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ink/ink1.xml" ContentType="application/inkml+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645"/>
  </p:notesMasterIdLst>
  <p:sldIdLst>
    <p:sldId id="943" r:id="rId2"/>
    <p:sldId id="458" r:id="rId3"/>
    <p:sldId id="750" r:id="rId4"/>
    <p:sldId id="266" r:id="rId5"/>
    <p:sldId id="879" r:id="rId6"/>
    <p:sldId id="302" r:id="rId7"/>
    <p:sldId id="690" r:id="rId8"/>
    <p:sldId id="452" r:id="rId9"/>
    <p:sldId id="356" r:id="rId10"/>
    <p:sldId id="1010" r:id="rId11"/>
    <p:sldId id="1106" r:id="rId12"/>
    <p:sldId id="877" r:id="rId13"/>
    <p:sldId id="683" r:id="rId14"/>
    <p:sldId id="346" r:id="rId15"/>
    <p:sldId id="754" r:id="rId16"/>
    <p:sldId id="627" r:id="rId17"/>
    <p:sldId id="513" r:id="rId18"/>
    <p:sldId id="514" r:id="rId19"/>
    <p:sldId id="843" r:id="rId20"/>
    <p:sldId id="1111" r:id="rId21"/>
    <p:sldId id="622" r:id="rId22"/>
    <p:sldId id="975" r:id="rId23"/>
    <p:sldId id="277" r:id="rId24"/>
    <p:sldId id="1122" r:id="rId25"/>
    <p:sldId id="361" r:id="rId26"/>
    <p:sldId id="1121" r:id="rId27"/>
    <p:sldId id="1091" r:id="rId28"/>
    <p:sldId id="948" r:id="rId29"/>
    <p:sldId id="607" r:id="rId30"/>
    <p:sldId id="428" r:id="rId31"/>
    <p:sldId id="610" r:id="rId32"/>
    <p:sldId id="691" r:id="rId33"/>
    <p:sldId id="749" r:id="rId34"/>
    <p:sldId id="264" r:id="rId35"/>
    <p:sldId id="360" r:id="rId36"/>
    <p:sldId id="686" r:id="rId37"/>
    <p:sldId id="1118" r:id="rId38"/>
    <p:sldId id="259" r:id="rId39"/>
    <p:sldId id="1107" r:id="rId40"/>
    <p:sldId id="938" r:id="rId41"/>
    <p:sldId id="374" r:id="rId42"/>
    <p:sldId id="1120" r:id="rId43"/>
    <p:sldId id="317" r:id="rId44"/>
    <p:sldId id="640" r:id="rId45"/>
    <p:sldId id="608" r:id="rId46"/>
    <p:sldId id="855" r:id="rId47"/>
    <p:sldId id="856" r:id="rId48"/>
    <p:sldId id="1101" r:id="rId49"/>
    <p:sldId id="323" r:id="rId50"/>
    <p:sldId id="1029" r:id="rId51"/>
    <p:sldId id="279" r:id="rId52"/>
    <p:sldId id="739" r:id="rId53"/>
    <p:sldId id="740" r:id="rId54"/>
    <p:sldId id="864" r:id="rId55"/>
    <p:sldId id="611" r:id="rId56"/>
    <p:sldId id="865" r:id="rId57"/>
    <p:sldId id="1022" r:id="rId58"/>
    <p:sldId id="798" r:id="rId59"/>
    <p:sldId id="532" r:id="rId60"/>
    <p:sldId id="256" r:id="rId61"/>
    <p:sldId id="842" r:id="rId62"/>
    <p:sldId id="596" r:id="rId63"/>
    <p:sldId id="795" r:id="rId64"/>
    <p:sldId id="796" r:id="rId65"/>
    <p:sldId id="797" r:id="rId66"/>
    <p:sldId id="818" r:id="rId67"/>
    <p:sldId id="819" r:id="rId68"/>
    <p:sldId id="820" r:id="rId69"/>
    <p:sldId id="1050" r:id="rId70"/>
    <p:sldId id="395" r:id="rId71"/>
    <p:sldId id="465" r:id="rId72"/>
    <p:sldId id="940" r:id="rId73"/>
    <p:sldId id="941" r:id="rId74"/>
    <p:sldId id="927" r:id="rId75"/>
    <p:sldId id="1085" r:id="rId76"/>
    <p:sldId id="508" r:id="rId77"/>
    <p:sldId id="377" r:id="rId78"/>
    <p:sldId id="378" r:id="rId79"/>
    <p:sldId id="326" r:id="rId80"/>
    <p:sldId id="782" r:id="rId81"/>
    <p:sldId id="350" r:id="rId82"/>
    <p:sldId id="605" r:id="rId83"/>
    <p:sldId id="675" r:id="rId84"/>
    <p:sldId id="612" r:id="rId85"/>
    <p:sldId id="468" r:id="rId86"/>
    <p:sldId id="271" r:id="rId87"/>
    <p:sldId id="284" r:id="rId88"/>
    <p:sldId id="440" r:id="rId89"/>
    <p:sldId id="712" r:id="rId90"/>
    <p:sldId id="713" r:id="rId91"/>
    <p:sldId id="591" r:id="rId92"/>
    <p:sldId id="321" r:id="rId93"/>
    <p:sldId id="737" r:id="rId94"/>
    <p:sldId id="324" r:id="rId95"/>
    <p:sldId id="472" r:id="rId96"/>
    <p:sldId id="722" r:id="rId97"/>
    <p:sldId id="787" r:id="rId98"/>
    <p:sldId id="315" r:id="rId99"/>
    <p:sldId id="320" r:id="rId100"/>
    <p:sldId id="835" r:id="rId101"/>
    <p:sldId id="663" r:id="rId102"/>
    <p:sldId id="848" r:id="rId103"/>
    <p:sldId id="1100" r:id="rId104"/>
    <p:sldId id="314" r:id="rId105"/>
    <p:sldId id="1117" r:id="rId106"/>
    <p:sldId id="496" r:id="rId107"/>
    <p:sldId id="451" r:id="rId108"/>
    <p:sldId id="293" r:id="rId109"/>
    <p:sldId id="366" r:id="rId110"/>
    <p:sldId id="837" r:id="rId111"/>
    <p:sldId id="1127" r:id="rId112"/>
    <p:sldId id="794" r:id="rId113"/>
    <p:sldId id="426" r:id="rId114"/>
    <p:sldId id="1128" r:id="rId115"/>
    <p:sldId id="841" r:id="rId116"/>
    <p:sldId id="646" r:id="rId117"/>
    <p:sldId id="692" r:id="rId118"/>
    <p:sldId id="926" r:id="rId119"/>
    <p:sldId id="727" r:id="rId120"/>
    <p:sldId id="1082" r:id="rId121"/>
    <p:sldId id="1136" r:id="rId122"/>
    <p:sldId id="491" r:id="rId123"/>
    <p:sldId id="391" r:id="rId124"/>
    <p:sldId id="265" r:id="rId125"/>
    <p:sldId id="801" r:id="rId126"/>
    <p:sldId id="1119" r:id="rId127"/>
    <p:sldId id="474" r:id="rId128"/>
    <p:sldId id="281" r:id="rId129"/>
    <p:sldId id="289" r:id="rId130"/>
    <p:sldId id="581" r:id="rId131"/>
    <p:sldId id="582" r:id="rId132"/>
    <p:sldId id="1138" r:id="rId133"/>
    <p:sldId id="517" r:id="rId134"/>
    <p:sldId id="609" r:id="rId135"/>
    <p:sldId id="322" r:id="rId136"/>
    <p:sldId id="821" r:id="rId137"/>
    <p:sldId id="1087" r:id="rId138"/>
    <p:sldId id="363" r:id="rId139"/>
    <p:sldId id="364" r:id="rId140"/>
    <p:sldId id="365" r:id="rId141"/>
    <p:sldId id="449" r:id="rId142"/>
    <p:sldId id="1141" r:id="rId143"/>
    <p:sldId id="845" r:id="rId144"/>
    <p:sldId id="738" r:id="rId145"/>
    <p:sldId id="924" r:id="rId146"/>
    <p:sldId id="527" r:id="rId147"/>
    <p:sldId id="476" r:id="rId148"/>
    <p:sldId id="885" r:id="rId149"/>
    <p:sldId id="518" r:id="rId150"/>
    <p:sldId id="542" r:id="rId151"/>
    <p:sldId id="482" r:id="rId152"/>
    <p:sldId id="267" r:id="rId153"/>
    <p:sldId id="487" r:id="rId154"/>
    <p:sldId id="294" r:id="rId155"/>
    <p:sldId id="731" r:id="rId156"/>
    <p:sldId id="485" r:id="rId157"/>
    <p:sldId id="652" r:id="rId158"/>
    <p:sldId id="983" r:id="rId159"/>
    <p:sldId id="1143" r:id="rId160"/>
    <p:sldId id="783" r:id="rId161"/>
    <p:sldId id="815" r:id="rId162"/>
    <p:sldId id="1129" r:id="rId163"/>
    <p:sldId id="1145" r:id="rId164"/>
    <p:sldId id="673" r:id="rId165"/>
    <p:sldId id="800" r:id="rId166"/>
    <p:sldId id="839" r:id="rId167"/>
    <p:sldId id="734" r:id="rId168"/>
    <p:sldId id="464" r:id="rId169"/>
    <p:sldId id="897" r:id="rId170"/>
    <p:sldId id="694" r:id="rId171"/>
    <p:sldId id="769" r:id="rId172"/>
    <p:sldId id="521" r:id="rId173"/>
    <p:sldId id="379" r:id="rId174"/>
    <p:sldId id="1040" r:id="rId175"/>
    <p:sldId id="304" r:id="rId176"/>
    <p:sldId id="529" r:id="rId177"/>
    <p:sldId id="567" r:id="rId178"/>
    <p:sldId id="832" r:id="rId179"/>
    <p:sldId id="520" r:id="rId180"/>
    <p:sldId id="1115" r:id="rId181"/>
    <p:sldId id="348" r:id="rId182"/>
    <p:sldId id="272" r:id="rId183"/>
    <p:sldId id="319" r:id="rId184"/>
    <p:sldId id="762" r:id="rId185"/>
    <p:sldId id="814" r:id="rId186"/>
    <p:sldId id="575" r:id="rId187"/>
    <p:sldId id="714" r:id="rId188"/>
    <p:sldId id="628" r:id="rId189"/>
    <p:sldId id="862" r:id="rId190"/>
    <p:sldId id="935" r:id="rId191"/>
    <p:sldId id="1149" r:id="rId192"/>
    <p:sldId id="1131" r:id="rId193"/>
    <p:sldId id="898" r:id="rId194"/>
    <p:sldId id="343" r:id="rId195"/>
    <p:sldId id="344" r:id="rId196"/>
    <p:sldId id="345" r:id="rId197"/>
    <p:sldId id="1151" r:id="rId198"/>
    <p:sldId id="639" r:id="rId199"/>
    <p:sldId id="786" r:id="rId200"/>
    <p:sldId id="1152" r:id="rId201"/>
    <p:sldId id="553" r:id="rId202"/>
    <p:sldId id="280" r:id="rId203"/>
    <p:sldId id="386" r:id="rId204"/>
    <p:sldId id="296" r:id="rId205"/>
    <p:sldId id="444" r:id="rId206"/>
    <p:sldId id="1154" r:id="rId207"/>
    <p:sldId id="833" r:id="rId208"/>
    <p:sldId id="557" r:id="rId209"/>
    <p:sldId id="311" r:id="rId210"/>
    <p:sldId id="603" r:id="rId211"/>
    <p:sldId id="300" r:id="rId212"/>
    <p:sldId id="854" r:id="rId213"/>
    <p:sldId id="349" r:id="rId214"/>
    <p:sldId id="1155" r:id="rId215"/>
    <p:sldId id="619" r:id="rId216"/>
    <p:sldId id="278" r:id="rId217"/>
    <p:sldId id="290" r:id="rId218"/>
    <p:sldId id="507" r:id="rId219"/>
    <p:sldId id="623" r:id="rId220"/>
    <p:sldId id="648" r:id="rId221"/>
    <p:sldId id="779" r:id="rId222"/>
    <p:sldId id="1157" r:id="rId223"/>
    <p:sldId id="851" r:id="rId224"/>
    <p:sldId id="665" r:id="rId225"/>
    <p:sldId id="497" r:id="rId226"/>
    <p:sldId id="1158" r:id="rId227"/>
    <p:sldId id="539" r:id="rId228"/>
    <p:sldId id="499" r:id="rId229"/>
    <p:sldId id="450" r:id="rId230"/>
    <p:sldId id="867" r:id="rId231"/>
    <p:sldId id="1113" r:id="rId232"/>
    <p:sldId id="275" r:id="rId233"/>
    <p:sldId id="283" r:id="rId234"/>
    <p:sldId id="1000" r:id="rId235"/>
    <p:sldId id="338" r:id="rId236"/>
    <p:sldId id="767" r:id="rId237"/>
    <p:sldId id="1114" r:id="rId238"/>
    <p:sldId id="1159" r:id="rId239"/>
    <p:sldId id="1160" r:id="rId240"/>
    <p:sldId id="945" r:id="rId241"/>
    <p:sldId id="359" r:id="rId242"/>
    <p:sldId id="1161" r:id="rId243"/>
    <p:sldId id="1162" r:id="rId244"/>
    <p:sldId id="1163" r:id="rId245"/>
    <p:sldId id="825" r:id="rId246"/>
    <p:sldId id="826" r:id="rId247"/>
    <p:sldId id="261" r:id="rId248"/>
    <p:sldId id="462" r:id="rId249"/>
    <p:sldId id="1164" r:id="rId250"/>
    <p:sldId id="828" r:id="rId251"/>
    <p:sldId id="781" r:id="rId252"/>
    <p:sldId id="467" r:id="rId253"/>
    <p:sldId id="1165" r:id="rId254"/>
    <p:sldId id="735" r:id="rId255"/>
    <p:sldId id="523" r:id="rId256"/>
    <p:sldId id="381" r:id="rId257"/>
    <p:sldId id="382" r:id="rId258"/>
    <p:sldId id="805" r:id="rId259"/>
    <p:sldId id="306" r:id="rId260"/>
    <p:sldId id="370" r:id="rId261"/>
    <p:sldId id="838" r:id="rId262"/>
    <p:sldId id="799" r:id="rId263"/>
    <p:sldId id="1166" r:id="rId264"/>
    <p:sldId id="380" r:id="rId265"/>
    <p:sldId id="470" r:id="rId266"/>
    <p:sldId id="574" r:id="rId267"/>
    <p:sldId id="846" r:id="rId268"/>
    <p:sldId id="1168" r:id="rId269"/>
    <p:sldId id="1169" r:id="rId270"/>
    <p:sldId id="526" r:id="rId271"/>
    <p:sldId id="292" r:id="rId272"/>
    <p:sldId id="353" r:id="rId273"/>
    <p:sldId id="593" r:id="rId274"/>
    <p:sldId id="1170" r:id="rId275"/>
    <p:sldId id="1171" r:id="rId276"/>
    <p:sldId id="559" r:id="rId277"/>
    <p:sldId id="1173" r:id="rId278"/>
    <p:sldId id="552" r:id="rId279"/>
    <p:sldId id="1174" r:id="rId280"/>
    <p:sldId id="263" r:id="rId281"/>
    <p:sldId id="461" r:id="rId282"/>
    <p:sldId id="949" r:id="rId283"/>
    <p:sldId id="334" r:id="rId284"/>
    <p:sldId id="1316" r:id="rId285"/>
    <p:sldId id="1112" r:id="rId286"/>
    <p:sldId id="549" r:id="rId287"/>
    <p:sldId id="809" r:id="rId288"/>
    <p:sldId id="859" r:id="rId289"/>
    <p:sldId id="1108" r:id="rId290"/>
    <p:sldId id="330" r:id="rId291"/>
    <p:sldId id="904" r:id="rId292"/>
    <p:sldId id="335" r:id="rId293"/>
    <p:sldId id="823" r:id="rId294"/>
    <p:sldId id="907" r:id="rId295"/>
    <p:sldId id="743" r:id="rId296"/>
    <p:sldId id="647" r:id="rId297"/>
    <p:sldId id="693" r:id="rId298"/>
    <p:sldId id="813" r:id="rId299"/>
    <p:sldId id="594" r:id="rId300"/>
    <p:sldId id="771" r:id="rId301"/>
    <p:sldId id="453" r:id="rId302"/>
    <p:sldId id="1176" r:id="rId303"/>
    <p:sldId id="1116" r:id="rId304"/>
    <p:sldId id="1178" r:id="rId305"/>
    <p:sldId id="860" r:id="rId306"/>
    <p:sldId id="861" r:id="rId307"/>
    <p:sldId id="1110" r:id="rId308"/>
    <p:sldId id="312" r:id="rId309"/>
    <p:sldId id="1179" r:id="rId310"/>
    <p:sldId id="1088" r:id="rId311"/>
    <p:sldId id="328" r:id="rId312"/>
    <p:sldId id="262" r:id="rId313"/>
    <p:sldId id="785" r:id="rId314"/>
    <p:sldId id="757" r:id="rId315"/>
    <p:sldId id="469" r:id="rId316"/>
    <p:sldId id="538" r:id="rId317"/>
    <p:sldId id="368" r:id="rId318"/>
    <p:sldId id="852" r:id="rId319"/>
    <p:sldId id="394" r:id="rId320"/>
    <p:sldId id="710" r:id="rId321"/>
    <p:sldId id="1181" r:id="rId322"/>
    <p:sldId id="1182" r:id="rId323"/>
    <p:sldId id="405" r:id="rId324"/>
    <p:sldId id="270" r:id="rId325"/>
    <p:sldId id="1317" r:id="rId326"/>
    <p:sldId id="362" r:id="rId327"/>
    <p:sldId id="824" r:id="rId328"/>
    <p:sldId id="1185" r:id="rId329"/>
    <p:sldId id="802" r:id="rId330"/>
    <p:sldId id="1186" r:id="rId331"/>
    <p:sldId id="307" r:id="rId332"/>
    <p:sldId id="308" r:id="rId333"/>
    <p:sldId id="1187" r:id="rId334"/>
    <p:sldId id="347" r:id="rId335"/>
    <p:sldId id="1318" r:id="rId336"/>
    <p:sldId id="1188" r:id="rId337"/>
    <p:sldId id="459" r:id="rId338"/>
    <p:sldId id="1189" r:id="rId339"/>
    <p:sldId id="372" r:id="rId340"/>
    <p:sldId id="1190" r:id="rId341"/>
    <p:sldId id="773" r:id="rId342"/>
    <p:sldId id="525" r:id="rId343"/>
    <p:sldId id="850" r:id="rId344"/>
    <p:sldId id="641" r:id="rId345"/>
    <p:sldId id="1191" r:id="rId346"/>
    <p:sldId id="331" r:id="rId347"/>
    <p:sldId id="810" r:id="rId348"/>
    <p:sldId id="1192" r:id="rId349"/>
    <p:sldId id="560" r:id="rId350"/>
    <p:sldId id="925" r:id="rId351"/>
    <p:sldId id="909" r:id="rId352"/>
    <p:sldId id="963" r:id="rId353"/>
    <p:sldId id="1193" r:id="rId354"/>
    <p:sldId id="438" r:id="rId355"/>
    <p:sldId id="301" r:id="rId356"/>
    <p:sldId id="1194" r:id="rId357"/>
    <p:sldId id="558" r:id="rId358"/>
    <p:sldId id="604" r:id="rId359"/>
    <p:sldId id="479" r:id="rId360"/>
    <p:sldId id="817" r:id="rId361"/>
    <p:sldId id="358" r:id="rId362"/>
    <p:sldId id="650" r:id="rId363"/>
    <p:sldId id="780" r:id="rId364"/>
    <p:sldId id="880" r:id="rId365"/>
    <p:sldId id="327" r:id="rId366"/>
    <p:sldId id="1089" r:id="rId367"/>
    <p:sldId id="777" r:id="rId368"/>
    <p:sldId id="286" r:id="rId369"/>
    <p:sldId id="847" r:id="rId370"/>
    <p:sldId id="668" r:id="rId371"/>
    <p:sldId id="894" r:id="rId372"/>
    <p:sldId id="930" r:id="rId373"/>
    <p:sldId id="1197" r:id="rId374"/>
    <p:sldId id="416" r:id="rId375"/>
    <p:sldId id="515" r:id="rId376"/>
    <p:sldId id="1198" r:id="rId377"/>
    <p:sldId id="1199" r:id="rId378"/>
    <p:sldId id="811" r:id="rId379"/>
    <p:sldId id="812" r:id="rId380"/>
    <p:sldId id="1200" r:id="rId381"/>
    <p:sldId id="946" r:id="rId382"/>
    <p:sldId id="715" r:id="rId383"/>
    <p:sldId id="1201" r:id="rId384"/>
    <p:sldId id="703" r:id="rId385"/>
    <p:sldId id="1083" r:id="rId386"/>
    <p:sldId id="268" r:id="rId387"/>
    <p:sldId id="964" r:id="rId388"/>
    <p:sldId id="1009" r:id="rId389"/>
    <p:sldId id="1203" r:id="rId390"/>
    <p:sldId id="466" r:id="rId391"/>
    <p:sldId id="1079" r:id="rId392"/>
    <p:sldId id="422" r:id="rId393"/>
    <p:sldId id="1204" r:id="rId394"/>
    <p:sldId id="899" r:id="rId395"/>
    <p:sldId id="649" r:id="rId396"/>
    <p:sldId id="806" r:id="rId397"/>
    <p:sldId id="288" r:id="rId398"/>
    <p:sldId id="1205" r:id="rId399"/>
    <p:sldId id="1206" r:id="rId400"/>
    <p:sldId id="829" r:id="rId401"/>
    <p:sldId id="1207" r:id="rId402"/>
    <p:sldId id="483" r:id="rId403"/>
    <p:sldId id="1208" r:id="rId404"/>
    <p:sldId id="834" r:id="rId405"/>
    <p:sldId id="960" r:id="rId406"/>
    <p:sldId id="1209" r:id="rId407"/>
    <p:sldId id="1210" r:id="rId408"/>
    <p:sldId id="587" r:id="rId409"/>
    <p:sldId id="580" r:id="rId410"/>
    <p:sldId id="630" r:id="rId411"/>
    <p:sldId id="631" r:id="rId412"/>
    <p:sldId id="632" r:id="rId413"/>
    <p:sldId id="473" r:id="rId414"/>
    <p:sldId id="748" r:id="rId415"/>
    <p:sldId id="1211" r:id="rId416"/>
    <p:sldId id="671" r:id="rId417"/>
    <p:sldId id="446" r:id="rId418"/>
    <p:sldId id="751" r:id="rId419"/>
    <p:sldId id="415" r:id="rId420"/>
    <p:sldId id="1212" r:id="rId421"/>
    <p:sldId id="1213" r:id="rId422"/>
    <p:sldId id="755" r:id="rId423"/>
    <p:sldId id="411" r:id="rId424"/>
    <p:sldId id="1214" r:id="rId425"/>
    <p:sldId id="884" r:id="rId426"/>
    <p:sldId id="1215" r:id="rId427"/>
    <p:sldId id="1216" r:id="rId428"/>
    <p:sldId id="423" r:id="rId429"/>
    <p:sldId id="375" r:id="rId430"/>
    <p:sldId id="1230" r:id="rId431"/>
    <p:sldId id="636" r:id="rId432"/>
    <p:sldId id="1219" r:id="rId433"/>
    <p:sldId id="886" r:id="rId434"/>
    <p:sldId id="676" r:id="rId435"/>
    <p:sldId id="1220" r:id="rId436"/>
    <p:sldId id="1221" r:id="rId437"/>
    <p:sldId id="730" r:id="rId438"/>
    <p:sldId id="1222" r:id="rId439"/>
    <p:sldId id="717" r:id="rId440"/>
    <p:sldId id="533" r:id="rId441"/>
    <p:sldId id="1223" r:id="rId442"/>
    <p:sldId id="396" r:id="rId443"/>
    <p:sldId id="397" r:id="rId444"/>
    <p:sldId id="1224" r:id="rId445"/>
    <p:sldId id="522" r:id="rId446"/>
    <p:sldId id="853" r:id="rId447"/>
    <p:sldId id="733" r:id="rId448"/>
    <p:sldId id="548" r:id="rId449"/>
    <p:sldId id="932" r:id="rId450"/>
    <p:sldId id="398" r:id="rId451"/>
    <p:sldId id="547" r:id="rId452"/>
    <p:sldId id="1226" r:id="rId453"/>
    <p:sldId id="1227" r:id="rId454"/>
    <p:sldId id="404" r:id="rId455"/>
    <p:sldId id="1228" r:id="rId456"/>
    <p:sldId id="274" r:id="rId457"/>
    <p:sldId id="376" r:id="rId458"/>
    <p:sldId id="371" r:id="rId459"/>
    <p:sldId id="1229" r:id="rId460"/>
    <p:sldId id="836" r:id="rId461"/>
    <p:sldId id="942" r:id="rId462"/>
    <p:sldId id="1233" r:id="rId463"/>
    <p:sldId id="1234" r:id="rId464"/>
    <p:sldId id="445" r:id="rId465"/>
    <p:sldId id="1235" r:id="rId466"/>
    <p:sldId id="1236" r:id="rId467"/>
    <p:sldId id="329" r:id="rId468"/>
    <p:sldId id="1237" r:id="rId469"/>
    <p:sldId id="1238" r:id="rId470"/>
    <p:sldId id="332" r:id="rId471"/>
    <p:sldId id="333" r:id="rId472"/>
    <p:sldId id="1239" r:id="rId473"/>
    <p:sldId id="1240" r:id="rId474"/>
    <p:sldId id="336" r:id="rId475"/>
    <p:sldId id="1241" r:id="rId476"/>
    <p:sldId id="1242" r:id="rId477"/>
    <p:sldId id="804" r:id="rId478"/>
    <p:sldId id="1001" r:id="rId479"/>
    <p:sldId id="1243" r:id="rId480"/>
    <p:sldId id="978" r:id="rId481"/>
    <p:sldId id="807" r:id="rId482"/>
    <p:sldId id="282" r:id="rId483"/>
    <p:sldId id="923" r:id="rId484"/>
    <p:sldId id="947" r:id="rId485"/>
    <p:sldId id="534" r:id="rId486"/>
    <p:sldId id="1244" r:id="rId487"/>
    <p:sldId id="276" r:id="rId488"/>
    <p:sldId id="287" r:id="rId489"/>
    <p:sldId id="1245" r:id="rId490"/>
    <p:sldId id="758" r:id="rId491"/>
    <p:sldId id="1247" r:id="rId492"/>
    <p:sldId id="1124" r:id="rId493"/>
    <p:sldId id="1125" r:id="rId494"/>
    <p:sldId id="1248" r:id="rId495"/>
    <p:sldId id="519" r:id="rId496"/>
    <p:sldId id="729" r:id="rId497"/>
    <p:sldId id="657" r:id="rId498"/>
    <p:sldId id="651" r:id="rId499"/>
    <p:sldId id="1249" r:id="rId500"/>
    <p:sldId id="970" r:id="rId501"/>
    <p:sldId id="1250" r:id="rId502"/>
    <p:sldId id="576" r:id="rId503"/>
    <p:sldId id="625" r:id="rId504"/>
    <p:sldId id="1251" r:id="rId505"/>
    <p:sldId id="1252" r:id="rId506"/>
    <p:sldId id="1253" r:id="rId507"/>
    <p:sldId id="1254" r:id="rId508"/>
    <p:sldId id="506" r:id="rId509"/>
    <p:sldId id="480" r:id="rId510"/>
    <p:sldId id="1255" r:id="rId511"/>
    <p:sldId id="1257" r:id="rId512"/>
    <p:sldId id="1258" r:id="rId513"/>
    <p:sldId id="355" r:id="rId514"/>
    <p:sldId id="1259" r:id="rId515"/>
    <p:sldId id="1260" r:id="rId516"/>
    <p:sldId id="502" r:id="rId517"/>
    <p:sldId id="876" r:id="rId518"/>
    <p:sldId id="1261" r:id="rId519"/>
    <p:sldId id="489" r:id="rId520"/>
    <p:sldId id="685" r:id="rId521"/>
    <p:sldId id="1262" r:id="rId522"/>
    <p:sldId id="414" r:id="rId523"/>
    <p:sldId id="674" r:id="rId524"/>
    <p:sldId id="318" r:id="rId525"/>
    <p:sldId id="1264" r:id="rId526"/>
    <p:sldId id="537" r:id="rId527"/>
    <p:sldId id="1265" r:id="rId528"/>
    <p:sldId id="701" r:id="rId529"/>
    <p:sldId id="413" r:id="rId530"/>
    <p:sldId id="601" r:id="rId531"/>
    <p:sldId id="626" r:id="rId532"/>
    <p:sldId id="429" r:id="rId533"/>
    <p:sldId id="430" r:id="rId534"/>
    <p:sldId id="471" r:id="rId535"/>
    <p:sldId id="392" r:id="rId536"/>
    <p:sldId id="303" r:id="rId537"/>
    <p:sldId id="1052" r:id="rId538"/>
    <p:sldId id="1267" r:id="rId539"/>
    <p:sldId id="903" r:id="rId540"/>
    <p:sldId id="1268" r:id="rId541"/>
    <p:sldId id="495" r:id="rId542"/>
    <p:sldId id="433" r:id="rId543"/>
    <p:sldId id="1130" r:id="rId544"/>
    <p:sldId id="937" r:id="rId545"/>
    <p:sldId id="1270" r:id="rId546"/>
    <p:sldId id="316" r:id="rId547"/>
    <p:sldId id="578" r:id="rId548"/>
    <p:sldId id="1271" r:id="rId549"/>
    <p:sldId id="1126" r:id="rId550"/>
    <p:sldId id="1272" r:id="rId551"/>
    <p:sldId id="592" r:id="rId552"/>
    <p:sldId id="844" r:id="rId553"/>
    <p:sldId id="269" r:id="rId554"/>
    <p:sldId id="285" r:id="rId555"/>
    <p:sldId id="1274" r:id="rId556"/>
    <p:sldId id="1275" r:id="rId557"/>
    <p:sldId id="849" r:id="rId558"/>
    <p:sldId id="1276" r:id="rId559"/>
    <p:sldId id="1277" r:id="rId560"/>
    <p:sldId id="1278" r:id="rId561"/>
    <p:sldId id="1084" r:id="rId562"/>
    <p:sldId id="915" r:id="rId563"/>
    <p:sldId id="922" r:id="rId564"/>
    <p:sldId id="1280" r:id="rId565"/>
    <p:sldId id="1281" r:id="rId566"/>
    <p:sldId id="1282" r:id="rId567"/>
    <p:sldId id="1283" r:id="rId568"/>
    <p:sldId id="744" r:id="rId569"/>
    <p:sldId id="1284" r:id="rId570"/>
    <p:sldId id="891" r:id="rId571"/>
    <p:sldId id="912" r:id="rId572"/>
    <p:sldId id="928" r:id="rId573"/>
    <p:sldId id="295" r:id="rId574"/>
    <p:sldId id="1285" r:id="rId575"/>
    <p:sldId id="310" r:id="rId576"/>
    <p:sldId id="1286" r:id="rId577"/>
    <p:sldId id="565" r:id="rId578"/>
    <p:sldId id="1287" r:id="rId579"/>
    <p:sldId id="1288" r:id="rId580"/>
    <p:sldId id="653" r:id="rId581"/>
    <p:sldId id="654" r:id="rId582"/>
    <p:sldId id="1289" r:id="rId583"/>
    <p:sldId id="1290" r:id="rId584"/>
    <p:sldId id="1291" r:id="rId585"/>
    <p:sldId id="857" r:id="rId586"/>
    <p:sldId id="858" r:id="rId587"/>
    <p:sldId id="655" r:id="rId588"/>
    <p:sldId id="711" r:id="rId589"/>
    <p:sldId id="1292" r:id="rId590"/>
    <p:sldId id="544" r:id="rId591"/>
    <p:sldId id="1043" r:id="rId592"/>
    <p:sldId id="1293" r:id="rId593"/>
    <p:sldId id="1294" r:id="rId594"/>
    <p:sldId id="827" r:id="rId595"/>
    <p:sldId id="772" r:id="rId596"/>
    <p:sldId id="554" r:id="rId597"/>
    <p:sldId id="588" r:id="rId598"/>
    <p:sldId id="617" r:id="rId599"/>
    <p:sldId id="618" r:id="rId600"/>
    <p:sldId id="584" r:id="rId601"/>
    <p:sldId id="613" r:id="rId602"/>
    <p:sldId id="614" r:id="rId603"/>
    <p:sldId id="1319" r:id="rId604"/>
    <p:sldId id="1320" r:id="rId605"/>
    <p:sldId id="1321" r:id="rId606"/>
    <p:sldId id="1322" r:id="rId607"/>
    <p:sldId id="1296" r:id="rId608"/>
    <p:sldId id="1297" r:id="rId609"/>
    <p:sldId id="931" r:id="rId610"/>
    <p:sldId id="1298" r:id="rId611"/>
    <p:sldId id="562" r:id="rId612"/>
    <p:sldId id="917" r:id="rId613"/>
    <p:sldId id="803" r:id="rId614"/>
    <p:sldId id="1299" r:id="rId615"/>
    <p:sldId id="1057" r:id="rId616"/>
    <p:sldId id="1323" r:id="rId617"/>
    <p:sldId id="1324" r:id="rId618"/>
    <p:sldId id="1325" r:id="rId619"/>
    <p:sldId id="448" r:id="rId620"/>
    <p:sldId id="763" r:id="rId621"/>
    <p:sldId id="1302" r:id="rId622"/>
    <p:sldId id="830" r:id="rId623"/>
    <p:sldId id="831" r:id="rId624"/>
    <p:sldId id="309" r:id="rId625"/>
    <p:sldId id="1011" r:id="rId626"/>
    <p:sldId id="481" r:id="rId627"/>
    <p:sldId id="1304" r:id="rId628"/>
    <p:sldId id="998" r:id="rId629"/>
    <p:sldId id="1090" r:id="rId630"/>
    <p:sldId id="1305" r:id="rId631"/>
    <p:sldId id="1326" r:id="rId632"/>
    <p:sldId id="1339" r:id="rId633"/>
    <p:sldId id="1340" r:id="rId634"/>
    <p:sldId id="1341" r:id="rId635"/>
    <p:sldId id="1342" r:id="rId636"/>
    <p:sldId id="1328" r:id="rId637"/>
    <p:sldId id="1329" r:id="rId638"/>
    <p:sldId id="1330" r:id="rId639"/>
    <p:sldId id="1331" r:id="rId640"/>
    <p:sldId id="1333" r:id="rId641"/>
    <p:sldId id="1338" r:id="rId642"/>
    <p:sldId id="1307" r:id="rId643"/>
    <p:sldId id="863" r:id="rId64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est 1" id="{3C0DA0D8-7097-4211-B5BF-2ED14F299AF6}">
          <p14:sldIdLst>
            <p14:sldId id="943"/>
            <p14:sldId id="458"/>
            <p14:sldId id="750"/>
            <p14:sldId id="266"/>
            <p14:sldId id="879"/>
            <p14:sldId id="302"/>
            <p14:sldId id="690"/>
            <p14:sldId id="452"/>
            <p14:sldId id="356"/>
            <p14:sldId id="1010"/>
          </p14:sldIdLst>
        </p14:section>
        <p14:section name="Test 2" id="{3A1567E0-B74C-4E0F-9E7A-BCF444CDE16E}">
          <p14:sldIdLst>
            <p14:sldId id="1106"/>
            <p14:sldId id="877"/>
            <p14:sldId id="683"/>
            <p14:sldId id="346"/>
            <p14:sldId id="754"/>
            <p14:sldId id="627"/>
            <p14:sldId id="513"/>
            <p14:sldId id="514"/>
            <p14:sldId id="843"/>
            <p14:sldId id="1111"/>
            <p14:sldId id="622"/>
          </p14:sldIdLst>
        </p14:section>
        <p14:section name="Test 3" id="{975977FD-C861-47B4-AE87-537A15469CCB}">
          <p14:sldIdLst>
            <p14:sldId id="975"/>
            <p14:sldId id="277"/>
            <p14:sldId id="1122"/>
            <p14:sldId id="361"/>
            <p14:sldId id="1121"/>
            <p14:sldId id="1091"/>
            <p14:sldId id="948"/>
            <p14:sldId id="607"/>
            <p14:sldId id="428"/>
            <p14:sldId id="610"/>
            <p14:sldId id="691"/>
          </p14:sldIdLst>
        </p14:section>
        <p14:section name="Test 4" id="{4D038596-6279-490D-A73F-B210D7DC2758}">
          <p14:sldIdLst>
            <p14:sldId id="749"/>
            <p14:sldId id="264"/>
            <p14:sldId id="360"/>
            <p14:sldId id="686"/>
            <p14:sldId id="1118"/>
            <p14:sldId id="259"/>
            <p14:sldId id="1107"/>
            <p14:sldId id="938"/>
            <p14:sldId id="374"/>
            <p14:sldId id="1120"/>
          </p14:sldIdLst>
        </p14:section>
        <p14:section name="Test 5" id="{4CD5A7A2-C256-4330-81FA-E07A1F2BCB87}">
          <p14:sldIdLst>
            <p14:sldId id="317"/>
            <p14:sldId id="640"/>
            <p14:sldId id="608"/>
            <p14:sldId id="855"/>
            <p14:sldId id="856"/>
            <p14:sldId id="1101"/>
            <p14:sldId id="323"/>
            <p14:sldId id="1029"/>
            <p14:sldId id="279"/>
          </p14:sldIdLst>
        </p14:section>
        <p14:section name="Test 6" id="{18E3023A-FD4A-49F5-9168-4E6BE6A931E0}">
          <p14:sldIdLst>
            <p14:sldId id="739"/>
            <p14:sldId id="740"/>
            <p14:sldId id="864"/>
            <p14:sldId id="611"/>
            <p14:sldId id="865"/>
            <p14:sldId id="1022"/>
            <p14:sldId id="798"/>
            <p14:sldId id="532"/>
            <p14:sldId id="256"/>
            <p14:sldId id="842"/>
            <p14:sldId id="596"/>
          </p14:sldIdLst>
        </p14:section>
        <p14:section name="Test 7" id="{4DEB9039-8DEA-48C3-8C66-A1CFA44CA36D}">
          <p14:sldIdLst>
            <p14:sldId id="795"/>
            <p14:sldId id="796"/>
            <p14:sldId id="797"/>
            <p14:sldId id="818"/>
            <p14:sldId id="819"/>
            <p14:sldId id="820"/>
            <p14:sldId id="1050"/>
            <p14:sldId id="395"/>
            <p14:sldId id="465"/>
            <p14:sldId id="940"/>
            <p14:sldId id="941"/>
            <p14:sldId id="927"/>
            <p14:sldId id="1085"/>
          </p14:sldIdLst>
        </p14:section>
        <p14:section name="Test 8" id="{EEB7F5C0-398A-4989-953B-564BFD5D3E15}">
          <p14:sldIdLst>
            <p14:sldId id="508"/>
            <p14:sldId id="377"/>
            <p14:sldId id="378"/>
            <p14:sldId id="326"/>
            <p14:sldId id="782"/>
            <p14:sldId id="350"/>
            <p14:sldId id="605"/>
            <p14:sldId id="675"/>
            <p14:sldId id="612"/>
            <p14:sldId id="468"/>
          </p14:sldIdLst>
        </p14:section>
        <p14:section name="Test 9" id="{654149C1-905F-4E72-BAB9-4056B94FD4C5}">
          <p14:sldIdLst>
            <p14:sldId id="271"/>
            <p14:sldId id="284"/>
            <p14:sldId id="440"/>
            <p14:sldId id="712"/>
            <p14:sldId id="713"/>
            <p14:sldId id="591"/>
            <p14:sldId id="321"/>
            <p14:sldId id="737"/>
            <p14:sldId id="324"/>
            <p14:sldId id="472"/>
            <p14:sldId id="722"/>
          </p14:sldIdLst>
        </p14:section>
        <p14:section name="Test 10" id="{927E9A54-1100-4CDB-AF02-FB382EF0CC54}">
          <p14:sldIdLst>
            <p14:sldId id="787"/>
            <p14:sldId id="315"/>
            <p14:sldId id="320"/>
            <p14:sldId id="835"/>
            <p14:sldId id="663"/>
            <p14:sldId id="848"/>
            <p14:sldId id="1100"/>
            <p14:sldId id="314"/>
            <p14:sldId id="1117"/>
            <p14:sldId id="496"/>
          </p14:sldIdLst>
        </p14:section>
        <p14:section name="Test 11" id="{FC90213B-51D4-42F3-B5A9-FA486F007CD5}">
          <p14:sldIdLst>
            <p14:sldId id="451"/>
            <p14:sldId id="293"/>
            <p14:sldId id="366"/>
            <p14:sldId id="837"/>
            <p14:sldId id="1127"/>
            <p14:sldId id="794"/>
            <p14:sldId id="426"/>
            <p14:sldId id="1128"/>
            <p14:sldId id="841"/>
            <p14:sldId id="646"/>
          </p14:sldIdLst>
        </p14:section>
        <p14:section name="Test 12" id="{9882543E-C9E0-4D03-B235-18FCC3AFDD64}">
          <p14:sldIdLst>
            <p14:sldId id="692"/>
            <p14:sldId id="926"/>
            <p14:sldId id="727"/>
            <p14:sldId id="1082"/>
            <p14:sldId id="1136"/>
            <p14:sldId id="491"/>
            <p14:sldId id="391"/>
            <p14:sldId id="265"/>
            <p14:sldId id="801"/>
            <p14:sldId id="1119"/>
          </p14:sldIdLst>
        </p14:section>
        <p14:section name="Test 13" id="{40DB755D-947A-47DD-8F66-0710E2895927}">
          <p14:sldIdLst>
            <p14:sldId id="474"/>
            <p14:sldId id="281"/>
            <p14:sldId id="289"/>
            <p14:sldId id="581"/>
            <p14:sldId id="582"/>
            <p14:sldId id="1138"/>
            <p14:sldId id="517"/>
            <p14:sldId id="609"/>
            <p14:sldId id="322"/>
            <p14:sldId id="821"/>
            <p14:sldId id="1087"/>
          </p14:sldIdLst>
        </p14:section>
        <p14:section name="Test 14" id="{8E2FCC62-5DAF-4C07-ACD8-3E7F0EB66479}">
          <p14:sldIdLst>
            <p14:sldId id="363"/>
            <p14:sldId id="364"/>
            <p14:sldId id="365"/>
            <p14:sldId id="449"/>
            <p14:sldId id="1141"/>
            <p14:sldId id="845"/>
            <p14:sldId id="738"/>
            <p14:sldId id="924"/>
            <p14:sldId id="527"/>
            <p14:sldId id="476"/>
            <p14:sldId id="885"/>
            <p14:sldId id="518"/>
          </p14:sldIdLst>
        </p14:section>
        <p14:section name="Test 15" id="{861FAE8E-BB48-418B-82F6-919D0BDA70AC}">
          <p14:sldIdLst>
            <p14:sldId id="542"/>
            <p14:sldId id="482"/>
            <p14:sldId id="267"/>
            <p14:sldId id="487"/>
            <p14:sldId id="294"/>
            <p14:sldId id="731"/>
            <p14:sldId id="485"/>
            <p14:sldId id="652"/>
            <p14:sldId id="983"/>
            <p14:sldId id="1143"/>
          </p14:sldIdLst>
        </p14:section>
        <p14:section name="Test 16" id="{AAD02BE1-F67A-4B75-BA32-B07EB3AA5966}">
          <p14:sldIdLst>
            <p14:sldId id="783"/>
            <p14:sldId id="815"/>
            <p14:sldId id="1129"/>
            <p14:sldId id="1145"/>
            <p14:sldId id="673"/>
            <p14:sldId id="800"/>
            <p14:sldId id="839"/>
            <p14:sldId id="734"/>
            <p14:sldId id="464"/>
            <p14:sldId id="897"/>
          </p14:sldIdLst>
        </p14:section>
        <p14:section name="Test 17" id="{15727E13-6CAE-4238-A896-EB4713DEF4CE}">
          <p14:sldIdLst>
            <p14:sldId id="694"/>
            <p14:sldId id="769"/>
            <p14:sldId id="521"/>
            <p14:sldId id="379"/>
            <p14:sldId id="1040"/>
            <p14:sldId id="304"/>
            <p14:sldId id="529"/>
            <p14:sldId id="567"/>
            <p14:sldId id="832"/>
            <p14:sldId id="520"/>
          </p14:sldIdLst>
        </p14:section>
        <p14:section name="Test 18" id="{F460BB42-4A20-4CE2-992A-7BD56FF43520}">
          <p14:sldIdLst>
            <p14:sldId id="1115"/>
            <p14:sldId id="348"/>
            <p14:sldId id="272"/>
            <p14:sldId id="319"/>
            <p14:sldId id="762"/>
            <p14:sldId id="814"/>
            <p14:sldId id="575"/>
            <p14:sldId id="714"/>
          </p14:sldIdLst>
        </p14:section>
        <p14:section name="Test 19" id="{5A40D428-EAAA-4B5E-AD8C-DEA00D619E78}">
          <p14:sldIdLst>
            <p14:sldId id="628"/>
            <p14:sldId id="862"/>
            <p14:sldId id="935"/>
            <p14:sldId id="1149"/>
            <p14:sldId id="1131"/>
            <p14:sldId id="898"/>
          </p14:sldIdLst>
        </p14:section>
        <p14:section name="Test 20" id="{68C90BAB-F054-48DC-A7E7-9D26D660D293}">
          <p14:sldIdLst>
            <p14:sldId id="343"/>
            <p14:sldId id="344"/>
            <p14:sldId id="345"/>
            <p14:sldId id="1151"/>
            <p14:sldId id="639"/>
            <p14:sldId id="786"/>
            <p14:sldId id="1152"/>
            <p14:sldId id="553"/>
            <p14:sldId id="280"/>
            <p14:sldId id="386"/>
            <p14:sldId id="296"/>
            <p14:sldId id="444"/>
          </p14:sldIdLst>
        </p14:section>
        <p14:section name="Test 21" id="{E1AAFC07-1CD6-4A69-A221-F4587C6FE312}">
          <p14:sldIdLst>
            <p14:sldId id="1154"/>
            <p14:sldId id="833"/>
            <p14:sldId id="557"/>
            <p14:sldId id="311"/>
            <p14:sldId id="603"/>
            <p14:sldId id="300"/>
            <p14:sldId id="854"/>
            <p14:sldId id="349"/>
            <p14:sldId id="1155"/>
            <p14:sldId id="619"/>
          </p14:sldIdLst>
        </p14:section>
        <p14:section name="Test 22" id="{E629C92A-A651-4F6A-B07F-2C9B65BC2420}">
          <p14:sldIdLst>
            <p14:sldId id="278"/>
            <p14:sldId id="290"/>
            <p14:sldId id="507"/>
            <p14:sldId id="623"/>
            <p14:sldId id="648"/>
            <p14:sldId id="779"/>
            <p14:sldId id="1157"/>
            <p14:sldId id="851"/>
          </p14:sldIdLst>
        </p14:section>
        <p14:section name="Test 23" id="{542CE6E4-B7B0-40D2-A045-DD7CB74D5D98}">
          <p14:sldIdLst>
            <p14:sldId id="665"/>
            <p14:sldId id="497"/>
            <p14:sldId id="1158"/>
            <p14:sldId id="539"/>
            <p14:sldId id="499"/>
            <p14:sldId id="450"/>
            <p14:sldId id="867"/>
            <p14:sldId id="1113"/>
          </p14:sldIdLst>
        </p14:section>
        <p14:section name="Test 24" id="{11D31DB7-0369-4FFA-B438-02A62B0583D8}">
          <p14:sldIdLst>
            <p14:sldId id="275"/>
            <p14:sldId id="283"/>
            <p14:sldId id="1000"/>
            <p14:sldId id="338"/>
            <p14:sldId id="767"/>
            <p14:sldId id="1114"/>
            <p14:sldId id="1159"/>
            <p14:sldId id="1160"/>
            <p14:sldId id="945"/>
          </p14:sldIdLst>
        </p14:section>
        <p14:section name="Test 25" id="{763D657F-701F-4BBD-AA71-8B04D73602E1}">
          <p14:sldIdLst>
            <p14:sldId id="359"/>
            <p14:sldId id="1161"/>
            <p14:sldId id="1162"/>
            <p14:sldId id="1163"/>
            <p14:sldId id="825"/>
            <p14:sldId id="826"/>
            <p14:sldId id="261"/>
            <p14:sldId id="462"/>
            <p14:sldId id="1164"/>
            <p14:sldId id="828"/>
            <p14:sldId id="781"/>
            <p14:sldId id="467"/>
            <p14:sldId id="1165"/>
            <p14:sldId id="735"/>
            <p14:sldId id="523"/>
          </p14:sldIdLst>
        </p14:section>
        <p14:section name="Test 26" id="{582B1C96-1188-409E-9B3E-D8CEEF507B23}">
          <p14:sldIdLst>
            <p14:sldId id="381"/>
            <p14:sldId id="382"/>
            <p14:sldId id="805"/>
            <p14:sldId id="306"/>
            <p14:sldId id="370"/>
            <p14:sldId id="838"/>
            <p14:sldId id="799"/>
            <p14:sldId id="1166"/>
            <p14:sldId id="380"/>
            <p14:sldId id="470"/>
            <p14:sldId id="574"/>
          </p14:sldIdLst>
        </p14:section>
        <p14:section name="Test 27" id="{9BB27931-EA01-47CA-B5D7-275F05BACC87}">
          <p14:sldIdLst>
            <p14:sldId id="846"/>
            <p14:sldId id="1168"/>
            <p14:sldId id="1169"/>
            <p14:sldId id="526"/>
            <p14:sldId id="292"/>
            <p14:sldId id="353"/>
            <p14:sldId id="593"/>
            <p14:sldId id="1170"/>
            <p14:sldId id="1171"/>
            <p14:sldId id="559"/>
          </p14:sldIdLst>
        </p14:section>
        <p14:section name="Test 28" id="{25E801DB-7E4B-4983-AFA8-65EFE312A6CC}">
          <p14:sldIdLst>
            <p14:sldId id="1173"/>
            <p14:sldId id="552"/>
            <p14:sldId id="1174"/>
            <p14:sldId id="263"/>
            <p14:sldId id="461"/>
            <p14:sldId id="949"/>
            <p14:sldId id="334"/>
            <p14:sldId id="1316"/>
            <p14:sldId id="1112"/>
            <p14:sldId id="549"/>
            <p14:sldId id="809"/>
            <p14:sldId id="859"/>
          </p14:sldIdLst>
        </p14:section>
        <p14:section name="Test 29" id="{B8487EC1-C4E1-41CE-9D6F-F4731D6B9339}">
          <p14:sldIdLst>
            <p14:sldId id="1108"/>
            <p14:sldId id="330"/>
            <p14:sldId id="904"/>
            <p14:sldId id="335"/>
            <p14:sldId id="823"/>
            <p14:sldId id="907"/>
            <p14:sldId id="743"/>
            <p14:sldId id="647"/>
            <p14:sldId id="693"/>
            <p14:sldId id="813"/>
            <p14:sldId id="594"/>
            <p14:sldId id="771"/>
            <p14:sldId id="453"/>
            <p14:sldId id="1176"/>
            <p14:sldId id="1116"/>
          </p14:sldIdLst>
        </p14:section>
        <p14:section name="Test 30" id="{C0F5AE26-269A-47D8-A09E-AFC26AED092F}">
          <p14:sldIdLst>
            <p14:sldId id="1178"/>
            <p14:sldId id="860"/>
            <p14:sldId id="861"/>
            <p14:sldId id="1110"/>
            <p14:sldId id="312"/>
            <p14:sldId id="1179"/>
            <p14:sldId id="1088"/>
            <p14:sldId id="328"/>
            <p14:sldId id="262"/>
            <p14:sldId id="785"/>
            <p14:sldId id="757"/>
          </p14:sldIdLst>
        </p14:section>
        <p14:section name="Test 31" id="{C68A1FB3-5DB0-4542-B15C-073D89758AEA}">
          <p14:sldIdLst>
            <p14:sldId id="469"/>
            <p14:sldId id="538"/>
            <p14:sldId id="368"/>
            <p14:sldId id="852"/>
            <p14:sldId id="394"/>
            <p14:sldId id="710"/>
            <p14:sldId id="1181"/>
            <p14:sldId id="1182"/>
            <p14:sldId id="405"/>
            <p14:sldId id="270"/>
          </p14:sldIdLst>
        </p14:section>
        <p14:section name="Test 32" id="{82884278-9215-4EF3-AD65-E4220593B12E}">
          <p14:sldIdLst>
            <p14:sldId id="1317"/>
            <p14:sldId id="362"/>
            <p14:sldId id="824"/>
            <p14:sldId id="1185"/>
            <p14:sldId id="802"/>
            <p14:sldId id="1186"/>
            <p14:sldId id="307"/>
            <p14:sldId id="308"/>
            <p14:sldId id="1187"/>
            <p14:sldId id="347"/>
            <p14:sldId id="1318"/>
            <p14:sldId id="1188"/>
          </p14:sldIdLst>
        </p14:section>
        <p14:section name="Test 33" id="{9F53FE6D-5974-4811-8FF1-4B5B78435689}">
          <p14:sldIdLst>
            <p14:sldId id="459"/>
            <p14:sldId id="1189"/>
            <p14:sldId id="372"/>
            <p14:sldId id="1190"/>
            <p14:sldId id="773"/>
            <p14:sldId id="525"/>
            <p14:sldId id="850"/>
            <p14:sldId id="641"/>
            <p14:sldId id="1191"/>
            <p14:sldId id="331"/>
          </p14:sldIdLst>
        </p14:section>
        <p14:section name="Test 34" id="{E3994076-1E1B-483B-9ADA-3B57046564CE}">
          <p14:sldIdLst>
            <p14:sldId id="810"/>
            <p14:sldId id="1192"/>
            <p14:sldId id="560"/>
            <p14:sldId id="925"/>
            <p14:sldId id="909"/>
            <p14:sldId id="963"/>
            <p14:sldId id="1193"/>
            <p14:sldId id="438"/>
            <p14:sldId id="301"/>
            <p14:sldId id="1194"/>
            <p14:sldId id="558"/>
          </p14:sldIdLst>
        </p14:section>
        <p14:section name="Test 35" id="{1E4923D0-D947-4F99-A3CA-91817835E967}">
          <p14:sldIdLst>
            <p14:sldId id="604"/>
            <p14:sldId id="479"/>
            <p14:sldId id="817"/>
            <p14:sldId id="358"/>
            <p14:sldId id="650"/>
            <p14:sldId id="780"/>
            <p14:sldId id="880"/>
            <p14:sldId id="327"/>
            <p14:sldId id="1089"/>
            <p14:sldId id="777"/>
          </p14:sldIdLst>
        </p14:section>
        <p14:section name="Test 36" id="{1A9CA8C6-8145-4D98-9C62-96A5D94D93DF}">
          <p14:sldIdLst>
            <p14:sldId id="286"/>
            <p14:sldId id="847"/>
            <p14:sldId id="668"/>
            <p14:sldId id="894"/>
            <p14:sldId id="930"/>
            <p14:sldId id="1197"/>
            <p14:sldId id="416"/>
            <p14:sldId id="515"/>
            <p14:sldId id="1198"/>
            <p14:sldId id="1199"/>
          </p14:sldIdLst>
        </p14:section>
        <p14:section name="Test 37" id="{9512913F-A53C-4656-9713-E9695AD552F0}">
          <p14:sldIdLst>
            <p14:sldId id="811"/>
            <p14:sldId id="812"/>
            <p14:sldId id="1200"/>
            <p14:sldId id="946"/>
            <p14:sldId id="715"/>
            <p14:sldId id="1201"/>
            <p14:sldId id="703"/>
            <p14:sldId id="1083"/>
            <p14:sldId id="268"/>
            <p14:sldId id="964"/>
            <p14:sldId id="1009"/>
          </p14:sldIdLst>
        </p14:section>
        <p14:section name="Test 38" id="{2C58DB64-B100-4F95-988E-2926F0715D3D}">
          <p14:sldIdLst>
            <p14:sldId id="1203"/>
            <p14:sldId id="466"/>
            <p14:sldId id="1079"/>
            <p14:sldId id="422"/>
            <p14:sldId id="1204"/>
            <p14:sldId id="899"/>
            <p14:sldId id="649"/>
            <p14:sldId id="806"/>
            <p14:sldId id="288"/>
          </p14:sldIdLst>
        </p14:section>
        <p14:section name="Test 39" id="{5F851A54-43B3-417F-80F2-AEB4A3B796B1}">
          <p14:sldIdLst>
            <p14:sldId id="1205"/>
            <p14:sldId id="1206"/>
            <p14:sldId id="829"/>
            <p14:sldId id="1207"/>
            <p14:sldId id="483"/>
            <p14:sldId id="1208"/>
            <p14:sldId id="834"/>
            <p14:sldId id="960"/>
            <p14:sldId id="1209"/>
            <p14:sldId id="1210"/>
            <p14:sldId id="587"/>
          </p14:sldIdLst>
        </p14:section>
        <p14:section name="Test 40" id="{242DB323-4A96-42CC-ABD7-D5A5BE0AAB10}">
          <p14:sldIdLst>
            <p14:sldId id="580"/>
            <p14:sldId id="630"/>
            <p14:sldId id="631"/>
            <p14:sldId id="632"/>
            <p14:sldId id="473"/>
            <p14:sldId id="748"/>
            <p14:sldId id="1211"/>
            <p14:sldId id="671"/>
            <p14:sldId id="446"/>
            <p14:sldId id="751"/>
          </p14:sldIdLst>
        </p14:section>
        <p14:section name="Test 41" id="{AFD74933-9014-4FDC-82DC-95EC1C8C6BFA}">
          <p14:sldIdLst>
            <p14:sldId id="415"/>
            <p14:sldId id="1212"/>
            <p14:sldId id="1213"/>
            <p14:sldId id="755"/>
            <p14:sldId id="411"/>
            <p14:sldId id="1214"/>
            <p14:sldId id="884"/>
            <p14:sldId id="1215"/>
            <p14:sldId id="1216"/>
            <p14:sldId id="423"/>
            <p14:sldId id="375"/>
            <p14:sldId id="1230"/>
          </p14:sldIdLst>
        </p14:section>
        <p14:section name="Test 42" id="{928AAA2D-3EED-4E4A-BB3E-1BA0DF5F59A5}">
          <p14:sldIdLst>
            <p14:sldId id="636"/>
            <p14:sldId id="1219"/>
            <p14:sldId id="886"/>
            <p14:sldId id="676"/>
            <p14:sldId id="1220"/>
            <p14:sldId id="1221"/>
            <p14:sldId id="730"/>
            <p14:sldId id="1222"/>
            <p14:sldId id="717"/>
            <p14:sldId id="533"/>
          </p14:sldIdLst>
        </p14:section>
        <p14:section name="Test 43" id="{82C30E92-CBE6-4ADE-BA2B-D79D107858C5}">
          <p14:sldIdLst>
            <p14:sldId id="1223"/>
            <p14:sldId id="396"/>
            <p14:sldId id="397"/>
            <p14:sldId id="1224"/>
            <p14:sldId id="522"/>
            <p14:sldId id="853"/>
            <p14:sldId id="733"/>
            <p14:sldId id="548"/>
            <p14:sldId id="932"/>
            <p14:sldId id="398"/>
            <p14:sldId id="547"/>
          </p14:sldIdLst>
        </p14:section>
        <p14:section name="Test 44" id="{DB83D601-CA45-413C-85D8-D2FCDDA6879E}">
          <p14:sldIdLst>
            <p14:sldId id="1226"/>
            <p14:sldId id="1227"/>
            <p14:sldId id="404"/>
            <p14:sldId id="1228"/>
            <p14:sldId id="274"/>
            <p14:sldId id="376"/>
            <p14:sldId id="371"/>
            <p14:sldId id="1229"/>
            <p14:sldId id="836"/>
            <p14:sldId id="942"/>
          </p14:sldIdLst>
        </p14:section>
        <p14:section name="Test 45" id="{598C06DA-4B97-4799-98AE-D1ACDAB45B6F}">
          <p14:sldIdLst>
            <p14:sldId id="1233"/>
            <p14:sldId id="1234"/>
            <p14:sldId id="445"/>
            <p14:sldId id="1235"/>
            <p14:sldId id="1236"/>
            <p14:sldId id="329"/>
            <p14:sldId id="1237"/>
            <p14:sldId id="1238"/>
            <p14:sldId id="332"/>
            <p14:sldId id="333"/>
            <p14:sldId id="1239"/>
            <p14:sldId id="1240"/>
            <p14:sldId id="336"/>
            <p14:sldId id="1241"/>
            <p14:sldId id="1242"/>
            <p14:sldId id="804"/>
            <p14:sldId id="1001"/>
            <p14:sldId id="1243"/>
            <p14:sldId id="978"/>
          </p14:sldIdLst>
        </p14:section>
        <p14:section name="Test 46" id="{BD7E8F8D-8E88-4CED-A4D9-84D3AB4BADEB}">
          <p14:sldIdLst>
            <p14:sldId id="807"/>
            <p14:sldId id="282"/>
            <p14:sldId id="923"/>
            <p14:sldId id="947"/>
            <p14:sldId id="534"/>
            <p14:sldId id="1244"/>
            <p14:sldId id="276"/>
            <p14:sldId id="287"/>
            <p14:sldId id="1245"/>
            <p14:sldId id="758"/>
          </p14:sldIdLst>
        </p14:section>
        <p14:section name="Test 47" id="{D0A12679-684D-489D-BFAE-D0ABF220E414}">
          <p14:sldIdLst>
            <p14:sldId id="1247"/>
            <p14:sldId id="1124"/>
            <p14:sldId id="1125"/>
            <p14:sldId id="1248"/>
            <p14:sldId id="519"/>
            <p14:sldId id="729"/>
            <p14:sldId id="657"/>
            <p14:sldId id="651"/>
            <p14:sldId id="1249"/>
            <p14:sldId id="970"/>
          </p14:sldIdLst>
        </p14:section>
        <p14:section name="Test 48" id="{B202E3F0-0EEF-491B-A707-187F5907689A}">
          <p14:sldIdLst>
            <p14:sldId id="1250"/>
            <p14:sldId id="576"/>
            <p14:sldId id="625"/>
            <p14:sldId id="1251"/>
            <p14:sldId id="1252"/>
            <p14:sldId id="1253"/>
            <p14:sldId id="1254"/>
            <p14:sldId id="506"/>
            <p14:sldId id="480"/>
            <p14:sldId id="1255"/>
          </p14:sldIdLst>
        </p14:section>
        <p14:section name="Test 49" id="{019ECFA8-88A3-4F7A-830F-99480318FB90}">
          <p14:sldIdLst>
            <p14:sldId id="1257"/>
            <p14:sldId id="1258"/>
            <p14:sldId id="355"/>
            <p14:sldId id="1259"/>
            <p14:sldId id="1260"/>
            <p14:sldId id="502"/>
            <p14:sldId id="876"/>
            <p14:sldId id="1261"/>
            <p14:sldId id="489"/>
            <p14:sldId id="685"/>
            <p14:sldId id="1262"/>
          </p14:sldIdLst>
        </p14:section>
        <p14:section name="Test 50" id="{C86073D0-6636-46AB-97EC-B0C08B1308F2}">
          <p14:sldIdLst>
            <p14:sldId id="414"/>
            <p14:sldId id="674"/>
            <p14:sldId id="318"/>
            <p14:sldId id="1264"/>
            <p14:sldId id="537"/>
            <p14:sldId id="1265"/>
            <p14:sldId id="701"/>
            <p14:sldId id="413"/>
            <p14:sldId id="601"/>
            <p14:sldId id="626"/>
          </p14:sldIdLst>
        </p14:section>
        <p14:section name="Test 51" id="{6F4779CF-3A00-4677-AF9D-BD0DE87A1492}">
          <p14:sldIdLst>
            <p14:sldId id="429"/>
            <p14:sldId id="430"/>
            <p14:sldId id="471"/>
            <p14:sldId id="392"/>
            <p14:sldId id="303"/>
            <p14:sldId id="1052"/>
            <p14:sldId id="1267"/>
            <p14:sldId id="903"/>
            <p14:sldId id="1268"/>
            <p14:sldId id="495"/>
            <p14:sldId id="433"/>
          </p14:sldIdLst>
        </p14:section>
        <p14:section name="Test 52" id="{9D08AEC2-0044-4902-9BFD-35CDDAB308CC}">
          <p14:sldIdLst>
            <p14:sldId id="1130"/>
            <p14:sldId id="937"/>
            <p14:sldId id="1270"/>
            <p14:sldId id="316"/>
            <p14:sldId id="578"/>
            <p14:sldId id="1271"/>
            <p14:sldId id="1126"/>
            <p14:sldId id="1272"/>
            <p14:sldId id="592"/>
            <p14:sldId id="844"/>
            <p14:sldId id="269"/>
          </p14:sldIdLst>
        </p14:section>
        <p14:section name="Test 53" id="{A56D1454-4FDC-46C3-8E67-A17779489575}">
          <p14:sldIdLst>
            <p14:sldId id="285"/>
            <p14:sldId id="1274"/>
            <p14:sldId id="1275"/>
            <p14:sldId id="849"/>
            <p14:sldId id="1276"/>
            <p14:sldId id="1277"/>
            <p14:sldId id="1278"/>
            <p14:sldId id="1084"/>
            <p14:sldId id="915"/>
            <p14:sldId id="922"/>
          </p14:sldIdLst>
        </p14:section>
        <p14:section name="Test 54" id="{7B38FC23-CF0B-407E-8B7F-EA4CCCD48C54}">
          <p14:sldIdLst>
            <p14:sldId id="1280"/>
            <p14:sldId id="1281"/>
            <p14:sldId id="1282"/>
            <p14:sldId id="1283"/>
            <p14:sldId id="744"/>
            <p14:sldId id="1284"/>
            <p14:sldId id="891"/>
            <p14:sldId id="912"/>
          </p14:sldIdLst>
        </p14:section>
        <p14:section name="Test 55" id="{3110A9DE-37C6-4014-867A-FA09151275DE}">
          <p14:sldIdLst>
            <p14:sldId id="928"/>
            <p14:sldId id="295"/>
            <p14:sldId id="1285"/>
            <p14:sldId id="310"/>
            <p14:sldId id="1286"/>
            <p14:sldId id="565"/>
            <p14:sldId id="1287"/>
            <p14:sldId id="1288"/>
          </p14:sldIdLst>
        </p14:section>
        <p14:section name="Test 56" id="{9FA2A340-8495-4E22-BCB7-FC54938A61BB}">
          <p14:sldIdLst>
            <p14:sldId id="653"/>
            <p14:sldId id="654"/>
            <p14:sldId id="1289"/>
            <p14:sldId id="1290"/>
            <p14:sldId id="1291"/>
            <p14:sldId id="857"/>
            <p14:sldId id="858"/>
            <p14:sldId id="655"/>
            <p14:sldId id="711"/>
            <p14:sldId id="1292"/>
          </p14:sldIdLst>
        </p14:section>
        <p14:section name="Test 57" id="{E57EE383-D368-4F7D-85F4-B0E8144DA699}">
          <p14:sldIdLst>
            <p14:sldId id="544"/>
            <p14:sldId id="1043"/>
            <p14:sldId id="1293"/>
            <p14:sldId id="1294"/>
            <p14:sldId id="827"/>
            <p14:sldId id="772"/>
            <p14:sldId id="554"/>
          </p14:sldIdLst>
        </p14:section>
        <p14:section name="Test 58" id="{D5156FCD-857A-4ED7-92F5-EB0A30ABA6D3}">
          <p14:sldIdLst>
            <p14:sldId id="588"/>
            <p14:sldId id="617"/>
            <p14:sldId id="618"/>
            <p14:sldId id="584"/>
            <p14:sldId id="613"/>
            <p14:sldId id="614"/>
            <p14:sldId id="1319"/>
            <p14:sldId id="1320"/>
            <p14:sldId id="1321"/>
            <p14:sldId id="1322"/>
          </p14:sldIdLst>
        </p14:section>
        <p14:section name="Test 59" id="{525D5062-BBCA-4860-8BA0-33F0A388FFB4}">
          <p14:sldIdLst>
            <p14:sldId id="1296"/>
            <p14:sldId id="1297"/>
            <p14:sldId id="931"/>
            <p14:sldId id="1298"/>
            <p14:sldId id="562"/>
            <p14:sldId id="917"/>
            <p14:sldId id="803"/>
            <p14:sldId id="1299"/>
            <p14:sldId id="1057"/>
            <p14:sldId id="1323"/>
            <p14:sldId id="1324"/>
            <p14:sldId id="1325"/>
          </p14:sldIdLst>
        </p14:section>
        <p14:section name="Test 60" id="{2E4DF8B0-E6AF-4081-809E-013A34CDE3C1}">
          <p14:sldIdLst>
            <p14:sldId id="448"/>
            <p14:sldId id="763"/>
            <p14:sldId id="1302"/>
            <p14:sldId id="830"/>
            <p14:sldId id="831"/>
            <p14:sldId id="309"/>
            <p14:sldId id="1011"/>
          </p14:sldIdLst>
        </p14:section>
        <p14:section name="Test 61" id="{16F86E10-CACF-4577-AD9A-98948C2FFD95}">
          <p14:sldIdLst>
            <p14:sldId id="481"/>
            <p14:sldId id="1304"/>
            <p14:sldId id="998"/>
            <p14:sldId id="1090"/>
            <p14:sldId id="1305"/>
            <p14:sldId id="1326"/>
            <p14:sldId id="1339"/>
            <p14:sldId id="1340"/>
            <p14:sldId id="1341"/>
            <p14:sldId id="1342"/>
            <p14:sldId id="1328"/>
            <p14:sldId id="1329"/>
          </p14:sldIdLst>
        </p14:section>
        <p14:section name="Test 62" id="{5D162C1C-B6B9-4F06-8F28-8C81F894A218}">
          <p14:sldIdLst>
            <p14:sldId id="1330"/>
            <p14:sldId id="1331"/>
            <p14:sldId id="1333"/>
            <p14:sldId id="1338"/>
            <p14:sldId id="1307"/>
            <p14:sldId id="863"/>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455" autoAdjust="0"/>
    <p:restoredTop sz="94394" autoAdjust="0"/>
  </p:normalViewPr>
  <p:slideViewPr>
    <p:cSldViewPr snapToGrid="0">
      <p:cViewPr varScale="1">
        <p:scale>
          <a:sx n="70" d="100"/>
          <a:sy n="70" d="100"/>
        </p:scale>
        <p:origin x="762" y="60"/>
      </p:cViewPr>
      <p:guideLst/>
    </p:cSldViewPr>
  </p:slideViewPr>
  <p:notesTextViewPr>
    <p:cViewPr>
      <p:scale>
        <a:sx n="1" d="1"/>
        <a:sy n="1" d="1"/>
      </p:scale>
      <p:origin x="0" y="0"/>
    </p:cViewPr>
  </p:notesTextViewPr>
  <p:sorterViewPr>
    <p:cViewPr>
      <p:scale>
        <a:sx n="100" d="100"/>
        <a:sy n="100" d="100"/>
      </p:scale>
      <p:origin x="0" y="-20334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slide" Target="slides/slide530.xml"/><Relationship Id="rId573" Type="http://schemas.openxmlformats.org/officeDocument/2006/relationships/slide" Target="slides/slide572.xml"/><Relationship Id="rId629" Type="http://schemas.openxmlformats.org/officeDocument/2006/relationships/slide" Target="slides/slide628.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640" Type="http://schemas.openxmlformats.org/officeDocument/2006/relationships/slide" Target="slides/slide639.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slide" Target="slides/slide541.xml"/><Relationship Id="rId584" Type="http://schemas.openxmlformats.org/officeDocument/2006/relationships/slide" Target="slides/slide583.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553" Type="http://schemas.openxmlformats.org/officeDocument/2006/relationships/slide" Target="slides/slide552.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595" Type="http://schemas.openxmlformats.org/officeDocument/2006/relationships/slide" Target="slides/slide594.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620" Type="http://schemas.openxmlformats.org/officeDocument/2006/relationships/slide" Target="slides/slide619.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564" Type="http://schemas.openxmlformats.org/officeDocument/2006/relationships/slide" Target="slides/slide563.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631" Type="http://schemas.openxmlformats.org/officeDocument/2006/relationships/slide" Target="slides/slide630.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slide" Target="slides/slide532.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600" Type="http://schemas.openxmlformats.org/officeDocument/2006/relationships/slide" Target="slides/slide599.xml"/><Relationship Id="rId642" Type="http://schemas.openxmlformats.org/officeDocument/2006/relationships/slide" Target="slides/slide641.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586" Type="http://schemas.openxmlformats.org/officeDocument/2006/relationships/slide" Target="slides/slide585.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611" Type="http://schemas.openxmlformats.org/officeDocument/2006/relationships/slide" Target="slides/slide610.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597" Type="http://schemas.openxmlformats.org/officeDocument/2006/relationships/slide" Target="slides/slide596.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633" Type="http://schemas.openxmlformats.org/officeDocument/2006/relationships/slide" Target="slides/slide632.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577" Type="http://schemas.openxmlformats.org/officeDocument/2006/relationships/slide" Target="slides/slide576.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644" Type="http://schemas.openxmlformats.org/officeDocument/2006/relationships/slide" Target="slides/slide643.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588" Type="http://schemas.openxmlformats.org/officeDocument/2006/relationships/slide" Target="slides/slide587.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613" Type="http://schemas.openxmlformats.org/officeDocument/2006/relationships/slide" Target="slides/slide612.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599" Type="http://schemas.openxmlformats.org/officeDocument/2006/relationships/slide" Target="slides/slide598.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624" Type="http://schemas.openxmlformats.org/officeDocument/2006/relationships/slide" Target="slides/slide623.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635" Type="http://schemas.openxmlformats.org/officeDocument/2006/relationships/slide" Target="slides/slide634.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579" Type="http://schemas.openxmlformats.org/officeDocument/2006/relationships/slide" Target="slides/slide578.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590" Type="http://schemas.openxmlformats.org/officeDocument/2006/relationships/slide" Target="slides/slide589.xml"/><Relationship Id="rId604" Type="http://schemas.openxmlformats.org/officeDocument/2006/relationships/slide" Target="slides/slide603.xml"/><Relationship Id="rId646" Type="http://schemas.openxmlformats.org/officeDocument/2006/relationships/presProps" Target="presProps.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212" Type="http://schemas.openxmlformats.org/officeDocument/2006/relationships/slide" Target="slides/slide211.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slide" Target="slides/slide537.xml"/><Relationship Id="rId559" Type="http://schemas.openxmlformats.org/officeDocument/2006/relationships/slide" Target="slides/slide558.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570" Type="http://schemas.openxmlformats.org/officeDocument/2006/relationships/slide" Target="slides/slide569.xml"/><Relationship Id="rId591" Type="http://schemas.openxmlformats.org/officeDocument/2006/relationships/slide" Target="slides/slide590.xml"/><Relationship Id="rId605" Type="http://schemas.openxmlformats.org/officeDocument/2006/relationships/slide" Target="slides/slide604.xml"/><Relationship Id="rId626" Type="http://schemas.openxmlformats.org/officeDocument/2006/relationships/slide" Target="slides/slide625.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647" Type="http://schemas.openxmlformats.org/officeDocument/2006/relationships/viewProps" Target="viewProps.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slide" Target="slides/slide527.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581" Type="http://schemas.openxmlformats.org/officeDocument/2006/relationships/slide" Target="slides/slide58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616" Type="http://schemas.openxmlformats.org/officeDocument/2006/relationships/slide" Target="slides/slide615.xml"/><Relationship Id="rId637" Type="http://schemas.openxmlformats.org/officeDocument/2006/relationships/slide" Target="slides/slide636.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slide" Target="slides/slide53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550" Type="http://schemas.openxmlformats.org/officeDocument/2006/relationships/slide" Target="slides/slide549.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571" Type="http://schemas.openxmlformats.org/officeDocument/2006/relationships/slide" Target="slides/slide570.xml"/><Relationship Id="rId592" Type="http://schemas.openxmlformats.org/officeDocument/2006/relationships/slide" Target="slides/slide591.xml"/><Relationship Id="rId606" Type="http://schemas.openxmlformats.org/officeDocument/2006/relationships/slide" Target="slides/slide605.xml"/><Relationship Id="rId627" Type="http://schemas.openxmlformats.org/officeDocument/2006/relationships/slide" Target="slides/slide626.xml"/><Relationship Id="rId648" Type="http://schemas.openxmlformats.org/officeDocument/2006/relationships/theme" Target="theme/theme1.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slide" Target="slides/slide528.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slide" Target="slides/slide539.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561" Type="http://schemas.openxmlformats.org/officeDocument/2006/relationships/slide" Target="slides/slide560.xml"/><Relationship Id="rId582" Type="http://schemas.openxmlformats.org/officeDocument/2006/relationships/slide" Target="slides/slide581.xml"/><Relationship Id="rId617" Type="http://schemas.openxmlformats.org/officeDocument/2006/relationships/slide" Target="slides/slide616.xml"/><Relationship Id="rId638" Type="http://schemas.openxmlformats.org/officeDocument/2006/relationships/slide" Target="slides/slide637.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slide" Target="slides/slide529.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551" Type="http://schemas.openxmlformats.org/officeDocument/2006/relationships/slide" Target="slides/slide550.xml"/><Relationship Id="rId572" Type="http://schemas.openxmlformats.org/officeDocument/2006/relationships/slide" Target="slides/slide571.xml"/><Relationship Id="rId593" Type="http://schemas.openxmlformats.org/officeDocument/2006/relationships/slide" Target="slides/slide592.xml"/><Relationship Id="rId607" Type="http://schemas.openxmlformats.org/officeDocument/2006/relationships/slide" Target="slides/slide606.xml"/><Relationship Id="rId628" Type="http://schemas.openxmlformats.org/officeDocument/2006/relationships/slide" Target="slides/slide627.xml"/><Relationship Id="rId649" Type="http://schemas.openxmlformats.org/officeDocument/2006/relationships/tableStyles" Target="tableStyles.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slide" Target="slides/slide540.xml"/><Relationship Id="rId562" Type="http://schemas.openxmlformats.org/officeDocument/2006/relationships/slide" Target="slides/slide561.xml"/><Relationship Id="rId583" Type="http://schemas.openxmlformats.org/officeDocument/2006/relationships/slide" Target="slides/slide582.xml"/><Relationship Id="rId618" Type="http://schemas.openxmlformats.org/officeDocument/2006/relationships/slide" Target="slides/slide617.xml"/><Relationship Id="rId639" Type="http://schemas.openxmlformats.org/officeDocument/2006/relationships/slide" Target="slides/slide63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594" Type="http://schemas.openxmlformats.org/officeDocument/2006/relationships/slide" Target="slides/slide593.xml"/><Relationship Id="rId608" Type="http://schemas.openxmlformats.org/officeDocument/2006/relationships/slide" Target="slides/slide60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619" Type="http://schemas.openxmlformats.org/officeDocument/2006/relationships/slide" Target="slides/slide61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630" Type="http://schemas.openxmlformats.org/officeDocument/2006/relationships/slide" Target="slides/slide629.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641" Type="http://schemas.openxmlformats.org/officeDocument/2006/relationships/slide" Target="slides/slide640.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slide" Target="slides/slide584.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610" Type="http://schemas.openxmlformats.org/officeDocument/2006/relationships/slide" Target="slides/slide609.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596" Type="http://schemas.openxmlformats.org/officeDocument/2006/relationships/slide" Target="slides/slide595.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621" Type="http://schemas.openxmlformats.org/officeDocument/2006/relationships/slide" Target="slides/slide620.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632" Type="http://schemas.openxmlformats.org/officeDocument/2006/relationships/slide" Target="slides/slide631.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601" Type="http://schemas.openxmlformats.org/officeDocument/2006/relationships/slide" Target="slides/slide600.xml"/><Relationship Id="rId643" Type="http://schemas.openxmlformats.org/officeDocument/2006/relationships/slide" Target="slides/slide642.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slide" Target="slides/slide586.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612" Type="http://schemas.openxmlformats.org/officeDocument/2006/relationships/slide" Target="slides/slide611.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598" Type="http://schemas.openxmlformats.org/officeDocument/2006/relationships/slide" Target="slides/slide597.xml"/><Relationship Id="rId220" Type="http://schemas.openxmlformats.org/officeDocument/2006/relationships/slide" Target="slides/slide219.xml"/><Relationship Id="rId458" Type="http://schemas.openxmlformats.org/officeDocument/2006/relationships/slide" Target="slides/slide457.xml"/><Relationship Id="rId623" Type="http://schemas.openxmlformats.org/officeDocument/2006/relationships/slide" Target="slides/slide622.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634" Type="http://schemas.openxmlformats.org/officeDocument/2006/relationships/slide" Target="slides/slide633.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603" Type="http://schemas.openxmlformats.org/officeDocument/2006/relationships/slide" Target="slides/slide602.xml"/><Relationship Id="rId645" Type="http://schemas.openxmlformats.org/officeDocument/2006/relationships/notesMaster" Target="notesMasters/notesMaster1.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589" Type="http://schemas.openxmlformats.org/officeDocument/2006/relationships/slide" Target="slides/slide588.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614" Type="http://schemas.openxmlformats.org/officeDocument/2006/relationships/slide" Target="slides/slide613.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625" Type="http://schemas.openxmlformats.org/officeDocument/2006/relationships/slide" Target="slides/slide624.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636" Type="http://schemas.openxmlformats.org/officeDocument/2006/relationships/slide" Target="slides/slide635.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s>
</file>

<file path=ppt/ink/ink1.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20-03-22T14:11:50.242"/>
    </inkml:context>
    <inkml:brush xml:id="br0">
      <inkml:brushProperty name="width" value="0.05292" units="cm"/>
      <inkml:brushProperty name="height" value="0.05292" units="cm"/>
      <inkml:brushProperty name="color" value="#FF0000"/>
    </inkml:brush>
  </inkml:definitions>
  <inkml:trace contextRef="#ctx0" brushRef="#br0">12303 11683 0,'0'25'172,"323"272"-94,-299-297-78,1 25 16,0 25-1,0-25 1,24 24-1,1-49 1,-25 25 15,0 0-15,-1-25 0,1 50 77,0-26-15,-124-24 251,-75 0-236,149 0-77,-74 0 62,74 0-62,1 0-1,-51 0 157,26 0-109,49 25 218,74 248-219,-49-223-46,49 24 0,-24 0-1,24 50 63,-24-99 110,99 124-94,-125-149-94,-24 50 15,50-1 48,-75-74 281,-148-49-282,148 49-31,-124-24 63,50 24-16,74 25-78,-74-50 94,49 50-16,25 0 110,25 25 124,50 74-234,-50-74-62,50 25-16,-26-26 15,1 26 1,0 0 0,0-1 15,24 1-15,-49-25-1,25 24 1,0-24 15,-25 0 47,25-25-62,0 25-1,-1 0-15,26-25 16,-25 49 15,24-24-15,1 0 0,-25 0-1,-25-1 1,25-24-1,-25 25 95,-124-25 437,-50-49-469,149 49-63,0 0 1,-24 0 15,-50-25 47,24 25 266,1 0-266,-1-25 16,50 25-16,125 25 344,-1 74-344,-99-74-78,0 0 31,99 123 48,-99-123-79,25 0 15,-25 0 1,25-25-1,0 25 1,-25-1 0,24-24-1,-24 25 1</inkml:trace>
</inkml:ink>
</file>

<file path=ppt/ink/ink2.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27.60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17190 13593 0,'24'25'235,"1"-25"-220,0 0 1,0 0 187,0 0-187,-1 0-16,1 0 15,0 0-15,0 0 16,0 0 171,-1 0-140,1 0-16,0 0 1,0 0 46,0 0 16,0 0-63,-1 0-16,1 0 110,0 0-109,0 0-16,0 0 16,-1 0-1,1 0 110,0 0-109,0 0 93,0 0-93,-1 0 0,1 0 171,0 0-156,0 0 63,0 0-78,-1 0 31,1 0-32,0 0 126,0 0-126,0 0 126,-1 0-110,1 0 47,0 0-46,0 0-1,0 0 0,-1 0 79,1 0-95,0 0 1,0 0-1,0 0 64,-1 0 14,1 0-77,0 0 15,0 0 0,0 0 1,-1 0-17,1 0 32,0 0 0,0 0-16,-25-25 32,25 25-48,-25-25 17,0 0-1,25 25 47,-1 0-15,1 0 15,0 0-31,0 0 15,0-24-31,-1 24 1,1 0-17,0 0 16,-25-25 16,25 0 31,-25 0 1,25 25-33,-25-25-14,24 25-17,1 0 63,0 0 1,0 0 61,0 0-93,-1 0-16,-24 25 547,-24 0-546,24 0 46,-25-25-63,25 25-15,-25-25 16,-25 24 0,1 26-1,24-50 1,0 0 62,0 0-62,1 0-1,-1 25 1,0-25 62,0 0-47,0 0-31,1 0 16,-1 25 0,-25-1-1,25-24 1,0 0-1,-24 25 17,24-25-17,0 0 1,0 25 0,-24-25-1,24 0 1,0 25-1,0 0 1,1-25 0,-1 0-1,25 24 1,-25-24 0,0 0-1,0 0 1,1 0 15</inkml:trace>
</inkml:ink>
</file>

<file path=ppt/ink/ink3.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36.19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18157 13543 0,'25'0'281,"0"0"-265,-1 0 31,1 0 0,0 0-16,0 0-16,0 0 1,-1 0 156,1 0-110,0 0-62,0 0 79,0 0-48,-1 0 0,1 0 32,0 0-48,0 0 32,0 0 31,0 0-15,-1 0-1,1 0 1,0 0-32,0 0 16,0 0-16,-25-24 282,0-1-267,-25 25 408,0 0-408,0 0-14,0 0-1,1 0 250,-1 0-234,0 0-31,0 0 15,0 0-15,0 0 62,1 0-47,-1 0 78,25 25 126,-25-25-204,25 24-15,-25-24-1,0 0 1,25 25-1,-24-25 1,-1 0 31,0 0-47,0 0 62,0 0-15,1 0-15,-1 0-1,0 0 47,0 0-47,0 0 47,1 0-46,-1 0 155,0 0-46,0 0 15,0 0 0,1 0-109,-1 0 16,0 0-17,0 0-30,25 25 47,-25-25-63,1 0 62,24 25-15,-25-25 0,25 25-47,-25-25 15,0 0 1,0 0 62,1 0-31,-1 0 0,0 0-31,0 0 15,0 0 0,1 0 16,-1 0-31,0 0 46,0 0 63,50 0 406,0 0-453,0 0-31,-1 0 63,-24-25 233,-24 25-139</inkml:trace>
</inkml:ink>
</file>

<file path=ppt/ink/ink4.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44.666"/>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17165 13742 0,'0'25'172,"0"-1"-156,0 1 0,0 0 15,0 0 0,0 0-15,0-1-1,0 1 48,0 0-1,0 0 16,0 0-31,0-1 16,0 1-16,0 0-32,0 0 32,0 0-31,0-1-1,0 1-15,0 0 16,0 0 0,0 0-1,0-1 17,0 1-1,25-25-16,-25 25 17,0 0 15,0 0 31,24-25-47,-24 25 47,0-1-31,0 1 0,0 0 15,0 0 1,0-50 109,0 0-172,0 0 15,0 1 1,0-1 0,0 0-1,0 0 16,0 0 1,0 0-1,0 1 16,0-1 0,0 0 0,0 0-32,0 0 1,0 1-1,0-1 95,0 0-110,0 0 15,0 0 267,0 1-251,0-1-15,0 0-1,25 25 376,0 0-391,0 0 47,0 0-32,-1 0 1,1 0 0,0 0-1,25 0 1,-26 0-1,1 0 64,0 0-64,0 0 1,0 0-16,0 0 15,-1 0-15,1 0 94,25 0-78,-25 0-1,24 0-15,-24 0 16,74 0 0,-49 0-1,-25 0 1,-1 0 0,1 0 30,0 0-30,0 0-16,0 0 16,-1 0 93,1 0-93,0 0-1,0 0 17,0 0-1,-50 25 172,0 0-187,0-25-16,-24 49 15,-75 26 1,0-1-1,24 0 17,51-49-32,-26 0 15,51 0 1,-1 0 0,0-25 30,0 0-14,0 0-1,0 0-15,1 0-1,-1 0 16,0 0 1,0 0 15,0 0 62,1 0-62,-1 0 15,25-25-30,0 0 14,-25 25-46,0 0 32,25-25-17,0 0 48,0 1-32,25 24 282,0 0-298,24 0 1,-24 0-1,25 0 1,24 0 0,-49 0-1,50 0 1,-26 0 0,1 0-1,-25 0-15,-1 0 16,1 0-1,0 0 1,25 0 15,-26 0-15,1 0 0,0 0-1,0 0 1,49 0-1,-24 0 1,-25 0 0,-1 0-1,1 0 1,25 0 0,-25 0-1,-1 0 1,26 0-1,0 0 1,-26 0 15,1 0-15,25 0 0,-25 0-1,-1 0 1,26 0-1,0 0 1,-25 0 47,-1 0-32,1 0 0,0 0-15,0 0 15,0 0-15,24 0-1,-24 0 1,0 0-1,0 24 17,-1-24-1,-73 0 203,24 0-218,-25 25 0,1-25-16,-50 25 0,-1 0 15,26 25 1,-25-50-1,49 24 17,-24 1-17,24 0 1,0-25 0,26 50-1,-100-1 1,24-24-1,26-25 1,24 25 0,1 0-1,24-25 1,0 24 0,0-24-1,1 0 1,-1 0 15,0 0 0,0 0-15,0 0 46,0 0 1,1 0-16,-1 0-16,0 0 0,0 0 1,0 0-1,1 0-16,-1 0 189,0 0-33</inkml:trace>
</inkml:ink>
</file>

<file path=ppt/ink/ink5.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53.271"/>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17264 14684 0,'0'25'204,"0"0"-158,0 0 17,0 0 15,0-1 0,0 1 16,0 0 31,0 0-78,0 0-16,0-1 16,0 1-16,0 0 0,0 0-15,0 0 0,0-1-1,0 1-15,0 0 16,0 0 15,25-25 250,0 0-249,-1 0-1,1 0 0,0 0 0,-25-25-15,25 25 0,0 0-1,-1 0 1,1-25 0,0 25-1,0-25 1,0 25 15,0 0 16,-1 0-16,1 0 16,0 0-31,-25-24-1,25 24 1,0 0 15,-1 0 0,1 0-15,-25-25-16,25 25 16,0 0 15,24 0-15,-24 0-1,25 0 1,-25-25-16,-1 25 15,1 0 1,0 0 0,0 0-1,124 0 1,-125 0 0,26 0-1,-25 0 1,24-25-1,-24 25 1,0 0 0,25 0 15,-26 0-15,26 0-1,0-25 1,-1 25-1,-24 0 1,25 0 0,-25 0-1,24-24 1,-24 24 0,-25-25 124,0 0-124,0 0 15,-25 25 0,-24 0-15,24 0 0,-25 0-1,1 0 1,-1 0-1,-25 0 1,-49 0 0,25 0 15,50 0-31,-26 0 16,50 0-1,-24 0 1,24 0-1,-25 0 1,26 0 0,-26 0-1,25 0 1,0 0 0,-24 0-1,24 0 16,0 0-15,0 0 0,1 0 15,-1 0-15,0 0 46,0 0 1,0 0-48,1 0 16,-1 0 1,0 0-1,0 25-15,0-25-1,0 0 16,1 0 1,-1 0-17,0 0 17,0 0-17,0 0 1,1 25-1,-1-25 1,0 0 15,0 0 1,0 0-17,25 25 438,0-1-406,0 1-31,0 0 15,0 0 0,0 0 16,0-1-16,0 1 79,25-25-95,0 0 157,0 0-125,0 0-16,-1 0-15,1 0 15,0 0 1,0 0 14,0 0-46,-1 0 47,1 0-31,0 0 62,0 0-31,0 0 0,0 0-16,-1 0-15,1 0-16,0 0 31,0 0-15,24 0-1,-24 0 1,0 0-1,0 0 17,0 0-17,-1 0 32,1 0-16,0 0 16,0 0-15,0 0 14,-1 0-14,1 0 15,0 0-16,0 0 0,0 0 32,-1 0-32,1 0 31,0 0-30,0 0 30,0 0 16,-1 0-31,-24-25-31,25 25-16,0 0 31,0 0 16,0-24 0,-1 24-32,1 0 1,0 0 31,0 0-16,0 0-15,-25-25-1,24 25 17,1 0 30,0 0 16,0 0-62,0 0 31,0 0-16,-1 0 47,1 0-62,0 0 15,-25-25 47,25 25-62,0 0 62,-1 0-47,-24-25-31,25 25 47,-25-25-16,25 25 0,0 0 32,0 0 15,-1 0-62,1 0 46,0 0-31,0 0 16,0-24-31,-1 24 15,1 0 16,0 0 250,0 0-281,-25-25 15,25 25-16,-1 0 17,-24-25-32,25 25 31,0 0 0,0 0 110,-25-25 124,0 0-140</inkml:trace>
</inkml:ink>
</file>

<file path=ppt/ink/ink6.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59.17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19199 14808 0,'0'-24'109,"0"-1"-77,0 0-32,0 0 31,0 0-16,0 1 17,0-1-17,0 0 1,0 0 0,0 0 30,0 1-30,0-1 0,0 0-1,0 0 1,0 0 15,0 1-31,0-1 31,-25 0 1,0 25-32,25-25 31,0 0-15,-25 25-1,25-25 1,-24-24-1,-1 24 1,25-49 0,-25 49-16,25 0 15,-25-25 1,25 26 15,-25 24 125,1 0-124,-1 0-17,-25 0 1,25-25-16,-49 0 16,24 25-1,26-25 1,-1 25-1,-25-25 1,25 25 0,1-24 15,-26 24-15,25 0 62,0 0-78,0 0 31,1 0-15,-1 0 15,0 0 0,0 0 16,0 0-16,1 0 0,-1 0-15,0 0 0,0 0-1,-24 0 1,-1 24 0,25-24 62,25 25-63,0 0 17,0 0 14,0 0-30,0-1 15,25-24 1,0 0-32,49 25 15,-49-25 1,0 0-1,24 0 1,-24 0 0,0 0 15,25 0-15,-26 0-1,1 0 1,0 0-16,0 0 15,0 0 189,0 0-173,-1 0 0,-24 25-15,25-25-16,25 25 15,-25 0 1,49-25 0,-24 49-1,-26-24 1,1-25-1,0 0 1,0 25 0,0-25-1,-1 0 17,1 25 14,-25-1 1,25-24-31,-25 25 93,0 0-15,0 0-31,0 0-32,0 0 47,0-1-16,0 1-15,0 0 0,0 0 63,25-25-95,0 25 48,-25-1-32,24-24-15,-24 25-1,25-25 16,-25 25 16,-25-25 172,25-25-203,-24 0-1,-1 25 1,25-24 0,-25 24-1,0 0 1,0 0-1,1 0 1,-1 0 0,0 0-1,-25 0 1,26 0-16,-1 0 16,0 0-1,0 0 1,-49 0-1,49 0 1,0 0 15,0 0-15,1 0 0,-1 0-1,0 0 1,0 0-1,-25 0 1,26 0 15,-1 0-15,0 0 15,0 0 32,25 24 77,0 1-124,0 0 15,0 0 0,50-25-15,-25 25 0,-25-1-1,24-24 1,26 0 0,0 25-1,-25-25 1,-1 0-1,26 25 1,-25-25-16,49 25 16,-49-25-1,0 0 1,24 0 0,-24 0-1,0 0 32,-25-25 250,0 0-266,0 0-15,0 1 31,-25 24-47,0 0 15,-49 0 1,0-25 0,49 25-16,-50-25 15,1 25 1,49 0-1,-25-25 17,26 25-17,-1 0 1,-25 0 0,25 0-1,1 0 16,-1 0-15,0 0 0,0 0-1</inkml:trace>
</inkml:ink>
</file>

<file path=ppt/ink/ink7.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11.497"/>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19025 13444 0,'0'25'265,"0"0"-202,0 0-48,0-1 32,25-24 0,-25 25-31,0 0 187,25-25-78,-25 25-63,0 0 142,0-1-48,0 1-94,0 0-30,0 0-1,0 0-16,-25-1 17,0-24-17,25 25-15,-25-25 32,25 25-32,-24-25 31,24 25-16,-25-25 1,0 0 0,0 0 15,0 0 0,1 0 0,-1 0 1,0 0-17,0 0 17,0 0 30,50 0 188,0 0-219,0 0-15,0 0 0,-1 0 15,1 0 0,0 0 16,0 0-31,0 0 30,-1 0-14,1 0 93,0 0-63,0 0 48,0 0 155,-1 0-218,1 0-31,0 0 31,-25 25 156,0-1-156,-25-24 31,0 0-47,25 25 31,0 0-15,0 0 0,0 0-16,0-1 79,25-24 62,-25 25-125,25-25 15,0 25 16,-25 0-15,0 0 265,0-1-297,0 1 0,0 0-15,0 0 0,0 0 30,0-1-14,0 1 15,0 0-16,0 0 16,25-25 31,-25 25 62,24-25-61,-24 25 217,25-25-202,-25 24-63,25-24 79,-25 25-63,25-25 15,-25 25 1,25-25-32,-1 0 47,-24 25-47,0 0 391,0-1-359,0 1-32,0 0 16,0 0-16,0 0 16,0-1 62,0 1-15,0 0-63,0 0 32,0 0 202,0-1 79,-24-24-125,-1 0-203,0 0 15,0 0 0,0 0 16,1 0-16,-1 0 0,0 0 1,0 0 15,0 0-32,1 0 16,-1 0 16,0 0 0,0 0-16,25 25-15,-25-25 0,1 0 15,-1 0 0,0 0-15,0 0 15,0 0-15,1 0-1,-1 0 1,0 0 0,0 0-1,-24 0 1,24 0-1,0 0 1,0 0 15,0 0-15,1 0 15,-1 0-15,0 0 31,0 0-32,0 0 17</inkml:trace>
</inkml:ink>
</file>

<file path=ppt/ink/ink8.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28.646"/>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13593 10939 0,'-25'0'281,"0"0"-266,1 0 17,-1 0-1,0 0-15,0 0-1,0 0 16,1 0 1,-1 0-17,0 0 1,0 0 15,0 0-15,1 0 15,-1 0-15,0 0 15,0 0-15,0 0 46,0 0-46,1 0-1,-1 0 79,0-25-63,0 25 1,0 0-17,25-25 1,-24 25-16,-1 0 31,25-25-31,-50 1 16,25-1 31,1 25-32,24-25 32,-25 25-47,0 0 16,0 0 15,0-25-15,1 25-1,-1 0 1,0-25-16,0 25 15,0-24 1,1-1 0,-1 25-1,0-25 32,0 25 31,0 0-62,1 0 15,24-25-31,-25 25 31,25-25-31,-25 25 16,0 0 0,25-24-1,-25 24 17,25-25-17,0 50 220,0-1-189,25 1-46,0 0 16,0-25 0,-25 25-1,25 0 1,-1-25 15,1 24-31,0 1 16,25-25-1,-26 0 1,26 25 0,-25 0-1,24-25 1,-24 25 15,0-25-15,25 0-1,-26 24 1,26-24 0,-25 0-1,0 0 17,-1 0-1,1 0-16,0 0 1,0 0 62,0 0-47,-1 0 1,1 0-1,0 0 0,0 0 0,0 0-15,0 0 0,-1 0-1,1 0 1,0 0 406,0 0-407,0 0 32,-25 25-31,24-25 0,-24 25 30,25 0 111,0-25-64,0 25-46,0-25 31,-25 24 360,0 1-407,-25-25-15,25 25-16,0 0 31,-25-25-15,0 0-16,25 25 15,0-1 17,0 1-17,0 0 1,-25-25-1,25 25 1,0 0 15,-24 0-15,24-1 125,0 1-32,0 0 0,0 0-77,-25 0 61,0-1-30,0-24-16,25 25-32,0 0 1,0 0 15,-25-25-15,25 25-1,-24-25 32,24 24-31,-25-24 0,25 25-16,0 0 46,0 0 17,-25-25-63,25 25 47,0-1-32,0 1 32,0 0 0,0 0-16,0 0 48,0-1-64,0 1 48,0 0 62,-25-25-94,0 0 94,0 0-63,25 25-46,0 0 31,0-1 47,0 1-1,0 0 17,0 0-95,-24-25 17,24 25-1,0-1 0,-25 1 0,25 0-15,0 0 15,0 0 16,0-1-16,0 1-15,0 0 31,-25 0 0,25 0-16,0 0 0,0-1-15,-25 1 234,0-25-125,25 25-125,0 0 47,-24-25 47,24 25-1,-25-25 79,0 0-47,0 0-94,0 0 32,1 0-32,-1 0 63,0 0-78,25-25-1,-25 25 1,25-25-1,0 0 17,-25 25-17,1 0 1,24-25 0,-25 25-1,25-24 1,-25 24-1,25-25 1,-25 25 0,25-25-1,-25 25 1,1-25 0,-1 25-1,0 0 16,25-25-15,0 0 0,-50 25-1,26 0 17,24-24-17,-25 24 1,0 0 31,0 0-47,0 0 31,1 0 0,24-25-31,-25 25 31,0-25-15,25 0 0,-25 25-1,0-25 1,1 1 15,-1 24-15,0-25 15,0 25 0,0 0-15,25-25 15,-25 25-15,1 0-1,24-25 17,-25 25-17,0 0 17,25-25-17,-25 25 1,0 0-1,1-24 1,-1-1 31,0 25-31,0-25-1,0 0 16,1 25-15,-1-25 0,0 1-1,0 24 17,0 0-1,1 0 47,-1 0-47,25-25 0,-25 25-15,0 0 15,0 0-15,1 0 0,-1-25 15,0 0 0,0 25-15,0 0 46,1 0 157,24-25-125,-25 25-94,0 0 31,25-24-15,-25 24 343,0 0-359,25-25 31,-24 25 32,24-25-48,0 0 485,0 0-484,0 1 15,0-1 0,0 0 16,24 25-47,-24-25 32,25 25-17,0 0 32,-25-25-31,25 25 15,0 0 78,-25-24-46,0-1-1,24 25-62,-24-25 16,0 0 0,25 25-1,-25-25 16,0 1 16,25 24-47,-25-25 16,25 0 15,-25 0 0,25 0 1,-25 0-17,24 25 32,-24-24 16,25 24-48,-25-25 48,25 25-48,-25-25 1,0 0 0,25 0 46,-25 1-15,25 24-16,-25-25-31,0 0 32,24 25-1,-24-25-31,0 0 125,25 25-63,-25-24-46,0-1 31,25 0-32,0 25 1,-25-25 0,0 0 15,25 25-15,-25-24 15,0-1-16,0 0 17,0 0 61,24 25-77,1 0 62,0 0-47,-25-25-15,25 25 15,-25-24-15,25 24 15,-1 0 32,1 0 15,0 0-31,-25-25-32,25 25 17,0-25-1,-1 25-16,-24-25 1,25 25 31,-25-25-47,0 1 31,0-1 63,25 25 62,-25-25-140,0 0 15,25 25 0,-25-25 1,25 25-17,0 0 16,-25-24 141</inkml:trace>
</inkml:ink>
</file>

<file path=ppt/ink/ink9.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49.772"/>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12254 10344 0,'0'-25'188,"0"0"-157,0 0 16,0 0 15,24 25 142,1 0-173,0 0 47,0 0-62,0 0 171,-25 25-78,0 0-62,0 0 0,0 0 47,0-1-32,24-24 32,1 0-63,0 0 1,0 0 15,0 0 15,-1 25 47,1-25-46,-25 25 15,25-25-31,-25 25 0,25-25-47,0 0 62,-1 0 1,1 25 46,0-25 1,-25 24-79,25 1 31,-25 0 1,25-25-32,-1 0 188,1 25-32,0-25-93,-25 25-78,25-25 15,-25 24 0,25-24 63,-1 0 218,-24 25-296,25-25 15,0 0-15,-25 25-16,25-25 47,0 0 109,-1 0-93,-24 25-48,25-25 32,0 25-16,0-25 16,0 0 16,-25 24-48,24-24 17,1 0-17,0 0 141,-25 25 1,25-25-142,0 0 32,0 0 0,-25 25-16,0 0 251,-25-25-251,25 25-31,0-1 31,0 26-15,0-25-1,0 24-15,0 26 16,0-50 0,0 24-1,0-24 1,0 0-1,0 0 1,0 0 0,0-1 15,0 1 125,0-50 94,0 1-219,25 24-15,-25-25-16,24 25 94,-48 0 171,-1 0-249,0 0 0,0 0-1,0 0 1,0 0-16,1 0 31,-1 0-15,0 0-1,0 0 1,0 0 0,1 0-1,-26 0 1,25 0 0,0 0-1,1 0 1,-1 0-1,0 0 1,0 0 15,-24 0-15,24 0 0,0 25-1,0-25 1,0 0-1,1 24 1,-26-24 0,25 25-1,-24 0 1,-1-25 0,25 0-1,-24 25 1,-1-25-1,25 25 1,-24-25 0,24 24-1,-25 1 1,25-25 0,0 0 15,1 0-16,-1 0 1,0 0 15,0 0-15,0 0 15,1 0-15,-1 0 15,0 0 0,0 0 1,0 0-17,1 0 1,-1 0-1,0 0 1,0 0 0,0 0-1,1 0 1,-1 0 15,0 0-15,0 0 15,0 0-15,1 0-1,-1 0-15,0 0 32,0 0-1,25 25 234,0 0-233,0 0-17,25-25 1,25 24 0,-26 1-1,1-25 1,0 0-16,25 25 15,-26 0 1,1-25 0,25 0-1,-25 25 1,-1-25 15,1 0-15,25 0-1,-25 0 1,24 0 0,-24 0-1,0 0-15,24 0 16,-24 0 0,25 0-1,-50-25 1,50 0-1,-1 0 17,-24 25-17,0 0 1,24 0 0,-24 0 15,0 0-16,0 0 17,0 0-17,-1 0 1,1 0 15,0 0-15,0 0-1,0 0 17,-1 0-1,1 0 0,0 0-15,0 0-1,0 0 1,-1 0 0,1 0-1,0 0 1,0 0 0,0 0-1,-1 0 1,1 0 15,0 0 0,0 0 1,0 0-1,-1 0-16,1 0 32,0 0-15,0 0 30,0 0-46,-50 0 421,0 0-406,0 0-15,0 0 0,1 0-16,-1 0 15,0 0 1,0 0 15,0 25-15,1 0-1,-1 0 1,0-25 0,25 24-1,-25-24 1,0 0 0,1 0-1,24 25 1,-25-25-1,25 25 1,-25-25-16,0 0 16,0 0 15,25 25-15,-49-25 15,24 25-16,0-25 1,-24 0 0,24 24-1,0-24 1,0 0 0,25 25-1,-25-25 1,1 0-1,-1 0 17,0 0-1,0 0 16,0 0 0,1 0 0,24 25 62,0 0-78,0 0 0,0-1-15,24-24 0,26 0-1,-25 0 1,0 0 0,-1 0-1,1 0-15,0 0 16,0 0-1,24 0 1,1 0 0,24 25-1,-24-25 1,-25 0 15,0 0-15,-1 0-16,1 0 31,0 0 0,0 0 1,0 0 46,-1 0-47,1 0 0,0 0-15,-25-25-1,25 25 1,0 0 78,-1 0 31,-24-24-63,25 24-46,0 0 15,-25-25 0,0 50 376,0-1-376,-25-24-15,25 25 15,0 0 0,-25-25-15,25 25 31,-24-25-1,-1 0-14,25 25-17,-25-25 1,0 0 0,0 0 15,1 0 0,-1 0 32,0 0-63,0 0 31,0 0 47,25 24 78,0 1-109,0 0-31,0 0 15,0 0 16,25-25 0,-25 24-32,25-24 95,0 0-95,0 0 32,-1 0-16,1 0 16,0 0-15,0 0 46,0 0 0,-25-24-47,0-1 0,0 0 1,0 0-17,0 0 1,0-24-1,0-26 1,0 51 0,0-1-1,0 0 1,0 0 0,0 0-1,0 1 1,0-1-1,0 0 1,0 0 0,0 0-1,0 1 17,0-1-1,0 0-16,0 0 17,0 0-1,0 1 16,24 24-47,1 0 140,0 0-108,0 0 30,0 0-15,-25-25-16,24 25-15,1 0 0,-25-25 30,0 0 17,0 0-32,0 1-15,0-1 15,0 0 0,25 25-31,-25-25 32,0 0-17,0 1 1,0-1-16,0 0 31,25 0-15,-25 0 15,25 25 31,0 0-30,-1 0 93,-24-25-63,25 25-62,-25-24 78,0-1-46,-25 25-17,25-25 1,-24 25-1,-1 0 1,0 0 0,0 0 15,0 0 0,0 0-15,1 0 15,-1 0-15,0 0 15,0 0 0,0 0-15,1 0 15,-1 0-15,0 0-1,0 0 1,-24 0 0,24 0-1,0 0 1,-25 0-1,26 0 1,-26 0 0,25 0-1,-24 0 1,24 0 15,0 0-15,0 0-1,0 0 1,1 0 0,-1 0 15,0 0 0,0 0-15,0 0-1,1 0 17,-1 0-1,0 0-15,0 0-1,0 0 1,1 0-1,-1 0 1,0 0 0,-25 0-1,25 0 1,1 0 0,-1 0 15,0 0 0,0 0 0,0 0-15,1 0 78,24 25-1,-25-25-30,25 25-63,-25-25 16,0 0-1,0 0 16,1 0 16,-1 0-31,25 24 0,-25-24-1,25 25 16,-25-25 16,25 25-15,0 0 124,0 0-94,0 0-30,0-1-1,25 1-16,0-25 1,0 0 0,49 0-1,-24 0 1,-26 0 0,1 0-1,0 0 1,25 0-1,-26 0 1,1 0 0,0 0-1,0 0 1,-25-25 62,0 1-31,0-1-31,-25 25-1,25-25 1,-25 25-1,-24-50 1,24 50 0,25-25-1,-25 25 1,0 0 0,25-24-1,-25 24 1,1 0-1,-1 0 17,0 0-17,0 0 17,0 0-17,25-25 32,-24 25-16,24-25-15,0 0 15,0 0 63,0 1-78,0-1 77,0 0-61,24 25 30,1 0-46,0-25 31,0 25-1,0 0-14,-1 0-1,1 0 0,-25-25 0,25 25-15,0 0 15,0 0 1,-1 0-1,1 0 0,0 0 0,0 0 1,0 0-17,0 0 1,24 0-1,-24 0 1,0 0 31,0 0-31,-1 0-16,1 0 15,0 0 1,0 0-1,24 0 1,-24 0 0,-25-24 77,0-1-61,-49 0-1,49 0-31,-25 25 16,0-25-1,0 1 1,0 24-16,25-25 15,-24 25 1,-26-50 0,25 25 15,0 1-15,25-1 15,0 50 359,0-1-358,0 1-1,0 0 16,0 0-16,0 0-15,0-1 15,0 1 0,0 0 16,0 0-31,-24 0 46,-1-1-31,0-24-15,25 25 0,-25-25-1,25 25 1,-25-25 0,0 25-1,1-25 1,24 25-1,-25-1 1,0 1 0,0-25-1,0 25 1,25 0 15,-24-25-15,-1 0-1,25 25 1,-50-1 0,50 1-1,-25-25 1,25 25 0,-24-25 15,-1 0-31,0 25 31,0-25 0,25 25-31,-25-25 32,1 25-1,24-1 141,0 1-79,24-25 126,-24-25-203,25 25-1,0-24-15,0-26 16,0 0 0,24 25-1,-49-24 1,25 24 0,0 0-1,-25 0 16,25 1-15,-1 24-16,1-25 31,-25 0 1,0 0-1,25 25-16,-25-25 1,25 25 0,-25-24-1,25 24 1,-25-25 0,24 25 15,-24-25-16,0 0 1,25 25-16,-25-25 31,25 25-31,0 0 16,-25-24 0,25 24 15,-25-25-16,25 0 1,-25 0 0,0 0-1,24 25 1,1 0 31,-25 25 140,0 0-155,0 0-17,0 0 1,0-1 15,0 1 16,0 0-31,0 0 15,0 0 16,0-1-32,0 1 17,0 0-17,0 0 32</inkml:trace>
</inkml:ink>
</file>

<file path=ppt/ink/ink10.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57.24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18430 9575 0,'25'24'188,"-1"-24"-173,1 0 1,0 0 15,0 0-15,0 0 15,0 0-15,-1 0-16,1 0 15,0 0 1,0 0 15,0 0 1,-1 0 30,-48 0 344,-1 0-390,0 0 15,0 0 0,25-24 157,25 24-141,0 0 0,0 0-32,-25-25 17,24 25-17,1-25 16,0 25-15,0 0 0,0 0 15,-1 0 110,1 0-63,0 0-31,0 0-32,-25-25 1,25 25-1,-1 0 17,1 0-1,0 0-15,-25-25-1,25 25 16,0 0 16,-1 0 16,1 0-48,-25-24 79,25 24-47,-25-25 78,25 25-109,0 0 171,-1 0-124,1 0 15,-25-25-16,25 25 16,-25-25-62,25 25 218,0 0-171,-1 0-16,1 0 78,0 0-16,0 0-46,-25-25 15,25 25-47,-1 0 63,-24-24-32,25 24 95,0-25-126,-25 0 31,25 25 32,0-25 265</inkml:trace>
</inkml:ink>
</file>

<file path=ppt/ink/ink11.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06.373"/>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18529 9872 0,'25'0'140,"0"0"-124,0 0 0,-1 0-1,26 0 1,49 0-1,-24 0 1,-26 0-16,1 0 16,-1 0-1,-24 0 1,0 0 15,0 0 0,0 0-15,-1 0 125,1-25-126,0 1 17,0 24-1,0-25-16,-1 25 1,1 0 0,0 0-1,0 0 1,0-25 0,-1 25-1,1-25 1,0 25-1,0 0 1,0 0 31,-1 0-16,1 0 16,0 0 16,0 0-32,0 0 0,-25-25 32,25 25 77,-25-24-124,-25 24 203,0 0-204,0 0-15,0 0 16,0 0-1,1 0 1,-1 0 0,-25 0-1,1 24 1,-1 1 15,0 25-15,26-50-16,-1 0 15,25 25 1,-25-25 0,0 24-1,0-24 1,1 25 0,-1-25-1,0 0 1,0 0-1,0 0 1,1 0 31,-1 25-16,0-25-15,25 25 15,-25-25-15,0 0-1,1 25 1,-26-1 0,25-24-1,25 25 1,-25 0-1,1-25 17,24 25-17,-25-25 1,0 0 0,25 25-1,-25 0 1,25-1 187,0 1-31,-25-25-141,25 25 78,0 0-77,0 0 46,25-1-31,0-24-32,0 0-15,0 0 16,-1 0 0,1 0-1,0 0 16,0 0-15,0 0 15,-1 0-15,1 0 0,0 0 15,0 0 16,0 0-32,-1 0 1,1 0 31,0 0 0,0 0-16,0 0-15,-1 0 15,1-24-16,0 24 1,0 0 0,0 0-1,-1 0 1,1 0 15,0 0-15,0 0-1,0-25 1,24 25 0,-24 0-1,-25-25 1,25 25 0,0 0 15,-1 0-16,1 0 17,0 0 15,0 0 46,-25-25 189,-25 25-267,0 0 1,0 0-1,1 0 1,-1 0 0,0 0-1,-49 0 1,49 0 0,0 0-1,0 25 16,0-25-31,1 25 16,-1-25 0,0 25-1,0-25 1,0 24 0,1 1-1,24 0 1,-25-25-1,25 25 1,-25-25 0,0 25-1,0-25 32,25 24-31,-24 1 31,-1-25-16,25 25-31,-25-25 31,0 0 0,0 0 79,1 25-48,-1-25-30,0 0-1,25 25-16,-25-25 32,25 24-31,-25-24 0,1 25-1,-1-25 48,25 25 15,-25-25 47,25 25-16,0 0-78,0-1 32,25-24 15,0 0-62,-1 0 31,1 0-32,0 0 1,0 0 15,0 0 0,-1 0 1,1 0-32,0 0 31,0 0-16,0 0 1,24 0 0,-24 0-1,0 0 17,0 0-1,-1-24-16,1 24 1,0-25 15,0 25-15,0 0 15,-1 0-15,1 0 31,0 0-32,0-25 17,0 25-17,-1-25 32,1 25-16,0 0-15,0 0 15,0 0 0,-25-25-15,24 1 0,1 24-1,0 0 1,0 0 0,-25-25-1,25 25 1,0 0-16,-1 0 31,1 0 0,0 0 1,0 0-17,-50 0 157,0 0-156,0 0-1,1 0 1,-1 0 0,0 0-1,0 0 1,0 0-1,0 0 1,1 25 0,-1-1-1,0 1 1,0-25 0,25 25-1,-25-25 1,25 25-1,-24-25 17,24 25-32,-25-1 47,0-24-16,25 25-16,-25 0 17,25 0-17,-25-25 1,25 25 0,-24-25-1,24 24 1,-25-24-1,25 25 1,0 0 31,-25-25-31,25 25-1,-25-25 1,25 25-1,-25-25 17,1 0 46</inkml:trace>
</inkml:ink>
</file>

<file path=ppt/ink/ink12.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14.18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19100 10840 0,'-25'0'188,"25"24"-157,-25-24 0,0 0 1,0 0-1,1 0 94,-1 0-78,0 0 31,0 0-63,25 25 17,-25-25-32,1 0 47,24 25-47,-25-25 31,0 0-16,25 25 48,-25-25-47,25 25 374,-25-25-187,25 24 94,0 1-219,25-25 16,-25 25-78,25-25 140,0 0-94,0 0 17,-1 0-48,1 0 63,0 0-63,0 0 63,0 0 31,-1 0-16,1 0-78,0 0 79,0 0-32,0 0 15,-1 0-77,1 0 31,0 0 0,0 0 0,0 0-47,-1 0 47,1 0-16,0 0 63,0 0-32,-25-25-31,25 25 32,-25-25-32,24 25-15,-24-24-1,25 24 63,0 0 63,0 0-47,0-25-32,-1 25 32,1 0 31,0 0-47,-25-25-47,25 25 48,-25-25-1,25 25-78,0 0 62,-1 0-46,-24-25 15,25 25 16,0 0 0,0 0-16,0 0 32,-25-24-17,24 24-14,1 0 61,0 0 17,0 0-48,0 0 16,-1-25 16,1 25-47,0 0-16,0 0 110,-25-25-125,25 25 77,-25-25-30,24 25-1,1 0 63,0 0 110,0 0-79,0 0 0,-1 0-15,-24-25-126,25 25 79,0 0 187,0 0-93</inkml:trace>
</inkml:ink>
</file>

<file path=ppt/ink/ink13.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19.252"/>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20216 10740 0,'0'-24'125,"0"-1"-94,0 0-15,0 0-1,-25 25 1,25-25-1,-25 1 1,25-1 0,-25 25 15,25-25-31,-24 25 16,-1 0-1,25-25 1,-25 25-1,25-25 1,-25 1 0,0-1-1,1 0 48,-1 0-1,25 0-46,-25 25 15,25-24-15,-25 24-1,25-25 17,-25 25-1,25-25 0,-24 25-15,24-25 15,0 0-15,-25 25-1,0 0 1,25-24 0,-25 24-1,25-25 16,-25 25-31,25-25 32,-24 25-32,24-25 15,-25 25 1,0 0 0,25-25-1,-25 25 16,0 0 48,1 0-64,-1-24 16,0 24 1,0 0-17,0 0 17,0 0 46,25 24 94,0 1-157,0 0 1,0 0-1,25 24 1,0-24 0,25 0-1,-25 0 1,-1 0 0,26-25-1,-25 24 1,0-24-1,-1 25 1,1-25 0,-25 25-1,25 0 1,-25 0 15,25-25-15,0 0-1,-25 24 1,24-24 0,-24 25 31,0 0-1,25-25-14,-25 25-17,-25-25 95,-24 0-95,24 25 17,-25-25-17,26 24 1,-26-24-16,0 25 15,26-25-15,-76 25 16,75-25 0,-24 25-1,24-25 1,-25 0 15,26 0 0,-1 0-15,0 0 47,0 0-32,0 0 47,1 0-47,24-25-15,0 0-1,0 0 1,-25-24 0,0-1-1,25-24 1,0 24-16,-50-49 16,50 25-1,-24 24 1,-1-24-1,0 24 1,25 0 0,0 25-1,0 1 1,0-1 0,-25-25 15,0 50 63,25-25 93,0 1-124,0-1-32,0 0-16,0 0 17,0 0-1,0 1 0,25 24-15,-25-25-1,25 25 1,0 0 0,0 0 15,-1 0-15,1 0-1,0 0 1,0 0 78,0 0-79,-25 25 16,0-1 1,0 1-17,0 0 32,0 0-31,24-25-1,-24 25-15,0-1 32,25 1-17,-25 0 1,0 0 0,25-25 46,0 0-46,0 0 15,-1 0 16,1 0-16,0 0-15,0 0 15,0 0-15,-1 0 15,1 0 0,0 0 0,0 0 1,0 0-1,0 0 47,-1 0-16,1 0-15,0 0-15,0 0-1,0 0 0,-1 0 32</inkml:trace>
</inkml:ink>
</file>

<file path=ppt/ink/ink14.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27.24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19769 9922 0,'0'-25'188,"0"0"-188,0 0 47,0 1 15,0-1 48,0 0-48,0 0 47,0 0-62,0 1-15,-24-1-32,24 0 31,0 0 16,-25 25 15,0 0-46,25-25 187,0 1-172,0-1 16,0 0 94,0 0 62,0 0-94,-25 25 47,0 0-15,1 0 0,-1 0-32,0 0 32,25 25 93,0 0-171,0 0-17,0 0 1,0-1-31,25-24 15,-25 25-31,25-25 16,-1 0 15,-24 25-15,25-25-1,-25 25 17,25-25-17,0 0 16,0 0-15,-25 25 0,0-1 265,24-24-234,1 0-16,0 0 63,-25 25-94,0 0 281,0 0-234,0 0 15,0-1 1,25-24 15,-25 25-62,0 0 46,25-25 63,-25 25-15,24-25 140,-24 25-235,25-25 110,-25 24-109,25-24 218,-25 25-203,0 0 1,0 0 30,0 0 48,25-25-48,-25 25 172,0-1-109,0 1-62,25 0 109,-25 0 0,0 0-32,24-25-108,-24 24-1,0 1 31,25-25 48,-25 25-48,0 0 1,0 0-1,0-1 32,0 1 31,0 0-94,0 0 125,25-25-93,0 0 62,-25 25 78,0-1 31</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08AB865-837A-4EBA-9888-95C2C9B9D26C}" type="datetimeFigureOut">
              <a:rPr lang="en-GB" smtClean="0"/>
              <a:t>13/09/2020</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1277B7C-56BF-453C-90F6-6B932BC0E508}" type="slidenum">
              <a:rPr lang="en-GB" smtClean="0"/>
              <a:t>‹#›</a:t>
            </a:fld>
            <a:endParaRPr lang="en-GB"/>
          </a:p>
        </p:txBody>
      </p:sp>
    </p:spTree>
    <p:extLst>
      <p:ext uri="{BB962C8B-B14F-4D97-AF65-F5344CB8AC3E}">
        <p14:creationId xmlns:p14="http://schemas.microsoft.com/office/powerpoint/2010/main" val="35197848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596.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606.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616.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629.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 2003 Year 3 Optional Paper 2 Q29</a:t>
            </a:r>
          </a:p>
        </p:txBody>
      </p:sp>
      <p:sp>
        <p:nvSpPr>
          <p:cNvPr id="4" name="Slide Number Placeholder 3"/>
          <p:cNvSpPr>
            <a:spLocks noGrp="1"/>
          </p:cNvSpPr>
          <p:nvPr>
            <p:ph type="sldNum" sz="quarter" idx="5"/>
          </p:nvPr>
        </p:nvSpPr>
        <p:spPr/>
        <p:txBody>
          <a:bodyPr/>
          <a:lstStyle/>
          <a:p>
            <a:fld id="{4F613BD5-83DE-4762-9D78-EAF2266223FD}" type="slidenum">
              <a:rPr lang="en-GB" smtClean="0"/>
              <a:t>1</a:t>
            </a:fld>
            <a:endParaRPr lang="en-GB"/>
          </a:p>
        </p:txBody>
      </p:sp>
    </p:spTree>
    <p:extLst>
      <p:ext uri="{BB962C8B-B14F-4D97-AF65-F5344CB8AC3E}">
        <p14:creationId xmlns:p14="http://schemas.microsoft.com/office/powerpoint/2010/main" val="24604321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 2015 Level 6 Paper A Q10</a:t>
            </a:r>
          </a:p>
        </p:txBody>
      </p:sp>
      <p:sp>
        <p:nvSpPr>
          <p:cNvPr id="4" name="Slide Number Placeholder 3"/>
          <p:cNvSpPr>
            <a:spLocks noGrp="1"/>
          </p:cNvSpPr>
          <p:nvPr>
            <p:ph type="sldNum" sz="quarter" idx="5"/>
          </p:nvPr>
        </p:nvSpPr>
        <p:spPr/>
        <p:txBody>
          <a:bodyPr/>
          <a:lstStyle/>
          <a:p>
            <a:fld id="{014E71C5-4420-4878-A8B6-150A94BA4592}" type="slidenum">
              <a:rPr lang="en-GB" smtClean="0"/>
              <a:t>2</a:t>
            </a:fld>
            <a:endParaRPr lang="en-GB"/>
          </a:p>
        </p:txBody>
      </p:sp>
    </p:spTree>
    <p:extLst>
      <p:ext uri="{BB962C8B-B14F-4D97-AF65-F5344CB8AC3E}">
        <p14:creationId xmlns:p14="http://schemas.microsoft.com/office/powerpoint/2010/main" val="317778177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 2014 Paper 1 Q9</a:t>
            </a:r>
          </a:p>
        </p:txBody>
      </p:sp>
      <p:sp>
        <p:nvSpPr>
          <p:cNvPr id="4" name="Slide Number Placeholder 3"/>
          <p:cNvSpPr>
            <a:spLocks noGrp="1"/>
          </p:cNvSpPr>
          <p:nvPr>
            <p:ph type="sldNum" sz="quarter" idx="5"/>
          </p:nvPr>
        </p:nvSpPr>
        <p:spPr/>
        <p:txBody>
          <a:bodyPr/>
          <a:lstStyle/>
          <a:p>
            <a:fld id="{20C24104-46F0-4470-92CA-D16316BF9A7F}" type="slidenum">
              <a:rPr lang="en-GB" smtClean="0"/>
              <a:t>3</a:t>
            </a:fld>
            <a:endParaRPr lang="en-GB"/>
          </a:p>
        </p:txBody>
      </p:sp>
    </p:spTree>
    <p:extLst>
      <p:ext uri="{BB962C8B-B14F-4D97-AF65-F5344CB8AC3E}">
        <p14:creationId xmlns:p14="http://schemas.microsoft.com/office/powerpoint/2010/main" val="3298947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a:t>
            </a:fld>
            <a:endParaRPr lang="en-GB"/>
          </a:p>
        </p:txBody>
      </p:sp>
    </p:spTree>
    <p:extLst>
      <p:ext uri="{BB962C8B-B14F-4D97-AF65-F5344CB8AC3E}">
        <p14:creationId xmlns:p14="http://schemas.microsoft.com/office/powerpoint/2010/main" val="191850588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 2000 Paper 2 Q10</a:t>
            </a:r>
          </a:p>
        </p:txBody>
      </p:sp>
      <p:sp>
        <p:nvSpPr>
          <p:cNvPr id="4" name="Slide Number Placeholder 3"/>
          <p:cNvSpPr>
            <a:spLocks noGrp="1"/>
          </p:cNvSpPr>
          <p:nvPr>
            <p:ph type="sldNum" sz="quarter" idx="5"/>
          </p:nvPr>
        </p:nvSpPr>
        <p:spPr/>
        <p:txBody>
          <a:bodyPr/>
          <a:lstStyle/>
          <a:p>
            <a:fld id="{014E71C5-4420-4878-A8B6-150A94BA4592}" type="slidenum">
              <a:rPr lang="en-GB" smtClean="0"/>
              <a:t>5</a:t>
            </a:fld>
            <a:endParaRPr lang="en-GB"/>
          </a:p>
        </p:txBody>
      </p:sp>
    </p:spTree>
    <p:extLst>
      <p:ext uri="{BB962C8B-B14F-4D97-AF65-F5344CB8AC3E}">
        <p14:creationId xmlns:p14="http://schemas.microsoft.com/office/powerpoint/2010/main" val="32662698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6</a:t>
            </a:fld>
            <a:endParaRPr lang="en-GB"/>
          </a:p>
        </p:txBody>
      </p:sp>
    </p:spTree>
    <p:extLst>
      <p:ext uri="{BB962C8B-B14F-4D97-AF65-F5344CB8AC3E}">
        <p14:creationId xmlns:p14="http://schemas.microsoft.com/office/powerpoint/2010/main" val="39349611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 2012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7</a:t>
            </a:fld>
            <a:endParaRPr lang="en-GB"/>
          </a:p>
        </p:txBody>
      </p:sp>
    </p:spTree>
    <p:extLst>
      <p:ext uri="{BB962C8B-B14F-4D97-AF65-F5344CB8AC3E}">
        <p14:creationId xmlns:p14="http://schemas.microsoft.com/office/powerpoint/2010/main" val="14897675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8</a:t>
            </a:fld>
            <a:endParaRPr lang="en-GB"/>
          </a:p>
        </p:txBody>
      </p:sp>
    </p:spTree>
    <p:extLst>
      <p:ext uri="{BB962C8B-B14F-4D97-AF65-F5344CB8AC3E}">
        <p14:creationId xmlns:p14="http://schemas.microsoft.com/office/powerpoint/2010/main" val="175656461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 2011 Level 6 Paper A Q4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9</a:t>
            </a:fld>
            <a:endParaRPr lang="en-GB"/>
          </a:p>
        </p:txBody>
      </p:sp>
    </p:spTree>
    <p:extLst>
      <p:ext uri="{BB962C8B-B14F-4D97-AF65-F5344CB8AC3E}">
        <p14:creationId xmlns:p14="http://schemas.microsoft.com/office/powerpoint/2010/main" val="26385085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a:t>
            </a:fld>
            <a:endParaRPr lang="en-GB"/>
          </a:p>
        </p:txBody>
      </p:sp>
    </p:spTree>
    <p:extLst>
      <p:ext uri="{BB962C8B-B14F-4D97-AF65-F5344CB8AC3E}">
        <p14:creationId xmlns:p14="http://schemas.microsoft.com/office/powerpoint/2010/main" val="25432467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a:t>
            </a:fld>
            <a:endParaRPr lang="en-GB"/>
          </a:p>
        </p:txBody>
      </p:sp>
    </p:spTree>
    <p:extLst>
      <p:ext uri="{BB962C8B-B14F-4D97-AF65-F5344CB8AC3E}">
        <p14:creationId xmlns:p14="http://schemas.microsoft.com/office/powerpoint/2010/main" val="12977905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 2000 Paper 2 Q9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12</a:t>
            </a:fld>
            <a:endParaRPr lang="en-GB"/>
          </a:p>
        </p:txBody>
      </p:sp>
    </p:spTree>
    <p:extLst>
      <p:ext uri="{BB962C8B-B14F-4D97-AF65-F5344CB8AC3E}">
        <p14:creationId xmlns:p14="http://schemas.microsoft.com/office/powerpoint/2010/main" val="131856863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a:t>
            </a:fld>
            <a:endParaRPr lang="en-GB"/>
          </a:p>
        </p:txBody>
      </p:sp>
    </p:spTree>
    <p:extLst>
      <p:ext uri="{BB962C8B-B14F-4D97-AF65-F5344CB8AC3E}">
        <p14:creationId xmlns:p14="http://schemas.microsoft.com/office/powerpoint/2010/main" val="41791699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 2005 Paper 2 Q12</a:t>
            </a:r>
          </a:p>
        </p:txBody>
      </p:sp>
      <p:sp>
        <p:nvSpPr>
          <p:cNvPr id="4" name="Slide Number Placeholder 3"/>
          <p:cNvSpPr>
            <a:spLocks noGrp="1"/>
          </p:cNvSpPr>
          <p:nvPr>
            <p:ph type="sldNum" sz="quarter" idx="5"/>
          </p:nvPr>
        </p:nvSpPr>
        <p:spPr/>
        <p:txBody>
          <a:bodyPr/>
          <a:lstStyle/>
          <a:p>
            <a:fld id="{BDD1E47F-B594-41DF-912F-0C38C6AF8DE6}" type="slidenum">
              <a:rPr lang="en-GB" smtClean="0"/>
              <a:t>14</a:t>
            </a:fld>
            <a:endParaRPr lang="en-GB"/>
          </a:p>
        </p:txBody>
      </p:sp>
    </p:spTree>
    <p:extLst>
      <p:ext uri="{BB962C8B-B14F-4D97-AF65-F5344CB8AC3E}">
        <p14:creationId xmlns:p14="http://schemas.microsoft.com/office/powerpoint/2010/main" val="20510830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 2014 Paper 1 Q12</a:t>
            </a:r>
          </a:p>
        </p:txBody>
      </p:sp>
      <p:sp>
        <p:nvSpPr>
          <p:cNvPr id="4" name="Slide Number Placeholder 3"/>
          <p:cNvSpPr>
            <a:spLocks noGrp="1"/>
          </p:cNvSpPr>
          <p:nvPr>
            <p:ph type="sldNum" sz="quarter" idx="5"/>
          </p:nvPr>
        </p:nvSpPr>
        <p:spPr/>
        <p:txBody>
          <a:bodyPr/>
          <a:lstStyle/>
          <a:p>
            <a:fld id="{20C24104-46F0-4470-92CA-D16316BF9A7F}" type="slidenum">
              <a:rPr lang="en-GB" smtClean="0"/>
              <a:t>15</a:t>
            </a:fld>
            <a:endParaRPr lang="en-GB"/>
          </a:p>
        </p:txBody>
      </p:sp>
    </p:spTree>
    <p:extLst>
      <p:ext uri="{BB962C8B-B14F-4D97-AF65-F5344CB8AC3E}">
        <p14:creationId xmlns:p14="http://schemas.microsoft.com/office/powerpoint/2010/main" val="28012061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 2006 Year 5 Optional Paper 1 Q9</a:t>
            </a:r>
          </a:p>
        </p:txBody>
      </p:sp>
      <p:sp>
        <p:nvSpPr>
          <p:cNvPr id="4" name="Slide Number Placeholder 3"/>
          <p:cNvSpPr>
            <a:spLocks noGrp="1"/>
          </p:cNvSpPr>
          <p:nvPr>
            <p:ph type="sldNum" sz="quarter" idx="5"/>
          </p:nvPr>
        </p:nvSpPr>
        <p:spPr/>
        <p:txBody>
          <a:bodyPr/>
          <a:lstStyle/>
          <a:p>
            <a:fld id="{4F613BD5-83DE-4762-9D78-EAF2266223FD}" type="slidenum">
              <a:rPr lang="en-GB" smtClean="0"/>
              <a:t>16</a:t>
            </a:fld>
            <a:endParaRPr lang="en-GB"/>
          </a:p>
        </p:txBody>
      </p:sp>
    </p:spTree>
    <p:extLst>
      <p:ext uri="{BB962C8B-B14F-4D97-AF65-F5344CB8AC3E}">
        <p14:creationId xmlns:p14="http://schemas.microsoft.com/office/powerpoint/2010/main" val="23860827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 2008 Paper 1 Q10 first page</a:t>
            </a:r>
          </a:p>
        </p:txBody>
      </p:sp>
      <p:sp>
        <p:nvSpPr>
          <p:cNvPr id="4" name="Slide Number Placeholder 3"/>
          <p:cNvSpPr>
            <a:spLocks noGrp="1"/>
          </p:cNvSpPr>
          <p:nvPr>
            <p:ph type="sldNum" sz="quarter" idx="5"/>
          </p:nvPr>
        </p:nvSpPr>
        <p:spPr/>
        <p:txBody>
          <a:bodyPr/>
          <a:lstStyle/>
          <a:p>
            <a:fld id="{265D04A2-BA3E-42AB-9143-FE638C7EC0E9}" type="slidenum">
              <a:rPr lang="en-GB" smtClean="0"/>
              <a:t>17</a:t>
            </a:fld>
            <a:endParaRPr lang="en-GB"/>
          </a:p>
        </p:txBody>
      </p:sp>
    </p:spTree>
    <p:extLst>
      <p:ext uri="{BB962C8B-B14F-4D97-AF65-F5344CB8AC3E}">
        <p14:creationId xmlns:p14="http://schemas.microsoft.com/office/powerpoint/2010/main" val="232065899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 2008 Paper 1 Q10 second page</a:t>
            </a:r>
          </a:p>
        </p:txBody>
      </p:sp>
      <p:sp>
        <p:nvSpPr>
          <p:cNvPr id="4" name="Slide Number Placeholder 3"/>
          <p:cNvSpPr>
            <a:spLocks noGrp="1"/>
          </p:cNvSpPr>
          <p:nvPr>
            <p:ph type="sldNum" sz="quarter" idx="5"/>
          </p:nvPr>
        </p:nvSpPr>
        <p:spPr/>
        <p:txBody>
          <a:bodyPr/>
          <a:lstStyle/>
          <a:p>
            <a:fld id="{265D04A2-BA3E-42AB-9143-FE638C7EC0E9}" type="slidenum">
              <a:rPr lang="en-GB" smtClean="0"/>
              <a:t>18</a:t>
            </a:fld>
            <a:endParaRPr lang="en-GB"/>
          </a:p>
        </p:txBody>
      </p:sp>
    </p:spTree>
    <p:extLst>
      <p:ext uri="{BB962C8B-B14F-4D97-AF65-F5344CB8AC3E}">
        <p14:creationId xmlns:p14="http://schemas.microsoft.com/office/powerpoint/2010/main" val="7141806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19</a:t>
            </a:fld>
            <a:endParaRPr lang="en-GB"/>
          </a:p>
        </p:txBody>
      </p:sp>
    </p:spTree>
    <p:extLst>
      <p:ext uri="{BB962C8B-B14F-4D97-AF65-F5344CB8AC3E}">
        <p14:creationId xmlns:p14="http://schemas.microsoft.com/office/powerpoint/2010/main" val="372566608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20</a:t>
            </a:fld>
            <a:endParaRPr lang="en-GB"/>
          </a:p>
        </p:txBody>
      </p:sp>
    </p:spTree>
    <p:extLst>
      <p:ext uri="{BB962C8B-B14F-4D97-AF65-F5344CB8AC3E}">
        <p14:creationId xmlns:p14="http://schemas.microsoft.com/office/powerpoint/2010/main" val="46003035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a:t>
            </a:fld>
            <a:endParaRPr lang="en-GB"/>
          </a:p>
        </p:txBody>
      </p:sp>
    </p:spTree>
    <p:extLst>
      <p:ext uri="{BB962C8B-B14F-4D97-AF65-F5344CB8AC3E}">
        <p14:creationId xmlns:p14="http://schemas.microsoft.com/office/powerpoint/2010/main" val="405837608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 2003 Year 5 Optional Paper 2 Q23</a:t>
            </a:r>
          </a:p>
        </p:txBody>
      </p:sp>
      <p:sp>
        <p:nvSpPr>
          <p:cNvPr id="4" name="Slide Number Placeholder 3"/>
          <p:cNvSpPr>
            <a:spLocks noGrp="1"/>
          </p:cNvSpPr>
          <p:nvPr>
            <p:ph type="sldNum" sz="quarter" idx="5"/>
          </p:nvPr>
        </p:nvSpPr>
        <p:spPr/>
        <p:txBody>
          <a:bodyPr/>
          <a:lstStyle/>
          <a:p>
            <a:fld id="{4F613BD5-83DE-4762-9D78-EAF2266223FD}" type="slidenum">
              <a:rPr lang="en-GB" smtClean="0"/>
              <a:t>22</a:t>
            </a:fld>
            <a:endParaRPr lang="en-GB"/>
          </a:p>
        </p:txBody>
      </p:sp>
    </p:spTree>
    <p:extLst>
      <p:ext uri="{BB962C8B-B14F-4D97-AF65-F5344CB8AC3E}">
        <p14:creationId xmlns:p14="http://schemas.microsoft.com/office/powerpoint/2010/main" val="38238622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G23 2011 Paper 1 Q10</a:t>
            </a:r>
          </a:p>
        </p:txBody>
      </p:sp>
      <p:sp>
        <p:nvSpPr>
          <p:cNvPr id="4" name="Slide Number Placeholder 3"/>
          <p:cNvSpPr>
            <a:spLocks noGrp="1"/>
          </p:cNvSpPr>
          <p:nvPr>
            <p:ph type="sldNum" sz="quarter" idx="5"/>
          </p:nvPr>
        </p:nvSpPr>
        <p:spPr/>
        <p:txBody>
          <a:bodyPr/>
          <a:lstStyle/>
          <a:p>
            <a:fld id="{ADDA7FCD-47E6-44E7-8A37-E3A9E8526750}" type="slidenum">
              <a:rPr lang="en-GB" smtClean="0"/>
              <a:t>23</a:t>
            </a:fld>
            <a:endParaRPr lang="en-GB"/>
          </a:p>
        </p:txBody>
      </p:sp>
    </p:spTree>
    <p:extLst>
      <p:ext uri="{BB962C8B-B14F-4D97-AF65-F5344CB8AC3E}">
        <p14:creationId xmlns:p14="http://schemas.microsoft.com/office/powerpoint/2010/main" val="15724237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 2011 Paper 1 Q10</a:t>
            </a:r>
          </a:p>
        </p:txBody>
      </p:sp>
      <p:sp>
        <p:nvSpPr>
          <p:cNvPr id="4" name="Slide Number Placeholder 3"/>
          <p:cNvSpPr>
            <a:spLocks noGrp="1"/>
          </p:cNvSpPr>
          <p:nvPr>
            <p:ph type="sldNum" sz="quarter" idx="5"/>
          </p:nvPr>
        </p:nvSpPr>
        <p:spPr/>
        <p:txBody>
          <a:bodyPr/>
          <a:lstStyle/>
          <a:p>
            <a:fld id="{ADDA7FCD-47E6-44E7-8A37-E3A9E8526750}" type="slidenum">
              <a:rPr lang="en-GB" smtClean="0"/>
              <a:t>24</a:t>
            </a:fld>
            <a:endParaRPr lang="en-GB"/>
          </a:p>
        </p:txBody>
      </p:sp>
    </p:spTree>
    <p:extLst>
      <p:ext uri="{BB962C8B-B14F-4D97-AF65-F5344CB8AC3E}">
        <p14:creationId xmlns:p14="http://schemas.microsoft.com/office/powerpoint/2010/main" val="261045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 2000 Paper 2 Q20</a:t>
            </a:r>
          </a:p>
        </p:txBody>
      </p:sp>
      <p:sp>
        <p:nvSpPr>
          <p:cNvPr id="4" name="Slide Number Placeholder 3"/>
          <p:cNvSpPr>
            <a:spLocks noGrp="1"/>
          </p:cNvSpPr>
          <p:nvPr>
            <p:ph type="sldNum" sz="quarter" idx="5"/>
          </p:nvPr>
        </p:nvSpPr>
        <p:spPr/>
        <p:txBody>
          <a:bodyPr/>
          <a:lstStyle/>
          <a:p>
            <a:fld id="{3E4F6145-74A2-480A-9F77-A7578406CC9E}" type="slidenum">
              <a:rPr lang="en-GB" smtClean="0"/>
              <a:t>25</a:t>
            </a:fld>
            <a:endParaRPr lang="en-GB"/>
          </a:p>
        </p:txBody>
      </p:sp>
    </p:spTree>
    <p:extLst>
      <p:ext uri="{BB962C8B-B14F-4D97-AF65-F5344CB8AC3E}">
        <p14:creationId xmlns:p14="http://schemas.microsoft.com/office/powerpoint/2010/main" val="14136969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a:t>
            </a:fld>
            <a:endParaRPr lang="en-GB"/>
          </a:p>
        </p:txBody>
      </p:sp>
    </p:spTree>
    <p:extLst>
      <p:ext uri="{BB962C8B-B14F-4D97-AF65-F5344CB8AC3E}">
        <p14:creationId xmlns:p14="http://schemas.microsoft.com/office/powerpoint/2010/main" val="376173294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a:t>
            </a:fld>
            <a:endParaRPr lang="en-GB"/>
          </a:p>
        </p:txBody>
      </p:sp>
    </p:spTree>
    <p:extLst>
      <p:ext uri="{BB962C8B-B14F-4D97-AF65-F5344CB8AC3E}">
        <p14:creationId xmlns:p14="http://schemas.microsoft.com/office/powerpoint/2010/main" val="37239589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a:t>
            </a:fld>
            <a:endParaRPr lang="en-GB"/>
          </a:p>
        </p:txBody>
      </p:sp>
    </p:spTree>
    <p:extLst>
      <p:ext uri="{BB962C8B-B14F-4D97-AF65-F5344CB8AC3E}">
        <p14:creationId xmlns:p14="http://schemas.microsoft.com/office/powerpoint/2010/main" val="32129458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 2006 Year 5 Optional Paper 1 Q23</a:t>
            </a:r>
          </a:p>
        </p:txBody>
      </p:sp>
      <p:sp>
        <p:nvSpPr>
          <p:cNvPr id="4" name="Slide Number Placeholder 3"/>
          <p:cNvSpPr>
            <a:spLocks noGrp="1"/>
          </p:cNvSpPr>
          <p:nvPr>
            <p:ph type="sldNum" sz="quarter" idx="5"/>
          </p:nvPr>
        </p:nvSpPr>
        <p:spPr/>
        <p:txBody>
          <a:bodyPr/>
          <a:lstStyle/>
          <a:p>
            <a:fld id="{4F613BD5-83DE-4762-9D78-EAF2266223FD}" type="slidenum">
              <a:rPr lang="en-GB" smtClean="0"/>
              <a:t>29</a:t>
            </a:fld>
            <a:endParaRPr lang="en-GB"/>
          </a:p>
        </p:txBody>
      </p:sp>
    </p:spTree>
    <p:extLst>
      <p:ext uri="{BB962C8B-B14F-4D97-AF65-F5344CB8AC3E}">
        <p14:creationId xmlns:p14="http://schemas.microsoft.com/office/powerpoint/2010/main" val="23207864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 2005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30</a:t>
            </a:fld>
            <a:endParaRPr lang="en-GB"/>
          </a:p>
        </p:txBody>
      </p:sp>
    </p:spTree>
    <p:extLst>
      <p:ext uri="{BB962C8B-B14F-4D97-AF65-F5344CB8AC3E}">
        <p14:creationId xmlns:p14="http://schemas.microsoft.com/office/powerpoint/2010/main" val="18651760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 2010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31</a:t>
            </a:fld>
            <a:endParaRPr lang="en-GB"/>
          </a:p>
        </p:txBody>
      </p:sp>
    </p:spTree>
    <p:extLst>
      <p:ext uri="{BB962C8B-B14F-4D97-AF65-F5344CB8AC3E}">
        <p14:creationId xmlns:p14="http://schemas.microsoft.com/office/powerpoint/2010/main" val="233678818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 2012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32</a:t>
            </a:fld>
            <a:endParaRPr lang="en-GB"/>
          </a:p>
        </p:txBody>
      </p:sp>
    </p:spTree>
    <p:extLst>
      <p:ext uri="{BB962C8B-B14F-4D97-AF65-F5344CB8AC3E}">
        <p14:creationId xmlns:p14="http://schemas.microsoft.com/office/powerpoint/2010/main" val="16252939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 2006 Year 4 Optional Paper 1 Q8</a:t>
            </a:r>
          </a:p>
        </p:txBody>
      </p:sp>
      <p:sp>
        <p:nvSpPr>
          <p:cNvPr id="4" name="Slide Number Placeholder 3"/>
          <p:cNvSpPr>
            <a:spLocks noGrp="1"/>
          </p:cNvSpPr>
          <p:nvPr>
            <p:ph type="sldNum" sz="quarter" idx="5"/>
          </p:nvPr>
        </p:nvSpPr>
        <p:spPr/>
        <p:txBody>
          <a:bodyPr/>
          <a:lstStyle/>
          <a:p>
            <a:fld id="{4F613BD5-83DE-4762-9D78-EAF2266223FD}" type="slidenum">
              <a:rPr lang="en-GB" smtClean="0"/>
              <a:t>33</a:t>
            </a:fld>
            <a:endParaRPr lang="en-GB"/>
          </a:p>
        </p:txBody>
      </p:sp>
    </p:spTree>
    <p:extLst>
      <p:ext uri="{BB962C8B-B14F-4D97-AF65-F5344CB8AC3E}">
        <p14:creationId xmlns:p14="http://schemas.microsoft.com/office/powerpoint/2010/main" val="409405285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G34 2003 Paper 1 Q15</a:t>
            </a:r>
          </a:p>
        </p:txBody>
      </p:sp>
      <p:sp>
        <p:nvSpPr>
          <p:cNvPr id="4" name="Slide Number Placeholder 3"/>
          <p:cNvSpPr>
            <a:spLocks noGrp="1"/>
          </p:cNvSpPr>
          <p:nvPr>
            <p:ph type="sldNum" sz="quarter" idx="5"/>
          </p:nvPr>
        </p:nvSpPr>
        <p:spPr/>
        <p:txBody>
          <a:bodyPr/>
          <a:lstStyle/>
          <a:p>
            <a:fld id="{4AD97DD7-CC18-4B71-88DA-8268ABBBFE89}" type="slidenum">
              <a:rPr lang="en-GB" smtClean="0"/>
              <a:t>34</a:t>
            </a:fld>
            <a:endParaRPr lang="en-GB"/>
          </a:p>
        </p:txBody>
      </p:sp>
    </p:spTree>
    <p:extLst>
      <p:ext uri="{BB962C8B-B14F-4D97-AF65-F5344CB8AC3E}">
        <p14:creationId xmlns:p14="http://schemas.microsoft.com/office/powerpoint/2010/main" val="37602767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 2003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35</a:t>
            </a:fld>
            <a:endParaRPr lang="en-GB"/>
          </a:p>
        </p:txBody>
      </p:sp>
    </p:spTree>
    <p:extLst>
      <p:ext uri="{BB962C8B-B14F-4D97-AF65-F5344CB8AC3E}">
        <p14:creationId xmlns:p14="http://schemas.microsoft.com/office/powerpoint/2010/main" val="56192463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 2012 Paper 2 Q10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36</a:t>
            </a:fld>
            <a:endParaRPr lang="en-GB"/>
          </a:p>
        </p:txBody>
      </p:sp>
    </p:spTree>
    <p:extLst>
      <p:ext uri="{BB962C8B-B14F-4D97-AF65-F5344CB8AC3E}">
        <p14:creationId xmlns:p14="http://schemas.microsoft.com/office/powerpoint/2010/main" val="213791494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37</a:t>
            </a:fld>
            <a:endParaRPr lang="en-GB"/>
          </a:p>
        </p:txBody>
      </p:sp>
    </p:spTree>
    <p:extLst>
      <p:ext uri="{BB962C8B-B14F-4D97-AF65-F5344CB8AC3E}">
        <p14:creationId xmlns:p14="http://schemas.microsoft.com/office/powerpoint/2010/main" val="315475176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38</a:t>
            </a:fld>
            <a:endParaRPr lang="en-GB"/>
          </a:p>
        </p:txBody>
      </p:sp>
    </p:spTree>
    <p:extLst>
      <p:ext uri="{BB962C8B-B14F-4D97-AF65-F5344CB8AC3E}">
        <p14:creationId xmlns:p14="http://schemas.microsoft.com/office/powerpoint/2010/main" val="209744158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a:t>
            </a:fld>
            <a:endParaRPr lang="en-GB"/>
          </a:p>
        </p:txBody>
      </p:sp>
    </p:spTree>
    <p:extLst>
      <p:ext uri="{BB962C8B-B14F-4D97-AF65-F5344CB8AC3E}">
        <p14:creationId xmlns:p14="http://schemas.microsoft.com/office/powerpoint/2010/main" val="270612032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 2002 Paper 2 Q11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40</a:t>
            </a:fld>
            <a:endParaRPr lang="en-GB"/>
          </a:p>
        </p:txBody>
      </p:sp>
    </p:spTree>
    <p:extLst>
      <p:ext uri="{BB962C8B-B14F-4D97-AF65-F5344CB8AC3E}">
        <p14:creationId xmlns:p14="http://schemas.microsoft.com/office/powerpoint/2010/main" val="166183500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 2003 Year 3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41</a:t>
            </a:fld>
            <a:endParaRPr lang="en-GB"/>
          </a:p>
        </p:txBody>
      </p:sp>
    </p:spTree>
    <p:extLst>
      <p:ext uri="{BB962C8B-B14F-4D97-AF65-F5344CB8AC3E}">
        <p14:creationId xmlns:p14="http://schemas.microsoft.com/office/powerpoint/2010/main" val="11644801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42</a:t>
            </a:fld>
            <a:endParaRPr lang="en-GB"/>
          </a:p>
        </p:txBody>
      </p:sp>
    </p:spTree>
    <p:extLst>
      <p:ext uri="{BB962C8B-B14F-4D97-AF65-F5344CB8AC3E}">
        <p14:creationId xmlns:p14="http://schemas.microsoft.com/office/powerpoint/2010/main" val="252358267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a:t>
            </a:fld>
            <a:endParaRPr lang="en-GB"/>
          </a:p>
        </p:txBody>
      </p:sp>
    </p:spTree>
    <p:extLst>
      <p:ext uri="{BB962C8B-B14F-4D97-AF65-F5344CB8AC3E}">
        <p14:creationId xmlns:p14="http://schemas.microsoft.com/office/powerpoint/2010/main" val="292126634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 2011 Paper 2 Q5</a:t>
            </a:r>
          </a:p>
        </p:txBody>
      </p:sp>
      <p:sp>
        <p:nvSpPr>
          <p:cNvPr id="4" name="Slide Number Placeholder 3"/>
          <p:cNvSpPr>
            <a:spLocks noGrp="1"/>
          </p:cNvSpPr>
          <p:nvPr>
            <p:ph type="sldNum" sz="quarter" idx="5"/>
          </p:nvPr>
        </p:nvSpPr>
        <p:spPr/>
        <p:txBody>
          <a:bodyPr/>
          <a:lstStyle/>
          <a:p>
            <a:fld id="{014E71C5-4420-4878-A8B6-150A94BA4592}" type="slidenum">
              <a:rPr lang="en-GB" smtClean="0"/>
              <a:t>44</a:t>
            </a:fld>
            <a:endParaRPr lang="en-GB"/>
          </a:p>
        </p:txBody>
      </p:sp>
    </p:spTree>
    <p:extLst>
      <p:ext uri="{BB962C8B-B14F-4D97-AF65-F5344CB8AC3E}">
        <p14:creationId xmlns:p14="http://schemas.microsoft.com/office/powerpoint/2010/main" val="255556546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 2010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45</a:t>
            </a:fld>
            <a:endParaRPr lang="en-GB"/>
          </a:p>
        </p:txBody>
      </p:sp>
    </p:spTree>
    <p:extLst>
      <p:ext uri="{BB962C8B-B14F-4D97-AF65-F5344CB8AC3E}">
        <p14:creationId xmlns:p14="http://schemas.microsoft.com/office/powerpoint/2010/main" val="358607709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 2006 Paper 2 Q9 first page</a:t>
            </a:r>
          </a:p>
        </p:txBody>
      </p:sp>
      <p:sp>
        <p:nvSpPr>
          <p:cNvPr id="4" name="Slide Number Placeholder 3"/>
          <p:cNvSpPr>
            <a:spLocks noGrp="1"/>
          </p:cNvSpPr>
          <p:nvPr>
            <p:ph type="sldNum" sz="quarter" idx="5"/>
          </p:nvPr>
        </p:nvSpPr>
        <p:spPr/>
        <p:txBody>
          <a:bodyPr/>
          <a:lstStyle/>
          <a:p>
            <a:fld id="{695AEAB0-4043-41D3-9C86-2044C735C0EA}" type="slidenum">
              <a:rPr lang="en-GB" smtClean="0"/>
              <a:t>46</a:t>
            </a:fld>
            <a:endParaRPr lang="en-GB"/>
          </a:p>
        </p:txBody>
      </p:sp>
    </p:spTree>
    <p:extLst>
      <p:ext uri="{BB962C8B-B14F-4D97-AF65-F5344CB8AC3E}">
        <p14:creationId xmlns:p14="http://schemas.microsoft.com/office/powerpoint/2010/main" val="272373844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 2006 Paper 2 Q9 second page</a:t>
            </a:r>
          </a:p>
        </p:txBody>
      </p:sp>
      <p:sp>
        <p:nvSpPr>
          <p:cNvPr id="4" name="Slide Number Placeholder 3"/>
          <p:cNvSpPr>
            <a:spLocks noGrp="1"/>
          </p:cNvSpPr>
          <p:nvPr>
            <p:ph type="sldNum" sz="quarter" idx="5"/>
          </p:nvPr>
        </p:nvSpPr>
        <p:spPr/>
        <p:txBody>
          <a:bodyPr/>
          <a:lstStyle/>
          <a:p>
            <a:fld id="{695AEAB0-4043-41D3-9C86-2044C735C0EA}" type="slidenum">
              <a:rPr lang="en-GB" smtClean="0"/>
              <a:t>47</a:t>
            </a:fld>
            <a:endParaRPr lang="en-GB"/>
          </a:p>
        </p:txBody>
      </p:sp>
    </p:spTree>
    <p:extLst>
      <p:ext uri="{BB962C8B-B14F-4D97-AF65-F5344CB8AC3E}">
        <p14:creationId xmlns:p14="http://schemas.microsoft.com/office/powerpoint/2010/main" val="267890719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48</a:t>
            </a:fld>
            <a:endParaRPr lang="en-GB"/>
          </a:p>
        </p:txBody>
      </p:sp>
    </p:spTree>
    <p:extLst>
      <p:ext uri="{BB962C8B-B14F-4D97-AF65-F5344CB8AC3E}">
        <p14:creationId xmlns:p14="http://schemas.microsoft.com/office/powerpoint/2010/main" val="4833335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G49 2007 Paper 2 Q14</a:t>
            </a:r>
          </a:p>
        </p:txBody>
      </p:sp>
      <p:sp>
        <p:nvSpPr>
          <p:cNvPr id="4" name="Slide Number Placeholder 3"/>
          <p:cNvSpPr>
            <a:spLocks noGrp="1"/>
          </p:cNvSpPr>
          <p:nvPr>
            <p:ph type="sldNum" sz="quarter" idx="5"/>
          </p:nvPr>
        </p:nvSpPr>
        <p:spPr/>
        <p:txBody>
          <a:bodyPr/>
          <a:lstStyle/>
          <a:p>
            <a:fld id="{3E4F6145-74A2-480A-9F77-A7578406CC9E}" type="slidenum">
              <a:rPr lang="en-GB" smtClean="0"/>
              <a:t>49</a:t>
            </a:fld>
            <a:endParaRPr lang="en-GB"/>
          </a:p>
        </p:txBody>
      </p:sp>
    </p:spTree>
    <p:extLst>
      <p:ext uri="{BB962C8B-B14F-4D97-AF65-F5344CB8AC3E}">
        <p14:creationId xmlns:p14="http://schemas.microsoft.com/office/powerpoint/2010/main" val="206958425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a:t>
            </a:fld>
            <a:endParaRPr lang="en-GB"/>
          </a:p>
        </p:txBody>
      </p:sp>
    </p:spTree>
    <p:extLst>
      <p:ext uri="{BB962C8B-B14F-4D97-AF65-F5344CB8AC3E}">
        <p14:creationId xmlns:p14="http://schemas.microsoft.com/office/powerpoint/2010/main" val="370880842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51</a:t>
            </a:fld>
            <a:endParaRPr lang="en-GB"/>
          </a:p>
        </p:txBody>
      </p:sp>
    </p:spTree>
    <p:extLst>
      <p:ext uri="{BB962C8B-B14F-4D97-AF65-F5344CB8AC3E}">
        <p14:creationId xmlns:p14="http://schemas.microsoft.com/office/powerpoint/2010/main" val="230093138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 2013 Paper 2 Q25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52</a:t>
            </a:fld>
            <a:endParaRPr lang="en-GB"/>
          </a:p>
        </p:txBody>
      </p:sp>
    </p:spTree>
    <p:extLst>
      <p:ext uri="{BB962C8B-B14F-4D97-AF65-F5344CB8AC3E}">
        <p14:creationId xmlns:p14="http://schemas.microsoft.com/office/powerpoint/2010/main" val="37617041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 2013 Paper 2 Q25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53</a:t>
            </a:fld>
            <a:endParaRPr lang="en-GB"/>
          </a:p>
        </p:txBody>
      </p:sp>
    </p:spTree>
    <p:extLst>
      <p:ext uri="{BB962C8B-B14F-4D97-AF65-F5344CB8AC3E}">
        <p14:creationId xmlns:p14="http://schemas.microsoft.com/office/powerpoint/2010/main" val="143792379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a:t>
            </a:fld>
            <a:endParaRPr lang="en-GB"/>
          </a:p>
        </p:txBody>
      </p:sp>
    </p:spTree>
    <p:extLst>
      <p:ext uri="{BB962C8B-B14F-4D97-AF65-F5344CB8AC3E}">
        <p14:creationId xmlns:p14="http://schemas.microsoft.com/office/powerpoint/2010/main" val="7260457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a:t>
            </a:fld>
            <a:endParaRPr lang="en-GB"/>
          </a:p>
        </p:txBody>
      </p:sp>
    </p:spTree>
    <p:extLst>
      <p:ext uri="{BB962C8B-B14F-4D97-AF65-F5344CB8AC3E}">
        <p14:creationId xmlns:p14="http://schemas.microsoft.com/office/powerpoint/2010/main" val="246580513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56</a:t>
            </a:fld>
            <a:endParaRPr lang="en-GB"/>
          </a:p>
        </p:txBody>
      </p:sp>
    </p:spTree>
    <p:extLst>
      <p:ext uri="{BB962C8B-B14F-4D97-AF65-F5344CB8AC3E}">
        <p14:creationId xmlns:p14="http://schemas.microsoft.com/office/powerpoint/2010/main" val="113666118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a:t>
            </a:fld>
            <a:endParaRPr lang="en-GB"/>
          </a:p>
        </p:txBody>
      </p:sp>
    </p:spTree>
    <p:extLst>
      <p:ext uri="{BB962C8B-B14F-4D97-AF65-F5344CB8AC3E}">
        <p14:creationId xmlns:p14="http://schemas.microsoft.com/office/powerpoint/2010/main" val="17157262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 2014 Level 6 Paper A Q9</a:t>
            </a:r>
          </a:p>
        </p:txBody>
      </p:sp>
      <p:sp>
        <p:nvSpPr>
          <p:cNvPr id="4" name="Slide Number Placeholder 3"/>
          <p:cNvSpPr>
            <a:spLocks noGrp="1"/>
          </p:cNvSpPr>
          <p:nvPr>
            <p:ph type="sldNum" sz="quarter" idx="5"/>
          </p:nvPr>
        </p:nvSpPr>
        <p:spPr/>
        <p:txBody>
          <a:bodyPr/>
          <a:lstStyle/>
          <a:p>
            <a:fld id="{4C0AA782-6813-4FBB-B3E4-8AECAE7C3A7C}" type="slidenum">
              <a:rPr lang="en-GB" smtClean="0"/>
              <a:t>58</a:t>
            </a:fld>
            <a:endParaRPr lang="en-GB"/>
          </a:p>
        </p:txBody>
      </p:sp>
    </p:spTree>
    <p:extLst>
      <p:ext uri="{BB962C8B-B14F-4D97-AF65-F5344CB8AC3E}">
        <p14:creationId xmlns:p14="http://schemas.microsoft.com/office/powerpoint/2010/main" val="386487772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a:t>
            </a:fld>
            <a:endParaRPr lang="en-GB"/>
          </a:p>
        </p:txBody>
      </p:sp>
    </p:spTree>
    <p:extLst>
      <p:ext uri="{BB962C8B-B14F-4D97-AF65-F5344CB8AC3E}">
        <p14:creationId xmlns:p14="http://schemas.microsoft.com/office/powerpoint/2010/main" val="206999642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G60 2010 Paper 1 Q13</a:t>
            </a:r>
          </a:p>
        </p:txBody>
      </p:sp>
      <p:sp>
        <p:nvSpPr>
          <p:cNvPr id="4" name="Slide Number Placeholder 3"/>
          <p:cNvSpPr>
            <a:spLocks noGrp="1"/>
          </p:cNvSpPr>
          <p:nvPr>
            <p:ph type="sldNum" sz="quarter" idx="5"/>
          </p:nvPr>
        </p:nvSpPr>
        <p:spPr/>
        <p:txBody>
          <a:bodyPr/>
          <a:lstStyle/>
          <a:p>
            <a:fld id="{BDD1E47F-B594-41DF-912F-0C38C6AF8DE6}" type="slidenum">
              <a:rPr lang="en-GB" smtClean="0"/>
              <a:t>60</a:t>
            </a:fld>
            <a:endParaRPr lang="en-GB"/>
          </a:p>
        </p:txBody>
      </p:sp>
    </p:spTree>
    <p:extLst>
      <p:ext uri="{BB962C8B-B14F-4D97-AF65-F5344CB8AC3E}">
        <p14:creationId xmlns:p14="http://schemas.microsoft.com/office/powerpoint/2010/main" val="423573885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a:t>
            </a:fld>
            <a:endParaRPr lang="en-GB"/>
          </a:p>
        </p:txBody>
      </p:sp>
    </p:spTree>
    <p:extLst>
      <p:ext uri="{BB962C8B-B14F-4D97-AF65-F5344CB8AC3E}">
        <p14:creationId xmlns:p14="http://schemas.microsoft.com/office/powerpoint/2010/main" val="274626592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 2010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62</a:t>
            </a:fld>
            <a:endParaRPr lang="en-GB"/>
          </a:p>
        </p:txBody>
      </p:sp>
    </p:spTree>
    <p:extLst>
      <p:ext uri="{BB962C8B-B14F-4D97-AF65-F5344CB8AC3E}">
        <p14:creationId xmlns:p14="http://schemas.microsoft.com/office/powerpoint/2010/main" val="93167833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 2015 Paper 1 Q17 page 1</a:t>
            </a:r>
          </a:p>
        </p:txBody>
      </p:sp>
      <p:sp>
        <p:nvSpPr>
          <p:cNvPr id="4" name="Slide Number Placeholder 3"/>
          <p:cNvSpPr>
            <a:spLocks noGrp="1"/>
          </p:cNvSpPr>
          <p:nvPr>
            <p:ph type="sldNum" sz="quarter" idx="5"/>
          </p:nvPr>
        </p:nvSpPr>
        <p:spPr/>
        <p:txBody>
          <a:bodyPr/>
          <a:lstStyle/>
          <a:p>
            <a:fld id="{573667E2-D86D-4E6D-BB4D-77F90099A0B7}" type="slidenum">
              <a:rPr lang="en-GB" smtClean="0"/>
              <a:t>63</a:t>
            </a:fld>
            <a:endParaRPr lang="en-GB"/>
          </a:p>
        </p:txBody>
      </p:sp>
    </p:spTree>
    <p:extLst>
      <p:ext uri="{BB962C8B-B14F-4D97-AF65-F5344CB8AC3E}">
        <p14:creationId xmlns:p14="http://schemas.microsoft.com/office/powerpoint/2010/main" val="200800458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 2015 Paper 1 Q17 page 2</a:t>
            </a:r>
          </a:p>
        </p:txBody>
      </p:sp>
      <p:sp>
        <p:nvSpPr>
          <p:cNvPr id="4" name="Slide Number Placeholder 3"/>
          <p:cNvSpPr>
            <a:spLocks noGrp="1"/>
          </p:cNvSpPr>
          <p:nvPr>
            <p:ph type="sldNum" sz="quarter" idx="5"/>
          </p:nvPr>
        </p:nvSpPr>
        <p:spPr/>
        <p:txBody>
          <a:bodyPr/>
          <a:lstStyle/>
          <a:p>
            <a:fld id="{573667E2-D86D-4E6D-BB4D-77F90099A0B7}" type="slidenum">
              <a:rPr lang="en-GB" smtClean="0"/>
              <a:t>64</a:t>
            </a:fld>
            <a:endParaRPr lang="en-GB"/>
          </a:p>
        </p:txBody>
      </p:sp>
    </p:spTree>
    <p:extLst>
      <p:ext uri="{BB962C8B-B14F-4D97-AF65-F5344CB8AC3E}">
        <p14:creationId xmlns:p14="http://schemas.microsoft.com/office/powerpoint/2010/main" val="208518636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G65 2015 Paper 1 Q17 page 3</a:t>
            </a:r>
          </a:p>
        </p:txBody>
      </p:sp>
      <p:sp>
        <p:nvSpPr>
          <p:cNvPr id="4" name="Slide Number Placeholder 3"/>
          <p:cNvSpPr>
            <a:spLocks noGrp="1"/>
          </p:cNvSpPr>
          <p:nvPr>
            <p:ph type="sldNum" sz="quarter" idx="5"/>
          </p:nvPr>
        </p:nvSpPr>
        <p:spPr/>
        <p:txBody>
          <a:bodyPr/>
          <a:lstStyle/>
          <a:p>
            <a:fld id="{573667E2-D86D-4E6D-BB4D-77F90099A0B7}" type="slidenum">
              <a:rPr lang="en-GB" smtClean="0"/>
              <a:t>65</a:t>
            </a:fld>
            <a:endParaRPr lang="en-GB"/>
          </a:p>
        </p:txBody>
      </p:sp>
    </p:spTree>
    <p:extLst>
      <p:ext uri="{BB962C8B-B14F-4D97-AF65-F5344CB8AC3E}">
        <p14:creationId xmlns:p14="http://schemas.microsoft.com/office/powerpoint/2010/main" val="272173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G66 2015 Paper 2 Q17 page 1</a:t>
            </a:r>
          </a:p>
        </p:txBody>
      </p:sp>
      <p:sp>
        <p:nvSpPr>
          <p:cNvPr id="4" name="Slide Number Placeholder 3"/>
          <p:cNvSpPr>
            <a:spLocks noGrp="1"/>
          </p:cNvSpPr>
          <p:nvPr>
            <p:ph type="sldNum" sz="quarter" idx="5"/>
          </p:nvPr>
        </p:nvSpPr>
        <p:spPr/>
        <p:txBody>
          <a:bodyPr/>
          <a:lstStyle/>
          <a:p>
            <a:fld id="{5C00C338-B6C7-4BAA-AC30-47AEEA286F8F}" type="slidenum">
              <a:rPr lang="en-GB" smtClean="0"/>
              <a:t>66</a:t>
            </a:fld>
            <a:endParaRPr lang="en-GB"/>
          </a:p>
        </p:txBody>
      </p:sp>
    </p:spTree>
    <p:extLst>
      <p:ext uri="{BB962C8B-B14F-4D97-AF65-F5344CB8AC3E}">
        <p14:creationId xmlns:p14="http://schemas.microsoft.com/office/powerpoint/2010/main" val="42521911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G67 2015 Paper 2 Q17 page 2</a:t>
            </a:r>
          </a:p>
        </p:txBody>
      </p:sp>
      <p:sp>
        <p:nvSpPr>
          <p:cNvPr id="4" name="Slide Number Placeholder 3"/>
          <p:cNvSpPr>
            <a:spLocks noGrp="1"/>
          </p:cNvSpPr>
          <p:nvPr>
            <p:ph type="sldNum" sz="quarter" idx="5"/>
          </p:nvPr>
        </p:nvSpPr>
        <p:spPr/>
        <p:txBody>
          <a:bodyPr/>
          <a:lstStyle/>
          <a:p>
            <a:fld id="{5C00C338-B6C7-4BAA-AC30-47AEEA286F8F}" type="slidenum">
              <a:rPr lang="en-GB" smtClean="0"/>
              <a:t>67</a:t>
            </a:fld>
            <a:endParaRPr lang="en-GB"/>
          </a:p>
        </p:txBody>
      </p:sp>
    </p:spTree>
    <p:extLst>
      <p:ext uri="{BB962C8B-B14F-4D97-AF65-F5344CB8AC3E}">
        <p14:creationId xmlns:p14="http://schemas.microsoft.com/office/powerpoint/2010/main" val="139202175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G68 2015 Paper 2 Q17 page 3</a:t>
            </a:r>
          </a:p>
        </p:txBody>
      </p:sp>
      <p:sp>
        <p:nvSpPr>
          <p:cNvPr id="4" name="Slide Number Placeholder 3"/>
          <p:cNvSpPr>
            <a:spLocks noGrp="1"/>
          </p:cNvSpPr>
          <p:nvPr>
            <p:ph type="sldNum" sz="quarter" idx="5"/>
          </p:nvPr>
        </p:nvSpPr>
        <p:spPr/>
        <p:txBody>
          <a:bodyPr/>
          <a:lstStyle/>
          <a:p>
            <a:fld id="{5C00C338-B6C7-4BAA-AC30-47AEEA286F8F}" type="slidenum">
              <a:rPr lang="en-GB" smtClean="0"/>
              <a:t>68</a:t>
            </a:fld>
            <a:endParaRPr lang="en-GB"/>
          </a:p>
        </p:txBody>
      </p:sp>
    </p:spTree>
    <p:extLst>
      <p:ext uri="{BB962C8B-B14F-4D97-AF65-F5344CB8AC3E}">
        <p14:creationId xmlns:p14="http://schemas.microsoft.com/office/powerpoint/2010/main" val="69655027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G69 2006 Paper 1 Q13</a:t>
            </a:r>
          </a:p>
        </p:txBody>
      </p:sp>
      <p:sp>
        <p:nvSpPr>
          <p:cNvPr id="4" name="Slide Number Placeholder 3"/>
          <p:cNvSpPr>
            <a:spLocks noGrp="1"/>
          </p:cNvSpPr>
          <p:nvPr>
            <p:ph type="sldNum" sz="quarter" idx="5"/>
          </p:nvPr>
        </p:nvSpPr>
        <p:spPr/>
        <p:txBody>
          <a:bodyPr/>
          <a:lstStyle/>
          <a:p>
            <a:fld id="{014E71C5-4420-4878-A8B6-150A94BA4592}" type="slidenum">
              <a:rPr lang="en-GB" smtClean="0"/>
              <a:t>69</a:t>
            </a:fld>
            <a:endParaRPr lang="en-GB"/>
          </a:p>
        </p:txBody>
      </p:sp>
    </p:spTree>
    <p:extLst>
      <p:ext uri="{BB962C8B-B14F-4D97-AF65-F5344CB8AC3E}">
        <p14:creationId xmlns:p14="http://schemas.microsoft.com/office/powerpoint/2010/main" val="374854601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G70 2004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70</a:t>
            </a:fld>
            <a:endParaRPr lang="en-GB"/>
          </a:p>
        </p:txBody>
      </p:sp>
    </p:spTree>
    <p:extLst>
      <p:ext uri="{BB962C8B-B14F-4D97-AF65-F5344CB8AC3E}">
        <p14:creationId xmlns:p14="http://schemas.microsoft.com/office/powerpoint/2010/main" val="387729607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G71 2003 Year 4 Optional Paper 2 Q25</a:t>
            </a:r>
          </a:p>
        </p:txBody>
      </p:sp>
      <p:sp>
        <p:nvSpPr>
          <p:cNvPr id="4" name="Slide Number Placeholder 3"/>
          <p:cNvSpPr>
            <a:spLocks noGrp="1"/>
          </p:cNvSpPr>
          <p:nvPr>
            <p:ph type="sldNum" sz="quarter" idx="5"/>
          </p:nvPr>
        </p:nvSpPr>
        <p:spPr/>
        <p:txBody>
          <a:bodyPr/>
          <a:lstStyle/>
          <a:p>
            <a:fld id="{4F613BD5-83DE-4762-9D78-EAF2266223FD}" type="slidenum">
              <a:rPr lang="en-GB" smtClean="0"/>
              <a:t>71</a:t>
            </a:fld>
            <a:endParaRPr lang="en-GB"/>
          </a:p>
        </p:txBody>
      </p:sp>
    </p:spTree>
    <p:extLst>
      <p:ext uri="{BB962C8B-B14F-4D97-AF65-F5344CB8AC3E}">
        <p14:creationId xmlns:p14="http://schemas.microsoft.com/office/powerpoint/2010/main" val="340709217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G72 2002 Paper 2 Q14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72</a:t>
            </a:fld>
            <a:endParaRPr lang="en-GB"/>
          </a:p>
        </p:txBody>
      </p:sp>
    </p:spTree>
    <p:extLst>
      <p:ext uri="{BB962C8B-B14F-4D97-AF65-F5344CB8AC3E}">
        <p14:creationId xmlns:p14="http://schemas.microsoft.com/office/powerpoint/2010/main" val="213017822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G73 2002 Paper 2 Q14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73</a:t>
            </a:fld>
            <a:endParaRPr lang="en-GB"/>
          </a:p>
        </p:txBody>
      </p:sp>
    </p:spTree>
    <p:extLst>
      <p:ext uri="{BB962C8B-B14F-4D97-AF65-F5344CB8AC3E}">
        <p14:creationId xmlns:p14="http://schemas.microsoft.com/office/powerpoint/2010/main" val="16487833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74</a:t>
            </a:fld>
            <a:endParaRPr lang="en-GB"/>
          </a:p>
        </p:txBody>
      </p:sp>
    </p:spTree>
    <p:extLst>
      <p:ext uri="{BB962C8B-B14F-4D97-AF65-F5344CB8AC3E}">
        <p14:creationId xmlns:p14="http://schemas.microsoft.com/office/powerpoint/2010/main" val="288085512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75</a:t>
            </a:fld>
            <a:endParaRPr lang="en-GB"/>
          </a:p>
        </p:txBody>
      </p:sp>
    </p:spTree>
    <p:extLst>
      <p:ext uri="{BB962C8B-B14F-4D97-AF65-F5344CB8AC3E}">
        <p14:creationId xmlns:p14="http://schemas.microsoft.com/office/powerpoint/2010/main" val="321358485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G76 2006 Year 4 Optional Paper 2 Q15</a:t>
            </a:r>
          </a:p>
        </p:txBody>
      </p:sp>
      <p:sp>
        <p:nvSpPr>
          <p:cNvPr id="4" name="Slide Number Placeholder 3"/>
          <p:cNvSpPr>
            <a:spLocks noGrp="1"/>
          </p:cNvSpPr>
          <p:nvPr>
            <p:ph type="sldNum" sz="quarter" idx="5"/>
          </p:nvPr>
        </p:nvSpPr>
        <p:spPr/>
        <p:txBody>
          <a:bodyPr/>
          <a:lstStyle/>
          <a:p>
            <a:fld id="{4F613BD5-83DE-4762-9D78-EAF2266223FD}" type="slidenum">
              <a:rPr lang="en-GB" smtClean="0"/>
              <a:t>76</a:t>
            </a:fld>
            <a:endParaRPr lang="en-GB"/>
          </a:p>
        </p:txBody>
      </p:sp>
    </p:spTree>
    <p:extLst>
      <p:ext uri="{BB962C8B-B14F-4D97-AF65-F5344CB8AC3E}">
        <p14:creationId xmlns:p14="http://schemas.microsoft.com/office/powerpoint/2010/main" val="244340920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G77 2009 Paper 1 Q13 first page</a:t>
            </a:r>
          </a:p>
        </p:txBody>
      </p:sp>
      <p:sp>
        <p:nvSpPr>
          <p:cNvPr id="4" name="Slide Number Placeholder 3"/>
          <p:cNvSpPr>
            <a:spLocks noGrp="1"/>
          </p:cNvSpPr>
          <p:nvPr>
            <p:ph type="sldNum" sz="quarter" idx="5"/>
          </p:nvPr>
        </p:nvSpPr>
        <p:spPr/>
        <p:txBody>
          <a:bodyPr/>
          <a:lstStyle/>
          <a:p>
            <a:fld id="{4AD97DD7-CC18-4B71-88DA-8268ABBBFE89}" type="slidenum">
              <a:rPr lang="en-GB" smtClean="0"/>
              <a:t>77</a:t>
            </a:fld>
            <a:endParaRPr lang="en-GB"/>
          </a:p>
        </p:txBody>
      </p:sp>
    </p:spTree>
    <p:extLst>
      <p:ext uri="{BB962C8B-B14F-4D97-AF65-F5344CB8AC3E}">
        <p14:creationId xmlns:p14="http://schemas.microsoft.com/office/powerpoint/2010/main" val="411942672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G78 2009 Paper 1 Q13 second page</a:t>
            </a:r>
          </a:p>
        </p:txBody>
      </p:sp>
      <p:sp>
        <p:nvSpPr>
          <p:cNvPr id="4" name="Slide Number Placeholder 3"/>
          <p:cNvSpPr>
            <a:spLocks noGrp="1"/>
          </p:cNvSpPr>
          <p:nvPr>
            <p:ph type="sldNum" sz="quarter" idx="5"/>
          </p:nvPr>
        </p:nvSpPr>
        <p:spPr/>
        <p:txBody>
          <a:bodyPr/>
          <a:lstStyle/>
          <a:p>
            <a:fld id="{4AD97DD7-CC18-4B71-88DA-8268ABBBFE89}" type="slidenum">
              <a:rPr lang="en-GB" smtClean="0"/>
              <a:t>78</a:t>
            </a:fld>
            <a:endParaRPr lang="en-GB"/>
          </a:p>
        </p:txBody>
      </p:sp>
    </p:spTree>
    <p:extLst>
      <p:ext uri="{BB962C8B-B14F-4D97-AF65-F5344CB8AC3E}">
        <p14:creationId xmlns:p14="http://schemas.microsoft.com/office/powerpoint/2010/main" val="135911061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79</a:t>
            </a:fld>
            <a:endParaRPr lang="en-GB"/>
          </a:p>
        </p:txBody>
      </p:sp>
    </p:spTree>
    <p:extLst>
      <p:ext uri="{BB962C8B-B14F-4D97-AF65-F5344CB8AC3E}">
        <p14:creationId xmlns:p14="http://schemas.microsoft.com/office/powerpoint/2010/main" val="217369686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G80 2001 Paper 1 Q6 first page</a:t>
            </a:r>
          </a:p>
        </p:txBody>
      </p:sp>
      <p:sp>
        <p:nvSpPr>
          <p:cNvPr id="4" name="Slide Number Placeholder 3"/>
          <p:cNvSpPr>
            <a:spLocks noGrp="1"/>
          </p:cNvSpPr>
          <p:nvPr>
            <p:ph type="sldNum" sz="quarter" idx="5"/>
          </p:nvPr>
        </p:nvSpPr>
        <p:spPr/>
        <p:txBody>
          <a:bodyPr/>
          <a:lstStyle/>
          <a:p>
            <a:fld id="{4AD97DD7-CC18-4B71-88DA-8268ABBBFE89}" type="slidenum">
              <a:rPr lang="en-GB" smtClean="0"/>
              <a:t>80</a:t>
            </a:fld>
            <a:endParaRPr lang="en-GB"/>
          </a:p>
        </p:txBody>
      </p:sp>
    </p:spTree>
    <p:extLst>
      <p:ext uri="{BB962C8B-B14F-4D97-AF65-F5344CB8AC3E}">
        <p14:creationId xmlns:p14="http://schemas.microsoft.com/office/powerpoint/2010/main" val="390832461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G81 2001 Paper 1 Q6 second page</a:t>
            </a:r>
          </a:p>
        </p:txBody>
      </p:sp>
      <p:sp>
        <p:nvSpPr>
          <p:cNvPr id="4" name="Slide Number Placeholder 3"/>
          <p:cNvSpPr>
            <a:spLocks noGrp="1"/>
          </p:cNvSpPr>
          <p:nvPr>
            <p:ph type="sldNum" sz="quarter" idx="5"/>
          </p:nvPr>
        </p:nvSpPr>
        <p:spPr/>
        <p:txBody>
          <a:bodyPr/>
          <a:lstStyle/>
          <a:p>
            <a:fld id="{4AD97DD7-CC18-4B71-88DA-8268ABBBFE89}" type="slidenum">
              <a:rPr lang="en-GB" smtClean="0"/>
              <a:t>81</a:t>
            </a:fld>
            <a:endParaRPr lang="en-GB"/>
          </a:p>
        </p:txBody>
      </p:sp>
    </p:spTree>
    <p:extLst>
      <p:ext uri="{BB962C8B-B14F-4D97-AF65-F5344CB8AC3E}">
        <p14:creationId xmlns:p14="http://schemas.microsoft.com/office/powerpoint/2010/main" val="8605868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G82 2010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82</a:t>
            </a:fld>
            <a:endParaRPr lang="en-GB"/>
          </a:p>
        </p:txBody>
      </p:sp>
    </p:spTree>
    <p:extLst>
      <p:ext uri="{BB962C8B-B14F-4D97-AF65-F5344CB8AC3E}">
        <p14:creationId xmlns:p14="http://schemas.microsoft.com/office/powerpoint/2010/main" val="272498194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G83 2012 Paper 1 Q23</a:t>
            </a:r>
          </a:p>
        </p:txBody>
      </p:sp>
      <p:sp>
        <p:nvSpPr>
          <p:cNvPr id="4" name="Slide Number Placeholder 3"/>
          <p:cNvSpPr>
            <a:spLocks noGrp="1"/>
          </p:cNvSpPr>
          <p:nvPr>
            <p:ph type="sldNum" sz="quarter" idx="5"/>
          </p:nvPr>
        </p:nvSpPr>
        <p:spPr/>
        <p:txBody>
          <a:bodyPr/>
          <a:lstStyle/>
          <a:p>
            <a:fld id="{265D04A2-BA3E-42AB-9143-FE638C7EC0E9}" type="slidenum">
              <a:rPr lang="en-GB" smtClean="0"/>
              <a:t>83</a:t>
            </a:fld>
            <a:endParaRPr lang="en-GB"/>
          </a:p>
        </p:txBody>
      </p:sp>
    </p:spTree>
    <p:extLst>
      <p:ext uri="{BB962C8B-B14F-4D97-AF65-F5344CB8AC3E}">
        <p14:creationId xmlns:p14="http://schemas.microsoft.com/office/powerpoint/2010/main" val="13812094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G84 2010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84</a:t>
            </a:fld>
            <a:endParaRPr lang="en-GB"/>
          </a:p>
        </p:txBody>
      </p:sp>
    </p:spTree>
    <p:extLst>
      <p:ext uri="{BB962C8B-B14F-4D97-AF65-F5344CB8AC3E}">
        <p14:creationId xmlns:p14="http://schemas.microsoft.com/office/powerpoint/2010/main" val="3621901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G85 2002 Paper 2 Q4</a:t>
            </a:r>
          </a:p>
        </p:txBody>
      </p:sp>
      <p:sp>
        <p:nvSpPr>
          <p:cNvPr id="4" name="Slide Number Placeholder 3"/>
          <p:cNvSpPr>
            <a:spLocks noGrp="1"/>
          </p:cNvSpPr>
          <p:nvPr>
            <p:ph type="sldNum" sz="quarter" idx="5"/>
          </p:nvPr>
        </p:nvSpPr>
        <p:spPr/>
        <p:txBody>
          <a:bodyPr/>
          <a:lstStyle/>
          <a:p>
            <a:fld id="{014E71C5-4420-4878-A8B6-150A94BA4592}" type="slidenum">
              <a:rPr lang="en-GB" smtClean="0"/>
              <a:t>85</a:t>
            </a:fld>
            <a:endParaRPr lang="en-GB"/>
          </a:p>
        </p:txBody>
      </p:sp>
    </p:spTree>
    <p:extLst>
      <p:ext uri="{BB962C8B-B14F-4D97-AF65-F5344CB8AC3E}">
        <p14:creationId xmlns:p14="http://schemas.microsoft.com/office/powerpoint/2010/main" val="348910496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G86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86</a:t>
            </a:fld>
            <a:endParaRPr lang="en-GB"/>
          </a:p>
        </p:txBody>
      </p:sp>
    </p:spTree>
    <p:extLst>
      <p:ext uri="{BB962C8B-B14F-4D97-AF65-F5344CB8AC3E}">
        <p14:creationId xmlns:p14="http://schemas.microsoft.com/office/powerpoint/2010/main" val="133050474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G87 2003 Paper 1 Q3</a:t>
            </a:r>
          </a:p>
        </p:txBody>
      </p:sp>
      <p:sp>
        <p:nvSpPr>
          <p:cNvPr id="4" name="Slide Number Placeholder 3"/>
          <p:cNvSpPr>
            <a:spLocks noGrp="1"/>
          </p:cNvSpPr>
          <p:nvPr>
            <p:ph type="sldNum" sz="quarter" idx="5"/>
          </p:nvPr>
        </p:nvSpPr>
        <p:spPr/>
        <p:txBody>
          <a:bodyPr/>
          <a:lstStyle/>
          <a:p>
            <a:fld id="{ADDA7FCD-47E6-44E7-8A37-E3A9E8526750}" type="slidenum">
              <a:rPr lang="en-GB" smtClean="0"/>
              <a:t>87</a:t>
            </a:fld>
            <a:endParaRPr lang="en-GB"/>
          </a:p>
        </p:txBody>
      </p:sp>
    </p:spTree>
    <p:extLst>
      <p:ext uri="{BB962C8B-B14F-4D97-AF65-F5344CB8AC3E}">
        <p14:creationId xmlns:p14="http://schemas.microsoft.com/office/powerpoint/2010/main" val="385841384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88</a:t>
            </a:fld>
            <a:endParaRPr lang="en-GB"/>
          </a:p>
        </p:txBody>
      </p:sp>
    </p:spTree>
    <p:extLst>
      <p:ext uri="{BB962C8B-B14F-4D97-AF65-F5344CB8AC3E}">
        <p14:creationId xmlns:p14="http://schemas.microsoft.com/office/powerpoint/2010/main" val="30209101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G89 2013 Paper 1 Q17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89</a:t>
            </a:fld>
            <a:endParaRPr lang="en-GB"/>
          </a:p>
        </p:txBody>
      </p:sp>
    </p:spTree>
    <p:extLst>
      <p:ext uri="{BB962C8B-B14F-4D97-AF65-F5344CB8AC3E}">
        <p14:creationId xmlns:p14="http://schemas.microsoft.com/office/powerpoint/2010/main" val="15842548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G90 2013 Paper 1 Q17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90</a:t>
            </a:fld>
            <a:endParaRPr lang="en-GB"/>
          </a:p>
        </p:txBody>
      </p:sp>
    </p:spTree>
    <p:extLst>
      <p:ext uri="{BB962C8B-B14F-4D97-AF65-F5344CB8AC3E}">
        <p14:creationId xmlns:p14="http://schemas.microsoft.com/office/powerpoint/2010/main" val="82202982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G91 2010 Paper 1 Q12</a:t>
            </a:r>
          </a:p>
        </p:txBody>
      </p:sp>
      <p:sp>
        <p:nvSpPr>
          <p:cNvPr id="4" name="Slide Number Placeholder 3"/>
          <p:cNvSpPr>
            <a:spLocks noGrp="1"/>
          </p:cNvSpPr>
          <p:nvPr>
            <p:ph type="sldNum" sz="quarter" idx="5"/>
          </p:nvPr>
        </p:nvSpPr>
        <p:spPr/>
        <p:txBody>
          <a:bodyPr/>
          <a:lstStyle/>
          <a:p>
            <a:fld id="{265D04A2-BA3E-42AB-9143-FE638C7EC0E9}" type="slidenum">
              <a:rPr lang="en-GB" smtClean="0"/>
              <a:t>91</a:t>
            </a:fld>
            <a:endParaRPr lang="en-GB"/>
          </a:p>
        </p:txBody>
      </p:sp>
    </p:spTree>
    <p:extLst>
      <p:ext uri="{BB962C8B-B14F-4D97-AF65-F5344CB8AC3E}">
        <p14:creationId xmlns:p14="http://schemas.microsoft.com/office/powerpoint/2010/main" val="225398634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G92 2014 Paper 1 Q15</a:t>
            </a:r>
          </a:p>
        </p:txBody>
      </p:sp>
      <p:sp>
        <p:nvSpPr>
          <p:cNvPr id="4" name="Slide Number Placeholder 3"/>
          <p:cNvSpPr>
            <a:spLocks noGrp="1"/>
          </p:cNvSpPr>
          <p:nvPr>
            <p:ph type="sldNum" sz="quarter" idx="5"/>
          </p:nvPr>
        </p:nvSpPr>
        <p:spPr/>
        <p:txBody>
          <a:bodyPr/>
          <a:lstStyle/>
          <a:p>
            <a:fld id="{BDD1E47F-B594-41DF-912F-0C38C6AF8DE6}" type="slidenum">
              <a:rPr lang="en-GB" smtClean="0"/>
              <a:t>92</a:t>
            </a:fld>
            <a:endParaRPr lang="en-GB"/>
          </a:p>
        </p:txBody>
      </p:sp>
    </p:spTree>
    <p:extLst>
      <p:ext uri="{BB962C8B-B14F-4D97-AF65-F5344CB8AC3E}">
        <p14:creationId xmlns:p14="http://schemas.microsoft.com/office/powerpoint/2010/main" val="264029188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G93 2013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93</a:t>
            </a:fld>
            <a:endParaRPr lang="en-GB"/>
          </a:p>
        </p:txBody>
      </p:sp>
    </p:spTree>
    <p:extLst>
      <p:ext uri="{BB962C8B-B14F-4D97-AF65-F5344CB8AC3E}">
        <p14:creationId xmlns:p14="http://schemas.microsoft.com/office/powerpoint/2010/main" val="100321012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G94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94</a:t>
            </a:fld>
            <a:endParaRPr lang="en-GB"/>
          </a:p>
        </p:txBody>
      </p:sp>
    </p:spTree>
    <p:extLst>
      <p:ext uri="{BB962C8B-B14F-4D97-AF65-F5344CB8AC3E}">
        <p14:creationId xmlns:p14="http://schemas.microsoft.com/office/powerpoint/2010/main" val="285273361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95</a:t>
            </a:fld>
            <a:endParaRPr lang="en-GB"/>
          </a:p>
        </p:txBody>
      </p:sp>
    </p:spTree>
    <p:extLst>
      <p:ext uri="{BB962C8B-B14F-4D97-AF65-F5344CB8AC3E}">
        <p14:creationId xmlns:p14="http://schemas.microsoft.com/office/powerpoint/2010/main" val="16411139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G96 2013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96</a:t>
            </a:fld>
            <a:endParaRPr lang="en-GB"/>
          </a:p>
        </p:txBody>
      </p:sp>
    </p:spTree>
    <p:extLst>
      <p:ext uri="{BB962C8B-B14F-4D97-AF65-F5344CB8AC3E}">
        <p14:creationId xmlns:p14="http://schemas.microsoft.com/office/powerpoint/2010/main" val="335521378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G97 2005 Paper 1 Q6</a:t>
            </a:r>
          </a:p>
        </p:txBody>
      </p:sp>
      <p:sp>
        <p:nvSpPr>
          <p:cNvPr id="4" name="Slide Number Placeholder 3"/>
          <p:cNvSpPr>
            <a:spLocks noGrp="1"/>
          </p:cNvSpPr>
          <p:nvPr>
            <p:ph type="sldNum" sz="quarter" idx="5"/>
          </p:nvPr>
        </p:nvSpPr>
        <p:spPr/>
        <p:txBody>
          <a:bodyPr/>
          <a:lstStyle/>
          <a:p>
            <a:fld id="{4AD97DD7-CC18-4B71-88DA-8268ABBBFE89}" type="slidenum">
              <a:rPr lang="en-GB" smtClean="0"/>
              <a:t>97</a:t>
            </a:fld>
            <a:endParaRPr lang="en-GB"/>
          </a:p>
        </p:txBody>
      </p:sp>
    </p:spTree>
    <p:extLst>
      <p:ext uri="{BB962C8B-B14F-4D97-AF65-F5344CB8AC3E}">
        <p14:creationId xmlns:p14="http://schemas.microsoft.com/office/powerpoint/2010/main" val="383315426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G98 2012 Paper 2 Q9</a:t>
            </a:r>
          </a:p>
        </p:txBody>
      </p:sp>
      <p:sp>
        <p:nvSpPr>
          <p:cNvPr id="4" name="Slide Number Placeholder 3"/>
          <p:cNvSpPr>
            <a:spLocks noGrp="1"/>
          </p:cNvSpPr>
          <p:nvPr>
            <p:ph type="sldNum" sz="quarter" idx="5"/>
          </p:nvPr>
        </p:nvSpPr>
        <p:spPr/>
        <p:txBody>
          <a:bodyPr/>
          <a:lstStyle/>
          <a:p>
            <a:fld id="{ADDA7FCD-47E6-44E7-8A37-E3A9E8526750}" type="slidenum">
              <a:rPr lang="en-GB" smtClean="0"/>
              <a:t>98</a:t>
            </a:fld>
            <a:endParaRPr lang="en-GB"/>
          </a:p>
        </p:txBody>
      </p:sp>
    </p:spTree>
    <p:extLst>
      <p:ext uri="{BB962C8B-B14F-4D97-AF65-F5344CB8AC3E}">
        <p14:creationId xmlns:p14="http://schemas.microsoft.com/office/powerpoint/2010/main" val="258780553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G99 2004 Paper 1 Q15</a:t>
            </a:r>
          </a:p>
        </p:txBody>
      </p:sp>
      <p:sp>
        <p:nvSpPr>
          <p:cNvPr id="4" name="Slide Number Placeholder 3"/>
          <p:cNvSpPr>
            <a:spLocks noGrp="1"/>
          </p:cNvSpPr>
          <p:nvPr>
            <p:ph type="sldNum" sz="quarter" idx="5"/>
          </p:nvPr>
        </p:nvSpPr>
        <p:spPr/>
        <p:txBody>
          <a:bodyPr/>
          <a:lstStyle/>
          <a:p>
            <a:fld id="{BDD1E47F-B594-41DF-912F-0C38C6AF8DE6}" type="slidenum">
              <a:rPr lang="en-GB" smtClean="0"/>
              <a:t>99</a:t>
            </a:fld>
            <a:endParaRPr lang="en-GB"/>
          </a:p>
        </p:txBody>
      </p:sp>
    </p:spTree>
    <p:extLst>
      <p:ext uri="{BB962C8B-B14F-4D97-AF65-F5344CB8AC3E}">
        <p14:creationId xmlns:p14="http://schemas.microsoft.com/office/powerpoint/2010/main" val="232752773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G100 2003 Year 5 Optional Paper 1 Q18</a:t>
            </a:r>
          </a:p>
        </p:txBody>
      </p:sp>
      <p:sp>
        <p:nvSpPr>
          <p:cNvPr id="4" name="Slide Number Placeholder 3"/>
          <p:cNvSpPr>
            <a:spLocks noGrp="1"/>
          </p:cNvSpPr>
          <p:nvPr>
            <p:ph type="sldNum" sz="quarter" idx="5"/>
          </p:nvPr>
        </p:nvSpPr>
        <p:spPr/>
        <p:txBody>
          <a:bodyPr/>
          <a:lstStyle/>
          <a:p>
            <a:fld id="{ADDA7FCD-47E6-44E7-8A37-E3A9E8526750}" type="slidenum">
              <a:rPr lang="en-GB" smtClean="0"/>
              <a:t>100</a:t>
            </a:fld>
            <a:endParaRPr lang="en-GB"/>
          </a:p>
        </p:txBody>
      </p:sp>
    </p:spTree>
    <p:extLst>
      <p:ext uri="{BB962C8B-B14F-4D97-AF65-F5344CB8AC3E}">
        <p14:creationId xmlns:p14="http://schemas.microsoft.com/office/powerpoint/2010/main" val="410841545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101</a:t>
            </a:fld>
            <a:endParaRPr lang="en-GB"/>
          </a:p>
        </p:txBody>
      </p:sp>
    </p:spTree>
    <p:extLst>
      <p:ext uri="{BB962C8B-B14F-4D97-AF65-F5344CB8AC3E}">
        <p14:creationId xmlns:p14="http://schemas.microsoft.com/office/powerpoint/2010/main" val="66954578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G102 2014 Paper 2 Q20</a:t>
            </a:r>
          </a:p>
        </p:txBody>
      </p:sp>
      <p:sp>
        <p:nvSpPr>
          <p:cNvPr id="4" name="Slide Number Placeholder 3"/>
          <p:cNvSpPr>
            <a:spLocks noGrp="1"/>
          </p:cNvSpPr>
          <p:nvPr>
            <p:ph type="sldNum" sz="quarter" idx="5"/>
          </p:nvPr>
        </p:nvSpPr>
        <p:spPr/>
        <p:txBody>
          <a:bodyPr/>
          <a:lstStyle/>
          <a:p>
            <a:fld id="{695AEAB0-4043-41D3-9C86-2044C735C0EA}" type="slidenum">
              <a:rPr lang="en-GB" smtClean="0"/>
              <a:t>102</a:t>
            </a:fld>
            <a:endParaRPr lang="en-GB"/>
          </a:p>
        </p:txBody>
      </p:sp>
    </p:spTree>
    <p:extLst>
      <p:ext uri="{BB962C8B-B14F-4D97-AF65-F5344CB8AC3E}">
        <p14:creationId xmlns:p14="http://schemas.microsoft.com/office/powerpoint/2010/main" val="53287053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103</a:t>
            </a:fld>
            <a:endParaRPr lang="en-GB"/>
          </a:p>
        </p:txBody>
      </p:sp>
    </p:spTree>
    <p:extLst>
      <p:ext uri="{BB962C8B-B14F-4D97-AF65-F5344CB8AC3E}">
        <p14:creationId xmlns:p14="http://schemas.microsoft.com/office/powerpoint/2010/main" val="185775959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G104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104</a:t>
            </a:fld>
            <a:endParaRPr lang="en-GB"/>
          </a:p>
        </p:txBody>
      </p:sp>
    </p:spTree>
    <p:extLst>
      <p:ext uri="{BB962C8B-B14F-4D97-AF65-F5344CB8AC3E}">
        <p14:creationId xmlns:p14="http://schemas.microsoft.com/office/powerpoint/2010/main" val="299974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105</a:t>
            </a:fld>
            <a:endParaRPr lang="en-GB"/>
          </a:p>
        </p:txBody>
      </p:sp>
    </p:spTree>
    <p:extLst>
      <p:ext uri="{BB962C8B-B14F-4D97-AF65-F5344CB8AC3E}">
        <p14:creationId xmlns:p14="http://schemas.microsoft.com/office/powerpoint/2010/main" val="156789942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106</a:t>
            </a:fld>
            <a:endParaRPr lang="en-GB"/>
          </a:p>
        </p:txBody>
      </p:sp>
    </p:spTree>
    <p:extLst>
      <p:ext uri="{BB962C8B-B14F-4D97-AF65-F5344CB8AC3E}">
        <p14:creationId xmlns:p14="http://schemas.microsoft.com/office/powerpoint/2010/main" val="237019881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G107 2006 Paper 1 Q20</a:t>
            </a:r>
          </a:p>
        </p:txBody>
      </p:sp>
      <p:sp>
        <p:nvSpPr>
          <p:cNvPr id="4" name="Slide Number Placeholder 3"/>
          <p:cNvSpPr>
            <a:spLocks noGrp="1"/>
          </p:cNvSpPr>
          <p:nvPr>
            <p:ph type="sldNum" sz="quarter" idx="5"/>
          </p:nvPr>
        </p:nvSpPr>
        <p:spPr/>
        <p:txBody>
          <a:bodyPr/>
          <a:lstStyle/>
          <a:p>
            <a:fld id="{014E71C5-4420-4878-A8B6-150A94BA4592}" type="slidenum">
              <a:rPr lang="en-GB" smtClean="0"/>
              <a:t>107</a:t>
            </a:fld>
            <a:endParaRPr lang="en-GB"/>
          </a:p>
        </p:txBody>
      </p:sp>
    </p:spTree>
    <p:extLst>
      <p:ext uri="{BB962C8B-B14F-4D97-AF65-F5344CB8AC3E}">
        <p14:creationId xmlns:p14="http://schemas.microsoft.com/office/powerpoint/2010/main" val="222093978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108</a:t>
            </a:fld>
            <a:endParaRPr lang="en-GB"/>
          </a:p>
        </p:txBody>
      </p:sp>
    </p:spTree>
    <p:extLst>
      <p:ext uri="{BB962C8B-B14F-4D97-AF65-F5344CB8AC3E}">
        <p14:creationId xmlns:p14="http://schemas.microsoft.com/office/powerpoint/2010/main" val="398418560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G109 2007 Paper 2 Q10</a:t>
            </a:r>
          </a:p>
        </p:txBody>
      </p:sp>
      <p:sp>
        <p:nvSpPr>
          <p:cNvPr id="4" name="Slide Number Placeholder 3"/>
          <p:cNvSpPr>
            <a:spLocks noGrp="1"/>
          </p:cNvSpPr>
          <p:nvPr>
            <p:ph type="sldNum" sz="quarter" idx="5"/>
          </p:nvPr>
        </p:nvSpPr>
        <p:spPr/>
        <p:txBody>
          <a:bodyPr/>
          <a:lstStyle/>
          <a:p>
            <a:fld id="{4AD97DD7-CC18-4B71-88DA-8268ABBBFE89}" type="slidenum">
              <a:rPr lang="en-GB" smtClean="0"/>
              <a:t>109</a:t>
            </a:fld>
            <a:endParaRPr lang="en-GB"/>
          </a:p>
        </p:txBody>
      </p:sp>
    </p:spTree>
    <p:extLst>
      <p:ext uri="{BB962C8B-B14F-4D97-AF65-F5344CB8AC3E}">
        <p14:creationId xmlns:p14="http://schemas.microsoft.com/office/powerpoint/2010/main" val="20454511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G110 2006 Paper 2 Q24</a:t>
            </a:r>
          </a:p>
        </p:txBody>
      </p:sp>
      <p:sp>
        <p:nvSpPr>
          <p:cNvPr id="4" name="Slide Number Placeholder 3"/>
          <p:cNvSpPr>
            <a:spLocks noGrp="1"/>
          </p:cNvSpPr>
          <p:nvPr>
            <p:ph type="sldNum" sz="quarter" idx="5"/>
          </p:nvPr>
        </p:nvSpPr>
        <p:spPr/>
        <p:txBody>
          <a:bodyPr/>
          <a:lstStyle/>
          <a:p>
            <a:fld id="{ADDA7FCD-47E6-44E7-8A37-E3A9E8526750}" type="slidenum">
              <a:rPr lang="en-GB" smtClean="0"/>
              <a:t>110</a:t>
            </a:fld>
            <a:endParaRPr lang="en-GB"/>
          </a:p>
        </p:txBody>
      </p:sp>
    </p:spTree>
    <p:extLst>
      <p:ext uri="{BB962C8B-B14F-4D97-AF65-F5344CB8AC3E}">
        <p14:creationId xmlns:p14="http://schemas.microsoft.com/office/powerpoint/2010/main" val="26121225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111</a:t>
            </a:fld>
            <a:endParaRPr lang="en-GB"/>
          </a:p>
        </p:txBody>
      </p:sp>
    </p:spTree>
    <p:extLst>
      <p:ext uri="{BB962C8B-B14F-4D97-AF65-F5344CB8AC3E}">
        <p14:creationId xmlns:p14="http://schemas.microsoft.com/office/powerpoint/2010/main" val="103170230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112</a:t>
            </a:fld>
            <a:endParaRPr lang="en-GB"/>
          </a:p>
        </p:txBody>
      </p:sp>
    </p:spTree>
    <p:extLst>
      <p:ext uri="{BB962C8B-B14F-4D97-AF65-F5344CB8AC3E}">
        <p14:creationId xmlns:p14="http://schemas.microsoft.com/office/powerpoint/2010/main" val="11045644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G113 2005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113</a:t>
            </a:fld>
            <a:endParaRPr lang="en-GB"/>
          </a:p>
        </p:txBody>
      </p:sp>
    </p:spTree>
    <p:extLst>
      <p:ext uri="{BB962C8B-B14F-4D97-AF65-F5344CB8AC3E}">
        <p14:creationId xmlns:p14="http://schemas.microsoft.com/office/powerpoint/2010/main" val="225605132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G114 2015 Paper 2 Q18</a:t>
            </a:r>
          </a:p>
        </p:txBody>
      </p:sp>
      <p:sp>
        <p:nvSpPr>
          <p:cNvPr id="4" name="Slide Number Placeholder 3"/>
          <p:cNvSpPr>
            <a:spLocks noGrp="1"/>
          </p:cNvSpPr>
          <p:nvPr>
            <p:ph type="sldNum" sz="quarter" idx="5"/>
          </p:nvPr>
        </p:nvSpPr>
        <p:spPr/>
        <p:txBody>
          <a:bodyPr/>
          <a:lstStyle/>
          <a:p>
            <a:fld id="{5C00C338-B6C7-4BAA-AC30-47AEEA286F8F}" type="slidenum">
              <a:rPr lang="en-GB" smtClean="0"/>
              <a:t>114</a:t>
            </a:fld>
            <a:endParaRPr lang="en-GB"/>
          </a:p>
        </p:txBody>
      </p:sp>
    </p:spTree>
    <p:extLst>
      <p:ext uri="{BB962C8B-B14F-4D97-AF65-F5344CB8AC3E}">
        <p14:creationId xmlns:p14="http://schemas.microsoft.com/office/powerpoint/2010/main" val="210967950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115</a:t>
            </a:fld>
            <a:endParaRPr lang="en-GB"/>
          </a:p>
        </p:txBody>
      </p:sp>
    </p:spTree>
    <p:extLst>
      <p:ext uri="{BB962C8B-B14F-4D97-AF65-F5344CB8AC3E}">
        <p14:creationId xmlns:p14="http://schemas.microsoft.com/office/powerpoint/2010/main" val="70557944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G116 2011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116</a:t>
            </a:fld>
            <a:endParaRPr lang="en-GB"/>
          </a:p>
        </p:txBody>
      </p:sp>
    </p:spTree>
    <p:extLst>
      <p:ext uri="{BB962C8B-B14F-4D97-AF65-F5344CB8AC3E}">
        <p14:creationId xmlns:p14="http://schemas.microsoft.com/office/powerpoint/2010/main" val="29729457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117</a:t>
            </a:fld>
            <a:endParaRPr lang="en-GB"/>
          </a:p>
        </p:txBody>
      </p:sp>
    </p:spTree>
    <p:extLst>
      <p:ext uri="{BB962C8B-B14F-4D97-AF65-F5344CB8AC3E}">
        <p14:creationId xmlns:p14="http://schemas.microsoft.com/office/powerpoint/2010/main" val="308715827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118</a:t>
            </a:fld>
            <a:endParaRPr lang="en-GB"/>
          </a:p>
        </p:txBody>
      </p:sp>
    </p:spTree>
    <p:extLst>
      <p:ext uri="{BB962C8B-B14F-4D97-AF65-F5344CB8AC3E}">
        <p14:creationId xmlns:p14="http://schemas.microsoft.com/office/powerpoint/2010/main" val="85643034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119</a:t>
            </a:fld>
            <a:endParaRPr lang="en-GB"/>
          </a:p>
        </p:txBody>
      </p:sp>
    </p:spTree>
    <p:extLst>
      <p:ext uri="{BB962C8B-B14F-4D97-AF65-F5344CB8AC3E}">
        <p14:creationId xmlns:p14="http://schemas.microsoft.com/office/powerpoint/2010/main" val="34231257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120</a:t>
            </a:fld>
            <a:endParaRPr lang="en-GB"/>
          </a:p>
        </p:txBody>
      </p:sp>
    </p:spTree>
    <p:extLst>
      <p:ext uri="{BB962C8B-B14F-4D97-AF65-F5344CB8AC3E}">
        <p14:creationId xmlns:p14="http://schemas.microsoft.com/office/powerpoint/2010/main" val="392357108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121</a:t>
            </a:fld>
            <a:endParaRPr lang="en-GB"/>
          </a:p>
        </p:txBody>
      </p:sp>
    </p:spTree>
    <p:extLst>
      <p:ext uri="{BB962C8B-B14F-4D97-AF65-F5344CB8AC3E}">
        <p14:creationId xmlns:p14="http://schemas.microsoft.com/office/powerpoint/2010/main" val="170585980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G122 2007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122</a:t>
            </a:fld>
            <a:endParaRPr lang="en-GB"/>
          </a:p>
        </p:txBody>
      </p:sp>
    </p:spTree>
    <p:extLst>
      <p:ext uri="{BB962C8B-B14F-4D97-AF65-F5344CB8AC3E}">
        <p14:creationId xmlns:p14="http://schemas.microsoft.com/office/powerpoint/2010/main" val="3134583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G123 2004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123</a:t>
            </a:fld>
            <a:endParaRPr lang="en-GB"/>
          </a:p>
        </p:txBody>
      </p:sp>
    </p:spTree>
    <p:extLst>
      <p:ext uri="{BB962C8B-B14F-4D97-AF65-F5344CB8AC3E}">
        <p14:creationId xmlns:p14="http://schemas.microsoft.com/office/powerpoint/2010/main" val="421884222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124</a:t>
            </a:fld>
            <a:endParaRPr lang="en-GB"/>
          </a:p>
        </p:txBody>
      </p:sp>
    </p:spTree>
    <p:extLst>
      <p:ext uri="{BB962C8B-B14F-4D97-AF65-F5344CB8AC3E}">
        <p14:creationId xmlns:p14="http://schemas.microsoft.com/office/powerpoint/2010/main" val="325589597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G125 2015 Paper 2 Q2</a:t>
            </a:r>
          </a:p>
        </p:txBody>
      </p:sp>
      <p:sp>
        <p:nvSpPr>
          <p:cNvPr id="4" name="Slide Number Placeholder 3"/>
          <p:cNvSpPr>
            <a:spLocks noGrp="1"/>
          </p:cNvSpPr>
          <p:nvPr>
            <p:ph type="sldNum" sz="quarter" idx="5"/>
          </p:nvPr>
        </p:nvSpPr>
        <p:spPr/>
        <p:txBody>
          <a:bodyPr/>
          <a:lstStyle/>
          <a:p>
            <a:fld id="{5C00C338-B6C7-4BAA-AC30-47AEEA286F8F}" type="slidenum">
              <a:rPr lang="en-GB" smtClean="0"/>
              <a:t>125</a:t>
            </a:fld>
            <a:endParaRPr lang="en-GB"/>
          </a:p>
        </p:txBody>
      </p:sp>
    </p:spTree>
    <p:extLst>
      <p:ext uri="{BB962C8B-B14F-4D97-AF65-F5344CB8AC3E}">
        <p14:creationId xmlns:p14="http://schemas.microsoft.com/office/powerpoint/2010/main" val="73062093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126</a:t>
            </a:fld>
            <a:endParaRPr lang="en-GB"/>
          </a:p>
        </p:txBody>
      </p:sp>
    </p:spTree>
    <p:extLst>
      <p:ext uri="{BB962C8B-B14F-4D97-AF65-F5344CB8AC3E}">
        <p14:creationId xmlns:p14="http://schemas.microsoft.com/office/powerpoint/2010/main" val="217460124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127</a:t>
            </a:fld>
            <a:endParaRPr lang="en-GB"/>
          </a:p>
        </p:txBody>
      </p:sp>
    </p:spTree>
    <p:extLst>
      <p:ext uri="{BB962C8B-B14F-4D97-AF65-F5344CB8AC3E}">
        <p14:creationId xmlns:p14="http://schemas.microsoft.com/office/powerpoint/2010/main" val="5573072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G128 2007 Paper 2 Q2</a:t>
            </a:r>
          </a:p>
        </p:txBody>
      </p:sp>
      <p:sp>
        <p:nvSpPr>
          <p:cNvPr id="4" name="Slide Number Placeholder 3"/>
          <p:cNvSpPr>
            <a:spLocks noGrp="1"/>
          </p:cNvSpPr>
          <p:nvPr>
            <p:ph type="sldNum" sz="quarter" idx="5"/>
          </p:nvPr>
        </p:nvSpPr>
        <p:spPr/>
        <p:txBody>
          <a:bodyPr/>
          <a:lstStyle/>
          <a:p>
            <a:fld id="{ADDA7FCD-47E6-44E7-8A37-E3A9E8526750}" type="slidenum">
              <a:rPr lang="en-GB" smtClean="0"/>
              <a:t>128</a:t>
            </a:fld>
            <a:endParaRPr lang="en-GB"/>
          </a:p>
        </p:txBody>
      </p:sp>
    </p:spTree>
    <p:extLst>
      <p:ext uri="{BB962C8B-B14F-4D97-AF65-F5344CB8AC3E}">
        <p14:creationId xmlns:p14="http://schemas.microsoft.com/office/powerpoint/2010/main" val="338680820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G129 2011 Paper 1 Q13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129</a:t>
            </a:fld>
            <a:endParaRPr lang="en-GB"/>
          </a:p>
        </p:txBody>
      </p:sp>
    </p:spTree>
    <p:extLst>
      <p:ext uri="{BB962C8B-B14F-4D97-AF65-F5344CB8AC3E}">
        <p14:creationId xmlns:p14="http://schemas.microsoft.com/office/powerpoint/2010/main" val="224567989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130</a:t>
            </a:fld>
            <a:endParaRPr lang="en-GB"/>
          </a:p>
        </p:txBody>
      </p:sp>
    </p:spTree>
    <p:extLst>
      <p:ext uri="{BB962C8B-B14F-4D97-AF65-F5344CB8AC3E}">
        <p14:creationId xmlns:p14="http://schemas.microsoft.com/office/powerpoint/2010/main" val="42999084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131</a:t>
            </a:fld>
            <a:endParaRPr lang="en-GB"/>
          </a:p>
        </p:txBody>
      </p:sp>
    </p:spTree>
    <p:extLst>
      <p:ext uri="{BB962C8B-B14F-4D97-AF65-F5344CB8AC3E}">
        <p14:creationId xmlns:p14="http://schemas.microsoft.com/office/powerpoint/2010/main" val="282392801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G132 2006 Year 4 Optional Paper 2 Q19</a:t>
            </a:r>
          </a:p>
        </p:txBody>
      </p:sp>
      <p:sp>
        <p:nvSpPr>
          <p:cNvPr id="4" name="Slide Number Placeholder 3"/>
          <p:cNvSpPr>
            <a:spLocks noGrp="1"/>
          </p:cNvSpPr>
          <p:nvPr>
            <p:ph type="sldNum" sz="quarter" idx="5"/>
          </p:nvPr>
        </p:nvSpPr>
        <p:spPr/>
        <p:txBody>
          <a:bodyPr/>
          <a:lstStyle/>
          <a:p>
            <a:fld id="{4F613BD5-83DE-4762-9D78-EAF2266223FD}" type="slidenum">
              <a:rPr lang="en-GB" smtClean="0"/>
              <a:t>132</a:t>
            </a:fld>
            <a:endParaRPr lang="en-GB"/>
          </a:p>
        </p:txBody>
      </p:sp>
    </p:spTree>
    <p:extLst>
      <p:ext uri="{BB962C8B-B14F-4D97-AF65-F5344CB8AC3E}">
        <p14:creationId xmlns:p14="http://schemas.microsoft.com/office/powerpoint/2010/main" val="336004839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133</a:t>
            </a:fld>
            <a:endParaRPr lang="en-GB"/>
          </a:p>
        </p:txBody>
      </p:sp>
    </p:spTree>
    <p:extLst>
      <p:ext uri="{BB962C8B-B14F-4D97-AF65-F5344CB8AC3E}">
        <p14:creationId xmlns:p14="http://schemas.microsoft.com/office/powerpoint/2010/main" val="65439434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G134 2010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134</a:t>
            </a:fld>
            <a:endParaRPr lang="en-GB"/>
          </a:p>
        </p:txBody>
      </p:sp>
    </p:spTree>
    <p:extLst>
      <p:ext uri="{BB962C8B-B14F-4D97-AF65-F5344CB8AC3E}">
        <p14:creationId xmlns:p14="http://schemas.microsoft.com/office/powerpoint/2010/main" val="243500825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G135 2006 Paper 1 Q19</a:t>
            </a:r>
          </a:p>
        </p:txBody>
      </p:sp>
      <p:sp>
        <p:nvSpPr>
          <p:cNvPr id="4" name="Slide Number Placeholder 3"/>
          <p:cNvSpPr>
            <a:spLocks noGrp="1"/>
          </p:cNvSpPr>
          <p:nvPr>
            <p:ph type="sldNum" sz="quarter" idx="5"/>
          </p:nvPr>
        </p:nvSpPr>
        <p:spPr/>
        <p:txBody>
          <a:bodyPr/>
          <a:lstStyle/>
          <a:p>
            <a:fld id="{BDD1E47F-B594-41DF-912F-0C38C6AF8DE6}" type="slidenum">
              <a:rPr lang="en-GB" smtClean="0"/>
              <a:t>135</a:t>
            </a:fld>
            <a:endParaRPr lang="en-GB"/>
          </a:p>
        </p:txBody>
      </p:sp>
    </p:spTree>
    <p:extLst>
      <p:ext uri="{BB962C8B-B14F-4D97-AF65-F5344CB8AC3E}">
        <p14:creationId xmlns:p14="http://schemas.microsoft.com/office/powerpoint/2010/main" val="84552221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136</a:t>
            </a:fld>
            <a:endParaRPr lang="en-GB"/>
          </a:p>
        </p:txBody>
      </p:sp>
    </p:spTree>
    <p:extLst>
      <p:ext uri="{BB962C8B-B14F-4D97-AF65-F5344CB8AC3E}">
        <p14:creationId xmlns:p14="http://schemas.microsoft.com/office/powerpoint/2010/main" val="309636410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137</a:t>
            </a:fld>
            <a:endParaRPr lang="en-GB"/>
          </a:p>
        </p:txBody>
      </p:sp>
    </p:spTree>
    <p:extLst>
      <p:ext uri="{BB962C8B-B14F-4D97-AF65-F5344CB8AC3E}">
        <p14:creationId xmlns:p14="http://schemas.microsoft.com/office/powerpoint/2010/main" val="230680033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G138 2008 Paper 2 Q21 first page</a:t>
            </a:r>
          </a:p>
        </p:txBody>
      </p:sp>
      <p:sp>
        <p:nvSpPr>
          <p:cNvPr id="4" name="Slide Number Placeholder 3"/>
          <p:cNvSpPr>
            <a:spLocks noGrp="1"/>
          </p:cNvSpPr>
          <p:nvPr>
            <p:ph type="sldNum" sz="quarter" idx="5"/>
          </p:nvPr>
        </p:nvSpPr>
        <p:spPr/>
        <p:txBody>
          <a:bodyPr/>
          <a:lstStyle/>
          <a:p>
            <a:fld id="{3E4F6145-74A2-480A-9F77-A7578406CC9E}" type="slidenum">
              <a:rPr lang="en-GB" smtClean="0"/>
              <a:t>138</a:t>
            </a:fld>
            <a:endParaRPr lang="en-GB"/>
          </a:p>
        </p:txBody>
      </p:sp>
    </p:spTree>
    <p:extLst>
      <p:ext uri="{BB962C8B-B14F-4D97-AF65-F5344CB8AC3E}">
        <p14:creationId xmlns:p14="http://schemas.microsoft.com/office/powerpoint/2010/main" val="380490640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G139 2008 Paper 2 Q21 second page</a:t>
            </a:r>
          </a:p>
        </p:txBody>
      </p:sp>
      <p:sp>
        <p:nvSpPr>
          <p:cNvPr id="4" name="Slide Number Placeholder 3"/>
          <p:cNvSpPr>
            <a:spLocks noGrp="1"/>
          </p:cNvSpPr>
          <p:nvPr>
            <p:ph type="sldNum" sz="quarter" idx="5"/>
          </p:nvPr>
        </p:nvSpPr>
        <p:spPr/>
        <p:txBody>
          <a:bodyPr/>
          <a:lstStyle/>
          <a:p>
            <a:fld id="{3E4F6145-74A2-480A-9F77-A7578406CC9E}" type="slidenum">
              <a:rPr lang="en-GB" smtClean="0"/>
              <a:t>139</a:t>
            </a:fld>
            <a:endParaRPr lang="en-GB"/>
          </a:p>
        </p:txBody>
      </p:sp>
    </p:spTree>
    <p:extLst>
      <p:ext uri="{BB962C8B-B14F-4D97-AF65-F5344CB8AC3E}">
        <p14:creationId xmlns:p14="http://schemas.microsoft.com/office/powerpoint/2010/main" val="98683281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G140 2008 Paper 2 Q21 third page</a:t>
            </a:r>
          </a:p>
        </p:txBody>
      </p:sp>
      <p:sp>
        <p:nvSpPr>
          <p:cNvPr id="4" name="Slide Number Placeholder 3"/>
          <p:cNvSpPr>
            <a:spLocks noGrp="1"/>
          </p:cNvSpPr>
          <p:nvPr>
            <p:ph type="sldNum" sz="quarter" idx="5"/>
          </p:nvPr>
        </p:nvSpPr>
        <p:spPr/>
        <p:txBody>
          <a:bodyPr/>
          <a:lstStyle/>
          <a:p>
            <a:fld id="{3E4F6145-74A2-480A-9F77-A7578406CC9E}" type="slidenum">
              <a:rPr lang="en-GB" smtClean="0"/>
              <a:t>140</a:t>
            </a:fld>
            <a:endParaRPr lang="en-GB"/>
          </a:p>
        </p:txBody>
      </p:sp>
    </p:spTree>
    <p:extLst>
      <p:ext uri="{BB962C8B-B14F-4D97-AF65-F5344CB8AC3E}">
        <p14:creationId xmlns:p14="http://schemas.microsoft.com/office/powerpoint/2010/main" val="100460975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G141 2006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141</a:t>
            </a:fld>
            <a:endParaRPr lang="en-GB"/>
          </a:p>
        </p:txBody>
      </p:sp>
    </p:spTree>
    <p:extLst>
      <p:ext uri="{BB962C8B-B14F-4D97-AF65-F5344CB8AC3E}">
        <p14:creationId xmlns:p14="http://schemas.microsoft.com/office/powerpoint/2010/main" val="44820417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G142 2013 Paper 1 Q23</a:t>
            </a:r>
          </a:p>
        </p:txBody>
      </p:sp>
      <p:sp>
        <p:nvSpPr>
          <p:cNvPr id="4" name="Slide Number Placeholder 3"/>
          <p:cNvSpPr>
            <a:spLocks noGrp="1"/>
          </p:cNvSpPr>
          <p:nvPr>
            <p:ph type="sldNum" sz="quarter" idx="5"/>
          </p:nvPr>
        </p:nvSpPr>
        <p:spPr/>
        <p:txBody>
          <a:bodyPr/>
          <a:lstStyle/>
          <a:p>
            <a:fld id="{BDD1E47F-B594-41DF-912F-0C38C6AF8DE6}" type="slidenum">
              <a:rPr lang="en-GB" smtClean="0"/>
              <a:t>142</a:t>
            </a:fld>
            <a:endParaRPr lang="en-GB"/>
          </a:p>
        </p:txBody>
      </p:sp>
    </p:spTree>
    <p:extLst>
      <p:ext uri="{BB962C8B-B14F-4D97-AF65-F5344CB8AC3E}">
        <p14:creationId xmlns:p14="http://schemas.microsoft.com/office/powerpoint/2010/main" val="402613294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G143 2011 Level 6 Paper A Q3</a:t>
            </a:r>
          </a:p>
        </p:txBody>
      </p:sp>
      <p:sp>
        <p:nvSpPr>
          <p:cNvPr id="4" name="Slide Number Placeholder 3"/>
          <p:cNvSpPr>
            <a:spLocks noGrp="1"/>
          </p:cNvSpPr>
          <p:nvPr>
            <p:ph type="sldNum" sz="quarter" idx="5"/>
          </p:nvPr>
        </p:nvSpPr>
        <p:spPr/>
        <p:txBody>
          <a:bodyPr/>
          <a:lstStyle/>
          <a:p>
            <a:fld id="{695AEAB0-4043-41D3-9C86-2044C735C0EA}" type="slidenum">
              <a:rPr lang="en-GB" smtClean="0"/>
              <a:t>143</a:t>
            </a:fld>
            <a:endParaRPr lang="en-GB"/>
          </a:p>
        </p:txBody>
      </p:sp>
    </p:spTree>
    <p:extLst>
      <p:ext uri="{BB962C8B-B14F-4D97-AF65-F5344CB8AC3E}">
        <p14:creationId xmlns:p14="http://schemas.microsoft.com/office/powerpoint/2010/main" val="84198499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G144 2013 Paper 2 Q24</a:t>
            </a:r>
          </a:p>
        </p:txBody>
      </p:sp>
      <p:sp>
        <p:nvSpPr>
          <p:cNvPr id="4" name="Slide Number Placeholder 3"/>
          <p:cNvSpPr>
            <a:spLocks noGrp="1"/>
          </p:cNvSpPr>
          <p:nvPr>
            <p:ph type="sldNum" sz="quarter" idx="5"/>
          </p:nvPr>
        </p:nvSpPr>
        <p:spPr/>
        <p:txBody>
          <a:bodyPr/>
          <a:lstStyle/>
          <a:p>
            <a:fld id="{014E71C5-4420-4878-A8B6-150A94BA4592}" type="slidenum">
              <a:rPr lang="en-GB" smtClean="0"/>
              <a:t>144</a:t>
            </a:fld>
            <a:endParaRPr lang="en-GB"/>
          </a:p>
        </p:txBody>
      </p:sp>
    </p:spTree>
    <p:extLst>
      <p:ext uri="{BB962C8B-B14F-4D97-AF65-F5344CB8AC3E}">
        <p14:creationId xmlns:p14="http://schemas.microsoft.com/office/powerpoint/2010/main" val="368869741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145</a:t>
            </a:fld>
            <a:endParaRPr lang="en-GB"/>
          </a:p>
        </p:txBody>
      </p:sp>
    </p:spTree>
    <p:extLst>
      <p:ext uri="{BB962C8B-B14F-4D97-AF65-F5344CB8AC3E}">
        <p14:creationId xmlns:p14="http://schemas.microsoft.com/office/powerpoint/2010/main" val="173352899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146</a:t>
            </a:fld>
            <a:endParaRPr lang="en-GB"/>
          </a:p>
        </p:txBody>
      </p:sp>
    </p:spTree>
    <p:extLst>
      <p:ext uri="{BB962C8B-B14F-4D97-AF65-F5344CB8AC3E}">
        <p14:creationId xmlns:p14="http://schemas.microsoft.com/office/powerpoint/2010/main" val="329602061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G147 2007 Paper 1 Q9</a:t>
            </a:r>
          </a:p>
        </p:txBody>
      </p:sp>
      <p:sp>
        <p:nvSpPr>
          <p:cNvPr id="4" name="Slide Number Placeholder 3"/>
          <p:cNvSpPr>
            <a:spLocks noGrp="1"/>
          </p:cNvSpPr>
          <p:nvPr>
            <p:ph type="sldNum" sz="quarter" idx="5"/>
          </p:nvPr>
        </p:nvSpPr>
        <p:spPr/>
        <p:txBody>
          <a:bodyPr/>
          <a:lstStyle/>
          <a:p>
            <a:fld id="{265D04A2-BA3E-42AB-9143-FE638C7EC0E9}" type="slidenum">
              <a:rPr lang="en-GB" smtClean="0"/>
              <a:t>147</a:t>
            </a:fld>
            <a:endParaRPr lang="en-GB"/>
          </a:p>
        </p:txBody>
      </p:sp>
    </p:spTree>
    <p:extLst>
      <p:ext uri="{BB962C8B-B14F-4D97-AF65-F5344CB8AC3E}">
        <p14:creationId xmlns:p14="http://schemas.microsoft.com/office/powerpoint/2010/main" val="357956089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148</a:t>
            </a:fld>
            <a:endParaRPr lang="en-GB"/>
          </a:p>
        </p:txBody>
      </p:sp>
    </p:spTree>
    <p:extLst>
      <p:ext uri="{BB962C8B-B14F-4D97-AF65-F5344CB8AC3E}">
        <p14:creationId xmlns:p14="http://schemas.microsoft.com/office/powerpoint/2010/main" val="78193244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149</a:t>
            </a:fld>
            <a:endParaRPr lang="en-GB"/>
          </a:p>
        </p:txBody>
      </p:sp>
    </p:spTree>
    <p:extLst>
      <p:ext uri="{BB962C8B-B14F-4D97-AF65-F5344CB8AC3E}">
        <p14:creationId xmlns:p14="http://schemas.microsoft.com/office/powerpoint/2010/main" val="272895878"/>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G150 2008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150</a:t>
            </a:fld>
            <a:endParaRPr lang="en-GB"/>
          </a:p>
        </p:txBody>
      </p:sp>
    </p:spTree>
    <p:extLst>
      <p:ext uri="{BB962C8B-B14F-4D97-AF65-F5344CB8AC3E}">
        <p14:creationId xmlns:p14="http://schemas.microsoft.com/office/powerpoint/2010/main" val="3123030960"/>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151</a:t>
            </a:fld>
            <a:endParaRPr lang="en-GB"/>
          </a:p>
        </p:txBody>
      </p:sp>
    </p:spTree>
    <p:extLst>
      <p:ext uri="{BB962C8B-B14F-4D97-AF65-F5344CB8AC3E}">
        <p14:creationId xmlns:p14="http://schemas.microsoft.com/office/powerpoint/2010/main" val="361497565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G152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152</a:t>
            </a:fld>
            <a:endParaRPr lang="en-GB"/>
          </a:p>
        </p:txBody>
      </p:sp>
    </p:spTree>
    <p:extLst>
      <p:ext uri="{BB962C8B-B14F-4D97-AF65-F5344CB8AC3E}">
        <p14:creationId xmlns:p14="http://schemas.microsoft.com/office/powerpoint/2010/main" val="309340122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G153 2006 Year 4 Optional Paper 1 Q12</a:t>
            </a:r>
          </a:p>
        </p:txBody>
      </p:sp>
      <p:sp>
        <p:nvSpPr>
          <p:cNvPr id="4" name="Slide Number Placeholder 3"/>
          <p:cNvSpPr>
            <a:spLocks noGrp="1"/>
          </p:cNvSpPr>
          <p:nvPr>
            <p:ph type="sldNum" sz="quarter" idx="5"/>
          </p:nvPr>
        </p:nvSpPr>
        <p:spPr/>
        <p:txBody>
          <a:bodyPr/>
          <a:lstStyle/>
          <a:p>
            <a:fld id="{4F613BD5-83DE-4762-9D78-EAF2266223FD}" type="slidenum">
              <a:rPr lang="en-GB" smtClean="0"/>
              <a:t>153</a:t>
            </a:fld>
            <a:endParaRPr lang="en-GB"/>
          </a:p>
        </p:txBody>
      </p:sp>
    </p:spTree>
    <p:extLst>
      <p:ext uri="{BB962C8B-B14F-4D97-AF65-F5344CB8AC3E}">
        <p14:creationId xmlns:p14="http://schemas.microsoft.com/office/powerpoint/2010/main" val="2483913582"/>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154</a:t>
            </a:fld>
            <a:endParaRPr lang="en-GB"/>
          </a:p>
        </p:txBody>
      </p:sp>
    </p:spTree>
    <p:extLst>
      <p:ext uri="{BB962C8B-B14F-4D97-AF65-F5344CB8AC3E}">
        <p14:creationId xmlns:p14="http://schemas.microsoft.com/office/powerpoint/2010/main" val="256100477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G155 2013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155</a:t>
            </a:fld>
            <a:endParaRPr lang="en-GB"/>
          </a:p>
        </p:txBody>
      </p:sp>
    </p:spTree>
    <p:extLst>
      <p:ext uri="{BB962C8B-B14F-4D97-AF65-F5344CB8AC3E}">
        <p14:creationId xmlns:p14="http://schemas.microsoft.com/office/powerpoint/2010/main" val="160770996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G156 2007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156</a:t>
            </a:fld>
            <a:endParaRPr lang="en-GB"/>
          </a:p>
        </p:txBody>
      </p:sp>
    </p:spTree>
    <p:extLst>
      <p:ext uri="{BB962C8B-B14F-4D97-AF65-F5344CB8AC3E}">
        <p14:creationId xmlns:p14="http://schemas.microsoft.com/office/powerpoint/2010/main" val="3760565836"/>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G157 2006 Year 5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157</a:t>
            </a:fld>
            <a:endParaRPr lang="en-GB"/>
          </a:p>
        </p:txBody>
      </p:sp>
    </p:spTree>
    <p:extLst>
      <p:ext uri="{BB962C8B-B14F-4D97-AF65-F5344CB8AC3E}">
        <p14:creationId xmlns:p14="http://schemas.microsoft.com/office/powerpoint/2010/main" val="3051637173"/>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158</a:t>
            </a:fld>
            <a:endParaRPr lang="en-GB"/>
          </a:p>
        </p:txBody>
      </p:sp>
    </p:spTree>
    <p:extLst>
      <p:ext uri="{BB962C8B-B14F-4D97-AF65-F5344CB8AC3E}">
        <p14:creationId xmlns:p14="http://schemas.microsoft.com/office/powerpoint/2010/main" val="2235445610"/>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G159 2004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159</a:t>
            </a:fld>
            <a:endParaRPr lang="en-GB"/>
          </a:p>
        </p:txBody>
      </p:sp>
    </p:spTree>
    <p:extLst>
      <p:ext uri="{BB962C8B-B14F-4D97-AF65-F5344CB8AC3E}">
        <p14:creationId xmlns:p14="http://schemas.microsoft.com/office/powerpoint/2010/main" val="2856828300"/>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G160 2011 Paper 2 Q23</a:t>
            </a:r>
          </a:p>
        </p:txBody>
      </p:sp>
      <p:sp>
        <p:nvSpPr>
          <p:cNvPr id="4" name="Slide Number Placeholder 3"/>
          <p:cNvSpPr>
            <a:spLocks noGrp="1"/>
          </p:cNvSpPr>
          <p:nvPr>
            <p:ph type="sldNum" sz="quarter" idx="5"/>
          </p:nvPr>
        </p:nvSpPr>
        <p:spPr/>
        <p:txBody>
          <a:bodyPr/>
          <a:lstStyle/>
          <a:p>
            <a:fld id="{4AD97DD7-CC18-4B71-88DA-8268ABBBFE89}" type="slidenum">
              <a:rPr lang="en-GB" smtClean="0"/>
              <a:t>160</a:t>
            </a:fld>
            <a:endParaRPr lang="en-GB"/>
          </a:p>
        </p:txBody>
      </p:sp>
    </p:spTree>
    <p:extLst>
      <p:ext uri="{BB962C8B-B14F-4D97-AF65-F5344CB8AC3E}">
        <p14:creationId xmlns:p14="http://schemas.microsoft.com/office/powerpoint/2010/main" val="2235728950"/>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G161 2015 Paper 1 Q22</a:t>
            </a:r>
          </a:p>
        </p:txBody>
      </p:sp>
      <p:sp>
        <p:nvSpPr>
          <p:cNvPr id="4" name="Slide Number Placeholder 3"/>
          <p:cNvSpPr>
            <a:spLocks noGrp="1"/>
          </p:cNvSpPr>
          <p:nvPr>
            <p:ph type="sldNum" sz="quarter" idx="5"/>
          </p:nvPr>
        </p:nvSpPr>
        <p:spPr/>
        <p:txBody>
          <a:bodyPr/>
          <a:lstStyle/>
          <a:p>
            <a:fld id="{4C0AA782-6813-4FBB-B3E4-8AECAE7C3A7C}" type="slidenum">
              <a:rPr lang="en-GB" smtClean="0"/>
              <a:t>161</a:t>
            </a:fld>
            <a:endParaRPr lang="en-GB"/>
          </a:p>
        </p:txBody>
      </p:sp>
    </p:spTree>
    <p:extLst>
      <p:ext uri="{BB962C8B-B14F-4D97-AF65-F5344CB8AC3E}">
        <p14:creationId xmlns:p14="http://schemas.microsoft.com/office/powerpoint/2010/main" val="3491407684"/>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G162 2002 Paper 1 Q11</a:t>
            </a:r>
          </a:p>
        </p:txBody>
      </p:sp>
      <p:sp>
        <p:nvSpPr>
          <p:cNvPr id="4" name="Slide Number Placeholder 3"/>
          <p:cNvSpPr>
            <a:spLocks noGrp="1"/>
          </p:cNvSpPr>
          <p:nvPr>
            <p:ph type="sldNum" sz="quarter" idx="5"/>
          </p:nvPr>
        </p:nvSpPr>
        <p:spPr/>
        <p:txBody>
          <a:bodyPr/>
          <a:lstStyle/>
          <a:p>
            <a:fld id="{014E71C5-4420-4878-A8B6-150A94BA4592}" type="slidenum">
              <a:rPr lang="en-GB" smtClean="0"/>
              <a:t>162</a:t>
            </a:fld>
            <a:endParaRPr lang="en-GB"/>
          </a:p>
        </p:txBody>
      </p:sp>
    </p:spTree>
    <p:extLst>
      <p:ext uri="{BB962C8B-B14F-4D97-AF65-F5344CB8AC3E}">
        <p14:creationId xmlns:p14="http://schemas.microsoft.com/office/powerpoint/2010/main" val="170797182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G163 2012 Paper 2 Q6</a:t>
            </a:r>
          </a:p>
        </p:txBody>
      </p:sp>
      <p:sp>
        <p:nvSpPr>
          <p:cNvPr id="4" name="Slide Number Placeholder 3"/>
          <p:cNvSpPr>
            <a:spLocks noGrp="1"/>
          </p:cNvSpPr>
          <p:nvPr>
            <p:ph type="sldNum" sz="quarter" idx="5"/>
          </p:nvPr>
        </p:nvSpPr>
        <p:spPr/>
        <p:txBody>
          <a:bodyPr/>
          <a:lstStyle/>
          <a:p>
            <a:fld id="{3E4F6145-74A2-480A-9F77-A7578406CC9E}" type="slidenum">
              <a:rPr lang="en-GB" smtClean="0"/>
              <a:t>163</a:t>
            </a:fld>
            <a:endParaRPr lang="en-GB"/>
          </a:p>
        </p:txBody>
      </p:sp>
    </p:spTree>
    <p:extLst>
      <p:ext uri="{BB962C8B-B14F-4D97-AF65-F5344CB8AC3E}">
        <p14:creationId xmlns:p14="http://schemas.microsoft.com/office/powerpoint/2010/main" val="165504181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G164 2012 Paper 1 Q21</a:t>
            </a:r>
          </a:p>
        </p:txBody>
      </p:sp>
      <p:sp>
        <p:nvSpPr>
          <p:cNvPr id="4" name="Slide Number Placeholder 3"/>
          <p:cNvSpPr>
            <a:spLocks noGrp="1"/>
          </p:cNvSpPr>
          <p:nvPr>
            <p:ph type="sldNum" sz="quarter" idx="5"/>
          </p:nvPr>
        </p:nvSpPr>
        <p:spPr/>
        <p:txBody>
          <a:bodyPr/>
          <a:lstStyle/>
          <a:p>
            <a:fld id="{265D04A2-BA3E-42AB-9143-FE638C7EC0E9}" type="slidenum">
              <a:rPr lang="en-GB" smtClean="0"/>
              <a:t>164</a:t>
            </a:fld>
            <a:endParaRPr lang="en-GB"/>
          </a:p>
        </p:txBody>
      </p:sp>
    </p:spTree>
    <p:extLst>
      <p:ext uri="{BB962C8B-B14F-4D97-AF65-F5344CB8AC3E}">
        <p14:creationId xmlns:p14="http://schemas.microsoft.com/office/powerpoint/2010/main" val="3183620276"/>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165</a:t>
            </a:fld>
            <a:endParaRPr lang="en-GB"/>
          </a:p>
        </p:txBody>
      </p:sp>
    </p:spTree>
    <p:extLst>
      <p:ext uri="{BB962C8B-B14F-4D97-AF65-F5344CB8AC3E}">
        <p14:creationId xmlns:p14="http://schemas.microsoft.com/office/powerpoint/2010/main" val="2485024908"/>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166</a:t>
            </a:fld>
            <a:endParaRPr lang="en-GB"/>
          </a:p>
        </p:txBody>
      </p:sp>
    </p:spTree>
    <p:extLst>
      <p:ext uri="{BB962C8B-B14F-4D97-AF65-F5344CB8AC3E}">
        <p14:creationId xmlns:p14="http://schemas.microsoft.com/office/powerpoint/2010/main" val="162299514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G167 2013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167</a:t>
            </a:fld>
            <a:endParaRPr lang="en-GB"/>
          </a:p>
        </p:txBody>
      </p:sp>
    </p:spTree>
    <p:extLst>
      <p:ext uri="{BB962C8B-B14F-4D97-AF65-F5344CB8AC3E}">
        <p14:creationId xmlns:p14="http://schemas.microsoft.com/office/powerpoint/2010/main" val="3526338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G168 2006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168</a:t>
            </a:fld>
            <a:endParaRPr lang="en-GB"/>
          </a:p>
        </p:txBody>
      </p:sp>
    </p:spTree>
    <p:extLst>
      <p:ext uri="{BB962C8B-B14F-4D97-AF65-F5344CB8AC3E}">
        <p14:creationId xmlns:p14="http://schemas.microsoft.com/office/powerpoint/2010/main" val="203816527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169</a:t>
            </a:fld>
            <a:endParaRPr lang="en-GB"/>
          </a:p>
        </p:txBody>
      </p:sp>
    </p:spTree>
    <p:extLst>
      <p:ext uri="{BB962C8B-B14F-4D97-AF65-F5344CB8AC3E}">
        <p14:creationId xmlns:p14="http://schemas.microsoft.com/office/powerpoint/2010/main" val="153854611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G170 2012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170</a:t>
            </a:fld>
            <a:endParaRPr lang="en-GB"/>
          </a:p>
        </p:txBody>
      </p:sp>
    </p:spTree>
    <p:extLst>
      <p:ext uri="{BB962C8B-B14F-4D97-AF65-F5344CB8AC3E}">
        <p14:creationId xmlns:p14="http://schemas.microsoft.com/office/powerpoint/2010/main" val="103841734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G171 2014 Paper 2 Q14</a:t>
            </a:r>
          </a:p>
        </p:txBody>
      </p:sp>
      <p:sp>
        <p:nvSpPr>
          <p:cNvPr id="4" name="Slide Number Placeholder 3"/>
          <p:cNvSpPr>
            <a:spLocks noGrp="1"/>
          </p:cNvSpPr>
          <p:nvPr>
            <p:ph type="sldNum" sz="quarter" idx="5"/>
          </p:nvPr>
        </p:nvSpPr>
        <p:spPr/>
        <p:txBody>
          <a:bodyPr/>
          <a:lstStyle/>
          <a:p>
            <a:fld id="{C16F8807-B4D3-490A-A6A8-8A97046EA2E9}" type="slidenum">
              <a:rPr lang="en-GB" smtClean="0"/>
              <a:t>171</a:t>
            </a:fld>
            <a:endParaRPr lang="en-GB"/>
          </a:p>
        </p:txBody>
      </p:sp>
    </p:spTree>
    <p:extLst>
      <p:ext uri="{BB962C8B-B14F-4D97-AF65-F5344CB8AC3E}">
        <p14:creationId xmlns:p14="http://schemas.microsoft.com/office/powerpoint/2010/main" val="3059399937"/>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G172 2006 Year 4 Optional Paper 2 Q27</a:t>
            </a:r>
          </a:p>
        </p:txBody>
      </p:sp>
      <p:sp>
        <p:nvSpPr>
          <p:cNvPr id="4" name="Slide Number Placeholder 3"/>
          <p:cNvSpPr>
            <a:spLocks noGrp="1"/>
          </p:cNvSpPr>
          <p:nvPr>
            <p:ph type="sldNum" sz="quarter" idx="5"/>
          </p:nvPr>
        </p:nvSpPr>
        <p:spPr/>
        <p:txBody>
          <a:bodyPr/>
          <a:lstStyle/>
          <a:p>
            <a:fld id="{4F613BD5-83DE-4762-9D78-EAF2266223FD}" type="slidenum">
              <a:rPr lang="en-GB" smtClean="0"/>
              <a:t>172</a:t>
            </a:fld>
            <a:endParaRPr lang="en-GB"/>
          </a:p>
        </p:txBody>
      </p:sp>
    </p:spTree>
    <p:extLst>
      <p:ext uri="{BB962C8B-B14F-4D97-AF65-F5344CB8AC3E}">
        <p14:creationId xmlns:p14="http://schemas.microsoft.com/office/powerpoint/2010/main" val="428566555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G173 2005 Paper 1 Q21</a:t>
            </a:r>
          </a:p>
        </p:txBody>
      </p:sp>
      <p:sp>
        <p:nvSpPr>
          <p:cNvPr id="4" name="Slide Number Placeholder 3"/>
          <p:cNvSpPr>
            <a:spLocks noGrp="1"/>
          </p:cNvSpPr>
          <p:nvPr>
            <p:ph type="sldNum" sz="quarter" idx="5"/>
          </p:nvPr>
        </p:nvSpPr>
        <p:spPr/>
        <p:txBody>
          <a:bodyPr/>
          <a:lstStyle/>
          <a:p>
            <a:fld id="{4AD97DD7-CC18-4B71-88DA-8268ABBBFE89}" type="slidenum">
              <a:rPr lang="en-GB" smtClean="0"/>
              <a:t>173</a:t>
            </a:fld>
            <a:endParaRPr lang="en-GB"/>
          </a:p>
        </p:txBody>
      </p:sp>
    </p:spTree>
    <p:extLst>
      <p:ext uri="{BB962C8B-B14F-4D97-AF65-F5344CB8AC3E}">
        <p14:creationId xmlns:p14="http://schemas.microsoft.com/office/powerpoint/2010/main" val="198742067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174</a:t>
            </a:fld>
            <a:endParaRPr lang="en-GB"/>
          </a:p>
        </p:txBody>
      </p:sp>
    </p:spTree>
    <p:extLst>
      <p:ext uri="{BB962C8B-B14F-4D97-AF65-F5344CB8AC3E}">
        <p14:creationId xmlns:p14="http://schemas.microsoft.com/office/powerpoint/2010/main" val="1028292234"/>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G175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175</a:t>
            </a:fld>
            <a:endParaRPr lang="en-GB"/>
          </a:p>
        </p:txBody>
      </p:sp>
    </p:spTree>
    <p:extLst>
      <p:ext uri="{BB962C8B-B14F-4D97-AF65-F5344CB8AC3E}">
        <p14:creationId xmlns:p14="http://schemas.microsoft.com/office/powerpoint/2010/main" val="324171142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176</a:t>
            </a:fld>
            <a:endParaRPr lang="en-GB"/>
          </a:p>
        </p:txBody>
      </p:sp>
    </p:spTree>
    <p:extLst>
      <p:ext uri="{BB962C8B-B14F-4D97-AF65-F5344CB8AC3E}">
        <p14:creationId xmlns:p14="http://schemas.microsoft.com/office/powerpoint/2010/main" val="344582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G177 2009 Paper 2 Q10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177</a:t>
            </a:fld>
            <a:endParaRPr lang="en-GB"/>
          </a:p>
        </p:txBody>
      </p:sp>
    </p:spTree>
    <p:extLst>
      <p:ext uri="{BB962C8B-B14F-4D97-AF65-F5344CB8AC3E}">
        <p14:creationId xmlns:p14="http://schemas.microsoft.com/office/powerpoint/2010/main" val="383087277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178</a:t>
            </a:fld>
            <a:endParaRPr lang="en-GB"/>
          </a:p>
        </p:txBody>
      </p:sp>
    </p:spTree>
    <p:extLst>
      <p:ext uri="{BB962C8B-B14F-4D97-AF65-F5344CB8AC3E}">
        <p14:creationId xmlns:p14="http://schemas.microsoft.com/office/powerpoint/2010/main" val="819985828"/>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179</a:t>
            </a:fld>
            <a:endParaRPr lang="en-GB"/>
          </a:p>
        </p:txBody>
      </p:sp>
    </p:spTree>
    <p:extLst>
      <p:ext uri="{BB962C8B-B14F-4D97-AF65-F5344CB8AC3E}">
        <p14:creationId xmlns:p14="http://schemas.microsoft.com/office/powerpoint/2010/main" val="2095123403"/>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180</a:t>
            </a:fld>
            <a:endParaRPr lang="en-GB"/>
          </a:p>
        </p:txBody>
      </p:sp>
    </p:spTree>
    <p:extLst>
      <p:ext uri="{BB962C8B-B14F-4D97-AF65-F5344CB8AC3E}">
        <p14:creationId xmlns:p14="http://schemas.microsoft.com/office/powerpoint/2010/main" val="3546890484"/>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G181 2008 Paper 1 Q12</a:t>
            </a:r>
          </a:p>
          <a:p>
            <a:endParaRPr lang="en-GB" dirty="0"/>
          </a:p>
        </p:txBody>
      </p:sp>
      <p:sp>
        <p:nvSpPr>
          <p:cNvPr id="4" name="Slide Number Placeholder 3"/>
          <p:cNvSpPr>
            <a:spLocks noGrp="1"/>
          </p:cNvSpPr>
          <p:nvPr>
            <p:ph type="sldNum" sz="quarter" idx="5"/>
          </p:nvPr>
        </p:nvSpPr>
        <p:spPr/>
        <p:txBody>
          <a:bodyPr/>
          <a:lstStyle/>
          <a:p>
            <a:fld id="{4AD97DD7-CC18-4B71-88DA-8268ABBBFE89}" type="slidenum">
              <a:rPr lang="en-GB" smtClean="0"/>
              <a:t>181</a:t>
            </a:fld>
            <a:endParaRPr lang="en-GB"/>
          </a:p>
        </p:txBody>
      </p:sp>
    </p:spTree>
    <p:extLst>
      <p:ext uri="{BB962C8B-B14F-4D97-AF65-F5344CB8AC3E}">
        <p14:creationId xmlns:p14="http://schemas.microsoft.com/office/powerpoint/2010/main" val="3412286605"/>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182</a:t>
            </a:fld>
            <a:endParaRPr lang="en-GB"/>
          </a:p>
        </p:txBody>
      </p:sp>
    </p:spTree>
    <p:extLst>
      <p:ext uri="{BB962C8B-B14F-4D97-AF65-F5344CB8AC3E}">
        <p14:creationId xmlns:p14="http://schemas.microsoft.com/office/powerpoint/2010/main" val="50874946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G183 2003 Paper 2 Q8</a:t>
            </a:r>
          </a:p>
        </p:txBody>
      </p:sp>
      <p:sp>
        <p:nvSpPr>
          <p:cNvPr id="4" name="Slide Number Placeholder 3"/>
          <p:cNvSpPr>
            <a:spLocks noGrp="1"/>
          </p:cNvSpPr>
          <p:nvPr>
            <p:ph type="sldNum" sz="quarter" idx="5"/>
          </p:nvPr>
        </p:nvSpPr>
        <p:spPr/>
        <p:txBody>
          <a:bodyPr/>
          <a:lstStyle/>
          <a:p>
            <a:fld id="{4C0AA782-6813-4FBB-B3E4-8AECAE7C3A7C}" type="slidenum">
              <a:rPr lang="en-GB" smtClean="0"/>
              <a:t>183</a:t>
            </a:fld>
            <a:endParaRPr lang="en-GB"/>
          </a:p>
        </p:txBody>
      </p:sp>
    </p:spTree>
    <p:extLst>
      <p:ext uri="{BB962C8B-B14F-4D97-AF65-F5344CB8AC3E}">
        <p14:creationId xmlns:p14="http://schemas.microsoft.com/office/powerpoint/2010/main" val="297186675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184</a:t>
            </a:fld>
            <a:endParaRPr lang="en-GB"/>
          </a:p>
        </p:txBody>
      </p:sp>
    </p:spTree>
    <p:extLst>
      <p:ext uri="{BB962C8B-B14F-4D97-AF65-F5344CB8AC3E}">
        <p14:creationId xmlns:p14="http://schemas.microsoft.com/office/powerpoint/2010/main" val="2875618709"/>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G185 2015 Paper 2 Q13</a:t>
            </a:r>
          </a:p>
        </p:txBody>
      </p:sp>
      <p:sp>
        <p:nvSpPr>
          <p:cNvPr id="4" name="Slide Number Placeholder 3"/>
          <p:cNvSpPr>
            <a:spLocks noGrp="1"/>
          </p:cNvSpPr>
          <p:nvPr>
            <p:ph type="sldNum" sz="quarter" idx="5"/>
          </p:nvPr>
        </p:nvSpPr>
        <p:spPr/>
        <p:txBody>
          <a:bodyPr/>
          <a:lstStyle/>
          <a:p>
            <a:fld id="{5C00C338-B6C7-4BAA-AC30-47AEEA286F8F}" type="slidenum">
              <a:rPr lang="en-GB" smtClean="0"/>
              <a:t>185</a:t>
            </a:fld>
            <a:endParaRPr lang="en-GB"/>
          </a:p>
        </p:txBody>
      </p:sp>
    </p:spTree>
    <p:extLst>
      <p:ext uri="{BB962C8B-B14F-4D97-AF65-F5344CB8AC3E}">
        <p14:creationId xmlns:p14="http://schemas.microsoft.com/office/powerpoint/2010/main" val="32257759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G186 2009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186</a:t>
            </a:fld>
            <a:endParaRPr lang="en-GB"/>
          </a:p>
        </p:txBody>
      </p:sp>
    </p:spTree>
    <p:extLst>
      <p:ext uri="{BB962C8B-B14F-4D97-AF65-F5344CB8AC3E}">
        <p14:creationId xmlns:p14="http://schemas.microsoft.com/office/powerpoint/2010/main" val="104512507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G187 2013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187</a:t>
            </a:fld>
            <a:endParaRPr lang="en-GB"/>
          </a:p>
        </p:txBody>
      </p:sp>
    </p:spTree>
    <p:extLst>
      <p:ext uri="{BB962C8B-B14F-4D97-AF65-F5344CB8AC3E}">
        <p14:creationId xmlns:p14="http://schemas.microsoft.com/office/powerpoint/2010/main" val="250912551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188</a:t>
            </a:fld>
            <a:endParaRPr lang="en-GB"/>
          </a:p>
        </p:txBody>
      </p:sp>
    </p:spTree>
    <p:extLst>
      <p:ext uri="{BB962C8B-B14F-4D97-AF65-F5344CB8AC3E}">
        <p14:creationId xmlns:p14="http://schemas.microsoft.com/office/powerpoint/2010/main" val="86493890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189</a:t>
            </a:fld>
            <a:endParaRPr lang="en-GB"/>
          </a:p>
        </p:txBody>
      </p:sp>
    </p:spTree>
    <p:extLst>
      <p:ext uri="{BB962C8B-B14F-4D97-AF65-F5344CB8AC3E}">
        <p14:creationId xmlns:p14="http://schemas.microsoft.com/office/powerpoint/2010/main" val="154040448"/>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G190 2002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190</a:t>
            </a:fld>
            <a:endParaRPr lang="en-GB"/>
          </a:p>
        </p:txBody>
      </p:sp>
    </p:spTree>
    <p:extLst>
      <p:ext uri="{BB962C8B-B14F-4D97-AF65-F5344CB8AC3E}">
        <p14:creationId xmlns:p14="http://schemas.microsoft.com/office/powerpoint/2010/main" val="291544672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G191 2006 Year 5 Optional Paper 1 Q12</a:t>
            </a:r>
          </a:p>
        </p:txBody>
      </p:sp>
      <p:sp>
        <p:nvSpPr>
          <p:cNvPr id="4" name="Slide Number Placeholder 3"/>
          <p:cNvSpPr>
            <a:spLocks noGrp="1"/>
          </p:cNvSpPr>
          <p:nvPr>
            <p:ph type="sldNum" sz="quarter" idx="5"/>
          </p:nvPr>
        </p:nvSpPr>
        <p:spPr/>
        <p:txBody>
          <a:bodyPr/>
          <a:lstStyle/>
          <a:p>
            <a:fld id="{4F613BD5-83DE-4762-9D78-EAF2266223FD}" type="slidenum">
              <a:rPr lang="en-GB" smtClean="0"/>
              <a:t>191</a:t>
            </a:fld>
            <a:endParaRPr lang="en-GB"/>
          </a:p>
        </p:txBody>
      </p:sp>
    </p:spTree>
    <p:extLst>
      <p:ext uri="{BB962C8B-B14F-4D97-AF65-F5344CB8AC3E}">
        <p14:creationId xmlns:p14="http://schemas.microsoft.com/office/powerpoint/2010/main" val="415404181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192</a:t>
            </a:fld>
            <a:endParaRPr lang="en-GB"/>
          </a:p>
        </p:txBody>
      </p:sp>
    </p:spTree>
    <p:extLst>
      <p:ext uri="{BB962C8B-B14F-4D97-AF65-F5344CB8AC3E}">
        <p14:creationId xmlns:p14="http://schemas.microsoft.com/office/powerpoint/2010/main" val="2747865727"/>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G193 2001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193</a:t>
            </a:fld>
            <a:endParaRPr lang="en-GB"/>
          </a:p>
        </p:txBody>
      </p:sp>
    </p:spTree>
    <p:extLst>
      <p:ext uri="{BB962C8B-B14F-4D97-AF65-F5344CB8AC3E}">
        <p14:creationId xmlns:p14="http://schemas.microsoft.com/office/powerpoint/2010/main" val="1337157227"/>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G194 2004 Paper 2 Q12 page 1</a:t>
            </a:r>
          </a:p>
        </p:txBody>
      </p:sp>
      <p:sp>
        <p:nvSpPr>
          <p:cNvPr id="4" name="Slide Number Placeholder 3"/>
          <p:cNvSpPr>
            <a:spLocks noGrp="1"/>
          </p:cNvSpPr>
          <p:nvPr>
            <p:ph type="sldNum" sz="quarter" idx="5"/>
          </p:nvPr>
        </p:nvSpPr>
        <p:spPr/>
        <p:txBody>
          <a:bodyPr/>
          <a:lstStyle/>
          <a:p>
            <a:fld id="{3E4F6145-74A2-480A-9F77-A7578406CC9E}" type="slidenum">
              <a:rPr lang="en-GB" smtClean="0"/>
              <a:t>194</a:t>
            </a:fld>
            <a:endParaRPr lang="en-GB"/>
          </a:p>
        </p:txBody>
      </p:sp>
    </p:spTree>
    <p:extLst>
      <p:ext uri="{BB962C8B-B14F-4D97-AF65-F5344CB8AC3E}">
        <p14:creationId xmlns:p14="http://schemas.microsoft.com/office/powerpoint/2010/main" val="273359511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G195 2004 Paper 2 Q12 page 2</a:t>
            </a:r>
          </a:p>
        </p:txBody>
      </p:sp>
      <p:sp>
        <p:nvSpPr>
          <p:cNvPr id="4" name="Slide Number Placeholder 3"/>
          <p:cNvSpPr>
            <a:spLocks noGrp="1"/>
          </p:cNvSpPr>
          <p:nvPr>
            <p:ph type="sldNum" sz="quarter" idx="5"/>
          </p:nvPr>
        </p:nvSpPr>
        <p:spPr/>
        <p:txBody>
          <a:bodyPr/>
          <a:lstStyle/>
          <a:p>
            <a:fld id="{3E4F6145-74A2-480A-9F77-A7578406CC9E}" type="slidenum">
              <a:rPr lang="en-GB" smtClean="0"/>
              <a:t>195</a:t>
            </a:fld>
            <a:endParaRPr lang="en-GB"/>
          </a:p>
        </p:txBody>
      </p:sp>
    </p:spTree>
    <p:extLst>
      <p:ext uri="{BB962C8B-B14F-4D97-AF65-F5344CB8AC3E}">
        <p14:creationId xmlns:p14="http://schemas.microsoft.com/office/powerpoint/2010/main" val="36558157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G196 2004 Paper 2 Q12 page 3</a:t>
            </a:r>
          </a:p>
        </p:txBody>
      </p:sp>
      <p:sp>
        <p:nvSpPr>
          <p:cNvPr id="4" name="Slide Number Placeholder 3"/>
          <p:cNvSpPr>
            <a:spLocks noGrp="1"/>
          </p:cNvSpPr>
          <p:nvPr>
            <p:ph type="sldNum" sz="quarter" idx="5"/>
          </p:nvPr>
        </p:nvSpPr>
        <p:spPr/>
        <p:txBody>
          <a:bodyPr/>
          <a:lstStyle/>
          <a:p>
            <a:fld id="{3E4F6145-74A2-480A-9F77-A7578406CC9E}" type="slidenum">
              <a:rPr lang="en-GB" smtClean="0"/>
              <a:t>196</a:t>
            </a:fld>
            <a:endParaRPr lang="en-GB"/>
          </a:p>
        </p:txBody>
      </p:sp>
    </p:spTree>
    <p:extLst>
      <p:ext uri="{BB962C8B-B14F-4D97-AF65-F5344CB8AC3E}">
        <p14:creationId xmlns:p14="http://schemas.microsoft.com/office/powerpoint/2010/main" val="953101204"/>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G197 2004 Paper 2 Q12 page 4</a:t>
            </a:r>
          </a:p>
        </p:txBody>
      </p:sp>
      <p:sp>
        <p:nvSpPr>
          <p:cNvPr id="4" name="Slide Number Placeholder 3"/>
          <p:cNvSpPr>
            <a:spLocks noGrp="1"/>
          </p:cNvSpPr>
          <p:nvPr>
            <p:ph type="sldNum" sz="quarter" idx="5"/>
          </p:nvPr>
        </p:nvSpPr>
        <p:spPr/>
        <p:txBody>
          <a:bodyPr/>
          <a:lstStyle/>
          <a:p>
            <a:fld id="{3E4F6145-74A2-480A-9F77-A7578406CC9E}" type="slidenum">
              <a:rPr lang="en-GB" smtClean="0"/>
              <a:t>197</a:t>
            </a:fld>
            <a:endParaRPr lang="en-GB"/>
          </a:p>
        </p:txBody>
      </p:sp>
    </p:spTree>
    <p:extLst>
      <p:ext uri="{BB962C8B-B14F-4D97-AF65-F5344CB8AC3E}">
        <p14:creationId xmlns:p14="http://schemas.microsoft.com/office/powerpoint/2010/main" val="632917868"/>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G198 2006 Year 5 Optional Paper 2 Q13</a:t>
            </a:r>
          </a:p>
        </p:txBody>
      </p:sp>
      <p:sp>
        <p:nvSpPr>
          <p:cNvPr id="4" name="Slide Number Placeholder 3"/>
          <p:cNvSpPr>
            <a:spLocks noGrp="1"/>
          </p:cNvSpPr>
          <p:nvPr>
            <p:ph type="sldNum" sz="quarter" idx="5"/>
          </p:nvPr>
        </p:nvSpPr>
        <p:spPr/>
        <p:txBody>
          <a:bodyPr/>
          <a:lstStyle/>
          <a:p>
            <a:fld id="{4F613BD5-83DE-4762-9D78-EAF2266223FD}" type="slidenum">
              <a:rPr lang="en-GB" smtClean="0"/>
              <a:t>198</a:t>
            </a:fld>
            <a:endParaRPr lang="en-GB"/>
          </a:p>
        </p:txBody>
      </p:sp>
    </p:spTree>
    <p:extLst>
      <p:ext uri="{BB962C8B-B14F-4D97-AF65-F5344CB8AC3E}">
        <p14:creationId xmlns:p14="http://schemas.microsoft.com/office/powerpoint/2010/main" val="3615767090"/>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G199 2015 Paper 1 Q10 page 1</a:t>
            </a:r>
          </a:p>
        </p:txBody>
      </p:sp>
      <p:sp>
        <p:nvSpPr>
          <p:cNvPr id="4" name="Slide Number Placeholder 3"/>
          <p:cNvSpPr>
            <a:spLocks noGrp="1"/>
          </p:cNvSpPr>
          <p:nvPr>
            <p:ph type="sldNum" sz="quarter" idx="5"/>
          </p:nvPr>
        </p:nvSpPr>
        <p:spPr/>
        <p:txBody>
          <a:bodyPr/>
          <a:lstStyle/>
          <a:p>
            <a:fld id="{573667E2-D86D-4E6D-BB4D-77F90099A0B7}" type="slidenum">
              <a:rPr lang="en-GB" smtClean="0"/>
              <a:t>199</a:t>
            </a:fld>
            <a:endParaRPr lang="en-GB"/>
          </a:p>
        </p:txBody>
      </p:sp>
    </p:spTree>
    <p:extLst>
      <p:ext uri="{BB962C8B-B14F-4D97-AF65-F5344CB8AC3E}">
        <p14:creationId xmlns:p14="http://schemas.microsoft.com/office/powerpoint/2010/main" val="1134668274"/>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G200 2015 Paper 1 Q10 page 2</a:t>
            </a:r>
          </a:p>
        </p:txBody>
      </p:sp>
      <p:sp>
        <p:nvSpPr>
          <p:cNvPr id="4" name="Slide Number Placeholder 3"/>
          <p:cNvSpPr>
            <a:spLocks noGrp="1"/>
          </p:cNvSpPr>
          <p:nvPr>
            <p:ph type="sldNum" sz="quarter" idx="5"/>
          </p:nvPr>
        </p:nvSpPr>
        <p:spPr/>
        <p:txBody>
          <a:bodyPr/>
          <a:lstStyle/>
          <a:p>
            <a:fld id="{573667E2-D86D-4E6D-BB4D-77F90099A0B7}" type="slidenum">
              <a:rPr lang="en-GB" smtClean="0"/>
              <a:t>200</a:t>
            </a:fld>
            <a:endParaRPr lang="en-GB"/>
          </a:p>
        </p:txBody>
      </p:sp>
    </p:spTree>
    <p:extLst>
      <p:ext uri="{BB962C8B-B14F-4D97-AF65-F5344CB8AC3E}">
        <p14:creationId xmlns:p14="http://schemas.microsoft.com/office/powerpoint/2010/main" val="1348737414"/>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G201 2003 Year 5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201</a:t>
            </a:fld>
            <a:endParaRPr lang="en-GB"/>
          </a:p>
        </p:txBody>
      </p:sp>
    </p:spTree>
    <p:extLst>
      <p:ext uri="{BB962C8B-B14F-4D97-AF65-F5344CB8AC3E}">
        <p14:creationId xmlns:p14="http://schemas.microsoft.com/office/powerpoint/2010/main" val="223140569"/>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202</a:t>
            </a:fld>
            <a:endParaRPr lang="en-GB"/>
          </a:p>
        </p:txBody>
      </p:sp>
    </p:spTree>
    <p:extLst>
      <p:ext uri="{BB962C8B-B14F-4D97-AF65-F5344CB8AC3E}">
        <p14:creationId xmlns:p14="http://schemas.microsoft.com/office/powerpoint/2010/main" val="170990014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G203 2004 Paper 2 Q6</a:t>
            </a:r>
          </a:p>
        </p:txBody>
      </p:sp>
      <p:sp>
        <p:nvSpPr>
          <p:cNvPr id="4" name="Slide Number Placeholder 3"/>
          <p:cNvSpPr>
            <a:spLocks noGrp="1"/>
          </p:cNvSpPr>
          <p:nvPr>
            <p:ph type="sldNum" sz="quarter" idx="5"/>
          </p:nvPr>
        </p:nvSpPr>
        <p:spPr/>
        <p:txBody>
          <a:bodyPr/>
          <a:lstStyle/>
          <a:p>
            <a:fld id="{014E71C5-4420-4878-A8B6-150A94BA4592}" type="slidenum">
              <a:rPr lang="en-GB" smtClean="0"/>
              <a:t>203</a:t>
            </a:fld>
            <a:endParaRPr lang="en-GB"/>
          </a:p>
        </p:txBody>
      </p:sp>
    </p:spTree>
    <p:extLst>
      <p:ext uri="{BB962C8B-B14F-4D97-AF65-F5344CB8AC3E}">
        <p14:creationId xmlns:p14="http://schemas.microsoft.com/office/powerpoint/2010/main" val="3666982016"/>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G204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204</a:t>
            </a:fld>
            <a:endParaRPr lang="en-GB"/>
          </a:p>
        </p:txBody>
      </p:sp>
    </p:spTree>
    <p:extLst>
      <p:ext uri="{BB962C8B-B14F-4D97-AF65-F5344CB8AC3E}">
        <p14:creationId xmlns:p14="http://schemas.microsoft.com/office/powerpoint/2010/main" val="743830517"/>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G205 2006 Paper 1 Q11</a:t>
            </a:r>
          </a:p>
        </p:txBody>
      </p:sp>
      <p:sp>
        <p:nvSpPr>
          <p:cNvPr id="4" name="Slide Number Placeholder 3"/>
          <p:cNvSpPr>
            <a:spLocks noGrp="1"/>
          </p:cNvSpPr>
          <p:nvPr>
            <p:ph type="sldNum" sz="quarter" idx="5"/>
          </p:nvPr>
        </p:nvSpPr>
        <p:spPr/>
        <p:txBody>
          <a:bodyPr/>
          <a:lstStyle/>
          <a:p>
            <a:fld id="{014E71C5-4420-4878-A8B6-150A94BA4592}" type="slidenum">
              <a:rPr lang="en-GB" smtClean="0"/>
              <a:t>205</a:t>
            </a:fld>
            <a:endParaRPr lang="en-GB"/>
          </a:p>
        </p:txBody>
      </p:sp>
    </p:spTree>
    <p:extLst>
      <p:ext uri="{BB962C8B-B14F-4D97-AF65-F5344CB8AC3E}">
        <p14:creationId xmlns:p14="http://schemas.microsoft.com/office/powerpoint/2010/main" val="184145135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G206 2003 Paper 1 Q21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206</a:t>
            </a:fld>
            <a:endParaRPr lang="en-GB"/>
          </a:p>
        </p:txBody>
      </p:sp>
    </p:spTree>
    <p:extLst>
      <p:ext uri="{BB962C8B-B14F-4D97-AF65-F5344CB8AC3E}">
        <p14:creationId xmlns:p14="http://schemas.microsoft.com/office/powerpoint/2010/main" val="1063750207"/>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G207 2003 Year 3 Optional Paper 2 Q25</a:t>
            </a:r>
          </a:p>
        </p:txBody>
      </p:sp>
      <p:sp>
        <p:nvSpPr>
          <p:cNvPr id="4" name="Slide Number Placeholder 3"/>
          <p:cNvSpPr>
            <a:spLocks noGrp="1"/>
          </p:cNvSpPr>
          <p:nvPr>
            <p:ph type="sldNum" sz="quarter" idx="5"/>
          </p:nvPr>
        </p:nvSpPr>
        <p:spPr/>
        <p:txBody>
          <a:bodyPr/>
          <a:lstStyle/>
          <a:p>
            <a:fld id="{ADDA7FCD-47E6-44E7-8A37-E3A9E8526750}" type="slidenum">
              <a:rPr lang="en-GB" smtClean="0"/>
              <a:t>207</a:t>
            </a:fld>
            <a:endParaRPr lang="en-GB"/>
          </a:p>
        </p:txBody>
      </p:sp>
    </p:spTree>
    <p:extLst>
      <p:ext uri="{BB962C8B-B14F-4D97-AF65-F5344CB8AC3E}">
        <p14:creationId xmlns:p14="http://schemas.microsoft.com/office/powerpoint/2010/main" val="226915981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G208 2009 Paper 1 Q17</a:t>
            </a:r>
          </a:p>
        </p:txBody>
      </p:sp>
      <p:sp>
        <p:nvSpPr>
          <p:cNvPr id="4" name="Slide Number Placeholder 3"/>
          <p:cNvSpPr>
            <a:spLocks noGrp="1"/>
          </p:cNvSpPr>
          <p:nvPr>
            <p:ph type="sldNum" sz="quarter" idx="5"/>
          </p:nvPr>
        </p:nvSpPr>
        <p:spPr/>
        <p:txBody>
          <a:bodyPr/>
          <a:lstStyle/>
          <a:p>
            <a:fld id="{265D04A2-BA3E-42AB-9143-FE638C7EC0E9}" type="slidenum">
              <a:rPr lang="en-GB" smtClean="0"/>
              <a:t>208</a:t>
            </a:fld>
            <a:endParaRPr lang="en-GB"/>
          </a:p>
        </p:txBody>
      </p:sp>
    </p:spTree>
    <p:extLst>
      <p:ext uri="{BB962C8B-B14F-4D97-AF65-F5344CB8AC3E}">
        <p14:creationId xmlns:p14="http://schemas.microsoft.com/office/powerpoint/2010/main" val="123154987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G209 2002 Paper 1 Q23</a:t>
            </a:r>
          </a:p>
        </p:txBody>
      </p:sp>
      <p:sp>
        <p:nvSpPr>
          <p:cNvPr id="4" name="Slide Number Placeholder 3"/>
          <p:cNvSpPr>
            <a:spLocks noGrp="1"/>
          </p:cNvSpPr>
          <p:nvPr>
            <p:ph type="sldNum" sz="quarter" idx="5"/>
          </p:nvPr>
        </p:nvSpPr>
        <p:spPr/>
        <p:txBody>
          <a:bodyPr/>
          <a:lstStyle/>
          <a:p>
            <a:fld id="{3E4F6145-74A2-480A-9F77-A7578406CC9E}" type="slidenum">
              <a:rPr lang="en-GB" smtClean="0"/>
              <a:t>209</a:t>
            </a:fld>
            <a:endParaRPr lang="en-GB"/>
          </a:p>
        </p:txBody>
      </p:sp>
    </p:spTree>
    <p:extLst>
      <p:ext uri="{BB962C8B-B14F-4D97-AF65-F5344CB8AC3E}">
        <p14:creationId xmlns:p14="http://schemas.microsoft.com/office/powerpoint/2010/main" val="181829326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210</a:t>
            </a:fld>
            <a:endParaRPr lang="en-GB"/>
          </a:p>
        </p:txBody>
      </p:sp>
    </p:spTree>
    <p:extLst>
      <p:ext uri="{BB962C8B-B14F-4D97-AF65-F5344CB8AC3E}">
        <p14:creationId xmlns:p14="http://schemas.microsoft.com/office/powerpoint/2010/main" val="189520634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G211 2009 Paper 2 Q18</a:t>
            </a:r>
          </a:p>
        </p:txBody>
      </p:sp>
      <p:sp>
        <p:nvSpPr>
          <p:cNvPr id="4" name="Slide Number Placeholder 3"/>
          <p:cNvSpPr>
            <a:spLocks noGrp="1"/>
          </p:cNvSpPr>
          <p:nvPr>
            <p:ph type="sldNum" sz="quarter" idx="5"/>
          </p:nvPr>
        </p:nvSpPr>
        <p:spPr/>
        <p:txBody>
          <a:bodyPr/>
          <a:lstStyle/>
          <a:p>
            <a:fld id="{3E4F6145-74A2-480A-9F77-A7578406CC9E}" type="slidenum">
              <a:rPr lang="en-GB" smtClean="0"/>
              <a:t>211</a:t>
            </a:fld>
            <a:endParaRPr lang="en-GB"/>
          </a:p>
        </p:txBody>
      </p:sp>
    </p:spTree>
    <p:extLst>
      <p:ext uri="{BB962C8B-B14F-4D97-AF65-F5344CB8AC3E}">
        <p14:creationId xmlns:p14="http://schemas.microsoft.com/office/powerpoint/2010/main" val="408845385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G212 2000 Paper 1 Q4</a:t>
            </a:r>
          </a:p>
        </p:txBody>
      </p:sp>
      <p:sp>
        <p:nvSpPr>
          <p:cNvPr id="4" name="Slide Number Placeholder 3"/>
          <p:cNvSpPr>
            <a:spLocks noGrp="1"/>
          </p:cNvSpPr>
          <p:nvPr>
            <p:ph type="sldNum" sz="quarter" idx="5"/>
          </p:nvPr>
        </p:nvSpPr>
        <p:spPr/>
        <p:txBody>
          <a:bodyPr/>
          <a:lstStyle/>
          <a:p>
            <a:fld id="{014E71C5-4420-4878-A8B6-150A94BA4592}" type="slidenum">
              <a:rPr lang="en-GB" smtClean="0"/>
              <a:t>212</a:t>
            </a:fld>
            <a:endParaRPr lang="en-GB"/>
          </a:p>
        </p:txBody>
      </p:sp>
    </p:spTree>
    <p:extLst>
      <p:ext uri="{BB962C8B-B14F-4D97-AF65-F5344CB8AC3E}">
        <p14:creationId xmlns:p14="http://schemas.microsoft.com/office/powerpoint/2010/main" val="134269934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G213 2001 Paper 2 Q18</a:t>
            </a:r>
          </a:p>
        </p:txBody>
      </p:sp>
      <p:sp>
        <p:nvSpPr>
          <p:cNvPr id="4" name="Slide Number Placeholder 3"/>
          <p:cNvSpPr>
            <a:spLocks noGrp="1"/>
          </p:cNvSpPr>
          <p:nvPr>
            <p:ph type="sldNum" sz="quarter" idx="5"/>
          </p:nvPr>
        </p:nvSpPr>
        <p:spPr/>
        <p:txBody>
          <a:bodyPr/>
          <a:lstStyle/>
          <a:p>
            <a:fld id="{3E4F6145-74A2-480A-9F77-A7578406CC9E}" type="slidenum">
              <a:rPr lang="en-GB" smtClean="0"/>
              <a:t>213</a:t>
            </a:fld>
            <a:endParaRPr lang="en-GB"/>
          </a:p>
        </p:txBody>
      </p:sp>
    </p:spTree>
    <p:extLst>
      <p:ext uri="{BB962C8B-B14F-4D97-AF65-F5344CB8AC3E}">
        <p14:creationId xmlns:p14="http://schemas.microsoft.com/office/powerpoint/2010/main" val="381140247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214</a:t>
            </a:fld>
            <a:endParaRPr lang="en-GB"/>
          </a:p>
        </p:txBody>
      </p:sp>
    </p:spTree>
    <p:extLst>
      <p:ext uri="{BB962C8B-B14F-4D97-AF65-F5344CB8AC3E}">
        <p14:creationId xmlns:p14="http://schemas.microsoft.com/office/powerpoint/2010/main" val="403106362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G215 2006 Year 5 Optional Paper 1 Q10</a:t>
            </a:r>
          </a:p>
        </p:txBody>
      </p:sp>
      <p:sp>
        <p:nvSpPr>
          <p:cNvPr id="4" name="Slide Number Placeholder 3"/>
          <p:cNvSpPr>
            <a:spLocks noGrp="1"/>
          </p:cNvSpPr>
          <p:nvPr>
            <p:ph type="sldNum" sz="quarter" idx="5"/>
          </p:nvPr>
        </p:nvSpPr>
        <p:spPr/>
        <p:txBody>
          <a:bodyPr/>
          <a:lstStyle/>
          <a:p>
            <a:fld id="{4F613BD5-83DE-4762-9D78-EAF2266223FD}" type="slidenum">
              <a:rPr lang="en-GB" smtClean="0"/>
              <a:t>215</a:t>
            </a:fld>
            <a:endParaRPr lang="en-GB"/>
          </a:p>
        </p:txBody>
      </p:sp>
    </p:spTree>
    <p:extLst>
      <p:ext uri="{BB962C8B-B14F-4D97-AF65-F5344CB8AC3E}">
        <p14:creationId xmlns:p14="http://schemas.microsoft.com/office/powerpoint/2010/main" val="39080640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216</a:t>
            </a:fld>
            <a:endParaRPr lang="en-GB"/>
          </a:p>
        </p:txBody>
      </p:sp>
    </p:spTree>
    <p:extLst>
      <p:ext uri="{BB962C8B-B14F-4D97-AF65-F5344CB8AC3E}">
        <p14:creationId xmlns:p14="http://schemas.microsoft.com/office/powerpoint/2010/main" val="41847805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G217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217</a:t>
            </a:fld>
            <a:endParaRPr lang="en-GB"/>
          </a:p>
        </p:txBody>
      </p:sp>
    </p:spTree>
    <p:extLst>
      <p:ext uri="{BB962C8B-B14F-4D97-AF65-F5344CB8AC3E}">
        <p14:creationId xmlns:p14="http://schemas.microsoft.com/office/powerpoint/2010/main" val="271880377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G218 2006 Year 4 Optional Paper 2 Q14</a:t>
            </a:r>
          </a:p>
        </p:txBody>
      </p:sp>
      <p:sp>
        <p:nvSpPr>
          <p:cNvPr id="4" name="Slide Number Placeholder 3"/>
          <p:cNvSpPr>
            <a:spLocks noGrp="1"/>
          </p:cNvSpPr>
          <p:nvPr>
            <p:ph type="sldNum" sz="quarter" idx="5"/>
          </p:nvPr>
        </p:nvSpPr>
        <p:spPr/>
        <p:txBody>
          <a:bodyPr/>
          <a:lstStyle/>
          <a:p>
            <a:fld id="{4F613BD5-83DE-4762-9D78-EAF2266223FD}" type="slidenum">
              <a:rPr lang="en-GB" smtClean="0"/>
              <a:t>218</a:t>
            </a:fld>
            <a:endParaRPr lang="en-GB"/>
          </a:p>
        </p:txBody>
      </p:sp>
    </p:spTree>
    <p:extLst>
      <p:ext uri="{BB962C8B-B14F-4D97-AF65-F5344CB8AC3E}">
        <p14:creationId xmlns:p14="http://schemas.microsoft.com/office/powerpoint/2010/main" val="2016613347"/>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219</a:t>
            </a:fld>
            <a:endParaRPr lang="en-GB"/>
          </a:p>
        </p:txBody>
      </p:sp>
    </p:spTree>
    <p:extLst>
      <p:ext uri="{BB962C8B-B14F-4D97-AF65-F5344CB8AC3E}">
        <p14:creationId xmlns:p14="http://schemas.microsoft.com/office/powerpoint/2010/main" val="540397334"/>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G220 2011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220</a:t>
            </a:fld>
            <a:endParaRPr lang="en-GB"/>
          </a:p>
        </p:txBody>
      </p:sp>
    </p:spTree>
    <p:extLst>
      <p:ext uri="{BB962C8B-B14F-4D97-AF65-F5344CB8AC3E}">
        <p14:creationId xmlns:p14="http://schemas.microsoft.com/office/powerpoint/2010/main" val="3333322864"/>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G221 2008 Paper 1 Q7</a:t>
            </a:r>
          </a:p>
        </p:txBody>
      </p:sp>
      <p:sp>
        <p:nvSpPr>
          <p:cNvPr id="4" name="Slide Number Placeholder 3"/>
          <p:cNvSpPr>
            <a:spLocks noGrp="1"/>
          </p:cNvSpPr>
          <p:nvPr>
            <p:ph type="sldNum" sz="quarter" idx="5"/>
          </p:nvPr>
        </p:nvSpPr>
        <p:spPr/>
        <p:txBody>
          <a:bodyPr/>
          <a:lstStyle/>
          <a:p>
            <a:fld id="{4AD97DD7-CC18-4B71-88DA-8268ABBBFE89}" type="slidenum">
              <a:rPr lang="en-GB" smtClean="0"/>
              <a:t>221</a:t>
            </a:fld>
            <a:endParaRPr lang="en-GB"/>
          </a:p>
        </p:txBody>
      </p:sp>
    </p:spTree>
    <p:extLst>
      <p:ext uri="{BB962C8B-B14F-4D97-AF65-F5344CB8AC3E}">
        <p14:creationId xmlns:p14="http://schemas.microsoft.com/office/powerpoint/2010/main" val="2159436379"/>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G222 2014 Paper 2 Q3</a:t>
            </a:r>
          </a:p>
        </p:txBody>
      </p:sp>
      <p:sp>
        <p:nvSpPr>
          <p:cNvPr id="4" name="Slide Number Placeholder 3"/>
          <p:cNvSpPr>
            <a:spLocks noGrp="1"/>
          </p:cNvSpPr>
          <p:nvPr>
            <p:ph type="sldNum" sz="quarter" idx="5"/>
          </p:nvPr>
        </p:nvSpPr>
        <p:spPr/>
        <p:txBody>
          <a:bodyPr/>
          <a:lstStyle/>
          <a:p>
            <a:fld id="{ADDA7FCD-47E6-44E7-8A37-E3A9E8526750}" type="slidenum">
              <a:rPr lang="en-GB" smtClean="0"/>
              <a:t>222</a:t>
            </a:fld>
            <a:endParaRPr lang="en-GB"/>
          </a:p>
        </p:txBody>
      </p:sp>
    </p:spTree>
    <p:extLst>
      <p:ext uri="{BB962C8B-B14F-4D97-AF65-F5344CB8AC3E}">
        <p14:creationId xmlns:p14="http://schemas.microsoft.com/office/powerpoint/2010/main" val="115733484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G223 2004 Paper 1 Q20</a:t>
            </a:r>
          </a:p>
        </p:txBody>
      </p:sp>
      <p:sp>
        <p:nvSpPr>
          <p:cNvPr id="4" name="Slide Number Placeholder 3"/>
          <p:cNvSpPr>
            <a:spLocks noGrp="1"/>
          </p:cNvSpPr>
          <p:nvPr>
            <p:ph type="sldNum" sz="quarter" idx="5"/>
          </p:nvPr>
        </p:nvSpPr>
        <p:spPr/>
        <p:txBody>
          <a:bodyPr/>
          <a:lstStyle/>
          <a:p>
            <a:fld id="{695AEAB0-4043-41D3-9C86-2044C735C0EA}" type="slidenum">
              <a:rPr lang="en-GB" smtClean="0"/>
              <a:t>223</a:t>
            </a:fld>
            <a:endParaRPr lang="en-GB"/>
          </a:p>
        </p:txBody>
      </p:sp>
    </p:spTree>
    <p:extLst>
      <p:ext uri="{BB962C8B-B14F-4D97-AF65-F5344CB8AC3E}">
        <p14:creationId xmlns:p14="http://schemas.microsoft.com/office/powerpoint/2010/main" val="1777287962"/>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224</a:t>
            </a:fld>
            <a:endParaRPr lang="en-GB"/>
          </a:p>
        </p:txBody>
      </p:sp>
    </p:spTree>
    <p:extLst>
      <p:ext uri="{BB962C8B-B14F-4D97-AF65-F5344CB8AC3E}">
        <p14:creationId xmlns:p14="http://schemas.microsoft.com/office/powerpoint/2010/main" val="1181925427"/>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G225 2007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225</a:t>
            </a:fld>
            <a:endParaRPr lang="en-GB"/>
          </a:p>
        </p:txBody>
      </p:sp>
    </p:spTree>
    <p:extLst>
      <p:ext uri="{BB962C8B-B14F-4D97-AF65-F5344CB8AC3E}">
        <p14:creationId xmlns:p14="http://schemas.microsoft.com/office/powerpoint/2010/main" val="3070152516"/>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226</a:t>
            </a:fld>
            <a:endParaRPr lang="en-GB"/>
          </a:p>
        </p:txBody>
      </p:sp>
    </p:spTree>
    <p:extLst>
      <p:ext uri="{BB962C8B-B14F-4D97-AF65-F5344CB8AC3E}">
        <p14:creationId xmlns:p14="http://schemas.microsoft.com/office/powerpoint/2010/main" val="16410647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G227 2008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227</a:t>
            </a:fld>
            <a:endParaRPr lang="en-GB"/>
          </a:p>
        </p:txBody>
      </p:sp>
    </p:spTree>
    <p:extLst>
      <p:ext uri="{BB962C8B-B14F-4D97-AF65-F5344CB8AC3E}">
        <p14:creationId xmlns:p14="http://schemas.microsoft.com/office/powerpoint/2010/main" val="149529210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G228 2007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228</a:t>
            </a:fld>
            <a:endParaRPr lang="en-GB"/>
          </a:p>
        </p:txBody>
      </p:sp>
    </p:spTree>
    <p:extLst>
      <p:ext uri="{BB962C8B-B14F-4D97-AF65-F5344CB8AC3E}">
        <p14:creationId xmlns:p14="http://schemas.microsoft.com/office/powerpoint/2010/main" val="234689648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G229 2006 Paper 1 Q14</a:t>
            </a:r>
          </a:p>
        </p:txBody>
      </p:sp>
      <p:sp>
        <p:nvSpPr>
          <p:cNvPr id="4" name="Slide Number Placeholder 3"/>
          <p:cNvSpPr>
            <a:spLocks noGrp="1"/>
          </p:cNvSpPr>
          <p:nvPr>
            <p:ph type="sldNum" sz="quarter" idx="5"/>
          </p:nvPr>
        </p:nvSpPr>
        <p:spPr/>
        <p:txBody>
          <a:bodyPr/>
          <a:lstStyle/>
          <a:p>
            <a:fld id="{014E71C5-4420-4878-A8B6-150A94BA4592}" type="slidenum">
              <a:rPr lang="en-GB" smtClean="0"/>
              <a:t>229</a:t>
            </a:fld>
            <a:endParaRPr lang="en-GB"/>
          </a:p>
        </p:txBody>
      </p:sp>
    </p:spTree>
    <p:extLst>
      <p:ext uri="{BB962C8B-B14F-4D97-AF65-F5344CB8AC3E}">
        <p14:creationId xmlns:p14="http://schemas.microsoft.com/office/powerpoint/2010/main" val="876751660"/>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G230 2000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230</a:t>
            </a:fld>
            <a:endParaRPr lang="en-GB"/>
          </a:p>
        </p:txBody>
      </p:sp>
    </p:spTree>
    <p:extLst>
      <p:ext uri="{BB962C8B-B14F-4D97-AF65-F5344CB8AC3E}">
        <p14:creationId xmlns:p14="http://schemas.microsoft.com/office/powerpoint/2010/main" val="3604827218"/>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G231 2003 Year 5 Optional Paper 1 Q25</a:t>
            </a:r>
          </a:p>
        </p:txBody>
      </p:sp>
      <p:sp>
        <p:nvSpPr>
          <p:cNvPr id="4" name="Slide Number Placeholder 3"/>
          <p:cNvSpPr>
            <a:spLocks noGrp="1"/>
          </p:cNvSpPr>
          <p:nvPr>
            <p:ph type="sldNum" sz="quarter" idx="5"/>
          </p:nvPr>
        </p:nvSpPr>
        <p:spPr/>
        <p:txBody>
          <a:bodyPr/>
          <a:lstStyle/>
          <a:p>
            <a:fld id="{4F613BD5-83DE-4762-9D78-EAF2266223FD}" type="slidenum">
              <a:rPr lang="en-GB" smtClean="0"/>
              <a:t>231</a:t>
            </a:fld>
            <a:endParaRPr lang="en-GB"/>
          </a:p>
        </p:txBody>
      </p:sp>
    </p:spTree>
    <p:extLst>
      <p:ext uri="{BB962C8B-B14F-4D97-AF65-F5344CB8AC3E}">
        <p14:creationId xmlns:p14="http://schemas.microsoft.com/office/powerpoint/2010/main" val="2796438034"/>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232</a:t>
            </a:fld>
            <a:endParaRPr lang="en-GB"/>
          </a:p>
        </p:txBody>
      </p:sp>
    </p:spTree>
    <p:extLst>
      <p:ext uri="{BB962C8B-B14F-4D97-AF65-F5344CB8AC3E}">
        <p14:creationId xmlns:p14="http://schemas.microsoft.com/office/powerpoint/2010/main" val="397379833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G233 2004 Paper 2 Q2</a:t>
            </a:r>
          </a:p>
        </p:txBody>
      </p:sp>
      <p:sp>
        <p:nvSpPr>
          <p:cNvPr id="4" name="Slide Number Placeholder 3"/>
          <p:cNvSpPr>
            <a:spLocks noGrp="1"/>
          </p:cNvSpPr>
          <p:nvPr>
            <p:ph type="sldNum" sz="quarter" idx="5"/>
          </p:nvPr>
        </p:nvSpPr>
        <p:spPr/>
        <p:txBody>
          <a:bodyPr/>
          <a:lstStyle/>
          <a:p>
            <a:fld id="{ADDA7FCD-47E6-44E7-8A37-E3A9E8526750}" type="slidenum">
              <a:rPr lang="en-GB" smtClean="0"/>
              <a:t>233</a:t>
            </a:fld>
            <a:endParaRPr lang="en-GB"/>
          </a:p>
        </p:txBody>
      </p:sp>
    </p:spTree>
    <p:extLst>
      <p:ext uri="{BB962C8B-B14F-4D97-AF65-F5344CB8AC3E}">
        <p14:creationId xmlns:p14="http://schemas.microsoft.com/office/powerpoint/2010/main" val="2039288090"/>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G234 2009 Paper 2 Q20</a:t>
            </a:r>
          </a:p>
        </p:txBody>
      </p:sp>
      <p:sp>
        <p:nvSpPr>
          <p:cNvPr id="4" name="Slide Number Placeholder 3"/>
          <p:cNvSpPr>
            <a:spLocks noGrp="1"/>
          </p:cNvSpPr>
          <p:nvPr>
            <p:ph type="sldNum" sz="quarter" idx="5"/>
          </p:nvPr>
        </p:nvSpPr>
        <p:spPr/>
        <p:txBody>
          <a:bodyPr/>
          <a:lstStyle/>
          <a:p>
            <a:fld id="{014E71C5-4420-4878-A8B6-150A94BA4592}" type="slidenum">
              <a:rPr lang="en-GB" smtClean="0"/>
              <a:t>234</a:t>
            </a:fld>
            <a:endParaRPr lang="en-GB"/>
          </a:p>
        </p:txBody>
      </p:sp>
    </p:spTree>
    <p:extLst>
      <p:ext uri="{BB962C8B-B14F-4D97-AF65-F5344CB8AC3E}">
        <p14:creationId xmlns:p14="http://schemas.microsoft.com/office/powerpoint/2010/main" val="2762727383"/>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G235 2003 Paper 1 Q16</a:t>
            </a:r>
          </a:p>
        </p:txBody>
      </p:sp>
      <p:sp>
        <p:nvSpPr>
          <p:cNvPr id="4" name="Slide Number Placeholder 3"/>
          <p:cNvSpPr>
            <a:spLocks noGrp="1"/>
          </p:cNvSpPr>
          <p:nvPr>
            <p:ph type="sldNum" sz="quarter" idx="5"/>
          </p:nvPr>
        </p:nvSpPr>
        <p:spPr/>
        <p:txBody>
          <a:bodyPr/>
          <a:lstStyle/>
          <a:p>
            <a:fld id="{014E71C5-4420-4878-A8B6-150A94BA4592}" type="slidenum">
              <a:rPr lang="en-GB" smtClean="0"/>
              <a:t>235</a:t>
            </a:fld>
            <a:endParaRPr lang="en-GB"/>
          </a:p>
        </p:txBody>
      </p:sp>
    </p:spTree>
    <p:extLst>
      <p:ext uri="{BB962C8B-B14F-4D97-AF65-F5344CB8AC3E}">
        <p14:creationId xmlns:p14="http://schemas.microsoft.com/office/powerpoint/2010/main" val="872203352"/>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G236 2014 Paper 2 Q9</a:t>
            </a:r>
          </a:p>
        </p:txBody>
      </p:sp>
      <p:sp>
        <p:nvSpPr>
          <p:cNvPr id="4" name="Slide Number Placeholder 3"/>
          <p:cNvSpPr>
            <a:spLocks noGrp="1"/>
          </p:cNvSpPr>
          <p:nvPr>
            <p:ph type="sldNum" sz="quarter" idx="5"/>
          </p:nvPr>
        </p:nvSpPr>
        <p:spPr/>
        <p:txBody>
          <a:bodyPr/>
          <a:lstStyle/>
          <a:p>
            <a:fld id="{C16F8807-B4D3-490A-A6A8-8A97046EA2E9}" type="slidenum">
              <a:rPr lang="en-GB" smtClean="0"/>
              <a:t>236</a:t>
            </a:fld>
            <a:endParaRPr lang="en-GB"/>
          </a:p>
        </p:txBody>
      </p:sp>
    </p:spTree>
    <p:extLst>
      <p:ext uri="{BB962C8B-B14F-4D97-AF65-F5344CB8AC3E}">
        <p14:creationId xmlns:p14="http://schemas.microsoft.com/office/powerpoint/2010/main" val="3895221628"/>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G237 2009 Paper 1 Q11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237</a:t>
            </a:fld>
            <a:endParaRPr lang="en-GB"/>
          </a:p>
        </p:txBody>
      </p:sp>
    </p:spTree>
    <p:extLst>
      <p:ext uri="{BB962C8B-B14F-4D97-AF65-F5344CB8AC3E}">
        <p14:creationId xmlns:p14="http://schemas.microsoft.com/office/powerpoint/2010/main" val="3827425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G238 2009 Paper 1 Q11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238</a:t>
            </a:fld>
            <a:endParaRPr lang="en-GB"/>
          </a:p>
        </p:txBody>
      </p:sp>
    </p:spTree>
    <p:extLst>
      <p:ext uri="{BB962C8B-B14F-4D97-AF65-F5344CB8AC3E}">
        <p14:creationId xmlns:p14="http://schemas.microsoft.com/office/powerpoint/2010/main" val="14002876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G239 2011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239</a:t>
            </a:fld>
            <a:endParaRPr lang="en-GB"/>
          </a:p>
        </p:txBody>
      </p:sp>
    </p:spTree>
    <p:extLst>
      <p:ext uri="{BB962C8B-B14F-4D97-AF65-F5344CB8AC3E}">
        <p14:creationId xmlns:p14="http://schemas.microsoft.com/office/powerpoint/2010/main" val="73973129"/>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G240 2003 Year 5 Optional Paper 1 Q13</a:t>
            </a:r>
          </a:p>
        </p:txBody>
      </p:sp>
      <p:sp>
        <p:nvSpPr>
          <p:cNvPr id="4" name="Slide Number Placeholder 3"/>
          <p:cNvSpPr>
            <a:spLocks noGrp="1"/>
          </p:cNvSpPr>
          <p:nvPr>
            <p:ph type="sldNum" sz="quarter" idx="5"/>
          </p:nvPr>
        </p:nvSpPr>
        <p:spPr/>
        <p:txBody>
          <a:bodyPr/>
          <a:lstStyle/>
          <a:p>
            <a:fld id="{4F613BD5-83DE-4762-9D78-EAF2266223FD}" type="slidenum">
              <a:rPr lang="en-GB" smtClean="0"/>
              <a:t>240</a:t>
            </a:fld>
            <a:endParaRPr lang="en-GB"/>
          </a:p>
        </p:txBody>
      </p:sp>
    </p:spTree>
    <p:extLst>
      <p:ext uri="{BB962C8B-B14F-4D97-AF65-F5344CB8AC3E}">
        <p14:creationId xmlns:p14="http://schemas.microsoft.com/office/powerpoint/2010/main" val="575407225"/>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G241 2002 Paper 2 Q22 first page</a:t>
            </a:r>
          </a:p>
        </p:txBody>
      </p:sp>
      <p:sp>
        <p:nvSpPr>
          <p:cNvPr id="4" name="Slide Number Placeholder 3"/>
          <p:cNvSpPr>
            <a:spLocks noGrp="1"/>
          </p:cNvSpPr>
          <p:nvPr>
            <p:ph type="sldNum" sz="quarter" idx="5"/>
          </p:nvPr>
        </p:nvSpPr>
        <p:spPr/>
        <p:txBody>
          <a:bodyPr/>
          <a:lstStyle/>
          <a:p>
            <a:fld id="{BDD1E47F-B594-41DF-912F-0C38C6AF8DE6}" type="slidenum">
              <a:rPr lang="en-GB" smtClean="0"/>
              <a:t>241</a:t>
            </a:fld>
            <a:endParaRPr lang="en-GB"/>
          </a:p>
        </p:txBody>
      </p:sp>
    </p:spTree>
    <p:extLst>
      <p:ext uri="{BB962C8B-B14F-4D97-AF65-F5344CB8AC3E}">
        <p14:creationId xmlns:p14="http://schemas.microsoft.com/office/powerpoint/2010/main" val="2833577052"/>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G242 2002 Paper 2 Q22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242</a:t>
            </a:fld>
            <a:endParaRPr lang="en-GB"/>
          </a:p>
        </p:txBody>
      </p:sp>
    </p:spTree>
    <p:extLst>
      <p:ext uri="{BB962C8B-B14F-4D97-AF65-F5344CB8AC3E}">
        <p14:creationId xmlns:p14="http://schemas.microsoft.com/office/powerpoint/2010/main" val="177531432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243</a:t>
            </a:fld>
            <a:endParaRPr lang="en-GB"/>
          </a:p>
        </p:txBody>
      </p:sp>
    </p:spTree>
    <p:extLst>
      <p:ext uri="{BB962C8B-B14F-4D97-AF65-F5344CB8AC3E}">
        <p14:creationId xmlns:p14="http://schemas.microsoft.com/office/powerpoint/2010/main" val="411486750"/>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G244 2003 Year 3 Optional Paper 1 Q11</a:t>
            </a:r>
          </a:p>
        </p:txBody>
      </p:sp>
      <p:sp>
        <p:nvSpPr>
          <p:cNvPr id="4" name="Slide Number Placeholder 3"/>
          <p:cNvSpPr>
            <a:spLocks noGrp="1"/>
          </p:cNvSpPr>
          <p:nvPr>
            <p:ph type="sldNum" sz="quarter" idx="5"/>
          </p:nvPr>
        </p:nvSpPr>
        <p:spPr/>
        <p:txBody>
          <a:bodyPr/>
          <a:lstStyle/>
          <a:p>
            <a:fld id="{4C0AA782-6813-4FBB-B3E4-8AECAE7C3A7C}" type="slidenum">
              <a:rPr lang="en-GB" smtClean="0"/>
              <a:t>244</a:t>
            </a:fld>
            <a:endParaRPr lang="en-GB"/>
          </a:p>
        </p:txBody>
      </p:sp>
    </p:spTree>
    <p:extLst>
      <p:ext uri="{BB962C8B-B14F-4D97-AF65-F5344CB8AC3E}">
        <p14:creationId xmlns:p14="http://schemas.microsoft.com/office/powerpoint/2010/main" val="1072212990"/>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G245 2005 Paper 1 Q13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245</a:t>
            </a:fld>
            <a:endParaRPr lang="en-GB"/>
          </a:p>
        </p:txBody>
      </p:sp>
    </p:spTree>
    <p:extLst>
      <p:ext uri="{BB962C8B-B14F-4D97-AF65-F5344CB8AC3E}">
        <p14:creationId xmlns:p14="http://schemas.microsoft.com/office/powerpoint/2010/main" val="2563768928"/>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G246 2005 Paper 1 Q13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246</a:t>
            </a:fld>
            <a:endParaRPr lang="en-GB"/>
          </a:p>
        </p:txBody>
      </p:sp>
    </p:spTree>
    <p:extLst>
      <p:ext uri="{BB962C8B-B14F-4D97-AF65-F5344CB8AC3E}">
        <p14:creationId xmlns:p14="http://schemas.microsoft.com/office/powerpoint/2010/main" val="3097087603"/>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G247 2003 Paper 2 Q18</a:t>
            </a:r>
          </a:p>
        </p:txBody>
      </p:sp>
      <p:sp>
        <p:nvSpPr>
          <p:cNvPr id="4" name="Slide Number Placeholder 3"/>
          <p:cNvSpPr>
            <a:spLocks noGrp="1"/>
          </p:cNvSpPr>
          <p:nvPr>
            <p:ph type="sldNum" sz="quarter" idx="5"/>
          </p:nvPr>
        </p:nvSpPr>
        <p:spPr/>
        <p:txBody>
          <a:bodyPr/>
          <a:lstStyle/>
          <a:p>
            <a:fld id="{BDD1E47F-B594-41DF-912F-0C38C6AF8DE6}" type="slidenum">
              <a:rPr lang="en-GB" smtClean="0"/>
              <a:t>247</a:t>
            </a:fld>
            <a:endParaRPr lang="en-GB"/>
          </a:p>
        </p:txBody>
      </p:sp>
    </p:spTree>
    <p:extLst>
      <p:ext uri="{BB962C8B-B14F-4D97-AF65-F5344CB8AC3E}">
        <p14:creationId xmlns:p14="http://schemas.microsoft.com/office/powerpoint/2010/main" val="3878921577"/>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G248 2006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248</a:t>
            </a:fld>
            <a:endParaRPr lang="en-GB"/>
          </a:p>
        </p:txBody>
      </p:sp>
    </p:spTree>
    <p:extLst>
      <p:ext uri="{BB962C8B-B14F-4D97-AF65-F5344CB8AC3E}">
        <p14:creationId xmlns:p14="http://schemas.microsoft.com/office/powerpoint/2010/main" val="818504674"/>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G249 2004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249</a:t>
            </a:fld>
            <a:endParaRPr lang="en-GB"/>
          </a:p>
        </p:txBody>
      </p:sp>
    </p:spTree>
    <p:extLst>
      <p:ext uri="{BB962C8B-B14F-4D97-AF65-F5344CB8AC3E}">
        <p14:creationId xmlns:p14="http://schemas.microsoft.com/office/powerpoint/2010/main" val="202689404"/>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G250 2004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250</a:t>
            </a:fld>
            <a:endParaRPr lang="en-GB"/>
          </a:p>
        </p:txBody>
      </p:sp>
    </p:spTree>
    <p:extLst>
      <p:ext uri="{BB962C8B-B14F-4D97-AF65-F5344CB8AC3E}">
        <p14:creationId xmlns:p14="http://schemas.microsoft.com/office/powerpoint/2010/main" val="788824744"/>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251</a:t>
            </a:fld>
            <a:endParaRPr lang="en-GB"/>
          </a:p>
        </p:txBody>
      </p:sp>
    </p:spTree>
    <p:extLst>
      <p:ext uri="{BB962C8B-B14F-4D97-AF65-F5344CB8AC3E}">
        <p14:creationId xmlns:p14="http://schemas.microsoft.com/office/powerpoint/2010/main" val="237249535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G252 2015 Level 6 Paper B Q7</a:t>
            </a:r>
          </a:p>
        </p:txBody>
      </p:sp>
      <p:sp>
        <p:nvSpPr>
          <p:cNvPr id="4" name="Slide Number Placeholder 3"/>
          <p:cNvSpPr>
            <a:spLocks noGrp="1"/>
          </p:cNvSpPr>
          <p:nvPr>
            <p:ph type="sldNum" sz="quarter" idx="5"/>
          </p:nvPr>
        </p:nvSpPr>
        <p:spPr/>
        <p:txBody>
          <a:bodyPr/>
          <a:lstStyle/>
          <a:p>
            <a:fld id="{014E71C5-4420-4878-A8B6-150A94BA4592}" type="slidenum">
              <a:rPr lang="en-GB" smtClean="0"/>
              <a:t>252</a:t>
            </a:fld>
            <a:endParaRPr lang="en-GB"/>
          </a:p>
        </p:txBody>
      </p:sp>
    </p:spTree>
    <p:extLst>
      <p:ext uri="{BB962C8B-B14F-4D97-AF65-F5344CB8AC3E}">
        <p14:creationId xmlns:p14="http://schemas.microsoft.com/office/powerpoint/2010/main" val="142544685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253</a:t>
            </a:fld>
            <a:endParaRPr lang="en-GB"/>
          </a:p>
        </p:txBody>
      </p:sp>
    </p:spTree>
    <p:extLst>
      <p:ext uri="{BB962C8B-B14F-4D97-AF65-F5344CB8AC3E}">
        <p14:creationId xmlns:p14="http://schemas.microsoft.com/office/powerpoint/2010/main" val="2370977256"/>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G254 2013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254</a:t>
            </a:fld>
            <a:endParaRPr lang="en-GB"/>
          </a:p>
        </p:txBody>
      </p:sp>
    </p:spTree>
    <p:extLst>
      <p:ext uri="{BB962C8B-B14F-4D97-AF65-F5344CB8AC3E}">
        <p14:creationId xmlns:p14="http://schemas.microsoft.com/office/powerpoint/2010/main" val="3517953709"/>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255</a:t>
            </a:fld>
            <a:endParaRPr lang="en-GB"/>
          </a:p>
        </p:txBody>
      </p:sp>
    </p:spTree>
    <p:extLst>
      <p:ext uri="{BB962C8B-B14F-4D97-AF65-F5344CB8AC3E}">
        <p14:creationId xmlns:p14="http://schemas.microsoft.com/office/powerpoint/2010/main" val="2745382944"/>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G256 2004 Paper 1 Q23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256</a:t>
            </a:fld>
            <a:endParaRPr lang="en-GB"/>
          </a:p>
        </p:txBody>
      </p:sp>
    </p:spTree>
    <p:extLst>
      <p:ext uri="{BB962C8B-B14F-4D97-AF65-F5344CB8AC3E}">
        <p14:creationId xmlns:p14="http://schemas.microsoft.com/office/powerpoint/2010/main" val="440063747"/>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G257 2004 Paper 1 Q23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257</a:t>
            </a:fld>
            <a:endParaRPr lang="en-GB"/>
          </a:p>
        </p:txBody>
      </p:sp>
    </p:spTree>
    <p:extLst>
      <p:ext uri="{BB962C8B-B14F-4D97-AF65-F5344CB8AC3E}">
        <p14:creationId xmlns:p14="http://schemas.microsoft.com/office/powerpoint/2010/main" val="1083235234"/>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G258 2000 Paper 2 Q13</a:t>
            </a:r>
          </a:p>
        </p:txBody>
      </p:sp>
      <p:sp>
        <p:nvSpPr>
          <p:cNvPr id="4" name="Slide Number Placeholder 3"/>
          <p:cNvSpPr>
            <a:spLocks noGrp="1"/>
          </p:cNvSpPr>
          <p:nvPr>
            <p:ph type="sldNum" sz="quarter" idx="5"/>
          </p:nvPr>
        </p:nvSpPr>
        <p:spPr/>
        <p:txBody>
          <a:bodyPr/>
          <a:lstStyle/>
          <a:p>
            <a:fld id="{4C0AA782-6813-4FBB-B3E4-8AECAE7C3A7C}" type="slidenum">
              <a:rPr lang="en-GB" smtClean="0"/>
              <a:t>258</a:t>
            </a:fld>
            <a:endParaRPr lang="en-GB"/>
          </a:p>
        </p:txBody>
      </p:sp>
    </p:spTree>
    <p:extLst>
      <p:ext uri="{BB962C8B-B14F-4D97-AF65-F5344CB8AC3E}">
        <p14:creationId xmlns:p14="http://schemas.microsoft.com/office/powerpoint/2010/main" val="185385481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G259 2001 Paper 1 Q13</a:t>
            </a:r>
          </a:p>
        </p:txBody>
      </p:sp>
      <p:sp>
        <p:nvSpPr>
          <p:cNvPr id="4" name="Slide Number Placeholder 3"/>
          <p:cNvSpPr>
            <a:spLocks noGrp="1"/>
          </p:cNvSpPr>
          <p:nvPr>
            <p:ph type="sldNum" sz="quarter" idx="5"/>
          </p:nvPr>
        </p:nvSpPr>
        <p:spPr/>
        <p:txBody>
          <a:bodyPr/>
          <a:lstStyle/>
          <a:p>
            <a:fld id="{3E4F6145-74A2-480A-9F77-A7578406CC9E}" type="slidenum">
              <a:rPr lang="en-GB" smtClean="0"/>
              <a:t>259</a:t>
            </a:fld>
            <a:endParaRPr lang="en-GB"/>
          </a:p>
        </p:txBody>
      </p:sp>
    </p:spTree>
    <p:extLst>
      <p:ext uri="{BB962C8B-B14F-4D97-AF65-F5344CB8AC3E}">
        <p14:creationId xmlns:p14="http://schemas.microsoft.com/office/powerpoint/2010/main" val="230053454"/>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G260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260</a:t>
            </a:fld>
            <a:endParaRPr lang="en-GB"/>
          </a:p>
        </p:txBody>
      </p:sp>
    </p:spTree>
    <p:extLst>
      <p:ext uri="{BB962C8B-B14F-4D97-AF65-F5344CB8AC3E}">
        <p14:creationId xmlns:p14="http://schemas.microsoft.com/office/powerpoint/2010/main" val="3767721449"/>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261</a:t>
            </a:fld>
            <a:endParaRPr lang="en-GB"/>
          </a:p>
        </p:txBody>
      </p:sp>
    </p:spTree>
    <p:extLst>
      <p:ext uri="{BB962C8B-B14F-4D97-AF65-F5344CB8AC3E}">
        <p14:creationId xmlns:p14="http://schemas.microsoft.com/office/powerpoint/2010/main" val="20987100"/>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G262 2015 Paper 1 Q24</a:t>
            </a:r>
          </a:p>
        </p:txBody>
      </p:sp>
      <p:sp>
        <p:nvSpPr>
          <p:cNvPr id="4" name="Slide Number Placeholder 3"/>
          <p:cNvSpPr>
            <a:spLocks noGrp="1"/>
          </p:cNvSpPr>
          <p:nvPr>
            <p:ph type="sldNum" sz="quarter" idx="5"/>
          </p:nvPr>
        </p:nvSpPr>
        <p:spPr/>
        <p:txBody>
          <a:bodyPr/>
          <a:lstStyle/>
          <a:p>
            <a:fld id="{573667E2-D86D-4E6D-BB4D-77F90099A0B7}" type="slidenum">
              <a:rPr lang="en-GB" smtClean="0"/>
              <a:t>262</a:t>
            </a:fld>
            <a:endParaRPr lang="en-GB"/>
          </a:p>
        </p:txBody>
      </p:sp>
    </p:spTree>
    <p:extLst>
      <p:ext uri="{BB962C8B-B14F-4D97-AF65-F5344CB8AC3E}">
        <p14:creationId xmlns:p14="http://schemas.microsoft.com/office/powerpoint/2010/main" val="174405568"/>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263</a:t>
            </a:fld>
            <a:endParaRPr lang="en-GB"/>
          </a:p>
        </p:txBody>
      </p:sp>
    </p:spTree>
    <p:extLst>
      <p:ext uri="{BB962C8B-B14F-4D97-AF65-F5344CB8AC3E}">
        <p14:creationId xmlns:p14="http://schemas.microsoft.com/office/powerpoint/2010/main" val="2709565068"/>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264</a:t>
            </a:fld>
            <a:endParaRPr lang="en-GB"/>
          </a:p>
        </p:txBody>
      </p:sp>
    </p:spTree>
    <p:extLst>
      <p:ext uri="{BB962C8B-B14F-4D97-AF65-F5344CB8AC3E}">
        <p14:creationId xmlns:p14="http://schemas.microsoft.com/office/powerpoint/2010/main" val="3387398380"/>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G265 2006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265</a:t>
            </a:fld>
            <a:endParaRPr lang="en-GB"/>
          </a:p>
        </p:txBody>
      </p:sp>
    </p:spTree>
    <p:extLst>
      <p:ext uri="{BB962C8B-B14F-4D97-AF65-F5344CB8AC3E}">
        <p14:creationId xmlns:p14="http://schemas.microsoft.com/office/powerpoint/2010/main" val="421704348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266</a:t>
            </a:fld>
            <a:endParaRPr lang="en-GB"/>
          </a:p>
        </p:txBody>
      </p:sp>
    </p:spTree>
    <p:extLst>
      <p:ext uri="{BB962C8B-B14F-4D97-AF65-F5344CB8AC3E}">
        <p14:creationId xmlns:p14="http://schemas.microsoft.com/office/powerpoint/2010/main" val="2288384015"/>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G267 2003 Year 5 Optional Paper 2 Q30</a:t>
            </a:r>
          </a:p>
        </p:txBody>
      </p:sp>
      <p:sp>
        <p:nvSpPr>
          <p:cNvPr id="4" name="Slide Number Placeholder 3"/>
          <p:cNvSpPr>
            <a:spLocks noGrp="1"/>
          </p:cNvSpPr>
          <p:nvPr>
            <p:ph type="sldNum" sz="quarter" idx="5"/>
          </p:nvPr>
        </p:nvSpPr>
        <p:spPr/>
        <p:txBody>
          <a:bodyPr/>
          <a:lstStyle/>
          <a:p>
            <a:fld id="{695AEAB0-4043-41D3-9C86-2044C735C0EA}" type="slidenum">
              <a:rPr lang="en-GB" smtClean="0"/>
              <a:t>267</a:t>
            </a:fld>
            <a:endParaRPr lang="en-GB"/>
          </a:p>
        </p:txBody>
      </p:sp>
    </p:spTree>
    <p:extLst>
      <p:ext uri="{BB962C8B-B14F-4D97-AF65-F5344CB8AC3E}">
        <p14:creationId xmlns:p14="http://schemas.microsoft.com/office/powerpoint/2010/main" val="869683053"/>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G268 2011 Level 6 Paper B Q5</a:t>
            </a:r>
          </a:p>
        </p:txBody>
      </p:sp>
      <p:sp>
        <p:nvSpPr>
          <p:cNvPr id="4" name="Slide Number Placeholder 3"/>
          <p:cNvSpPr>
            <a:spLocks noGrp="1"/>
          </p:cNvSpPr>
          <p:nvPr>
            <p:ph type="sldNum" sz="quarter" idx="5"/>
          </p:nvPr>
        </p:nvSpPr>
        <p:spPr/>
        <p:txBody>
          <a:bodyPr/>
          <a:lstStyle/>
          <a:p>
            <a:fld id="{014E71C5-4420-4878-A8B6-150A94BA4592}" type="slidenum">
              <a:rPr lang="en-GB" smtClean="0"/>
              <a:t>268</a:t>
            </a:fld>
            <a:endParaRPr lang="en-GB"/>
          </a:p>
        </p:txBody>
      </p:sp>
    </p:spTree>
    <p:extLst>
      <p:ext uri="{BB962C8B-B14F-4D97-AF65-F5344CB8AC3E}">
        <p14:creationId xmlns:p14="http://schemas.microsoft.com/office/powerpoint/2010/main" val="462091576"/>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269</a:t>
            </a:fld>
            <a:endParaRPr lang="en-GB"/>
          </a:p>
        </p:txBody>
      </p:sp>
    </p:spTree>
    <p:extLst>
      <p:ext uri="{BB962C8B-B14F-4D97-AF65-F5344CB8AC3E}">
        <p14:creationId xmlns:p14="http://schemas.microsoft.com/office/powerpoint/2010/main" val="412071883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270</a:t>
            </a:fld>
            <a:endParaRPr lang="en-GB"/>
          </a:p>
        </p:txBody>
      </p:sp>
    </p:spTree>
    <p:extLst>
      <p:ext uri="{BB962C8B-B14F-4D97-AF65-F5344CB8AC3E}">
        <p14:creationId xmlns:p14="http://schemas.microsoft.com/office/powerpoint/2010/main" val="2128885152"/>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G271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271</a:t>
            </a:fld>
            <a:endParaRPr lang="en-GB"/>
          </a:p>
        </p:txBody>
      </p:sp>
    </p:spTree>
    <p:extLst>
      <p:ext uri="{BB962C8B-B14F-4D97-AF65-F5344CB8AC3E}">
        <p14:creationId xmlns:p14="http://schemas.microsoft.com/office/powerpoint/2010/main" val="81197091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272</a:t>
            </a:fld>
            <a:endParaRPr lang="en-GB"/>
          </a:p>
        </p:txBody>
      </p:sp>
    </p:spTree>
    <p:extLst>
      <p:ext uri="{BB962C8B-B14F-4D97-AF65-F5344CB8AC3E}">
        <p14:creationId xmlns:p14="http://schemas.microsoft.com/office/powerpoint/2010/main" val="152380209"/>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G273 2010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273</a:t>
            </a:fld>
            <a:endParaRPr lang="en-GB"/>
          </a:p>
        </p:txBody>
      </p:sp>
    </p:spTree>
    <p:extLst>
      <p:ext uri="{BB962C8B-B14F-4D97-AF65-F5344CB8AC3E}">
        <p14:creationId xmlns:p14="http://schemas.microsoft.com/office/powerpoint/2010/main" val="381233684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G274 2012 Paper 2 Q14</a:t>
            </a:r>
          </a:p>
        </p:txBody>
      </p:sp>
      <p:sp>
        <p:nvSpPr>
          <p:cNvPr id="4" name="Slide Number Placeholder 3"/>
          <p:cNvSpPr>
            <a:spLocks noGrp="1"/>
          </p:cNvSpPr>
          <p:nvPr>
            <p:ph type="sldNum" sz="quarter" idx="5"/>
          </p:nvPr>
        </p:nvSpPr>
        <p:spPr/>
        <p:txBody>
          <a:bodyPr/>
          <a:lstStyle/>
          <a:p>
            <a:fld id="{4C0AA782-6813-4FBB-B3E4-8AECAE7C3A7C}" type="slidenum">
              <a:rPr lang="en-GB" smtClean="0"/>
              <a:t>274</a:t>
            </a:fld>
            <a:endParaRPr lang="en-GB"/>
          </a:p>
        </p:txBody>
      </p:sp>
    </p:spTree>
    <p:extLst>
      <p:ext uri="{BB962C8B-B14F-4D97-AF65-F5344CB8AC3E}">
        <p14:creationId xmlns:p14="http://schemas.microsoft.com/office/powerpoint/2010/main" val="2837342329"/>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G275 2001 Paper 1 Q4</a:t>
            </a:r>
          </a:p>
        </p:txBody>
      </p:sp>
      <p:sp>
        <p:nvSpPr>
          <p:cNvPr id="4" name="Slide Number Placeholder 3"/>
          <p:cNvSpPr>
            <a:spLocks noGrp="1"/>
          </p:cNvSpPr>
          <p:nvPr>
            <p:ph type="sldNum" sz="quarter" idx="5"/>
          </p:nvPr>
        </p:nvSpPr>
        <p:spPr/>
        <p:txBody>
          <a:bodyPr/>
          <a:lstStyle/>
          <a:p>
            <a:fld id="{ADDA7FCD-47E6-44E7-8A37-E3A9E8526750}" type="slidenum">
              <a:rPr lang="en-GB" smtClean="0"/>
              <a:t>275</a:t>
            </a:fld>
            <a:endParaRPr lang="en-GB"/>
          </a:p>
        </p:txBody>
      </p:sp>
    </p:spTree>
    <p:extLst>
      <p:ext uri="{BB962C8B-B14F-4D97-AF65-F5344CB8AC3E}">
        <p14:creationId xmlns:p14="http://schemas.microsoft.com/office/powerpoint/2010/main" val="3843300673"/>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G276 2003 Year 5 Optional Paper 1 Q30</a:t>
            </a:r>
          </a:p>
        </p:txBody>
      </p:sp>
      <p:sp>
        <p:nvSpPr>
          <p:cNvPr id="4" name="Slide Number Placeholder 3"/>
          <p:cNvSpPr>
            <a:spLocks noGrp="1"/>
          </p:cNvSpPr>
          <p:nvPr>
            <p:ph type="sldNum" sz="quarter" idx="5"/>
          </p:nvPr>
        </p:nvSpPr>
        <p:spPr/>
        <p:txBody>
          <a:bodyPr/>
          <a:lstStyle/>
          <a:p>
            <a:fld id="{4F613BD5-83DE-4762-9D78-EAF2266223FD}" type="slidenum">
              <a:rPr lang="en-GB" smtClean="0"/>
              <a:t>276</a:t>
            </a:fld>
            <a:endParaRPr lang="en-GB"/>
          </a:p>
        </p:txBody>
      </p:sp>
    </p:spTree>
    <p:extLst>
      <p:ext uri="{BB962C8B-B14F-4D97-AF65-F5344CB8AC3E}">
        <p14:creationId xmlns:p14="http://schemas.microsoft.com/office/powerpoint/2010/main" val="3081104250"/>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G277 2015 Paper 2 Q14</a:t>
            </a:r>
          </a:p>
        </p:txBody>
      </p:sp>
      <p:sp>
        <p:nvSpPr>
          <p:cNvPr id="4" name="Slide Number Placeholder 3"/>
          <p:cNvSpPr>
            <a:spLocks noGrp="1"/>
          </p:cNvSpPr>
          <p:nvPr>
            <p:ph type="sldNum" sz="quarter" idx="5"/>
          </p:nvPr>
        </p:nvSpPr>
        <p:spPr/>
        <p:txBody>
          <a:bodyPr/>
          <a:lstStyle/>
          <a:p>
            <a:fld id="{5C00C338-B6C7-4BAA-AC30-47AEEA286F8F}" type="slidenum">
              <a:rPr lang="en-GB" smtClean="0"/>
              <a:t>277</a:t>
            </a:fld>
            <a:endParaRPr lang="en-GB"/>
          </a:p>
        </p:txBody>
      </p:sp>
    </p:spTree>
    <p:extLst>
      <p:ext uri="{BB962C8B-B14F-4D97-AF65-F5344CB8AC3E}">
        <p14:creationId xmlns:p14="http://schemas.microsoft.com/office/powerpoint/2010/main" val="461311177"/>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278</a:t>
            </a:fld>
            <a:endParaRPr lang="en-GB"/>
          </a:p>
        </p:txBody>
      </p:sp>
    </p:spTree>
    <p:extLst>
      <p:ext uri="{BB962C8B-B14F-4D97-AF65-F5344CB8AC3E}">
        <p14:creationId xmlns:p14="http://schemas.microsoft.com/office/powerpoint/2010/main" val="1741439953"/>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G279 2006 Year 5 Optional Paper 1 Q28</a:t>
            </a:r>
          </a:p>
        </p:txBody>
      </p:sp>
      <p:sp>
        <p:nvSpPr>
          <p:cNvPr id="4" name="Slide Number Placeholder 3"/>
          <p:cNvSpPr>
            <a:spLocks noGrp="1"/>
          </p:cNvSpPr>
          <p:nvPr>
            <p:ph type="sldNum" sz="quarter" idx="5"/>
          </p:nvPr>
        </p:nvSpPr>
        <p:spPr/>
        <p:txBody>
          <a:bodyPr/>
          <a:lstStyle/>
          <a:p>
            <a:fld id="{4F613BD5-83DE-4762-9D78-EAF2266223FD}" type="slidenum">
              <a:rPr lang="en-GB" smtClean="0"/>
              <a:t>279</a:t>
            </a:fld>
            <a:endParaRPr lang="en-GB"/>
          </a:p>
        </p:txBody>
      </p:sp>
    </p:spTree>
    <p:extLst>
      <p:ext uri="{BB962C8B-B14F-4D97-AF65-F5344CB8AC3E}">
        <p14:creationId xmlns:p14="http://schemas.microsoft.com/office/powerpoint/2010/main" val="2920915293"/>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G280 2001 Paper 2 Q15</a:t>
            </a:r>
          </a:p>
        </p:txBody>
      </p:sp>
      <p:sp>
        <p:nvSpPr>
          <p:cNvPr id="4" name="Slide Number Placeholder 3"/>
          <p:cNvSpPr>
            <a:spLocks noGrp="1"/>
          </p:cNvSpPr>
          <p:nvPr>
            <p:ph type="sldNum" sz="quarter" idx="5"/>
          </p:nvPr>
        </p:nvSpPr>
        <p:spPr/>
        <p:txBody>
          <a:bodyPr/>
          <a:lstStyle/>
          <a:p>
            <a:fld id="{4AD97DD7-CC18-4B71-88DA-8268ABBBFE89}" type="slidenum">
              <a:rPr lang="en-GB" smtClean="0"/>
              <a:t>280</a:t>
            </a:fld>
            <a:endParaRPr lang="en-GB"/>
          </a:p>
        </p:txBody>
      </p:sp>
    </p:spTree>
    <p:extLst>
      <p:ext uri="{BB962C8B-B14F-4D97-AF65-F5344CB8AC3E}">
        <p14:creationId xmlns:p14="http://schemas.microsoft.com/office/powerpoint/2010/main" val="1926493802"/>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G281 2006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281</a:t>
            </a:fld>
            <a:endParaRPr lang="en-GB"/>
          </a:p>
        </p:txBody>
      </p:sp>
    </p:spTree>
    <p:extLst>
      <p:ext uri="{BB962C8B-B14F-4D97-AF65-F5344CB8AC3E}">
        <p14:creationId xmlns:p14="http://schemas.microsoft.com/office/powerpoint/2010/main" val="229263380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G282 2006 Year 4 Optional Paper 2 Q12</a:t>
            </a:r>
          </a:p>
        </p:txBody>
      </p:sp>
      <p:sp>
        <p:nvSpPr>
          <p:cNvPr id="4" name="Slide Number Placeholder 3"/>
          <p:cNvSpPr>
            <a:spLocks noGrp="1"/>
          </p:cNvSpPr>
          <p:nvPr>
            <p:ph type="sldNum" sz="quarter" idx="5"/>
          </p:nvPr>
        </p:nvSpPr>
        <p:spPr/>
        <p:txBody>
          <a:bodyPr/>
          <a:lstStyle/>
          <a:p>
            <a:fld id="{4F613BD5-83DE-4762-9D78-EAF2266223FD}" type="slidenum">
              <a:rPr lang="en-GB" smtClean="0"/>
              <a:t>282</a:t>
            </a:fld>
            <a:endParaRPr lang="en-GB"/>
          </a:p>
        </p:txBody>
      </p:sp>
    </p:spTree>
    <p:extLst>
      <p:ext uri="{BB962C8B-B14F-4D97-AF65-F5344CB8AC3E}">
        <p14:creationId xmlns:p14="http://schemas.microsoft.com/office/powerpoint/2010/main" val="980651884"/>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G283 2003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283</a:t>
            </a:fld>
            <a:endParaRPr lang="en-GB"/>
          </a:p>
        </p:txBody>
      </p:sp>
    </p:spTree>
    <p:extLst>
      <p:ext uri="{BB962C8B-B14F-4D97-AF65-F5344CB8AC3E}">
        <p14:creationId xmlns:p14="http://schemas.microsoft.com/office/powerpoint/2010/main" val="1997513233"/>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284</a:t>
            </a:fld>
            <a:endParaRPr lang="en-GB"/>
          </a:p>
        </p:txBody>
      </p:sp>
    </p:spTree>
    <p:extLst>
      <p:ext uri="{BB962C8B-B14F-4D97-AF65-F5344CB8AC3E}">
        <p14:creationId xmlns:p14="http://schemas.microsoft.com/office/powerpoint/2010/main" val="157364963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285</a:t>
            </a:fld>
            <a:endParaRPr lang="en-GB"/>
          </a:p>
        </p:txBody>
      </p:sp>
    </p:spTree>
    <p:extLst>
      <p:ext uri="{BB962C8B-B14F-4D97-AF65-F5344CB8AC3E}">
        <p14:creationId xmlns:p14="http://schemas.microsoft.com/office/powerpoint/2010/main" val="408065121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286</a:t>
            </a:fld>
            <a:endParaRPr lang="en-GB"/>
          </a:p>
        </p:txBody>
      </p:sp>
    </p:spTree>
    <p:extLst>
      <p:ext uri="{BB962C8B-B14F-4D97-AF65-F5344CB8AC3E}">
        <p14:creationId xmlns:p14="http://schemas.microsoft.com/office/powerpoint/2010/main" val="2201191537"/>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G287 2003 Year 5 Optional Paper 1 Q12</a:t>
            </a:r>
          </a:p>
        </p:txBody>
      </p:sp>
      <p:sp>
        <p:nvSpPr>
          <p:cNvPr id="4" name="Slide Number Placeholder 3"/>
          <p:cNvSpPr>
            <a:spLocks noGrp="1"/>
          </p:cNvSpPr>
          <p:nvPr>
            <p:ph type="sldNum" sz="quarter" idx="5"/>
          </p:nvPr>
        </p:nvSpPr>
        <p:spPr/>
        <p:txBody>
          <a:bodyPr/>
          <a:lstStyle/>
          <a:p>
            <a:fld id="{4C0AA782-6813-4FBB-B3E4-8AECAE7C3A7C}" type="slidenum">
              <a:rPr lang="en-GB" smtClean="0"/>
              <a:t>287</a:t>
            </a:fld>
            <a:endParaRPr lang="en-GB"/>
          </a:p>
        </p:txBody>
      </p:sp>
    </p:spTree>
    <p:extLst>
      <p:ext uri="{BB962C8B-B14F-4D97-AF65-F5344CB8AC3E}">
        <p14:creationId xmlns:p14="http://schemas.microsoft.com/office/powerpoint/2010/main" val="2298421865"/>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G288 2010 Paper 2 Q14</a:t>
            </a:r>
          </a:p>
        </p:txBody>
      </p:sp>
      <p:sp>
        <p:nvSpPr>
          <p:cNvPr id="4" name="Slide Number Placeholder 3"/>
          <p:cNvSpPr>
            <a:spLocks noGrp="1"/>
          </p:cNvSpPr>
          <p:nvPr>
            <p:ph type="sldNum" sz="quarter" idx="5"/>
          </p:nvPr>
        </p:nvSpPr>
        <p:spPr/>
        <p:txBody>
          <a:bodyPr/>
          <a:lstStyle/>
          <a:p>
            <a:fld id="{695AEAB0-4043-41D3-9C86-2044C735C0EA}" type="slidenum">
              <a:rPr lang="en-GB" smtClean="0"/>
              <a:t>288</a:t>
            </a:fld>
            <a:endParaRPr lang="en-GB"/>
          </a:p>
        </p:txBody>
      </p:sp>
    </p:spTree>
    <p:extLst>
      <p:ext uri="{BB962C8B-B14F-4D97-AF65-F5344CB8AC3E}">
        <p14:creationId xmlns:p14="http://schemas.microsoft.com/office/powerpoint/2010/main" val="2212982942"/>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289</a:t>
            </a:fld>
            <a:endParaRPr lang="en-GB"/>
          </a:p>
        </p:txBody>
      </p:sp>
    </p:spTree>
    <p:extLst>
      <p:ext uri="{BB962C8B-B14F-4D97-AF65-F5344CB8AC3E}">
        <p14:creationId xmlns:p14="http://schemas.microsoft.com/office/powerpoint/2010/main" val="271035418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G290 2010 Paper 1 Q21</a:t>
            </a:r>
          </a:p>
        </p:txBody>
      </p:sp>
      <p:sp>
        <p:nvSpPr>
          <p:cNvPr id="4" name="Slide Number Placeholder 3"/>
          <p:cNvSpPr>
            <a:spLocks noGrp="1"/>
          </p:cNvSpPr>
          <p:nvPr>
            <p:ph type="sldNum" sz="quarter" idx="5"/>
          </p:nvPr>
        </p:nvSpPr>
        <p:spPr/>
        <p:txBody>
          <a:bodyPr/>
          <a:lstStyle/>
          <a:p>
            <a:fld id="{BDD1E47F-B594-41DF-912F-0C38C6AF8DE6}" type="slidenum">
              <a:rPr lang="en-GB" smtClean="0"/>
              <a:t>290</a:t>
            </a:fld>
            <a:endParaRPr lang="en-GB"/>
          </a:p>
        </p:txBody>
      </p:sp>
    </p:spTree>
    <p:extLst>
      <p:ext uri="{BB962C8B-B14F-4D97-AF65-F5344CB8AC3E}">
        <p14:creationId xmlns:p14="http://schemas.microsoft.com/office/powerpoint/2010/main" val="194644173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G291 2001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291</a:t>
            </a:fld>
            <a:endParaRPr lang="en-GB"/>
          </a:p>
        </p:txBody>
      </p:sp>
    </p:spTree>
    <p:extLst>
      <p:ext uri="{BB962C8B-B14F-4D97-AF65-F5344CB8AC3E}">
        <p14:creationId xmlns:p14="http://schemas.microsoft.com/office/powerpoint/2010/main" val="17677321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G292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292</a:t>
            </a:fld>
            <a:endParaRPr lang="en-GB"/>
          </a:p>
        </p:txBody>
      </p:sp>
    </p:spTree>
    <p:extLst>
      <p:ext uri="{BB962C8B-B14F-4D97-AF65-F5344CB8AC3E}">
        <p14:creationId xmlns:p14="http://schemas.microsoft.com/office/powerpoint/2010/main" val="1335610485"/>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293</a:t>
            </a:fld>
            <a:endParaRPr lang="en-GB"/>
          </a:p>
        </p:txBody>
      </p:sp>
    </p:spTree>
    <p:extLst>
      <p:ext uri="{BB962C8B-B14F-4D97-AF65-F5344CB8AC3E}">
        <p14:creationId xmlns:p14="http://schemas.microsoft.com/office/powerpoint/2010/main" val="3548774873"/>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G294 2001 Paper 2 Q10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294</a:t>
            </a:fld>
            <a:endParaRPr lang="en-GB"/>
          </a:p>
        </p:txBody>
      </p:sp>
    </p:spTree>
    <p:extLst>
      <p:ext uri="{BB962C8B-B14F-4D97-AF65-F5344CB8AC3E}">
        <p14:creationId xmlns:p14="http://schemas.microsoft.com/office/powerpoint/2010/main" val="315760502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295</a:t>
            </a:fld>
            <a:endParaRPr lang="en-GB"/>
          </a:p>
        </p:txBody>
      </p:sp>
    </p:spTree>
    <p:extLst>
      <p:ext uri="{BB962C8B-B14F-4D97-AF65-F5344CB8AC3E}">
        <p14:creationId xmlns:p14="http://schemas.microsoft.com/office/powerpoint/2010/main" val="310829932"/>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G296 2006 Year 5 Optional Paper 2 Q21</a:t>
            </a:r>
          </a:p>
        </p:txBody>
      </p:sp>
      <p:sp>
        <p:nvSpPr>
          <p:cNvPr id="4" name="Slide Number Placeholder 3"/>
          <p:cNvSpPr>
            <a:spLocks noGrp="1"/>
          </p:cNvSpPr>
          <p:nvPr>
            <p:ph type="sldNum" sz="quarter" idx="5"/>
          </p:nvPr>
        </p:nvSpPr>
        <p:spPr/>
        <p:txBody>
          <a:bodyPr/>
          <a:lstStyle/>
          <a:p>
            <a:fld id="{4F613BD5-83DE-4762-9D78-EAF2266223FD}" type="slidenum">
              <a:rPr lang="en-GB" smtClean="0"/>
              <a:t>296</a:t>
            </a:fld>
            <a:endParaRPr lang="en-GB"/>
          </a:p>
        </p:txBody>
      </p:sp>
    </p:spTree>
    <p:extLst>
      <p:ext uri="{BB962C8B-B14F-4D97-AF65-F5344CB8AC3E}">
        <p14:creationId xmlns:p14="http://schemas.microsoft.com/office/powerpoint/2010/main" val="412020794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G297 2012 Paper 2 Q22</a:t>
            </a:r>
          </a:p>
        </p:txBody>
      </p:sp>
      <p:sp>
        <p:nvSpPr>
          <p:cNvPr id="4" name="Slide Number Placeholder 3"/>
          <p:cNvSpPr>
            <a:spLocks noGrp="1"/>
          </p:cNvSpPr>
          <p:nvPr>
            <p:ph type="sldNum" sz="quarter" idx="5"/>
          </p:nvPr>
        </p:nvSpPr>
        <p:spPr/>
        <p:txBody>
          <a:bodyPr/>
          <a:lstStyle/>
          <a:p>
            <a:fld id="{014E71C5-4420-4878-A8B6-150A94BA4592}" type="slidenum">
              <a:rPr lang="en-GB" smtClean="0"/>
              <a:t>297</a:t>
            </a:fld>
            <a:endParaRPr lang="en-GB"/>
          </a:p>
        </p:txBody>
      </p:sp>
    </p:spTree>
    <p:extLst>
      <p:ext uri="{BB962C8B-B14F-4D97-AF65-F5344CB8AC3E}">
        <p14:creationId xmlns:p14="http://schemas.microsoft.com/office/powerpoint/2010/main" val="392779355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G298 2015 Paper 2 Q12</a:t>
            </a:r>
          </a:p>
        </p:txBody>
      </p:sp>
      <p:sp>
        <p:nvSpPr>
          <p:cNvPr id="4" name="Slide Number Placeholder 3"/>
          <p:cNvSpPr>
            <a:spLocks noGrp="1"/>
          </p:cNvSpPr>
          <p:nvPr>
            <p:ph type="sldNum" sz="quarter" idx="5"/>
          </p:nvPr>
        </p:nvSpPr>
        <p:spPr/>
        <p:txBody>
          <a:bodyPr/>
          <a:lstStyle/>
          <a:p>
            <a:fld id="{5C00C338-B6C7-4BAA-AC30-47AEEA286F8F}" type="slidenum">
              <a:rPr lang="en-GB" smtClean="0"/>
              <a:t>298</a:t>
            </a:fld>
            <a:endParaRPr lang="en-GB"/>
          </a:p>
        </p:txBody>
      </p:sp>
    </p:spTree>
    <p:extLst>
      <p:ext uri="{BB962C8B-B14F-4D97-AF65-F5344CB8AC3E}">
        <p14:creationId xmlns:p14="http://schemas.microsoft.com/office/powerpoint/2010/main" val="51094087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G299 2010 Paper 1 Q17</a:t>
            </a:r>
          </a:p>
        </p:txBody>
      </p:sp>
      <p:sp>
        <p:nvSpPr>
          <p:cNvPr id="4" name="Slide Number Placeholder 3"/>
          <p:cNvSpPr>
            <a:spLocks noGrp="1"/>
          </p:cNvSpPr>
          <p:nvPr>
            <p:ph type="sldNum" sz="quarter" idx="5"/>
          </p:nvPr>
        </p:nvSpPr>
        <p:spPr/>
        <p:txBody>
          <a:bodyPr/>
          <a:lstStyle/>
          <a:p>
            <a:fld id="{265D04A2-BA3E-42AB-9143-FE638C7EC0E9}" type="slidenum">
              <a:rPr lang="en-GB" smtClean="0"/>
              <a:t>299</a:t>
            </a:fld>
            <a:endParaRPr lang="en-GB"/>
          </a:p>
        </p:txBody>
      </p:sp>
    </p:spTree>
    <p:extLst>
      <p:ext uri="{BB962C8B-B14F-4D97-AF65-F5344CB8AC3E}">
        <p14:creationId xmlns:p14="http://schemas.microsoft.com/office/powerpoint/2010/main" val="1677988465"/>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300</a:t>
            </a:fld>
            <a:endParaRPr lang="en-GB"/>
          </a:p>
        </p:txBody>
      </p:sp>
    </p:spTree>
    <p:extLst>
      <p:ext uri="{BB962C8B-B14F-4D97-AF65-F5344CB8AC3E}">
        <p14:creationId xmlns:p14="http://schemas.microsoft.com/office/powerpoint/2010/main" val="369845713"/>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G301 2006 Paper 2 Q2</a:t>
            </a:r>
          </a:p>
        </p:txBody>
      </p:sp>
      <p:sp>
        <p:nvSpPr>
          <p:cNvPr id="4" name="Slide Number Placeholder 3"/>
          <p:cNvSpPr>
            <a:spLocks noGrp="1"/>
          </p:cNvSpPr>
          <p:nvPr>
            <p:ph type="sldNum" sz="quarter" idx="5"/>
          </p:nvPr>
        </p:nvSpPr>
        <p:spPr/>
        <p:txBody>
          <a:bodyPr/>
          <a:lstStyle/>
          <a:p>
            <a:fld id="{014E71C5-4420-4878-A8B6-150A94BA4592}" type="slidenum">
              <a:rPr lang="en-GB" smtClean="0"/>
              <a:t>301</a:t>
            </a:fld>
            <a:endParaRPr lang="en-GB"/>
          </a:p>
        </p:txBody>
      </p:sp>
    </p:spTree>
    <p:extLst>
      <p:ext uri="{BB962C8B-B14F-4D97-AF65-F5344CB8AC3E}">
        <p14:creationId xmlns:p14="http://schemas.microsoft.com/office/powerpoint/2010/main" val="2219776010"/>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G302 2015 Level 6 Paper A Q4</a:t>
            </a:r>
          </a:p>
        </p:txBody>
      </p:sp>
      <p:sp>
        <p:nvSpPr>
          <p:cNvPr id="4" name="Slide Number Placeholder 3"/>
          <p:cNvSpPr>
            <a:spLocks noGrp="1"/>
          </p:cNvSpPr>
          <p:nvPr>
            <p:ph type="sldNum" sz="quarter" idx="5"/>
          </p:nvPr>
        </p:nvSpPr>
        <p:spPr/>
        <p:txBody>
          <a:bodyPr/>
          <a:lstStyle/>
          <a:p>
            <a:fld id="{014E71C5-4420-4878-A8B6-150A94BA4592}" type="slidenum">
              <a:rPr lang="en-GB" smtClean="0"/>
              <a:t>302</a:t>
            </a:fld>
            <a:endParaRPr lang="en-GB"/>
          </a:p>
        </p:txBody>
      </p:sp>
    </p:spTree>
    <p:extLst>
      <p:ext uri="{BB962C8B-B14F-4D97-AF65-F5344CB8AC3E}">
        <p14:creationId xmlns:p14="http://schemas.microsoft.com/office/powerpoint/2010/main" val="2394943168"/>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303</a:t>
            </a:fld>
            <a:endParaRPr lang="en-GB"/>
          </a:p>
        </p:txBody>
      </p:sp>
    </p:spTree>
    <p:extLst>
      <p:ext uri="{BB962C8B-B14F-4D97-AF65-F5344CB8AC3E}">
        <p14:creationId xmlns:p14="http://schemas.microsoft.com/office/powerpoint/2010/main" val="107503355"/>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G304 2003 Year 5 Optional Paper 2 Q18</a:t>
            </a:r>
          </a:p>
        </p:txBody>
      </p:sp>
      <p:sp>
        <p:nvSpPr>
          <p:cNvPr id="4" name="Slide Number Placeholder 3"/>
          <p:cNvSpPr>
            <a:spLocks noGrp="1"/>
          </p:cNvSpPr>
          <p:nvPr>
            <p:ph type="sldNum" sz="quarter" idx="5"/>
          </p:nvPr>
        </p:nvSpPr>
        <p:spPr/>
        <p:txBody>
          <a:bodyPr/>
          <a:lstStyle/>
          <a:p>
            <a:fld id="{4AD97DD7-CC18-4B71-88DA-8268ABBBFE89}" type="slidenum">
              <a:rPr lang="en-GB" smtClean="0"/>
              <a:t>304</a:t>
            </a:fld>
            <a:endParaRPr lang="en-GB"/>
          </a:p>
        </p:txBody>
      </p:sp>
    </p:spTree>
    <p:extLst>
      <p:ext uri="{BB962C8B-B14F-4D97-AF65-F5344CB8AC3E}">
        <p14:creationId xmlns:p14="http://schemas.microsoft.com/office/powerpoint/2010/main" val="2085750588"/>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G305 2003 Year 4 Optional Paper 2 Q28 first page</a:t>
            </a:r>
          </a:p>
        </p:txBody>
      </p:sp>
      <p:sp>
        <p:nvSpPr>
          <p:cNvPr id="4" name="Slide Number Placeholder 3"/>
          <p:cNvSpPr>
            <a:spLocks noGrp="1"/>
          </p:cNvSpPr>
          <p:nvPr>
            <p:ph type="sldNum" sz="quarter" idx="5"/>
          </p:nvPr>
        </p:nvSpPr>
        <p:spPr/>
        <p:txBody>
          <a:bodyPr/>
          <a:lstStyle/>
          <a:p>
            <a:fld id="{695AEAB0-4043-41D3-9C86-2044C735C0EA}" type="slidenum">
              <a:rPr lang="en-GB" smtClean="0"/>
              <a:t>305</a:t>
            </a:fld>
            <a:endParaRPr lang="en-GB"/>
          </a:p>
        </p:txBody>
      </p:sp>
    </p:spTree>
    <p:extLst>
      <p:ext uri="{BB962C8B-B14F-4D97-AF65-F5344CB8AC3E}">
        <p14:creationId xmlns:p14="http://schemas.microsoft.com/office/powerpoint/2010/main" val="1641129127"/>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G306 2003 Year 4 Optional Paper 2 Q28 second page</a:t>
            </a:r>
          </a:p>
        </p:txBody>
      </p:sp>
      <p:sp>
        <p:nvSpPr>
          <p:cNvPr id="4" name="Slide Number Placeholder 3"/>
          <p:cNvSpPr>
            <a:spLocks noGrp="1"/>
          </p:cNvSpPr>
          <p:nvPr>
            <p:ph type="sldNum" sz="quarter" idx="5"/>
          </p:nvPr>
        </p:nvSpPr>
        <p:spPr/>
        <p:txBody>
          <a:bodyPr/>
          <a:lstStyle/>
          <a:p>
            <a:fld id="{695AEAB0-4043-41D3-9C86-2044C735C0EA}" type="slidenum">
              <a:rPr lang="en-GB" smtClean="0"/>
              <a:t>306</a:t>
            </a:fld>
            <a:endParaRPr lang="en-GB"/>
          </a:p>
        </p:txBody>
      </p:sp>
    </p:spTree>
    <p:extLst>
      <p:ext uri="{BB962C8B-B14F-4D97-AF65-F5344CB8AC3E}">
        <p14:creationId xmlns:p14="http://schemas.microsoft.com/office/powerpoint/2010/main" val="902026779"/>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307</a:t>
            </a:fld>
            <a:endParaRPr lang="en-GB"/>
          </a:p>
        </p:txBody>
      </p:sp>
    </p:spTree>
    <p:extLst>
      <p:ext uri="{BB962C8B-B14F-4D97-AF65-F5344CB8AC3E}">
        <p14:creationId xmlns:p14="http://schemas.microsoft.com/office/powerpoint/2010/main" val="2965634833"/>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308</a:t>
            </a:fld>
            <a:endParaRPr lang="en-GB"/>
          </a:p>
        </p:txBody>
      </p:sp>
    </p:spTree>
    <p:extLst>
      <p:ext uri="{BB962C8B-B14F-4D97-AF65-F5344CB8AC3E}">
        <p14:creationId xmlns:p14="http://schemas.microsoft.com/office/powerpoint/2010/main" val="63583530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G309 2007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309</a:t>
            </a:fld>
            <a:endParaRPr lang="en-GB"/>
          </a:p>
        </p:txBody>
      </p:sp>
    </p:spTree>
    <p:extLst>
      <p:ext uri="{BB962C8B-B14F-4D97-AF65-F5344CB8AC3E}">
        <p14:creationId xmlns:p14="http://schemas.microsoft.com/office/powerpoint/2010/main" val="14072007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310</a:t>
            </a:fld>
            <a:endParaRPr lang="en-GB"/>
          </a:p>
        </p:txBody>
      </p:sp>
    </p:spTree>
    <p:extLst>
      <p:ext uri="{BB962C8B-B14F-4D97-AF65-F5344CB8AC3E}">
        <p14:creationId xmlns:p14="http://schemas.microsoft.com/office/powerpoint/2010/main" val="40799060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G311 2003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311</a:t>
            </a:fld>
            <a:endParaRPr lang="en-GB"/>
          </a:p>
        </p:txBody>
      </p:sp>
    </p:spTree>
    <p:extLst>
      <p:ext uri="{BB962C8B-B14F-4D97-AF65-F5344CB8AC3E}">
        <p14:creationId xmlns:p14="http://schemas.microsoft.com/office/powerpoint/2010/main" val="198008341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312</a:t>
            </a:fld>
            <a:endParaRPr lang="en-GB"/>
          </a:p>
        </p:txBody>
      </p:sp>
    </p:spTree>
    <p:extLst>
      <p:ext uri="{BB962C8B-B14F-4D97-AF65-F5344CB8AC3E}">
        <p14:creationId xmlns:p14="http://schemas.microsoft.com/office/powerpoint/2010/main" val="3795005919"/>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G313 2015 Paper 1 Q7</a:t>
            </a:r>
          </a:p>
        </p:txBody>
      </p:sp>
      <p:sp>
        <p:nvSpPr>
          <p:cNvPr id="4" name="Slide Number Placeholder 3"/>
          <p:cNvSpPr>
            <a:spLocks noGrp="1"/>
          </p:cNvSpPr>
          <p:nvPr>
            <p:ph type="sldNum" sz="quarter" idx="5"/>
          </p:nvPr>
        </p:nvSpPr>
        <p:spPr/>
        <p:txBody>
          <a:bodyPr/>
          <a:lstStyle/>
          <a:p>
            <a:fld id="{573667E2-D86D-4E6D-BB4D-77F90099A0B7}" type="slidenum">
              <a:rPr lang="en-GB" smtClean="0"/>
              <a:t>313</a:t>
            </a:fld>
            <a:endParaRPr lang="en-GB"/>
          </a:p>
        </p:txBody>
      </p:sp>
    </p:spTree>
    <p:extLst>
      <p:ext uri="{BB962C8B-B14F-4D97-AF65-F5344CB8AC3E}">
        <p14:creationId xmlns:p14="http://schemas.microsoft.com/office/powerpoint/2010/main" val="2555511409"/>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314</a:t>
            </a:fld>
            <a:endParaRPr lang="en-GB"/>
          </a:p>
        </p:txBody>
      </p:sp>
    </p:spTree>
    <p:extLst>
      <p:ext uri="{BB962C8B-B14F-4D97-AF65-F5344CB8AC3E}">
        <p14:creationId xmlns:p14="http://schemas.microsoft.com/office/powerpoint/2010/main" val="663537687"/>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G315 2006 Paper 2 Q22</a:t>
            </a:r>
          </a:p>
        </p:txBody>
      </p:sp>
      <p:sp>
        <p:nvSpPr>
          <p:cNvPr id="4" name="Slide Number Placeholder 3"/>
          <p:cNvSpPr>
            <a:spLocks noGrp="1"/>
          </p:cNvSpPr>
          <p:nvPr>
            <p:ph type="sldNum" sz="quarter" idx="5"/>
          </p:nvPr>
        </p:nvSpPr>
        <p:spPr/>
        <p:txBody>
          <a:bodyPr/>
          <a:lstStyle/>
          <a:p>
            <a:fld id="{014E71C5-4420-4878-A8B6-150A94BA4592}" type="slidenum">
              <a:rPr lang="en-GB" smtClean="0"/>
              <a:t>315</a:t>
            </a:fld>
            <a:endParaRPr lang="en-GB"/>
          </a:p>
        </p:txBody>
      </p:sp>
    </p:spTree>
    <p:extLst>
      <p:ext uri="{BB962C8B-B14F-4D97-AF65-F5344CB8AC3E}">
        <p14:creationId xmlns:p14="http://schemas.microsoft.com/office/powerpoint/2010/main" val="1145235916"/>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G316 2008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316</a:t>
            </a:fld>
            <a:endParaRPr lang="en-GB"/>
          </a:p>
        </p:txBody>
      </p:sp>
    </p:spTree>
    <p:extLst>
      <p:ext uri="{BB962C8B-B14F-4D97-AF65-F5344CB8AC3E}">
        <p14:creationId xmlns:p14="http://schemas.microsoft.com/office/powerpoint/2010/main" val="2618251459"/>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G317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317</a:t>
            </a:fld>
            <a:endParaRPr lang="en-GB"/>
          </a:p>
        </p:txBody>
      </p:sp>
    </p:spTree>
    <p:extLst>
      <p:ext uri="{BB962C8B-B14F-4D97-AF65-F5344CB8AC3E}">
        <p14:creationId xmlns:p14="http://schemas.microsoft.com/office/powerpoint/2010/main" val="1613339656"/>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G318 2003 Paper 1 Q23</a:t>
            </a:r>
          </a:p>
        </p:txBody>
      </p:sp>
      <p:sp>
        <p:nvSpPr>
          <p:cNvPr id="4" name="Slide Number Placeholder 3"/>
          <p:cNvSpPr>
            <a:spLocks noGrp="1"/>
          </p:cNvSpPr>
          <p:nvPr>
            <p:ph type="sldNum" sz="quarter" idx="5"/>
          </p:nvPr>
        </p:nvSpPr>
        <p:spPr/>
        <p:txBody>
          <a:bodyPr/>
          <a:lstStyle/>
          <a:p>
            <a:fld id="{695AEAB0-4043-41D3-9C86-2044C735C0EA}" type="slidenum">
              <a:rPr lang="en-GB" smtClean="0"/>
              <a:t>318</a:t>
            </a:fld>
            <a:endParaRPr lang="en-GB"/>
          </a:p>
        </p:txBody>
      </p:sp>
    </p:spTree>
    <p:extLst>
      <p:ext uri="{BB962C8B-B14F-4D97-AF65-F5344CB8AC3E}">
        <p14:creationId xmlns:p14="http://schemas.microsoft.com/office/powerpoint/2010/main" val="2249982665"/>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G319 2004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319</a:t>
            </a:fld>
            <a:endParaRPr lang="en-GB"/>
          </a:p>
        </p:txBody>
      </p:sp>
    </p:spTree>
    <p:extLst>
      <p:ext uri="{BB962C8B-B14F-4D97-AF65-F5344CB8AC3E}">
        <p14:creationId xmlns:p14="http://schemas.microsoft.com/office/powerpoint/2010/main" val="1489077699"/>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320</a:t>
            </a:fld>
            <a:endParaRPr lang="en-GB"/>
          </a:p>
        </p:txBody>
      </p:sp>
    </p:spTree>
    <p:extLst>
      <p:ext uri="{BB962C8B-B14F-4D97-AF65-F5344CB8AC3E}">
        <p14:creationId xmlns:p14="http://schemas.microsoft.com/office/powerpoint/2010/main" val="30624967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G321 2011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321</a:t>
            </a:fld>
            <a:endParaRPr lang="en-GB"/>
          </a:p>
        </p:txBody>
      </p:sp>
    </p:spTree>
    <p:extLst>
      <p:ext uri="{BB962C8B-B14F-4D97-AF65-F5344CB8AC3E}">
        <p14:creationId xmlns:p14="http://schemas.microsoft.com/office/powerpoint/2010/main" val="714715769"/>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322</a:t>
            </a:fld>
            <a:endParaRPr lang="en-GB"/>
          </a:p>
        </p:txBody>
      </p:sp>
    </p:spTree>
    <p:extLst>
      <p:ext uri="{BB962C8B-B14F-4D97-AF65-F5344CB8AC3E}">
        <p14:creationId xmlns:p14="http://schemas.microsoft.com/office/powerpoint/2010/main" val="836852485"/>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G323 2013 Level 6 Paper A Q1 (adapted)</a:t>
            </a:r>
          </a:p>
        </p:txBody>
      </p:sp>
      <p:sp>
        <p:nvSpPr>
          <p:cNvPr id="4" name="Slide Number Placeholder 3"/>
          <p:cNvSpPr>
            <a:spLocks noGrp="1"/>
          </p:cNvSpPr>
          <p:nvPr>
            <p:ph type="sldNum" sz="quarter" idx="5"/>
          </p:nvPr>
        </p:nvSpPr>
        <p:spPr/>
        <p:txBody>
          <a:bodyPr/>
          <a:lstStyle/>
          <a:p>
            <a:fld id="{014E71C5-4420-4878-A8B6-150A94BA4592}" type="slidenum">
              <a:rPr lang="en-GB" smtClean="0"/>
              <a:t>323</a:t>
            </a:fld>
            <a:endParaRPr lang="en-GB"/>
          </a:p>
        </p:txBody>
      </p:sp>
    </p:spTree>
    <p:extLst>
      <p:ext uri="{BB962C8B-B14F-4D97-AF65-F5344CB8AC3E}">
        <p14:creationId xmlns:p14="http://schemas.microsoft.com/office/powerpoint/2010/main" val="1273871277"/>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324</a:t>
            </a:fld>
            <a:endParaRPr lang="en-GB"/>
          </a:p>
        </p:txBody>
      </p:sp>
    </p:spTree>
    <p:extLst>
      <p:ext uri="{BB962C8B-B14F-4D97-AF65-F5344CB8AC3E}">
        <p14:creationId xmlns:p14="http://schemas.microsoft.com/office/powerpoint/2010/main" val="1019380514"/>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G325a AND G325b Pre-2000 or other question (first) and 2010 Paper 2 Q4 (second)</a:t>
            </a:r>
          </a:p>
        </p:txBody>
      </p:sp>
      <p:sp>
        <p:nvSpPr>
          <p:cNvPr id="4" name="Slide Number Placeholder 3"/>
          <p:cNvSpPr>
            <a:spLocks noGrp="1"/>
          </p:cNvSpPr>
          <p:nvPr>
            <p:ph type="sldNum" sz="quarter" idx="5"/>
          </p:nvPr>
        </p:nvSpPr>
        <p:spPr/>
        <p:txBody>
          <a:bodyPr/>
          <a:lstStyle/>
          <a:p>
            <a:fld id="{014E71C5-4420-4878-A8B6-150A94BA4592}" type="slidenum">
              <a:rPr lang="en-GB" smtClean="0"/>
              <a:t>325</a:t>
            </a:fld>
            <a:endParaRPr lang="en-GB"/>
          </a:p>
        </p:txBody>
      </p:sp>
    </p:spTree>
    <p:extLst>
      <p:ext uri="{BB962C8B-B14F-4D97-AF65-F5344CB8AC3E}">
        <p14:creationId xmlns:p14="http://schemas.microsoft.com/office/powerpoint/2010/main" val="2474881667"/>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G326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326</a:t>
            </a:fld>
            <a:endParaRPr lang="en-GB"/>
          </a:p>
        </p:txBody>
      </p:sp>
    </p:spTree>
    <p:extLst>
      <p:ext uri="{BB962C8B-B14F-4D97-AF65-F5344CB8AC3E}">
        <p14:creationId xmlns:p14="http://schemas.microsoft.com/office/powerpoint/2010/main" val="1531547227"/>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G327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327</a:t>
            </a:fld>
            <a:endParaRPr lang="en-GB"/>
          </a:p>
        </p:txBody>
      </p:sp>
    </p:spTree>
    <p:extLst>
      <p:ext uri="{BB962C8B-B14F-4D97-AF65-F5344CB8AC3E}">
        <p14:creationId xmlns:p14="http://schemas.microsoft.com/office/powerpoint/2010/main" val="2889693368"/>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G328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328</a:t>
            </a:fld>
            <a:endParaRPr lang="en-GB"/>
          </a:p>
        </p:txBody>
      </p:sp>
    </p:spTree>
    <p:extLst>
      <p:ext uri="{BB962C8B-B14F-4D97-AF65-F5344CB8AC3E}">
        <p14:creationId xmlns:p14="http://schemas.microsoft.com/office/powerpoint/2010/main" val="1974470053"/>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329</a:t>
            </a:fld>
            <a:endParaRPr lang="en-GB"/>
          </a:p>
        </p:txBody>
      </p:sp>
    </p:spTree>
    <p:extLst>
      <p:ext uri="{BB962C8B-B14F-4D97-AF65-F5344CB8AC3E}">
        <p14:creationId xmlns:p14="http://schemas.microsoft.com/office/powerpoint/2010/main" val="2466469086"/>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G330 2011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330</a:t>
            </a:fld>
            <a:endParaRPr lang="en-GB"/>
          </a:p>
        </p:txBody>
      </p:sp>
    </p:spTree>
    <p:extLst>
      <p:ext uri="{BB962C8B-B14F-4D97-AF65-F5344CB8AC3E}">
        <p14:creationId xmlns:p14="http://schemas.microsoft.com/office/powerpoint/2010/main" val="112632556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G331 2008 Paper 1 Q18 first page</a:t>
            </a:r>
          </a:p>
        </p:txBody>
      </p:sp>
      <p:sp>
        <p:nvSpPr>
          <p:cNvPr id="4" name="Slide Number Placeholder 3"/>
          <p:cNvSpPr>
            <a:spLocks noGrp="1"/>
          </p:cNvSpPr>
          <p:nvPr>
            <p:ph type="sldNum" sz="quarter" idx="5"/>
          </p:nvPr>
        </p:nvSpPr>
        <p:spPr/>
        <p:txBody>
          <a:bodyPr/>
          <a:lstStyle/>
          <a:p>
            <a:fld id="{3E4F6145-74A2-480A-9F77-A7578406CC9E}" type="slidenum">
              <a:rPr lang="en-GB" smtClean="0"/>
              <a:t>331</a:t>
            </a:fld>
            <a:endParaRPr lang="en-GB"/>
          </a:p>
        </p:txBody>
      </p:sp>
    </p:spTree>
    <p:extLst>
      <p:ext uri="{BB962C8B-B14F-4D97-AF65-F5344CB8AC3E}">
        <p14:creationId xmlns:p14="http://schemas.microsoft.com/office/powerpoint/2010/main" val="82582865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G332 2008 Paper 1 Q18 second page</a:t>
            </a:r>
          </a:p>
        </p:txBody>
      </p:sp>
      <p:sp>
        <p:nvSpPr>
          <p:cNvPr id="4" name="Slide Number Placeholder 3"/>
          <p:cNvSpPr>
            <a:spLocks noGrp="1"/>
          </p:cNvSpPr>
          <p:nvPr>
            <p:ph type="sldNum" sz="quarter" idx="5"/>
          </p:nvPr>
        </p:nvSpPr>
        <p:spPr/>
        <p:txBody>
          <a:bodyPr/>
          <a:lstStyle/>
          <a:p>
            <a:fld id="{3E4F6145-74A2-480A-9F77-A7578406CC9E}" type="slidenum">
              <a:rPr lang="en-GB" smtClean="0"/>
              <a:t>332</a:t>
            </a:fld>
            <a:endParaRPr lang="en-GB"/>
          </a:p>
        </p:txBody>
      </p:sp>
    </p:spTree>
    <p:extLst>
      <p:ext uri="{BB962C8B-B14F-4D97-AF65-F5344CB8AC3E}">
        <p14:creationId xmlns:p14="http://schemas.microsoft.com/office/powerpoint/2010/main" val="3223865029"/>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G333 2003 Paper 1 Q26</a:t>
            </a:r>
          </a:p>
        </p:txBody>
      </p:sp>
      <p:sp>
        <p:nvSpPr>
          <p:cNvPr id="4" name="Slide Number Placeholder 3"/>
          <p:cNvSpPr>
            <a:spLocks noGrp="1"/>
          </p:cNvSpPr>
          <p:nvPr>
            <p:ph type="sldNum" sz="quarter" idx="5"/>
          </p:nvPr>
        </p:nvSpPr>
        <p:spPr/>
        <p:txBody>
          <a:bodyPr/>
          <a:lstStyle/>
          <a:p>
            <a:fld id="{014E71C5-4420-4878-A8B6-150A94BA4592}" type="slidenum">
              <a:rPr lang="en-GB" smtClean="0"/>
              <a:t>333</a:t>
            </a:fld>
            <a:endParaRPr lang="en-GB"/>
          </a:p>
        </p:txBody>
      </p:sp>
    </p:spTree>
    <p:extLst>
      <p:ext uri="{BB962C8B-B14F-4D97-AF65-F5344CB8AC3E}">
        <p14:creationId xmlns:p14="http://schemas.microsoft.com/office/powerpoint/2010/main" val="241913227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G334 2003 Paper 1 Q26</a:t>
            </a:r>
          </a:p>
        </p:txBody>
      </p:sp>
      <p:sp>
        <p:nvSpPr>
          <p:cNvPr id="4" name="Slide Number Placeholder 3"/>
          <p:cNvSpPr>
            <a:spLocks noGrp="1"/>
          </p:cNvSpPr>
          <p:nvPr>
            <p:ph type="sldNum" sz="quarter" idx="5"/>
          </p:nvPr>
        </p:nvSpPr>
        <p:spPr/>
        <p:txBody>
          <a:bodyPr/>
          <a:lstStyle/>
          <a:p>
            <a:fld id="{014E71C5-4420-4878-A8B6-150A94BA4592}" type="slidenum">
              <a:rPr lang="en-GB" smtClean="0"/>
              <a:t>334</a:t>
            </a:fld>
            <a:endParaRPr lang="en-GB"/>
          </a:p>
        </p:txBody>
      </p:sp>
    </p:spTree>
    <p:extLst>
      <p:ext uri="{BB962C8B-B14F-4D97-AF65-F5344CB8AC3E}">
        <p14:creationId xmlns:p14="http://schemas.microsoft.com/office/powerpoint/2010/main" val="2114541812"/>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G335a AND G335b Pre-2000 or other question (first question) and Pre-2000 or other question (second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335</a:t>
            </a:fld>
            <a:endParaRPr lang="en-GB"/>
          </a:p>
        </p:txBody>
      </p:sp>
    </p:spTree>
    <p:extLst>
      <p:ext uri="{BB962C8B-B14F-4D97-AF65-F5344CB8AC3E}">
        <p14:creationId xmlns:p14="http://schemas.microsoft.com/office/powerpoint/2010/main" val="211306998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336</a:t>
            </a:fld>
            <a:endParaRPr lang="en-GB"/>
          </a:p>
        </p:txBody>
      </p:sp>
    </p:spTree>
    <p:extLst>
      <p:ext uri="{BB962C8B-B14F-4D97-AF65-F5344CB8AC3E}">
        <p14:creationId xmlns:p14="http://schemas.microsoft.com/office/powerpoint/2010/main" val="219894841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G337 2015 Level 6 Paper A Q13</a:t>
            </a:r>
          </a:p>
        </p:txBody>
      </p:sp>
      <p:sp>
        <p:nvSpPr>
          <p:cNvPr id="4" name="Slide Number Placeholder 3"/>
          <p:cNvSpPr>
            <a:spLocks noGrp="1"/>
          </p:cNvSpPr>
          <p:nvPr>
            <p:ph type="sldNum" sz="quarter" idx="5"/>
          </p:nvPr>
        </p:nvSpPr>
        <p:spPr/>
        <p:txBody>
          <a:bodyPr/>
          <a:lstStyle/>
          <a:p>
            <a:fld id="{014E71C5-4420-4878-A8B6-150A94BA4592}" type="slidenum">
              <a:rPr lang="en-GB" smtClean="0"/>
              <a:t>337</a:t>
            </a:fld>
            <a:endParaRPr lang="en-GB"/>
          </a:p>
        </p:txBody>
      </p:sp>
    </p:spTree>
    <p:extLst>
      <p:ext uri="{BB962C8B-B14F-4D97-AF65-F5344CB8AC3E}">
        <p14:creationId xmlns:p14="http://schemas.microsoft.com/office/powerpoint/2010/main" val="1492302728"/>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G338 2002 Paper 1 Q5</a:t>
            </a:r>
          </a:p>
        </p:txBody>
      </p:sp>
      <p:sp>
        <p:nvSpPr>
          <p:cNvPr id="4" name="Slide Number Placeholder 3"/>
          <p:cNvSpPr>
            <a:spLocks noGrp="1"/>
          </p:cNvSpPr>
          <p:nvPr>
            <p:ph type="sldNum" sz="quarter" idx="5"/>
          </p:nvPr>
        </p:nvSpPr>
        <p:spPr/>
        <p:txBody>
          <a:bodyPr/>
          <a:lstStyle/>
          <a:p>
            <a:fld id="{BDD1E47F-B594-41DF-912F-0C38C6AF8DE6}" type="slidenum">
              <a:rPr lang="en-GB" smtClean="0"/>
              <a:t>338</a:t>
            </a:fld>
            <a:endParaRPr lang="en-GB"/>
          </a:p>
        </p:txBody>
      </p:sp>
    </p:spTree>
    <p:extLst>
      <p:ext uri="{BB962C8B-B14F-4D97-AF65-F5344CB8AC3E}">
        <p14:creationId xmlns:p14="http://schemas.microsoft.com/office/powerpoint/2010/main" val="232586186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G339 2011 Level 6 Paper B Q8</a:t>
            </a:r>
          </a:p>
        </p:txBody>
      </p:sp>
      <p:sp>
        <p:nvSpPr>
          <p:cNvPr id="4" name="Slide Number Placeholder 3"/>
          <p:cNvSpPr>
            <a:spLocks noGrp="1"/>
          </p:cNvSpPr>
          <p:nvPr>
            <p:ph type="sldNum" sz="quarter" idx="5"/>
          </p:nvPr>
        </p:nvSpPr>
        <p:spPr/>
        <p:txBody>
          <a:bodyPr/>
          <a:lstStyle/>
          <a:p>
            <a:fld id="{014E71C5-4420-4878-A8B6-150A94BA4592}" type="slidenum">
              <a:rPr lang="en-GB" smtClean="0"/>
              <a:t>339</a:t>
            </a:fld>
            <a:endParaRPr lang="en-GB"/>
          </a:p>
        </p:txBody>
      </p:sp>
    </p:spTree>
    <p:extLst>
      <p:ext uri="{BB962C8B-B14F-4D97-AF65-F5344CB8AC3E}">
        <p14:creationId xmlns:p14="http://schemas.microsoft.com/office/powerpoint/2010/main" val="702795833"/>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G340 2003 Paper 1 Q25</a:t>
            </a:r>
          </a:p>
        </p:txBody>
      </p:sp>
      <p:sp>
        <p:nvSpPr>
          <p:cNvPr id="4" name="Slide Number Placeholder 3"/>
          <p:cNvSpPr>
            <a:spLocks noGrp="1"/>
          </p:cNvSpPr>
          <p:nvPr>
            <p:ph type="sldNum" sz="quarter" idx="5"/>
          </p:nvPr>
        </p:nvSpPr>
        <p:spPr/>
        <p:txBody>
          <a:bodyPr/>
          <a:lstStyle/>
          <a:p>
            <a:fld id="{014E71C5-4420-4878-A8B6-150A94BA4592}" type="slidenum">
              <a:rPr lang="en-GB" smtClean="0"/>
              <a:t>340</a:t>
            </a:fld>
            <a:endParaRPr lang="en-GB"/>
          </a:p>
        </p:txBody>
      </p:sp>
    </p:spTree>
    <p:extLst>
      <p:ext uri="{BB962C8B-B14F-4D97-AF65-F5344CB8AC3E}">
        <p14:creationId xmlns:p14="http://schemas.microsoft.com/office/powerpoint/2010/main" val="174244357"/>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341</a:t>
            </a:fld>
            <a:endParaRPr lang="en-GB"/>
          </a:p>
        </p:txBody>
      </p:sp>
    </p:spTree>
    <p:extLst>
      <p:ext uri="{BB962C8B-B14F-4D97-AF65-F5344CB8AC3E}">
        <p14:creationId xmlns:p14="http://schemas.microsoft.com/office/powerpoint/2010/main" val="3944757854"/>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342</a:t>
            </a:fld>
            <a:endParaRPr lang="en-GB"/>
          </a:p>
        </p:txBody>
      </p:sp>
    </p:spTree>
    <p:extLst>
      <p:ext uri="{BB962C8B-B14F-4D97-AF65-F5344CB8AC3E}">
        <p14:creationId xmlns:p14="http://schemas.microsoft.com/office/powerpoint/2010/main" val="233170950"/>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G343 2014 Paper 1 Q18</a:t>
            </a:r>
          </a:p>
        </p:txBody>
      </p:sp>
      <p:sp>
        <p:nvSpPr>
          <p:cNvPr id="4" name="Slide Number Placeholder 3"/>
          <p:cNvSpPr>
            <a:spLocks noGrp="1"/>
          </p:cNvSpPr>
          <p:nvPr>
            <p:ph type="sldNum" sz="quarter" idx="5"/>
          </p:nvPr>
        </p:nvSpPr>
        <p:spPr/>
        <p:txBody>
          <a:bodyPr/>
          <a:lstStyle/>
          <a:p>
            <a:fld id="{20C24104-46F0-4470-92CA-D16316BF9A7F}" type="slidenum">
              <a:rPr lang="en-GB" smtClean="0"/>
              <a:t>343</a:t>
            </a:fld>
            <a:endParaRPr lang="en-GB"/>
          </a:p>
        </p:txBody>
      </p:sp>
    </p:spTree>
    <p:extLst>
      <p:ext uri="{BB962C8B-B14F-4D97-AF65-F5344CB8AC3E}">
        <p14:creationId xmlns:p14="http://schemas.microsoft.com/office/powerpoint/2010/main" val="1834145334"/>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G344 2011 Paper 2 Q6</a:t>
            </a:r>
          </a:p>
        </p:txBody>
      </p:sp>
      <p:sp>
        <p:nvSpPr>
          <p:cNvPr id="4" name="Slide Number Placeholder 3"/>
          <p:cNvSpPr>
            <a:spLocks noGrp="1"/>
          </p:cNvSpPr>
          <p:nvPr>
            <p:ph type="sldNum" sz="quarter" idx="5"/>
          </p:nvPr>
        </p:nvSpPr>
        <p:spPr/>
        <p:txBody>
          <a:bodyPr/>
          <a:lstStyle/>
          <a:p>
            <a:fld id="{014E71C5-4420-4878-A8B6-150A94BA4592}" type="slidenum">
              <a:rPr lang="en-GB" smtClean="0"/>
              <a:t>344</a:t>
            </a:fld>
            <a:endParaRPr lang="en-GB"/>
          </a:p>
        </p:txBody>
      </p:sp>
    </p:spTree>
    <p:extLst>
      <p:ext uri="{BB962C8B-B14F-4D97-AF65-F5344CB8AC3E}">
        <p14:creationId xmlns:p14="http://schemas.microsoft.com/office/powerpoint/2010/main" val="1835693770"/>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345</a:t>
            </a:fld>
            <a:endParaRPr lang="en-GB"/>
          </a:p>
        </p:txBody>
      </p:sp>
    </p:spTree>
    <p:extLst>
      <p:ext uri="{BB962C8B-B14F-4D97-AF65-F5344CB8AC3E}">
        <p14:creationId xmlns:p14="http://schemas.microsoft.com/office/powerpoint/2010/main" val="243378618"/>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G346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346</a:t>
            </a:fld>
            <a:endParaRPr lang="en-GB"/>
          </a:p>
        </p:txBody>
      </p:sp>
    </p:spTree>
    <p:extLst>
      <p:ext uri="{BB962C8B-B14F-4D97-AF65-F5344CB8AC3E}">
        <p14:creationId xmlns:p14="http://schemas.microsoft.com/office/powerpoint/2010/main" val="9095668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G347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347</a:t>
            </a:fld>
            <a:endParaRPr lang="en-GB"/>
          </a:p>
        </p:txBody>
      </p:sp>
    </p:spTree>
    <p:extLst>
      <p:ext uri="{BB962C8B-B14F-4D97-AF65-F5344CB8AC3E}">
        <p14:creationId xmlns:p14="http://schemas.microsoft.com/office/powerpoint/2010/main" val="648988867"/>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G348 2009 Paper 1 Q21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348</a:t>
            </a:fld>
            <a:endParaRPr lang="en-GB"/>
          </a:p>
        </p:txBody>
      </p:sp>
    </p:spTree>
    <p:extLst>
      <p:ext uri="{BB962C8B-B14F-4D97-AF65-F5344CB8AC3E}">
        <p14:creationId xmlns:p14="http://schemas.microsoft.com/office/powerpoint/2010/main" val="2907475924"/>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G349 2009 Paper 1 Q21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349</a:t>
            </a:fld>
            <a:endParaRPr lang="en-GB"/>
          </a:p>
        </p:txBody>
      </p:sp>
    </p:spTree>
    <p:extLst>
      <p:ext uri="{BB962C8B-B14F-4D97-AF65-F5344CB8AC3E}">
        <p14:creationId xmlns:p14="http://schemas.microsoft.com/office/powerpoint/2010/main" val="121875591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G350 2002 Paper 1 Q10</a:t>
            </a:r>
          </a:p>
        </p:txBody>
      </p:sp>
      <p:sp>
        <p:nvSpPr>
          <p:cNvPr id="4" name="Slide Number Placeholder 3"/>
          <p:cNvSpPr>
            <a:spLocks noGrp="1"/>
          </p:cNvSpPr>
          <p:nvPr>
            <p:ph type="sldNum" sz="quarter" idx="5"/>
          </p:nvPr>
        </p:nvSpPr>
        <p:spPr/>
        <p:txBody>
          <a:bodyPr/>
          <a:lstStyle/>
          <a:p>
            <a:fld id="{014E71C5-4420-4878-A8B6-150A94BA4592}" type="slidenum">
              <a:rPr lang="en-GB" smtClean="0"/>
              <a:t>350</a:t>
            </a:fld>
            <a:endParaRPr lang="en-GB"/>
          </a:p>
        </p:txBody>
      </p:sp>
    </p:spTree>
    <p:extLst>
      <p:ext uri="{BB962C8B-B14F-4D97-AF65-F5344CB8AC3E}">
        <p14:creationId xmlns:p14="http://schemas.microsoft.com/office/powerpoint/2010/main" val="78792686"/>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351</a:t>
            </a:fld>
            <a:endParaRPr lang="en-GB"/>
          </a:p>
        </p:txBody>
      </p:sp>
    </p:spTree>
    <p:extLst>
      <p:ext uri="{BB962C8B-B14F-4D97-AF65-F5344CB8AC3E}">
        <p14:creationId xmlns:p14="http://schemas.microsoft.com/office/powerpoint/2010/main" val="390034448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352</a:t>
            </a:fld>
            <a:endParaRPr lang="en-GB"/>
          </a:p>
        </p:txBody>
      </p:sp>
    </p:spTree>
    <p:extLst>
      <p:ext uri="{BB962C8B-B14F-4D97-AF65-F5344CB8AC3E}">
        <p14:creationId xmlns:p14="http://schemas.microsoft.com/office/powerpoint/2010/main" val="165864986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353</a:t>
            </a:fld>
            <a:endParaRPr lang="en-GB"/>
          </a:p>
        </p:txBody>
      </p:sp>
    </p:spTree>
    <p:extLst>
      <p:ext uri="{BB962C8B-B14F-4D97-AF65-F5344CB8AC3E}">
        <p14:creationId xmlns:p14="http://schemas.microsoft.com/office/powerpoint/2010/main" val="242459687"/>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354</a:t>
            </a:fld>
            <a:endParaRPr lang="en-GB"/>
          </a:p>
        </p:txBody>
      </p:sp>
    </p:spTree>
    <p:extLst>
      <p:ext uri="{BB962C8B-B14F-4D97-AF65-F5344CB8AC3E}">
        <p14:creationId xmlns:p14="http://schemas.microsoft.com/office/powerpoint/2010/main" val="3284706612"/>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G355 2003 Year 5 Optional Paper 2 Q26</a:t>
            </a:r>
          </a:p>
        </p:txBody>
      </p:sp>
      <p:sp>
        <p:nvSpPr>
          <p:cNvPr id="4" name="Slide Number Placeholder 3"/>
          <p:cNvSpPr>
            <a:spLocks noGrp="1"/>
          </p:cNvSpPr>
          <p:nvPr>
            <p:ph type="sldNum" sz="quarter" idx="5"/>
          </p:nvPr>
        </p:nvSpPr>
        <p:spPr/>
        <p:txBody>
          <a:bodyPr/>
          <a:lstStyle/>
          <a:p>
            <a:fld id="{3E4F6145-74A2-480A-9F77-A7578406CC9E}" type="slidenum">
              <a:rPr lang="en-GB" smtClean="0"/>
              <a:t>355</a:t>
            </a:fld>
            <a:endParaRPr lang="en-GB"/>
          </a:p>
        </p:txBody>
      </p:sp>
    </p:spTree>
    <p:extLst>
      <p:ext uri="{BB962C8B-B14F-4D97-AF65-F5344CB8AC3E}">
        <p14:creationId xmlns:p14="http://schemas.microsoft.com/office/powerpoint/2010/main" val="189391223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G356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356</a:t>
            </a:fld>
            <a:endParaRPr lang="en-GB"/>
          </a:p>
        </p:txBody>
      </p:sp>
    </p:spTree>
    <p:extLst>
      <p:ext uri="{BB962C8B-B14F-4D97-AF65-F5344CB8AC3E}">
        <p14:creationId xmlns:p14="http://schemas.microsoft.com/office/powerpoint/2010/main" val="3711664302"/>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G357 2009 Paper 1 Q18</a:t>
            </a:r>
          </a:p>
        </p:txBody>
      </p:sp>
      <p:sp>
        <p:nvSpPr>
          <p:cNvPr id="4" name="Slide Number Placeholder 3"/>
          <p:cNvSpPr>
            <a:spLocks noGrp="1"/>
          </p:cNvSpPr>
          <p:nvPr>
            <p:ph type="sldNum" sz="quarter" idx="5"/>
          </p:nvPr>
        </p:nvSpPr>
        <p:spPr/>
        <p:txBody>
          <a:bodyPr/>
          <a:lstStyle/>
          <a:p>
            <a:fld id="{265D04A2-BA3E-42AB-9143-FE638C7EC0E9}" type="slidenum">
              <a:rPr lang="en-GB" smtClean="0"/>
              <a:t>357</a:t>
            </a:fld>
            <a:endParaRPr lang="en-GB"/>
          </a:p>
        </p:txBody>
      </p:sp>
    </p:spTree>
    <p:extLst>
      <p:ext uri="{BB962C8B-B14F-4D97-AF65-F5344CB8AC3E}">
        <p14:creationId xmlns:p14="http://schemas.microsoft.com/office/powerpoint/2010/main" val="458986294"/>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G358 2006 Year 5 Optional Paper 1 Q20</a:t>
            </a:r>
          </a:p>
        </p:txBody>
      </p:sp>
      <p:sp>
        <p:nvSpPr>
          <p:cNvPr id="4" name="Slide Number Placeholder 3"/>
          <p:cNvSpPr>
            <a:spLocks noGrp="1"/>
          </p:cNvSpPr>
          <p:nvPr>
            <p:ph type="sldNum" sz="quarter" idx="5"/>
          </p:nvPr>
        </p:nvSpPr>
        <p:spPr/>
        <p:txBody>
          <a:bodyPr/>
          <a:lstStyle/>
          <a:p>
            <a:fld id="{4F613BD5-83DE-4762-9D78-EAF2266223FD}" type="slidenum">
              <a:rPr lang="en-GB" smtClean="0"/>
              <a:t>358</a:t>
            </a:fld>
            <a:endParaRPr lang="en-GB"/>
          </a:p>
        </p:txBody>
      </p:sp>
    </p:spTree>
    <p:extLst>
      <p:ext uri="{BB962C8B-B14F-4D97-AF65-F5344CB8AC3E}">
        <p14:creationId xmlns:p14="http://schemas.microsoft.com/office/powerpoint/2010/main" val="349187406"/>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G359 2007 Paper 1 Q13</a:t>
            </a:r>
          </a:p>
        </p:txBody>
      </p:sp>
      <p:sp>
        <p:nvSpPr>
          <p:cNvPr id="4" name="Slide Number Placeholder 3"/>
          <p:cNvSpPr>
            <a:spLocks noGrp="1"/>
          </p:cNvSpPr>
          <p:nvPr>
            <p:ph type="sldNum" sz="quarter" idx="5"/>
          </p:nvPr>
        </p:nvSpPr>
        <p:spPr/>
        <p:txBody>
          <a:bodyPr/>
          <a:lstStyle/>
          <a:p>
            <a:fld id="{265D04A2-BA3E-42AB-9143-FE638C7EC0E9}" type="slidenum">
              <a:rPr lang="en-GB" smtClean="0"/>
              <a:t>359</a:t>
            </a:fld>
            <a:endParaRPr lang="en-GB"/>
          </a:p>
        </p:txBody>
      </p:sp>
    </p:spTree>
    <p:extLst>
      <p:ext uri="{BB962C8B-B14F-4D97-AF65-F5344CB8AC3E}">
        <p14:creationId xmlns:p14="http://schemas.microsoft.com/office/powerpoint/2010/main" val="1047655800"/>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360</a:t>
            </a:fld>
            <a:endParaRPr lang="en-GB"/>
          </a:p>
        </p:txBody>
      </p:sp>
    </p:spTree>
    <p:extLst>
      <p:ext uri="{BB962C8B-B14F-4D97-AF65-F5344CB8AC3E}">
        <p14:creationId xmlns:p14="http://schemas.microsoft.com/office/powerpoint/2010/main" val="2082144356"/>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G361 2012 Paper 2 Q20</a:t>
            </a:r>
          </a:p>
        </p:txBody>
      </p:sp>
      <p:sp>
        <p:nvSpPr>
          <p:cNvPr id="4" name="Slide Number Placeholder 3"/>
          <p:cNvSpPr>
            <a:spLocks noGrp="1"/>
          </p:cNvSpPr>
          <p:nvPr>
            <p:ph type="sldNum" sz="quarter" idx="5"/>
          </p:nvPr>
        </p:nvSpPr>
        <p:spPr/>
        <p:txBody>
          <a:bodyPr/>
          <a:lstStyle/>
          <a:p>
            <a:fld id="{3E4F6145-74A2-480A-9F77-A7578406CC9E}" type="slidenum">
              <a:rPr lang="en-GB" smtClean="0"/>
              <a:t>361</a:t>
            </a:fld>
            <a:endParaRPr lang="en-GB"/>
          </a:p>
        </p:txBody>
      </p:sp>
    </p:spTree>
    <p:extLst>
      <p:ext uri="{BB962C8B-B14F-4D97-AF65-F5344CB8AC3E}">
        <p14:creationId xmlns:p14="http://schemas.microsoft.com/office/powerpoint/2010/main" val="1532839079"/>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G362 2011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362</a:t>
            </a:fld>
            <a:endParaRPr lang="en-GB"/>
          </a:p>
        </p:txBody>
      </p:sp>
    </p:spTree>
    <p:extLst>
      <p:ext uri="{BB962C8B-B14F-4D97-AF65-F5344CB8AC3E}">
        <p14:creationId xmlns:p14="http://schemas.microsoft.com/office/powerpoint/2010/main" val="1108002156"/>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363</a:t>
            </a:fld>
            <a:endParaRPr lang="en-GB"/>
          </a:p>
        </p:txBody>
      </p:sp>
    </p:spTree>
    <p:extLst>
      <p:ext uri="{BB962C8B-B14F-4D97-AF65-F5344CB8AC3E}">
        <p14:creationId xmlns:p14="http://schemas.microsoft.com/office/powerpoint/2010/main" val="4019039672"/>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G364 2000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364</a:t>
            </a:fld>
            <a:endParaRPr lang="en-GB"/>
          </a:p>
        </p:txBody>
      </p:sp>
    </p:spTree>
    <p:extLst>
      <p:ext uri="{BB962C8B-B14F-4D97-AF65-F5344CB8AC3E}">
        <p14:creationId xmlns:p14="http://schemas.microsoft.com/office/powerpoint/2010/main" val="851678646"/>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G365 2015 Paper 2 Q20</a:t>
            </a:r>
          </a:p>
        </p:txBody>
      </p:sp>
      <p:sp>
        <p:nvSpPr>
          <p:cNvPr id="4" name="Slide Number Placeholder 3"/>
          <p:cNvSpPr>
            <a:spLocks noGrp="1"/>
          </p:cNvSpPr>
          <p:nvPr>
            <p:ph type="sldNum" sz="quarter" idx="5"/>
          </p:nvPr>
        </p:nvSpPr>
        <p:spPr/>
        <p:txBody>
          <a:bodyPr/>
          <a:lstStyle/>
          <a:p>
            <a:fld id="{BDD1E47F-B594-41DF-912F-0C38C6AF8DE6}" type="slidenum">
              <a:rPr lang="en-GB" smtClean="0"/>
              <a:t>365</a:t>
            </a:fld>
            <a:endParaRPr lang="en-GB"/>
          </a:p>
        </p:txBody>
      </p:sp>
    </p:spTree>
    <p:extLst>
      <p:ext uri="{BB962C8B-B14F-4D97-AF65-F5344CB8AC3E}">
        <p14:creationId xmlns:p14="http://schemas.microsoft.com/office/powerpoint/2010/main" val="305412862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366</a:t>
            </a:fld>
            <a:endParaRPr lang="en-GB"/>
          </a:p>
        </p:txBody>
      </p:sp>
    </p:spTree>
    <p:extLst>
      <p:ext uri="{BB962C8B-B14F-4D97-AF65-F5344CB8AC3E}">
        <p14:creationId xmlns:p14="http://schemas.microsoft.com/office/powerpoint/2010/main" val="1240098699"/>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G367 2014 Paper 2 Q19</a:t>
            </a:r>
          </a:p>
        </p:txBody>
      </p:sp>
      <p:sp>
        <p:nvSpPr>
          <p:cNvPr id="4" name="Slide Number Placeholder 3"/>
          <p:cNvSpPr>
            <a:spLocks noGrp="1"/>
          </p:cNvSpPr>
          <p:nvPr>
            <p:ph type="sldNum" sz="quarter" idx="5"/>
          </p:nvPr>
        </p:nvSpPr>
        <p:spPr/>
        <p:txBody>
          <a:bodyPr/>
          <a:lstStyle/>
          <a:p>
            <a:fld id="{C16F8807-B4D3-490A-A6A8-8A97046EA2E9}" type="slidenum">
              <a:rPr lang="en-GB" smtClean="0"/>
              <a:t>367</a:t>
            </a:fld>
            <a:endParaRPr lang="en-GB"/>
          </a:p>
        </p:txBody>
      </p:sp>
    </p:spTree>
    <p:extLst>
      <p:ext uri="{BB962C8B-B14F-4D97-AF65-F5344CB8AC3E}">
        <p14:creationId xmlns:p14="http://schemas.microsoft.com/office/powerpoint/2010/main" val="4019949393"/>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G368 2012 Paper 2 Q16</a:t>
            </a:r>
          </a:p>
        </p:txBody>
      </p:sp>
      <p:sp>
        <p:nvSpPr>
          <p:cNvPr id="4" name="Slide Number Placeholder 3"/>
          <p:cNvSpPr>
            <a:spLocks noGrp="1"/>
          </p:cNvSpPr>
          <p:nvPr>
            <p:ph type="sldNum" sz="quarter" idx="5"/>
          </p:nvPr>
        </p:nvSpPr>
        <p:spPr/>
        <p:txBody>
          <a:bodyPr/>
          <a:lstStyle/>
          <a:p>
            <a:fld id="{4AD97DD7-CC18-4B71-88DA-8268ABBBFE89}" type="slidenum">
              <a:rPr lang="en-GB" smtClean="0"/>
              <a:t>368</a:t>
            </a:fld>
            <a:endParaRPr lang="en-GB"/>
          </a:p>
        </p:txBody>
      </p:sp>
    </p:spTree>
    <p:extLst>
      <p:ext uri="{BB962C8B-B14F-4D97-AF65-F5344CB8AC3E}">
        <p14:creationId xmlns:p14="http://schemas.microsoft.com/office/powerpoint/2010/main" val="2704175558"/>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G369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369</a:t>
            </a:fld>
            <a:endParaRPr lang="en-GB"/>
          </a:p>
        </p:txBody>
      </p:sp>
    </p:spTree>
    <p:extLst>
      <p:ext uri="{BB962C8B-B14F-4D97-AF65-F5344CB8AC3E}">
        <p14:creationId xmlns:p14="http://schemas.microsoft.com/office/powerpoint/2010/main" val="415915184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G370 2012 Paper 1 Q10</a:t>
            </a:r>
          </a:p>
        </p:txBody>
      </p:sp>
      <p:sp>
        <p:nvSpPr>
          <p:cNvPr id="4" name="Slide Number Placeholder 3"/>
          <p:cNvSpPr>
            <a:spLocks noGrp="1"/>
          </p:cNvSpPr>
          <p:nvPr>
            <p:ph type="sldNum" sz="quarter" idx="5"/>
          </p:nvPr>
        </p:nvSpPr>
        <p:spPr/>
        <p:txBody>
          <a:bodyPr/>
          <a:lstStyle/>
          <a:p>
            <a:fld id="{265D04A2-BA3E-42AB-9143-FE638C7EC0E9}" type="slidenum">
              <a:rPr lang="en-GB" smtClean="0"/>
              <a:t>370</a:t>
            </a:fld>
            <a:endParaRPr lang="en-GB"/>
          </a:p>
        </p:txBody>
      </p:sp>
    </p:spTree>
    <p:extLst>
      <p:ext uri="{BB962C8B-B14F-4D97-AF65-F5344CB8AC3E}">
        <p14:creationId xmlns:p14="http://schemas.microsoft.com/office/powerpoint/2010/main" val="211159436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G371 2001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371</a:t>
            </a:fld>
            <a:endParaRPr lang="en-GB"/>
          </a:p>
        </p:txBody>
      </p:sp>
    </p:spTree>
    <p:extLst>
      <p:ext uri="{BB962C8B-B14F-4D97-AF65-F5344CB8AC3E}">
        <p14:creationId xmlns:p14="http://schemas.microsoft.com/office/powerpoint/2010/main" val="357302944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G372 2002 Paper 1 Q19</a:t>
            </a:r>
          </a:p>
        </p:txBody>
      </p:sp>
      <p:sp>
        <p:nvSpPr>
          <p:cNvPr id="4" name="Slide Number Placeholder 3"/>
          <p:cNvSpPr>
            <a:spLocks noGrp="1"/>
          </p:cNvSpPr>
          <p:nvPr>
            <p:ph type="sldNum" sz="quarter" idx="5"/>
          </p:nvPr>
        </p:nvSpPr>
        <p:spPr/>
        <p:txBody>
          <a:bodyPr/>
          <a:lstStyle/>
          <a:p>
            <a:fld id="{014E71C5-4420-4878-A8B6-150A94BA4592}" type="slidenum">
              <a:rPr lang="en-GB" smtClean="0"/>
              <a:t>372</a:t>
            </a:fld>
            <a:endParaRPr lang="en-GB"/>
          </a:p>
        </p:txBody>
      </p:sp>
    </p:spTree>
    <p:extLst>
      <p:ext uri="{BB962C8B-B14F-4D97-AF65-F5344CB8AC3E}">
        <p14:creationId xmlns:p14="http://schemas.microsoft.com/office/powerpoint/2010/main" val="155365260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G373 2003 Paper 1 Q24</a:t>
            </a:r>
          </a:p>
        </p:txBody>
      </p:sp>
      <p:sp>
        <p:nvSpPr>
          <p:cNvPr id="4" name="Slide Number Placeholder 3"/>
          <p:cNvSpPr>
            <a:spLocks noGrp="1"/>
          </p:cNvSpPr>
          <p:nvPr>
            <p:ph type="sldNum" sz="quarter" idx="5"/>
          </p:nvPr>
        </p:nvSpPr>
        <p:spPr/>
        <p:txBody>
          <a:bodyPr/>
          <a:lstStyle/>
          <a:p>
            <a:fld id="{014E71C5-4420-4878-A8B6-150A94BA4592}" type="slidenum">
              <a:rPr lang="en-GB" smtClean="0"/>
              <a:t>373</a:t>
            </a:fld>
            <a:endParaRPr lang="en-GB"/>
          </a:p>
        </p:txBody>
      </p:sp>
    </p:spTree>
    <p:extLst>
      <p:ext uri="{BB962C8B-B14F-4D97-AF65-F5344CB8AC3E}">
        <p14:creationId xmlns:p14="http://schemas.microsoft.com/office/powerpoint/2010/main" val="1378517683"/>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G374 2005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374</a:t>
            </a:fld>
            <a:endParaRPr lang="en-GB"/>
          </a:p>
        </p:txBody>
      </p:sp>
    </p:spTree>
    <p:extLst>
      <p:ext uri="{BB962C8B-B14F-4D97-AF65-F5344CB8AC3E}">
        <p14:creationId xmlns:p14="http://schemas.microsoft.com/office/powerpoint/2010/main" val="3389622629"/>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G375 2006 Year 4 Optional Paper 2 Q21</a:t>
            </a:r>
          </a:p>
        </p:txBody>
      </p:sp>
      <p:sp>
        <p:nvSpPr>
          <p:cNvPr id="4" name="Slide Number Placeholder 3"/>
          <p:cNvSpPr>
            <a:spLocks noGrp="1"/>
          </p:cNvSpPr>
          <p:nvPr>
            <p:ph type="sldNum" sz="quarter" idx="5"/>
          </p:nvPr>
        </p:nvSpPr>
        <p:spPr/>
        <p:txBody>
          <a:bodyPr/>
          <a:lstStyle/>
          <a:p>
            <a:fld id="{4F613BD5-83DE-4762-9D78-EAF2266223FD}" type="slidenum">
              <a:rPr lang="en-GB" smtClean="0"/>
              <a:t>375</a:t>
            </a:fld>
            <a:endParaRPr lang="en-GB"/>
          </a:p>
        </p:txBody>
      </p:sp>
    </p:spTree>
    <p:extLst>
      <p:ext uri="{BB962C8B-B14F-4D97-AF65-F5344CB8AC3E}">
        <p14:creationId xmlns:p14="http://schemas.microsoft.com/office/powerpoint/2010/main" val="2915199913"/>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G376 2006 Year 4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376</a:t>
            </a:fld>
            <a:endParaRPr lang="en-GB"/>
          </a:p>
        </p:txBody>
      </p:sp>
    </p:spTree>
    <p:extLst>
      <p:ext uri="{BB962C8B-B14F-4D97-AF65-F5344CB8AC3E}">
        <p14:creationId xmlns:p14="http://schemas.microsoft.com/office/powerpoint/2010/main" val="2150535824"/>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G377 2003 Paper 1 Q20</a:t>
            </a:r>
          </a:p>
        </p:txBody>
      </p:sp>
      <p:sp>
        <p:nvSpPr>
          <p:cNvPr id="4" name="Slide Number Placeholder 3"/>
          <p:cNvSpPr>
            <a:spLocks noGrp="1"/>
          </p:cNvSpPr>
          <p:nvPr>
            <p:ph type="sldNum" sz="quarter" idx="5"/>
          </p:nvPr>
        </p:nvSpPr>
        <p:spPr/>
        <p:txBody>
          <a:bodyPr/>
          <a:lstStyle/>
          <a:p>
            <a:fld id="{3E4F6145-74A2-480A-9F77-A7578406CC9E}" type="slidenum">
              <a:rPr lang="en-GB" smtClean="0"/>
              <a:t>377</a:t>
            </a:fld>
            <a:endParaRPr lang="en-GB"/>
          </a:p>
        </p:txBody>
      </p:sp>
    </p:spTree>
    <p:extLst>
      <p:ext uri="{BB962C8B-B14F-4D97-AF65-F5344CB8AC3E}">
        <p14:creationId xmlns:p14="http://schemas.microsoft.com/office/powerpoint/2010/main" val="2058081196"/>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G378 2015 Paper 2 Q11 page 1</a:t>
            </a:r>
          </a:p>
        </p:txBody>
      </p:sp>
      <p:sp>
        <p:nvSpPr>
          <p:cNvPr id="4" name="Slide Number Placeholder 3"/>
          <p:cNvSpPr>
            <a:spLocks noGrp="1"/>
          </p:cNvSpPr>
          <p:nvPr>
            <p:ph type="sldNum" sz="quarter" idx="5"/>
          </p:nvPr>
        </p:nvSpPr>
        <p:spPr/>
        <p:txBody>
          <a:bodyPr/>
          <a:lstStyle/>
          <a:p>
            <a:fld id="{5C00C338-B6C7-4BAA-AC30-47AEEA286F8F}" type="slidenum">
              <a:rPr lang="en-GB" smtClean="0"/>
              <a:t>378</a:t>
            </a:fld>
            <a:endParaRPr lang="en-GB"/>
          </a:p>
        </p:txBody>
      </p:sp>
    </p:spTree>
    <p:extLst>
      <p:ext uri="{BB962C8B-B14F-4D97-AF65-F5344CB8AC3E}">
        <p14:creationId xmlns:p14="http://schemas.microsoft.com/office/powerpoint/2010/main" val="3708841996"/>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G379 2015 Paper 2 Q11 page 2</a:t>
            </a:r>
          </a:p>
        </p:txBody>
      </p:sp>
      <p:sp>
        <p:nvSpPr>
          <p:cNvPr id="4" name="Slide Number Placeholder 3"/>
          <p:cNvSpPr>
            <a:spLocks noGrp="1"/>
          </p:cNvSpPr>
          <p:nvPr>
            <p:ph type="sldNum" sz="quarter" idx="5"/>
          </p:nvPr>
        </p:nvSpPr>
        <p:spPr/>
        <p:txBody>
          <a:bodyPr/>
          <a:lstStyle/>
          <a:p>
            <a:fld id="{5C00C338-B6C7-4BAA-AC30-47AEEA286F8F}" type="slidenum">
              <a:rPr lang="en-GB" smtClean="0"/>
              <a:t>379</a:t>
            </a:fld>
            <a:endParaRPr lang="en-GB"/>
          </a:p>
        </p:txBody>
      </p:sp>
    </p:spTree>
    <p:extLst>
      <p:ext uri="{BB962C8B-B14F-4D97-AF65-F5344CB8AC3E}">
        <p14:creationId xmlns:p14="http://schemas.microsoft.com/office/powerpoint/2010/main" val="1575234366"/>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G380 2010 Paper 1 Q24</a:t>
            </a:r>
          </a:p>
        </p:txBody>
      </p:sp>
      <p:sp>
        <p:nvSpPr>
          <p:cNvPr id="4" name="Slide Number Placeholder 3"/>
          <p:cNvSpPr>
            <a:spLocks noGrp="1"/>
          </p:cNvSpPr>
          <p:nvPr>
            <p:ph type="sldNum" sz="quarter" idx="5"/>
          </p:nvPr>
        </p:nvSpPr>
        <p:spPr/>
        <p:txBody>
          <a:bodyPr/>
          <a:lstStyle/>
          <a:p>
            <a:fld id="{ADDA7FCD-47E6-44E7-8A37-E3A9E8526750}" type="slidenum">
              <a:rPr lang="en-GB" smtClean="0"/>
              <a:t>380</a:t>
            </a:fld>
            <a:endParaRPr lang="en-GB"/>
          </a:p>
        </p:txBody>
      </p:sp>
    </p:spTree>
    <p:extLst>
      <p:ext uri="{BB962C8B-B14F-4D97-AF65-F5344CB8AC3E}">
        <p14:creationId xmlns:p14="http://schemas.microsoft.com/office/powerpoint/2010/main" val="1135452107"/>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381</a:t>
            </a:fld>
            <a:endParaRPr lang="en-GB"/>
          </a:p>
        </p:txBody>
      </p:sp>
    </p:spTree>
    <p:extLst>
      <p:ext uri="{BB962C8B-B14F-4D97-AF65-F5344CB8AC3E}">
        <p14:creationId xmlns:p14="http://schemas.microsoft.com/office/powerpoint/2010/main" val="3350433567"/>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382</a:t>
            </a:fld>
            <a:endParaRPr lang="en-GB"/>
          </a:p>
        </p:txBody>
      </p:sp>
    </p:spTree>
    <p:extLst>
      <p:ext uri="{BB962C8B-B14F-4D97-AF65-F5344CB8AC3E}">
        <p14:creationId xmlns:p14="http://schemas.microsoft.com/office/powerpoint/2010/main" val="3669254486"/>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383</a:t>
            </a:fld>
            <a:endParaRPr lang="en-GB"/>
          </a:p>
        </p:txBody>
      </p:sp>
    </p:spTree>
    <p:extLst>
      <p:ext uri="{BB962C8B-B14F-4D97-AF65-F5344CB8AC3E}">
        <p14:creationId xmlns:p14="http://schemas.microsoft.com/office/powerpoint/2010/main" val="2312040331"/>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384</a:t>
            </a:fld>
            <a:endParaRPr lang="en-GB"/>
          </a:p>
        </p:txBody>
      </p:sp>
    </p:spTree>
    <p:extLst>
      <p:ext uri="{BB962C8B-B14F-4D97-AF65-F5344CB8AC3E}">
        <p14:creationId xmlns:p14="http://schemas.microsoft.com/office/powerpoint/2010/main" val="3598947952"/>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385</a:t>
            </a:fld>
            <a:endParaRPr lang="en-GB"/>
          </a:p>
        </p:txBody>
      </p:sp>
    </p:spTree>
    <p:extLst>
      <p:ext uri="{BB962C8B-B14F-4D97-AF65-F5344CB8AC3E}">
        <p14:creationId xmlns:p14="http://schemas.microsoft.com/office/powerpoint/2010/main" val="520822320"/>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386</a:t>
            </a:fld>
            <a:endParaRPr lang="en-GB"/>
          </a:p>
        </p:txBody>
      </p:sp>
    </p:spTree>
    <p:extLst>
      <p:ext uri="{BB962C8B-B14F-4D97-AF65-F5344CB8AC3E}">
        <p14:creationId xmlns:p14="http://schemas.microsoft.com/office/powerpoint/2010/main" val="3238997581"/>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387</a:t>
            </a:fld>
            <a:endParaRPr lang="en-GB"/>
          </a:p>
        </p:txBody>
      </p:sp>
    </p:spTree>
    <p:extLst>
      <p:ext uri="{BB962C8B-B14F-4D97-AF65-F5344CB8AC3E}">
        <p14:creationId xmlns:p14="http://schemas.microsoft.com/office/powerpoint/2010/main" val="3618157205"/>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388</a:t>
            </a:fld>
            <a:endParaRPr lang="en-GB"/>
          </a:p>
        </p:txBody>
      </p:sp>
    </p:spTree>
    <p:extLst>
      <p:ext uri="{BB962C8B-B14F-4D97-AF65-F5344CB8AC3E}">
        <p14:creationId xmlns:p14="http://schemas.microsoft.com/office/powerpoint/2010/main" val="3017536215"/>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G389 2009 Paper 1 Q8</a:t>
            </a:r>
          </a:p>
        </p:txBody>
      </p:sp>
      <p:sp>
        <p:nvSpPr>
          <p:cNvPr id="4" name="Slide Number Placeholder 3"/>
          <p:cNvSpPr>
            <a:spLocks noGrp="1"/>
          </p:cNvSpPr>
          <p:nvPr>
            <p:ph type="sldNum" sz="quarter" idx="5"/>
          </p:nvPr>
        </p:nvSpPr>
        <p:spPr/>
        <p:txBody>
          <a:bodyPr/>
          <a:lstStyle/>
          <a:p>
            <a:fld id="{ADDA7FCD-47E6-44E7-8A37-E3A9E8526750}" type="slidenum">
              <a:rPr lang="en-GB" smtClean="0"/>
              <a:t>389</a:t>
            </a:fld>
            <a:endParaRPr lang="en-GB"/>
          </a:p>
        </p:txBody>
      </p:sp>
    </p:spTree>
    <p:extLst>
      <p:ext uri="{BB962C8B-B14F-4D97-AF65-F5344CB8AC3E}">
        <p14:creationId xmlns:p14="http://schemas.microsoft.com/office/powerpoint/2010/main" val="1246183155"/>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G390 2003 Year 4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390</a:t>
            </a:fld>
            <a:endParaRPr lang="en-GB"/>
          </a:p>
        </p:txBody>
      </p:sp>
    </p:spTree>
    <p:extLst>
      <p:ext uri="{BB962C8B-B14F-4D97-AF65-F5344CB8AC3E}">
        <p14:creationId xmlns:p14="http://schemas.microsoft.com/office/powerpoint/2010/main" val="311579435"/>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391</a:t>
            </a:fld>
            <a:endParaRPr lang="en-GB"/>
          </a:p>
        </p:txBody>
      </p:sp>
    </p:spTree>
    <p:extLst>
      <p:ext uri="{BB962C8B-B14F-4D97-AF65-F5344CB8AC3E}">
        <p14:creationId xmlns:p14="http://schemas.microsoft.com/office/powerpoint/2010/main" val="74051951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G392 2006 Year 3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392</a:t>
            </a:fld>
            <a:endParaRPr lang="en-GB"/>
          </a:p>
        </p:txBody>
      </p:sp>
    </p:spTree>
    <p:extLst>
      <p:ext uri="{BB962C8B-B14F-4D97-AF65-F5344CB8AC3E}">
        <p14:creationId xmlns:p14="http://schemas.microsoft.com/office/powerpoint/2010/main" val="1661882123"/>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G393 2006 Year 3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393</a:t>
            </a:fld>
            <a:endParaRPr lang="en-GB"/>
          </a:p>
        </p:txBody>
      </p:sp>
    </p:spTree>
    <p:extLst>
      <p:ext uri="{BB962C8B-B14F-4D97-AF65-F5344CB8AC3E}">
        <p14:creationId xmlns:p14="http://schemas.microsoft.com/office/powerpoint/2010/main" val="3957242305"/>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394</a:t>
            </a:fld>
            <a:endParaRPr lang="en-GB"/>
          </a:p>
        </p:txBody>
      </p:sp>
    </p:spTree>
    <p:extLst>
      <p:ext uri="{BB962C8B-B14F-4D97-AF65-F5344CB8AC3E}">
        <p14:creationId xmlns:p14="http://schemas.microsoft.com/office/powerpoint/2010/main" val="2535908808"/>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G395 2011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395</a:t>
            </a:fld>
            <a:endParaRPr lang="en-GB"/>
          </a:p>
        </p:txBody>
      </p:sp>
    </p:spTree>
    <p:extLst>
      <p:ext uri="{BB962C8B-B14F-4D97-AF65-F5344CB8AC3E}">
        <p14:creationId xmlns:p14="http://schemas.microsoft.com/office/powerpoint/2010/main" val="4044008219"/>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G396 2004 Paper 1 Q13</a:t>
            </a:r>
          </a:p>
        </p:txBody>
      </p:sp>
      <p:sp>
        <p:nvSpPr>
          <p:cNvPr id="4" name="Slide Number Placeholder 3"/>
          <p:cNvSpPr>
            <a:spLocks noGrp="1"/>
          </p:cNvSpPr>
          <p:nvPr>
            <p:ph type="sldNum" sz="quarter" idx="5"/>
          </p:nvPr>
        </p:nvSpPr>
        <p:spPr/>
        <p:txBody>
          <a:bodyPr/>
          <a:lstStyle/>
          <a:p>
            <a:fld id="{4C0AA782-6813-4FBB-B3E4-8AECAE7C3A7C}" type="slidenum">
              <a:rPr lang="en-GB" smtClean="0"/>
              <a:t>396</a:t>
            </a:fld>
            <a:endParaRPr lang="en-GB"/>
          </a:p>
        </p:txBody>
      </p:sp>
    </p:spTree>
    <p:extLst>
      <p:ext uri="{BB962C8B-B14F-4D97-AF65-F5344CB8AC3E}">
        <p14:creationId xmlns:p14="http://schemas.microsoft.com/office/powerpoint/2010/main" val="1998417772"/>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G397 2003 Year 5 Optional Paper 2 Q13</a:t>
            </a:r>
          </a:p>
        </p:txBody>
      </p:sp>
      <p:sp>
        <p:nvSpPr>
          <p:cNvPr id="4" name="Slide Number Placeholder 3"/>
          <p:cNvSpPr>
            <a:spLocks noGrp="1"/>
          </p:cNvSpPr>
          <p:nvPr>
            <p:ph type="sldNum" sz="quarter" idx="5"/>
          </p:nvPr>
        </p:nvSpPr>
        <p:spPr/>
        <p:txBody>
          <a:bodyPr/>
          <a:lstStyle/>
          <a:p>
            <a:fld id="{ADDA7FCD-47E6-44E7-8A37-E3A9E8526750}" type="slidenum">
              <a:rPr lang="en-GB" smtClean="0"/>
              <a:t>397</a:t>
            </a:fld>
            <a:endParaRPr lang="en-GB"/>
          </a:p>
        </p:txBody>
      </p:sp>
    </p:spTree>
    <p:extLst>
      <p:ext uri="{BB962C8B-B14F-4D97-AF65-F5344CB8AC3E}">
        <p14:creationId xmlns:p14="http://schemas.microsoft.com/office/powerpoint/2010/main" val="1640028701"/>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398</a:t>
            </a:fld>
            <a:endParaRPr lang="en-GB"/>
          </a:p>
        </p:txBody>
      </p:sp>
    </p:spTree>
    <p:extLst>
      <p:ext uri="{BB962C8B-B14F-4D97-AF65-F5344CB8AC3E}">
        <p14:creationId xmlns:p14="http://schemas.microsoft.com/office/powerpoint/2010/main" val="1643926072"/>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G399 2008 Paper 2 Q13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399</a:t>
            </a:fld>
            <a:endParaRPr lang="en-GB"/>
          </a:p>
        </p:txBody>
      </p:sp>
    </p:spTree>
    <p:extLst>
      <p:ext uri="{BB962C8B-B14F-4D97-AF65-F5344CB8AC3E}">
        <p14:creationId xmlns:p14="http://schemas.microsoft.com/office/powerpoint/2010/main" val="210674888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G400 2008 Paper 2 Q13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400</a:t>
            </a:fld>
            <a:endParaRPr lang="en-GB"/>
          </a:p>
        </p:txBody>
      </p:sp>
    </p:spTree>
    <p:extLst>
      <p:ext uri="{BB962C8B-B14F-4D97-AF65-F5344CB8AC3E}">
        <p14:creationId xmlns:p14="http://schemas.microsoft.com/office/powerpoint/2010/main" val="90828946"/>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401</a:t>
            </a:fld>
            <a:endParaRPr lang="en-GB"/>
          </a:p>
        </p:txBody>
      </p:sp>
    </p:spTree>
    <p:extLst>
      <p:ext uri="{BB962C8B-B14F-4D97-AF65-F5344CB8AC3E}">
        <p14:creationId xmlns:p14="http://schemas.microsoft.com/office/powerpoint/2010/main" val="3369137050"/>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G402 2007 Paper 1 Q18</a:t>
            </a:r>
          </a:p>
        </p:txBody>
      </p:sp>
      <p:sp>
        <p:nvSpPr>
          <p:cNvPr id="4" name="Slide Number Placeholder 3"/>
          <p:cNvSpPr>
            <a:spLocks noGrp="1"/>
          </p:cNvSpPr>
          <p:nvPr>
            <p:ph type="sldNum" sz="quarter" idx="5"/>
          </p:nvPr>
        </p:nvSpPr>
        <p:spPr/>
        <p:txBody>
          <a:bodyPr/>
          <a:lstStyle/>
          <a:p>
            <a:fld id="{265D04A2-BA3E-42AB-9143-FE638C7EC0E9}" type="slidenum">
              <a:rPr lang="en-GB" smtClean="0"/>
              <a:t>402</a:t>
            </a:fld>
            <a:endParaRPr lang="en-GB"/>
          </a:p>
        </p:txBody>
      </p:sp>
    </p:spTree>
    <p:extLst>
      <p:ext uri="{BB962C8B-B14F-4D97-AF65-F5344CB8AC3E}">
        <p14:creationId xmlns:p14="http://schemas.microsoft.com/office/powerpoint/2010/main" val="3093426234"/>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403</a:t>
            </a:fld>
            <a:endParaRPr lang="en-GB"/>
          </a:p>
        </p:txBody>
      </p:sp>
    </p:spTree>
    <p:extLst>
      <p:ext uri="{BB962C8B-B14F-4D97-AF65-F5344CB8AC3E}">
        <p14:creationId xmlns:p14="http://schemas.microsoft.com/office/powerpoint/2010/main" val="2011184553"/>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404</a:t>
            </a:fld>
            <a:endParaRPr lang="en-GB"/>
          </a:p>
        </p:txBody>
      </p:sp>
    </p:spTree>
    <p:extLst>
      <p:ext uri="{BB962C8B-B14F-4D97-AF65-F5344CB8AC3E}">
        <p14:creationId xmlns:p14="http://schemas.microsoft.com/office/powerpoint/2010/main" val="560765423"/>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G405 2006 Year 5 Optional Paper 1 Q13</a:t>
            </a:r>
          </a:p>
        </p:txBody>
      </p:sp>
      <p:sp>
        <p:nvSpPr>
          <p:cNvPr id="4" name="Slide Number Placeholder 3"/>
          <p:cNvSpPr>
            <a:spLocks noGrp="1"/>
          </p:cNvSpPr>
          <p:nvPr>
            <p:ph type="sldNum" sz="quarter" idx="5"/>
          </p:nvPr>
        </p:nvSpPr>
        <p:spPr/>
        <p:txBody>
          <a:bodyPr/>
          <a:lstStyle/>
          <a:p>
            <a:fld id="{4F613BD5-83DE-4762-9D78-EAF2266223FD}" type="slidenum">
              <a:rPr lang="en-GB" smtClean="0"/>
              <a:t>405</a:t>
            </a:fld>
            <a:endParaRPr lang="en-GB"/>
          </a:p>
        </p:txBody>
      </p:sp>
    </p:spTree>
    <p:extLst>
      <p:ext uri="{BB962C8B-B14F-4D97-AF65-F5344CB8AC3E}">
        <p14:creationId xmlns:p14="http://schemas.microsoft.com/office/powerpoint/2010/main" val="1365402136"/>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406</a:t>
            </a:fld>
            <a:endParaRPr lang="en-GB"/>
          </a:p>
        </p:txBody>
      </p:sp>
    </p:spTree>
    <p:extLst>
      <p:ext uri="{BB962C8B-B14F-4D97-AF65-F5344CB8AC3E}">
        <p14:creationId xmlns:p14="http://schemas.microsoft.com/office/powerpoint/2010/main" val="1548149544"/>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407</a:t>
            </a:fld>
            <a:endParaRPr lang="en-GB"/>
          </a:p>
        </p:txBody>
      </p:sp>
    </p:spTree>
    <p:extLst>
      <p:ext uri="{BB962C8B-B14F-4D97-AF65-F5344CB8AC3E}">
        <p14:creationId xmlns:p14="http://schemas.microsoft.com/office/powerpoint/2010/main" val="602251865"/>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G408 2003 Year 5 Optional Paper 2 Q27</a:t>
            </a:r>
          </a:p>
        </p:txBody>
      </p:sp>
      <p:sp>
        <p:nvSpPr>
          <p:cNvPr id="4" name="Slide Number Placeholder 3"/>
          <p:cNvSpPr>
            <a:spLocks noGrp="1"/>
          </p:cNvSpPr>
          <p:nvPr>
            <p:ph type="sldNum" sz="quarter" idx="5"/>
          </p:nvPr>
        </p:nvSpPr>
        <p:spPr/>
        <p:txBody>
          <a:bodyPr/>
          <a:lstStyle/>
          <a:p>
            <a:fld id="{4F613BD5-83DE-4762-9D78-EAF2266223FD}" type="slidenum">
              <a:rPr lang="en-GB" smtClean="0"/>
              <a:t>408</a:t>
            </a:fld>
            <a:endParaRPr lang="en-GB"/>
          </a:p>
        </p:txBody>
      </p:sp>
    </p:spTree>
    <p:extLst>
      <p:ext uri="{BB962C8B-B14F-4D97-AF65-F5344CB8AC3E}">
        <p14:creationId xmlns:p14="http://schemas.microsoft.com/office/powerpoint/2010/main" val="1402739557"/>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G409 2003 Year 5 Optional Paper 2 Q20</a:t>
            </a:r>
          </a:p>
        </p:txBody>
      </p:sp>
      <p:sp>
        <p:nvSpPr>
          <p:cNvPr id="4" name="Slide Number Placeholder 3"/>
          <p:cNvSpPr>
            <a:spLocks noGrp="1"/>
          </p:cNvSpPr>
          <p:nvPr>
            <p:ph type="sldNum" sz="quarter" idx="5"/>
          </p:nvPr>
        </p:nvSpPr>
        <p:spPr/>
        <p:txBody>
          <a:bodyPr/>
          <a:lstStyle/>
          <a:p>
            <a:fld id="{4F613BD5-83DE-4762-9D78-EAF2266223FD}" type="slidenum">
              <a:rPr lang="en-GB" smtClean="0"/>
              <a:t>409</a:t>
            </a:fld>
            <a:endParaRPr lang="en-GB"/>
          </a:p>
        </p:txBody>
      </p:sp>
    </p:spTree>
    <p:extLst>
      <p:ext uri="{BB962C8B-B14F-4D97-AF65-F5344CB8AC3E}">
        <p14:creationId xmlns:p14="http://schemas.microsoft.com/office/powerpoint/2010/main" val="4116794637"/>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G410 2011 Paper 1 Q16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410</a:t>
            </a:fld>
            <a:endParaRPr lang="en-GB"/>
          </a:p>
        </p:txBody>
      </p:sp>
    </p:spTree>
    <p:extLst>
      <p:ext uri="{BB962C8B-B14F-4D97-AF65-F5344CB8AC3E}">
        <p14:creationId xmlns:p14="http://schemas.microsoft.com/office/powerpoint/2010/main" val="2957655948"/>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G411 2011 Paper 1 Q16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411</a:t>
            </a:fld>
            <a:endParaRPr lang="en-GB"/>
          </a:p>
        </p:txBody>
      </p:sp>
    </p:spTree>
    <p:extLst>
      <p:ext uri="{BB962C8B-B14F-4D97-AF65-F5344CB8AC3E}">
        <p14:creationId xmlns:p14="http://schemas.microsoft.com/office/powerpoint/2010/main" val="4173838316"/>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G412 2011 Paper 1 Q16 page 3</a:t>
            </a:r>
          </a:p>
        </p:txBody>
      </p:sp>
      <p:sp>
        <p:nvSpPr>
          <p:cNvPr id="4" name="Slide Number Placeholder 3"/>
          <p:cNvSpPr>
            <a:spLocks noGrp="1"/>
          </p:cNvSpPr>
          <p:nvPr>
            <p:ph type="sldNum" sz="quarter" idx="5"/>
          </p:nvPr>
        </p:nvSpPr>
        <p:spPr/>
        <p:txBody>
          <a:bodyPr/>
          <a:lstStyle/>
          <a:p>
            <a:fld id="{265D04A2-BA3E-42AB-9143-FE638C7EC0E9}" type="slidenum">
              <a:rPr lang="en-GB" smtClean="0"/>
              <a:t>412</a:t>
            </a:fld>
            <a:endParaRPr lang="en-GB"/>
          </a:p>
        </p:txBody>
      </p:sp>
    </p:spTree>
    <p:extLst>
      <p:ext uri="{BB962C8B-B14F-4D97-AF65-F5344CB8AC3E}">
        <p14:creationId xmlns:p14="http://schemas.microsoft.com/office/powerpoint/2010/main" val="1180936226"/>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G413 2003 Year 4 Optional Paper 2 Q33</a:t>
            </a:r>
          </a:p>
        </p:txBody>
      </p:sp>
      <p:sp>
        <p:nvSpPr>
          <p:cNvPr id="4" name="Slide Number Placeholder 3"/>
          <p:cNvSpPr>
            <a:spLocks noGrp="1"/>
          </p:cNvSpPr>
          <p:nvPr>
            <p:ph type="sldNum" sz="quarter" idx="5"/>
          </p:nvPr>
        </p:nvSpPr>
        <p:spPr/>
        <p:txBody>
          <a:bodyPr/>
          <a:lstStyle/>
          <a:p>
            <a:fld id="{4F613BD5-83DE-4762-9D78-EAF2266223FD}" type="slidenum">
              <a:rPr lang="en-GB" smtClean="0"/>
              <a:t>413</a:t>
            </a:fld>
            <a:endParaRPr lang="en-GB"/>
          </a:p>
        </p:txBody>
      </p:sp>
    </p:spTree>
    <p:extLst>
      <p:ext uri="{BB962C8B-B14F-4D97-AF65-F5344CB8AC3E}">
        <p14:creationId xmlns:p14="http://schemas.microsoft.com/office/powerpoint/2010/main" val="2995231469"/>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414</a:t>
            </a:fld>
            <a:endParaRPr lang="en-GB"/>
          </a:p>
        </p:txBody>
      </p:sp>
    </p:spTree>
    <p:extLst>
      <p:ext uri="{BB962C8B-B14F-4D97-AF65-F5344CB8AC3E}">
        <p14:creationId xmlns:p14="http://schemas.microsoft.com/office/powerpoint/2010/main" val="913548660"/>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G415 2000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415</a:t>
            </a:fld>
            <a:endParaRPr lang="en-GB"/>
          </a:p>
        </p:txBody>
      </p:sp>
    </p:spTree>
    <p:extLst>
      <p:ext uri="{BB962C8B-B14F-4D97-AF65-F5344CB8AC3E}">
        <p14:creationId xmlns:p14="http://schemas.microsoft.com/office/powerpoint/2010/main" val="288111523"/>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G416 2012 Paper 1 Q16</a:t>
            </a:r>
          </a:p>
        </p:txBody>
      </p:sp>
      <p:sp>
        <p:nvSpPr>
          <p:cNvPr id="4" name="Slide Number Placeholder 3"/>
          <p:cNvSpPr>
            <a:spLocks noGrp="1"/>
          </p:cNvSpPr>
          <p:nvPr>
            <p:ph type="sldNum" sz="quarter" idx="5"/>
          </p:nvPr>
        </p:nvSpPr>
        <p:spPr/>
        <p:txBody>
          <a:bodyPr/>
          <a:lstStyle/>
          <a:p>
            <a:fld id="{265D04A2-BA3E-42AB-9143-FE638C7EC0E9}" type="slidenum">
              <a:rPr lang="en-GB" smtClean="0"/>
              <a:t>416</a:t>
            </a:fld>
            <a:endParaRPr lang="en-GB"/>
          </a:p>
        </p:txBody>
      </p:sp>
    </p:spTree>
    <p:extLst>
      <p:ext uri="{BB962C8B-B14F-4D97-AF65-F5344CB8AC3E}">
        <p14:creationId xmlns:p14="http://schemas.microsoft.com/office/powerpoint/2010/main" val="2625838944"/>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G417 2003 Year 4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417</a:t>
            </a:fld>
            <a:endParaRPr lang="en-GB"/>
          </a:p>
        </p:txBody>
      </p:sp>
    </p:spTree>
    <p:extLst>
      <p:ext uri="{BB962C8B-B14F-4D97-AF65-F5344CB8AC3E}">
        <p14:creationId xmlns:p14="http://schemas.microsoft.com/office/powerpoint/2010/main" val="1063298312"/>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G418 2014 Paper 1 Q17</a:t>
            </a:r>
          </a:p>
        </p:txBody>
      </p:sp>
      <p:sp>
        <p:nvSpPr>
          <p:cNvPr id="4" name="Slide Number Placeholder 3"/>
          <p:cNvSpPr>
            <a:spLocks noGrp="1"/>
          </p:cNvSpPr>
          <p:nvPr>
            <p:ph type="sldNum" sz="quarter" idx="5"/>
          </p:nvPr>
        </p:nvSpPr>
        <p:spPr/>
        <p:txBody>
          <a:bodyPr/>
          <a:lstStyle/>
          <a:p>
            <a:fld id="{20C24104-46F0-4470-92CA-D16316BF9A7F}" type="slidenum">
              <a:rPr lang="en-GB" smtClean="0"/>
              <a:t>418</a:t>
            </a:fld>
            <a:endParaRPr lang="en-GB"/>
          </a:p>
        </p:txBody>
      </p:sp>
    </p:spTree>
    <p:extLst>
      <p:ext uri="{BB962C8B-B14F-4D97-AF65-F5344CB8AC3E}">
        <p14:creationId xmlns:p14="http://schemas.microsoft.com/office/powerpoint/2010/main" val="3835241823"/>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G419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419</a:t>
            </a:fld>
            <a:endParaRPr lang="en-GB"/>
          </a:p>
        </p:txBody>
      </p:sp>
    </p:spTree>
    <p:extLst>
      <p:ext uri="{BB962C8B-B14F-4D97-AF65-F5344CB8AC3E}">
        <p14:creationId xmlns:p14="http://schemas.microsoft.com/office/powerpoint/2010/main" val="408396688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G420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420</a:t>
            </a:fld>
            <a:endParaRPr lang="en-GB"/>
          </a:p>
        </p:txBody>
      </p:sp>
    </p:spTree>
    <p:extLst>
      <p:ext uri="{BB962C8B-B14F-4D97-AF65-F5344CB8AC3E}">
        <p14:creationId xmlns:p14="http://schemas.microsoft.com/office/powerpoint/2010/main" val="3973376146"/>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G421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421</a:t>
            </a:fld>
            <a:endParaRPr lang="en-GB"/>
          </a:p>
        </p:txBody>
      </p:sp>
    </p:spTree>
    <p:extLst>
      <p:ext uri="{BB962C8B-B14F-4D97-AF65-F5344CB8AC3E}">
        <p14:creationId xmlns:p14="http://schemas.microsoft.com/office/powerpoint/2010/main" val="3893669658"/>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422</a:t>
            </a:fld>
            <a:endParaRPr lang="en-GB"/>
          </a:p>
        </p:txBody>
      </p:sp>
    </p:spTree>
    <p:extLst>
      <p:ext uri="{BB962C8B-B14F-4D97-AF65-F5344CB8AC3E}">
        <p14:creationId xmlns:p14="http://schemas.microsoft.com/office/powerpoint/2010/main" val="3695724223"/>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G423 2005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423</a:t>
            </a:fld>
            <a:endParaRPr lang="en-GB"/>
          </a:p>
        </p:txBody>
      </p:sp>
    </p:spTree>
    <p:extLst>
      <p:ext uri="{BB962C8B-B14F-4D97-AF65-F5344CB8AC3E}">
        <p14:creationId xmlns:p14="http://schemas.microsoft.com/office/powerpoint/2010/main" val="3471392770"/>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G242 2009 Paper 2 Q13 / Pre-2000 or other question</a:t>
            </a:r>
          </a:p>
        </p:txBody>
      </p:sp>
      <p:sp>
        <p:nvSpPr>
          <p:cNvPr id="4" name="Slide Number Placeholder 3"/>
          <p:cNvSpPr>
            <a:spLocks noGrp="1"/>
          </p:cNvSpPr>
          <p:nvPr>
            <p:ph type="sldNum" sz="quarter" idx="5"/>
          </p:nvPr>
        </p:nvSpPr>
        <p:spPr/>
        <p:txBody>
          <a:bodyPr/>
          <a:lstStyle/>
          <a:p>
            <a:fld id="{4AD97DD7-CC18-4B71-88DA-8268ABBBFE89}" type="slidenum">
              <a:rPr lang="en-GB" smtClean="0"/>
              <a:t>424</a:t>
            </a:fld>
            <a:endParaRPr lang="en-GB"/>
          </a:p>
        </p:txBody>
      </p:sp>
    </p:spTree>
    <p:extLst>
      <p:ext uri="{BB962C8B-B14F-4D97-AF65-F5344CB8AC3E}">
        <p14:creationId xmlns:p14="http://schemas.microsoft.com/office/powerpoint/2010/main" val="968979936"/>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425</a:t>
            </a:fld>
            <a:endParaRPr lang="en-GB"/>
          </a:p>
        </p:txBody>
      </p:sp>
    </p:spTree>
    <p:extLst>
      <p:ext uri="{BB962C8B-B14F-4D97-AF65-F5344CB8AC3E}">
        <p14:creationId xmlns:p14="http://schemas.microsoft.com/office/powerpoint/2010/main" val="1563770595"/>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426</a:t>
            </a:fld>
            <a:endParaRPr lang="en-GB"/>
          </a:p>
        </p:txBody>
      </p:sp>
    </p:spTree>
    <p:extLst>
      <p:ext uri="{BB962C8B-B14F-4D97-AF65-F5344CB8AC3E}">
        <p14:creationId xmlns:p14="http://schemas.microsoft.com/office/powerpoint/2010/main" val="204708976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G427 2000 Paper 1 Q19</a:t>
            </a:r>
          </a:p>
        </p:txBody>
      </p:sp>
      <p:sp>
        <p:nvSpPr>
          <p:cNvPr id="4" name="Slide Number Placeholder 3"/>
          <p:cNvSpPr>
            <a:spLocks noGrp="1"/>
          </p:cNvSpPr>
          <p:nvPr>
            <p:ph type="sldNum" sz="quarter" idx="5"/>
          </p:nvPr>
        </p:nvSpPr>
        <p:spPr/>
        <p:txBody>
          <a:bodyPr/>
          <a:lstStyle/>
          <a:p>
            <a:fld id="{BDD1E47F-B594-41DF-912F-0C38C6AF8DE6}" type="slidenum">
              <a:rPr lang="en-GB" smtClean="0"/>
              <a:t>427</a:t>
            </a:fld>
            <a:endParaRPr lang="en-GB"/>
          </a:p>
        </p:txBody>
      </p:sp>
    </p:spTree>
    <p:extLst>
      <p:ext uri="{BB962C8B-B14F-4D97-AF65-F5344CB8AC3E}">
        <p14:creationId xmlns:p14="http://schemas.microsoft.com/office/powerpoint/2010/main" val="4175081004"/>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G428 2005 Paper 2 Q9</a:t>
            </a:r>
          </a:p>
        </p:txBody>
      </p:sp>
      <p:sp>
        <p:nvSpPr>
          <p:cNvPr id="4" name="Slide Number Placeholder 3"/>
          <p:cNvSpPr>
            <a:spLocks noGrp="1"/>
          </p:cNvSpPr>
          <p:nvPr>
            <p:ph type="sldNum" sz="quarter" idx="5"/>
          </p:nvPr>
        </p:nvSpPr>
        <p:spPr/>
        <p:txBody>
          <a:bodyPr/>
          <a:lstStyle/>
          <a:p>
            <a:fld id="{014E71C5-4420-4878-A8B6-150A94BA4592}" type="slidenum">
              <a:rPr lang="en-GB" smtClean="0"/>
              <a:t>428</a:t>
            </a:fld>
            <a:endParaRPr lang="en-GB"/>
          </a:p>
        </p:txBody>
      </p:sp>
    </p:spTree>
    <p:extLst>
      <p:ext uri="{BB962C8B-B14F-4D97-AF65-F5344CB8AC3E}">
        <p14:creationId xmlns:p14="http://schemas.microsoft.com/office/powerpoint/2010/main" val="1801768754"/>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G429 2004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429</a:t>
            </a:fld>
            <a:endParaRPr lang="en-GB"/>
          </a:p>
        </p:txBody>
      </p:sp>
    </p:spTree>
    <p:extLst>
      <p:ext uri="{BB962C8B-B14F-4D97-AF65-F5344CB8AC3E}">
        <p14:creationId xmlns:p14="http://schemas.microsoft.com/office/powerpoint/2010/main" val="1461885653"/>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G430 2014 Paper 2 Q23</a:t>
            </a:r>
          </a:p>
        </p:txBody>
      </p:sp>
      <p:sp>
        <p:nvSpPr>
          <p:cNvPr id="4" name="Slide Number Placeholder 3"/>
          <p:cNvSpPr>
            <a:spLocks noGrp="1"/>
          </p:cNvSpPr>
          <p:nvPr>
            <p:ph type="sldNum" sz="quarter" idx="5"/>
          </p:nvPr>
        </p:nvSpPr>
        <p:spPr/>
        <p:txBody>
          <a:bodyPr/>
          <a:lstStyle/>
          <a:p>
            <a:fld id="{C16F8807-B4D3-490A-A6A8-8A97046EA2E9}" type="slidenum">
              <a:rPr lang="en-GB" smtClean="0"/>
              <a:t>430</a:t>
            </a:fld>
            <a:endParaRPr lang="en-GB"/>
          </a:p>
        </p:txBody>
      </p:sp>
    </p:spTree>
    <p:extLst>
      <p:ext uri="{BB962C8B-B14F-4D97-AF65-F5344CB8AC3E}">
        <p14:creationId xmlns:p14="http://schemas.microsoft.com/office/powerpoint/2010/main" val="3062841565"/>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G431 2011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431</a:t>
            </a:fld>
            <a:endParaRPr lang="en-GB"/>
          </a:p>
        </p:txBody>
      </p:sp>
    </p:spTree>
    <p:extLst>
      <p:ext uri="{BB962C8B-B14F-4D97-AF65-F5344CB8AC3E}">
        <p14:creationId xmlns:p14="http://schemas.microsoft.com/office/powerpoint/2010/main" val="1538048312"/>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432</a:t>
            </a:fld>
            <a:endParaRPr lang="en-GB"/>
          </a:p>
        </p:txBody>
      </p:sp>
    </p:spTree>
    <p:extLst>
      <p:ext uri="{BB962C8B-B14F-4D97-AF65-F5344CB8AC3E}">
        <p14:creationId xmlns:p14="http://schemas.microsoft.com/office/powerpoint/2010/main" val="3134369410"/>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433</a:t>
            </a:fld>
            <a:endParaRPr lang="en-GB"/>
          </a:p>
        </p:txBody>
      </p:sp>
    </p:spTree>
    <p:extLst>
      <p:ext uri="{BB962C8B-B14F-4D97-AF65-F5344CB8AC3E}">
        <p14:creationId xmlns:p14="http://schemas.microsoft.com/office/powerpoint/2010/main" val="1485794926"/>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G434 2012 Paper 1 Q22</a:t>
            </a:r>
          </a:p>
        </p:txBody>
      </p:sp>
      <p:sp>
        <p:nvSpPr>
          <p:cNvPr id="4" name="Slide Number Placeholder 3"/>
          <p:cNvSpPr>
            <a:spLocks noGrp="1"/>
          </p:cNvSpPr>
          <p:nvPr>
            <p:ph type="sldNum" sz="quarter" idx="5"/>
          </p:nvPr>
        </p:nvSpPr>
        <p:spPr/>
        <p:txBody>
          <a:bodyPr/>
          <a:lstStyle/>
          <a:p>
            <a:fld id="{265D04A2-BA3E-42AB-9143-FE638C7EC0E9}" type="slidenum">
              <a:rPr lang="en-GB" smtClean="0"/>
              <a:t>434</a:t>
            </a:fld>
            <a:endParaRPr lang="en-GB"/>
          </a:p>
        </p:txBody>
      </p:sp>
    </p:spTree>
    <p:extLst>
      <p:ext uri="{BB962C8B-B14F-4D97-AF65-F5344CB8AC3E}">
        <p14:creationId xmlns:p14="http://schemas.microsoft.com/office/powerpoint/2010/main" val="1690286599"/>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435</a:t>
            </a:fld>
            <a:endParaRPr lang="en-GB"/>
          </a:p>
        </p:txBody>
      </p:sp>
    </p:spTree>
    <p:extLst>
      <p:ext uri="{BB962C8B-B14F-4D97-AF65-F5344CB8AC3E}">
        <p14:creationId xmlns:p14="http://schemas.microsoft.com/office/powerpoint/2010/main" val="217749347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G436 2006 Year 5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436</a:t>
            </a:fld>
            <a:endParaRPr lang="en-GB"/>
          </a:p>
        </p:txBody>
      </p:sp>
    </p:spTree>
    <p:extLst>
      <p:ext uri="{BB962C8B-B14F-4D97-AF65-F5344CB8AC3E}">
        <p14:creationId xmlns:p14="http://schemas.microsoft.com/office/powerpoint/2010/main" val="988588873"/>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G437 2013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437</a:t>
            </a:fld>
            <a:endParaRPr lang="en-GB"/>
          </a:p>
        </p:txBody>
      </p:sp>
    </p:spTree>
    <p:extLst>
      <p:ext uri="{BB962C8B-B14F-4D97-AF65-F5344CB8AC3E}">
        <p14:creationId xmlns:p14="http://schemas.microsoft.com/office/powerpoint/2010/main" val="251789924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438</a:t>
            </a:fld>
            <a:endParaRPr lang="en-GB"/>
          </a:p>
        </p:txBody>
      </p:sp>
    </p:spTree>
    <p:extLst>
      <p:ext uri="{BB962C8B-B14F-4D97-AF65-F5344CB8AC3E}">
        <p14:creationId xmlns:p14="http://schemas.microsoft.com/office/powerpoint/2010/main" val="2508471823"/>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G439 2013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439</a:t>
            </a:fld>
            <a:endParaRPr lang="en-GB"/>
          </a:p>
        </p:txBody>
      </p:sp>
    </p:spTree>
    <p:extLst>
      <p:ext uri="{BB962C8B-B14F-4D97-AF65-F5344CB8AC3E}">
        <p14:creationId xmlns:p14="http://schemas.microsoft.com/office/powerpoint/2010/main" val="1244728623"/>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440</a:t>
            </a:fld>
            <a:endParaRPr lang="en-GB"/>
          </a:p>
        </p:txBody>
      </p:sp>
    </p:spTree>
    <p:extLst>
      <p:ext uri="{BB962C8B-B14F-4D97-AF65-F5344CB8AC3E}">
        <p14:creationId xmlns:p14="http://schemas.microsoft.com/office/powerpoint/2010/main" val="3398760998"/>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G441 2014 Paper 1 Q14</a:t>
            </a:r>
          </a:p>
        </p:txBody>
      </p:sp>
      <p:sp>
        <p:nvSpPr>
          <p:cNvPr id="4" name="Slide Number Placeholder 3"/>
          <p:cNvSpPr>
            <a:spLocks noGrp="1"/>
          </p:cNvSpPr>
          <p:nvPr>
            <p:ph type="sldNum" sz="quarter" idx="5"/>
          </p:nvPr>
        </p:nvSpPr>
        <p:spPr/>
        <p:txBody>
          <a:bodyPr/>
          <a:lstStyle/>
          <a:p>
            <a:fld id="{4AD97DD7-CC18-4B71-88DA-8268ABBBFE89}" type="slidenum">
              <a:rPr lang="en-GB" smtClean="0"/>
              <a:t>441</a:t>
            </a:fld>
            <a:endParaRPr lang="en-GB"/>
          </a:p>
        </p:txBody>
      </p:sp>
    </p:spTree>
    <p:extLst>
      <p:ext uri="{BB962C8B-B14F-4D97-AF65-F5344CB8AC3E}">
        <p14:creationId xmlns:p14="http://schemas.microsoft.com/office/powerpoint/2010/main" val="1795697400"/>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G442 2004 Paper 2 Q16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442</a:t>
            </a:fld>
            <a:endParaRPr lang="en-GB"/>
          </a:p>
        </p:txBody>
      </p:sp>
    </p:spTree>
    <p:extLst>
      <p:ext uri="{BB962C8B-B14F-4D97-AF65-F5344CB8AC3E}">
        <p14:creationId xmlns:p14="http://schemas.microsoft.com/office/powerpoint/2010/main" val="291196929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G443 2004 Paper 2 Q16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443</a:t>
            </a:fld>
            <a:endParaRPr lang="en-GB"/>
          </a:p>
        </p:txBody>
      </p:sp>
    </p:spTree>
    <p:extLst>
      <p:ext uri="{BB962C8B-B14F-4D97-AF65-F5344CB8AC3E}">
        <p14:creationId xmlns:p14="http://schemas.microsoft.com/office/powerpoint/2010/main" val="4059230846"/>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G444 2006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444</a:t>
            </a:fld>
            <a:endParaRPr lang="en-GB"/>
          </a:p>
        </p:txBody>
      </p:sp>
    </p:spTree>
    <p:extLst>
      <p:ext uri="{BB962C8B-B14F-4D97-AF65-F5344CB8AC3E}">
        <p14:creationId xmlns:p14="http://schemas.microsoft.com/office/powerpoint/2010/main" val="3516433656"/>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G445 2006 Year 4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445</a:t>
            </a:fld>
            <a:endParaRPr lang="en-GB"/>
          </a:p>
        </p:txBody>
      </p:sp>
    </p:spTree>
    <p:extLst>
      <p:ext uri="{BB962C8B-B14F-4D97-AF65-F5344CB8AC3E}">
        <p14:creationId xmlns:p14="http://schemas.microsoft.com/office/powerpoint/2010/main" val="3494850117"/>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G446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446</a:t>
            </a:fld>
            <a:endParaRPr lang="en-GB"/>
          </a:p>
        </p:txBody>
      </p:sp>
    </p:spTree>
    <p:extLst>
      <p:ext uri="{BB962C8B-B14F-4D97-AF65-F5344CB8AC3E}">
        <p14:creationId xmlns:p14="http://schemas.microsoft.com/office/powerpoint/2010/main" val="3226400694"/>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G447 2006 Year 3 Optional Paper 1 Q7</a:t>
            </a:r>
          </a:p>
        </p:txBody>
      </p:sp>
      <p:sp>
        <p:nvSpPr>
          <p:cNvPr id="4" name="Slide Number Placeholder 3"/>
          <p:cNvSpPr>
            <a:spLocks noGrp="1"/>
          </p:cNvSpPr>
          <p:nvPr>
            <p:ph type="sldNum" sz="quarter" idx="5"/>
          </p:nvPr>
        </p:nvSpPr>
        <p:spPr/>
        <p:txBody>
          <a:bodyPr/>
          <a:lstStyle/>
          <a:p>
            <a:fld id="{4F613BD5-83DE-4762-9D78-EAF2266223FD}" type="slidenum">
              <a:rPr lang="en-GB" smtClean="0"/>
              <a:t>447</a:t>
            </a:fld>
            <a:endParaRPr lang="en-GB"/>
          </a:p>
        </p:txBody>
      </p:sp>
    </p:spTree>
    <p:extLst>
      <p:ext uri="{BB962C8B-B14F-4D97-AF65-F5344CB8AC3E}">
        <p14:creationId xmlns:p14="http://schemas.microsoft.com/office/powerpoint/2010/main" val="1063763318"/>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G448 2003 Year 5 Optional Paper 1 Q19</a:t>
            </a:r>
          </a:p>
        </p:txBody>
      </p:sp>
      <p:sp>
        <p:nvSpPr>
          <p:cNvPr id="4" name="Slide Number Placeholder 3"/>
          <p:cNvSpPr>
            <a:spLocks noGrp="1"/>
          </p:cNvSpPr>
          <p:nvPr>
            <p:ph type="sldNum" sz="quarter" idx="5"/>
          </p:nvPr>
        </p:nvSpPr>
        <p:spPr/>
        <p:txBody>
          <a:bodyPr/>
          <a:lstStyle/>
          <a:p>
            <a:fld id="{4F613BD5-83DE-4762-9D78-EAF2266223FD}" type="slidenum">
              <a:rPr lang="en-GB" smtClean="0"/>
              <a:t>448</a:t>
            </a:fld>
            <a:endParaRPr lang="en-GB"/>
          </a:p>
        </p:txBody>
      </p:sp>
    </p:spTree>
    <p:extLst>
      <p:ext uri="{BB962C8B-B14F-4D97-AF65-F5344CB8AC3E}">
        <p14:creationId xmlns:p14="http://schemas.microsoft.com/office/powerpoint/2010/main" val="1176583696"/>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449</a:t>
            </a:fld>
            <a:endParaRPr lang="en-GB"/>
          </a:p>
        </p:txBody>
      </p:sp>
    </p:spTree>
    <p:extLst>
      <p:ext uri="{BB962C8B-B14F-4D97-AF65-F5344CB8AC3E}">
        <p14:creationId xmlns:p14="http://schemas.microsoft.com/office/powerpoint/2010/main" val="1710521502"/>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G450 2006 Year 3 Optional Paper 1 Q20</a:t>
            </a:r>
          </a:p>
        </p:txBody>
      </p:sp>
      <p:sp>
        <p:nvSpPr>
          <p:cNvPr id="4" name="Slide Number Placeholder 3"/>
          <p:cNvSpPr>
            <a:spLocks noGrp="1"/>
          </p:cNvSpPr>
          <p:nvPr>
            <p:ph type="sldNum" sz="quarter" idx="5"/>
          </p:nvPr>
        </p:nvSpPr>
        <p:spPr/>
        <p:txBody>
          <a:bodyPr/>
          <a:lstStyle/>
          <a:p>
            <a:fld id="{4F613BD5-83DE-4762-9D78-EAF2266223FD}" type="slidenum">
              <a:rPr lang="en-GB" smtClean="0"/>
              <a:t>450</a:t>
            </a:fld>
            <a:endParaRPr lang="en-GB"/>
          </a:p>
        </p:txBody>
      </p:sp>
    </p:spTree>
    <p:extLst>
      <p:ext uri="{BB962C8B-B14F-4D97-AF65-F5344CB8AC3E}">
        <p14:creationId xmlns:p14="http://schemas.microsoft.com/office/powerpoint/2010/main" val="429010159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451</a:t>
            </a:fld>
            <a:endParaRPr lang="en-GB"/>
          </a:p>
        </p:txBody>
      </p:sp>
    </p:spTree>
    <p:extLst>
      <p:ext uri="{BB962C8B-B14F-4D97-AF65-F5344CB8AC3E}">
        <p14:creationId xmlns:p14="http://schemas.microsoft.com/office/powerpoint/2010/main" val="2148679342"/>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G452 2000 Paper 2 Q11</a:t>
            </a:r>
          </a:p>
        </p:txBody>
      </p:sp>
      <p:sp>
        <p:nvSpPr>
          <p:cNvPr id="4" name="Slide Number Placeholder 3"/>
          <p:cNvSpPr>
            <a:spLocks noGrp="1"/>
          </p:cNvSpPr>
          <p:nvPr>
            <p:ph type="sldNum" sz="quarter" idx="5"/>
          </p:nvPr>
        </p:nvSpPr>
        <p:spPr/>
        <p:txBody>
          <a:bodyPr/>
          <a:lstStyle/>
          <a:p>
            <a:fld id="{BDD1E47F-B594-41DF-912F-0C38C6AF8DE6}" type="slidenum">
              <a:rPr lang="en-GB" smtClean="0"/>
              <a:t>452</a:t>
            </a:fld>
            <a:endParaRPr lang="en-GB"/>
          </a:p>
        </p:txBody>
      </p:sp>
    </p:spTree>
    <p:extLst>
      <p:ext uri="{BB962C8B-B14F-4D97-AF65-F5344CB8AC3E}">
        <p14:creationId xmlns:p14="http://schemas.microsoft.com/office/powerpoint/2010/main" val="3897923879"/>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G453 2006 Year 5 Optional Paper 1 Q19</a:t>
            </a:r>
          </a:p>
        </p:txBody>
      </p:sp>
      <p:sp>
        <p:nvSpPr>
          <p:cNvPr id="4" name="Slide Number Placeholder 3"/>
          <p:cNvSpPr>
            <a:spLocks noGrp="1"/>
          </p:cNvSpPr>
          <p:nvPr>
            <p:ph type="sldNum" sz="quarter" idx="5"/>
          </p:nvPr>
        </p:nvSpPr>
        <p:spPr/>
        <p:txBody>
          <a:bodyPr/>
          <a:lstStyle/>
          <a:p>
            <a:fld id="{4F613BD5-83DE-4762-9D78-EAF2266223FD}" type="slidenum">
              <a:rPr lang="en-GB" smtClean="0"/>
              <a:t>453</a:t>
            </a:fld>
            <a:endParaRPr lang="en-GB"/>
          </a:p>
        </p:txBody>
      </p:sp>
    </p:spTree>
    <p:extLst>
      <p:ext uri="{BB962C8B-B14F-4D97-AF65-F5344CB8AC3E}">
        <p14:creationId xmlns:p14="http://schemas.microsoft.com/office/powerpoint/2010/main" val="3657003525"/>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G454 2005 Paper 1 Q2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454</a:t>
            </a:fld>
            <a:endParaRPr lang="en-GB"/>
          </a:p>
        </p:txBody>
      </p:sp>
    </p:spTree>
    <p:extLst>
      <p:ext uri="{BB962C8B-B14F-4D97-AF65-F5344CB8AC3E}">
        <p14:creationId xmlns:p14="http://schemas.microsoft.com/office/powerpoint/2010/main" val="3121834692"/>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G455 2005 Paper 1 Q2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455</a:t>
            </a:fld>
            <a:endParaRPr lang="en-GB"/>
          </a:p>
        </p:txBody>
      </p:sp>
    </p:spTree>
    <p:extLst>
      <p:ext uri="{BB962C8B-B14F-4D97-AF65-F5344CB8AC3E}">
        <p14:creationId xmlns:p14="http://schemas.microsoft.com/office/powerpoint/2010/main" val="1532245729"/>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G456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456</a:t>
            </a:fld>
            <a:endParaRPr lang="en-GB"/>
          </a:p>
        </p:txBody>
      </p:sp>
    </p:spTree>
    <p:extLst>
      <p:ext uri="{BB962C8B-B14F-4D97-AF65-F5344CB8AC3E}">
        <p14:creationId xmlns:p14="http://schemas.microsoft.com/office/powerpoint/2010/main" val="1800043544"/>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G457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457</a:t>
            </a:fld>
            <a:endParaRPr lang="en-GB"/>
          </a:p>
        </p:txBody>
      </p:sp>
    </p:spTree>
    <p:extLst>
      <p:ext uri="{BB962C8B-B14F-4D97-AF65-F5344CB8AC3E}">
        <p14:creationId xmlns:p14="http://schemas.microsoft.com/office/powerpoint/2010/main" val="3156804399"/>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G458 2004 Paper 1 Q9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458</a:t>
            </a:fld>
            <a:endParaRPr lang="en-GB"/>
          </a:p>
        </p:txBody>
      </p:sp>
    </p:spTree>
    <p:extLst>
      <p:ext uri="{BB962C8B-B14F-4D97-AF65-F5344CB8AC3E}">
        <p14:creationId xmlns:p14="http://schemas.microsoft.com/office/powerpoint/2010/main" val="1485107483"/>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G459 2004 Paper 1 Q9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459</a:t>
            </a:fld>
            <a:endParaRPr lang="en-GB"/>
          </a:p>
        </p:txBody>
      </p:sp>
    </p:spTree>
    <p:extLst>
      <p:ext uri="{BB962C8B-B14F-4D97-AF65-F5344CB8AC3E}">
        <p14:creationId xmlns:p14="http://schemas.microsoft.com/office/powerpoint/2010/main" val="1792417308"/>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460</a:t>
            </a:fld>
            <a:endParaRPr lang="en-GB"/>
          </a:p>
        </p:txBody>
      </p:sp>
    </p:spTree>
    <p:extLst>
      <p:ext uri="{BB962C8B-B14F-4D97-AF65-F5344CB8AC3E}">
        <p14:creationId xmlns:p14="http://schemas.microsoft.com/office/powerpoint/2010/main" val="2512825476"/>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461</a:t>
            </a:fld>
            <a:endParaRPr lang="en-GB"/>
          </a:p>
        </p:txBody>
      </p:sp>
    </p:spTree>
    <p:extLst>
      <p:ext uri="{BB962C8B-B14F-4D97-AF65-F5344CB8AC3E}">
        <p14:creationId xmlns:p14="http://schemas.microsoft.com/office/powerpoint/2010/main" val="321931957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G462 2003 Year 5 Optional Paper 1 Q3</a:t>
            </a:r>
          </a:p>
        </p:txBody>
      </p:sp>
      <p:sp>
        <p:nvSpPr>
          <p:cNvPr id="4" name="Slide Number Placeholder 3"/>
          <p:cNvSpPr>
            <a:spLocks noGrp="1"/>
          </p:cNvSpPr>
          <p:nvPr>
            <p:ph type="sldNum" sz="quarter" idx="5"/>
          </p:nvPr>
        </p:nvSpPr>
        <p:spPr/>
        <p:txBody>
          <a:bodyPr/>
          <a:lstStyle/>
          <a:p>
            <a:fld id="{4F613BD5-83DE-4762-9D78-EAF2266223FD}" type="slidenum">
              <a:rPr lang="en-GB" smtClean="0"/>
              <a:t>462</a:t>
            </a:fld>
            <a:endParaRPr lang="en-GB"/>
          </a:p>
        </p:txBody>
      </p:sp>
    </p:spTree>
    <p:extLst>
      <p:ext uri="{BB962C8B-B14F-4D97-AF65-F5344CB8AC3E}">
        <p14:creationId xmlns:p14="http://schemas.microsoft.com/office/powerpoint/2010/main" val="4054428437"/>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463</a:t>
            </a:fld>
            <a:endParaRPr lang="en-GB"/>
          </a:p>
        </p:txBody>
      </p:sp>
    </p:spTree>
    <p:extLst>
      <p:ext uri="{BB962C8B-B14F-4D97-AF65-F5344CB8AC3E}">
        <p14:creationId xmlns:p14="http://schemas.microsoft.com/office/powerpoint/2010/main" val="1391279389"/>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464</a:t>
            </a:fld>
            <a:endParaRPr lang="en-GB"/>
          </a:p>
        </p:txBody>
      </p:sp>
    </p:spTree>
    <p:extLst>
      <p:ext uri="{BB962C8B-B14F-4D97-AF65-F5344CB8AC3E}">
        <p14:creationId xmlns:p14="http://schemas.microsoft.com/office/powerpoint/2010/main" val="2093989825"/>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G465 2004 Paper 2 Q12 page 5</a:t>
            </a:r>
          </a:p>
        </p:txBody>
      </p:sp>
      <p:sp>
        <p:nvSpPr>
          <p:cNvPr id="4" name="Slide Number Placeholder 3"/>
          <p:cNvSpPr>
            <a:spLocks noGrp="1"/>
          </p:cNvSpPr>
          <p:nvPr>
            <p:ph type="sldNum" sz="quarter" idx="5"/>
          </p:nvPr>
        </p:nvSpPr>
        <p:spPr/>
        <p:txBody>
          <a:bodyPr/>
          <a:lstStyle/>
          <a:p>
            <a:fld id="{3E4F6145-74A2-480A-9F77-A7578406CC9E}" type="slidenum">
              <a:rPr lang="en-GB" smtClean="0"/>
              <a:t>465</a:t>
            </a:fld>
            <a:endParaRPr lang="en-GB"/>
          </a:p>
        </p:txBody>
      </p:sp>
    </p:spTree>
    <p:extLst>
      <p:ext uri="{BB962C8B-B14F-4D97-AF65-F5344CB8AC3E}">
        <p14:creationId xmlns:p14="http://schemas.microsoft.com/office/powerpoint/2010/main" val="28111979"/>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G466 2004 Paper 2 Q12 page 6</a:t>
            </a:r>
          </a:p>
        </p:txBody>
      </p:sp>
      <p:sp>
        <p:nvSpPr>
          <p:cNvPr id="4" name="Slide Number Placeholder 3"/>
          <p:cNvSpPr>
            <a:spLocks noGrp="1"/>
          </p:cNvSpPr>
          <p:nvPr>
            <p:ph type="sldNum" sz="quarter" idx="5"/>
          </p:nvPr>
        </p:nvSpPr>
        <p:spPr/>
        <p:txBody>
          <a:bodyPr/>
          <a:lstStyle/>
          <a:p>
            <a:fld id="{3E4F6145-74A2-480A-9F77-A7578406CC9E}" type="slidenum">
              <a:rPr lang="en-GB" smtClean="0"/>
              <a:t>466</a:t>
            </a:fld>
            <a:endParaRPr lang="en-GB"/>
          </a:p>
        </p:txBody>
      </p:sp>
    </p:spTree>
    <p:extLst>
      <p:ext uri="{BB962C8B-B14F-4D97-AF65-F5344CB8AC3E}">
        <p14:creationId xmlns:p14="http://schemas.microsoft.com/office/powerpoint/2010/main" val="1438357311"/>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G467 2004 Paper 2 Q12 page 7</a:t>
            </a:r>
          </a:p>
        </p:txBody>
      </p:sp>
      <p:sp>
        <p:nvSpPr>
          <p:cNvPr id="4" name="Slide Number Placeholder 3"/>
          <p:cNvSpPr>
            <a:spLocks noGrp="1"/>
          </p:cNvSpPr>
          <p:nvPr>
            <p:ph type="sldNum" sz="quarter" idx="5"/>
          </p:nvPr>
        </p:nvSpPr>
        <p:spPr/>
        <p:txBody>
          <a:bodyPr/>
          <a:lstStyle/>
          <a:p>
            <a:fld id="{3E4F6145-74A2-480A-9F77-A7578406CC9E}" type="slidenum">
              <a:rPr lang="en-GB" smtClean="0"/>
              <a:t>467</a:t>
            </a:fld>
            <a:endParaRPr lang="en-GB"/>
          </a:p>
        </p:txBody>
      </p:sp>
    </p:spTree>
    <p:extLst>
      <p:ext uri="{BB962C8B-B14F-4D97-AF65-F5344CB8AC3E}">
        <p14:creationId xmlns:p14="http://schemas.microsoft.com/office/powerpoint/2010/main" val="1106482955"/>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G468 2004 Paper 2 Q12 page 8</a:t>
            </a:r>
          </a:p>
        </p:txBody>
      </p:sp>
      <p:sp>
        <p:nvSpPr>
          <p:cNvPr id="4" name="Slide Number Placeholder 3"/>
          <p:cNvSpPr>
            <a:spLocks noGrp="1"/>
          </p:cNvSpPr>
          <p:nvPr>
            <p:ph type="sldNum" sz="quarter" idx="5"/>
          </p:nvPr>
        </p:nvSpPr>
        <p:spPr/>
        <p:txBody>
          <a:bodyPr/>
          <a:lstStyle/>
          <a:p>
            <a:fld id="{3E4F6145-74A2-480A-9F77-A7578406CC9E}" type="slidenum">
              <a:rPr lang="en-GB" smtClean="0"/>
              <a:t>468</a:t>
            </a:fld>
            <a:endParaRPr lang="en-GB"/>
          </a:p>
        </p:txBody>
      </p:sp>
    </p:spTree>
    <p:extLst>
      <p:ext uri="{BB962C8B-B14F-4D97-AF65-F5344CB8AC3E}">
        <p14:creationId xmlns:p14="http://schemas.microsoft.com/office/powerpoint/2010/main" val="3259689577"/>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G469 2004 Paper 2 Q12 page 9</a:t>
            </a:r>
          </a:p>
        </p:txBody>
      </p:sp>
      <p:sp>
        <p:nvSpPr>
          <p:cNvPr id="4" name="Slide Number Placeholder 3"/>
          <p:cNvSpPr>
            <a:spLocks noGrp="1"/>
          </p:cNvSpPr>
          <p:nvPr>
            <p:ph type="sldNum" sz="quarter" idx="5"/>
          </p:nvPr>
        </p:nvSpPr>
        <p:spPr/>
        <p:txBody>
          <a:bodyPr/>
          <a:lstStyle/>
          <a:p>
            <a:fld id="{3E4F6145-74A2-480A-9F77-A7578406CC9E}" type="slidenum">
              <a:rPr lang="en-GB" smtClean="0"/>
              <a:t>469</a:t>
            </a:fld>
            <a:endParaRPr lang="en-GB"/>
          </a:p>
        </p:txBody>
      </p:sp>
    </p:spTree>
    <p:extLst>
      <p:ext uri="{BB962C8B-B14F-4D97-AF65-F5344CB8AC3E}">
        <p14:creationId xmlns:p14="http://schemas.microsoft.com/office/powerpoint/2010/main" val="3536967822"/>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G470 2004 Paper 2 Q12 page 10</a:t>
            </a:r>
          </a:p>
        </p:txBody>
      </p:sp>
      <p:sp>
        <p:nvSpPr>
          <p:cNvPr id="4" name="Slide Number Placeholder 3"/>
          <p:cNvSpPr>
            <a:spLocks noGrp="1"/>
          </p:cNvSpPr>
          <p:nvPr>
            <p:ph type="sldNum" sz="quarter" idx="5"/>
          </p:nvPr>
        </p:nvSpPr>
        <p:spPr/>
        <p:txBody>
          <a:bodyPr/>
          <a:lstStyle/>
          <a:p>
            <a:fld id="{3E4F6145-74A2-480A-9F77-A7578406CC9E}" type="slidenum">
              <a:rPr lang="en-GB" smtClean="0"/>
              <a:t>470</a:t>
            </a:fld>
            <a:endParaRPr lang="en-GB"/>
          </a:p>
        </p:txBody>
      </p:sp>
    </p:spTree>
    <p:extLst>
      <p:ext uri="{BB962C8B-B14F-4D97-AF65-F5344CB8AC3E}">
        <p14:creationId xmlns:p14="http://schemas.microsoft.com/office/powerpoint/2010/main" val="272340857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G471 2004 Paper 2 Q12 page 11</a:t>
            </a:r>
          </a:p>
        </p:txBody>
      </p:sp>
      <p:sp>
        <p:nvSpPr>
          <p:cNvPr id="4" name="Slide Number Placeholder 3"/>
          <p:cNvSpPr>
            <a:spLocks noGrp="1"/>
          </p:cNvSpPr>
          <p:nvPr>
            <p:ph type="sldNum" sz="quarter" idx="5"/>
          </p:nvPr>
        </p:nvSpPr>
        <p:spPr/>
        <p:txBody>
          <a:bodyPr/>
          <a:lstStyle/>
          <a:p>
            <a:fld id="{3E4F6145-74A2-480A-9F77-A7578406CC9E}" type="slidenum">
              <a:rPr lang="en-GB" smtClean="0"/>
              <a:t>471</a:t>
            </a:fld>
            <a:endParaRPr lang="en-GB"/>
          </a:p>
        </p:txBody>
      </p:sp>
    </p:spTree>
    <p:extLst>
      <p:ext uri="{BB962C8B-B14F-4D97-AF65-F5344CB8AC3E}">
        <p14:creationId xmlns:p14="http://schemas.microsoft.com/office/powerpoint/2010/main" val="4283388228"/>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G472 2004 Paper 2 Q12 page 12</a:t>
            </a:r>
          </a:p>
        </p:txBody>
      </p:sp>
      <p:sp>
        <p:nvSpPr>
          <p:cNvPr id="4" name="Slide Number Placeholder 3"/>
          <p:cNvSpPr>
            <a:spLocks noGrp="1"/>
          </p:cNvSpPr>
          <p:nvPr>
            <p:ph type="sldNum" sz="quarter" idx="5"/>
          </p:nvPr>
        </p:nvSpPr>
        <p:spPr/>
        <p:txBody>
          <a:bodyPr/>
          <a:lstStyle/>
          <a:p>
            <a:fld id="{3E4F6145-74A2-480A-9F77-A7578406CC9E}" type="slidenum">
              <a:rPr lang="en-GB" smtClean="0"/>
              <a:t>472</a:t>
            </a:fld>
            <a:endParaRPr lang="en-GB"/>
          </a:p>
        </p:txBody>
      </p:sp>
    </p:spTree>
    <p:extLst>
      <p:ext uri="{BB962C8B-B14F-4D97-AF65-F5344CB8AC3E}">
        <p14:creationId xmlns:p14="http://schemas.microsoft.com/office/powerpoint/2010/main" val="3760205900"/>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G473 2004 Paper 2 Q12 page 13</a:t>
            </a:r>
          </a:p>
        </p:txBody>
      </p:sp>
      <p:sp>
        <p:nvSpPr>
          <p:cNvPr id="4" name="Slide Number Placeholder 3"/>
          <p:cNvSpPr>
            <a:spLocks noGrp="1"/>
          </p:cNvSpPr>
          <p:nvPr>
            <p:ph type="sldNum" sz="quarter" idx="5"/>
          </p:nvPr>
        </p:nvSpPr>
        <p:spPr/>
        <p:txBody>
          <a:bodyPr/>
          <a:lstStyle/>
          <a:p>
            <a:fld id="{3E4F6145-74A2-480A-9F77-A7578406CC9E}" type="slidenum">
              <a:rPr lang="en-GB" smtClean="0"/>
              <a:t>473</a:t>
            </a:fld>
            <a:endParaRPr lang="en-GB"/>
          </a:p>
        </p:txBody>
      </p:sp>
    </p:spTree>
    <p:extLst>
      <p:ext uri="{BB962C8B-B14F-4D97-AF65-F5344CB8AC3E}">
        <p14:creationId xmlns:p14="http://schemas.microsoft.com/office/powerpoint/2010/main" val="3104781658"/>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G474 2004 Paper 2 Q12 page 14</a:t>
            </a:r>
          </a:p>
        </p:txBody>
      </p:sp>
      <p:sp>
        <p:nvSpPr>
          <p:cNvPr id="4" name="Slide Number Placeholder 3"/>
          <p:cNvSpPr>
            <a:spLocks noGrp="1"/>
          </p:cNvSpPr>
          <p:nvPr>
            <p:ph type="sldNum" sz="quarter" idx="5"/>
          </p:nvPr>
        </p:nvSpPr>
        <p:spPr/>
        <p:txBody>
          <a:bodyPr/>
          <a:lstStyle/>
          <a:p>
            <a:fld id="{3E4F6145-74A2-480A-9F77-A7578406CC9E}" type="slidenum">
              <a:rPr lang="en-GB" smtClean="0"/>
              <a:t>474</a:t>
            </a:fld>
            <a:endParaRPr lang="en-GB"/>
          </a:p>
        </p:txBody>
      </p:sp>
    </p:spTree>
    <p:extLst>
      <p:ext uri="{BB962C8B-B14F-4D97-AF65-F5344CB8AC3E}">
        <p14:creationId xmlns:p14="http://schemas.microsoft.com/office/powerpoint/2010/main" val="1119312119"/>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G475 2008 Paper 1 Q22</a:t>
            </a:r>
          </a:p>
        </p:txBody>
      </p:sp>
      <p:sp>
        <p:nvSpPr>
          <p:cNvPr id="4" name="Slide Number Placeholder 3"/>
          <p:cNvSpPr>
            <a:spLocks noGrp="1"/>
          </p:cNvSpPr>
          <p:nvPr>
            <p:ph type="sldNum" sz="quarter" idx="5"/>
          </p:nvPr>
        </p:nvSpPr>
        <p:spPr/>
        <p:txBody>
          <a:bodyPr/>
          <a:lstStyle/>
          <a:p>
            <a:fld id="{265D04A2-BA3E-42AB-9143-FE638C7EC0E9}" type="slidenum">
              <a:rPr lang="en-GB" smtClean="0"/>
              <a:t>475</a:t>
            </a:fld>
            <a:endParaRPr lang="en-GB"/>
          </a:p>
        </p:txBody>
      </p:sp>
    </p:spTree>
    <p:extLst>
      <p:ext uri="{BB962C8B-B14F-4D97-AF65-F5344CB8AC3E}">
        <p14:creationId xmlns:p14="http://schemas.microsoft.com/office/powerpoint/2010/main" val="281206148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G476 2005 Paper 2 Q24</a:t>
            </a:r>
          </a:p>
        </p:txBody>
      </p:sp>
      <p:sp>
        <p:nvSpPr>
          <p:cNvPr id="4" name="Slide Number Placeholder 3"/>
          <p:cNvSpPr>
            <a:spLocks noGrp="1"/>
          </p:cNvSpPr>
          <p:nvPr>
            <p:ph type="sldNum" sz="quarter" idx="5"/>
          </p:nvPr>
        </p:nvSpPr>
        <p:spPr/>
        <p:txBody>
          <a:bodyPr/>
          <a:lstStyle/>
          <a:p>
            <a:fld id="{BDD1E47F-B594-41DF-912F-0C38C6AF8DE6}" type="slidenum">
              <a:rPr lang="en-GB" smtClean="0"/>
              <a:t>476</a:t>
            </a:fld>
            <a:endParaRPr lang="en-GB"/>
          </a:p>
        </p:txBody>
      </p:sp>
    </p:spTree>
    <p:extLst>
      <p:ext uri="{BB962C8B-B14F-4D97-AF65-F5344CB8AC3E}">
        <p14:creationId xmlns:p14="http://schemas.microsoft.com/office/powerpoint/2010/main" val="3456811982"/>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477</a:t>
            </a:fld>
            <a:endParaRPr lang="en-GB"/>
          </a:p>
        </p:txBody>
      </p:sp>
    </p:spTree>
    <p:extLst>
      <p:ext uri="{BB962C8B-B14F-4D97-AF65-F5344CB8AC3E}">
        <p14:creationId xmlns:p14="http://schemas.microsoft.com/office/powerpoint/2010/main" val="2982512502"/>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G478 2003 Year 5 Optional Paper 2 Q31</a:t>
            </a:r>
          </a:p>
        </p:txBody>
      </p:sp>
      <p:sp>
        <p:nvSpPr>
          <p:cNvPr id="4" name="Slide Number Placeholder 3"/>
          <p:cNvSpPr>
            <a:spLocks noGrp="1"/>
          </p:cNvSpPr>
          <p:nvPr>
            <p:ph type="sldNum" sz="quarter" idx="5"/>
          </p:nvPr>
        </p:nvSpPr>
        <p:spPr/>
        <p:txBody>
          <a:bodyPr/>
          <a:lstStyle/>
          <a:p>
            <a:fld id="{4F613BD5-83DE-4762-9D78-EAF2266223FD}" type="slidenum">
              <a:rPr lang="en-GB" smtClean="0"/>
              <a:t>478</a:t>
            </a:fld>
            <a:endParaRPr lang="en-GB"/>
          </a:p>
        </p:txBody>
      </p:sp>
    </p:spTree>
    <p:extLst>
      <p:ext uri="{BB962C8B-B14F-4D97-AF65-F5344CB8AC3E}">
        <p14:creationId xmlns:p14="http://schemas.microsoft.com/office/powerpoint/2010/main" val="967162076"/>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479</a:t>
            </a:fld>
            <a:endParaRPr lang="en-GB"/>
          </a:p>
        </p:txBody>
      </p:sp>
    </p:spTree>
    <p:extLst>
      <p:ext uri="{BB962C8B-B14F-4D97-AF65-F5344CB8AC3E}">
        <p14:creationId xmlns:p14="http://schemas.microsoft.com/office/powerpoint/2010/main" val="3726637193"/>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G480 2012 Level 6 Paper B Q2</a:t>
            </a:r>
          </a:p>
        </p:txBody>
      </p:sp>
      <p:sp>
        <p:nvSpPr>
          <p:cNvPr id="4" name="Slide Number Placeholder 3"/>
          <p:cNvSpPr>
            <a:spLocks noGrp="1"/>
          </p:cNvSpPr>
          <p:nvPr>
            <p:ph type="sldNum" sz="quarter" idx="5"/>
          </p:nvPr>
        </p:nvSpPr>
        <p:spPr/>
        <p:txBody>
          <a:bodyPr/>
          <a:lstStyle/>
          <a:p>
            <a:fld id="{014E71C5-4420-4878-A8B6-150A94BA4592}" type="slidenum">
              <a:rPr lang="en-GB" smtClean="0"/>
              <a:t>480</a:t>
            </a:fld>
            <a:endParaRPr lang="en-GB"/>
          </a:p>
        </p:txBody>
      </p:sp>
    </p:spTree>
    <p:extLst>
      <p:ext uri="{BB962C8B-B14F-4D97-AF65-F5344CB8AC3E}">
        <p14:creationId xmlns:p14="http://schemas.microsoft.com/office/powerpoint/2010/main" val="992623407"/>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G481 2008 Paper 2 Q5</a:t>
            </a:r>
          </a:p>
        </p:txBody>
      </p:sp>
      <p:sp>
        <p:nvSpPr>
          <p:cNvPr id="4" name="Slide Number Placeholder 3"/>
          <p:cNvSpPr>
            <a:spLocks noGrp="1"/>
          </p:cNvSpPr>
          <p:nvPr>
            <p:ph type="sldNum" sz="quarter" idx="5"/>
          </p:nvPr>
        </p:nvSpPr>
        <p:spPr/>
        <p:txBody>
          <a:bodyPr/>
          <a:lstStyle/>
          <a:p>
            <a:fld id="{4C0AA782-6813-4FBB-B3E4-8AECAE7C3A7C}" type="slidenum">
              <a:rPr lang="en-GB" smtClean="0"/>
              <a:t>481</a:t>
            </a:fld>
            <a:endParaRPr lang="en-GB"/>
          </a:p>
        </p:txBody>
      </p:sp>
    </p:spTree>
    <p:extLst>
      <p:ext uri="{BB962C8B-B14F-4D97-AF65-F5344CB8AC3E}">
        <p14:creationId xmlns:p14="http://schemas.microsoft.com/office/powerpoint/2010/main" val="1356007414"/>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G482 2005 Paper 2 Q5</a:t>
            </a:r>
          </a:p>
        </p:txBody>
      </p:sp>
      <p:sp>
        <p:nvSpPr>
          <p:cNvPr id="4" name="Slide Number Placeholder 3"/>
          <p:cNvSpPr>
            <a:spLocks noGrp="1"/>
          </p:cNvSpPr>
          <p:nvPr>
            <p:ph type="sldNum" sz="quarter" idx="5"/>
          </p:nvPr>
        </p:nvSpPr>
        <p:spPr/>
        <p:txBody>
          <a:bodyPr/>
          <a:lstStyle/>
          <a:p>
            <a:fld id="{ADDA7FCD-47E6-44E7-8A37-E3A9E8526750}" type="slidenum">
              <a:rPr lang="en-GB" smtClean="0"/>
              <a:t>482</a:t>
            </a:fld>
            <a:endParaRPr lang="en-GB"/>
          </a:p>
        </p:txBody>
      </p:sp>
    </p:spTree>
    <p:extLst>
      <p:ext uri="{BB962C8B-B14F-4D97-AF65-F5344CB8AC3E}">
        <p14:creationId xmlns:p14="http://schemas.microsoft.com/office/powerpoint/2010/main" val="1961323670"/>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G483 2002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483</a:t>
            </a:fld>
            <a:endParaRPr lang="en-GB"/>
          </a:p>
        </p:txBody>
      </p:sp>
    </p:spTree>
    <p:extLst>
      <p:ext uri="{BB962C8B-B14F-4D97-AF65-F5344CB8AC3E}">
        <p14:creationId xmlns:p14="http://schemas.microsoft.com/office/powerpoint/2010/main" val="2036118610"/>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G484 2002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484</a:t>
            </a:fld>
            <a:endParaRPr lang="en-GB"/>
          </a:p>
        </p:txBody>
      </p:sp>
    </p:spTree>
    <p:extLst>
      <p:ext uri="{BB962C8B-B14F-4D97-AF65-F5344CB8AC3E}">
        <p14:creationId xmlns:p14="http://schemas.microsoft.com/office/powerpoint/2010/main" val="4281927329"/>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G485 2008 Paper 2 Q9</a:t>
            </a:r>
          </a:p>
        </p:txBody>
      </p:sp>
      <p:sp>
        <p:nvSpPr>
          <p:cNvPr id="4" name="Slide Number Placeholder 3"/>
          <p:cNvSpPr>
            <a:spLocks noGrp="1"/>
          </p:cNvSpPr>
          <p:nvPr>
            <p:ph type="sldNum" sz="quarter" idx="5"/>
          </p:nvPr>
        </p:nvSpPr>
        <p:spPr/>
        <p:txBody>
          <a:bodyPr/>
          <a:lstStyle/>
          <a:p>
            <a:fld id="{014E71C5-4420-4878-A8B6-150A94BA4592}" type="slidenum">
              <a:rPr lang="en-GB" smtClean="0"/>
              <a:t>485</a:t>
            </a:fld>
            <a:endParaRPr lang="en-GB"/>
          </a:p>
        </p:txBody>
      </p:sp>
    </p:spTree>
    <p:extLst>
      <p:ext uri="{BB962C8B-B14F-4D97-AF65-F5344CB8AC3E}">
        <p14:creationId xmlns:p14="http://schemas.microsoft.com/office/powerpoint/2010/main" val="1538614777"/>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G486 2006 Year 5 Optional Paper 2 Q20</a:t>
            </a:r>
          </a:p>
        </p:txBody>
      </p:sp>
      <p:sp>
        <p:nvSpPr>
          <p:cNvPr id="4" name="Slide Number Placeholder 3"/>
          <p:cNvSpPr>
            <a:spLocks noGrp="1"/>
          </p:cNvSpPr>
          <p:nvPr>
            <p:ph type="sldNum" sz="quarter" idx="5"/>
          </p:nvPr>
        </p:nvSpPr>
        <p:spPr/>
        <p:txBody>
          <a:bodyPr/>
          <a:lstStyle/>
          <a:p>
            <a:fld id="{4F613BD5-83DE-4762-9D78-EAF2266223FD}" type="slidenum">
              <a:rPr lang="en-GB" smtClean="0"/>
              <a:t>486</a:t>
            </a:fld>
            <a:endParaRPr lang="en-GB"/>
          </a:p>
        </p:txBody>
      </p:sp>
    </p:spTree>
    <p:extLst>
      <p:ext uri="{BB962C8B-B14F-4D97-AF65-F5344CB8AC3E}">
        <p14:creationId xmlns:p14="http://schemas.microsoft.com/office/powerpoint/2010/main" val="1090727266"/>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G487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487</a:t>
            </a:fld>
            <a:endParaRPr lang="en-GB"/>
          </a:p>
        </p:txBody>
      </p:sp>
    </p:spTree>
    <p:extLst>
      <p:ext uri="{BB962C8B-B14F-4D97-AF65-F5344CB8AC3E}">
        <p14:creationId xmlns:p14="http://schemas.microsoft.com/office/powerpoint/2010/main" val="1533589287"/>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G488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488</a:t>
            </a:fld>
            <a:endParaRPr lang="en-GB"/>
          </a:p>
        </p:txBody>
      </p:sp>
    </p:spTree>
    <p:extLst>
      <p:ext uri="{BB962C8B-B14F-4D97-AF65-F5344CB8AC3E}">
        <p14:creationId xmlns:p14="http://schemas.microsoft.com/office/powerpoint/2010/main" val="3347225279"/>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G489 2006 Year 5 Optional Paper 2 Q15</a:t>
            </a:r>
          </a:p>
        </p:txBody>
      </p:sp>
      <p:sp>
        <p:nvSpPr>
          <p:cNvPr id="4" name="Slide Number Placeholder 3"/>
          <p:cNvSpPr>
            <a:spLocks noGrp="1"/>
          </p:cNvSpPr>
          <p:nvPr>
            <p:ph type="sldNum" sz="quarter" idx="5"/>
          </p:nvPr>
        </p:nvSpPr>
        <p:spPr/>
        <p:txBody>
          <a:bodyPr/>
          <a:lstStyle/>
          <a:p>
            <a:fld id="{4F613BD5-83DE-4762-9D78-EAF2266223FD}" type="slidenum">
              <a:rPr lang="en-GB" smtClean="0"/>
              <a:t>489</a:t>
            </a:fld>
            <a:endParaRPr lang="en-GB"/>
          </a:p>
        </p:txBody>
      </p:sp>
    </p:spTree>
    <p:extLst>
      <p:ext uri="{BB962C8B-B14F-4D97-AF65-F5344CB8AC3E}">
        <p14:creationId xmlns:p14="http://schemas.microsoft.com/office/powerpoint/2010/main" val="430704485"/>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G490 2014 Paper 1 Q20</a:t>
            </a:r>
          </a:p>
        </p:txBody>
      </p:sp>
      <p:sp>
        <p:nvSpPr>
          <p:cNvPr id="4" name="Slide Number Placeholder 3"/>
          <p:cNvSpPr>
            <a:spLocks noGrp="1"/>
          </p:cNvSpPr>
          <p:nvPr>
            <p:ph type="sldNum" sz="quarter" idx="5"/>
          </p:nvPr>
        </p:nvSpPr>
        <p:spPr/>
        <p:txBody>
          <a:bodyPr/>
          <a:lstStyle/>
          <a:p>
            <a:fld id="{20C24104-46F0-4470-92CA-D16316BF9A7F}" type="slidenum">
              <a:rPr lang="en-GB" smtClean="0"/>
              <a:t>490</a:t>
            </a:fld>
            <a:endParaRPr lang="en-GB"/>
          </a:p>
        </p:txBody>
      </p:sp>
    </p:spTree>
    <p:extLst>
      <p:ext uri="{BB962C8B-B14F-4D97-AF65-F5344CB8AC3E}">
        <p14:creationId xmlns:p14="http://schemas.microsoft.com/office/powerpoint/2010/main" val="2197442077"/>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G491 2006 Year 4 Optional Paper 2 Q16</a:t>
            </a:r>
          </a:p>
        </p:txBody>
      </p:sp>
      <p:sp>
        <p:nvSpPr>
          <p:cNvPr id="4" name="Slide Number Placeholder 3"/>
          <p:cNvSpPr>
            <a:spLocks noGrp="1"/>
          </p:cNvSpPr>
          <p:nvPr>
            <p:ph type="sldNum" sz="quarter" idx="5"/>
          </p:nvPr>
        </p:nvSpPr>
        <p:spPr/>
        <p:txBody>
          <a:bodyPr/>
          <a:lstStyle/>
          <a:p>
            <a:fld id="{4F613BD5-83DE-4762-9D78-EAF2266223FD}" type="slidenum">
              <a:rPr lang="en-GB" smtClean="0"/>
              <a:t>491</a:t>
            </a:fld>
            <a:endParaRPr lang="en-GB"/>
          </a:p>
        </p:txBody>
      </p:sp>
    </p:spTree>
    <p:extLst>
      <p:ext uri="{BB962C8B-B14F-4D97-AF65-F5344CB8AC3E}">
        <p14:creationId xmlns:p14="http://schemas.microsoft.com/office/powerpoint/2010/main" val="1372355020"/>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492</a:t>
            </a:fld>
            <a:endParaRPr lang="en-GB"/>
          </a:p>
        </p:txBody>
      </p:sp>
    </p:spTree>
    <p:extLst>
      <p:ext uri="{BB962C8B-B14F-4D97-AF65-F5344CB8AC3E}">
        <p14:creationId xmlns:p14="http://schemas.microsoft.com/office/powerpoint/2010/main" val="976710367"/>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493</a:t>
            </a:fld>
            <a:endParaRPr lang="en-GB"/>
          </a:p>
        </p:txBody>
      </p:sp>
    </p:spTree>
    <p:extLst>
      <p:ext uri="{BB962C8B-B14F-4D97-AF65-F5344CB8AC3E}">
        <p14:creationId xmlns:p14="http://schemas.microsoft.com/office/powerpoint/2010/main" val="1817942305"/>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G494 2015 Paper 1 Q13</a:t>
            </a:r>
          </a:p>
        </p:txBody>
      </p:sp>
      <p:sp>
        <p:nvSpPr>
          <p:cNvPr id="4" name="Slide Number Placeholder 3"/>
          <p:cNvSpPr>
            <a:spLocks noGrp="1"/>
          </p:cNvSpPr>
          <p:nvPr>
            <p:ph type="sldNum" sz="quarter" idx="5"/>
          </p:nvPr>
        </p:nvSpPr>
        <p:spPr/>
        <p:txBody>
          <a:bodyPr/>
          <a:lstStyle/>
          <a:p>
            <a:fld id="{4AD97DD7-CC18-4B71-88DA-8268ABBBFE89}" type="slidenum">
              <a:rPr lang="en-GB" smtClean="0"/>
              <a:t>494</a:t>
            </a:fld>
            <a:endParaRPr lang="en-GB"/>
          </a:p>
        </p:txBody>
      </p:sp>
    </p:spTree>
    <p:extLst>
      <p:ext uri="{BB962C8B-B14F-4D97-AF65-F5344CB8AC3E}">
        <p14:creationId xmlns:p14="http://schemas.microsoft.com/office/powerpoint/2010/main" val="2370348480"/>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G495 2008 Paper 1 Q21</a:t>
            </a:r>
          </a:p>
        </p:txBody>
      </p:sp>
      <p:sp>
        <p:nvSpPr>
          <p:cNvPr id="4" name="Slide Number Placeholder 3"/>
          <p:cNvSpPr>
            <a:spLocks noGrp="1"/>
          </p:cNvSpPr>
          <p:nvPr>
            <p:ph type="sldNum" sz="quarter" idx="5"/>
          </p:nvPr>
        </p:nvSpPr>
        <p:spPr/>
        <p:txBody>
          <a:bodyPr/>
          <a:lstStyle/>
          <a:p>
            <a:fld id="{265D04A2-BA3E-42AB-9143-FE638C7EC0E9}" type="slidenum">
              <a:rPr lang="en-GB" smtClean="0"/>
              <a:t>495</a:t>
            </a:fld>
            <a:endParaRPr lang="en-GB"/>
          </a:p>
        </p:txBody>
      </p:sp>
    </p:spTree>
    <p:extLst>
      <p:ext uri="{BB962C8B-B14F-4D97-AF65-F5344CB8AC3E}">
        <p14:creationId xmlns:p14="http://schemas.microsoft.com/office/powerpoint/2010/main" val="1111065095"/>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496</a:t>
            </a:fld>
            <a:endParaRPr lang="en-GB"/>
          </a:p>
        </p:txBody>
      </p:sp>
    </p:spTree>
    <p:extLst>
      <p:ext uri="{BB962C8B-B14F-4D97-AF65-F5344CB8AC3E}">
        <p14:creationId xmlns:p14="http://schemas.microsoft.com/office/powerpoint/2010/main" val="2890757811"/>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G497 2011 Paper 2 Q24</a:t>
            </a:r>
          </a:p>
        </p:txBody>
      </p:sp>
      <p:sp>
        <p:nvSpPr>
          <p:cNvPr id="4" name="Slide Number Placeholder 3"/>
          <p:cNvSpPr>
            <a:spLocks noGrp="1"/>
          </p:cNvSpPr>
          <p:nvPr>
            <p:ph type="sldNum" sz="quarter" idx="5"/>
          </p:nvPr>
        </p:nvSpPr>
        <p:spPr/>
        <p:txBody>
          <a:bodyPr/>
          <a:lstStyle/>
          <a:p>
            <a:fld id="{014E71C5-4420-4878-A8B6-150A94BA4592}" type="slidenum">
              <a:rPr lang="en-GB" smtClean="0"/>
              <a:t>497</a:t>
            </a:fld>
            <a:endParaRPr lang="en-GB"/>
          </a:p>
        </p:txBody>
      </p:sp>
    </p:spTree>
    <p:extLst>
      <p:ext uri="{BB962C8B-B14F-4D97-AF65-F5344CB8AC3E}">
        <p14:creationId xmlns:p14="http://schemas.microsoft.com/office/powerpoint/2010/main" val="1535938487"/>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G498 2006 Year 5 Optional Paper 2 Q25</a:t>
            </a:r>
          </a:p>
        </p:txBody>
      </p:sp>
      <p:sp>
        <p:nvSpPr>
          <p:cNvPr id="4" name="Slide Number Placeholder 3"/>
          <p:cNvSpPr>
            <a:spLocks noGrp="1"/>
          </p:cNvSpPr>
          <p:nvPr>
            <p:ph type="sldNum" sz="quarter" idx="5"/>
          </p:nvPr>
        </p:nvSpPr>
        <p:spPr/>
        <p:txBody>
          <a:bodyPr/>
          <a:lstStyle/>
          <a:p>
            <a:fld id="{4F613BD5-83DE-4762-9D78-EAF2266223FD}" type="slidenum">
              <a:rPr lang="en-GB" smtClean="0"/>
              <a:t>498</a:t>
            </a:fld>
            <a:endParaRPr lang="en-GB"/>
          </a:p>
        </p:txBody>
      </p:sp>
    </p:spTree>
    <p:extLst>
      <p:ext uri="{BB962C8B-B14F-4D97-AF65-F5344CB8AC3E}">
        <p14:creationId xmlns:p14="http://schemas.microsoft.com/office/powerpoint/2010/main" val="2625713386"/>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499</a:t>
            </a:fld>
            <a:endParaRPr lang="en-GB"/>
          </a:p>
        </p:txBody>
      </p:sp>
    </p:spTree>
    <p:extLst>
      <p:ext uri="{BB962C8B-B14F-4D97-AF65-F5344CB8AC3E}">
        <p14:creationId xmlns:p14="http://schemas.microsoft.com/office/powerpoint/2010/main" val="2973318656"/>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500</a:t>
            </a:fld>
            <a:endParaRPr lang="en-GB"/>
          </a:p>
        </p:txBody>
      </p:sp>
    </p:spTree>
    <p:extLst>
      <p:ext uri="{BB962C8B-B14F-4D97-AF65-F5344CB8AC3E}">
        <p14:creationId xmlns:p14="http://schemas.microsoft.com/office/powerpoint/2010/main" val="2159177422"/>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G501 2013 Paper 1 Q2</a:t>
            </a:r>
          </a:p>
        </p:txBody>
      </p:sp>
      <p:sp>
        <p:nvSpPr>
          <p:cNvPr id="4" name="Slide Number Placeholder 3"/>
          <p:cNvSpPr>
            <a:spLocks noGrp="1"/>
          </p:cNvSpPr>
          <p:nvPr>
            <p:ph type="sldNum" sz="quarter" idx="5"/>
          </p:nvPr>
        </p:nvSpPr>
        <p:spPr/>
        <p:txBody>
          <a:bodyPr/>
          <a:lstStyle/>
          <a:p>
            <a:fld id="{ADDA7FCD-47E6-44E7-8A37-E3A9E8526750}" type="slidenum">
              <a:rPr lang="en-GB" smtClean="0"/>
              <a:t>501</a:t>
            </a:fld>
            <a:endParaRPr lang="en-GB"/>
          </a:p>
        </p:txBody>
      </p:sp>
    </p:spTree>
    <p:extLst>
      <p:ext uri="{BB962C8B-B14F-4D97-AF65-F5344CB8AC3E}">
        <p14:creationId xmlns:p14="http://schemas.microsoft.com/office/powerpoint/2010/main" val="717435107"/>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G502 2009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502</a:t>
            </a:fld>
            <a:endParaRPr lang="en-GB"/>
          </a:p>
        </p:txBody>
      </p:sp>
    </p:spTree>
    <p:extLst>
      <p:ext uri="{BB962C8B-B14F-4D97-AF65-F5344CB8AC3E}">
        <p14:creationId xmlns:p14="http://schemas.microsoft.com/office/powerpoint/2010/main" val="804913592"/>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503</a:t>
            </a:fld>
            <a:endParaRPr lang="en-GB"/>
          </a:p>
        </p:txBody>
      </p:sp>
    </p:spTree>
    <p:extLst>
      <p:ext uri="{BB962C8B-B14F-4D97-AF65-F5344CB8AC3E}">
        <p14:creationId xmlns:p14="http://schemas.microsoft.com/office/powerpoint/2010/main" val="4168012756"/>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504</a:t>
            </a:fld>
            <a:endParaRPr lang="en-GB"/>
          </a:p>
        </p:txBody>
      </p:sp>
    </p:spTree>
    <p:extLst>
      <p:ext uri="{BB962C8B-B14F-4D97-AF65-F5344CB8AC3E}">
        <p14:creationId xmlns:p14="http://schemas.microsoft.com/office/powerpoint/2010/main" val="303837835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G505 2013 Paper 2 Q21</a:t>
            </a:r>
          </a:p>
        </p:txBody>
      </p:sp>
      <p:sp>
        <p:nvSpPr>
          <p:cNvPr id="4" name="Slide Number Placeholder 3"/>
          <p:cNvSpPr>
            <a:spLocks noGrp="1"/>
          </p:cNvSpPr>
          <p:nvPr>
            <p:ph type="sldNum" sz="quarter" idx="5"/>
          </p:nvPr>
        </p:nvSpPr>
        <p:spPr/>
        <p:txBody>
          <a:bodyPr/>
          <a:lstStyle/>
          <a:p>
            <a:fld id="{3E4F6145-74A2-480A-9F77-A7578406CC9E}" type="slidenum">
              <a:rPr lang="en-GB" smtClean="0"/>
              <a:t>505</a:t>
            </a:fld>
            <a:endParaRPr lang="en-GB"/>
          </a:p>
        </p:txBody>
      </p:sp>
    </p:spTree>
    <p:extLst>
      <p:ext uri="{BB962C8B-B14F-4D97-AF65-F5344CB8AC3E}">
        <p14:creationId xmlns:p14="http://schemas.microsoft.com/office/powerpoint/2010/main" val="2457576750"/>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506</a:t>
            </a:fld>
            <a:endParaRPr lang="en-GB"/>
          </a:p>
        </p:txBody>
      </p:sp>
    </p:spTree>
    <p:extLst>
      <p:ext uri="{BB962C8B-B14F-4D97-AF65-F5344CB8AC3E}">
        <p14:creationId xmlns:p14="http://schemas.microsoft.com/office/powerpoint/2010/main" val="3924661565"/>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G507 2003 Year 4 Optional Paper 2 Q29</a:t>
            </a:r>
          </a:p>
        </p:txBody>
      </p:sp>
      <p:sp>
        <p:nvSpPr>
          <p:cNvPr id="4" name="Slide Number Placeholder 3"/>
          <p:cNvSpPr>
            <a:spLocks noGrp="1"/>
          </p:cNvSpPr>
          <p:nvPr>
            <p:ph type="sldNum" sz="quarter" idx="5"/>
          </p:nvPr>
        </p:nvSpPr>
        <p:spPr/>
        <p:txBody>
          <a:bodyPr/>
          <a:lstStyle/>
          <a:p>
            <a:fld id="{4F613BD5-83DE-4762-9D78-EAF2266223FD}" type="slidenum">
              <a:rPr lang="en-GB" smtClean="0"/>
              <a:t>507</a:t>
            </a:fld>
            <a:endParaRPr lang="en-GB"/>
          </a:p>
        </p:txBody>
      </p:sp>
    </p:spTree>
    <p:extLst>
      <p:ext uri="{BB962C8B-B14F-4D97-AF65-F5344CB8AC3E}">
        <p14:creationId xmlns:p14="http://schemas.microsoft.com/office/powerpoint/2010/main" val="3954652990"/>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G508 2006 Year 4 Optional Paper 2 Q13</a:t>
            </a:r>
          </a:p>
        </p:txBody>
      </p:sp>
      <p:sp>
        <p:nvSpPr>
          <p:cNvPr id="4" name="Slide Number Placeholder 3"/>
          <p:cNvSpPr>
            <a:spLocks noGrp="1"/>
          </p:cNvSpPr>
          <p:nvPr>
            <p:ph type="sldNum" sz="quarter" idx="5"/>
          </p:nvPr>
        </p:nvSpPr>
        <p:spPr/>
        <p:txBody>
          <a:bodyPr/>
          <a:lstStyle/>
          <a:p>
            <a:fld id="{4F613BD5-83DE-4762-9D78-EAF2266223FD}" type="slidenum">
              <a:rPr lang="en-GB" smtClean="0"/>
              <a:t>508</a:t>
            </a:fld>
            <a:endParaRPr lang="en-GB"/>
          </a:p>
        </p:txBody>
      </p:sp>
    </p:spTree>
    <p:extLst>
      <p:ext uri="{BB962C8B-B14F-4D97-AF65-F5344CB8AC3E}">
        <p14:creationId xmlns:p14="http://schemas.microsoft.com/office/powerpoint/2010/main" val="2088849531"/>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509</a:t>
            </a:fld>
            <a:endParaRPr lang="en-GB"/>
          </a:p>
        </p:txBody>
      </p:sp>
    </p:spTree>
    <p:extLst>
      <p:ext uri="{BB962C8B-B14F-4D97-AF65-F5344CB8AC3E}">
        <p14:creationId xmlns:p14="http://schemas.microsoft.com/office/powerpoint/2010/main" val="612102917"/>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510</a:t>
            </a:fld>
            <a:endParaRPr lang="en-GB"/>
          </a:p>
        </p:txBody>
      </p:sp>
    </p:spTree>
    <p:extLst>
      <p:ext uri="{BB962C8B-B14F-4D97-AF65-F5344CB8AC3E}">
        <p14:creationId xmlns:p14="http://schemas.microsoft.com/office/powerpoint/2010/main" val="1460023291"/>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G511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511</a:t>
            </a:fld>
            <a:endParaRPr lang="en-GB"/>
          </a:p>
        </p:txBody>
      </p:sp>
    </p:spTree>
    <p:extLst>
      <p:ext uri="{BB962C8B-B14F-4D97-AF65-F5344CB8AC3E}">
        <p14:creationId xmlns:p14="http://schemas.microsoft.com/office/powerpoint/2010/main" val="3811348961"/>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G512 2009 Paper 1 Q20</a:t>
            </a:r>
          </a:p>
        </p:txBody>
      </p:sp>
      <p:sp>
        <p:nvSpPr>
          <p:cNvPr id="4" name="Slide Number Placeholder 3"/>
          <p:cNvSpPr>
            <a:spLocks noGrp="1"/>
          </p:cNvSpPr>
          <p:nvPr>
            <p:ph type="sldNum" sz="quarter" idx="5"/>
          </p:nvPr>
        </p:nvSpPr>
        <p:spPr/>
        <p:txBody>
          <a:bodyPr/>
          <a:lstStyle/>
          <a:p>
            <a:fld id="{BDD1E47F-B594-41DF-912F-0C38C6AF8DE6}" type="slidenum">
              <a:rPr lang="en-GB" smtClean="0"/>
              <a:t>512</a:t>
            </a:fld>
            <a:endParaRPr lang="en-GB"/>
          </a:p>
        </p:txBody>
      </p:sp>
    </p:spTree>
    <p:extLst>
      <p:ext uri="{BB962C8B-B14F-4D97-AF65-F5344CB8AC3E}">
        <p14:creationId xmlns:p14="http://schemas.microsoft.com/office/powerpoint/2010/main" val="1297767111"/>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G513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513</a:t>
            </a:fld>
            <a:endParaRPr lang="en-GB"/>
          </a:p>
        </p:txBody>
      </p:sp>
    </p:spTree>
    <p:extLst>
      <p:ext uri="{BB962C8B-B14F-4D97-AF65-F5344CB8AC3E}">
        <p14:creationId xmlns:p14="http://schemas.microsoft.com/office/powerpoint/2010/main" val="940460502"/>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G514 2006 Year 5 Optional Paper 1 Q21</a:t>
            </a:r>
          </a:p>
        </p:txBody>
      </p:sp>
      <p:sp>
        <p:nvSpPr>
          <p:cNvPr id="4" name="Slide Number Placeholder 3"/>
          <p:cNvSpPr>
            <a:spLocks noGrp="1"/>
          </p:cNvSpPr>
          <p:nvPr>
            <p:ph type="sldNum" sz="quarter" idx="5"/>
          </p:nvPr>
        </p:nvSpPr>
        <p:spPr/>
        <p:txBody>
          <a:bodyPr/>
          <a:lstStyle/>
          <a:p>
            <a:fld id="{4F613BD5-83DE-4762-9D78-EAF2266223FD}" type="slidenum">
              <a:rPr lang="en-GB" smtClean="0"/>
              <a:t>514</a:t>
            </a:fld>
            <a:endParaRPr lang="en-GB"/>
          </a:p>
        </p:txBody>
      </p:sp>
    </p:spTree>
    <p:extLst>
      <p:ext uri="{BB962C8B-B14F-4D97-AF65-F5344CB8AC3E}">
        <p14:creationId xmlns:p14="http://schemas.microsoft.com/office/powerpoint/2010/main" val="1887208245"/>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515</a:t>
            </a:fld>
            <a:endParaRPr lang="en-GB"/>
          </a:p>
        </p:txBody>
      </p:sp>
    </p:spTree>
    <p:extLst>
      <p:ext uri="{BB962C8B-B14F-4D97-AF65-F5344CB8AC3E}">
        <p14:creationId xmlns:p14="http://schemas.microsoft.com/office/powerpoint/2010/main" val="2234923704"/>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516</a:t>
            </a:fld>
            <a:endParaRPr lang="en-GB"/>
          </a:p>
        </p:txBody>
      </p:sp>
    </p:spTree>
    <p:extLst>
      <p:ext uri="{BB962C8B-B14F-4D97-AF65-F5344CB8AC3E}">
        <p14:creationId xmlns:p14="http://schemas.microsoft.com/office/powerpoint/2010/main" val="3132260889"/>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G517 2000 Paper 2 Q9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517</a:t>
            </a:fld>
            <a:endParaRPr lang="en-GB"/>
          </a:p>
        </p:txBody>
      </p:sp>
    </p:spTree>
    <p:extLst>
      <p:ext uri="{BB962C8B-B14F-4D97-AF65-F5344CB8AC3E}">
        <p14:creationId xmlns:p14="http://schemas.microsoft.com/office/powerpoint/2010/main" val="263959046"/>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G518 2006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518</a:t>
            </a:fld>
            <a:endParaRPr lang="en-GB"/>
          </a:p>
        </p:txBody>
      </p:sp>
    </p:spTree>
    <p:extLst>
      <p:ext uri="{BB962C8B-B14F-4D97-AF65-F5344CB8AC3E}">
        <p14:creationId xmlns:p14="http://schemas.microsoft.com/office/powerpoint/2010/main" val="3900027085"/>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519</a:t>
            </a:fld>
            <a:endParaRPr lang="en-GB"/>
          </a:p>
        </p:txBody>
      </p:sp>
    </p:spTree>
    <p:extLst>
      <p:ext uri="{BB962C8B-B14F-4D97-AF65-F5344CB8AC3E}">
        <p14:creationId xmlns:p14="http://schemas.microsoft.com/office/powerpoint/2010/main" val="3051456023"/>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G520 2012 Paper 2 Q10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520</a:t>
            </a:fld>
            <a:endParaRPr lang="en-GB"/>
          </a:p>
        </p:txBody>
      </p:sp>
    </p:spTree>
    <p:extLst>
      <p:ext uri="{BB962C8B-B14F-4D97-AF65-F5344CB8AC3E}">
        <p14:creationId xmlns:p14="http://schemas.microsoft.com/office/powerpoint/2010/main" val="3163843079"/>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G521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521</a:t>
            </a:fld>
            <a:endParaRPr lang="en-GB"/>
          </a:p>
        </p:txBody>
      </p:sp>
    </p:spTree>
    <p:extLst>
      <p:ext uri="{BB962C8B-B14F-4D97-AF65-F5344CB8AC3E}">
        <p14:creationId xmlns:p14="http://schemas.microsoft.com/office/powerpoint/2010/main" val="3889512370"/>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G522 2005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522</a:t>
            </a:fld>
            <a:endParaRPr lang="en-GB"/>
          </a:p>
        </p:txBody>
      </p:sp>
    </p:spTree>
    <p:extLst>
      <p:ext uri="{BB962C8B-B14F-4D97-AF65-F5344CB8AC3E}">
        <p14:creationId xmlns:p14="http://schemas.microsoft.com/office/powerpoint/2010/main" val="276059013"/>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G523 2012 Paper 1 Q19</a:t>
            </a:r>
          </a:p>
        </p:txBody>
      </p:sp>
      <p:sp>
        <p:nvSpPr>
          <p:cNvPr id="4" name="Slide Number Placeholder 3"/>
          <p:cNvSpPr>
            <a:spLocks noGrp="1"/>
          </p:cNvSpPr>
          <p:nvPr>
            <p:ph type="sldNum" sz="quarter" idx="5"/>
          </p:nvPr>
        </p:nvSpPr>
        <p:spPr/>
        <p:txBody>
          <a:bodyPr/>
          <a:lstStyle/>
          <a:p>
            <a:fld id="{265D04A2-BA3E-42AB-9143-FE638C7EC0E9}" type="slidenum">
              <a:rPr lang="en-GB" smtClean="0"/>
              <a:t>523</a:t>
            </a:fld>
            <a:endParaRPr lang="en-GB"/>
          </a:p>
        </p:txBody>
      </p:sp>
    </p:spTree>
    <p:extLst>
      <p:ext uri="{BB962C8B-B14F-4D97-AF65-F5344CB8AC3E}">
        <p14:creationId xmlns:p14="http://schemas.microsoft.com/office/powerpoint/2010/main" val="1228222611"/>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G524 2003 Year 4 Optional Paper 1 Q32</a:t>
            </a:r>
          </a:p>
        </p:txBody>
      </p:sp>
      <p:sp>
        <p:nvSpPr>
          <p:cNvPr id="4" name="Slide Number Placeholder 3"/>
          <p:cNvSpPr>
            <a:spLocks noGrp="1"/>
          </p:cNvSpPr>
          <p:nvPr>
            <p:ph type="sldNum" sz="quarter" idx="5"/>
          </p:nvPr>
        </p:nvSpPr>
        <p:spPr/>
        <p:txBody>
          <a:bodyPr/>
          <a:lstStyle/>
          <a:p>
            <a:fld id="{4C0AA782-6813-4FBB-B3E4-8AECAE7C3A7C}" type="slidenum">
              <a:rPr lang="en-GB" smtClean="0"/>
              <a:t>524</a:t>
            </a:fld>
            <a:endParaRPr lang="en-GB"/>
          </a:p>
        </p:txBody>
      </p:sp>
    </p:spTree>
    <p:extLst>
      <p:ext uri="{BB962C8B-B14F-4D97-AF65-F5344CB8AC3E}">
        <p14:creationId xmlns:p14="http://schemas.microsoft.com/office/powerpoint/2010/main" val="15257775"/>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525</a:t>
            </a:fld>
            <a:endParaRPr lang="en-GB"/>
          </a:p>
        </p:txBody>
      </p:sp>
    </p:spTree>
    <p:extLst>
      <p:ext uri="{BB962C8B-B14F-4D97-AF65-F5344CB8AC3E}">
        <p14:creationId xmlns:p14="http://schemas.microsoft.com/office/powerpoint/2010/main" val="1898421207"/>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G526 2003 Year 5 Optional Paper 1 Q8</a:t>
            </a:r>
          </a:p>
        </p:txBody>
      </p:sp>
      <p:sp>
        <p:nvSpPr>
          <p:cNvPr id="4" name="Slide Number Placeholder 3"/>
          <p:cNvSpPr>
            <a:spLocks noGrp="1"/>
          </p:cNvSpPr>
          <p:nvPr>
            <p:ph type="sldNum" sz="quarter" idx="5"/>
          </p:nvPr>
        </p:nvSpPr>
        <p:spPr/>
        <p:txBody>
          <a:bodyPr/>
          <a:lstStyle/>
          <a:p>
            <a:fld id="{4F613BD5-83DE-4762-9D78-EAF2266223FD}" type="slidenum">
              <a:rPr lang="en-GB" smtClean="0"/>
              <a:t>526</a:t>
            </a:fld>
            <a:endParaRPr lang="en-GB"/>
          </a:p>
        </p:txBody>
      </p:sp>
    </p:spTree>
    <p:extLst>
      <p:ext uri="{BB962C8B-B14F-4D97-AF65-F5344CB8AC3E}">
        <p14:creationId xmlns:p14="http://schemas.microsoft.com/office/powerpoint/2010/main" val="33769144"/>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527</a:t>
            </a:fld>
            <a:endParaRPr lang="en-GB"/>
          </a:p>
        </p:txBody>
      </p:sp>
    </p:spTree>
    <p:extLst>
      <p:ext uri="{BB962C8B-B14F-4D97-AF65-F5344CB8AC3E}">
        <p14:creationId xmlns:p14="http://schemas.microsoft.com/office/powerpoint/2010/main" val="2343368448"/>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528</a:t>
            </a:fld>
            <a:endParaRPr lang="en-GB"/>
          </a:p>
        </p:txBody>
      </p:sp>
    </p:spTree>
    <p:extLst>
      <p:ext uri="{BB962C8B-B14F-4D97-AF65-F5344CB8AC3E}">
        <p14:creationId xmlns:p14="http://schemas.microsoft.com/office/powerpoint/2010/main" val="1016205155"/>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G529 2005 Paper 1 Q19</a:t>
            </a:r>
          </a:p>
        </p:txBody>
      </p:sp>
      <p:sp>
        <p:nvSpPr>
          <p:cNvPr id="4" name="Slide Number Placeholder 3"/>
          <p:cNvSpPr>
            <a:spLocks noGrp="1"/>
          </p:cNvSpPr>
          <p:nvPr>
            <p:ph type="sldNum" sz="quarter" idx="5"/>
          </p:nvPr>
        </p:nvSpPr>
        <p:spPr/>
        <p:txBody>
          <a:bodyPr/>
          <a:lstStyle/>
          <a:p>
            <a:fld id="{014E71C5-4420-4878-A8B6-150A94BA4592}" type="slidenum">
              <a:rPr lang="en-GB" smtClean="0"/>
              <a:t>529</a:t>
            </a:fld>
            <a:endParaRPr lang="en-GB"/>
          </a:p>
        </p:txBody>
      </p:sp>
    </p:spTree>
    <p:extLst>
      <p:ext uri="{BB962C8B-B14F-4D97-AF65-F5344CB8AC3E}">
        <p14:creationId xmlns:p14="http://schemas.microsoft.com/office/powerpoint/2010/main" val="1406408284"/>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G530 2006 Year 5 Optional Paper 1 Q17</a:t>
            </a:r>
          </a:p>
        </p:txBody>
      </p:sp>
      <p:sp>
        <p:nvSpPr>
          <p:cNvPr id="4" name="Slide Number Placeholder 3"/>
          <p:cNvSpPr>
            <a:spLocks noGrp="1"/>
          </p:cNvSpPr>
          <p:nvPr>
            <p:ph type="sldNum" sz="quarter" idx="5"/>
          </p:nvPr>
        </p:nvSpPr>
        <p:spPr/>
        <p:txBody>
          <a:bodyPr/>
          <a:lstStyle/>
          <a:p>
            <a:fld id="{4F613BD5-83DE-4762-9D78-EAF2266223FD}" type="slidenum">
              <a:rPr lang="en-GB" smtClean="0"/>
              <a:t>530</a:t>
            </a:fld>
            <a:endParaRPr lang="en-GB"/>
          </a:p>
        </p:txBody>
      </p:sp>
    </p:spTree>
    <p:extLst>
      <p:ext uri="{BB962C8B-B14F-4D97-AF65-F5344CB8AC3E}">
        <p14:creationId xmlns:p14="http://schemas.microsoft.com/office/powerpoint/2010/main" val="471747628"/>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531</a:t>
            </a:fld>
            <a:endParaRPr lang="en-GB"/>
          </a:p>
        </p:txBody>
      </p:sp>
    </p:spTree>
    <p:extLst>
      <p:ext uri="{BB962C8B-B14F-4D97-AF65-F5344CB8AC3E}">
        <p14:creationId xmlns:p14="http://schemas.microsoft.com/office/powerpoint/2010/main" val="1056146637"/>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G532 2005 Paper 2 Q18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532</a:t>
            </a:fld>
            <a:endParaRPr lang="en-GB"/>
          </a:p>
        </p:txBody>
      </p:sp>
    </p:spTree>
    <p:extLst>
      <p:ext uri="{BB962C8B-B14F-4D97-AF65-F5344CB8AC3E}">
        <p14:creationId xmlns:p14="http://schemas.microsoft.com/office/powerpoint/2010/main" val="2699285632"/>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G533 2005 Paper 2 Q18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533</a:t>
            </a:fld>
            <a:endParaRPr lang="en-GB"/>
          </a:p>
        </p:txBody>
      </p:sp>
    </p:spTree>
    <p:extLst>
      <p:ext uri="{BB962C8B-B14F-4D97-AF65-F5344CB8AC3E}">
        <p14:creationId xmlns:p14="http://schemas.microsoft.com/office/powerpoint/2010/main" val="3408861622"/>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G534 2003 Year 4 Optional Paper 2 Q31</a:t>
            </a:r>
          </a:p>
        </p:txBody>
      </p:sp>
      <p:sp>
        <p:nvSpPr>
          <p:cNvPr id="4" name="Slide Number Placeholder 3"/>
          <p:cNvSpPr>
            <a:spLocks noGrp="1"/>
          </p:cNvSpPr>
          <p:nvPr>
            <p:ph type="sldNum" sz="quarter" idx="5"/>
          </p:nvPr>
        </p:nvSpPr>
        <p:spPr/>
        <p:txBody>
          <a:bodyPr/>
          <a:lstStyle/>
          <a:p>
            <a:fld id="{4F613BD5-83DE-4762-9D78-EAF2266223FD}" type="slidenum">
              <a:rPr lang="en-GB" smtClean="0"/>
              <a:t>534</a:t>
            </a:fld>
            <a:endParaRPr lang="en-GB"/>
          </a:p>
        </p:txBody>
      </p:sp>
    </p:spTree>
    <p:extLst>
      <p:ext uri="{BB962C8B-B14F-4D97-AF65-F5344CB8AC3E}">
        <p14:creationId xmlns:p14="http://schemas.microsoft.com/office/powerpoint/2010/main" val="2304913541"/>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G535 2004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535</a:t>
            </a:fld>
            <a:endParaRPr lang="en-GB"/>
          </a:p>
        </p:txBody>
      </p:sp>
    </p:spTree>
    <p:extLst>
      <p:ext uri="{BB962C8B-B14F-4D97-AF65-F5344CB8AC3E}">
        <p14:creationId xmlns:p14="http://schemas.microsoft.com/office/powerpoint/2010/main" val="2936485509"/>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G536 2013 Level 6 Paper A Q8</a:t>
            </a:r>
          </a:p>
        </p:txBody>
      </p:sp>
      <p:sp>
        <p:nvSpPr>
          <p:cNvPr id="4" name="Slide Number Placeholder 3"/>
          <p:cNvSpPr>
            <a:spLocks noGrp="1"/>
          </p:cNvSpPr>
          <p:nvPr>
            <p:ph type="sldNum" sz="quarter" idx="5"/>
          </p:nvPr>
        </p:nvSpPr>
        <p:spPr/>
        <p:txBody>
          <a:bodyPr/>
          <a:lstStyle/>
          <a:p>
            <a:fld id="{BDD1E47F-B594-41DF-912F-0C38C6AF8DE6}" type="slidenum">
              <a:rPr lang="en-GB" smtClean="0"/>
              <a:t>536</a:t>
            </a:fld>
            <a:endParaRPr lang="en-GB"/>
          </a:p>
        </p:txBody>
      </p:sp>
    </p:spTree>
    <p:extLst>
      <p:ext uri="{BB962C8B-B14F-4D97-AF65-F5344CB8AC3E}">
        <p14:creationId xmlns:p14="http://schemas.microsoft.com/office/powerpoint/2010/main" val="2743454934"/>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G537 2014 Level 6 Paper A Q6</a:t>
            </a:r>
          </a:p>
        </p:txBody>
      </p:sp>
      <p:sp>
        <p:nvSpPr>
          <p:cNvPr id="4" name="Slide Number Placeholder 3"/>
          <p:cNvSpPr>
            <a:spLocks noGrp="1"/>
          </p:cNvSpPr>
          <p:nvPr>
            <p:ph type="sldNum" sz="quarter" idx="5"/>
          </p:nvPr>
        </p:nvSpPr>
        <p:spPr/>
        <p:txBody>
          <a:bodyPr/>
          <a:lstStyle/>
          <a:p>
            <a:fld id="{014E71C5-4420-4878-A8B6-150A94BA4592}" type="slidenum">
              <a:rPr lang="en-GB" smtClean="0"/>
              <a:t>537</a:t>
            </a:fld>
            <a:endParaRPr lang="en-GB"/>
          </a:p>
        </p:txBody>
      </p:sp>
    </p:spTree>
    <p:extLst>
      <p:ext uri="{BB962C8B-B14F-4D97-AF65-F5344CB8AC3E}">
        <p14:creationId xmlns:p14="http://schemas.microsoft.com/office/powerpoint/2010/main" val="171352435"/>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G538 2012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538</a:t>
            </a:fld>
            <a:endParaRPr lang="en-GB"/>
          </a:p>
        </p:txBody>
      </p:sp>
    </p:spTree>
    <p:extLst>
      <p:ext uri="{BB962C8B-B14F-4D97-AF65-F5344CB8AC3E}">
        <p14:creationId xmlns:p14="http://schemas.microsoft.com/office/powerpoint/2010/main" val="1122759510"/>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G539 2001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539</a:t>
            </a:fld>
            <a:endParaRPr lang="en-GB"/>
          </a:p>
        </p:txBody>
      </p:sp>
    </p:spTree>
    <p:extLst>
      <p:ext uri="{BB962C8B-B14F-4D97-AF65-F5344CB8AC3E}">
        <p14:creationId xmlns:p14="http://schemas.microsoft.com/office/powerpoint/2010/main" val="1727732340"/>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540</a:t>
            </a:fld>
            <a:endParaRPr lang="en-GB"/>
          </a:p>
        </p:txBody>
      </p:sp>
    </p:spTree>
    <p:extLst>
      <p:ext uri="{BB962C8B-B14F-4D97-AF65-F5344CB8AC3E}">
        <p14:creationId xmlns:p14="http://schemas.microsoft.com/office/powerpoint/2010/main" val="2720694554"/>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541</a:t>
            </a:fld>
            <a:endParaRPr lang="en-GB"/>
          </a:p>
        </p:txBody>
      </p:sp>
    </p:spTree>
    <p:extLst>
      <p:ext uri="{BB962C8B-B14F-4D97-AF65-F5344CB8AC3E}">
        <p14:creationId xmlns:p14="http://schemas.microsoft.com/office/powerpoint/2010/main" val="444633831"/>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G542 2003 Year 4 Optional Paper 1 Q11</a:t>
            </a:r>
          </a:p>
        </p:txBody>
      </p:sp>
      <p:sp>
        <p:nvSpPr>
          <p:cNvPr id="4" name="Slide Number Placeholder 3"/>
          <p:cNvSpPr>
            <a:spLocks noGrp="1"/>
          </p:cNvSpPr>
          <p:nvPr>
            <p:ph type="sldNum" sz="quarter" idx="5"/>
          </p:nvPr>
        </p:nvSpPr>
        <p:spPr/>
        <p:txBody>
          <a:bodyPr/>
          <a:lstStyle/>
          <a:p>
            <a:fld id="{4F613BD5-83DE-4762-9D78-EAF2266223FD}" type="slidenum">
              <a:rPr lang="en-GB" smtClean="0"/>
              <a:t>542</a:t>
            </a:fld>
            <a:endParaRPr lang="en-GB"/>
          </a:p>
        </p:txBody>
      </p:sp>
    </p:spTree>
    <p:extLst>
      <p:ext uri="{BB962C8B-B14F-4D97-AF65-F5344CB8AC3E}">
        <p14:creationId xmlns:p14="http://schemas.microsoft.com/office/powerpoint/2010/main" val="2391446211"/>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543</a:t>
            </a:fld>
            <a:endParaRPr lang="en-GB"/>
          </a:p>
        </p:txBody>
      </p:sp>
    </p:spTree>
    <p:extLst>
      <p:ext uri="{BB962C8B-B14F-4D97-AF65-F5344CB8AC3E}">
        <p14:creationId xmlns:p14="http://schemas.microsoft.com/office/powerpoint/2010/main" val="3418337237"/>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G544 2002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544</a:t>
            </a:fld>
            <a:endParaRPr lang="en-GB"/>
          </a:p>
        </p:txBody>
      </p:sp>
    </p:spTree>
    <p:extLst>
      <p:ext uri="{BB962C8B-B14F-4D97-AF65-F5344CB8AC3E}">
        <p14:creationId xmlns:p14="http://schemas.microsoft.com/office/powerpoint/2010/main" val="1729992260"/>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G545 2013 Level 6 Paper A Q3</a:t>
            </a:r>
          </a:p>
        </p:txBody>
      </p:sp>
      <p:sp>
        <p:nvSpPr>
          <p:cNvPr id="4" name="Slide Number Placeholder 3"/>
          <p:cNvSpPr>
            <a:spLocks noGrp="1"/>
          </p:cNvSpPr>
          <p:nvPr>
            <p:ph type="sldNum" sz="quarter" idx="5"/>
          </p:nvPr>
        </p:nvSpPr>
        <p:spPr/>
        <p:txBody>
          <a:bodyPr/>
          <a:lstStyle/>
          <a:p>
            <a:fld id="{4AD97DD7-CC18-4B71-88DA-8268ABBBFE89}" type="slidenum">
              <a:rPr lang="en-GB" smtClean="0"/>
              <a:t>545</a:t>
            </a:fld>
            <a:endParaRPr lang="en-GB"/>
          </a:p>
        </p:txBody>
      </p:sp>
    </p:spTree>
    <p:extLst>
      <p:ext uri="{BB962C8B-B14F-4D97-AF65-F5344CB8AC3E}">
        <p14:creationId xmlns:p14="http://schemas.microsoft.com/office/powerpoint/2010/main" val="763310297"/>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G546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546</a:t>
            </a:fld>
            <a:endParaRPr lang="en-GB"/>
          </a:p>
        </p:txBody>
      </p:sp>
    </p:spTree>
    <p:extLst>
      <p:ext uri="{BB962C8B-B14F-4D97-AF65-F5344CB8AC3E}">
        <p14:creationId xmlns:p14="http://schemas.microsoft.com/office/powerpoint/2010/main" val="2830989930"/>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G547 2009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547</a:t>
            </a:fld>
            <a:endParaRPr lang="en-GB"/>
          </a:p>
        </p:txBody>
      </p:sp>
    </p:spTree>
    <p:extLst>
      <p:ext uri="{BB962C8B-B14F-4D97-AF65-F5344CB8AC3E}">
        <p14:creationId xmlns:p14="http://schemas.microsoft.com/office/powerpoint/2010/main" val="1292916488"/>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G548 2003 Year 5 Optional Paper 1 Q28</a:t>
            </a:r>
          </a:p>
        </p:txBody>
      </p:sp>
      <p:sp>
        <p:nvSpPr>
          <p:cNvPr id="4" name="Slide Number Placeholder 3"/>
          <p:cNvSpPr>
            <a:spLocks noGrp="1"/>
          </p:cNvSpPr>
          <p:nvPr>
            <p:ph type="sldNum" sz="quarter" idx="5"/>
          </p:nvPr>
        </p:nvSpPr>
        <p:spPr/>
        <p:txBody>
          <a:bodyPr/>
          <a:lstStyle/>
          <a:p>
            <a:fld id="{4F613BD5-83DE-4762-9D78-EAF2266223FD}" type="slidenum">
              <a:rPr lang="en-GB" smtClean="0"/>
              <a:t>548</a:t>
            </a:fld>
            <a:endParaRPr lang="en-GB"/>
          </a:p>
        </p:txBody>
      </p:sp>
    </p:spTree>
    <p:extLst>
      <p:ext uri="{BB962C8B-B14F-4D97-AF65-F5344CB8AC3E}">
        <p14:creationId xmlns:p14="http://schemas.microsoft.com/office/powerpoint/2010/main" val="3479048551"/>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549</a:t>
            </a:fld>
            <a:endParaRPr lang="en-GB"/>
          </a:p>
        </p:txBody>
      </p:sp>
    </p:spTree>
    <p:extLst>
      <p:ext uri="{BB962C8B-B14F-4D97-AF65-F5344CB8AC3E}">
        <p14:creationId xmlns:p14="http://schemas.microsoft.com/office/powerpoint/2010/main" val="1033432362"/>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550</a:t>
            </a:fld>
            <a:endParaRPr lang="en-GB"/>
          </a:p>
        </p:txBody>
      </p:sp>
    </p:spTree>
    <p:extLst>
      <p:ext uri="{BB962C8B-B14F-4D97-AF65-F5344CB8AC3E}">
        <p14:creationId xmlns:p14="http://schemas.microsoft.com/office/powerpoint/2010/main" val="1744724667"/>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G551 2010 Paper 1 Q14 first page</a:t>
            </a:r>
          </a:p>
        </p:txBody>
      </p:sp>
      <p:sp>
        <p:nvSpPr>
          <p:cNvPr id="4" name="Slide Number Placeholder 3"/>
          <p:cNvSpPr>
            <a:spLocks noGrp="1"/>
          </p:cNvSpPr>
          <p:nvPr>
            <p:ph type="sldNum" sz="quarter" idx="5"/>
          </p:nvPr>
        </p:nvSpPr>
        <p:spPr/>
        <p:txBody>
          <a:bodyPr/>
          <a:lstStyle/>
          <a:p>
            <a:fld id="{265D04A2-BA3E-42AB-9143-FE638C7EC0E9}" type="slidenum">
              <a:rPr lang="en-GB" smtClean="0"/>
              <a:t>551</a:t>
            </a:fld>
            <a:endParaRPr lang="en-GB"/>
          </a:p>
        </p:txBody>
      </p:sp>
    </p:spTree>
    <p:extLst>
      <p:ext uri="{BB962C8B-B14F-4D97-AF65-F5344CB8AC3E}">
        <p14:creationId xmlns:p14="http://schemas.microsoft.com/office/powerpoint/2010/main" val="2808957061"/>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G552 2010 Paper 1 Q14 second page</a:t>
            </a:r>
          </a:p>
        </p:txBody>
      </p:sp>
      <p:sp>
        <p:nvSpPr>
          <p:cNvPr id="4" name="Slide Number Placeholder 3"/>
          <p:cNvSpPr>
            <a:spLocks noGrp="1"/>
          </p:cNvSpPr>
          <p:nvPr>
            <p:ph type="sldNum" sz="quarter" idx="5"/>
          </p:nvPr>
        </p:nvSpPr>
        <p:spPr/>
        <p:txBody>
          <a:bodyPr/>
          <a:lstStyle/>
          <a:p>
            <a:fld id="{265D04A2-BA3E-42AB-9143-FE638C7EC0E9}" type="slidenum">
              <a:rPr lang="en-GB" smtClean="0"/>
              <a:t>552</a:t>
            </a:fld>
            <a:endParaRPr lang="en-GB"/>
          </a:p>
        </p:txBody>
      </p:sp>
    </p:spTree>
    <p:extLst>
      <p:ext uri="{BB962C8B-B14F-4D97-AF65-F5344CB8AC3E}">
        <p14:creationId xmlns:p14="http://schemas.microsoft.com/office/powerpoint/2010/main" val="2722067328"/>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G553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553</a:t>
            </a:fld>
            <a:endParaRPr lang="en-GB"/>
          </a:p>
        </p:txBody>
      </p:sp>
    </p:spTree>
    <p:extLst>
      <p:ext uri="{BB962C8B-B14F-4D97-AF65-F5344CB8AC3E}">
        <p14:creationId xmlns:p14="http://schemas.microsoft.com/office/powerpoint/2010/main" val="4123514214"/>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G554 2003 Year 5 Optional Paper 1 Q7</a:t>
            </a:r>
          </a:p>
        </p:txBody>
      </p:sp>
      <p:sp>
        <p:nvSpPr>
          <p:cNvPr id="4" name="Slide Number Placeholder 3"/>
          <p:cNvSpPr>
            <a:spLocks noGrp="1"/>
          </p:cNvSpPr>
          <p:nvPr>
            <p:ph type="sldNum" sz="quarter" idx="5"/>
          </p:nvPr>
        </p:nvSpPr>
        <p:spPr/>
        <p:txBody>
          <a:bodyPr/>
          <a:lstStyle/>
          <a:p>
            <a:fld id="{4AD97DD7-CC18-4B71-88DA-8268ABBBFE89}" type="slidenum">
              <a:rPr lang="en-GB" smtClean="0"/>
              <a:t>554</a:t>
            </a:fld>
            <a:endParaRPr lang="en-GB"/>
          </a:p>
        </p:txBody>
      </p:sp>
    </p:spTree>
    <p:extLst>
      <p:ext uri="{BB962C8B-B14F-4D97-AF65-F5344CB8AC3E}">
        <p14:creationId xmlns:p14="http://schemas.microsoft.com/office/powerpoint/2010/main" val="1592209821"/>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G555 2011 Paper 2 Q14</a:t>
            </a:r>
          </a:p>
        </p:txBody>
      </p:sp>
      <p:sp>
        <p:nvSpPr>
          <p:cNvPr id="4" name="Slide Number Placeholder 3"/>
          <p:cNvSpPr>
            <a:spLocks noGrp="1"/>
          </p:cNvSpPr>
          <p:nvPr>
            <p:ph type="sldNum" sz="quarter" idx="5"/>
          </p:nvPr>
        </p:nvSpPr>
        <p:spPr/>
        <p:txBody>
          <a:bodyPr/>
          <a:lstStyle/>
          <a:p>
            <a:fld id="{4AD97DD7-CC18-4B71-88DA-8268ABBBFE89}" type="slidenum">
              <a:rPr lang="en-GB" smtClean="0"/>
              <a:t>555</a:t>
            </a:fld>
            <a:endParaRPr lang="en-GB"/>
          </a:p>
        </p:txBody>
      </p:sp>
    </p:spTree>
    <p:extLst>
      <p:ext uri="{BB962C8B-B14F-4D97-AF65-F5344CB8AC3E}">
        <p14:creationId xmlns:p14="http://schemas.microsoft.com/office/powerpoint/2010/main" val="213402455"/>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G556 2010 Paper 1 Q19</a:t>
            </a:r>
          </a:p>
        </p:txBody>
      </p:sp>
      <p:sp>
        <p:nvSpPr>
          <p:cNvPr id="4" name="Slide Number Placeholder 3"/>
          <p:cNvSpPr>
            <a:spLocks noGrp="1"/>
          </p:cNvSpPr>
          <p:nvPr>
            <p:ph type="sldNum" sz="quarter" idx="5"/>
          </p:nvPr>
        </p:nvSpPr>
        <p:spPr/>
        <p:txBody>
          <a:bodyPr/>
          <a:lstStyle/>
          <a:p>
            <a:fld id="{265D04A2-BA3E-42AB-9143-FE638C7EC0E9}" type="slidenum">
              <a:rPr lang="en-GB" smtClean="0"/>
              <a:t>556</a:t>
            </a:fld>
            <a:endParaRPr lang="en-GB"/>
          </a:p>
        </p:txBody>
      </p:sp>
    </p:spTree>
    <p:extLst>
      <p:ext uri="{BB962C8B-B14F-4D97-AF65-F5344CB8AC3E}">
        <p14:creationId xmlns:p14="http://schemas.microsoft.com/office/powerpoint/2010/main" val="1805914463"/>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G557 2005 Paper 2 Q15</a:t>
            </a:r>
          </a:p>
        </p:txBody>
      </p:sp>
      <p:sp>
        <p:nvSpPr>
          <p:cNvPr id="4" name="Slide Number Placeholder 3"/>
          <p:cNvSpPr>
            <a:spLocks noGrp="1"/>
          </p:cNvSpPr>
          <p:nvPr>
            <p:ph type="sldNum" sz="quarter" idx="5"/>
          </p:nvPr>
        </p:nvSpPr>
        <p:spPr/>
        <p:txBody>
          <a:bodyPr/>
          <a:lstStyle/>
          <a:p>
            <a:fld id="{695AEAB0-4043-41D3-9C86-2044C735C0EA}" type="slidenum">
              <a:rPr lang="en-GB" smtClean="0"/>
              <a:t>557</a:t>
            </a:fld>
            <a:endParaRPr lang="en-GB"/>
          </a:p>
        </p:txBody>
      </p:sp>
    </p:spTree>
    <p:extLst>
      <p:ext uri="{BB962C8B-B14F-4D97-AF65-F5344CB8AC3E}">
        <p14:creationId xmlns:p14="http://schemas.microsoft.com/office/powerpoint/2010/main" val="1725563967"/>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G558 2012 Level 6 Paper B Q8</a:t>
            </a:r>
          </a:p>
        </p:txBody>
      </p:sp>
      <p:sp>
        <p:nvSpPr>
          <p:cNvPr id="4" name="Slide Number Placeholder 3"/>
          <p:cNvSpPr>
            <a:spLocks noGrp="1"/>
          </p:cNvSpPr>
          <p:nvPr>
            <p:ph type="sldNum" sz="quarter" idx="5"/>
          </p:nvPr>
        </p:nvSpPr>
        <p:spPr/>
        <p:txBody>
          <a:bodyPr/>
          <a:lstStyle/>
          <a:p>
            <a:fld id="{014E71C5-4420-4878-A8B6-150A94BA4592}" type="slidenum">
              <a:rPr lang="en-GB" smtClean="0"/>
              <a:t>558</a:t>
            </a:fld>
            <a:endParaRPr lang="en-GB"/>
          </a:p>
        </p:txBody>
      </p:sp>
    </p:spTree>
    <p:extLst>
      <p:ext uri="{BB962C8B-B14F-4D97-AF65-F5344CB8AC3E}">
        <p14:creationId xmlns:p14="http://schemas.microsoft.com/office/powerpoint/2010/main" val="130713462"/>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559</a:t>
            </a:fld>
            <a:endParaRPr lang="en-GB"/>
          </a:p>
        </p:txBody>
      </p:sp>
    </p:spTree>
    <p:extLst>
      <p:ext uri="{BB962C8B-B14F-4D97-AF65-F5344CB8AC3E}">
        <p14:creationId xmlns:p14="http://schemas.microsoft.com/office/powerpoint/2010/main" val="4215934860"/>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560</a:t>
            </a:fld>
            <a:endParaRPr lang="en-GB"/>
          </a:p>
        </p:txBody>
      </p:sp>
    </p:spTree>
    <p:extLst>
      <p:ext uri="{BB962C8B-B14F-4D97-AF65-F5344CB8AC3E}">
        <p14:creationId xmlns:p14="http://schemas.microsoft.com/office/powerpoint/2010/main" val="1101600714"/>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G561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561</a:t>
            </a:fld>
            <a:endParaRPr lang="en-GB"/>
          </a:p>
        </p:txBody>
      </p:sp>
    </p:spTree>
    <p:extLst>
      <p:ext uri="{BB962C8B-B14F-4D97-AF65-F5344CB8AC3E}">
        <p14:creationId xmlns:p14="http://schemas.microsoft.com/office/powerpoint/2010/main" val="580580685"/>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G562 2001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562</a:t>
            </a:fld>
            <a:endParaRPr lang="en-GB"/>
          </a:p>
        </p:txBody>
      </p:sp>
    </p:spTree>
    <p:extLst>
      <p:ext uri="{BB962C8B-B14F-4D97-AF65-F5344CB8AC3E}">
        <p14:creationId xmlns:p14="http://schemas.microsoft.com/office/powerpoint/2010/main" val="2173676257"/>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G563 2002 Paper 1 Q7</a:t>
            </a:r>
          </a:p>
        </p:txBody>
      </p:sp>
      <p:sp>
        <p:nvSpPr>
          <p:cNvPr id="4" name="Slide Number Placeholder 3"/>
          <p:cNvSpPr>
            <a:spLocks noGrp="1"/>
          </p:cNvSpPr>
          <p:nvPr>
            <p:ph type="sldNum" sz="quarter" idx="5"/>
          </p:nvPr>
        </p:nvSpPr>
        <p:spPr/>
        <p:txBody>
          <a:bodyPr/>
          <a:lstStyle/>
          <a:p>
            <a:fld id="{014E71C5-4420-4878-A8B6-150A94BA4592}" type="slidenum">
              <a:rPr lang="en-GB" smtClean="0"/>
              <a:t>563</a:t>
            </a:fld>
            <a:endParaRPr lang="en-GB"/>
          </a:p>
        </p:txBody>
      </p:sp>
    </p:spTree>
    <p:extLst>
      <p:ext uri="{BB962C8B-B14F-4D97-AF65-F5344CB8AC3E}">
        <p14:creationId xmlns:p14="http://schemas.microsoft.com/office/powerpoint/2010/main" val="962030209"/>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G564 2015 Paper 2 Q9</a:t>
            </a:r>
          </a:p>
        </p:txBody>
      </p:sp>
      <p:sp>
        <p:nvSpPr>
          <p:cNvPr id="4" name="Slide Number Placeholder 3"/>
          <p:cNvSpPr>
            <a:spLocks noGrp="1"/>
          </p:cNvSpPr>
          <p:nvPr>
            <p:ph type="sldNum" sz="quarter" idx="5"/>
          </p:nvPr>
        </p:nvSpPr>
        <p:spPr/>
        <p:txBody>
          <a:bodyPr/>
          <a:lstStyle/>
          <a:p>
            <a:fld id="{5C00C338-B6C7-4BAA-AC30-47AEEA286F8F}" type="slidenum">
              <a:rPr lang="en-GB" smtClean="0"/>
              <a:t>564</a:t>
            </a:fld>
            <a:endParaRPr lang="en-GB"/>
          </a:p>
        </p:txBody>
      </p:sp>
    </p:spTree>
    <p:extLst>
      <p:ext uri="{BB962C8B-B14F-4D97-AF65-F5344CB8AC3E}">
        <p14:creationId xmlns:p14="http://schemas.microsoft.com/office/powerpoint/2010/main" val="3232710422"/>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G565 2010 Paper 2 Q16</a:t>
            </a:r>
          </a:p>
        </p:txBody>
      </p:sp>
      <p:sp>
        <p:nvSpPr>
          <p:cNvPr id="4" name="Slide Number Placeholder 3"/>
          <p:cNvSpPr>
            <a:spLocks noGrp="1"/>
          </p:cNvSpPr>
          <p:nvPr>
            <p:ph type="sldNum" sz="quarter" idx="5"/>
          </p:nvPr>
        </p:nvSpPr>
        <p:spPr/>
        <p:txBody>
          <a:bodyPr/>
          <a:lstStyle/>
          <a:p>
            <a:fld id="{3E4F6145-74A2-480A-9F77-A7578406CC9E}" type="slidenum">
              <a:rPr lang="en-GB" smtClean="0"/>
              <a:t>565</a:t>
            </a:fld>
            <a:endParaRPr lang="en-GB"/>
          </a:p>
        </p:txBody>
      </p:sp>
    </p:spTree>
    <p:extLst>
      <p:ext uri="{BB962C8B-B14F-4D97-AF65-F5344CB8AC3E}">
        <p14:creationId xmlns:p14="http://schemas.microsoft.com/office/powerpoint/2010/main" val="2791786129"/>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G566 2010 Paper 1 Q25</a:t>
            </a:r>
          </a:p>
        </p:txBody>
      </p:sp>
      <p:sp>
        <p:nvSpPr>
          <p:cNvPr id="4" name="Slide Number Placeholder 3"/>
          <p:cNvSpPr>
            <a:spLocks noGrp="1"/>
          </p:cNvSpPr>
          <p:nvPr>
            <p:ph type="sldNum" sz="quarter" idx="5"/>
          </p:nvPr>
        </p:nvSpPr>
        <p:spPr/>
        <p:txBody>
          <a:bodyPr/>
          <a:lstStyle/>
          <a:p>
            <a:fld id="{265D04A2-BA3E-42AB-9143-FE638C7EC0E9}" type="slidenum">
              <a:rPr lang="en-GB" smtClean="0"/>
              <a:t>566</a:t>
            </a:fld>
            <a:endParaRPr lang="en-GB"/>
          </a:p>
        </p:txBody>
      </p:sp>
    </p:spTree>
    <p:extLst>
      <p:ext uri="{BB962C8B-B14F-4D97-AF65-F5344CB8AC3E}">
        <p14:creationId xmlns:p14="http://schemas.microsoft.com/office/powerpoint/2010/main" val="3769887621"/>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G567 2012 Paper 2 Q18</a:t>
            </a:r>
          </a:p>
        </p:txBody>
      </p:sp>
      <p:sp>
        <p:nvSpPr>
          <p:cNvPr id="4" name="Slide Number Placeholder 3"/>
          <p:cNvSpPr>
            <a:spLocks noGrp="1"/>
          </p:cNvSpPr>
          <p:nvPr>
            <p:ph type="sldNum" sz="quarter" idx="5"/>
          </p:nvPr>
        </p:nvSpPr>
        <p:spPr/>
        <p:txBody>
          <a:bodyPr/>
          <a:lstStyle/>
          <a:p>
            <a:fld id="{BDD1E47F-B594-41DF-912F-0C38C6AF8DE6}" type="slidenum">
              <a:rPr lang="en-GB" smtClean="0"/>
              <a:t>567</a:t>
            </a:fld>
            <a:endParaRPr lang="en-GB"/>
          </a:p>
        </p:txBody>
      </p:sp>
    </p:spTree>
    <p:extLst>
      <p:ext uri="{BB962C8B-B14F-4D97-AF65-F5344CB8AC3E}">
        <p14:creationId xmlns:p14="http://schemas.microsoft.com/office/powerpoint/2010/main" val="575352875"/>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G568 2007 Paper 1 Q14</a:t>
            </a:r>
          </a:p>
        </p:txBody>
      </p:sp>
      <p:sp>
        <p:nvSpPr>
          <p:cNvPr id="4" name="Slide Number Placeholder 3"/>
          <p:cNvSpPr>
            <a:spLocks noGrp="1"/>
          </p:cNvSpPr>
          <p:nvPr>
            <p:ph type="sldNum" sz="quarter" idx="5"/>
          </p:nvPr>
        </p:nvSpPr>
        <p:spPr/>
        <p:txBody>
          <a:bodyPr/>
          <a:lstStyle/>
          <a:p>
            <a:fld id="{265D04A2-BA3E-42AB-9143-FE638C7EC0E9}" type="slidenum">
              <a:rPr lang="en-GB" smtClean="0"/>
              <a:t>568</a:t>
            </a:fld>
            <a:endParaRPr lang="en-GB"/>
          </a:p>
        </p:txBody>
      </p:sp>
    </p:spTree>
    <p:extLst>
      <p:ext uri="{BB962C8B-B14F-4D97-AF65-F5344CB8AC3E}">
        <p14:creationId xmlns:p14="http://schemas.microsoft.com/office/powerpoint/2010/main" val="2856724985"/>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G569 2008 Paper 1 Q4</a:t>
            </a:r>
          </a:p>
        </p:txBody>
      </p:sp>
      <p:sp>
        <p:nvSpPr>
          <p:cNvPr id="4" name="Slide Number Placeholder 3"/>
          <p:cNvSpPr>
            <a:spLocks noGrp="1"/>
          </p:cNvSpPr>
          <p:nvPr>
            <p:ph type="sldNum" sz="quarter" idx="5"/>
          </p:nvPr>
        </p:nvSpPr>
        <p:spPr/>
        <p:txBody>
          <a:bodyPr/>
          <a:lstStyle/>
          <a:p>
            <a:fld id="{ADDA7FCD-47E6-44E7-8A37-E3A9E8526750}" type="slidenum">
              <a:rPr lang="en-GB" smtClean="0"/>
              <a:t>569</a:t>
            </a:fld>
            <a:endParaRPr lang="en-GB"/>
          </a:p>
        </p:txBody>
      </p:sp>
    </p:spTree>
    <p:extLst>
      <p:ext uri="{BB962C8B-B14F-4D97-AF65-F5344CB8AC3E}">
        <p14:creationId xmlns:p14="http://schemas.microsoft.com/office/powerpoint/2010/main" val="3216336158"/>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G570 2001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570</a:t>
            </a:fld>
            <a:endParaRPr lang="en-GB"/>
          </a:p>
        </p:txBody>
      </p:sp>
    </p:spTree>
    <p:extLst>
      <p:ext uri="{BB962C8B-B14F-4D97-AF65-F5344CB8AC3E}">
        <p14:creationId xmlns:p14="http://schemas.microsoft.com/office/powerpoint/2010/main" val="2082689455"/>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G571 2001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571</a:t>
            </a:fld>
            <a:endParaRPr lang="en-GB"/>
          </a:p>
        </p:txBody>
      </p:sp>
    </p:spTree>
    <p:extLst>
      <p:ext uri="{BB962C8B-B14F-4D97-AF65-F5344CB8AC3E}">
        <p14:creationId xmlns:p14="http://schemas.microsoft.com/office/powerpoint/2010/main" val="844565370"/>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G572 2002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572</a:t>
            </a:fld>
            <a:endParaRPr lang="en-GB"/>
          </a:p>
        </p:txBody>
      </p:sp>
    </p:spTree>
    <p:extLst>
      <p:ext uri="{BB962C8B-B14F-4D97-AF65-F5344CB8AC3E}">
        <p14:creationId xmlns:p14="http://schemas.microsoft.com/office/powerpoint/2010/main" val="1897989949"/>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G573 2003 Year 5 Optional Paper 1 Q31</a:t>
            </a:r>
          </a:p>
        </p:txBody>
      </p:sp>
      <p:sp>
        <p:nvSpPr>
          <p:cNvPr id="4" name="Slide Number Placeholder 3"/>
          <p:cNvSpPr>
            <a:spLocks noGrp="1"/>
          </p:cNvSpPr>
          <p:nvPr>
            <p:ph type="sldNum" sz="quarter" idx="5"/>
          </p:nvPr>
        </p:nvSpPr>
        <p:spPr/>
        <p:txBody>
          <a:bodyPr/>
          <a:lstStyle/>
          <a:p>
            <a:fld id="{BDD1E47F-B594-41DF-912F-0C38C6AF8DE6}" type="slidenum">
              <a:rPr lang="en-GB" smtClean="0"/>
              <a:t>573</a:t>
            </a:fld>
            <a:endParaRPr lang="en-GB"/>
          </a:p>
        </p:txBody>
      </p:sp>
    </p:spTree>
    <p:extLst>
      <p:ext uri="{BB962C8B-B14F-4D97-AF65-F5344CB8AC3E}">
        <p14:creationId xmlns:p14="http://schemas.microsoft.com/office/powerpoint/2010/main" val="3626504871"/>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G574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574</a:t>
            </a:fld>
            <a:endParaRPr lang="en-GB"/>
          </a:p>
        </p:txBody>
      </p:sp>
    </p:spTree>
    <p:extLst>
      <p:ext uri="{BB962C8B-B14F-4D97-AF65-F5344CB8AC3E}">
        <p14:creationId xmlns:p14="http://schemas.microsoft.com/office/powerpoint/2010/main" val="4100089335"/>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G575 2007 Paper 1 Q25</a:t>
            </a:r>
          </a:p>
        </p:txBody>
      </p:sp>
      <p:sp>
        <p:nvSpPr>
          <p:cNvPr id="4" name="Slide Number Placeholder 3"/>
          <p:cNvSpPr>
            <a:spLocks noGrp="1"/>
          </p:cNvSpPr>
          <p:nvPr>
            <p:ph type="sldNum" sz="quarter" idx="5"/>
          </p:nvPr>
        </p:nvSpPr>
        <p:spPr/>
        <p:txBody>
          <a:bodyPr/>
          <a:lstStyle/>
          <a:p>
            <a:fld id="{3E4F6145-74A2-480A-9F77-A7578406CC9E}" type="slidenum">
              <a:rPr lang="en-GB" smtClean="0"/>
              <a:t>575</a:t>
            </a:fld>
            <a:endParaRPr lang="en-GB"/>
          </a:p>
        </p:txBody>
      </p:sp>
    </p:spTree>
    <p:extLst>
      <p:ext uri="{BB962C8B-B14F-4D97-AF65-F5344CB8AC3E}">
        <p14:creationId xmlns:p14="http://schemas.microsoft.com/office/powerpoint/2010/main" val="1900284120"/>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576</a:t>
            </a:fld>
            <a:endParaRPr lang="en-GB"/>
          </a:p>
        </p:txBody>
      </p:sp>
    </p:spTree>
    <p:extLst>
      <p:ext uri="{BB962C8B-B14F-4D97-AF65-F5344CB8AC3E}">
        <p14:creationId xmlns:p14="http://schemas.microsoft.com/office/powerpoint/2010/main" val="1329014223"/>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G577 2009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577</a:t>
            </a:fld>
            <a:endParaRPr lang="en-GB"/>
          </a:p>
        </p:txBody>
      </p:sp>
    </p:spTree>
    <p:extLst>
      <p:ext uri="{BB962C8B-B14F-4D97-AF65-F5344CB8AC3E}">
        <p14:creationId xmlns:p14="http://schemas.microsoft.com/office/powerpoint/2010/main" val="2440386791"/>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578</a:t>
            </a:fld>
            <a:endParaRPr lang="en-GB"/>
          </a:p>
        </p:txBody>
      </p:sp>
    </p:spTree>
    <p:extLst>
      <p:ext uri="{BB962C8B-B14F-4D97-AF65-F5344CB8AC3E}">
        <p14:creationId xmlns:p14="http://schemas.microsoft.com/office/powerpoint/2010/main" val="1274007745"/>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579</a:t>
            </a:fld>
            <a:endParaRPr lang="en-GB"/>
          </a:p>
        </p:txBody>
      </p:sp>
    </p:spTree>
    <p:extLst>
      <p:ext uri="{BB962C8B-B14F-4D97-AF65-F5344CB8AC3E}">
        <p14:creationId xmlns:p14="http://schemas.microsoft.com/office/powerpoint/2010/main" val="215630670"/>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G580 2011 Paper 2 Q20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580</a:t>
            </a:fld>
            <a:endParaRPr lang="en-GB"/>
          </a:p>
        </p:txBody>
      </p:sp>
    </p:spTree>
    <p:extLst>
      <p:ext uri="{BB962C8B-B14F-4D97-AF65-F5344CB8AC3E}">
        <p14:creationId xmlns:p14="http://schemas.microsoft.com/office/powerpoint/2010/main" val="31662967"/>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G581 2011 Paper 2 Q20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581</a:t>
            </a:fld>
            <a:endParaRPr lang="en-GB"/>
          </a:p>
        </p:txBody>
      </p:sp>
    </p:spTree>
    <p:extLst>
      <p:ext uri="{BB962C8B-B14F-4D97-AF65-F5344CB8AC3E}">
        <p14:creationId xmlns:p14="http://schemas.microsoft.com/office/powerpoint/2010/main" val="2584484058"/>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G582 2002 Paper 1 Q3</a:t>
            </a:r>
          </a:p>
        </p:txBody>
      </p:sp>
      <p:sp>
        <p:nvSpPr>
          <p:cNvPr id="4" name="Slide Number Placeholder 3"/>
          <p:cNvSpPr>
            <a:spLocks noGrp="1"/>
          </p:cNvSpPr>
          <p:nvPr>
            <p:ph type="sldNum" sz="quarter" idx="5"/>
          </p:nvPr>
        </p:nvSpPr>
        <p:spPr/>
        <p:txBody>
          <a:bodyPr/>
          <a:lstStyle/>
          <a:p>
            <a:fld id="{ADDA7FCD-47E6-44E7-8A37-E3A9E8526750}" type="slidenum">
              <a:rPr lang="en-GB" smtClean="0"/>
              <a:t>582</a:t>
            </a:fld>
            <a:endParaRPr lang="en-GB"/>
          </a:p>
        </p:txBody>
      </p:sp>
    </p:spTree>
    <p:extLst>
      <p:ext uri="{BB962C8B-B14F-4D97-AF65-F5344CB8AC3E}">
        <p14:creationId xmlns:p14="http://schemas.microsoft.com/office/powerpoint/2010/main" val="3013364957"/>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G583 2006 Year 5 Optional Paper 2 Q14</a:t>
            </a:r>
          </a:p>
        </p:txBody>
      </p:sp>
      <p:sp>
        <p:nvSpPr>
          <p:cNvPr id="4" name="Slide Number Placeholder 3"/>
          <p:cNvSpPr>
            <a:spLocks noGrp="1"/>
          </p:cNvSpPr>
          <p:nvPr>
            <p:ph type="sldNum" sz="quarter" idx="5"/>
          </p:nvPr>
        </p:nvSpPr>
        <p:spPr/>
        <p:txBody>
          <a:bodyPr/>
          <a:lstStyle/>
          <a:p>
            <a:fld id="{4F613BD5-83DE-4762-9D78-EAF2266223FD}" type="slidenum">
              <a:rPr lang="en-GB" smtClean="0"/>
              <a:t>583</a:t>
            </a:fld>
            <a:endParaRPr lang="en-GB"/>
          </a:p>
        </p:txBody>
      </p:sp>
    </p:spTree>
    <p:extLst>
      <p:ext uri="{BB962C8B-B14F-4D97-AF65-F5344CB8AC3E}">
        <p14:creationId xmlns:p14="http://schemas.microsoft.com/office/powerpoint/2010/main" val="3873442734"/>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G584 2005 Paper 1 Q16</a:t>
            </a:r>
          </a:p>
        </p:txBody>
      </p:sp>
      <p:sp>
        <p:nvSpPr>
          <p:cNvPr id="4" name="Slide Number Placeholder 3"/>
          <p:cNvSpPr>
            <a:spLocks noGrp="1"/>
          </p:cNvSpPr>
          <p:nvPr>
            <p:ph type="sldNum" sz="quarter" idx="5"/>
          </p:nvPr>
        </p:nvSpPr>
        <p:spPr/>
        <p:txBody>
          <a:bodyPr/>
          <a:lstStyle/>
          <a:p>
            <a:fld id="{4C0AA782-6813-4FBB-B3E4-8AECAE7C3A7C}" type="slidenum">
              <a:rPr lang="en-GB" smtClean="0"/>
              <a:t>584</a:t>
            </a:fld>
            <a:endParaRPr lang="en-GB"/>
          </a:p>
        </p:txBody>
      </p:sp>
    </p:spTree>
    <p:extLst>
      <p:ext uri="{BB962C8B-B14F-4D97-AF65-F5344CB8AC3E}">
        <p14:creationId xmlns:p14="http://schemas.microsoft.com/office/powerpoint/2010/main" val="2830454967"/>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585</a:t>
            </a:fld>
            <a:endParaRPr lang="en-GB"/>
          </a:p>
        </p:txBody>
      </p:sp>
    </p:spTree>
    <p:extLst>
      <p:ext uri="{BB962C8B-B14F-4D97-AF65-F5344CB8AC3E}">
        <p14:creationId xmlns:p14="http://schemas.microsoft.com/office/powerpoint/2010/main" val="3712360338"/>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586</a:t>
            </a:fld>
            <a:endParaRPr lang="en-GB"/>
          </a:p>
        </p:txBody>
      </p:sp>
    </p:spTree>
    <p:extLst>
      <p:ext uri="{BB962C8B-B14F-4D97-AF65-F5344CB8AC3E}">
        <p14:creationId xmlns:p14="http://schemas.microsoft.com/office/powerpoint/2010/main" val="3865067810"/>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G587 2011 Paper 2 Q25</a:t>
            </a:r>
          </a:p>
        </p:txBody>
      </p:sp>
      <p:sp>
        <p:nvSpPr>
          <p:cNvPr id="4" name="Slide Number Placeholder 3"/>
          <p:cNvSpPr>
            <a:spLocks noGrp="1"/>
          </p:cNvSpPr>
          <p:nvPr>
            <p:ph type="sldNum" sz="quarter" idx="5"/>
          </p:nvPr>
        </p:nvSpPr>
        <p:spPr/>
        <p:txBody>
          <a:bodyPr/>
          <a:lstStyle/>
          <a:p>
            <a:fld id="{014E71C5-4420-4878-A8B6-150A94BA4592}" type="slidenum">
              <a:rPr lang="en-GB" smtClean="0"/>
              <a:t>587</a:t>
            </a:fld>
            <a:endParaRPr lang="en-GB"/>
          </a:p>
        </p:txBody>
      </p:sp>
    </p:spTree>
    <p:extLst>
      <p:ext uri="{BB962C8B-B14F-4D97-AF65-F5344CB8AC3E}">
        <p14:creationId xmlns:p14="http://schemas.microsoft.com/office/powerpoint/2010/main" val="261145735"/>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G588 2013 Paper 1 Q16</a:t>
            </a:r>
          </a:p>
        </p:txBody>
      </p:sp>
      <p:sp>
        <p:nvSpPr>
          <p:cNvPr id="4" name="Slide Number Placeholder 3"/>
          <p:cNvSpPr>
            <a:spLocks noGrp="1"/>
          </p:cNvSpPr>
          <p:nvPr>
            <p:ph type="sldNum" sz="quarter" idx="5"/>
          </p:nvPr>
        </p:nvSpPr>
        <p:spPr/>
        <p:txBody>
          <a:bodyPr/>
          <a:lstStyle/>
          <a:p>
            <a:fld id="{265D04A2-BA3E-42AB-9143-FE638C7EC0E9}" type="slidenum">
              <a:rPr lang="en-GB" smtClean="0"/>
              <a:t>588</a:t>
            </a:fld>
            <a:endParaRPr lang="en-GB"/>
          </a:p>
        </p:txBody>
      </p:sp>
    </p:spTree>
    <p:extLst>
      <p:ext uri="{BB962C8B-B14F-4D97-AF65-F5344CB8AC3E}">
        <p14:creationId xmlns:p14="http://schemas.microsoft.com/office/powerpoint/2010/main" val="731550124"/>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589</a:t>
            </a:fld>
            <a:endParaRPr lang="en-GB"/>
          </a:p>
        </p:txBody>
      </p:sp>
    </p:spTree>
    <p:extLst>
      <p:ext uri="{BB962C8B-B14F-4D97-AF65-F5344CB8AC3E}">
        <p14:creationId xmlns:p14="http://schemas.microsoft.com/office/powerpoint/2010/main" val="3029395182"/>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590</a:t>
            </a:fld>
            <a:endParaRPr lang="en-GB"/>
          </a:p>
        </p:txBody>
      </p:sp>
    </p:spTree>
    <p:extLst>
      <p:ext uri="{BB962C8B-B14F-4D97-AF65-F5344CB8AC3E}">
        <p14:creationId xmlns:p14="http://schemas.microsoft.com/office/powerpoint/2010/main" val="3383039859"/>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591</a:t>
            </a:fld>
            <a:endParaRPr lang="en-GB"/>
          </a:p>
        </p:txBody>
      </p:sp>
    </p:spTree>
    <p:extLst>
      <p:ext uri="{BB962C8B-B14F-4D97-AF65-F5344CB8AC3E}">
        <p14:creationId xmlns:p14="http://schemas.microsoft.com/office/powerpoint/2010/main" val="3035367342"/>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G592 2007 Paper 2 Q26 first page</a:t>
            </a:r>
          </a:p>
        </p:txBody>
      </p:sp>
      <p:sp>
        <p:nvSpPr>
          <p:cNvPr id="4" name="Slide Number Placeholder 3"/>
          <p:cNvSpPr>
            <a:spLocks noGrp="1"/>
          </p:cNvSpPr>
          <p:nvPr>
            <p:ph type="sldNum" sz="quarter" idx="5"/>
          </p:nvPr>
        </p:nvSpPr>
        <p:spPr/>
        <p:txBody>
          <a:bodyPr/>
          <a:lstStyle/>
          <a:p>
            <a:fld id="{BDD1E47F-B594-41DF-912F-0C38C6AF8DE6}" type="slidenum">
              <a:rPr lang="en-GB" smtClean="0"/>
              <a:t>592</a:t>
            </a:fld>
            <a:endParaRPr lang="en-GB"/>
          </a:p>
        </p:txBody>
      </p:sp>
    </p:spTree>
    <p:extLst>
      <p:ext uri="{BB962C8B-B14F-4D97-AF65-F5344CB8AC3E}">
        <p14:creationId xmlns:p14="http://schemas.microsoft.com/office/powerpoint/2010/main" val="1405945926"/>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G593 2007 Paper 2 Q26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593</a:t>
            </a:fld>
            <a:endParaRPr lang="en-GB"/>
          </a:p>
        </p:txBody>
      </p:sp>
    </p:spTree>
    <p:extLst>
      <p:ext uri="{BB962C8B-B14F-4D97-AF65-F5344CB8AC3E}">
        <p14:creationId xmlns:p14="http://schemas.microsoft.com/office/powerpoint/2010/main" val="4070346645"/>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G594 2003 Paper 1 Q7</a:t>
            </a:r>
          </a:p>
        </p:txBody>
      </p:sp>
      <p:sp>
        <p:nvSpPr>
          <p:cNvPr id="4" name="Slide Number Placeholder 3"/>
          <p:cNvSpPr>
            <a:spLocks noGrp="1"/>
          </p:cNvSpPr>
          <p:nvPr>
            <p:ph type="sldNum" sz="quarter" idx="5"/>
          </p:nvPr>
        </p:nvSpPr>
        <p:spPr/>
        <p:txBody>
          <a:bodyPr/>
          <a:lstStyle/>
          <a:p>
            <a:fld id="{ADDA7FCD-47E6-44E7-8A37-E3A9E8526750}" type="slidenum">
              <a:rPr lang="en-GB" smtClean="0"/>
              <a:t>594</a:t>
            </a:fld>
            <a:endParaRPr lang="en-GB"/>
          </a:p>
        </p:txBody>
      </p:sp>
    </p:spTree>
    <p:extLst>
      <p:ext uri="{BB962C8B-B14F-4D97-AF65-F5344CB8AC3E}">
        <p14:creationId xmlns:p14="http://schemas.microsoft.com/office/powerpoint/2010/main" val="4200541890"/>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595</a:t>
            </a:fld>
            <a:endParaRPr lang="en-GB"/>
          </a:p>
        </p:txBody>
      </p:sp>
    </p:spTree>
    <p:extLst>
      <p:ext uri="{BB962C8B-B14F-4D97-AF65-F5344CB8AC3E}">
        <p14:creationId xmlns:p14="http://schemas.microsoft.com/office/powerpoint/2010/main" val="3994176514"/>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G596 2009 Paper 1 Q12</a:t>
            </a:r>
          </a:p>
        </p:txBody>
      </p:sp>
      <p:sp>
        <p:nvSpPr>
          <p:cNvPr id="4" name="Slide Number Placeholder 3"/>
          <p:cNvSpPr>
            <a:spLocks noGrp="1"/>
          </p:cNvSpPr>
          <p:nvPr>
            <p:ph type="sldNum" sz="quarter" idx="5"/>
          </p:nvPr>
        </p:nvSpPr>
        <p:spPr/>
        <p:txBody>
          <a:bodyPr/>
          <a:lstStyle/>
          <a:p>
            <a:fld id="{265D04A2-BA3E-42AB-9143-FE638C7EC0E9}" type="slidenum">
              <a:rPr lang="en-GB" smtClean="0"/>
              <a:t>596</a:t>
            </a:fld>
            <a:endParaRPr lang="en-GB"/>
          </a:p>
        </p:txBody>
      </p:sp>
    </p:spTree>
    <p:extLst>
      <p:ext uri="{BB962C8B-B14F-4D97-AF65-F5344CB8AC3E}">
        <p14:creationId xmlns:p14="http://schemas.microsoft.com/office/powerpoint/2010/main" val="3961032673"/>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597</a:t>
            </a:fld>
            <a:endParaRPr lang="en-GB"/>
          </a:p>
        </p:txBody>
      </p:sp>
    </p:spTree>
    <p:extLst>
      <p:ext uri="{BB962C8B-B14F-4D97-AF65-F5344CB8AC3E}">
        <p14:creationId xmlns:p14="http://schemas.microsoft.com/office/powerpoint/2010/main" val="1399337050"/>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598</a:t>
            </a:fld>
            <a:endParaRPr lang="en-GB"/>
          </a:p>
        </p:txBody>
      </p:sp>
    </p:spTree>
    <p:extLst>
      <p:ext uri="{BB962C8B-B14F-4D97-AF65-F5344CB8AC3E}">
        <p14:creationId xmlns:p14="http://schemas.microsoft.com/office/powerpoint/2010/main" val="2318031316"/>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599</a:t>
            </a:fld>
            <a:endParaRPr lang="en-GB"/>
          </a:p>
        </p:txBody>
      </p:sp>
    </p:spTree>
    <p:extLst>
      <p:ext uri="{BB962C8B-B14F-4D97-AF65-F5344CB8AC3E}">
        <p14:creationId xmlns:p14="http://schemas.microsoft.com/office/powerpoint/2010/main" val="1294767914"/>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600</a:t>
            </a:fld>
            <a:endParaRPr lang="en-GB"/>
          </a:p>
        </p:txBody>
      </p:sp>
    </p:spTree>
    <p:extLst>
      <p:ext uri="{BB962C8B-B14F-4D97-AF65-F5344CB8AC3E}">
        <p14:creationId xmlns:p14="http://schemas.microsoft.com/office/powerpoint/2010/main" val="3897651491"/>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601</a:t>
            </a:fld>
            <a:endParaRPr lang="en-GB"/>
          </a:p>
        </p:txBody>
      </p:sp>
    </p:spTree>
    <p:extLst>
      <p:ext uri="{BB962C8B-B14F-4D97-AF65-F5344CB8AC3E}">
        <p14:creationId xmlns:p14="http://schemas.microsoft.com/office/powerpoint/2010/main" val="435092354"/>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602</a:t>
            </a:fld>
            <a:endParaRPr lang="en-GB"/>
          </a:p>
        </p:txBody>
      </p:sp>
    </p:spTree>
    <p:extLst>
      <p:ext uri="{BB962C8B-B14F-4D97-AF65-F5344CB8AC3E}">
        <p14:creationId xmlns:p14="http://schemas.microsoft.com/office/powerpoint/2010/main" val="2632921546"/>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G603 2003 Year 5 Optional Paper 2 Q1</a:t>
            </a:r>
          </a:p>
        </p:txBody>
      </p:sp>
      <p:sp>
        <p:nvSpPr>
          <p:cNvPr id="4" name="Slide Number Placeholder 3"/>
          <p:cNvSpPr>
            <a:spLocks noGrp="1"/>
          </p:cNvSpPr>
          <p:nvPr>
            <p:ph type="sldNum" sz="quarter" idx="5"/>
          </p:nvPr>
        </p:nvSpPr>
        <p:spPr/>
        <p:txBody>
          <a:bodyPr/>
          <a:lstStyle/>
          <a:p>
            <a:fld id="{4F613BD5-83DE-4762-9D78-EAF2266223FD}" type="slidenum">
              <a:rPr lang="en-GB" smtClean="0"/>
              <a:t>603</a:t>
            </a:fld>
            <a:endParaRPr lang="en-GB"/>
          </a:p>
        </p:txBody>
      </p:sp>
    </p:spTree>
    <p:extLst>
      <p:ext uri="{BB962C8B-B14F-4D97-AF65-F5344CB8AC3E}">
        <p14:creationId xmlns:p14="http://schemas.microsoft.com/office/powerpoint/2010/main" val="4157186897"/>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G604 2006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604</a:t>
            </a:fld>
            <a:endParaRPr lang="en-GB"/>
          </a:p>
        </p:txBody>
      </p:sp>
    </p:spTree>
    <p:extLst>
      <p:ext uri="{BB962C8B-B14F-4D97-AF65-F5344CB8AC3E}">
        <p14:creationId xmlns:p14="http://schemas.microsoft.com/office/powerpoint/2010/main" val="1994496705"/>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G605 2012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605</a:t>
            </a:fld>
            <a:endParaRPr lang="en-GB"/>
          </a:p>
        </p:txBody>
      </p:sp>
    </p:spTree>
    <p:extLst>
      <p:ext uri="{BB962C8B-B14F-4D97-AF65-F5344CB8AC3E}">
        <p14:creationId xmlns:p14="http://schemas.microsoft.com/office/powerpoint/2010/main" val="2195675657"/>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606</a:t>
            </a:fld>
            <a:endParaRPr lang="en-GB"/>
          </a:p>
        </p:txBody>
      </p:sp>
    </p:spTree>
    <p:extLst>
      <p:ext uri="{BB962C8B-B14F-4D97-AF65-F5344CB8AC3E}">
        <p14:creationId xmlns:p14="http://schemas.microsoft.com/office/powerpoint/2010/main" val="417593305"/>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607</a:t>
            </a:fld>
            <a:endParaRPr lang="en-GB"/>
          </a:p>
        </p:txBody>
      </p:sp>
    </p:spTree>
    <p:extLst>
      <p:ext uri="{BB962C8B-B14F-4D97-AF65-F5344CB8AC3E}">
        <p14:creationId xmlns:p14="http://schemas.microsoft.com/office/powerpoint/2010/main" val="2087952825"/>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608</a:t>
            </a:fld>
            <a:endParaRPr lang="en-GB"/>
          </a:p>
        </p:txBody>
      </p:sp>
    </p:spTree>
    <p:extLst>
      <p:ext uri="{BB962C8B-B14F-4D97-AF65-F5344CB8AC3E}">
        <p14:creationId xmlns:p14="http://schemas.microsoft.com/office/powerpoint/2010/main" val="4080895071"/>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G609 2013 Level 6 Paper B Q5</a:t>
            </a:r>
          </a:p>
        </p:txBody>
      </p:sp>
      <p:sp>
        <p:nvSpPr>
          <p:cNvPr id="4" name="Slide Number Placeholder 3"/>
          <p:cNvSpPr>
            <a:spLocks noGrp="1"/>
          </p:cNvSpPr>
          <p:nvPr>
            <p:ph type="sldNum" sz="quarter" idx="5"/>
          </p:nvPr>
        </p:nvSpPr>
        <p:spPr/>
        <p:txBody>
          <a:bodyPr/>
          <a:lstStyle/>
          <a:p>
            <a:fld id="{014E71C5-4420-4878-A8B6-150A94BA4592}" type="slidenum">
              <a:rPr lang="en-GB" smtClean="0"/>
              <a:t>609</a:t>
            </a:fld>
            <a:endParaRPr lang="en-GB"/>
          </a:p>
        </p:txBody>
      </p:sp>
    </p:spTree>
    <p:extLst>
      <p:ext uri="{BB962C8B-B14F-4D97-AF65-F5344CB8AC3E}">
        <p14:creationId xmlns:p14="http://schemas.microsoft.com/office/powerpoint/2010/main" val="1382777906"/>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610</a:t>
            </a:fld>
            <a:endParaRPr lang="en-GB"/>
          </a:p>
        </p:txBody>
      </p:sp>
    </p:spTree>
    <p:extLst>
      <p:ext uri="{BB962C8B-B14F-4D97-AF65-F5344CB8AC3E}">
        <p14:creationId xmlns:p14="http://schemas.microsoft.com/office/powerpoint/2010/main" val="1362039848"/>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G611 2009 Paper 2 Q2</a:t>
            </a:r>
          </a:p>
        </p:txBody>
      </p:sp>
      <p:sp>
        <p:nvSpPr>
          <p:cNvPr id="4" name="Slide Number Placeholder 3"/>
          <p:cNvSpPr>
            <a:spLocks noGrp="1"/>
          </p:cNvSpPr>
          <p:nvPr>
            <p:ph type="sldNum" sz="quarter" idx="5"/>
          </p:nvPr>
        </p:nvSpPr>
        <p:spPr/>
        <p:txBody>
          <a:bodyPr/>
          <a:lstStyle/>
          <a:p>
            <a:fld id="{014E71C5-4420-4878-A8B6-150A94BA4592}" type="slidenum">
              <a:rPr lang="en-GB" smtClean="0"/>
              <a:t>611</a:t>
            </a:fld>
            <a:endParaRPr lang="en-GB"/>
          </a:p>
        </p:txBody>
      </p:sp>
    </p:spTree>
    <p:extLst>
      <p:ext uri="{BB962C8B-B14F-4D97-AF65-F5344CB8AC3E}">
        <p14:creationId xmlns:p14="http://schemas.microsoft.com/office/powerpoint/2010/main" val="3037170524"/>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612</a:t>
            </a:fld>
            <a:endParaRPr lang="en-GB"/>
          </a:p>
        </p:txBody>
      </p:sp>
    </p:spTree>
    <p:extLst>
      <p:ext uri="{BB962C8B-B14F-4D97-AF65-F5344CB8AC3E}">
        <p14:creationId xmlns:p14="http://schemas.microsoft.com/office/powerpoint/2010/main" val="341444858"/>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G613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613</a:t>
            </a:fld>
            <a:endParaRPr lang="en-GB"/>
          </a:p>
        </p:txBody>
      </p:sp>
    </p:spTree>
    <p:extLst>
      <p:ext uri="{BB962C8B-B14F-4D97-AF65-F5344CB8AC3E}">
        <p14:creationId xmlns:p14="http://schemas.microsoft.com/office/powerpoint/2010/main" val="3395404780"/>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G614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614</a:t>
            </a:fld>
            <a:endParaRPr lang="en-GB"/>
          </a:p>
        </p:txBody>
      </p:sp>
    </p:spTree>
    <p:extLst>
      <p:ext uri="{BB962C8B-B14F-4D97-AF65-F5344CB8AC3E}">
        <p14:creationId xmlns:p14="http://schemas.microsoft.com/office/powerpoint/2010/main" val="768157256"/>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G615 2008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615</a:t>
            </a:fld>
            <a:endParaRPr lang="en-GB"/>
          </a:p>
        </p:txBody>
      </p:sp>
    </p:spTree>
    <p:extLst>
      <p:ext uri="{BB962C8B-B14F-4D97-AF65-F5344CB8AC3E}">
        <p14:creationId xmlns:p14="http://schemas.microsoft.com/office/powerpoint/2010/main" val="3147475991"/>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G616 2006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616</a:t>
            </a:fld>
            <a:endParaRPr lang="en-GB"/>
          </a:p>
        </p:txBody>
      </p:sp>
    </p:spTree>
    <p:extLst>
      <p:ext uri="{BB962C8B-B14F-4D97-AF65-F5344CB8AC3E}">
        <p14:creationId xmlns:p14="http://schemas.microsoft.com/office/powerpoint/2010/main" val="3875088274"/>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G617 2013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617</a:t>
            </a:fld>
            <a:endParaRPr lang="en-GB"/>
          </a:p>
        </p:txBody>
      </p:sp>
    </p:spTree>
    <p:extLst>
      <p:ext uri="{BB962C8B-B14F-4D97-AF65-F5344CB8AC3E}">
        <p14:creationId xmlns:p14="http://schemas.microsoft.com/office/powerpoint/2010/main" val="3174108872"/>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618</a:t>
            </a:fld>
            <a:endParaRPr lang="en-GB"/>
          </a:p>
        </p:txBody>
      </p:sp>
    </p:spTree>
    <p:extLst>
      <p:ext uri="{BB962C8B-B14F-4D97-AF65-F5344CB8AC3E}">
        <p14:creationId xmlns:p14="http://schemas.microsoft.com/office/powerpoint/2010/main" val="3278693759"/>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G619 2006 Paper 1 Q17</a:t>
            </a:r>
          </a:p>
        </p:txBody>
      </p:sp>
      <p:sp>
        <p:nvSpPr>
          <p:cNvPr id="4" name="Slide Number Placeholder 3"/>
          <p:cNvSpPr>
            <a:spLocks noGrp="1"/>
          </p:cNvSpPr>
          <p:nvPr>
            <p:ph type="sldNum" sz="quarter" idx="5"/>
          </p:nvPr>
        </p:nvSpPr>
        <p:spPr/>
        <p:txBody>
          <a:bodyPr/>
          <a:lstStyle/>
          <a:p>
            <a:fld id="{014E71C5-4420-4878-A8B6-150A94BA4592}" type="slidenum">
              <a:rPr lang="en-GB" smtClean="0"/>
              <a:t>619</a:t>
            </a:fld>
            <a:endParaRPr lang="en-GB"/>
          </a:p>
        </p:txBody>
      </p:sp>
    </p:spTree>
    <p:extLst>
      <p:ext uri="{BB962C8B-B14F-4D97-AF65-F5344CB8AC3E}">
        <p14:creationId xmlns:p14="http://schemas.microsoft.com/office/powerpoint/2010/main" val="2023853282"/>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620</a:t>
            </a:fld>
            <a:endParaRPr lang="en-GB"/>
          </a:p>
        </p:txBody>
      </p:sp>
    </p:spTree>
    <p:extLst>
      <p:ext uri="{BB962C8B-B14F-4D97-AF65-F5344CB8AC3E}">
        <p14:creationId xmlns:p14="http://schemas.microsoft.com/office/powerpoint/2010/main" val="53726310"/>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G621 2007 Paper 1 Q17</a:t>
            </a:r>
          </a:p>
        </p:txBody>
      </p:sp>
      <p:sp>
        <p:nvSpPr>
          <p:cNvPr id="4" name="Slide Number Placeholder 3"/>
          <p:cNvSpPr>
            <a:spLocks noGrp="1"/>
          </p:cNvSpPr>
          <p:nvPr>
            <p:ph type="sldNum" sz="quarter" idx="5"/>
          </p:nvPr>
        </p:nvSpPr>
        <p:spPr/>
        <p:txBody>
          <a:bodyPr/>
          <a:lstStyle/>
          <a:p>
            <a:fld id="{3E4F6145-74A2-480A-9F77-A7578406CC9E}" type="slidenum">
              <a:rPr lang="en-GB" smtClean="0"/>
              <a:t>621</a:t>
            </a:fld>
            <a:endParaRPr lang="en-GB"/>
          </a:p>
        </p:txBody>
      </p:sp>
    </p:spTree>
    <p:extLst>
      <p:ext uri="{BB962C8B-B14F-4D97-AF65-F5344CB8AC3E}">
        <p14:creationId xmlns:p14="http://schemas.microsoft.com/office/powerpoint/2010/main" val="2142948057"/>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G622 2001 Paper 2 Q3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622</a:t>
            </a:fld>
            <a:endParaRPr lang="en-GB"/>
          </a:p>
        </p:txBody>
      </p:sp>
    </p:spTree>
    <p:extLst>
      <p:ext uri="{BB962C8B-B14F-4D97-AF65-F5344CB8AC3E}">
        <p14:creationId xmlns:p14="http://schemas.microsoft.com/office/powerpoint/2010/main" val="2103163108"/>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G623 2001 Paper 2 Q3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623</a:t>
            </a:fld>
            <a:endParaRPr lang="en-GB"/>
          </a:p>
        </p:txBody>
      </p:sp>
    </p:spTree>
    <p:extLst>
      <p:ext uri="{BB962C8B-B14F-4D97-AF65-F5344CB8AC3E}">
        <p14:creationId xmlns:p14="http://schemas.microsoft.com/office/powerpoint/2010/main" val="65533183"/>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624</a:t>
            </a:fld>
            <a:endParaRPr lang="en-GB"/>
          </a:p>
        </p:txBody>
      </p:sp>
    </p:spTree>
    <p:extLst>
      <p:ext uri="{BB962C8B-B14F-4D97-AF65-F5344CB8AC3E}">
        <p14:creationId xmlns:p14="http://schemas.microsoft.com/office/powerpoint/2010/main" val="1343382638"/>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625</a:t>
            </a:fld>
            <a:endParaRPr lang="en-GB"/>
          </a:p>
        </p:txBody>
      </p:sp>
    </p:spTree>
    <p:extLst>
      <p:ext uri="{BB962C8B-B14F-4D97-AF65-F5344CB8AC3E}">
        <p14:creationId xmlns:p14="http://schemas.microsoft.com/office/powerpoint/2010/main" val="3713895294"/>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G626 2007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626</a:t>
            </a:fld>
            <a:endParaRPr lang="en-GB"/>
          </a:p>
        </p:txBody>
      </p:sp>
    </p:spTree>
    <p:extLst>
      <p:ext uri="{BB962C8B-B14F-4D97-AF65-F5344CB8AC3E}">
        <p14:creationId xmlns:p14="http://schemas.microsoft.com/office/powerpoint/2010/main" val="1546802281"/>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G627 2002 Paper 1 Q17</a:t>
            </a:r>
          </a:p>
        </p:txBody>
      </p:sp>
      <p:sp>
        <p:nvSpPr>
          <p:cNvPr id="4" name="Slide Number Placeholder 3"/>
          <p:cNvSpPr>
            <a:spLocks noGrp="1"/>
          </p:cNvSpPr>
          <p:nvPr>
            <p:ph type="sldNum" sz="quarter" idx="5"/>
          </p:nvPr>
        </p:nvSpPr>
        <p:spPr/>
        <p:txBody>
          <a:bodyPr/>
          <a:lstStyle/>
          <a:p>
            <a:fld id="{695AEAB0-4043-41D3-9C86-2044C735C0EA}" type="slidenum">
              <a:rPr lang="en-GB" smtClean="0"/>
              <a:t>627</a:t>
            </a:fld>
            <a:endParaRPr lang="en-GB"/>
          </a:p>
        </p:txBody>
      </p:sp>
    </p:spTree>
    <p:extLst>
      <p:ext uri="{BB962C8B-B14F-4D97-AF65-F5344CB8AC3E}">
        <p14:creationId xmlns:p14="http://schemas.microsoft.com/office/powerpoint/2010/main" val="188283899"/>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G628 2012 Level 6 Paper A Q5</a:t>
            </a:r>
          </a:p>
        </p:txBody>
      </p:sp>
      <p:sp>
        <p:nvSpPr>
          <p:cNvPr id="4" name="Slide Number Placeholder 3"/>
          <p:cNvSpPr>
            <a:spLocks noGrp="1"/>
          </p:cNvSpPr>
          <p:nvPr>
            <p:ph type="sldNum" sz="quarter" idx="5"/>
          </p:nvPr>
        </p:nvSpPr>
        <p:spPr/>
        <p:txBody>
          <a:bodyPr/>
          <a:lstStyle/>
          <a:p>
            <a:fld id="{014E71C5-4420-4878-A8B6-150A94BA4592}" type="slidenum">
              <a:rPr lang="en-GB" smtClean="0"/>
              <a:t>628</a:t>
            </a:fld>
            <a:endParaRPr lang="en-GB"/>
          </a:p>
        </p:txBody>
      </p:sp>
    </p:spTree>
    <p:extLst>
      <p:ext uri="{BB962C8B-B14F-4D97-AF65-F5344CB8AC3E}">
        <p14:creationId xmlns:p14="http://schemas.microsoft.com/office/powerpoint/2010/main" val="4086500919"/>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629</a:t>
            </a:fld>
            <a:endParaRPr lang="en-GB"/>
          </a:p>
        </p:txBody>
      </p:sp>
    </p:spTree>
    <p:extLst>
      <p:ext uri="{BB962C8B-B14F-4D97-AF65-F5344CB8AC3E}">
        <p14:creationId xmlns:p14="http://schemas.microsoft.com/office/powerpoint/2010/main" val="803861528"/>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630</a:t>
            </a:fld>
            <a:endParaRPr lang="en-GB"/>
          </a:p>
        </p:txBody>
      </p:sp>
    </p:spTree>
    <p:extLst>
      <p:ext uri="{BB962C8B-B14F-4D97-AF65-F5344CB8AC3E}">
        <p14:creationId xmlns:p14="http://schemas.microsoft.com/office/powerpoint/2010/main" val="1965972741"/>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631</a:t>
            </a:fld>
            <a:endParaRPr lang="en-GB"/>
          </a:p>
        </p:txBody>
      </p:sp>
    </p:spTree>
    <p:extLst>
      <p:ext uri="{BB962C8B-B14F-4D97-AF65-F5344CB8AC3E}">
        <p14:creationId xmlns:p14="http://schemas.microsoft.com/office/powerpoint/2010/main" val="3013456799"/>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G632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632</a:t>
            </a:fld>
            <a:endParaRPr lang="en-GB"/>
          </a:p>
        </p:txBody>
      </p:sp>
    </p:spTree>
    <p:extLst>
      <p:ext uri="{BB962C8B-B14F-4D97-AF65-F5344CB8AC3E}">
        <p14:creationId xmlns:p14="http://schemas.microsoft.com/office/powerpoint/2010/main" val="3531289322"/>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G633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633</a:t>
            </a:fld>
            <a:endParaRPr lang="en-GB"/>
          </a:p>
        </p:txBody>
      </p:sp>
    </p:spTree>
    <p:extLst>
      <p:ext uri="{BB962C8B-B14F-4D97-AF65-F5344CB8AC3E}">
        <p14:creationId xmlns:p14="http://schemas.microsoft.com/office/powerpoint/2010/main" val="3358078814"/>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G634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634</a:t>
            </a:fld>
            <a:endParaRPr lang="en-GB"/>
          </a:p>
        </p:txBody>
      </p:sp>
    </p:spTree>
    <p:extLst>
      <p:ext uri="{BB962C8B-B14F-4D97-AF65-F5344CB8AC3E}">
        <p14:creationId xmlns:p14="http://schemas.microsoft.com/office/powerpoint/2010/main" val="3098611704"/>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635</a:t>
            </a:fld>
            <a:endParaRPr lang="en-GB"/>
          </a:p>
        </p:txBody>
      </p:sp>
    </p:spTree>
    <p:extLst>
      <p:ext uri="{BB962C8B-B14F-4D97-AF65-F5344CB8AC3E}">
        <p14:creationId xmlns:p14="http://schemas.microsoft.com/office/powerpoint/2010/main" val="240491843"/>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G636 2003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636</a:t>
            </a:fld>
            <a:endParaRPr lang="en-GB"/>
          </a:p>
        </p:txBody>
      </p:sp>
    </p:spTree>
    <p:extLst>
      <p:ext uri="{BB962C8B-B14F-4D97-AF65-F5344CB8AC3E}">
        <p14:creationId xmlns:p14="http://schemas.microsoft.com/office/powerpoint/2010/main" val="3829536216"/>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G637 2003 Year 4 Optional Paper 2 Q32</a:t>
            </a:r>
          </a:p>
        </p:txBody>
      </p:sp>
      <p:sp>
        <p:nvSpPr>
          <p:cNvPr id="4" name="Slide Number Placeholder 3"/>
          <p:cNvSpPr>
            <a:spLocks noGrp="1"/>
          </p:cNvSpPr>
          <p:nvPr>
            <p:ph type="sldNum" sz="quarter" idx="5"/>
          </p:nvPr>
        </p:nvSpPr>
        <p:spPr/>
        <p:txBody>
          <a:bodyPr/>
          <a:lstStyle/>
          <a:p>
            <a:fld id="{BDD1E47F-B594-41DF-912F-0C38C6AF8DE6}" type="slidenum">
              <a:rPr lang="en-GB" smtClean="0"/>
              <a:t>637</a:t>
            </a:fld>
            <a:endParaRPr lang="en-GB"/>
          </a:p>
        </p:txBody>
      </p:sp>
    </p:spTree>
    <p:extLst>
      <p:ext uri="{BB962C8B-B14F-4D97-AF65-F5344CB8AC3E}">
        <p14:creationId xmlns:p14="http://schemas.microsoft.com/office/powerpoint/2010/main" val="1988638439"/>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638</a:t>
            </a:fld>
            <a:endParaRPr lang="en-GB"/>
          </a:p>
        </p:txBody>
      </p:sp>
    </p:spTree>
    <p:extLst>
      <p:ext uri="{BB962C8B-B14F-4D97-AF65-F5344CB8AC3E}">
        <p14:creationId xmlns:p14="http://schemas.microsoft.com/office/powerpoint/2010/main" val="138766974"/>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G639 2002 Paper 2 Q12</a:t>
            </a:r>
          </a:p>
        </p:txBody>
      </p:sp>
      <p:sp>
        <p:nvSpPr>
          <p:cNvPr id="4" name="Slide Number Placeholder 3"/>
          <p:cNvSpPr>
            <a:spLocks noGrp="1"/>
          </p:cNvSpPr>
          <p:nvPr>
            <p:ph type="sldNum" sz="quarter" idx="5"/>
          </p:nvPr>
        </p:nvSpPr>
        <p:spPr/>
        <p:txBody>
          <a:bodyPr/>
          <a:lstStyle/>
          <a:p>
            <a:fld id="{3E4F6145-74A2-480A-9F77-A7578406CC9E}" type="slidenum">
              <a:rPr lang="en-GB" smtClean="0"/>
              <a:t>639</a:t>
            </a:fld>
            <a:endParaRPr lang="en-GB"/>
          </a:p>
        </p:txBody>
      </p:sp>
    </p:spTree>
    <p:extLst>
      <p:ext uri="{BB962C8B-B14F-4D97-AF65-F5344CB8AC3E}">
        <p14:creationId xmlns:p14="http://schemas.microsoft.com/office/powerpoint/2010/main" val="4178120921"/>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G640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640</a:t>
            </a:fld>
            <a:endParaRPr lang="en-GB"/>
          </a:p>
        </p:txBody>
      </p:sp>
    </p:spTree>
    <p:extLst>
      <p:ext uri="{BB962C8B-B14F-4D97-AF65-F5344CB8AC3E}">
        <p14:creationId xmlns:p14="http://schemas.microsoft.com/office/powerpoint/2010/main" val="3591815492"/>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641</a:t>
            </a:fld>
            <a:endParaRPr lang="en-GB"/>
          </a:p>
        </p:txBody>
      </p:sp>
    </p:spTree>
    <p:extLst>
      <p:ext uri="{BB962C8B-B14F-4D97-AF65-F5344CB8AC3E}">
        <p14:creationId xmlns:p14="http://schemas.microsoft.com/office/powerpoint/2010/main" val="1755713711"/>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642</a:t>
            </a:fld>
            <a:endParaRPr lang="en-GB"/>
          </a:p>
        </p:txBody>
      </p:sp>
    </p:spTree>
    <p:extLst>
      <p:ext uri="{BB962C8B-B14F-4D97-AF65-F5344CB8AC3E}">
        <p14:creationId xmlns:p14="http://schemas.microsoft.com/office/powerpoint/2010/main" val="2896416866"/>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643</a:t>
            </a:fld>
            <a:endParaRPr lang="en-GB"/>
          </a:p>
        </p:txBody>
      </p:sp>
    </p:spTree>
    <p:extLst>
      <p:ext uri="{BB962C8B-B14F-4D97-AF65-F5344CB8AC3E}">
        <p14:creationId xmlns:p14="http://schemas.microsoft.com/office/powerpoint/2010/main" val="401586895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C23D60-8175-4F1B-9058-C1BBA042A98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3AB77E6-EB12-4E2D-B9F7-B51342E5D45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5170E0FA-6B6F-4587-9BAD-359BA0EA07D5}"/>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B26F69AE-6056-43A4-B143-E3430F68547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1F336A50-9C63-4684-BAD4-8889B0A8F1A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549091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E44191-C060-42C2-8ED6-318C4EA53E5A}"/>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12CC6D5F-BC63-44C2-BF61-F4ACA53D6F2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51DCF5F-29CB-47E0-89DA-6A1047EBEA2C}"/>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0E4CF8BB-10C4-4972-AB94-D307DC3F116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4D670176-2449-4C5F-9A13-EA021F16B9A9}"/>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7909441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077B3F-E8B1-477B-8C98-60653875892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BFF92D09-6B07-4021-9B6E-BADC70F6E71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8E8890C-7816-42D2-A033-C26C1A0E2E92}"/>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EEDD80F2-3D7D-43D5-AC59-AA43D0EFF2FB}"/>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ED91780-6714-4AD4-95F9-E01268EE7D14}"/>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9711141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DD629B-9A63-40EB-9C01-3A4408321731}"/>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9CCF2664-D1AC-409A-9C98-9BA756846A1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43445DCA-4CD6-4322-865F-DAAABC38FFA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C17DFE92-6F33-4A8F-B4E8-788D4B0979AA}"/>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6" name="Footer Placeholder 5">
            <a:extLst>
              <a:ext uri="{FF2B5EF4-FFF2-40B4-BE49-F238E27FC236}">
                <a16:creationId xmlns:a16="http://schemas.microsoft.com/office/drawing/2014/main" id="{69B00296-88CD-45DD-A2D1-EE910B58C6D7}"/>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9EDE1BD0-1EFA-4B02-A1D2-7716B4CE7CE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220703935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A29E3A-7FBA-4FD5-BEB7-6113EC7873F5}"/>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4A95DC88-6EC4-42FE-920A-E5B953CA88D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A1CCB7F-AE27-4AC4-874D-EA946F558EB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E7E39AE0-695C-4ED6-9DF4-47DC661B14E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DB2AB29-7C19-409C-8D22-45CB6481E47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A56B3D41-FFFC-4BD1-B2A9-6FBBE884BF76}"/>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8" name="Footer Placeholder 7">
            <a:extLst>
              <a:ext uri="{FF2B5EF4-FFF2-40B4-BE49-F238E27FC236}">
                <a16:creationId xmlns:a16="http://schemas.microsoft.com/office/drawing/2014/main" id="{2188602A-C65B-4A9A-9F07-A956334C996A}"/>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7A507179-2628-47C3-9BA7-4142C0AAE72F}"/>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359131106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5BA204-68C0-4364-8FD7-8EB86CAE52B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A01688BC-09C5-46DE-9FB3-729DB9AA201A}"/>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4" name="Footer Placeholder 3">
            <a:extLst>
              <a:ext uri="{FF2B5EF4-FFF2-40B4-BE49-F238E27FC236}">
                <a16:creationId xmlns:a16="http://schemas.microsoft.com/office/drawing/2014/main" id="{EE2E8FBA-6A7A-45DF-BF9A-D7BFAB328632}"/>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715324CF-BC9E-4146-A575-42925300CCC7}"/>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42249656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469F42A-6DD3-4636-B9D8-F26968BE797A}"/>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3" name="Footer Placeholder 2">
            <a:extLst>
              <a:ext uri="{FF2B5EF4-FFF2-40B4-BE49-F238E27FC236}">
                <a16:creationId xmlns:a16="http://schemas.microsoft.com/office/drawing/2014/main" id="{F5431723-28DB-4BEC-8A73-83A1B861DD05}"/>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F4801A1A-AB24-4B7F-8362-56C4508DF56C}"/>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400782334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BA618E-90B7-4CFB-8CD9-F144A76A6D8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B80821C7-0344-4EF9-8657-A610E7ACD75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4655C9FE-7594-46F0-A85D-A3ED770CBAE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FDE31B3-B6A4-48C7-9F23-0FBE741DD817}"/>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6" name="Footer Placeholder 5">
            <a:extLst>
              <a:ext uri="{FF2B5EF4-FFF2-40B4-BE49-F238E27FC236}">
                <a16:creationId xmlns:a16="http://schemas.microsoft.com/office/drawing/2014/main" id="{4A0D4A8F-23D5-4918-89B1-39D3BA7D59D2}"/>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F9D3A03D-8B41-48B4-993A-BFA76D4074BE}"/>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26241179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9C19A6-F57C-4706-B658-941155CAEF6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24FAF840-9CDE-4072-8FE4-2E53BC35B42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F94F547A-257E-4DDC-A6FE-BEC34946128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5F10DE1-675C-4F34-A7DC-5CF6B25D635A}"/>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6" name="Footer Placeholder 5">
            <a:extLst>
              <a:ext uri="{FF2B5EF4-FFF2-40B4-BE49-F238E27FC236}">
                <a16:creationId xmlns:a16="http://schemas.microsoft.com/office/drawing/2014/main" id="{53EC7C93-CD19-432F-975F-C8768E241FC7}"/>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7092BEF5-59D2-429C-84A3-DAC133585E4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8123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F0411-1C18-4AB7-A5E0-AD05F1C50A12}"/>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44F93B61-333A-46B3-A835-8CB8B8E82274}"/>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E2635C6-6486-44F2-BF4C-C983AC283E3A}"/>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A0A48C42-7058-4D7A-A601-EAB22B6C874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E400598D-9BBF-4FFF-BFAD-8AF50F4464AF}"/>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39399102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92E71FB-5C9E-4E79-92CE-69040907485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4B2BAF7A-47A9-4490-A72C-5A779654B05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F44C6E3-B6E4-4418-96C6-C2F790D4746F}"/>
              </a:ext>
            </a:extLst>
          </p:cNvPr>
          <p:cNvSpPr>
            <a:spLocks noGrp="1"/>
          </p:cNvSpPr>
          <p:nvPr>
            <p:ph type="dt" sz="half" idx="10"/>
          </p:nvPr>
        </p:nvSpPr>
        <p:spPr/>
        <p:txBody>
          <a:body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43B7AD66-E515-4935-95F2-7B69239A8D5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E0C3FA7-E9EF-4B1D-AACF-6BB227278625}"/>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99669187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D3CCB3B-B87F-42F0-A437-671FDB32191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5A8C9CB5-EF8D-4C0A-AAF3-08A2003BE967}"/>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330C9CA-AB4A-4AD6-97F1-330D1788847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EB1A3E8-8EA5-4EEE-84C2-C8FD8CFE1E00}" type="datetimeFigureOut">
              <a:rPr lang="en-GB" smtClean="0"/>
              <a:t>13/09/2020</a:t>
            </a:fld>
            <a:endParaRPr lang="en-GB"/>
          </a:p>
        </p:txBody>
      </p:sp>
      <p:sp>
        <p:nvSpPr>
          <p:cNvPr id="5" name="Footer Placeholder 4">
            <a:extLst>
              <a:ext uri="{FF2B5EF4-FFF2-40B4-BE49-F238E27FC236}">
                <a16:creationId xmlns:a16="http://schemas.microsoft.com/office/drawing/2014/main" id="{9F4D0E67-4F87-4B8A-B93C-FD09691D594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CBA2886C-5CA4-4EF5-9651-AE11BF7635D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736FF97-423D-475F-9E71-0F7C7A5D656D}" type="slidenum">
              <a:rPr lang="en-GB" smtClean="0"/>
              <a:t>‹#›</a:t>
            </a:fld>
            <a:endParaRPr lang="en-GB"/>
          </a:p>
        </p:txBody>
      </p:sp>
    </p:spTree>
    <p:extLst>
      <p:ext uri="{BB962C8B-B14F-4D97-AF65-F5344CB8AC3E}">
        <p14:creationId xmlns:p14="http://schemas.microsoft.com/office/powerpoint/2010/main" val="413174857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5.xml"/><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46.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52.xml"/><Relationship Id="rId1" Type="http://schemas.openxmlformats.org/officeDocument/2006/relationships/slideLayout" Target="../slideLayouts/slideLayout1.xml"/><Relationship Id="rId4" Type="http://schemas.openxmlformats.org/officeDocument/2006/relationships/image" Target="../media/image41.png"/></Relationships>
</file>

<file path=ppt/slides/_rels/slide5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4.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5.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5.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6.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6.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7.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60.xml"/><Relationship Id="rId1" Type="http://schemas.openxmlformats.org/officeDocument/2006/relationships/slideLayout" Target="../slideLayouts/slideLayout1.xml"/><Relationship Id="rId4" Type="http://schemas.openxmlformats.org/officeDocument/2006/relationships/image" Target="../media/image48.jpeg"/></Relationships>
</file>

<file path=ppt/slides/_rels/slide61.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1.xml"/><Relationship Id="rId1" Type="http://schemas.openxmlformats.org/officeDocument/2006/relationships/slideLayout" Target="../slideLayouts/slideLayout1.xml"/><Relationship Id="rId4" Type="http://schemas.openxmlformats.org/officeDocument/2006/relationships/image" Target="../media/image50.jpeg"/></Relationships>
</file>

<file path=ppt/slides/_rels/slide6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70.xml"/><Relationship Id="rId1" Type="http://schemas.openxmlformats.org/officeDocument/2006/relationships/slideLayout" Target="../slideLayouts/slideLayout1.xml"/><Relationship Id="rId5" Type="http://schemas.openxmlformats.org/officeDocument/2006/relationships/image" Target="../media/image57.png"/><Relationship Id="rId4" Type="http://schemas.openxmlformats.org/officeDocument/2006/relationships/image" Target="../media/image56.png"/></Relationships>
</file>

<file path=ppt/slides/_rels/slide7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74.xml"/><Relationship Id="rId1" Type="http://schemas.openxmlformats.org/officeDocument/2006/relationships/slideLayout" Target="../slideLayouts/slideLayout1.xml"/><Relationship Id="rId4" Type="http://schemas.openxmlformats.org/officeDocument/2006/relationships/image" Target="../media/image61.jpeg"/></Relationships>
</file>

<file path=ppt/slides/_rels/slide75.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80.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82.xml"/><Relationship Id="rId1" Type="http://schemas.openxmlformats.org/officeDocument/2006/relationships/slideLayout" Target="../slideLayouts/slideLayout1.xml"/><Relationship Id="rId4" Type="http://schemas.openxmlformats.org/officeDocument/2006/relationships/image" Target="../media/image71.png"/></Relationships>
</file>

<file path=ppt/slides/_rels/slide8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image" Target="../media/image80.pn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99.xml"/><Relationship Id="rId1" Type="http://schemas.openxmlformats.org/officeDocument/2006/relationships/slideLayout" Target="../slideLayouts/slideLayout2.xml"/><Relationship Id="rId4" Type="http://schemas.openxmlformats.org/officeDocument/2006/relationships/image" Target="../media/image85.png"/></Relationships>
</file>

<file path=ppt/slides/_rels/slide100.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notesSlide" Target="../notesSlides/notesSlide101.xml"/><Relationship Id="rId1" Type="http://schemas.openxmlformats.org/officeDocument/2006/relationships/slideLayout" Target="../slideLayouts/slideLayout1.xml"/><Relationship Id="rId4" Type="http://schemas.openxmlformats.org/officeDocument/2006/relationships/image" Target="../media/image88.jpeg"/></Relationships>
</file>

<file path=ppt/slides/_rels/slide102.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3" Type="http://schemas.openxmlformats.org/officeDocument/2006/relationships/image" Target="../media/image97.jpeg"/><Relationship Id="rId7" Type="http://schemas.openxmlformats.org/officeDocument/2006/relationships/image" Target="../media/image101.jpeg"/><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image" Target="../media/image100.jpeg"/><Relationship Id="rId5" Type="http://schemas.openxmlformats.org/officeDocument/2006/relationships/image" Target="../media/image99.jpeg"/><Relationship Id="rId4" Type="http://schemas.openxmlformats.org/officeDocument/2006/relationships/image" Target="../media/image98.png"/></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notesSlide" Target="../notesSlides/notesSlide121.xml"/><Relationship Id="rId1" Type="http://schemas.openxmlformats.org/officeDocument/2006/relationships/slideLayout" Target="../slideLayouts/slideLayout1.xml"/><Relationship Id="rId4" Type="http://schemas.openxmlformats.org/officeDocument/2006/relationships/image" Target="../media/image107.jpeg"/></Relationships>
</file>

<file path=ppt/slides/_rels/slide122.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134.xml"/><Relationship Id="rId1" Type="http://schemas.openxmlformats.org/officeDocument/2006/relationships/slideLayout" Target="../slideLayouts/slideLayout1.xml"/><Relationship Id="rId4" Type="http://schemas.openxmlformats.org/officeDocument/2006/relationships/image" Target="../media/image118.png"/></Relationships>
</file>

<file path=ppt/slides/_rels/slide13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141.xml"/><Relationship Id="rId1" Type="http://schemas.openxmlformats.org/officeDocument/2006/relationships/slideLayout" Target="../slideLayouts/slideLayout1.xml"/><Relationship Id="rId4" Type="http://schemas.openxmlformats.org/officeDocument/2006/relationships/image" Target="../media/image124.png"/></Relationships>
</file>

<file path=ppt/slides/_rels/slide142.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42.xml"/><Relationship Id="rId1" Type="http://schemas.openxmlformats.org/officeDocument/2006/relationships/slideLayout" Target="../slideLayouts/slideLayout1.xml"/><Relationship Id="rId4" Type="http://schemas.openxmlformats.org/officeDocument/2006/relationships/image" Target="../media/image126.png"/></Relationships>
</file>

<file path=ppt/slides/_rels/slide143.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151.xml"/><Relationship Id="rId1" Type="http://schemas.openxmlformats.org/officeDocument/2006/relationships/slideLayout" Target="../slideLayouts/slideLayout1.xml"/><Relationship Id="rId4" Type="http://schemas.openxmlformats.org/officeDocument/2006/relationships/image" Target="../media/image132.jpeg"/></Relationships>
</file>

<file path=ppt/slides/_rels/slide152.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56.xml"/><Relationship Id="rId1" Type="http://schemas.openxmlformats.org/officeDocument/2006/relationships/slideLayout" Target="../slideLayouts/slideLayout1.xml"/><Relationship Id="rId6" Type="http://schemas.openxmlformats.org/officeDocument/2006/relationships/image" Target="NULL"/><Relationship Id="rId5" Type="http://schemas.openxmlformats.org/officeDocument/2006/relationships/customXml" Target="../ink/ink1.xml"/><Relationship Id="rId4" Type="http://schemas.openxmlformats.org/officeDocument/2006/relationships/image" Target="../media/image136.png"/></Relationships>
</file>

<file path=ppt/slides/_rels/slide157.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1.xml"/><Relationship Id="rId1" Type="http://schemas.openxmlformats.org/officeDocument/2006/relationships/slideLayout" Target="../slideLayouts/slideLayout1.xml"/><Relationship Id="rId4" Type="http://schemas.openxmlformats.org/officeDocument/2006/relationships/image" Target="../media/image148.png"/></Relationships>
</file>

<file path=ppt/slides/_rels/slide172.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notesSlide" Target="../notesSlides/notesSlide176.xml"/><Relationship Id="rId1" Type="http://schemas.openxmlformats.org/officeDocument/2006/relationships/slideLayout" Target="../slideLayouts/slideLayout1.xml"/><Relationship Id="rId4" Type="http://schemas.openxmlformats.org/officeDocument/2006/relationships/image" Target="../media/image152.jpeg"/></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80.xml"/><Relationship Id="rId1" Type="http://schemas.openxmlformats.org/officeDocument/2006/relationships/slideLayout" Target="../slideLayouts/slideLayout1.xml"/><Relationship Id="rId4" Type="http://schemas.openxmlformats.org/officeDocument/2006/relationships/image" Target="../media/image155.png"/></Relationships>
</file>

<file path=ppt/slides/_rels/slide181.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notesSlide" Target="../notesSlides/notesSlide188.xml"/><Relationship Id="rId1" Type="http://schemas.openxmlformats.org/officeDocument/2006/relationships/slideLayout" Target="../slideLayouts/slideLayout1.xml"/><Relationship Id="rId4" Type="http://schemas.openxmlformats.org/officeDocument/2006/relationships/image" Target="../media/image161.jpeg"/></Relationships>
</file>

<file path=ppt/slides/_rels/slide189.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89.xml"/><Relationship Id="rId1" Type="http://schemas.openxmlformats.org/officeDocument/2006/relationships/slideLayout" Target="../slideLayouts/slideLayout1.xml"/><Relationship Id="rId4" Type="http://schemas.openxmlformats.org/officeDocument/2006/relationships/image" Target="../media/image163.jpeg"/></Relationships>
</file>

<file path=ppt/slides/_rels/slide190.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206.xml"/><Relationship Id="rId1" Type="http://schemas.openxmlformats.org/officeDocument/2006/relationships/slideLayout" Target="../slideLayouts/slideLayout1.xml"/><Relationship Id="rId4" Type="http://schemas.openxmlformats.org/officeDocument/2006/relationships/image" Target="../media/image176.png"/></Relationships>
</file>

<file path=ppt/slides/_rels/slide207.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213.xml"/><Relationship Id="rId1" Type="http://schemas.openxmlformats.org/officeDocument/2006/relationships/slideLayout" Target="../slideLayouts/slideLayout1.xml"/><Relationship Id="rId4" Type="http://schemas.openxmlformats.org/officeDocument/2006/relationships/image" Target="../media/image184.png"/></Relationships>
</file>

<file path=ppt/slides/_rels/slide214.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216.xml"/><Relationship Id="rId1" Type="http://schemas.openxmlformats.org/officeDocument/2006/relationships/slideLayout" Target="../slideLayouts/slideLayout1.xml"/><Relationship Id="rId4" Type="http://schemas.openxmlformats.org/officeDocument/2006/relationships/image" Target="../media/image187.png"/></Relationships>
</file>

<file path=ppt/slides/_rels/slide217.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218.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192.jpeg"/><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225.xml"/><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232.xml"/><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233.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235.xml"/><Relationship Id="rId1" Type="http://schemas.openxmlformats.org/officeDocument/2006/relationships/slideLayout" Target="../slideLayouts/slideLayout1.xml"/><Relationship Id="rId5" Type="http://schemas.openxmlformats.org/officeDocument/2006/relationships/image" Target="../media/image201.png"/><Relationship Id="rId4" Type="http://schemas.openxmlformats.org/officeDocument/2006/relationships/image" Target="../media/image200.png"/></Relationships>
</file>

<file path=ppt/slides/_rels/slide236.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240.xml"/><Relationship Id="rId1" Type="http://schemas.openxmlformats.org/officeDocument/2006/relationships/slideLayout" Target="../slideLayouts/slideLayout1.xml"/><Relationship Id="rId4" Type="http://schemas.openxmlformats.org/officeDocument/2006/relationships/image" Target="../media/image205.png"/></Relationships>
</file>

<file path=ppt/slides/_rels/slide241.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3" Type="http://schemas.openxmlformats.org/officeDocument/2006/relationships/image" Target="../media/image208.jpeg"/><Relationship Id="rId2" Type="http://schemas.openxmlformats.org/officeDocument/2006/relationships/notesSlide" Target="../notesSlides/notesSlide244.xml"/><Relationship Id="rId1" Type="http://schemas.openxmlformats.org/officeDocument/2006/relationships/slideLayout" Target="../slideLayouts/slideLayout2.xml"/><Relationship Id="rId5" Type="http://schemas.openxmlformats.org/officeDocument/2006/relationships/image" Target="../media/image210.jpeg"/><Relationship Id="rId4" Type="http://schemas.openxmlformats.org/officeDocument/2006/relationships/image" Target="../media/image209.jpeg"/></Relationships>
</file>

<file path=ppt/slides/_rels/slide245.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notesSlide" Target="../notesSlides/notesSlide251.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252.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217.png"/><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notesSlide" Target="../notesSlides/notesSlide256.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3" Type="http://schemas.openxmlformats.org/officeDocument/2006/relationships/image" Target="../media/image219.png"/><Relationship Id="rId2" Type="http://schemas.openxmlformats.org/officeDocument/2006/relationships/notesSlide" Target="../notesSlides/notesSlide258.xml"/><Relationship Id="rId1" Type="http://schemas.openxmlformats.org/officeDocument/2006/relationships/slideLayout" Target="../slideLayouts/slideLayout2.xml"/><Relationship Id="rId5" Type="http://schemas.openxmlformats.org/officeDocument/2006/relationships/image" Target="../media/image221.png"/><Relationship Id="rId4" Type="http://schemas.openxmlformats.org/officeDocument/2006/relationships/image" Target="../media/image220.png"/></Relationships>
</file>

<file path=ppt/slides/_rels/slide259.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image" Target="../media/image224.jpeg"/><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264.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3" Type="http://schemas.openxmlformats.org/officeDocument/2006/relationships/image" Target="../media/image228.png"/><Relationship Id="rId2" Type="http://schemas.openxmlformats.org/officeDocument/2006/relationships/notesSlide" Target="../notesSlides/notesSlide268.xml"/><Relationship Id="rId1" Type="http://schemas.openxmlformats.org/officeDocument/2006/relationships/slideLayout" Target="../slideLayouts/slideLayout1.xml"/><Relationship Id="rId4" Type="http://schemas.openxmlformats.org/officeDocument/2006/relationships/image" Target="../media/image229.png"/></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notesSlide" Target="../notesSlides/notesSlide270.xml"/><Relationship Id="rId1" Type="http://schemas.openxmlformats.org/officeDocument/2006/relationships/slideLayout" Target="../slideLayouts/slideLayout1.xml"/><Relationship Id="rId4" Type="http://schemas.openxmlformats.org/officeDocument/2006/relationships/image" Target="../media/image231.jpeg"/></Relationships>
</file>

<file path=ppt/slides/_rels/slide271.xml.rels><?xml version="1.0" encoding="UTF-8" standalone="yes"?>
<Relationships xmlns="http://schemas.openxmlformats.org/package/2006/relationships"><Relationship Id="rId3" Type="http://schemas.openxmlformats.org/officeDocument/2006/relationships/image" Target="../media/image232.jpe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3" Type="http://schemas.openxmlformats.org/officeDocument/2006/relationships/image" Target="../media/image233.jpeg"/><Relationship Id="rId2" Type="http://schemas.openxmlformats.org/officeDocument/2006/relationships/notesSlide" Target="../notesSlides/notesSlide274.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notesSlide" Target="../notesSlides/notesSlide276.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notesSlide" Target="../notesSlides/notesSlide287.xml"/><Relationship Id="rId1" Type="http://schemas.openxmlformats.org/officeDocument/2006/relationships/slideLayout" Target="../slideLayouts/slideLayout2.xml"/><Relationship Id="rId4" Type="http://schemas.openxmlformats.org/officeDocument/2006/relationships/image" Target="../media/image243.jpeg"/></Relationships>
</file>

<file path=ppt/slides/_rels/slide288.xml.rels><?xml version="1.0" encoding="UTF-8" standalone="yes"?>
<Relationships xmlns="http://schemas.openxmlformats.org/package/2006/relationships"><Relationship Id="rId3" Type="http://schemas.openxmlformats.org/officeDocument/2006/relationships/image" Target="../media/image244.jpeg"/><Relationship Id="rId2" Type="http://schemas.openxmlformats.org/officeDocument/2006/relationships/notesSlide" Target="../notesSlides/notesSlide288.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3" Type="http://schemas.openxmlformats.org/officeDocument/2006/relationships/image" Target="../media/image245.png"/><Relationship Id="rId2" Type="http://schemas.openxmlformats.org/officeDocument/2006/relationships/notesSlide" Target="../notesSlides/notesSlide289.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295.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299.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300.xml"/><Relationship Id="rId1" Type="http://schemas.openxmlformats.org/officeDocument/2006/relationships/slideLayout" Target="../slideLayouts/slideLayout1.xml"/><Relationship Id="rId4" Type="http://schemas.openxmlformats.org/officeDocument/2006/relationships/image" Target="../media/image250.jpeg"/></Relationships>
</file>

<file path=ppt/slides/_rels/slide301.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301.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309.xml"/><Relationship Id="rId1" Type="http://schemas.openxmlformats.org/officeDocument/2006/relationships/slideLayout" Target="../slideLayouts/slideLayout1.xml"/><Relationship Id="rId4" Type="http://schemas.openxmlformats.org/officeDocument/2006/relationships/image" Target="../media/image258.png"/></Relationships>
</file>

<file path=ppt/slides/_rels/slide310.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310.xml"/><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notesSlide" Target="../notesSlides/notesSlide311.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notesSlide" Target="../notesSlides/notesSlide312.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image" Target="../media/image233.jpeg"/><Relationship Id="rId4" Type="http://schemas.openxmlformats.org/officeDocument/2006/relationships/image" Target="../media/image210.jpeg"/></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notesSlide" Target="../notesSlides/notesSlide315.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316.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318.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319.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322.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24.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image" Target="../media/image269.jpeg"/><Relationship Id="rId2" Type="http://schemas.openxmlformats.org/officeDocument/2006/relationships/notesSlide" Target="../notesSlides/notesSlide325.xml"/><Relationship Id="rId1" Type="http://schemas.openxmlformats.org/officeDocument/2006/relationships/slideLayout" Target="../slideLayouts/slideLayout1.xml"/><Relationship Id="rId5" Type="http://schemas.openxmlformats.org/officeDocument/2006/relationships/image" Target="../media/image271.jpeg"/><Relationship Id="rId4" Type="http://schemas.openxmlformats.org/officeDocument/2006/relationships/image" Target="../media/image270.png"/></Relationships>
</file>

<file path=ppt/slides/_rels/slide326.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6.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7.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3" Type="http://schemas.openxmlformats.org/officeDocument/2006/relationships/image" Target="../media/image210.jpeg"/><Relationship Id="rId2" Type="http://schemas.openxmlformats.org/officeDocument/2006/relationships/notesSlide" Target="../notesSlides/notesSlide329.xml"/><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330.xml"/><Relationship Id="rId1" Type="http://schemas.openxmlformats.org/officeDocument/2006/relationships/slideLayout" Target="../slideLayouts/slideLayout1.xml"/><Relationship Id="rId4" Type="http://schemas.openxmlformats.org/officeDocument/2006/relationships/image" Target="../media/image274.png"/></Relationships>
</file>

<file path=ppt/slides/_rels/slide331.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1.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2.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1.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notesSlide" Target="../notesSlides/notesSlide335.xml"/><Relationship Id="rId1" Type="http://schemas.openxmlformats.org/officeDocument/2006/relationships/slideLayout" Target="../slideLayouts/slideLayout1.xml"/><Relationship Id="rId4" Type="http://schemas.openxmlformats.org/officeDocument/2006/relationships/image" Target="../media/image277.jpeg"/></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3" Type="http://schemas.openxmlformats.org/officeDocument/2006/relationships/image" Target="../media/image278.png"/><Relationship Id="rId2" Type="http://schemas.openxmlformats.org/officeDocument/2006/relationships/notesSlide" Target="../notesSlides/notesSlide337.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3" Type="http://schemas.openxmlformats.org/officeDocument/2006/relationships/image" Target="../media/image279.png"/><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339.xml"/><Relationship Id="rId1" Type="http://schemas.openxmlformats.org/officeDocument/2006/relationships/slideLayout" Target="../slideLayouts/slideLayout1.xml"/><Relationship Id="rId5" Type="http://schemas.openxmlformats.org/officeDocument/2006/relationships/image" Target="../media/image282.png"/><Relationship Id="rId4" Type="http://schemas.openxmlformats.org/officeDocument/2006/relationships/image" Target="../media/image281.png"/></Relationships>
</file>

<file path=ppt/slides/_rels/slide340.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notesSlide" Target="../notesSlides/notesSlide340.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343.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345.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347.xml"/><Relationship Id="rId1" Type="http://schemas.openxmlformats.org/officeDocument/2006/relationships/slideLayout" Target="../slideLayouts/slideLayout2.xml"/><Relationship Id="rId4" Type="http://schemas.openxmlformats.org/officeDocument/2006/relationships/image" Target="../media/image288.png"/></Relationships>
</file>

<file path=ppt/slides/_rels/slide348.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48.xml"/><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49.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50.xml"/><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notesSlide" Target="../notesSlides/notesSlide351.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notesSlide" Target="../notesSlides/notesSlide354.xml"/><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notesSlide" Target="../notesSlides/notesSlide358.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notesSlide" Target="../notesSlides/notesSlide359.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360.xml"/><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361.xml"/><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362.xml"/><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365.xml"/><Relationship Id="rId1" Type="http://schemas.openxmlformats.org/officeDocument/2006/relationships/slideLayout" Target="../slideLayouts/slideLayout2.xml"/><Relationship Id="rId4" Type="http://schemas.openxmlformats.org/officeDocument/2006/relationships/image" Target="../media/image301.png"/></Relationships>
</file>

<file path=ppt/slides/_rels/slide366.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66.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367.xml"/><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3" Type="http://schemas.openxmlformats.org/officeDocument/2006/relationships/image" Target="../media/image303.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3" Type="http://schemas.openxmlformats.org/officeDocument/2006/relationships/image" Target="../media/image304.jpeg"/><Relationship Id="rId2" Type="http://schemas.openxmlformats.org/officeDocument/2006/relationships/notesSlide" Target="../notesSlides/notesSlide369.xml"/><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3" Type="http://schemas.openxmlformats.org/officeDocument/2006/relationships/image" Target="../media/image306.png"/><Relationship Id="rId2" Type="http://schemas.openxmlformats.org/officeDocument/2006/relationships/notesSlide" Target="../notesSlides/notesSlide371.xml"/><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372.xml"/><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74.xml"/><Relationship Id="rId1" Type="http://schemas.openxmlformats.org/officeDocument/2006/relationships/slideLayout" Target="../slideLayouts/slideLayout1.xml"/><Relationship Id="rId4" Type="http://schemas.openxmlformats.org/officeDocument/2006/relationships/image" Target="../media/image309.png"/></Relationships>
</file>

<file path=ppt/slides/_rels/slide375.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75.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78.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79.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3" Type="http://schemas.openxmlformats.org/officeDocument/2006/relationships/image" Target="../media/image312.jpeg"/><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3" Type="http://schemas.openxmlformats.org/officeDocument/2006/relationships/image" Target="../media/image313.jpeg"/><Relationship Id="rId2" Type="http://schemas.openxmlformats.org/officeDocument/2006/relationships/notesSlide" Target="../notesSlides/notesSlide381.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3" Type="http://schemas.openxmlformats.org/officeDocument/2006/relationships/image" Target="../media/image315.jpeg"/><Relationship Id="rId2" Type="http://schemas.openxmlformats.org/officeDocument/2006/relationships/notesSlide" Target="../notesSlides/notesSlide385.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3" Type="http://schemas.openxmlformats.org/officeDocument/2006/relationships/image" Target="../media/image316.png"/><Relationship Id="rId2" Type="http://schemas.openxmlformats.org/officeDocument/2006/relationships/notesSlide" Target="../notesSlides/notesSlide386.xml"/><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387.xml"/><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notesSlide" Target="../notesSlides/notesSlide388.xml"/><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389.xml"/><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391.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92.xml"/><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93.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394.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notesSlide" Target="../notesSlides/notesSlide395.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8" Type="http://schemas.openxmlformats.org/officeDocument/2006/relationships/image" Target="../media/image330.png"/><Relationship Id="rId3" Type="http://schemas.openxmlformats.org/officeDocument/2006/relationships/image" Target="../media/image325.png"/><Relationship Id="rId7" Type="http://schemas.openxmlformats.org/officeDocument/2006/relationships/image" Target="../media/image329.png"/><Relationship Id="rId2" Type="http://schemas.openxmlformats.org/officeDocument/2006/relationships/notesSlide" Target="../notesSlides/notesSlide396.xml"/><Relationship Id="rId1" Type="http://schemas.openxmlformats.org/officeDocument/2006/relationships/slideLayout" Target="../slideLayouts/slideLayout2.xml"/><Relationship Id="rId6" Type="http://schemas.openxmlformats.org/officeDocument/2006/relationships/image" Target="../media/image328.png"/><Relationship Id="rId5" Type="http://schemas.openxmlformats.org/officeDocument/2006/relationships/image" Target="../media/image327.png"/><Relationship Id="rId4" Type="http://schemas.openxmlformats.org/officeDocument/2006/relationships/image" Target="../media/image326.png"/></Relationships>
</file>

<file path=ppt/slides/_rels/slide397.xml.rels><?xml version="1.0" encoding="UTF-8" standalone="yes"?>
<Relationships xmlns="http://schemas.openxmlformats.org/package/2006/relationships"><Relationship Id="rId3" Type="http://schemas.openxmlformats.org/officeDocument/2006/relationships/image" Target="../media/image331.jpeg"/><Relationship Id="rId2" Type="http://schemas.openxmlformats.org/officeDocument/2006/relationships/notesSlide" Target="../notesSlides/notesSlide397.xml"/><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3" Type="http://schemas.openxmlformats.org/officeDocument/2006/relationships/image" Target="../media/image332.jpeg"/><Relationship Id="rId2" Type="http://schemas.openxmlformats.org/officeDocument/2006/relationships/notesSlide" Target="../notesSlides/notesSlide398.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399.xml"/><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400.xml"/><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401.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3" Type="http://schemas.openxmlformats.org/officeDocument/2006/relationships/image" Target="../media/image334.jpeg"/><Relationship Id="rId2" Type="http://schemas.openxmlformats.org/officeDocument/2006/relationships/notesSlide" Target="../notesSlides/notesSlide403.xml"/><Relationship Id="rId1" Type="http://schemas.openxmlformats.org/officeDocument/2006/relationships/slideLayout" Target="../slideLayouts/slideLayout2.xml"/><Relationship Id="rId4" Type="http://schemas.openxmlformats.org/officeDocument/2006/relationships/image" Target="../media/image335.jpeg"/></Relationships>
</file>

<file path=ppt/slides/_rels/slide404.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notesSlide" Target="../notesSlides/notesSlide404.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405.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notesSlide" Target="../notesSlides/notesSlide406.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407.xml"/><Relationship Id="rId1" Type="http://schemas.openxmlformats.org/officeDocument/2006/relationships/slideLayout" Target="../slideLayouts/slideLayout1.xml"/></Relationships>
</file>

<file path=ppt/slides/_rels/slide408.xml.rels><?xml version="1.0" encoding="UTF-8" standalone="yes"?>
<Relationships xmlns="http://schemas.openxmlformats.org/package/2006/relationships"><Relationship Id="rId3" Type="http://schemas.openxmlformats.org/officeDocument/2006/relationships/image" Target="../media/image339.png"/><Relationship Id="rId2" Type="http://schemas.openxmlformats.org/officeDocument/2006/relationships/notesSlide" Target="../notesSlides/notesSlide408.xml"/><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notesSlide" Target="../notesSlides/notesSlide409.xml"/><Relationship Id="rId1" Type="http://schemas.openxmlformats.org/officeDocument/2006/relationships/slideLayout" Target="../slideLayouts/slideLayout1.xml"/><Relationship Id="rId4" Type="http://schemas.openxmlformats.org/officeDocument/2006/relationships/image" Target="../media/image341.png"/></Relationships>
</file>

<file path=ppt/slides/_rels/slide410.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0.xml"/><Relationship Id="rId1" Type="http://schemas.openxmlformats.org/officeDocument/2006/relationships/slideLayout" Target="../slideLayouts/slideLayout1.xml"/></Relationships>
</file>

<file path=ppt/slides/_rels/slide411.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1.xml"/><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2.xml"/><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3" Type="http://schemas.openxmlformats.org/officeDocument/2006/relationships/image" Target="../media/image343.png"/><Relationship Id="rId2" Type="http://schemas.openxmlformats.org/officeDocument/2006/relationships/notesSlide" Target="../notesSlides/notesSlide413.xml"/><Relationship Id="rId1" Type="http://schemas.openxmlformats.org/officeDocument/2006/relationships/slideLayout" Target="../slideLayouts/slideLayout1.xml"/><Relationship Id="rId6" Type="http://schemas.openxmlformats.org/officeDocument/2006/relationships/image" Target="../media/image346.png"/><Relationship Id="rId5" Type="http://schemas.openxmlformats.org/officeDocument/2006/relationships/image" Target="../media/image345.png"/><Relationship Id="rId4" Type="http://schemas.openxmlformats.org/officeDocument/2006/relationships/image" Target="../media/image344.png"/></Relationships>
</file>

<file path=ppt/slides/_rels/slide414.xml.rels><?xml version="1.0" encoding="UTF-8" standalone="yes"?>
<Relationships xmlns="http://schemas.openxmlformats.org/package/2006/relationships"><Relationship Id="rId3" Type="http://schemas.openxmlformats.org/officeDocument/2006/relationships/image" Target="../media/image347.jpeg"/><Relationship Id="rId2" Type="http://schemas.openxmlformats.org/officeDocument/2006/relationships/notesSlide" Target="../notesSlides/notesSlide414.xml"/><Relationship Id="rId1" Type="http://schemas.openxmlformats.org/officeDocument/2006/relationships/slideLayout" Target="../slideLayouts/slideLayout1.xml"/></Relationships>
</file>

<file path=ppt/slides/_rels/slide415.xml.rels><?xml version="1.0" encoding="UTF-8" standalone="yes"?>
<Relationships xmlns="http://schemas.openxmlformats.org/package/2006/relationships"><Relationship Id="rId3" Type="http://schemas.openxmlformats.org/officeDocument/2006/relationships/image" Target="../media/image348.png"/><Relationship Id="rId2" Type="http://schemas.openxmlformats.org/officeDocument/2006/relationships/notesSlide" Target="../notesSlides/notesSlide415.xml"/><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notesSlide" Target="../notesSlides/notesSlide416.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3" Type="http://schemas.openxmlformats.org/officeDocument/2006/relationships/image" Target="../media/image350.png"/><Relationship Id="rId2" Type="http://schemas.openxmlformats.org/officeDocument/2006/relationships/notesSlide" Target="../notesSlides/notesSlide417.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notesSlide" Target="../notesSlides/notesSlide418.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19.xml"/><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20.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21.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notesSlide" Target="../notesSlides/notesSlide422.xml"/><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notesSlide" Target="../notesSlides/notesSlide423.xml"/><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424.xml"/><Relationship Id="rId1" Type="http://schemas.openxmlformats.org/officeDocument/2006/relationships/slideLayout" Target="../slideLayouts/slideLayout1.xml"/></Relationships>
</file>

<file path=ppt/slides/_rels/slide425.xml.rels><?xml version="1.0" encoding="UTF-8" standalone="yes"?>
<Relationships xmlns="http://schemas.openxmlformats.org/package/2006/relationships"><Relationship Id="rId3" Type="http://schemas.openxmlformats.org/officeDocument/2006/relationships/image" Target="../media/image355.jpeg"/><Relationship Id="rId2" Type="http://schemas.openxmlformats.org/officeDocument/2006/relationships/notesSlide" Target="../notesSlides/notesSlide425.xml"/><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3" Type="http://schemas.openxmlformats.org/officeDocument/2006/relationships/image" Target="../media/image356.jpeg"/><Relationship Id="rId2" Type="http://schemas.openxmlformats.org/officeDocument/2006/relationships/notesSlide" Target="../notesSlides/notesSlide426.xml"/><Relationship Id="rId1" Type="http://schemas.openxmlformats.org/officeDocument/2006/relationships/slideLayout" Target="../slideLayouts/slideLayout1.xml"/><Relationship Id="rId4" Type="http://schemas.openxmlformats.org/officeDocument/2006/relationships/image" Target="../media/image357.jpeg"/></Relationships>
</file>

<file path=ppt/slides/_rels/slide427.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427.xml"/><Relationship Id="rId1" Type="http://schemas.openxmlformats.org/officeDocument/2006/relationships/slideLayout" Target="../slideLayouts/slideLayout2.xml"/><Relationship Id="rId4" Type="http://schemas.openxmlformats.org/officeDocument/2006/relationships/image" Target="../media/image359.png"/></Relationships>
</file>

<file path=ppt/slides/_rels/slide428.xml.rels><?xml version="1.0" encoding="UTF-8" standalone="yes"?>
<Relationships xmlns="http://schemas.openxmlformats.org/package/2006/relationships"><Relationship Id="rId3" Type="http://schemas.openxmlformats.org/officeDocument/2006/relationships/image" Target="../media/image360.png"/><Relationship Id="rId2" Type="http://schemas.openxmlformats.org/officeDocument/2006/relationships/notesSlide" Target="../notesSlides/notesSlide428.xml"/><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3" Type="http://schemas.openxmlformats.org/officeDocument/2006/relationships/image" Target="../media/image361.png"/><Relationship Id="rId2" Type="http://schemas.openxmlformats.org/officeDocument/2006/relationships/notesSlide" Target="../notesSlides/notesSlide429.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3" Type="http://schemas.openxmlformats.org/officeDocument/2006/relationships/image" Target="../media/image362.png"/><Relationship Id="rId2" Type="http://schemas.openxmlformats.org/officeDocument/2006/relationships/notesSlide" Target="../notesSlides/notesSlide430.xml"/><Relationship Id="rId1" Type="http://schemas.openxmlformats.org/officeDocument/2006/relationships/slideLayout" Target="../slideLayouts/slideLayout1.xml"/></Relationships>
</file>

<file path=ppt/slides/_rels/slide431.xml.rels><?xml version="1.0" encoding="UTF-8" standalone="yes"?>
<Relationships xmlns="http://schemas.openxmlformats.org/package/2006/relationships"><Relationship Id="rId3" Type="http://schemas.openxmlformats.org/officeDocument/2006/relationships/image" Target="../media/image363.png"/><Relationship Id="rId2" Type="http://schemas.openxmlformats.org/officeDocument/2006/relationships/notesSlide" Target="../notesSlides/notesSlide431.xml"/><Relationship Id="rId1" Type="http://schemas.openxmlformats.org/officeDocument/2006/relationships/slideLayout" Target="../slideLayouts/slideLayout1.xml"/><Relationship Id="rId4" Type="http://schemas.openxmlformats.org/officeDocument/2006/relationships/image" Target="../media/image364.png"/></Relationships>
</file>

<file path=ppt/slides/_rels/slide432.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notesSlide" Target="../notesSlides/notesSlide432.xml"/><Relationship Id="rId1" Type="http://schemas.openxmlformats.org/officeDocument/2006/relationships/slideLayout" Target="../slideLayouts/slideLayout1.xml"/></Relationships>
</file>

<file path=ppt/slides/_rels/slide433.xml.rels><?xml version="1.0" encoding="UTF-8" standalone="yes"?>
<Relationships xmlns="http://schemas.openxmlformats.org/package/2006/relationships"><Relationship Id="rId3" Type="http://schemas.openxmlformats.org/officeDocument/2006/relationships/image" Target="../media/image366.png"/><Relationship Id="rId2" Type="http://schemas.openxmlformats.org/officeDocument/2006/relationships/notesSlide" Target="../notesSlides/notesSlide433.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3" Type="http://schemas.openxmlformats.org/officeDocument/2006/relationships/image" Target="../media/image367.png"/><Relationship Id="rId2" Type="http://schemas.openxmlformats.org/officeDocument/2006/relationships/notesSlide" Target="../notesSlides/notesSlide434.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3" Type="http://schemas.openxmlformats.org/officeDocument/2006/relationships/image" Target="../media/image368.jpeg"/><Relationship Id="rId2" Type="http://schemas.openxmlformats.org/officeDocument/2006/relationships/notesSlide" Target="../notesSlides/notesSlide435.xml"/><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436.xml"/><Relationship Id="rId1" Type="http://schemas.openxmlformats.org/officeDocument/2006/relationships/slideLayout" Target="../slideLayouts/slideLayout1.xml"/><Relationship Id="rId4" Type="http://schemas.openxmlformats.org/officeDocument/2006/relationships/image" Target="../media/image369.png"/></Relationships>
</file>

<file path=ppt/slides/_rels/slide437.xml.rels><?xml version="1.0" encoding="UTF-8" standalone="yes"?>
<Relationships xmlns="http://schemas.openxmlformats.org/package/2006/relationships"><Relationship Id="rId3" Type="http://schemas.openxmlformats.org/officeDocument/2006/relationships/image" Target="../media/image370.png"/><Relationship Id="rId2" Type="http://schemas.openxmlformats.org/officeDocument/2006/relationships/notesSlide" Target="../notesSlides/notesSlide437.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3" Type="http://schemas.openxmlformats.org/officeDocument/2006/relationships/image" Target="../media/image371.png"/><Relationship Id="rId2" Type="http://schemas.openxmlformats.org/officeDocument/2006/relationships/notesSlide" Target="../notesSlides/notesSlide438.xml"/><Relationship Id="rId1" Type="http://schemas.openxmlformats.org/officeDocument/2006/relationships/slideLayout" Target="../slideLayouts/slideLayout2.xml"/><Relationship Id="rId6" Type="http://schemas.openxmlformats.org/officeDocument/2006/relationships/image" Target="../media/image372.jpeg"/><Relationship Id="rId5" Type="http://schemas.openxmlformats.org/officeDocument/2006/relationships/image" Target="../media/image233.jpeg"/><Relationship Id="rId4" Type="http://schemas.openxmlformats.org/officeDocument/2006/relationships/image" Target="../media/image100.jpeg"/></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notesSlide" Target="../notesSlides/notesSlide441.xml"/><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443.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notesSlide" Target="../notesSlides/notesSlide443.xml"/><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3" Type="http://schemas.openxmlformats.org/officeDocument/2006/relationships/image" Target="../media/image375.png"/><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446.xml.rels><?xml version="1.0" encoding="UTF-8" standalone="yes"?>
<Relationships xmlns="http://schemas.openxmlformats.org/package/2006/relationships"><Relationship Id="rId3" Type="http://schemas.openxmlformats.org/officeDocument/2006/relationships/image" Target="../media/image376.jpeg"/><Relationship Id="rId2" Type="http://schemas.openxmlformats.org/officeDocument/2006/relationships/notesSlide" Target="../notesSlides/notesSlide446.xml"/><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3" Type="http://schemas.openxmlformats.org/officeDocument/2006/relationships/image" Target="../media/image377.png"/><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3" Type="http://schemas.openxmlformats.org/officeDocument/2006/relationships/image" Target="../media/image378.png"/><Relationship Id="rId2" Type="http://schemas.openxmlformats.org/officeDocument/2006/relationships/notesSlide" Target="../notesSlides/notesSlide448.xml"/><Relationship Id="rId1" Type="http://schemas.openxmlformats.org/officeDocument/2006/relationships/slideLayout" Target="../slideLayouts/slideLayout1.xml"/><Relationship Id="rId4" Type="http://schemas.openxmlformats.org/officeDocument/2006/relationships/image" Target="../media/image379.png"/></Relationships>
</file>

<file path=ppt/slides/_rels/slide449.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452.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notesSlide" Target="../notesSlides/notesSlide452.xml"/><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3" Type="http://schemas.openxmlformats.org/officeDocument/2006/relationships/image" Target="../media/image382.png"/><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3" Type="http://schemas.openxmlformats.org/officeDocument/2006/relationships/image" Target="../media/image383.jpeg"/><Relationship Id="rId2" Type="http://schemas.openxmlformats.org/officeDocument/2006/relationships/notesSlide" Target="../notesSlides/notesSlide456.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3" Type="http://schemas.openxmlformats.org/officeDocument/2006/relationships/image" Target="../media/image384.png"/><Relationship Id="rId2" Type="http://schemas.openxmlformats.org/officeDocument/2006/relationships/notesSlide" Target="../notesSlides/notesSlide457.xml"/><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3" Type="http://schemas.openxmlformats.org/officeDocument/2006/relationships/image" Target="../media/image385.png"/><Relationship Id="rId2" Type="http://schemas.openxmlformats.org/officeDocument/2006/relationships/notesSlide" Target="../notesSlides/notesSlide458.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3" Type="http://schemas.openxmlformats.org/officeDocument/2006/relationships/image" Target="../media/image385.png"/><Relationship Id="rId2" Type="http://schemas.openxmlformats.org/officeDocument/2006/relationships/notesSlide" Target="../notesSlides/notesSlide459.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3" Type="http://schemas.openxmlformats.org/officeDocument/2006/relationships/image" Target="../media/image386.png"/><Relationship Id="rId2" Type="http://schemas.openxmlformats.org/officeDocument/2006/relationships/notesSlide" Target="../notesSlides/notesSlide460.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3" Type="http://schemas.openxmlformats.org/officeDocument/2006/relationships/image" Target="../media/image387.png"/><Relationship Id="rId2" Type="http://schemas.openxmlformats.org/officeDocument/2006/relationships/notesSlide" Target="../notesSlides/notesSlide462.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3" Type="http://schemas.openxmlformats.org/officeDocument/2006/relationships/image" Target="../media/image388.jpeg"/><Relationship Id="rId2" Type="http://schemas.openxmlformats.org/officeDocument/2006/relationships/notesSlide" Target="../notesSlides/notesSlide463.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3" Type="http://schemas.openxmlformats.org/officeDocument/2006/relationships/image" Target="../media/image389.jpeg"/><Relationship Id="rId2" Type="http://schemas.openxmlformats.org/officeDocument/2006/relationships/notesSlide" Target="../notesSlides/notesSlide464.xml"/><Relationship Id="rId1" Type="http://schemas.openxmlformats.org/officeDocument/2006/relationships/slideLayout" Target="../slideLayouts/slideLayout1.xml"/><Relationship Id="rId4" Type="http://schemas.openxmlformats.org/officeDocument/2006/relationships/image" Target="../media/image390.jpeg"/></Relationships>
</file>

<file path=ppt/slides/_rels/slide465.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5.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6.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7.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8.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9.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0.xml"/><Relationship Id="rId1" Type="http://schemas.openxmlformats.org/officeDocument/2006/relationships/slideLayout" Target="../slideLayouts/slideLayout1.xml"/></Relationships>
</file>

<file path=ppt/slides/_rels/slide471.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1.xml"/><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2.xml"/><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3.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4.xml"/><Relationship Id="rId1" Type="http://schemas.openxmlformats.org/officeDocument/2006/relationships/slideLayout" Target="../slideLayouts/slideLayout1.xml"/></Relationships>
</file>

<file path=ppt/slides/_rels/slide475.xml.rels><?xml version="1.0" encoding="UTF-8" standalone="yes"?>
<Relationships xmlns="http://schemas.openxmlformats.org/package/2006/relationships"><Relationship Id="rId3" Type="http://schemas.openxmlformats.org/officeDocument/2006/relationships/image" Target="../media/image392.png"/><Relationship Id="rId2" Type="http://schemas.openxmlformats.org/officeDocument/2006/relationships/notesSlide" Target="../notesSlides/notesSlide475.xml"/><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3" Type="http://schemas.openxmlformats.org/officeDocument/2006/relationships/image" Target="../media/image393.png"/><Relationship Id="rId2" Type="http://schemas.openxmlformats.org/officeDocument/2006/relationships/notesSlide" Target="../notesSlides/notesSlide476.xml"/><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3" Type="http://schemas.openxmlformats.org/officeDocument/2006/relationships/image" Target="../media/image394.jpeg"/><Relationship Id="rId2" Type="http://schemas.openxmlformats.org/officeDocument/2006/relationships/notesSlide" Target="../notesSlides/notesSlide477.xml"/><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3" Type="http://schemas.openxmlformats.org/officeDocument/2006/relationships/image" Target="../media/image395.jpeg"/><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3" Type="http://schemas.openxmlformats.org/officeDocument/2006/relationships/image" Target="../media/image396.png"/><Relationship Id="rId2" Type="http://schemas.openxmlformats.org/officeDocument/2006/relationships/notesSlide" Target="../notesSlides/notesSlide480.xml"/><Relationship Id="rId1" Type="http://schemas.openxmlformats.org/officeDocument/2006/relationships/slideLayout" Target="../slideLayouts/slideLayout1.xml"/></Relationships>
</file>

<file path=ppt/slides/_rels/slide481.xml.rels><?xml version="1.0" encoding="UTF-8" standalone="yes"?>
<Relationships xmlns="http://schemas.openxmlformats.org/package/2006/relationships"><Relationship Id="rId3" Type="http://schemas.openxmlformats.org/officeDocument/2006/relationships/image" Target="../media/image397.png"/><Relationship Id="rId2" Type="http://schemas.openxmlformats.org/officeDocument/2006/relationships/notesSlide" Target="../notesSlides/notesSlide481.xml"/><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3" Type="http://schemas.openxmlformats.org/officeDocument/2006/relationships/image" Target="../media/image398.jpeg"/><Relationship Id="rId2" Type="http://schemas.openxmlformats.org/officeDocument/2006/relationships/notesSlide" Target="../notesSlides/notesSlide482.xml"/><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3" Type="http://schemas.openxmlformats.org/officeDocument/2006/relationships/image" Target="../media/image399.png"/><Relationship Id="rId2" Type="http://schemas.openxmlformats.org/officeDocument/2006/relationships/notesSlide" Target="../notesSlides/notesSlide483.xml"/><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484.xml"/><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3" Type="http://schemas.openxmlformats.org/officeDocument/2006/relationships/image" Target="../media/image401.png"/><Relationship Id="rId2" Type="http://schemas.openxmlformats.org/officeDocument/2006/relationships/notesSlide" Target="../notesSlides/notesSlide485.xml"/><Relationship Id="rId1" Type="http://schemas.openxmlformats.org/officeDocument/2006/relationships/slideLayout" Target="../slideLayouts/slideLayout1.xml"/><Relationship Id="rId4" Type="http://schemas.openxmlformats.org/officeDocument/2006/relationships/image" Target="../media/image402.png"/></Relationships>
</file>

<file path=ppt/slides/_rels/slide486.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notesSlide" Target="../notesSlides/notesSlide486.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487.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488.xml"/><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3" Type="http://schemas.openxmlformats.org/officeDocument/2006/relationships/image" Target="../media/image404.png"/><Relationship Id="rId2" Type="http://schemas.openxmlformats.org/officeDocument/2006/relationships/notesSlide" Target="../notesSlides/notesSlide491.xml"/><Relationship Id="rId1" Type="http://schemas.openxmlformats.org/officeDocument/2006/relationships/slideLayout" Target="../slideLayouts/slideLayout1.xml"/><Relationship Id="rId5" Type="http://schemas.openxmlformats.org/officeDocument/2006/relationships/image" Target="../media/image341.png"/><Relationship Id="rId4" Type="http://schemas.openxmlformats.org/officeDocument/2006/relationships/image" Target="../media/image405.png"/></Relationships>
</file>

<file path=ppt/slides/_rels/slide492.xml.rels><?xml version="1.0" encoding="UTF-8" standalone="yes"?>
<Relationships xmlns="http://schemas.openxmlformats.org/package/2006/relationships"><Relationship Id="rId3" Type="http://schemas.openxmlformats.org/officeDocument/2006/relationships/image" Target="../media/image406.jpeg"/><Relationship Id="rId2" Type="http://schemas.openxmlformats.org/officeDocument/2006/relationships/notesSlide" Target="../notesSlides/notesSlide492.xml"/><Relationship Id="rId1" Type="http://schemas.openxmlformats.org/officeDocument/2006/relationships/slideLayout" Target="../slideLayouts/slideLayout1.xml"/><Relationship Id="rId6" Type="http://schemas.openxmlformats.org/officeDocument/2006/relationships/image" Target="../media/image409.jpeg"/><Relationship Id="rId5" Type="http://schemas.openxmlformats.org/officeDocument/2006/relationships/image" Target="../media/image408.jpeg"/><Relationship Id="rId4" Type="http://schemas.openxmlformats.org/officeDocument/2006/relationships/image" Target="../media/image407.jpeg"/></Relationships>
</file>

<file path=ppt/slides/_rels/slide493.xml.rels><?xml version="1.0" encoding="UTF-8" standalone="yes"?>
<Relationships xmlns="http://schemas.openxmlformats.org/package/2006/relationships"><Relationship Id="rId3" Type="http://schemas.openxmlformats.org/officeDocument/2006/relationships/image" Target="../media/image410.jpeg"/><Relationship Id="rId2" Type="http://schemas.openxmlformats.org/officeDocument/2006/relationships/notesSlide" Target="../notesSlides/notesSlide493.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notesSlide" Target="../notesSlides/notesSlide494.xml"/><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3" Type="http://schemas.openxmlformats.org/officeDocument/2006/relationships/image" Target="../media/image412.png"/><Relationship Id="rId2" Type="http://schemas.openxmlformats.org/officeDocument/2006/relationships/notesSlide" Target="../notesSlides/notesSlide496.xml"/><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1.xml"/></Relationships>
</file>

<file path=ppt/slides/_rels/slide498.xml.rels><?xml version="1.0" encoding="UTF-8" standalone="yes"?>
<Relationships xmlns="http://schemas.openxmlformats.org/package/2006/relationships"><Relationship Id="rId3" Type="http://schemas.openxmlformats.org/officeDocument/2006/relationships/image" Target="../media/image413.png"/><Relationship Id="rId2" Type="http://schemas.openxmlformats.org/officeDocument/2006/relationships/notesSlide" Target="../notesSlides/notesSlide498.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499.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3" Type="http://schemas.openxmlformats.org/officeDocument/2006/relationships/image" Target="../media/image414.jpeg"/><Relationship Id="rId2" Type="http://schemas.openxmlformats.org/officeDocument/2006/relationships/notesSlide" Target="../notesSlides/notesSlide500.xml"/><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8" Type="http://schemas.openxmlformats.org/officeDocument/2006/relationships/customXml" Target="../ink/ink4.xml"/><Relationship Id="rId13" Type="http://schemas.openxmlformats.org/officeDocument/2006/relationships/image" Target="NULL"/><Relationship Id="rId18" Type="http://schemas.openxmlformats.org/officeDocument/2006/relationships/customXml" Target="../ink/ink9.xml"/><Relationship Id="rId26" Type="http://schemas.openxmlformats.org/officeDocument/2006/relationships/customXml" Target="../ink/ink13.xml"/><Relationship Id="rId3" Type="http://schemas.openxmlformats.org/officeDocument/2006/relationships/image" Target="../media/image415.jpeg"/><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6.xml"/><Relationship Id="rId17" Type="http://schemas.openxmlformats.org/officeDocument/2006/relationships/image" Target="NULL"/><Relationship Id="rId25" Type="http://schemas.openxmlformats.org/officeDocument/2006/relationships/image" Target="NULL"/><Relationship Id="rId2" Type="http://schemas.openxmlformats.org/officeDocument/2006/relationships/notesSlide" Target="../notesSlides/notesSlide501.xml"/><Relationship Id="rId16" Type="http://schemas.openxmlformats.org/officeDocument/2006/relationships/customXml" Target="../ink/ink8.xml"/><Relationship Id="rId20" Type="http://schemas.openxmlformats.org/officeDocument/2006/relationships/customXml" Target="../ink/ink10.xml"/><Relationship Id="rId29" Type="http://schemas.openxmlformats.org/officeDocument/2006/relationships/image" Target="NULL"/><Relationship Id="rId1" Type="http://schemas.openxmlformats.org/officeDocument/2006/relationships/slideLayout" Target="../slideLayouts/slideLayout2.xml"/><Relationship Id="rId6" Type="http://schemas.openxmlformats.org/officeDocument/2006/relationships/customXml" Target="../ink/ink3.xml"/><Relationship Id="rId11" Type="http://schemas.openxmlformats.org/officeDocument/2006/relationships/image" Target="NULL"/><Relationship Id="rId24" Type="http://schemas.openxmlformats.org/officeDocument/2006/relationships/customXml" Target="../ink/ink12.xm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4.xml"/><Relationship Id="rId10" Type="http://schemas.openxmlformats.org/officeDocument/2006/relationships/customXml" Target="../ink/ink5.xml"/><Relationship Id="rId19" Type="http://schemas.openxmlformats.org/officeDocument/2006/relationships/image" Target="NULL"/><Relationship Id="rId4" Type="http://schemas.openxmlformats.org/officeDocument/2006/relationships/customXml" Target="../ink/ink2.xml"/><Relationship Id="rId9" Type="http://schemas.openxmlformats.org/officeDocument/2006/relationships/image" Target="NULL"/><Relationship Id="rId14" Type="http://schemas.openxmlformats.org/officeDocument/2006/relationships/customXml" Target="../ink/ink7.xml"/><Relationship Id="rId22" Type="http://schemas.openxmlformats.org/officeDocument/2006/relationships/customXml" Target="../ink/ink11.xml"/><Relationship Id="rId27" Type="http://schemas.openxmlformats.org/officeDocument/2006/relationships/image" Target="NULL"/></Relationships>
</file>

<file path=ppt/slides/_rels/slide502.xml.rels><?xml version="1.0" encoding="UTF-8" standalone="yes"?>
<Relationships xmlns="http://schemas.openxmlformats.org/package/2006/relationships"><Relationship Id="rId3" Type="http://schemas.openxmlformats.org/officeDocument/2006/relationships/image" Target="../media/image416.png"/><Relationship Id="rId2" Type="http://schemas.openxmlformats.org/officeDocument/2006/relationships/notesSlide" Target="../notesSlides/notesSlide502.xml"/><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3" Type="http://schemas.openxmlformats.org/officeDocument/2006/relationships/image" Target="../media/image417.jpeg"/><Relationship Id="rId2" Type="http://schemas.openxmlformats.org/officeDocument/2006/relationships/notesSlide" Target="../notesSlides/notesSlide503.xml"/><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3" Type="http://schemas.openxmlformats.org/officeDocument/2006/relationships/image" Target="../media/image418.png"/><Relationship Id="rId2" Type="http://schemas.openxmlformats.org/officeDocument/2006/relationships/notesSlide" Target="../notesSlides/notesSlide504.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image" Target="../media/image233.jpeg"/><Relationship Id="rId4" Type="http://schemas.openxmlformats.org/officeDocument/2006/relationships/image" Target="../media/image100.jpeg"/></Relationships>
</file>

<file path=ppt/slides/_rels/slide505.xml.rels><?xml version="1.0" encoding="UTF-8" standalone="yes"?>
<Relationships xmlns="http://schemas.openxmlformats.org/package/2006/relationships"><Relationship Id="rId3" Type="http://schemas.openxmlformats.org/officeDocument/2006/relationships/image" Target="../media/image419.png"/><Relationship Id="rId2" Type="http://schemas.openxmlformats.org/officeDocument/2006/relationships/notesSlide" Target="../notesSlides/notesSlide505.xml"/><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3" Type="http://schemas.openxmlformats.org/officeDocument/2006/relationships/image" Target="../media/image420.jpeg"/><Relationship Id="rId2" Type="http://schemas.openxmlformats.org/officeDocument/2006/relationships/notesSlide" Target="../notesSlides/notesSlide506.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notesSlide" Target="../notesSlides/notesSlide507.xml"/><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2" Type="http://schemas.openxmlformats.org/officeDocument/2006/relationships/notesSlide" Target="../notesSlides/notesSlide508.xml"/><Relationship Id="rId1" Type="http://schemas.openxmlformats.org/officeDocument/2006/relationships/slideLayout" Target="../slideLayouts/slideLayout1.xml"/></Relationships>
</file>

<file path=ppt/slides/_rels/slide509.xml.rels><?xml version="1.0" encoding="UTF-8" standalone="yes"?>
<Relationships xmlns="http://schemas.openxmlformats.org/package/2006/relationships"><Relationship Id="rId3" Type="http://schemas.openxmlformats.org/officeDocument/2006/relationships/image" Target="../media/image421.jpeg"/><Relationship Id="rId2" Type="http://schemas.openxmlformats.org/officeDocument/2006/relationships/notesSlide" Target="../notesSlides/notesSlide509.xml"/><Relationship Id="rId1" Type="http://schemas.openxmlformats.org/officeDocument/2006/relationships/slideLayout" Target="../slideLayouts/slideLayout1.xml"/><Relationship Id="rId4" Type="http://schemas.openxmlformats.org/officeDocument/2006/relationships/image" Target="../media/image422.jpeg"/></Relationships>
</file>

<file path=ppt/slides/_rels/slide510.xml.rels><?xml version="1.0" encoding="UTF-8" standalone="yes"?>
<Relationships xmlns="http://schemas.openxmlformats.org/package/2006/relationships"><Relationship Id="rId3" Type="http://schemas.openxmlformats.org/officeDocument/2006/relationships/image" Target="../media/image423.jpeg"/><Relationship Id="rId2" Type="http://schemas.openxmlformats.org/officeDocument/2006/relationships/notesSlide" Target="../notesSlides/notesSlide510.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3" Type="http://schemas.openxmlformats.org/officeDocument/2006/relationships/image" Target="../media/image424.jpeg"/><Relationship Id="rId2" Type="http://schemas.openxmlformats.org/officeDocument/2006/relationships/notesSlide" Target="../notesSlides/notesSlide511.xml"/><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3" Type="http://schemas.openxmlformats.org/officeDocument/2006/relationships/image" Target="../media/image425.png"/><Relationship Id="rId2" Type="http://schemas.openxmlformats.org/officeDocument/2006/relationships/notesSlide" Target="../notesSlides/notesSlide512.xml"/><Relationship Id="rId1" Type="http://schemas.openxmlformats.org/officeDocument/2006/relationships/slideLayout" Target="../slideLayouts/slideLayout2.xml"/><Relationship Id="rId4" Type="http://schemas.openxmlformats.org/officeDocument/2006/relationships/image" Target="../media/image426.png"/></Relationships>
</file>

<file path=ppt/slides/_rels/slide513.xml.rels><?xml version="1.0" encoding="UTF-8" standalone="yes"?>
<Relationships xmlns="http://schemas.openxmlformats.org/package/2006/relationships"><Relationship Id="rId3" Type="http://schemas.openxmlformats.org/officeDocument/2006/relationships/image" Target="../media/image426.png"/><Relationship Id="rId2" Type="http://schemas.openxmlformats.org/officeDocument/2006/relationships/notesSlide" Target="../notesSlides/notesSlide513.xml"/><Relationship Id="rId1" Type="http://schemas.openxmlformats.org/officeDocument/2006/relationships/slideLayout" Target="../slideLayouts/slideLayout2.xml"/><Relationship Id="rId4" Type="http://schemas.openxmlformats.org/officeDocument/2006/relationships/image" Target="../media/image425.png"/></Relationships>
</file>

<file path=ppt/slides/_rels/slide514.xml.rels><?xml version="1.0" encoding="UTF-8" standalone="yes"?>
<Relationships xmlns="http://schemas.openxmlformats.org/package/2006/relationships"><Relationship Id="rId3" Type="http://schemas.openxmlformats.org/officeDocument/2006/relationships/image" Target="../media/image427.png"/><Relationship Id="rId2" Type="http://schemas.openxmlformats.org/officeDocument/2006/relationships/notesSlide" Target="../notesSlides/notesSlide514.xml"/><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3" Type="http://schemas.openxmlformats.org/officeDocument/2006/relationships/image" Target="../media/image428.jpeg"/><Relationship Id="rId2" Type="http://schemas.openxmlformats.org/officeDocument/2006/relationships/notesSlide" Target="../notesSlides/notesSlide515.xml"/><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3" Type="http://schemas.openxmlformats.org/officeDocument/2006/relationships/image" Target="../media/image429.png"/><Relationship Id="rId2" Type="http://schemas.openxmlformats.org/officeDocument/2006/relationships/notesSlide" Target="../notesSlides/notesSlide516.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notesSlide" Target="../notesSlides/notesSlide517.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notesSlide" Target="../notesSlides/notesSlide518.xml"/><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3" Type="http://schemas.openxmlformats.org/officeDocument/2006/relationships/image" Target="../media/image430.jpeg"/><Relationship Id="rId2" Type="http://schemas.openxmlformats.org/officeDocument/2006/relationships/notesSlide" Target="../notesSlides/notesSlide519.xml"/><Relationship Id="rId1" Type="http://schemas.openxmlformats.org/officeDocument/2006/relationships/slideLayout" Target="../slideLayouts/slideLayout1.xml"/><Relationship Id="rId4" Type="http://schemas.openxmlformats.org/officeDocument/2006/relationships/image" Target="../media/image431.jpeg"/></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520.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521.xml"/><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notesSlide" Target="../notesSlides/notesSlide522.xml"/><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3" Type="http://schemas.openxmlformats.org/officeDocument/2006/relationships/image" Target="../media/image433.png"/><Relationship Id="rId2" Type="http://schemas.openxmlformats.org/officeDocument/2006/relationships/notesSlide" Target="../notesSlides/notesSlide523.xml"/><Relationship Id="rId1" Type="http://schemas.openxmlformats.org/officeDocument/2006/relationships/slideLayout" Target="../slideLayouts/slideLayout1.xml"/><Relationship Id="rId4" Type="http://schemas.openxmlformats.org/officeDocument/2006/relationships/image" Target="../media/image434.png"/></Relationships>
</file>

<file path=ppt/slides/_rels/slide524.xml.rels><?xml version="1.0" encoding="UTF-8" standalone="yes"?>
<Relationships xmlns="http://schemas.openxmlformats.org/package/2006/relationships"><Relationship Id="rId3" Type="http://schemas.openxmlformats.org/officeDocument/2006/relationships/image" Target="../media/image435.jpeg"/><Relationship Id="rId2" Type="http://schemas.openxmlformats.org/officeDocument/2006/relationships/notesSlide" Target="../notesSlides/notesSlide524.xml"/><Relationship Id="rId1" Type="http://schemas.openxmlformats.org/officeDocument/2006/relationships/slideLayout" Target="../slideLayouts/slideLayout2.xml"/><Relationship Id="rId4" Type="http://schemas.openxmlformats.org/officeDocument/2006/relationships/image" Target="../media/image233.jpeg"/></Relationships>
</file>

<file path=ppt/slides/_rels/slide525.xml.rels><?xml version="1.0" encoding="UTF-8" standalone="yes"?>
<Relationships xmlns="http://schemas.openxmlformats.org/package/2006/relationships"><Relationship Id="rId3" Type="http://schemas.openxmlformats.org/officeDocument/2006/relationships/image" Target="../media/image436.jpeg"/><Relationship Id="rId2" Type="http://schemas.openxmlformats.org/officeDocument/2006/relationships/notesSlide" Target="../notesSlides/notesSlide525.xml"/><Relationship Id="rId1" Type="http://schemas.openxmlformats.org/officeDocument/2006/relationships/slideLayout" Target="../slideLayouts/slideLayout1.xml"/><Relationship Id="rId4" Type="http://schemas.openxmlformats.org/officeDocument/2006/relationships/image" Target="../media/image437.jpeg"/></Relationships>
</file>

<file path=ppt/slides/_rels/slide526.xml.rels><?xml version="1.0" encoding="UTF-8" standalone="yes"?>
<Relationships xmlns="http://schemas.openxmlformats.org/package/2006/relationships"><Relationship Id="rId3" Type="http://schemas.openxmlformats.org/officeDocument/2006/relationships/image" Target="../media/image438.png"/><Relationship Id="rId2" Type="http://schemas.openxmlformats.org/officeDocument/2006/relationships/notesSlide" Target="../notesSlides/notesSlide526.xml"/><Relationship Id="rId1" Type="http://schemas.openxmlformats.org/officeDocument/2006/relationships/slideLayout" Target="../slideLayouts/slideLayout1.xml"/><Relationship Id="rId4" Type="http://schemas.openxmlformats.org/officeDocument/2006/relationships/image" Target="../media/image439.png"/></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527.xml"/><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3" Type="http://schemas.openxmlformats.org/officeDocument/2006/relationships/image" Target="../media/image440.png"/><Relationship Id="rId2" Type="http://schemas.openxmlformats.org/officeDocument/2006/relationships/notesSlide" Target="../notesSlides/notesSlide528.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3" Type="http://schemas.openxmlformats.org/officeDocument/2006/relationships/image" Target="../media/image441.png"/><Relationship Id="rId2" Type="http://schemas.openxmlformats.org/officeDocument/2006/relationships/notesSlide" Target="../notesSlides/notesSlide529.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530.xml"/><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531.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notesSlide" Target="../notesSlides/notesSlide532.xml"/><Relationship Id="rId1" Type="http://schemas.openxmlformats.org/officeDocument/2006/relationships/slideLayout" Target="../slideLayouts/slideLayout1.xml"/></Relationships>
</file>

<file path=ppt/slides/_rels/slide533.x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notesSlide" Target="../notesSlides/notesSlide533.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3" Type="http://schemas.openxmlformats.org/officeDocument/2006/relationships/image" Target="../media/image443.png"/><Relationship Id="rId2" Type="http://schemas.openxmlformats.org/officeDocument/2006/relationships/notesSlide" Target="../notesSlides/notesSlide534.xml"/><Relationship Id="rId1" Type="http://schemas.openxmlformats.org/officeDocument/2006/relationships/slideLayout" Target="../slideLayouts/slideLayout1.xml"/><Relationship Id="rId4" Type="http://schemas.openxmlformats.org/officeDocument/2006/relationships/image" Target="../media/image444.png"/></Relationships>
</file>

<file path=ppt/slides/_rels/slide535.xml.rels><?xml version="1.0" encoding="UTF-8" standalone="yes"?>
<Relationships xmlns="http://schemas.openxmlformats.org/package/2006/relationships"><Relationship Id="rId3" Type="http://schemas.openxmlformats.org/officeDocument/2006/relationships/image" Target="../media/image445.png"/><Relationship Id="rId2" Type="http://schemas.openxmlformats.org/officeDocument/2006/relationships/notesSlide" Target="../notesSlides/notesSlide535.xml"/><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2" Type="http://schemas.openxmlformats.org/officeDocument/2006/relationships/notesSlide" Target="../notesSlides/notesSlide536.xml"/><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2" Type="http://schemas.openxmlformats.org/officeDocument/2006/relationships/notesSlide" Target="../notesSlides/notesSlide537.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notesSlide" Target="../notesSlides/notesSlide538.xml"/><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3" Type="http://schemas.openxmlformats.org/officeDocument/2006/relationships/image" Target="../media/image446.png"/><Relationship Id="rId2" Type="http://schemas.openxmlformats.org/officeDocument/2006/relationships/notesSlide" Target="../notesSlides/notesSlide539.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notesSlide" Target="../notesSlides/notesSlide540.xml"/><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2" Type="http://schemas.openxmlformats.org/officeDocument/2006/relationships/notesSlide" Target="../notesSlides/notesSlide541.xml"/><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2" Type="http://schemas.openxmlformats.org/officeDocument/2006/relationships/notesSlide" Target="../notesSlides/notesSlide542.xml"/><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3" Type="http://schemas.openxmlformats.org/officeDocument/2006/relationships/image" Target="../media/image447.jpeg"/><Relationship Id="rId2" Type="http://schemas.openxmlformats.org/officeDocument/2006/relationships/notesSlide" Target="../notesSlides/notesSlide543.xml"/><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3" Type="http://schemas.openxmlformats.org/officeDocument/2006/relationships/image" Target="../media/image448.png"/><Relationship Id="rId2" Type="http://schemas.openxmlformats.org/officeDocument/2006/relationships/notesSlide" Target="../notesSlides/notesSlide544.xml"/><Relationship Id="rId1" Type="http://schemas.openxmlformats.org/officeDocument/2006/relationships/slideLayout" Target="../slideLayouts/slideLayout1.xml"/><Relationship Id="rId4" Type="http://schemas.openxmlformats.org/officeDocument/2006/relationships/image" Target="../media/image449.png"/></Relationships>
</file>

<file path=ppt/slides/_rels/slide545.xml.rels><?xml version="1.0" encoding="UTF-8" standalone="yes"?>
<Relationships xmlns="http://schemas.openxmlformats.org/package/2006/relationships"><Relationship Id="rId3" Type="http://schemas.openxmlformats.org/officeDocument/2006/relationships/image" Target="../media/image450.png"/><Relationship Id="rId2" Type="http://schemas.openxmlformats.org/officeDocument/2006/relationships/notesSlide" Target="../notesSlides/notesSlide545.xml"/><Relationship Id="rId1" Type="http://schemas.openxmlformats.org/officeDocument/2006/relationships/slideLayout" Target="../slideLayouts/slideLayout1.xml"/><Relationship Id="rId5" Type="http://schemas.openxmlformats.org/officeDocument/2006/relationships/image" Target="../media/image452.png"/><Relationship Id="rId4" Type="http://schemas.openxmlformats.org/officeDocument/2006/relationships/image" Target="../media/image451.gif"/></Relationships>
</file>

<file path=ppt/slides/_rels/slide546.xml.rels><?xml version="1.0" encoding="UTF-8" standalone="yes"?>
<Relationships xmlns="http://schemas.openxmlformats.org/package/2006/relationships"><Relationship Id="rId3" Type="http://schemas.openxmlformats.org/officeDocument/2006/relationships/image" Target="../media/image453.png"/><Relationship Id="rId2" Type="http://schemas.openxmlformats.org/officeDocument/2006/relationships/notesSlide" Target="../notesSlides/notesSlide546.xml"/><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3" Type="http://schemas.openxmlformats.org/officeDocument/2006/relationships/image" Target="../media/image454.png"/><Relationship Id="rId2" Type="http://schemas.openxmlformats.org/officeDocument/2006/relationships/notesSlide" Target="../notesSlides/notesSlide547.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3" Type="http://schemas.openxmlformats.org/officeDocument/2006/relationships/image" Target="../media/image455.png"/><Relationship Id="rId2" Type="http://schemas.openxmlformats.org/officeDocument/2006/relationships/notesSlide" Target="../notesSlides/notesSlide548.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549.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2" Type="http://schemas.openxmlformats.org/officeDocument/2006/relationships/notesSlide" Target="../notesSlides/notesSlide550.xml"/><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notesSlide" Target="../notesSlides/notesSlide551.xml"/><Relationship Id="rId1" Type="http://schemas.openxmlformats.org/officeDocument/2006/relationships/slideLayout" Target="../slideLayouts/slideLayout1.xml"/><Relationship Id="rId4" Type="http://schemas.openxmlformats.org/officeDocument/2006/relationships/image" Target="../media/image457.png"/></Relationships>
</file>

<file path=ppt/slides/_rels/slide552.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notesSlide" Target="../notesSlides/notesSlide552.xml"/><Relationship Id="rId1" Type="http://schemas.openxmlformats.org/officeDocument/2006/relationships/slideLayout" Target="../slideLayouts/slideLayout1.xml"/><Relationship Id="rId4" Type="http://schemas.openxmlformats.org/officeDocument/2006/relationships/image" Target="../media/image457.png"/></Relationships>
</file>

<file path=ppt/slides/_rels/slide553.xml.rels><?xml version="1.0" encoding="UTF-8" standalone="yes"?>
<Relationships xmlns="http://schemas.openxmlformats.org/package/2006/relationships"><Relationship Id="rId3" Type="http://schemas.openxmlformats.org/officeDocument/2006/relationships/image" Target="../media/image458.jpeg"/><Relationship Id="rId2" Type="http://schemas.openxmlformats.org/officeDocument/2006/relationships/notesSlide" Target="../notesSlides/notesSlide553.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3" Type="http://schemas.openxmlformats.org/officeDocument/2006/relationships/image" Target="../media/image459.jpeg"/><Relationship Id="rId2" Type="http://schemas.openxmlformats.org/officeDocument/2006/relationships/notesSlide" Target="../notesSlides/notesSlide554.xml"/><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3" Type="http://schemas.openxmlformats.org/officeDocument/2006/relationships/image" Target="../media/image460.png"/><Relationship Id="rId2" Type="http://schemas.openxmlformats.org/officeDocument/2006/relationships/notesSlide" Target="../notesSlides/notesSlide555.xml"/><Relationship Id="rId1" Type="http://schemas.openxmlformats.org/officeDocument/2006/relationships/slideLayout" Target="../slideLayouts/slideLayout2.xml"/></Relationships>
</file>

<file path=ppt/slides/_rels/slide556.xml.rels><?xml version="1.0" encoding="UTF-8" standalone="yes"?>
<Relationships xmlns="http://schemas.openxmlformats.org/package/2006/relationships"><Relationship Id="rId3" Type="http://schemas.openxmlformats.org/officeDocument/2006/relationships/image" Target="../media/image461.png"/><Relationship Id="rId2" Type="http://schemas.openxmlformats.org/officeDocument/2006/relationships/notesSlide" Target="../notesSlides/notesSlide556.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3" Type="http://schemas.openxmlformats.org/officeDocument/2006/relationships/image" Target="../media/image462.jpeg"/><Relationship Id="rId2" Type="http://schemas.openxmlformats.org/officeDocument/2006/relationships/notesSlide" Target="../notesSlides/notesSlide557.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558.xml"/><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559.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3" Type="http://schemas.openxmlformats.org/officeDocument/2006/relationships/image" Target="../media/image463.png"/><Relationship Id="rId2" Type="http://schemas.openxmlformats.org/officeDocument/2006/relationships/notesSlide" Target="../notesSlides/notesSlide560.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3" Type="http://schemas.openxmlformats.org/officeDocument/2006/relationships/image" Target="../media/image464.jpeg"/><Relationship Id="rId2" Type="http://schemas.openxmlformats.org/officeDocument/2006/relationships/notesSlide" Target="../notesSlides/notesSlide561.xml"/><Relationship Id="rId1" Type="http://schemas.openxmlformats.org/officeDocument/2006/relationships/slideLayout" Target="../slideLayouts/slideLayout1.xml"/></Relationships>
</file>

<file path=ppt/slides/_rels/slide562.xml.rels><?xml version="1.0" encoding="UTF-8" standalone="yes"?>
<Relationships xmlns="http://schemas.openxmlformats.org/package/2006/relationships"><Relationship Id="rId3" Type="http://schemas.openxmlformats.org/officeDocument/2006/relationships/image" Target="../media/image465.png"/><Relationship Id="rId2" Type="http://schemas.openxmlformats.org/officeDocument/2006/relationships/notesSlide" Target="../notesSlides/notesSlide562.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563.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3" Type="http://schemas.openxmlformats.org/officeDocument/2006/relationships/image" Target="../media/image466.png"/><Relationship Id="rId2" Type="http://schemas.openxmlformats.org/officeDocument/2006/relationships/notesSlide" Target="../notesSlides/notesSlide564.xml"/><Relationship Id="rId1" Type="http://schemas.openxmlformats.org/officeDocument/2006/relationships/slideLayout" Target="../slideLayouts/slideLayout1.xml"/><Relationship Id="rId4" Type="http://schemas.openxmlformats.org/officeDocument/2006/relationships/image" Target="../media/image467.png"/></Relationships>
</file>

<file path=ppt/slides/_rels/slide565.xml.rels><?xml version="1.0" encoding="UTF-8" standalone="yes"?>
<Relationships xmlns="http://schemas.openxmlformats.org/package/2006/relationships"><Relationship Id="rId3" Type="http://schemas.openxmlformats.org/officeDocument/2006/relationships/image" Target="../media/image468.png"/><Relationship Id="rId2" Type="http://schemas.openxmlformats.org/officeDocument/2006/relationships/notesSlide" Target="../notesSlides/notesSlide565.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566.xml"/><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3" Type="http://schemas.openxmlformats.org/officeDocument/2006/relationships/image" Target="../media/image469.png"/><Relationship Id="rId2" Type="http://schemas.openxmlformats.org/officeDocument/2006/relationships/notesSlide" Target="../notesSlides/notesSlide567.xml"/><Relationship Id="rId1" Type="http://schemas.openxmlformats.org/officeDocument/2006/relationships/slideLayout" Target="../slideLayouts/slideLayout1.xml"/></Relationships>
</file>

<file path=ppt/slides/_rels/slide568.xml.rels><?xml version="1.0" encoding="UTF-8" standalone="yes"?>
<Relationships xmlns="http://schemas.openxmlformats.org/package/2006/relationships"><Relationship Id="rId3" Type="http://schemas.openxmlformats.org/officeDocument/2006/relationships/image" Target="../media/image470.png"/><Relationship Id="rId2" Type="http://schemas.openxmlformats.org/officeDocument/2006/relationships/notesSlide" Target="../notesSlides/notesSlide568.xml"/><Relationship Id="rId1" Type="http://schemas.openxmlformats.org/officeDocument/2006/relationships/slideLayout" Target="../slideLayouts/slideLayout1.xml"/></Relationships>
</file>

<file path=ppt/slides/_rels/slide569.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notesSlide" Target="../notesSlides/notesSlide569.xml"/><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3" Type="http://schemas.openxmlformats.org/officeDocument/2006/relationships/image" Target="../media/image472.png"/><Relationship Id="rId2" Type="http://schemas.openxmlformats.org/officeDocument/2006/relationships/notesSlide" Target="../notesSlides/notesSlide570.xml"/><Relationship Id="rId1" Type="http://schemas.openxmlformats.org/officeDocument/2006/relationships/slideLayout" Target="../slideLayouts/slideLayout1.xml"/></Relationships>
</file>

<file path=ppt/slides/_rels/slide571.xml.rels><?xml version="1.0" encoding="UTF-8" standalone="yes"?>
<Relationships xmlns="http://schemas.openxmlformats.org/package/2006/relationships"><Relationship Id="rId3" Type="http://schemas.openxmlformats.org/officeDocument/2006/relationships/image" Target="../media/image473.png"/><Relationship Id="rId2" Type="http://schemas.openxmlformats.org/officeDocument/2006/relationships/notesSlide" Target="../notesSlides/notesSlide571.xml"/><Relationship Id="rId1" Type="http://schemas.openxmlformats.org/officeDocument/2006/relationships/slideLayout" Target="../slideLayouts/slideLayout1.xml"/><Relationship Id="rId4" Type="http://schemas.openxmlformats.org/officeDocument/2006/relationships/image" Target="../media/image474.png"/></Relationships>
</file>

<file path=ppt/slides/_rels/slide572.xml.rels><?xml version="1.0" encoding="UTF-8" standalone="yes"?>
<Relationships xmlns="http://schemas.openxmlformats.org/package/2006/relationships"><Relationship Id="rId3" Type="http://schemas.openxmlformats.org/officeDocument/2006/relationships/image" Target="../media/image475.png"/><Relationship Id="rId2" Type="http://schemas.openxmlformats.org/officeDocument/2006/relationships/notesSlide" Target="../notesSlides/notesSlide572.xml"/><Relationship Id="rId1" Type="http://schemas.openxmlformats.org/officeDocument/2006/relationships/slideLayout" Target="../slideLayouts/slideLayout1.xml"/></Relationships>
</file>

<file path=ppt/slides/_rels/slide573.xml.rels><?xml version="1.0" encoding="UTF-8" standalone="yes"?>
<Relationships xmlns="http://schemas.openxmlformats.org/package/2006/relationships"><Relationship Id="rId3" Type="http://schemas.openxmlformats.org/officeDocument/2006/relationships/image" Target="../media/image476.jpeg"/><Relationship Id="rId2" Type="http://schemas.openxmlformats.org/officeDocument/2006/relationships/notesSlide" Target="../notesSlides/notesSlide573.xml"/><Relationship Id="rId1" Type="http://schemas.openxmlformats.org/officeDocument/2006/relationships/slideLayout" Target="../slideLayouts/slideLayout1.xml"/><Relationship Id="rId4" Type="http://schemas.openxmlformats.org/officeDocument/2006/relationships/image" Target="../media/image477.png"/></Relationships>
</file>

<file path=ppt/slides/_rels/slide574.xml.rels><?xml version="1.0" encoding="UTF-8" standalone="yes"?>
<Relationships xmlns="http://schemas.openxmlformats.org/package/2006/relationships"><Relationship Id="rId3" Type="http://schemas.openxmlformats.org/officeDocument/2006/relationships/image" Target="../media/image478.jpeg"/><Relationship Id="rId2" Type="http://schemas.openxmlformats.org/officeDocument/2006/relationships/notesSlide" Target="../notesSlides/notesSlide574.xml"/><Relationship Id="rId1" Type="http://schemas.openxmlformats.org/officeDocument/2006/relationships/slideLayout" Target="../slideLayouts/slideLayout1.xml"/></Relationships>
</file>

<file path=ppt/slides/_rels/slide575.xml.rels><?xml version="1.0" encoding="UTF-8" standalone="yes"?>
<Relationships xmlns="http://schemas.openxmlformats.org/package/2006/relationships"><Relationship Id="rId2" Type="http://schemas.openxmlformats.org/officeDocument/2006/relationships/notesSlide" Target="../notesSlides/notesSlide575.xml"/><Relationship Id="rId1" Type="http://schemas.openxmlformats.org/officeDocument/2006/relationships/slideLayout" Target="../slideLayouts/slideLayout1.xml"/></Relationships>
</file>

<file path=ppt/slides/_rels/slide576.xml.rels><?xml version="1.0" encoding="UTF-8" standalone="yes"?>
<Relationships xmlns="http://schemas.openxmlformats.org/package/2006/relationships"><Relationship Id="rId3" Type="http://schemas.openxmlformats.org/officeDocument/2006/relationships/image" Target="../media/image479.jpeg"/><Relationship Id="rId2" Type="http://schemas.openxmlformats.org/officeDocument/2006/relationships/notesSlide" Target="../notesSlides/notesSlide576.xml"/><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3" Type="http://schemas.openxmlformats.org/officeDocument/2006/relationships/image" Target="../media/image480.png"/><Relationship Id="rId2" Type="http://schemas.openxmlformats.org/officeDocument/2006/relationships/notesSlide" Target="../notesSlides/notesSlide577.xml"/><Relationship Id="rId1" Type="http://schemas.openxmlformats.org/officeDocument/2006/relationships/slideLayout" Target="../slideLayouts/slideLayout1.xml"/></Relationships>
</file>

<file path=ppt/slides/_rels/slide578.xml.rels><?xml version="1.0" encoding="UTF-8" standalone="yes"?>
<Relationships xmlns="http://schemas.openxmlformats.org/package/2006/relationships"><Relationship Id="rId3" Type="http://schemas.openxmlformats.org/officeDocument/2006/relationships/image" Target="../media/image481.jpeg"/><Relationship Id="rId2" Type="http://schemas.openxmlformats.org/officeDocument/2006/relationships/notesSlide" Target="../notesSlides/notesSlide578.xml"/><Relationship Id="rId1" Type="http://schemas.openxmlformats.org/officeDocument/2006/relationships/slideLayout" Target="../slideLayouts/slideLayout1.xml"/><Relationship Id="rId6" Type="http://schemas.openxmlformats.org/officeDocument/2006/relationships/image" Target="../media/image484.jpeg"/><Relationship Id="rId5" Type="http://schemas.openxmlformats.org/officeDocument/2006/relationships/image" Target="../media/image483.jpeg"/><Relationship Id="rId4" Type="http://schemas.openxmlformats.org/officeDocument/2006/relationships/image" Target="../media/image482.jpeg"/></Relationships>
</file>

<file path=ppt/slides/_rels/slide579.xml.rels><?xml version="1.0" encoding="UTF-8" standalone="yes"?>
<Relationships xmlns="http://schemas.openxmlformats.org/package/2006/relationships"><Relationship Id="rId3" Type="http://schemas.openxmlformats.org/officeDocument/2006/relationships/image" Target="../media/image485.jpeg"/><Relationship Id="rId2" Type="http://schemas.openxmlformats.org/officeDocument/2006/relationships/notesSlide" Target="../notesSlides/notesSlide579.xml"/><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3" Type="http://schemas.openxmlformats.org/officeDocument/2006/relationships/image" Target="../media/image486.png"/><Relationship Id="rId2" Type="http://schemas.openxmlformats.org/officeDocument/2006/relationships/notesSlide" Target="../notesSlides/notesSlide580.xml"/><Relationship Id="rId1" Type="http://schemas.openxmlformats.org/officeDocument/2006/relationships/slideLayout" Target="../slideLayouts/slideLayout1.xml"/></Relationships>
</file>

<file path=ppt/slides/_rels/slide581.xml.rels><?xml version="1.0" encoding="UTF-8" standalone="yes"?>
<Relationships xmlns="http://schemas.openxmlformats.org/package/2006/relationships"><Relationship Id="rId3" Type="http://schemas.openxmlformats.org/officeDocument/2006/relationships/image" Target="../media/image486.png"/><Relationship Id="rId2" Type="http://schemas.openxmlformats.org/officeDocument/2006/relationships/notesSlide" Target="../notesSlides/notesSlide581.xml"/><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3" Type="http://schemas.openxmlformats.org/officeDocument/2006/relationships/image" Target="../media/image487.jpeg"/><Relationship Id="rId2" Type="http://schemas.openxmlformats.org/officeDocument/2006/relationships/notesSlide" Target="../notesSlides/notesSlide582.xml"/><Relationship Id="rId1" Type="http://schemas.openxmlformats.org/officeDocument/2006/relationships/slideLayout" Target="../slideLayouts/slideLayout1.xml"/></Relationships>
</file>

<file path=ppt/slides/_rels/slide583.xml.rels><?xml version="1.0" encoding="UTF-8" standalone="yes"?>
<Relationships xmlns="http://schemas.openxmlformats.org/package/2006/relationships"><Relationship Id="rId3" Type="http://schemas.openxmlformats.org/officeDocument/2006/relationships/image" Target="../media/image488.png"/><Relationship Id="rId2" Type="http://schemas.openxmlformats.org/officeDocument/2006/relationships/notesSlide" Target="../notesSlides/notesSlide583.xml"/><Relationship Id="rId1" Type="http://schemas.openxmlformats.org/officeDocument/2006/relationships/slideLayout" Target="../slideLayouts/slideLayout1.xml"/></Relationships>
</file>

<file path=ppt/slides/_rels/slide584.xml.rels><?xml version="1.0" encoding="UTF-8" standalone="yes"?>
<Relationships xmlns="http://schemas.openxmlformats.org/package/2006/relationships"><Relationship Id="rId3" Type="http://schemas.openxmlformats.org/officeDocument/2006/relationships/image" Target="../media/image489.png"/><Relationship Id="rId2" Type="http://schemas.openxmlformats.org/officeDocument/2006/relationships/notesSlide" Target="../notesSlides/notesSlide584.xml"/><Relationship Id="rId1" Type="http://schemas.openxmlformats.org/officeDocument/2006/relationships/slideLayout" Target="../slideLayouts/slideLayout2.xml"/><Relationship Id="rId6" Type="http://schemas.openxmlformats.org/officeDocument/2006/relationships/image" Target="../media/image492.png"/><Relationship Id="rId5" Type="http://schemas.openxmlformats.org/officeDocument/2006/relationships/image" Target="../media/image491.png"/><Relationship Id="rId4" Type="http://schemas.openxmlformats.org/officeDocument/2006/relationships/image" Target="../media/image490.png"/></Relationships>
</file>

<file path=ppt/slides/_rels/slide585.xml.rels><?xml version="1.0" encoding="UTF-8" standalone="yes"?>
<Relationships xmlns="http://schemas.openxmlformats.org/package/2006/relationships"><Relationship Id="rId3" Type="http://schemas.openxmlformats.org/officeDocument/2006/relationships/image" Target="../media/image493.jpeg"/><Relationship Id="rId2" Type="http://schemas.openxmlformats.org/officeDocument/2006/relationships/notesSlide" Target="../notesSlides/notesSlide585.xml"/><Relationship Id="rId1" Type="http://schemas.openxmlformats.org/officeDocument/2006/relationships/slideLayout" Target="../slideLayouts/slideLayout2.xml"/></Relationships>
</file>

<file path=ppt/slides/_rels/slide586.xml.rels><?xml version="1.0" encoding="UTF-8" standalone="yes"?>
<Relationships xmlns="http://schemas.openxmlformats.org/package/2006/relationships"><Relationship Id="rId3" Type="http://schemas.openxmlformats.org/officeDocument/2006/relationships/image" Target="../media/image493.jpeg"/><Relationship Id="rId2" Type="http://schemas.openxmlformats.org/officeDocument/2006/relationships/notesSlide" Target="../notesSlides/notesSlide586.xml"/><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3" Type="http://schemas.openxmlformats.org/officeDocument/2006/relationships/image" Target="../media/image494.png"/><Relationship Id="rId2" Type="http://schemas.openxmlformats.org/officeDocument/2006/relationships/notesSlide" Target="../notesSlides/notesSlide587.xml"/><Relationship Id="rId1" Type="http://schemas.openxmlformats.org/officeDocument/2006/relationships/slideLayout" Target="../slideLayouts/slideLayout1.xml"/><Relationship Id="rId5" Type="http://schemas.openxmlformats.org/officeDocument/2006/relationships/image" Target="../media/image496.png"/><Relationship Id="rId4" Type="http://schemas.openxmlformats.org/officeDocument/2006/relationships/image" Target="../media/image495.png"/></Relationships>
</file>

<file path=ppt/slides/_rels/slide588.xml.rels><?xml version="1.0" encoding="UTF-8" standalone="yes"?>
<Relationships xmlns="http://schemas.openxmlformats.org/package/2006/relationships"><Relationship Id="rId2" Type="http://schemas.openxmlformats.org/officeDocument/2006/relationships/notesSlide" Target="../notesSlides/notesSlide588.xml"/><Relationship Id="rId1" Type="http://schemas.openxmlformats.org/officeDocument/2006/relationships/slideLayout" Target="../slideLayouts/slideLayout1.xml"/></Relationships>
</file>

<file path=ppt/slides/_rels/slide589.xml.rels><?xml version="1.0" encoding="UTF-8" standalone="yes"?>
<Relationships xmlns="http://schemas.openxmlformats.org/package/2006/relationships"><Relationship Id="rId3" Type="http://schemas.openxmlformats.org/officeDocument/2006/relationships/image" Target="../media/image497.jpeg"/><Relationship Id="rId2" Type="http://schemas.openxmlformats.org/officeDocument/2006/relationships/notesSlide" Target="../notesSlides/notesSlide589.xml"/><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3" Type="http://schemas.openxmlformats.org/officeDocument/2006/relationships/image" Target="../media/image498.jpeg"/><Relationship Id="rId2" Type="http://schemas.openxmlformats.org/officeDocument/2006/relationships/notesSlide" Target="../notesSlides/notesSlide590.xml"/><Relationship Id="rId1" Type="http://schemas.openxmlformats.org/officeDocument/2006/relationships/slideLayout" Target="../slideLayouts/slideLayout1.xml"/><Relationship Id="rId4" Type="http://schemas.openxmlformats.org/officeDocument/2006/relationships/image" Target="../media/image499.jpeg"/></Relationships>
</file>

<file path=ppt/slides/_rels/slide591.xml.rels><?xml version="1.0" encoding="UTF-8" standalone="yes"?>
<Relationships xmlns="http://schemas.openxmlformats.org/package/2006/relationships"><Relationship Id="rId3" Type="http://schemas.openxmlformats.org/officeDocument/2006/relationships/image" Target="../media/image500.jpeg"/><Relationship Id="rId2" Type="http://schemas.openxmlformats.org/officeDocument/2006/relationships/notesSlide" Target="../notesSlides/notesSlide591.xml"/><Relationship Id="rId1" Type="http://schemas.openxmlformats.org/officeDocument/2006/relationships/slideLayout" Target="../slideLayouts/slideLayout1.xml"/><Relationship Id="rId4" Type="http://schemas.openxmlformats.org/officeDocument/2006/relationships/image" Target="../media/image501.jpeg"/></Relationships>
</file>

<file path=ppt/slides/_rels/slide592.xml.rels><?xml version="1.0" encoding="UTF-8" standalone="yes"?>
<Relationships xmlns="http://schemas.openxmlformats.org/package/2006/relationships"><Relationship Id="rId3" Type="http://schemas.openxmlformats.org/officeDocument/2006/relationships/image" Target="../media/image502.png"/><Relationship Id="rId2" Type="http://schemas.openxmlformats.org/officeDocument/2006/relationships/notesSlide" Target="../notesSlides/notesSlide592.xml"/><Relationship Id="rId1" Type="http://schemas.openxmlformats.org/officeDocument/2006/relationships/slideLayout" Target="../slideLayouts/slideLayout1.xml"/></Relationships>
</file>

<file path=ppt/slides/_rels/slide593.xml.rels><?xml version="1.0" encoding="UTF-8" standalone="yes"?>
<Relationships xmlns="http://schemas.openxmlformats.org/package/2006/relationships"><Relationship Id="rId3" Type="http://schemas.openxmlformats.org/officeDocument/2006/relationships/image" Target="../media/image502.png"/><Relationship Id="rId2" Type="http://schemas.openxmlformats.org/officeDocument/2006/relationships/notesSlide" Target="../notesSlides/notesSlide593.xml"/><Relationship Id="rId1" Type="http://schemas.openxmlformats.org/officeDocument/2006/relationships/slideLayout" Target="../slideLayouts/slideLayout1.xml"/></Relationships>
</file>

<file path=ppt/slides/_rels/slide594.xml.rels><?xml version="1.0" encoding="UTF-8" standalone="yes"?>
<Relationships xmlns="http://schemas.openxmlformats.org/package/2006/relationships"><Relationship Id="rId3" Type="http://schemas.openxmlformats.org/officeDocument/2006/relationships/image" Target="../media/image503.jpeg"/><Relationship Id="rId2" Type="http://schemas.openxmlformats.org/officeDocument/2006/relationships/notesSlide" Target="../notesSlides/notesSlide594.xml"/><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3" Type="http://schemas.openxmlformats.org/officeDocument/2006/relationships/image" Target="../media/image504.jpeg"/><Relationship Id="rId2" Type="http://schemas.openxmlformats.org/officeDocument/2006/relationships/notesSlide" Target="../notesSlides/notesSlide595.xml"/><Relationship Id="rId1" Type="http://schemas.openxmlformats.org/officeDocument/2006/relationships/slideLayout" Target="../slideLayouts/slideLayout1.xml"/><Relationship Id="rId4" Type="http://schemas.openxmlformats.org/officeDocument/2006/relationships/image" Target="../media/image505.jpeg"/></Relationships>
</file>

<file path=ppt/slides/_rels/slide596.xml.rels><?xml version="1.0" encoding="UTF-8" standalone="yes"?>
<Relationships xmlns="http://schemas.openxmlformats.org/package/2006/relationships"><Relationship Id="rId2" Type="http://schemas.openxmlformats.org/officeDocument/2006/relationships/notesSlide" Target="../notesSlides/notesSlide596.xml"/><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7.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598.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8.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599.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9.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600.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0.xml"/><Relationship Id="rId1" Type="http://schemas.openxmlformats.org/officeDocument/2006/relationships/slideLayout" Target="../slideLayouts/slideLayout1.xml"/></Relationships>
</file>

<file path=ppt/slides/_rels/slide601.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1.xml"/><Relationship Id="rId1" Type="http://schemas.openxmlformats.org/officeDocument/2006/relationships/slideLayout" Target="../slideLayouts/slideLayout1.xml"/></Relationships>
</file>

<file path=ppt/slides/_rels/slide602.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2.xml"/><Relationship Id="rId1" Type="http://schemas.openxmlformats.org/officeDocument/2006/relationships/slideLayout" Target="../slideLayouts/slideLayout1.xml"/></Relationships>
</file>

<file path=ppt/slides/_rels/slide603.xml.rels><?xml version="1.0" encoding="UTF-8" standalone="yes"?>
<Relationships xmlns="http://schemas.openxmlformats.org/package/2006/relationships"><Relationship Id="rId3" Type="http://schemas.openxmlformats.org/officeDocument/2006/relationships/image" Target="../media/image509.png"/><Relationship Id="rId2" Type="http://schemas.openxmlformats.org/officeDocument/2006/relationships/notesSlide" Target="../notesSlides/notesSlide603.xml"/><Relationship Id="rId1" Type="http://schemas.openxmlformats.org/officeDocument/2006/relationships/slideLayout" Target="../slideLayouts/slideLayout1.xml"/></Relationships>
</file>

<file path=ppt/slides/_rels/slide604.xml.rels><?xml version="1.0" encoding="UTF-8" standalone="yes"?>
<Relationships xmlns="http://schemas.openxmlformats.org/package/2006/relationships"><Relationship Id="rId2" Type="http://schemas.openxmlformats.org/officeDocument/2006/relationships/notesSlide" Target="../notesSlides/notesSlide604.xml"/><Relationship Id="rId1" Type="http://schemas.openxmlformats.org/officeDocument/2006/relationships/slideLayout" Target="../slideLayouts/slideLayout1.xml"/></Relationships>
</file>

<file path=ppt/slides/_rels/slide605.xml.rels><?xml version="1.0" encoding="UTF-8" standalone="yes"?>
<Relationships xmlns="http://schemas.openxmlformats.org/package/2006/relationships"><Relationship Id="rId2" Type="http://schemas.openxmlformats.org/officeDocument/2006/relationships/notesSlide" Target="../notesSlides/notesSlide605.xml"/><Relationship Id="rId1" Type="http://schemas.openxmlformats.org/officeDocument/2006/relationships/slideLayout" Target="../slideLayouts/slideLayout1.xml"/></Relationships>
</file>

<file path=ppt/slides/_rels/slide606.xml.rels><?xml version="1.0" encoding="UTF-8" standalone="yes"?>
<Relationships xmlns="http://schemas.openxmlformats.org/package/2006/relationships"><Relationship Id="rId3" Type="http://schemas.openxmlformats.org/officeDocument/2006/relationships/image" Target="../media/image510.jpeg"/><Relationship Id="rId2" Type="http://schemas.openxmlformats.org/officeDocument/2006/relationships/notesSlide" Target="../notesSlides/notesSlide606.xml"/><Relationship Id="rId1" Type="http://schemas.openxmlformats.org/officeDocument/2006/relationships/slideLayout" Target="../slideLayouts/slideLayout1.xml"/></Relationships>
</file>

<file path=ppt/slides/_rels/slide607.xml.rels><?xml version="1.0" encoding="UTF-8" standalone="yes"?>
<Relationships xmlns="http://schemas.openxmlformats.org/package/2006/relationships"><Relationship Id="rId2" Type="http://schemas.openxmlformats.org/officeDocument/2006/relationships/notesSlide" Target="../notesSlides/notesSlide607.xml"/><Relationship Id="rId1" Type="http://schemas.openxmlformats.org/officeDocument/2006/relationships/slideLayout" Target="../slideLayouts/slideLayout1.xml"/></Relationships>
</file>

<file path=ppt/slides/_rels/slide608.xml.rels><?xml version="1.0" encoding="UTF-8" standalone="yes"?>
<Relationships xmlns="http://schemas.openxmlformats.org/package/2006/relationships"><Relationship Id="rId3" Type="http://schemas.openxmlformats.org/officeDocument/2006/relationships/image" Target="../media/image511.png"/><Relationship Id="rId2" Type="http://schemas.openxmlformats.org/officeDocument/2006/relationships/notesSlide" Target="../notesSlides/notesSlide608.xml"/><Relationship Id="rId1" Type="http://schemas.openxmlformats.org/officeDocument/2006/relationships/slideLayout" Target="../slideLayouts/slideLayout1.xml"/></Relationships>
</file>

<file path=ppt/slides/_rels/slide609.xml.rels><?xml version="1.0" encoding="UTF-8" standalone="yes"?>
<Relationships xmlns="http://schemas.openxmlformats.org/package/2006/relationships"><Relationship Id="rId2" Type="http://schemas.openxmlformats.org/officeDocument/2006/relationships/notesSlide" Target="../notesSlides/notesSlide609.xml"/><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3" Type="http://schemas.openxmlformats.org/officeDocument/2006/relationships/image" Target="../media/image512.jpeg"/><Relationship Id="rId2" Type="http://schemas.openxmlformats.org/officeDocument/2006/relationships/notesSlide" Target="../notesSlides/notesSlide610.xml"/><Relationship Id="rId1" Type="http://schemas.openxmlformats.org/officeDocument/2006/relationships/slideLayout" Target="../slideLayouts/slideLayout1.xml"/></Relationships>
</file>

<file path=ppt/slides/_rels/slide611.xml.rels><?xml version="1.0" encoding="UTF-8" standalone="yes"?>
<Relationships xmlns="http://schemas.openxmlformats.org/package/2006/relationships"><Relationship Id="rId2" Type="http://schemas.openxmlformats.org/officeDocument/2006/relationships/notesSlide" Target="../notesSlides/notesSlide611.xml"/><Relationship Id="rId1" Type="http://schemas.openxmlformats.org/officeDocument/2006/relationships/slideLayout" Target="../slideLayouts/slideLayout1.xml"/></Relationships>
</file>

<file path=ppt/slides/_rels/slide612.xml.rels><?xml version="1.0" encoding="UTF-8" standalone="yes"?>
<Relationships xmlns="http://schemas.openxmlformats.org/package/2006/relationships"><Relationship Id="rId3" Type="http://schemas.openxmlformats.org/officeDocument/2006/relationships/image" Target="../media/image513.jpeg"/><Relationship Id="rId2" Type="http://schemas.openxmlformats.org/officeDocument/2006/relationships/notesSlide" Target="../notesSlides/notesSlide612.xml"/><Relationship Id="rId1" Type="http://schemas.openxmlformats.org/officeDocument/2006/relationships/slideLayout" Target="../slideLayouts/slideLayout1.xml"/></Relationships>
</file>

<file path=ppt/slides/_rels/slide613.xml.rels><?xml version="1.0" encoding="UTF-8" standalone="yes"?>
<Relationships xmlns="http://schemas.openxmlformats.org/package/2006/relationships"><Relationship Id="rId3" Type="http://schemas.openxmlformats.org/officeDocument/2006/relationships/image" Target="../media/image233.jpeg"/><Relationship Id="rId2" Type="http://schemas.openxmlformats.org/officeDocument/2006/relationships/notesSlide" Target="../notesSlides/notesSlide613.xml"/><Relationship Id="rId1" Type="http://schemas.openxmlformats.org/officeDocument/2006/relationships/slideLayout" Target="../slideLayouts/slideLayout2.xml"/><Relationship Id="rId4" Type="http://schemas.openxmlformats.org/officeDocument/2006/relationships/image" Target="../media/image45.jpeg"/></Relationships>
</file>

<file path=ppt/slides/_rels/slide614.xml.rels><?xml version="1.0" encoding="UTF-8" standalone="yes"?>
<Relationships xmlns="http://schemas.openxmlformats.org/package/2006/relationships"><Relationship Id="rId3" Type="http://schemas.openxmlformats.org/officeDocument/2006/relationships/image" Target="../media/image514.jpeg"/><Relationship Id="rId2" Type="http://schemas.openxmlformats.org/officeDocument/2006/relationships/notesSlide" Target="../notesSlides/notesSlide614.xml"/><Relationship Id="rId1" Type="http://schemas.openxmlformats.org/officeDocument/2006/relationships/slideLayout" Target="../slideLayouts/slideLayout1.xml"/></Relationships>
</file>

<file path=ppt/slides/_rels/slide615.xml.rels><?xml version="1.0" encoding="UTF-8" standalone="yes"?>
<Relationships xmlns="http://schemas.openxmlformats.org/package/2006/relationships"><Relationship Id="rId2" Type="http://schemas.openxmlformats.org/officeDocument/2006/relationships/notesSlide" Target="../notesSlides/notesSlide615.xml"/><Relationship Id="rId1" Type="http://schemas.openxmlformats.org/officeDocument/2006/relationships/slideLayout" Target="../slideLayouts/slideLayout1.xml"/></Relationships>
</file>

<file path=ppt/slides/_rels/slide616.xml.rels><?xml version="1.0" encoding="UTF-8" standalone="yes"?>
<Relationships xmlns="http://schemas.openxmlformats.org/package/2006/relationships"><Relationship Id="rId2" Type="http://schemas.openxmlformats.org/officeDocument/2006/relationships/notesSlide" Target="../notesSlides/notesSlide616.xml"/><Relationship Id="rId1" Type="http://schemas.openxmlformats.org/officeDocument/2006/relationships/slideLayout" Target="../slideLayouts/slideLayout1.xml"/></Relationships>
</file>

<file path=ppt/slides/_rels/slide617.xml.rels><?xml version="1.0" encoding="UTF-8" standalone="yes"?>
<Relationships xmlns="http://schemas.openxmlformats.org/package/2006/relationships"><Relationship Id="rId3" Type="http://schemas.openxmlformats.org/officeDocument/2006/relationships/image" Target="../media/image515.png"/><Relationship Id="rId2" Type="http://schemas.openxmlformats.org/officeDocument/2006/relationships/notesSlide" Target="../notesSlides/notesSlide617.xml"/><Relationship Id="rId1" Type="http://schemas.openxmlformats.org/officeDocument/2006/relationships/slideLayout" Target="../slideLayouts/slideLayout1.xml"/></Relationships>
</file>

<file path=ppt/slides/_rels/slide618.xml.rels><?xml version="1.0" encoding="UTF-8" standalone="yes"?>
<Relationships xmlns="http://schemas.openxmlformats.org/package/2006/relationships"><Relationship Id="rId2" Type="http://schemas.openxmlformats.org/officeDocument/2006/relationships/notesSlide" Target="../notesSlides/notesSlide618.xml"/><Relationship Id="rId1" Type="http://schemas.openxmlformats.org/officeDocument/2006/relationships/slideLayout" Target="../slideLayouts/slideLayout1.xml"/></Relationships>
</file>

<file path=ppt/slides/_rels/slide619.xml.rels><?xml version="1.0" encoding="UTF-8" standalone="yes"?>
<Relationships xmlns="http://schemas.openxmlformats.org/package/2006/relationships"><Relationship Id="rId3" Type="http://schemas.openxmlformats.org/officeDocument/2006/relationships/image" Target="../media/image516.png"/><Relationship Id="rId2" Type="http://schemas.openxmlformats.org/officeDocument/2006/relationships/notesSlide" Target="../notesSlides/notesSlide619.xml"/><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3" Type="http://schemas.openxmlformats.org/officeDocument/2006/relationships/image" Target="../media/image517.jpeg"/><Relationship Id="rId2" Type="http://schemas.openxmlformats.org/officeDocument/2006/relationships/notesSlide" Target="../notesSlides/notesSlide620.xml"/><Relationship Id="rId1" Type="http://schemas.openxmlformats.org/officeDocument/2006/relationships/slideLayout" Target="../slideLayouts/slideLayout1.xml"/></Relationships>
</file>

<file path=ppt/slides/_rels/slide621.xml.rels><?xml version="1.0" encoding="UTF-8" standalone="yes"?>
<Relationships xmlns="http://schemas.openxmlformats.org/package/2006/relationships"><Relationship Id="rId3" Type="http://schemas.openxmlformats.org/officeDocument/2006/relationships/image" Target="../media/image518.png"/><Relationship Id="rId2" Type="http://schemas.openxmlformats.org/officeDocument/2006/relationships/notesSlide" Target="../notesSlides/notesSlide621.xml"/><Relationship Id="rId1" Type="http://schemas.openxmlformats.org/officeDocument/2006/relationships/slideLayout" Target="../slideLayouts/slideLayout1.xml"/></Relationships>
</file>

<file path=ppt/slides/_rels/slide622.xml.rels><?xml version="1.0" encoding="UTF-8" standalone="yes"?>
<Relationships xmlns="http://schemas.openxmlformats.org/package/2006/relationships"><Relationship Id="rId3" Type="http://schemas.openxmlformats.org/officeDocument/2006/relationships/image" Target="../media/image519.jpeg"/><Relationship Id="rId2" Type="http://schemas.openxmlformats.org/officeDocument/2006/relationships/notesSlide" Target="../notesSlides/notesSlide622.xml"/><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3" Type="http://schemas.openxmlformats.org/officeDocument/2006/relationships/image" Target="../media/image519.jpeg"/><Relationship Id="rId2" Type="http://schemas.openxmlformats.org/officeDocument/2006/relationships/notesSlide" Target="../notesSlides/notesSlide623.xml"/><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3" Type="http://schemas.openxmlformats.org/officeDocument/2006/relationships/image" Target="../media/image520.png"/><Relationship Id="rId2" Type="http://schemas.openxmlformats.org/officeDocument/2006/relationships/notesSlide" Target="../notesSlides/notesSlide624.xml"/><Relationship Id="rId1" Type="http://schemas.openxmlformats.org/officeDocument/2006/relationships/slideLayout" Target="../slideLayouts/slideLayout1.xml"/></Relationships>
</file>

<file path=ppt/slides/_rels/slide625.xml.rels><?xml version="1.0" encoding="UTF-8" standalone="yes"?>
<Relationships xmlns="http://schemas.openxmlformats.org/package/2006/relationships"><Relationship Id="rId3" Type="http://schemas.openxmlformats.org/officeDocument/2006/relationships/image" Target="../media/image521.jpeg"/><Relationship Id="rId2" Type="http://schemas.openxmlformats.org/officeDocument/2006/relationships/notesSlide" Target="../notesSlides/notesSlide625.xml"/><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2" Type="http://schemas.openxmlformats.org/officeDocument/2006/relationships/notesSlide" Target="../notesSlides/notesSlide626.xml"/><Relationship Id="rId1" Type="http://schemas.openxmlformats.org/officeDocument/2006/relationships/slideLayout" Target="../slideLayouts/slideLayout1.xml"/></Relationships>
</file>

<file path=ppt/slides/_rels/slide627.xml.rels><?xml version="1.0" encoding="UTF-8" standalone="yes"?>
<Relationships xmlns="http://schemas.openxmlformats.org/package/2006/relationships"><Relationship Id="rId3" Type="http://schemas.openxmlformats.org/officeDocument/2006/relationships/image" Target="../media/image522.jpeg"/><Relationship Id="rId2" Type="http://schemas.openxmlformats.org/officeDocument/2006/relationships/notesSlide" Target="../notesSlides/notesSlide627.xml"/><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2" Type="http://schemas.openxmlformats.org/officeDocument/2006/relationships/notesSlide" Target="../notesSlides/notesSlide628.xml"/><Relationship Id="rId1" Type="http://schemas.openxmlformats.org/officeDocument/2006/relationships/slideLayout" Target="../slideLayouts/slideLayout1.xml"/></Relationships>
</file>

<file path=ppt/slides/_rels/slide629.xml.rels><?xml version="1.0" encoding="UTF-8" standalone="yes"?>
<Relationships xmlns="http://schemas.openxmlformats.org/package/2006/relationships"><Relationship Id="rId3" Type="http://schemas.openxmlformats.org/officeDocument/2006/relationships/image" Target="../media/image523.jpeg"/><Relationship Id="rId2" Type="http://schemas.openxmlformats.org/officeDocument/2006/relationships/notesSlide" Target="../notesSlides/notesSlide629.xml"/><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3" Type="http://schemas.openxmlformats.org/officeDocument/2006/relationships/image" Target="../media/image523.jpeg"/><Relationship Id="rId2" Type="http://schemas.openxmlformats.org/officeDocument/2006/relationships/notesSlide" Target="../notesSlides/notesSlide630.xml"/><Relationship Id="rId1" Type="http://schemas.openxmlformats.org/officeDocument/2006/relationships/slideLayout" Target="../slideLayouts/slideLayout1.xml"/></Relationships>
</file>

<file path=ppt/slides/_rels/slide631.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631.xml"/><Relationship Id="rId1" Type="http://schemas.openxmlformats.org/officeDocument/2006/relationships/slideLayout" Target="../slideLayouts/slideLayout1.xml"/></Relationships>
</file>

<file path=ppt/slides/_rels/slide632.xml.rels><?xml version="1.0" encoding="UTF-8" standalone="yes"?>
<Relationships xmlns="http://schemas.openxmlformats.org/package/2006/relationships"><Relationship Id="rId2" Type="http://schemas.openxmlformats.org/officeDocument/2006/relationships/notesSlide" Target="../notesSlides/notesSlide632.xml"/><Relationship Id="rId1" Type="http://schemas.openxmlformats.org/officeDocument/2006/relationships/slideLayout" Target="../slideLayouts/slideLayout1.xml"/></Relationships>
</file>

<file path=ppt/slides/_rels/slide633.xml.rels><?xml version="1.0" encoding="UTF-8" standalone="yes"?>
<Relationships xmlns="http://schemas.openxmlformats.org/package/2006/relationships"><Relationship Id="rId2" Type="http://schemas.openxmlformats.org/officeDocument/2006/relationships/notesSlide" Target="../notesSlides/notesSlide633.xml"/><Relationship Id="rId1" Type="http://schemas.openxmlformats.org/officeDocument/2006/relationships/slideLayout" Target="../slideLayouts/slideLayout1.xml"/></Relationships>
</file>

<file path=ppt/slides/_rels/slide634.xml.rels><?xml version="1.0" encoding="UTF-8" standalone="yes"?>
<Relationships xmlns="http://schemas.openxmlformats.org/package/2006/relationships"><Relationship Id="rId2" Type="http://schemas.openxmlformats.org/officeDocument/2006/relationships/notesSlide" Target="../notesSlides/notesSlide634.xml"/><Relationship Id="rId1" Type="http://schemas.openxmlformats.org/officeDocument/2006/relationships/slideLayout" Target="../slideLayouts/slideLayout1.xml"/></Relationships>
</file>

<file path=ppt/slides/_rels/slide635.xml.rels><?xml version="1.0" encoding="UTF-8" standalone="yes"?>
<Relationships xmlns="http://schemas.openxmlformats.org/package/2006/relationships"><Relationship Id="rId2" Type="http://schemas.openxmlformats.org/officeDocument/2006/relationships/notesSlide" Target="../notesSlides/notesSlide635.xml"/><Relationship Id="rId1" Type="http://schemas.openxmlformats.org/officeDocument/2006/relationships/slideLayout" Target="../slideLayouts/slideLayout1.xml"/></Relationships>
</file>

<file path=ppt/slides/_rels/slide636.xml.rels><?xml version="1.0" encoding="UTF-8" standalone="yes"?>
<Relationships xmlns="http://schemas.openxmlformats.org/package/2006/relationships"><Relationship Id="rId3" Type="http://schemas.openxmlformats.org/officeDocument/2006/relationships/image" Target="../media/image524.png"/><Relationship Id="rId2" Type="http://schemas.openxmlformats.org/officeDocument/2006/relationships/notesSlide" Target="../notesSlides/notesSlide636.xml"/><Relationship Id="rId1" Type="http://schemas.openxmlformats.org/officeDocument/2006/relationships/slideLayout" Target="../slideLayouts/slideLayout1.xml"/></Relationships>
</file>

<file path=ppt/slides/_rels/slide637.xml.rels><?xml version="1.0" encoding="UTF-8" standalone="yes"?>
<Relationships xmlns="http://schemas.openxmlformats.org/package/2006/relationships"><Relationship Id="rId3" Type="http://schemas.openxmlformats.org/officeDocument/2006/relationships/image" Target="../media/image525.jpeg"/><Relationship Id="rId2" Type="http://schemas.openxmlformats.org/officeDocument/2006/relationships/notesSlide" Target="../notesSlides/notesSlide637.xml"/><Relationship Id="rId1" Type="http://schemas.openxmlformats.org/officeDocument/2006/relationships/slideLayout" Target="../slideLayouts/slideLayout1.xml"/></Relationships>
</file>

<file path=ppt/slides/_rels/slide638.xml.rels><?xml version="1.0" encoding="UTF-8" standalone="yes"?>
<Relationships xmlns="http://schemas.openxmlformats.org/package/2006/relationships"><Relationship Id="rId3" Type="http://schemas.openxmlformats.org/officeDocument/2006/relationships/image" Target="../media/image526.jpeg"/><Relationship Id="rId2" Type="http://schemas.openxmlformats.org/officeDocument/2006/relationships/notesSlide" Target="../notesSlides/notesSlide638.xml"/><Relationship Id="rId1" Type="http://schemas.openxmlformats.org/officeDocument/2006/relationships/slideLayout" Target="../slideLayouts/slideLayout1.xml"/></Relationships>
</file>

<file path=ppt/slides/_rels/slide639.xml.rels><?xml version="1.0" encoding="UTF-8" standalone="yes"?>
<Relationships xmlns="http://schemas.openxmlformats.org/package/2006/relationships"><Relationship Id="rId3" Type="http://schemas.openxmlformats.org/officeDocument/2006/relationships/image" Target="../media/image527.png"/><Relationship Id="rId2" Type="http://schemas.openxmlformats.org/officeDocument/2006/relationships/notesSlide" Target="../notesSlides/notesSlide639.xml"/><Relationship Id="rId1" Type="http://schemas.openxmlformats.org/officeDocument/2006/relationships/slideLayout" Target="../slideLayouts/slideLayout1.xml"/><Relationship Id="rId4" Type="http://schemas.openxmlformats.org/officeDocument/2006/relationships/image" Target="../media/image528.png"/></Relationships>
</file>

<file path=ppt/slides/_rels/slide640.xml.rels><?xml version="1.0" encoding="UTF-8" standalone="yes"?>
<Relationships xmlns="http://schemas.openxmlformats.org/package/2006/relationships"><Relationship Id="rId3" Type="http://schemas.openxmlformats.org/officeDocument/2006/relationships/image" Target="../media/image529.jpeg"/><Relationship Id="rId2" Type="http://schemas.openxmlformats.org/officeDocument/2006/relationships/notesSlide" Target="../notesSlides/notesSlide640.xml"/><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3" Type="http://schemas.openxmlformats.org/officeDocument/2006/relationships/image" Target="../media/image530.jpeg"/><Relationship Id="rId2" Type="http://schemas.openxmlformats.org/officeDocument/2006/relationships/notesSlide" Target="../notesSlides/notesSlide641.xml"/><Relationship Id="rId1" Type="http://schemas.openxmlformats.org/officeDocument/2006/relationships/slideLayout" Target="../slideLayouts/slideLayout1.xml"/><Relationship Id="rId4" Type="http://schemas.openxmlformats.org/officeDocument/2006/relationships/image" Target="../media/image531.jpeg"/></Relationships>
</file>

<file path=ppt/slides/_rels/slide642.xml.rels><?xml version="1.0" encoding="UTF-8" standalone="yes"?>
<Relationships xmlns="http://schemas.openxmlformats.org/package/2006/relationships"><Relationship Id="rId3" Type="http://schemas.openxmlformats.org/officeDocument/2006/relationships/image" Target="../media/image531.jpeg"/><Relationship Id="rId2" Type="http://schemas.openxmlformats.org/officeDocument/2006/relationships/notesSlide" Target="../notesSlides/notesSlide642.xml"/><Relationship Id="rId1" Type="http://schemas.openxmlformats.org/officeDocument/2006/relationships/slideLayout" Target="../slideLayouts/slideLayout1.xml"/><Relationship Id="rId4" Type="http://schemas.openxmlformats.org/officeDocument/2006/relationships/image" Target="../media/image530.jpeg"/></Relationships>
</file>

<file path=ppt/slides/_rels/slide643.xml.rels><?xml version="1.0" encoding="UTF-8" standalone="yes"?>
<Relationships xmlns="http://schemas.openxmlformats.org/package/2006/relationships"><Relationship Id="rId3" Type="http://schemas.openxmlformats.org/officeDocument/2006/relationships/image" Target="../media/image531.jpeg"/><Relationship Id="rId2" Type="http://schemas.openxmlformats.org/officeDocument/2006/relationships/notesSlide" Target="../notesSlides/notesSlide643.xml"/><Relationship Id="rId1" Type="http://schemas.openxmlformats.org/officeDocument/2006/relationships/slideLayout" Target="../slideLayouts/slideLayout1.xml"/><Relationship Id="rId4" Type="http://schemas.openxmlformats.org/officeDocument/2006/relationships/image" Target="../media/image530.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492990"/>
          </a:xfrm>
          <a:prstGeom prst="rect">
            <a:avLst/>
          </a:prstGeom>
        </p:spPr>
        <p:txBody>
          <a:bodyPr wrap="square">
            <a:spAutoFit/>
          </a:bodyPr>
          <a:lstStyle/>
          <a:p>
            <a:r>
              <a:rPr lang="en-US" sz="3200" b="1" dirty="0"/>
              <a:t>Katie’s glass holds a </a:t>
            </a:r>
            <a:r>
              <a:rPr lang="en-US" sz="3200" b="1" u="sng" dirty="0"/>
              <a:t>quarter of a </a:t>
            </a:r>
            <a:r>
              <a:rPr lang="en-US" sz="3200" b="1" u="sng" dirty="0" err="1"/>
              <a:t>litre</a:t>
            </a:r>
            <a:r>
              <a:rPr lang="en-US" sz="3200" b="1" dirty="0"/>
              <a:t> when it is full. </a:t>
            </a:r>
          </a:p>
          <a:p>
            <a:r>
              <a:rPr lang="en-US" sz="3200" b="1" dirty="0"/>
              <a:t>She nearly fills it to the top with juice. </a:t>
            </a:r>
          </a:p>
          <a:p>
            <a:r>
              <a:rPr lang="en-US" sz="3200" b="1" dirty="0"/>
              <a:t>Tick the approximate amount of juice she puts in the glass. </a:t>
            </a:r>
          </a:p>
          <a:p>
            <a:endParaRPr lang="en-US" sz="3200" b="1" dirty="0"/>
          </a:p>
          <a:p>
            <a:r>
              <a:rPr lang="en-US" sz="2800" dirty="0"/>
              <a:t>  4 </a:t>
            </a:r>
            <a:r>
              <a:rPr lang="en-US" sz="2800" dirty="0" err="1"/>
              <a:t>millilitres</a:t>
            </a:r>
            <a:r>
              <a:rPr lang="en-US" sz="2800" dirty="0"/>
              <a:t>       20 </a:t>
            </a:r>
            <a:r>
              <a:rPr lang="en-US" sz="2800" dirty="0" err="1"/>
              <a:t>millilitres</a:t>
            </a:r>
            <a:r>
              <a:rPr lang="en-US" sz="2800" dirty="0"/>
              <a:t>       120 </a:t>
            </a:r>
            <a:r>
              <a:rPr lang="en-US" sz="2800" dirty="0" err="1"/>
              <a:t>millilitres</a:t>
            </a:r>
            <a:r>
              <a:rPr lang="en-US" sz="2800" dirty="0"/>
              <a:t>       220 </a:t>
            </a:r>
            <a:r>
              <a:rPr lang="en-US" sz="2800" dirty="0" err="1"/>
              <a:t>millilitres</a:t>
            </a:r>
            <a:r>
              <a:rPr lang="en-US" sz="2800" dirty="0"/>
              <a:t>       420 </a:t>
            </a:r>
            <a:r>
              <a:rPr lang="en-US" sz="2800" dirty="0" err="1"/>
              <a:t>millilitres</a:t>
            </a:r>
            <a:endParaRPr lang="en-US" sz="2800" dirty="0"/>
          </a:p>
        </p:txBody>
      </p:sp>
      <p:sp>
        <p:nvSpPr>
          <p:cNvPr id="4" name="TextBox 3">
            <a:extLst>
              <a:ext uri="{FF2B5EF4-FFF2-40B4-BE49-F238E27FC236}">
                <a16:creationId xmlns:a16="http://schemas.microsoft.com/office/drawing/2014/main" id="{9FEB4308-304F-42AB-AA34-B9017E51D648}"/>
              </a:ext>
            </a:extLst>
          </p:cNvPr>
          <p:cNvSpPr txBox="1"/>
          <p:nvPr/>
        </p:nvSpPr>
        <p:spPr>
          <a:xfrm>
            <a:off x="591867" y="3136612"/>
            <a:ext cx="7037231" cy="584775"/>
          </a:xfrm>
          <a:prstGeom prst="rect">
            <a:avLst/>
          </a:prstGeom>
          <a:noFill/>
        </p:spPr>
        <p:txBody>
          <a:bodyPr wrap="square" rtlCol="0">
            <a:spAutoFit/>
          </a:bodyPr>
          <a:lstStyle/>
          <a:p>
            <a:r>
              <a:rPr lang="en-GB" sz="3200" b="1" dirty="0">
                <a:solidFill>
                  <a:srgbClr val="FF0000"/>
                </a:solidFill>
              </a:rPr>
              <a:t>1 litre = 1000 millilitres</a:t>
            </a:r>
          </a:p>
        </p:txBody>
      </p:sp>
      <p:sp>
        <p:nvSpPr>
          <p:cNvPr id="5" name="TextBox 4">
            <a:extLst>
              <a:ext uri="{FF2B5EF4-FFF2-40B4-BE49-F238E27FC236}">
                <a16:creationId xmlns:a16="http://schemas.microsoft.com/office/drawing/2014/main" id="{C4FBBB3F-86DF-4EA4-A6A4-C2A811CBD0B8}"/>
              </a:ext>
            </a:extLst>
          </p:cNvPr>
          <p:cNvSpPr txBox="1"/>
          <p:nvPr/>
        </p:nvSpPr>
        <p:spPr>
          <a:xfrm>
            <a:off x="1301551" y="4240002"/>
            <a:ext cx="7037231" cy="584775"/>
          </a:xfrm>
          <a:prstGeom prst="rect">
            <a:avLst/>
          </a:prstGeom>
          <a:noFill/>
        </p:spPr>
        <p:txBody>
          <a:bodyPr wrap="square" rtlCol="0">
            <a:spAutoFit/>
          </a:bodyPr>
          <a:lstStyle/>
          <a:p>
            <a:r>
              <a:rPr lang="en-GB" sz="3200" b="1" dirty="0">
                <a:solidFill>
                  <a:srgbClr val="FF0000"/>
                </a:solidFill>
              </a:rPr>
              <a:t>¼ litre = 250 millilitres</a:t>
            </a:r>
          </a:p>
        </p:txBody>
      </p:sp>
      <p:sp>
        <p:nvSpPr>
          <p:cNvPr id="3" name="Oval 2">
            <a:extLst>
              <a:ext uri="{FF2B5EF4-FFF2-40B4-BE49-F238E27FC236}">
                <a16:creationId xmlns:a16="http://schemas.microsoft.com/office/drawing/2014/main" id="{E35129C2-BCAB-4468-98E2-A5DE80A0E2EF}"/>
              </a:ext>
            </a:extLst>
          </p:cNvPr>
          <p:cNvSpPr/>
          <p:nvPr/>
        </p:nvSpPr>
        <p:spPr>
          <a:xfrm>
            <a:off x="7042245" y="1897039"/>
            <a:ext cx="2552131" cy="7506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48118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3"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326571" y="2983784"/>
            <a:ext cx="11581695" cy="584775"/>
          </a:xfrm>
          <a:prstGeom prst="rect">
            <a:avLst/>
          </a:prstGeom>
        </p:spPr>
        <p:txBody>
          <a:bodyPr wrap="square">
            <a:spAutoFit/>
          </a:bodyPr>
          <a:lstStyle/>
          <a:p>
            <a:r>
              <a:rPr lang="en-US" sz="3200" b="1" dirty="0"/>
              <a:t>Use three of these fraction cards to complete the sum below.</a:t>
            </a:r>
          </a:p>
        </p:txBody>
      </p:sp>
      <p:pic>
        <p:nvPicPr>
          <p:cNvPr id="3" name="Picture 2">
            <a:extLst>
              <a:ext uri="{FF2B5EF4-FFF2-40B4-BE49-F238E27FC236}">
                <a16:creationId xmlns:a16="http://schemas.microsoft.com/office/drawing/2014/main" id="{AFC92DA0-1828-4A34-889C-D4C0DF4C4B14}"/>
              </a:ext>
            </a:extLst>
          </p:cNvPr>
          <p:cNvPicPr>
            <a:picLocks noChangeAspect="1"/>
          </p:cNvPicPr>
          <p:nvPr/>
        </p:nvPicPr>
        <p:blipFill>
          <a:blip r:embed="rId3"/>
          <a:stretch>
            <a:fillRect/>
          </a:stretch>
        </p:blipFill>
        <p:spPr>
          <a:xfrm>
            <a:off x="326571" y="202464"/>
            <a:ext cx="8518171" cy="1703634"/>
          </a:xfrm>
          <a:prstGeom prst="rect">
            <a:avLst/>
          </a:prstGeom>
        </p:spPr>
      </p:pic>
      <p:pic>
        <p:nvPicPr>
          <p:cNvPr id="4" name="Picture 3">
            <a:extLst>
              <a:ext uri="{FF2B5EF4-FFF2-40B4-BE49-F238E27FC236}">
                <a16:creationId xmlns:a16="http://schemas.microsoft.com/office/drawing/2014/main" id="{B310C79F-A11A-42F7-BC5C-689EC9A8B236}"/>
              </a:ext>
            </a:extLst>
          </p:cNvPr>
          <p:cNvPicPr>
            <a:picLocks noChangeAspect="1"/>
          </p:cNvPicPr>
          <p:nvPr/>
        </p:nvPicPr>
        <p:blipFill>
          <a:blip r:embed="rId4"/>
          <a:stretch>
            <a:fillRect/>
          </a:stretch>
        </p:blipFill>
        <p:spPr>
          <a:xfrm>
            <a:off x="597020" y="3561904"/>
            <a:ext cx="8178775" cy="1710289"/>
          </a:xfrm>
          <a:prstGeom prst="rect">
            <a:avLst/>
          </a:prstGeom>
        </p:spPr>
      </p:pic>
      <p:grpSp>
        <p:nvGrpSpPr>
          <p:cNvPr id="6" name="Group 5">
            <a:extLst>
              <a:ext uri="{FF2B5EF4-FFF2-40B4-BE49-F238E27FC236}">
                <a16:creationId xmlns:a16="http://schemas.microsoft.com/office/drawing/2014/main" id="{3C42E3E1-078F-4673-AC3E-A341701B0C9C}"/>
              </a:ext>
            </a:extLst>
          </p:cNvPr>
          <p:cNvGrpSpPr/>
          <p:nvPr/>
        </p:nvGrpSpPr>
        <p:grpSpPr>
          <a:xfrm>
            <a:off x="8861211" y="4299677"/>
            <a:ext cx="630890" cy="584775"/>
            <a:chOff x="8608255" y="2187080"/>
            <a:chExt cx="630890" cy="584775"/>
          </a:xfrm>
        </p:grpSpPr>
        <p:sp>
          <p:nvSpPr>
            <p:cNvPr id="12" name="Rectangle 11">
              <a:extLst>
                <a:ext uri="{FF2B5EF4-FFF2-40B4-BE49-F238E27FC236}">
                  <a16:creationId xmlns:a16="http://schemas.microsoft.com/office/drawing/2014/main" id="{042A0DF1-A881-4AF8-95E9-CA586009D421}"/>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13" name="Straight Connector 12">
              <a:extLst>
                <a:ext uri="{FF2B5EF4-FFF2-40B4-BE49-F238E27FC236}">
                  <a16:creationId xmlns:a16="http://schemas.microsoft.com/office/drawing/2014/main" id="{C8BD5F78-E8DD-40AA-8708-F347F1597E7A}"/>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05E1A799-5EA5-4AEA-90EE-87AAD32067F6}"/>
              </a:ext>
            </a:extLst>
          </p:cNvPr>
          <p:cNvSpPr/>
          <p:nvPr/>
        </p:nvSpPr>
        <p:spPr>
          <a:xfrm>
            <a:off x="8861211" y="3935167"/>
            <a:ext cx="630890" cy="584775"/>
          </a:xfrm>
          <a:prstGeom prst="rect">
            <a:avLst/>
          </a:prstGeom>
        </p:spPr>
        <p:txBody>
          <a:bodyPr wrap="square">
            <a:spAutoFit/>
          </a:bodyPr>
          <a:lstStyle/>
          <a:p>
            <a:r>
              <a:rPr lang="en-US" sz="3200" b="1" dirty="0">
                <a:solidFill>
                  <a:srgbClr val="FF0000"/>
                </a:solidFill>
              </a:rPr>
              <a:t>20</a:t>
            </a:r>
            <a:endParaRPr lang="en-GB" sz="3200" b="1" dirty="0">
              <a:solidFill>
                <a:srgbClr val="FF0000"/>
              </a:solidFill>
            </a:endParaRPr>
          </a:p>
        </p:txBody>
      </p:sp>
      <p:grpSp>
        <p:nvGrpSpPr>
          <p:cNvPr id="15" name="Group 14">
            <a:extLst>
              <a:ext uri="{FF2B5EF4-FFF2-40B4-BE49-F238E27FC236}">
                <a16:creationId xmlns:a16="http://schemas.microsoft.com/office/drawing/2014/main" id="{8D4E0BD7-0EEA-48A4-8EEE-3E95EBEB157A}"/>
              </a:ext>
            </a:extLst>
          </p:cNvPr>
          <p:cNvGrpSpPr/>
          <p:nvPr/>
        </p:nvGrpSpPr>
        <p:grpSpPr>
          <a:xfrm>
            <a:off x="677610" y="2188498"/>
            <a:ext cx="630890" cy="584775"/>
            <a:chOff x="8608255" y="2187080"/>
            <a:chExt cx="630890" cy="584775"/>
          </a:xfrm>
        </p:grpSpPr>
        <p:sp>
          <p:nvSpPr>
            <p:cNvPr id="16" name="Rectangle 15">
              <a:extLst>
                <a:ext uri="{FF2B5EF4-FFF2-40B4-BE49-F238E27FC236}">
                  <a16:creationId xmlns:a16="http://schemas.microsoft.com/office/drawing/2014/main" id="{FCEBA468-12C9-43EB-87EB-B0232B42B168}"/>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65409F1E-38F4-4BB5-9E34-29417AD28906}"/>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6841A565-FB16-40E0-93E3-3B1CE6944DF7}"/>
              </a:ext>
            </a:extLst>
          </p:cNvPr>
          <p:cNvGrpSpPr/>
          <p:nvPr/>
        </p:nvGrpSpPr>
        <p:grpSpPr>
          <a:xfrm>
            <a:off x="2482347" y="2188498"/>
            <a:ext cx="630890" cy="584775"/>
            <a:chOff x="8608255" y="2187080"/>
            <a:chExt cx="630890" cy="584775"/>
          </a:xfrm>
        </p:grpSpPr>
        <p:sp>
          <p:nvSpPr>
            <p:cNvPr id="19" name="Rectangle 18">
              <a:extLst>
                <a:ext uri="{FF2B5EF4-FFF2-40B4-BE49-F238E27FC236}">
                  <a16:creationId xmlns:a16="http://schemas.microsoft.com/office/drawing/2014/main" id="{F5E6C143-1A05-4A40-941A-5B7DB14503FF}"/>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0" name="Straight Connector 19">
              <a:extLst>
                <a:ext uri="{FF2B5EF4-FFF2-40B4-BE49-F238E27FC236}">
                  <a16:creationId xmlns:a16="http://schemas.microsoft.com/office/drawing/2014/main" id="{E521AF81-3482-4D93-A746-2DD0E8D18183}"/>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4E7E2D84-3E63-481B-9E67-9892D9A4AD9B}"/>
              </a:ext>
            </a:extLst>
          </p:cNvPr>
          <p:cNvGrpSpPr/>
          <p:nvPr/>
        </p:nvGrpSpPr>
        <p:grpSpPr>
          <a:xfrm>
            <a:off x="4287084" y="2197305"/>
            <a:ext cx="630890" cy="584775"/>
            <a:chOff x="8608255" y="2187080"/>
            <a:chExt cx="630890" cy="584775"/>
          </a:xfrm>
        </p:grpSpPr>
        <p:sp>
          <p:nvSpPr>
            <p:cNvPr id="22" name="Rectangle 21">
              <a:extLst>
                <a:ext uri="{FF2B5EF4-FFF2-40B4-BE49-F238E27FC236}">
                  <a16:creationId xmlns:a16="http://schemas.microsoft.com/office/drawing/2014/main" id="{BBE3B80B-064F-4CB4-90BB-1A8ED64AB996}"/>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3" name="Straight Connector 22">
              <a:extLst>
                <a:ext uri="{FF2B5EF4-FFF2-40B4-BE49-F238E27FC236}">
                  <a16:creationId xmlns:a16="http://schemas.microsoft.com/office/drawing/2014/main" id="{8266C95E-3620-45B3-BB48-D749E990DE63}"/>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3862D53-E6F4-49C0-8F04-B442D93E7542}"/>
              </a:ext>
            </a:extLst>
          </p:cNvPr>
          <p:cNvGrpSpPr/>
          <p:nvPr/>
        </p:nvGrpSpPr>
        <p:grpSpPr>
          <a:xfrm>
            <a:off x="6091821" y="2197305"/>
            <a:ext cx="630890" cy="584775"/>
            <a:chOff x="8608255" y="2187080"/>
            <a:chExt cx="630890" cy="584775"/>
          </a:xfrm>
        </p:grpSpPr>
        <p:sp>
          <p:nvSpPr>
            <p:cNvPr id="25" name="Rectangle 24">
              <a:extLst>
                <a:ext uri="{FF2B5EF4-FFF2-40B4-BE49-F238E27FC236}">
                  <a16:creationId xmlns:a16="http://schemas.microsoft.com/office/drawing/2014/main" id="{6D2782DB-9459-41E7-9DC1-E451EB9C5E21}"/>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6" name="Straight Connector 25">
              <a:extLst>
                <a:ext uri="{FF2B5EF4-FFF2-40B4-BE49-F238E27FC236}">
                  <a16:creationId xmlns:a16="http://schemas.microsoft.com/office/drawing/2014/main" id="{0DCB7B66-FEF4-485E-82F7-C41745BBF3FC}"/>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385A2D03-298F-4ADE-BAC2-6F81CE4F8DBE}"/>
              </a:ext>
            </a:extLst>
          </p:cNvPr>
          <p:cNvSpPr/>
          <p:nvPr/>
        </p:nvSpPr>
        <p:spPr>
          <a:xfrm>
            <a:off x="677610" y="1831456"/>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sp>
        <p:nvSpPr>
          <p:cNvPr id="28" name="Rectangle 27">
            <a:extLst>
              <a:ext uri="{FF2B5EF4-FFF2-40B4-BE49-F238E27FC236}">
                <a16:creationId xmlns:a16="http://schemas.microsoft.com/office/drawing/2014/main" id="{48AF10EA-8E74-485B-AF80-34B3111F5540}"/>
              </a:ext>
            </a:extLst>
          </p:cNvPr>
          <p:cNvSpPr/>
          <p:nvPr/>
        </p:nvSpPr>
        <p:spPr>
          <a:xfrm>
            <a:off x="2606418" y="1829625"/>
            <a:ext cx="630890"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sp>
        <p:nvSpPr>
          <p:cNvPr id="29" name="Rectangle 28">
            <a:extLst>
              <a:ext uri="{FF2B5EF4-FFF2-40B4-BE49-F238E27FC236}">
                <a16:creationId xmlns:a16="http://schemas.microsoft.com/office/drawing/2014/main" id="{BD0013F3-6AEF-4607-B266-0DCB1C5BF05C}"/>
              </a:ext>
            </a:extLst>
          </p:cNvPr>
          <p:cNvSpPr/>
          <p:nvPr/>
        </p:nvSpPr>
        <p:spPr>
          <a:xfrm>
            <a:off x="4411155" y="1824221"/>
            <a:ext cx="494582"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sp>
        <p:nvSpPr>
          <p:cNvPr id="30" name="Rectangle 29">
            <a:extLst>
              <a:ext uri="{FF2B5EF4-FFF2-40B4-BE49-F238E27FC236}">
                <a16:creationId xmlns:a16="http://schemas.microsoft.com/office/drawing/2014/main" id="{5EF73475-4576-43BB-9BE2-C4BDCD3EF149}"/>
              </a:ext>
            </a:extLst>
          </p:cNvPr>
          <p:cNvSpPr/>
          <p:nvPr/>
        </p:nvSpPr>
        <p:spPr>
          <a:xfrm>
            <a:off x="6203655" y="1822390"/>
            <a:ext cx="630890"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grpSp>
        <p:nvGrpSpPr>
          <p:cNvPr id="31" name="Group 30">
            <a:extLst>
              <a:ext uri="{FF2B5EF4-FFF2-40B4-BE49-F238E27FC236}">
                <a16:creationId xmlns:a16="http://schemas.microsoft.com/office/drawing/2014/main" id="{AA4E0C37-F415-4827-BC7C-DA65E1732F5C}"/>
              </a:ext>
            </a:extLst>
          </p:cNvPr>
          <p:cNvGrpSpPr/>
          <p:nvPr/>
        </p:nvGrpSpPr>
        <p:grpSpPr>
          <a:xfrm>
            <a:off x="1033897" y="3887518"/>
            <a:ext cx="549205" cy="1086777"/>
            <a:chOff x="2613108" y="4105005"/>
            <a:chExt cx="549205" cy="1086777"/>
          </a:xfrm>
        </p:grpSpPr>
        <p:grpSp>
          <p:nvGrpSpPr>
            <p:cNvPr id="32" name="Group 31">
              <a:extLst>
                <a:ext uri="{FF2B5EF4-FFF2-40B4-BE49-F238E27FC236}">
                  <a16:creationId xmlns:a16="http://schemas.microsoft.com/office/drawing/2014/main" id="{DDBCBEC7-112E-42C8-B756-CB14E7B9F5B6}"/>
                </a:ext>
              </a:extLst>
            </p:cNvPr>
            <p:cNvGrpSpPr/>
            <p:nvPr/>
          </p:nvGrpSpPr>
          <p:grpSpPr>
            <a:xfrm>
              <a:off x="2613108" y="4560840"/>
              <a:ext cx="490985" cy="630942"/>
              <a:chOff x="2685132" y="3551699"/>
              <a:chExt cx="490985" cy="630942"/>
            </a:xfrm>
          </p:grpSpPr>
          <p:cxnSp>
            <p:nvCxnSpPr>
              <p:cNvPr id="34" name="Straight Connector 33">
                <a:extLst>
                  <a:ext uri="{FF2B5EF4-FFF2-40B4-BE49-F238E27FC236}">
                    <a16:creationId xmlns:a16="http://schemas.microsoft.com/office/drawing/2014/main" id="{67F52C5D-2E72-4EC6-8AF9-24E173E216D2}"/>
                  </a:ext>
                </a:extLst>
              </p:cNvPr>
              <p:cNvCxnSpPr>
                <a:cxnSpLocks/>
              </p:cNvCxnSpPr>
              <p:nvPr/>
            </p:nvCxnSpPr>
            <p:spPr>
              <a:xfrm>
                <a:off x="2694057" y="3613491"/>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48322A8-5BA3-4480-BFC3-CD8EAEF2DEF8}"/>
                  </a:ext>
                </a:extLst>
              </p:cNvPr>
              <p:cNvSpPr txBox="1"/>
              <p:nvPr/>
            </p:nvSpPr>
            <p:spPr>
              <a:xfrm>
                <a:off x="2685132" y="3551699"/>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33" name="TextBox 32">
              <a:extLst>
                <a:ext uri="{FF2B5EF4-FFF2-40B4-BE49-F238E27FC236}">
                  <a16:creationId xmlns:a16="http://schemas.microsoft.com/office/drawing/2014/main" id="{CF910F3A-C99A-49CD-8DB3-62500A4ECC1B}"/>
                </a:ext>
              </a:extLst>
            </p:cNvPr>
            <p:cNvSpPr txBox="1"/>
            <p:nvPr/>
          </p:nvSpPr>
          <p:spPr>
            <a:xfrm>
              <a:off x="2622606" y="410500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36" name="Group 35">
            <a:extLst>
              <a:ext uri="{FF2B5EF4-FFF2-40B4-BE49-F238E27FC236}">
                <a16:creationId xmlns:a16="http://schemas.microsoft.com/office/drawing/2014/main" id="{BECD1296-13CB-4AFA-8838-872AAA1FED63}"/>
              </a:ext>
            </a:extLst>
          </p:cNvPr>
          <p:cNvGrpSpPr/>
          <p:nvPr/>
        </p:nvGrpSpPr>
        <p:grpSpPr>
          <a:xfrm>
            <a:off x="3672146" y="3861756"/>
            <a:ext cx="549205" cy="1086777"/>
            <a:chOff x="2613108" y="4105005"/>
            <a:chExt cx="549205" cy="1086777"/>
          </a:xfrm>
        </p:grpSpPr>
        <p:grpSp>
          <p:nvGrpSpPr>
            <p:cNvPr id="37" name="Group 36">
              <a:extLst>
                <a:ext uri="{FF2B5EF4-FFF2-40B4-BE49-F238E27FC236}">
                  <a16:creationId xmlns:a16="http://schemas.microsoft.com/office/drawing/2014/main" id="{D05FBD1D-442F-4798-AE63-614F6970893E}"/>
                </a:ext>
              </a:extLst>
            </p:cNvPr>
            <p:cNvGrpSpPr/>
            <p:nvPr/>
          </p:nvGrpSpPr>
          <p:grpSpPr>
            <a:xfrm>
              <a:off x="2613108" y="4560840"/>
              <a:ext cx="490985" cy="630942"/>
              <a:chOff x="2685132" y="3551699"/>
              <a:chExt cx="490985" cy="630942"/>
            </a:xfrm>
          </p:grpSpPr>
          <p:cxnSp>
            <p:nvCxnSpPr>
              <p:cNvPr id="39" name="Straight Connector 38">
                <a:extLst>
                  <a:ext uri="{FF2B5EF4-FFF2-40B4-BE49-F238E27FC236}">
                    <a16:creationId xmlns:a16="http://schemas.microsoft.com/office/drawing/2014/main" id="{6552A9A0-A9C5-4D0E-A81E-03B9BE5A3532}"/>
                  </a:ext>
                </a:extLst>
              </p:cNvPr>
              <p:cNvCxnSpPr>
                <a:cxnSpLocks/>
              </p:cNvCxnSpPr>
              <p:nvPr/>
            </p:nvCxnSpPr>
            <p:spPr>
              <a:xfrm>
                <a:off x="2694057" y="3613491"/>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6009DB5C-1856-4C73-BCE5-8F137C122337}"/>
                  </a:ext>
                </a:extLst>
              </p:cNvPr>
              <p:cNvSpPr txBox="1"/>
              <p:nvPr/>
            </p:nvSpPr>
            <p:spPr>
              <a:xfrm>
                <a:off x="2685132" y="3551699"/>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sp>
          <p:nvSpPr>
            <p:cNvPr id="38" name="TextBox 37">
              <a:extLst>
                <a:ext uri="{FF2B5EF4-FFF2-40B4-BE49-F238E27FC236}">
                  <a16:creationId xmlns:a16="http://schemas.microsoft.com/office/drawing/2014/main" id="{739837B1-ACB2-4B4F-8DDA-19A910D7A293}"/>
                </a:ext>
              </a:extLst>
            </p:cNvPr>
            <p:cNvSpPr txBox="1"/>
            <p:nvPr/>
          </p:nvSpPr>
          <p:spPr>
            <a:xfrm>
              <a:off x="2622606" y="410500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41" name="Group 40">
            <a:extLst>
              <a:ext uri="{FF2B5EF4-FFF2-40B4-BE49-F238E27FC236}">
                <a16:creationId xmlns:a16="http://schemas.microsoft.com/office/drawing/2014/main" id="{0F3983B6-9369-41CD-89D4-2E76601ACBEF}"/>
              </a:ext>
            </a:extLst>
          </p:cNvPr>
          <p:cNvGrpSpPr/>
          <p:nvPr/>
        </p:nvGrpSpPr>
        <p:grpSpPr>
          <a:xfrm>
            <a:off x="6091397" y="3840891"/>
            <a:ext cx="1212623" cy="1076984"/>
            <a:chOff x="4060387" y="2403662"/>
            <a:chExt cx="1212623" cy="1076984"/>
          </a:xfrm>
        </p:grpSpPr>
        <p:cxnSp>
          <p:nvCxnSpPr>
            <p:cNvPr id="42" name="Straight Connector 41">
              <a:extLst>
                <a:ext uri="{FF2B5EF4-FFF2-40B4-BE49-F238E27FC236}">
                  <a16:creationId xmlns:a16="http://schemas.microsoft.com/office/drawing/2014/main" id="{0BDEE9D7-D404-480F-A1CE-377324799C3A}"/>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95567A25-0D69-42EF-ABF4-13443576733F}"/>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44" name="TextBox 43">
              <a:extLst>
                <a:ext uri="{FF2B5EF4-FFF2-40B4-BE49-F238E27FC236}">
                  <a16:creationId xmlns:a16="http://schemas.microsoft.com/office/drawing/2014/main" id="{EF094A2B-9A2C-47E5-BAAD-48B1A5893DE1}"/>
                </a:ext>
              </a:extLst>
            </p:cNvPr>
            <p:cNvSpPr txBox="1"/>
            <p:nvPr/>
          </p:nvSpPr>
          <p:spPr>
            <a:xfrm>
              <a:off x="4270768" y="24036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45" name="Rectangle 44">
            <a:extLst>
              <a:ext uri="{FF2B5EF4-FFF2-40B4-BE49-F238E27FC236}">
                <a16:creationId xmlns:a16="http://schemas.microsoft.com/office/drawing/2014/main" id="{430D4B9E-2C4C-40B4-A25F-920A03AC09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36489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7" grpId="0"/>
      <p:bldP spid="28" grpId="0"/>
      <p:bldP spid="29" grpId="0"/>
      <p:bldP spid="3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75B0209-F825-46DC-8FC7-8EFEE275D3C5}"/>
              </a:ext>
            </a:extLst>
          </p:cNvPr>
          <p:cNvSpPr/>
          <p:nvPr/>
        </p:nvSpPr>
        <p:spPr>
          <a:xfrm>
            <a:off x="56123" y="50000"/>
            <a:ext cx="10723494" cy="1569660"/>
          </a:xfrm>
          <a:prstGeom prst="rect">
            <a:avLst/>
          </a:prstGeom>
        </p:spPr>
        <p:txBody>
          <a:bodyPr wrap="square">
            <a:spAutoFit/>
          </a:bodyPr>
          <a:lstStyle/>
          <a:p>
            <a:r>
              <a:rPr lang="en-GB" sz="3200" b="1" dirty="0"/>
              <a:t>Here is a diagram for sorting numbers.</a:t>
            </a:r>
          </a:p>
          <a:p>
            <a:r>
              <a:rPr lang="en-GB" sz="3200" b="1" dirty="0"/>
              <a:t>Write each number in its correct place on the diagram.</a:t>
            </a:r>
          </a:p>
          <a:p>
            <a:r>
              <a:rPr lang="en-GB" sz="3200" dirty="0"/>
              <a:t>      2         20         201         2000</a:t>
            </a:r>
          </a:p>
        </p:txBody>
      </p:sp>
      <p:pic>
        <p:nvPicPr>
          <p:cNvPr id="3" name="Picture 2">
            <a:extLst>
              <a:ext uri="{FF2B5EF4-FFF2-40B4-BE49-F238E27FC236}">
                <a16:creationId xmlns:a16="http://schemas.microsoft.com/office/drawing/2014/main" id="{FC1781CD-0CE3-47B3-8000-44B071FBBA16}"/>
              </a:ext>
            </a:extLst>
          </p:cNvPr>
          <p:cNvPicPr>
            <a:picLocks noChangeAspect="1"/>
          </p:cNvPicPr>
          <p:nvPr/>
        </p:nvPicPr>
        <p:blipFill>
          <a:blip r:embed="rId3"/>
          <a:stretch>
            <a:fillRect/>
          </a:stretch>
        </p:blipFill>
        <p:spPr>
          <a:xfrm>
            <a:off x="219155" y="1804326"/>
            <a:ext cx="7598322" cy="4416432"/>
          </a:xfrm>
          <a:prstGeom prst="rect">
            <a:avLst/>
          </a:prstGeom>
        </p:spPr>
      </p:pic>
      <p:sp>
        <p:nvSpPr>
          <p:cNvPr id="5" name="TextBox 4">
            <a:extLst>
              <a:ext uri="{FF2B5EF4-FFF2-40B4-BE49-F238E27FC236}">
                <a16:creationId xmlns:a16="http://schemas.microsoft.com/office/drawing/2014/main" id="{0892C42E-64FA-4CBF-9089-9447A20D59A2}"/>
              </a:ext>
            </a:extLst>
          </p:cNvPr>
          <p:cNvSpPr txBox="1"/>
          <p:nvPr/>
        </p:nvSpPr>
        <p:spPr>
          <a:xfrm>
            <a:off x="2706838" y="4993712"/>
            <a:ext cx="7221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DACD0158-2876-4A6E-BECC-C7DE3715F114}"/>
              </a:ext>
            </a:extLst>
          </p:cNvPr>
          <p:cNvSpPr txBox="1"/>
          <p:nvPr/>
        </p:nvSpPr>
        <p:spPr>
          <a:xfrm>
            <a:off x="2576208" y="3557134"/>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7" name="TextBox 6">
            <a:extLst>
              <a:ext uri="{FF2B5EF4-FFF2-40B4-BE49-F238E27FC236}">
                <a16:creationId xmlns:a16="http://schemas.microsoft.com/office/drawing/2014/main" id="{520BBF00-80D6-4B10-9A91-2C96BB2D0E36}"/>
              </a:ext>
            </a:extLst>
          </p:cNvPr>
          <p:cNvSpPr txBox="1"/>
          <p:nvPr/>
        </p:nvSpPr>
        <p:spPr>
          <a:xfrm>
            <a:off x="5786052" y="3557134"/>
            <a:ext cx="11535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201</a:t>
            </a:r>
          </a:p>
        </p:txBody>
      </p:sp>
      <p:sp>
        <p:nvSpPr>
          <p:cNvPr id="8" name="TextBox 7">
            <a:extLst>
              <a:ext uri="{FF2B5EF4-FFF2-40B4-BE49-F238E27FC236}">
                <a16:creationId xmlns:a16="http://schemas.microsoft.com/office/drawing/2014/main" id="{AF14B2CF-F3A4-43F2-9E4F-2165C59D9514}"/>
              </a:ext>
            </a:extLst>
          </p:cNvPr>
          <p:cNvSpPr txBox="1"/>
          <p:nvPr/>
        </p:nvSpPr>
        <p:spPr>
          <a:xfrm>
            <a:off x="3363685" y="2925433"/>
            <a:ext cx="142058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2000</a:t>
            </a:r>
          </a:p>
        </p:txBody>
      </p:sp>
    </p:spTree>
    <p:extLst>
      <p:ext uri="{BB962C8B-B14F-4D97-AF65-F5344CB8AC3E}">
        <p14:creationId xmlns:p14="http://schemas.microsoft.com/office/powerpoint/2010/main" val="1031707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BC208C5-D56D-40F8-BE09-45FF61C71ABC}"/>
              </a:ext>
            </a:extLst>
          </p:cNvPr>
          <p:cNvSpPr/>
          <p:nvPr/>
        </p:nvSpPr>
        <p:spPr>
          <a:xfrm>
            <a:off x="103032" y="51516"/>
            <a:ext cx="756187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size of angle p in the diagram.</a:t>
            </a:r>
          </a:p>
        </p:txBody>
      </p:sp>
      <p:pic>
        <p:nvPicPr>
          <p:cNvPr id="3" name="Picture 2">
            <a:extLst>
              <a:ext uri="{FF2B5EF4-FFF2-40B4-BE49-F238E27FC236}">
                <a16:creationId xmlns:a16="http://schemas.microsoft.com/office/drawing/2014/main" id="{730D37F1-D300-4A6F-BB16-7A29EAE9A939}"/>
              </a:ext>
            </a:extLst>
          </p:cNvPr>
          <p:cNvPicPr>
            <a:picLocks noChangeAspect="1"/>
          </p:cNvPicPr>
          <p:nvPr/>
        </p:nvPicPr>
        <p:blipFill>
          <a:blip r:embed="rId3"/>
          <a:stretch>
            <a:fillRect/>
          </a:stretch>
        </p:blipFill>
        <p:spPr>
          <a:xfrm>
            <a:off x="389675" y="877424"/>
            <a:ext cx="5121777" cy="5103152"/>
          </a:xfrm>
          <a:prstGeom prst="rect">
            <a:avLst/>
          </a:prstGeom>
        </p:spPr>
      </p:pic>
      <p:sp>
        <p:nvSpPr>
          <p:cNvPr id="12" name="Rectangle 11">
            <a:extLst>
              <a:ext uri="{FF2B5EF4-FFF2-40B4-BE49-F238E27FC236}">
                <a16:creationId xmlns:a16="http://schemas.microsoft.com/office/drawing/2014/main" id="{DC1EB653-2440-4171-B34B-0DBEAC15DFD4}"/>
              </a:ext>
            </a:extLst>
          </p:cNvPr>
          <p:cNvSpPr/>
          <p:nvPr/>
        </p:nvSpPr>
        <p:spPr>
          <a:xfrm>
            <a:off x="1528513" y="2420852"/>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3" name="Rectangle 12">
            <a:extLst>
              <a:ext uri="{FF2B5EF4-FFF2-40B4-BE49-F238E27FC236}">
                <a16:creationId xmlns:a16="http://schemas.microsoft.com/office/drawing/2014/main" id="{894AA6F9-3B6E-44EF-93F4-5FD2758404FB}"/>
              </a:ext>
            </a:extLst>
          </p:cNvPr>
          <p:cNvSpPr/>
          <p:nvPr/>
        </p:nvSpPr>
        <p:spPr>
          <a:xfrm>
            <a:off x="3316242" y="3214936"/>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4" name="Rectangle 13">
            <a:extLst>
              <a:ext uri="{FF2B5EF4-FFF2-40B4-BE49-F238E27FC236}">
                <a16:creationId xmlns:a16="http://schemas.microsoft.com/office/drawing/2014/main" id="{D9CF20F2-45F4-4461-8D7E-AEBCA0CF3151}"/>
              </a:ext>
            </a:extLst>
          </p:cNvPr>
          <p:cNvSpPr/>
          <p:nvPr/>
        </p:nvSpPr>
        <p:spPr>
          <a:xfrm>
            <a:off x="5245772" y="3676783"/>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D848460B-C92D-4364-9DBD-1A2CC3B01728}"/>
              </a:ext>
            </a:extLst>
          </p:cNvPr>
          <p:cNvSpPr/>
          <p:nvPr/>
        </p:nvSpPr>
        <p:spPr>
          <a:xfrm>
            <a:off x="5220342" y="3627498"/>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89CCB51F-255E-4C0E-9E11-0B35751FD206}"/>
              </a:ext>
            </a:extLst>
          </p:cNvPr>
          <p:cNvSpPr/>
          <p:nvPr/>
        </p:nvSpPr>
        <p:spPr>
          <a:xfrm>
            <a:off x="5707809" y="1601549"/>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17" name="Rectangle 16">
            <a:extLst>
              <a:ext uri="{FF2B5EF4-FFF2-40B4-BE49-F238E27FC236}">
                <a16:creationId xmlns:a16="http://schemas.microsoft.com/office/drawing/2014/main" id="{9CACF52D-240D-4916-BFBF-B05E8A94968E}"/>
              </a:ext>
            </a:extLst>
          </p:cNvPr>
          <p:cNvSpPr/>
          <p:nvPr/>
        </p:nvSpPr>
        <p:spPr>
          <a:xfrm>
            <a:off x="5707809" y="2630343"/>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- 102° - 90° - 90°</a:t>
            </a:r>
          </a:p>
        </p:txBody>
      </p:sp>
      <p:sp>
        <p:nvSpPr>
          <p:cNvPr id="18" name="Rectangle 17">
            <a:extLst>
              <a:ext uri="{FF2B5EF4-FFF2-40B4-BE49-F238E27FC236}">
                <a16:creationId xmlns:a16="http://schemas.microsoft.com/office/drawing/2014/main" id="{5BA7237F-F9F4-43AC-9EC9-AA518B39E155}"/>
              </a:ext>
            </a:extLst>
          </p:cNvPr>
          <p:cNvSpPr/>
          <p:nvPr/>
        </p:nvSpPr>
        <p:spPr>
          <a:xfrm>
            <a:off x="5707809" y="3148004"/>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- 282°</a:t>
            </a:r>
          </a:p>
        </p:txBody>
      </p:sp>
      <p:sp>
        <p:nvSpPr>
          <p:cNvPr id="19" name="Rectangle 18">
            <a:extLst>
              <a:ext uri="{FF2B5EF4-FFF2-40B4-BE49-F238E27FC236}">
                <a16:creationId xmlns:a16="http://schemas.microsoft.com/office/drawing/2014/main" id="{08AFCE70-3FE9-4CEF-A8D1-3C286FDA3142}"/>
              </a:ext>
            </a:extLst>
          </p:cNvPr>
          <p:cNvSpPr/>
          <p:nvPr/>
        </p:nvSpPr>
        <p:spPr>
          <a:xfrm>
            <a:off x="5707809" y="3691729"/>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78°</a:t>
            </a:r>
          </a:p>
        </p:txBody>
      </p:sp>
      <p:sp>
        <p:nvSpPr>
          <p:cNvPr id="20" name="Rectangle 19">
            <a:extLst>
              <a:ext uri="{FF2B5EF4-FFF2-40B4-BE49-F238E27FC236}">
                <a16:creationId xmlns:a16="http://schemas.microsoft.com/office/drawing/2014/main" id="{312691FB-888B-4654-A1C8-D42E51B43F5C}"/>
              </a:ext>
            </a:extLst>
          </p:cNvPr>
          <p:cNvSpPr/>
          <p:nvPr/>
        </p:nvSpPr>
        <p:spPr>
          <a:xfrm>
            <a:off x="5707809" y="987092"/>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21" name="Rectangle 20">
            <a:extLst>
              <a:ext uri="{FF2B5EF4-FFF2-40B4-BE49-F238E27FC236}">
                <a16:creationId xmlns:a16="http://schemas.microsoft.com/office/drawing/2014/main" id="{3546FDF4-5C69-400B-9871-C24FBFB0FDDC}"/>
              </a:ext>
            </a:extLst>
          </p:cNvPr>
          <p:cNvSpPr/>
          <p:nvPr/>
        </p:nvSpPr>
        <p:spPr>
          <a:xfrm>
            <a:off x="3202996" y="2097686"/>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78°</a:t>
            </a:r>
          </a:p>
        </p:txBody>
      </p:sp>
      <p:sp>
        <p:nvSpPr>
          <p:cNvPr id="22" name="Rectangle 21">
            <a:extLst>
              <a:ext uri="{FF2B5EF4-FFF2-40B4-BE49-F238E27FC236}">
                <a16:creationId xmlns:a16="http://schemas.microsoft.com/office/drawing/2014/main" id="{CF91A393-07AC-462A-8F08-D3855AA3029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27715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17" grpId="0"/>
      <p:bldP spid="18" grpId="0"/>
      <p:bldP spid="19" grpId="0"/>
      <p:bldP spid="20" grpId="0"/>
      <p:bldP spid="2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10D6EFB-495A-4B19-A0FE-C4BB69419494}"/>
              </a:ext>
            </a:extLst>
          </p:cNvPr>
          <p:cNvSpPr/>
          <p:nvPr/>
        </p:nvSpPr>
        <p:spPr>
          <a:xfrm>
            <a:off x="4761835" y="3112419"/>
            <a:ext cx="7180975" cy="1569660"/>
          </a:xfrm>
          <a:prstGeom prst="rect">
            <a:avLst/>
          </a:prstGeom>
        </p:spPr>
        <p:txBody>
          <a:bodyPr wrap="square">
            <a:spAutoFit/>
          </a:bodyPr>
          <a:lstStyle/>
          <a:p>
            <a:r>
              <a:rPr lang="en-US" sz="3200" b="1" dirty="0"/>
              <a:t>Each person paid £2.25 for a ticket to get in. How much ticket money was collected on Wednesday?</a:t>
            </a:r>
            <a:endParaRPr lang="en-US" sz="3200" dirty="0"/>
          </a:p>
        </p:txBody>
      </p:sp>
      <p:sp>
        <p:nvSpPr>
          <p:cNvPr id="46" name="TextBox 45">
            <a:extLst>
              <a:ext uri="{FF2B5EF4-FFF2-40B4-BE49-F238E27FC236}">
                <a16:creationId xmlns:a16="http://schemas.microsoft.com/office/drawing/2014/main" id="{2EFF4163-02E3-44A2-A128-5FF4ED01B428}"/>
              </a:ext>
            </a:extLst>
          </p:cNvPr>
          <p:cNvSpPr txBox="1"/>
          <p:nvPr/>
        </p:nvSpPr>
        <p:spPr>
          <a:xfrm>
            <a:off x="10386708" y="414179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0B1D337E-07AF-43FF-B551-B6FE1FFA3BAF}"/>
              </a:ext>
            </a:extLst>
          </p:cNvPr>
          <p:cNvSpPr txBox="1"/>
          <p:nvPr/>
        </p:nvSpPr>
        <p:spPr>
          <a:xfrm>
            <a:off x="10846349" y="414179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BA3316D0-5BEE-4DBE-A543-E0B328B39D53}"/>
              </a:ext>
            </a:extLst>
          </p:cNvPr>
          <p:cNvSpPr txBox="1"/>
          <p:nvPr/>
        </p:nvSpPr>
        <p:spPr>
          <a:xfrm>
            <a:off x="5308301" y="26258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bar chart shows how many people went to a school play.</a:t>
            </a:r>
          </a:p>
        </p:txBody>
      </p:sp>
      <p:pic>
        <p:nvPicPr>
          <p:cNvPr id="3" name="Picture 2">
            <a:extLst>
              <a:ext uri="{FF2B5EF4-FFF2-40B4-BE49-F238E27FC236}">
                <a16:creationId xmlns:a16="http://schemas.microsoft.com/office/drawing/2014/main" id="{6A0EB006-D67A-4EBC-8D36-127A323BC55E}"/>
              </a:ext>
            </a:extLst>
          </p:cNvPr>
          <p:cNvPicPr>
            <a:picLocks noChangeAspect="1"/>
          </p:cNvPicPr>
          <p:nvPr/>
        </p:nvPicPr>
        <p:blipFill>
          <a:blip r:embed="rId3"/>
          <a:stretch>
            <a:fillRect/>
          </a:stretch>
        </p:blipFill>
        <p:spPr>
          <a:xfrm>
            <a:off x="80373" y="634776"/>
            <a:ext cx="4512646" cy="3740276"/>
          </a:xfrm>
          <a:prstGeom prst="rect">
            <a:avLst/>
          </a:prstGeom>
        </p:spPr>
      </p:pic>
      <p:sp>
        <p:nvSpPr>
          <p:cNvPr id="5" name="Rectangle 4">
            <a:extLst>
              <a:ext uri="{FF2B5EF4-FFF2-40B4-BE49-F238E27FC236}">
                <a16:creationId xmlns:a16="http://schemas.microsoft.com/office/drawing/2014/main" id="{C15C1B4F-C1B8-44F8-B9C7-2C3AA1C33A3F}"/>
              </a:ext>
            </a:extLst>
          </p:cNvPr>
          <p:cNvSpPr/>
          <p:nvPr/>
        </p:nvSpPr>
        <p:spPr>
          <a:xfrm>
            <a:off x="4670474" y="570607"/>
            <a:ext cx="7272338" cy="1077218"/>
          </a:xfrm>
          <a:prstGeom prst="rect">
            <a:avLst/>
          </a:prstGeom>
        </p:spPr>
        <p:txBody>
          <a:bodyPr wrap="square">
            <a:spAutoFit/>
          </a:bodyPr>
          <a:lstStyle/>
          <a:p>
            <a:r>
              <a:rPr lang="en-US" sz="3200" b="1" dirty="0"/>
              <a:t>Estimate the number of people who went there on Thursday and Friday altogether.</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AEDD3551-03C4-44B4-A1D9-C47BB550A861}"/>
              </a:ext>
            </a:extLst>
          </p:cNvPr>
          <p:cNvCxnSpPr/>
          <p:nvPr/>
        </p:nvCxnSpPr>
        <p:spPr>
          <a:xfrm flipH="1">
            <a:off x="1469036" y="1711993"/>
            <a:ext cx="220355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9F858D2-C142-49FA-9254-1B540D5D33C6}"/>
              </a:ext>
            </a:extLst>
          </p:cNvPr>
          <p:cNvSpPr txBox="1"/>
          <p:nvPr/>
        </p:nvSpPr>
        <p:spPr>
          <a:xfrm>
            <a:off x="914872" y="1511938"/>
            <a:ext cx="603152" cy="400110"/>
          </a:xfrm>
          <a:prstGeom prst="rect">
            <a:avLst/>
          </a:prstGeom>
          <a:noFill/>
        </p:spPr>
        <p:txBody>
          <a:bodyPr wrap="square" rtlCol="0">
            <a:spAutoFit/>
          </a:bodyPr>
          <a:lstStyle/>
          <a:p>
            <a:r>
              <a:rPr lang="en-GB" sz="2000" b="1" dirty="0">
                <a:solidFill>
                  <a:srgbClr val="FF0000"/>
                </a:solidFill>
              </a:rPr>
              <a:t>127</a:t>
            </a:r>
          </a:p>
        </p:txBody>
      </p:sp>
      <p:cxnSp>
        <p:nvCxnSpPr>
          <p:cNvPr id="10" name="Straight Connector 9">
            <a:extLst>
              <a:ext uri="{FF2B5EF4-FFF2-40B4-BE49-F238E27FC236}">
                <a16:creationId xmlns:a16="http://schemas.microsoft.com/office/drawing/2014/main" id="{5285D3AA-1520-4775-9122-14B75AF493FC}"/>
              </a:ext>
            </a:extLst>
          </p:cNvPr>
          <p:cNvCxnSpPr>
            <a:cxnSpLocks/>
          </p:cNvCxnSpPr>
          <p:nvPr/>
        </p:nvCxnSpPr>
        <p:spPr>
          <a:xfrm flipH="1">
            <a:off x="1469036" y="1350416"/>
            <a:ext cx="2941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21497E5-29E8-4D81-B4D1-967EA6A13CD0}"/>
              </a:ext>
            </a:extLst>
          </p:cNvPr>
          <p:cNvSpPr txBox="1"/>
          <p:nvPr/>
        </p:nvSpPr>
        <p:spPr>
          <a:xfrm>
            <a:off x="914872" y="1129293"/>
            <a:ext cx="603152" cy="400110"/>
          </a:xfrm>
          <a:prstGeom prst="rect">
            <a:avLst/>
          </a:prstGeom>
          <a:noFill/>
        </p:spPr>
        <p:txBody>
          <a:bodyPr wrap="square" rtlCol="0">
            <a:spAutoFit/>
          </a:bodyPr>
          <a:lstStyle/>
          <a:p>
            <a:r>
              <a:rPr lang="en-GB" sz="2000" b="1" dirty="0">
                <a:solidFill>
                  <a:srgbClr val="FF0000"/>
                </a:solidFill>
              </a:rPr>
              <a:t>147</a:t>
            </a:r>
          </a:p>
        </p:txBody>
      </p:sp>
      <p:sp>
        <p:nvSpPr>
          <p:cNvPr id="14" name="TextBox 13">
            <a:extLst>
              <a:ext uri="{FF2B5EF4-FFF2-40B4-BE49-F238E27FC236}">
                <a16:creationId xmlns:a16="http://schemas.microsoft.com/office/drawing/2014/main" id="{A24CB2F0-045E-4F6D-9E7B-7DCB54B9886D}"/>
              </a:ext>
            </a:extLst>
          </p:cNvPr>
          <p:cNvSpPr txBox="1"/>
          <p:nvPr/>
        </p:nvSpPr>
        <p:spPr>
          <a:xfrm>
            <a:off x="5334751" y="1749741"/>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1 4 7</a:t>
            </a:r>
          </a:p>
        </p:txBody>
      </p:sp>
      <p:sp>
        <p:nvSpPr>
          <p:cNvPr id="15" name="TextBox 14">
            <a:extLst>
              <a:ext uri="{FF2B5EF4-FFF2-40B4-BE49-F238E27FC236}">
                <a16:creationId xmlns:a16="http://schemas.microsoft.com/office/drawing/2014/main" id="{695AA0A9-7F4C-484F-B15C-0DC27A813A2C}"/>
              </a:ext>
            </a:extLst>
          </p:cNvPr>
          <p:cNvSpPr txBox="1"/>
          <p:nvPr/>
        </p:nvSpPr>
        <p:spPr>
          <a:xfrm>
            <a:off x="5324860" y="2186875"/>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1 2 7</a:t>
            </a:r>
          </a:p>
        </p:txBody>
      </p:sp>
      <p:cxnSp>
        <p:nvCxnSpPr>
          <p:cNvPr id="16" name="Straight Connector 15">
            <a:extLst>
              <a:ext uri="{FF2B5EF4-FFF2-40B4-BE49-F238E27FC236}">
                <a16:creationId xmlns:a16="http://schemas.microsoft.com/office/drawing/2014/main" id="{6319BCEE-2958-481E-9897-E8836B1ABEAA}"/>
              </a:ext>
            </a:extLst>
          </p:cNvPr>
          <p:cNvCxnSpPr>
            <a:cxnSpLocks/>
          </p:cNvCxnSpPr>
          <p:nvPr/>
        </p:nvCxnSpPr>
        <p:spPr>
          <a:xfrm>
            <a:off x="4900113" y="2697951"/>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BD77CD-E702-449D-A407-4F051B8BA7F8}"/>
              </a:ext>
            </a:extLst>
          </p:cNvPr>
          <p:cNvCxnSpPr>
            <a:cxnSpLocks/>
          </p:cNvCxnSpPr>
          <p:nvPr/>
        </p:nvCxnSpPr>
        <p:spPr>
          <a:xfrm>
            <a:off x="4900113" y="31469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3D1D65DE-81C0-4D55-B6AD-24C4EC25D3AB}"/>
              </a:ext>
            </a:extLst>
          </p:cNvPr>
          <p:cNvSpPr txBox="1"/>
          <p:nvPr/>
        </p:nvSpPr>
        <p:spPr>
          <a:xfrm>
            <a:off x="4907550" y="2195858"/>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7DAF094A-2321-42F1-AF9D-9BA5819DFE4E}"/>
              </a:ext>
            </a:extLst>
          </p:cNvPr>
          <p:cNvSpPr txBox="1"/>
          <p:nvPr/>
        </p:nvSpPr>
        <p:spPr>
          <a:xfrm>
            <a:off x="6224636" y="2622138"/>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1" name="TextBox 20">
            <a:extLst>
              <a:ext uri="{FF2B5EF4-FFF2-40B4-BE49-F238E27FC236}">
                <a16:creationId xmlns:a16="http://schemas.microsoft.com/office/drawing/2014/main" id="{4AFEFA4F-0B70-49F8-A0CB-5E6CA6DF1255}"/>
              </a:ext>
            </a:extLst>
          </p:cNvPr>
          <p:cNvSpPr txBox="1"/>
          <p:nvPr/>
        </p:nvSpPr>
        <p:spPr>
          <a:xfrm>
            <a:off x="5806539" y="2619193"/>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3" name="TextBox 22">
            <a:extLst>
              <a:ext uri="{FF2B5EF4-FFF2-40B4-BE49-F238E27FC236}">
                <a16:creationId xmlns:a16="http://schemas.microsoft.com/office/drawing/2014/main" id="{FEACB6F6-84B4-4610-ABFC-5BD7CAD87102}"/>
              </a:ext>
            </a:extLst>
          </p:cNvPr>
          <p:cNvSpPr txBox="1"/>
          <p:nvPr/>
        </p:nvSpPr>
        <p:spPr>
          <a:xfrm>
            <a:off x="5820387" y="1479057"/>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C25E20BD-2A08-4EE5-89A7-A4B5712C3F97}"/>
              </a:ext>
            </a:extLst>
          </p:cNvPr>
          <p:cNvSpPr txBox="1"/>
          <p:nvPr/>
        </p:nvSpPr>
        <p:spPr>
          <a:xfrm>
            <a:off x="7021882" y="1573069"/>
            <a:ext cx="4933974" cy="584775"/>
          </a:xfrm>
          <a:prstGeom prst="rect">
            <a:avLst/>
          </a:prstGeom>
          <a:noFill/>
        </p:spPr>
        <p:txBody>
          <a:bodyPr wrap="square" rtlCol="0">
            <a:spAutoFit/>
          </a:bodyPr>
          <a:lstStyle/>
          <a:p>
            <a:r>
              <a:rPr lang="en-GB" sz="3200" b="1" dirty="0">
                <a:solidFill>
                  <a:srgbClr val="FF0000"/>
                </a:solidFill>
              </a:rPr>
              <a:t>274 people</a:t>
            </a:r>
          </a:p>
        </p:txBody>
      </p:sp>
      <p:sp>
        <p:nvSpPr>
          <p:cNvPr id="25" name="TextBox 24">
            <a:extLst>
              <a:ext uri="{FF2B5EF4-FFF2-40B4-BE49-F238E27FC236}">
                <a16:creationId xmlns:a16="http://schemas.microsoft.com/office/drawing/2014/main" id="{0A74AA30-A9AD-4E59-B90B-615A43B0ECCF}"/>
              </a:ext>
            </a:extLst>
          </p:cNvPr>
          <p:cNvSpPr txBox="1"/>
          <p:nvPr/>
        </p:nvSpPr>
        <p:spPr>
          <a:xfrm>
            <a:off x="7021882" y="2061665"/>
            <a:ext cx="4933974" cy="830997"/>
          </a:xfrm>
          <a:prstGeom prst="rect">
            <a:avLst/>
          </a:prstGeom>
          <a:noFill/>
        </p:spPr>
        <p:txBody>
          <a:bodyPr wrap="square" rtlCol="0">
            <a:spAutoFit/>
          </a:bodyPr>
          <a:lstStyle/>
          <a:p>
            <a:r>
              <a:rPr lang="en-GB" sz="2400" b="1" dirty="0">
                <a:solidFill>
                  <a:srgbClr val="FF0000"/>
                </a:solidFill>
              </a:rPr>
              <a:t>You get the mark for an estimate of between 270 and 280</a:t>
            </a:r>
          </a:p>
        </p:txBody>
      </p:sp>
      <p:cxnSp>
        <p:nvCxnSpPr>
          <p:cNvPr id="26" name="Straight Connector 25">
            <a:extLst>
              <a:ext uri="{FF2B5EF4-FFF2-40B4-BE49-F238E27FC236}">
                <a16:creationId xmlns:a16="http://schemas.microsoft.com/office/drawing/2014/main" id="{B21250F2-DED0-419A-BBFD-FA2D5A8FBFA5}"/>
              </a:ext>
            </a:extLst>
          </p:cNvPr>
          <p:cNvCxnSpPr>
            <a:cxnSpLocks/>
          </p:cNvCxnSpPr>
          <p:nvPr/>
        </p:nvCxnSpPr>
        <p:spPr>
          <a:xfrm flipH="1">
            <a:off x="1469036" y="2930111"/>
            <a:ext cx="14708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97A67DD-39D1-4403-8A20-4E0F65DFF5AD}"/>
              </a:ext>
            </a:extLst>
          </p:cNvPr>
          <p:cNvSpPr txBox="1"/>
          <p:nvPr/>
        </p:nvSpPr>
        <p:spPr>
          <a:xfrm>
            <a:off x="3877421" y="4691859"/>
            <a:ext cx="2409313" cy="584775"/>
          </a:xfrm>
          <a:prstGeom prst="rect">
            <a:avLst/>
          </a:prstGeom>
          <a:noFill/>
        </p:spPr>
        <p:txBody>
          <a:bodyPr wrap="square" rtlCol="0">
            <a:spAutoFit/>
          </a:bodyPr>
          <a:lstStyle/>
          <a:p>
            <a:r>
              <a:rPr lang="en-GB" sz="3200" b="1" dirty="0">
                <a:solidFill>
                  <a:srgbClr val="FF0000"/>
                </a:solidFill>
              </a:rPr>
              <a:t>£2.25 x 60 = </a:t>
            </a:r>
          </a:p>
        </p:txBody>
      </p:sp>
      <p:sp>
        <p:nvSpPr>
          <p:cNvPr id="29" name="TextBox 28">
            <a:extLst>
              <a:ext uri="{FF2B5EF4-FFF2-40B4-BE49-F238E27FC236}">
                <a16:creationId xmlns:a16="http://schemas.microsoft.com/office/drawing/2014/main" id="{9BED5090-949C-40B8-9342-1ED5BCDE5CAF}"/>
              </a:ext>
            </a:extLst>
          </p:cNvPr>
          <p:cNvSpPr txBox="1"/>
          <p:nvPr/>
        </p:nvSpPr>
        <p:spPr>
          <a:xfrm>
            <a:off x="492668" y="5177670"/>
            <a:ext cx="4177806" cy="830997"/>
          </a:xfrm>
          <a:prstGeom prst="rect">
            <a:avLst/>
          </a:prstGeom>
          <a:noFill/>
        </p:spPr>
        <p:txBody>
          <a:bodyPr wrap="square" rtlCol="0">
            <a:spAutoFit/>
          </a:bodyPr>
          <a:lstStyle/>
          <a:p>
            <a:r>
              <a:rPr lang="en-GB" sz="2400" b="1" dirty="0">
                <a:solidFill>
                  <a:srgbClr val="FF0000"/>
                </a:solidFill>
              </a:rPr>
              <a:t>Estimate first: </a:t>
            </a:r>
          </a:p>
          <a:p>
            <a:r>
              <a:rPr lang="en-GB" sz="2400" b="1" dirty="0">
                <a:solidFill>
                  <a:srgbClr val="FF0000"/>
                </a:solidFill>
              </a:rPr>
              <a:t>It will be a bit more than £120</a:t>
            </a:r>
          </a:p>
        </p:txBody>
      </p:sp>
      <p:sp>
        <p:nvSpPr>
          <p:cNvPr id="36" name="TextBox 35">
            <a:extLst>
              <a:ext uri="{FF2B5EF4-FFF2-40B4-BE49-F238E27FC236}">
                <a16:creationId xmlns:a16="http://schemas.microsoft.com/office/drawing/2014/main" id="{E4DA7D26-18AA-4AED-8E8E-F450ECF4C3C5}"/>
              </a:ext>
            </a:extLst>
          </p:cNvPr>
          <p:cNvSpPr txBox="1"/>
          <p:nvPr/>
        </p:nvSpPr>
        <p:spPr>
          <a:xfrm>
            <a:off x="11220214" y="53321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8" name="TextBox 37">
            <a:extLst>
              <a:ext uri="{FF2B5EF4-FFF2-40B4-BE49-F238E27FC236}">
                <a16:creationId xmlns:a16="http://schemas.microsoft.com/office/drawing/2014/main" id="{31485939-B8F4-4F39-A91B-9386923FA297}"/>
              </a:ext>
            </a:extLst>
          </p:cNvPr>
          <p:cNvSpPr txBox="1"/>
          <p:nvPr/>
        </p:nvSpPr>
        <p:spPr>
          <a:xfrm>
            <a:off x="10761088" y="53321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0" name="TextBox 39">
            <a:extLst>
              <a:ext uri="{FF2B5EF4-FFF2-40B4-BE49-F238E27FC236}">
                <a16:creationId xmlns:a16="http://schemas.microsoft.com/office/drawing/2014/main" id="{6AF3CE2E-E843-4AE3-8E1F-6FAE23E9783E}"/>
              </a:ext>
            </a:extLst>
          </p:cNvPr>
          <p:cNvSpPr txBox="1"/>
          <p:nvPr/>
        </p:nvSpPr>
        <p:spPr>
          <a:xfrm>
            <a:off x="10310114" y="5332165"/>
            <a:ext cx="5859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3" name="TextBox 42">
            <a:extLst>
              <a:ext uri="{FF2B5EF4-FFF2-40B4-BE49-F238E27FC236}">
                <a16:creationId xmlns:a16="http://schemas.microsoft.com/office/drawing/2014/main" id="{57CE011A-54DE-4410-8EF6-DF60D2D5ED61}"/>
              </a:ext>
            </a:extLst>
          </p:cNvPr>
          <p:cNvSpPr txBox="1"/>
          <p:nvPr/>
        </p:nvSpPr>
        <p:spPr>
          <a:xfrm>
            <a:off x="11220214"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5" name="TextBox 44">
            <a:extLst>
              <a:ext uri="{FF2B5EF4-FFF2-40B4-BE49-F238E27FC236}">
                <a16:creationId xmlns:a16="http://schemas.microsoft.com/office/drawing/2014/main" id="{D9FA3950-7248-4EE5-ADE1-221273EB5CB1}"/>
              </a:ext>
            </a:extLst>
          </p:cNvPr>
          <p:cNvSpPr txBox="1"/>
          <p:nvPr/>
        </p:nvSpPr>
        <p:spPr>
          <a:xfrm>
            <a:off x="10761087"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7" name="TextBox 46">
            <a:extLst>
              <a:ext uri="{FF2B5EF4-FFF2-40B4-BE49-F238E27FC236}">
                <a16:creationId xmlns:a16="http://schemas.microsoft.com/office/drawing/2014/main" id="{EF9722D6-E5B0-42E1-AD29-88968BFBD9E6}"/>
              </a:ext>
            </a:extLst>
          </p:cNvPr>
          <p:cNvSpPr txBox="1"/>
          <p:nvPr/>
        </p:nvSpPr>
        <p:spPr>
          <a:xfrm>
            <a:off x="10310114"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8" name="TextBox 47">
            <a:extLst>
              <a:ext uri="{FF2B5EF4-FFF2-40B4-BE49-F238E27FC236}">
                <a16:creationId xmlns:a16="http://schemas.microsoft.com/office/drawing/2014/main" id="{2C9202EE-A0D2-4E6F-90B7-05B26ED16041}"/>
              </a:ext>
            </a:extLst>
          </p:cNvPr>
          <p:cNvSpPr txBox="1"/>
          <p:nvPr/>
        </p:nvSpPr>
        <p:spPr>
          <a:xfrm>
            <a:off x="9422499" y="5782773"/>
            <a:ext cx="956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55" name="TextBox 54">
            <a:extLst>
              <a:ext uri="{FF2B5EF4-FFF2-40B4-BE49-F238E27FC236}">
                <a16:creationId xmlns:a16="http://schemas.microsoft.com/office/drawing/2014/main" id="{CE044E02-84B9-4742-932D-E18896FF0D1A}"/>
              </a:ext>
            </a:extLst>
          </p:cNvPr>
          <p:cNvSpPr txBox="1"/>
          <p:nvPr/>
        </p:nvSpPr>
        <p:spPr>
          <a:xfrm>
            <a:off x="9431136" y="6226369"/>
            <a:ext cx="2656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1 3 5 0 0</a:t>
            </a:r>
          </a:p>
        </p:txBody>
      </p:sp>
      <p:grpSp>
        <p:nvGrpSpPr>
          <p:cNvPr id="27" name="Group 26">
            <a:extLst>
              <a:ext uri="{FF2B5EF4-FFF2-40B4-BE49-F238E27FC236}">
                <a16:creationId xmlns:a16="http://schemas.microsoft.com/office/drawing/2014/main" id="{7F1CAF2E-3229-4816-9FEE-9E3353FBA7DB}"/>
              </a:ext>
            </a:extLst>
          </p:cNvPr>
          <p:cNvGrpSpPr/>
          <p:nvPr/>
        </p:nvGrpSpPr>
        <p:grpSpPr>
          <a:xfrm>
            <a:off x="9054112" y="4408769"/>
            <a:ext cx="2635842" cy="1896275"/>
            <a:chOff x="7000464" y="4408769"/>
            <a:chExt cx="2635842" cy="1896275"/>
          </a:xfrm>
        </p:grpSpPr>
        <p:sp>
          <p:nvSpPr>
            <p:cNvPr id="60" name="TextBox 59">
              <a:extLst>
                <a:ext uri="{FF2B5EF4-FFF2-40B4-BE49-F238E27FC236}">
                  <a16:creationId xmlns:a16="http://schemas.microsoft.com/office/drawing/2014/main" id="{2CF35E17-C63A-40CC-8EC0-1D8B3B5CE455}"/>
                </a:ext>
              </a:extLst>
            </p:cNvPr>
            <p:cNvSpPr txBox="1"/>
            <p:nvPr/>
          </p:nvSpPr>
          <p:spPr>
            <a:xfrm>
              <a:off x="9199959" y="484455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0</a:t>
              </a:r>
            </a:p>
          </p:txBody>
        </p:sp>
        <p:sp>
          <p:nvSpPr>
            <p:cNvPr id="59" name="TextBox 58">
              <a:extLst>
                <a:ext uri="{FF2B5EF4-FFF2-40B4-BE49-F238E27FC236}">
                  <a16:creationId xmlns:a16="http://schemas.microsoft.com/office/drawing/2014/main" id="{848AF306-5913-40C4-BE7A-2BD7324AD6A0}"/>
                </a:ext>
              </a:extLst>
            </p:cNvPr>
            <p:cNvSpPr txBox="1"/>
            <p:nvPr/>
          </p:nvSpPr>
          <p:spPr>
            <a:xfrm>
              <a:off x="8757779" y="4860266"/>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cxnSp>
          <p:nvCxnSpPr>
            <p:cNvPr id="35" name="Straight Connector 34">
              <a:extLst>
                <a:ext uri="{FF2B5EF4-FFF2-40B4-BE49-F238E27FC236}">
                  <a16:creationId xmlns:a16="http://schemas.microsoft.com/office/drawing/2014/main" id="{8BBC6A16-2F2B-479A-9610-78E54714CE8A}"/>
                </a:ext>
              </a:extLst>
            </p:cNvPr>
            <p:cNvCxnSpPr>
              <a:cxnSpLocks/>
            </p:cNvCxnSpPr>
            <p:nvPr/>
          </p:nvCxnSpPr>
          <p:spPr>
            <a:xfrm>
              <a:off x="7398332" y="5402109"/>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F5CCA816-DACC-42F8-A4E0-AD77F8A60D8C}"/>
                </a:ext>
              </a:extLst>
            </p:cNvPr>
            <p:cNvCxnSpPr>
              <a:cxnSpLocks/>
            </p:cNvCxnSpPr>
            <p:nvPr/>
          </p:nvCxnSpPr>
          <p:spPr>
            <a:xfrm>
              <a:off x="7399189" y="6305044"/>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C9AC8263-B80B-408A-9942-2BA4A35A97BC}"/>
                </a:ext>
              </a:extLst>
            </p:cNvPr>
            <p:cNvSpPr txBox="1"/>
            <p:nvPr/>
          </p:nvSpPr>
          <p:spPr>
            <a:xfrm>
              <a:off x="8314769" y="4421962"/>
              <a:ext cx="582211"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r>
                <a:rPr lang="en-GB" sz="1600" dirty="0">
                  <a:solidFill>
                    <a:srgbClr val="FF0000"/>
                  </a:solidFill>
                  <a:latin typeface="Calibri" panose="020F0502020204030204" pitchFamily="34" charset="0"/>
                  <a:ea typeface="Cambria Math" panose="02040503050406030204" pitchFamily="18" charset="0"/>
                </a:rPr>
                <a:t> </a:t>
              </a:r>
              <a:r>
                <a:rPr lang="en-GB" sz="3600" dirty="0">
                  <a:solidFill>
                    <a:srgbClr val="FF0000"/>
                  </a:solidFill>
                  <a:latin typeface="Calibri" panose="020F0502020204030204" pitchFamily="34" charset="0"/>
                  <a:ea typeface="Cambria Math" panose="02040503050406030204" pitchFamily="18" charset="0"/>
                </a:rPr>
                <a:t>.</a:t>
              </a:r>
            </a:p>
          </p:txBody>
        </p:sp>
        <p:sp>
          <p:nvSpPr>
            <p:cNvPr id="58" name="TextBox 57">
              <a:extLst>
                <a:ext uri="{FF2B5EF4-FFF2-40B4-BE49-F238E27FC236}">
                  <a16:creationId xmlns:a16="http://schemas.microsoft.com/office/drawing/2014/main" id="{CF90F7D4-9D27-4469-952A-8706E5759D65}"/>
                </a:ext>
              </a:extLst>
            </p:cNvPr>
            <p:cNvSpPr txBox="1"/>
            <p:nvPr/>
          </p:nvSpPr>
          <p:spPr>
            <a:xfrm>
              <a:off x="8761834" y="441234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61" name="TextBox 60">
              <a:extLst>
                <a:ext uri="{FF2B5EF4-FFF2-40B4-BE49-F238E27FC236}">
                  <a16:creationId xmlns:a16="http://schemas.microsoft.com/office/drawing/2014/main" id="{310F58EF-FA8C-4801-BD92-5EAA24017AC4}"/>
                </a:ext>
              </a:extLst>
            </p:cNvPr>
            <p:cNvSpPr txBox="1"/>
            <p:nvPr/>
          </p:nvSpPr>
          <p:spPr>
            <a:xfrm>
              <a:off x="9195674" y="4408769"/>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62" name="TextBox 61">
              <a:extLst>
                <a:ext uri="{FF2B5EF4-FFF2-40B4-BE49-F238E27FC236}">
                  <a16:creationId xmlns:a16="http://schemas.microsoft.com/office/drawing/2014/main" id="{0EEAAD5D-34C0-41EC-9A5E-40A27863971D}"/>
                </a:ext>
              </a:extLst>
            </p:cNvPr>
            <p:cNvSpPr txBox="1"/>
            <p:nvPr/>
          </p:nvSpPr>
          <p:spPr>
            <a:xfrm>
              <a:off x="7000464" y="490061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grpSp>
      <p:sp>
        <p:nvSpPr>
          <p:cNvPr id="63" name="TextBox 62">
            <a:extLst>
              <a:ext uri="{FF2B5EF4-FFF2-40B4-BE49-F238E27FC236}">
                <a16:creationId xmlns:a16="http://schemas.microsoft.com/office/drawing/2014/main" id="{715DEC20-AD56-496C-9127-3DBEB92035AD}"/>
              </a:ext>
            </a:extLst>
          </p:cNvPr>
          <p:cNvSpPr txBox="1"/>
          <p:nvPr/>
        </p:nvSpPr>
        <p:spPr>
          <a:xfrm>
            <a:off x="10610409" y="621685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4" name="TextBox 63">
            <a:extLst>
              <a:ext uri="{FF2B5EF4-FFF2-40B4-BE49-F238E27FC236}">
                <a16:creationId xmlns:a16="http://schemas.microsoft.com/office/drawing/2014/main" id="{72F405EF-36B1-4FDF-98A7-4349F435A2F5}"/>
              </a:ext>
            </a:extLst>
          </p:cNvPr>
          <p:cNvSpPr txBox="1"/>
          <p:nvPr/>
        </p:nvSpPr>
        <p:spPr>
          <a:xfrm>
            <a:off x="9126521" y="6224950"/>
            <a:ext cx="5255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5" name="TextBox 64">
            <a:extLst>
              <a:ext uri="{FF2B5EF4-FFF2-40B4-BE49-F238E27FC236}">
                <a16:creationId xmlns:a16="http://schemas.microsoft.com/office/drawing/2014/main" id="{60D34763-9062-4544-BC60-812AA2EBCF21}"/>
              </a:ext>
            </a:extLst>
          </p:cNvPr>
          <p:cNvSpPr txBox="1"/>
          <p:nvPr/>
        </p:nvSpPr>
        <p:spPr>
          <a:xfrm>
            <a:off x="6038984" y="4691858"/>
            <a:ext cx="3117983" cy="584775"/>
          </a:xfrm>
          <a:prstGeom prst="rect">
            <a:avLst/>
          </a:prstGeom>
          <a:noFill/>
        </p:spPr>
        <p:txBody>
          <a:bodyPr wrap="square" rtlCol="0">
            <a:spAutoFit/>
          </a:bodyPr>
          <a:lstStyle/>
          <a:p>
            <a:r>
              <a:rPr lang="en-GB" sz="3200" b="1" dirty="0">
                <a:solidFill>
                  <a:srgbClr val="FF0000"/>
                </a:solidFill>
              </a:rPr>
              <a:t>£135 collected</a:t>
            </a:r>
          </a:p>
        </p:txBody>
      </p:sp>
    </p:spTree>
    <p:extLst>
      <p:ext uri="{BB962C8B-B14F-4D97-AF65-F5344CB8AC3E}">
        <p14:creationId xmlns:p14="http://schemas.microsoft.com/office/powerpoint/2010/main" val="3079432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fade">
                                      <p:cBhvr>
                                        <p:cTn id="88" dur="500"/>
                                        <p:tgtEl>
                                          <p:spTgt spid="29"/>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fade">
                                      <p:cBhvr>
                                        <p:cTn id="98" dur="500"/>
                                        <p:tgtEl>
                                          <p:spTgt spid="63"/>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8"/>
                                        </p:tgtEl>
                                        <p:attrNameLst>
                                          <p:attrName>style.visibility</p:attrName>
                                        </p:attrNameLst>
                                      </p:cBhvr>
                                      <p:to>
                                        <p:strVal val="visible"/>
                                      </p:to>
                                    </p:set>
                                    <p:animEffect transition="in" filter="fade">
                                      <p:cBhvr>
                                        <p:cTn id="108" dur="500"/>
                                        <p:tgtEl>
                                          <p:spTgt spid="38"/>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40"/>
                                        </p:tgtEl>
                                        <p:attrNameLst>
                                          <p:attrName>style.visibility</p:attrName>
                                        </p:attrNameLst>
                                      </p:cBhvr>
                                      <p:to>
                                        <p:strVal val="visible"/>
                                      </p:to>
                                    </p:set>
                                    <p:animEffect transition="in" filter="fade">
                                      <p:cBhvr>
                                        <p:cTn id="113" dur="500"/>
                                        <p:tgtEl>
                                          <p:spTgt spid="40"/>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43"/>
                                        </p:tgtEl>
                                        <p:attrNameLst>
                                          <p:attrName>style.visibility</p:attrName>
                                        </p:attrNameLst>
                                      </p:cBhvr>
                                      <p:to>
                                        <p:strVal val="visible"/>
                                      </p:to>
                                    </p:set>
                                    <p:animEffect transition="in" filter="fade">
                                      <p:cBhvr>
                                        <p:cTn id="118" dur="500"/>
                                        <p:tgtEl>
                                          <p:spTgt spid="4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44"/>
                                        </p:tgtEl>
                                        <p:attrNameLst>
                                          <p:attrName>style.visibility</p:attrName>
                                        </p:attrNameLst>
                                      </p:cBhvr>
                                      <p:to>
                                        <p:strVal val="visible"/>
                                      </p:to>
                                    </p:set>
                                    <p:animEffect transition="in" filter="fade">
                                      <p:cBhvr>
                                        <p:cTn id="123" dur="500"/>
                                        <p:tgtEl>
                                          <p:spTgt spid="44"/>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45"/>
                                        </p:tgtEl>
                                        <p:attrNameLst>
                                          <p:attrName>style.visibility</p:attrName>
                                        </p:attrNameLst>
                                      </p:cBhvr>
                                      <p:to>
                                        <p:strVal val="visible"/>
                                      </p:to>
                                    </p:set>
                                    <p:animEffect transition="in" filter="fade">
                                      <p:cBhvr>
                                        <p:cTn id="128" dur="500"/>
                                        <p:tgtEl>
                                          <p:spTgt spid="45"/>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fade">
                                      <p:cBhvr>
                                        <p:cTn id="133" dur="500"/>
                                        <p:tgtEl>
                                          <p:spTgt spid="46"/>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7"/>
                                        </p:tgtEl>
                                        <p:attrNameLst>
                                          <p:attrName>style.visibility</p:attrName>
                                        </p:attrNameLst>
                                      </p:cBhvr>
                                      <p:to>
                                        <p:strVal val="visible"/>
                                      </p:to>
                                    </p:set>
                                    <p:animEffect transition="in" filter="fade">
                                      <p:cBhvr>
                                        <p:cTn id="138" dur="500"/>
                                        <p:tgtEl>
                                          <p:spTgt spid="47"/>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55"/>
                                        </p:tgtEl>
                                        <p:attrNameLst>
                                          <p:attrName>style.visibility</p:attrName>
                                        </p:attrNameLst>
                                      </p:cBhvr>
                                      <p:to>
                                        <p:strVal val="visible"/>
                                      </p:to>
                                    </p:set>
                                    <p:animEffect transition="in" filter="fade">
                                      <p:cBhvr>
                                        <p:cTn id="148" dur="500"/>
                                        <p:tgtEl>
                                          <p:spTgt spid="55"/>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64"/>
                                        </p:tgtEl>
                                        <p:attrNameLst>
                                          <p:attrName>style.visibility</p:attrName>
                                        </p:attrNameLst>
                                      </p:cBhvr>
                                      <p:to>
                                        <p:strVal val="visible"/>
                                      </p:to>
                                    </p:set>
                                    <p:animEffect transition="in" filter="fade">
                                      <p:cBhvr>
                                        <p:cTn id="153" dur="500"/>
                                        <p:tgtEl>
                                          <p:spTgt spid="64"/>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65"/>
                                        </p:tgtEl>
                                        <p:attrNameLst>
                                          <p:attrName>style.visibility</p:attrName>
                                        </p:attrNameLst>
                                      </p:cBhvr>
                                      <p:to>
                                        <p:strVal val="visible"/>
                                      </p:to>
                                    </p:set>
                                    <p:animEffect transition="in" filter="fade">
                                      <p:cBhvr>
                                        <p:cTn id="158"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4" grpId="0"/>
      <p:bldP spid="22" grpId="0"/>
      <p:bldP spid="9" grpId="0"/>
      <p:bldP spid="12" grpId="0"/>
      <p:bldP spid="14" grpId="0"/>
      <p:bldP spid="15" grpId="0"/>
      <p:bldP spid="18" grpId="0"/>
      <p:bldP spid="20" grpId="0"/>
      <p:bldP spid="21" grpId="0"/>
      <p:bldP spid="23" grpId="0"/>
      <p:bldP spid="24" grpId="0"/>
      <p:bldP spid="25" grpId="0"/>
      <p:bldP spid="28" grpId="0"/>
      <p:bldP spid="29" grpId="0"/>
      <p:bldP spid="36" grpId="0"/>
      <p:bldP spid="38" grpId="0"/>
      <p:bldP spid="40" grpId="0"/>
      <p:bldP spid="43" grpId="0"/>
      <p:bldP spid="45" grpId="0"/>
      <p:bldP spid="47" grpId="0"/>
      <p:bldP spid="48" grpId="0"/>
      <p:bldP spid="55" grpId="0"/>
      <p:bldP spid="63" grpId="0"/>
      <p:bldP spid="64" grpId="0"/>
      <p:bldP spid="6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51AE1C5-CEC5-4E68-9461-1B8412BC2F5F}"/>
              </a:ext>
            </a:extLst>
          </p:cNvPr>
          <p:cNvSpPr/>
          <p:nvPr/>
        </p:nvSpPr>
        <p:spPr>
          <a:xfrm>
            <a:off x="140680" y="70340"/>
            <a:ext cx="11658597"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the shaded rectangles drawn on a centimetre square grid. Sam says, </a:t>
            </a:r>
            <a:r>
              <a:rPr lang="en-GB" sz="3200" b="1" i="1" dirty="0">
                <a:latin typeface="Calibri" panose="020F0502020204030204" pitchFamily="34" charset="0"/>
                <a:ea typeface="Calibri" panose="020F0502020204030204" pitchFamily="34" charset="0"/>
                <a:cs typeface="Times New Roman" panose="02020603050405020304" pitchFamily="18" charset="0"/>
              </a:rPr>
              <a:t>“The two rectangles have the same area as each other and the same perimeter as each other.”</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r>
              <a:rPr lang="en-GB" sz="3200" b="1" dirty="0">
                <a:latin typeface="Calibri" panose="020F0502020204030204" pitchFamily="34" charset="0"/>
                <a:ea typeface="Calibri" panose="020F0502020204030204" pitchFamily="34" charset="0"/>
                <a:cs typeface="Times New Roman" panose="02020603050405020304" pitchFamily="18" charset="0"/>
              </a:rPr>
              <a:t>Is Sam correct? Explain how you know.</a:t>
            </a:r>
          </a:p>
        </p:txBody>
      </p:sp>
      <p:pic>
        <p:nvPicPr>
          <p:cNvPr id="3" name="Picture 2" descr="https://app.doublestruck.eu/content/K2_REAS/HTML/Q/QGFY648_files/img001.jpg">
            <a:extLst>
              <a:ext uri="{FF2B5EF4-FFF2-40B4-BE49-F238E27FC236}">
                <a16:creationId xmlns:a16="http://schemas.microsoft.com/office/drawing/2014/main" id="{5F74F96C-57B0-4D5B-8468-4532BCACDB2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47798" y="2274643"/>
            <a:ext cx="6066253" cy="4032039"/>
          </a:xfrm>
          <a:prstGeom prst="rect">
            <a:avLst/>
          </a:prstGeom>
          <a:noFill/>
          <a:ln>
            <a:noFill/>
          </a:ln>
        </p:spPr>
      </p:pic>
      <p:sp>
        <p:nvSpPr>
          <p:cNvPr id="5" name="Rectangle 4">
            <a:extLst>
              <a:ext uri="{FF2B5EF4-FFF2-40B4-BE49-F238E27FC236}">
                <a16:creationId xmlns:a16="http://schemas.microsoft.com/office/drawing/2014/main" id="{8F62AEB8-FBCE-4844-BC88-ADA9B7B950AE}"/>
              </a:ext>
            </a:extLst>
          </p:cNvPr>
          <p:cNvSpPr/>
          <p:nvPr/>
        </p:nvSpPr>
        <p:spPr>
          <a:xfrm>
            <a:off x="1270448" y="4217805"/>
            <a:ext cx="2518439" cy="523220"/>
          </a:xfrm>
          <a:prstGeom prst="rect">
            <a:avLst/>
          </a:prstGeom>
        </p:spPr>
        <p:txBody>
          <a:bodyPr wrap="square">
            <a:spAutoFit/>
          </a:bodyPr>
          <a:lstStyle/>
          <a:p>
            <a:r>
              <a:rPr lang="en-GB" sz="2800" b="1" dirty="0">
                <a:solidFill>
                  <a:srgbClr val="FF0000"/>
                </a:solidFill>
                <a:latin typeface="Calibri" panose="020F0502020204030204" pitchFamily="34" charset="0"/>
              </a:rPr>
              <a:t>Area: 12 cm²</a:t>
            </a:r>
          </a:p>
        </p:txBody>
      </p:sp>
      <p:sp>
        <p:nvSpPr>
          <p:cNvPr id="6" name="Rectangle 5">
            <a:extLst>
              <a:ext uri="{FF2B5EF4-FFF2-40B4-BE49-F238E27FC236}">
                <a16:creationId xmlns:a16="http://schemas.microsoft.com/office/drawing/2014/main" id="{7085EAC3-D2D0-4115-85C9-3C7A8BBA734B}"/>
              </a:ext>
            </a:extLst>
          </p:cNvPr>
          <p:cNvSpPr/>
          <p:nvPr/>
        </p:nvSpPr>
        <p:spPr>
          <a:xfrm>
            <a:off x="1254265" y="4612070"/>
            <a:ext cx="3155893" cy="523220"/>
          </a:xfrm>
          <a:prstGeom prst="rect">
            <a:avLst/>
          </a:prstGeom>
        </p:spPr>
        <p:txBody>
          <a:bodyPr wrap="square">
            <a:spAutoFit/>
          </a:bodyPr>
          <a:lstStyle/>
          <a:p>
            <a:r>
              <a:rPr lang="en-GB" sz="2800" b="1" dirty="0">
                <a:solidFill>
                  <a:srgbClr val="FF0000"/>
                </a:solidFill>
                <a:latin typeface="Calibri" panose="020F0502020204030204" pitchFamily="34" charset="0"/>
              </a:rPr>
              <a:t>Perimeter: 14 cm</a:t>
            </a:r>
          </a:p>
        </p:txBody>
      </p:sp>
      <p:sp>
        <p:nvSpPr>
          <p:cNvPr id="7" name="Rectangle 6">
            <a:extLst>
              <a:ext uri="{FF2B5EF4-FFF2-40B4-BE49-F238E27FC236}">
                <a16:creationId xmlns:a16="http://schemas.microsoft.com/office/drawing/2014/main" id="{5E6213B4-FA9E-429C-BE53-83DFC453149C}"/>
              </a:ext>
            </a:extLst>
          </p:cNvPr>
          <p:cNvSpPr/>
          <p:nvPr/>
        </p:nvSpPr>
        <p:spPr>
          <a:xfrm>
            <a:off x="4311705" y="5704334"/>
            <a:ext cx="2518439" cy="523220"/>
          </a:xfrm>
          <a:prstGeom prst="rect">
            <a:avLst/>
          </a:prstGeom>
        </p:spPr>
        <p:txBody>
          <a:bodyPr wrap="square">
            <a:spAutoFit/>
          </a:bodyPr>
          <a:lstStyle/>
          <a:p>
            <a:r>
              <a:rPr lang="en-GB" sz="2800" b="1" dirty="0">
                <a:solidFill>
                  <a:srgbClr val="FF0000"/>
                </a:solidFill>
                <a:latin typeface="Calibri" panose="020F0502020204030204" pitchFamily="34" charset="0"/>
              </a:rPr>
              <a:t>Area: 12 cm²</a:t>
            </a:r>
          </a:p>
        </p:txBody>
      </p:sp>
      <p:sp>
        <p:nvSpPr>
          <p:cNvPr id="8" name="Rectangle 7">
            <a:extLst>
              <a:ext uri="{FF2B5EF4-FFF2-40B4-BE49-F238E27FC236}">
                <a16:creationId xmlns:a16="http://schemas.microsoft.com/office/drawing/2014/main" id="{6A9AA473-86C3-4CB8-A78D-98D047FF6417}"/>
              </a:ext>
            </a:extLst>
          </p:cNvPr>
          <p:cNvSpPr/>
          <p:nvPr/>
        </p:nvSpPr>
        <p:spPr>
          <a:xfrm>
            <a:off x="4295522" y="6098599"/>
            <a:ext cx="3155893" cy="523220"/>
          </a:xfrm>
          <a:prstGeom prst="rect">
            <a:avLst/>
          </a:prstGeom>
        </p:spPr>
        <p:txBody>
          <a:bodyPr wrap="square">
            <a:spAutoFit/>
          </a:bodyPr>
          <a:lstStyle/>
          <a:p>
            <a:r>
              <a:rPr lang="en-GB" sz="2800" b="1" dirty="0">
                <a:solidFill>
                  <a:srgbClr val="FF0000"/>
                </a:solidFill>
                <a:latin typeface="Calibri" panose="020F0502020204030204" pitchFamily="34" charset="0"/>
              </a:rPr>
              <a:t>Perimeter: 16 cm</a:t>
            </a:r>
          </a:p>
        </p:txBody>
      </p:sp>
      <p:sp>
        <p:nvSpPr>
          <p:cNvPr id="9" name="Rectangle 8">
            <a:extLst>
              <a:ext uri="{FF2B5EF4-FFF2-40B4-BE49-F238E27FC236}">
                <a16:creationId xmlns:a16="http://schemas.microsoft.com/office/drawing/2014/main" id="{E2E12A59-2817-419C-8A1F-F49E30BBAF26}"/>
              </a:ext>
            </a:extLst>
          </p:cNvPr>
          <p:cNvSpPr/>
          <p:nvPr/>
        </p:nvSpPr>
        <p:spPr>
          <a:xfrm>
            <a:off x="6705290" y="2013033"/>
            <a:ext cx="4973363" cy="3108543"/>
          </a:xfrm>
          <a:prstGeom prst="rect">
            <a:avLst/>
          </a:prstGeom>
        </p:spPr>
        <p:txBody>
          <a:bodyPr wrap="square">
            <a:spAutoFit/>
          </a:bodyPr>
          <a:lstStyle/>
          <a:p>
            <a:r>
              <a:rPr lang="en-GB" sz="2800" b="1" dirty="0">
                <a:solidFill>
                  <a:srgbClr val="FF0000"/>
                </a:solidFill>
                <a:latin typeface="Calibri" panose="020F0502020204030204" pitchFamily="34" charset="0"/>
              </a:rPr>
              <a:t>Sam is wrong. </a:t>
            </a:r>
          </a:p>
          <a:p>
            <a:r>
              <a:rPr lang="en-GB" sz="2800" b="1" dirty="0">
                <a:solidFill>
                  <a:srgbClr val="FF0000"/>
                </a:solidFill>
                <a:latin typeface="Calibri" panose="020F0502020204030204" pitchFamily="34" charset="0"/>
              </a:rPr>
              <a:t>They have the same area but not the same perimeter. </a:t>
            </a:r>
          </a:p>
          <a:p>
            <a:r>
              <a:rPr lang="en-GB" sz="2800" b="1" dirty="0">
                <a:solidFill>
                  <a:srgbClr val="FF0000"/>
                </a:solidFill>
                <a:latin typeface="Calibri" panose="020F0502020204030204" pitchFamily="34" charset="0"/>
              </a:rPr>
              <a:t>The second rectangle has a larger perimeter because the distance around the outside of the rectangle is 2 cm longer. </a:t>
            </a:r>
          </a:p>
        </p:txBody>
      </p:sp>
      <p:sp>
        <p:nvSpPr>
          <p:cNvPr id="10" name="Rectangle 9">
            <a:extLst>
              <a:ext uri="{FF2B5EF4-FFF2-40B4-BE49-F238E27FC236}">
                <a16:creationId xmlns:a16="http://schemas.microsoft.com/office/drawing/2014/main" id="{B1010981-6F8C-4254-BDD1-5FBDCEFEAA8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3564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9145027" cy="1077218"/>
          </a:xfrm>
          <a:prstGeom prst="rect">
            <a:avLst/>
          </a:prstGeom>
        </p:spPr>
        <p:txBody>
          <a:bodyPr wrap="square">
            <a:spAutoFit/>
          </a:bodyPr>
          <a:lstStyle/>
          <a:p>
            <a:r>
              <a:rPr lang="en-GB" sz="3200" b="1" dirty="0"/>
              <a:t>Three single-digit numbers multiply to make 504</a:t>
            </a:r>
          </a:p>
          <a:p>
            <a:r>
              <a:rPr lang="en-GB" sz="3200" b="1" dirty="0"/>
              <a:t>Write the missing numbers.</a:t>
            </a:r>
          </a:p>
        </p:txBody>
      </p:sp>
      <p:pic>
        <p:nvPicPr>
          <p:cNvPr id="3" name="Picture 2">
            <a:extLst>
              <a:ext uri="{FF2B5EF4-FFF2-40B4-BE49-F238E27FC236}">
                <a16:creationId xmlns:a16="http://schemas.microsoft.com/office/drawing/2014/main" id="{4577A8BE-AF3D-453A-AEA0-A1D86A0D72EB}"/>
              </a:ext>
            </a:extLst>
          </p:cNvPr>
          <p:cNvPicPr>
            <a:picLocks noChangeAspect="1"/>
          </p:cNvPicPr>
          <p:nvPr/>
        </p:nvPicPr>
        <p:blipFill>
          <a:blip r:embed="rId3"/>
          <a:stretch>
            <a:fillRect/>
          </a:stretch>
        </p:blipFill>
        <p:spPr>
          <a:xfrm>
            <a:off x="290513" y="1257710"/>
            <a:ext cx="7329488" cy="1242855"/>
          </a:xfrm>
          <a:prstGeom prst="rect">
            <a:avLst/>
          </a:prstGeom>
        </p:spPr>
      </p:pic>
      <p:sp>
        <p:nvSpPr>
          <p:cNvPr id="8" name="TextBox 7">
            <a:extLst>
              <a:ext uri="{FF2B5EF4-FFF2-40B4-BE49-F238E27FC236}">
                <a16:creationId xmlns:a16="http://schemas.microsoft.com/office/drawing/2014/main" id="{5B4E0745-3865-4B4E-9BAD-295B0458880D}"/>
              </a:ext>
            </a:extLst>
          </p:cNvPr>
          <p:cNvSpPr txBox="1"/>
          <p:nvPr/>
        </p:nvSpPr>
        <p:spPr>
          <a:xfrm>
            <a:off x="1244049" y="327791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5 0 4</a:t>
            </a:r>
          </a:p>
        </p:txBody>
      </p:sp>
      <p:sp>
        <p:nvSpPr>
          <p:cNvPr id="9" name="TextBox 8">
            <a:extLst>
              <a:ext uri="{FF2B5EF4-FFF2-40B4-BE49-F238E27FC236}">
                <a16:creationId xmlns:a16="http://schemas.microsoft.com/office/drawing/2014/main" id="{1D8848F2-AEFB-4CF2-8AE7-E9008F33A1DD}"/>
              </a:ext>
            </a:extLst>
          </p:cNvPr>
          <p:cNvSpPr txBox="1"/>
          <p:nvPr/>
        </p:nvSpPr>
        <p:spPr>
          <a:xfrm>
            <a:off x="769432" y="328431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10" name="Straight Connector 9">
            <a:extLst>
              <a:ext uri="{FF2B5EF4-FFF2-40B4-BE49-F238E27FC236}">
                <a16:creationId xmlns:a16="http://schemas.microsoft.com/office/drawing/2014/main" id="{48185B25-DB90-4DED-9CD5-1D59748C15C7}"/>
              </a:ext>
            </a:extLst>
          </p:cNvPr>
          <p:cNvCxnSpPr>
            <a:cxnSpLocks/>
          </p:cNvCxnSpPr>
          <p:nvPr/>
        </p:nvCxnSpPr>
        <p:spPr>
          <a:xfrm>
            <a:off x="1244049" y="333387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130CF50-3BE1-4A1D-9BC4-958541BBAB21}"/>
              </a:ext>
            </a:extLst>
          </p:cNvPr>
          <p:cNvCxnSpPr>
            <a:cxnSpLocks/>
          </p:cNvCxnSpPr>
          <p:nvPr/>
        </p:nvCxnSpPr>
        <p:spPr>
          <a:xfrm>
            <a:off x="1263001" y="331782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D504A1A-586A-4D6A-886C-BFD986083AED}"/>
              </a:ext>
            </a:extLst>
          </p:cNvPr>
          <p:cNvSpPr txBox="1"/>
          <p:nvPr/>
        </p:nvSpPr>
        <p:spPr>
          <a:xfrm>
            <a:off x="1685371" y="28253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07A95A96-6643-4C4F-9CFE-9339EAE17A9D}"/>
              </a:ext>
            </a:extLst>
          </p:cNvPr>
          <p:cNvSpPr txBox="1"/>
          <p:nvPr/>
        </p:nvSpPr>
        <p:spPr>
          <a:xfrm>
            <a:off x="2115664" y="282703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FC664B96-548A-4F21-8AC0-AACF4BB69A5C}"/>
              </a:ext>
            </a:extLst>
          </p:cNvPr>
          <p:cNvSpPr txBox="1"/>
          <p:nvPr/>
        </p:nvSpPr>
        <p:spPr>
          <a:xfrm>
            <a:off x="1980988" y="331292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63BF0EA0-9EEC-4EEC-8BBE-9049DACDE066}"/>
              </a:ext>
            </a:extLst>
          </p:cNvPr>
          <p:cNvSpPr txBox="1"/>
          <p:nvPr/>
        </p:nvSpPr>
        <p:spPr>
          <a:xfrm>
            <a:off x="2629662" y="2872239"/>
            <a:ext cx="7062509" cy="1077218"/>
          </a:xfrm>
          <a:prstGeom prst="rect">
            <a:avLst/>
          </a:prstGeom>
          <a:noFill/>
        </p:spPr>
        <p:txBody>
          <a:bodyPr wrap="square" rtlCol="0">
            <a:spAutoFit/>
          </a:bodyPr>
          <a:lstStyle/>
          <a:p>
            <a:r>
              <a:rPr lang="en-GB" sz="3200" b="1" dirty="0">
                <a:solidFill>
                  <a:srgbClr val="FF0000"/>
                </a:solidFill>
              </a:rPr>
              <a:t>but multiplying two single-digit numbers can’t give an answer of 84</a:t>
            </a:r>
          </a:p>
        </p:txBody>
      </p:sp>
      <p:sp>
        <p:nvSpPr>
          <p:cNvPr id="16" name="TextBox 15">
            <a:extLst>
              <a:ext uri="{FF2B5EF4-FFF2-40B4-BE49-F238E27FC236}">
                <a16:creationId xmlns:a16="http://schemas.microsoft.com/office/drawing/2014/main" id="{443BA49E-0DB0-44FC-9795-AAB4A7EF58F5}"/>
              </a:ext>
            </a:extLst>
          </p:cNvPr>
          <p:cNvSpPr txBox="1"/>
          <p:nvPr/>
        </p:nvSpPr>
        <p:spPr>
          <a:xfrm>
            <a:off x="1179132" y="462683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5 0 4</a:t>
            </a:r>
          </a:p>
        </p:txBody>
      </p:sp>
      <p:sp>
        <p:nvSpPr>
          <p:cNvPr id="17" name="TextBox 16">
            <a:extLst>
              <a:ext uri="{FF2B5EF4-FFF2-40B4-BE49-F238E27FC236}">
                <a16:creationId xmlns:a16="http://schemas.microsoft.com/office/drawing/2014/main" id="{B201F4E1-0F86-4B6D-ADE6-857437BA550A}"/>
              </a:ext>
            </a:extLst>
          </p:cNvPr>
          <p:cNvSpPr txBox="1"/>
          <p:nvPr/>
        </p:nvSpPr>
        <p:spPr>
          <a:xfrm>
            <a:off x="704515" y="463323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8" name="Straight Connector 17">
            <a:extLst>
              <a:ext uri="{FF2B5EF4-FFF2-40B4-BE49-F238E27FC236}">
                <a16:creationId xmlns:a16="http://schemas.microsoft.com/office/drawing/2014/main" id="{AF7589FF-60F1-4E39-B921-B30796AFE12B}"/>
              </a:ext>
            </a:extLst>
          </p:cNvPr>
          <p:cNvCxnSpPr>
            <a:cxnSpLocks/>
          </p:cNvCxnSpPr>
          <p:nvPr/>
        </p:nvCxnSpPr>
        <p:spPr>
          <a:xfrm>
            <a:off x="1179132" y="468279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09282EC-0D28-41B1-A710-A00261F7FC07}"/>
              </a:ext>
            </a:extLst>
          </p:cNvPr>
          <p:cNvCxnSpPr>
            <a:cxnSpLocks/>
          </p:cNvCxnSpPr>
          <p:nvPr/>
        </p:nvCxnSpPr>
        <p:spPr>
          <a:xfrm>
            <a:off x="1198084" y="466674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22753628-9017-44EF-B7F0-FA3FF726299B}"/>
              </a:ext>
            </a:extLst>
          </p:cNvPr>
          <p:cNvSpPr txBox="1"/>
          <p:nvPr/>
        </p:nvSpPr>
        <p:spPr>
          <a:xfrm>
            <a:off x="1620454" y="417426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1" name="TextBox 20">
            <a:extLst>
              <a:ext uri="{FF2B5EF4-FFF2-40B4-BE49-F238E27FC236}">
                <a16:creationId xmlns:a16="http://schemas.microsoft.com/office/drawing/2014/main" id="{4F11D1D6-6048-4776-B29D-AF683CE8CAF9}"/>
              </a:ext>
            </a:extLst>
          </p:cNvPr>
          <p:cNvSpPr txBox="1"/>
          <p:nvPr/>
        </p:nvSpPr>
        <p:spPr>
          <a:xfrm>
            <a:off x="2050747" y="417595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2" name="TextBox 21">
            <a:extLst>
              <a:ext uri="{FF2B5EF4-FFF2-40B4-BE49-F238E27FC236}">
                <a16:creationId xmlns:a16="http://schemas.microsoft.com/office/drawing/2014/main" id="{A97EF0A0-F0D5-4E7A-9EC7-93D253CA4EF8}"/>
              </a:ext>
            </a:extLst>
          </p:cNvPr>
          <p:cNvSpPr txBox="1"/>
          <p:nvPr/>
        </p:nvSpPr>
        <p:spPr>
          <a:xfrm>
            <a:off x="1916071" y="4661846"/>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61867A25-2A62-4B45-BC0E-05DF5E62D303}"/>
              </a:ext>
            </a:extLst>
          </p:cNvPr>
          <p:cNvSpPr txBox="1"/>
          <p:nvPr/>
        </p:nvSpPr>
        <p:spPr>
          <a:xfrm>
            <a:off x="2564745" y="4221160"/>
            <a:ext cx="7062509" cy="1077218"/>
          </a:xfrm>
          <a:prstGeom prst="rect">
            <a:avLst/>
          </a:prstGeom>
          <a:noFill/>
        </p:spPr>
        <p:txBody>
          <a:bodyPr wrap="square" rtlCol="0">
            <a:spAutoFit/>
          </a:bodyPr>
          <a:lstStyle/>
          <a:p>
            <a:r>
              <a:rPr lang="en-GB" sz="3200" b="1" dirty="0">
                <a:solidFill>
                  <a:srgbClr val="FF0000"/>
                </a:solidFill>
              </a:rPr>
              <a:t>and because 9 x 8 = 72, then 72 x 7 = 504 we have our three numbers. </a:t>
            </a:r>
          </a:p>
        </p:txBody>
      </p:sp>
      <p:sp>
        <p:nvSpPr>
          <p:cNvPr id="24" name="TextBox 23">
            <a:extLst>
              <a:ext uri="{FF2B5EF4-FFF2-40B4-BE49-F238E27FC236}">
                <a16:creationId xmlns:a16="http://schemas.microsoft.com/office/drawing/2014/main" id="{4744ADD4-0786-48D4-A95D-4FE344E7AACA}"/>
              </a:ext>
            </a:extLst>
          </p:cNvPr>
          <p:cNvSpPr txBox="1"/>
          <p:nvPr/>
        </p:nvSpPr>
        <p:spPr>
          <a:xfrm>
            <a:off x="700894" y="15596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5" name="TextBox 24">
            <a:extLst>
              <a:ext uri="{FF2B5EF4-FFF2-40B4-BE49-F238E27FC236}">
                <a16:creationId xmlns:a16="http://schemas.microsoft.com/office/drawing/2014/main" id="{7A4A42E5-CE0E-4533-8058-2776C8052AB7}"/>
              </a:ext>
            </a:extLst>
          </p:cNvPr>
          <p:cNvSpPr txBox="1"/>
          <p:nvPr/>
        </p:nvSpPr>
        <p:spPr>
          <a:xfrm>
            <a:off x="2779678" y="155944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6" name="TextBox 25">
            <a:extLst>
              <a:ext uri="{FF2B5EF4-FFF2-40B4-BE49-F238E27FC236}">
                <a16:creationId xmlns:a16="http://schemas.microsoft.com/office/drawing/2014/main" id="{F262CD20-0C6D-4B37-8CFA-1C43EDC2AF00}"/>
              </a:ext>
            </a:extLst>
          </p:cNvPr>
          <p:cNvSpPr txBox="1"/>
          <p:nvPr/>
        </p:nvSpPr>
        <p:spPr>
          <a:xfrm>
            <a:off x="4886598" y="15536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1263169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par>
                                <p:cTn id="48" presetID="10" presetClass="entr" presetSubtype="0" fill="hold"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fade">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fade">
                                      <p:cBhvr>
                                        <p:cTn id="80" dur="500"/>
                                        <p:tgtEl>
                                          <p:spTgt spid="2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6"/>
                                        </p:tgtEl>
                                        <p:attrNameLst>
                                          <p:attrName>style.visibility</p:attrName>
                                        </p:attrNameLst>
                                      </p:cBhvr>
                                      <p:to>
                                        <p:strVal val="visible"/>
                                      </p:to>
                                    </p:set>
                                    <p:animEffect transition="in" filter="fade">
                                      <p:cBhvr>
                                        <p:cTn id="8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3" grpId="0"/>
      <p:bldP spid="14" grpId="0"/>
      <p:bldP spid="15" grpId="0"/>
      <p:bldP spid="16" grpId="0"/>
      <p:bldP spid="17" grpId="0"/>
      <p:bldP spid="20" grpId="0"/>
      <p:bldP spid="21" grpId="0"/>
      <p:bldP spid="22" grpId="0"/>
      <p:bldP spid="23" grpId="0"/>
      <p:bldP spid="24" grpId="0"/>
      <p:bldP spid="25" grpId="0"/>
      <p:bldP spid="2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Parveen buys 3 small bags of peanuts.</a:t>
            </a:r>
          </a:p>
          <a:p>
            <a:r>
              <a:rPr lang="en-US" sz="3200" b="1" dirty="0"/>
              <a:t>She gives the shopkeeper £2 and gets 80p change.</a:t>
            </a:r>
          </a:p>
          <a:p>
            <a:r>
              <a:rPr lang="en-US" sz="3200" b="1" dirty="0"/>
              <a:t>What is the cost in pence of one bag of peanuts?</a:t>
            </a:r>
          </a:p>
        </p:txBody>
      </p:sp>
      <p:pic>
        <p:nvPicPr>
          <p:cNvPr id="19458" name="Picture 2">
            <a:extLst>
              <a:ext uri="{FF2B5EF4-FFF2-40B4-BE49-F238E27FC236}">
                <a16:creationId xmlns:a16="http://schemas.microsoft.com/office/drawing/2014/main" id="{AC806AB1-DC01-4A81-87E4-C273693365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49128" y="164168"/>
            <a:ext cx="3046267" cy="851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198678BB-B66F-4360-A4E0-6CD91DE8FF5A}"/>
              </a:ext>
            </a:extLst>
          </p:cNvPr>
          <p:cNvSpPr/>
          <p:nvPr/>
        </p:nvSpPr>
        <p:spPr>
          <a:xfrm>
            <a:off x="554183" y="1619660"/>
            <a:ext cx="29243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£2.00 – £0.80 =</a:t>
            </a:r>
          </a:p>
        </p:txBody>
      </p:sp>
      <p:sp>
        <p:nvSpPr>
          <p:cNvPr id="6" name="Rectangle 5">
            <a:extLst>
              <a:ext uri="{FF2B5EF4-FFF2-40B4-BE49-F238E27FC236}">
                <a16:creationId xmlns:a16="http://schemas.microsoft.com/office/drawing/2014/main" id="{E721B38D-E744-4BDA-81AA-590577C92C4E}"/>
              </a:ext>
            </a:extLst>
          </p:cNvPr>
          <p:cNvSpPr/>
          <p:nvPr/>
        </p:nvSpPr>
        <p:spPr>
          <a:xfrm>
            <a:off x="3249431" y="1619660"/>
            <a:ext cx="42671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 spent on 3 bags</a:t>
            </a:r>
          </a:p>
        </p:txBody>
      </p:sp>
      <p:sp>
        <p:nvSpPr>
          <p:cNvPr id="7" name="Rectangle 6">
            <a:extLst>
              <a:ext uri="{FF2B5EF4-FFF2-40B4-BE49-F238E27FC236}">
                <a16:creationId xmlns:a16="http://schemas.microsoft.com/office/drawing/2014/main" id="{1F1BC5CF-F9AA-40B2-B9A5-2631839A8305}"/>
              </a:ext>
            </a:extLst>
          </p:cNvPr>
          <p:cNvSpPr/>
          <p:nvPr/>
        </p:nvSpPr>
        <p:spPr>
          <a:xfrm>
            <a:off x="554183" y="220443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 </a:t>
            </a:r>
            <a:r>
              <a:rPr lang="en-GB" sz="3200" b="1" dirty="0">
                <a:solidFill>
                  <a:srgbClr val="FF0000"/>
                </a:solidFill>
              </a:rPr>
              <a:t>÷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827B23E5-925E-4A35-B153-D6ECD375EB69}"/>
              </a:ext>
            </a:extLst>
          </p:cNvPr>
          <p:cNvSpPr/>
          <p:nvPr/>
        </p:nvSpPr>
        <p:spPr>
          <a:xfrm>
            <a:off x="2546234" y="220443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£0.40</a:t>
            </a:r>
          </a:p>
        </p:txBody>
      </p:sp>
      <p:sp>
        <p:nvSpPr>
          <p:cNvPr id="9" name="Rectangle 8">
            <a:extLst>
              <a:ext uri="{FF2B5EF4-FFF2-40B4-BE49-F238E27FC236}">
                <a16:creationId xmlns:a16="http://schemas.microsoft.com/office/drawing/2014/main" id="{B2C38F89-D73E-478F-88A9-8EA7FD727994}"/>
              </a:ext>
            </a:extLst>
          </p:cNvPr>
          <p:cNvSpPr/>
          <p:nvPr/>
        </p:nvSpPr>
        <p:spPr>
          <a:xfrm>
            <a:off x="8392852" y="102530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40p</a:t>
            </a:r>
          </a:p>
        </p:txBody>
      </p:sp>
      <p:sp>
        <p:nvSpPr>
          <p:cNvPr id="10" name="Rectangle 9">
            <a:extLst>
              <a:ext uri="{FF2B5EF4-FFF2-40B4-BE49-F238E27FC236}">
                <a16:creationId xmlns:a16="http://schemas.microsoft.com/office/drawing/2014/main" id="{6F3DF933-C178-4216-B746-F50A86463BD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15720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pattern. What percentage of the pattern is black? </a:t>
            </a:r>
          </a:p>
        </p:txBody>
      </p:sp>
      <p:pic>
        <p:nvPicPr>
          <p:cNvPr id="3" name="Picture 2">
            <a:extLst>
              <a:ext uri="{FF2B5EF4-FFF2-40B4-BE49-F238E27FC236}">
                <a16:creationId xmlns:a16="http://schemas.microsoft.com/office/drawing/2014/main" id="{8ED785D4-2DBC-4FF2-A0DE-2DF7532D2012}"/>
              </a:ext>
            </a:extLst>
          </p:cNvPr>
          <p:cNvPicPr>
            <a:picLocks noChangeAspect="1"/>
          </p:cNvPicPr>
          <p:nvPr/>
        </p:nvPicPr>
        <p:blipFill>
          <a:blip r:embed="rId3"/>
          <a:stretch>
            <a:fillRect/>
          </a:stretch>
        </p:blipFill>
        <p:spPr>
          <a:xfrm>
            <a:off x="318945" y="786478"/>
            <a:ext cx="5057329" cy="2934909"/>
          </a:xfrm>
          <a:prstGeom prst="rect">
            <a:avLst/>
          </a:prstGeom>
        </p:spPr>
      </p:pic>
      <p:sp>
        <p:nvSpPr>
          <p:cNvPr id="5" name="Rectangle 4">
            <a:extLst>
              <a:ext uri="{FF2B5EF4-FFF2-40B4-BE49-F238E27FC236}">
                <a16:creationId xmlns:a16="http://schemas.microsoft.com/office/drawing/2014/main" id="{9B98FE7E-3452-497F-9890-9DF6D4A54628}"/>
              </a:ext>
            </a:extLst>
          </p:cNvPr>
          <p:cNvSpPr/>
          <p:nvPr/>
        </p:nvSpPr>
        <p:spPr>
          <a:xfrm>
            <a:off x="5638660" y="1672237"/>
            <a:ext cx="3927353"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black squares</a:t>
            </a:r>
          </a:p>
          <a:p>
            <a:r>
              <a:rPr lang="en-GB" sz="3200" b="1" dirty="0">
                <a:solidFill>
                  <a:srgbClr val="FF0000"/>
                </a:solidFill>
                <a:latin typeface="Calibri" panose="020F0502020204030204" pitchFamily="34" charset="0"/>
                <a:ea typeface="Cambria Math" panose="02040503050406030204" pitchFamily="18" charset="0"/>
              </a:rPr>
              <a:t>25 squares altogether</a:t>
            </a:r>
          </a:p>
        </p:txBody>
      </p:sp>
      <p:cxnSp>
        <p:nvCxnSpPr>
          <p:cNvPr id="6" name="Straight Connector 5">
            <a:extLst>
              <a:ext uri="{FF2B5EF4-FFF2-40B4-BE49-F238E27FC236}">
                <a16:creationId xmlns:a16="http://schemas.microsoft.com/office/drawing/2014/main" id="{F2EA13AF-45E0-4E0F-86F6-FE5AB519BF78}"/>
              </a:ext>
            </a:extLst>
          </p:cNvPr>
          <p:cNvCxnSpPr>
            <a:cxnSpLocks/>
          </p:cNvCxnSpPr>
          <p:nvPr/>
        </p:nvCxnSpPr>
        <p:spPr>
          <a:xfrm>
            <a:off x="9566332" y="217113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55B0A29-D02C-4E80-AD8C-CE3B62B13C4A}"/>
              </a:ext>
            </a:extLst>
          </p:cNvPr>
          <p:cNvSpPr txBox="1"/>
          <p:nvPr/>
        </p:nvSpPr>
        <p:spPr>
          <a:xfrm>
            <a:off x="9797698" y="1642175"/>
            <a:ext cx="7604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64C1D032-533F-472D-9B82-9750511709A3}"/>
              </a:ext>
            </a:extLst>
          </p:cNvPr>
          <p:cNvSpPr txBox="1"/>
          <p:nvPr/>
        </p:nvSpPr>
        <p:spPr>
          <a:xfrm>
            <a:off x="9531105" y="211851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nvGrpSpPr>
          <p:cNvPr id="9" name="Group 8">
            <a:extLst>
              <a:ext uri="{FF2B5EF4-FFF2-40B4-BE49-F238E27FC236}">
                <a16:creationId xmlns:a16="http://schemas.microsoft.com/office/drawing/2014/main" id="{FF0160BE-4FBE-4599-87C0-75F0834D5BED}"/>
              </a:ext>
            </a:extLst>
          </p:cNvPr>
          <p:cNvGrpSpPr/>
          <p:nvPr/>
        </p:nvGrpSpPr>
        <p:grpSpPr>
          <a:xfrm>
            <a:off x="8196812" y="3520299"/>
            <a:ext cx="2855341" cy="1078616"/>
            <a:chOff x="893472" y="2650705"/>
            <a:chExt cx="2855341" cy="1078616"/>
          </a:xfrm>
        </p:grpSpPr>
        <p:cxnSp>
          <p:nvCxnSpPr>
            <p:cNvPr id="10" name="Straight Connector 9">
              <a:extLst>
                <a:ext uri="{FF2B5EF4-FFF2-40B4-BE49-F238E27FC236}">
                  <a16:creationId xmlns:a16="http://schemas.microsoft.com/office/drawing/2014/main" id="{3661E058-33D1-48B1-BF7B-F68C4AAFBA77}"/>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8379373-B6C5-4EE8-AD6C-E32D798B3EC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112F96-A9BF-4C96-9A35-949D801F4B8D}"/>
                </a:ext>
              </a:extLst>
            </p:cNvPr>
            <p:cNvSpPr txBox="1"/>
            <p:nvPr/>
          </p:nvSpPr>
          <p:spPr>
            <a:xfrm>
              <a:off x="1132089" y="2650705"/>
              <a:ext cx="761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9276926E-8CD2-46D7-BB34-1DAADBD8A57E}"/>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14" name="TextBox 13">
              <a:extLst>
                <a:ext uri="{FF2B5EF4-FFF2-40B4-BE49-F238E27FC236}">
                  <a16:creationId xmlns:a16="http://schemas.microsoft.com/office/drawing/2014/main" id="{17A1E032-7EB8-4334-B7F4-4BD00686CE3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5" name="TextBox 14">
              <a:extLst>
                <a:ext uri="{FF2B5EF4-FFF2-40B4-BE49-F238E27FC236}">
                  <a16:creationId xmlns:a16="http://schemas.microsoft.com/office/drawing/2014/main" id="{F8A8EEC3-2601-46F2-812C-66F28617C1B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6" name="Arc 15">
            <a:extLst>
              <a:ext uri="{FF2B5EF4-FFF2-40B4-BE49-F238E27FC236}">
                <a16:creationId xmlns:a16="http://schemas.microsoft.com/office/drawing/2014/main" id="{CC9136A7-F9D9-4D67-BAB3-DDD9463BBB5F}"/>
              </a:ext>
            </a:extLst>
          </p:cNvPr>
          <p:cNvSpPr/>
          <p:nvPr/>
        </p:nvSpPr>
        <p:spPr>
          <a:xfrm rot="16200000">
            <a:off x="9030688" y="2770912"/>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1E1D5AE4-F286-4EFD-AD00-E2446BB13A3D}"/>
              </a:ext>
            </a:extLst>
          </p:cNvPr>
          <p:cNvSpPr/>
          <p:nvPr/>
        </p:nvSpPr>
        <p:spPr>
          <a:xfrm rot="5400000">
            <a:off x="9024735" y="3703984"/>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D5DCDCA8-50A7-41F2-BECA-7A3D673366CF}"/>
              </a:ext>
            </a:extLst>
          </p:cNvPr>
          <p:cNvSpPr txBox="1"/>
          <p:nvPr/>
        </p:nvSpPr>
        <p:spPr>
          <a:xfrm>
            <a:off x="9139513" y="4467166"/>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0E9DEE2A-E621-4530-A8EC-279B82340112}"/>
              </a:ext>
            </a:extLst>
          </p:cNvPr>
          <p:cNvSpPr txBox="1"/>
          <p:nvPr/>
        </p:nvSpPr>
        <p:spPr>
          <a:xfrm>
            <a:off x="9139513" y="3172853"/>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AE35A47-E183-43A1-9AE1-1D0F3012ED58}"/>
              </a:ext>
            </a:extLst>
          </p:cNvPr>
          <p:cNvSpPr txBox="1"/>
          <p:nvPr/>
        </p:nvSpPr>
        <p:spPr>
          <a:xfrm>
            <a:off x="9748806" y="3516854"/>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a:t>
            </a:r>
          </a:p>
        </p:txBody>
      </p:sp>
      <p:sp>
        <p:nvSpPr>
          <p:cNvPr id="21" name="Rectangle 20">
            <a:extLst>
              <a:ext uri="{FF2B5EF4-FFF2-40B4-BE49-F238E27FC236}">
                <a16:creationId xmlns:a16="http://schemas.microsoft.com/office/drawing/2014/main" id="{E824D679-D5B1-4C89-9A45-1D03D30F782E}"/>
              </a:ext>
            </a:extLst>
          </p:cNvPr>
          <p:cNvSpPr/>
          <p:nvPr/>
        </p:nvSpPr>
        <p:spPr>
          <a:xfrm>
            <a:off x="9087875" y="540953"/>
            <a:ext cx="21860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percent</a:t>
            </a:r>
          </a:p>
        </p:txBody>
      </p:sp>
      <p:sp>
        <p:nvSpPr>
          <p:cNvPr id="22" name="Rectangle 21">
            <a:extLst>
              <a:ext uri="{FF2B5EF4-FFF2-40B4-BE49-F238E27FC236}">
                <a16:creationId xmlns:a16="http://schemas.microsoft.com/office/drawing/2014/main" id="{1D40F6B0-ABAE-4080-B917-6F01DC20B8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796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6" grpId="0" animBg="1"/>
      <p:bldP spid="17" grpId="0" animBg="1"/>
      <p:bldP spid="18" grpId="0"/>
      <p:bldP spid="19" grpId="0"/>
      <p:bldP spid="20" grpId="0"/>
      <p:bldP spid="2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When full, Sam’s bottle holds a </a:t>
            </a:r>
            <a:r>
              <a:rPr lang="en-US" sz="3200" b="1" dirty="0" err="1"/>
              <a:t>litre</a:t>
            </a:r>
            <a:r>
              <a:rPr lang="en-US" sz="3200" b="1" dirty="0"/>
              <a:t> of water.</a:t>
            </a:r>
          </a:p>
        </p:txBody>
      </p:sp>
      <p:pic>
        <p:nvPicPr>
          <p:cNvPr id="46082" name="Picture 2">
            <a:extLst>
              <a:ext uri="{FF2B5EF4-FFF2-40B4-BE49-F238E27FC236}">
                <a16:creationId xmlns:a16="http://schemas.microsoft.com/office/drawing/2014/main" id="{4B170DC1-7AF1-4831-8D4B-2A310B2E19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183" y="634775"/>
            <a:ext cx="1145828" cy="4232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92AAF2E4-8B35-406E-867B-381FBD9FFF12}"/>
              </a:ext>
            </a:extLst>
          </p:cNvPr>
          <p:cNvSpPr/>
          <p:nvPr/>
        </p:nvSpPr>
        <p:spPr>
          <a:xfrm>
            <a:off x="2197635" y="634775"/>
            <a:ext cx="9592582" cy="2554545"/>
          </a:xfrm>
          <a:prstGeom prst="rect">
            <a:avLst/>
          </a:prstGeom>
        </p:spPr>
        <p:txBody>
          <a:bodyPr wrap="square">
            <a:spAutoFit/>
          </a:bodyPr>
          <a:lstStyle/>
          <a:p>
            <a:r>
              <a:rPr lang="en-US" sz="3200" b="1" dirty="0"/>
              <a:t>Sam drinks some. </a:t>
            </a:r>
          </a:p>
          <a:p>
            <a:r>
              <a:rPr lang="en-US" sz="3200" b="1" dirty="0"/>
              <a:t>Estimate the amount of water left.</a:t>
            </a:r>
          </a:p>
          <a:p>
            <a:r>
              <a:rPr lang="en-US" sz="3200" b="1" dirty="0"/>
              <a:t>Circle the best estimate.</a:t>
            </a:r>
          </a:p>
          <a:p>
            <a:endParaRPr lang="en-US" sz="3200" b="1" dirty="0"/>
          </a:p>
          <a:p>
            <a:r>
              <a:rPr lang="en-US" sz="3200" dirty="0"/>
              <a:t>800 ml           600 ml           80 ml           70 ml           7 ml</a:t>
            </a:r>
          </a:p>
        </p:txBody>
      </p:sp>
      <p:sp>
        <p:nvSpPr>
          <p:cNvPr id="6" name="Rectangle 5">
            <a:extLst>
              <a:ext uri="{FF2B5EF4-FFF2-40B4-BE49-F238E27FC236}">
                <a16:creationId xmlns:a16="http://schemas.microsoft.com/office/drawing/2014/main" id="{1A76FC4A-557E-42F7-965A-695944165AAA}"/>
              </a:ext>
            </a:extLst>
          </p:cNvPr>
          <p:cNvSpPr/>
          <p:nvPr/>
        </p:nvSpPr>
        <p:spPr>
          <a:xfrm>
            <a:off x="7773985" y="50000"/>
            <a:ext cx="222038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ml</a:t>
            </a:r>
          </a:p>
        </p:txBody>
      </p:sp>
      <p:sp>
        <p:nvSpPr>
          <p:cNvPr id="7" name="Oval 6">
            <a:extLst>
              <a:ext uri="{FF2B5EF4-FFF2-40B4-BE49-F238E27FC236}">
                <a16:creationId xmlns:a16="http://schemas.microsoft.com/office/drawing/2014/main" id="{EE78BBF1-B44F-4024-95A5-63ABEC25E9BF}"/>
              </a:ext>
            </a:extLst>
          </p:cNvPr>
          <p:cNvSpPr/>
          <p:nvPr/>
        </p:nvSpPr>
        <p:spPr>
          <a:xfrm>
            <a:off x="2099509" y="2384419"/>
            <a:ext cx="1488822" cy="100994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9E2CEBA-D592-490B-BD5A-39013FE911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a:p>
        </p:txBody>
      </p:sp>
    </p:spTree>
    <p:extLst>
      <p:ext uri="{BB962C8B-B14F-4D97-AF65-F5344CB8AC3E}">
        <p14:creationId xmlns:p14="http://schemas.microsoft.com/office/powerpoint/2010/main" val="886098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BF8E39-0E0F-4EBF-AD28-4E2965C81EB8}"/>
              </a:ext>
            </a:extLst>
          </p:cNvPr>
          <p:cNvSpPr/>
          <p:nvPr/>
        </p:nvSpPr>
        <p:spPr>
          <a:xfrm>
            <a:off x="56559" y="50000"/>
            <a:ext cx="11581695" cy="584775"/>
          </a:xfrm>
          <a:prstGeom prst="rect">
            <a:avLst/>
          </a:prstGeom>
        </p:spPr>
        <p:txBody>
          <a:bodyPr wrap="square">
            <a:spAutoFit/>
          </a:bodyPr>
          <a:lstStyle/>
          <a:p>
            <a:r>
              <a:rPr lang="en-US" sz="3200" b="1" dirty="0"/>
              <a:t>Write in ﬁgures the number twenty thousand and twenty.</a:t>
            </a:r>
          </a:p>
        </p:txBody>
      </p:sp>
      <p:sp>
        <p:nvSpPr>
          <p:cNvPr id="5" name="Rectangle 4">
            <a:extLst>
              <a:ext uri="{FF2B5EF4-FFF2-40B4-BE49-F238E27FC236}">
                <a16:creationId xmlns:a16="http://schemas.microsoft.com/office/drawing/2014/main" id="{14B65FA2-95C7-410F-BD7B-1D91DFBA6CD3}"/>
              </a:ext>
            </a:extLst>
          </p:cNvPr>
          <p:cNvSpPr/>
          <p:nvPr/>
        </p:nvSpPr>
        <p:spPr>
          <a:xfrm>
            <a:off x="9907678" y="50000"/>
            <a:ext cx="707245" cy="584775"/>
          </a:xfrm>
          <a:prstGeom prst="rect">
            <a:avLst/>
          </a:prstGeom>
        </p:spPr>
        <p:txBody>
          <a:bodyPr wrap="none">
            <a:spAutoFit/>
          </a:bodyPr>
          <a:lstStyle/>
          <a:p>
            <a:r>
              <a:rPr lang="en-GB" sz="3200" b="1" dirty="0">
                <a:solidFill>
                  <a:srgbClr val="FF0000"/>
                </a:solidFill>
              </a:rPr>
              <a:t>20,</a:t>
            </a:r>
            <a:endParaRPr lang="en-GB" sz="3200" b="1" dirty="0">
              <a:solidFill>
                <a:srgbClr val="FF0000"/>
              </a:solidFill>
              <a:ea typeface="Cambria Math" panose="02040503050406030204" pitchFamily="18" charset="0"/>
            </a:endParaRPr>
          </a:p>
        </p:txBody>
      </p:sp>
      <p:sp>
        <p:nvSpPr>
          <p:cNvPr id="6" name="Rectangle 5">
            <a:extLst>
              <a:ext uri="{FF2B5EF4-FFF2-40B4-BE49-F238E27FC236}">
                <a16:creationId xmlns:a16="http://schemas.microsoft.com/office/drawing/2014/main" id="{7CEDFD26-234B-4D5B-B078-D5116A90E548}"/>
              </a:ext>
            </a:extLst>
          </p:cNvPr>
          <p:cNvSpPr/>
          <p:nvPr/>
        </p:nvSpPr>
        <p:spPr>
          <a:xfrm>
            <a:off x="10430257" y="50000"/>
            <a:ext cx="809837" cy="584775"/>
          </a:xfrm>
          <a:prstGeom prst="rect">
            <a:avLst/>
          </a:prstGeom>
        </p:spPr>
        <p:txBody>
          <a:bodyPr wrap="none">
            <a:spAutoFit/>
          </a:bodyPr>
          <a:lstStyle/>
          <a:p>
            <a:r>
              <a:rPr lang="en-GB" sz="3200" b="1" dirty="0">
                <a:solidFill>
                  <a:srgbClr val="FF0000"/>
                </a:solidFill>
              </a:rPr>
              <a:t>020</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D5D50B7C-F6A3-48F0-9E82-EB4DAE12998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6370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Michelle has saved £8.40 in 20p coins.</a:t>
            </a:r>
          </a:p>
          <a:p>
            <a:r>
              <a:rPr lang="en-US" sz="3200" b="1" dirty="0"/>
              <a:t>How many 20p coins does Michelle have?</a:t>
            </a:r>
          </a:p>
        </p:txBody>
      </p:sp>
      <p:sp>
        <p:nvSpPr>
          <p:cNvPr id="4" name="TextBox 3">
            <a:extLst>
              <a:ext uri="{FF2B5EF4-FFF2-40B4-BE49-F238E27FC236}">
                <a16:creationId xmlns:a16="http://schemas.microsoft.com/office/drawing/2014/main" id="{09AFD0C7-D7D3-4B44-AE9F-EEB379A84129}"/>
              </a:ext>
            </a:extLst>
          </p:cNvPr>
          <p:cNvSpPr txBox="1"/>
          <p:nvPr/>
        </p:nvSpPr>
        <p:spPr>
          <a:xfrm>
            <a:off x="1124048" y="1619660"/>
            <a:ext cx="2460981" cy="584775"/>
          </a:xfrm>
          <a:prstGeom prst="rect">
            <a:avLst/>
          </a:prstGeom>
          <a:noFill/>
        </p:spPr>
        <p:txBody>
          <a:bodyPr wrap="square" rtlCol="0">
            <a:spAutoFit/>
          </a:bodyPr>
          <a:lstStyle/>
          <a:p>
            <a:r>
              <a:rPr lang="en-GB" sz="3200" b="1" dirty="0">
                <a:solidFill>
                  <a:srgbClr val="FF0000"/>
                </a:solidFill>
              </a:rPr>
              <a:t>1 coin = 20p</a:t>
            </a:r>
          </a:p>
        </p:txBody>
      </p:sp>
      <p:sp>
        <p:nvSpPr>
          <p:cNvPr id="5" name="TextBox 4">
            <a:extLst>
              <a:ext uri="{FF2B5EF4-FFF2-40B4-BE49-F238E27FC236}">
                <a16:creationId xmlns:a16="http://schemas.microsoft.com/office/drawing/2014/main" id="{63B65D95-28FB-4088-8E8D-85FF184C17CA}"/>
              </a:ext>
            </a:extLst>
          </p:cNvPr>
          <p:cNvSpPr txBox="1"/>
          <p:nvPr/>
        </p:nvSpPr>
        <p:spPr>
          <a:xfrm>
            <a:off x="971648" y="2480207"/>
            <a:ext cx="2460981" cy="584775"/>
          </a:xfrm>
          <a:prstGeom prst="rect">
            <a:avLst/>
          </a:prstGeom>
          <a:noFill/>
        </p:spPr>
        <p:txBody>
          <a:bodyPr wrap="square" rtlCol="0">
            <a:spAutoFit/>
          </a:bodyPr>
          <a:lstStyle/>
          <a:p>
            <a:r>
              <a:rPr lang="en-GB" sz="3200" b="1" dirty="0">
                <a:solidFill>
                  <a:srgbClr val="FF0000"/>
                </a:solidFill>
              </a:rPr>
              <a:t>5 coins = £1</a:t>
            </a:r>
          </a:p>
        </p:txBody>
      </p:sp>
      <p:sp>
        <p:nvSpPr>
          <p:cNvPr id="6" name="TextBox 5">
            <a:extLst>
              <a:ext uri="{FF2B5EF4-FFF2-40B4-BE49-F238E27FC236}">
                <a16:creationId xmlns:a16="http://schemas.microsoft.com/office/drawing/2014/main" id="{79A4AA53-AEBB-4957-89B5-29542BC91A73}"/>
              </a:ext>
            </a:extLst>
          </p:cNvPr>
          <p:cNvSpPr txBox="1"/>
          <p:nvPr/>
        </p:nvSpPr>
        <p:spPr>
          <a:xfrm>
            <a:off x="761191" y="3337711"/>
            <a:ext cx="2613382" cy="584775"/>
          </a:xfrm>
          <a:prstGeom prst="rect">
            <a:avLst/>
          </a:prstGeom>
          <a:noFill/>
        </p:spPr>
        <p:txBody>
          <a:bodyPr wrap="square" rtlCol="0">
            <a:spAutoFit/>
          </a:bodyPr>
          <a:lstStyle/>
          <a:p>
            <a:r>
              <a:rPr lang="en-GB" sz="3200" b="1" dirty="0">
                <a:solidFill>
                  <a:srgbClr val="FF0000"/>
                </a:solidFill>
              </a:rPr>
              <a:t>40 coins =</a:t>
            </a:r>
          </a:p>
        </p:txBody>
      </p:sp>
      <p:cxnSp>
        <p:nvCxnSpPr>
          <p:cNvPr id="8" name="Straight Arrow Connector 7">
            <a:extLst>
              <a:ext uri="{FF2B5EF4-FFF2-40B4-BE49-F238E27FC236}">
                <a16:creationId xmlns:a16="http://schemas.microsoft.com/office/drawing/2014/main" id="{E5AE0D53-A7A6-47A7-B089-DCE1F379C33D}"/>
              </a:ext>
            </a:extLst>
          </p:cNvPr>
          <p:cNvCxnSpPr/>
          <p:nvPr/>
        </p:nvCxnSpPr>
        <p:spPr>
          <a:xfrm>
            <a:off x="2433761" y="216541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202AD79-23D0-49EF-BAD9-2F63D0A1E123}"/>
              </a:ext>
            </a:extLst>
          </p:cNvPr>
          <p:cNvSpPr/>
          <p:nvPr/>
        </p:nvSpPr>
        <p:spPr>
          <a:xfrm>
            <a:off x="2517635" y="207228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5DB674C6-9DB8-4B71-8295-92FBE3938187}"/>
              </a:ext>
            </a:extLst>
          </p:cNvPr>
          <p:cNvCxnSpPr/>
          <p:nvPr/>
        </p:nvCxnSpPr>
        <p:spPr>
          <a:xfrm>
            <a:off x="2433761" y="304691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FC39AE0-B2CA-4718-9E7F-DDEC44CD1F98}"/>
              </a:ext>
            </a:extLst>
          </p:cNvPr>
          <p:cNvSpPr/>
          <p:nvPr/>
        </p:nvSpPr>
        <p:spPr>
          <a:xfrm>
            <a:off x="2517635" y="295378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TextBox 13">
            <a:extLst>
              <a:ext uri="{FF2B5EF4-FFF2-40B4-BE49-F238E27FC236}">
                <a16:creationId xmlns:a16="http://schemas.microsoft.com/office/drawing/2014/main" id="{BEC54C95-260E-406D-A91E-0B0225B82601}"/>
              </a:ext>
            </a:extLst>
          </p:cNvPr>
          <p:cNvSpPr txBox="1"/>
          <p:nvPr/>
        </p:nvSpPr>
        <p:spPr>
          <a:xfrm>
            <a:off x="2517635" y="3334199"/>
            <a:ext cx="662981" cy="584775"/>
          </a:xfrm>
          <a:prstGeom prst="rect">
            <a:avLst/>
          </a:prstGeom>
          <a:noFill/>
        </p:spPr>
        <p:txBody>
          <a:bodyPr wrap="square" rtlCol="0">
            <a:spAutoFit/>
          </a:bodyPr>
          <a:lstStyle/>
          <a:p>
            <a:r>
              <a:rPr lang="en-GB" sz="3200" b="1" dirty="0">
                <a:solidFill>
                  <a:srgbClr val="FF0000"/>
                </a:solidFill>
              </a:rPr>
              <a:t>£8</a:t>
            </a:r>
          </a:p>
        </p:txBody>
      </p:sp>
      <p:cxnSp>
        <p:nvCxnSpPr>
          <p:cNvPr id="15" name="Straight Arrow Connector 14">
            <a:extLst>
              <a:ext uri="{FF2B5EF4-FFF2-40B4-BE49-F238E27FC236}">
                <a16:creationId xmlns:a16="http://schemas.microsoft.com/office/drawing/2014/main" id="{6A623767-3EFC-4376-8744-95E670E4358B}"/>
              </a:ext>
            </a:extLst>
          </p:cNvPr>
          <p:cNvCxnSpPr>
            <a:cxnSpLocks/>
          </p:cNvCxnSpPr>
          <p:nvPr/>
        </p:nvCxnSpPr>
        <p:spPr>
          <a:xfrm>
            <a:off x="3297398" y="1927304"/>
            <a:ext cx="366968" cy="0"/>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0AC107C-E857-4373-8848-C26DC2039B79}"/>
              </a:ext>
            </a:extLst>
          </p:cNvPr>
          <p:cNvSpPr/>
          <p:nvPr/>
        </p:nvSpPr>
        <p:spPr>
          <a:xfrm>
            <a:off x="3625482" y="1638879"/>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8" name="TextBox 17">
            <a:extLst>
              <a:ext uri="{FF2B5EF4-FFF2-40B4-BE49-F238E27FC236}">
                <a16:creationId xmlns:a16="http://schemas.microsoft.com/office/drawing/2014/main" id="{5427318F-0BF6-4C8E-B5AC-C194EC2B5A47}"/>
              </a:ext>
            </a:extLst>
          </p:cNvPr>
          <p:cNvSpPr txBox="1"/>
          <p:nvPr/>
        </p:nvSpPr>
        <p:spPr>
          <a:xfrm>
            <a:off x="4103359" y="1619659"/>
            <a:ext cx="2460981" cy="584775"/>
          </a:xfrm>
          <a:prstGeom prst="rect">
            <a:avLst/>
          </a:prstGeom>
          <a:noFill/>
        </p:spPr>
        <p:txBody>
          <a:bodyPr wrap="square" rtlCol="0">
            <a:spAutoFit/>
          </a:bodyPr>
          <a:lstStyle/>
          <a:p>
            <a:r>
              <a:rPr lang="en-GB" sz="3200" b="1" dirty="0">
                <a:solidFill>
                  <a:srgbClr val="FF0000"/>
                </a:solidFill>
              </a:rPr>
              <a:t>2 coins = 40p</a:t>
            </a:r>
          </a:p>
        </p:txBody>
      </p:sp>
      <p:sp>
        <p:nvSpPr>
          <p:cNvPr id="17" name="Rectangle 16">
            <a:extLst>
              <a:ext uri="{FF2B5EF4-FFF2-40B4-BE49-F238E27FC236}">
                <a16:creationId xmlns:a16="http://schemas.microsoft.com/office/drawing/2014/main" id="{71FA979E-11FF-4C57-A5E9-2B72001254F9}"/>
              </a:ext>
            </a:extLst>
          </p:cNvPr>
          <p:cNvSpPr/>
          <p:nvPr/>
        </p:nvSpPr>
        <p:spPr>
          <a:xfrm>
            <a:off x="4093311" y="1669023"/>
            <a:ext cx="2460981" cy="5232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273CC0BC-0369-48EE-BEBB-D3C8A7F6DD40}"/>
              </a:ext>
            </a:extLst>
          </p:cNvPr>
          <p:cNvSpPr/>
          <p:nvPr/>
        </p:nvSpPr>
        <p:spPr>
          <a:xfrm>
            <a:off x="761191" y="3395760"/>
            <a:ext cx="2460981" cy="5232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a:extLst>
              <a:ext uri="{FF2B5EF4-FFF2-40B4-BE49-F238E27FC236}">
                <a16:creationId xmlns:a16="http://schemas.microsoft.com/office/drawing/2014/main" id="{5452B8C2-F3CE-488A-B8AF-82FE2ABE71F3}"/>
              </a:ext>
            </a:extLst>
          </p:cNvPr>
          <p:cNvSpPr txBox="1"/>
          <p:nvPr/>
        </p:nvSpPr>
        <p:spPr>
          <a:xfrm>
            <a:off x="7146490" y="542443"/>
            <a:ext cx="2460981" cy="584775"/>
          </a:xfrm>
          <a:prstGeom prst="rect">
            <a:avLst/>
          </a:prstGeom>
          <a:noFill/>
        </p:spPr>
        <p:txBody>
          <a:bodyPr wrap="square" rtlCol="0">
            <a:spAutoFit/>
          </a:bodyPr>
          <a:lstStyle/>
          <a:p>
            <a:r>
              <a:rPr lang="en-GB" sz="3200" b="1" dirty="0">
                <a:solidFill>
                  <a:srgbClr val="FF0000"/>
                </a:solidFill>
              </a:rPr>
              <a:t>42 coins</a:t>
            </a:r>
          </a:p>
        </p:txBody>
      </p:sp>
      <p:sp>
        <p:nvSpPr>
          <p:cNvPr id="22" name="TextBox 21">
            <a:extLst>
              <a:ext uri="{FF2B5EF4-FFF2-40B4-BE49-F238E27FC236}">
                <a16:creationId xmlns:a16="http://schemas.microsoft.com/office/drawing/2014/main" id="{9ACF5A6A-65D9-43F1-AB89-AC709506C594}"/>
              </a:ext>
            </a:extLst>
          </p:cNvPr>
          <p:cNvSpPr txBox="1"/>
          <p:nvPr/>
        </p:nvSpPr>
        <p:spPr>
          <a:xfrm>
            <a:off x="5165136" y="3003464"/>
            <a:ext cx="1981354" cy="584775"/>
          </a:xfrm>
          <a:prstGeom prst="rect">
            <a:avLst/>
          </a:prstGeom>
          <a:noFill/>
        </p:spPr>
        <p:txBody>
          <a:bodyPr wrap="square" rtlCol="0">
            <a:spAutoFit/>
          </a:bodyPr>
          <a:lstStyle/>
          <a:p>
            <a:r>
              <a:rPr lang="en-GB" sz="3200" b="1" dirty="0">
                <a:solidFill>
                  <a:srgbClr val="FF0000"/>
                </a:solidFill>
              </a:rPr>
              <a:t>840 ÷ 20 = </a:t>
            </a:r>
          </a:p>
        </p:txBody>
      </p:sp>
      <p:sp>
        <p:nvSpPr>
          <p:cNvPr id="23" name="TextBox 22">
            <a:extLst>
              <a:ext uri="{FF2B5EF4-FFF2-40B4-BE49-F238E27FC236}">
                <a16:creationId xmlns:a16="http://schemas.microsoft.com/office/drawing/2014/main" id="{8FC6F13E-D075-497C-B796-D8D3215A00E6}"/>
              </a:ext>
            </a:extLst>
          </p:cNvPr>
          <p:cNvSpPr txBox="1"/>
          <p:nvPr/>
        </p:nvSpPr>
        <p:spPr>
          <a:xfrm>
            <a:off x="6554292" y="50000"/>
            <a:ext cx="1126215" cy="584775"/>
          </a:xfrm>
          <a:prstGeom prst="rect">
            <a:avLst/>
          </a:prstGeom>
          <a:noFill/>
        </p:spPr>
        <p:txBody>
          <a:bodyPr wrap="square" rtlCol="0">
            <a:spAutoFit/>
          </a:bodyPr>
          <a:lstStyle/>
          <a:p>
            <a:r>
              <a:rPr lang="en-GB" sz="3200" b="1" dirty="0">
                <a:solidFill>
                  <a:srgbClr val="FF0000"/>
                </a:solidFill>
              </a:rPr>
              <a:t>840p </a:t>
            </a:r>
          </a:p>
        </p:txBody>
      </p:sp>
      <p:cxnSp>
        <p:nvCxnSpPr>
          <p:cNvPr id="24" name="Straight Connector 23">
            <a:extLst>
              <a:ext uri="{FF2B5EF4-FFF2-40B4-BE49-F238E27FC236}">
                <a16:creationId xmlns:a16="http://schemas.microsoft.com/office/drawing/2014/main" id="{A25E0E56-DE66-423B-BE2C-6B69894E7151}"/>
              </a:ext>
            </a:extLst>
          </p:cNvPr>
          <p:cNvCxnSpPr>
            <a:cxnSpLocks/>
          </p:cNvCxnSpPr>
          <p:nvPr/>
        </p:nvCxnSpPr>
        <p:spPr>
          <a:xfrm flipH="1">
            <a:off x="5691674" y="3080933"/>
            <a:ext cx="167951" cy="4398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C79CF9B-78EF-4E15-A0F9-BC857EC20C55}"/>
              </a:ext>
            </a:extLst>
          </p:cNvPr>
          <p:cNvCxnSpPr>
            <a:cxnSpLocks/>
          </p:cNvCxnSpPr>
          <p:nvPr/>
        </p:nvCxnSpPr>
        <p:spPr>
          <a:xfrm flipH="1">
            <a:off x="6492804" y="3075942"/>
            <a:ext cx="167951" cy="4398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53FEDB04-21D1-4183-91D1-803DE3636D20}"/>
              </a:ext>
            </a:extLst>
          </p:cNvPr>
          <p:cNvSpPr txBox="1"/>
          <p:nvPr/>
        </p:nvSpPr>
        <p:spPr>
          <a:xfrm>
            <a:off x="7621107" y="3426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8 4</a:t>
            </a:r>
          </a:p>
        </p:txBody>
      </p:sp>
      <p:sp>
        <p:nvSpPr>
          <p:cNvPr id="30" name="TextBox 29">
            <a:extLst>
              <a:ext uri="{FF2B5EF4-FFF2-40B4-BE49-F238E27FC236}">
                <a16:creationId xmlns:a16="http://schemas.microsoft.com/office/drawing/2014/main" id="{8AE6F8D0-00AD-4F86-B511-3198EFAEB904}"/>
              </a:ext>
            </a:extLst>
          </p:cNvPr>
          <p:cNvSpPr txBox="1"/>
          <p:nvPr/>
        </p:nvSpPr>
        <p:spPr>
          <a:xfrm>
            <a:off x="7146490" y="3439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1" name="Straight Connector 30">
            <a:extLst>
              <a:ext uri="{FF2B5EF4-FFF2-40B4-BE49-F238E27FC236}">
                <a16:creationId xmlns:a16="http://schemas.microsoft.com/office/drawing/2014/main" id="{C0474604-6F31-4D68-B2B8-31974E6F34A4}"/>
              </a:ext>
            </a:extLst>
          </p:cNvPr>
          <p:cNvCxnSpPr>
            <a:cxnSpLocks/>
          </p:cNvCxnSpPr>
          <p:nvPr/>
        </p:nvCxnSpPr>
        <p:spPr>
          <a:xfrm>
            <a:off x="7621107" y="3489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AE8B95B-825A-4891-BADB-701913BB5BDE}"/>
              </a:ext>
            </a:extLst>
          </p:cNvPr>
          <p:cNvCxnSpPr>
            <a:cxnSpLocks/>
          </p:cNvCxnSpPr>
          <p:nvPr/>
        </p:nvCxnSpPr>
        <p:spPr>
          <a:xfrm>
            <a:off x="7640059" y="3489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22ED7574-14A1-4ACC-822A-0F5D309BA7A4}"/>
              </a:ext>
            </a:extLst>
          </p:cNvPr>
          <p:cNvSpPr txBox="1"/>
          <p:nvPr/>
        </p:nvSpPr>
        <p:spPr>
          <a:xfrm>
            <a:off x="7621478" y="2989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4" name="TextBox 33">
            <a:extLst>
              <a:ext uri="{FF2B5EF4-FFF2-40B4-BE49-F238E27FC236}">
                <a16:creationId xmlns:a16="http://schemas.microsoft.com/office/drawing/2014/main" id="{170E9FC7-8677-4650-8268-861CB8C3B71E}"/>
              </a:ext>
            </a:extLst>
          </p:cNvPr>
          <p:cNvSpPr txBox="1"/>
          <p:nvPr/>
        </p:nvSpPr>
        <p:spPr>
          <a:xfrm>
            <a:off x="8044484" y="2989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288141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fade">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par>
                                <p:cTn id="44" presetID="10" presetClass="entr" presetSubtype="0"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500"/>
                                        <p:tgtEl>
                                          <p:spTgt spid="23"/>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par>
                                <p:cTn id="80" presetID="10" presetClass="entr" presetSubtype="0" fill="hold" nodeType="with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fade">
                                      <p:cBhvr>
                                        <p:cTn id="90" dur="500"/>
                                        <p:tgtEl>
                                          <p:spTgt spid="30"/>
                                        </p:tgtEl>
                                      </p:cBhvr>
                                    </p:animEffect>
                                  </p:childTnLst>
                                </p:cTn>
                              </p:par>
                              <p:par>
                                <p:cTn id="91" presetID="10" presetClass="entr" presetSubtype="0" fill="hold" nodeType="with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fade">
                                      <p:cBhvr>
                                        <p:cTn id="93" dur="500"/>
                                        <p:tgtEl>
                                          <p:spTgt spid="31"/>
                                        </p:tgtEl>
                                      </p:cBhvr>
                                    </p:animEffect>
                                  </p:childTnLst>
                                </p:cTn>
                              </p:par>
                              <p:par>
                                <p:cTn id="94" presetID="10" presetClass="entr" presetSubtype="0" fill="hold" nodeType="with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4"/>
                                        </p:tgtEl>
                                        <p:attrNameLst>
                                          <p:attrName>style.visibility</p:attrName>
                                        </p:attrNameLst>
                                      </p:cBhvr>
                                      <p:to>
                                        <p:strVal val="visible"/>
                                      </p:to>
                                    </p:set>
                                    <p:animEffect transition="in" filter="fade">
                                      <p:cBhvr>
                                        <p:cTn id="10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1" grpId="0"/>
      <p:bldP spid="14" grpId="0"/>
      <p:bldP spid="16" grpId="0"/>
      <p:bldP spid="18" grpId="0"/>
      <p:bldP spid="17" grpId="0" animBg="1"/>
      <p:bldP spid="20" grpId="0" animBg="1"/>
      <p:bldP spid="21" grpId="0"/>
      <p:bldP spid="22" grpId="0"/>
      <p:bldP spid="23" grpId="0"/>
      <p:bldP spid="29" grpId="0"/>
      <p:bldP spid="30" grpId="0"/>
      <p:bldP spid="33" grpId="0"/>
      <p:bldP spid="3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a:extLst>
              <a:ext uri="{FF2B5EF4-FFF2-40B4-BE49-F238E27FC236}">
                <a16:creationId xmlns:a16="http://schemas.microsoft.com/office/drawing/2014/main" id="{65663232-C01B-43B4-8CE5-4B3994E3ED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213" y="1267460"/>
            <a:ext cx="4591408" cy="4323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29A5D585-FD7C-4B5B-9F32-208294BF5FE8}"/>
              </a:ext>
            </a:extLst>
          </p:cNvPr>
          <p:cNvGrpSpPr/>
          <p:nvPr/>
        </p:nvGrpSpPr>
        <p:grpSpPr>
          <a:xfrm>
            <a:off x="5751873" y="1322087"/>
            <a:ext cx="2433838" cy="1076984"/>
            <a:chOff x="1314975" y="2657199"/>
            <a:chExt cx="2433838" cy="1076984"/>
          </a:xfrm>
        </p:grpSpPr>
        <p:cxnSp>
          <p:nvCxnSpPr>
            <p:cNvPr id="6" name="Straight Connector 5">
              <a:extLst>
                <a:ext uri="{FF2B5EF4-FFF2-40B4-BE49-F238E27FC236}">
                  <a16:creationId xmlns:a16="http://schemas.microsoft.com/office/drawing/2014/main" id="{A04645A4-0E8D-4DF4-9937-8E9C1A1315AC}"/>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9DAB4BF-A27B-498B-BE4E-6F894991930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AE1C4A9-04AE-44B9-9ABA-B3DAE0C6C246}"/>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9" name="TextBox 8">
              <a:extLst>
                <a:ext uri="{FF2B5EF4-FFF2-40B4-BE49-F238E27FC236}">
                  <a16:creationId xmlns:a16="http://schemas.microsoft.com/office/drawing/2014/main" id="{165963D1-58A2-40D6-8987-99F22D947B45}"/>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73243A72-F016-4B15-8794-2229E682EAD0}"/>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0F966BCC-CC22-40C6-9C2A-B67C6ADF1203}"/>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F0791EE4-B574-43B3-9605-8E736BCC8066}"/>
              </a:ext>
            </a:extLst>
          </p:cNvPr>
          <p:cNvSpPr/>
          <p:nvPr/>
        </p:nvSpPr>
        <p:spPr>
          <a:xfrm rot="16200000">
            <a:off x="6259894" y="69420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D7DBD34A-94C3-4E1E-AA11-8044C2ADA57C}"/>
              </a:ext>
            </a:extLst>
          </p:cNvPr>
          <p:cNvSpPr/>
          <p:nvPr/>
        </p:nvSpPr>
        <p:spPr>
          <a:xfrm rot="5400000">
            <a:off x="6254750" y="161617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3C7A5B10-991C-4216-AD07-15926ABC935B}"/>
              </a:ext>
            </a:extLst>
          </p:cNvPr>
          <p:cNvSpPr txBox="1"/>
          <p:nvPr/>
        </p:nvSpPr>
        <p:spPr>
          <a:xfrm>
            <a:off x="6274437" y="226246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85D3EF21-2423-436D-ACD0-A4425DA6E0EA}"/>
              </a:ext>
            </a:extLst>
          </p:cNvPr>
          <p:cNvSpPr txBox="1"/>
          <p:nvPr/>
        </p:nvSpPr>
        <p:spPr>
          <a:xfrm>
            <a:off x="6274436" y="96814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018DE3A0-9A01-4997-9CD0-BA3494754480}"/>
              </a:ext>
            </a:extLst>
          </p:cNvPr>
          <p:cNvSpPr txBox="1"/>
          <p:nvPr/>
        </p:nvSpPr>
        <p:spPr>
          <a:xfrm>
            <a:off x="6882364" y="132208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cxnSp>
        <p:nvCxnSpPr>
          <p:cNvPr id="17" name="Straight Connector 16">
            <a:extLst>
              <a:ext uri="{FF2B5EF4-FFF2-40B4-BE49-F238E27FC236}">
                <a16:creationId xmlns:a16="http://schemas.microsoft.com/office/drawing/2014/main" id="{942B18F2-EBFE-4060-A6C5-52E0B81A7626}"/>
              </a:ext>
            </a:extLst>
          </p:cNvPr>
          <p:cNvCxnSpPr>
            <a:cxnSpLocks/>
          </p:cNvCxnSpPr>
          <p:nvPr/>
        </p:nvCxnSpPr>
        <p:spPr>
          <a:xfrm>
            <a:off x="1548341" y="1790673"/>
            <a:ext cx="2838540" cy="20638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34EA8977-F64D-4CBA-8305-653C11677591}"/>
              </a:ext>
            </a:extLst>
          </p:cNvPr>
          <p:cNvGrpSpPr/>
          <p:nvPr/>
        </p:nvGrpSpPr>
        <p:grpSpPr>
          <a:xfrm>
            <a:off x="5751873" y="3284871"/>
            <a:ext cx="2855341" cy="1078616"/>
            <a:chOff x="893472" y="2650705"/>
            <a:chExt cx="2855341" cy="1078616"/>
          </a:xfrm>
        </p:grpSpPr>
        <p:cxnSp>
          <p:nvCxnSpPr>
            <p:cNvPr id="19" name="Straight Connector 18">
              <a:extLst>
                <a:ext uri="{FF2B5EF4-FFF2-40B4-BE49-F238E27FC236}">
                  <a16:creationId xmlns:a16="http://schemas.microsoft.com/office/drawing/2014/main" id="{13CEA837-5E52-4B64-8374-E32ED406B664}"/>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27017D4-9960-42CD-88D5-B5E929F49CA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F631F761-9FFC-4110-BC3A-AA921BF509FD}"/>
                </a:ext>
              </a:extLst>
            </p:cNvPr>
            <p:cNvSpPr txBox="1"/>
            <p:nvPr/>
          </p:nvSpPr>
          <p:spPr>
            <a:xfrm>
              <a:off x="1081103" y="26507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C4745558-F6E7-4388-A886-3D47EC4CC8BE}"/>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3" name="TextBox 22">
              <a:extLst>
                <a:ext uri="{FF2B5EF4-FFF2-40B4-BE49-F238E27FC236}">
                  <a16:creationId xmlns:a16="http://schemas.microsoft.com/office/drawing/2014/main" id="{4C89769A-BB19-4DE9-B0A5-B32C761D13C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4" name="TextBox 23">
              <a:extLst>
                <a:ext uri="{FF2B5EF4-FFF2-40B4-BE49-F238E27FC236}">
                  <a16:creationId xmlns:a16="http://schemas.microsoft.com/office/drawing/2014/main" id="{E21BECCC-3EAF-4614-8179-9B6B6EA1379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5" name="Arc 24">
            <a:extLst>
              <a:ext uri="{FF2B5EF4-FFF2-40B4-BE49-F238E27FC236}">
                <a16:creationId xmlns:a16="http://schemas.microsoft.com/office/drawing/2014/main" id="{1DEF9C4A-F872-4F28-88B4-0E6C0685FE30}"/>
              </a:ext>
            </a:extLst>
          </p:cNvPr>
          <p:cNvSpPr/>
          <p:nvPr/>
        </p:nvSpPr>
        <p:spPr>
          <a:xfrm rot="16200000">
            <a:off x="6585749" y="2535484"/>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A6A8E0A0-C23B-4A51-8AB4-3AE5E849BC6D}"/>
              </a:ext>
            </a:extLst>
          </p:cNvPr>
          <p:cNvSpPr/>
          <p:nvPr/>
        </p:nvSpPr>
        <p:spPr>
          <a:xfrm rot="5400000">
            <a:off x="6579796" y="3468556"/>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5B70D6B5-C279-498F-BDD7-73257344EE3F}"/>
              </a:ext>
            </a:extLst>
          </p:cNvPr>
          <p:cNvSpPr txBox="1"/>
          <p:nvPr/>
        </p:nvSpPr>
        <p:spPr>
          <a:xfrm>
            <a:off x="6592036" y="42317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0CA2D69A-D420-4E2F-8E00-DBFA319F9583}"/>
              </a:ext>
            </a:extLst>
          </p:cNvPr>
          <p:cNvSpPr txBox="1"/>
          <p:nvPr/>
        </p:nvSpPr>
        <p:spPr>
          <a:xfrm>
            <a:off x="6582885" y="2937425"/>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F94E1082-4783-4B1C-A8BA-40F7651798ED}"/>
              </a:ext>
            </a:extLst>
          </p:cNvPr>
          <p:cNvSpPr txBox="1"/>
          <p:nvPr/>
        </p:nvSpPr>
        <p:spPr>
          <a:xfrm>
            <a:off x="7303867" y="329136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30" name="Straight Connector 29">
            <a:extLst>
              <a:ext uri="{FF2B5EF4-FFF2-40B4-BE49-F238E27FC236}">
                <a16:creationId xmlns:a16="http://schemas.microsoft.com/office/drawing/2014/main" id="{35808274-1EBA-4BB1-B2EF-4400F6CFB669}"/>
              </a:ext>
            </a:extLst>
          </p:cNvPr>
          <p:cNvCxnSpPr>
            <a:cxnSpLocks/>
          </p:cNvCxnSpPr>
          <p:nvPr/>
        </p:nvCxnSpPr>
        <p:spPr>
          <a:xfrm flipV="1">
            <a:off x="1566860" y="1790673"/>
            <a:ext cx="2801364" cy="160053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72FB415D-F437-43AE-9E28-2266A096611E}"/>
              </a:ext>
            </a:extLst>
          </p:cNvPr>
          <p:cNvSpPr/>
          <p:nvPr/>
        </p:nvSpPr>
        <p:spPr>
          <a:xfrm>
            <a:off x="56122" y="44633"/>
            <a:ext cx="11845365" cy="584775"/>
          </a:xfrm>
          <a:prstGeom prst="rect">
            <a:avLst/>
          </a:prstGeom>
        </p:spPr>
        <p:txBody>
          <a:bodyPr wrap="square">
            <a:spAutoFit/>
          </a:bodyPr>
          <a:lstStyle/>
          <a:p>
            <a:r>
              <a:rPr lang="en-US" sz="3200" b="1" dirty="0"/>
              <a:t>Draw a line to join each fraction to a percentage of the same value.</a:t>
            </a:r>
          </a:p>
        </p:txBody>
      </p:sp>
      <p:sp>
        <p:nvSpPr>
          <p:cNvPr id="33" name="Rectangle 32">
            <a:extLst>
              <a:ext uri="{FF2B5EF4-FFF2-40B4-BE49-F238E27FC236}">
                <a16:creationId xmlns:a16="http://schemas.microsoft.com/office/drawing/2014/main" id="{26018A58-EDA1-48B7-BCAA-93497CEE11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61542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Effect transition="in" filter="fade">
                                      <p:cBhvr>
                                        <p:cTn id="54" dur="500"/>
                                        <p:tgtEl>
                                          <p:spTgt spid="2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5" grpId="0" animBg="1"/>
      <p:bldP spid="26" grpId="0" animBg="1"/>
      <p:bldP spid="27" grpId="0"/>
      <p:bldP spid="28" grpId="0"/>
      <p:bldP spid="2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923A7E-EBFE-4844-B239-33A57956438F}"/>
              </a:ext>
            </a:extLst>
          </p:cNvPr>
          <p:cNvPicPr>
            <a:picLocks noChangeAspect="1"/>
          </p:cNvPicPr>
          <p:nvPr/>
        </p:nvPicPr>
        <p:blipFill>
          <a:blip r:embed="rId3"/>
          <a:stretch>
            <a:fillRect/>
          </a:stretch>
        </p:blipFill>
        <p:spPr>
          <a:xfrm>
            <a:off x="182922" y="1250135"/>
            <a:ext cx="6019096" cy="5493618"/>
          </a:xfrm>
          <a:prstGeom prst="rect">
            <a:avLst/>
          </a:prstGeom>
        </p:spPr>
      </p:pic>
      <p:sp>
        <p:nvSpPr>
          <p:cNvPr id="2" name="Rectangle 1">
            <a:extLst>
              <a:ext uri="{FF2B5EF4-FFF2-40B4-BE49-F238E27FC236}">
                <a16:creationId xmlns:a16="http://schemas.microsoft.com/office/drawing/2014/main" id="{0A0CE7D6-909A-4F99-838C-5A991FC32896}"/>
              </a:ext>
            </a:extLst>
          </p:cNvPr>
          <p:cNvSpPr/>
          <p:nvPr/>
        </p:nvSpPr>
        <p:spPr>
          <a:xfrm>
            <a:off x="56123" y="50000"/>
            <a:ext cx="1219200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1cm square grid. Some of the grid is shaded.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shaded shape?</a:t>
            </a:r>
            <a:endParaRPr lang="en-GB" sz="3200" b="1" dirty="0">
              <a:latin typeface="Calibri" panose="020F0502020204030204" pitchFamily="34" charset="0"/>
            </a:endParaRPr>
          </a:p>
        </p:txBody>
      </p:sp>
      <p:grpSp>
        <p:nvGrpSpPr>
          <p:cNvPr id="6" name="Group 5">
            <a:extLst>
              <a:ext uri="{FF2B5EF4-FFF2-40B4-BE49-F238E27FC236}">
                <a16:creationId xmlns:a16="http://schemas.microsoft.com/office/drawing/2014/main" id="{18BABC7B-E7EE-463F-9C30-9B908C7D6EE2}"/>
              </a:ext>
            </a:extLst>
          </p:cNvPr>
          <p:cNvGrpSpPr/>
          <p:nvPr/>
        </p:nvGrpSpPr>
        <p:grpSpPr>
          <a:xfrm>
            <a:off x="3748594" y="2114666"/>
            <a:ext cx="1573966" cy="1524046"/>
            <a:chOff x="3822780" y="2114487"/>
            <a:chExt cx="1499016" cy="1507182"/>
          </a:xfrm>
        </p:grpSpPr>
        <p:sp>
          <p:nvSpPr>
            <p:cNvPr id="4" name="Right Triangle 3">
              <a:extLst>
                <a:ext uri="{FF2B5EF4-FFF2-40B4-BE49-F238E27FC236}">
                  <a16:creationId xmlns:a16="http://schemas.microsoft.com/office/drawing/2014/main" id="{65AD1E40-B95A-4307-852A-8D054763B353}"/>
                </a:ext>
              </a:extLst>
            </p:cNvPr>
            <p:cNvSpPr/>
            <p:nvPr/>
          </p:nvSpPr>
          <p:spPr>
            <a:xfrm>
              <a:off x="4572288" y="2114487"/>
              <a:ext cx="749508" cy="74950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Triangle 4">
              <a:extLst>
                <a:ext uri="{FF2B5EF4-FFF2-40B4-BE49-F238E27FC236}">
                  <a16:creationId xmlns:a16="http://schemas.microsoft.com/office/drawing/2014/main" id="{358C77BA-DC49-4EC3-8C28-1AEAB9E69820}"/>
                </a:ext>
              </a:extLst>
            </p:cNvPr>
            <p:cNvSpPr/>
            <p:nvPr/>
          </p:nvSpPr>
          <p:spPr>
            <a:xfrm rot="10800000">
              <a:off x="3822780" y="2872160"/>
              <a:ext cx="749508" cy="74950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AE9501B4-B3D1-49ED-8EA2-31B596F1290D}"/>
              </a:ext>
            </a:extLst>
          </p:cNvPr>
          <p:cNvGrpSpPr/>
          <p:nvPr/>
        </p:nvGrpSpPr>
        <p:grpSpPr>
          <a:xfrm>
            <a:off x="2217494" y="3681631"/>
            <a:ext cx="1515058" cy="1507004"/>
            <a:chOff x="3791460" y="2098623"/>
            <a:chExt cx="1515058" cy="1507004"/>
          </a:xfrm>
        </p:grpSpPr>
        <p:sp>
          <p:nvSpPr>
            <p:cNvPr id="8" name="Right Triangle 7">
              <a:extLst>
                <a:ext uri="{FF2B5EF4-FFF2-40B4-BE49-F238E27FC236}">
                  <a16:creationId xmlns:a16="http://schemas.microsoft.com/office/drawing/2014/main" id="{675A1020-7C4F-4905-AE33-E5C22B34BE44}"/>
                </a:ext>
              </a:extLst>
            </p:cNvPr>
            <p:cNvSpPr/>
            <p:nvPr/>
          </p:nvSpPr>
          <p:spPr>
            <a:xfrm>
              <a:off x="4557010" y="2098623"/>
              <a:ext cx="749508" cy="74950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65221A2E-EADF-4250-A2DD-BC7C82A96101}"/>
                </a:ext>
              </a:extLst>
            </p:cNvPr>
            <p:cNvSpPr/>
            <p:nvPr/>
          </p:nvSpPr>
          <p:spPr>
            <a:xfrm rot="10800000">
              <a:off x="3791460" y="2856118"/>
              <a:ext cx="749508" cy="74950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0" name="Rectangle 9">
            <a:extLst>
              <a:ext uri="{FF2B5EF4-FFF2-40B4-BE49-F238E27FC236}">
                <a16:creationId xmlns:a16="http://schemas.microsoft.com/office/drawing/2014/main" id="{9C3F5560-4176-46FF-896E-BC62106A1DD9}"/>
              </a:ext>
            </a:extLst>
          </p:cNvPr>
          <p:cNvSpPr/>
          <p:nvPr/>
        </p:nvSpPr>
        <p:spPr>
          <a:xfrm>
            <a:off x="2162493" y="3669616"/>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EBB2E4B3-29A8-458E-BC6C-C53FBECEAE61}"/>
              </a:ext>
            </a:extLst>
          </p:cNvPr>
          <p:cNvSpPr/>
          <p:nvPr/>
        </p:nvSpPr>
        <p:spPr>
          <a:xfrm>
            <a:off x="2162494" y="2865172"/>
            <a:ext cx="820549" cy="802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5E5716B9-1171-4A4F-A91A-57A8BEAAD72F}"/>
              </a:ext>
            </a:extLst>
          </p:cNvPr>
          <p:cNvSpPr/>
          <p:nvPr/>
        </p:nvSpPr>
        <p:spPr>
          <a:xfrm>
            <a:off x="2162493" y="2089067"/>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67337C9-3619-4AB3-B5A5-80318CD03B60}"/>
              </a:ext>
            </a:extLst>
          </p:cNvPr>
          <p:cNvSpPr/>
          <p:nvPr/>
        </p:nvSpPr>
        <p:spPr>
          <a:xfrm>
            <a:off x="2983042" y="2091117"/>
            <a:ext cx="775800"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39407BB5-C1FD-4199-8112-2F20EAE4076D}"/>
              </a:ext>
            </a:extLst>
          </p:cNvPr>
          <p:cNvSpPr/>
          <p:nvPr/>
        </p:nvSpPr>
        <p:spPr>
          <a:xfrm>
            <a:off x="3732552" y="2094870"/>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C9D665D-1781-4047-86F3-FE10D560A5B9}"/>
              </a:ext>
            </a:extLst>
          </p:cNvPr>
          <p:cNvSpPr/>
          <p:nvPr/>
        </p:nvSpPr>
        <p:spPr>
          <a:xfrm>
            <a:off x="4519535" y="2858565"/>
            <a:ext cx="820549" cy="802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C0E7BB0-3A3C-4F78-86E6-3FFE12025384}"/>
              </a:ext>
            </a:extLst>
          </p:cNvPr>
          <p:cNvSpPr/>
          <p:nvPr/>
        </p:nvSpPr>
        <p:spPr>
          <a:xfrm>
            <a:off x="4534641" y="3674443"/>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1B6D57E-3FCB-4D2D-A434-8DE9FB4CC948}"/>
              </a:ext>
            </a:extLst>
          </p:cNvPr>
          <p:cNvSpPr/>
          <p:nvPr/>
        </p:nvSpPr>
        <p:spPr>
          <a:xfrm>
            <a:off x="4534641" y="4445660"/>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3926D931-025B-43C6-ABE4-0D7AA63C79D4}"/>
              </a:ext>
            </a:extLst>
          </p:cNvPr>
          <p:cNvSpPr/>
          <p:nvPr/>
        </p:nvSpPr>
        <p:spPr>
          <a:xfrm>
            <a:off x="3770025" y="4438918"/>
            <a:ext cx="783076"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014FC784-A3FE-40C0-B82D-E142B25410D5}"/>
              </a:ext>
            </a:extLst>
          </p:cNvPr>
          <p:cNvSpPr/>
          <p:nvPr/>
        </p:nvSpPr>
        <p:spPr>
          <a:xfrm>
            <a:off x="2953398" y="4445660"/>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4AB14300-B684-43F9-90F5-21341B1F4F82}"/>
              </a:ext>
            </a:extLst>
          </p:cNvPr>
          <p:cNvSpPr/>
          <p:nvPr/>
        </p:nvSpPr>
        <p:spPr>
          <a:xfrm>
            <a:off x="6743175" y="562783"/>
            <a:ext cx="1338828" cy="584775"/>
          </a:xfrm>
          <a:prstGeom prst="rect">
            <a:avLst/>
          </a:prstGeom>
        </p:spPr>
        <p:txBody>
          <a:bodyPr wrap="none">
            <a:spAutoFit/>
          </a:bodyPr>
          <a:lstStyle/>
          <a:p>
            <a:r>
              <a:rPr lang="en-GB" sz="3200" b="1" dirty="0">
                <a:solidFill>
                  <a:srgbClr val="FF0000"/>
                </a:solidFill>
                <a:latin typeface="Calibri" panose="020F0502020204030204" pitchFamily="34" charset="0"/>
              </a:rPr>
              <a:t>12 cm²</a:t>
            </a:r>
          </a:p>
        </p:txBody>
      </p:sp>
      <p:sp>
        <p:nvSpPr>
          <p:cNvPr id="21" name="Rectangle 20">
            <a:extLst>
              <a:ext uri="{FF2B5EF4-FFF2-40B4-BE49-F238E27FC236}">
                <a16:creationId xmlns:a16="http://schemas.microsoft.com/office/drawing/2014/main" id="{57228D77-338C-4B63-93F2-6E26412D7CF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17257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fade">
                                      <p:cBhvr>
                                        <p:cTn id="62" dur="500"/>
                                        <p:tgtEl>
                                          <p:spTgt spid="1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F978FF71-88C1-48A3-B27D-A83754A7859F}"/>
              </a:ext>
            </a:extLst>
          </p:cNvPr>
          <p:cNvSpPr/>
          <p:nvPr/>
        </p:nvSpPr>
        <p:spPr>
          <a:xfrm>
            <a:off x="56123" y="50000"/>
            <a:ext cx="6096000" cy="1569660"/>
          </a:xfrm>
          <a:prstGeom prst="rect">
            <a:avLst/>
          </a:prstGeom>
        </p:spPr>
        <p:txBody>
          <a:bodyPr>
            <a:spAutoFit/>
          </a:bodyPr>
          <a:lstStyle/>
          <a:p>
            <a:r>
              <a:rPr lang="en-GB" sz="3200" b="1" dirty="0"/>
              <a:t>This weather chart shows the highest and lowest temperatures in a town on five days in March.</a:t>
            </a:r>
          </a:p>
        </p:txBody>
      </p:sp>
      <p:sp>
        <p:nvSpPr>
          <p:cNvPr id="3" name="Rectangle 2">
            <a:extLst>
              <a:ext uri="{FF2B5EF4-FFF2-40B4-BE49-F238E27FC236}">
                <a16:creationId xmlns:a16="http://schemas.microsoft.com/office/drawing/2014/main" id="{494A1D58-10B1-48D4-950D-67BE304CA98C}"/>
              </a:ext>
            </a:extLst>
          </p:cNvPr>
          <p:cNvSpPr/>
          <p:nvPr/>
        </p:nvSpPr>
        <p:spPr>
          <a:xfrm>
            <a:off x="6586322" y="50000"/>
            <a:ext cx="5778247" cy="1569660"/>
          </a:xfrm>
          <a:prstGeom prst="rect">
            <a:avLst/>
          </a:prstGeom>
        </p:spPr>
        <p:txBody>
          <a:bodyPr wrap="square">
            <a:spAutoFit/>
          </a:bodyPr>
          <a:lstStyle/>
          <a:p>
            <a:r>
              <a:rPr lang="en-GB" sz="3200" b="1" dirty="0"/>
              <a:t>Which day has the greatest difference between the highest and the lowest temperatures?</a:t>
            </a:r>
          </a:p>
        </p:txBody>
      </p:sp>
      <p:pic>
        <p:nvPicPr>
          <p:cNvPr id="4" name="Picture 3">
            <a:extLst>
              <a:ext uri="{FF2B5EF4-FFF2-40B4-BE49-F238E27FC236}">
                <a16:creationId xmlns:a16="http://schemas.microsoft.com/office/drawing/2014/main" id="{5D33352E-39E5-4F28-A968-FC750AE66C52}"/>
              </a:ext>
            </a:extLst>
          </p:cNvPr>
          <p:cNvPicPr>
            <a:picLocks noChangeAspect="1"/>
          </p:cNvPicPr>
          <p:nvPr/>
        </p:nvPicPr>
        <p:blipFill>
          <a:blip r:embed="rId3"/>
          <a:stretch>
            <a:fillRect/>
          </a:stretch>
        </p:blipFill>
        <p:spPr>
          <a:xfrm>
            <a:off x="263472" y="1665416"/>
            <a:ext cx="5600782" cy="3872500"/>
          </a:xfrm>
          <a:prstGeom prst="rect">
            <a:avLst/>
          </a:prstGeom>
        </p:spPr>
      </p:pic>
      <p:sp>
        <p:nvSpPr>
          <p:cNvPr id="6" name="Rectangle 5">
            <a:extLst>
              <a:ext uri="{FF2B5EF4-FFF2-40B4-BE49-F238E27FC236}">
                <a16:creationId xmlns:a16="http://schemas.microsoft.com/office/drawing/2014/main" id="{D26CFF99-0EBD-4B90-AAF3-B70E50706D62}"/>
              </a:ext>
            </a:extLst>
          </p:cNvPr>
          <p:cNvSpPr/>
          <p:nvPr/>
        </p:nvSpPr>
        <p:spPr>
          <a:xfrm>
            <a:off x="6586322" y="2420939"/>
            <a:ext cx="5778247" cy="1569660"/>
          </a:xfrm>
          <a:prstGeom prst="rect">
            <a:avLst/>
          </a:prstGeom>
        </p:spPr>
        <p:txBody>
          <a:bodyPr wrap="square">
            <a:spAutoFit/>
          </a:bodyPr>
          <a:lstStyle/>
          <a:p>
            <a:r>
              <a:rPr lang="en-US" sz="3200" b="1" dirty="0"/>
              <a:t>What is the difference between the lowest temperatures on  Thursday and Friday?</a:t>
            </a:r>
          </a:p>
        </p:txBody>
      </p:sp>
      <p:sp>
        <p:nvSpPr>
          <p:cNvPr id="7" name="Rectangle 6">
            <a:extLst>
              <a:ext uri="{FF2B5EF4-FFF2-40B4-BE49-F238E27FC236}">
                <a16:creationId xmlns:a16="http://schemas.microsoft.com/office/drawing/2014/main" id="{DA17BFD9-FF9C-4A2C-AD26-11D8DCCFA99A}"/>
              </a:ext>
            </a:extLst>
          </p:cNvPr>
          <p:cNvSpPr/>
          <p:nvPr/>
        </p:nvSpPr>
        <p:spPr>
          <a:xfrm>
            <a:off x="5837358" y="2769593"/>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8" name="Rectangle 7">
            <a:extLst>
              <a:ext uri="{FF2B5EF4-FFF2-40B4-BE49-F238E27FC236}">
                <a16:creationId xmlns:a16="http://schemas.microsoft.com/office/drawing/2014/main" id="{8D711F1B-2ECF-434E-883B-EF6850F5B8C8}"/>
              </a:ext>
            </a:extLst>
          </p:cNvPr>
          <p:cNvSpPr/>
          <p:nvPr/>
        </p:nvSpPr>
        <p:spPr>
          <a:xfrm>
            <a:off x="5837358" y="3309278"/>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9" name="Rectangle 8">
            <a:extLst>
              <a:ext uri="{FF2B5EF4-FFF2-40B4-BE49-F238E27FC236}">
                <a16:creationId xmlns:a16="http://schemas.microsoft.com/office/drawing/2014/main" id="{71790F49-5112-4AE8-8796-C86D79685B0C}"/>
              </a:ext>
            </a:extLst>
          </p:cNvPr>
          <p:cNvSpPr/>
          <p:nvPr/>
        </p:nvSpPr>
        <p:spPr>
          <a:xfrm>
            <a:off x="5845387" y="3860433"/>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0" name="Rectangle 9">
            <a:extLst>
              <a:ext uri="{FF2B5EF4-FFF2-40B4-BE49-F238E27FC236}">
                <a16:creationId xmlns:a16="http://schemas.microsoft.com/office/drawing/2014/main" id="{FD82DEA0-0B83-4CA1-A616-351495FCB1D7}"/>
              </a:ext>
            </a:extLst>
          </p:cNvPr>
          <p:cNvSpPr/>
          <p:nvPr/>
        </p:nvSpPr>
        <p:spPr>
          <a:xfrm>
            <a:off x="5845387" y="4400118"/>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11" name="Rectangle 10">
            <a:extLst>
              <a:ext uri="{FF2B5EF4-FFF2-40B4-BE49-F238E27FC236}">
                <a16:creationId xmlns:a16="http://schemas.microsoft.com/office/drawing/2014/main" id="{5535D62A-34D5-4D0A-90FE-A6BB55F8F7E6}"/>
              </a:ext>
            </a:extLst>
          </p:cNvPr>
          <p:cNvSpPr/>
          <p:nvPr/>
        </p:nvSpPr>
        <p:spPr>
          <a:xfrm>
            <a:off x="5845387" y="4934295"/>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2" name="Rectangle 11">
            <a:extLst>
              <a:ext uri="{FF2B5EF4-FFF2-40B4-BE49-F238E27FC236}">
                <a16:creationId xmlns:a16="http://schemas.microsoft.com/office/drawing/2014/main" id="{F25348D7-2C50-4A89-8E86-55A350C32003}"/>
              </a:ext>
            </a:extLst>
          </p:cNvPr>
          <p:cNvSpPr/>
          <p:nvPr/>
        </p:nvSpPr>
        <p:spPr>
          <a:xfrm>
            <a:off x="6632269" y="1673942"/>
            <a:ext cx="31382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Wednesday</a:t>
            </a:r>
          </a:p>
        </p:txBody>
      </p:sp>
      <p:sp>
        <p:nvSpPr>
          <p:cNvPr id="13" name="Rectangle 12">
            <a:extLst>
              <a:ext uri="{FF2B5EF4-FFF2-40B4-BE49-F238E27FC236}">
                <a16:creationId xmlns:a16="http://schemas.microsoft.com/office/drawing/2014/main" id="{0D5D4D1D-509D-4CB0-8ABE-CF3E9026921A}"/>
              </a:ext>
            </a:extLst>
          </p:cNvPr>
          <p:cNvSpPr/>
          <p:nvPr/>
        </p:nvSpPr>
        <p:spPr>
          <a:xfrm>
            <a:off x="3974542" y="4414691"/>
            <a:ext cx="1862815" cy="108628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 name="Group 13">
            <a:extLst>
              <a:ext uri="{FF2B5EF4-FFF2-40B4-BE49-F238E27FC236}">
                <a16:creationId xmlns:a16="http://schemas.microsoft.com/office/drawing/2014/main" id="{94079220-71F7-44A7-8B7E-DDE14F40109E}"/>
              </a:ext>
            </a:extLst>
          </p:cNvPr>
          <p:cNvGrpSpPr/>
          <p:nvPr/>
        </p:nvGrpSpPr>
        <p:grpSpPr>
          <a:xfrm>
            <a:off x="7024551" y="4519051"/>
            <a:ext cx="522900" cy="492950"/>
            <a:chOff x="3817435" y="928777"/>
            <a:chExt cx="522900" cy="492950"/>
          </a:xfrm>
        </p:grpSpPr>
        <p:cxnSp>
          <p:nvCxnSpPr>
            <p:cNvPr id="15" name="Straight Connector 14">
              <a:extLst>
                <a:ext uri="{FF2B5EF4-FFF2-40B4-BE49-F238E27FC236}">
                  <a16:creationId xmlns:a16="http://schemas.microsoft.com/office/drawing/2014/main" id="{0B9CA1C7-CDBF-4F12-BA12-9C1749C02339}"/>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83150801-9D26-4154-8D68-5056ACE94053}"/>
                </a:ext>
              </a:extLst>
            </p:cNvPr>
            <p:cNvSpPr txBox="1"/>
            <p:nvPr/>
          </p:nvSpPr>
          <p:spPr>
            <a:xfrm>
              <a:off x="3817435"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17" name="Group 16">
            <a:extLst>
              <a:ext uri="{FF2B5EF4-FFF2-40B4-BE49-F238E27FC236}">
                <a16:creationId xmlns:a16="http://schemas.microsoft.com/office/drawing/2014/main" id="{9B8F07C6-DEBB-4A73-9BFB-43488C650EF7}"/>
              </a:ext>
            </a:extLst>
          </p:cNvPr>
          <p:cNvGrpSpPr/>
          <p:nvPr/>
        </p:nvGrpSpPr>
        <p:grpSpPr>
          <a:xfrm>
            <a:off x="7991757" y="4516298"/>
            <a:ext cx="189378" cy="494964"/>
            <a:chOff x="7010015" y="926763"/>
            <a:chExt cx="189378" cy="494964"/>
          </a:xfrm>
        </p:grpSpPr>
        <p:cxnSp>
          <p:nvCxnSpPr>
            <p:cNvPr id="18" name="Straight Connector 17">
              <a:extLst>
                <a:ext uri="{FF2B5EF4-FFF2-40B4-BE49-F238E27FC236}">
                  <a16:creationId xmlns:a16="http://schemas.microsoft.com/office/drawing/2014/main" id="{1201F9B3-83A7-4035-AEFC-9D9B8F46D358}"/>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7BFC87B-87EB-4569-A948-AB10A4060CCD}"/>
                </a:ext>
              </a:extLst>
            </p:cNvPr>
            <p:cNvGrpSpPr/>
            <p:nvPr/>
          </p:nvGrpSpPr>
          <p:grpSpPr>
            <a:xfrm>
              <a:off x="7010015" y="928608"/>
              <a:ext cx="189378" cy="493119"/>
              <a:chOff x="7010015" y="928608"/>
              <a:chExt cx="189378" cy="493119"/>
            </a:xfrm>
          </p:grpSpPr>
          <p:sp>
            <p:nvSpPr>
              <p:cNvPr id="20" name="TextBox 19">
                <a:extLst>
                  <a:ext uri="{FF2B5EF4-FFF2-40B4-BE49-F238E27FC236}">
                    <a16:creationId xmlns:a16="http://schemas.microsoft.com/office/drawing/2014/main" id="{5AB1F5E1-E66E-471E-BB02-54EE819ACE26}"/>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21" name="Straight Connector 20">
                <a:extLst>
                  <a:ext uri="{FF2B5EF4-FFF2-40B4-BE49-F238E27FC236}">
                    <a16:creationId xmlns:a16="http://schemas.microsoft.com/office/drawing/2014/main" id="{65A5625D-10BC-4C51-B253-0D51141C25B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22" name="Group 91">
            <a:extLst>
              <a:ext uri="{FF2B5EF4-FFF2-40B4-BE49-F238E27FC236}">
                <a16:creationId xmlns:a16="http://schemas.microsoft.com/office/drawing/2014/main" id="{5A111EF1-3C86-4B25-8427-22C6F1CB812C}"/>
              </a:ext>
            </a:extLst>
          </p:cNvPr>
          <p:cNvGrpSpPr/>
          <p:nvPr/>
        </p:nvGrpSpPr>
        <p:grpSpPr>
          <a:xfrm>
            <a:off x="7238544" y="4020426"/>
            <a:ext cx="893612" cy="479154"/>
            <a:chOff x="7395283" y="5821043"/>
            <a:chExt cx="205894" cy="512761"/>
          </a:xfrm>
        </p:grpSpPr>
        <p:sp>
          <p:nvSpPr>
            <p:cNvPr id="23" name="Freeform 11">
              <a:extLst>
                <a:ext uri="{FF2B5EF4-FFF2-40B4-BE49-F238E27FC236}">
                  <a16:creationId xmlns:a16="http://schemas.microsoft.com/office/drawing/2014/main" id="{2BBB8CA9-89F8-4516-9C1B-A4D5B29BCD1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4" name="Rectangle 23">
              <a:extLst>
                <a:ext uri="{FF2B5EF4-FFF2-40B4-BE49-F238E27FC236}">
                  <a16:creationId xmlns:a16="http://schemas.microsoft.com/office/drawing/2014/main" id="{E4812508-5E42-464B-AA63-33D506472986}"/>
                </a:ext>
              </a:extLst>
            </p:cNvPr>
            <p:cNvSpPr/>
            <p:nvPr/>
          </p:nvSpPr>
          <p:spPr>
            <a:xfrm>
              <a:off x="7449523" y="5821043"/>
              <a:ext cx="142335" cy="395236"/>
            </a:xfrm>
            <a:prstGeom prst="rect">
              <a:avLst/>
            </a:prstGeom>
          </p:spPr>
          <p:txBody>
            <a:bodyPr wrap="square">
              <a:spAutoFit/>
            </a:bodyPr>
            <a:lstStyle/>
            <a:p>
              <a:r>
                <a:rPr lang="en-GB" b="1" dirty="0">
                  <a:solidFill>
                    <a:srgbClr val="002060"/>
                  </a:solidFill>
                </a:rPr>
                <a:t>+5</a:t>
              </a:r>
            </a:p>
          </p:txBody>
        </p:sp>
      </p:grpSp>
      <p:grpSp>
        <p:nvGrpSpPr>
          <p:cNvPr id="25" name="Group 91">
            <a:extLst>
              <a:ext uri="{FF2B5EF4-FFF2-40B4-BE49-F238E27FC236}">
                <a16:creationId xmlns:a16="http://schemas.microsoft.com/office/drawing/2014/main" id="{C1905480-2AF4-4847-AF16-5D841FE30CB9}"/>
              </a:ext>
            </a:extLst>
          </p:cNvPr>
          <p:cNvGrpSpPr/>
          <p:nvPr/>
        </p:nvGrpSpPr>
        <p:grpSpPr>
          <a:xfrm>
            <a:off x="8135056" y="4015995"/>
            <a:ext cx="889897" cy="479154"/>
            <a:chOff x="7395283" y="5821043"/>
            <a:chExt cx="205894" cy="512761"/>
          </a:xfrm>
        </p:grpSpPr>
        <p:sp>
          <p:nvSpPr>
            <p:cNvPr id="26" name="Freeform 11">
              <a:extLst>
                <a:ext uri="{FF2B5EF4-FFF2-40B4-BE49-F238E27FC236}">
                  <a16:creationId xmlns:a16="http://schemas.microsoft.com/office/drawing/2014/main" id="{4C8DED7F-F9DC-4EC3-9FA2-7306EF84C90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7" name="Rectangle 26">
              <a:extLst>
                <a:ext uri="{FF2B5EF4-FFF2-40B4-BE49-F238E27FC236}">
                  <a16:creationId xmlns:a16="http://schemas.microsoft.com/office/drawing/2014/main" id="{8E194FA6-FE62-4E65-9EE7-D7B3571A1D76}"/>
                </a:ext>
              </a:extLst>
            </p:cNvPr>
            <p:cNvSpPr/>
            <p:nvPr/>
          </p:nvSpPr>
          <p:spPr>
            <a:xfrm>
              <a:off x="7450670" y="5821043"/>
              <a:ext cx="138022" cy="395236"/>
            </a:xfrm>
            <a:prstGeom prst="rect">
              <a:avLst/>
            </a:prstGeom>
          </p:spPr>
          <p:txBody>
            <a:bodyPr wrap="square">
              <a:spAutoFit/>
            </a:bodyPr>
            <a:lstStyle/>
            <a:p>
              <a:r>
                <a:rPr lang="en-GB" b="1" dirty="0">
                  <a:solidFill>
                    <a:srgbClr val="002060"/>
                  </a:solidFill>
                </a:rPr>
                <a:t>+1</a:t>
              </a:r>
            </a:p>
          </p:txBody>
        </p:sp>
      </p:grpSp>
      <p:grpSp>
        <p:nvGrpSpPr>
          <p:cNvPr id="28" name="Group 27">
            <a:extLst>
              <a:ext uri="{FF2B5EF4-FFF2-40B4-BE49-F238E27FC236}">
                <a16:creationId xmlns:a16="http://schemas.microsoft.com/office/drawing/2014/main" id="{2CECB542-145A-40B5-A954-C788DEA9327C}"/>
              </a:ext>
            </a:extLst>
          </p:cNvPr>
          <p:cNvGrpSpPr/>
          <p:nvPr/>
        </p:nvGrpSpPr>
        <p:grpSpPr>
          <a:xfrm>
            <a:off x="8869726" y="4513916"/>
            <a:ext cx="446400" cy="494964"/>
            <a:chOff x="6996885" y="926763"/>
            <a:chExt cx="446400" cy="494964"/>
          </a:xfrm>
        </p:grpSpPr>
        <p:cxnSp>
          <p:nvCxnSpPr>
            <p:cNvPr id="29" name="Straight Connector 28">
              <a:extLst>
                <a:ext uri="{FF2B5EF4-FFF2-40B4-BE49-F238E27FC236}">
                  <a16:creationId xmlns:a16="http://schemas.microsoft.com/office/drawing/2014/main" id="{B4831FB1-0E68-4F00-A1DD-DCFEDB909638}"/>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5846E5DE-2E67-47F0-8F77-64AFC6F2ADC4}"/>
                </a:ext>
              </a:extLst>
            </p:cNvPr>
            <p:cNvGrpSpPr/>
            <p:nvPr/>
          </p:nvGrpSpPr>
          <p:grpSpPr>
            <a:xfrm>
              <a:off x="6996885" y="928608"/>
              <a:ext cx="446400" cy="493119"/>
              <a:chOff x="6996885" y="928608"/>
              <a:chExt cx="446400" cy="493119"/>
            </a:xfrm>
          </p:grpSpPr>
          <p:sp>
            <p:nvSpPr>
              <p:cNvPr id="31" name="TextBox 30">
                <a:extLst>
                  <a:ext uri="{FF2B5EF4-FFF2-40B4-BE49-F238E27FC236}">
                    <a16:creationId xmlns:a16="http://schemas.microsoft.com/office/drawing/2014/main" id="{E9CB5F6A-1344-4C2E-988D-F55B588E3B17}"/>
                  </a:ext>
                </a:extLst>
              </p:cNvPr>
              <p:cNvSpPr txBox="1"/>
              <p:nvPr/>
            </p:nvSpPr>
            <p:spPr>
              <a:xfrm>
                <a:off x="699688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cxnSp>
            <p:nvCxnSpPr>
              <p:cNvPr id="32" name="Straight Connector 31">
                <a:extLst>
                  <a:ext uri="{FF2B5EF4-FFF2-40B4-BE49-F238E27FC236}">
                    <a16:creationId xmlns:a16="http://schemas.microsoft.com/office/drawing/2014/main" id="{E536B260-DD65-4DBF-BE03-A9533282D3E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33" name="Straight Connector 32">
            <a:extLst>
              <a:ext uri="{FF2B5EF4-FFF2-40B4-BE49-F238E27FC236}">
                <a16:creationId xmlns:a16="http://schemas.microsoft.com/office/drawing/2014/main" id="{9D8E2DE4-0898-4A8D-A357-04CA3C859C42}"/>
              </a:ext>
            </a:extLst>
          </p:cNvPr>
          <p:cNvCxnSpPr>
            <a:cxnSpLocks/>
          </p:cNvCxnSpPr>
          <p:nvPr/>
        </p:nvCxnSpPr>
        <p:spPr>
          <a:xfrm>
            <a:off x="6906013" y="453209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4" name="Oval 33">
            <a:extLst>
              <a:ext uri="{FF2B5EF4-FFF2-40B4-BE49-F238E27FC236}">
                <a16:creationId xmlns:a16="http://schemas.microsoft.com/office/drawing/2014/main" id="{4D1CFA14-D634-4D69-9D0F-77E6C8B3749F}"/>
              </a:ext>
            </a:extLst>
          </p:cNvPr>
          <p:cNvSpPr/>
          <p:nvPr/>
        </p:nvSpPr>
        <p:spPr>
          <a:xfrm>
            <a:off x="7172528" y="436652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74C53E6D-67CC-4579-A01F-616EDC2F3CC1}"/>
              </a:ext>
            </a:extLst>
          </p:cNvPr>
          <p:cNvSpPr/>
          <p:nvPr/>
        </p:nvSpPr>
        <p:spPr>
          <a:xfrm>
            <a:off x="10053381" y="4235604"/>
            <a:ext cx="194102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degrees</a:t>
            </a:r>
          </a:p>
        </p:txBody>
      </p:sp>
    </p:spTree>
    <p:extLst>
      <p:ext uri="{BB962C8B-B14F-4D97-AF65-F5344CB8AC3E}">
        <p14:creationId xmlns:p14="http://schemas.microsoft.com/office/powerpoint/2010/main" val="3286563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fade">
                                      <p:cBhvr>
                                        <p:cTn id="50" dur="500"/>
                                        <p:tgtEl>
                                          <p:spTgt spid="34"/>
                                        </p:tgtEl>
                                      </p:cBhvr>
                                    </p:animEffect>
                                  </p:childTnLst>
                                </p:cTn>
                              </p:par>
                            </p:childTnLst>
                          </p:cTn>
                        </p:par>
                      </p:childTnLst>
                    </p:cTn>
                  </p:par>
                  <p:par>
                    <p:cTn id="51" fill="hold">
                      <p:stCondLst>
                        <p:cond delay="indefinite"/>
                      </p:stCondLst>
                      <p:childTnLst>
                        <p:par>
                          <p:cTn id="52" fill="hold">
                            <p:stCondLst>
                              <p:cond delay="0"/>
                            </p:stCondLst>
                            <p:childTnLst>
                              <p:par>
                                <p:cTn id="53" presetID="37" presetClass="path" presetSubtype="0" accel="50000" decel="50000" fill="hold" grpId="1" nodeType="clickEffect">
                                  <p:stCondLst>
                                    <p:cond delay="0"/>
                                  </p:stCondLst>
                                  <p:childTnLst>
                                    <p:animMotion origin="layout" path="M -4.16667E-7 7.40741E-7 L 0.01927 -0.03796 C 0.02331 -0.0463 0.0293 -0.0507 0.03581 -0.0507 C 0.04297 -0.0507 0.04883 -0.0463 0.05287 -0.03796 L 0.07253 7.40741E-7 " pathEditMode="relative" rAng="0" ptsTypes="AAAAA">
                                      <p:cBhvr>
                                        <p:cTn id="54" dur="1000" fill="hold"/>
                                        <p:tgtEl>
                                          <p:spTgt spid="34"/>
                                        </p:tgtEl>
                                        <p:attrNameLst>
                                          <p:attrName>ppt_x</p:attrName>
                                          <p:attrName>ppt_y</p:attrName>
                                        </p:attrNameLst>
                                      </p:cBhvr>
                                      <p:rCtr x="3620" y="-2546"/>
                                    </p:animMotion>
                                  </p:childTnLst>
                                </p:cTn>
                              </p:par>
                            </p:childTnLst>
                          </p:cTn>
                        </p:par>
                        <p:par>
                          <p:cTn id="55" fill="hold">
                            <p:stCondLst>
                              <p:cond delay="1000"/>
                            </p:stCondLst>
                            <p:childTnLst>
                              <p:par>
                                <p:cTn id="56" presetID="17" presetClass="entr" presetSubtype="8" fill="hold" nodeType="afterEffect">
                                  <p:stCondLst>
                                    <p:cond delay="0"/>
                                  </p:stCondLst>
                                  <p:childTnLst>
                                    <p:set>
                                      <p:cBhvr>
                                        <p:cTn id="57" dur="1" fill="hold">
                                          <p:stCondLst>
                                            <p:cond delay="0"/>
                                          </p:stCondLst>
                                        </p:cTn>
                                        <p:tgtEl>
                                          <p:spTgt spid="22"/>
                                        </p:tgtEl>
                                        <p:attrNameLst>
                                          <p:attrName>style.visibility</p:attrName>
                                        </p:attrNameLst>
                                      </p:cBhvr>
                                      <p:to>
                                        <p:strVal val="visible"/>
                                      </p:to>
                                    </p:set>
                                    <p:anim calcmode="lin" valueType="num">
                                      <p:cBhvr>
                                        <p:cTn id="58" dur="500" fill="hold"/>
                                        <p:tgtEl>
                                          <p:spTgt spid="22"/>
                                        </p:tgtEl>
                                        <p:attrNameLst>
                                          <p:attrName>ppt_x</p:attrName>
                                        </p:attrNameLst>
                                      </p:cBhvr>
                                      <p:tavLst>
                                        <p:tav tm="0">
                                          <p:val>
                                            <p:strVal val="#ppt_x-#ppt_w/2"/>
                                          </p:val>
                                        </p:tav>
                                        <p:tav tm="100000">
                                          <p:val>
                                            <p:strVal val="#ppt_x"/>
                                          </p:val>
                                        </p:tav>
                                      </p:tavLst>
                                    </p:anim>
                                    <p:anim calcmode="lin" valueType="num">
                                      <p:cBhvr>
                                        <p:cTn id="59" dur="500" fill="hold"/>
                                        <p:tgtEl>
                                          <p:spTgt spid="22"/>
                                        </p:tgtEl>
                                        <p:attrNameLst>
                                          <p:attrName>ppt_y</p:attrName>
                                        </p:attrNameLst>
                                      </p:cBhvr>
                                      <p:tavLst>
                                        <p:tav tm="0">
                                          <p:val>
                                            <p:strVal val="#ppt_y"/>
                                          </p:val>
                                        </p:tav>
                                        <p:tav tm="100000">
                                          <p:val>
                                            <p:strVal val="#ppt_y"/>
                                          </p:val>
                                        </p:tav>
                                      </p:tavLst>
                                    </p:anim>
                                    <p:anim calcmode="lin" valueType="num">
                                      <p:cBhvr>
                                        <p:cTn id="60" dur="500" fill="hold"/>
                                        <p:tgtEl>
                                          <p:spTgt spid="22"/>
                                        </p:tgtEl>
                                        <p:attrNameLst>
                                          <p:attrName>ppt_w</p:attrName>
                                        </p:attrNameLst>
                                      </p:cBhvr>
                                      <p:tavLst>
                                        <p:tav tm="0">
                                          <p:val>
                                            <p:fltVal val="0"/>
                                          </p:val>
                                        </p:tav>
                                        <p:tav tm="100000">
                                          <p:val>
                                            <p:strVal val="#ppt_w"/>
                                          </p:val>
                                        </p:tav>
                                      </p:tavLst>
                                    </p:anim>
                                    <p:anim calcmode="lin" valueType="num">
                                      <p:cBhvr>
                                        <p:cTn id="61" dur="500" fill="hold"/>
                                        <p:tgtEl>
                                          <p:spTgt spid="22"/>
                                        </p:tgtEl>
                                        <p:attrNameLst>
                                          <p:attrName>ppt_h</p:attrName>
                                        </p:attrNameLst>
                                      </p:cBhvr>
                                      <p:tavLst>
                                        <p:tav tm="0">
                                          <p:val>
                                            <p:strVal val="#ppt_h"/>
                                          </p:val>
                                        </p:tav>
                                        <p:tav tm="100000">
                                          <p:val>
                                            <p:strVal val="#ppt_h"/>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37" presetClass="path" presetSubtype="0" accel="50000" decel="50000" fill="hold" grpId="2" nodeType="clickEffect">
                                  <p:stCondLst>
                                    <p:cond delay="0"/>
                                  </p:stCondLst>
                                  <p:childTnLst>
                                    <p:animMotion origin="layout" path="M 0.07253 7.40741E-7 L 0.0918 -0.03704 C 0.09596 -0.04537 0.10221 -0.04977 0.10846 -0.04977 C 0.11589 -0.04977 0.12175 -0.04537 0.12578 -0.03704 L 0.14583 7.40741E-7 " pathEditMode="relative" rAng="0" ptsTypes="AAAAA">
                                      <p:cBhvr>
                                        <p:cTn id="70" dur="1000" fill="hold"/>
                                        <p:tgtEl>
                                          <p:spTgt spid="34"/>
                                        </p:tgtEl>
                                        <p:attrNameLst>
                                          <p:attrName>ppt_x</p:attrName>
                                          <p:attrName>ppt_y</p:attrName>
                                        </p:attrNameLst>
                                      </p:cBhvr>
                                      <p:rCtr x="3659" y="-2500"/>
                                    </p:animMotion>
                                  </p:childTnLst>
                                </p:cTn>
                              </p:par>
                            </p:childTnLst>
                          </p:cTn>
                        </p:par>
                        <p:par>
                          <p:cTn id="71" fill="hold">
                            <p:stCondLst>
                              <p:cond delay="1000"/>
                            </p:stCondLst>
                            <p:childTnLst>
                              <p:par>
                                <p:cTn id="72" presetID="17" presetClass="entr" presetSubtype="8" fill="hold" nodeType="after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p:cTn id="74" dur="500" fill="hold"/>
                                        <p:tgtEl>
                                          <p:spTgt spid="25"/>
                                        </p:tgtEl>
                                        <p:attrNameLst>
                                          <p:attrName>ppt_x</p:attrName>
                                        </p:attrNameLst>
                                      </p:cBhvr>
                                      <p:tavLst>
                                        <p:tav tm="0">
                                          <p:val>
                                            <p:strVal val="#ppt_x-#ppt_w/2"/>
                                          </p:val>
                                        </p:tav>
                                        <p:tav tm="100000">
                                          <p:val>
                                            <p:strVal val="#ppt_x"/>
                                          </p:val>
                                        </p:tav>
                                      </p:tavLst>
                                    </p:anim>
                                    <p:anim calcmode="lin" valueType="num">
                                      <p:cBhvr>
                                        <p:cTn id="75" dur="500" fill="hold"/>
                                        <p:tgtEl>
                                          <p:spTgt spid="25"/>
                                        </p:tgtEl>
                                        <p:attrNameLst>
                                          <p:attrName>ppt_y</p:attrName>
                                        </p:attrNameLst>
                                      </p:cBhvr>
                                      <p:tavLst>
                                        <p:tav tm="0">
                                          <p:val>
                                            <p:strVal val="#ppt_y"/>
                                          </p:val>
                                        </p:tav>
                                        <p:tav tm="100000">
                                          <p:val>
                                            <p:strVal val="#ppt_y"/>
                                          </p:val>
                                        </p:tav>
                                      </p:tavLst>
                                    </p:anim>
                                    <p:anim calcmode="lin" valueType="num">
                                      <p:cBhvr>
                                        <p:cTn id="76" dur="500" fill="hold"/>
                                        <p:tgtEl>
                                          <p:spTgt spid="25"/>
                                        </p:tgtEl>
                                        <p:attrNameLst>
                                          <p:attrName>ppt_w</p:attrName>
                                        </p:attrNameLst>
                                      </p:cBhvr>
                                      <p:tavLst>
                                        <p:tav tm="0">
                                          <p:val>
                                            <p:fltVal val="0"/>
                                          </p:val>
                                        </p:tav>
                                        <p:tav tm="100000">
                                          <p:val>
                                            <p:strVal val="#ppt_w"/>
                                          </p:val>
                                        </p:tav>
                                      </p:tavLst>
                                    </p:anim>
                                    <p:anim calcmode="lin" valueType="num">
                                      <p:cBhvr>
                                        <p:cTn id="77" dur="500" fill="hold"/>
                                        <p:tgtEl>
                                          <p:spTgt spid="25"/>
                                        </p:tgtEl>
                                        <p:attrNameLst>
                                          <p:attrName>ppt_h</p:attrName>
                                        </p:attrNameLst>
                                      </p:cBhvr>
                                      <p:tavLst>
                                        <p:tav tm="0">
                                          <p:val>
                                            <p:strVal val="#ppt_h"/>
                                          </p:val>
                                        </p:tav>
                                        <p:tav tm="100000">
                                          <p:val>
                                            <p:strVal val="#ppt_h"/>
                                          </p:val>
                                        </p:tav>
                                      </p:tavLst>
                                    </p:anim>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5"/>
                                        </p:tgtEl>
                                        <p:attrNameLst>
                                          <p:attrName>style.visibility</p:attrName>
                                        </p:attrNameLst>
                                      </p:cBhvr>
                                      <p:to>
                                        <p:strVal val="visible"/>
                                      </p:to>
                                    </p:set>
                                    <p:animEffect transition="in" filter="fade">
                                      <p:cBhvr>
                                        <p:cTn id="8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animBg="1"/>
      <p:bldP spid="34" grpId="0" animBg="1"/>
      <p:bldP spid="34" grpId="1" animBg="1"/>
      <p:bldP spid="34" grpId="2" animBg="1"/>
      <p:bldP spid="3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73A7DCE2-F450-4C92-9410-36EA526A5995}"/>
              </a:ext>
            </a:extLst>
          </p:cNvPr>
          <p:cNvSpPr/>
          <p:nvPr/>
        </p:nvSpPr>
        <p:spPr>
          <a:xfrm>
            <a:off x="56123" y="50000"/>
            <a:ext cx="11676531" cy="1077218"/>
          </a:xfrm>
          <a:prstGeom prst="rect">
            <a:avLst/>
          </a:prstGeom>
        </p:spPr>
        <p:txBody>
          <a:bodyPr wrap="square">
            <a:spAutoFit/>
          </a:bodyPr>
          <a:lstStyle/>
          <a:p>
            <a:r>
              <a:rPr lang="en-US" sz="3200" b="1" dirty="0"/>
              <a:t>Here is part of a net for a cuboid. </a:t>
            </a:r>
          </a:p>
          <a:p>
            <a:r>
              <a:rPr lang="en-US" sz="3200" b="1" dirty="0"/>
              <a:t>Draw in the missing face to complete the net. </a:t>
            </a:r>
          </a:p>
        </p:txBody>
      </p:sp>
      <p:pic>
        <p:nvPicPr>
          <p:cNvPr id="2" name="Picture 1">
            <a:extLst>
              <a:ext uri="{FF2B5EF4-FFF2-40B4-BE49-F238E27FC236}">
                <a16:creationId xmlns:a16="http://schemas.microsoft.com/office/drawing/2014/main" id="{3BBEC3A2-F9FC-48FB-AE26-FEFB37F2C40D}"/>
              </a:ext>
            </a:extLst>
          </p:cNvPr>
          <p:cNvPicPr>
            <a:picLocks noChangeAspect="1"/>
          </p:cNvPicPr>
          <p:nvPr/>
        </p:nvPicPr>
        <p:blipFill>
          <a:blip r:embed="rId3"/>
          <a:stretch>
            <a:fillRect/>
          </a:stretch>
        </p:blipFill>
        <p:spPr>
          <a:xfrm>
            <a:off x="2285502" y="1330818"/>
            <a:ext cx="5000625" cy="5000625"/>
          </a:xfrm>
          <a:prstGeom prst="rect">
            <a:avLst/>
          </a:prstGeom>
        </p:spPr>
      </p:pic>
      <p:sp>
        <p:nvSpPr>
          <p:cNvPr id="5" name="Flowchart: Process 4">
            <a:extLst>
              <a:ext uri="{FF2B5EF4-FFF2-40B4-BE49-F238E27FC236}">
                <a16:creationId xmlns:a16="http://schemas.microsoft.com/office/drawing/2014/main" id="{C2F2AA3F-DF4A-45B1-BF0F-E1F9EA3677B4}"/>
              </a:ext>
            </a:extLst>
          </p:cNvPr>
          <p:cNvSpPr/>
          <p:nvPr/>
        </p:nvSpPr>
        <p:spPr>
          <a:xfrm>
            <a:off x="3485478" y="1683572"/>
            <a:ext cx="1726602" cy="849854"/>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BA208DC-3709-4894-AA58-4A032C3DC37C}"/>
              </a:ext>
            </a:extLst>
          </p:cNvPr>
          <p:cNvSpPr/>
          <p:nvPr/>
        </p:nvSpPr>
        <p:spPr>
          <a:xfrm>
            <a:off x="3471830" y="5133484"/>
            <a:ext cx="1726602" cy="849854"/>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10906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is a number chart. Circle the </a:t>
            </a:r>
            <a:r>
              <a:rPr lang="en-US" sz="3200" b="1" u="sng" dirty="0"/>
              <a:t>smallest</a:t>
            </a:r>
            <a:r>
              <a:rPr lang="en-US" sz="3200" b="1" dirty="0"/>
              <a:t> number on the chart that is a multiple of </a:t>
            </a:r>
            <a:r>
              <a:rPr lang="en-US" sz="3200" b="1" u="sng" dirty="0"/>
              <a:t>both</a:t>
            </a:r>
            <a:r>
              <a:rPr lang="en-US" sz="3200" b="1" dirty="0"/>
              <a:t> 2 and 7</a:t>
            </a:r>
          </a:p>
        </p:txBody>
      </p:sp>
      <p:pic>
        <p:nvPicPr>
          <p:cNvPr id="3" name="Picture 2">
            <a:extLst>
              <a:ext uri="{FF2B5EF4-FFF2-40B4-BE49-F238E27FC236}">
                <a16:creationId xmlns:a16="http://schemas.microsoft.com/office/drawing/2014/main" id="{158E7C5A-6AA3-4280-BFA1-4AE86BD7AE28}"/>
              </a:ext>
            </a:extLst>
          </p:cNvPr>
          <p:cNvPicPr>
            <a:picLocks noChangeAspect="1"/>
          </p:cNvPicPr>
          <p:nvPr/>
        </p:nvPicPr>
        <p:blipFill>
          <a:blip r:embed="rId3"/>
          <a:stretch>
            <a:fillRect/>
          </a:stretch>
        </p:blipFill>
        <p:spPr>
          <a:xfrm>
            <a:off x="592110" y="1137769"/>
            <a:ext cx="11007779" cy="3394751"/>
          </a:xfrm>
          <a:prstGeom prst="rect">
            <a:avLst/>
          </a:prstGeom>
        </p:spPr>
      </p:pic>
      <p:sp>
        <p:nvSpPr>
          <p:cNvPr id="5" name="Rectangle 4">
            <a:extLst>
              <a:ext uri="{FF2B5EF4-FFF2-40B4-BE49-F238E27FC236}">
                <a16:creationId xmlns:a16="http://schemas.microsoft.com/office/drawing/2014/main" id="{9E341EDE-C138-4013-9CAB-D2B98CB86A2D}"/>
              </a:ext>
            </a:extLst>
          </p:cNvPr>
          <p:cNvSpPr/>
          <p:nvPr/>
        </p:nvSpPr>
        <p:spPr>
          <a:xfrm>
            <a:off x="1146629" y="4532520"/>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x 7 = 70</a:t>
            </a:r>
          </a:p>
        </p:txBody>
      </p:sp>
      <p:sp>
        <p:nvSpPr>
          <p:cNvPr id="6" name="Rectangle 5">
            <a:extLst>
              <a:ext uri="{FF2B5EF4-FFF2-40B4-BE49-F238E27FC236}">
                <a16:creationId xmlns:a16="http://schemas.microsoft.com/office/drawing/2014/main" id="{93315171-BE53-4648-991F-15113A7FD7D4}"/>
              </a:ext>
            </a:extLst>
          </p:cNvPr>
          <p:cNvSpPr/>
          <p:nvPr/>
        </p:nvSpPr>
        <p:spPr>
          <a:xfrm>
            <a:off x="1146410" y="5074934"/>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7 = 77</a:t>
            </a:r>
          </a:p>
        </p:txBody>
      </p:sp>
      <p:sp>
        <p:nvSpPr>
          <p:cNvPr id="7" name="Rectangle 6">
            <a:extLst>
              <a:ext uri="{FF2B5EF4-FFF2-40B4-BE49-F238E27FC236}">
                <a16:creationId xmlns:a16="http://schemas.microsoft.com/office/drawing/2014/main" id="{199433BA-E209-4549-9FB8-1B23ADF446F2}"/>
              </a:ext>
            </a:extLst>
          </p:cNvPr>
          <p:cNvSpPr/>
          <p:nvPr/>
        </p:nvSpPr>
        <p:spPr>
          <a:xfrm>
            <a:off x="3157654" y="4521969"/>
            <a:ext cx="60153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but 70 isn’t on the chart</a:t>
            </a:r>
          </a:p>
        </p:txBody>
      </p:sp>
      <p:sp>
        <p:nvSpPr>
          <p:cNvPr id="8" name="Rectangle 7">
            <a:extLst>
              <a:ext uri="{FF2B5EF4-FFF2-40B4-BE49-F238E27FC236}">
                <a16:creationId xmlns:a16="http://schemas.microsoft.com/office/drawing/2014/main" id="{A7F81A71-DEB6-48EC-A8DE-11F69F7C2D5B}"/>
              </a:ext>
            </a:extLst>
          </p:cNvPr>
          <p:cNvSpPr/>
          <p:nvPr/>
        </p:nvSpPr>
        <p:spPr>
          <a:xfrm>
            <a:off x="3157654" y="5065392"/>
            <a:ext cx="66830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but multiples of 2 are even numbers</a:t>
            </a:r>
          </a:p>
        </p:txBody>
      </p:sp>
      <p:sp>
        <p:nvSpPr>
          <p:cNvPr id="9" name="Rectangle 8">
            <a:extLst>
              <a:ext uri="{FF2B5EF4-FFF2-40B4-BE49-F238E27FC236}">
                <a16:creationId xmlns:a16="http://schemas.microsoft.com/office/drawing/2014/main" id="{9888D455-2648-4FC7-9632-D25F12945D2B}"/>
              </a:ext>
            </a:extLst>
          </p:cNvPr>
          <p:cNvSpPr/>
          <p:nvPr/>
        </p:nvSpPr>
        <p:spPr>
          <a:xfrm>
            <a:off x="1146191" y="5649079"/>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7 = 84</a:t>
            </a:r>
          </a:p>
        </p:txBody>
      </p:sp>
      <p:sp>
        <p:nvSpPr>
          <p:cNvPr id="10" name="Oval 9">
            <a:extLst>
              <a:ext uri="{FF2B5EF4-FFF2-40B4-BE49-F238E27FC236}">
                <a16:creationId xmlns:a16="http://schemas.microsoft.com/office/drawing/2014/main" id="{6147CD6A-274A-4268-8AA7-83A51D2D2C65}"/>
              </a:ext>
            </a:extLst>
          </p:cNvPr>
          <p:cNvSpPr/>
          <p:nvPr/>
        </p:nvSpPr>
        <p:spPr>
          <a:xfrm>
            <a:off x="3949257" y="2321516"/>
            <a:ext cx="1029144" cy="102810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28337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is the same number chart. Circle the </a:t>
            </a:r>
            <a:r>
              <a:rPr lang="en-US" sz="3200" b="1" u="sng" dirty="0"/>
              <a:t>largest</a:t>
            </a:r>
            <a:r>
              <a:rPr lang="en-US" sz="3200" b="1" dirty="0"/>
              <a:t> number that is </a:t>
            </a:r>
            <a:r>
              <a:rPr lang="en-US" sz="3200" b="1" u="sng" dirty="0"/>
              <a:t>not</a:t>
            </a:r>
            <a:r>
              <a:rPr lang="en-US" sz="3200" b="1" dirty="0"/>
              <a:t> a multiple of 2 or 3 or 5</a:t>
            </a:r>
          </a:p>
        </p:txBody>
      </p:sp>
      <p:pic>
        <p:nvPicPr>
          <p:cNvPr id="5" name="Picture 4">
            <a:extLst>
              <a:ext uri="{FF2B5EF4-FFF2-40B4-BE49-F238E27FC236}">
                <a16:creationId xmlns:a16="http://schemas.microsoft.com/office/drawing/2014/main" id="{DF475BA9-8B16-42F6-A0DB-8856FFC3BA5D}"/>
              </a:ext>
            </a:extLst>
          </p:cNvPr>
          <p:cNvPicPr>
            <a:picLocks noChangeAspect="1"/>
          </p:cNvPicPr>
          <p:nvPr/>
        </p:nvPicPr>
        <p:blipFill>
          <a:blip r:embed="rId3"/>
          <a:stretch>
            <a:fillRect/>
          </a:stretch>
        </p:blipFill>
        <p:spPr>
          <a:xfrm>
            <a:off x="592110" y="1137769"/>
            <a:ext cx="11007779" cy="3394751"/>
          </a:xfrm>
          <a:prstGeom prst="rect">
            <a:avLst/>
          </a:prstGeom>
        </p:spPr>
      </p:pic>
      <p:sp>
        <p:nvSpPr>
          <p:cNvPr id="6" name="TextBox 5">
            <a:extLst>
              <a:ext uri="{FF2B5EF4-FFF2-40B4-BE49-F238E27FC236}">
                <a16:creationId xmlns:a16="http://schemas.microsoft.com/office/drawing/2014/main" id="{70DA8B2B-F62E-4283-9193-BF68CDEE9989}"/>
              </a:ext>
            </a:extLst>
          </p:cNvPr>
          <p:cNvSpPr txBox="1"/>
          <p:nvPr/>
        </p:nvSpPr>
        <p:spPr>
          <a:xfrm>
            <a:off x="9447423" y="4980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9 9</a:t>
            </a:r>
          </a:p>
        </p:txBody>
      </p:sp>
      <p:sp>
        <p:nvSpPr>
          <p:cNvPr id="7" name="TextBox 6">
            <a:extLst>
              <a:ext uri="{FF2B5EF4-FFF2-40B4-BE49-F238E27FC236}">
                <a16:creationId xmlns:a16="http://schemas.microsoft.com/office/drawing/2014/main" id="{407D5043-DFAA-40E3-8FC0-A6D6389904E2}"/>
              </a:ext>
            </a:extLst>
          </p:cNvPr>
          <p:cNvSpPr txBox="1"/>
          <p:nvPr/>
        </p:nvSpPr>
        <p:spPr>
          <a:xfrm>
            <a:off x="8972806" y="4993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1EA890D7-82BD-42B2-904B-BE1B7EB05486}"/>
              </a:ext>
            </a:extLst>
          </p:cNvPr>
          <p:cNvCxnSpPr>
            <a:cxnSpLocks/>
          </p:cNvCxnSpPr>
          <p:nvPr/>
        </p:nvCxnSpPr>
        <p:spPr>
          <a:xfrm>
            <a:off x="9447423" y="5043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2D6BE12-A980-4EA3-A503-A4954121EE57}"/>
              </a:ext>
            </a:extLst>
          </p:cNvPr>
          <p:cNvCxnSpPr>
            <a:cxnSpLocks/>
          </p:cNvCxnSpPr>
          <p:nvPr/>
        </p:nvCxnSpPr>
        <p:spPr>
          <a:xfrm>
            <a:off x="9466375" y="5043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71A6A99E-0FB7-45F7-9DD8-2E1A7EC165FA}"/>
              </a:ext>
            </a:extLst>
          </p:cNvPr>
          <p:cNvSpPr txBox="1"/>
          <p:nvPr/>
        </p:nvSpPr>
        <p:spPr>
          <a:xfrm>
            <a:off x="9447794"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 name="TextBox 10">
            <a:extLst>
              <a:ext uri="{FF2B5EF4-FFF2-40B4-BE49-F238E27FC236}">
                <a16:creationId xmlns:a16="http://schemas.microsoft.com/office/drawing/2014/main" id="{26DCB53A-7239-431F-B50B-9B07511F3AD3}"/>
              </a:ext>
            </a:extLst>
          </p:cNvPr>
          <p:cNvSpPr txBox="1"/>
          <p:nvPr/>
        </p:nvSpPr>
        <p:spPr>
          <a:xfrm>
            <a:off x="9870800"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B650E878-A376-4A29-8214-9287FC8C020D}"/>
              </a:ext>
            </a:extLst>
          </p:cNvPr>
          <p:cNvSpPr txBox="1"/>
          <p:nvPr/>
        </p:nvSpPr>
        <p:spPr>
          <a:xfrm>
            <a:off x="7230221" y="4980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9 7</a:t>
            </a:r>
          </a:p>
        </p:txBody>
      </p:sp>
      <p:sp>
        <p:nvSpPr>
          <p:cNvPr id="14" name="TextBox 13">
            <a:extLst>
              <a:ext uri="{FF2B5EF4-FFF2-40B4-BE49-F238E27FC236}">
                <a16:creationId xmlns:a16="http://schemas.microsoft.com/office/drawing/2014/main" id="{DAFCFBE5-904B-4E07-AD82-F8C2242EE7B4}"/>
              </a:ext>
            </a:extLst>
          </p:cNvPr>
          <p:cNvSpPr txBox="1"/>
          <p:nvPr/>
        </p:nvSpPr>
        <p:spPr>
          <a:xfrm>
            <a:off x="6755604" y="4993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5" name="Straight Connector 14">
            <a:extLst>
              <a:ext uri="{FF2B5EF4-FFF2-40B4-BE49-F238E27FC236}">
                <a16:creationId xmlns:a16="http://schemas.microsoft.com/office/drawing/2014/main" id="{00A2BA49-2B6E-42FB-BB4A-C0198BE58286}"/>
              </a:ext>
            </a:extLst>
          </p:cNvPr>
          <p:cNvCxnSpPr>
            <a:cxnSpLocks/>
          </p:cNvCxnSpPr>
          <p:nvPr/>
        </p:nvCxnSpPr>
        <p:spPr>
          <a:xfrm>
            <a:off x="7230221" y="5043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0AC3410-2EDB-4874-A576-BB699C160DBD}"/>
              </a:ext>
            </a:extLst>
          </p:cNvPr>
          <p:cNvCxnSpPr>
            <a:cxnSpLocks/>
          </p:cNvCxnSpPr>
          <p:nvPr/>
        </p:nvCxnSpPr>
        <p:spPr>
          <a:xfrm>
            <a:off x="7249173" y="5043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C77ED626-A147-4D0D-AF4C-994ADD9D0B39}"/>
              </a:ext>
            </a:extLst>
          </p:cNvPr>
          <p:cNvSpPr txBox="1"/>
          <p:nvPr/>
        </p:nvSpPr>
        <p:spPr>
          <a:xfrm>
            <a:off x="7230592"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8" name="TextBox 17">
            <a:extLst>
              <a:ext uri="{FF2B5EF4-FFF2-40B4-BE49-F238E27FC236}">
                <a16:creationId xmlns:a16="http://schemas.microsoft.com/office/drawing/2014/main" id="{950200DF-4C87-4B89-B9A3-89527D609742}"/>
              </a:ext>
            </a:extLst>
          </p:cNvPr>
          <p:cNvSpPr txBox="1"/>
          <p:nvPr/>
        </p:nvSpPr>
        <p:spPr>
          <a:xfrm>
            <a:off x="7653598" y="4543071"/>
            <a:ext cx="1233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r1</a:t>
            </a:r>
          </a:p>
        </p:txBody>
      </p:sp>
      <p:sp>
        <p:nvSpPr>
          <p:cNvPr id="21" name="Oval 20">
            <a:extLst>
              <a:ext uri="{FF2B5EF4-FFF2-40B4-BE49-F238E27FC236}">
                <a16:creationId xmlns:a16="http://schemas.microsoft.com/office/drawing/2014/main" id="{E3C0840F-0165-4C6E-9FCD-4756418853F6}"/>
              </a:ext>
            </a:extLst>
          </p:cNvPr>
          <p:cNvSpPr/>
          <p:nvPr/>
        </p:nvSpPr>
        <p:spPr>
          <a:xfrm>
            <a:off x="7204988" y="3412045"/>
            <a:ext cx="1029144" cy="102810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07452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3" grpId="0"/>
      <p:bldP spid="14" grpId="0"/>
      <p:bldP spid="17" grpId="0"/>
      <p:bldP spid="18" grpId="0"/>
      <p:bldP spid="2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9Y4B47_files/image001.jpg">
            <a:extLst>
              <a:ext uri="{FF2B5EF4-FFF2-40B4-BE49-F238E27FC236}">
                <a16:creationId xmlns:a16="http://schemas.microsoft.com/office/drawing/2014/main" id="{0A5C9985-3FCE-434C-B3D5-0B61593BF1E8}"/>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184" y="95536"/>
            <a:ext cx="7837784" cy="6654103"/>
          </a:xfrm>
          <a:prstGeom prst="rect">
            <a:avLst/>
          </a:prstGeom>
          <a:noFill/>
          <a:ln>
            <a:noFill/>
          </a:ln>
        </p:spPr>
      </p:pic>
      <p:sp>
        <p:nvSpPr>
          <p:cNvPr id="47" name="Right Triangle 46">
            <a:extLst>
              <a:ext uri="{FF2B5EF4-FFF2-40B4-BE49-F238E27FC236}">
                <a16:creationId xmlns:a16="http://schemas.microsoft.com/office/drawing/2014/main" id="{572B2F99-1B36-4391-8C36-A010C0EF8E05}"/>
              </a:ext>
            </a:extLst>
          </p:cNvPr>
          <p:cNvSpPr/>
          <p:nvPr/>
        </p:nvSpPr>
        <p:spPr>
          <a:xfrm>
            <a:off x="6006099" y="955298"/>
            <a:ext cx="1105042" cy="1624136"/>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BA7704AA-04E3-47DA-A6B8-228A1B4FF320}"/>
              </a:ext>
            </a:extLst>
          </p:cNvPr>
          <p:cNvSpPr/>
          <p:nvPr/>
        </p:nvSpPr>
        <p:spPr>
          <a:xfrm>
            <a:off x="7726001" y="67558"/>
            <a:ext cx="4350088"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the next triangle in the sequence.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740500DE-26DA-43DB-9B98-AE0E5E5F08A8}"/>
              </a:ext>
            </a:extLst>
          </p:cNvPr>
          <p:cNvSpPr/>
          <p:nvPr/>
        </p:nvSpPr>
        <p:spPr>
          <a:xfrm>
            <a:off x="977335" y="5813772"/>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7D0C965A-6A1D-4CA2-9ACE-5D5ED7CF5ACE}"/>
              </a:ext>
            </a:extLst>
          </p:cNvPr>
          <p:cNvSpPr/>
          <p:nvPr/>
        </p:nvSpPr>
        <p:spPr>
          <a:xfrm>
            <a:off x="2636363" y="4715387"/>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3E32C4BD-1FBA-48CF-A130-B815AFBBBD17}"/>
              </a:ext>
            </a:extLst>
          </p:cNvPr>
          <p:cNvGrpSpPr/>
          <p:nvPr/>
        </p:nvGrpSpPr>
        <p:grpSpPr>
          <a:xfrm>
            <a:off x="1091268" y="4779507"/>
            <a:ext cx="1606122" cy="1146555"/>
            <a:chOff x="1193931" y="4580092"/>
            <a:chExt cx="1606122" cy="1146555"/>
          </a:xfrm>
        </p:grpSpPr>
        <p:cxnSp>
          <p:nvCxnSpPr>
            <p:cNvPr id="7" name="Straight Connector 6">
              <a:extLst>
                <a:ext uri="{FF2B5EF4-FFF2-40B4-BE49-F238E27FC236}">
                  <a16:creationId xmlns:a16="http://schemas.microsoft.com/office/drawing/2014/main" id="{76FF0954-41C8-41EA-A5DE-5D49D368AEEF}"/>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B54EE82-77E1-4D6B-B518-E809EF5DDB18}"/>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C0BB2460-AD3D-42E7-9F7A-32A81EAFDA8E}"/>
              </a:ext>
            </a:extLst>
          </p:cNvPr>
          <p:cNvGrpSpPr/>
          <p:nvPr/>
        </p:nvGrpSpPr>
        <p:grpSpPr>
          <a:xfrm>
            <a:off x="2728085" y="3659710"/>
            <a:ext cx="1606122" cy="1146555"/>
            <a:chOff x="1193931" y="4580092"/>
            <a:chExt cx="1606122" cy="1146555"/>
          </a:xfrm>
        </p:grpSpPr>
        <p:cxnSp>
          <p:nvCxnSpPr>
            <p:cNvPr id="11" name="Straight Connector 10">
              <a:extLst>
                <a:ext uri="{FF2B5EF4-FFF2-40B4-BE49-F238E27FC236}">
                  <a16:creationId xmlns:a16="http://schemas.microsoft.com/office/drawing/2014/main" id="{B05344FD-37FF-4695-8B52-077C2CC68386}"/>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99268D5-1E6B-4010-811D-7124AD3246FA}"/>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49EC9345-AE5E-4618-8D7E-F40DE022F9AF}"/>
              </a:ext>
            </a:extLst>
          </p:cNvPr>
          <p:cNvGrpSpPr/>
          <p:nvPr/>
        </p:nvGrpSpPr>
        <p:grpSpPr>
          <a:xfrm>
            <a:off x="4395848" y="2579436"/>
            <a:ext cx="1606122" cy="1146555"/>
            <a:chOff x="1193931" y="4580092"/>
            <a:chExt cx="1606122" cy="1146555"/>
          </a:xfrm>
        </p:grpSpPr>
        <p:cxnSp>
          <p:nvCxnSpPr>
            <p:cNvPr id="14" name="Straight Connector 13">
              <a:extLst>
                <a:ext uri="{FF2B5EF4-FFF2-40B4-BE49-F238E27FC236}">
                  <a16:creationId xmlns:a16="http://schemas.microsoft.com/office/drawing/2014/main" id="{9949AF2A-C5A6-4A7C-B7A5-29BD0B1C6D94}"/>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CADF28E-F526-4A95-9EF7-CFA77BF19A8D}"/>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CA798E80-B703-420A-8200-028588B73872}"/>
              </a:ext>
            </a:extLst>
          </p:cNvPr>
          <p:cNvSpPr/>
          <p:nvPr/>
        </p:nvSpPr>
        <p:spPr>
          <a:xfrm>
            <a:off x="4273793" y="3627641"/>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99861A38-526C-448A-893F-3504BB1B33DB}"/>
              </a:ext>
            </a:extLst>
          </p:cNvPr>
          <p:cNvSpPr/>
          <p:nvPr/>
        </p:nvSpPr>
        <p:spPr>
          <a:xfrm>
            <a:off x="5940942" y="2515316"/>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Oval 17">
            <a:extLst>
              <a:ext uri="{FF2B5EF4-FFF2-40B4-BE49-F238E27FC236}">
                <a16:creationId xmlns:a16="http://schemas.microsoft.com/office/drawing/2014/main" id="{62EDDED3-682C-4220-9697-4CAFC79E8DDC}"/>
              </a:ext>
            </a:extLst>
          </p:cNvPr>
          <p:cNvSpPr/>
          <p:nvPr/>
        </p:nvSpPr>
        <p:spPr>
          <a:xfrm>
            <a:off x="977335" y="4189634"/>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0B42200B-DBFC-46C9-B57E-84754A0F5A5D}"/>
              </a:ext>
            </a:extLst>
          </p:cNvPr>
          <p:cNvSpPr/>
          <p:nvPr/>
        </p:nvSpPr>
        <p:spPr>
          <a:xfrm>
            <a:off x="2636363" y="3091249"/>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F0AA9DDD-5D69-4DB5-A9D6-821E782DD540}"/>
              </a:ext>
            </a:extLst>
          </p:cNvPr>
          <p:cNvGrpSpPr/>
          <p:nvPr/>
        </p:nvGrpSpPr>
        <p:grpSpPr>
          <a:xfrm>
            <a:off x="1091268" y="3155369"/>
            <a:ext cx="1606122" cy="1146555"/>
            <a:chOff x="1193931" y="4580092"/>
            <a:chExt cx="1606122" cy="1146555"/>
          </a:xfrm>
        </p:grpSpPr>
        <p:cxnSp>
          <p:nvCxnSpPr>
            <p:cNvPr id="21" name="Straight Connector 20">
              <a:extLst>
                <a:ext uri="{FF2B5EF4-FFF2-40B4-BE49-F238E27FC236}">
                  <a16:creationId xmlns:a16="http://schemas.microsoft.com/office/drawing/2014/main" id="{4C4AD8B6-9428-47B3-85A7-D3AA5BE4EC77}"/>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F8E9BDA-3294-4A6A-8B8F-F6A6B13675C2}"/>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DED5615-6018-493C-A0A1-D42330B92607}"/>
              </a:ext>
            </a:extLst>
          </p:cNvPr>
          <p:cNvGrpSpPr/>
          <p:nvPr/>
        </p:nvGrpSpPr>
        <p:grpSpPr>
          <a:xfrm>
            <a:off x="2728085" y="2035572"/>
            <a:ext cx="1606122" cy="1146555"/>
            <a:chOff x="1193931" y="4580092"/>
            <a:chExt cx="1606122" cy="1146555"/>
          </a:xfrm>
        </p:grpSpPr>
        <p:cxnSp>
          <p:nvCxnSpPr>
            <p:cNvPr id="24" name="Straight Connector 23">
              <a:extLst>
                <a:ext uri="{FF2B5EF4-FFF2-40B4-BE49-F238E27FC236}">
                  <a16:creationId xmlns:a16="http://schemas.microsoft.com/office/drawing/2014/main" id="{6BBA5C30-B17D-4E6B-ACE7-B7C1F8F0140B}"/>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3FDE2D5-CADC-49D4-B31F-259F706FCA0C}"/>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88E70AC-7317-489F-A05F-DA73BB96E2AB}"/>
              </a:ext>
            </a:extLst>
          </p:cNvPr>
          <p:cNvGrpSpPr/>
          <p:nvPr/>
        </p:nvGrpSpPr>
        <p:grpSpPr>
          <a:xfrm>
            <a:off x="4395848" y="955298"/>
            <a:ext cx="1606122" cy="1146555"/>
            <a:chOff x="1193931" y="4580092"/>
            <a:chExt cx="1606122" cy="1146555"/>
          </a:xfrm>
        </p:grpSpPr>
        <p:cxnSp>
          <p:nvCxnSpPr>
            <p:cNvPr id="27" name="Straight Connector 26">
              <a:extLst>
                <a:ext uri="{FF2B5EF4-FFF2-40B4-BE49-F238E27FC236}">
                  <a16:creationId xmlns:a16="http://schemas.microsoft.com/office/drawing/2014/main" id="{F964FADB-5223-4501-B080-9D42E21389C9}"/>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15E46DA-2CE4-48EC-B243-0681CF47EEC1}"/>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9" name="Oval 28">
            <a:extLst>
              <a:ext uri="{FF2B5EF4-FFF2-40B4-BE49-F238E27FC236}">
                <a16:creationId xmlns:a16="http://schemas.microsoft.com/office/drawing/2014/main" id="{EC202BE9-78FD-46AF-AF2D-5FA522C332F1}"/>
              </a:ext>
            </a:extLst>
          </p:cNvPr>
          <p:cNvSpPr/>
          <p:nvPr/>
        </p:nvSpPr>
        <p:spPr>
          <a:xfrm>
            <a:off x="4273793" y="2003503"/>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63BA96C4-10C0-45F2-8DD2-14854AA75F63}"/>
              </a:ext>
            </a:extLst>
          </p:cNvPr>
          <p:cNvSpPr/>
          <p:nvPr/>
        </p:nvSpPr>
        <p:spPr>
          <a:xfrm>
            <a:off x="5940942" y="891178"/>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18FD9F1A-A744-4F6F-886F-9FD2C8E1FDC4}"/>
              </a:ext>
            </a:extLst>
          </p:cNvPr>
          <p:cNvSpPr/>
          <p:nvPr/>
        </p:nvSpPr>
        <p:spPr>
          <a:xfrm>
            <a:off x="2101285" y="5784240"/>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4229CAC6-9D48-4CD5-A15D-16CE646734C7}"/>
              </a:ext>
            </a:extLst>
          </p:cNvPr>
          <p:cNvSpPr/>
          <p:nvPr/>
        </p:nvSpPr>
        <p:spPr>
          <a:xfrm>
            <a:off x="3760313" y="4685855"/>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3" name="Group 32">
            <a:extLst>
              <a:ext uri="{FF2B5EF4-FFF2-40B4-BE49-F238E27FC236}">
                <a16:creationId xmlns:a16="http://schemas.microsoft.com/office/drawing/2014/main" id="{84706E60-0421-4CB8-83DA-71ED71D25BA5}"/>
              </a:ext>
            </a:extLst>
          </p:cNvPr>
          <p:cNvGrpSpPr/>
          <p:nvPr/>
        </p:nvGrpSpPr>
        <p:grpSpPr>
          <a:xfrm>
            <a:off x="2215218" y="4749975"/>
            <a:ext cx="1606122" cy="1146555"/>
            <a:chOff x="1193931" y="4580092"/>
            <a:chExt cx="1606122" cy="1146555"/>
          </a:xfrm>
        </p:grpSpPr>
        <p:cxnSp>
          <p:nvCxnSpPr>
            <p:cNvPr id="34" name="Straight Connector 33">
              <a:extLst>
                <a:ext uri="{FF2B5EF4-FFF2-40B4-BE49-F238E27FC236}">
                  <a16:creationId xmlns:a16="http://schemas.microsoft.com/office/drawing/2014/main" id="{DCEB3822-1A4C-4A5B-B3AE-55A8AE1AEB42}"/>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CFF7A36-C3EA-4701-9AFD-A457BEAD8766}"/>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C3A619B1-FDC1-4180-A5DA-B1E5F7B0464C}"/>
              </a:ext>
            </a:extLst>
          </p:cNvPr>
          <p:cNvGrpSpPr/>
          <p:nvPr/>
        </p:nvGrpSpPr>
        <p:grpSpPr>
          <a:xfrm>
            <a:off x="3852035" y="3630178"/>
            <a:ext cx="1606122" cy="1146555"/>
            <a:chOff x="1193931" y="4580092"/>
            <a:chExt cx="1606122" cy="1146555"/>
          </a:xfrm>
        </p:grpSpPr>
        <p:cxnSp>
          <p:nvCxnSpPr>
            <p:cNvPr id="37" name="Straight Connector 36">
              <a:extLst>
                <a:ext uri="{FF2B5EF4-FFF2-40B4-BE49-F238E27FC236}">
                  <a16:creationId xmlns:a16="http://schemas.microsoft.com/office/drawing/2014/main" id="{718FAC17-9276-4B4D-88ED-707BAA996E75}"/>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B07D498-FC39-47DF-8419-8C7C79B13141}"/>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428A63E6-C9FC-44AD-A24E-19C55137AE85}"/>
              </a:ext>
            </a:extLst>
          </p:cNvPr>
          <p:cNvGrpSpPr/>
          <p:nvPr/>
        </p:nvGrpSpPr>
        <p:grpSpPr>
          <a:xfrm>
            <a:off x="5519798" y="2549904"/>
            <a:ext cx="1606122" cy="1146555"/>
            <a:chOff x="1193931" y="4580092"/>
            <a:chExt cx="1606122" cy="1146555"/>
          </a:xfrm>
        </p:grpSpPr>
        <p:cxnSp>
          <p:nvCxnSpPr>
            <p:cNvPr id="40" name="Straight Connector 39">
              <a:extLst>
                <a:ext uri="{FF2B5EF4-FFF2-40B4-BE49-F238E27FC236}">
                  <a16:creationId xmlns:a16="http://schemas.microsoft.com/office/drawing/2014/main" id="{269AD91D-0D41-413E-A81C-88CEDA7A8BEC}"/>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A98A573-EBA5-4C9A-AC75-A39735C18C28}"/>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2" name="Oval 41">
            <a:extLst>
              <a:ext uri="{FF2B5EF4-FFF2-40B4-BE49-F238E27FC236}">
                <a16:creationId xmlns:a16="http://schemas.microsoft.com/office/drawing/2014/main" id="{1A251B62-0915-416F-A5DC-4F8E1C3F4382}"/>
              </a:ext>
            </a:extLst>
          </p:cNvPr>
          <p:cNvSpPr/>
          <p:nvPr/>
        </p:nvSpPr>
        <p:spPr>
          <a:xfrm>
            <a:off x="5397743" y="3598109"/>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Oval 42">
            <a:extLst>
              <a:ext uri="{FF2B5EF4-FFF2-40B4-BE49-F238E27FC236}">
                <a16:creationId xmlns:a16="http://schemas.microsoft.com/office/drawing/2014/main" id="{23CB9409-7718-45D4-A93B-B707E46CFC1D}"/>
              </a:ext>
            </a:extLst>
          </p:cNvPr>
          <p:cNvSpPr/>
          <p:nvPr/>
        </p:nvSpPr>
        <p:spPr>
          <a:xfrm>
            <a:off x="7064892" y="2485784"/>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extLst>
              <a:ext uri="{FF2B5EF4-FFF2-40B4-BE49-F238E27FC236}">
                <a16:creationId xmlns:a16="http://schemas.microsoft.com/office/drawing/2014/main" id="{254F2E1F-FD35-4DB9-8034-CBBA7E0FF80B}"/>
              </a:ext>
            </a:extLst>
          </p:cNvPr>
          <p:cNvSpPr/>
          <p:nvPr/>
        </p:nvSpPr>
        <p:spPr>
          <a:xfrm>
            <a:off x="7833741" y="1818174"/>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(10, 7)</a:t>
            </a:r>
          </a:p>
        </p:txBody>
      </p:sp>
      <p:sp>
        <p:nvSpPr>
          <p:cNvPr id="45" name="Rectangle 44">
            <a:extLst>
              <a:ext uri="{FF2B5EF4-FFF2-40B4-BE49-F238E27FC236}">
                <a16:creationId xmlns:a16="http://schemas.microsoft.com/office/drawing/2014/main" id="{1D7F4A14-F273-43AC-9AD5-15493EB111BB}"/>
              </a:ext>
            </a:extLst>
          </p:cNvPr>
          <p:cNvSpPr/>
          <p:nvPr/>
        </p:nvSpPr>
        <p:spPr>
          <a:xfrm>
            <a:off x="7852563" y="2655008"/>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(10, 10)</a:t>
            </a:r>
          </a:p>
        </p:txBody>
      </p:sp>
      <p:sp>
        <p:nvSpPr>
          <p:cNvPr id="46" name="Rectangle 45">
            <a:extLst>
              <a:ext uri="{FF2B5EF4-FFF2-40B4-BE49-F238E27FC236}">
                <a16:creationId xmlns:a16="http://schemas.microsoft.com/office/drawing/2014/main" id="{EA132AB6-E1FB-4569-8A09-9A16DC0D5293}"/>
              </a:ext>
            </a:extLst>
          </p:cNvPr>
          <p:cNvSpPr/>
          <p:nvPr/>
        </p:nvSpPr>
        <p:spPr>
          <a:xfrm>
            <a:off x="7852563" y="3491842"/>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(12, 7)</a:t>
            </a:r>
          </a:p>
        </p:txBody>
      </p:sp>
      <p:sp>
        <p:nvSpPr>
          <p:cNvPr id="49" name="Rectangle 48">
            <a:extLst>
              <a:ext uri="{FF2B5EF4-FFF2-40B4-BE49-F238E27FC236}">
                <a16:creationId xmlns:a16="http://schemas.microsoft.com/office/drawing/2014/main" id="{ABA4839E-C8A6-475D-8A27-AE67ED9B9E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74377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4"/>
                                        </p:tgtEl>
                                      </p:cBhvr>
                                    </p:animEffect>
                                    <p:set>
                                      <p:cBhvr>
                                        <p:cTn id="42" dur="1" fill="hold">
                                          <p:stCondLst>
                                            <p:cond delay="499"/>
                                          </p:stCondLst>
                                        </p:cTn>
                                        <p:tgtEl>
                                          <p:spTgt spid="4"/>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9"/>
                                        </p:tgtEl>
                                      </p:cBhvr>
                                    </p:animEffect>
                                    <p:set>
                                      <p:cBhvr>
                                        <p:cTn id="45" dur="1" fill="hold">
                                          <p:stCondLst>
                                            <p:cond delay="499"/>
                                          </p:stCondLst>
                                        </p:cTn>
                                        <p:tgtEl>
                                          <p:spTgt spid="9"/>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5"/>
                                        </p:tgtEl>
                                      </p:cBhvr>
                                    </p:animEffect>
                                    <p:set>
                                      <p:cBhvr>
                                        <p:cTn id="48" dur="1" fill="hold">
                                          <p:stCondLst>
                                            <p:cond delay="499"/>
                                          </p:stCondLst>
                                        </p:cTn>
                                        <p:tgtEl>
                                          <p:spTgt spid="5"/>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10"/>
                                        </p:tgtEl>
                                      </p:cBhvr>
                                    </p:animEffect>
                                    <p:set>
                                      <p:cBhvr>
                                        <p:cTn id="51" dur="1" fill="hold">
                                          <p:stCondLst>
                                            <p:cond delay="499"/>
                                          </p:stCondLst>
                                        </p:cTn>
                                        <p:tgtEl>
                                          <p:spTgt spid="10"/>
                                        </p:tgtEl>
                                        <p:attrNameLst>
                                          <p:attrName>style.visibility</p:attrName>
                                        </p:attrNameLst>
                                      </p:cBhvr>
                                      <p:to>
                                        <p:strVal val="hidden"/>
                                      </p:to>
                                    </p:set>
                                  </p:childTnLst>
                                </p:cTn>
                              </p:par>
                              <p:par>
                                <p:cTn id="52" presetID="10" presetClass="exit" presetSubtype="0" fill="hold" grpId="1" nodeType="withEffect">
                                  <p:stCondLst>
                                    <p:cond delay="0"/>
                                  </p:stCondLst>
                                  <p:childTnLst>
                                    <p:animEffect transition="out" filter="fade">
                                      <p:cBhvr>
                                        <p:cTn id="53" dur="500"/>
                                        <p:tgtEl>
                                          <p:spTgt spid="16"/>
                                        </p:tgtEl>
                                      </p:cBhvr>
                                    </p:animEffect>
                                    <p:set>
                                      <p:cBhvr>
                                        <p:cTn id="54" dur="1" fill="hold">
                                          <p:stCondLst>
                                            <p:cond delay="499"/>
                                          </p:stCondLst>
                                        </p:cTn>
                                        <p:tgtEl>
                                          <p:spTgt spid="16"/>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3"/>
                                        </p:tgtEl>
                                      </p:cBhvr>
                                    </p:animEffect>
                                    <p:set>
                                      <p:cBhvr>
                                        <p:cTn id="57" dur="1" fill="hold">
                                          <p:stCondLst>
                                            <p:cond delay="499"/>
                                          </p:stCondLst>
                                        </p:cTn>
                                        <p:tgtEl>
                                          <p:spTgt spid="13"/>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4"/>
                                        </p:tgtEl>
                                        <p:attrNameLst>
                                          <p:attrName>style.visibility</p:attrName>
                                        </p:attrNameLst>
                                      </p:cBhvr>
                                      <p:to>
                                        <p:strVal val="visible"/>
                                      </p:to>
                                    </p:set>
                                    <p:animEffect transition="in" filter="fade">
                                      <p:cBhvr>
                                        <p:cTn id="62" dur="500"/>
                                        <p:tgtEl>
                                          <p:spTgt spid="4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fad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500"/>
                                        <p:tgtEl>
                                          <p:spTgt spid="2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18"/>
                                        </p:tgtEl>
                                      </p:cBhvr>
                                    </p:animEffect>
                                    <p:set>
                                      <p:cBhvr>
                                        <p:cTn id="102" dur="1" fill="hold">
                                          <p:stCondLst>
                                            <p:cond delay="499"/>
                                          </p:stCondLst>
                                        </p:cTn>
                                        <p:tgtEl>
                                          <p:spTgt spid="18"/>
                                        </p:tgtEl>
                                        <p:attrNameLst>
                                          <p:attrName>style.visibility</p:attrName>
                                        </p:attrNameLst>
                                      </p:cBhvr>
                                      <p:to>
                                        <p:strVal val="hidden"/>
                                      </p:to>
                                    </p:set>
                                  </p:childTnLst>
                                </p:cTn>
                              </p:par>
                              <p:par>
                                <p:cTn id="103" presetID="10" presetClass="exit" presetSubtype="0" fill="hold" nodeType="withEffect">
                                  <p:stCondLst>
                                    <p:cond delay="0"/>
                                  </p:stCondLst>
                                  <p:childTnLst>
                                    <p:animEffect transition="out" filter="fade">
                                      <p:cBhvr>
                                        <p:cTn id="104" dur="500"/>
                                        <p:tgtEl>
                                          <p:spTgt spid="20"/>
                                        </p:tgtEl>
                                      </p:cBhvr>
                                    </p:animEffect>
                                    <p:set>
                                      <p:cBhvr>
                                        <p:cTn id="105" dur="1" fill="hold">
                                          <p:stCondLst>
                                            <p:cond delay="499"/>
                                          </p:stCondLst>
                                        </p:cTn>
                                        <p:tgtEl>
                                          <p:spTgt spid="20"/>
                                        </p:tgtEl>
                                        <p:attrNameLst>
                                          <p:attrName>style.visibility</p:attrName>
                                        </p:attrNameLst>
                                      </p:cBhvr>
                                      <p:to>
                                        <p:strVal val="hidden"/>
                                      </p:to>
                                    </p:set>
                                  </p:childTnLst>
                                </p:cTn>
                              </p:par>
                              <p:par>
                                <p:cTn id="106" presetID="10" presetClass="exit" presetSubtype="0" fill="hold" grpId="1" nodeType="withEffect">
                                  <p:stCondLst>
                                    <p:cond delay="0"/>
                                  </p:stCondLst>
                                  <p:childTnLst>
                                    <p:animEffect transition="out" filter="fade">
                                      <p:cBhvr>
                                        <p:cTn id="107" dur="500"/>
                                        <p:tgtEl>
                                          <p:spTgt spid="19"/>
                                        </p:tgtEl>
                                      </p:cBhvr>
                                    </p:animEffect>
                                    <p:set>
                                      <p:cBhvr>
                                        <p:cTn id="108" dur="1" fill="hold">
                                          <p:stCondLst>
                                            <p:cond delay="499"/>
                                          </p:stCondLst>
                                        </p:cTn>
                                        <p:tgtEl>
                                          <p:spTgt spid="19"/>
                                        </p:tgtEl>
                                        <p:attrNameLst>
                                          <p:attrName>style.visibility</p:attrName>
                                        </p:attrNameLst>
                                      </p:cBhvr>
                                      <p:to>
                                        <p:strVal val="hidden"/>
                                      </p:to>
                                    </p:set>
                                  </p:childTnLst>
                                </p:cTn>
                              </p:par>
                              <p:par>
                                <p:cTn id="109" presetID="10" presetClass="exit" presetSubtype="0" fill="hold" nodeType="withEffect">
                                  <p:stCondLst>
                                    <p:cond delay="0"/>
                                  </p:stCondLst>
                                  <p:childTnLst>
                                    <p:animEffect transition="out" filter="fade">
                                      <p:cBhvr>
                                        <p:cTn id="110" dur="500"/>
                                        <p:tgtEl>
                                          <p:spTgt spid="23"/>
                                        </p:tgtEl>
                                      </p:cBhvr>
                                    </p:animEffect>
                                    <p:set>
                                      <p:cBhvr>
                                        <p:cTn id="111" dur="1" fill="hold">
                                          <p:stCondLst>
                                            <p:cond delay="499"/>
                                          </p:stCondLst>
                                        </p:cTn>
                                        <p:tgtEl>
                                          <p:spTgt spid="23"/>
                                        </p:tgtEl>
                                        <p:attrNameLst>
                                          <p:attrName>style.visibility</p:attrName>
                                        </p:attrNameLst>
                                      </p:cBhvr>
                                      <p:to>
                                        <p:strVal val="hidden"/>
                                      </p:to>
                                    </p:set>
                                  </p:childTnLst>
                                </p:cTn>
                              </p:par>
                              <p:par>
                                <p:cTn id="112" presetID="10" presetClass="exit" presetSubtype="0" fill="hold" grpId="1" nodeType="withEffect">
                                  <p:stCondLst>
                                    <p:cond delay="0"/>
                                  </p:stCondLst>
                                  <p:childTnLst>
                                    <p:animEffect transition="out" filter="fade">
                                      <p:cBhvr>
                                        <p:cTn id="113" dur="500"/>
                                        <p:tgtEl>
                                          <p:spTgt spid="29"/>
                                        </p:tgtEl>
                                      </p:cBhvr>
                                    </p:animEffect>
                                    <p:set>
                                      <p:cBhvr>
                                        <p:cTn id="114" dur="1" fill="hold">
                                          <p:stCondLst>
                                            <p:cond delay="499"/>
                                          </p:stCondLst>
                                        </p:cTn>
                                        <p:tgtEl>
                                          <p:spTgt spid="29"/>
                                        </p:tgtEl>
                                        <p:attrNameLst>
                                          <p:attrName>style.visibility</p:attrName>
                                        </p:attrNameLst>
                                      </p:cBhvr>
                                      <p:to>
                                        <p:strVal val="hidden"/>
                                      </p:to>
                                    </p:set>
                                  </p:childTnLst>
                                </p:cTn>
                              </p:par>
                              <p:par>
                                <p:cTn id="115" presetID="10" presetClass="exit" presetSubtype="0" fill="hold" nodeType="withEffect">
                                  <p:stCondLst>
                                    <p:cond delay="0"/>
                                  </p:stCondLst>
                                  <p:childTnLst>
                                    <p:animEffect transition="out" filter="fade">
                                      <p:cBhvr>
                                        <p:cTn id="116" dur="500"/>
                                        <p:tgtEl>
                                          <p:spTgt spid="26"/>
                                        </p:tgtEl>
                                      </p:cBhvr>
                                    </p:animEffect>
                                    <p:set>
                                      <p:cBhvr>
                                        <p:cTn id="117" dur="1" fill="hold">
                                          <p:stCondLst>
                                            <p:cond delay="499"/>
                                          </p:stCondLst>
                                        </p:cTn>
                                        <p:tgtEl>
                                          <p:spTgt spid="26"/>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45"/>
                                        </p:tgtEl>
                                        <p:attrNameLst>
                                          <p:attrName>style.visibility</p:attrName>
                                        </p:attrNameLst>
                                      </p:cBhvr>
                                      <p:to>
                                        <p:strVal val="visible"/>
                                      </p:to>
                                    </p:set>
                                    <p:animEffect transition="in" filter="fade">
                                      <p:cBhvr>
                                        <p:cTn id="122" dur="500"/>
                                        <p:tgtEl>
                                          <p:spTgt spid="45"/>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1"/>
                                        </p:tgtEl>
                                        <p:attrNameLst>
                                          <p:attrName>style.visibility</p:attrName>
                                        </p:attrNameLst>
                                      </p:cBhvr>
                                      <p:to>
                                        <p:strVal val="visible"/>
                                      </p:to>
                                    </p:set>
                                    <p:animEffect transition="in" filter="fade">
                                      <p:cBhvr>
                                        <p:cTn id="127" dur="500"/>
                                        <p:tgtEl>
                                          <p:spTgt spid="31"/>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nodeType="clickEffect">
                                  <p:stCondLst>
                                    <p:cond delay="0"/>
                                  </p:stCondLst>
                                  <p:childTnLst>
                                    <p:set>
                                      <p:cBhvr>
                                        <p:cTn id="131" dur="1" fill="hold">
                                          <p:stCondLst>
                                            <p:cond delay="0"/>
                                          </p:stCondLst>
                                        </p:cTn>
                                        <p:tgtEl>
                                          <p:spTgt spid="33"/>
                                        </p:tgtEl>
                                        <p:attrNameLst>
                                          <p:attrName>style.visibility</p:attrName>
                                        </p:attrNameLst>
                                      </p:cBhvr>
                                      <p:to>
                                        <p:strVal val="visible"/>
                                      </p:to>
                                    </p:set>
                                    <p:animEffect transition="in" filter="fade">
                                      <p:cBhvr>
                                        <p:cTn id="132" dur="500"/>
                                        <p:tgtEl>
                                          <p:spTgt spid="33"/>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2"/>
                                        </p:tgtEl>
                                        <p:attrNameLst>
                                          <p:attrName>style.visibility</p:attrName>
                                        </p:attrNameLst>
                                      </p:cBhvr>
                                      <p:to>
                                        <p:strVal val="visible"/>
                                      </p:to>
                                    </p:set>
                                    <p:animEffect transition="in" filter="fade">
                                      <p:cBhvr>
                                        <p:cTn id="137" dur="500"/>
                                        <p:tgtEl>
                                          <p:spTgt spid="32"/>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nodeType="click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fade">
                                      <p:cBhvr>
                                        <p:cTn id="142" dur="500"/>
                                        <p:tgtEl>
                                          <p:spTgt spid="36"/>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2"/>
                                        </p:tgtEl>
                                        <p:attrNameLst>
                                          <p:attrName>style.visibility</p:attrName>
                                        </p:attrNameLst>
                                      </p:cBhvr>
                                      <p:to>
                                        <p:strVal val="visible"/>
                                      </p:to>
                                    </p:set>
                                    <p:animEffect transition="in" filter="fade">
                                      <p:cBhvr>
                                        <p:cTn id="147" dur="500"/>
                                        <p:tgtEl>
                                          <p:spTgt spid="42"/>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nodeType="clickEffect">
                                  <p:stCondLst>
                                    <p:cond delay="0"/>
                                  </p:stCondLst>
                                  <p:childTnLst>
                                    <p:set>
                                      <p:cBhvr>
                                        <p:cTn id="151" dur="1" fill="hold">
                                          <p:stCondLst>
                                            <p:cond delay="0"/>
                                          </p:stCondLst>
                                        </p:cTn>
                                        <p:tgtEl>
                                          <p:spTgt spid="39"/>
                                        </p:tgtEl>
                                        <p:attrNameLst>
                                          <p:attrName>style.visibility</p:attrName>
                                        </p:attrNameLst>
                                      </p:cBhvr>
                                      <p:to>
                                        <p:strVal val="visible"/>
                                      </p:to>
                                    </p:set>
                                    <p:animEffect transition="in" filter="fade">
                                      <p:cBhvr>
                                        <p:cTn id="152" dur="500"/>
                                        <p:tgtEl>
                                          <p:spTgt spid="39"/>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3"/>
                                        </p:tgtEl>
                                        <p:attrNameLst>
                                          <p:attrName>style.visibility</p:attrName>
                                        </p:attrNameLst>
                                      </p:cBhvr>
                                      <p:to>
                                        <p:strVal val="visible"/>
                                      </p:to>
                                    </p:set>
                                    <p:animEffect transition="in" filter="fade">
                                      <p:cBhvr>
                                        <p:cTn id="157" dur="500"/>
                                        <p:tgtEl>
                                          <p:spTgt spid="43"/>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xit" presetSubtype="0" fill="hold" grpId="1" nodeType="clickEffect">
                                  <p:stCondLst>
                                    <p:cond delay="0"/>
                                  </p:stCondLst>
                                  <p:childTnLst>
                                    <p:animEffect transition="out" filter="fade">
                                      <p:cBhvr>
                                        <p:cTn id="161" dur="500"/>
                                        <p:tgtEl>
                                          <p:spTgt spid="31"/>
                                        </p:tgtEl>
                                      </p:cBhvr>
                                    </p:animEffect>
                                    <p:set>
                                      <p:cBhvr>
                                        <p:cTn id="162" dur="1" fill="hold">
                                          <p:stCondLst>
                                            <p:cond delay="499"/>
                                          </p:stCondLst>
                                        </p:cTn>
                                        <p:tgtEl>
                                          <p:spTgt spid="31"/>
                                        </p:tgtEl>
                                        <p:attrNameLst>
                                          <p:attrName>style.visibility</p:attrName>
                                        </p:attrNameLst>
                                      </p:cBhvr>
                                      <p:to>
                                        <p:strVal val="hidden"/>
                                      </p:to>
                                    </p:set>
                                  </p:childTnLst>
                                </p:cTn>
                              </p:par>
                              <p:par>
                                <p:cTn id="163" presetID="10" presetClass="exit" presetSubtype="0" fill="hold" nodeType="withEffect">
                                  <p:stCondLst>
                                    <p:cond delay="0"/>
                                  </p:stCondLst>
                                  <p:childTnLst>
                                    <p:animEffect transition="out" filter="fade">
                                      <p:cBhvr>
                                        <p:cTn id="164" dur="500"/>
                                        <p:tgtEl>
                                          <p:spTgt spid="33"/>
                                        </p:tgtEl>
                                      </p:cBhvr>
                                    </p:animEffect>
                                    <p:set>
                                      <p:cBhvr>
                                        <p:cTn id="165" dur="1" fill="hold">
                                          <p:stCondLst>
                                            <p:cond delay="499"/>
                                          </p:stCondLst>
                                        </p:cTn>
                                        <p:tgtEl>
                                          <p:spTgt spid="33"/>
                                        </p:tgtEl>
                                        <p:attrNameLst>
                                          <p:attrName>style.visibility</p:attrName>
                                        </p:attrNameLst>
                                      </p:cBhvr>
                                      <p:to>
                                        <p:strVal val="hidden"/>
                                      </p:to>
                                    </p:set>
                                  </p:childTnLst>
                                </p:cTn>
                              </p:par>
                              <p:par>
                                <p:cTn id="166" presetID="10" presetClass="exit" presetSubtype="0" fill="hold" grpId="1" nodeType="withEffect">
                                  <p:stCondLst>
                                    <p:cond delay="0"/>
                                  </p:stCondLst>
                                  <p:childTnLst>
                                    <p:animEffect transition="out" filter="fade">
                                      <p:cBhvr>
                                        <p:cTn id="167" dur="500"/>
                                        <p:tgtEl>
                                          <p:spTgt spid="32"/>
                                        </p:tgtEl>
                                      </p:cBhvr>
                                    </p:animEffect>
                                    <p:set>
                                      <p:cBhvr>
                                        <p:cTn id="168" dur="1" fill="hold">
                                          <p:stCondLst>
                                            <p:cond delay="499"/>
                                          </p:stCondLst>
                                        </p:cTn>
                                        <p:tgtEl>
                                          <p:spTgt spid="32"/>
                                        </p:tgtEl>
                                        <p:attrNameLst>
                                          <p:attrName>style.visibility</p:attrName>
                                        </p:attrNameLst>
                                      </p:cBhvr>
                                      <p:to>
                                        <p:strVal val="hidden"/>
                                      </p:to>
                                    </p:set>
                                  </p:childTnLst>
                                </p:cTn>
                              </p:par>
                              <p:par>
                                <p:cTn id="169" presetID="10" presetClass="exit" presetSubtype="0" fill="hold" nodeType="withEffect">
                                  <p:stCondLst>
                                    <p:cond delay="0"/>
                                  </p:stCondLst>
                                  <p:childTnLst>
                                    <p:animEffect transition="out" filter="fade">
                                      <p:cBhvr>
                                        <p:cTn id="170" dur="500"/>
                                        <p:tgtEl>
                                          <p:spTgt spid="36"/>
                                        </p:tgtEl>
                                      </p:cBhvr>
                                    </p:animEffect>
                                    <p:set>
                                      <p:cBhvr>
                                        <p:cTn id="171" dur="1" fill="hold">
                                          <p:stCondLst>
                                            <p:cond delay="499"/>
                                          </p:stCondLst>
                                        </p:cTn>
                                        <p:tgtEl>
                                          <p:spTgt spid="36"/>
                                        </p:tgtEl>
                                        <p:attrNameLst>
                                          <p:attrName>style.visibility</p:attrName>
                                        </p:attrNameLst>
                                      </p:cBhvr>
                                      <p:to>
                                        <p:strVal val="hidden"/>
                                      </p:to>
                                    </p:set>
                                  </p:childTnLst>
                                </p:cTn>
                              </p:par>
                              <p:par>
                                <p:cTn id="172" presetID="10" presetClass="exit" presetSubtype="0" fill="hold" grpId="1" nodeType="withEffect">
                                  <p:stCondLst>
                                    <p:cond delay="0"/>
                                  </p:stCondLst>
                                  <p:childTnLst>
                                    <p:animEffect transition="out" filter="fade">
                                      <p:cBhvr>
                                        <p:cTn id="173" dur="500"/>
                                        <p:tgtEl>
                                          <p:spTgt spid="42"/>
                                        </p:tgtEl>
                                      </p:cBhvr>
                                    </p:animEffect>
                                    <p:set>
                                      <p:cBhvr>
                                        <p:cTn id="174" dur="1" fill="hold">
                                          <p:stCondLst>
                                            <p:cond delay="499"/>
                                          </p:stCondLst>
                                        </p:cTn>
                                        <p:tgtEl>
                                          <p:spTgt spid="42"/>
                                        </p:tgtEl>
                                        <p:attrNameLst>
                                          <p:attrName>style.visibility</p:attrName>
                                        </p:attrNameLst>
                                      </p:cBhvr>
                                      <p:to>
                                        <p:strVal val="hidden"/>
                                      </p:to>
                                    </p:set>
                                  </p:childTnLst>
                                </p:cTn>
                              </p:par>
                              <p:par>
                                <p:cTn id="175" presetID="10" presetClass="exit" presetSubtype="0" fill="hold" nodeType="withEffect">
                                  <p:stCondLst>
                                    <p:cond delay="0"/>
                                  </p:stCondLst>
                                  <p:childTnLst>
                                    <p:animEffect transition="out" filter="fade">
                                      <p:cBhvr>
                                        <p:cTn id="176" dur="500"/>
                                        <p:tgtEl>
                                          <p:spTgt spid="39"/>
                                        </p:tgtEl>
                                      </p:cBhvr>
                                    </p:animEffect>
                                    <p:set>
                                      <p:cBhvr>
                                        <p:cTn id="177" dur="1" fill="hold">
                                          <p:stCondLst>
                                            <p:cond delay="499"/>
                                          </p:stCondLst>
                                        </p:cTn>
                                        <p:tgtEl>
                                          <p:spTgt spid="39"/>
                                        </p:tgtEl>
                                        <p:attrNameLst>
                                          <p:attrName>style.visibility</p:attrName>
                                        </p:attrNameLst>
                                      </p:cBhvr>
                                      <p:to>
                                        <p:strVal val="hidden"/>
                                      </p:to>
                                    </p:se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46"/>
                                        </p:tgtEl>
                                        <p:attrNameLst>
                                          <p:attrName>style.visibility</p:attrName>
                                        </p:attrNameLst>
                                      </p:cBhvr>
                                      <p:to>
                                        <p:strVal val="visible"/>
                                      </p:to>
                                    </p:set>
                                    <p:animEffect transition="in" filter="fade">
                                      <p:cBhvr>
                                        <p:cTn id="182" dur="500"/>
                                        <p:tgtEl>
                                          <p:spTgt spid="46"/>
                                        </p:tgtEl>
                                      </p:cBhvr>
                                    </p:animEffect>
                                  </p:childTnLst>
                                </p:cTn>
                              </p:par>
                            </p:childTnLst>
                          </p:cTn>
                        </p:par>
                      </p:childTnLst>
                    </p:cTn>
                  </p:par>
                  <p:par>
                    <p:cTn id="183" fill="hold">
                      <p:stCondLst>
                        <p:cond delay="indefinite"/>
                      </p:stCondLst>
                      <p:childTnLst>
                        <p:par>
                          <p:cTn id="184" fill="hold">
                            <p:stCondLst>
                              <p:cond delay="0"/>
                            </p:stCondLst>
                            <p:childTnLst>
                              <p:par>
                                <p:cTn id="185" presetID="10" presetClass="entr" presetSubtype="0" fill="hold" grpId="0" nodeType="clickEffect">
                                  <p:stCondLst>
                                    <p:cond delay="0"/>
                                  </p:stCondLst>
                                  <p:childTnLst>
                                    <p:set>
                                      <p:cBhvr>
                                        <p:cTn id="186" dur="1" fill="hold">
                                          <p:stCondLst>
                                            <p:cond delay="0"/>
                                          </p:stCondLst>
                                        </p:cTn>
                                        <p:tgtEl>
                                          <p:spTgt spid="47"/>
                                        </p:tgtEl>
                                        <p:attrNameLst>
                                          <p:attrName>style.visibility</p:attrName>
                                        </p:attrNameLst>
                                      </p:cBhvr>
                                      <p:to>
                                        <p:strVal val="visible"/>
                                      </p:to>
                                    </p:set>
                                    <p:animEffect transition="in" filter="fade">
                                      <p:cBhvr>
                                        <p:cTn id="187"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 grpId="0" animBg="1"/>
      <p:bldP spid="4" grpId="1" animBg="1"/>
      <p:bldP spid="5" grpId="0" animBg="1"/>
      <p:bldP spid="5" grpId="1" animBg="1"/>
      <p:bldP spid="16" grpId="0" animBg="1"/>
      <p:bldP spid="16" grpId="1" animBg="1"/>
      <p:bldP spid="17" grpId="0" animBg="1"/>
      <p:bldP spid="18" grpId="0" animBg="1"/>
      <p:bldP spid="18" grpId="1" animBg="1"/>
      <p:bldP spid="19" grpId="0" animBg="1"/>
      <p:bldP spid="19" grpId="1" animBg="1"/>
      <p:bldP spid="29" grpId="0" animBg="1"/>
      <p:bldP spid="29" grpId="1" animBg="1"/>
      <p:bldP spid="30" grpId="0" animBg="1"/>
      <p:bldP spid="31" grpId="0" animBg="1"/>
      <p:bldP spid="31" grpId="1" animBg="1"/>
      <p:bldP spid="32" grpId="0" animBg="1"/>
      <p:bldP spid="32" grpId="1" animBg="1"/>
      <p:bldP spid="42" grpId="0" animBg="1"/>
      <p:bldP spid="42" grpId="1" animBg="1"/>
      <p:bldP spid="43" grpId="0" animBg="1"/>
      <p:bldP spid="44" grpId="0"/>
      <p:bldP spid="45" grpId="0"/>
      <p:bldP spid="4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846659"/>
          </a:xfrm>
          <a:prstGeom prst="rect">
            <a:avLst/>
          </a:prstGeom>
        </p:spPr>
        <p:txBody>
          <a:bodyPr wrap="square">
            <a:spAutoFit/>
          </a:bodyPr>
          <a:lstStyle/>
          <a:p>
            <a:r>
              <a:rPr lang="en-US" sz="3200" b="1" dirty="0"/>
              <a:t>14  ×  15  ×  16 = 3,360</a:t>
            </a:r>
          </a:p>
          <a:p>
            <a:r>
              <a:rPr lang="en-US" sz="3200" b="1" dirty="0"/>
              <a:t>What is the answer to</a:t>
            </a:r>
          </a:p>
          <a:p>
            <a:endParaRPr lang="en-US" sz="1600" b="1" dirty="0"/>
          </a:p>
          <a:p>
            <a:r>
              <a:rPr lang="en-US" sz="3200" b="1" dirty="0"/>
              <a:t>15  ×  16  ×  14 =</a:t>
            </a:r>
          </a:p>
        </p:txBody>
      </p:sp>
      <p:sp>
        <p:nvSpPr>
          <p:cNvPr id="4" name="TextBox 3">
            <a:extLst>
              <a:ext uri="{FF2B5EF4-FFF2-40B4-BE49-F238E27FC236}">
                <a16:creationId xmlns:a16="http://schemas.microsoft.com/office/drawing/2014/main" id="{8BFECF0D-D7E2-4F05-96AA-871617AF43B7}"/>
              </a:ext>
            </a:extLst>
          </p:cNvPr>
          <p:cNvSpPr txBox="1"/>
          <p:nvPr/>
        </p:nvSpPr>
        <p:spPr>
          <a:xfrm>
            <a:off x="2929466" y="1294951"/>
            <a:ext cx="1253067" cy="584775"/>
          </a:xfrm>
          <a:prstGeom prst="rect">
            <a:avLst/>
          </a:prstGeom>
          <a:noFill/>
        </p:spPr>
        <p:txBody>
          <a:bodyPr wrap="square" rtlCol="0">
            <a:spAutoFit/>
          </a:bodyPr>
          <a:lstStyle/>
          <a:p>
            <a:r>
              <a:rPr lang="en-GB" sz="3200" b="1" dirty="0">
                <a:solidFill>
                  <a:srgbClr val="FF0000"/>
                </a:solidFill>
              </a:rPr>
              <a:t>3,360</a:t>
            </a:r>
          </a:p>
        </p:txBody>
      </p:sp>
      <p:sp>
        <p:nvSpPr>
          <p:cNvPr id="5" name="TextBox 4">
            <a:extLst>
              <a:ext uri="{FF2B5EF4-FFF2-40B4-BE49-F238E27FC236}">
                <a16:creationId xmlns:a16="http://schemas.microsoft.com/office/drawing/2014/main" id="{4F2F3860-8D51-4D8D-AB48-ABB3D7313BCA}"/>
              </a:ext>
            </a:extLst>
          </p:cNvPr>
          <p:cNvSpPr txBox="1"/>
          <p:nvPr/>
        </p:nvSpPr>
        <p:spPr>
          <a:xfrm>
            <a:off x="1100666" y="2294018"/>
            <a:ext cx="9211734" cy="1077218"/>
          </a:xfrm>
          <a:prstGeom prst="rect">
            <a:avLst/>
          </a:prstGeom>
          <a:noFill/>
        </p:spPr>
        <p:txBody>
          <a:bodyPr wrap="square" rtlCol="0">
            <a:spAutoFit/>
          </a:bodyPr>
          <a:lstStyle/>
          <a:p>
            <a:r>
              <a:rPr lang="en-GB" sz="3200" b="1" dirty="0">
                <a:solidFill>
                  <a:srgbClr val="FF0000"/>
                </a:solidFill>
              </a:rPr>
              <a:t>With multiplication, order doesn’t matter, and the same multiplicands are used in both questions. </a:t>
            </a:r>
          </a:p>
        </p:txBody>
      </p:sp>
      <p:sp>
        <p:nvSpPr>
          <p:cNvPr id="6" name="Rectangle 5">
            <a:extLst>
              <a:ext uri="{FF2B5EF4-FFF2-40B4-BE49-F238E27FC236}">
                <a16:creationId xmlns:a16="http://schemas.microsoft.com/office/drawing/2014/main" id="{7B3433DA-00FA-4703-98FD-0A2AD3616D4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8676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59184"/>
            <a:ext cx="11581695" cy="1569660"/>
          </a:xfrm>
          <a:prstGeom prst="rect">
            <a:avLst/>
          </a:prstGeom>
        </p:spPr>
        <p:txBody>
          <a:bodyPr wrap="square">
            <a:spAutoFit/>
          </a:bodyPr>
          <a:lstStyle/>
          <a:p>
            <a:r>
              <a:rPr lang="en-US" sz="3200" b="1" dirty="0"/>
              <a:t>Circle the percentage that is equal to</a:t>
            </a:r>
          </a:p>
          <a:p>
            <a:endParaRPr lang="en-US" sz="3200" b="1" dirty="0"/>
          </a:p>
          <a:p>
            <a:r>
              <a:rPr lang="en-US" sz="3200" b="1" dirty="0"/>
              <a:t> </a:t>
            </a:r>
            <a:r>
              <a:rPr lang="en-US" sz="3200" dirty="0"/>
              <a:t>       7%         35%         70%         20%         140%</a:t>
            </a:r>
          </a:p>
        </p:txBody>
      </p:sp>
      <p:sp>
        <p:nvSpPr>
          <p:cNvPr id="4" name="Rectangle 3">
            <a:extLst>
              <a:ext uri="{FF2B5EF4-FFF2-40B4-BE49-F238E27FC236}">
                <a16:creationId xmlns:a16="http://schemas.microsoft.com/office/drawing/2014/main" id="{208CB4A9-0C24-4D37-BA8D-282FF1BB5572}"/>
              </a:ext>
            </a:extLst>
          </p:cNvPr>
          <p:cNvSpPr/>
          <p:nvPr/>
        </p:nvSpPr>
        <p:spPr>
          <a:xfrm>
            <a:off x="6498581" y="-1319"/>
            <a:ext cx="481500" cy="584775"/>
          </a:xfrm>
          <a:prstGeom prst="rect">
            <a:avLst/>
          </a:prstGeom>
        </p:spPr>
        <p:txBody>
          <a:bodyPr wrap="square">
            <a:spAutoFit/>
          </a:bodyPr>
          <a:lstStyle/>
          <a:p>
            <a:r>
              <a:rPr lang="en-US" sz="3200" b="1" dirty="0"/>
              <a:t>7</a:t>
            </a:r>
            <a:endParaRPr lang="en-GB" sz="3200" b="1" dirty="0"/>
          </a:p>
        </p:txBody>
      </p:sp>
      <p:sp>
        <p:nvSpPr>
          <p:cNvPr id="5" name="Rectangle 4">
            <a:extLst>
              <a:ext uri="{FF2B5EF4-FFF2-40B4-BE49-F238E27FC236}">
                <a16:creationId xmlns:a16="http://schemas.microsoft.com/office/drawing/2014/main" id="{5504FF70-E409-4970-9936-24CD67C91412}"/>
              </a:ext>
            </a:extLst>
          </p:cNvPr>
          <p:cNvSpPr/>
          <p:nvPr/>
        </p:nvSpPr>
        <p:spPr>
          <a:xfrm>
            <a:off x="6361806" y="358145"/>
            <a:ext cx="754342" cy="584775"/>
          </a:xfrm>
          <a:prstGeom prst="rect">
            <a:avLst/>
          </a:prstGeom>
        </p:spPr>
        <p:txBody>
          <a:bodyPr wrap="square">
            <a:spAutoFit/>
          </a:bodyPr>
          <a:lstStyle/>
          <a:p>
            <a:r>
              <a:rPr lang="en-US" sz="3200" b="1" dirty="0"/>
              <a:t>20</a:t>
            </a:r>
            <a:endParaRPr lang="en-GB" sz="3200" b="1" dirty="0"/>
          </a:p>
        </p:txBody>
      </p:sp>
      <p:cxnSp>
        <p:nvCxnSpPr>
          <p:cNvPr id="6" name="Straight Connector 5">
            <a:extLst>
              <a:ext uri="{FF2B5EF4-FFF2-40B4-BE49-F238E27FC236}">
                <a16:creationId xmlns:a16="http://schemas.microsoft.com/office/drawing/2014/main" id="{6922EBA4-AE96-4471-9633-C0D554F4AFDD}"/>
              </a:ext>
            </a:extLst>
          </p:cNvPr>
          <p:cNvCxnSpPr>
            <a:cxnSpLocks/>
          </p:cNvCxnSpPr>
          <p:nvPr/>
        </p:nvCxnSpPr>
        <p:spPr>
          <a:xfrm>
            <a:off x="6429925" y="474895"/>
            <a:ext cx="4815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7FFF719A-6A6E-4E3A-87C4-BD0C900AF2F1}"/>
              </a:ext>
            </a:extLst>
          </p:cNvPr>
          <p:cNvGrpSpPr/>
          <p:nvPr/>
        </p:nvGrpSpPr>
        <p:grpSpPr>
          <a:xfrm>
            <a:off x="1142736" y="2506892"/>
            <a:ext cx="2855341" cy="1078616"/>
            <a:chOff x="893472" y="2650705"/>
            <a:chExt cx="2855341" cy="1078616"/>
          </a:xfrm>
        </p:grpSpPr>
        <p:cxnSp>
          <p:nvCxnSpPr>
            <p:cNvPr id="9" name="Straight Connector 8">
              <a:extLst>
                <a:ext uri="{FF2B5EF4-FFF2-40B4-BE49-F238E27FC236}">
                  <a16:creationId xmlns:a16="http://schemas.microsoft.com/office/drawing/2014/main" id="{605FAF7D-79F2-4AD0-868C-38A03222EC24}"/>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D12E27D-6FAA-43E1-9280-1A19A2DA9A04}"/>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57EC90E-4FFB-43E2-9F7D-8FAA46DAFF74}"/>
                </a:ext>
              </a:extLst>
            </p:cNvPr>
            <p:cNvSpPr txBox="1"/>
            <p:nvPr/>
          </p:nvSpPr>
          <p:spPr>
            <a:xfrm>
              <a:off x="1153957"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DF944E9E-5A6B-43AC-AB40-FDEBDB063EDC}"/>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3" name="TextBox 12">
              <a:extLst>
                <a:ext uri="{FF2B5EF4-FFF2-40B4-BE49-F238E27FC236}">
                  <a16:creationId xmlns:a16="http://schemas.microsoft.com/office/drawing/2014/main" id="{02E809C8-2303-4E11-AEA5-CE330390AB83}"/>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4" name="TextBox 13">
              <a:extLst>
                <a:ext uri="{FF2B5EF4-FFF2-40B4-BE49-F238E27FC236}">
                  <a16:creationId xmlns:a16="http://schemas.microsoft.com/office/drawing/2014/main" id="{2A509B36-9B20-4A06-8A67-76606050B707}"/>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5" name="Arc 14">
            <a:extLst>
              <a:ext uri="{FF2B5EF4-FFF2-40B4-BE49-F238E27FC236}">
                <a16:creationId xmlns:a16="http://schemas.microsoft.com/office/drawing/2014/main" id="{9DFEF70C-F2DB-4385-B92D-5F2A5FC5A3F2}"/>
              </a:ext>
            </a:extLst>
          </p:cNvPr>
          <p:cNvSpPr/>
          <p:nvPr/>
        </p:nvSpPr>
        <p:spPr>
          <a:xfrm rot="16200000">
            <a:off x="1976612" y="1757505"/>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Arc 15">
            <a:extLst>
              <a:ext uri="{FF2B5EF4-FFF2-40B4-BE49-F238E27FC236}">
                <a16:creationId xmlns:a16="http://schemas.microsoft.com/office/drawing/2014/main" id="{137E711E-21E2-4899-8078-F18317652867}"/>
              </a:ext>
            </a:extLst>
          </p:cNvPr>
          <p:cNvSpPr/>
          <p:nvPr/>
        </p:nvSpPr>
        <p:spPr>
          <a:xfrm rot="5400000">
            <a:off x="1970659" y="2690577"/>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TextBox 16">
            <a:extLst>
              <a:ext uri="{FF2B5EF4-FFF2-40B4-BE49-F238E27FC236}">
                <a16:creationId xmlns:a16="http://schemas.microsoft.com/office/drawing/2014/main" id="{6356D942-AC40-4F5C-954B-9694137683E3}"/>
              </a:ext>
            </a:extLst>
          </p:cNvPr>
          <p:cNvSpPr txBox="1"/>
          <p:nvPr/>
        </p:nvSpPr>
        <p:spPr>
          <a:xfrm>
            <a:off x="2085437" y="3453759"/>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42D0BD25-6F47-4951-AEB9-6DD4789136E8}"/>
              </a:ext>
            </a:extLst>
          </p:cNvPr>
          <p:cNvSpPr txBox="1"/>
          <p:nvPr/>
        </p:nvSpPr>
        <p:spPr>
          <a:xfrm>
            <a:off x="2085437" y="2159446"/>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C038F899-9554-411D-9BDF-B1B405250BFB}"/>
              </a:ext>
            </a:extLst>
          </p:cNvPr>
          <p:cNvSpPr txBox="1"/>
          <p:nvPr/>
        </p:nvSpPr>
        <p:spPr>
          <a:xfrm>
            <a:off x="2694730" y="250344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a:t>
            </a:r>
          </a:p>
        </p:txBody>
      </p:sp>
      <p:sp>
        <p:nvSpPr>
          <p:cNvPr id="20" name="Oval 19">
            <a:extLst>
              <a:ext uri="{FF2B5EF4-FFF2-40B4-BE49-F238E27FC236}">
                <a16:creationId xmlns:a16="http://schemas.microsoft.com/office/drawing/2014/main" id="{C95C94C9-02BC-49A1-850A-2DAC208BFE60}"/>
              </a:ext>
            </a:extLst>
          </p:cNvPr>
          <p:cNvSpPr/>
          <p:nvPr/>
        </p:nvSpPr>
        <p:spPr>
          <a:xfrm>
            <a:off x="1981045" y="1048167"/>
            <a:ext cx="1132816" cy="79380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FBA1E13D-1C94-4502-930F-E4FB0C4ACD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4532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p:bldP spid="18" grpId="0"/>
      <p:bldP spid="19" grpId="0"/>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Jordan, Anna and Ryan collect picture cards. </a:t>
            </a:r>
          </a:p>
          <a:p>
            <a:r>
              <a:rPr lang="en-US" sz="3200" b="1" dirty="0"/>
              <a:t>Cards are worth either 50 points or 100 points. </a:t>
            </a:r>
          </a:p>
          <a:p>
            <a:r>
              <a:rPr lang="en-US" sz="3200" b="1" dirty="0"/>
              <a:t>This table shows the cards they have. </a:t>
            </a:r>
          </a:p>
          <a:p>
            <a:r>
              <a:rPr lang="en-US" sz="3200" b="1" dirty="0"/>
              <a:t>Complete the table for Anna and Ryan. </a:t>
            </a:r>
            <a:endParaRPr lang="en-US" sz="2800" dirty="0"/>
          </a:p>
        </p:txBody>
      </p:sp>
      <p:pic>
        <p:nvPicPr>
          <p:cNvPr id="3" name="Picture 2">
            <a:extLst>
              <a:ext uri="{FF2B5EF4-FFF2-40B4-BE49-F238E27FC236}">
                <a16:creationId xmlns:a16="http://schemas.microsoft.com/office/drawing/2014/main" id="{946C29E0-F406-404A-9CAA-6168901F86F9}"/>
              </a:ext>
            </a:extLst>
          </p:cNvPr>
          <p:cNvPicPr>
            <a:picLocks noChangeAspect="1"/>
          </p:cNvPicPr>
          <p:nvPr/>
        </p:nvPicPr>
        <p:blipFill>
          <a:blip r:embed="rId3"/>
          <a:stretch>
            <a:fillRect/>
          </a:stretch>
        </p:blipFill>
        <p:spPr>
          <a:xfrm>
            <a:off x="207059" y="2112103"/>
            <a:ext cx="8037151" cy="4524224"/>
          </a:xfrm>
          <a:prstGeom prst="rect">
            <a:avLst/>
          </a:prstGeom>
        </p:spPr>
      </p:pic>
      <p:sp>
        <p:nvSpPr>
          <p:cNvPr id="5" name="TextBox 4">
            <a:extLst>
              <a:ext uri="{FF2B5EF4-FFF2-40B4-BE49-F238E27FC236}">
                <a16:creationId xmlns:a16="http://schemas.microsoft.com/office/drawing/2014/main" id="{C9F68A88-E47C-4157-9D55-E05CC93B4115}"/>
              </a:ext>
            </a:extLst>
          </p:cNvPr>
          <p:cNvSpPr txBox="1"/>
          <p:nvPr/>
        </p:nvSpPr>
        <p:spPr>
          <a:xfrm>
            <a:off x="2402720" y="3697999"/>
            <a:ext cx="925696" cy="584775"/>
          </a:xfrm>
          <a:prstGeom prst="rect">
            <a:avLst/>
          </a:prstGeom>
          <a:noFill/>
        </p:spPr>
        <p:txBody>
          <a:bodyPr wrap="square" rtlCol="0">
            <a:spAutoFit/>
          </a:bodyPr>
          <a:lstStyle/>
          <a:p>
            <a:r>
              <a:rPr lang="en-GB" sz="3200" b="1" dirty="0">
                <a:solidFill>
                  <a:srgbClr val="FF0000"/>
                </a:solidFill>
              </a:rPr>
              <a:t>250</a:t>
            </a:r>
          </a:p>
        </p:txBody>
      </p:sp>
      <p:sp>
        <p:nvSpPr>
          <p:cNvPr id="6" name="TextBox 5">
            <a:extLst>
              <a:ext uri="{FF2B5EF4-FFF2-40B4-BE49-F238E27FC236}">
                <a16:creationId xmlns:a16="http://schemas.microsoft.com/office/drawing/2014/main" id="{2098FCB0-8488-47D9-AE38-0E816656A9DA}"/>
              </a:ext>
            </a:extLst>
          </p:cNvPr>
          <p:cNvSpPr txBox="1"/>
          <p:nvPr/>
        </p:nvSpPr>
        <p:spPr>
          <a:xfrm>
            <a:off x="4397769" y="3697998"/>
            <a:ext cx="925696" cy="584775"/>
          </a:xfrm>
          <a:prstGeom prst="rect">
            <a:avLst/>
          </a:prstGeom>
          <a:noFill/>
        </p:spPr>
        <p:txBody>
          <a:bodyPr wrap="square" rtlCol="0">
            <a:spAutoFit/>
          </a:bodyPr>
          <a:lstStyle/>
          <a:p>
            <a:r>
              <a:rPr lang="en-GB" sz="3200" b="1" dirty="0">
                <a:solidFill>
                  <a:srgbClr val="FF0000"/>
                </a:solidFill>
              </a:rPr>
              <a:t>200</a:t>
            </a:r>
          </a:p>
        </p:txBody>
      </p:sp>
      <p:sp>
        <p:nvSpPr>
          <p:cNvPr id="7" name="TextBox 6">
            <a:extLst>
              <a:ext uri="{FF2B5EF4-FFF2-40B4-BE49-F238E27FC236}">
                <a16:creationId xmlns:a16="http://schemas.microsoft.com/office/drawing/2014/main" id="{7157CCBC-C973-4DCE-9CA2-475D423937DB}"/>
              </a:ext>
            </a:extLst>
          </p:cNvPr>
          <p:cNvSpPr txBox="1"/>
          <p:nvPr/>
        </p:nvSpPr>
        <p:spPr>
          <a:xfrm>
            <a:off x="2402720" y="4874775"/>
            <a:ext cx="925696" cy="584775"/>
          </a:xfrm>
          <a:prstGeom prst="rect">
            <a:avLst/>
          </a:prstGeom>
          <a:noFill/>
        </p:spPr>
        <p:txBody>
          <a:bodyPr wrap="square" rtlCol="0">
            <a:spAutoFit/>
          </a:bodyPr>
          <a:lstStyle/>
          <a:p>
            <a:r>
              <a:rPr lang="en-GB" sz="3200" b="1" dirty="0">
                <a:solidFill>
                  <a:srgbClr val="FF0000"/>
                </a:solidFill>
              </a:rPr>
              <a:t>150</a:t>
            </a:r>
          </a:p>
        </p:txBody>
      </p:sp>
      <p:sp>
        <p:nvSpPr>
          <p:cNvPr id="8" name="TextBox 7">
            <a:extLst>
              <a:ext uri="{FF2B5EF4-FFF2-40B4-BE49-F238E27FC236}">
                <a16:creationId xmlns:a16="http://schemas.microsoft.com/office/drawing/2014/main" id="{26C92182-8383-41A9-BF6B-E22555D8E424}"/>
              </a:ext>
            </a:extLst>
          </p:cNvPr>
          <p:cNvSpPr txBox="1"/>
          <p:nvPr/>
        </p:nvSpPr>
        <p:spPr>
          <a:xfrm>
            <a:off x="4952057" y="4874774"/>
            <a:ext cx="925696" cy="584775"/>
          </a:xfrm>
          <a:prstGeom prst="rect">
            <a:avLst/>
          </a:prstGeom>
          <a:noFill/>
        </p:spPr>
        <p:txBody>
          <a:bodyPr wrap="square" rtlCol="0">
            <a:spAutoFit/>
          </a:bodyPr>
          <a:lstStyle/>
          <a:p>
            <a:r>
              <a:rPr lang="en-GB" sz="3200" b="1" dirty="0">
                <a:solidFill>
                  <a:srgbClr val="FF0000"/>
                </a:solidFill>
              </a:rPr>
              <a:t>400</a:t>
            </a:r>
          </a:p>
        </p:txBody>
      </p:sp>
      <p:sp>
        <p:nvSpPr>
          <p:cNvPr id="9" name="TextBox 8">
            <a:extLst>
              <a:ext uri="{FF2B5EF4-FFF2-40B4-BE49-F238E27FC236}">
                <a16:creationId xmlns:a16="http://schemas.microsoft.com/office/drawing/2014/main" id="{0D6D21B0-4C7C-406F-A090-C219775DD6FB}"/>
              </a:ext>
            </a:extLst>
          </p:cNvPr>
          <p:cNvSpPr txBox="1"/>
          <p:nvPr/>
        </p:nvSpPr>
        <p:spPr>
          <a:xfrm>
            <a:off x="4238623" y="4564098"/>
            <a:ext cx="925696" cy="584775"/>
          </a:xfrm>
          <a:prstGeom prst="rect">
            <a:avLst/>
          </a:prstGeom>
          <a:noFill/>
        </p:spPr>
        <p:txBody>
          <a:bodyPr wrap="square" rtlCol="0">
            <a:spAutoFit/>
          </a:bodyPr>
          <a:lstStyle/>
          <a:p>
            <a:r>
              <a:rPr lang="en-GB" sz="3200" b="1" dirty="0">
                <a:solidFill>
                  <a:srgbClr val="FF0000"/>
                </a:solidFill>
              </a:rPr>
              <a:t>4</a:t>
            </a:r>
          </a:p>
        </p:txBody>
      </p:sp>
      <p:sp>
        <p:nvSpPr>
          <p:cNvPr id="10" name="TextBox 9">
            <a:extLst>
              <a:ext uri="{FF2B5EF4-FFF2-40B4-BE49-F238E27FC236}">
                <a16:creationId xmlns:a16="http://schemas.microsoft.com/office/drawing/2014/main" id="{13567292-ACFA-4281-885C-ACF5960C348F}"/>
              </a:ext>
            </a:extLst>
          </p:cNvPr>
          <p:cNvSpPr txBox="1"/>
          <p:nvPr/>
        </p:nvSpPr>
        <p:spPr>
          <a:xfrm>
            <a:off x="2402720" y="5981782"/>
            <a:ext cx="925696" cy="584775"/>
          </a:xfrm>
          <a:prstGeom prst="rect">
            <a:avLst/>
          </a:prstGeom>
          <a:noFill/>
        </p:spPr>
        <p:txBody>
          <a:bodyPr wrap="square" rtlCol="0">
            <a:spAutoFit/>
          </a:bodyPr>
          <a:lstStyle/>
          <a:p>
            <a:r>
              <a:rPr lang="en-GB" sz="3200" b="1" dirty="0">
                <a:solidFill>
                  <a:srgbClr val="FF0000"/>
                </a:solidFill>
              </a:rPr>
              <a:t>200</a:t>
            </a:r>
          </a:p>
        </p:txBody>
      </p:sp>
      <p:sp>
        <p:nvSpPr>
          <p:cNvPr id="11" name="TextBox 10">
            <a:extLst>
              <a:ext uri="{FF2B5EF4-FFF2-40B4-BE49-F238E27FC236}">
                <a16:creationId xmlns:a16="http://schemas.microsoft.com/office/drawing/2014/main" id="{5324C3FF-7D35-47FF-843E-7650F04D52CC}"/>
              </a:ext>
            </a:extLst>
          </p:cNvPr>
          <p:cNvSpPr txBox="1"/>
          <p:nvPr/>
        </p:nvSpPr>
        <p:spPr>
          <a:xfrm>
            <a:off x="4397769" y="5991951"/>
            <a:ext cx="925696" cy="584775"/>
          </a:xfrm>
          <a:prstGeom prst="rect">
            <a:avLst/>
          </a:prstGeom>
          <a:noFill/>
        </p:spPr>
        <p:txBody>
          <a:bodyPr wrap="square" rtlCol="0">
            <a:spAutoFit/>
          </a:bodyPr>
          <a:lstStyle/>
          <a:p>
            <a:r>
              <a:rPr lang="en-GB" sz="3200" b="1" dirty="0">
                <a:solidFill>
                  <a:srgbClr val="FF0000"/>
                </a:solidFill>
              </a:rPr>
              <a:t>600</a:t>
            </a:r>
          </a:p>
        </p:txBody>
      </p:sp>
      <p:sp>
        <p:nvSpPr>
          <p:cNvPr id="12" name="TextBox 11">
            <a:extLst>
              <a:ext uri="{FF2B5EF4-FFF2-40B4-BE49-F238E27FC236}">
                <a16:creationId xmlns:a16="http://schemas.microsoft.com/office/drawing/2014/main" id="{41F5EEF3-5114-4BA9-9E4A-59DAC3E4CFD3}"/>
              </a:ext>
            </a:extLst>
          </p:cNvPr>
          <p:cNvSpPr txBox="1"/>
          <p:nvPr/>
        </p:nvSpPr>
        <p:spPr>
          <a:xfrm>
            <a:off x="6152521" y="5689394"/>
            <a:ext cx="925696" cy="584775"/>
          </a:xfrm>
          <a:prstGeom prst="rect">
            <a:avLst/>
          </a:prstGeom>
          <a:noFill/>
        </p:spPr>
        <p:txBody>
          <a:bodyPr wrap="square" rtlCol="0">
            <a:spAutoFit/>
          </a:bodyPr>
          <a:lstStyle/>
          <a:p>
            <a:r>
              <a:rPr lang="en-GB" sz="3200" b="1" dirty="0">
                <a:solidFill>
                  <a:srgbClr val="FF0000"/>
                </a:solidFill>
              </a:rPr>
              <a:t>800</a:t>
            </a:r>
          </a:p>
        </p:txBody>
      </p:sp>
    </p:spTree>
    <p:extLst>
      <p:ext uri="{BB962C8B-B14F-4D97-AF65-F5344CB8AC3E}">
        <p14:creationId xmlns:p14="http://schemas.microsoft.com/office/powerpoint/2010/main" val="2907013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2C9FBF-CBBC-4001-A3F8-47561EEDF506}"/>
              </a:ext>
            </a:extLst>
          </p:cNvPr>
          <p:cNvSpPr/>
          <p:nvPr/>
        </p:nvSpPr>
        <p:spPr>
          <a:xfrm>
            <a:off x="103032" y="51516"/>
            <a:ext cx="508635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Shade two squares and one triangle to make this design symmetrical about the mirror line.</a:t>
            </a:r>
            <a:endParaRPr lang="en-GB" sz="3200" b="1" dirty="0">
              <a:latin typeface="Calibri" panose="020F0502020204030204" pitchFamily="34" charset="0"/>
            </a:endParaRPr>
          </a:p>
        </p:txBody>
      </p:sp>
      <p:pic>
        <p:nvPicPr>
          <p:cNvPr id="3" name="Picture 2" descr="https://app.doublestruck.eu/content/K2_REAS/HTML/Q/Q11A10_files/image002.jpg">
            <a:extLst>
              <a:ext uri="{FF2B5EF4-FFF2-40B4-BE49-F238E27FC236}">
                <a16:creationId xmlns:a16="http://schemas.microsoft.com/office/drawing/2014/main" id="{A65E51FA-77E7-4FFD-9344-A0424FA8DE0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353050" y="171450"/>
            <a:ext cx="6674800" cy="6248400"/>
          </a:xfrm>
          <a:prstGeom prst="rect">
            <a:avLst/>
          </a:prstGeom>
          <a:noFill/>
          <a:ln>
            <a:noFill/>
          </a:ln>
        </p:spPr>
      </p:pic>
      <p:sp>
        <p:nvSpPr>
          <p:cNvPr id="4" name="Rectangle 3">
            <a:extLst>
              <a:ext uri="{FF2B5EF4-FFF2-40B4-BE49-F238E27FC236}">
                <a16:creationId xmlns:a16="http://schemas.microsoft.com/office/drawing/2014/main" id="{944C963C-4747-4FD8-BD6C-2241780E38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Flowchart: Process 4">
            <a:extLst>
              <a:ext uri="{FF2B5EF4-FFF2-40B4-BE49-F238E27FC236}">
                <a16:creationId xmlns:a16="http://schemas.microsoft.com/office/drawing/2014/main" id="{8CB394CD-D38A-474E-8188-9CF03939DF72}"/>
              </a:ext>
            </a:extLst>
          </p:cNvPr>
          <p:cNvSpPr/>
          <p:nvPr/>
        </p:nvSpPr>
        <p:spPr>
          <a:xfrm>
            <a:off x="9405257" y="279218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CA1918B-876A-4E39-8A05-82FA0F1E890D}"/>
              </a:ext>
            </a:extLst>
          </p:cNvPr>
          <p:cNvSpPr/>
          <p:nvPr/>
        </p:nvSpPr>
        <p:spPr>
          <a:xfrm>
            <a:off x="8779824" y="218535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06EA9AA2-3A4B-4FDD-9A59-949BADB04E62}"/>
              </a:ext>
            </a:extLst>
          </p:cNvPr>
          <p:cNvSpPr/>
          <p:nvPr/>
        </p:nvSpPr>
        <p:spPr>
          <a:xfrm>
            <a:off x="8779824" y="1572984"/>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3CE6A0F2-1558-4DBB-9507-87D734B690E7}"/>
              </a:ext>
            </a:extLst>
          </p:cNvPr>
          <p:cNvSpPr/>
          <p:nvPr/>
        </p:nvSpPr>
        <p:spPr>
          <a:xfrm>
            <a:off x="10012880" y="279218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EB09609E-A7ED-4B1B-A19D-ABAABC0CD5B4}"/>
              </a:ext>
            </a:extLst>
          </p:cNvPr>
          <p:cNvSpPr/>
          <p:nvPr/>
        </p:nvSpPr>
        <p:spPr>
          <a:xfrm rot="10800000" flipH="1">
            <a:off x="9416341" y="3429000"/>
            <a:ext cx="607622" cy="6068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5222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2C9FBF-CBBC-4001-A3F8-47561EEDF506}"/>
              </a:ext>
            </a:extLst>
          </p:cNvPr>
          <p:cNvSpPr/>
          <p:nvPr/>
        </p:nvSpPr>
        <p:spPr>
          <a:xfrm>
            <a:off x="103032" y="51516"/>
            <a:ext cx="508635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Shade two squares and one triangle to make this design symmetrical about the mirror line.</a:t>
            </a:r>
            <a:endParaRPr lang="en-GB" sz="3200" b="1" dirty="0">
              <a:latin typeface="Calibri" panose="020F0502020204030204" pitchFamily="34" charset="0"/>
            </a:endParaRPr>
          </a:p>
        </p:txBody>
      </p:sp>
      <p:pic>
        <p:nvPicPr>
          <p:cNvPr id="3" name="Picture 2" descr="https://app.doublestruck.eu/content/K2_REAS/HTML/Q/Q11A10_files/image002.jpg">
            <a:extLst>
              <a:ext uri="{FF2B5EF4-FFF2-40B4-BE49-F238E27FC236}">
                <a16:creationId xmlns:a16="http://schemas.microsoft.com/office/drawing/2014/main" id="{A65E51FA-77E7-4FFD-9344-A0424FA8DE0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353050" y="171450"/>
            <a:ext cx="6674800" cy="6248400"/>
          </a:xfrm>
          <a:prstGeom prst="rect">
            <a:avLst/>
          </a:prstGeom>
          <a:noFill/>
          <a:ln>
            <a:noFill/>
          </a:ln>
        </p:spPr>
      </p:pic>
      <p:sp>
        <p:nvSpPr>
          <p:cNvPr id="4" name="Rectangle 3">
            <a:extLst>
              <a:ext uri="{FF2B5EF4-FFF2-40B4-BE49-F238E27FC236}">
                <a16:creationId xmlns:a16="http://schemas.microsoft.com/office/drawing/2014/main" id="{944C963C-4747-4FD8-BD6C-2241780E38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Flowchart: Process 9">
            <a:extLst>
              <a:ext uri="{FF2B5EF4-FFF2-40B4-BE49-F238E27FC236}">
                <a16:creationId xmlns:a16="http://schemas.microsoft.com/office/drawing/2014/main" id="{8B25E4B5-CF62-4280-8BD2-91E920F0DD66}"/>
              </a:ext>
            </a:extLst>
          </p:cNvPr>
          <p:cNvSpPr/>
          <p:nvPr/>
        </p:nvSpPr>
        <p:spPr>
          <a:xfrm rot="18887225">
            <a:off x="9418232" y="1689703"/>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4D7B6E05-09AF-4E28-B235-1CCD08208DC6}"/>
              </a:ext>
            </a:extLst>
          </p:cNvPr>
          <p:cNvSpPr/>
          <p:nvPr/>
        </p:nvSpPr>
        <p:spPr>
          <a:xfrm rot="18887225">
            <a:off x="8967939" y="213999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47676C70-F6D6-4411-8327-D00A7526DA92}"/>
              </a:ext>
            </a:extLst>
          </p:cNvPr>
          <p:cNvSpPr/>
          <p:nvPr/>
        </p:nvSpPr>
        <p:spPr>
          <a:xfrm rot="8078180" flipH="1">
            <a:off x="9424776" y="2594012"/>
            <a:ext cx="607622" cy="6068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75272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2EDD5FE-F629-494A-AA37-74E69CB7FD21}"/>
              </a:ext>
            </a:extLst>
          </p:cNvPr>
          <p:cNvPicPr>
            <a:picLocks noChangeAspect="1"/>
          </p:cNvPicPr>
          <p:nvPr/>
        </p:nvPicPr>
        <p:blipFill>
          <a:blip r:embed="rId3"/>
          <a:stretch>
            <a:fillRect/>
          </a:stretch>
        </p:blipFill>
        <p:spPr>
          <a:xfrm>
            <a:off x="5904927" y="269462"/>
            <a:ext cx="6096000" cy="6015876"/>
          </a:xfrm>
          <a:prstGeom prst="rect">
            <a:avLst/>
          </a:prstGeom>
        </p:spPr>
      </p:pic>
      <p:sp>
        <p:nvSpPr>
          <p:cNvPr id="6" name="L-Shape 5">
            <a:extLst>
              <a:ext uri="{FF2B5EF4-FFF2-40B4-BE49-F238E27FC236}">
                <a16:creationId xmlns:a16="http://schemas.microsoft.com/office/drawing/2014/main" id="{E5F7C2F8-9A54-4F46-B00D-FC64E0A5F676}"/>
              </a:ext>
            </a:extLst>
          </p:cNvPr>
          <p:cNvSpPr/>
          <p:nvPr/>
        </p:nvSpPr>
        <p:spPr>
          <a:xfrm rot="18893106" flipV="1">
            <a:off x="7171985" y="3092993"/>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24073986-AC84-46AB-953F-5E3FB5634BA1}"/>
              </a:ext>
            </a:extLst>
          </p:cNvPr>
          <p:cNvCxnSpPr>
            <a:cxnSpLocks/>
          </p:cNvCxnSpPr>
          <p:nvPr/>
        </p:nvCxnSpPr>
        <p:spPr>
          <a:xfrm flipH="1" flipV="1">
            <a:off x="8348671" y="2075103"/>
            <a:ext cx="2360868" cy="23807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AD9B167-4E61-4F68-8A32-118BD1D21997}"/>
              </a:ext>
            </a:extLst>
          </p:cNvPr>
          <p:cNvCxnSpPr>
            <a:cxnSpLocks/>
          </p:cNvCxnSpPr>
          <p:nvPr/>
        </p:nvCxnSpPr>
        <p:spPr>
          <a:xfrm flipV="1">
            <a:off x="7168362" y="2075103"/>
            <a:ext cx="1180309" cy="11820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4B1508FE-D372-4B12-9F37-3A880304C349}"/>
              </a:ext>
            </a:extLst>
          </p:cNvPr>
          <p:cNvSpPr/>
          <p:nvPr/>
        </p:nvSpPr>
        <p:spPr>
          <a:xfrm>
            <a:off x="103032" y="51516"/>
            <a:ext cx="6096000" cy="2062103"/>
          </a:xfrm>
          <a:prstGeom prst="rect">
            <a:avLst/>
          </a:prstGeom>
        </p:spPr>
        <p:txBody>
          <a:bodyPr>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shape on a square grid. For each of the four sentences below, put a tick if it is true. </a:t>
            </a:r>
          </a:p>
          <a:p>
            <a:r>
              <a:rPr lang="en-GB" sz="3200" b="1" dirty="0">
                <a:latin typeface="Calibri" panose="020F0502020204030204" pitchFamily="34" charset="0"/>
                <a:ea typeface="Calibri" panose="020F0502020204030204" pitchFamily="34" charset="0"/>
                <a:cs typeface="Times New Roman" panose="02020603050405020304" pitchFamily="18" charset="0"/>
              </a:rPr>
              <a:t>Put a cross if it is not true.</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2677E5C5-9168-42AD-AC50-E0D1F289CBD4}"/>
              </a:ext>
            </a:extLst>
          </p:cNvPr>
          <p:cNvSpPr/>
          <p:nvPr/>
        </p:nvSpPr>
        <p:spPr>
          <a:xfrm>
            <a:off x="103033" y="2554545"/>
            <a:ext cx="5387926" cy="403187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1) Angle C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obtuse 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Angle D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acute 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Line AD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parallel to line BC.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r>
              <a:rPr lang="en-GB" sz="3200" b="1" dirty="0">
                <a:latin typeface="Calibri" panose="020F0502020204030204" pitchFamily="34" charset="0"/>
                <a:ea typeface="Calibri" panose="020F0502020204030204" pitchFamily="34" charset="0"/>
                <a:cs typeface="Times New Roman" panose="02020603050405020304" pitchFamily="18" charset="0"/>
              </a:rPr>
              <a:t>4) Line AB is </a:t>
            </a:r>
          </a:p>
          <a:p>
            <a:r>
              <a:rPr lang="en-GB" sz="3200" b="1" dirty="0">
                <a:latin typeface="Calibri" panose="020F0502020204030204" pitchFamily="34" charset="0"/>
                <a:ea typeface="Calibri" panose="020F0502020204030204" pitchFamily="34" charset="0"/>
                <a:cs typeface="Times New Roman" panose="02020603050405020304" pitchFamily="18" charset="0"/>
              </a:rPr>
              <a:t>perpendicular to line AD.</a:t>
            </a:r>
            <a:endParaRPr lang="en-GB" sz="3200" b="1" dirty="0">
              <a:latin typeface="Calibri" panose="020F0502020204030204" pitchFamily="34" charset="0"/>
            </a:endParaRPr>
          </a:p>
        </p:txBody>
      </p:sp>
      <p:sp>
        <p:nvSpPr>
          <p:cNvPr id="5" name="Rectangle 4">
            <a:extLst>
              <a:ext uri="{FF2B5EF4-FFF2-40B4-BE49-F238E27FC236}">
                <a16:creationId xmlns:a16="http://schemas.microsoft.com/office/drawing/2014/main" id="{01656D72-F74A-4120-B051-FEFFC95A1487}"/>
              </a:ext>
            </a:extLst>
          </p:cNvPr>
          <p:cNvSpPr/>
          <p:nvPr/>
        </p:nvSpPr>
        <p:spPr>
          <a:xfrm>
            <a:off x="2954551" y="286333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E5777FB9-D6B1-41AE-9F9D-6B61584AE0F6}"/>
              </a:ext>
            </a:extLst>
          </p:cNvPr>
          <p:cNvSpPr/>
          <p:nvPr/>
        </p:nvSpPr>
        <p:spPr>
          <a:xfrm>
            <a:off x="2745673" y="389030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8" name="Rectangle 7">
            <a:extLst>
              <a:ext uri="{FF2B5EF4-FFF2-40B4-BE49-F238E27FC236}">
                <a16:creationId xmlns:a16="http://schemas.microsoft.com/office/drawing/2014/main" id="{D55FA7A8-1F38-4E80-A466-3A5363DD7E01}"/>
              </a:ext>
            </a:extLst>
          </p:cNvPr>
          <p:cNvSpPr/>
          <p:nvPr/>
        </p:nvSpPr>
        <p:spPr>
          <a:xfrm>
            <a:off x="3351454" y="490658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L-Shape 8">
            <a:extLst>
              <a:ext uri="{FF2B5EF4-FFF2-40B4-BE49-F238E27FC236}">
                <a16:creationId xmlns:a16="http://schemas.microsoft.com/office/drawing/2014/main" id="{D7A648AE-A0A7-4A89-8204-B68021AF7329}"/>
              </a:ext>
            </a:extLst>
          </p:cNvPr>
          <p:cNvSpPr/>
          <p:nvPr/>
        </p:nvSpPr>
        <p:spPr>
          <a:xfrm rot="2700369" flipV="1">
            <a:off x="8165188" y="2121259"/>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7664A92E-06B4-4608-AA78-A94F94DB1EA7}"/>
              </a:ext>
            </a:extLst>
          </p:cNvPr>
          <p:cNvSpPr/>
          <p:nvPr/>
        </p:nvSpPr>
        <p:spPr>
          <a:xfrm>
            <a:off x="4521820" y="587284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5" name="Straight Connector 14">
            <a:extLst>
              <a:ext uri="{FF2B5EF4-FFF2-40B4-BE49-F238E27FC236}">
                <a16:creationId xmlns:a16="http://schemas.microsoft.com/office/drawing/2014/main" id="{BBA8D814-2B45-4582-9044-B559A6FF5CEA}"/>
              </a:ext>
            </a:extLst>
          </p:cNvPr>
          <p:cNvCxnSpPr>
            <a:cxnSpLocks/>
          </p:cNvCxnSpPr>
          <p:nvPr/>
        </p:nvCxnSpPr>
        <p:spPr>
          <a:xfrm>
            <a:off x="8339434" y="4455829"/>
            <a:ext cx="237010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FDF2762A-9DC9-4D32-83A5-08FFA77CCD1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99387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11"/>
                                        </p:tgtEl>
                                      </p:cBhvr>
                                    </p:animEffect>
                                    <p:set>
                                      <p:cBhvr>
                                        <p:cTn id="42" dur="1" fill="hold">
                                          <p:stCondLst>
                                            <p:cond delay="499"/>
                                          </p:stCondLst>
                                        </p:cTn>
                                        <p:tgtEl>
                                          <p:spTgt spid="11"/>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15"/>
                                        </p:tgtEl>
                                      </p:cBhvr>
                                    </p:animEffect>
                                    <p:set>
                                      <p:cBhvr>
                                        <p:cTn id="45" dur="1" fill="hold">
                                          <p:stCondLst>
                                            <p:cond delay="499"/>
                                          </p:stCondLst>
                                        </p:cTn>
                                        <p:tgtEl>
                                          <p:spTgt spid="15"/>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fade">
                                      <p:cBhvr>
                                        <p:cTn id="60" dur="500"/>
                                        <p:tgtEl>
                                          <p:spTgt spid="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nodeType="clickEffect">
                                  <p:stCondLst>
                                    <p:cond delay="0"/>
                                  </p:stCondLst>
                                  <p:childTnLst>
                                    <p:animEffect transition="out" filter="fade">
                                      <p:cBhvr>
                                        <p:cTn id="69" dur="500"/>
                                        <p:tgtEl>
                                          <p:spTgt spid="17"/>
                                        </p:tgtEl>
                                      </p:cBhvr>
                                    </p:animEffect>
                                    <p:set>
                                      <p:cBhvr>
                                        <p:cTn id="70" dur="1" fill="hold">
                                          <p:stCondLst>
                                            <p:cond delay="499"/>
                                          </p:stCondLst>
                                        </p:cTn>
                                        <p:tgtEl>
                                          <p:spTgt spid="17"/>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1"/>
                                        </p:tgtEl>
                                      </p:cBhvr>
                                    </p:animEffect>
                                    <p:set>
                                      <p:cBhvr>
                                        <p:cTn id="73"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5" grpId="0"/>
      <p:bldP spid="7" grpId="0"/>
      <p:bldP spid="8" grpId="0"/>
      <p:bldP spid="9" grpId="0" animBg="1"/>
      <p:bldP spid="1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Join the dots to make a pentagon with only one right angle.</a:t>
            </a:r>
          </a:p>
        </p:txBody>
      </p:sp>
      <p:pic>
        <p:nvPicPr>
          <p:cNvPr id="24578" name="Picture 2">
            <a:extLst>
              <a:ext uri="{FF2B5EF4-FFF2-40B4-BE49-F238E27FC236}">
                <a16:creationId xmlns:a16="http://schemas.microsoft.com/office/drawing/2014/main" id="{913435F5-37DC-4329-824C-E8AA0F9F8B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30607" y="766202"/>
            <a:ext cx="2260333" cy="2260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a:extLst>
              <a:ext uri="{FF2B5EF4-FFF2-40B4-BE49-F238E27FC236}">
                <a16:creationId xmlns:a16="http://schemas.microsoft.com/office/drawing/2014/main" id="{CD9A0069-5DD9-45FA-BCC2-42163F918C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30607" y="4176957"/>
            <a:ext cx="2260333" cy="2260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D11756E7-EE3E-4D4F-8E9B-2841A8DF7D48}"/>
              </a:ext>
            </a:extLst>
          </p:cNvPr>
          <p:cNvSpPr/>
          <p:nvPr/>
        </p:nvSpPr>
        <p:spPr>
          <a:xfrm>
            <a:off x="56122" y="3429000"/>
            <a:ext cx="11843957" cy="584775"/>
          </a:xfrm>
          <a:prstGeom prst="rect">
            <a:avLst/>
          </a:prstGeom>
        </p:spPr>
        <p:txBody>
          <a:bodyPr wrap="square">
            <a:spAutoFit/>
          </a:bodyPr>
          <a:lstStyle/>
          <a:p>
            <a:r>
              <a:rPr lang="en-US" sz="3200" b="1" dirty="0"/>
              <a:t>Now join the dots to make a pentagon with exactly two right angles. </a:t>
            </a:r>
          </a:p>
        </p:txBody>
      </p:sp>
      <p:cxnSp>
        <p:nvCxnSpPr>
          <p:cNvPr id="7" name="Straight Connector 6">
            <a:extLst>
              <a:ext uri="{FF2B5EF4-FFF2-40B4-BE49-F238E27FC236}">
                <a16:creationId xmlns:a16="http://schemas.microsoft.com/office/drawing/2014/main" id="{4313C456-6EAC-4F95-A8DF-EB60EF103BCE}"/>
              </a:ext>
            </a:extLst>
          </p:cNvPr>
          <p:cNvCxnSpPr>
            <a:cxnSpLocks/>
          </p:cNvCxnSpPr>
          <p:nvPr/>
        </p:nvCxnSpPr>
        <p:spPr>
          <a:xfrm flipH="1">
            <a:off x="2530608" y="798860"/>
            <a:ext cx="22603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E4D42BD-F9AA-42A8-ABB0-67CD49FF168C}"/>
              </a:ext>
            </a:extLst>
          </p:cNvPr>
          <p:cNvCxnSpPr>
            <a:cxnSpLocks/>
          </p:cNvCxnSpPr>
          <p:nvPr/>
        </p:nvCxnSpPr>
        <p:spPr>
          <a:xfrm flipV="1">
            <a:off x="2579594" y="798861"/>
            <a:ext cx="0" cy="22276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12EADC6-7A23-4B4E-AF98-6A431B07EDF6}"/>
              </a:ext>
            </a:extLst>
          </p:cNvPr>
          <p:cNvCxnSpPr>
            <a:cxnSpLocks/>
          </p:cNvCxnSpPr>
          <p:nvPr/>
        </p:nvCxnSpPr>
        <p:spPr>
          <a:xfrm flipV="1">
            <a:off x="2579594" y="2253343"/>
            <a:ext cx="1437235" cy="77319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A68403D-B050-40AA-867B-5C3B4E2887EA}"/>
              </a:ext>
            </a:extLst>
          </p:cNvPr>
          <p:cNvCxnSpPr>
            <a:cxnSpLocks/>
          </p:cNvCxnSpPr>
          <p:nvPr/>
        </p:nvCxnSpPr>
        <p:spPr>
          <a:xfrm>
            <a:off x="4033158" y="1502228"/>
            <a:ext cx="0" cy="73478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A14B107-867D-4C17-B731-55C878984140}"/>
              </a:ext>
            </a:extLst>
          </p:cNvPr>
          <p:cNvCxnSpPr>
            <a:cxnSpLocks/>
          </p:cNvCxnSpPr>
          <p:nvPr/>
        </p:nvCxnSpPr>
        <p:spPr>
          <a:xfrm flipH="1">
            <a:off x="4033158" y="798860"/>
            <a:ext cx="757782" cy="70336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7C4D348-541D-4363-89C0-3851ED913622}"/>
              </a:ext>
            </a:extLst>
          </p:cNvPr>
          <p:cNvCxnSpPr>
            <a:cxnSpLocks/>
          </p:cNvCxnSpPr>
          <p:nvPr/>
        </p:nvCxnSpPr>
        <p:spPr>
          <a:xfrm flipH="1">
            <a:off x="2535730" y="4209615"/>
            <a:ext cx="22603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5DFF304-E892-4B4A-9DCC-CDF1FE4E214E}"/>
              </a:ext>
            </a:extLst>
          </p:cNvPr>
          <p:cNvCxnSpPr>
            <a:cxnSpLocks/>
          </p:cNvCxnSpPr>
          <p:nvPr/>
        </p:nvCxnSpPr>
        <p:spPr>
          <a:xfrm flipV="1">
            <a:off x="2573958" y="4198858"/>
            <a:ext cx="0" cy="22276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F5A9509-CCB8-4713-BD1A-EA55B91617C3}"/>
              </a:ext>
            </a:extLst>
          </p:cNvPr>
          <p:cNvCxnSpPr>
            <a:cxnSpLocks/>
          </p:cNvCxnSpPr>
          <p:nvPr/>
        </p:nvCxnSpPr>
        <p:spPr>
          <a:xfrm flipH="1">
            <a:off x="2546936" y="6390590"/>
            <a:ext cx="224400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846852F-D127-40AA-AD4A-6D713496E3CB}"/>
              </a:ext>
            </a:extLst>
          </p:cNvPr>
          <p:cNvCxnSpPr>
            <a:cxnSpLocks/>
          </p:cNvCxnSpPr>
          <p:nvPr/>
        </p:nvCxnSpPr>
        <p:spPr>
          <a:xfrm flipH="1" flipV="1">
            <a:off x="4033158" y="4943139"/>
            <a:ext cx="716344" cy="144745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E6F83C0-42B1-41C2-804A-49BCB600F339}"/>
              </a:ext>
            </a:extLst>
          </p:cNvPr>
          <p:cNvCxnSpPr>
            <a:cxnSpLocks/>
          </p:cNvCxnSpPr>
          <p:nvPr/>
        </p:nvCxnSpPr>
        <p:spPr>
          <a:xfrm flipV="1">
            <a:off x="4033158" y="4209615"/>
            <a:ext cx="741645" cy="7335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75843AAD-F3D4-4BDB-B010-2C6C31771D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203373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In the circle write +, –, ×, or ÷ to make the calculation correct.</a:t>
            </a:r>
          </a:p>
        </p:txBody>
      </p:sp>
      <p:pic>
        <p:nvPicPr>
          <p:cNvPr id="182274" name="Picture 2">
            <a:extLst>
              <a:ext uri="{FF2B5EF4-FFF2-40B4-BE49-F238E27FC236}">
                <a16:creationId xmlns:a16="http://schemas.microsoft.com/office/drawing/2014/main" id="{58284524-0806-4EBB-B5F9-AD1902AB29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0150" y="1065385"/>
            <a:ext cx="6181137" cy="769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4047404-3795-4E48-81A3-A71848D1DD13}"/>
              </a:ext>
            </a:extLst>
          </p:cNvPr>
          <p:cNvSpPr txBox="1"/>
          <p:nvPr/>
        </p:nvSpPr>
        <p:spPr>
          <a:xfrm>
            <a:off x="1783159" y="1149793"/>
            <a:ext cx="4536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 name="Rectangle 2">
            <a:extLst>
              <a:ext uri="{FF2B5EF4-FFF2-40B4-BE49-F238E27FC236}">
                <a16:creationId xmlns:a16="http://schemas.microsoft.com/office/drawing/2014/main" id="{73436F32-63C4-4554-9F96-F3F4FBF70A92}"/>
              </a:ext>
            </a:extLst>
          </p:cNvPr>
          <p:cNvSpPr/>
          <p:nvPr/>
        </p:nvSpPr>
        <p:spPr>
          <a:xfrm>
            <a:off x="661182" y="1065385"/>
            <a:ext cx="2743200" cy="769557"/>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CF3EF25-A36E-49F6-93A1-960BD1E583F2}"/>
              </a:ext>
            </a:extLst>
          </p:cNvPr>
          <p:cNvSpPr txBox="1"/>
          <p:nvPr/>
        </p:nvSpPr>
        <p:spPr>
          <a:xfrm>
            <a:off x="1844120" y="571761"/>
            <a:ext cx="525194" cy="584775"/>
          </a:xfrm>
          <a:prstGeom prst="rect">
            <a:avLst/>
          </a:prstGeom>
          <a:noFill/>
        </p:spPr>
        <p:txBody>
          <a:bodyPr wrap="square" rtlCol="0">
            <a:spAutoFit/>
          </a:bodyPr>
          <a:lstStyle/>
          <a:p>
            <a:r>
              <a:rPr lang="en-GB" sz="3200" b="1" dirty="0">
                <a:solidFill>
                  <a:srgbClr val="FF0000"/>
                </a:solidFill>
              </a:rPr>
              <a:t>6</a:t>
            </a:r>
          </a:p>
        </p:txBody>
      </p:sp>
      <p:sp>
        <p:nvSpPr>
          <p:cNvPr id="8" name="Rectangle 7">
            <a:extLst>
              <a:ext uri="{FF2B5EF4-FFF2-40B4-BE49-F238E27FC236}">
                <a16:creationId xmlns:a16="http://schemas.microsoft.com/office/drawing/2014/main" id="{C2D2B6D9-8FEC-42F3-B013-9B32238C4EC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67102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animBg="1"/>
      <p:bldP spid="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numbers that are multiples of 7</a:t>
            </a:r>
          </a:p>
          <a:p>
            <a:endParaRPr lang="en-US" sz="3200" b="1" dirty="0"/>
          </a:p>
          <a:p>
            <a:r>
              <a:rPr lang="en-US" sz="3200" dirty="0"/>
              <a:t>       27                  42                  52                  63                  77</a:t>
            </a:r>
          </a:p>
        </p:txBody>
      </p:sp>
      <p:sp>
        <p:nvSpPr>
          <p:cNvPr id="4" name="Oval 3">
            <a:extLst>
              <a:ext uri="{FF2B5EF4-FFF2-40B4-BE49-F238E27FC236}">
                <a16:creationId xmlns:a16="http://schemas.microsoft.com/office/drawing/2014/main" id="{3700C161-013F-4E7C-A330-D63B44839785}"/>
              </a:ext>
            </a:extLst>
          </p:cNvPr>
          <p:cNvSpPr/>
          <p:nvPr/>
        </p:nvSpPr>
        <p:spPr>
          <a:xfrm>
            <a:off x="262263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B31EADA1-7FE4-4BC2-8953-F8A8FAD0DCD6}"/>
              </a:ext>
            </a:extLst>
          </p:cNvPr>
          <p:cNvSpPr/>
          <p:nvPr/>
        </p:nvSpPr>
        <p:spPr>
          <a:xfrm>
            <a:off x="2075110"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7 = 42</a:t>
            </a:r>
          </a:p>
        </p:txBody>
      </p:sp>
      <p:sp>
        <p:nvSpPr>
          <p:cNvPr id="6" name="Oval 5">
            <a:extLst>
              <a:ext uri="{FF2B5EF4-FFF2-40B4-BE49-F238E27FC236}">
                <a16:creationId xmlns:a16="http://schemas.microsoft.com/office/drawing/2014/main" id="{D25D711D-8B38-4DB7-87AB-2F6E8AEAB606}"/>
              </a:ext>
            </a:extLst>
          </p:cNvPr>
          <p:cNvSpPr/>
          <p:nvPr/>
        </p:nvSpPr>
        <p:spPr>
          <a:xfrm>
            <a:off x="6792471"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4EE0706-2899-4D96-A384-F0AA8B69EB0F}"/>
              </a:ext>
            </a:extLst>
          </p:cNvPr>
          <p:cNvSpPr/>
          <p:nvPr/>
        </p:nvSpPr>
        <p:spPr>
          <a:xfrm>
            <a:off x="6244945"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x 7 = 63</a:t>
            </a:r>
          </a:p>
        </p:txBody>
      </p:sp>
      <p:sp>
        <p:nvSpPr>
          <p:cNvPr id="8" name="Oval 7">
            <a:extLst>
              <a:ext uri="{FF2B5EF4-FFF2-40B4-BE49-F238E27FC236}">
                <a16:creationId xmlns:a16="http://schemas.microsoft.com/office/drawing/2014/main" id="{FB9F6B45-1EE8-426F-8496-40CAC2E6E618}"/>
              </a:ext>
            </a:extLst>
          </p:cNvPr>
          <p:cNvSpPr/>
          <p:nvPr/>
        </p:nvSpPr>
        <p:spPr>
          <a:xfrm>
            <a:off x="885665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773750D4-3858-4EF0-B2ED-A99BA026481F}"/>
              </a:ext>
            </a:extLst>
          </p:cNvPr>
          <p:cNvSpPr/>
          <p:nvPr/>
        </p:nvSpPr>
        <p:spPr>
          <a:xfrm>
            <a:off x="8309129" y="1619660"/>
            <a:ext cx="217487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7 = 77</a:t>
            </a:r>
          </a:p>
        </p:txBody>
      </p:sp>
      <p:sp>
        <p:nvSpPr>
          <p:cNvPr id="10" name="Rectangle 9">
            <a:extLst>
              <a:ext uri="{FF2B5EF4-FFF2-40B4-BE49-F238E27FC236}">
                <a16:creationId xmlns:a16="http://schemas.microsoft.com/office/drawing/2014/main" id="{1D29FA4C-AD0F-4A98-938D-9B22DB65F09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81740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animBg="1"/>
      <p:bldP spid="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95A658D-B33E-481D-9367-463A4865B6C9}"/>
              </a:ext>
            </a:extLst>
          </p:cNvPr>
          <p:cNvPicPr>
            <a:picLocks noChangeAspect="1"/>
          </p:cNvPicPr>
          <p:nvPr/>
        </p:nvPicPr>
        <p:blipFill>
          <a:blip r:embed="rId3"/>
          <a:stretch>
            <a:fillRect/>
          </a:stretch>
        </p:blipFill>
        <p:spPr>
          <a:xfrm>
            <a:off x="5778592" y="649842"/>
            <a:ext cx="6278274" cy="414542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Emma uses 5 shapes to balance a 50 g weight on a scale. </a:t>
            </a:r>
          </a:p>
          <a:p>
            <a:r>
              <a:rPr lang="en-US" sz="3200" b="1" dirty="0"/>
              <a:t>Each square weighs 12 g. </a:t>
            </a:r>
          </a:p>
          <a:p>
            <a:r>
              <a:rPr lang="en-US" sz="3200" b="1" dirty="0"/>
              <a:t>How much does each circle weigh? </a:t>
            </a:r>
            <a:endParaRPr lang="en-US" sz="2800" dirty="0"/>
          </a:p>
        </p:txBody>
      </p:sp>
      <p:sp>
        <p:nvSpPr>
          <p:cNvPr id="5" name="TextBox 4">
            <a:extLst>
              <a:ext uri="{FF2B5EF4-FFF2-40B4-BE49-F238E27FC236}">
                <a16:creationId xmlns:a16="http://schemas.microsoft.com/office/drawing/2014/main" id="{3C9E8758-6CC6-4D4F-80AE-70F87EA2E0AD}"/>
              </a:ext>
            </a:extLst>
          </p:cNvPr>
          <p:cNvSpPr txBox="1"/>
          <p:nvPr/>
        </p:nvSpPr>
        <p:spPr>
          <a:xfrm>
            <a:off x="6251950" y="2636756"/>
            <a:ext cx="669355" cy="584775"/>
          </a:xfrm>
          <a:prstGeom prst="rect">
            <a:avLst/>
          </a:prstGeom>
          <a:noFill/>
        </p:spPr>
        <p:txBody>
          <a:bodyPr wrap="square" rtlCol="0">
            <a:spAutoFit/>
          </a:bodyPr>
          <a:lstStyle/>
          <a:p>
            <a:r>
              <a:rPr lang="en-GB" sz="3200" b="1" dirty="0">
                <a:solidFill>
                  <a:srgbClr val="FF0000"/>
                </a:solidFill>
              </a:rPr>
              <a:t>12</a:t>
            </a:r>
          </a:p>
        </p:txBody>
      </p:sp>
      <p:sp>
        <p:nvSpPr>
          <p:cNvPr id="6" name="TextBox 5">
            <a:extLst>
              <a:ext uri="{FF2B5EF4-FFF2-40B4-BE49-F238E27FC236}">
                <a16:creationId xmlns:a16="http://schemas.microsoft.com/office/drawing/2014/main" id="{703ACBBA-B4F3-47CC-A328-EE7AFF73FA0C}"/>
              </a:ext>
            </a:extLst>
          </p:cNvPr>
          <p:cNvSpPr txBox="1"/>
          <p:nvPr/>
        </p:nvSpPr>
        <p:spPr>
          <a:xfrm>
            <a:off x="6963509" y="2634441"/>
            <a:ext cx="669355" cy="584775"/>
          </a:xfrm>
          <a:prstGeom prst="rect">
            <a:avLst/>
          </a:prstGeom>
          <a:noFill/>
        </p:spPr>
        <p:txBody>
          <a:bodyPr wrap="square" rtlCol="0">
            <a:spAutoFit/>
          </a:bodyPr>
          <a:lstStyle/>
          <a:p>
            <a:r>
              <a:rPr lang="en-GB" sz="3200" b="1" dirty="0">
                <a:solidFill>
                  <a:srgbClr val="FF0000"/>
                </a:solidFill>
              </a:rPr>
              <a:t>12</a:t>
            </a:r>
          </a:p>
        </p:txBody>
      </p:sp>
      <p:sp>
        <p:nvSpPr>
          <p:cNvPr id="7" name="TextBox 6">
            <a:extLst>
              <a:ext uri="{FF2B5EF4-FFF2-40B4-BE49-F238E27FC236}">
                <a16:creationId xmlns:a16="http://schemas.microsoft.com/office/drawing/2014/main" id="{646B300A-7F1D-493D-8BF9-0863F172719C}"/>
              </a:ext>
            </a:extLst>
          </p:cNvPr>
          <p:cNvSpPr txBox="1"/>
          <p:nvPr/>
        </p:nvSpPr>
        <p:spPr>
          <a:xfrm>
            <a:off x="6608869" y="3118517"/>
            <a:ext cx="669355" cy="584775"/>
          </a:xfrm>
          <a:prstGeom prst="rect">
            <a:avLst/>
          </a:prstGeom>
          <a:noFill/>
        </p:spPr>
        <p:txBody>
          <a:bodyPr wrap="square" rtlCol="0">
            <a:spAutoFit/>
          </a:bodyPr>
          <a:lstStyle/>
          <a:p>
            <a:r>
              <a:rPr lang="en-GB" sz="3200" b="1" dirty="0">
                <a:solidFill>
                  <a:srgbClr val="FF0000"/>
                </a:solidFill>
              </a:rPr>
              <a:t>12</a:t>
            </a:r>
          </a:p>
        </p:txBody>
      </p:sp>
      <p:sp>
        <p:nvSpPr>
          <p:cNvPr id="8" name="TextBox 7">
            <a:extLst>
              <a:ext uri="{FF2B5EF4-FFF2-40B4-BE49-F238E27FC236}">
                <a16:creationId xmlns:a16="http://schemas.microsoft.com/office/drawing/2014/main" id="{C6F0D48B-2C72-4099-881D-EC9A047C2FB5}"/>
              </a:ext>
            </a:extLst>
          </p:cNvPr>
          <p:cNvSpPr txBox="1"/>
          <p:nvPr/>
        </p:nvSpPr>
        <p:spPr>
          <a:xfrm>
            <a:off x="585552" y="1619660"/>
            <a:ext cx="1946633" cy="584775"/>
          </a:xfrm>
          <a:prstGeom prst="rect">
            <a:avLst/>
          </a:prstGeom>
          <a:noFill/>
        </p:spPr>
        <p:txBody>
          <a:bodyPr wrap="square" rtlCol="0">
            <a:spAutoFit/>
          </a:bodyPr>
          <a:lstStyle/>
          <a:p>
            <a:r>
              <a:rPr lang="en-GB" sz="3200" b="1" dirty="0">
                <a:solidFill>
                  <a:srgbClr val="FF0000"/>
                </a:solidFill>
              </a:rPr>
              <a:t>3 x 12 =</a:t>
            </a:r>
          </a:p>
        </p:txBody>
      </p:sp>
      <p:sp>
        <p:nvSpPr>
          <p:cNvPr id="9" name="TextBox 8">
            <a:extLst>
              <a:ext uri="{FF2B5EF4-FFF2-40B4-BE49-F238E27FC236}">
                <a16:creationId xmlns:a16="http://schemas.microsoft.com/office/drawing/2014/main" id="{738932E6-332F-43D9-A965-4745A6F8AE02}"/>
              </a:ext>
            </a:extLst>
          </p:cNvPr>
          <p:cNvSpPr txBox="1"/>
          <p:nvPr/>
        </p:nvSpPr>
        <p:spPr>
          <a:xfrm>
            <a:off x="1961152" y="1619660"/>
            <a:ext cx="843881" cy="584775"/>
          </a:xfrm>
          <a:prstGeom prst="rect">
            <a:avLst/>
          </a:prstGeom>
          <a:noFill/>
        </p:spPr>
        <p:txBody>
          <a:bodyPr wrap="square" rtlCol="0">
            <a:spAutoFit/>
          </a:bodyPr>
          <a:lstStyle/>
          <a:p>
            <a:r>
              <a:rPr lang="en-GB" sz="3200" b="1" dirty="0">
                <a:solidFill>
                  <a:srgbClr val="FF0000"/>
                </a:solidFill>
              </a:rPr>
              <a:t>36</a:t>
            </a:r>
          </a:p>
        </p:txBody>
      </p:sp>
      <p:sp>
        <p:nvSpPr>
          <p:cNvPr id="10" name="TextBox 9">
            <a:extLst>
              <a:ext uri="{FF2B5EF4-FFF2-40B4-BE49-F238E27FC236}">
                <a16:creationId xmlns:a16="http://schemas.microsoft.com/office/drawing/2014/main" id="{6FB9F3E9-F596-4744-97B9-E89F0424BD89}"/>
              </a:ext>
            </a:extLst>
          </p:cNvPr>
          <p:cNvSpPr txBox="1"/>
          <p:nvPr/>
        </p:nvSpPr>
        <p:spPr>
          <a:xfrm>
            <a:off x="585551" y="2137779"/>
            <a:ext cx="1946633" cy="584775"/>
          </a:xfrm>
          <a:prstGeom prst="rect">
            <a:avLst/>
          </a:prstGeom>
          <a:noFill/>
        </p:spPr>
        <p:txBody>
          <a:bodyPr wrap="square" rtlCol="0">
            <a:spAutoFit/>
          </a:bodyPr>
          <a:lstStyle/>
          <a:p>
            <a:r>
              <a:rPr lang="en-GB" sz="3200" b="1" dirty="0">
                <a:solidFill>
                  <a:srgbClr val="FF0000"/>
                </a:solidFill>
              </a:rPr>
              <a:t>50 – 36 =</a:t>
            </a:r>
          </a:p>
        </p:txBody>
      </p:sp>
      <p:sp>
        <p:nvSpPr>
          <p:cNvPr id="11" name="TextBox 10">
            <a:extLst>
              <a:ext uri="{FF2B5EF4-FFF2-40B4-BE49-F238E27FC236}">
                <a16:creationId xmlns:a16="http://schemas.microsoft.com/office/drawing/2014/main" id="{A024E03F-90EB-4A70-BAF4-AA8809DC20AC}"/>
              </a:ext>
            </a:extLst>
          </p:cNvPr>
          <p:cNvSpPr txBox="1"/>
          <p:nvPr/>
        </p:nvSpPr>
        <p:spPr>
          <a:xfrm>
            <a:off x="2209956" y="2137778"/>
            <a:ext cx="1946633" cy="584775"/>
          </a:xfrm>
          <a:prstGeom prst="rect">
            <a:avLst/>
          </a:prstGeom>
          <a:noFill/>
        </p:spPr>
        <p:txBody>
          <a:bodyPr wrap="square" rtlCol="0">
            <a:spAutoFit/>
          </a:bodyPr>
          <a:lstStyle/>
          <a:p>
            <a:r>
              <a:rPr lang="en-GB" sz="3200" b="1" dirty="0">
                <a:solidFill>
                  <a:srgbClr val="FF0000"/>
                </a:solidFill>
              </a:rPr>
              <a:t>14</a:t>
            </a:r>
          </a:p>
        </p:txBody>
      </p:sp>
      <p:sp>
        <p:nvSpPr>
          <p:cNvPr id="12" name="TextBox 11">
            <a:extLst>
              <a:ext uri="{FF2B5EF4-FFF2-40B4-BE49-F238E27FC236}">
                <a16:creationId xmlns:a16="http://schemas.microsoft.com/office/drawing/2014/main" id="{E84E36C8-5048-4160-8C93-9F46C97FC22C}"/>
              </a:ext>
            </a:extLst>
          </p:cNvPr>
          <p:cNvSpPr txBox="1"/>
          <p:nvPr/>
        </p:nvSpPr>
        <p:spPr>
          <a:xfrm>
            <a:off x="585550" y="2785220"/>
            <a:ext cx="4141195" cy="584775"/>
          </a:xfrm>
          <a:prstGeom prst="rect">
            <a:avLst/>
          </a:prstGeom>
          <a:noFill/>
        </p:spPr>
        <p:txBody>
          <a:bodyPr wrap="square" rtlCol="0">
            <a:spAutoFit/>
          </a:bodyPr>
          <a:lstStyle/>
          <a:p>
            <a:r>
              <a:rPr lang="en-GB" sz="3200" b="1" dirty="0">
                <a:solidFill>
                  <a:srgbClr val="FF0000"/>
                </a:solidFill>
              </a:rPr>
              <a:t>So 2 circles weigh 14 g</a:t>
            </a:r>
          </a:p>
        </p:txBody>
      </p:sp>
      <p:sp>
        <p:nvSpPr>
          <p:cNvPr id="13" name="TextBox 12">
            <a:extLst>
              <a:ext uri="{FF2B5EF4-FFF2-40B4-BE49-F238E27FC236}">
                <a16:creationId xmlns:a16="http://schemas.microsoft.com/office/drawing/2014/main" id="{037B3A95-17CC-4EDF-9658-85AD794ACD28}"/>
              </a:ext>
            </a:extLst>
          </p:cNvPr>
          <p:cNvSpPr txBox="1"/>
          <p:nvPr/>
        </p:nvSpPr>
        <p:spPr>
          <a:xfrm>
            <a:off x="585550" y="3369995"/>
            <a:ext cx="2175382" cy="584775"/>
          </a:xfrm>
          <a:prstGeom prst="rect">
            <a:avLst/>
          </a:prstGeom>
          <a:noFill/>
        </p:spPr>
        <p:txBody>
          <a:bodyPr wrap="square" rtlCol="0">
            <a:spAutoFit/>
          </a:bodyPr>
          <a:lstStyle/>
          <a:p>
            <a:r>
              <a:rPr lang="en-GB" sz="3200" b="1" dirty="0">
                <a:solidFill>
                  <a:srgbClr val="FF0000"/>
                </a:solidFill>
              </a:rPr>
              <a:t>14 ÷ 2 = </a:t>
            </a:r>
          </a:p>
        </p:txBody>
      </p:sp>
      <p:sp>
        <p:nvSpPr>
          <p:cNvPr id="14" name="TextBox 13">
            <a:extLst>
              <a:ext uri="{FF2B5EF4-FFF2-40B4-BE49-F238E27FC236}">
                <a16:creationId xmlns:a16="http://schemas.microsoft.com/office/drawing/2014/main" id="{BE705D47-C1C0-4404-A226-984E9AD29D61}"/>
              </a:ext>
            </a:extLst>
          </p:cNvPr>
          <p:cNvSpPr txBox="1"/>
          <p:nvPr/>
        </p:nvSpPr>
        <p:spPr>
          <a:xfrm>
            <a:off x="2001944" y="3367753"/>
            <a:ext cx="381148" cy="584775"/>
          </a:xfrm>
          <a:prstGeom prst="rect">
            <a:avLst/>
          </a:prstGeom>
          <a:noFill/>
        </p:spPr>
        <p:txBody>
          <a:bodyPr wrap="square" rtlCol="0">
            <a:spAutoFit/>
          </a:bodyPr>
          <a:lstStyle/>
          <a:p>
            <a:r>
              <a:rPr lang="en-GB" sz="3200" b="1" dirty="0">
                <a:solidFill>
                  <a:srgbClr val="FF0000"/>
                </a:solidFill>
              </a:rPr>
              <a:t>7</a:t>
            </a:r>
          </a:p>
        </p:txBody>
      </p:sp>
      <p:sp>
        <p:nvSpPr>
          <p:cNvPr id="15" name="TextBox 14">
            <a:extLst>
              <a:ext uri="{FF2B5EF4-FFF2-40B4-BE49-F238E27FC236}">
                <a16:creationId xmlns:a16="http://schemas.microsoft.com/office/drawing/2014/main" id="{55A8FA94-811B-45BB-804A-36D8E4E25FE5}"/>
              </a:ext>
            </a:extLst>
          </p:cNvPr>
          <p:cNvSpPr txBox="1"/>
          <p:nvPr/>
        </p:nvSpPr>
        <p:spPr>
          <a:xfrm>
            <a:off x="6008531" y="1032643"/>
            <a:ext cx="758030" cy="584775"/>
          </a:xfrm>
          <a:prstGeom prst="rect">
            <a:avLst/>
          </a:prstGeom>
          <a:noFill/>
        </p:spPr>
        <p:txBody>
          <a:bodyPr wrap="square" rtlCol="0">
            <a:spAutoFit/>
          </a:bodyPr>
          <a:lstStyle/>
          <a:p>
            <a:r>
              <a:rPr lang="en-GB" sz="3200" b="1" dirty="0">
                <a:solidFill>
                  <a:srgbClr val="FF0000"/>
                </a:solidFill>
              </a:rPr>
              <a:t>7 g</a:t>
            </a:r>
          </a:p>
        </p:txBody>
      </p:sp>
      <p:sp>
        <p:nvSpPr>
          <p:cNvPr id="16" name="TextBox 15">
            <a:extLst>
              <a:ext uri="{FF2B5EF4-FFF2-40B4-BE49-F238E27FC236}">
                <a16:creationId xmlns:a16="http://schemas.microsoft.com/office/drawing/2014/main" id="{DEE45201-20A4-4D91-BC12-EBC349383A15}"/>
              </a:ext>
            </a:extLst>
          </p:cNvPr>
          <p:cNvSpPr txBox="1"/>
          <p:nvPr/>
        </p:nvSpPr>
        <p:spPr>
          <a:xfrm>
            <a:off x="6254229" y="3136612"/>
            <a:ext cx="381148" cy="584775"/>
          </a:xfrm>
          <a:prstGeom prst="rect">
            <a:avLst/>
          </a:prstGeom>
          <a:noFill/>
        </p:spPr>
        <p:txBody>
          <a:bodyPr wrap="square" rtlCol="0">
            <a:spAutoFit/>
          </a:bodyPr>
          <a:lstStyle/>
          <a:p>
            <a:r>
              <a:rPr lang="en-GB" sz="3200" b="1" dirty="0">
                <a:solidFill>
                  <a:srgbClr val="FF0000"/>
                </a:solidFill>
              </a:rPr>
              <a:t>7</a:t>
            </a:r>
          </a:p>
        </p:txBody>
      </p:sp>
      <p:sp>
        <p:nvSpPr>
          <p:cNvPr id="17" name="TextBox 16">
            <a:extLst>
              <a:ext uri="{FF2B5EF4-FFF2-40B4-BE49-F238E27FC236}">
                <a16:creationId xmlns:a16="http://schemas.microsoft.com/office/drawing/2014/main" id="{71E86325-EE03-4C3D-9F99-6F2DCB03F44E}"/>
              </a:ext>
            </a:extLst>
          </p:cNvPr>
          <p:cNvSpPr txBox="1"/>
          <p:nvPr/>
        </p:nvSpPr>
        <p:spPr>
          <a:xfrm>
            <a:off x="7236834" y="3136612"/>
            <a:ext cx="381148" cy="584775"/>
          </a:xfrm>
          <a:prstGeom prst="rect">
            <a:avLst/>
          </a:prstGeom>
          <a:noFill/>
        </p:spPr>
        <p:txBody>
          <a:bodyPr wrap="square" rtlCol="0">
            <a:spAutoFit/>
          </a:bodyPr>
          <a:lstStyle/>
          <a:p>
            <a:r>
              <a:rPr lang="en-GB" sz="3200" b="1" dirty="0">
                <a:solidFill>
                  <a:srgbClr val="FF0000"/>
                </a:solidFill>
              </a:rPr>
              <a:t>7</a:t>
            </a:r>
          </a:p>
        </p:txBody>
      </p:sp>
    </p:spTree>
    <p:extLst>
      <p:ext uri="{BB962C8B-B14F-4D97-AF65-F5344CB8AC3E}">
        <p14:creationId xmlns:p14="http://schemas.microsoft.com/office/powerpoint/2010/main" val="1838603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P spid="16" grpId="0"/>
      <p:bldP spid="1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5B733F75-1818-4EA4-BEA5-5D61F15CB209}"/>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A94CC329-4E88-47EF-B18C-151E76034084}"/>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0868836-4C9E-4F2B-AB1D-513428920F30}"/>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920B11A-A625-471A-8CD1-CD3CF084F7DA}"/>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3A54846-2AB6-490E-B04C-ADD3864EA1D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0CCD4BF-0789-41BE-A52E-1004777B05E9}"/>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49140B7-4AA4-484A-9BFF-CD4A5ACD0F6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E9CDC18-35A3-45EF-B548-EC3ECE89799E}"/>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01222E9-7860-45D4-9386-58D548373CD2}"/>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A6C22A5-21FD-4151-8504-C557E7AA0317}"/>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633904E-E7B8-4192-A893-0B017935B751}"/>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BFCF394-3634-4A9A-90DF-C6C726A095F6}"/>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B2F35D7-3A7F-44F4-95C2-92321FC6ED2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D1EFAE5-EDFD-4F52-ABFB-A6C434AA15AF}"/>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8601C18-758F-4BDF-B599-14F52C42615E}"/>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EE9C64B-7DC2-40C8-A708-5C1D63AA54BA}"/>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273D07A-1B23-424A-8034-7F6C99CE99B5}"/>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92D4631-A0FA-45E0-8388-38AC99C8E06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2B7CE42-79E3-4C49-BCF1-6CFE483A2987}"/>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F12CADF-D5ED-44BE-B8C9-098D630E004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CABE5DB-140F-4206-84E3-9B6B6A4C38B6}"/>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AF43749-907A-4909-A6F7-2B4A793D1F41}"/>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2BF1A09-494A-4362-893D-DE081C4116EE}"/>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401A214-1045-4083-A3B8-C855882B09FC}"/>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D95497B-6749-4636-AB99-06F7411867DA}"/>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13EC078-2BC9-45F2-BC47-166791E178DE}"/>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18F8E2B-03AA-42A4-9ED0-1CEC5EAE4DEF}"/>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E9FD35-3C05-43F4-AB9D-A1E571384C9A}"/>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12AD5A2-F6A3-4C3B-88C7-304ED9C3B4A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5640225-9FE7-4EE8-90F1-9F626F6FDC3D}"/>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7311A4F-9096-4566-B9E4-E31EB6FC5696}"/>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C77FC6A-02CD-4E56-A6FB-527A679470A1}"/>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77BAA3B-D961-44FC-9A88-365A5D940E2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13151F2-2DE2-4524-8DF7-643AC64DF42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FA0E4E0-A52F-4148-B9F9-66BD388A9A9B}"/>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19B7E18B-4D66-4452-861D-64D52708462A}"/>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487A074-F0D4-46E6-B1E2-333FF924F8E6}"/>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B9436C4-89E8-4822-8882-CA64C1C7EB9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1992F1C-C229-4B94-B58D-B089FFB626C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F372C4E-9969-4E8F-9ED0-82A65958CFA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DF0C72F-91AF-41C6-8916-8CD4D8E63D3C}"/>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CD57CE2-C59E-411D-8402-901A3A3B1D35}"/>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F9987B-052C-40EF-978C-A10A7BB20743}"/>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D852824-AFD4-4A76-A89D-BEDE0F2F32E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1569660"/>
          </a:xfrm>
          <a:prstGeom prst="rect">
            <a:avLst/>
          </a:prstGeom>
          <a:solidFill>
            <a:schemeClr val="bg1"/>
          </a:solidFill>
        </p:spPr>
        <p:txBody>
          <a:bodyPr wrap="square">
            <a:spAutoFit/>
          </a:bodyPr>
          <a:lstStyle/>
          <a:p>
            <a:r>
              <a:rPr lang="en-US" sz="3200" b="1" dirty="0"/>
              <a:t>Sapna makes a fruit salad using bananas, oranges and apples.</a:t>
            </a:r>
          </a:p>
          <a:p>
            <a:r>
              <a:rPr lang="en-US" sz="3200" b="1" dirty="0"/>
              <a:t>For every one banana, she uses 2 oranges and 3 apples.</a:t>
            </a:r>
          </a:p>
          <a:p>
            <a:r>
              <a:rPr lang="en-US" sz="3200" b="1" dirty="0"/>
              <a:t>Sapna uses 24 fruits. How many oranges does she use?</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TextBox 47">
            <a:extLst>
              <a:ext uri="{FF2B5EF4-FFF2-40B4-BE49-F238E27FC236}">
                <a16:creationId xmlns:a16="http://schemas.microsoft.com/office/drawing/2014/main" id="{D3FE9D80-B3FF-43E8-A085-82EFF6D58A30}"/>
              </a:ext>
            </a:extLst>
          </p:cNvPr>
          <p:cNvSpPr txBox="1"/>
          <p:nvPr/>
        </p:nvSpPr>
        <p:spPr>
          <a:xfrm>
            <a:off x="1395689" y="1744408"/>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49" name="TextBox 48">
            <a:extLst>
              <a:ext uri="{FF2B5EF4-FFF2-40B4-BE49-F238E27FC236}">
                <a16:creationId xmlns:a16="http://schemas.microsoft.com/office/drawing/2014/main" id="{61CE5416-1FA0-41D3-9F88-C4A7314C8600}"/>
              </a:ext>
            </a:extLst>
          </p:cNvPr>
          <p:cNvSpPr txBox="1"/>
          <p:nvPr/>
        </p:nvSpPr>
        <p:spPr>
          <a:xfrm>
            <a:off x="4551506" y="1744407"/>
            <a:ext cx="2692863" cy="584775"/>
          </a:xfrm>
          <a:prstGeom prst="rect">
            <a:avLst/>
          </a:prstGeom>
          <a:noFill/>
        </p:spPr>
        <p:txBody>
          <a:bodyPr wrap="square" rtlCol="0">
            <a:spAutoFit/>
          </a:bodyPr>
          <a:lstStyle/>
          <a:p>
            <a:r>
              <a:rPr lang="en-GB" sz="3200" b="1" dirty="0">
                <a:solidFill>
                  <a:srgbClr val="FF0000"/>
                </a:solidFill>
              </a:rPr>
              <a:t>=  6  fruits</a:t>
            </a:r>
          </a:p>
        </p:txBody>
      </p:sp>
      <p:sp>
        <p:nvSpPr>
          <p:cNvPr id="51" name="TextBox 50">
            <a:extLst>
              <a:ext uri="{FF2B5EF4-FFF2-40B4-BE49-F238E27FC236}">
                <a16:creationId xmlns:a16="http://schemas.microsoft.com/office/drawing/2014/main" id="{21A3E4D3-7C54-4C9B-827E-7991FAE86231}"/>
              </a:ext>
            </a:extLst>
          </p:cNvPr>
          <p:cNvSpPr txBox="1"/>
          <p:nvPr/>
        </p:nvSpPr>
        <p:spPr>
          <a:xfrm>
            <a:off x="1394306" y="2206588"/>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2" name="TextBox 51">
            <a:extLst>
              <a:ext uri="{FF2B5EF4-FFF2-40B4-BE49-F238E27FC236}">
                <a16:creationId xmlns:a16="http://schemas.microsoft.com/office/drawing/2014/main" id="{142F7057-EC32-4084-B32C-5BC41C01581A}"/>
              </a:ext>
            </a:extLst>
          </p:cNvPr>
          <p:cNvSpPr txBox="1"/>
          <p:nvPr/>
        </p:nvSpPr>
        <p:spPr>
          <a:xfrm>
            <a:off x="1395689" y="2674432"/>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3" name="TextBox 52">
            <a:extLst>
              <a:ext uri="{FF2B5EF4-FFF2-40B4-BE49-F238E27FC236}">
                <a16:creationId xmlns:a16="http://schemas.microsoft.com/office/drawing/2014/main" id="{5CC52AB0-BDC0-4323-8B1F-E3BA58C1A884}"/>
              </a:ext>
            </a:extLst>
          </p:cNvPr>
          <p:cNvSpPr txBox="1"/>
          <p:nvPr/>
        </p:nvSpPr>
        <p:spPr>
          <a:xfrm>
            <a:off x="1394306" y="3136612"/>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4" name="Rectangle 53">
            <a:extLst>
              <a:ext uri="{FF2B5EF4-FFF2-40B4-BE49-F238E27FC236}">
                <a16:creationId xmlns:a16="http://schemas.microsoft.com/office/drawing/2014/main" id="{D45F51AE-CDB2-43C3-8245-502941A36D81}"/>
              </a:ext>
            </a:extLst>
          </p:cNvPr>
          <p:cNvSpPr/>
          <p:nvPr/>
        </p:nvSpPr>
        <p:spPr>
          <a:xfrm>
            <a:off x="1798100" y="1837118"/>
            <a:ext cx="893318" cy="178558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TextBox 54">
            <a:extLst>
              <a:ext uri="{FF2B5EF4-FFF2-40B4-BE49-F238E27FC236}">
                <a16:creationId xmlns:a16="http://schemas.microsoft.com/office/drawing/2014/main" id="{CB43A631-AFDF-4B1C-9FFA-B96FFFA0B36E}"/>
              </a:ext>
            </a:extLst>
          </p:cNvPr>
          <p:cNvSpPr txBox="1"/>
          <p:nvPr/>
        </p:nvSpPr>
        <p:spPr>
          <a:xfrm>
            <a:off x="9367166" y="993717"/>
            <a:ext cx="578434" cy="584775"/>
          </a:xfrm>
          <a:prstGeom prst="rect">
            <a:avLst/>
          </a:prstGeom>
          <a:noFill/>
        </p:spPr>
        <p:txBody>
          <a:bodyPr wrap="square" rtlCol="0">
            <a:spAutoFit/>
          </a:bodyPr>
          <a:lstStyle/>
          <a:p>
            <a:r>
              <a:rPr lang="en-GB" sz="3200" b="1" dirty="0">
                <a:solidFill>
                  <a:srgbClr val="FF0000"/>
                </a:solidFill>
              </a:rPr>
              <a:t>8</a:t>
            </a:r>
          </a:p>
        </p:txBody>
      </p:sp>
    </p:spTree>
    <p:extLst>
      <p:ext uri="{BB962C8B-B14F-4D97-AF65-F5344CB8AC3E}">
        <p14:creationId xmlns:p14="http://schemas.microsoft.com/office/powerpoint/2010/main" val="3272119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
                                        </p:tgtEl>
                                        <p:attrNameLst>
                                          <p:attrName>style.visibility</p:attrName>
                                        </p:attrNameLst>
                                      </p:cBhvr>
                                      <p:to>
                                        <p:strVal val="visible"/>
                                      </p:to>
                                    </p:set>
                                    <p:animEffect transition="in" filter="fade">
                                      <p:cBhvr>
                                        <p:cTn id="32" dur="500"/>
                                        <p:tgtEl>
                                          <p:spTgt spid="5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3" grpId="0"/>
      <p:bldP spid="54" grpId="0" animBg="1"/>
      <p:bldP spid="5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GB" sz="3200" b="1" dirty="0"/>
              <a:t>Liam thinks of a number. </a:t>
            </a:r>
          </a:p>
          <a:p>
            <a:r>
              <a:rPr lang="en-GB" sz="3200" b="1" dirty="0"/>
              <a:t>He divides it by 9 and then adds 25 to the result. </a:t>
            </a:r>
          </a:p>
          <a:p>
            <a:r>
              <a:rPr lang="en-GB" sz="3200" b="1" dirty="0"/>
              <a:t>His answer is 36</a:t>
            </a:r>
          </a:p>
          <a:p>
            <a:r>
              <a:rPr lang="en-GB" sz="3200" b="1" dirty="0"/>
              <a:t>What number did Liam start with? </a:t>
            </a:r>
            <a:endParaRPr lang="en-GB" sz="4000" dirty="0"/>
          </a:p>
        </p:txBody>
      </p:sp>
      <p:sp>
        <p:nvSpPr>
          <p:cNvPr id="4" name="Rectangle 3">
            <a:extLst>
              <a:ext uri="{FF2B5EF4-FFF2-40B4-BE49-F238E27FC236}">
                <a16:creationId xmlns:a16="http://schemas.microsoft.com/office/drawing/2014/main" id="{910129F8-0F0C-4562-A610-A38B73D3A0AA}"/>
              </a:ext>
            </a:extLst>
          </p:cNvPr>
          <p:cNvSpPr/>
          <p:nvPr/>
        </p:nvSpPr>
        <p:spPr>
          <a:xfrm>
            <a:off x="549375"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Arrow Connector 4">
            <a:extLst>
              <a:ext uri="{FF2B5EF4-FFF2-40B4-BE49-F238E27FC236}">
                <a16:creationId xmlns:a16="http://schemas.microsoft.com/office/drawing/2014/main" id="{9861C4C7-5910-4C50-91EA-8A87A51AFC92}"/>
              </a:ext>
            </a:extLst>
          </p:cNvPr>
          <p:cNvCxnSpPr>
            <a:cxnSpLocks/>
          </p:cNvCxnSpPr>
          <p:nvPr/>
        </p:nvCxnSpPr>
        <p:spPr>
          <a:xfrm>
            <a:off x="1837849" y="2715676"/>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A6E2E37-D97F-4C12-A230-4CFE3893A134}"/>
              </a:ext>
            </a:extLst>
          </p:cNvPr>
          <p:cNvSpPr txBox="1"/>
          <p:nvPr/>
        </p:nvSpPr>
        <p:spPr>
          <a:xfrm>
            <a:off x="2027607" y="2309430"/>
            <a:ext cx="494046" cy="461665"/>
          </a:xfrm>
          <a:prstGeom prst="rect">
            <a:avLst/>
          </a:prstGeom>
          <a:noFill/>
        </p:spPr>
        <p:txBody>
          <a:bodyPr wrap="none" rtlCol="0">
            <a:spAutoFit/>
          </a:bodyPr>
          <a:lstStyle/>
          <a:p>
            <a:r>
              <a:rPr lang="en-GB" sz="2400" b="1" dirty="0">
                <a:solidFill>
                  <a:srgbClr val="FF0000"/>
                </a:solidFill>
              </a:rPr>
              <a:t>÷9</a:t>
            </a:r>
          </a:p>
        </p:txBody>
      </p:sp>
      <p:sp>
        <p:nvSpPr>
          <p:cNvPr id="7" name="Rectangle 6">
            <a:extLst>
              <a:ext uri="{FF2B5EF4-FFF2-40B4-BE49-F238E27FC236}">
                <a16:creationId xmlns:a16="http://schemas.microsoft.com/office/drawing/2014/main" id="{AD2A6DD1-A1E0-4DBE-AAC4-814A76EC8E7A}"/>
              </a:ext>
            </a:extLst>
          </p:cNvPr>
          <p:cNvSpPr/>
          <p:nvPr/>
        </p:nvSpPr>
        <p:spPr>
          <a:xfrm>
            <a:off x="2766102"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a:extLst>
              <a:ext uri="{FF2B5EF4-FFF2-40B4-BE49-F238E27FC236}">
                <a16:creationId xmlns:a16="http://schemas.microsoft.com/office/drawing/2014/main" id="{8B5E366F-762B-4237-96EF-E5BF89429F1B}"/>
              </a:ext>
            </a:extLst>
          </p:cNvPr>
          <p:cNvCxnSpPr>
            <a:cxnSpLocks/>
          </p:cNvCxnSpPr>
          <p:nvPr/>
        </p:nvCxnSpPr>
        <p:spPr>
          <a:xfrm>
            <a:off x="4076420" y="2715676"/>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C2509B7-4527-475D-9C7F-AB67527B8D50}"/>
              </a:ext>
            </a:extLst>
          </p:cNvPr>
          <p:cNvSpPr txBox="1"/>
          <p:nvPr/>
        </p:nvSpPr>
        <p:spPr>
          <a:xfrm>
            <a:off x="4150814" y="2309430"/>
            <a:ext cx="649537" cy="461665"/>
          </a:xfrm>
          <a:prstGeom prst="rect">
            <a:avLst/>
          </a:prstGeom>
          <a:noFill/>
        </p:spPr>
        <p:txBody>
          <a:bodyPr wrap="none" rtlCol="0">
            <a:spAutoFit/>
          </a:bodyPr>
          <a:lstStyle/>
          <a:p>
            <a:r>
              <a:rPr lang="en-GB" sz="2400" b="1" dirty="0">
                <a:solidFill>
                  <a:srgbClr val="FF0000"/>
                </a:solidFill>
              </a:rPr>
              <a:t>+25</a:t>
            </a:r>
          </a:p>
        </p:txBody>
      </p:sp>
      <p:sp>
        <p:nvSpPr>
          <p:cNvPr id="10" name="Rectangle 9">
            <a:extLst>
              <a:ext uri="{FF2B5EF4-FFF2-40B4-BE49-F238E27FC236}">
                <a16:creationId xmlns:a16="http://schemas.microsoft.com/office/drawing/2014/main" id="{381DFADB-CE8A-4854-891E-1F508F982EE9}"/>
              </a:ext>
            </a:extLst>
          </p:cNvPr>
          <p:cNvSpPr/>
          <p:nvPr/>
        </p:nvSpPr>
        <p:spPr>
          <a:xfrm>
            <a:off x="5004673"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TextBox 18">
            <a:extLst>
              <a:ext uri="{FF2B5EF4-FFF2-40B4-BE49-F238E27FC236}">
                <a16:creationId xmlns:a16="http://schemas.microsoft.com/office/drawing/2014/main" id="{8BAF79C4-5859-43B0-9ED6-ADE18BB7AFEB}"/>
              </a:ext>
            </a:extLst>
          </p:cNvPr>
          <p:cNvSpPr txBox="1"/>
          <p:nvPr/>
        </p:nvSpPr>
        <p:spPr>
          <a:xfrm>
            <a:off x="5333623" y="2409601"/>
            <a:ext cx="659223" cy="630942"/>
          </a:xfrm>
          <a:prstGeom prst="rect">
            <a:avLst/>
          </a:prstGeom>
          <a:noFill/>
        </p:spPr>
        <p:txBody>
          <a:bodyPr wrap="square" rtlCol="0">
            <a:spAutoFit/>
          </a:bodyPr>
          <a:lstStyle/>
          <a:p>
            <a:r>
              <a:rPr lang="en-GB" sz="3500" b="1" dirty="0">
                <a:solidFill>
                  <a:srgbClr val="FF0000"/>
                </a:solidFill>
              </a:rPr>
              <a:t>36</a:t>
            </a:r>
          </a:p>
        </p:txBody>
      </p:sp>
      <p:sp>
        <p:nvSpPr>
          <p:cNvPr id="20" name="TextBox 19">
            <a:extLst>
              <a:ext uri="{FF2B5EF4-FFF2-40B4-BE49-F238E27FC236}">
                <a16:creationId xmlns:a16="http://schemas.microsoft.com/office/drawing/2014/main" id="{504B89A4-64B0-4E92-A787-B8D1920BFD77}"/>
              </a:ext>
            </a:extLst>
          </p:cNvPr>
          <p:cNvSpPr txBox="1"/>
          <p:nvPr/>
        </p:nvSpPr>
        <p:spPr>
          <a:xfrm>
            <a:off x="3095030" y="2409326"/>
            <a:ext cx="659223" cy="630942"/>
          </a:xfrm>
          <a:prstGeom prst="rect">
            <a:avLst/>
          </a:prstGeom>
          <a:noFill/>
        </p:spPr>
        <p:txBody>
          <a:bodyPr wrap="square" rtlCol="0">
            <a:spAutoFit/>
          </a:bodyPr>
          <a:lstStyle/>
          <a:p>
            <a:r>
              <a:rPr lang="en-GB" sz="3500" b="1" dirty="0">
                <a:solidFill>
                  <a:srgbClr val="FF0000"/>
                </a:solidFill>
              </a:rPr>
              <a:t>11</a:t>
            </a:r>
          </a:p>
        </p:txBody>
      </p:sp>
      <p:sp>
        <p:nvSpPr>
          <p:cNvPr id="21" name="TextBox 20">
            <a:extLst>
              <a:ext uri="{FF2B5EF4-FFF2-40B4-BE49-F238E27FC236}">
                <a16:creationId xmlns:a16="http://schemas.microsoft.com/office/drawing/2014/main" id="{E1EDA73A-1022-43D6-982F-80B2E17A4229}"/>
              </a:ext>
            </a:extLst>
          </p:cNvPr>
          <p:cNvSpPr txBox="1"/>
          <p:nvPr/>
        </p:nvSpPr>
        <p:spPr>
          <a:xfrm>
            <a:off x="882107" y="2409326"/>
            <a:ext cx="659223" cy="630942"/>
          </a:xfrm>
          <a:prstGeom prst="rect">
            <a:avLst/>
          </a:prstGeom>
          <a:noFill/>
        </p:spPr>
        <p:txBody>
          <a:bodyPr wrap="square" rtlCol="0">
            <a:spAutoFit/>
          </a:bodyPr>
          <a:lstStyle/>
          <a:p>
            <a:r>
              <a:rPr lang="en-GB" sz="3500" b="1" dirty="0">
                <a:solidFill>
                  <a:srgbClr val="FF0000"/>
                </a:solidFill>
              </a:rPr>
              <a:t>99</a:t>
            </a:r>
          </a:p>
        </p:txBody>
      </p:sp>
      <p:sp>
        <p:nvSpPr>
          <p:cNvPr id="22" name="TextBox 21">
            <a:extLst>
              <a:ext uri="{FF2B5EF4-FFF2-40B4-BE49-F238E27FC236}">
                <a16:creationId xmlns:a16="http://schemas.microsoft.com/office/drawing/2014/main" id="{5E8EFCCE-C205-40E6-BAC7-8837C90045FA}"/>
              </a:ext>
            </a:extLst>
          </p:cNvPr>
          <p:cNvSpPr txBox="1"/>
          <p:nvPr/>
        </p:nvSpPr>
        <p:spPr>
          <a:xfrm>
            <a:off x="3241345" y="3155145"/>
            <a:ext cx="2092278" cy="584775"/>
          </a:xfrm>
          <a:prstGeom prst="rect">
            <a:avLst/>
          </a:prstGeom>
          <a:noFill/>
        </p:spPr>
        <p:txBody>
          <a:bodyPr wrap="square" rtlCol="0">
            <a:spAutoFit/>
          </a:bodyPr>
          <a:lstStyle/>
          <a:p>
            <a:r>
              <a:rPr lang="en-GB" sz="3200" b="1" dirty="0">
                <a:solidFill>
                  <a:srgbClr val="FF0000"/>
                </a:solidFill>
              </a:rPr>
              <a:t>36 – 25 =</a:t>
            </a:r>
          </a:p>
        </p:txBody>
      </p:sp>
      <p:sp>
        <p:nvSpPr>
          <p:cNvPr id="23" name="TextBox 22">
            <a:extLst>
              <a:ext uri="{FF2B5EF4-FFF2-40B4-BE49-F238E27FC236}">
                <a16:creationId xmlns:a16="http://schemas.microsoft.com/office/drawing/2014/main" id="{116DDEAD-2060-4AAF-A484-34F7AC38C6FA}"/>
              </a:ext>
            </a:extLst>
          </p:cNvPr>
          <p:cNvSpPr txBox="1"/>
          <p:nvPr/>
        </p:nvSpPr>
        <p:spPr>
          <a:xfrm>
            <a:off x="4839390" y="3155144"/>
            <a:ext cx="719290" cy="584775"/>
          </a:xfrm>
          <a:prstGeom prst="rect">
            <a:avLst/>
          </a:prstGeom>
          <a:noFill/>
        </p:spPr>
        <p:txBody>
          <a:bodyPr wrap="square" rtlCol="0">
            <a:spAutoFit/>
          </a:bodyPr>
          <a:lstStyle/>
          <a:p>
            <a:r>
              <a:rPr lang="en-GB" sz="3200" b="1" dirty="0">
                <a:solidFill>
                  <a:srgbClr val="FF0000"/>
                </a:solidFill>
              </a:rPr>
              <a:t>11</a:t>
            </a:r>
          </a:p>
        </p:txBody>
      </p:sp>
      <p:sp>
        <p:nvSpPr>
          <p:cNvPr id="24" name="TextBox 23">
            <a:extLst>
              <a:ext uri="{FF2B5EF4-FFF2-40B4-BE49-F238E27FC236}">
                <a16:creationId xmlns:a16="http://schemas.microsoft.com/office/drawing/2014/main" id="{03ECB4E3-B966-49AE-8D39-924EA38A069B}"/>
              </a:ext>
            </a:extLst>
          </p:cNvPr>
          <p:cNvSpPr txBox="1"/>
          <p:nvPr/>
        </p:nvSpPr>
        <p:spPr>
          <a:xfrm>
            <a:off x="673824" y="3154126"/>
            <a:ext cx="2092278" cy="584775"/>
          </a:xfrm>
          <a:prstGeom prst="rect">
            <a:avLst/>
          </a:prstGeom>
          <a:noFill/>
        </p:spPr>
        <p:txBody>
          <a:bodyPr wrap="square" rtlCol="0">
            <a:spAutoFit/>
          </a:bodyPr>
          <a:lstStyle/>
          <a:p>
            <a:r>
              <a:rPr lang="en-GB" sz="3200" b="1" dirty="0">
                <a:solidFill>
                  <a:srgbClr val="FF0000"/>
                </a:solidFill>
              </a:rPr>
              <a:t>11 x 9 =</a:t>
            </a:r>
          </a:p>
        </p:txBody>
      </p:sp>
      <p:sp>
        <p:nvSpPr>
          <p:cNvPr id="25" name="TextBox 24">
            <a:extLst>
              <a:ext uri="{FF2B5EF4-FFF2-40B4-BE49-F238E27FC236}">
                <a16:creationId xmlns:a16="http://schemas.microsoft.com/office/drawing/2014/main" id="{F25EF836-3D6A-48E7-BA54-6529232B32AA}"/>
              </a:ext>
            </a:extLst>
          </p:cNvPr>
          <p:cNvSpPr txBox="1"/>
          <p:nvPr/>
        </p:nvSpPr>
        <p:spPr>
          <a:xfrm>
            <a:off x="2056712" y="3154125"/>
            <a:ext cx="719290" cy="584775"/>
          </a:xfrm>
          <a:prstGeom prst="rect">
            <a:avLst/>
          </a:prstGeom>
          <a:noFill/>
        </p:spPr>
        <p:txBody>
          <a:bodyPr wrap="square" rtlCol="0">
            <a:spAutoFit/>
          </a:bodyPr>
          <a:lstStyle/>
          <a:p>
            <a:r>
              <a:rPr lang="en-GB" sz="3200" b="1" dirty="0">
                <a:solidFill>
                  <a:srgbClr val="FF0000"/>
                </a:solidFill>
              </a:rPr>
              <a:t>99</a:t>
            </a:r>
          </a:p>
        </p:txBody>
      </p:sp>
      <p:sp>
        <p:nvSpPr>
          <p:cNvPr id="26" name="TextBox 25">
            <a:extLst>
              <a:ext uri="{FF2B5EF4-FFF2-40B4-BE49-F238E27FC236}">
                <a16:creationId xmlns:a16="http://schemas.microsoft.com/office/drawing/2014/main" id="{55645752-97BD-4317-8408-7EEEFE4ABDEF}"/>
              </a:ext>
            </a:extLst>
          </p:cNvPr>
          <p:cNvSpPr txBox="1"/>
          <p:nvPr/>
        </p:nvSpPr>
        <p:spPr>
          <a:xfrm>
            <a:off x="5963535" y="1455285"/>
            <a:ext cx="659223" cy="630942"/>
          </a:xfrm>
          <a:prstGeom prst="rect">
            <a:avLst/>
          </a:prstGeom>
          <a:noFill/>
        </p:spPr>
        <p:txBody>
          <a:bodyPr wrap="square" rtlCol="0">
            <a:spAutoFit/>
          </a:bodyPr>
          <a:lstStyle/>
          <a:p>
            <a:r>
              <a:rPr lang="en-GB" sz="3500" b="1" dirty="0">
                <a:solidFill>
                  <a:srgbClr val="FF0000"/>
                </a:solidFill>
              </a:rPr>
              <a:t>99</a:t>
            </a:r>
          </a:p>
        </p:txBody>
      </p:sp>
    </p:spTree>
    <p:extLst>
      <p:ext uri="{BB962C8B-B14F-4D97-AF65-F5344CB8AC3E}">
        <p14:creationId xmlns:p14="http://schemas.microsoft.com/office/powerpoint/2010/main" val="4274271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par>
                                <p:cTn id="27" presetID="10" presetClass="entr" presetSubtype="0"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fade">
                                      <p:cBhvr>
                                        <p:cTn id="59" dur="500"/>
                                        <p:tgtEl>
                                          <p:spTgt spid="2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animBg="1"/>
      <p:bldP spid="9" grpId="0"/>
      <p:bldP spid="10" grpId="0" animBg="1"/>
      <p:bldP spid="19" grpId="0"/>
      <p:bldP spid="20" grpId="0"/>
      <p:bldP spid="21" grpId="0"/>
      <p:bldP spid="22" grpId="0"/>
      <p:bldP spid="23" grpId="0"/>
      <p:bldP spid="24" grpId="0"/>
      <p:bldP spid="25" grpId="0"/>
      <p:bldP spid="2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6096000" cy="2062103"/>
          </a:xfrm>
          <a:prstGeom prst="rect">
            <a:avLst/>
          </a:prstGeom>
        </p:spPr>
        <p:txBody>
          <a:bodyPr>
            <a:spAutoFit/>
          </a:bodyPr>
          <a:lstStyle/>
          <a:p>
            <a:r>
              <a:rPr lang="en-GB" sz="3200" b="1" dirty="0" err="1"/>
              <a:t>Seb</a:t>
            </a:r>
            <a:r>
              <a:rPr lang="en-GB" sz="3200" b="1" dirty="0"/>
              <a:t> bought 2 apples and 3 pears. </a:t>
            </a:r>
          </a:p>
          <a:p>
            <a:r>
              <a:rPr lang="en-GB" sz="3200" b="1" dirty="0"/>
              <a:t>He spent £1.59 altogether. </a:t>
            </a:r>
          </a:p>
          <a:p>
            <a:r>
              <a:rPr lang="en-GB" sz="3200" b="1" dirty="0"/>
              <a:t>Apples cost 24p each. </a:t>
            </a:r>
          </a:p>
          <a:p>
            <a:r>
              <a:rPr lang="en-GB" sz="3200" b="1" dirty="0"/>
              <a:t>How much does </a:t>
            </a:r>
            <a:r>
              <a:rPr lang="en-GB" sz="3200" b="1" u="sng" dirty="0"/>
              <a:t>one</a:t>
            </a:r>
            <a:r>
              <a:rPr lang="en-GB" sz="3200" b="1" dirty="0"/>
              <a:t> pear cost? </a:t>
            </a:r>
          </a:p>
        </p:txBody>
      </p:sp>
      <p:sp>
        <p:nvSpPr>
          <p:cNvPr id="4" name="TextBox 3">
            <a:extLst>
              <a:ext uri="{FF2B5EF4-FFF2-40B4-BE49-F238E27FC236}">
                <a16:creationId xmlns:a16="http://schemas.microsoft.com/office/drawing/2014/main" id="{73C0049F-1684-48B6-83AA-C81022744A06}"/>
              </a:ext>
            </a:extLst>
          </p:cNvPr>
          <p:cNvSpPr txBox="1"/>
          <p:nvPr/>
        </p:nvSpPr>
        <p:spPr>
          <a:xfrm>
            <a:off x="856921" y="2259214"/>
            <a:ext cx="1872212" cy="584775"/>
          </a:xfrm>
          <a:prstGeom prst="rect">
            <a:avLst/>
          </a:prstGeom>
          <a:noFill/>
        </p:spPr>
        <p:txBody>
          <a:bodyPr wrap="square" rtlCol="0">
            <a:spAutoFit/>
          </a:bodyPr>
          <a:lstStyle/>
          <a:p>
            <a:r>
              <a:rPr lang="en-GB" sz="3200" b="1" dirty="0">
                <a:solidFill>
                  <a:srgbClr val="FF0000"/>
                </a:solidFill>
              </a:rPr>
              <a:t>24p x 2 = </a:t>
            </a:r>
          </a:p>
        </p:txBody>
      </p:sp>
      <p:sp>
        <p:nvSpPr>
          <p:cNvPr id="5" name="TextBox 4">
            <a:extLst>
              <a:ext uri="{FF2B5EF4-FFF2-40B4-BE49-F238E27FC236}">
                <a16:creationId xmlns:a16="http://schemas.microsoft.com/office/drawing/2014/main" id="{5B59FF27-E05A-4B26-853F-56811CB3C202}"/>
              </a:ext>
            </a:extLst>
          </p:cNvPr>
          <p:cNvSpPr txBox="1"/>
          <p:nvPr/>
        </p:nvSpPr>
        <p:spPr>
          <a:xfrm>
            <a:off x="2486428" y="2259213"/>
            <a:ext cx="4026913" cy="584775"/>
          </a:xfrm>
          <a:prstGeom prst="rect">
            <a:avLst/>
          </a:prstGeom>
          <a:noFill/>
        </p:spPr>
        <p:txBody>
          <a:bodyPr wrap="square" rtlCol="0">
            <a:spAutoFit/>
          </a:bodyPr>
          <a:lstStyle/>
          <a:p>
            <a:r>
              <a:rPr lang="en-GB" sz="3200" b="1" dirty="0">
                <a:solidFill>
                  <a:srgbClr val="FF0000"/>
                </a:solidFill>
              </a:rPr>
              <a:t>48p spent on apples</a:t>
            </a:r>
          </a:p>
        </p:txBody>
      </p:sp>
      <p:sp>
        <p:nvSpPr>
          <p:cNvPr id="6" name="TextBox 5">
            <a:extLst>
              <a:ext uri="{FF2B5EF4-FFF2-40B4-BE49-F238E27FC236}">
                <a16:creationId xmlns:a16="http://schemas.microsoft.com/office/drawing/2014/main" id="{DD0B39B2-3C45-4306-8E57-7668749C455E}"/>
              </a:ext>
            </a:extLst>
          </p:cNvPr>
          <p:cNvSpPr txBox="1"/>
          <p:nvPr/>
        </p:nvSpPr>
        <p:spPr>
          <a:xfrm>
            <a:off x="856922" y="2843988"/>
            <a:ext cx="2941356" cy="584775"/>
          </a:xfrm>
          <a:prstGeom prst="rect">
            <a:avLst/>
          </a:prstGeom>
          <a:noFill/>
        </p:spPr>
        <p:txBody>
          <a:bodyPr wrap="square" rtlCol="0">
            <a:spAutoFit/>
          </a:bodyPr>
          <a:lstStyle/>
          <a:p>
            <a:r>
              <a:rPr lang="en-GB" sz="3200" b="1" dirty="0">
                <a:solidFill>
                  <a:srgbClr val="FF0000"/>
                </a:solidFill>
              </a:rPr>
              <a:t>£1.59 – £0.48 = </a:t>
            </a:r>
          </a:p>
        </p:txBody>
      </p:sp>
      <p:sp>
        <p:nvSpPr>
          <p:cNvPr id="7" name="TextBox 6">
            <a:extLst>
              <a:ext uri="{FF2B5EF4-FFF2-40B4-BE49-F238E27FC236}">
                <a16:creationId xmlns:a16="http://schemas.microsoft.com/office/drawing/2014/main" id="{7B9D8EDB-B1AC-44DD-99C8-DB6458E97369}"/>
              </a:ext>
            </a:extLst>
          </p:cNvPr>
          <p:cNvSpPr txBox="1"/>
          <p:nvPr/>
        </p:nvSpPr>
        <p:spPr>
          <a:xfrm>
            <a:off x="3526944" y="2843987"/>
            <a:ext cx="7234841" cy="584775"/>
          </a:xfrm>
          <a:prstGeom prst="rect">
            <a:avLst/>
          </a:prstGeom>
          <a:noFill/>
        </p:spPr>
        <p:txBody>
          <a:bodyPr wrap="square" rtlCol="0">
            <a:spAutoFit/>
          </a:bodyPr>
          <a:lstStyle/>
          <a:p>
            <a:r>
              <a:rPr lang="en-GB" sz="3200" b="1" dirty="0">
                <a:solidFill>
                  <a:srgbClr val="FF0000"/>
                </a:solidFill>
              </a:rPr>
              <a:t>£1.11 spent on 3 pears</a:t>
            </a:r>
          </a:p>
        </p:txBody>
      </p:sp>
      <p:sp>
        <p:nvSpPr>
          <p:cNvPr id="8" name="TextBox 7">
            <a:extLst>
              <a:ext uri="{FF2B5EF4-FFF2-40B4-BE49-F238E27FC236}">
                <a16:creationId xmlns:a16="http://schemas.microsoft.com/office/drawing/2014/main" id="{F038D013-1D09-4207-8D63-59B8DEDD9522}"/>
              </a:ext>
            </a:extLst>
          </p:cNvPr>
          <p:cNvSpPr txBox="1"/>
          <p:nvPr/>
        </p:nvSpPr>
        <p:spPr>
          <a:xfrm>
            <a:off x="3798278" y="388132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1.1 1</a:t>
            </a:r>
          </a:p>
        </p:txBody>
      </p:sp>
      <p:sp>
        <p:nvSpPr>
          <p:cNvPr id="9" name="TextBox 8">
            <a:extLst>
              <a:ext uri="{FF2B5EF4-FFF2-40B4-BE49-F238E27FC236}">
                <a16:creationId xmlns:a16="http://schemas.microsoft.com/office/drawing/2014/main" id="{CE9B2647-009D-46E1-8BB6-8A7E0E1ED75F}"/>
              </a:ext>
            </a:extLst>
          </p:cNvPr>
          <p:cNvSpPr txBox="1"/>
          <p:nvPr/>
        </p:nvSpPr>
        <p:spPr>
          <a:xfrm>
            <a:off x="3323661" y="38877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9B3485DD-9425-4B39-8A3F-FFC4BD6A8A10}"/>
              </a:ext>
            </a:extLst>
          </p:cNvPr>
          <p:cNvCxnSpPr>
            <a:cxnSpLocks/>
          </p:cNvCxnSpPr>
          <p:nvPr/>
        </p:nvCxnSpPr>
        <p:spPr>
          <a:xfrm>
            <a:off x="3798278" y="393728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8BE8D43-D09D-4E93-B442-3832E3643D7F}"/>
              </a:ext>
            </a:extLst>
          </p:cNvPr>
          <p:cNvCxnSpPr>
            <a:cxnSpLocks/>
          </p:cNvCxnSpPr>
          <p:nvPr/>
        </p:nvCxnSpPr>
        <p:spPr>
          <a:xfrm>
            <a:off x="3817230" y="392124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A58BCC7A-7985-4020-B7B4-A9499EB25B6B}"/>
              </a:ext>
            </a:extLst>
          </p:cNvPr>
          <p:cNvSpPr txBox="1"/>
          <p:nvPr/>
        </p:nvSpPr>
        <p:spPr>
          <a:xfrm>
            <a:off x="3797549" y="3430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3" name="TextBox 12">
            <a:extLst>
              <a:ext uri="{FF2B5EF4-FFF2-40B4-BE49-F238E27FC236}">
                <a16:creationId xmlns:a16="http://schemas.microsoft.com/office/drawing/2014/main" id="{CBC6DBD4-2EC6-415C-9ADA-9C7E657B629F}"/>
              </a:ext>
            </a:extLst>
          </p:cNvPr>
          <p:cNvSpPr txBox="1"/>
          <p:nvPr/>
        </p:nvSpPr>
        <p:spPr>
          <a:xfrm>
            <a:off x="4244895" y="34304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826DBACD-4747-45C6-8707-D79123E4C0CA}"/>
              </a:ext>
            </a:extLst>
          </p:cNvPr>
          <p:cNvSpPr txBox="1"/>
          <p:nvPr/>
        </p:nvSpPr>
        <p:spPr>
          <a:xfrm>
            <a:off x="4118922"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TextBox 14">
            <a:extLst>
              <a:ext uri="{FF2B5EF4-FFF2-40B4-BE49-F238E27FC236}">
                <a16:creationId xmlns:a16="http://schemas.microsoft.com/office/drawing/2014/main" id="{2B047A71-99D5-420C-9AB4-FCC9F059A196}"/>
              </a:ext>
            </a:extLst>
          </p:cNvPr>
          <p:cNvSpPr txBox="1"/>
          <p:nvPr/>
        </p:nvSpPr>
        <p:spPr>
          <a:xfrm>
            <a:off x="4097827" y="3430280"/>
            <a:ext cx="300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6" name="TextBox 15">
            <a:extLst>
              <a:ext uri="{FF2B5EF4-FFF2-40B4-BE49-F238E27FC236}">
                <a16:creationId xmlns:a16="http://schemas.microsoft.com/office/drawing/2014/main" id="{B167651C-B83B-4CFC-B46F-6A232B96AD5C}"/>
              </a:ext>
            </a:extLst>
          </p:cNvPr>
          <p:cNvSpPr txBox="1"/>
          <p:nvPr/>
        </p:nvSpPr>
        <p:spPr>
          <a:xfrm>
            <a:off x="4537801"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E4472B32-DA9F-46D9-B15D-31D7C9E9C50D}"/>
              </a:ext>
            </a:extLst>
          </p:cNvPr>
          <p:cNvSpPr txBox="1"/>
          <p:nvPr/>
        </p:nvSpPr>
        <p:spPr>
          <a:xfrm>
            <a:off x="4635124" y="343028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8" name="TextBox 17">
            <a:extLst>
              <a:ext uri="{FF2B5EF4-FFF2-40B4-BE49-F238E27FC236}">
                <a16:creationId xmlns:a16="http://schemas.microsoft.com/office/drawing/2014/main" id="{9E3CFC70-33A6-42F2-8960-47C125AB8E45}"/>
              </a:ext>
            </a:extLst>
          </p:cNvPr>
          <p:cNvSpPr txBox="1"/>
          <p:nvPr/>
        </p:nvSpPr>
        <p:spPr>
          <a:xfrm>
            <a:off x="3398586" y="34238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7487FFEB-1040-4066-8C6A-914F6BB5B9B5}"/>
              </a:ext>
            </a:extLst>
          </p:cNvPr>
          <p:cNvSpPr txBox="1"/>
          <p:nvPr/>
        </p:nvSpPr>
        <p:spPr>
          <a:xfrm>
            <a:off x="5126848" y="3423881"/>
            <a:ext cx="4026913" cy="584775"/>
          </a:xfrm>
          <a:prstGeom prst="rect">
            <a:avLst/>
          </a:prstGeom>
          <a:noFill/>
        </p:spPr>
        <p:txBody>
          <a:bodyPr wrap="square" rtlCol="0">
            <a:spAutoFit/>
          </a:bodyPr>
          <a:lstStyle/>
          <a:p>
            <a:r>
              <a:rPr lang="en-GB" sz="3200" b="1" dirty="0">
                <a:solidFill>
                  <a:srgbClr val="FF0000"/>
                </a:solidFill>
              </a:rPr>
              <a:t>for each pear</a:t>
            </a:r>
          </a:p>
        </p:txBody>
      </p:sp>
      <p:sp>
        <p:nvSpPr>
          <p:cNvPr id="20" name="TextBox 19">
            <a:extLst>
              <a:ext uri="{FF2B5EF4-FFF2-40B4-BE49-F238E27FC236}">
                <a16:creationId xmlns:a16="http://schemas.microsoft.com/office/drawing/2014/main" id="{57DC2331-4766-40DB-876F-7DA05E088C58}"/>
              </a:ext>
            </a:extLst>
          </p:cNvPr>
          <p:cNvSpPr txBox="1"/>
          <p:nvPr/>
        </p:nvSpPr>
        <p:spPr>
          <a:xfrm>
            <a:off x="5504100" y="1486747"/>
            <a:ext cx="1181513" cy="584775"/>
          </a:xfrm>
          <a:prstGeom prst="rect">
            <a:avLst/>
          </a:prstGeom>
          <a:noFill/>
        </p:spPr>
        <p:txBody>
          <a:bodyPr wrap="square" rtlCol="0">
            <a:spAutoFit/>
          </a:bodyPr>
          <a:lstStyle/>
          <a:p>
            <a:r>
              <a:rPr lang="en-GB" sz="3200" b="1" dirty="0">
                <a:solidFill>
                  <a:srgbClr val="FF0000"/>
                </a:solidFill>
              </a:rPr>
              <a:t>£0.37</a:t>
            </a:r>
          </a:p>
        </p:txBody>
      </p:sp>
      <p:sp>
        <p:nvSpPr>
          <p:cNvPr id="21" name="TextBox 20">
            <a:extLst>
              <a:ext uri="{FF2B5EF4-FFF2-40B4-BE49-F238E27FC236}">
                <a16:creationId xmlns:a16="http://schemas.microsoft.com/office/drawing/2014/main" id="{35C04639-6BFD-4391-9D35-7089562A1515}"/>
              </a:ext>
            </a:extLst>
          </p:cNvPr>
          <p:cNvSpPr txBox="1"/>
          <p:nvPr/>
        </p:nvSpPr>
        <p:spPr>
          <a:xfrm>
            <a:off x="6580683" y="1486746"/>
            <a:ext cx="1457234" cy="584775"/>
          </a:xfrm>
          <a:prstGeom prst="rect">
            <a:avLst/>
          </a:prstGeom>
          <a:noFill/>
        </p:spPr>
        <p:txBody>
          <a:bodyPr wrap="square" rtlCol="0">
            <a:spAutoFit/>
          </a:bodyPr>
          <a:lstStyle/>
          <a:p>
            <a:r>
              <a:rPr lang="en-GB" sz="3200" b="1" dirty="0">
                <a:solidFill>
                  <a:srgbClr val="FF0000"/>
                </a:solidFill>
              </a:rPr>
              <a:t>or 37p</a:t>
            </a:r>
          </a:p>
        </p:txBody>
      </p:sp>
    </p:spTree>
    <p:extLst>
      <p:ext uri="{BB962C8B-B14F-4D97-AF65-F5344CB8AC3E}">
        <p14:creationId xmlns:p14="http://schemas.microsoft.com/office/powerpoint/2010/main" val="270462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par>
                                <p:cTn id="34" presetID="10" presetClass="entr" presetSubtype="0"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500"/>
                                        <p:tgtEl>
                                          <p:spTgt spid="1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2" grpId="0"/>
      <p:bldP spid="13" grpId="0"/>
      <p:bldP spid="14" grpId="0"/>
      <p:bldP spid="15" grpId="0"/>
      <p:bldP spid="16" grpId="0"/>
      <p:bldP spid="17" grpId="0"/>
      <p:bldP spid="18" grpId="0"/>
      <p:bldP spid="19" grpId="0"/>
      <p:bldP spid="20" grpId="0"/>
      <p:bldP spid="2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2E018600-A6A7-4FFD-A5A4-BF111451D61B}"/>
              </a:ext>
            </a:extLst>
          </p:cNvPr>
          <p:cNvSpPr/>
          <p:nvPr/>
        </p:nvSpPr>
        <p:spPr>
          <a:xfrm>
            <a:off x="56123" y="50000"/>
            <a:ext cx="7627567" cy="1569660"/>
          </a:xfrm>
          <a:prstGeom prst="rect">
            <a:avLst/>
          </a:prstGeom>
        </p:spPr>
        <p:txBody>
          <a:bodyPr wrap="square">
            <a:spAutoFit/>
          </a:bodyPr>
          <a:lstStyle/>
          <a:p>
            <a:r>
              <a:rPr lang="en-US" sz="3200" b="1" dirty="0"/>
              <a:t>Here is a grid with four squares shaded in. </a:t>
            </a:r>
          </a:p>
          <a:p>
            <a:r>
              <a:rPr lang="en-US" sz="3200" b="1" dirty="0"/>
              <a:t>Shade in one more square to make a shape with a line of symmetry.</a:t>
            </a:r>
          </a:p>
        </p:txBody>
      </p:sp>
      <p:sp>
        <p:nvSpPr>
          <p:cNvPr id="5" name="Rectangle 4">
            <a:extLst>
              <a:ext uri="{FF2B5EF4-FFF2-40B4-BE49-F238E27FC236}">
                <a16:creationId xmlns:a16="http://schemas.microsoft.com/office/drawing/2014/main" id="{08488E2F-6B88-4F02-A61C-F7179BB49980}"/>
              </a:ext>
            </a:extLst>
          </p:cNvPr>
          <p:cNvSpPr/>
          <p:nvPr/>
        </p:nvSpPr>
        <p:spPr>
          <a:xfrm>
            <a:off x="56123" y="3526115"/>
            <a:ext cx="7818635" cy="1077218"/>
          </a:xfrm>
          <a:prstGeom prst="rect">
            <a:avLst/>
          </a:prstGeom>
        </p:spPr>
        <p:txBody>
          <a:bodyPr wrap="square">
            <a:spAutoFit/>
          </a:bodyPr>
          <a:lstStyle/>
          <a:p>
            <a:r>
              <a:rPr lang="en-US" sz="3200" b="1" dirty="0"/>
              <a:t>Shade in a different square to make a shape with a line of symmetry.</a:t>
            </a:r>
          </a:p>
        </p:txBody>
      </p:sp>
      <p:pic>
        <p:nvPicPr>
          <p:cNvPr id="2" name="Picture 1">
            <a:extLst>
              <a:ext uri="{FF2B5EF4-FFF2-40B4-BE49-F238E27FC236}">
                <a16:creationId xmlns:a16="http://schemas.microsoft.com/office/drawing/2014/main" id="{D09D646E-3806-4127-8116-C9B84B4FD4F6}"/>
              </a:ext>
            </a:extLst>
          </p:cNvPr>
          <p:cNvPicPr>
            <a:picLocks noChangeAspect="1"/>
          </p:cNvPicPr>
          <p:nvPr/>
        </p:nvPicPr>
        <p:blipFill>
          <a:blip r:embed="rId3"/>
          <a:stretch>
            <a:fillRect/>
          </a:stretch>
        </p:blipFill>
        <p:spPr>
          <a:xfrm>
            <a:off x="7683689" y="302233"/>
            <a:ext cx="3370997" cy="2898756"/>
          </a:xfrm>
          <a:prstGeom prst="rect">
            <a:avLst/>
          </a:prstGeom>
        </p:spPr>
      </p:pic>
      <p:pic>
        <p:nvPicPr>
          <p:cNvPr id="7" name="Picture 6">
            <a:extLst>
              <a:ext uri="{FF2B5EF4-FFF2-40B4-BE49-F238E27FC236}">
                <a16:creationId xmlns:a16="http://schemas.microsoft.com/office/drawing/2014/main" id="{E6053C07-6EDE-4589-87BB-E3F6A1A241C6}"/>
              </a:ext>
            </a:extLst>
          </p:cNvPr>
          <p:cNvPicPr>
            <a:picLocks noChangeAspect="1"/>
          </p:cNvPicPr>
          <p:nvPr/>
        </p:nvPicPr>
        <p:blipFill>
          <a:blip r:embed="rId3"/>
          <a:stretch>
            <a:fillRect/>
          </a:stretch>
        </p:blipFill>
        <p:spPr>
          <a:xfrm>
            <a:off x="7683689" y="3584118"/>
            <a:ext cx="3370997" cy="2898756"/>
          </a:xfrm>
          <a:prstGeom prst="rect">
            <a:avLst/>
          </a:prstGeom>
        </p:spPr>
      </p:pic>
      <p:sp>
        <p:nvSpPr>
          <p:cNvPr id="3" name="Flowchart: Process 2">
            <a:extLst>
              <a:ext uri="{FF2B5EF4-FFF2-40B4-BE49-F238E27FC236}">
                <a16:creationId xmlns:a16="http://schemas.microsoft.com/office/drawing/2014/main" id="{21C80830-04B7-4F6D-8540-4A44B71C8050}"/>
              </a:ext>
            </a:extLst>
          </p:cNvPr>
          <p:cNvSpPr/>
          <p:nvPr/>
        </p:nvSpPr>
        <p:spPr>
          <a:xfrm>
            <a:off x="8667349" y="805921"/>
            <a:ext cx="474075" cy="482331"/>
          </a:xfrm>
          <a:prstGeom prst="flowChartProcess">
            <a:avLst/>
          </a:prstGeom>
          <a:solidFill>
            <a:srgbClr val="FF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Connector 7">
            <a:extLst>
              <a:ext uri="{FF2B5EF4-FFF2-40B4-BE49-F238E27FC236}">
                <a16:creationId xmlns:a16="http://schemas.microsoft.com/office/drawing/2014/main" id="{12A402BB-0CCB-4426-95EB-8B0AF9B9D359}"/>
              </a:ext>
            </a:extLst>
          </p:cNvPr>
          <p:cNvCxnSpPr/>
          <p:nvPr/>
        </p:nvCxnSpPr>
        <p:spPr>
          <a:xfrm>
            <a:off x="8197895" y="1530013"/>
            <a:ext cx="235574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Flowchart: Process 9">
            <a:extLst>
              <a:ext uri="{FF2B5EF4-FFF2-40B4-BE49-F238E27FC236}">
                <a16:creationId xmlns:a16="http://schemas.microsoft.com/office/drawing/2014/main" id="{EAF84BE0-F5E7-43B1-8094-72D1C9CBA019}"/>
              </a:ext>
            </a:extLst>
          </p:cNvPr>
          <p:cNvSpPr/>
          <p:nvPr/>
        </p:nvSpPr>
        <p:spPr>
          <a:xfrm>
            <a:off x="9617697" y="5033496"/>
            <a:ext cx="474075" cy="482331"/>
          </a:xfrm>
          <a:prstGeom prst="flowChartProcess">
            <a:avLst/>
          </a:prstGeom>
          <a:solidFill>
            <a:srgbClr val="FF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0300BDE8-6425-4E4D-995B-872D1C2B0E26}"/>
              </a:ext>
            </a:extLst>
          </p:cNvPr>
          <p:cNvCxnSpPr>
            <a:cxnSpLocks/>
          </p:cNvCxnSpPr>
          <p:nvPr/>
        </p:nvCxnSpPr>
        <p:spPr>
          <a:xfrm flipV="1">
            <a:off x="9383386" y="4099560"/>
            <a:ext cx="0" cy="188013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4602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1BA936A-9EBD-434A-BEE9-36D2F4EB4417}"/>
              </a:ext>
            </a:extLst>
          </p:cNvPr>
          <p:cNvSpPr/>
          <p:nvPr/>
        </p:nvSpPr>
        <p:spPr>
          <a:xfrm>
            <a:off x="103032" y="51516"/>
            <a:ext cx="6948472" cy="255454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diagrams show the diagonals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of three quadrilaterals. </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the names of the quadrilaterals in the boxes.</a:t>
            </a:r>
          </a:p>
        </p:txBody>
      </p:sp>
      <p:pic>
        <p:nvPicPr>
          <p:cNvPr id="3" name="Picture 2" descr="https://app.doublestruck.eu/content/K2_REAS/HTML/Q/Q03A15_files/image001.jpg">
            <a:extLst>
              <a:ext uri="{FF2B5EF4-FFF2-40B4-BE49-F238E27FC236}">
                <a16:creationId xmlns:a16="http://schemas.microsoft.com/office/drawing/2014/main" id="{D9E97A82-0130-4D6B-A9F7-F14A8D38DD9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948472" y="0"/>
            <a:ext cx="5004990" cy="6858000"/>
          </a:xfrm>
          <a:prstGeom prst="rect">
            <a:avLst/>
          </a:prstGeom>
          <a:noFill/>
          <a:ln>
            <a:noFill/>
          </a:ln>
        </p:spPr>
      </p:pic>
      <p:sp>
        <p:nvSpPr>
          <p:cNvPr id="4" name="Rectangle 3">
            <a:extLst>
              <a:ext uri="{FF2B5EF4-FFF2-40B4-BE49-F238E27FC236}">
                <a16:creationId xmlns:a16="http://schemas.microsoft.com/office/drawing/2014/main" id="{0468F166-2E83-456C-9FC8-0EA54CAF24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5D39477D-4B7F-4AA7-9D54-EC551DBBAB5A}"/>
              </a:ext>
            </a:extLst>
          </p:cNvPr>
          <p:cNvSpPr/>
          <p:nvPr/>
        </p:nvSpPr>
        <p:spPr>
          <a:xfrm>
            <a:off x="7321731" y="370278"/>
            <a:ext cx="1896192" cy="6486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500EA4F-D7F8-44BF-9BAB-1021BD044B93}"/>
              </a:ext>
            </a:extLst>
          </p:cNvPr>
          <p:cNvSpPr/>
          <p:nvPr/>
        </p:nvSpPr>
        <p:spPr>
          <a:xfrm>
            <a:off x="9897823" y="379257"/>
            <a:ext cx="1766189" cy="584775"/>
          </a:xfrm>
          <a:prstGeom prst="rect">
            <a:avLst/>
          </a:prstGeom>
        </p:spPr>
        <p:txBody>
          <a:bodyPr wrap="none">
            <a:spAutoFit/>
          </a:bodyPr>
          <a:lstStyle/>
          <a:p>
            <a:r>
              <a:rPr lang="en-GB" sz="3200" b="1" dirty="0">
                <a:solidFill>
                  <a:srgbClr val="FF0000"/>
                </a:solidFill>
                <a:latin typeface="Calibri" panose="020F0502020204030204" pitchFamily="34" charset="0"/>
              </a:rPr>
              <a:t>rectangle</a:t>
            </a:r>
          </a:p>
        </p:txBody>
      </p:sp>
      <p:cxnSp>
        <p:nvCxnSpPr>
          <p:cNvPr id="9" name="Straight Connector 8">
            <a:extLst>
              <a:ext uri="{FF2B5EF4-FFF2-40B4-BE49-F238E27FC236}">
                <a16:creationId xmlns:a16="http://schemas.microsoft.com/office/drawing/2014/main" id="{E7A7E327-5EBC-429C-A6BF-0017B28E4FF9}"/>
              </a:ext>
            </a:extLst>
          </p:cNvPr>
          <p:cNvCxnSpPr>
            <a:cxnSpLocks/>
          </p:cNvCxnSpPr>
          <p:nvPr/>
        </p:nvCxnSpPr>
        <p:spPr>
          <a:xfrm flipH="1">
            <a:off x="7629525" y="2260283"/>
            <a:ext cx="640303" cy="32575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F1B211-EF81-402B-92EF-5021BE57D53F}"/>
              </a:ext>
            </a:extLst>
          </p:cNvPr>
          <p:cNvCxnSpPr>
            <a:cxnSpLocks/>
          </p:cNvCxnSpPr>
          <p:nvPr/>
        </p:nvCxnSpPr>
        <p:spPr>
          <a:xfrm>
            <a:off x="8269827" y="2260283"/>
            <a:ext cx="634143" cy="32575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B9FC12C-F0BA-43E7-8F27-22D94516D329}"/>
              </a:ext>
            </a:extLst>
          </p:cNvPr>
          <p:cNvCxnSpPr>
            <a:cxnSpLocks/>
          </p:cNvCxnSpPr>
          <p:nvPr/>
        </p:nvCxnSpPr>
        <p:spPr>
          <a:xfrm>
            <a:off x="7625035" y="2586038"/>
            <a:ext cx="644791" cy="9886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2E30A2D-316C-4143-9887-7DF4CA840367}"/>
              </a:ext>
            </a:extLst>
          </p:cNvPr>
          <p:cNvCxnSpPr>
            <a:cxnSpLocks/>
          </p:cNvCxnSpPr>
          <p:nvPr/>
        </p:nvCxnSpPr>
        <p:spPr>
          <a:xfrm flipH="1">
            <a:off x="8269826" y="2586038"/>
            <a:ext cx="634144" cy="9886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95C24EDB-80D3-499E-B6F5-1A82B0C6D297}"/>
              </a:ext>
            </a:extLst>
          </p:cNvPr>
          <p:cNvSpPr/>
          <p:nvPr/>
        </p:nvSpPr>
        <p:spPr>
          <a:xfrm>
            <a:off x="10486284" y="2491400"/>
            <a:ext cx="827278" cy="584775"/>
          </a:xfrm>
          <a:prstGeom prst="rect">
            <a:avLst/>
          </a:prstGeom>
        </p:spPr>
        <p:txBody>
          <a:bodyPr wrap="none">
            <a:spAutoFit/>
          </a:bodyPr>
          <a:lstStyle/>
          <a:p>
            <a:r>
              <a:rPr lang="en-GB" sz="3200" b="1" dirty="0">
                <a:solidFill>
                  <a:srgbClr val="FF0000"/>
                </a:solidFill>
                <a:latin typeface="Calibri" panose="020F0502020204030204" pitchFamily="34" charset="0"/>
              </a:rPr>
              <a:t>kite</a:t>
            </a:r>
          </a:p>
        </p:txBody>
      </p:sp>
      <p:sp>
        <p:nvSpPr>
          <p:cNvPr id="22" name="Rectangle 21">
            <a:extLst>
              <a:ext uri="{FF2B5EF4-FFF2-40B4-BE49-F238E27FC236}">
                <a16:creationId xmlns:a16="http://schemas.microsoft.com/office/drawing/2014/main" id="{13A2085C-1E86-47EF-BA1C-BEBFC82072E6}"/>
              </a:ext>
            </a:extLst>
          </p:cNvPr>
          <p:cNvSpPr/>
          <p:nvPr/>
        </p:nvSpPr>
        <p:spPr>
          <a:xfrm rot="7442435">
            <a:off x="7516948" y="5044806"/>
            <a:ext cx="1188267" cy="1188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F104C478-ABA7-472B-8588-F3591E8823B2}"/>
              </a:ext>
            </a:extLst>
          </p:cNvPr>
          <p:cNvSpPr/>
          <p:nvPr/>
        </p:nvSpPr>
        <p:spPr>
          <a:xfrm>
            <a:off x="10152586" y="5514521"/>
            <a:ext cx="1337417" cy="584775"/>
          </a:xfrm>
          <a:prstGeom prst="rect">
            <a:avLst/>
          </a:prstGeom>
        </p:spPr>
        <p:txBody>
          <a:bodyPr wrap="none">
            <a:spAutoFit/>
          </a:bodyPr>
          <a:lstStyle/>
          <a:p>
            <a:r>
              <a:rPr lang="en-GB" sz="3200" b="1" dirty="0">
                <a:solidFill>
                  <a:srgbClr val="FF0000"/>
                </a:solidFill>
                <a:latin typeface="Calibri" panose="020F0502020204030204" pitchFamily="34" charset="0"/>
              </a:rPr>
              <a:t>square</a:t>
            </a:r>
          </a:p>
        </p:txBody>
      </p:sp>
    </p:spTree>
    <p:extLst>
      <p:ext uri="{BB962C8B-B14F-4D97-AF65-F5344CB8AC3E}">
        <p14:creationId xmlns:p14="http://schemas.microsoft.com/office/powerpoint/2010/main" val="3134704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8" presetClass="emph" presetSubtype="0" fill="hold" grpId="1" nodeType="clickEffect">
                                  <p:stCondLst>
                                    <p:cond delay="0"/>
                                  </p:stCondLst>
                                  <p:childTnLst>
                                    <p:animRot by="-2040000">
                                      <p:cBhvr>
                                        <p:cTn id="45" dur="2000" fill="hold"/>
                                        <p:tgtEl>
                                          <p:spTgt spid="22"/>
                                        </p:tgtEl>
                                        <p:attrNameLst>
                                          <p:attrName>r</p:attrName>
                                        </p:attrNameLst>
                                      </p:cBhvr>
                                    </p:animRot>
                                  </p:childTnLst>
                                </p:cTn>
                              </p:par>
                            </p:childTnLst>
                          </p:cTn>
                        </p:par>
                      </p:childTnLst>
                    </p:cTn>
                  </p:par>
                  <p:par>
                    <p:cTn id="46" fill="hold">
                      <p:stCondLst>
                        <p:cond delay="indefinite"/>
                      </p:stCondLst>
                      <p:childTnLst>
                        <p:par>
                          <p:cTn id="47" fill="hold">
                            <p:stCondLst>
                              <p:cond delay="0"/>
                            </p:stCondLst>
                            <p:childTnLst>
                              <p:par>
                                <p:cTn id="48" presetID="8" presetClass="emph" presetSubtype="0" fill="hold" grpId="2" nodeType="clickEffect">
                                  <p:stCondLst>
                                    <p:cond delay="0"/>
                                  </p:stCondLst>
                                  <p:childTnLst>
                                    <p:animRot by="2040000">
                                      <p:cBhvr>
                                        <p:cTn id="49" dur="2000" fill="hold"/>
                                        <p:tgtEl>
                                          <p:spTgt spid="2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21" grpId="0"/>
      <p:bldP spid="22" grpId="0" animBg="1"/>
      <p:bldP spid="22" grpId="1" animBg="1"/>
      <p:bldP spid="22" grpId="2" animBg="1"/>
      <p:bldP spid="2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The temperature inside an aeroplane is 20°C. </a:t>
            </a:r>
          </a:p>
          <a:p>
            <a:r>
              <a:rPr lang="en-US" sz="3200" b="1" dirty="0"/>
              <a:t>The temperature outside the aeroplane is –30°C.</a:t>
            </a:r>
          </a:p>
          <a:p>
            <a:r>
              <a:rPr lang="en-US" sz="3200" b="1" dirty="0"/>
              <a:t>What is the difference between these temperatures?</a:t>
            </a:r>
          </a:p>
        </p:txBody>
      </p:sp>
      <p:grpSp>
        <p:nvGrpSpPr>
          <p:cNvPr id="4" name="Group 3">
            <a:extLst>
              <a:ext uri="{FF2B5EF4-FFF2-40B4-BE49-F238E27FC236}">
                <a16:creationId xmlns:a16="http://schemas.microsoft.com/office/drawing/2014/main" id="{E1B4BE4F-865A-48C6-BD3B-9B25EA47C945}"/>
              </a:ext>
            </a:extLst>
          </p:cNvPr>
          <p:cNvGrpSpPr/>
          <p:nvPr/>
        </p:nvGrpSpPr>
        <p:grpSpPr>
          <a:xfrm>
            <a:off x="1976305" y="2213827"/>
            <a:ext cx="522900" cy="492950"/>
            <a:chOff x="3754064" y="928777"/>
            <a:chExt cx="522900" cy="492950"/>
          </a:xfrm>
        </p:grpSpPr>
        <p:cxnSp>
          <p:nvCxnSpPr>
            <p:cNvPr id="5" name="Straight Connector 4">
              <a:extLst>
                <a:ext uri="{FF2B5EF4-FFF2-40B4-BE49-F238E27FC236}">
                  <a16:creationId xmlns:a16="http://schemas.microsoft.com/office/drawing/2014/main" id="{B23C3C01-54D4-453C-9841-94956E46C712}"/>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900813B-A0D7-4E58-9DE2-88AF3D03DDF8}"/>
                </a:ext>
              </a:extLst>
            </p:cNvPr>
            <p:cNvSpPr txBox="1"/>
            <p:nvPr/>
          </p:nvSpPr>
          <p:spPr>
            <a:xfrm>
              <a:off x="3754064"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-30</a:t>
              </a:r>
            </a:p>
          </p:txBody>
        </p:sp>
      </p:grpSp>
      <p:grpSp>
        <p:nvGrpSpPr>
          <p:cNvPr id="7" name="Group 6">
            <a:extLst>
              <a:ext uri="{FF2B5EF4-FFF2-40B4-BE49-F238E27FC236}">
                <a16:creationId xmlns:a16="http://schemas.microsoft.com/office/drawing/2014/main" id="{8336F38B-8790-4925-902D-D707544BB05A}"/>
              </a:ext>
            </a:extLst>
          </p:cNvPr>
          <p:cNvGrpSpPr/>
          <p:nvPr/>
        </p:nvGrpSpPr>
        <p:grpSpPr>
          <a:xfrm>
            <a:off x="3006882" y="2211074"/>
            <a:ext cx="189378" cy="494964"/>
            <a:chOff x="7010015" y="926763"/>
            <a:chExt cx="189378" cy="494964"/>
          </a:xfrm>
        </p:grpSpPr>
        <p:cxnSp>
          <p:nvCxnSpPr>
            <p:cNvPr id="8" name="Straight Connector 7">
              <a:extLst>
                <a:ext uri="{FF2B5EF4-FFF2-40B4-BE49-F238E27FC236}">
                  <a16:creationId xmlns:a16="http://schemas.microsoft.com/office/drawing/2014/main" id="{F7A8C048-5074-4548-99FF-C4A8D0F5A314}"/>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1AC54AC8-D63F-490B-BA88-B2487A90D1E2}"/>
                </a:ext>
              </a:extLst>
            </p:cNvPr>
            <p:cNvGrpSpPr/>
            <p:nvPr/>
          </p:nvGrpSpPr>
          <p:grpSpPr>
            <a:xfrm>
              <a:off x="7010015" y="928608"/>
              <a:ext cx="189378" cy="493119"/>
              <a:chOff x="7010015" y="928608"/>
              <a:chExt cx="189378" cy="493119"/>
            </a:xfrm>
          </p:grpSpPr>
          <p:sp>
            <p:nvSpPr>
              <p:cNvPr id="10" name="TextBox 9">
                <a:extLst>
                  <a:ext uri="{FF2B5EF4-FFF2-40B4-BE49-F238E27FC236}">
                    <a16:creationId xmlns:a16="http://schemas.microsoft.com/office/drawing/2014/main" id="{93C50FFA-191D-4401-8975-F07C6D9F7686}"/>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1" name="Straight Connector 10">
                <a:extLst>
                  <a:ext uri="{FF2B5EF4-FFF2-40B4-BE49-F238E27FC236}">
                    <a16:creationId xmlns:a16="http://schemas.microsoft.com/office/drawing/2014/main" id="{639A388E-9164-4A33-B2AF-8CDAE5AAA770}"/>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2" name="Group 91">
            <a:extLst>
              <a:ext uri="{FF2B5EF4-FFF2-40B4-BE49-F238E27FC236}">
                <a16:creationId xmlns:a16="http://schemas.microsoft.com/office/drawing/2014/main" id="{82430525-EC96-48AA-BC20-677C70A1D29C}"/>
              </a:ext>
            </a:extLst>
          </p:cNvPr>
          <p:cNvGrpSpPr/>
          <p:nvPr/>
        </p:nvGrpSpPr>
        <p:grpSpPr>
          <a:xfrm>
            <a:off x="2253669" y="1715202"/>
            <a:ext cx="893612" cy="479154"/>
            <a:chOff x="7395283" y="5821043"/>
            <a:chExt cx="205894" cy="512761"/>
          </a:xfrm>
        </p:grpSpPr>
        <p:sp>
          <p:nvSpPr>
            <p:cNvPr id="13" name="Freeform 11">
              <a:extLst>
                <a:ext uri="{FF2B5EF4-FFF2-40B4-BE49-F238E27FC236}">
                  <a16:creationId xmlns:a16="http://schemas.microsoft.com/office/drawing/2014/main" id="{7C25B81D-76A3-49AF-AAA9-99769F97E51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4" name="Rectangle 13">
              <a:extLst>
                <a:ext uri="{FF2B5EF4-FFF2-40B4-BE49-F238E27FC236}">
                  <a16:creationId xmlns:a16="http://schemas.microsoft.com/office/drawing/2014/main" id="{58B11A50-23AD-4C0D-AFCD-AB6D0E207553}"/>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+30</a:t>
              </a:r>
            </a:p>
          </p:txBody>
        </p:sp>
      </p:grpSp>
      <p:grpSp>
        <p:nvGrpSpPr>
          <p:cNvPr id="15" name="Group 91">
            <a:extLst>
              <a:ext uri="{FF2B5EF4-FFF2-40B4-BE49-F238E27FC236}">
                <a16:creationId xmlns:a16="http://schemas.microsoft.com/office/drawing/2014/main" id="{84CA16FD-E9D5-41F9-9D6B-22FDDB9D5951}"/>
              </a:ext>
            </a:extLst>
          </p:cNvPr>
          <p:cNvGrpSpPr/>
          <p:nvPr/>
        </p:nvGrpSpPr>
        <p:grpSpPr>
          <a:xfrm>
            <a:off x="3150181" y="1710771"/>
            <a:ext cx="889897" cy="479154"/>
            <a:chOff x="7395283" y="5821043"/>
            <a:chExt cx="205894" cy="512761"/>
          </a:xfrm>
        </p:grpSpPr>
        <p:sp>
          <p:nvSpPr>
            <p:cNvPr id="16" name="Freeform 11">
              <a:extLst>
                <a:ext uri="{FF2B5EF4-FFF2-40B4-BE49-F238E27FC236}">
                  <a16:creationId xmlns:a16="http://schemas.microsoft.com/office/drawing/2014/main" id="{11486097-935C-4C8B-9DBE-78479DD8867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8A65C15A-49F8-49BA-9A45-9C66BC03579D}"/>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+20</a:t>
              </a:r>
            </a:p>
          </p:txBody>
        </p:sp>
      </p:grpSp>
      <p:grpSp>
        <p:nvGrpSpPr>
          <p:cNvPr id="18" name="Group 17">
            <a:extLst>
              <a:ext uri="{FF2B5EF4-FFF2-40B4-BE49-F238E27FC236}">
                <a16:creationId xmlns:a16="http://schemas.microsoft.com/office/drawing/2014/main" id="{E2EE1A8D-082B-4C4B-AB5F-794BA8347CCA}"/>
              </a:ext>
            </a:extLst>
          </p:cNvPr>
          <p:cNvGrpSpPr/>
          <p:nvPr/>
        </p:nvGrpSpPr>
        <p:grpSpPr>
          <a:xfrm>
            <a:off x="3833481" y="2208692"/>
            <a:ext cx="446400" cy="494964"/>
            <a:chOff x="6945515" y="926763"/>
            <a:chExt cx="446400" cy="494964"/>
          </a:xfrm>
        </p:grpSpPr>
        <p:cxnSp>
          <p:nvCxnSpPr>
            <p:cNvPr id="19" name="Straight Connector 18">
              <a:extLst>
                <a:ext uri="{FF2B5EF4-FFF2-40B4-BE49-F238E27FC236}">
                  <a16:creationId xmlns:a16="http://schemas.microsoft.com/office/drawing/2014/main" id="{7F110D83-59D2-42A6-9CCF-602E3187413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D0CD1F29-D535-4241-999A-781BFEF170D2}"/>
                </a:ext>
              </a:extLst>
            </p:cNvPr>
            <p:cNvGrpSpPr/>
            <p:nvPr/>
          </p:nvGrpSpPr>
          <p:grpSpPr>
            <a:xfrm>
              <a:off x="6945515" y="928608"/>
              <a:ext cx="446400" cy="493119"/>
              <a:chOff x="6945515" y="928608"/>
              <a:chExt cx="446400" cy="493119"/>
            </a:xfrm>
          </p:grpSpPr>
          <p:sp>
            <p:nvSpPr>
              <p:cNvPr id="21" name="TextBox 20">
                <a:extLst>
                  <a:ext uri="{FF2B5EF4-FFF2-40B4-BE49-F238E27FC236}">
                    <a16:creationId xmlns:a16="http://schemas.microsoft.com/office/drawing/2014/main" id="{7E88BC60-5BA2-42DF-A19A-C111326EE4DE}"/>
                  </a:ext>
                </a:extLst>
              </p:cNvPr>
              <p:cNvSpPr txBox="1"/>
              <p:nvPr/>
            </p:nvSpPr>
            <p:spPr>
              <a:xfrm>
                <a:off x="694551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20</a:t>
                </a:r>
              </a:p>
            </p:txBody>
          </p:sp>
          <p:cxnSp>
            <p:nvCxnSpPr>
              <p:cNvPr id="22" name="Straight Connector 21">
                <a:extLst>
                  <a:ext uri="{FF2B5EF4-FFF2-40B4-BE49-F238E27FC236}">
                    <a16:creationId xmlns:a16="http://schemas.microsoft.com/office/drawing/2014/main" id="{DB82C84E-CF31-4652-B580-8D2D068D9A7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3" name="Straight Connector 22">
            <a:extLst>
              <a:ext uri="{FF2B5EF4-FFF2-40B4-BE49-F238E27FC236}">
                <a16:creationId xmlns:a16="http://schemas.microsoft.com/office/drawing/2014/main" id="{E10A1BD8-0421-43CF-BCB0-45F0BEA628FC}"/>
              </a:ext>
            </a:extLst>
          </p:cNvPr>
          <p:cNvCxnSpPr>
            <a:cxnSpLocks/>
          </p:cNvCxnSpPr>
          <p:nvPr/>
        </p:nvCxnSpPr>
        <p:spPr>
          <a:xfrm>
            <a:off x="1921138" y="222687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60CF34A2-9F2D-457D-A55D-F8A8381A2539}"/>
              </a:ext>
            </a:extLst>
          </p:cNvPr>
          <p:cNvSpPr/>
          <p:nvPr/>
        </p:nvSpPr>
        <p:spPr>
          <a:xfrm>
            <a:off x="2187653" y="206130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7CCFB5CC-86C3-472F-9C74-C50E6E732EC1}"/>
              </a:ext>
            </a:extLst>
          </p:cNvPr>
          <p:cNvSpPr/>
          <p:nvPr/>
        </p:nvSpPr>
        <p:spPr>
          <a:xfrm>
            <a:off x="5043777" y="1866759"/>
            <a:ext cx="4061689" cy="584775"/>
          </a:xfrm>
          <a:prstGeom prst="rect">
            <a:avLst/>
          </a:prstGeom>
        </p:spPr>
        <p:txBody>
          <a:bodyPr wrap="none">
            <a:spAutoFit/>
          </a:bodyPr>
          <a:lstStyle/>
          <a:p>
            <a:r>
              <a:rPr lang="en-US" sz="3200" b="1" dirty="0">
                <a:solidFill>
                  <a:srgbClr val="FF0000"/>
                </a:solidFill>
              </a:rPr>
              <a:t>The difference is 50°C. </a:t>
            </a:r>
            <a:endParaRPr lang="en-GB" sz="3200" dirty="0">
              <a:solidFill>
                <a:srgbClr val="FF0000"/>
              </a:solidFill>
            </a:endParaRPr>
          </a:p>
        </p:txBody>
      </p:sp>
    </p:spTree>
    <p:extLst>
      <p:ext uri="{BB962C8B-B14F-4D97-AF65-F5344CB8AC3E}">
        <p14:creationId xmlns:p14="http://schemas.microsoft.com/office/powerpoint/2010/main" val="19322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1.875E-6 2.22222E-6 L 0.01927 -0.03797 C 0.02331 -0.0463 0.0293 -0.0507 0.03581 -0.0507 C 0.04297 -0.0507 0.04883 -0.0463 0.05286 -0.03797 L 0.07252 2.22222E-6 " pathEditMode="relative" rAng="0" ptsTypes="AAAAA">
                                      <p:cBhvr>
                                        <p:cTn id="19" dur="1000" fill="hold"/>
                                        <p:tgtEl>
                                          <p:spTgt spid="24"/>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ppt_x</p:attrName>
                                        </p:attrNameLst>
                                      </p:cBhvr>
                                      <p:tavLst>
                                        <p:tav tm="0">
                                          <p:val>
                                            <p:strVal val="#ppt_x-#ppt_w/2"/>
                                          </p:val>
                                        </p:tav>
                                        <p:tav tm="100000">
                                          <p:val>
                                            <p:strVal val="#ppt_x"/>
                                          </p:val>
                                        </p:tav>
                                      </p:tavLst>
                                    </p:anim>
                                    <p:anim calcmode="lin" valueType="num">
                                      <p:cBhvr>
                                        <p:cTn id="24" dur="500" fill="hold"/>
                                        <p:tgtEl>
                                          <p:spTgt spid="12"/>
                                        </p:tgtEl>
                                        <p:attrNameLst>
                                          <p:attrName>ppt_y</p:attrName>
                                        </p:attrNameLst>
                                      </p:cBhvr>
                                      <p:tavLst>
                                        <p:tav tm="0">
                                          <p:val>
                                            <p:strVal val="#ppt_y"/>
                                          </p:val>
                                        </p:tav>
                                        <p:tav tm="100000">
                                          <p:val>
                                            <p:strVal val="#ppt_y"/>
                                          </p:val>
                                        </p:tav>
                                      </p:tavLst>
                                    </p:anim>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22222E-6 L 0.0918 -0.03704 C 0.09596 -0.04537 0.10221 -0.04977 0.10846 -0.04977 C 0.11588 -0.04977 0.12174 -0.04537 0.12578 -0.03704 L 0.14583 2.22222E-6 " pathEditMode="relative" rAng="0" ptsTypes="AAAAA">
                                      <p:cBhvr>
                                        <p:cTn id="35" dur="1000" fill="hold"/>
                                        <p:tgtEl>
                                          <p:spTgt spid="24"/>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p:cTn id="39" dur="500" fill="hold"/>
                                        <p:tgtEl>
                                          <p:spTgt spid="15"/>
                                        </p:tgtEl>
                                        <p:attrNameLst>
                                          <p:attrName>ppt_x</p:attrName>
                                        </p:attrNameLst>
                                      </p:cBhvr>
                                      <p:tavLst>
                                        <p:tav tm="0">
                                          <p:val>
                                            <p:strVal val="#ppt_x-#ppt_w/2"/>
                                          </p:val>
                                        </p:tav>
                                        <p:tav tm="100000">
                                          <p:val>
                                            <p:strVal val="#ppt_x"/>
                                          </p:val>
                                        </p:tav>
                                      </p:tavLst>
                                    </p:anim>
                                    <p:anim calcmode="lin" valueType="num">
                                      <p:cBhvr>
                                        <p:cTn id="40" dur="500" fill="hold"/>
                                        <p:tgtEl>
                                          <p:spTgt spid="15"/>
                                        </p:tgtEl>
                                        <p:attrNameLst>
                                          <p:attrName>ppt_y</p:attrName>
                                        </p:attrNameLst>
                                      </p:cBhvr>
                                      <p:tavLst>
                                        <p:tav tm="0">
                                          <p:val>
                                            <p:strVal val="#ppt_y"/>
                                          </p:val>
                                        </p:tav>
                                        <p:tav tm="100000">
                                          <p:val>
                                            <p:strVal val="#ppt_y"/>
                                          </p:val>
                                        </p:tav>
                                      </p:tavLst>
                                    </p:anim>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gtEl>
                                        <p:attrNameLst>
                                          <p:attrName>style.visibility</p:attrName>
                                        </p:attrNameLst>
                                      </p:cBhvr>
                                      <p:to>
                                        <p:strVal val="visible"/>
                                      </p:to>
                                    </p:set>
                                    <p:animEffect transition="in" filter="fade">
                                      <p:cBhvr>
                                        <p:cTn id="5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276895" cy="1569660"/>
          </a:xfrm>
          <a:prstGeom prst="rect">
            <a:avLst/>
          </a:prstGeom>
        </p:spPr>
        <p:txBody>
          <a:bodyPr wrap="square">
            <a:spAutoFit/>
          </a:bodyPr>
          <a:lstStyle/>
          <a:p>
            <a:r>
              <a:rPr lang="en-GB" sz="3200" b="1" dirty="0"/>
              <a:t>15% of the people walk 5 km or less. </a:t>
            </a:r>
          </a:p>
          <a:p>
            <a:r>
              <a:rPr lang="en-GB" sz="3200" b="1" dirty="0"/>
              <a:t>40% of the people walk 8 km or more. </a:t>
            </a:r>
          </a:p>
          <a:p>
            <a:r>
              <a:rPr lang="en-GB" sz="3200" b="1" dirty="0"/>
              <a:t>What percentage of the people walk between 5 km and 8 km? </a:t>
            </a:r>
          </a:p>
        </p:txBody>
      </p:sp>
      <p:sp>
        <p:nvSpPr>
          <p:cNvPr id="4" name="TextBox 3">
            <a:extLst>
              <a:ext uri="{FF2B5EF4-FFF2-40B4-BE49-F238E27FC236}">
                <a16:creationId xmlns:a16="http://schemas.microsoft.com/office/drawing/2014/main" id="{FC6CED1C-6A2F-4DDD-B7E1-F54BD539F62E}"/>
              </a:ext>
            </a:extLst>
          </p:cNvPr>
          <p:cNvSpPr txBox="1"/>
          <p:nvPr/>
        </p:nvSpPr>
        <p:spPr>
          <a:xfrm>
            <a:off x="780159" y="1788871"/>
            <a:ext cx="1943164" cy="584775"/>
          </a:xfrm>
          <a:prstGeom prst="rect">
            <a:avLst/>
          </a:prstGeom>
          <a:noFill/>
        </p:spPr>
        <p:txBody>
          <a:bodyPr wrap="square" rtlCol="0">
            <a:spAutoFit/>
          </a:bodyPr>
          <a:lstStyle/>
          <a:p>
            <a:r>
              <a:rPr lang="en-GB" sz="3200" b="1" dirty="0">
                <a:solidFill>
                  <a:srgbClr val="FF0000"/>
                </a:solidFill>
              </a:rPr>
              <a:t>15 + 40 = </a:t>
            </a:r>
          </a:p>
        </p:txBody>
      </p:sp>
      <p:sp>
        <p:nvSpPr>
          <p:cNvPr id="5" name="TextBox 4">
            <a:extLst>
              <a:ext uri="{FF2B5EF4-FFF2-40B4-BE49-F238E27FC236}">
                <a16:creationId xmlns:a16="http://schemas.microsoft.com/office/drawing/2014/main" id="{921ED7A8-053B-40ED-87EB-B90C092E49C6}"/>
              </a:ext>
            </a:extLst>
          </p:cNvPr>
          <p:cNvSpPr txBox="1"/>
          <p:nvPr/>
        </p:nvSpPr>
        <p:spPr>
          <a:xfrm>
            <a:off x="2468216" y="1788871"/>
            <a:ext cx="1345097" cy="584775"/>
          </a:xfrm>
          <a:prstGeom prst="rect">
            <a:avLst/>
          </a:prstGeom>
          <a:noFill/>
        </p:spPr>
        <p:txBody>
          <a:bodyPr wrap="square" rtlCol="0">
            <a:spAutoFit/>
          </a:bodyPr>
          <a:lstStyle/>
          <a:p>
            <a:r>
              <a:rPr lang="en-GB" sz="3200" b="1" dirty="0">
                <a:solidFill>
                  <a:srgbClr val="FF0000"/>
                </a:solidFill>
              </a:rPr>
              <a:t>55</a:t>
            </a:r>
          </a:p>
        </p:txBody>
      </p:sp>
      <p:sp>
        <p:nvSpPr>
          <p:cNvPr id="6" name="TextBox 5">
            <a:extLst>
              <a:ext uri="{FF2B5EF4-FFF2-40B4-BE49-F238E27FC236}">
                <a16:creationId xmlns:a16="http://schemas.microsoft.com/office/drawing/2014/main" id="{74782E43-0F88-4D6E-8BB4-2F5E4121B514}"/>
              </a:ext>
            </a:extLst>
          </p:cNvPr>
          <p:cNvSpPr txBox="1"/>
          <p:nvPr/>
        </p:nvSpPr>
        <p:spPr>
          <a:xfrm>
            <a:off x="780158" y="2359992"/>
            <a:ext cx="2976835" cy="584775"/>
          </a:xfrm>
          <a:prstGeom prst="rect">
            <a:avLst/>
          </a:prstGeom>
          <a:noFill/>
        </p:spPr>
        <p:txBody>
          <a:bodyPr wrap="square" rtlCol="0">
            <a:spAutoFit/>
          </a:bodyPr>
          <a:lstStyle/>
          <a:p>
            <a:r>
              <a:rPr lang="en-GB" sz="3200" b="1" dirty="0">
                <a:solidFill>
                  <a:srgbClr val="FF0000"/>
                </a:solidFill>
              </a:rPr>
              <a:t>100 – 55 = </a:t>
            </a:r>
          </a:p>
        </p:txBody>
      </p:sp>
      <p:sp>
        <p:nvSpPr>
          <p:cNvPr id="7" name="TextBox 6">
            <a:extLst>
              <a:ext uri="{FF2B5EF4-FFF2-40B4-BE49-F238E27FC236}">
                <a16:creationId xmlns:a16="http://schemas.microsoft.com/office/drawing/2014/main" id="{C1C2B7B9-ACE5-44A8-BCBE-DB1CFBEB3963}"/>
              </a:ext>
            </a:extLst>
          </p:cNvPr>
          <p:cNvSpPr txBox="1"/>
          <p:nvPr/>
        </p:nvSpPr>
        <p:spPr>
          <a:xfrm>
            <a:off x="2686876" y="2359992"/>
            <a:ext cx="1345097" cy="584775"/>
          </a:xfrm>
          <a:prstGeom prst="rect">
            <a:avLst/>
          </a:prstGeom>
          <a:noFill/>
        </p:spPr>
        <p:txBody>
          <a:bodyPr wrap="square" rtlCol="0">
            <a:spAutoFit/>
          </a:bodyPr>
          <a:lstStyle/>
          <a:p>
            <a:r>
              <a:rPr lang="en-GB" sz="3200" b="1" dirty="0">
                <a:solidFill>
                  <a:srgbClr val="FF0000"/>
                </a:solidFill>
              </a:rPr>
              <a:t>45</a:t>
            </a:r>
          </a:p>
        </p:txBody>
      </p:sp>
      <p:sp>
        <p:nvSpPr>
          <p:cNvPr id="8" name="TextBox 7">
            <a:extLst>
              <a:ext uri="{FF2B5EF4-FFF2-40B4-BE49-F238E27FC236}">
                <a16:creationId xmlns:a16="http://schemas.microsoft.com/office/drawing/2014/main" id="{C10C9EC2-18D1-485D-89A3-D7F3FD4FF6AA}"/>
              </a:ext>
            </a:extLst>
          </p:cNvPr>
          <p:cNvSpPr txBox="1"/>
          <p:nvPr/>
        </p:nvSpPr>
        <p:spPr>
          <a:xfrm>
            <a:off x="4349472" y="2067604"/>
            <a:ext cx="6802232" cy="584775"/>
          </a:xfrm>
          <a:prstGeom prst="rect">
            <a:avLst/>
          </a:prstGeom>
          <a:noFill/>
        </p:spPr>
        <p:txBody>
          <a:bodyPr wrap="square" rtlCol="0">
            <a:spAutoFit/>
          </a:bodyPr>
          <a:lstStyle/>
          <a:p>
            <a:r>
              <a:rPr lang="en-GB" sz="3200" b="1" dirty="0">
                <a:solidFill>
                  <a:srgbClr val="FF0000"/>
                </a:solidFill>
              </a:rPr>
              <a:t>45% walk between 5 km and 8 km.</a:t>
            </a:r>
          </a:p>
        </p:txBody>
      </p:sp>
    </p:spTree>
    <p:extLst>
      <p:ext uri="{BB962C8B-B14F-4D97-AF65-F5344CB8AC3E}">
        <p14:creationId xmlns:p14="http://schemas.microsoft.com/office/powerpoint/2010/main" val="1713008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Any number can be written as a product of its prime factors,</a:t>
            </a:r>
          </a:p>
          <a:p>
            <a:r>
              <a:rPr lang="en-US" sz="3200" b="1" dirty="0"/>
              <a:t>for example: 20 = 2 × 2 × 5</a:t>
            </a:r>
          </a:p>
        </p:txBody>
      </p:sp>
      <p:pic>
        <p:nvPicPr>
          <p:cNvPr id="6146" name="Picture 2">
            <a:extLst>
              <a:ext uri="{FF2B5EF4-FFF2-40B4-BE49-F238E27FC236}">
                <a16:creationId xmlns:a16="http://schemas.microsoft.com/office/drawing/2014/main" id="{AA489CFC-67C5-429C-96AC-784FDCEC3C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92637" y="659997"/>
            <a:ext cx="2233165" cy="246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44B5983-9DBD-4C79-8410-31ACB77D4A95}"/>
              </a:ext>
            </a:extLst>
          </p:cNvPr>
          <p:cNvSpPr/>
          <p:nvPr/>
        </p:nvSpPr>
        <p:spPr>
          <a:xfrm>
            <a:off x="56122" y="3165256"/>
            <a:ext cx="11581695" cy="584775"/>
          </a:xfrm>
          <a:prstGeom prst="rect">
            <a:avLst/>
          </a:prstGeom>
        </p:spPr>
        <p:txBody>
          <a:bodyPr wrap="square">
            <a:spAutoFit/>
          </a:bodyPr>
          <a:lstStyle/>
          <a:p>
            <a:r>
              <a:rPr lang="en-US" sz="3200" b="1" dirty="0"/>
              <a:t>Write 90 as a product of its prime factors.</a:t>
            </a:r>
          </a:p>
        </p:txBody>
      </p:sp>
      <p:sp>
        <p:nvSpPr>
          <p:cNvPr id="6" name="Rectangle 5">
            <a:extLst>
              <a:ext uri="{FF2B5EF4-FFF2-40B4-BE49-F238E27FC236}">
                <a16:creationId xmlns:a16="http://schemas.microsoft.com/office/drawing/2014/main" id="{92BB21DE-7792-4E3B-8421-537041C6F7F1}"/>
              </a:ext>
            </a:extLst>
          </p:cNvPr>
          <p:cNvSpPr/>
          <p:nvPr/>
        </p:nvSpPr>
        <p:spPr>
          <a:xfrm>
            <a:off x="7304616"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7" name="Rectangle 6">
            <a:extLst>
              <a:ext uri="{FF2B5EF4-FFF2-40B4-BE49-F238E27FC236}">
                <a16:creationId xmlns:a16="http://schemas.microsoft.com/office/drawing/2014/main" id="{1AFA2633-F4C1-488A-8193-EAEBD77AA4D5}"/>
              </a:ext>
            </a:extLst>
          </p:cNvPr>
          <p:cNvSpPr/>
          <p:nvPr/>
        </p:nvSpPr>
        <p:spPr>
          <a:xfrm>
            <a:off x="7977501"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8" name="Rectangle 7">
            <a:extLst>
              <a:ext uri="{FF2B5EF4-FFF2-40B4-BE49-F238E27FC236}">
                <a16:creationId xmlns:a16="http://schemas.microsoft.com/office/drawing/2014/main" id="{B86C37D0-8BB7-48E0-A5FB-DC274791D0B7}"/>
              </a:ext>
            </a:extLst>
          </p:cNvPr>
          <p:cNvSpPr/>
          <p:nvPr/>
        </p:nvSpPr>
        <p:spPr>
          <a:xfrm>
            <a:off x="8515808"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9" name="Rectangle 8">
            <a:extLst>
              <a:ext uri="{FF2B5EF4-FFF2-40B4-BE49-F238E27FC236}">
                <a16:creationId xmlns:a16="http://schemas.microsoft.com/office/drawing/2014/main" id="{894F6F49-CDA1-4C95-81CD-0753638D76C4}"/>
              </a:ext>
            </a:extLst>
          </p:cNvPr>
          <p:cNvSpPr/>
          <p:nvPr/>
        </p:nvSpPr>
        <p:spPr>
          <a:xfrm>
            <a:off x="9188693"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0" name="Rectangle 9">
            <a:extLst>
              <a:ext uri="{FF2B5EF4-FFF2-40B4-BE49-F238E27FC236}">
                <a16:creationId xmlns:a16="http://schemas.microsoft.com/office/drawing/2014/main" id="{3F6BD16C-BE7A-4235-A83A-B0457F783494}"/>
              </a:ext>
            </a:extLst>
          </p:cNvPr>
          <p:cNvSpPr/>
          <p:nvPr/>
        </p:nvSpPr>
        <p:spPr>
          <a:xfrm>
            <a:off x="7977501" y="1743089"/>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1" name="TextBox 10">
            <a:extLst>
              <a:ext uri="{FF2B5EF4-FFF2-40B4-BE49-F238E27FC236}">
                <a16:creationId xmlns:a16="http://schemas.microsoft.com/office/drawing/2014/main" id="{2D3BCE77-0B8C-4FDC-B030-A610BF64E254}"/>
              </a:ext>
            </a:extLst>
          </p:cNvPr>
          <p:cNvSpPr txBox="1"/>
          <p:nvPr/>
        </p:nvSpPr>
        <p:spPr>
          <a:xfrm>
            <a:off x="8118676" y="1743090"/>
            <a:ext cx="694736"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90</a:t>
            </a:r>
            <a:endParaRPr lang="en-GB" sz="1682" b="1" dirty="0">
              <a:solidFill>
                <a:srgbClr val="002060"/>
              </a:solidFill>
              <a:latin typeface="Calibri" panose="020F0502020204030204" pitchFamily="34" charset="0"/>
            </a:endParaRPr>
          </a:p>
        </p:txBody>
      </p:sp>
      <p:cxnSp>
        <p:nvCxnSpPr>
          <p:cNvPr id="12" name="Straight Connector 11">
            <a:extLst>
              <a:ext uri="{FF2B5EF4-FFF2-40B4-BE49-F238E27FC236}">
                <a16:creationId xmlns:a16="http://schemas.microsoft.com/office/drawing/2014/main" id="{6162EA36-D142-4429-9DEA-65F124235E98}"/>
              </a:ext>
            </a:extLst>
          </p:cNvPr>
          <p:cNvCxnSpPr/>
          <p:nvPr/>
        </p:nvCxnSpPr>
        <p:spPr>
          <a:xfrm flipH="1">
            <a:off x="8044789" y="2415974"/>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89D9CB4-9822-4E4E-8F53-180DF8BBD799}"/>
              </a:ext>
            </a:extLst>
          </p:cNvPr>
          <p:cNvCxnSpPr/>
          <p:nvPr/>
        </p:nvCxnSpPr>
        <p:spPr>
          <a:xfrm>
            <a:off x="8583097" y="2415974"/>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30E53AAC-4C2E-45BE-9073-1B0547F6F65E}"/>
              </a:ext>
            </a:extLst>
          </p:cNvPr>
          <p:cNvSpPr txBox="1"/>
          <p:nvPr/>
        </p:nvSpPr>
        <p:spPr>
          <a:xfrm>
            <a:off x="7581455" y="2965677"/>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10</a:t>
            </a:r>
            <a:endParaRPr lang="en-GB" sz="1682" b="1" dirty="0">
              <a:solidFill>
                <a:srgbClr val="002060"/>
              </a:solidFill>
              <a:latin typeface="Calibri" panose="020F0502020204030204" pitchFamily="34" charset="0"/>
            </a:endParaRPr>
          </a:p>
        </p:txBody>
      </p:sp>
      <p:sp>
        <p:nvSpPr>
          <p:cNvPr id="15" name="TextBox 14">
            <a:extLst>
              <a:ext uri="{FF2B5EF4-FFF2-40B4-BE49-F238E27FC236}">
                <a16:creationId xmlns:a16="http://schemas.microsoft.com/office/drawing/2014/main" id="{20341D95-71E2-4747-BDA2-4A0231170708}"/>
              </a:ext>
            </a:extLst>
          </p:cNvPr>
          <p:cNvSpPr txBox="1"/>
          <p:nvPr/>
        </p:nvSpPr>
        <p:spPr>
          <a:xfrm>
            <a:off x="8861592" y="2954282"/>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a:t>
            </a:r>
            <a:endParaRPr lang="en-GB" sz="1682" b="1" dirty="0">
              <a:solidFill>
                <a:srgbClr val="002060"/>
              </a:solidFill>
              <a:latin typeface="Calibri" panose="020F0502020204030204" pitchFamily="34" charset="0"/>
            </a:endParaRPr>
          </a:p>
        </p:txBody>
      </p:sp>
      <p:cxnSp>
        <p:nvCxnSpPr>
          <p:cNvPr id="16" name="Straight Connector 15">
            <a:extLst>
              <a:ext uri="{FF2B5EF4-FFF2-40B4-BE49-F238E27FC236}">
                <a16:creationId xmlns:a16="http://schemas.microsoft.com/office/drawing/2014/main" id="{7AA2DCA0-A473-496D-85F1-AC935AF87056}"/>
              </a:ext>
            </a:extLst>
          </p:cNvPr>
          <p:cNvCxnSpPr/>
          <p:nvPr/>
        </p:nvCxnSpPr>
        <p:spPr>
          <a:xfrm flipH="1">
            <a:off x="7573770"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22836D0-3E0F-448C-B0CA-6FBF3560017D}"/>
              </a:ext>
            </a:extLst>
          </p:cNvPr>
          <p:cNvCxnSpPr/>
          <p:nvPr/>
        </p:nvCxnSpPr>
        <p:spPr>
          <a:xfrm>
            <a:off x="8044789"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D78540E-071B-44F5-A52C-FC71E9559AAB}"/>
              </a:ext>
            </a:extLst>
          </p:cNvPr>
          <p:cNvCxnSpPr/>
          <p:nvPr/>
        </p:nvCxnSpPr>
        <p:spPr>
          <a:xfrm flipH="1">
            <a:off x="8717674"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1549CFA-896C-4672-A17F-DE36461E701C}"/>
              </a:ext>
            </a:extLst>
          </p:cNvPr>
          <p:cNvCxnSpPr/>
          <p:nvPr/>
        </p:nvCxnSpPr>
        <p:spPr>
          <a:xfrm>
            <a:off x="9188693"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09192E6F-26C1-4631-A4F4-1BEA2D3E58AC}"/>
              </a:ext>
            </a:extLst>
          </p:cNvPr>
          <p:cNvSpPr txBox="1"/>
          <p:nvPr/>
        </p:nvSpPr>
        <p:spPr>
          <a:xfrm>
            <a:off x="7283432" y="417687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sp>
        <p:nvSpPr>
          <p:cNvPr id="21" name="TextBox 20">
            <a:extLst>
              <a:ext uri="{FF2B5EF4-FFF2-40B4-BE49-F238E27FC236}">
                <a16:creationId xmlns:a16="http://schemas.microsoft.com/office/drawing/2014/main" id="{8AE71027-83D2-4110-B19B-1A70E6917E5D}"/>
              </a:ext>
            </a:extLst>
          </p:cNvPr>
          <p:cNvSpPr txBox="1"/>
          <p:nvPr/>
        </p:nvSpPr>
        <p:spPr>
          <a:xfrm>
            <a:off x="7968491" y="4165475"/>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22" name="TextBox 21">
            <a:extLst>
              <a:ext uri="{FF2B5EF4-FFF2-40B4-BE49-F238E27FC236}">
                <a16:creationId xmlns:a16="http://schemas.microsoft.com/office/drawing/2014/main" id="{32420CF7-BCC8-4F1E-928D-2781AB4D950A}"/>
              </a:ext>
            </a:extLst>
          </p:cNvPr>
          <p:cNvSpPr txBox="1"/>
          <p:nvPr/>
        </p:nvSpPr>
        <p:spPr>
          <a:xfrm>
            <a:off x="8500440" y="417687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3" name="TextBox 22">
            <a:extLst>
              <a:ext uri="{FF2B5EF4-FFF2-40B4-BE49-F238E27FC236}">
                <a16:creationId xmlns:a16="http://schemas.microsoft.com/office/drawing/2014/main" id="{59904838-357F-4D49-B133-23864E2B8028}"/>
              </a:ext>
            </a:extLst>
          </p:cNvPr>
          <p:cNvSpPr txBox="1"/>
          <p:nvPr/>
        </p:nvSpPr>
        <p:spPr>
          <a:xfrm>
            <a:off x="9195051" y="4165475"/>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4" name="Rectangle 23">
            <a:extLst>
              <a:ext uri="{FF2B5EF4-FFF2-40B4-BE49-F238E27FC236}">
                <a16:creationId xmlns:a16="http://schemas.microsoft.com/office/drawing/2014/main" id="{61CF2762-FE4B-47A4-956A-EB02489AAC2A}"/>
              </a:ext>
            </a:extLst>
          </p:cNvPr>
          <p:cNvSpPr/>
          <p:nvPr/>
        </p:nvSpPr>
        <p:spPr>
          <a:xfrm>
            <a:off x="9760457" y="4165473"/>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5" name="Rectangle 24">
            <a:extLst>
              <a:ext uri="{FF2B5EF4-FFF2-40B4-BE49-F238E27FC236}">
                <a16:creationId xmlns:a16="http://schemas.microsoft.com/office/drawing/2014/main" id="{5DCA63B0-4AA1-402E-A50F-FEA555316916}"/>
              </a:ext>
            </a:extLst>
          </p:cNvPr>
          <p:cNvSpPr/>
          <p:nvPr/>
        </p:nvSpPr>
        <p:spPr>
          <a:xfrm>
            <a:off x="11240803" y="295428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6" name="Rectangle 25">
            <a:extLst>
              <a:ext uri="{FF2B5EF4-FFF2-40B4-BE49-F238E27FC236}">
                <a16:creationId xmlns:a16="http://schemas.microsoft.com/office/drawing/2014/main" id="{2953AAC2-9727-4A38-81B1-56CD2ABADED0}"/>
              </a:ext>
            </a:extLst>
          </p:cNvPr>
          <p:cNvSpPr/>
          <p:nvPr/>
        </p:nvSpPr>
        <p:spPr>
          <a:xfrm>
            <a:off x="10096899" y="5376665"/>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7" name="Rectangle 26">
            <a:extLst>
              <a:ext uri="{FF2B5EF4-FFF2-40B4-BE49-F238E27FC236}">
                <a16:creationId xmlns:a16="http://schemas.microsoft.com/office/drawing/2014/main" id="{A1296429-A42E-485B-B0F9-857B55D7548B}"/>
              </a:ext>
            </a:extLst>
          </p:cNvPr>
          <p:cNvSpPr/>
          <p:nvPr/>
        </p:nvSpPr>
        <p:spPr>
          <a:xfrm>
            <a:off x="10904361" y="5376665"/>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8" name="Rectangle 27">
            <a:extLst>
              <a:ext uri="{FF2B5EF4-FFF2-40B4-BE49-F238E27FC236}">
                <a16:creationId xmlns:a16="http://schemas.microsoft.com/office/drawing/2014/main" id="{9C34E16A-157C-4DB8-823D-B6327F128E07}"/>
              </a:ext>
            </a:extLst>
          </p:cNvPr>
          <p:cNvSpPr/>
          <p:nvPr/>
        </p:nvSpPr>
        <p:spPr>
          <a:xfrm>
            <a:off x="10433342" y="1743088"/>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9" name="TextBox 28">
            <a:extLst>
              <a:ext uri="{FF2B5EF4-FFF2-40B4-BE49-F238E27FC236}">
                <a16:creationId xmlns:a16="http://schemas.microsoft.com/office/drawing/2014/main" id="{6DFF1664-4BF2-4BB7-B44D-60A547098FB2}"/>
              </a:ext>
            </a:extLst>
          </p:cNvPr>
          <p:cNvSpPr txBox="1"/>
          <p:nvPr/>
        </p:nvSpPr>
        <p:spPr>
          <a:xfrm>
            <a:off x="10613455" y="1743089"/>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90</a:t>
            </a:r>
            <a:endParaRPr lang="en-GB" sz="1682" b="1" dirty="0">
              <a:solidFill>
                <a:srgbClr val="002060"/>
              </a:solidFill>
              <a:latin typeface="Calibri" panose="020F0502020204030204" pitchFamily="34" charset="0"/>
            </a:endParaRPr>
          </a:p>
        </p:txBody>
      </p:sp>
      <p:cxnSp>
        <p:nvCxnSpPr>
          <p:cNvPr id="30" name="Straight Connector 29">
            <a:extLst>
              <a:ext uri="{FF2B5EF4-FFF2-40B4-BE49-F238E27FC236}">
                <a16:creationId xmlns:a16="http://schemas.microsoft.com/office/drawing/2014/main" id="{21A59BF9-0948-4047-80D6-C8B8BB19574F}"/>
              </a:ext>
            </a:extLst>
          </p:cNvPr>
          <p:cNvCxnSpPr/>
          <p:nvPr/>
        </p:nvCxnSpPr>
        <p:spPr>
          <a:xfrm flipH="1">
            <a:off x="10500630" y="2415973"/>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44C02CE-322C-4315-8B60-DD3AFED48FED}"/>
              </a:ext>
            </a:extLst>
          </p:cNvPr>
          <p:cNvCxnSpPr/>
          <p:nvPr/>
        </p:nvCxnSpPr>
        <p:spPr>
          <a:xfrm>
            <a:off x="11038938" y="2415973"/>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E0FE76D-1C14-4594-9CFB-189013A12DD4}"/>
              </a:ext>
            </a:extLst>
          </p:cNvPr>
          <p:cNvSpPr txBox="1"/>
          <p:nvPr/>
        </p:nvSpPr>
        <p:spPr>
          <a:xfrm>
            <a:off x="10029612" y="2965676"/>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45</a:t>
            </a:r>
            <a:endParaRPr lang="en-GB" sz="1682" b="1" dirty="0">
              <a:solidFill>
                <a:srgbClr val="002060"/>
              </a:solidFill>
              <a:latin typeface="Calibri" panose="020F0502020204030204" pitchFamily="34" charset="0"/>
            </a:endParaRPr>
          </a:p>
        </p:txBody>
      </p:sp>
      <p:sp>
        <p:nvSpPr>
          <p:cNvPr id="33" name="TextBox 32">
            <a:extLst>
              <a:ext uri="{FF2B5EF4-FFF2-40B4-BE49-F238E27FC236}">
                <a16:creationId xmlns:a16="http://schemas.microsoft.com/office/drawing/2014/main" id="{69C44EE9-171C-459B-9410-5B9065D879DC}"/>
              </a:ext>
            </a:extLst>
          </p:cNvPr>
          <p:cNvSpPr txBox="1"/>
          <p:nvPr/>
        </p:nvSpPr>
        <p:spPr>
          <a:xfrm>
            <a:off x="11247161" y="2954281"/>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cxnSp>
        <p:nvCxnSpPr>
          <p:cNvPr id="34" name="Straight Connector 33">
            <a:extLst>
              <a:ext uri="{FF2B5EF4-FFF2-40B4-BE49-F238E27FC236}">
                <a16:creationId xmlns:a16="http://schemas.microsoft.com/office/drawing/2014/main" id="{27499C1C-E532-49F9-9446-D69197D7A045}"/>
              </a:ext>
            </a:extLst>
          </p:cNvPr>
          <p:cNvCxnSpPr/>
          <p:nvPr/>
        </p:nvCxnSpPr>
        <p:spPr>
          <a:xfrm flipH="1">
            <a:off x="10029611" y="3559877"/>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0799EE4-C52C-4C56-A5D0-DBA9CFFE0198}"/>
              </a:ext>
            </a:extLst>
          </p:cNvPr>
          <p:cNvCxnSpPr/>
          <p:nvPr/>
        </p:nvCxnSpPr>
        <p:spPr>
          <a:xfrm>
            <a:off x="10500630" y="3559877"/>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9EF305DB-CA2B-4048-B352-9D3B5925DB77}"/>
              </a:ext>
            </a:extLst>
          </p:cNvPr>
          <p:cNvSpPr txBox="1"/>
          <p:nvPr/>
        </p:nvSpPr>
        <p:spPr>
          <a:xfrm>
            <a:off x="9760457" y="4176868"/>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37" name="TextBox 36">
            <a:extLst>
              <a:ext uri="{FF2B5EF4-FFF2-40B4-BE49-F238E27FC236}">
                <a16:creationId xmlns:a16="http://schemas.microsoft.com/office/drawing/2014/main" id="{31769FD7-B9B8-4879-BEFE-1DAAC3DC9FE5}"/>
              </a:ext>
            </a:extLst>
          </p:cNvPr>
          <p:cNvSpPr txBox="1"/>
          <p:nvPr/>
        </p:nvSpPr>
        <p:spPr>
          <a:xfrm>
            <a:off x="10548152" y="416547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a:t>
            </a:r>
            <a:endParaRPr lang="en-GB" sz="1682" b="1" dirty="0">
              <a:solidFill>
                <a:srgbClr val="002060"/>
              </a:solidFill>
              <a:latin typeface="Calibri" panose="020F0502020204030204" pitchFamily="34" charset="0"/>
            </a:endParaRPr>
          </a:p>
        </p:txBody>
      </p:sp>
      <p:sp>
        <p:nvSpPr>
          <p:cNvPr id="38" name="TextBox 37">
            <a:extLst>
              <a:ext uri="{FF2B5EF4-FFF2-40B4-BE49-F238E27FC236}">
                <a16:creationId xmlns:a16="http://schemas.microsoft.com/office/drawing/2014/main" id="{1A69C393-3C0C-4394-BE3E-7D9E5B3E847C}"/>
              </a:ext>
            </a:extLst>
          </p:cNvPr>
          <p:cNvSpPr txBox="1"/>
          <p:nvPr/>
        </p:nvSpPr>
        <p:spPr>
          <a:xfrm>
            <a:off x="10073847" y="5388060"/>
            <a:ext cx="464661"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cxnSp>
        <p:nvCxnSpPr>
          <p:cNvPr id="39" name="Straight Connector 38">
            <a:extLst>
              <a:ext uri="{FF2B5EF4-FFF2-40B4-BE49-F238E27FC236}">
                <a16:creationId xmlns:a16="http://schemas.microsoft.com/office/drawing/2014/main" id="{EB48B6CC-7A9C-4502-BF65-AACEEE83B142}"/>
              </a:ext>
            </a:extLst>
          </p:cNvPr>
          <p:cNvCxnSpPr/>
          <p:nvPr/>
        </p:nvCxnSpPr>
        <p:spPr>
          <a:xfrm flipH="1">
            <a:off x="10366053" y="4771069"/>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4C10371-ECF7-4E72-A51C-FA49691C88DE}"/>
              </a:ext>
            </a:extLst>
          </p:cNvPr>
          <p:cNvCxnSpPr/>
          <p:nvPr/>
        </p:nvCxnSpPr>
        <p:spPr>
          <a:xfrm>
            <a:off x="10837073" y="4771069"/>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7A591769-4C68-4765-9FA9-032AC4B25774}"/>
              </a:ext>
            </a:extLst>
          </p:cNvPr>
          <p:cNvSpPr txBox="1"/>
          <p:nvPr/>
        </p:nvSpPr>
        <p:spPr>
          <a:xfrm>
            <a:off x="10897219" y="5376666"/>
            <a:ext cx="464661"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42" name="TextBox 41">
            <a:extLst>
              <a:ext uri="{FF2B5EF4-FFF2-40B4-BE49-F238E27FC236}">
                <a16:creationId xmlns:a16="http://schemas.microsoft.com/office/drawing/2014/main" id="{F145CD13-3334-4B0E-934D-2C0089B1B053}"/>
              </a:ext>
            </a:extLst>
          </p:cNvPr>
          <p:cNvSpPr txBox="1"/>
          <p:nvPr/>
        </p:nvSpPr>
        <p:spPr>
          <a:xfrm>
            <a:off x="585343" y="3788668"/>
            <a:ext cx="47105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90 = 5 x 3 x 3 x 2</a:t>
            </a:r>
          </a:p>
        </p:txBody>
      </p:sp>
      <p:sp>
        <p:nvSpPr>
          <p:cNvPr id="43" name="Rectangle 42">
            <a:extLst>
              <a:ext uri="{FF2B5EF4-FFF2-40B4-BE49-F238E27FC236}">
                <a16:creationId xmlns:a16="http://schemas.microsoft.com/office/drawing/2014/main" id="{39E4582A-CF77-4723-9766-C0B7A2652E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3499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linds(horizontal)">
                                      <p:cBhvr>
                                        <p:cTn id="7" dur="500"/>
                                        <p:tgtEl>
                                          <p:spTgt spid="11"/>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blinds(horizontal)">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linds(horizontal)">
                                      <p:cBhvr>
                                        <p:cTn id="15" dur="500"/>
                                        <p:tgtEl>
                                          <p:spTgt spid="12"/>
                                        </p:tgtEl>
                                      </p:cBhvr>
                                    </p:animEffect>
                                  </p:childTnLst>
                                </p:cTn>
                              </p:par>
                              <p:par>
                                <p:cTn id="16" presetID="3" presetClass="entr" presetSubtype="1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linds(horizontal)">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linds(horizontal)">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blinds(horizontal)">
                                      <p:cBhvr>
                                        <p:cTn id="28" dur="500"/>
                                        <p:tgtEl>
                                          <p:spTgt spid="15"/>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blinds(horizontal)">
                                      <p:cBhvr>
                                        <p:cTn id="33" dur="500"/>
                                        <p:tgtEl>
                                          <p:spTgt spid="16"/>
                                        </p:tgtEl>
                                      </p:cBhvr>
                                    </p:animEffect>
                                  </p:childTnLst>
                                </p:cTn>
                              </p:par>
                              <p:par>
                                <p:cTn id="34" presetID="3" presetClass="entr" presetSubtype="1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blinds(horizontal)">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blinds(horizontal)">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blinds(horizontal)">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3" presetClass="entr" presetSubtype="10" fill="hold"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blinds(horizontal)">
                                      <p:cBhvr>
                                        <p:cTn id="51" dur="500"/>
                                        <p:tgtEl>
                                          <p:spTgt spid="18"/>
                                        </p:tgtEl>
                                      </p:cBhvr>
                                    </p:animEffect>
                                  </p:childTnLst>
                                </p:cTn>
                              </p:par>
                              <p:par>
                                <p:cTn id="52" presetID="3" presetClass="entr" presetSubtype="10" fill="hold" nodeType="with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blinds(horizontal)">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3" presetClass="entr" presetSubtype="10" fill="hold" grpId="0"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blinds(horizontal)">
                                      <p:cBhvr>
                                        <p:cTn id="59" dur="500"/>
                                        <p:tgtEl>
                                          <p:spTgt spid="22"/>
                                        </p:tgtEl>
                                      </p:cBhvr>
                                    </p:animEffec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blinds(horizontal)">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dissolve">
                                      <p:cBhvr>
                                        <p:cTn id="69" dur="500"/>
                                        <p:tgtEl>
                                          <p:spTgt spid="6"/>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7"/>
                                        </p:tgtEl>
                                        <p:attrNameLst>
                                          <p:attrName>style.visibility</p:attrName>
                                        </p:attrNameLst>
                                      </p:cBhvr>
                                      <p:to>
                                        <p:strVal val="visible"/>
                                      </p:to>
                                    </p:set>
                                    <p:animEffect transition="in" filter="dissolve">
                                      <p:cBhvr>
                                        <p:cTn id="72" dur="500"/>
                                        <p:tgtEl>
                                          <p:spTgt spid="7"/>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8"/>
                                        </p:tgtEl>
                                        <p:attrNameLst>
                                          <p:attrName>style.visibility</p:attrName>
                                        </p:attrNameLst>
                                      </p:cBhvr>
                                      <p:to>
                                        <p:strVal val="visible"/>
                                      </p:to>
                                    </p:set>
                                    <p:animEffect transition="in" filter="dissolve">
                                      <p:cBhvr>
                                        <p:cTn id="75" dur="500"/>
                                        <p:tgtEl>
                                          <p:spTgt spid="8"/>
                                        </p:tgtEl>
                                      </p:cBhvr>
                                    </p:animEffect>
                                  </p:childTnLst>
                                </p:cTn>
                              </p:par>
                              <p:par>
                                <p:cTn id="76" presetID="9" presetClass="entr" presetSubtype="0"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Effect transition="in" filter="dissolve">
                                      <p:cBhvr>
                                        <p:cTn id="78" dur="500"/>
                                        <p:tgtEl>
                                          <p:spTgt spid="9"/>
                                        </p:tgtEl>
                                      </p:cBhvr>
                                    </p:animEffect>
                                  </p:childTnLst>
                                </p:cTn>
                              </p:par>
                            </p:childTnLst>
                          </p:cTn>
                        </p:par>
                      </p:childTnLst>
                    </p:cTn>
                  </p:par>
                  <p:par>
                    <p:cTn id="79" fill="hold">
                      <p:stCondLst>
                        <p:cond delay="indefinite"/>
                      </p:stCondLst>
                      <p:childTnLst>
                        <p:par>
                          <p:cTn id="80" fill="hold">
                            <p:stCondLst>
                              <p:cond delay="0"/>
                            </p:stCondLst>
                            <p:childTnLst>
                              <p:par>
                                <p:cTn id="81" presetID="3" presetClass="entr" presetSubtype="10" fill="hold" grpId="0" nodeType="click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blinds(horizontal)">
                                      <p:cBhvr>
                                        <p:cTn id="83" dur="500"/>
                                        <p:tgtEl>
                                          <p:spTgt spid="28"/>
                                        </p:tgtEl>
                                      </p:cBhvr>
                                    </p:animEffect>
                                  </p:childTnLst>
                                </p:cTn>
                              </p:par>
                              <p:par>
                                <p:cTn id="84" presetID="3" presetClass="entr" presetSubtype="1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blinds(horizontal)">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3" presetClass="entr" presetSubtype="10" fill="hold" nodeType="click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blinds(horizontal)">
                                      <p:cBhvr>
                                        <p:cTn id="91" dur="500"/>
                                        <p:tgtEl>
                                          <p:spTgt spid="30"/>
                                        </p:tgtEl>
                                      </p:cBhvr>
                                    </p:animEffect>
                                  </p:childTnLst>
                                </p:cTn>
                              </p:par>
                              <p:par>
                                <p:cTn id="92" presetID="3" presetClass="entr" presetSubtype="10" fill="hold" nodeType="with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blinds(horizontal)">
                                      <p:cBhvr>
                                        <p:cTn id="94" dur="500"/>
                                        <p:tgtEl>
                                          <p:spTgt spid="31"/>
                                        </p:tgtEl>
                                      </p:cBhvr>
                                    </p:animEffect>
                                  </p:childTnLst>
                                </p:cTn>
                              </p:par>
                            </p:childTnLst>
                          </p:cTn>
                        </p:par>
                      </p:childTnLst>
                    </p:cTn>
                  </p:par>
                  <p:par>
                    <p:cTn id="95" fill="hold">
                      <p:stCondLst>
                        <p:cond delay="indefinite"/>
                      </p:stCondLst>
                      <p:childTnLst>
                        <p:par>
                          <p:cTn id="96" fill="hold">
                            <p:stCondLst>
                              <p:cond delay="0"/>
                            </p:stCondLst>
                            <p:childTnLst>
                              <p:par>
                                <p:cTn id="97" presetID="3" presetClass="entr" presetSubtype="1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blinds(horizontal)">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3" presetClass="entr" presetSubtype="1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blinds(horizontal)">
                                      <p:cBhvr>
                                        <p:cTn id="104" dur="500"/>
                                        <p:tgtEl>
                                          <p:spTgt spid="33"/>
                                        </p:tgtEl>
                                      </p:cBhvr>
                                    </p:animEffect>
                                  </p:childTnLst>
                                </p:cTn>
                              </p:par>
                            </p:childTnLst>
                          </p:cTn>
                        </p:par>
                      </p:childTnLst>
                    </p:cTn>
                  </p:par>
                  <p:par>
                    <p:cTn id="105" fill="hold">
                      <p:stCondLst>
                        <p:cond delay="indefinite"/>
                      </p:stCondLst>
                      <p:childTnLst>
                        <p:par>
                          <p:cTn id="106" fill="hold">
                            <p:stCondLst>
                              <p:cond delay="0"/>
                            </p:stCondLst>
                            <p:childTnLst>
                              <p:par>
                                <p:cTn id="107" presetID="3" presetClass="entr" presetSubtype="10" fill="hold" nodeType="click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blinds(horizontal)">
                                      <p:cBhvr>
                                        <p:cTn id="109" dur="500"/>
                                        <p:tgtEl>
                                          <p:spTgt spid="34"/>
                                        </p:tgtEl>
                                      </p:cBhvr>
                                    </p:animEffect>
                                  </p:childTnLst>
                                </p:cTn>
                              </p:par>
                              <p:par>
                                <p:cTn id="110" presetID="3" presetClass="entr" presetSubtype="10" fill="hold" nodeType="withEffect">
                                  <p:stCondLst>
                                    <p:cond delay="0"/>
                                  </p:stCondLst>
                                  <p:childTnLst>
                                    <p:set>
                                      <p:cBhvr>
                                        <p:cTn id="111" dur="1" fill="hold">
                                          <p:stCondLst>
                                            <p:cond delay="0"/>
                                          </p:stCondLst>
                                        </p:cTn>
                                        <p:tgtEl>
                                          <p:spTgt spid="35"/>
                                        </p:tgtEl>
                                        <p:attrNameLst>
                                          <p:attrName>style.visibility</p:attrName>
                                        </p:attrNameLst>
                                      </p:cBhvr>
                                      <p:to>
                                        <p:strVal val="visible"/>
                                      </p:to>
                                    </p:set>
                                    <p:animEffect transition="in" filter="blinds(horizontal)">
                                      <p:cBhvr>
                                        <p:cTn id="112" dur="500"/>
                                        <p:tgtEl>
                                          <p:spTgt spid="35"/>
                                        </p:tgtEl>
                                      </p:cBhvr>
                                    </p:animEffect>
                                  </p:childTnLst>
                                </p:cTn>
                              </p:par>
                            </p:childTnLst>
                          </p:cTn>
                        </p:par>
                      </p:childTnLst>
                    </p:cTn>
                  </p:par>
                  <p:par>
                    <p:cTn id="113" fill="hold">
                      <p:stCondLst>
                        <p:cond delay="indefinite"/>
                      </p:stCondLst>
                      <p:childTnLst>
                        <p:par>
                          <p:cTn id="114" fill="hold">
                            <p:stCondLst>
                              <p:cond delay="0"/>
                            </p:stCondLst>
                            <p:childTnLst>
                              <p:par>
                                <p:cTn id="115" presetID="3" presetClass="entr" presetSubtype="10" fill="hold" grpId="0" nodeType="clickEffect">
                                  <p:stCondLst>
                                    <p:cond delay="0"/>
                                  </p:stCondLst>
                                  <p:childTnLst>
                                    <p:set>
                                      <p:cBhvr>
                                        <p:cTn id="116" dur="1" fill="hold">
                                          <p:stCondLst>
                                            <p:cond delay="0"/>
                                          </p:stCondLst>
                                        </p:cTn>
                                        <p:tgtEl>
                                          <p:spTgt spid="36"/>
                                        </p:tgtEl>
                                        <p:attrNameLst>
                                          <p:attrName>style.visibility</p:attrName>
                                        </p:attrNameLst>
                                      </p:cBhvr>
                                      <p:to>
                                        <p:strVal val="visible"/>
                                      </p:to>
                                    </p:set>
                                    <p:animEffect transition="in" filter="blinds(horizontal)">
                                      <p:cBhvr>
                                        <p:cTn id="117" dur="500"/>
                                        <p:tgtEl>
                                          <p:spTgt spid="36"/>
                                        </p:tgtEl>
                                      </p:cBhvr>
                                    </p:animEffect>
                                  </p:childTnLst>
                                </p:cTn>
                              </p:par>
                            </p:childTnLst>
                          </p:cTn>
                        </p:par>
                      </p:childTnLst>
                    </p:cTn>
                  </p:par>
                  <p:par>
                    <p:cTn id="118" fill="hold">
                      <p:stCondLst>
                        <p:cond delay="indefinite"/>
                      </p:stCondLst>
                      <p:childTnLst>
                        <p:par>
                          <p:cTn id="119" fill="hold">
                            <p:stCondLst>
                              <p:cond delay="0"/>
                            </p:stCondLst>
                            <p:childTnLst>
                              <p:par>
                                <p:cTn id="120" presetID="3" presetClass="entr" presetSubtype="10" fill="hold" grpId="0" nodeType="clickEffect">
                                  <p:stCondLst>
                                    <p:cond delay="0"/>
                                  </p:stCondLst>
                                  <p:childTnLst>
                                    <p:set>
                                      <p:cBhvr>
                                        <p:cTn id="121" dur="1" fill="hold">
                                          <p:stCondLst>
                                            <p:cond delay="0"/>
                                          </p:stCondLst>
                                        </p:cTn>
                                        <p:tgtEl>
                                          <p:spTgt spid="37"/>
                                        </p:tgtEl>
                                        <p:attrNameLst>
                                          <p:attrName>style.visibility</p:attrName>
                                        </p:attrNameLst>
                                      </p:cBhvr>
                                      <p:to>
                                        <p:strVal val="visible"/>
                                      </p:to>
                                    </p:set>
                                    <p:animEffect transition="in" filter="blinds(horizontal)">
                                      <p:cBhvr>
                                        <p:cTn id="122" dur="500"/>
                                        <p:tgtEl>
                                          <p:spTgt spid="37"/>
                                        </p:tgtEl>
                                      </p:cBhvr>
                                    </p:animEffect>
                                  </p:childTnLst>
                                </p:cTn>
                              </p:par>
                            </p:childTnLst>
                          </p:cTn>
                        </p:par>
                      </p:childTnLst>
                    </p:cTn>
                  </p:par>
                  <p:par>
                    <p:cTn id="123" fill="hold">
                      <p:stCondLst>
                        <p:cond delay="indefinite"/>
                      </p:stCondLst>
                      <p:childTnLst>
                        <p:par>
                          <p:cTn id="124" fill="hold">
                            <p:stCondLst>
                              <p:cond delay="0"/>
                            </p:stCondLst>
                            <p:childTnLst>
                              <p:par>
                                <p:cTn id="125" presetID="3" presetClass="entr" presetSubtype="10" fill="hold" nodeType="clickEffect">
                                  <p:stCondLst>
                                    <p:cond delay="0"/>
                                  </p:stCondLst>
                                  <p:childTnLst>
                                    <p:set>
                                      <p:cBhvr>
                                        <p:cTn id="126" dur="1" fill="hold">
                                          <p:stCondLst>
                                            <p:cond delay="0"/>
                                          </p:stCondLst>
                                        </p:cTn>
                                        <p:tgtEl>
                                          <p:spTgt spid="39"/>
                                        </p:tgtEl>
                                        <p:attrNameLst>
                                          <p:attrName>style.visibility</p:attrName>
                                        </p:attrNameLst>
                                      </p:cBhvr>
                                      <p:to>
                                        <p:strVal val="visible"/>
                                      </p:to>
                                    </p:set>
                                    <p:animEffect transition="in" filter="blinds(horizontal)">
                                      <p:cBhvr>
                                        <p:cTn id="127" dur="500"/>
                                        <p:tgtEl>
                                          <p:spTgt spid="39"/>
                                        </p:tgtEl>
                                      </p:cBhvr>
                                    </p:animEffect>
                                  </p:childTnLst>
                                </p:cTn>
                              </p:par>
                              <p:par>
                                <p:cTn id="128" presetID="3" presetClass="entr" presetSubtype="10" fill="hold" nodeType="withEffect">
                                  <p:stCondLst>
                                    <p:cond delay="0"/>
                                  </p:stCondLst>
                                  <p:childTnLst>
                                    <p:set>
                                      <p:cBhvr>
                                        <p:cTn id="129" dur="1" fill="hold">
                                          <p:stCondLst>
                                            <p:cond delay="0"/>
                                          </p:stCondLst>
                                        </p:cTn>
                                        <p:tgtEl>
                                          <p:spTgt spid="40"/>
                                        </p:tgtEl>
                                        <p:attrNameLst>
                                          <p:attrName>style.visibility</p:attrName>
                                        </p:attrNameLst>
                                      </p:cBhvr>
                                      <p:to>
                                        <p:strVal val="visible"/>
                                      </p:to>
                                    </p:set>
                                    <p:animEffect transition="in" filter="blinds(horizontal)">
                                      <p:cBhvr>
                                        <p:cTn id="130" dur="500"/>
                                        <p:tgtEl>
                                          <p:spTgt spid="40"/>
                                        </p:tgtEl>
                                      </p:cBhvr>
                                    </p:animEffect>
                                  </p:childTnLst>
                                </p:cTn>
                              </p:par>
                            </p:childTnLst>
                          </p:cTn>
                        </p:par>
                      </p:childTnLst>
                    </p:cTn>
                  </p:par>
                  <p:par>
                    <p:cTn id="131" fill="hold">
                      <p:stCondLst>
                        <p:cond delay="indefinite"/>
                      </p:stCondLst>
                      <p:childTnLst>
                        <p:par>
                          <p:cTn id="132" fill="hold">
                            <p:stCondLst>
                              <p:cond delay="0"/>
                            </p:stCondLst>
                            <p:childTnLst>
                              <p:par>
                                <p:cTn id="133" presetID="3" presetClass="entr" presetSubtype="10" fill="hold" grpId="0" nodeType="clickEffect">
                                  <p:stCondLst>
                                    <p:cond delay="0"/>
                                  </p:stCondLst>
                                  <p:childTnLst>
                                    <p:set>
                                      <p:cBhvr>
                                        <p:cTn id="134" dur="1" fill="hold">
                                          <p:stCondLst>
                                            <p:cond delay="0"/>
                                          </p:stCondLst>
                                        </p:cTn>
                                        <p:tgtEl>
                                          <p:spTgt spid="38"/>
                                        </p:tgtEl>
                                        <p:attrNameLst>
                                          <p:attrName>style.visibility</p:attrName>
                                        </p:attrNameLst>
                                      </p:cBhvr>
                                      <p:to>
                                        <p:strVal val="visible"/>
                                      </p:to>
                                    </p:set>
                                    <p:animEffect transition="in" filter="blinds(horizontal)">
                                      <p:cBhvr>
                                        <p:cTn id="135" dur="500"/>
                                        <p:tgtEl>
                                          <p:spTgt spid="38"/>
                                        </p:tgtEl>
                                      </p:cBhvr>
                                    </p:animEffect>
                                  </p:childTnLst>
                                </p:cTn>
                              </p:par>
                            </p:childTnLst>
                          </p:cTn>
                        </p:par>
                      </p:childTnLst>
                    </p:cTn>
                  </p:par>
                  <p:par>
                    <p:cTn id="136" fill="hold">
                      <p:stCondLst>
                        <p:cond delay="indefinite"/>
                      </p:stCondLst>
                      <p:childTnLst>
                        <p:par>
                          <p:cTn id="137" fill="hold">
                            <p:stCondLst>
                              <p:cond delay="0"/>
                            </p:stCondLst>
                            <p:childTnLst>
                              <p:par>
                                <p:cTn id="138" presetID="3" presetClass="entr" presetSubtype="10" fill="hold" grpId="0" nodeType="clickEffect">
                                  <p:stCondLst>
                                    <p:cond delay="0"/>
                                  </p:stCondLst>
                                  <p:childTnLst>
                                    <p:set>
                                      <p:cBhvr>
                                        <p:cTn id="139" dur="1" fill="hold">
                                          <p:stCondLst>
                                            <p:cond delay="0"/>
                                          </p:stCondLst>
                                        </p:cTn>
                                        <p:tgtEl>
                                          <p:spTgt spid="41"/>
                                        </p:tgtEl>
                                        <p:attrNameLst>
                                          <p:attrName>style.visibility</p:attrName>
                                        </p:attrNameLst>
                                      </p:cBhvr>
                                      <p:to>
                                        <p:strVal val="visible"/>
                                      </p:to>
                                    </p:set>
                                    <p:animEffect transition="in" filter="blinds(horizontal)">
                                      <p:cBhvr>
                                        <p:cTn id="140" dur="500"/>
                                        <p:tgtEl>
                                          <p:spTgt spid="41"/>
                                        </p:tgtEl>
                                      </p:cBhvr>
                                    </p:animEffect>
                                  </p:childTnLst>
                                </p:cTn>
                              </p:par>
                            </p:childTnLst>
                          </p:cTn>
                        </p:par>
                      </p:childTnLst>
                    </p:cTn>
                  </p:par>
                  <p:par>
                    <p:cTn id="141" fill="hold">
                      <p:stCondLst>
                        <p:cond delay="indefinite"/>
                      </p:stCondLst>
                      <p:childTnLst>
                        <p:par>
                          <p:cTn id="142" fill="hold">
                            <p:stCondLst>
                              <p:cond delay="0"/>
                            </p:stCondLst>
                            <p:childTnLst>
                              <p:par>
                                <p:cTn id="143" presetID="9" presetClass="entr" presetSubtype="0" fill="hold" grpId="0" nodeType="clickEffect">
                                  <p:stCondLst>
                                    <p:cond delay="0"/>
                                  </p:stCondLst>
                                  <p:childTnLst>
                                    <p:set>
                                      <p:cBhvr>
                                        <p:cTn id="144" dur="1" fill="hold">
                                          <p:stCondLst>
                                            <p:cond delay="0"/>
                                          </p:stCondLst>
                                        </p:cTn>
                                        <p:tgtEl>
                                          <p:spTgt spid="24"/>
                                        </p:tgtEl>
                                        <p:attrNameLst>
                                          <p:attrName>style.visibility</p:attrName>
                                        </p:attrNameLst>
                                      </p:cBhvr>
                                      <p:to>
                                        <p:strVal val="visible"/>
                                      </p:to>
                                    </p:set>
                                    <p:animEffect transition="in" filter="dissolve">
                                      <p:cBhvr>
                                        <p:cTn id="145" dur="500"/>
                                        <p:tgtEl>
                                          <p:spTgt spid="24"/>
                                        </p:tgtEl>
                                      </p:cBhvr>
                                    </p:animEffect>
                                  </p:childTnLst>
                                </p:cTn>
                              </p:par>
                              <p:par>
                                <p:cTn id="146" presetID="9" presetClass="entr" presetSubtype="0" fill="hold" grpId="0" nodeType="with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dissolve">
                                      <p:cBhvr>
                                        <p:cTn id="148" dur="500"/>
                                        <p:tgtEl>
                                          <p:spTgt spid="26"/>
                                        </p:tgtEl>
                                      </p:cBhvr>
                                    </p:animEffect>
                                  </p:childTnLst>
                                </p:cTn>
                              </p:par>
                              <p:par>
                                <p:cTn id="149" presetID="9" presetClass="entr" presetSubtype="0" fill="hold" grpId="0" nodeType="withEffect">
                                  <p:stCondLst>
                                    <p:cond delay="0"/>
                                  </p:stCondLst>
                                  <p:childTnLst>
                                    <p:set>
                                      <p:cBhvr>
                                        <p:cTn id="150" dur="1" fill="hold">
                                          <p:stCondLst>
                                            <p:cond delay="0"/>
                                          </p:stCondLst>
                                        </p:cTn>
                                        <p:tgtEl>
                                          <p:spTgt spid="27"/>
                                        </p:tgtEl>
                                        <p:attrNameLst>
                                          <p:attrName>style.visibility</p:attrName>
                                        </p:attrNameLst>
                                      </p:cBhvr>
                                      <p:to>
                                        <p:strVal val="visible"/>
                                      </p:to>
                                    </p:set>
                                    <p:animEffect transition="in" filter="dissolve">
                                      <p:cBhvr>
                                        <p:cTn id="151" dur="500"/>
                                        <p:tgtEl>
                                          <p:spTgt spid="27"/>
                                        </p:tgtEl>
                                      </p:cBhvr>
                                    </p:animEffect>
                                  </p:childTnLst>
                                </p:cTn>
                              </p:par>
                              <p:par>
                                <p:cTn id="152" presetID="9" presetClass="entr" presetSubtype="0"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Effect transition="in" filter="dissolve">
                                      <p:cBhvr>
                                        <p:cTn id="154" dur="500"/>
                                        <p:tgtEl>
                                          <p:spTgt spid="25"/>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42"/>
                                        </p:tgtEl>
                                        <p:attrNameLst>
                                          <p:attrName>style.visibility</p:attrName>
                                        </p:attrNameLst>
                                      </p:cBhvr>
                                      <p:to>
                                        <p:strVal val="visible"/>
                                      </p:to>
                                    </p:set>
                                    <p:animEffect transition="in" filter="fade">
                                      <p:cBhvr>
                                        <p:cTn id="15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p:bldP spid="14" grpId="0"/>
      <p:bldP spid="15" grpId="0"/>
      <p:bldP spid="20" grpId="0"/>
      <p:bldP spid="21" grpId="0"/>
      <p:bldP spid="22" grpId="0"/>
      <p:bldP spid="23" grpId="0"/>
      <p:bldP spid="24" grpId="0" animBg="1"/>
      <p:bldP spid="25" grpId="0" animBg="1"/>
      <p:bldP spid="26" grpId="0" animBg="1"/>
      <p:bldP spid="27" grpId="0" animBg="1"/>
      <p:bldP spid="28" grpId="0" animBg="1"/>
      <p:bldP spid="29" grpId="0"/>
      <p:bldP spid="32" grpId="0"/>
      <p:bldP spid="33" grpId="0"/>
      <p:bldP spid="36" grpId="0"/>
      <p:bldP spid="37" grpId="0"/>
      <p:bldP spid="38" grpId="0"/>
      <p:bldP spid="41" grpId="0"/>
      <p:bldP spid="4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3" y="50000"/>
            <a:ext cx="4897303"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Estimate the size of angle x.</a:t>
            </a:r>
          </a:p>
        </p:txBody>
      </p:sp>
      <p:pic>
        <p:nvPicPr>
          <p:cNvPr id="4" name="Picture 3" descr="https://app.doublestruck.eu/content/K2_REAS/HTML/Q/QGFY547_files/img01.jpg">
            <a:extLst>
              <a:ext uri="{FF2B5EF4-FFF2-40B4-BE49-F238E27FC236}">
                <a16:creationId xmlns:a16="http://schemas.microsoft.com/office/drawing/2014/main" id="{CBAD526C-F12F-43FB-A729-F567FC148A0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311283" y="1043774"/>
            <a:ext cx="6418550" cy="1569660"/>
          </a:xfrm>
          <a:prstGeom prst="rect">
            <a:avLst/>
          </a:prstGeom>
          <a:noFill/>
          <a:ln>
            <a:noFill/>
          </a:ln>
        </p:spPr>
      </p:pic>
      <p:sp>
        <p:nvSpPr>
          <p:cNvPr id="5" name="Rectangle 4">
            <a:extLst>
              <a:ext uri="{FF2B5EF4-FFF2-40B4-BE49-F238E27FC236}">
                <a16:creationId xmlns:a16="http://schemas.microsoft.com/office/drawing/2014/main" id="{49762CA4-C935-4765-82CD-9E430B79538B}"/>
              </a:ext>
            </a:extLst>
          </p:cNvPr>
          <p:cNvSpPr/>
          <p:nvPr/>
        </p:nvSpPr>
        <p:spPr>
          <a:xfrm>
            <a:off x="56123" y="3082412"/>
            <a:ext cx="10208712" cy="1569660"/>
          </a:xfrm>
          <a:prstGeom prst="rect">
            <a:avLst/>
          </a:prstGeom>
        </p:spPr>
        <p:txBody>
          <a:bodyPr wrap="square">
            <a:spAutoFit/>
          </a:bodyPr>
          <a:lstStyle/>
          <a:p>
            <a:pPr>
              <a:spcAft>
                <a:spcPts val="0"/>
              </a:spcAft>
            </a:pPr>
            <a:r>
              <a:rPr lang="en-GB" sz="3200" b="1" dirty="0">
                <a:effectLst/>
                <a:latin typeface="Calibri" panose="020F0502020204030204" pitchFamily="34" charset="0"/>
                <a:ea typeface="Calibri" panose="020F0502020204030204" pitchFamily="34" charset="0"/>
                <a:cs typeface="Times New Roman" panose="02020603050405020304" pitchFamily="18" charset="0"/>
              </a:rPr>
              <a:t>Circle the closest estimate.</a:t>
            </a:r>
          </a:p>
          <a:p>
            <a:pPr>
              <a:spcAft>
                <a:spcPts val="0"/>
              </a:spcAft>
            </a:pPr>
            <a:endParaRPr lang="en-GB" sz="32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dirty="0">
                <a:latin typeface="Calibri" panose="020F0502020204030204" pitchFamily="34" charset="0"/>
                <a:ea typeface="Calibri" panose="020F0502020204030204" pitchFamily="34" charset="0"/>
                <a:cs typeface="Times New Roman" panose="02020603050405020304" pitchFamily="18" charset="0"/>
              </a:rPr>
              <a:t>       170°         310°         190°         260°         180°</a:t>
            </a:r>
            <a:endParaRPr lang="en-GB" sz="32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 name="Oval 1">
            <a:extLst>
              <a:ext uri="{FF2B5EF4-FFF2-40B4-BE49-F238E27FC236}">
                <a16:creationId xmlns:a16="http://schemas.microsoft.com/office/drawing/2014/main" id="{02E86168-04E2-40D2-86AD-183AA0B9C587}"/>
              </a:ext>
            </a:extLst>
          </p:cNvPr>
          <p:cNvSpPr/>
          <p:nvPr/>
        </p:nvSpPr>
        <p:spPr>
          <a:xfrm>
            <a:off x="3659801" y="3748292"/>
            <a:ext cx="1313238" cy="1218444"/>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CDB76F15-265C-403E-9B42-259A44A48BA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55107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number written in Roman numerals.</a:t>
            </a:r>
          </a:p>
          <a:p>
            <a:r>
              <a:rPr lang="en-US" sz="3200" dirty="0"/>
              <a:t>     DCCIX</a:t>
            </a:r>
          </a:p>
          <a:p>
            <a:r>
              <a:rPr lang="en-US" sz="3200" b="1" dirty="0"/>
              <a:t>Write the number in figures.</a:t>
            </a:r>
          </a:p>
        </p:txBody>
      </p:sp>
      <p:sp>
        <p:nvSpPr>
          <p:cNvPr id="4" name="Rectangle 3">
            <a:extLst>
              <a:ext uri="{FF2B5EF4-FFF2-40B4-BE49-F238E27FC236}">
                <a16:creationId xmlns:a16="http://schemas.microsoft.com/office/drawing/2014/main" id="{DA3B37BA-18DB-44AB-8F45-C9D08180338E}"/>
              </a:ext>
            </a:extLst>
          </p:cNvPr>
          <p:cNvSpPr/>
          <p:nvPr/>
        </p:nvSpPr>
        <p:spPr>
          <a:xfrm>
            <a:off x="6211487"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L = 50</a:t>
            </a:r>
          </a:p>
        </p:txBody>
      </p:sp>
      <p:sp>
        <p:nvSpPr>
          <p:cNvPr id="5" name="Rectangle 4">
            <a:extLst>
              <a:ext uri="{FF2B5EF4-FFF2-40B4-BE49-F238E27FC236}">
                <a16:creationId xmlns:a16="http://schemas.microsoft.com/office/drawing/2014/main" id="{80B2FC11-4688-4D9D-BF51-24C77F1F2065}"/>
              </a:ext>
            </a:extLst>
          </p:cNvPr>
          <p:cNvSpPr/>
          <p:nvPr/>
        </p:nvSpPr>
        <p:spPr>
          <a:xfrm>
            <a:off x="7681222"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X = 10</a:t>
            </a:r>
          </a:p>
        </p:txBody>
      </p:sp>
      <p:sp>
        <p:nvSpPr>
          <p:cNvPr id="6" name="Rectangle 5">
            <a:extLst>
              <a:ext uri="{FF2B5EF4-FFF2-40B4-BE49-F238E27FC236}">
                <a16:creationId xmlns:a16="http://schemas.microsoft.com/office/drawing/2014/main" id="{BE08A526-635E-4CD6-8BB1-1D755CBCC021}"/>
              </a:ext>
            </a:extLst>
          </p:cNvPr>
          <p:cNvSpPr/>
          <p:nvPr/>
        </p:nvSpPr>
        <p:spPr>
          <a:xfrm>
            <a:off x="9170720"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V = 5</a:t>
            </a:r>
          </a:p>
        </p:txBody>
      </p:sp>
      <p:sp>
        <p:nvSpPr>
          <p:cNvPr id="7" name="Rectangle 6">
            <a:extLst>
              <a:ext uri="{FF2B5EF4-FFF2-40B4-BE49-F238E27FC236}">
                <a16:creationId xmlns:a16="http://schemas.microsoft.com/office/drawing/2014/main" id="{77F2505F-BA6B-4A83-AA94-0368E21FFCBD}"/>
              </a:ext>
            </a:extLst>
          </p:cNvPr>
          <p:cNvSpPr/>
          <p:nvPr/>
        </p:nvSpPr>
        <p:spPr>
          <a:xfrm>
            <a:off x="10565505"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 = 1</a:t>
            </a:r>
          </a:p>
        </p:txBody>
      </p:sp>
      <p:sp>
        <p:nvSpPr>
          <p:cNvPr id="8" name="Rectangle 7">
            <a:extLst>
              <a:ext uri="{FF2B5EF4-FFF2-40B4-BE49-F238E27FC236}">
                <a16:creationId xmlns:a16="http://schemas.microsoft.com/office/drawing/2014/main" id="{CFD93451-82AC-4163-A1A5-EA70FE4C32CE}"/>
              </a:ext>
            </a:extLst>
          </p:cNvPr>
          <p:cNvSpPr/>
          <p:nvPr/>
        </p:nvSpPr>
        <p:spPr>
          <a:xfrm>
            <a:off x="4397323"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6590B802-23E9-4E6A-ABED-5B4280D31344}"/>
              </a:ext>
            </a:extLst>
          </p:cNvPr>
          <p:cNvSpPr/>
          <p:nvPr/>
        </p:nvSpPr>
        <p:spPr>
          <a:xfrm>
            <a:off x="425611" y="19913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0" name="Rectangle 9">
            <a:extLst>
              <a:ext uri="{FF2B5EF4-FFF2-40B4-BE49-F238E27FC236}">
                <a16:creationId xmlns:a16="http://schemas.microsoft.com/office/drawing/2014/main" id="{459C96CC-116E-4B54-9656-D62E540E9D88}"/>
              </a:ext>
            </a:extLst>
          </p:cNvPr>
          <p:cNvSpPr/>
          <p:nvPr/>
        </p:nvSpPr>
        <p:spPr>
          <a:xfrm>
            <a:off x="2583159"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D = 500</a:t>
            </a:r>
          </a:p>
        </p:txBody>
      </p:sp>
      <p:sp>
        <p:nvSpPr>
          <p:cNvPr id="11" name="Rectangle 10">
            <a:extLst>
              <a:ext uri="{FF2B5EF4-FFF2-40B4-BE49-F238E27FC236}">
                <a16:creationId xmlns:a16="http://schemas.microsoft.com/office/drawing/2014/main" id="{BEF58E75-F3D7-4CFC-985C-2EC1AAB6F15E}"/>
              </a:ext>
            </a:extLst>
          </p:cNvPr>
          <p:cNvSpPr/>
          <p:nvPr/>
        </p:nvSpPr>
        <p:spPr>
          <a:xfrm>
            <a:off x="4954250" y="1034885"/>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12" name="Rectangle 11">
            <a:extLst>
              <a:ext uri="{FF2B5EF4-FFF2-40B4-BE49-F238E27FC236}">
                <a16:creationId xmlns:a16="http://schemas.microsoft.com/office/drawing/2014/main" id="{DE024C44-7583-4E43-A689-125047DB5A04}"/>
              </a:ext>
            </a:extLst>
          </p:cNvPr>
          <p:cNvSpPr/>
          <p:nvPr/>
        </p:nvSpPr>
        <p:spPr>
          <a:xfrm>
            <a:off x="5203280" y="1032466"/>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a:t>
            </a:r>
          </a:p>
        </p:txBody>
      </p:sp>
      <p:sp>
        <p:nvSpPr>
          <p:cNvPr id="13" name="Rectangle 12">
            <a:extLst>
              <a:ext uri="{FF2B5EF4-FFF2-40B4-BE49-F238E27FC236}">
                <a16:creationId xmlns:a16="http://schemas.microsoft.com/office/drawing/2014/main" id="{EB7F5B12-80ED-4141-AEFD-69621D0E4B8F}"/>
              </a:ext>
            </a:extLst>
          </p:cNvPr>
          <p:cNvSpPr/>
          <p:nvPr/>
        </p:nvSpPr>
        <p:spPr>
          <a:xfrm>
            <a:off x="5461363" y="1030047"/>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4" name="Rectangle 13">
            <a:extLst>
              <a:ext uri="{FF2B5EF4-FFF2-40B4-BE49-F238E27FC236}">
                <a16:creationId xmlns:a16="http://schemas.microsoft.com/office/drawing/2014/main" id="{83B5A271-91DE-416D-B129-C458B726D6D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2456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CE50CB51-1E42-4D73-8B61-3317E7F058C1}"/>
              </a:ext>
            </a:extLst>
          </p:cNvPr>
          <p:cNvSpPr/>
          <p:nvPr/>
        </p:nvSpPr>
        <p:spPr>
          <a:xfrm>
            <a:off x="56123" y="50000"/>
            <a:ext cx="11581695" cy="1569660"/>
          </a:xfrm>
          <a:prstGeom prst="rect">
            <a:avLst/>
          </a:prstGeom>
        </p:spPr>
        <p:txBody>
          <a:bodyPr wrap="square">
            <a:spAutoFit/>
          </a:bodyPr>
          <a:lstStyle/>
          <a:p>
            <a:r>
              <a:rPr lang="en-US" sz="3200" b="1" dirty="0"/>
              <a:t>Programmes cost 15p each.</a:t>
            </a:r>
          </a:p>
          <a:p>
            <a:r>
              <a:rPr lang="en-US" sz="3200" b="1" dirty="0"/>
              <a:t>Selling programmes raises £12.30</a:t>
            </a:r>
          </a:p>
          <a:p>
            <a:r>
              <a:rPr lang="en-US" sz="3200" b="1" dirty="0"/>
              <a:t>How many programmes are sold?</a:t>
            </a:r>
          </a:p>
        </p:txBody>
      </p:sp>
      <p:sp>
        <p:nvSpPr>
          <p:cNvPr id="5" name="Rectangle 4">
            <a:extLst>
              <a:ext uri="{FF2B5EF4-FFF2-40B4-BE49-F238E27FC236}">
                <a16:creationId xmlns:a16="http://schemas.microsoft.com/office/drawing/2014/main" id="{1020E6FB-D000-493B-872D-B6C3EAD566E7}"/>
              </a:ext>
            </a:extLst>
          </p:cNvPr>
          <p:cNvSpPr/>
          <p:nvPr/>
        </p:nvSpPr>
        <p:spPr>
          <a:xfrm>
            <a:off x="970881" y="1737794"/>
            <a:ext cx="4598647" cy="584775"/>
          </a:xfrm>
          <a:prstGeom prst="rect">
            <a:avLst/>
          </a:prstGeom>
        </p:spPr>
        <p:txBody>
          <a:bodyPr wrap="square">
            <a:spAutoFit/>
          </a:bodyPr>
          <a:lstStyle/>
          <a:p>
            <a:r>
              <a:rPr lang="en-GB" sz="3200" b="1" dirty="0">
                <a:solidFill>
                  <a:srgbClr val="FF0000"/>
                </a:solidFill>
              </a:rPr>
              <a:t>1 programme = 15p</a:t>
            </a:r>
            <a:endParaRPr lang="en-US" sz="3200" b="1" dirty="0">
              <a:solidFill>
                <a:srgbClr val="FF0000"/>
              </a:solidFill>
            </a:endParaRPr>
          </a:p>
        </p:txBody>
      </p:sp>
      <p:sp>
        <p:nvSpPr>
          <p:cNvPr id="6" name="Rectangle 5">
            <a:extLst>
              <a:ext uri="{FF2B5EF4-FFF2-40B4-BE49-F238E27FC236}">
                <a16:creationId xmlns:a16="http://schemas.microsoft.com/office/drawing/2014/main" id="{5D5594FC-7997-479E-AA53-B31A0C703B97}"/>
              </a:ext>
            </a:extLst>
          </p:cNvPr>
          <p:cNvSpPr/>
          <p:nvPr/>
        </p:nvSpPr>
        <p:spPr>
          <a:xfrm>
            <a:off x="828381" y="2556118"/>
            <a:ext cx="4598647" cy="584775"/>
          </a:xfrm>
          <a:prstGeom prst="rect">
            <a:avLst/>
          </a:prstGeom>
        </p:spPr>
        <p:txBody>
          <a:bodyPr wrap="square">
            <a:spAutoFit/>
          </a:bodyPr>
          <a:lstStyle/>
          <a:p>
            <a:r>
              <a:rPr lang="en-GB" sz="3200" b="1" dirty="0">
                <a:solidFill>
                  <a:srgbClr val="FF0000"/>
                </a:solidFill>
              </a:rPr>
              <a:t>2 programmes = 30p</a:t>
            </a:r>
            <a:endParaRPr lang="en-US" sz="3200" b="1" dirty="0">
              <a:solidFill>
                <a:srgbClr val="FF0000"/>
              </a:solidFill>
            </a:endParaRPr>
          </a:p>
        </p:txBody>
      </p:sp>
      <p:sp>
        <p:nvSpPr>
          <p:cNvPr id="7" name="Rectangle 6">
            <a:extLst>
              <a:ext uri="{FF2B5EF4-FFF2-40B4-BE49-F238E27FC236}">
                <a16:creationId xmlns:a16="http://schemas.microsoft.com/office/drawing/2014/main" id="{416F9CAD-C59D-4A58-AC71-BC164EB44F97}"/>
              </a:ext>
            </a:extLst>
          </p:cNvPr>
          <p:cNvSpPr/>
          <p:nvPr/>
        </p:nvSpPr>
        <p:spPr>
          <a:xfrm>
            <a:off x="648766" y="3401214"/>
            <a:ext cx="4598647" cy="584775"/>
          </a:xfrm>
          <a:prstGeom prst="rect">
            <a:avLst/>
          </a:prstGeom>
        </p:spPr>
        <p:txBody>
          <a:bodyPr wrap="square">
            <a:spAutoFit/>
          </a:bodyPr>
          <a:lstStyle/>
          <a:p>
            <a:r>
              <a:rPr lang="en-GB" sz="3200" b="1" dirty="0">
                <a:solidFill>
                  <a:srgbClr val="FF0000"/>
                </a:solidFill>
              </a:rPr>
              <a:t>20 programmes = £3</a:t>
            </a:r>
            <a:endParaRPr lang="en-US" sz="3200" b="1" dirty="0">
              <a:solidFill>
                <a:srgbClr val="FF0000"/>
              </a:solidFill>
            </a:endParaRPr>
          </a:p>
        </p:txBody>
      </p:sp>
      <p:sp>
        <p:nvSpPr>
          <p:cNvPr id="8" name="Rectangle 7">
            <a:extLst>
              <a:ext uri="{FF2B5EF4-FFF2-40B4-BE49-F238E27FC236}">
                <a16:creationId xmlns:a16="http://schemas.microsoft.com/office/drawing/2014/main" id="{989BD46B-E901-469A-B37D-08F285490EA0}"/>
              </a:ext>
            </a:extLst>
          </p:cNvPr>
          <p:cNvSpPr/>
          <p:nvPr/>
        </p:nvSpPr>
        <p:spPr>
          <a:xfrm>
            <a:off x="648766" y="4248187"/>
            <a:ext cx="4598647" cy="584775"/>
          </a:xfrm>
          <a:prstGeom prst="rect">
            <a:avLst/>
          </a:prstGeom>
        </p:spPr>
        <p:txBody>
          <a:bodyPr wrap="square">
            <a:spAutoFit/>
          </a:bodyPr>
          <a:lstStyle/>
          <a:p>
            <a:r>
              <a:rPr lang="en-GB" sz="3200" b="1" dirty="0">
                <a:solidFill>
                  <a:srgbClr val="FF0000"/>
                </a:solidFill>
              </a:rPr>
              <a:t>80 programmes = £12</a:t>
            </a:r>
            <a:endParaRPr lang="en-US" sz="3200" b="1" dirty="0">
              <a:solidFill>
                <a:srgbClr val="FF0000"/>
              </a:solidFill>
            </a:endParaRPr>
          </a:p>
        </p:txBody>
      </p:sp>
      <p:cxnSp>
        <p:nvCxnSpPr>
          <p:cNvPr id="11" name="Straight Arrow Connector 10">
            <a:extLst>
              <a:ext uri="{FF2B5EF4-FFF2-40B4-BE49-F238E27FC236}">
                <a16:creationId xmlns:a16="http://schemas.microsoft.com/office/drawing/2014/main" id="{4AEB4FA2-F63D-4DDF-93ED-89CD9DA340D7}"/>
              </a:ext>
            </a:extLst>
          </p:cNvPr>
          <p:cNvCxnSpPr/>
          <p:nvPr/>
        </p:nvCxnSpPr>
        <p:spPr>
          <a:xfrm>
            <a:off x="3535697" y="227410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EC2F5FA-4D6E-4B16-8515-13F1E3BD6D32}"/>
              </a:ext>
            </a:extLst>
          </p:cNvPr>
          <p:cNvSpPr/>
          <p:nvPr/>
        </p:nvSpPr>
        <p:spPr>
          <a:xfrm>
            <a:off x="3619571" y="218097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3" name="Straight Arrow Connector 12">
            <a:extLst>
              <a:ext uri="{FF2B5EF4-FFF2-40B4-BE49-F238E27FC236}">
                <a16:creationId xmlns:a16="http://schemas.microsoft.com/office/drawing/2014/main" id="{FA00BB24-69F5-4616-918C-39DAAD7DEC0A}"/>
              </a:ext>
            </a:extLst>
          </p:cNvPr>
          <p:cNvCxnSpPr/>
          <p:nvPr/>
        </p:nvCxnSpPr>
        <p:spPr>
          <a:xfrm>
            <a:off x="3535697" y="313862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983AB9B8-969A-4717-BA03-64F23C770102}"/>
              </a:ext>
            </a:extLst>
          </p:cNvPr>
          <p:cNvSpPr/>
          <p:nvPr/>
        </p:nvSpPr>
        <p:spPr>
          <a:xfrm>
            <a:off x="3619571" y="3045493"/>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x10</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5" name="Straight Arrow Connector 14">
            <a:extLst>
              <a:ext uri="{FF2B5EF4-FFF2-40B4-BE49-F238E27FC236}">
                <a16:creationId xmlns:a16="http://schemas.microsoft.com/office/drawing/2014/main" id="{8D20FC94-41C2-404C-8E51-21563C6191DB}"/>
              </a:ext>
            </a:extLst>
          </p:cNvPr>
          <p:cNvCxnSpPr/>
          <p:nvPr/>
        </p:nvCxnSpPr>
        <p:spPr>
          <a:xfrm>
            <a:off x="3535697" y="397111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11DC5DE1-592B-465A-B9C3-3ABAEA1A1196}"/>
              </a:ext>
            </a:extLst>
          </p:cNvPr>
          <p:cNvSpPr/>
          <p:nvPr/>
        </p:nvSpPr>
        <p:spPr>
          <a:xfrm>
            <a:off x="3619571" y="3877992"/>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 name="Rectangle 2">
            <a:extLst>
              <a:ext uri="{FF2B5EF4-FFF2-40B4-BE49-F238E27FC236}">
                <a16:creationId xmlns:a16="http://schemas.microsoft.com/office/drawing/2014/main" id="{F0371BF9-B8FD-4AB1-A1D9-0599C7BA8BE4}"/>
              </a:ext>
            </a:extLst>
          </p:cNvPr>
          <p:cNvSpPr/>
          <p:nvPr/>
        </p:nvSpPr>
        <p:spPr>
          <a:xfrm>
            <a:off x="648766" y="4310024"/>
            <a:ext cx="3875732" cy="4900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DF4F94B2-C6EE-4189-B3A5-39B092EBA01E}"/>
              </a:ext>
            </a:extLst>
          </p:cNvPr>
          <p:cNvSpPr/>
          <p:nvPr/>
        </p:nvSpPr>
        <p:spPr>
          <a:xfrm>
            <a:off x="598543" y="2624681"/>
            <a:ext cx="3875732" cy="4900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A73A24D7-A7DD-466A-97BE-34DFDC55EDBA}"/>
              </a:ext>
            </a:extLst>
          </p:cNvPr>
          <p:cNvSpPr/>
          <p:nvPr/>
        </p:nvSpPr>
        <p:spPr>
          <a:xfrm>
            <a:off x="5786324" y="1004119"/>
            <a:ext cx="4598647" cy="584775"/>
          </a:xfrm>
          <a:prstGeom prst="rect">
            <a:avLst/>
          </a:prstGeom>
        </p:spPr>
        <p:txBody>
          <a:bodyPr wrap="square">
            <a:spAutoFit/>
          </a:bodyPr>
          <a:lstStyle/>
          <a:p>
            <a:r>
              <a:rPr lang="en-GB" sz="3200" b="1" dirty="0">
                <a:solidFill>
                  <a:srgbClr val="FF0000"/>
                </a:solidFill>
              </a:rPr>
              <a:t>82 programmes</a:t>
            </a:r>
          </a:p>
        </p:txBody>
      </p:sp>
    </p:spTree>
    <p:extLst>
      <p:ext uri="{BB962C8B-B14F-4D97-AF65-F5344CB8AC3E}">
        <p14:creationId xmlns:p14="http://schemas.microsoft.com/office/powerpoint/2010/main" val="2069448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fade">
                                      <p:cBhvr>
                                        <p:cTn id="54" dur="500"/>
                                        <p:tgtEl>
                                          <p:spTgt spid="3"/>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fade">
                                      <p:cBhvr>
                                        <p:cTn id="5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2" grpId="0"/>
      <p:bldP spid="14" grpId="0"/>
      <p:bldP spid="16" grpId="0"/>
      <p:bldP spid="3" grpId="0" animBg="1"/>
      <p:bldP spid="18" grpId="0" animBg="1"/>
      <p:bldP spid="1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521984" cy="1077218"/>
          </a:xfrm>
          <a:prstGeom prst="rect">
            <a:avLst/>
          </a:prstGeom>
        </p:spPr>
        <p:txBody>
          <a:bodyPr wrap="square">
            <a:spAutoFit/>
          </a:bodyPr>
          <a:lstStyle/>
          <a:p>
            <a:r>
              <a:rPr lang="en-US" sz="3200" b="1" dirty="0"/>
              <a:t>One number is in the wrong place on the sorting diagram. </a:t>
            </a:r>
          </a:p>
          <a:p>
            <a:r>
              <a:rPr lang="en-US" sz="3200" b="1" dirty="0"/>
              <a:t>Put a cross on it. </a:t>
            </a:r>
          </a:p>
        </p:txBody>
      </p:sp>
      <p:pic>
        <p:nvPicPr>
          <p:cNvPr id="3" name="Picture 2">
            <a:extLst>
              <a:ext uri="{FF2B5EF4-FFF2-40B4-BE49-F238E27FC236}">
                <a16:creationId xmlns:a16="http://schemas.microsoft.com/office/drawing/2014/main" id="{87EBA9C5-3F7B-49DD-80C2-9F8F56F01A14}"/>
              </a:ext>
            </a:extLst>
          </p:cNvPr>
          <p:cNvPicPr>
            <a:picLocks noChangeAspect="1"/>
          </p:cNvPicPr>
          <p:nvPr/>
        </p:nvPicPr>
        <p:blipFill>
          <a:blip r:embed="rId3"/>
          <a:stretch>
            <a:fillRect/>
          </a:stretch>
        </p:blipFill>
        <p:spPr>
          <a:xfrm>
            <a:off x="285316" y="1224203"/>
            <a:ext cx="8373775" cy="5275030"/>
          </a:xfrm>
          <a:prstGeom prst="rect">
            <a:avLst/>
          </a:prstGeom>
        </p:spPr>
      </p:pic>
      <p:sp>
        <p:nvSpPr>
          <p:cNvPr id="5" name="Rectangle 4">
            <a:extLst>
              <a:ext uri="{FF2B5EF4-FFF2-40B4-BE49-F238E27FC236}">
                <a16:creationId xmlns:a16="http://schemas.microsoft.com/office/drawing/2014/main" id="{9ED1760F-0688-4F8B-8365-52B8B00770A8}"/>
              </a:ext>
            </a:extLst>
          </p:cNvPr>
          <p:cNvSpPr/>
          <p:nvPr/>
        </p:nvSpPr>
        <p:spPr>
          <a:xfrm>
            <a:off x="4169876" y="315383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Tree>
    <p:extLst>
      <p:ext uri="{BB962C8B-B14F-4D97-AF65-F5344CB8AC3E}">
        <p14:creationId xmlns:p14="http://schemas.microsoft.com/office/powerpoint/2010/main" val="1164672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79045A3-06E8-4CC7-BE66-F72F0723D2D5}"/>
              </a:ext>
            </a:extLst>
          </p:cNvPr>
          <p:cNvSpPr/>
          <p:nvPr/>
        </p:nvSpPr>
        <p:spPr>
          <a:xfrm>
            <a:off x="103032" y="48384"/>
            <a:ext cx="4597052" cy="255454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six triangles. One of them is an equilateral triangle. Put a tick in the equilateral triangle.</a:t>
            </a:r>
          </a:p>
        </p:txBody>
      </p:sp>
      <p:pic>
        <p:nvPicPr>
          <p:cNvPr id="3" name="Picture 2" descr="https://app.doublestruck.eu/content/K2_REAS/HTML/Q/Q98A10_files/image003.jpg">
            <a:extLst>
              <a:ext uri="{FF2B5EF4-FFF2-40B4-BE49-F238E27FC236}">
                <a16:creationId xmlns:a16="http://schemas.microsoft.com/office/drawing/2014/main" id="{6DA7C2C7-75E5-4FC3-89F4-95FA37B1B968}"/>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7052" y="189293"/>
            <a:ext cx="7324608" cy="4117295"/>
          </a:xfrm>
          <a:prstGeom prst="rect">
            <a:avLst/>
          </a:prstGeom>
          <a:noFill/>
          <a:ln>
            <a:noFill/>
          </a:ln>
        </p:spPr>
      </p:pic>
      <p:sp>
        <p:nvSpPr>
          <p:cNvPr id="6" name="Rectangle 5">
            <a:extLst>
              <a:ext uri="{FF2B5EF4-FFF2-40B4-BE49-F238E27FC236}">
                <a16:creationId xmlns:a16="http://schemas.microsoft.com/office/drawing/2014/main" id="{D5EDF25B-35C8-406F-8C41-013212A908F2}"/>
              </a:ext>
            </a:extLst>
          </p:cNvPr>
          <p:cNvSpPr/>
          <p:nvPr/>
        </p:nvSpPr>
        <p:spPr>
          <a:xfrm>
            <a:off x="10650320" y="808732"/>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7706B481-3E38-4567-BC8A-1202BF6DA0D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27177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45559D7-CF4C-41DD-A486-C02CC4CD3FE6}"/>
              </a:ext>
            </a:extLst>
          </p:cNvPr>
          <p:cNvSpPr/>
          <p:nvPr/>
        </p:nvSpPr>
        <p:spPr>
          <a:xfrm>
            <a:off x="103032" y="51516"/>
            <a:ext cx="6374296"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nets will fold to make 3-D shapes. Match each net to the name of its shape. One has been done for you.</a:t>
            </a:r>
          </a:p>
        </p:txBody>
      </p:sp>
      <p:pic>
        <p:nvPicPr>
          <p:cNvPr id="3" name="Picture 2" descr="https://app.doublestruck.eu/content/K2_REAS/HTML/Q/Q98Y4B17_files/image001.jpg">
            <a:extLst>
              <a:ext uri="{FF2B5EF4-FFF2-40B4-BE49-F238E27FC236}">
                <a16:creationId xmlns:a16="http://schemas.microsoft.com/office/drawing/2014/main" id="{2F847EEE-B960-4088-B92C-3F6F4C9D07D1}"/>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70981" y="341289"/>
            <a:ext cx="4871520" cy="6175422"/>
          </a:xfrm>
          <a:prstGeom prst="rect">
            <a:avLst/>
          </a:prstGeom>
          <a:noFill/>
          <a:ln>
            <a:noFill/>
          </a:ln>
        </p:spPr>
      </p:pic>
      <p:cxnSp>
        <p:nvCxnSpPr>
          <p:cNvPr id="6" name="Straight Connector 5">
            <a:extLst>
              <a:ext uri="{FF2B5EF4-FFF2-40B4-BE49-F238E27FC236}">
                <a16:creationId xmlns:a16="http://schemas.microsoft.com/office/drawing/2014/main" id="{A8D0C142-977D-4E0C-A6D5-D804C0C075B4}"/>
              </a:ext>
            </a:extLst>
          </p:cNvPr>
          <p:cNvCxnSpPr/>
          <p:nvPr/>
        </p:nvCxnSpPr>
        <p:spPr>
          <a:xfrm>
            <a:off x="8694821" y="2839453"/>
            <a:ext cx="2326105" cy="295174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ED68F4C-8E3A-40D0-AC43-BE3EDA0029CD}"/>
              </a:ext>
            </a:extLst>
          </p:cNvPr>
          <p:cNvCxnSpPr>
            <a:cxnSpLocks/>
          </p:cNvCxnSpPr>
          <p:nvPr/>
        </p:nvCxnSpPr>
        <p:spPr>
          <a:xfrm flipV="1">
            <a:off x="8590548" y="1235244"/>
            <a:ext cx="1259305" cy="3228472"/>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FD5D329-7203-4779-AAC7-1CB3967581EB}"/>
              </a:ext>
            </a:extLst>
          </p:cNvPr>
          <p:cNvCxnSpPr>
            <a:cxnSpLocks/>
          </p:cNvCxnSpPr>
          <p:nvPr/>
        </p:nvCxnSpPr>
        <p:spPr>
          <a:xfrm flipV="1">
            <a:off x="8694821" y="3136233"/>
            <a:ext cx="2430378" cy="265496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4C6DD0B2-6737-4452-AF29-1B45B2A3183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25389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Five children grow pumpkins.</a:t>
            </a:r>
          </a:p>
          <a:p>
            <a:r>
              <a:rPr lang="en-US" sz="3200" b="1" dirty="0"/>
              <a:t>This bar chart shows how heavy their pumpkins are.</a:t>
            </a:r>
          </a:p>
        </p:txBody>
      </p:sp>
      <p:pic>
        <p:nvPicPr>
          <p:cNvPr id="3" name="Picture 2">
            <a:extLst>
              <a:ext uri="{FF2B5EF4-FFF2-40B4-BE49-F238E27FC236}">
                <a16:creationId xmlns:a16="http://schemas.microsoft.com/office/drawing/2014/main" id="{769C6F08-AC0B-4F56-8E99-29FF2A7AEC49}"/>
              </a:ext>
            </a:extLst>
          </p:cNvPr>
          <p:cNvPicPr>
            <a:picLocks noChangeAspect="1"/>
          </p:cNvPicPr>
          <p:nvPr/>
        </p:nvPicPr>
        <p:blipFill>
          <a:blip r:embed="rId3"/>
          <a:stretch>
            <a:fillRect/>
          </a:stretch>
        </p:blipFill>
        <p:spPr>
          <a:xfrm>
            <a:off x="196622" y="1127218"/>
            <a:ext cx="6788041" cy="3790724"/>
          </a:xfrm>
          <a:prstGeom prst="rect">
            <a:avLst/>
          </a:prstGeom>
        </p:spPr>
      </p:pic>
      <p:sp>
        <p:nvSpPr>
          <p:cNvPr id="5" name="Rectangle 4">
            <a:extLst>
              <a:ext uri="{FF2B5EF4-FFF2-40B4-BE49-F238E27FC236}">
                <a16:creationId xmlns:a16="http://schemas.microsoft.com/office/drawing/2014/main" id="{BA7632E8-0866-4494-9652-0EB0D8B77924}"/>
              </a:ext>
            </a:extLst>
          </p:cNvPr>
          <p:cNvSpPr/>
          <p:nvPr/>
        </p:nvSpPr>
        <p:spPr>
          <a:xfrm>
            <a:off x="6984227" y="1127218"/>
            <a:ext cx="5151214" cy="1077218"/>
          </a:xfrm>
          <a:prstGeom prst="rect">
            <a:avLst/>
          </a:prstGeom>
        </p:spPr>
        <p:txBody>
          <a:bodyPr wrap="square">
            <a:spAutoFit/>
          </a:bodyPr>
          <a:lstStyle/>
          <a:p>
            <a:r>
              <a:rPr lang="en-US" sz="3200" b="1" dirty="0"/>
              <a:t>How much heavier is Joe’s pumpkin than Holly’s?</a:t>
            </a:r>
          </a:p>
        </p:txBody>
      </p:sp>
      <p:sp>
        <p:nvSpPr>
          <p:cNvPr id="6" name="Rectangle 5">
            <a:extLst>
              <a:ext uri="{FF2B5EF4-FFF2-40B4-BE49-F238E27FC236}">
                <a16:creationId xmlns:a16="http://schemas.microsoft.com/office/drawing/2014/main" id="{D7F9FFC8-44FA-4714-8E05-E341FE76646C}"/>
              </a:ext>
            </a:extLst>
          </p:cNvPr>
          <p:cNvSpPr/>
          <p:nvPr/>
        </p:nvSpPr>
        <p:spPr>
          <a:xfrm>
            <a:off x="6984227" y="3693416"/>
            <a:ext cx="5151214" cy="1569660"/>
          </a:xfrm>
          <a:prstGeom prst="rect">
            <a:avLst/>
          </a:prstGeom>
        </p:spPr>
        <p:txBody>
          <a:bodyPr wrap="square">
            <a:spAutoFit/>
          </a:bodyPr>
          <a:lstStyle/>
          <a:p>
            <a:r>
              <a:rPr lang="en-US" sz="3200" b="1" dirty="0"/>
              <a:t>What is the mass of Dev’s pumpkin to the nearest kilogram?</a:t>
            </a:r>
          </a:p>
        </p:txBody>
      </p:sp>
      <p:cxnSp>
        <p:nvCxnSpPr>
          <p:cNvPr id="7" name="Straight Connector 6">
            <a:extLst>
              <a:ext uri="{FF2B5EF4-FFF2-40B4-BE49-F238E27FC236}">
                <a16:creationId xmlns:a16="http://schemas.microsoft.com/office/drawing/2014/main" id="{69AC644F-40F9-4648-B3F4-6275A982B6FB}"/>
              </a:ext>
            </a:extLst>
          </p:cNvPr>
          <p:cNvCxnSpPr>
            <a:cxnSpLocks/>
          </p:cNvCxnSpPr>
          <p:nvPr/>
        </p:nvCxnSpPr>
        <p:spPr>
          <a:xfrm flipH="1" flipV="1">
            <a:off x="1828800" y="3610954"/>
            <a:ext cx="369570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303B5C-4826-434F-9901-B9EF532D8BC7}"/>
              </a:ext>
            </a:extLst>
          </p:cNvPr>
          <p:cNvCxnSpPr>
            <a:cxnSpLocks/>
          </p:cNvCxnSpPr>
          <p:nvPr/>
        </p:nvCxnSpPr>
        <p:spPr>
          <a:xfrm flipH="1" flipV="1">
            <a:off x="1828800" y="2464394"/>
            <a:ext cx="4617223"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8023BEA3-0BAD-4F7B-9671-DAC19F1492FD}"/>
              </a:ext>
            </a:extLst>
          </p:cNvPr>
          <p:cNvGrpSpPr/>
          <p:nvPr/>
        </p:nvGrpSpPr>
        <p:grpSpPr>
          <a:xfrm>
            <a:off x="7316574" y="2203152"/>
            <a:ext cx="2558867" cy="1076984"/>
            <a:chOff x="7316574" y="2203152"/>
            <a:chExt cx="2558867" cy="1076984"/>
          </a:xfrm>
        </p:grpSpPr>
        <p:grpSp>
          <p:nvGrpSpPr>
            <p:cNvPr id="11" name="Group 10">
              <a:extLst>
                <a:ext uri="{FF2B5EF4-FFF2-40B4-BE49-F238E27FC236}">
                  <a16:creationId xmlns:a16="http://schemas.microsoft.com/office/drawing/2014/main" id="{56325B95-4111-417E-B7A2-93320357C51A}"/>
                </a:ext>
              </a:extLst>
            </p:cNvPr>
            <p:cNvGrpSpPr/>
            <p:nvPr/>
          </p:nvGrpSpPr>
          <p:grpSpPr>
            <a:xfrm>
              <a:off x="7739493" y="2203152"/>
              <a:ext cx="677416" cy="1076984"/>
              <a:chOff x="1532158" y="1672748"/>
              <a:chExt cx="677416" cy="1076984"/>
            </a:xfrm>
          </p:grpSpPr>
          <p:cxnSp>
            <p:nvCxnSpPr>
              <p:cNvPr id="12" name="Straight Connector 11">
                <a:extLst>
                  <a:ext uri="{FF2B5EF4-FFF2-40B4-BE49-F238E27FC236}">
                    <a16:creationId xmlns:a16="http://schemas.microsoft.com/office/drawing/2014/main" id="{28B94EBB-5D94-489C-B70B-C1FF5580BFFB}"/>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FEA5037-0877-4748-83BA-AEAFE7A35921}"/>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D7028E24-F5C4-4967-A61D-2BF0F5EEA035}"/>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6" name="TextBox 15">
              <a:extLst>
                <a:ext uri="{FF2B5EF4-FFF2-40B4-BE49-F238E27FC236}">
                  <a16:creationId xmlns:a16="http://schemas.microsoft.com/office/drawing/2014/main" id="{D59585F2-7B9E-4126-8384-4C54170CE60F}"/>
                </a:ext>
              </a:extLst>
            </p:cNvPr>
            <p:cNvSpPr txBox="1"/>
            <p:nvPr/>
          </p:nvSpPr>
          <p:spPr>
            <a:xfrm>
              <a:off x="7316574" y="2371618"/>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7" name="TextBox 16">
              <a:extLst>
                <a:ext uri="{FF2B5EF4-FFF2-40B4-BE49-F238E27FC236}">
                  <a16:creationId xmlns:a16="http://schemas.microsoft.com/office/drawing/2014/main" id="{94BCE524-80F8-4EF2-AA32-86AE08B5DCB7}"/>
                </a:ext>
              </a:extLst>
            </p:cNvPr>
            <p:cNvSpPr txBox="1"/>
            <p:nvPr/>
          </p:nvSpPr>
          <p:spPr>
            <a:xfrm>
              <a:off x="8280618" y="2367069"/>
              <a:ext cx="1594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 = </a:t>
              </a:r>
            </a:p>
          </p:txBody>
        </p:sp>
      </p:grpSp>
      <p:grpSp>
        <p:nvGrpSpPr>
          <p:cNvPr id="19" name="Group 18">
            <a:extLst>
              <a:ext uri="{FF2B5EF4-FFF2-40B4-BE49-F238E27FC236}">
                <a16:creationId xmlns:a16="http://schemas.microsoft.com/office/drawing/2014/main" id="{4A7BBC6D-C678-4061-A6E6-7D77E88473E7}"/>
              </a:ext>
            </a:extLst>
          </p:cNvPr>
          <p:cNvGrpSpPr/>
          <p:nvPr/>
        </p:nvGrpSpPr>
        <p:grpSpPr>
          <a:xfrm>
            <a:off x="9559834" y="2202918"/>
            <a:ext cx="1100335" cy="1076984"/>
            <a:chOff x="7316574" y="2203152"/>
            <a:chExt cx="1100335" cy="1076984"/>
          </a:xfrm>
        </p:grpSpPr>
        <p:grpSp>
          <p:nvGrpSpPr>
            <p:cNvPr id="20" name="Group 19">
              <a:extLst>
                <a:ext uri="{FF2B5EF4-FFF2-40B4-BE49-F238E27FC236}">
                  <a16:creationId xmlns:a16="http://schemas.microsoft.com/office/drawing/2014/main" id="{7FAB25D1-5FBC-4BB3-A2A8-D2461E4BC709}"/>
                </a:ext>
              </a:extLst>
            </p:cNvPr>
            <p:cNvGrpSpPr/>
            <p:nvPr/>
          </p:nvGrpSpPr>
          <p:grpSpPr>
            <a:xfrm>
              <a:off x="7739493" y="2203152"/>
              <a:ext cx="677416" cy="1076984"/>
              <a:chOff x="1532158" y="1672748"/>
              <a:chExt cx="677416" cy="1076984"/>
            </a:xfrm>
          </p:grpSpPr>
          <p:cxnSp>
            <p:nvCxnSpPr>
              <p:cNvPr id="23" name="Straight Connector 22">
                <a:extLst>
                  <a:ext uri="{FF2B5EF4-FFF2-40B4-BE49-F238E27FC236}">
                    <a16:creationId xmlns:a16="http://schemas.microsoft.com/office/drawing/2014/main" id="{96C53CA7-2F0A-420D-A01F-2DF7D11A7B08}"/>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9F810678-BEB9-42C8-A40A-416B5BE2FB90}"/>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ED33ADD8-CDD2-4EBC-95F4-3E760DE30F47}"/>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21" name="TextBox 20">
              <a:extLst>
                <a:ext uri="{FF2B5EF4-FFF2-40B4-BE49-F238E27FC236}">
                  <a16:creationId xmlns:a16="http://schemas.microsoft.com/office/drawing/2014/main" id="{C6301617-1C72-460C-BBAA-41615F7975B8}"/>
                </a:ext>
              </a:extLst>
            </p:cNvPr>
            <p:cNvSpPr txBox="1"/>
            <p:nvPr/>
          </p:nvSpPr>
          <p:spPr>
            <a:xfrm>
              <a:off x="7316574" y="2371618"/>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6" name="TextBox 25">
            <a:extLst>
              <a:ext uri="{FF2B5EF4-FFF2-40B4-BE49-F238E27FC236}">
                <a16:creationId xmlns:a16="http://schemas.microsoft.com/office/drawing/2014/main" id="{9BD3D191-9C1F-44F5-BA51-FC46326F2DAD}"/>
              </a:ext>
            </a:extLst>
          </p:cNvPr>
          <p:cNvSpPr txBox="1"/>
          <p:nvPr/>
        </p:nvSpPr>
        <p:spPr>
          <a:xfrm>
            <a:off x="10499218" y="2367069"/>
            <a:ext cx="8359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kg</a:t>
            </a:r>
          </a:p>
        </p:txBody>
      </p:sp>
      <p:sp>
        <p:nvSpPr>
          <p:cNvPr id="27" name="TextBox 26">
            <a:extLst>
              <a:ext uri="{FF2B5EF4-FFF2-40B4-BE49-F238E27FC236}">
                <a16:creationId xmlns:a16="http://schemas.microsoft.com/office/drawing/2014/main" id="{3960A399-61DE-4CF0-95EE-DEF2E8B6FC88}"/>
              </a:ext>
            </a:extLst>
          </p:cNvPr>
          <p:cNvSpPr txBox="1"/>
          <p:nvPr/>
        </p:nvSpPr>
        <p:spPr>
          <a:xfrm>
            <a:off x="9078029" y="3214461"/>
            <a:ext cx="3057412" cy="523220"/>
          </a:xfrm>
          <a:prstGeom prst="rect">
            <a:avLst/>
          </a:prstGeom>
          <a:noFill/>
        </p:spPr>
        <p:txBody>
          <a:bodyPr wrap="square" rtlCol="0">
            <a:spAutoFit/>
          </a:bodyPr>
          <a:lstStyle/>
          <a:p>
            <a:r>
              <a:rPr lang="en-GB" sz="2800" b="1" dirty="0">
                <a:solidFill>
                  <a:srgbClr val="FF0000"/>
                </a:solidFill>
              </a:rPr>
              <a:t>or 2.5 kg or 2500 g</a:t>
            </a:r>
          </a:p>
        </p:txBody>
      </p:sp>
      <p:cxnSp>
        <p:nvCxnSpPr>
          <p:cNvPr id="28" name="Straight Connector 27">
            <a:extLst>
              <a:ext uri="{FF2B5EF4-FFF2-40B4-BE49-F238E27FC236}">
                <a16:creationId xmlns:a16="http://schemas.microsoft.com/office/drawing/2014/main" id="{8A44B746-D500-4372-893E-9EF01A408DA4}"/>
              </a:ext>
            </a:extLst>
          </p:cNvPr>
          <p:cNvCxnSpPr>
            <a:cxnSpLocks/>
          </p:cNvCxnSpPr>
          <p:nvPr/>
        </p:nvCxnSpPr>
        <p:spPr>
          <a:xfrm flipH="1">
            <a:off x="1828800" y="2367069"/>
            <a:ext cx="184785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FD115318-12A5-44E8-B90D-016C28F72A1F}"/>
              </a:ext>
            </a:extLst>
          </p:cNvPr>
          <p:cNvSpPr txBox="1"/>
          <p:nvPr/>
        </p:nvSpPr>
        <p:spPr>
          <a:xfrm>
            <a:off x="8855205" y="4768882"/>
            <a:ext cx="13503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kg</a:t>
            </a:r>
          </a:p>
        </p:txBody>
      </p:sp>
    </p:spTree>
    <p:extLst>
      <p:ext uri="{BB962C8B-B14F-4D97-AF65-F5344CB8AC3E}">
        <p14:creationId xmlns:p14="http://schemas.microsoft.com/office/powerpoint/2010/main" val="1869714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7"/>
                                        </p:tgtEl>
                                      </p:cBhvr>
                                    </p:animEffect>
                                    <p:set>
                                      <p:cBhvr>
                                        <p:cTn id="37" dur="1" fill="hold">
                                          <p:stCondLst>
                                            <p:cond delay="499"/>
                                          </p:stCondLst>
                                        </p:cTn>
                                        <p:tgtEl>
                                          <p:spTgt spid="7"/>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fade">
                                      <p:cBhvr>
                                        <p:cTn id="5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3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GB" sz="3200" b="1" dirty="0"/>
              <a:t>These diagrams are all made of squares. </a:t>
            </a:r>
          </a:p>
          <a:p>
            <a:r>
              <a:rPr lang="en-GB" sz="3200" b="1" dirty="0"/>
              <a:t>Put a tick if exactly      is shaded. Put a cross if it is not. </a:t>
            </a:r>
            <a:endParaRPr lang="en-GB" sz="4000" dirty="0"/>
          </a:p>
        </p:txBody>
      </p:sp>
      <p:pic>
        <p:nvPicPr>
          <p:cNvPr id="3" name="Picture 2">
            <a:extLst>
              <a:ext uri="{FF2B5EF4-FFF2-40B4-BE49-F238E27FC236}">
                <a16:creationId xmlns:a16="http://schemas.microsoft.com/office/drawing/2014/main" id="{798C6517-ED5B-427B-9D9E-8652AEAA4EBA}"/>
              </a:ext>
            </a:extLst>
          </p:cNvPr>
          <p:cNvPicPr>
            <a:picLocks noChangeAspect="1"/>
          </p:cNvPicPr>
          <p:nvPr/>
        </p:nvPicPr>
        <p:blipFill>
          <a:blip r:embed="rId3"/>
          <a:stretch>
            <a:fillRect/>
          </a:stretch>
        </p:blipFill>
        <p:spPr>
          <a:xfrm>
            <a:off x="279229" y="1362745"/>
            <a:ext cx="2403925" cy="2360901"/>
          </a:xfrm>
          <a:prstGeom prst="rect">
            <a:avLst/>
          </a:prstGeom>
        </p:spPr>
      </p:pic>
      <p:pic>
        <p:nvPicPr>
          <p:cNvPr id="4" name="Picture 3">
            <a:extLst>
              <a:ext uri="{FF2B5EF4-FFF2-40B4-BE49-F238E27FC236}">
                <a16:creationId xmlns:a16="http://schemas.microsoft.com/office/drawing/2014/main" id="{5124F7FC-2132-4C5C-B2B5-D2E14D32314A}"/>
              </a:ext>
            </a:extLst>
          </p:cNvPr>
          <p:cNvPicPr>
            <a:picLocks noChangeAspect="1"/>
          </p:cNvPicPr>
          <p:nvPr/>
        </p:nvPicPr>
        <p:blipFill>
          <a:blip r:embed="rId4"/>
          <a:stretch>
            <a:fillRect/>
          </a:stretch>
        </p:blipFill>
        <p:spPr>
          <a:xfrm>
            <a:off x="6081289" y="1647774"/>
            <a:ext cx="1790843" cy="1790843"/>
          </a:xfrm>
          <a:prstGeom prst="rect">
            <a:avLst/>
          </a:prstGeom>
        </p:spPr>
      </p:pic>
      <p:pic>
        <p:nvPicPr>
          <p:cNvPr id="5" name="Picture 4">
            <a:extLst>
              <a:ext uri="{FF2B5EF4-FFF2-40B4-BE49-F238E27FC236}">
                <a16:creationId xmlns:a16="http://schemas.microsoft.com/office/drawing/2014/main" id="{7E44CAB4-0B90-4CC1-8DBA-6B96290DE9E1}"/>
              </a:ext>
            </a:extLst>
          </p:cNvPr>
          <p:cNvPicPr>
            <a:picLocks noChangeAspect="1"/>
          </p:cNvPicPr>
          <p:nvPr/>
        </p:nvPicPr>
        <p:blipFill>
          <a:blip r:embed="rId5"/>
          <a:stretch>
            <a:fillRect/>
          </a:stretch>
        </p:blipFill>
        <p:spPr>
          <a:xfrm>
            <a:off x="585769" y="4294779"/>
            <a:ext cx="1790843" cy="1801599"/>
          </a:xfrm>
          <a:prstGeom prst="rect">
            <a:avLst/>
          </a:prstGeom>
        </p:spPr>
      </p:pic>
      <p:pic>
        <p:nvPicPr>
          <p:cNvPr id="6" name="Picture 5">
            <a:extLst>
              <a:ext uri="{FF2B5EF4-FFF2-40B4-BE49-F238E27FC236}">
                <a16:creationId xmlns:a16="http://schemas.microsoft.com/office/drawing/2014/main" id="{DBBA08CE-38AF-4085-836A-95586186DAF2}"/>
              </a:ext>
            </a:extLst>
          </p:cNvPr>
          <p:cNvPicPr>
            <a:picLocks noChangeAspect="1"/>
          </p:cNvPicPr>
          <p:nvPr/>
        </p:nvPicPr>
        <p:blipFill>
          <a:blip r:embed="rId6"/>
          <a:stretch>
            <a:fillRect/>
          </a:stretch>
        </p:blipFill>
        <p:spPr>
          <a:xfrm>
            <a:off x="5790881" y="4585185"/>
            <a:ext cx="2371658" cy="1220785"/>
          </a:xfrm>
          <a:prstGeom prst="rect">
            <a:avLst/>
          </a:prstGeom>
        </p:spPr>
      </p:pic>
      <p:cxnSp>
        <p:nvCxnSpPr>
          <p:cNvPr id="8" name="Straight Connector 7">
            <a:extLst>
              <a:ext uri="{FF2B5EF4-FFF2-40B4-BE49-F238E27FC236}">
                <a16:creationId xmlns:a16="http://schemas.microsoft.com/office/drawing/2014/main" id="{9AC0A60B-E05E-4055-958A-3C353896F901}"/>
              </a:ext>
            </a:extLst>
          </p:cNvPr>
          <p:cNvCxnSpPr>
            <a:cxnSpLocks/>
          </p:cNvCxnSpPr>
          <p:nvPr/>
        </p:nvCxnSpPr>
        <p:spPr>
          <a:xfrm>
            <a:off x="2718381" y="2541147"/>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A6F6CD7-AF41-4E0B-9B18-A617D5CC20D7}"/>
              </a:ext>
            </a:extLst>
          </p:cNvPr>
          <p:cNvCxnSpPr>
            <a:cxnSpLocks/>
          </p:cNvCxnSpPr>
          <p:nvPr/>
        </p:nvCxnSpPr>
        <p:spPr>
          <a:xfrm>
            <a:off x="4054315" y="2541147"/>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33D74E8-C5CE-4552-BB90-9A95084AAEA9}"/>
              </a:ext>
            </a:extLst>
          </p:cNvPr>
          <p:cNvSpPr txBox="1"/>
          <p:nvPr/>
        </p:nvSpPr>
        <p:spPr>
          <a:xfrm>
            <a:off x="2911230" y="201219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890C2023-C8AF-4DD7-B220-7298FAC1802A}"/>
              </a:ext>
            </a:extLst>
          </p:cNvPr>
          <p:cNvSpPr txBox="1"/>
          <p:nvPr/>
        </p:nvSpPr>
        <p:spPr>
          <a:xfrm>
            <a:off x="2683154" y="2488528"/>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12" name="TextBox 11">
            <a:extLst>
              <a:ext uri="{FF2B5EF4-FFF2-40B4-BE49-F238E27FC236}">
                <a16:creationId xmlns:a16="http://schemas.microsoft.com/office/drawing/2014/main" id="{D0E0BE42-FFA7-4626-B953-B8D03DD124CD}"/>
              </a:ext>
            </a:extLst>
          </p:cNvPr>
          <p:cNvSpPr txBox="1"/>
          <p:nvPr/>
        </p:nvSpPr>
        <p:spPr>
          <a:xfrm>
            <a:off x="4040020" y="2482621"/>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9CB4965F-1B63-4739-B97F-C0C77EF96B65}"/>
              </a:ext>
            </a:extLst>
          </p:cNvPr>
          <p:cNvSpPr txBox="1"/>
          <p:nvPr/>
        </p:nvSpPr>
        <p:spPr>
          <a:xfrm>
            <a:off x="3596554" y="222894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B88BA513-6FB4-4C24-B771-ABDDB2AB9CB3}"/>
              </a:ext>
            </a:extLst>
          </p:cNvPr>
          <p:cNvSpPr/>
          <p:nvPr/>
        </p:nvSpPr>
        <p:spPr>
          <a:xfrm rot="16200000">
            <a:off x="3333313" y="1514454"/>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ED44DD05-EA26-4C8E-BC16-1494663E4D24}"/>
              </a:ext>
            </a:extLst>
          </p:cNvPr>
          <p:cNvSpPr/>
          <p:nvPr/>
        </p:nvSpPr>
        <p:spPr>
          <a:xfrm rot="5400000">
            <a:off x="3323026" y="244157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CD66036B-A7F1-4B41-8B0E-861626047E87}"/>
              </a:ext>
            </a:extLst>
          </p:cNvPr>
          <p:cNvSpPr txBox="1"/>
          <p:nvPr/>
        </p:nvSpPr>
        <p:spPr>
          <a:xfrm>
            <a:off x="3453616" y="297695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B5B2B4BA-8492-408A-B671-B9DDF2426479}"/>
              </a:ext>
            </a:extLst>
          </p:cNvPr>
          <p:cNvSpPr txBox="1"/>
          <p:nvPr/>
        </p:nvSpPr>
        <p:spPr>
          <a:xfrm>
            <a:off x="3453615" y="168263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2BDFF3B6-1C6E-47B8-AC94-11A8A5173E07}"/>
              </a:ext>
            </a:extLst>
          </p:cNvPr>
          <p:cNvSpPr txBox="1"/>
          <p:nvPr/>
        </p:nvSpPr>
        <p:spPr>
          <a:xfrm>
            <a:off x="4038737" y="2036579"/>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7" name="Group 6">
            <a:extLst>
              <a:ext uri="{FF2B5EF4-FFF2-40B4-BE49-F238E27FC236}">
                <a16:creationId xmlns:a16="http://schemas.microsoft.com/office/drawing/2014/main" id="{BB0B509E-81F9-4DAD-B6B9-29CB238569D1}"/>
              </a:ext>
            </a:extLst>
          </p:cNvPr>
          <p:cNvGrpSpPr/>
          <p:nvPr/>
        </p:nvGrpSpPr>
        <p:grpSpPr>
          <a:xfrm>
            <a:off x="7872132" y="1932128"/>
            <a:ext cx="520276" cy="1076984"/>
            <a:chOff x="7872132" y="1932128"/>
            <a:chExt cx="520276" cy="1076984"/>
          </a:xfrm>
        </p:grpSpPr>
        <p:cxnSp>
          <p:nvCxnSpPr>
            <p:cNvPr id="19" name="Straight Connector 18">
              <a:extLst>
                <a:ext uri="{FF2B5EF4-FFF2-40B4-BE49-F238E27FC236}">
                  <a16:creationId xmlns:a16="http://schemas.microsoft.com/office/drawing/2014/main" id="{C8C4A475-277A-450A-BDC9-47E8C27ED0F7}"/>
                </a:ext>
              </a:extLst>
            </p:cNvPr>
            <p:cNvCxnSpPr>
              <a:cxnSpLocks/>
            </p:cNvCxnSpPr>
            <p:nvPr/>
          </p:nvCxnSpPr>
          <p:spPr>
            <a:xfrm>
              <a:off x="7887710" y="243669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1A19B94A-CB43-4B5F-8583-30150AB5789E}"/>
                </a:ext>
              </a:extLst>
            </p:cNvPr>
            <p:cNvSpPr txBox="1"/>
            <p:nvPr/>
          </p:nvSpPr>
          <p:spPr>
            <a:xfrm>
              <a:off x="7873415" y="237817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5D6728A7-0923-465F-9200-EF843FCFBC11}"/>
                </a:ext>
              </a:extLst>
            </p:cNvPr>
            <p:cNvSpPr txBox="1"/>
            <p:nvPr/>
          </p:nvSpPr>
          <p:spPr>
            <a:xfrm>
              <a:off x="7872132" y="193212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23" name="Group 22">
            <a:extLst>
              <a:ext uri="{FF2B5EF4-FFF2-40B4-BE49-F238E27FC236}">
                <a16:creationId xmlns:a16="http://schemas.microsoft.com/office/drawing/2014/main" id="{E8F6C1E7-1426-4E19-BA86-E3E0C14C63AC}"/>
              </a:ext>
            </a:extLst>
          </p:cNvPr>
          <p:cNvGrpSpPr/>
          <p:nvPr/>
        </p:nvGrpSpPr>
        <p:grpSpPr>
          <a:xfrm>
            <a:off x="2458243" y="4728986"/>
            <a:ext cx="520276" cy="1076984"/>
            <a:chOff x="7872132" y="1932128"/>
            <a:chExt cx="520276" cy="1076984"/>
          </a:xfrm>
        </p:grpSpPr>
        <p:cxnSp>
          <p:nvCxnSpPr>
            <p:cNvPr id="24" name="Straight Connector 23">
              <a:extLst>
                <a:ext uri="{FF2B5EF4-FFF2-40B4-BE49-F238E27FC236}">
                  <a16:creationId xmlns:a16="http://schemas.microsoft.com/office/drawing/2014/main" id="{76BF2D72-2511-4F85-AB1E-3D44856BAD1A}"/>
                </a:ext>
              </a:extLst>
            </p:cNvPr>
            <p:cNvCxnSpPr>
              <a:cxnSpLocks/>
            </p:cNvCxnSpPr>
            <p:nvPr/>
          </p:nvCxnSpPr>
          <p:spPr>
            <a:xfrm>
              <a:off x="7887710" y="243669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53A67976-DC94-42D5-AB7C-F9AF913C1E74}"/>
                </a:ext>
              </a:extLst>
            </p:cNvPr>
            <p:cNvSpPr txBox="1"/>
            <p:nvPr/>
          </p:nvSpPr>
          <p:spPr>
            <a:xfrm>
              <a:off x="7873415" y="237817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6" name="TextBox 25">
              <a:extLst>
                <a:ext uri="{FF2B5EF4-FFF2-40B4-BE49-F238E27FC236}">
                  <a16:creationId xmlns:a16="http://schemas.microsoft.com/office/drawing/2014/main" id="{100336D8-C037-4155-A554-1861792CF48D}"/>
                </a:ext>
              </a:extLst>
            </p:cNvPr>
            <p:cNvSpPr txBox="1"/>
            <p:nvPr/>
          </p:nvSpPr>
          <p:spPr>
            <a:xfrm>
              <a:off x="7872132" y="193212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cxnSp>
        <p:nvCxnSpPr>
          <p:cNvPr id="27" name="Straight Connector 26">
            <a:extLst>
              <a:ext uri="{FF2B5EF4-FFF2-40B4-BE49-F238E27FC236}">
                <a16:creationId xmlns:a16="http://schemas.microsoft.com/office/drawing/2014/main" id="{D9245907-D226-4630-8ED8-2267943B42C6}"/>
              </a:ext>
            </a:extLst>
          </p:cNvPr>
          <p:cNvCxnSpPr>
            <a:cxnSpLocks/>
          </p:cNvCxnSpPr>
          <p:nvPr/>
        </p:nvCxnSpPr>
        <p:spPr>
          <a:xfrm>
            <a:off x="8206977" y="525745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F32C9A5-AC5C-4B51-8B2E-20C0E041C83A}"/>
              </a:ext>
            </a:extLst>
          </p:cNvPr>
          <p:cNvCxnSpPr>
            <a:cxnSpLocks/>
          </p:cNvCxnSpPr>
          <p:nvPr/>
        </p:nvCxnSpPr>
        <p:spPr>
          <a:xfrm>
            <a:off x="9542911" y="5257459"/>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8C8E5366-270C-4D86-9219-C0F67C3C1E3F}"/>
              </a:ext>
            </a:extLst>
          </p:cNvPr>
          <p:cNvSpPr txBox="1"/>
          <p:nvPr/>
        </p:nvSpPr>
        <p:spPr>
          <a:xfrm>
            <a:off x="8399826" y="472850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D3C00528-78FE-4A89-AA3B-8DE7816EDFB9}"/>
              </a:ext>
            </a:extLst>
          </p:cNvPr>
          <p:cNvSpPr txBox="1"/>
          <p:nvPr/>
        </p:nvSpPr>
        <p:spPr>
          <a:xfrm>
            <a:off x="8171750" y="520484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1" name="TextBox 30">
            <a:extLst>
              <a:ext uri="{FF2B5EF4-FFF2-40B4-BE49-F238E27FC236}">
                <a16:creationId xmlns:a16="http://schemas.microsoft.com/office/drawing/2014/main" id="{349BAA32-903F-492C-9BE4-06629FBF2734}"/>
              </a:ext>
            </a:extLst>
          </p:cNvPr>
          <p:cNvSpPr txBox="1"/>
          <p:nvPr/>
        </p:nvSpPr>
        <p:spPr>
          <a:xfrm>
            <a:off x="9528616" y="5198933"/>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2" name="TextBox 31">
            <a:extLst>
              <a:ext uri="{FF2B5EF4-FFF2-40B4-BE49-F238E27FC236}">
                <a16:creationId xmlns:a16="http://schemas.microsoft.com/office/drawing/2014/main" id="{466A0FFA-B681-4179-84DB-F7854FC2E0CB}"/>
              </a:ext>
            </a:extLst>
          </p:cNvPr>
          <p:cNvSpPr txBox="1"/>
          <p:nvPr/>
        </p:nvSpPr>
        <p:spPr>
          <a:xfrm>
            <a:off x="9085150" y="4945254"/>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Arc 32">
            <a:extLst>
              <a:ext uri="{FF2B5EF4-FFF2-40B4-BE49-F238E27FC236}">
                <a16:creationId xmlns:a16="http://schemas.microsoft.com/office/drawing/2014/main" id="{135F5E39-F79C-4E4E-9E70-1026274F6E64}"/>
              </a:ext>
            </a:extLst>
          </p:cNvPr>
          <p:cNvSpPr/>
          <p:nvPr/>
        </p:nvSpPr>
        <p:spPr>
          <a:xfrm rot="16200000">
            <a:off x="8821909" y="4230766"/>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Arc 33">
            <a:extLst>
              <a:ext uri="{FF2B5EF4-FFF2-40B4-BE49-F238E27FC236}">
                <a16:creationId xmlns:a16="http://schemas.microsoft.com/office/drawing/2014/main" id="{407A46BF-69A1-4CF2-B190-6050ACB2CF28}"/>
              </a:ext>
            </a:extLst>
          </p:cNvPr>
          <p:cNvSpPr/>
          <p:nvPr/>
        </p:nvSpPr>
        <p:spPr>
          <a:xfrm rot="5400000">
            <a:off x="8811622" y="5157886"/>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5" name="TextBox 34">
            <a:extLst>
              <a:ext uri="{FF2B5EF4-FFF2-40B4-BE49-F238E27FC236}">
                <a16:creationId xmlns:a16="http://schemas.microsoft.com/office/drawing/2014/main" id="{2C67B2EF-2106-4542-B2EA-94987F3165D6}"/>
              </a:ext>
            </a:extLst>
          </p:cNvPr>
          <p:cNvSpPr txBox="1"/>
          <p:nvPr/>
        </p:nvSpPr>
        <p:spPr>
          <a:xfrm>
            <a:off x="8942212" y="569326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8CC0203F-CBAC-4CF5-94FF-BB224C562199}"/>
              </a:ext>
            </a:extLst>
          </p:cNvPr>
          <p:cNvSpPr txBox="1"/>
          <p:nvPr/>
        </p:nvSpPr>
        <p:spPr>
          <a:xfrm>
            <a:off x="8942211" y="4398951"/>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638BD62C-2107-4B77-97EC-26734F68F7FF}"/>
              </a:ext>
            </a:extLst>
          </p:cNvPr>
          <p:cNvSpPr txBox="1"/>
          <p:nvPr/>
        </p:nvSpPr>
        <p:spPr>
          <a:xfrm>
            <a:off x="9527333" y="4752891"/>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38" name="Straight Connector 37">
            <a:extLst>
              <a:ext uri="{FF2B5EF4-FFF2-40B4-BE49-F238E27FC236}">
                <a16:creationId xmlns:a16="http://schemas.microsoft.com/office/drawing/2014/main" id="{BCD95062-B3A4-4555-A0A5-51D1951441A2}"/>
              </a:ext>
            </a:extLst>
          </p:cNvPr>
          <p:cNvCxnSpPr>
            <a:cxnSpLocks/>
          </p:cNvCxnSpPr>
          <p:nvPr/>
        </p:nvCxnSpPr>
        <p:spPr>
          <a:xfrm flipV="1">
            <a:off x="6390665" y="4621499"/>
            <a:ext cx="573751" cy="577419"/>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0E658FB-8FD8-4069-B3DA-3319980E9BD1}"/>
              </a:ext>
            </a:extLst>
          </p:cNvPr>
          <p:cNvCxnSpPr>
            <a:cxnSpLocks/>
          </p:cNvCxnSpPr>
          <p:nvPr/>
        </p:nvCxnSpPr>
        <p:spPr>
          <a:xfrm flipV="1">
            <a:off x="6964416" y="4618158"/>
            <a:ext cx="573751" cy="5774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EBA48086-407A-43B4-87FF-01DC46F12C2F}"/>
              </a:ext>
            </a:extLst>
          </p:cNvPr>
          <p:cNvSpPr/>
          <p:nvPr/>
        </p:nvSpPr>
        <p:spPr>
          <a:xfrm>
            <a:off x="1158755" y="216477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4" name="Rectangle 43">
            <a:extLst>
              <a:ext uri="{FF2B5EF4-FFF2-40B4-BE49-F238E27FC236}">
                <a16:creationId xmlns:a16="http://schemas.microsoft.com/office/drawing/2014/main" id="{0577F022-0832-432C-B41A-097CED4D5C55}"/>
              </a:ext>
            </a:extLst>
          </p:cNvPr>
          <p:cNvSpPr/>
          <p:nvPr/>
        </p:nvSpPr>
        <p:spPr>
          <a:xfrm>
            <a:off x="6695628" y="215407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5" name="Rectangle 44">
            <a:extLst>
              <a:ext uri="{FF2B5EF4-FFF2-40B4-BE49-F238E27FC236}">
                <a16:creationId xmlns:a16="http://schemas.microsoft.com/office/drawing/2014/main" id="{A3368185-6CA1-4191-AF34-26C2B55C81C0}"/>
              </a:ext>
            </a:extLst>
          </p:cNvPr>
          <p:cNvSpPr/>
          <p:nvPr/>
        </p:nvSpPr>
        <p:spPr>
          <a:xfrm>
            <a:off x="1174952" y="4841634"/>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6" name="Rectangle 45">
            <a:extLst>
              <a:ext uri="{FF2B5EF4-FFF2-40B4-BE49-F238E27FC236}">
                <a16:creationId xmlns:a16="http://schemas.microsoft.com/office/drawing/2014/main" id="{2D23B1E4-37A5-4DC2-AE34-1F29014AC16F}"/>
              </a:ext>
            </a:extLst>
          </p:cNvPr>
          <p:cNvSpPr/>
          <p:nvPr/>
        </p:nvSpPr>
        <p:spPr>
          <a:xfrm>
            <a:off x="6567742" y="479121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7" name="Rectangle 46">
            <a:extLst>
              <a:ext uri="{FF2B5EF4-FFF2-40B4-BE49-F238E27FC236}">
                <a16:creationId xmlns:a16="http://schemas.microsoft.com/office/drawing/2014/main" id="{B405C929-8306-4E52-8CAB-FB0A202B668D}"/>
              </a:ext>
            </a:extLst>
          </p:cNvPr>
          <p:cNvSpPr/>
          <p:nvPr/>
        </p:nvSpPr>
        <p:spPr>
          <a:xfrm>
            <a:off x="3386782" y="378786"/>
            <a:ext cx="425004" cy="584775"/>
          </a:xfrm>
          <a:prstGeom prst="rect">
            <a:avLst/>
          </a:prstGeom>
        </p:spPr>
        <p:txBody>
          <a:bodyPr wrap="square">
            <a:spAutoFit/>
          </a:bodyPr>
          <a:lstStyle/>
          <a:p>
            <a:r>
              <a:rPr lang="en-US" sz="3200" b="1" dirty="0"/>
              <a:t>1</a:t>
            </a:r>
            <a:endParaRPr lang="en-GB" sz="3200" b="1" dirty="0"/>
          </a:p>
        </p:txBody>
      </p:sp>
      <p:sp>
        <p:nvSpPr>
          <p:cNvPr id="48" name="Rectangle 47">
            <a:extLst>
              <a:ext uri="{FF2B5EF4-FFF2-40B4-BE49-F238E27FC236}">
                <a16:creationId xmlns:a16="http://schemas.microsoft.com/office/drawing/2014/main" id="{D94DB488-7D0B-4730-A8C7-6972315B8215}"/>
              </a:ext>
            </a:extLst>
          </p:cNvPr>
          <p:cNvSpPr/>
          <p:nvPr/>
        </p:nvSpPr>
        <p:spPr>
          <a:xfrm>
            <a:off x="3386782" y="738250"/>
            <a:ext cx="425004" cy="584775"/>
          </a:xfrm>
          <a:prstGeom prst="rect">
            <a:avLst/>
          </a:prstGeom>
        </p:spPr>
        <p:txBody>
          <a:bodyPr wrap="square">
            <a:spAutoFit/>
          </a:bodyPr>
          <a:lstStyle/>
          <a:p>
            <a:r>
              <a:rPr lang="en-US" sz="3200" b="1" dirty="0"/>
              <a:t>3</a:t>
            </a:r>
            <a:endParaRPr lang="en-GB" sz="3200" b="1" dirty="0"/>
          </a:p>
        </p:txBody>
      </p:sp>
      <p:cxnSp>
        <p:nvCxnSpPr>
          <p:cNvPr id="49" name="Straight Connector 48">
            <a:extLst>
              <a:ext uri="{FF2B5EF4-FFF2-40B4-BE49-F238E27FC236}">
                <a16:creationId xmlns:a16="http://schemas.microsoft.com/office/drawing/2014/main" id="{FDA47656-E571-4443-98DE-BC200C38F89B}"/>
              </a:ext>
            </a:extLst>
          </p:cNvPr>
          <p:cNvCxnSpPr/>
          <p:nvPr/>
        </p:nvCxnSpPr>
        <p:spPr>
          <a:xfrm>
            <a:off x="3403751" y="855000"/>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3195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3"/>
                                        </p:tgtEl>
                                        <p:attrNameLst>
                                          <p:attrName>style.visibility</p:attrName>
                                        </p:attrNameLst>
                                      </p:cBhvr>
                                      <p:to>
                                        <p:strVal val="visible"/>
                                      </p:to>
                                    </p:set>
                                    <p:animEffect transition="in" filter="fade">
                                      <p:cBhvr>
                                        <p:cTn id="50" dur="500"/>
                                        <p:tgtEl>
                                          <p:spTgt spid="43"/>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500"/>
                                        <p:tgtEl>
                                          <p:spTgt spid="44"/>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500"/>
                                        <p:tgtEl>
                                          <p:spTgt spid="2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45"/>
                                        </p:tgtEl>
                                        <p:attrNameLst>
                                          <p:attrName>style.visibility</p:attrName>
                                        </p:attrNameLst>
                                      </p:cBhvr>
                                      <p:to>
                                        <p:strVal val="visible"/>
                                      </p:to>
                                    </p:set>
                                    <p:animEffect transition="in" filter="fade">
                                      <p:cBhvr>
                                        <p:cTn id="70" dur="500"/>
                                        <p:tgtEl>
                                          <p:spTgt spid="45"/>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fade">
                                      <p:cBhvr>
                                        <p:cTn id="75" dur="500"/>
                                        <p:tgtEl>
                                          <p:spTgt spid="38"/>
                                        </p:tgtEl>
                                      </p:cBhvr>
                                    </p:animEffect>
                                  </p:childTnLst>
                                </p:cTn>
                              </p:par>
                              <p:par>
                                <p:cTn id="76" presetID="10" presetClass="entr" presetSubtype="0" fill="hold" nodeType="withEffect">
                                  <p:stCondLst>
                                    <p:cond delay="0"/>
                                  </p:stCondLst>
                                  <p:childTnLst>
                                    <p:set>
                                      <p:cBhvr>
                                        <p:cTn id="77" dur="1" fill="hold">
                                          <p:stCondLst>
                                            <p:cond delay="0"/>
                                          </p:stCondLst>
                                        </p:cTn>
                                        <p:tgtEl>
                                          <p:spTgt spid="42"/>
                                        </p:tgtEl>
                                        <p:attrNameLst>
                                          <p:attrName>style.visibility</p:attrName>
                                        </p:attrNameLst>
                                      </p:cBhvr>
                                      <p:to>
                                        <p:strVal val="visible"/>
                                      </p:to>
                                    </p:set>
                                    <p:animEffect transition="in" filter="fade">
                                      <p:cBhvr>
                                        <p:cTn id="78" dur="500"/>
                                        <p:tgtEl>
                                          <p:spTgt spid="4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fade">
                                      <p:cBhvr>
                                        <p:cTn id="83" dur="500"/>
                                        <p:tgtEl>
                                          <p:spTgt spid="27"/>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8"/>
                                        </p:tgtEl>
                                        <p:attrNameLst>
                                          <p:attrName>style.visibility</p:attrName>
                                        </p:attrNameLst>
                                      </p:cBhvr>
                                      <p:to>
                                        <p:strVal val="visible"/>
                                      </p:to>
                                    </p:set>
                                    <p:animEffect transition="in" filter="fade">
                                      <p:cBhvr>
                                        <p:cTn id="94" dur="500"/>
                                        <p:tgtEl>
                                          <p:spTgt spid="2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4"/>
                                        </p:tgtEl>
                                        <p:attrNameLst>
                                          <p:attrName>style.visibility</p:attrName>
                                        </p:attrNameLst>
                                      </p:cBhvr>
                                      <p:to>
                                        <p:strVal val="visible"/>
                                      </p:to>
                                    </p:set>
                                    <p:animEffect transition="in" filter="fade">
                                      <p:cBhvr>
                                        <p:cTn id="102" dur="500"/>
                                        <p:tgtEl>
                                          <p:spTgt spid="34"/>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5"/>
                                        </p:tgtEl>
                                        <p:attrNameLst>
                                          <p:attrName>style.visibility</p:attrName>
                                        </p:attrNameLst>
                                      </p:cBhvr>
                                      <p:to>
                                        <p:strVal val="visible"/>
                                      </p:to>
                                    </p:set>
                                    <p:animEffect transition="in" filter="fade">
                                      <p:cBhvr>
                                        <p:cTn id="105" dur="500"/>
                                        <p:tgtEl>
                                          <p:spTgt spid="35"/>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33"/>
                                        </p:tgtEl>
                                        <p:attrNameLst>
                                          <p:attrName>style.visibility</p:attrName>
                                        </p:attrNameLst>
                                      </p:cBhvr>
                                      <p:to>
                                        <p:strVal val="visible"/>
                                      </p:to>
                                    </p:set>
                                    <p:animEffect transition="in" filter="fade">
                                      <p:cBhvr>
                                        <p:cTn id="108" dur="500"/>
                                        <p:tgtEl>
                                          <p:spTgt spid="33"/>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7"/>
                                        </p:tgtEl>
                                        <p:attrNameLst>
                                          <p:attrName>style.visibility</p:attrName>
                                        </p:attrNameLst>
                                      </p:cBhvr>
                                      <p:to>
                                        <p:strVal val="visible"/>
                                      </p:to>
                                    </p:set>
                                    <p:animEffect transition="in" filter="fade">
                                      <p:cBhvr>
                                        <p:cTn id="116" dur="500"/>
                                        <p:tgtEl>
                                          <p:spTgt spid="37"/>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1"/>
                                        </p:tgtEl>
                                        <p:attrNameLst>
                                          <p:attrName>style.visibility</p:attrName>
                                        </p:attrNameLst>
                                      </p:cBhvr>
                                      <p:to>
                                        <p:strVal val="visible"/>
                                      </p:to>
                                    </p:set>
                                    <p:animEffect transition="in" filter="fade">
                                      <p:cBhvr>
                                        <p:cTn id="121" dur="500"/>
                                        <p:tgtEl>
                                          <p:spTgt spid="31"/>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6"/>
                                        </p:tgtEl>
                                        <p:attrNameLst>
                                          <p:attrName>style.visibility</p:attrName>
                                        </p:attrNameLst>
                                      </p:cBhvr>
                                      <p:to>
                                        <p:strVal val="visible"/>
                                      </p:to>
                                    </p:set>
                                    <p:animEffect transition="in" filter="fade">
                                      <p:cBhvr>
                                        <p:cTn id="12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animBg="1"/>
      <p:bldP spid="15" grpId="0" animBg="1"/>
      <p:bldP spid="16" grpId="0"/>
      <p:bldP spid="17" grpId="0"/>
      <p:bldP spid="18" grpId="0"/>
      <p:bldP spid="29" grpId="0"/>
      <p:bldP spid="30" grpId="0"/>
      <p:bldP spid="31" grpId="0"/>
      <p:bldP spid="32" grpId="0"/>
      <p:bldP spid="33" grpId="0" animBg="1"/>
      <p:bldP spid="34" grpId="0" animBg="1"/>
      <p:bldP spid="35" grpId="0"/>
      <p:bldP spid="36" grpId="0"/>
      <p:bldP spid="37" grpId="0"/>
      <p:bldP spid="43" grpId="0"/>
      <p:bldP spid="44" grpId="0"/>
      <p:bldP spid="45" grpId="0"/>
      <p:bldP spid="4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6B09_files/image001.jpg">
            <a:extLst>
              <a:ext uri="{FF2B5EF4-FFF2-40B4-BE49-F238E27FC236}">
                <a16:creationId xmlns:a16="http://schemas.microsoft.com/office/drawing/2014/main" id="{E58A9C57-9155-41FD-9D60-EFDF5B7D5EE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474" y="164231"/>
            <a:ext cx="6676781" cy="5520229"/>
          </a:xfrm>
          <a:prstGeom prst="rect">
            <a:avLst/>
          </a:prstGeom>
          <a:noFill/>
          <a:ln>
            <a:noFill/>
          </a:ln>
        </p:spPr>
      </p:pic>
      <p:sp>
        <p:nvSpPr>
          <p:cNvPr id="3" name="Rectangle 2">
            <a:extLst>
              <a:ext uri="{FF2B5EF4-FFF2-40B4-BE49-F238E27FC236}">
                <a16:creationId xmlns:a16="http://schemas.microsoft.com/office/drawing/2014/main" id="{73AD4E50-AF5D-43D2-B5ED-0A5CD31F417B}"/>
              </a:ext>
            </a:extLst>
          </p:cNvPr>
          <p:cNvSpPr/>
          <p:nvPr/>
        </p:nvSpPr>
        <p:spPr>
          <a:xfrm>
            <a:off x="7140207" y="64260"/>
            <a:ext cx="4742718"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C and D are the vertices of a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and B are shown on the grid.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8EF20638-A90A-4565-B409-6FA897EAD276}"/>
              </a:ext>
            </a:extLst>
          </p:cNvPr>
          <p:cNvSpPr/>
          <p:nvPr/>
        </p:nvSpPr>
        <p:spPr>
          <a:xfrm>
            <a:off x="7140207" y="2124931"/>
            <a:ext cx="4571999"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 is the point (3, 4).</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point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BB6E09F6-A690-4AA9-9EA3-A3BD915710C3}"/>
              </a:ext>
            </a:extLst>
          </p:cNvPr>
          <p:cNvSpPr/>
          <p:nvPr/>
        </p:nvSpPr>
        <p:spPr>
          <a:xfrm rot="2705288">
            <a:off x="2489583" y="2578892"/>
            <a:ext cx="1884945" cy="94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CDA2B1FF-6418-402F-9ED1-BF2BEE22800A}"/>
              </a:ext>
            </a:extLst>
          </p:cNvPr>
          <p:cNvSpPr/>
          <p:nvPr/>
        </p:nvSpPr>
        <p:spPr>
          <a:xfrm>
            <a:off x="2329974" y="2596794"/>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B0E2C6C-916E-4921-BF5A-AA9553D595D9}"/>
              </a:ext>
            </a:extLst>
          </p:cNvPr>
          <p:cNvSpPr/>
          <p:nvPr/>
        </p:nvSpPr>
        <p:spPr>
          <a:xfrm>
            <a:off x="3647863" y="3938311"/>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D8CEE0-6B62-498C-BE42-E99B2F2B4D77}"/>
              </a:ext>
            </a:extLst>
          </p:cNvPr>
          <p:cNvSpPr/>
          <p:nvPr/>
        </p:nvSpPr>
        <p:spPr>
          <a:xfrm>
            <a:off x="8823179" y="3234225"/>
            <a:ext cx="25843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C: (5, 2)</a:t>
            </a:r>
          </a:p>
        </p:txBody>
      </p:sp>
      <p:sp>
        <p:nvSpPr>
          <p:cNvPr id="9" name="Rectangle 8">
            <a:extLst>
              <a:ext uri="{FF2B5EF4-FFF2-40B4-BE49-F238E27FC236}">
                <a16:creationId xmlns:a16="http://schemas.microsoft.com/office/drawing/2014/main" id="{F63F052F-1814-40C4-8954-2B17698005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39692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6"/>
                                        </p:tgtEl>
                                      </p:cBhvr>
                                    </p:animEffect>
                                    <p:set>
                                      <p:cBhvr>
                                        <p:cTn id="2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5" grpId="0" animBg="1"/>
      <p:bldP spid="7" grpId="0" animBg="1"/>
      <p:bldP spid="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E502874D-FE48-4293-9CDE-A72F92D89AA8}"/>
              </a:ext>
            </a:extLst>
          </p:cNvPr>
          <p:cNvGrpSpPr/>
          <p:nvPr/>
        </p:nvGrpSpPr>
        <p:grpSpPr>
          <a:xfrm>
            <a:off x="210474" y="164231"/>
            <a:ext cx="6676781" cy="5520229"/>
            <a:chOff x="210474" y="164231"/>
            <a:chExt cx="6676781" cy="5520229"/>
          </a:xfrm>
        </p:grpSpPr>
        <p:pic>
          <p:nvPicPr>
            <p:cNvPr id="2" name="Picture 1" descr="https://app.doublestruck.eu/content/K2_REAS/HTML/Q/Q06B09_files/image001.jpg">
              <a:extLst>
                <a:ext uri="{FF2B5EF4-FFF2-40B4-BE49-F238E27FC236}">
                  <a16:creationId xmlns:a16="http://schemas.microsoft.com/office/drawing/2014/main" id="{E58A9C57-9155-41FD-9D60-EFDF5B7D5EE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474" y="164231"/>
              <a:ext cx="6676781" cy="5520229"/>
            </a:xfrm>
            <a:prstGeom prst="rect">
              <a:avLst/>
            </a:prstGeom>
            <a:noFill/>
            <a:ln>
              <a:noFill/>
            </a:ln>
          </p:spPr>
        </p:pic>
        <p:sp>
          <p:nvSpPr>
            <p:cNvPr id="5" name="Oval 4">
              <a:extLst>
                <a:ext uri="{FF2B5EF4-FFF2-40B4-BE49-F238E27FC236}">
                  <a16:creationId xmlns:a16="http://schemas.microsoft.com/office/drawing/2014/main" id="{CDA2B1FF-6418-402F-9ED1-BF2BEE22800A}"/>
                </a:ext>
              </a:extLst>
            </p:cNvPr>
            <p:cNvSpPr/>
            <p:nvPr/>
          </p:nvSpPr>
          <p:spPr>
            <a:xfrm>
              <a:off x="2329974" y="2596794"/>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 name="Oval 6">
            <a:extLst>
              <a:ext uri="{FF2B5EF4-FFF2-40B4-BE49-F238E27FC236}">
                <a16:creationId xmlns:a16="http://schemas.microsoft.com/office/drawing/2014/main" id="{3B0E2C6C-916E-4921-BF5A-AA9553D595D9}"/>
              </a:ext>
            </a:extLst>
          </p:cNvPr>
          <p:cNvSpPr/>
          <p:nvPr/>
        </p:nvSpPr>
        <p:spPr>
          <a:xfrm>
            <a:off x="4360557" y="34542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8580EF9-6367-4E81-9DC5-AA62A0BDA00B}"/>
              </a:ext>
            </a:extLst>
          </p:cNvPr>
          <p:cNvSpPr/>
          <p:nvPr/>
        </p:nvSpPr>
        <p:spPr>
          <a:xfrm>
            <a:off x="2606391" y="2623791"/>
            <a:ext cx="1884945" cy="94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5612B7E2-5BFD-4145-9041-80E78B58F3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16608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10"/>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11"/>
                                        </p:tgtEl>
                                      </p:cBhvr>
                                    </p:animEffect>
                                    <p:set>
                                      <p:cBhvr>
                                        <p:cTn id="21"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1" grpId="1"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sorting diagram for numbers.</a:t>
            </a:r>
          </a:p>
          <a:p>
            <a:r>
              <a:rPr lang="en-US" sz="3200" b="1" dirty="0"/>
              <a:t>Write a number less than 100 in each space.</a:t>
            </a:r>
          </a:p>
        </p:txBody>
      </p:sp>
      <p:pic>
        <p:nvPicPr>
          <p:cNvPr id="3" name="Picture 2">
            <a:extLst>
              <a:ext uri="{FF2B5EF4-FFF2-40B4-BE49-F238E27FC236}">
                <a16:creationId xmlns:a16="http://schemas.microsoft.com/office/drawing/2014/main" id="{70118229-1F86-40D1-AE8B-2D1FCCEF4A99}"/>
              </a:ext>
            </a:extLst>
          </p:cNvPr>
          <p:cNvPicPr>
            <a:picLocks noChangeAspect="1"/>
          </p:cNvPicPr>
          <p:nvPr/>
        </p:nvPicPr>
        <p:blipFill>
          <a:blip r:embed="rId3"/>
          <a:stretch>
            <a:fillRect/>
          </a:stretch>
        </p:blipFill>
        <p:spPr>
          <a:xfrm>
            <a:off x="272402" y="1127218"/>
            <a:ext cx="5110968" cy="2631175"/>
          </a:xfrm>
          <a:prstGeom prst="rect">
            <a:avLst/>
          </a:prstGeom>
        </p:spPr>
      </p:pic>
      <p:sp>
        <p:nvSpPr>
          <p:cNvPr id="5" name="TextBox 4">
            <a:extLst>
              <a:ext uri="{FF2B5EF4-FFF2-40B4-BE49-F238E27FC236}">
                <a16:creationId xmlns:a16="http://schemas.microsoft.com/office/drawing/2014/main" id="{04A430AC-F1A3-4DFF-ADCD-33B3A0814650}"/>
              </a:ext>
            </a:extLst>
          </p:cNvPr>
          <p:cNvSpPr txBox="1"/>
          <p:nvPr/>
        </p:nvSpPr>
        <p:spPr>
          <a:xfrm>
            <a:off x="2620945" y="1948540"/>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6" name="TextBox 5">
            <a:extLst>
              <a:ext uri="{FF2B5EF4-FFF2-40B4-BE49-F238E27FC236}">
                <a16:creationId xmlns:a16="http://schemas.microsoft.com/office/drawing/2014/main" id="{2989463E-5AD8-43E8-B8DB-092C522EAD2E}"/>
              </a:ext>
            </a:extLst>
          </p:cNvPr>
          <p:cNvSpPr txBox="1"/>
          <p:nvPr/>
        </p:nvSpPr>
        <p:spPr>
          <a:xfrm>
            <a:off x="4087794" y="1968000"/>
            <a:ext cx="9223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27</a:t>
            </a:r>
          </a:p>
        </p:txBody>
      </p:sp>
      <p:sp>
        <p:nvSpPr>
          <p:cNvPr id="7" name="TextBox 6">
            <a:extLst>
              <a:ext uri="{FF2B5EF4-FFF2-40B4-BE49-F238E27FC236}">
                <a16:creationId xmlns:a16="http://schemas.microsoft.com/office/drawing/2014/main" id="{B2E764FD-247E-4D7F-B116-F6019CC9E3DE}"/>
              </a:ext>
            </a:extLst>
          </p:cNvPr>
          <p:cNvSpPr txBox="1"/>
          <p:nvPr/>
        </p:nvSpPr>
        <p:spPr>
          <a:xfrm>
            <a:off x="2620945" y="298313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D01D13BC-A749-4731-9FE2-C67B5C3D3331}"/>
              </a:ext>
            </a:extLst>
          </p:cNvPr>
          <p:cNvSpPr txBox="1"/>
          <p:nvPr/>
        </p:nvSpPr>
        <p:spPr>
          <a:xfrm>
            <a:off x="4303931" y="2983132"/>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9" name="Rectangle 8">
            <a:extLst>
              <a:ext uri="{FF2B5EF4-FFF2-40B4-BE49-F238E27FC236}">
                <a16:creationId xmlns:a16="http://schemas.microsoft.com/office/drawing/2014/main" id="{AB5AFFA0-45FE-4896-89A2-19E594B56A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98752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9E916C-6E53-4D01-B30E-614F002B0386}"/>
              </a:ext>
            </a:extLst>
          </p:cNvPr>
          <p:cNvPicPr>
            <a:picLocks noChangeAspect="1"/>
          </p:cNvPicPr>
          <p:nvPr/>
        </p:nvPicPr>
        <p:blipFill>
          <a:blip r:embed="rId3"/>
          <a:stretch>
            <a:fillRect/>
          </a:stretch>
        </p:blipFill>
        <p:spPr>
          <a:xfrm>
            <a:off x="1060695" y="1158107"/>
            <a:ext cx="10070609" cy="5570807"/>
          </a:xfrm>
          <a:prstGeom prst="rect">
            <a:avLst/>
          </a:prstGeom>
        </p:spPr>
      </p:pic>
      <p:sp>
        <p:nvSpPr>
          <p:cNvPr id="2" name="Rectangle 1">
            <a:extLst>
              <a:ext uri="{FF2B5EF4-FFF2-40B4-BE49-F238E27FC236}">
                <a16:creationId xmlns:a16="http://schemas.microsoft.com/office/drawing/2014/main" id="{3224732F-3D58-42A5-AB7B-40002A2BF586}"/>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four triangles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letters of the two isosceles triangles.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1F00A891-602E-4A73-AD12-90DCAA33B743}"/>
              </a:ext>
            </a:extLst>
          </p:cNvPr>
          <p:cNvCxnSpPr>
            <a:cxnSpLocks/>
          </p:cNvCxnSpPr>
          <p:nvPr/>
        </p:nvCxnSpPr>
        <p:spPr>
          <a:xfrm flipH="1">
            <a:off x="3852472" y="3057993"/>
            <a:ext cx="884420" cy="26419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7F02ADD-613B-4AC9-A186-1B2B3757BC1B}"/>
              </a:ext>
            </a:extLst>
          </p:cNvPr>
          <p:cNvCxnSpPr>
            <a:cxnSpLocks/>
          </p:cNvCxnSpPr>
          <p:nvPr/>
        </p:nvCxnSpPr>
        <p:spPr>
          <a:xfrm>
            <a:off x="4736892" y="3057993"/>
            <a:ext cx="914400" cy="26419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047BFC2-A4CF-42A5-80FD-0F654F6B8BBC}"/>
              </a:ext>
            </a:extLst>
          </p:cNvPr>
          <p:cNvCxnSpPr>
            <a:cxnSpLocks/>
          </p:cNvCxnSpPr>
          <p:nvPr/>
        </p:nvCxnSpPr>
        <p:spPr>
          <a:xfrm>
            <a:off x="6538209" y="3943510"/>
            <a:ext cx="916901" cy="183727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0601DBD-F48C-4E35-9E89-0E0E4A203722}"/>
              </a:ext>
            </a:extLst>
          </p:cNvPr>
          <p:cNvCxnSpPr>
            <a:cxnSpLocks/>
          </p:cNvCxnSpPr>
          <p:nvPr/>
        </p:nvCxnSpPr>
        <p:spPr>
          <a:xfrm flipV="1">
            <a:off x="6535712" y="2128604"/>
            <a:ext cx="916897" cy="181490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F1CF44F-C3BC-4086-892D-AC4F5CD4A55C}"/>
              </a:ext>
            </a:extLst>
          </p:cNvPr>
          <p:cNvSpPr/>
          <p:nvPr/>
        </p:nvSpPr>
        <p:spPr>
          <a:xfrm>
            <a:off x="8099338" y="460333"/>
            <a:ext cx="526106" cy="707886"/>
          </a:xfrm>
          <a:prstGeom prst="rect">
            <a:avLst/>
          </a:prstGeom>
        </p:spPr>
        <p:txBody>
          <a:bodyPr wrap="none">
            <a:spAutoFit/>
          </a:bodyPr>
          <a:lstStyle/>
          <a:p>
            <a:r>
              <a:rPr lang="en-GB" sz="4000" b="1" dirty="0">
                <a:solidFill>
                  <a:srgbClr val="FF0000"/>
                </a:solidFill>
                <a:latin typeface="Arial Black" panose="020B0A04020102020204" pitchFamily="34" charset="0"/>
              </a:rPr>
              <a:t>b</a:t>
            </a:r>
          </a:p>
        </p:txBody>
      </p:sp>
      <p:sp>
        <p:nvSpPr>
          <p:cNvPr id="16" name="Rectangle 15">
            <a:extLst>
              <a:ext uri="{FF2B5EF4-FFF2-40B4-BE49-F238E27FC236}">
                <a16:creationId xmlns:a16="http://schemas.microsoft.com/office/drawing/2014/main" id="{14041A94-08BA-4938-8DC5-12E9E8119E40}"/>
              </a:ext>
            </a:extLst>
          </p:cNvPr>
          <p:cNvSpPr/>
          <p:nvPr/>
        </p:nvSpPr>
        <p:spPr>
          <a:xfrm>
            <a:off x="8401573" y="460217"/>
            <a:ext cx="869149" cy="707886"/>
          </a:xfrm>
          <a:prstGeom prst="rect">
            <a:avLst/>
          </a:prstGeom>
        </p:spPr>
        <p:txBody>
          <a:bodyPr wrap="none">
            <a:spAutoFit/>
          </a:bodyPr>
          <a:lstStyle/>
          <a:p>
            <a:r>
              <a:rPr lang="en-GB" sz="4000" b="1" dirty="0">
                <a:solidFill>
                  <a:srgbClr val="FF0000"/>
                </a:solidFill>
                <a:latin typeface="Arial Black" panose="020B0A04020102020204" pitchFamily="34" charset="0"/>
              </a:rPr>
              <a:t>, c</a:t>
            </a:r>
          </a:p>
        </p:txBody>
      </p:sp>
      <p:sp>
        <p:nvSpPr>
          <p:cNvPr id="11" name="Rectangle 10">
            <a:extLst>
              <a:ext uri="{FF2B5EF4-FFF2-40B4-BE49-F238E27FC236}">
                <a16:creationId xmlns:a16="http://schemas.microsoft.com/office/drawing/2014/main" id="{8BA1A682-FF4A-44AB-8FBF-6246AA7A98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90144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What is the total mass of these apples?</a:t>
            </a:r>
          </a:p>
        </p:txBody>
      </p:sp>
      <p:pic>
        <p:nvPicPr>
          <p:cNvPr id="134146" name="Picture 2">
            <a:extLst>
              <a:ext uri="{FF2B5EF4-FFF2-40B4-BE49-F238E27FC236}">
                <a16:creationId xmlns:a16="http://schemas.microsoft.com/office/drawing/2014/main" id="{5806EA28-997C-478C-B611-292542CB00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046" y="851593"/>
            <a:ext cx="8362065" cy="4845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CF0A0D72-C4E8-4BCB-B79B-736454234AC2}"/>
              </a:ext>
            </a:extLst>
          </p:cNvPr>
          <p:cNvGrpSpPr/>
          <p:nvPr/>
        </p:nvGrpSpPr>
        <p:grpSpPr>
          <a:xfrm>
            <a:off x="4281702" y="2883303"/>
            <a:ext cx="2307381" cy="838084"/>
            <a:chOff x="1271580" y="2214676"/>
            <a:chExt cx="2307381" cy="838084"/>
          </a:xfrm>
        </p:grpSpPr>
        <p:grpSp>
          <p:nvGrpSpPr>
            <p:cNvPr id="6" name="Group 5">
              <a:extLst>
                <a:ext uri="{FF2B5EF4-FFF2-40B4-BE49-F238E27FC236}">
                  <a16:creationId xmlns:a16="http://schemas.microsoft.com/office/drawing/2014/main" id="{FA630B60-B64D-4674-9738-5C83C3BDA1D8}"/>
                </a:ext>
              </a:extLst>
            </p:cNvPr>
            <p:cNvGrpSpPr/>
            <p:nvPr/>
          </p:nvGrpSpPr>
          <p:grpSpPr>
            <a:xfrm>
              <a:off x="1559415" y="2214676"/>
              <a:ext cx="433924" cy="838084"/>
              <a:chOff x="2837311" y="416768"/>
              <a:chExt cx="433924" cy="838084"/>
            </a:xfrm>
          </p:grpSpPr>
          <p:sp>
            <p:nvSpPr>
              <p:cNvPr id="8" name="Rectangle 7">
                <a:extLst>
                  <a:ext uri="{FF2B5EF4-FFF2-40B4-BE49-F238E27FC236}">
                    <a16:creationId xmlns:a16="http://schemas.microsoft.com/office/drawing/2014/main" id="{22A21D91-33E1-494C-8269-0030C1ED2E86}"/>
                  </a:ext>
                </a:extLst>
              </p:cNvPr>
              <p:cNvSpPr/>
              <p:nvPr/>
            </p:nvSpPr>
            <p:spPr>
              <a:xfrm>
                <a:off x="2837311" y="416768"/>
                <a:ext cx="425004" cy="523220"/>
              </a:xfrm>
              <a:prstGeom prst="rect">
                <a:avLst/>
              </a:prstGeom>
            </p:spPr>
            <p:txBody>
              <a:bodyPr wrap="square">
                <a:spAutoFit/>
              </a:bodyPr>
              <a:lstStyle/>
              <a:p>
                <a:r>
                  <a:rPr lang="en-US" sz="2800" b="1" dirty="0">
                    <a:solidFill>
                      <a:srgbClr val="FF0000"/>
                    </a:solidFill>
                  </a:rPr>
                  <a:t>1</a:t>
                </a:r>
                <a:endParaRPr lang="en-GB" sz="2800" b="1" dirty="0">
                  <a:solidFill>
                    <a:srgbClr val="FF0000"/>
                  </a:solidFill>
                </a:endParaRPr>
              </a:p>
            </p:txBody>
          </p:sp>
          <p:sp>
            <p:nvSpPr>
              <p:cNvPr id="9" name="Rectangle 8">
                <a:extLst>
                  <a:ext uri="{FF2B5EF4-FFF2-40B4-BE49-F238E27FC236}">
                    <a16:creationId xmlns:a16="http://schemas.microsoft.com/office/drawing/2014/main" id="{BA4667A4-2B44-461F-AE91-4578F4B99EF6}"/>
                  </a:ext>
                </a:extLst>
              </p:cNvPr>
              <p:cNvSpPr/>
              <p:nvPr/>
            </p:nvSpPr>
            <p:spPr>
              <a:xfrm>
                <a:off x="2846231" y="731632"/>
                <a:ext cx="425004" cy="523220"/>
              </a:xfrm>
              <a:prstGeom prst="rect">
                <a:avLst/>
              </a:prstGeom>
            </p:spPr>
            <p:txBody>
              <a:bodyPr wrap="square">
                <a:spAutoFit/>
              </a:bodyPr>
              <a:lstStyle/>
              <a:p>
                <a:r>
                  <a:rPr lang="en-US" sz="2800" b="1" dirty="0">
                    <a:solidFill>
                      <a:srgbClr val="FF0000"/>
                    </a:solidFill>
                  </a:rPr>
                  <a:t>2</a:t>
                </a:r>
                <a:endParaRPr lang="en-GB" sz="2800" b="1" dirty="0">
                  <a:solidFill>
                    <a:srgbClr val="FF0000"/>
                  </a:solidFill>
                </a:endParaRPr>
              </a:p>
            </p:txBody>
          </p:sp>
          <p:cxnSp>
            <p:nvCxnSpPr>
              <p:cNvPr id="10" name="Straight Connector 9">
                <a:extLst>
                  <a:ext uri="{FF2B5EF4-FFF2-40B4-BE49-F238E27FC236}">
                    <a16:creationId xmlns:a16="http://schemas.microsoft.com/office/drawing/2014/main" id="{93FC4488-4EB0-4950-A2CE-5BDE4886815C}"/>
                  </a:ext>
                </a:extLst>
              </p:cNvPr>
              <p:cNvCxnSpPr>
                <a:cxnSpLocks/>
              </p:cNvCxnSpPr>
              <p:nvPr/>
            </p:nvCxnSpPr>
            <p:spPr>
              <a:xfrm>
                <a:off x="2876580" y="839462"/>
                <a:ext cx="2836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 name="Rectangle 6">
              <a:extLst>
                <a:ext uri="{FF2B5EF4-FFF2-40B4-BE49-F238E27FC236}">
                  <a16:creationId xmlns:a16="http://schemas.microsoft.com/office/drawing/2014/main" id="{19C6EE39-59A7-496D-A145-AC65A5DF6392}"/>
                </a:ext>
              </a:extLst>
            </p:cNvPr>
            <p:cNvSpPr/>
            <p:nvPr/>
          </p:nvSpPr>
          <p:spPr>
            <a:xfrm>
              <a:off x="1271580" y="2344982"/>
              <a:ext cx="2307381" cy="584775"/>
            </a:xfrm>
            <a:prstGeom prst="rect">
              <a:avLst/>
            </a:prstGeom>
          </p:spPr>
          <p:txBody>
            <a:bodyPr wrap="square">
              <a:spAutoFit/>
            </a:bodyPr>
            <a:lstStyle/>
            <a:p>
              <a:r>
                <a:rPr lang="en-US" sz="3200" b="1" dirty="0">
                  <a:solidFill>
                    <a:srgbClr val="FF0000"/>
                  </a:solidFill>
                </a:rPr>
                <a:t>1    kg = </a:t>
              </a:r>
              <a:endParaRPr lang="en-GB" sz="3200" b="1" dirty="0">
                <a:solidFill>
                  <a:srgbClr val="FF0000"/>
                </a:solidFill>
              </a:endParaRPr>
            </a:p>
          </p:txBody>
        </p:sp>
      </p:grpSp>
      <p:sp>
        <p:nvSpPr>
          <p:cNvPr id="11" name="TextBox 10">
            <a:extLst>
              <a:ext uri="{FF2B5EF4-FFF2-40B4-BE49-F238E27FC236}">
                <a16:creationId xmlns:a16="http://schemas.microsoft.com/office/drawing/2014/main" id="{520D5B78-4960-4EAB-B510-67CA1885ABE8}"/>
              </a:ext>
            </a:extLst>
          </p:cNvPr>
          <p:cNvSpPr txBox="1"/>
          <p:nvPr/>
        </p:nvSpPr>
        <p:spPr>
          <a:xfrm>
            <a:off x="6553913" y="4099581"/>
            <a:ext cx="10812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12" name="Rectangle 11">
            <a:extLst>
              <a:ext uri="{FF2B5EF4-FFF2-40B4-BE49-F238E27FC236}">
                <a16:creationId xmlns:a16="http://schemas.microsoft.com/office/drawing/2014/main" id="{685215E6-E732-4B66-9EA9-6E9790D21A9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6679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712BEF3-3C8A-44D7-8EA4-8CE6097F1CD1}"/>
              </a:ext>
            </a:extLst>
          </p:cNvPr>
          <p:cNvSpPr/>
          <p:nvPr/>
        </p:nvSpPr>
        <p:spPr>
          <a:xfrm>
            <a:off x="140680" y="70340"/>
            <a:ext cx="7113999"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20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length is 6 cm.</a:t>
            </a:r>
          </a:p>
          <a:p>
            <a:r>
              <a:rPr lang="en-GB" sz="3200" b="1" dirty="0">
                <a:latin typeface="Calibri" panose="020F0502020204030204" pitchFamily="34" charset="0"/>
                <a:ea typeface="Calibri" panose="020F0502020204030204" pitchFamily="34" charset="0"/>
                <a:cs typeface="Times New Roman" panose="02020603050405020304" pitchFamily="18" charset="0"/>
              </a:rPr>
              <a:t>How long is the width of the rectangle?</a:t>
            </a:r>
          </a:p>
        </p:txBody>
      </p:sp>
      <p:sp>
        <p:nvSpPr>
          <p:cNvPr id="4" name="Rectangle 3">
            <a:extLst>
              <a:ext uri="{FF2B5EF4-FFF2-40B4-BE49-F238E27FC236}">
                <a16:creationId xmlns:a16="http://schemas.microsoft.com/office/drawing/2014/main" id="{6A0AE1B4-E33B-4D3C-A4A2-5F715850B563}"/>
              </a:ext>
            </a:extLst>
          </p:cNvPr>
          <p:cNvSpPr/>
          <p:nvPr/>
        </p:nvSpPr>
        <p:spPr>
          <a:xfrm>
            <a:off x="4158770" y="3244334"/>
            <a:ext cx="184731" cy="584775"/>
          </a:xfrm>
          <a:prstGeom prst="rect">
            <a:avLst/>
          </a:prstGeom>
        </p:spPr>
        <p:txBody>
          <a:bodyPr wrap="none">
            <a:spAutoFit/>
          </a:bodyPr>
          <a:lstStyle/>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B6FCC448-8CC9-4EB8-9A75-16CD2EE4B372}"/>
              </a:ext>
            </a:extLst>
          </p:cNvPr>
          <p:cNvPicPr>
            <a:picLocks noChangeAspect="1"/>
          </p:cNvPicPr>
          <p:nvPr/>
        </p:nvPicPr>
        <p:blipFill>
          <a:blip r:embed="rId3"/>
          <a:stretch>
            <a:fillRect/>
          </a:stretch>
        </p:blipFill>
        <p:spPr>
          <a:xfrm>
            <a:off x="561145" y="2000456"/>
            <a:ext cx="6045869" cy="3326917"/>
          </a:xfrm>
          <a:prstGeom prst="rect">
            <a:avLst/>
          </a:prstGeom>
        </p:spPr>
      </p:pic>
      <p:sp>
        <p:nvSpPr>
          <p:cNvPr id="6" name="Rectangle 5">
            <a:extLst>
              <a:ext uri="{FF2B5EF4-FFF2-40B4-BE49-F238E27FC236}">
                <a16:creationId xmlns:a16="http://schemas.microsoft.com/office/drawing/2014/main" id="{7836E189-0B48-45D5-9C6F-62D759AB390E}"/>
              </a:ext>
            </a:extLst>
          </p:cNvPr>
          <p:cNvSpPr/>
          <p:nvPr/>
        </p:nvSpPr>
        <p:spPr>
          <a:xfrm>
            <a:off x="6670615" y="2236339"/>
            <a:ext cx="3321743" cy="707886"/>
          </a:xfrm>
          <a:prstGeom prst="rect">
            <a:avLst/>
          </a:prstGeom>
        </p:spPr>
        <p:txBody>
          <a:bodyPr wrap="none">
            <a:spAutoFit/>
          </a:bodyPr>
          <a:lstStyle/>
          <a:p>
            <a:r>
              <a:rPr lang="en-GB" sz="4000" b="1" dirty="0">
                <a:solidFill>
                  <a:srgbClr val="FF0000"/>
                </a:solidFill>
                <a:latin typeface="Calibri" panose="020F0502020204030204" pitchFamily="34" charset="0"/>
              </a:rPr>
              <a:t>6 + 6 + 2w = 20</a:t>
            </a:r>
          </a:p>
        </p:txBody>
      </p:sp>
      <p:sp>
        <p:nvSpPr>
          <p:cNvPr id="7" name="Rectangle 6">
            <a:extLst>
              <a:ext uri="{FF2B5EF4-FFF2-40B4-BE49-F238E27FC236}">
                <a16:creationId xmlns:a16="http://schemas.microsoft.com/office/drawing/2014/main" id="{7836E189-0B48-45D5-9C6F-62D759AB390E}"/>
              </a:ext>
            </a:extLst>
          </p:cNvPr>
          <p:cNvSpPr/>
          <p:nvPr/>
        </p:nvSpPr>
        <p:spPr>
          <a:xfrm>
            <a:off x="6670615" y="2944225"/>
            <a:ext cx="2836033" cy="707886"/>
          </a:xfrm>
          <a:prstGeom prst="rect">
            <a:avLst/>
          </a:prstGeom>
        </p:spPr>
        <p:txBody>
          <a:bodyPr wrap="none">
            <a:spAutoFit/>
          </a:bodyPr>
          <a:lstStyle/>
          <a:p>
            <a:r>
              <a:rPr lang="en-GB" sz="4000" b="1" dirty="0">
                <a:solidFill>
                  <a:srgbClr val="FF0000"/>
                </a:solidFill>
                <a:latin typeface="Calibri" panose="020F0502020204030204" pitchFamily="34" charset="0"/>
              </a:rPr>
              <a:t>12 + 2w = 20</a:t>
            </a:r>
          </a:p>
        </p:txBody>
      </p:sp>
      <p:sp>
        <p:nvSpPr>
          <p:cNvPr id="8" name="Rectangle 7">
            <a:extLst>
              <a:ext uri="{FF2B5EF4-FFF2-40B4-BE49-F238E27FC236}">
                <a16:creationId xmlns:a16="http://schemas.microsoft.com/office/drawing/2014/main" id="{7836E189-0B48-45D5-9C6F-62D759AB390E}"/>
              </a:ext>
            </a:extLst>
          </p:cNvPr>
          <p:cNvSpPr/>
          <p:nvPr/>
        </p:nvSpPr>
        <p:spPr>
          <a:xfrm>
            <a:off x="6670614" y="3610904"/>
            <a:ext cx="1571264" cy="707886"/>
          </a:xfrm>
          <a:prstGeom prst="rect">
            <a:avLst/>
          </a:prstGeom>
        </p:spPr>
        <p:txBody>
          <a:bodyPr wrap="none">
            <a:spAutoFit/>
          </a:bodyPr>
          <a:lstStyle/>
          <a:p>
            <a:r>
              <a:rPr lang="en-GB" sz="4000" b="1" dirty="0">
                <a:solidFill>
                  <a:srgbClr val="FF0000"/>
                </a:solidFill>
                <a:latin typeface="Calibri" panose="020F0502020204030204" pitchFamily="34" charset="0"/>
              </a:rPr>
              <a:t>2w = 8</a:t>
            </a:r>
          </a:p>
        </p:txBody>
      </p:sp>
      <p:sp>
        <p:nvSpPr>
          <p:cNvPr id="9" name="Rectangle 8">
            <a:extLst>
              <a:ext uri="{FF2B5EF4-FFF2-40B4-BE49-F238E27FC236}">
                <a16:creationId xmlns:a16="http://schemas.microsoft.com/office/drawing/2014/main" id="{7836E189-0B48-45D5-9C6F-62D759AB390E}"/>
              </a:ext>
            </a:extLst>
          </p:cNvPr>
          <p:cNvSpPr/>
          <p:nvPr/>
        </p:nvSpPr>
        <p:spPr>
          <a:xfrm>
            <a:off x="6670613" y="4277583"/>
            <a:ext cx="1943161" cy="707886"/>
          </a:xfrm>
          <a:prstGeom prst="rect">
            <a:avLst/>
          </a:prstGeom>
        </p:spPr>
        <p:txBody>
          <a:bodyPr wrap="none">
            <a:spAutoFit/>
          </a:bodyPr>
          <a:lstStyle/>
          <a:p>
            <a:r>
              <a:rPr lang="en-GB" sz="4000" b="1" dirty="0">
                <a:solidFill>
                  <a:srgbClr val="FF0000"/>
                </a:solidFill>
                <a:latin typeface="Calibri" panose="020F0502020204030204" pitchFamily="34" charset="0"/>
              </a:rPr>
              <a:t>w = 4cm</a:t>
            </a:r>
          </a:p>
        </p:txBody>
      </p:sp>
      <p:sp>
        <p:nvSpPr>
          <p:cNvPr id="11" name="Rectangle 10">
            <a:extLst>
              <a:ext uri="{FF2B5EF4-FFF2-40B4-BE49-F238E27FC236}">
                <a16:creationId xmlns:a16="http://schemas.microsoft.com/office/drawing/2014/main" id="{7DB7012D-15BA-4A78-854A-C831622E38F3}"/>
              </a:ext>
            </a:extLst>
          </p:cNvPr>
          <p:cNvSpPr/>
          <p:nvPr/>
        </p:nvSpPr>
        <p:spPr>
          <a:xfrm>
            <a:off x="3165375" y="152954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6</a:t>
            </a:r>
            <a:endParaRPr lang="en-GB" sz="4000" b="1" dirty="0">
              <a:solidFill>
                <a:srgbClr val="FF0000"/>
              </a:solidFill>
            </a:endParaRPr>
          </a:p>
        </p:txBody>
      </p:sp>
      <p:sp>
        <p:nvSpPr>
          <p:cNvPr id="12" name="Rectangle 11">
            <a:extLst>
              <a:ext uri="{FF2B5EF4-FFF2-40B4-BE49-F238E27FC236}">
                <a16:creationId xmlns:a16="http://schemas.microsoft.com/office/drawing/2014/main" id="{7C8D2801-CB26-46B8-B4A0-279FE20BCB99}"/>
              </a:ext>
            </a:extLst>
          </p:cNvPr>
          <p:cNvSpPr/>
          <p:nvPr/>
        </p:nvSpPr>
        <p:spPr>
          <a:xfrm>
            <a:off x="244578" y="310583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3" name="Rectangle 12">
            <a:extLst>
              <a:ext uri="{FF2B5EF4-FFF2-40B4-BE49-F238E27FC236}">
                <a16:creationId xmlns:a16="http://schemas.microsoft.com/office/drawing/2014/main" id="{8FEE7626-7C67-46E9-91F9-575ADBDE68CC}"/>
              </a:ext>
            </a:extLst>
          </p:cNvPr>
          <p:cNvSpPr/>
          <p:nvPr/>
        </p:nvSpPr>
        <p:spPr>
          <a:xfrm>
            <a:off x="5871796" y="310583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4" name="Rectangle 13">
            <a:extLst>
              <a:ext uri="{FF2B5EF4-FFF2-40B4-BE49-F238E27FC236}">
                <a16:creationId xmlns:a16="http://schemas.microsoft.com/office/drawing/2014/main" id="{A1369CCC-056B-4A93-A958-22A93155B3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B2817BD5-3A5A-4647-A2EE-5860C6BA5663}"/>
              </a:ext>
            </a:extLst>
          </p:cNvPr>
          <p:cNvSpPr/>
          <p:nvPr/>
        </p:nvSpPr>
        <p:spPr>
          <a:xfrm>
            <a:off x="6920096" y="969235"/>
            <a:ext cx="1091966" cy="646331"/>
          </a:xfrm>
          <a:prstGeom prst="rect">
            <a:avLst/>
          </a:prstGeom>
        </p:spPr>
        <p:txBody>
          <a:bodyPr wrap="none">
            <a:spAutoFit/>
          </a:bodyPr>
          <a:lstStyle/>
          <a:p>
            <a:r>
              <a:rPr lang="en-GB" sz="3600" b="1" dirty="0">
                <a:solidFill>
                  <a:srgbClr val="FF0000"/>
                </a:solidFill>
                <a:latin typeface="Calibri" panose="020F0502020204030204" pitchFamily="34" charset="0"/>
              </a:rPr>
              <a:t>4 cm</a:t>
            </a:r>
            <a:endParaRPr lang="en-GB" sz="4000" b="1" dirty="0">
              <a:solidFill>
                <a:srgbClr val="FF0000"/>
              </a:solidFill>
            </a:endParaRPr>
          </a:p>
        </p:txBody>
      </p:sp>
    </p:spTree>
    <p:extLst>
      <p:ext uri="{BB962C8B-B14F-4D97-AF65-F5344CB8AC3E}">
        <p14:creationId xmlns:p14="http://schemas.microsoft.com/office/powerpoint/2010/main" val="156286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1" grpId="0"/>
      <p:bldP spid="12" grpId="0"/>
      <p:bldP spid="13" grpId="0"/>
      <p:bldP spid="1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1B721F0-FF90-410B-AC6B-375575E4D906}"/>
              </a:ext>
            </a:extLst>
          </p:cNvPr>
          <p:cNvSpPr/>
          <p:nvPr/>
        </p:nvSpPr>
        <p:spPr>
          <a:xfrm>
            <a:off x="56123" y="50000"/>
            <a:ext cx="11908350" cy="1077218"/>
          </a:xfrm>
          <a:prstGeom prst="rect">
            <a:avLst/>
          </a:prstGeom>
        </p:spPr>
        <p:txBody>
          <a:bodyPr wrap="square">
            <a:spAutoFit/>
          </a:bodyPr>
          <a:lstStyle/>
          <a:p>
            <a:r>
              <a:rPr lang="en-GB" sz="3200" b="1" dirty="0"/>
              <a:t>Megan asked children from two different schools, ‘How do you travel to school?’ Here are her results.</a:t>
            </a:r>
          </a:p>
        </p:txBody>
      </p:sp>
      <p:sp>
        <p:nvSpPr>
          <p:cNvPr id="3" name="Rectangle 2">
            <a:extLst>
              <a:ext uri="{FF2B5EF4-FFF2-40B4-BE49-F238E27FC236}">
                <a16:creationId xmlns:a16="http://schemas.microsoft.com/office/drawing/2014/main" id="{45FE717B-E713-4F0E-B65D-8ADE35CB7434}"/>
              </a:ext>
            </a:extLst>
          </p:cNvPr>
          <p:cNvSpPr/>
          <p:nvPr/>
        </p:nvSpPr>
        <p:spPr>
          <a:xfrm>
            <a:off x="6335603" y="872974"/>
            <a:ext cx="5577354" cy="3046988"/>
          </a:xfrm>
          <a:prstGeom prst="rect">
            <a:avLst/>
          </a:prstGeom>
        </p:spPr>
        <p:txBody>
          <a:bodyPr wrap="square">
            <a:spAutoFit/>
          </a:bodyPr>
          <a:lstStyle/>
          <a:p>
            <a:r>
              <a:rPr lang="en-GB" sz="3200" b="1" dirty="0"/>
              <a:t>Megan says, ‘The number of children walking to Foxwood school is more than the number walking to Midtown school.’</a:t>
            </a:r>
          </a:p>
          <a:p>
            <a:r>
              <a:rPr lang="en-GB" sz="3200" b="1" dirty="0"/>
              <a:t>Is she correct? Explain how you know.</a:t>
            </a:r>
          </a:p>
        </p:txBody>
      </p:sp>
      <p:pic>
        <p:nvPicPr>
          <p:cNvPr id="5" name="Picture 4">
            <a:extLst>
              <a:ext uri="{FF2B5EF4-FFF2-40B4-BE49-F238E27FC236}">
                <a16:creationId xmlns:a16="http://schemas.microsoft.com/office/drawing/2014/main" id="{AB655DD5-E30E-4C49-9561-EA4200132559}"/>
              </a:ext>
            </a:extLst>
          </p:cNvPr>
          <p:cNvPicPr>
            <a:picLocks noChangeAspect="1"/>
          </p:cNvPicPr>
          <p:nvPr/>
        </p:nvPicPr>
        <p:blipFill>
          <a:blip r:embed="rId3"/>
          <a:stretch>
            <a:fillRect/>
          </a:stretch>
        </p:blipFill>
        <p:spPr>
          <a:xfrm>
            <a:off x="330357" y="1028415"/>
            <a:ext cx="2937442" cy="3383989"/>
          </a:xfrm>
          <a:prstGeom prst="rect">
            <a:avLst/>
          </a:prstGeom>
        </p:spPr>
      </p:pic>
      <p:pic>
        <p:nvPicPr>
          <p:cNvPr id="6" name="Picture 5">
            <a:extLst>
              <a:ext uri="{FF2B5EF4-FFF2-40B4-BE49-F238E27FC236}">
                <a16:creationId xmlns:a16="http://schemas.microsoft.com/office/drawing/2014/main" id="{59FD09AD-D2F0-4638-B4EA-F4264E41E051}"/>
              </a:ext>
            </a:extLst>
          </p:cNvPr>
          <p:cNvPicPr>
            <a:picLocks noChangeAspect="1"/>
          </p:cNvPicPr>
          <p:nvPr/>
        </p:nvPicPr>
        <p:blipFill>
          <a:blip r:embed="rId4"/>
          <a:stretch>
            <a:fillRect/>
          </a:stretch>
        </p:blipFill>
        <p:spPr>
          <a:xfrm>
            <a:off x="3400334" y="1028415"/>
            <a:ext cx="2867669" cy="3397944"/>
          </a:xfrm>
          <a:prstGeom prst="rect">
            <a:avLst/>
          </a:prstGeom>
        </p:spPr>
      </p:pic>
      <p:grpSp>
        <p:nvGrpSpPr>
          <p:cNvPr id="7" name="Group 6">
            <a:extLst>
              <a:ext uri="{FF2B5EF4-FFF2-40B4-BE49-F238E27FC236}">
                <a16:creationId xmlns:a16="http://schemas.microsoft.com/office/drawing/2014/main" id="{D5E3BB05-073E-40A7-BC09-9B2B34F57403}"/>
              </a:ext>
            </a:extLst>
          </p:cNvPr>
          <p:cNvGrpSpPr/>
          <p:nvPr/>
        </p:nvGrpSpPr>
        <p:grpSpPr>
          <a:xfrm>
            <a:off x="330357" y="4412404"/>
            <a:ext cx="1963058" cy="1019177"/>
            <a:chOff x="4761298" y="5637096"/>
            <a:chExt cx="1963058" cy="1019177"/>
          </a:xfrm>
        </p:grpSpPr>
        <p:grpSp>
          <p:nvGrpSpPr>
            <p:cNvPr id="8" name="Group 7">
              <a:extLst>
                <a:ext uri="{FF2B5EF4-FFF2-40B4-BE49-F238E27FC236}">
                  <a16:creationId xmlns:a16="http://schemas.microsoft.com/office/drawing/2014/main" id="{7790477B-17EC-4384-B8C2-299A879EF6CD}"/>
                </a:ext>
              </a:extLst>
            </p:cNvPr>
            <p:cNvGrpSpPr/>
            <p:nvPr/>
          </p:nvGrpSpPr>
          <p:grpSpPr>
            <a:xfrm>
              <a:off x="4761298" y="5637096"/>
              <a:ext cx="556325" cy="1019177"/>
              <a:chOff x="5219069" y="3295747"/>
              <a:chExt cx="556325" cy="1019177"/>
            </a:xfrm>
          </p:grpSpPr>
          <p:cxnSp>
            <p:nvCxnSpPr>
              <p:cNvPr id="14" name="Straight Connector 13">
                <a:extLst>
                  <a:ext uri="{FF2B5EF4-FFF2-40B4-BE49-F238E27FC236}">
                    <a16:creationId xmlns:a16="http://schemas.microsoft.com/office/drawing/2014/main" id="{DA901C0C-39EE-4524-9240-891996AC01BA}"/>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730D561-5ACD-460B-8B88-C7D971D9C660}"/>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2</a:t>
                </a:r>
              </a:p>
            </p:txBody>
          </p:sp>
          <p:sp>
            <p:nvSpPr>
              <p:cNvPr id="16" name="TextBox 15">
                <a:extLst>
                  <a:ext uri="{FF2B5EF4-FFF2-40B4-BE49-F238E27FC236}">
                    <a16:creationId xmlns:a16="http://schemas.microsoft.com/office/drawing/2014/main" id="{74F710B0-06FE-490F-A7F1-44A2E3484805}"/>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47D01982-3403-49E1-AFA0-3A91F1CAD01A}"/>
                </a:ext>
              </a:extLst>
            </p:cNvPr>
            <p:cNvSpPr/>
            <p:nvPr/>
          </p:nvSpPr>
          <p:spPr>
            <a:xfrm flipH="1">
              <a:off x="5262892" y="5851765"/>
              <a:ext cx="1461464" cy="584775"/>
            </a:xfrm>
            <a:prstGeom prst="rect">
              <a:avLst/>
            </a:prstGeom>
          </p:spPr>
          <p:txBody>
            <a:bodyPr wrap="square">
              <a:spAutoFit/>
            </a:bodyPr>
            <a:lstStyle/>
            <a:p>
              <a:r>
                <a:rPr lang="en-GB" sz="3200" b="1" dirty="0">
                  <a:solidFill>
                    <a:srgbClr val="FF0000"/>
                  </a:solidFill>
                </a:rPr>
                <a:t>of 80 = </a:t>
              </a:r>
              <a:endParaRPr lang="en-GB" sz="3200" dirty="0">
                <a:solidFill>
                  <a:srgbClr val="FF0000"/>
                </a:solidFill>
              </a:endParaRPr>
            </a:p>
          </p:txBody>
        </p:sp>
      </p:grpSp>
      <p:sp>
        <p:nvSpPr>
          <p:cNvPr id="17" name="Rectangle 16">
            <a:extLst>
              <a:ext uri="{FF2B5EF4-FFF2-40B4-BE49-F238E27FC236}">
                <a16:creationId xmlns:a16="http://schemas.microsoft.com/office/drawing/2014/main" id="{B9E6861F-A731-4FEF-88C7-054767840585}"/>
              </a:ext>
            </a:extLst>
          </p:cNvPr>
          <p:cNvSpPr/>
          <p:nvPr/>
        </p:nvSpPr>
        <p:spPr>
          <a:xfrm>
            <a:off x="330357"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8" name="Rectangle 17">
            <a:extLst>
              <a:ext uri="{FF2B5EF4-FFF2-40B4-BE49-F238E27FC236}">
                <a16:creationId xmlns:a16="http://schemas.microsoft.com/office/drawing/2014/main" id="{DBD6C711-AE3C-4182-9354-9C6F4C3F541C}"/>
              </a:ext>
            </a:extLst>
          </p:cNvPr>
          <p:cNvSpPr/>
          <p:nvPr/>
        </p:nvSpPr>
        <p:spPr>
          <a:xfrm>
            <a:off x="177477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sp>
        <p:nvSpPr>
          <p:cNvPr id="19" name="Rectangle 18">
            <a:extLst>
              <a:ext uri="{FF2B5EF4-FFF2-40B4-BE49-F238E27FC236}">
                <a16:creationId xmlns:a16="http://schemas.microsoft.com/office/drawing/2014/main" id="{FFD8044A-329D-4EFD-9527-CD81590656F9}"/>
              </a:ext>
            </a:extLst>
          </p:cNvPr>
          <p:cNvSpPr/>
          <p:nvPr/>
        </p:nvSpPr>
        <p:spPr>
          <a:xfrm>
            <a:off x="2081918"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grpSp>
        <p:nvGrpSpPr>
          <p:cNvPr id="20" name="Group 19">
            <a:extLst>
              <a:ext uri="{FF2B5EF4-FFF2-40B4-BE49-F238E27FC236}">
                <a16:creationId xmlns:a16="http://schemas.microsoft.com/office/drawing/2014/main" id="{84545B56-2AC7-4776-9FB4-3B09598B4BA4}"/>
              </a:ext>
            </a:extLst>
          </p:cNvPr>
          <p:cNvGrpSpPr/>
          <p:nvPr/>
        </p:nvGrpSpPr>
        <p:grpSpPr>
          <a:xfrm>
            <a:off x="3411749" y="4412404"/>
            <a:ext cx="2126318" cy="1019177"/>
            <a:chOff x="4761298" y="5637096"/>
            <a:chExt cx="2126318" cy="1019177"/>
          </a:xfrm>
        </p:grpSpPr>
        <p:grpSp>
          <p:nvGrpSpPr>
            <p:cNvPr id="21" name="Group 20">
              <a:extLst>
                <a:ext uri="{FF2B5EF4-FFF2-40B4-BE49-F238E27FC236}">
                  <a16:creationId xmlns:a16="http://schemas.microsoft.com/office/drawing/2014/main" id="{87DB0468-D9D3-4A34-B6B6-4099000279A2}"/>
                </a:ext>
              </a:extLst>
            </p:cNvPr>
            <p:cNvGrpSpPr/>
            <p:nvPr/>
          </p:nvGrpSpPr>
          <p:grpSpPr>
            <a:xfrm>
              <a:off x="4761298" y="5637096"/>
              <a:ext cx="556325" cy="1019177"/>
              <a:chOff x="5219069" y="3295747"/>
              <a:chExt cx="556325" cy="1019177"/>
            </a:xfrm>
          </p:grpSpPr>
          <p:cxnSp>
            <p:nvCxnSpPr>
              <p:cNvPr id="23" name="Straight Connector 22">
                <a:extLst>
                  <a:ext uri="{FF2B5EF4-FFF2-40B4-BE49-F238E27FC236}">
                    <a16:creationId xmlns:a16="http://schemas.microsoft.com/office/drawing/2014/main" id="{34589DA7-C63A-43C5-9C85-7004D09BB658}"/>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4FE48ECC-7F90-4CC5-8605-FB75DFD5E275}"/>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25" name="TextBox 24">
                <a:extLst>
                  <a:ext uri="{FF2B5EF4-FFF2-40B4-BE49-F238E27FC236}">
                    <a16:creationId xmlns:a16="http://schemas.microsoft.com/office/drawing/2014/main" id="{E2BBC077-B7E9-49EC-9BBE-AB408729BFFB}"/>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22" name="Rectangle 21">
              <a:extLst>
                <a:ext uri="{FF2B5EF4-FFF2-40B4-BE49-F238E27FC236}">
                  <a16:creationId xmlns:a16="http://schemas.microsoft.com/office/drawing/2014/main" id="{97BF300D-61B5-412D-9D62-3BBDA8D15B63}"/>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26" name="Rectangle 25">
            <a:extLst>
              <a:ext uri="{FF2B5EF4-FFF2-40B4-BE49-F238E27FC236}">
                <a16:creationId xmlns:a16="http://schemas.microsoft.com/office/drawing/2014/main" id="{5A179BAB-3187-4F61-8634-03B594D7B13B}"/>
              </a:ext>
            </a:extLst>
          </p:cNvPr>
          <p:cNvSpPr/>
          <p:nvPr/>
        </p:nvSpPr>
        <p:spPr>
          <a:xfrm>
            <a:off x="3411749"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7" name="Rectangle 26">
            <a:extLst>
              <a:ext uri="{FF2B5EF4-FFF2-40B4-BE49-F238E27FC236}">
                <a16:creationId xmlns:a16="http://schemas.microsoft.com/office/drawing/2014/main" id="{9D8D2F2D-FAC7-40B8-8440-69B4B5DC9C07}"/>
              </a:ext>
            </a:extLst>
          </p:cNvPr>
          <p:cNvSpPr/>
          <p:nvPr/>
        </p:nvSpPr>
        <p:spPr>
          <a:xfrm>
            <a:off x="505311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8" name="Rectangle 27">
            <a:extLst>
              <a:ext uri="{FF2B5EF4-FFF2-40B4-BE49-F238E27FC236}">
                <a16:creationId xmlns:a16="http://schemas.microsoft.com/office/drawing/2014/main" id="{A971D42D-8994-4D32-994C-797613D524E7}"/>
              </a:ext>
            </a:extLst>
          </p:cNvPr>
          <p:cNvSpPr/>
          <p:nvPr/>
        </p:nvSpPr>
        <p:spPr>
          <a:xfrm>
            <a:off x="5416527"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9" name="Rectangle 28">
            <a:extLst>
              <a:ext uri="{FF2B5EF4-FFF2-40B4-BE49-F238E27FC236}">
                <a16:creationId xmlns:a16="http://schemas.microsoft.com/office/drawing/2014/main" id="{E49285F3-2A93-4600-A321-1BF7D3C2815D}"/>
              </a:ext>
            </a:extLst>
          </p:cNvPr>
          <p:cNvSpPr/>
          <p:nvPr/>
        </p:nvSpPr>
        <p:spPr>
          <a:xfrm>
            <a:off x="6742882" y="3833164"/>
            <a:ext cx="4117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Megan is wrong. </a:t>
            </a:r>
          </a:p>
        </p:txBody>
      </p:sp>
      <p:sp>
        <p:nvSpPr>
          <p:cNvPr id="30" name="Rectangle 29">
            <a:extLst>
              <a:ext uri="{FF2B5EF4-FFF2-40B4-BE49-F238E27FC236}">
                <a16:creationId xmlns:a16="http://schemas.microsoft.com/office/drawing/2014/main" id="{02FB278D-6977-4B3D-B74D-6781FBC80FB0}"/>
              </a:ext>
            </a:extLst>
          </p:cNvPr>
          <p:cNvSpPr/>
          <p:nvPr/>
        </p:nvSpPr>
        <p:spPr>
          <a:xfrm>
            <a:off x="6742881" y="4410630"/>
            <a:ext cx="5074737"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One quarter of 240 is more than one half of 80</a:t>
            </a:r>
          </a:p>
        </p:txBody>
      </p:sp>
    </p:spTree>
    <p:extLst>
      <p:ext uri="{BB962C8B-B14F-4D97-AF65-F5344CB8AC3E}">
        <p14:creationId xmlns:p14="http://schemas.microsoft.com/office/powerpoint/2010/main" val="133750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6" grpId="0"/>
      <p:bldP spid="27" grpId="0"/>
      <p:bldP spid="28" grpId="0"/>
      <p:bldP spid="29" grpId="0"/>
      <p:bldP spid="3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1B721F0-FF90-410B-AC6B-375575E4D906}"/>
              </a:ext>
            </a:extLst>
          </p:cNvPr>
          <p:cNvSpPr/>
          <p:nvPr/>
        </p:nvSpPr>
        <p:spPr>
          <a:xfrm>
            <a:off x="56123" y="50000"/>
            <a:ext cx="11908350" cy="1077218"/>
          </a:xfrm>
          <a:prstGeom prst="rect">
            <a:avLst/>
          </a:prstGeom>
        </p:spPr>
        <p:txBody>
          <a:bodyPr wrap="square">
            <a:spAutoFit/>
          </a:bodyPr>
          <a:lstStyle/>
          <a:p>
            <a:r>
              <a:rPr lang="en-GB" sz="3200" b="1" dirty="0"/>
              <a:t>Megan asked children from two different schools, ‘How do you travel to school?’ Here are her results.</a:t>
            </a:r>
          </a:p>
        </p:txBody>
      </p:sp>
      <p:sp>
        <p:nvSpPr>
          <p:cNvPr id="4" name="Rectangle 3">
            <a:extLst>
              <a:ext uri="{FF2B5EF4-FFF2-40B4-BE49-F238E27FC236}">
                <a16:creationId xmlns:a16="http://schemas.microsoft.com/office/drawing/2014/main" id="{981325A1-A816-4098-8A3B-2B0C093EAC9C}"/>
              </a:ext>
            </a:extLst>
          </p:cNvPr>
          <p:cNvSpPr/>
          <p:nvPr/>
        </p:nvSpPr>
        <p:spPr>
          <a:xfrm>
            <a:off x="6344993" y="894863"/>
            <a:ext cx="5847007" cy="3046988"/>
          </a:xfrm>
          <a:prstGeom prst="rect">
            <a:avLst/>
          </a:prstGeom>
        </p:spPr>
        <p:txBody>
          <a:bodyPr wrap="square">
            <a:spAutoFit/>
          </a:bodyPr>
          <a:lstStyle/>
          <a:p>
            <a:r>
              <a:rPr lang="en-GB" sz="3200" b="1" dirty="0"/>
              <a:t>At Midtown school, one third of children travel by car. The number of children who cycle is the same as the number who go on the bus. How many children cycle to Midtown school?</a:t>
            </a:r>
          </a:p>
        </p:txBody>
      </p:sp>
      <p:pic>
        <p:nvPicPr>
          <p:cNvPr id="6" name="Picture 5">
            <a:extLst>
              <a:ext uri="{FF2B5EF4-FFF2-40B4-BE49-F238E27FC236}">
                <a16:creationId xmlns:a16="http://schemas.microsoft.com/office/drawing/2014/main" id="{59FD09AD-D2F0-4638-B4EA-F4264E41E051}"/>
              </a:ext>
            </a:extLst>
          </p:cNvPr>
          <p:cNvPicPr>
            <a:picLocks noChangeAspect="1"/>
          </p:cNvPicPr>
          <p:nvPr/>
        </p:nvPicPr>
        <p:blipFill>
          <a:blip r:embed="rId3"/>
          <a:stretch>
            <a:fillRect/>
          </a:stretch>
        </p:blipFill>
        <p:spPr>
          <a:xfrm>
            <a:off x="3400334" y="1028415"/>
            <a:ext cx="2867669" cy="3397944"/>
          </a:xfrm>
          <a:prstGeom prst="rect">
            <a:avLst/>
          </a:prstGeom>
        </p:spPr>
      </p:pic>
      <p:grpSp>
        <p:nvGrpSpPr>
          <p:cNvPr id="3" name="Group 2">
            <a:extLst>
              <a:ext uri="{FF2B5EF4-FFF2-40B4-BE49-F238E27FC236}">
                <a16:creationId xmlns:a16="http://schemas.microsoft.com/office/drawing/2014/main" id="{79EF91B2-9838-44D2-B292-BD54933119CE}"/>
              </a:ext>
            </a:extLst>
          </p:cNvPr>
          <p:cNvGrpSpPr/>
          <p:nvPr/>
        </p:nvGrpSpPr>
        <p:grpSpPr>
          <a:xfrm>
            <a:off x="550338" y="1232258"/>
            <a:ext cx="2850465" cy="1743714"/>
            <a:chOff x="3411749" y="4412404"/>
            <a:chExt cx="2850465" cy="1743714"/>
          </a:xfrm>
        </p:grpSpPr>
        <p:grpSp>
          <p:nvGrpSpPr>
            <p:cNvPr id="7" name="Group 6">
              <a:extLst>
                <a:ext uri="{FF2B5EF4-FFF2-40B4-BE49-F238E27FC236}">
                  <a16:creationId xmlns:a16="http://schemas.microsoft.com/office/drawing/2014/main" id="{2E04F703-1646-447A-94FE-6E6B04936FFA}"/>
                </a:ext>
              </a:extLst>
            </p:cNvPr>
            <p:cNvGrpSpPr/>
            <p:nvPr/>
          </p:nvGrpSpPr>
          <p:grpSpPr>
            <a:xfrm>
              <a:off x="3411749" y="4412404"/>
              <a:ext cx="2126318" cy="1019177"/>
              <a:chOff x="4761298" y="5637096"/>
              <a:chExt cx="2126318" cy="1019177"/>
            </a:xfrm>
          </p:grpSpPr>
          <p:grpSp>
            <p:nvGrpSpPr>
              <p:cNvPr id="8" name="Group 7">
                <a:extLst>
                  <a:ext uri="{FF2B5EF4-FFF2-40B4-BE49-F238E27FC236}">
                    <a16:creationId xmlns:a16="http://schemas.microsoft.com/office/drawing/2014/main" id="{45101CE9-F87B-4061-BE8C-295ED721F1FB}"/>
                  </a:ext>
                </a:extLst>
              </p:cNvPr>
              <p:cNvGrpSpPr/>
              <p:nvPr/>
            </p:nvGrpSpPr>
            <p:grpSpPr>
              <a:xfrm>
                <a:off x="4761298" y="5637096"/>
                <a:ext cx="556325" cy="1019177"/>
                <a:chOff x="5219069" y="3295747"/>
                <a:chExt cx="556325" cy="1019177"/>
              </a:xfrm>
            </p:grpSpPr>
            <p:cxnSp>
              <p:nvCxnSpPr>
                <p:cNvPr id="10" name="Straight Connector 9">
                  <a:extLst>
                    <a:ext uri="{FF2B5EF4-FFF2-40B4-BE49-F238E27FC236}">
                      <a16:creationId xmlns:a16="http://schemas.microsoft.com/office/drawing/2014/main" id="{1E99DA8A-D289-48BB-ADFA-DF4AABE1B99F}"/>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EB1D1B4-8958-4297-ADB4-3A3AE210EBE4}"/>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2" name="TextBox 11">
                  <a:extLst>
                    <a:ext uri="{FF2B5EF4-FFF2-40B4-BE49-F238E27FC236}">
                      <a16:creationId xmlns:a16="http://schemas.microsoft.com/office/drawing/2014/main" id="{0A58E024-22E7-497C-BCB5-EF9B8378E85D}"/>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92CB7930-7A34-4768-9A8E-A9D6E763E43C}"/>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13" name="Rectangle 12">
              <a:extLst>
                <a:ext uri="{FF2B5EF4-FFF2-40B4-BE49-F238E27FC236}">
                  <a16:creationId xmlns:a16="http://schemas.microsoft.com/office/drawing/2014/main" id="{C0BCA509-9103-4248-BAB7-A1C4DBB4ADB0}"/>
                </a:ext>
              </a:extLst>
            </p:cNvPr>
            <p:cNvSpPr/>
            <p:nvPr/>
          </p:nvSpPr>
          <p:spPr>
            <a:xfrm>
              <a:off x="3411749"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A0122C1D-92B3-45C0-B5EF-7B691C1D5F35}"/>
                </a:ext>
              </a:extLst>
            </p:cNvPr>
            <p:cNvSpPr/>
            <p:nvPr/>
          </p:nvSpPr>
          <p:spPr>
            <a:xfrm>
              <a:off x="505311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15" name="Rectangle 14">
              <a:extLst>
                <a:ext uri="{FF2B5EF4-FFF2-40B4-BE49-F238E27FC236}">
                  <a16:creationId xmlns:a16="http://schemas.microsoft.com/office/drawing/2014/main" id="{EA876979-34D5-4315-8FE1-240FF9AF5A87}"/>
                </a:ext>
              </a:extLst>
            </p:cNvPr>
            <p:cNvSpPr/>
            <p:nvPr/>
          </p:nvSpPr>
          <p:spPr>
            <a:xfrm>
              <a:off x="5416527"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grpSp>
      <p:grpSp>
        <p:nvGrpSpPr>
          <p:cNvPr id="17" name="Group 16">
            <a:extLst>
              <a:ext uri="{FF2B5EF4-FFF2-40B4-BE49-F238E27FC236}">
                <a16:creationId xmlns:a16="http://schemas.microsoft.com/office/drawing/2014/main" id="{48E350C9-641B-4E7E-85EA-8400B7CACB85}"/>
              </a:ext>
            </a:extLst>
          </p:cNvPr>
          <p:cNvGrpSpPr/>
          <p:nvPr/>
        </p:nvGrpSpPr>
        <p:grpSpPr>
          <a:xfrm>
            <a:off x="549869" y="3493793"/>
            <a:ext cx="2126318" cy="1019177"/>
            <a:chOff x="4761298" y="5637096"/>
            <a:chExt cx="2126318" cy="1019177"/>
          </a:xfrm>
        </p:grpSpPr>
        <p:grpSp>
          <p:nvGrpSpPr>
            <p:cNvPr id="18" name="Group 17">
              <a:extLst>
                <a:ext uri="{FF2B5EF4-FFF2-40B4-BE49-F238E27FC236}">
                  <a16:creationId xmlns:a16="http://schemas.microsoft.com/office/drawing/2014/main" id="{92CBAAF0-3026-4BCA-8BB7-0D7ABBEBAE9E}"/>
                </a:ext>
              </a:extLst>
            </p:cNvPr>
            <p:cNvGrpSpPr/>
            <p:nvPr/>
          </p:nvGrpSpPr>
          <p:grpSpPr>
            <a:xfrm>
              <a:off x="4761298" y="5637096"/>
              <a:ext cx="556325" cy="1019177"/>
              <a:chOff x="5219069" y="3295747"/>
              <a:chExt cx="556325" cy="1019177"/>
            </a:xfrm>
          </p:grpSpPr>
          <p:cxnSp>
            <p:nvCxnSpPr>
              <p:cNvPr id="20" name="Straight Connector 19">
                <a:extLst>
                  <a:ext uri="{FF2B5EF4-FFF2-40B4-BE49-F238E27FC236}">
                    <a16:creationId xmlns:a16="http://schemas.microsoft.com/office/drawing/2014/main" id="{42F97E3D-B07F-4FB1-A0A2-2DF9E0A512A9}"/>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0049819B-B5E0-422B-9B7B-8E6844E7F3BB}"/>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3</a:t>
                </a:r>
              </a:p>
            </p:txBody>
          </p:sp>
          <p:sp>
            <p:nvSpPr>
              <p:cNvPr id="22" name="TextBox 21">
                <a:extLst>
                  <a:ext uri="{FF2B5EF4-FFF2-40B4-BE49-F238E27FC236}">
                    <a16:creationId xmlns:a16="http://schemas.microsoft.com/office/drawing/2014/main" id="{1CFFE08B-5E0F-49FC-BEE5-88C94195D76B}"/>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19" name="Rectangle 18">
              <a:extLst>
                <a:ext uri="{FF2B5EF4-FFF2-40B4-BE49-F238E27FC236}">
                  <a16:creationId xmlns:a16="http://schemas.microsoft.com/office/drawing/2014/main" id="{F43A4C72-CE89-43B8-9B6C-E5134027AF6B}"/>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23" name="Rectangle 22">
            <a:extLst>
              <a:ext uri="{FF2B5EF4-FFF2-40B4-BE49-F238E27FC236}">
                <a16:creationId xmlns:a16="http://schemas.microsoft.com/office/drawing/2014/main" id="{72271A98-0A3E-41AE-ABB2-449335485E11}"/>
              </a:ext>
            </a:extLst>
          </p:cNvPr>
          <p:cNvSpPr/>
          <p:nvPr/>
        </p:nvSpPr>
        <p:spPr>
          <a:xfrm>
            <a:off x="549869" y="4652732"/>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4" name="Rectangle 23">
            <a:extLst>
              <a:ext uri="{FF2B5EF4-FFF2-40B4-BE49-F238E27FC236}">
                <a16:creationId xmlns:a16="http://schemas.microsoft.com/office/drawing/2014/main" id="{7A977FA6-5B6B-4001-A6F0-83D587996E4F}"/>
              </a:ext>
            </a:extLst>
          </p:cNvPr>
          <p:cNvSpPr/>
          <p:nvPr/>
        </p:nvSpPr>
        <p:spPr>
          <a:xfrm>
            <a:off x="2191233" y="4652732"/>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5" name="Rectangle 24">
            <a:extLst>
              <a:ext uri="{FF2B5EF4-FFF2-40B4-BE49-F238E27FC236}">
                <a16:creationId xmlns:a16="http://schemas.microsoft.com/office/drawing/2014/main" id="{151E9B21-4DAF-4220-9CCE-9E48ED1AE13E}"/>
              </a:ext>
            </a:extLst>
          </p:cNvPr>
          <p:cNvSpPr/>
          <p:nvPr/>
        </p:nvSpPr>
        <p:spPr>
          <a:xfrm>
            <a:off x="2554647" y="370568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6" name="Rectangle 25">
            <a:extLst>
              <a:ext uri="{FF2B5EF4-FFF2-40B4-BE49-F238E27FC236}">
                <a16:creationId xmlns:a16="http://schemas.microsoft.com/office/drawing/2014/main" id="{7078357D-021A-4454-BB81-DD3F22118999}"/>
              </a:ext>
            </a:extLst>
          </p:cNvPr>
          <p:cNvSpPr/>
          <p:nvPr/>
        </p:nvSpPr>
        <p:spPr>
          <a:xfrm>
            <a:off x="3959711" y="1833582"/>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7" name="Rectangle 26">
            <a:extLst>
              <a:ext uri="{FF2B5EF4-FFF2-40B4-BE49-F238E27FC236}">
                <a16:creationId xmlns:a16="http://schemas.microsoft.com/office/drawing/2014/main" id="{DB85E28F-5A9C-4FF0-AEC5-9FABE6E61614}"/>
              </a:ext>
            </a:extLst>
          </p:cNvPr>
          <p:cNvSpPr/>
          <p:nvPr/>
        </p:nvSpPr>
        <p:spPr>
          <a:xfrm>
            <a:off x="5250313" y="209880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8" name="Rectangle 27">
            <a:extLst>
              <a:ext uri="{FF2B5EF4-FFF2-40B4-BE49-F238E27FC236}">
                <a16:creationId xmlns:a16="http://schemas.microsoft.com/office/drawing/2014/main" id="{52561949-B008-465B-B368-36FC8D32A3DE}"/>
              </a:ext>
            </a:extLst>
          </p:cNvPr>
          <p:cNvSpPr/>
          <p:nvPr/>
        </p:nvSpPr>
        <p:spPr>
          <a:xfrm>
            <a:off x="6326818" y="4171772"/>
            <a:ext cx="28676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60 – 80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9" name="Rectangle 28">
            <a:extLst>
              <a:ext uri="{FF2B5EF4-FFF2-40B4-BE49-F238E27FC236}">
                <a16:creationId xmlns:a16="http://schemas.microsoft.com/office/drawing/2014/main" id="{42C7B65D-6A2E-47D8-916A-80D169B67A62}"/>
              </a:ext>
            </a:extLst>
          </p:cNvPr>
          <p:cNvSpPr/>
          <p:nvPr/>
        </p:nvSpPr>
        <p:spPr>
          <a:xfrm>
            <a:off x="6326817" y="4686666"/>
            <a:ext cx="28676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140 =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30" name="Rectangle 29">
            <a:extLst>
              <a:ext uri="{FF2B5EF4-FFF2-40B4-BE49-F238E27FC236}">
                <a16:creationId xmlns:a16="http://schemas.microsoft.com/office/drawing/2014/main" id="{D882F3E9-EF61-48AB-8E44-604249278F6E}"/>
              </a:ext>
            </a:extLst>
          </p:cNvPr>
          <p:cNvSpPr/>
          <p:nvPr/>
        </p:nvSpPr>
        <p:spPr>
          <a:xfrm>
            <a:off x="8366337" y="4686665"/>
            <a:ext cx="121370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p>
        </p:txBody>
      </p:sp>
      <p:sp>
        <p:nvSpPr>
          <p:cNvPr id="31" name="Rectangle 30">
            <a:extLst>
              <a:ext uri="{FF2B5EF4-FFF2-40B4-BE49-F238E27FC236}">
                <a16:creationId xmlns:a16="http://schemas.microsoft.com/office/drawing/2014/main" id="{56DF316F-EC07-445D-A01F-B61542D3E7C2}"/>
              </a:ext>
            </a:extLst>
          </p:cNvPr>
          <p:cNvSpPr/>
          <p:nvPr/>
        </p:nvSpPr>
        <p:spPr>
          <a:xfrm>
            <a:off x="6326817" y="5486264"/>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32" name="Rectangle 31">
            <a:extLst>
              <a:ext uri="{FF2B5EF4-FFF2-40B4-BE49-F238E27FC236}">
                <a16:creationId xmlns:a16="http://schemas.microsoft.com/office/drawing/2014/main" id="{7405A38F-F66C-4EA2-9267-F5EB3246CE35}"/>
              </a:ext>
            </a:extLst>
          </p:cNvPr>
          <p:cNvSpPr/>
          <p:nvPr/>
        </p:nvSpPr>
        <p:spPr>
          <a:xfrm>
            <a:off x="7968181" y="5486264"/>
            <a:ext cx="27581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children</a:t>
            </a:r>
          </a:p>
        </p:txBody>
      </p:sp>
      <p:sp>
        <p:nvSpPr>
          <p:cNvPr id="33" name="Rectangle 32">
            <a:extLst>
              <a:ext uri="{FF2B5EF4-FFF2-40B4-BE49-F238E27FC236}">
                <a16:creationId xmlns:a16="http://schemas.microsoft.com/office/drawing/2014/main" id="{F5F2EF25-3516-4005-9212-FF40EA33CC76}"/>
              </a:ext>
            </a:extLst>
          </p:cNvPr>
          <p:cNvSpPr/>
          <p:nvPr/>
        </p:nvSpPr>
        <p:spPr>
          <a:xfrm>
            <a:off x="10726341" y="3336803"/>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
        <p:nvSpPr>
          <p:cNvPr id="34" name="Rectangle 33">
            <a:extLst>
              <a:ext uri="{FF2B5EF4-FFF2-40B4-BE49-F238E27FC236}">
                <a16:creationId xmlns:a16="http://schemas.microsoft.com/office/drawing/2014/main" id="{417BC101-17B9-4425-AF48-FDE84B8CBDEC}"/>
              </a:ext>
            </a:extLst>
          </p:cNvPr>
          <p:cNvSpPr/>
          <p:nvPr/>
        </p:nvSpPr>
        <p:spPr>
          <a:xfrm>
            <a:off x="3882607" y="2909018"/>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
        <p:nvSpPr>
          <p:cNvPr id="35" name="Rectangle 34">
            <a:extLst>
              <a:ext uri="{FF2B5EF4-FFF2-40B4-BE49-F238E27FC236}">
                <a16:creationId xmlns:a16="http://schemas.microsoft.com/office/drawing/2014/main" id="{4E82DC3B-017F-411B-8C59-E1D423296FA6}"/>
              </a:ext>
            </a:extLst>
          </p:cNvPr>
          <p:cNvSpPr/>
          <p:nvPr/>
        </p:nvSpPr>
        <p:spPr>
          <a:xfrm>
            <a:off x="4848787" y="3201405"/>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Tree>
    <p:extLst>
      <p:ext uri="{BB962C8B-B14F-4D97-AF65-F5344CB8AC3E}">
        <p14:creationId xmlns:p14="http://schemas.microsoft.com/office/powerpoint/2010/main" val="4095268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5"/>
                                        </p:tgtEl>
                                        <p:attrNameLst>
                                          <p:attrName>style.visibility</p:attrName>
                                        </p:attrNameLst>
                                      </p:cBhvr>
                                      <p:to>
                                        <p:strVal val="visible"/>
                                      </p:to>
                                    </p:set>
                                    <p:animEffect transition="in" filter="fade">
                                      <p:cBhvr>
                                        <p:cTn id="7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P spid="30" grpId="0"/>
      <p:bldP spid="31" grpId="0"/>
      <p:bldP spid="32" grpId="0"/>
      <p:bldP spid="33" grpId="0"/>
      <p:bldP spid="34" grpId="0"/>
      <p:bldP spid="3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Use a ruler to draw a line in a different place on the quadrilateral to make two triangles.</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52F16630-9E01-4DD5-B202-E2A64BFB47DC}"/>
              </a:ext>
            </a:extLst>
          </p:cNvPr>
          <p:cNvCxnSpPr>
            <a:cxnSpLocks/>
          </p:cNvCxnSpPr>
          <p:nvPr/>
        </p:nvCxnSpPr>
        <p:spPr>
          <a:xfrm>
            <a:off x="6425138" y="3400316"/>
            <a:ext cx="3356366" cy="11266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AAD654D4-4232-4FFC-B494-1151BB65104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99368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Now draw one line on the quadrilateral to make a quadrilateral and a triangle.</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BDBAD271-F783-441F-B09B-445236584300}"/>
              </a:ext>
            </a:extLst>
          </p:cNvPr>
          <p:cNvCxnSpPr>
            <a:cxnSpLocks/>
          </p:cNvCxnSpPr>
          <p:nvPr/>
        </p:nvCxnSpPr>
        <p:spPr>
          <a:xfrm>
            <a:off x="7924136" y="3403107"/>
            <a:ext cx="0" cy="11258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C5D3FC49-7860-4226-8B29-B653BA5C8A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585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Now draw one line on the quadrilateral to make two quadrilaterals.</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6F3F21E1-EE1A-4789-962E-430C3B7BEA10}"/>
              </a:ext>
            </a:extLst>
          </p:cNvPr>
          <p:cNvCxnSpPr>
            <a:cxnSpLocks/>
          </p:cNvCxnSpPr>
          <p:nvPr/>
        </p:nvCxnSpPr>
        <p:spPr>
          <a:xfrm>
            <a:off x="7461683" y="3403107"/>
            <a:ext cx="0" cy="11258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26DED853-C6CE-437F-8AED-933CE463EBB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13482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temperatures in order from hottest to coldest.</a:t>
            </a:r>
          </a:p>
        </p:txBody>
      </p:sp>
      <p:pic>
        <p:nvPicPr>
          <p:cNvPr id="128002" name="Picture 2">
            <a:extLst>
              <a:ext uri="{FF2B5EF4-FFF2-40B4-BE49-F238E27FC236}">
                <a16:creationId xmlns:a16="http://schemas.microsoft.com/office/drawing/2014/main" id="{4D15730F-F0A6-4357-A7BC-9198417166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97880" y="982808"/>
            <a:ext cx="8725559" cy="4892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10FACEC6-17F4-49BA-9C95-2AAB0F5790DF}"/>
              </a:ext>
            </a:extLst>
          </p:cNvPr>
          <p:cNvSpPr txBox="1"/>
          <p:nvPr/>
        </p:nvSpPr>
        <p:spPr>
          <a:xfrm>
            <a:off x="6744139" y="1148319"/>
            <a:ext cx="2189556" cy="630942"/>
          </a:xfrm>
          <a:prstGeom prst="rect">
            <a:avLst/>
          </a:prstGeom>
          <a:noFill/>
        </p:spPr>
        <p:txBody>
          <a:bodyPr wrap="square" rtlCol="0">
            <a:spAutoFit/>
          </a:bodyPr>
          <a:lstStyle/>
          <a:p>
            <a:r>
              <a:rPr lang="en-GB" sz="3500" b="1" dirty="0">
                <a:solidFill>
                  <a:srgbClr val="FF0000"/>
                </a:solidFill>
              </a:rPr>
              <a:t>92°C</a:t>
            </a:r>
          </a:p>
        </p:txBody>
      </p:sp>
      <p:sp>
        <p:nvSpPr>
          <p:cNvPr id="7" name="TextBox 6">
            <a:extLst>
              <a:ext uri="{FF2B5EF4-FFF2-40B4-BE49-F238E27FC236}">
                <a16:creationId xmlns:a16="http://schemas.microsoft.com/office/drawing/2014/main" id="{A3C0CD2C-2EF9-4BB5-8B6E-C0201947D67C}"/>
              </a:ext>
            </a:extLst>
          </p:cNvPr>
          <p:cNvSpPr txBox="1"/>
          <p:nvPr/>
        </p:nvSpPr>
        <p:spPr>
          <a:xfrm>
            <a:off x="6757586" y="1884801"/>
            <a:ext cx="2189556" cy="630942"/>
          </a:xfrm>
          <a:prstGeom prst="rect">
            <a:avLst/>
          </a:prstGeom>
          <a:noFill/>
        </p:spPr>
        <p:txBody>
          <a:bodyPr wrap="square" rtlCol="0">
            <a:spAutoFit/>
          </a:bodyPr>
          <a:lstStyle/>
          <a:p>
            <a:r>
              <a:rPr lang="en-GB" sz="3500" b="1" dirty="0">
                <a:solidFill>
                  <a:srgbClr val="FF0000"/>
                </a:solidFill>
              </a:rPr>
              <a:t>73°C</a:t>
            </a:r>
          </a:p>
        </p:txBody>
      </p:sp>
      <p:cxnSp>
        <p:nvCxnSpPr>
          <p:cNvPr id="5" name="Straight Connector 4">
            <a:extLst>
              <a:ext uri="{FF2B5EF4-FFF2-40B4-BE49-F238E27FC236}">
                <a16:creationId xmlns:a16="http://schemas.microsoft.com/office/drawing/2014/main" id="{EC595DC7-F581-4C1E-B508-08B2AA2F32FA}"/>
              </a:ext>
            </a:extLst>
          </p:cNvPr>
          <p:cNvCxnSpPr/>
          <p:nvPr/>
        </p:nvCxnSpPr>
        <p:spPr>
          <a:xfrm flipH="1">
            <a:off x="1097880" y="982808"/>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BB9DB97-E099-404A-A541-92E964A22627}"/>
              </a:ext>
            </a:extLst>
          </p:cNvPr>
          <p:cNvCxnSpPr/>
          <p:nvPr/>
        </p:nvCxnSpPr>
        <p:spPr>
          <a:xfrm flipH="1">
            <a:off x="2527750" y="3717043"/>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9530D72-2A5B-4859-A7F3-94D7F7236800}"/>
              </a:ext>
            </a:extLst>
          </p:cNvPr>
          <p:cNvSpPr txBox="1"/>
          <p:nvPr/>
        </p:nvSpPr>
        <p:spPr>
          <a:xfrm>
            <a:off x="6757586" y="2621283"/>
            <a:ext cx="2189556" cy="630942"/>
          </a:xfrm>
          <a:prstGeom prst="rect">
            <a:avLst/>
          </a:prstGeom>
          <a:noFill/>
        </p:spPr>
        <p:txBody>
          <a:bodyPr wrap="square" rtlCol="0">
            <a:spAutoFit/>
          </a:bodyPr>
          <a:lstStyle/>
          <a:p>
            <a:r>
              <a:rPr lang="en-GB" sz="3500" b="1" dirty="0">
                <a:solidFill>
                  <a:srgbClr val="FF0000"/>
                </a:solidFill>
              </a:rPr>
              <a:t>37°C</a:t>
            </a:r>
          </a:p>
        </p:txBody>
      </p:sp>
      <p:cxnSp>
        <p:nvCxnSpPr>
          <p:cNvPr id="12" name="Straight Connector 11">
            <a:extLst>
              <a:ext uri="{FF2B5EF4-FFF2-40B4-BE49-F238E27FC236}">
                <a16:creationId xmlns:a16="http://schemas.microsoft.com/office/drawing/2014/main" id="{E9067DD8-3896-4663-BA32-8D4AA98A3371}"/>
              </a:ext>
            </a:extLst>
          </p:cNvPr>
          <p:cNvCxnSpPr/>
          <p:nvPr/>
        </p:nvCxnSpPr>
        <p:spPr>
          <a:xfrm flipH="1">
            <a:off x="3339056" y="1884801"/>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512CF1B-7995-4CF5-9B63-874957257874}"/>
              </a:ext>
            </a:extLst>
          </p:cNvPr>
          <p:cNvSpPr txBox="1"/>
          <p:nvPr/>
        </p:nvSpPr>
        <p:spPr>
          <a:xfrm>
            <a:off x="6757586" y="3325128"/>
            <a:ext cx="2189556" cy="630942"/>
          </a:xfrm>
          <a:prstGeom prst="rect">
            <a:avLst/>
          </a:prstGeom>
          <a:noFill/>
        </p:spPr>
        <p:txBody>
          <a:bodyPr wrap="square" rtlCol="0">
            <a:spAutoFit/>
          </a:bodyPr>
          <a:lstStyle/>
          <a:p>
            <a:r>
              <a:rPr lang="en-GB" sz="3500" b="1" dirty="0">
                <a:solidFill>
                  <a:srgbClr val="FF0000"/>
                </a:solidFill>
              </a:rPr>
              <a:t>12°C</a:t>
            </a:r>
          </a:p>
        </p:txBody>
      </p:sp>
      <p:cxnSp>
        <p:nvCxnSpPr>
          <p:cNvPr id="14" name="Straight Connector 13">
            <a:extLst>
              <a:ext uri="{FF2B5EF4-FFF2-40B4-BE49-F238E27FC236}">
                <a16:creationId xmlns:a16="http://schemas.microsoft.com/office/drawing/2014/main" id="{B86D3689-4179-46E5-8CAE-4210A7943EFF}"/>
              </a:ext>
            </a:extLst>
          </p:cNvPr>
          <p:cNvCxnSpPr/>
          <p:nvPr/>
        </p:nvCxnSpPr>
        <p:spPr>
          <a:xfrm flipH="1">
            <a:off x="3832263" y="4638196"/>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6849B2CA-3682-4680-8FF4-F7654A2F8368}"/>
              </a:ext>
            </a:extLst>
          </p:cNvPr>
          <p:cNvSpPr txBox="1"/>
          <p:nvPr/>
        </p:nvSpPr>
        <p:spPr>
          <a:xfrm>
            <a:off x="6797927" y="4069314"/>
            <a:ext cx="2189556" cy="630942"/>
          </a:xfrm>
          <a:prstGeom prst="rect">
            <a:avLst/>
          </a:prstGeom>
          <a:noFill/>
        </p:spPr>
        <p:txBody>
          <a:bodyPr wrap="square" rtlCol="0">
            <a:spAutoFit/>
          </a:bodyPr>
          <a:lstStyle/>
          <a:p>
            <a:r>
              <a:rPr lang="en-GB" sz="3500" b="1" dirty="0">
                <a:solidFill>
                  <a:srgbClr val="FF0000"/>
                </a:solidFill>
              </a:rPr>
              <a:t>-2°C</a:t>
            </a:r>
          </a:p>
        </p:txBody>
      </p:sp>
      <p:cxnSp>
        <p:nvCxnSpPr>
          <p:cNvPr id="16" name="Straight Connector 15">
            <a:extLst>
              <a:ext uri="{FF2B5EF4-FFF2-40B4-BE49-F238E27FC236}">
                <a16:creationId xmlns:a16="http://schemas.microsoft.com/office/drawing/2014/main" id="{D89908EE-21D9-40C6-A535-C69139C78C71}"/>
              </a:ext>
            </a:extLst>
          </p:cNvPr>
          <p:cNvCxnSpPr/>
          <p:nvPr/>
        </p:nvCxnSpPr>
        <p:spPr>
          <a:xfrm flipH="1">
            <a:off x="1097880" y="5540187"/>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9D49638-A1B4-4362-B723-EAC3106EA170}"/>
              </a:ext>
            </a:extLst>
          </p:cNvPr>
          <p:cNvSpPr txBox="1"/>
          <p:nvPr/>
        </p:nvSpPr>
        <p:spPr>
          <a:xfrm>
            <a:off x="6717245" y="4800053"/>
            <a:ext cx="2189556" cy="630942"/>
          </a:xfrm>
          <a:prstGeom prst="rect">
            <a:avLst/>
          </a:prstGeom>
          <a:noFill/>
        </p:spPr>
        <p:txBody>
          <a:bodyPr wrap="square" rtlCol="0">
            <a:spAutoFit/>
          </a:bodyPr>
          <a:lstStyle/>
          <a:p>
            <a:r>
              <a:rPr lang="en-GB" sz="3500" b="1" dirty="0">
                <a:solidFill>
                  <a:srgbClr val="FF0000"/>
                </a:solidFill>
              </a:rPr>
              <a:t>-12°C</a:t>
            </a:r>
          </a:p>
        </p:txBody>
      </p:sp>
      <p:sp>
        <p:nvSpPr>
          <p:cNvPr id="18" name="Rectangle 17">
            <a:extLst>
              <a:ext uri="{FF2B5EF4-FFF2-40B4-BE49-F238E27FC236}">
                <a16:creationId xmlns:a16="http://schemas.microsoft.com/office/drawing/2014/main" id="{22B4000A-3967-4F8D-9490-69A65E129CD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17324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1" grpId="0"/>
      <p:bldP spid="13" grpId="0"/>
      <p:bldP spid="15" grpId="0"/>
      <p:bldP spid="1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A5C1D0-0562-41B2-B9C8-6F16C6B6217B}"/>
              </a:ext>
            </a:extLst>
          </p:cNvPr>
          <p:cNvSpPr/>
          <p:nvPr/>
        </p:nvSpPr>
        <p:spPr>
          <a:xfrm>
            <a:off x="103032" y="51516"/>
            <a:ext cx="12192000" cy="403187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Jack has two square-based pyramids that are the same size. He sticks the square faces together to make a new 3-D shape. How many faces and how many edges does his new 3-D shape have?</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Faces: </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Edges: </a:t>
            </a:r>
          </a:p>
        </p:txBody>
      </p:sp>
      <p:pic>
        <p:nvPicPr>
          <p:cNvPr id="4" name="Picture 14" descr="blue square pyramid">
            <a:extLst>
              <a:ext uri="{FF2B5EF4-FFF2-40B4-BE49-F238E27FC236}">
                <a16:creationId xmlns:a16="http://schemas.microsoft.com/office/drawing/2014/main" id="{902CF634-1901-443A-A840-21990124DF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6580" y="1889753"/>
            <a:ext cx="1209887" cy="153924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4" descr="blue square pyramid">
            <a:extLst>
              <a:ext uri="{FF2B5EF4-FFF2-40B4-BE49-F238E27FC236}">
                <a16:creationId xmlns:a16="http://schemas.microsoft.com/office/drawing/2014/main" id="{25EA61C5-8739-4052-8654-D976B598AD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flipH="1">
            <a:off x="9706580" y="3640960"/>
            <a:ext cx="1209888" cy="1539247"/>
          </a:xfrm>
          <a:prstGeom prst="rect">
            <a:avLst/>
          </a:prstGeom>
          <a:noFill/>
          <a:extLst>
            <a:ext uri="{909E8E84-426E-40DD-AFC4-6F175D3DCCD1}">
              <a14:hiddenFill xmlns:a14="http://schemas.microsoft.com/office/drawing/2010/main">
                <a:solidFill>
                  <a:srgbClr val="FFFFFF"/>
                </a:solidFill>
              </a14:hiddenFill>
            </a:ext>
          </a:extLst>
        </p:spPr>
      </p:pic>
      <p:cxnSp>
        <p:nvCxnSpPr>
          <p:cNvPr id="7" name="Straight Arrow Connector 6">
            <a:extLst>
              <a:ext uri="{FF2B5EF4-FFF2-40B4-BE49-F238E27FC236}">
                <a16:creationId xmlns:a16="http://schemas.microsoft.com/office/drawing/2014/main" id="{C69DD0B3-AE0C-4758-BD4F-E3068FA6EC80}"/>
              </a:ext>
            </a:extLst>
          </p:cNvPr>
          <p:cNvCxnSpPr/>
          <p:nvPr/>
        </p:nvCxnSpPr>
        <p:spPr>
          <a:xfrm>
            <a:off x="10311523" y="3155324"/>
            <a:ext cx="0" cy="734096"/>
          </a:xfrm>
          <a:prstGeom prst="straightConnector1">
            <a:avLst/>
          </a:prstGeom>
          <a:ln w="7620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9E66B4D-4D34-4EDB-9629-D074CED860EA}"/>
              </a:ext>
            </a:extLst>
          </p:cNvPr>
          <p:cNvSpPr/>
          <p:nvPr/>
        </p:nvSpPr>
        <p:spPr>
          <a:xfrm>
            <a:off x="1502499" y="195149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9" name="Rectangle 8">
            <a:extLst>
              <a:ext uri="{FF2B5EF4-FFF2-40B4-BE49-F238E27FC236}">
                <a16:creationId xmlns:a16="http://schemas.microsoft.com/office/drawing/2014/main" id="{8650C8F0-99D0-4515-A8B5-7487A774A5C1}"/>
              </a:ext>
            </a:extLst>
          </p:cNvPr>
          <p:cNvSpPr/>
          <p:nvPr/>
        </p:nvSpPr>
        <p:spPr>
          <a:xfrm>
            <a:off x="1502498" y="3421751"/>
            <a:ext cx="957365"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10" name="Rectangle 9">
            <a:extLst>
              <a:ext uri="{FF2B5EF4-FFF2-40B4-BE49-F238E27FC236}">
                <a16:creationId xmlns:a16="http://schemas.microsoft.com/office/drawing/2014/main" id="{FFA300F5-7871-42BD-A71D-7C2DA45C6642}"/>
              </a:ext>
            </a:extLst>
          </p:cNvPr>
          <p:cNvSpPr/>
          <p:nvPr/>
        </p:nvSpPr>
        <p:spPr>
          <a:xfrm>
            <a:off x="9061744" y="2074601"/>
            <a:ext cx="1209888" cy="584775"/>
          </a:xfrm>
          <a:prstGeom prst="rect">
            <a:avLst/>
          </a:prstGeom>
        </p:spPr>
        <p:txBody>
          <a:bodyPr wrap="square">
            <a:spAutoFit/>
          </a:bodyPr>
          <a:lstStyle/>
          <a:p>
            <a:r>
              <a:rPr lang="en-GB" sz="3200" b="1" dirty="0">
                <a:solidFill>
                  <a:srgbClr val="FF0000"/>
                </a:solidFill>
                <a:latin typeface="Calibri" panose="020F0502020204030204" pitchFamily="34" charset="0"/>
              </a:rPr>
              <a:t>4 top</a:t>
            </a:r>
          </a:p>
        </p:txBody>
      </p:sp>
      <p:sp>
        <p:nvSpPr>
          <p:cNvPr id="11" name="Rectangle 10">
            <a:extLst>
              <a:ext uri="{FF2B5EF4-FFF2-40B4-BE49-F238E27FC236}">
                <a16:creationId xmlns:a16="http://schemas.microsoft.com/office/drawing/2014/main" id="{81059D54-8184-4CCD-9AAB-A230D684522F}"/>
              </a:ext>
            </a:extLst>
          </p:cNvPr>
          <p:cNvSpPr/>
          <p:nvPr/>
        </p:nvSpPr>
        <p:spPr>
          <a:xfrm>
            <a:off x="8487171" y="439007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bottom</a:t>
            </a:r>
          </a:p>
        </p:txBody>
      </p:sp>
      <p:sp>
        <p:nvSpPr>
          <p:cNvPr id="12" name="Rectangle 11">
            <a:extLst>
              <a:ext uri="{FF2B5EF4-FFF2-40B4-BE49-F238E27FC236}">
                <a16:creationId xmlns:a16="http://schemas.microsoft.com/office/drawing/2014/main" id="{CDAA659F-0A7E-4F43-86F3-D85B325EB4AB}"/>
              </a:ext>
            </a:extLst>
          </p:cNvPr>
          <p:cNvSpPr/>
          <p:nvPr/>
        </p:nvSpPr>
        <p:spPr>
          <a:xfrm>
            <a:off x="8121358" y="3052584"/>
            <a:ext cx="2150274" cy="954107"/>
          </a:xfrm>
          <a:prstGeom prst="rect">
            <a:avLst/>
          </a:prstGeom>
        </p:spPr>
        <p:txBody>
          <a:bodyPr wrap="square">
            <a:spAutoFit/>
          </a:bodyPr>
          <a:lstStyle/>
          <a:p>
            <a:r>
              <a:rPr lang="en-GB" sz="2800" b="1" dirty="0">
                <a:solidFill>
                  <a:srgbClr val="FF0000"/>
                </a:solidFill>
                <a:latin typeface="Calibri" panose="020F0502020204030204" pitchFamily="34" charset="0"/>
              </a:rPr>
              <a:t>these now can’t be seen</a:t>
            </a:r>
          </a:p>
        </p:txBody>
      </p:sp>
      <p:sp>
        <p:nvSpPr>
          <p:cNvPr id="13" name="Rectangle 12">
            <a:extLst>
              <a:ext uri="{FF2B5EF4-FFF2-40B4-BE49-F238E27FC236}">
                <a16:creationId xmlns:a16="http://schemas.microsoft.com/office/drawing/2014/main" id="{4A88F94D-4DEB-44B1-BB3B-B3F2A1E9EA74}"/>
              </a:ext>
            </a:extLst>
          </p:cNvPr>
          <p:cNvSpPr/>
          <p:nvPr/>
        </p:nvSpPr>
        <p:spPr>
          <a:xfrm>
            <a:off x="9061744" y="2076925"/>
            <a:ext cx="1209888" cy="584775"/>
          </a:xfrm>
          <a:prstGeom prst="rect">
            <a:avLst/>
          </a:prstGeom>
        </p:spPr>
        <p:txBody>
          <a:bodyPr wrap="square">
            <a:spAutoFit/>
          </a:bodyPr>
          <a:lstStyle/>
          <a:p>
            <a:r>
              <a:rPr lang="en-GB" sz="3200" b="1" dirty="0">
                <a:solidFill>
                  <a:srgbClr val="FF0000"/>
                </a:solidFill>
                <a:latin typeface="Calibri" panose="020F0502020204030204" pitchFamily="34" charset="0"/>
              </a:rPr>
              <a:t>4 top</a:t>
            </a:r>
          </a:p>
        </p:txBody>
      </p:sp>
      <p:sp>
        <p:nvSpPr>
          <p:cNvPr id="14" name="Rectangle 13">
            <a:extLst>
              <a:ext uri="{FF2B5EF4-FFF2-40B4-BE49-F238E27FC236}">
                <a16:creationId xmlns:a16="http://schemas.microsoft.com/office/drawing/2014/main" id="{4FAF919F-9DA3-49FE-B6A0-FD421E81AB8B}"/>
              </a:ext>
            </a:extLst>
          </p:cNvPr>
          <p:cNvSpPr/>
          <p:nvPr/>
        </p:nvSpPr>
        <p:spPr>
          <a:xfrm>
            <a:off x="8487170" y="439007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bottom</a:t>
            </a:r>
          </a:p>
        </p:txBody>
      </p:sp>
      <p:sp>
        <p:nvSpPr>
          <p:cNvPr id="15" name="Rectangle 14">
            <a:extLst>
              <a:ext uri="{FF2B5EF4-FFF2-40B4-BE49-F238E27FC236}">
                <a16:creationId xmlns:a16="http://schemas.microsoft.com/office/drawing/2014/main" id="{A4EBCFC6-092A-4485-8E79-D8E5962D3C99}"/>
              </a:ext>
            </a:extLst>
          </p:cNvPr>
          <p:cNvSpPr/>
          <p:nvPr/>
        </p:nvSpPr>
        <p:spPr>
          <a:xfrm>
            <a:off x="8271257" y="322935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middle</a:t>
            </a:r>
          </a:p>
        </p:txBody>
      </p:sp>
      <p:sp>
        <p:nvSpPr>
          <p:cNvPr id="16" name="Rectangle 15">
            <a:extLst>
              <a:ext uri="{FF2B5EF4-FFF2-40B4-BE49-F238E27FC236}">
                <a16:creationId xmlns:a16="http://schemas.microsoft.com/office/drawing/2014/main" id="{CD2C8D21-2D3F-444C-87A4-11F1DBCCA89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70039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12"/>
                                        </p:tgtEl>
                                      </p:cBhvr>
                                    </p:animEffect>
                                    <p:set>
                                      <p:cBhvr>
                                        <p:cTn id="48" dur="1" fill="hold">
                                          <p:stCondLst>
                                            <p:cond delay="499"/>
                                          </p:stCondLst>
                                        </p:cTn>
                                        <p:tgtEl>
                                          <p:spTgt spid="1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500"/>
                                        <p:tgtEl>
                                          <p:spTgt spid="15"/>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9"/>
                                        </p:tgtEl>
                                        <p:attrNameLst>
                                          <p:attrName>style.visibility</p:attrName>
                                        </p:attrNameLst>
                                      </p:cBhvr>
                                      <p:to>
                                        <p:strVal val="visible"/>
                                      </p:to>
                                    </p:set>
                                    <p:animEffect transition="in" filter="fade">
                                      <p:cBhvr>
                                        <p:cTn id="6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0" grpId="1"/>
      <p:bldP spid="11" grpId="0"/>
      <p:bldP spid="11" grpId="1"/>
      <p:bldP spid="12" grpId="0"/>
      <p:bldP spid="12" grpId="1"/>
      <p:bldP spid="13" grpId="0"/>
      <p:bldP spid="14" grpId="0"/>
      <p:bldP spid="1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are fractions.</a:t>
            </a:r>
          </a:p>
          <a:p>
            <a:r>
              <a:rPr lang="en-US" sz="3200" b="1" dirty="0"/>
              <a:t>Circle the improper fractions.</a:t>
            </a:r>
          </a:p>
        </p:txBody>
      </p:sp>
      <p:pic>
        <p:nvPicPr>
          <p:cNvPr id="3" name="Picture 2">
            <a:extLst>
              <a:ext uri="{FF2B5EF4-FFF2-40B4-BE49-F238E27FC236}">
                <a16:creationId xmlns:a16="http://schemas.microsoft.com/office/drawing/2014/main" id="{74E4CA6C-6016-40CF-9D91-DF08CF2A9A77}"/>
              </a:ext>
            </a:extLst>
          </p:cNvPr>
          <p:cNvPicPr>
            <a:picLocks noChangeAspect="1"/>
          </p:cNvPicPr>
          <p:nvPr/>
        </p:nvPicPr>
        <p:blipFill>
          <a:blip r:embed="rId3"/>
          <a:stretch>
            <a:fillRect/>
          </a:stretch>
        </p:blipFill>
        <p:spPr>
          <a:xfrm>
            <a:off x="903549" y="1344858"/>
            <a:ext cx="7318487" cy="991439"/>
          </a:xfrm>
          <a:prstGeom prst="rect">
            <a:avLst/>
          </a:prstGeom>
        </p:spPr>
      </p:pic>
      <p:sp>
        <p:nvSpPr>
          <p:cNvPr id="5" name="Rectangle 4">
            <a:extLst>
              <a:ext uri="{FF2B5EF4-FFF2-40B4-BE49-F238E27FC236}">
                <a16:creationId xmlns:a16="http://schemas.microsoft.com/office/drawing/2014/main" id="{AAA4993E-7E44-4180-BF8A-43CFE4710730}"/>
              </a:ext>
            </a:extLst>
          </p:cNvPr>
          <p:cNvSpPr/>
          <p:nvPr/>
        </p:nvSpPr>
        <p:spPr>
          <a:xfrm>
            <a:off x="56122" y="2890391"/>
            <a:ext cx="6671249" cy="584775"/>
          </a:xfrm>
          <a:prstGeom prst="rect">
            <a:avLst/>
          </a:prstGeom>
        </p:spPr>
        <p:txBody>
          <a:bodyPr wrap="square">
            <a:spAutoFit/>
          </a:bodyPr>
          <a:lstStyle/>
          <a:p>
            <a:r>
              <a:rPr lang="en-US" sz="3200" b="1" dirty="0"/>
              <a:t>Which fraction is equivalent to 1      ?</a:t>
            </a:r>
          </a:p>
        </p:txBody>
      </p:sp>
      <p:sp>
        <p:nvSpPr>
          <p:cNvPr id="6" name="Rectangle 5">
            <a:extLst>
              <a:ext uri="{FF2B5EF4-FFF2-40B4-BE49-F238E27FC236}">
                <a16:creationId xmlns:a16="http://schemas.microsoft.com/office/drawing/2014/main" id="{002C894C-FA44-4626-983D-0965C3AB2A2F}"/>
              </a:ext>
            </a:extLst>
          </p:cNvPr>
          <p:cNvSpPr/>
          <p:nvPr/>
        </p:nvSpPr>
        <p:spPr>
          <a:xfrm>
            <a:off x="56122" y="5014643"/>
            <a:ext cx="6671249" cy="584775"/>
          </a:xfrm>
          <a:prstGeom prst="rect">
            <a:avLst/>
          </a:prstGeom>
        </p:spPr>
        <p:txBody>
          <a:bodyPr wrap="square">
            <a:spAutoFit/>
          </a:bodyPr>
          <a:lstStyle/>
          <a:p>
            <a:r>
              <a:rPr lang="en-US" sz="3200" b="1" dirty="0"/>
              <a:t>Which two fractions are equivalent?</a:t>
            </a:r>
          </a:p>
        </p:txBody>
      </p:sp>
      <p:sp>
        <p:nvSpPr>
          <p:cNvPr id="7" name="Rectangle 6">
            <a:extLst>
              <a:ext uri="{FF2B5EF4-FFF2-40B4-BE49-F238E27FC236}">
                <a16:creationId xmlns:a16="http://schemas.microsoft.com/office/drawing/2014/main" id="{0E135988-C154-448E-9FA1-E77A1A037B49}"/>
              </a:ext>
            </a:extLst>
          </p:cNvPr>
          <p:cNvSpPr/>
          <p:nvPr/>
        </p:nvSpPr>
        <p:spPr>
          <a:xfrm>
            <a:off x="5656482" y="2712323"/>
            <a:ext cx="425004" cy="584775"/>
          </a:xfrm>
          <a:prstGeom prst="rect">
            <a:avLst/>
          </a:prstGeom>
        </p:spPr>
        <p:txBody>
          <a:bodyPr wrap="square">
            <a:spAutoFit/>
          </a:bodyPr>
          <a:lstStyle/>
          <a:p>
            <a:r>
              <a:rPr lang="en-US" sz="3200" b="1" dirty="0"/>
              <a:t>1</a:t>
            </a:r>
            <a:endParaRPr lang="en-GB" sz="3200" b="1" dirty="0"/>
          </a:p>
        </p:txBody>
      </p:sp>
      <p:sp>
        <p:nvSpPr>
          <p:cNvPr id="8" name="Rectangle 7">
            <a:extLst>
              <a:ext uri="{FF2B5EF4-FFF2-40B4-BE49-F238E27FC236}">
                <a16:creationId xmlns:a16="http://schemas.microsoft.com/office/drawing/2014/main" id="{191BEB77-2ECD-4738-A4EB-AA601D7E231F}"/>
              </a:ext>
            </a:extLst>
          </p:cNvPr>
          <p:cNvSpPr/>
          <p:nvPr/>
        </p:nvSpPr>
        <p:spPr>
          <a:xfrm>
            <a:off x="5656482" y="3071787"/>
            <a:ext cx="425004" cy="584775"/>
          </a:xfrm>
          <a:prstGeom prst="rect">
            <a:avLst/>
          </a:prstGeom>
        </p:spPr>
        <p:txBody>
          <a:bodyPr wrap="square">
            <a:spAutoFit/>
          </a:bodyPr>
          <a:lstStyle/>
          <a:p>
            <a:r>
              <a:rPr lang="en-US" sz="3200" b="1" dirty="0"/>
              <a:t>2</a:t>
            </a:r>
            <a:endParaRPr lang="en-GB" sz="3200" b="1" dirty="0"/>
          </a:p>
        </p:txBody>
      </p:sp>
      <p:cxnSp>
        <p:nvCxnSpPr>
          <p:cNvPr id="9" name="Straight Connector 8">
            <a:extLst>
              <a:ext uri="{FF2B5EF4-FFF2-40B4-BE49-F238E27FC236}">
                <a16:creationId xmlns:a16="http://schemas.microsoft.com/office/drawing/2014/main" id="{8E0714E6-762A-415D-86EA-0F683E2C24DF}"/>
              </a:ext>
            </a:extLst>
          </p:cNvPr>
          <p:cNvCxnSpPr/>
          <p:nvPr/>
        </p:nvCxnSpPr>
        <p:spPr>
          <a:xfrm>
            <a:off x="5673451" y="3188537"/>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Oval 3">
            <a:extLst>
              <a:ext uri="{FF2B5EF4-FFF2-40B4-BE49-F238E27FC236}">
                <a16:creationId xmlns:a16="http://schemas.microsoft.com/office/drawing/2014/main" id="{43E3D03F-0F2F-466F-9506-790E9A8F44A0}"/>
              </a:ext>
            </a:extLst>
          </p:cNvPr>
          <p:cNvSpPr/>
          <p:nvPr/>
        </p:nvSpPr>
        <p:spPr>
          <a:xfrm>
            <a:off x="624115" y="1228501"/>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5DDDF6FB-FC4B-43DD-8001-D6CA9FDC8467}"/>
              </a:ext>
            </a:extLst>
          </p:cNvPr>
          <p:cNvSpPr/>
          <p:nvPr/>
        </p:nvSpPr>
        <p:spPr>
          <a:xfrm>
            <a:off x="3965875" y="1170313"/>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A1AF6436-8D36-42C6-8ABE-7C06385D9914}"/>
              </a:ext>
            </a:extLst>
          </p:cNvPr>
          <p:cNvSpPr/>
          <p:nvPr/>
        </p:nvSpPr>
        <p:spPr>
          <a:xfrm>
            <a:off x="5691440" y="1126633"/>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7" name="Group 26">
            <a:extLst>
              <a:ext uri="{FF2B5EF4-FFF2-40B4-BE49-F238E27FC236}">
                <a16:creationId xmlns:a16="http://schemas.microsoft.com/office/drawing/2014/main" id="{9CDD98B2-1EF8-41DC-8F31-15EB1E0172EC}"/>
              </a:ext>
            </a:extLst>
          </p:cNvPr>
          <p:cNvGrpSpPr/>
          <p:nvPr/>
        </p:nvGrpSpPr>
        <p:grpSpPr>
          <a:xfrm>
            <a:off x="3965875" y="3760974"/>
            <a:ext cx="1433470" cy="944239"/>
            <a:chOff x="7500221" y="2693058"/>
            <a:chExt cx="1433470" cy="944239"/>
          </a:xfrm>
        </p:grpSpPr>
        <p:grpSp>
          <p:nvGrpSpPr>
            <p:cNvPr id="10" name="Group 9">
              <a:extLst>
                <a:ext uri="{FF2B5EF4-FFF2-40B4-BE49-F238E27FC236}">
                  <a16:creationId xmlns:a16="http://schemas.microsoft.com/office/drawing/2014/main" id="{9B405682-DD63-44B5-BB0E-62B9B9B4E98B}"/>
                </a:ext>
              </a:extLst>
            </p:cNvPr>
            <p:cNvGrpSpPr/>
            <p:nvPr/>
          </p:nvGrpSpPr>
          <p:grpSpPr>
            <a:xfrm>
              <a:off x="7500221" y="2693058"/>
              <a:ext cx="741864" cy="944239"/>
              <a:chOff x="7500221" y="2693058"/>
              <a:chExt cx="741864" cy="944239"/>
            </a:xfrm>
          </p:grpSpPr>
          <p:sp>
            <p:nvSpPr>
              <p:cNvPr id="23" name="Rectangle 22">
                <a:extLst>
                  <a:ext uri="{FF2B5EF4-FFF2-40B4-BE49-F238E27FC236}">
                    <a16:creationId xmlns:a16="http://schemas.microsoft.com/office/drawing/2014/main" id="{9F0A726E-1EBC-4745-921E-62DEE19EF7CA}"/>
                  </a:ext>
                </a:extLst>
              </p:cNvPr>
              <p:cNvSpPr/>
              <p:nvPr/>
            </p:nvSpPr>
            <p:spPr>
              <a:xfrm>
                <a:off x="7817081" y="2693058"/>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4" name="Rectangle 23">
                <a:extLst>
                  <a:ext uri="{FF2B5EF4-FFF2-40B4-BE49-F238E27FC236}">
                    <a16:creationId xmlns:a16="http://schemas.microsoft.com/office/drawing/2014/main" id="{7F8A6B90-E3BF-4406-99F8-05842C510C47}"/>
                  </a:ext>
                </a:extLst>
              </p:cNvPr>
              <p:cNvSpPr/>
              <p:nvPr/>
            </p:nvSpPr>
            <p:spPr>
              <a:xfrm>
                <a:off x="7817081" y="3052522"/>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5" name="Straight Connector 24">
                <a:extLst>
                  <a:ext uri="{FF2B5EF4-FFF2-40B4-BE49-F238E27FC236}">
                    <a16:creationId xmlns:a16="http://schemas.microsoft.com/office/drawing/2014/main" id="{0CCC8184-1CA5-47E3-89FC-F6C8F356B0E6}"/>
                  </a:ext>
                </a:extLst>
              </p:cNvPr>
              <p:cNvCxnSpPr/>
              <p:nvPr/>
            </p:nvCxnSpPr>
            <p:spPr>
              <a:xfrm>
                <a:off x="7834050" y="316927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009047E4-FFF7-44E8-A2B9-FD1391338230}"/>
                  </a:ext>
                </a:extLst>
              </p:cNvPr>
              <p:cNvSpPr/>
              <p:nvPr/>
            </p:nvSpPr>
            <p:spPr>
              <a:xfrm>
                <a:off x="7500221" y="2871126"/>
                <a:ext cx="425004" cy="584775"/>
              </a:xfrm>
              <a:prstGeom prst="rect">
                <a:avLst/>
              </a:prstGeom>
            </p:spPr>
            <p:txBody>
              <a:bodyPr wrap="square">
                <a:spAutoFit/>
              </a:bodyPr>
              <a:lstStyle/>
              <a:p>
                <a:r>
                  <a:rPr lang="en-US" sz="3200" b="1" dirty="0">
                    <a:solidFill>
                      <a:srgbClr val="FF0000"/>
                    </a:solidFill>
                  </a:rPr>
                  <a:t>1</a:t>
                </a:r>
              </a:p>
            </p:txBody>
          </p:sp>
        </p:grpSp>
        <p:cxnSp>
          <p:nvCxnSpPr>
            <p:cNvPr id="28" name="Straight Connector 27">
              <a:extLst>
                <a:ext uri="{FF2B5EF4-FFF2-40B4-BE49-F238E27FC236}">
                  <a16:creationId xmlns:a16="http://schemas.microsoft.com/office/drawing/2014/main" id="{1F8E3717-B128-40D7-A954-BF6C7DDD1ED8}"/>
                </a:ext>
              </a:extLst>
            </p:cNvPr>
            <p:cNvCxnSpPr/>
            <p:nvPr/>
          </p:nvCxnSpPr>
          <p:spPr>
            <a:xfrm>
              <a:off x="8565630" y="3171694"/>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C26E4550-D3FE-40F9-AFFF-BE209E11BF98}"/>
                </a:ext>
              </a:extLst>
            </p:cNvPr>
            <p:cNvSpPr/>
            <p:nvPr/>
          </p:nvSpPr>
          <p:spPr>
            <a:xfrm>
              <a:off x="8193350" y="2860731"/>
              <a:ext cx="425004" cy="584775"/>
            </a:xfrm>
            <a:prstGeom prst="rect">
              <a:avLst/>
            </a:prstGeom>
          </p:spPr>
          <p:txBody>
            <a:bodyPr wrap="square">
              <a:spAutoFit/>
            </a:bodyPr>
            <a:lstStyle/>
            <a:p>
              <a:r>
                <a:rPr lang="en-US" sz="3200" b="1" dirty="0">
                  <a:solidFill>
                    <a:srgbClr val="FF0000"/>
                  </a:solidFill>
                </a:rPr>
                <a:t>=</a:t>
              </a:r>
            </a:p>
          </p:txBody>
        </p:sp>
      </p:grpSp>
      <p:sp>
        <p:nvSpPr>
          <p:cNvPr id="31" name="Rectangle 30">
            <a:extLst>
              <a:ext uri="{FF2B5EF4-FFF2-40B4-BE49-F238E27FC236}">
                <a16:creationId xmlns:a16="http://schemas.microsoft.com/office/drawing/2014/main" id="{D87E2A3C-3317-4550-8440-08FDAA242CF7}"/>
              </a:ext>
            </a:extLst>
          </p:cNvPr>
          <p:cNvSpPr/>
          <p:nvPr/>
        </p:nvSpPr>
        <p:spPr>
          <a:xfrm>
            <a:off x="5028824" y="375661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32" name="Rectangle 31">
            <a:extLst>
              <a:ext uri="{FF2B5EF4-FFF2-40B4-BE49-F238E27FC236}">
                <a16:creationId xmlns:a16="http://schemas.microsoft.com/office/drawing/2014/main" id="{651D5991-D3F1-454A-B81B-F0EB84ABEBA1}"/>
              </a:ext>
            </a:extLst>
          </p:cNvPr>
          <p:cNvSpPr/>
          <p:nvPr/>
        </p:nvSpPr>
        <p:spPr>
          <a:xfrm>
            <a:off x="5024599" y="4139703"/>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3" name="Straight Connector 32">
            <a:extLst>
              <a:ext uri="{FF2B5EF4-FFF2-40B4-BE49-F238E27FC236}">
                <a16:creationId xmlns:a16="http://schemas.microsoft.com/office/drawing/2014/main" id="{F2641D7C-CDB7-451F-9ED2-244E23BECDF1}"/>
              </a:ext>
            </a:extLst>
          </p:cNvPr>
          <p:cNvCxnSpPr>
            <a:cxnSpLocks/>
          </p:cNvCxnSpPr>
          <p:nvPr/>
        </p:nvCxnSpPr>
        <p:spPr>
          <a:xfrm>
            <a:off x="8029217" y="370063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282341F-0E8E-4086-9A98-BA51FEAA0716}"/>
              </a:ext>
            </a:extLst>
          </p:cNvPr>
          <p:cNvCxnSpPr>
            <a:cxnSpLocks/>
          </p:cNvCxnSpPr>
          <p:nvPr/>
        </p:nvCxnSpPr>
        <p:spPr>
          <a:xfrm>
            <a:off x="8908447" y="370063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B07539E-DF30-41F9-BAE5-5311EA4F7EFD}"/>
              </a:ext>
            </a:extLst>
          </p:cNvPr>
          <p:cNvSpPr txBox="1"/>
          <p:nvPr/>
        </p:nvSpPr>
        <p:spPr>
          <a:xfrm>
            <a:off x="7991844" y="319279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E37B0C35-FDD2-4E60-8ED8-1B906124EBB5}"/>
              </a:ext>
            </a:extLst>
          </p:cNvPr>
          <p:cNvSpPr txBox="1"/>
          <p:nvPr/>
        </p:nvSpPr>
        <p:spPr>
          <a:xfrm>
            <a:off x="8002410" y="36388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7" name="TextBox 36">
            <a:extLst>
              <a:ext uri="{FF2B5EF4-FFF2-40B4-BE49-F238E27FC236}">
                <a16:creationId xmlns:a16="http://schemas.microsoft.com/office/drawing/2014/main" id="{B7681A59-04A4-4C95-B21B-F27BBAF2DA9F}"/>
              </a:ext>
            </a:extLst>
          </p:cNvPr>
          <p:cNvSpPr txBox="1"/>
          <p:nvPr/>
        </p:nvSpPr>
        <p:spPr>
          <a:xfrm>
            <a:off x="8888990" y="363884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AEB7A012-F0BD-4F16-95A6-B77C86DECC07}"/>
              </a:ext>
            </a:extLst>
          </p:cNvPr>
          <p:cNvSpPr txBox="1"/>
          <p:nvPr/>
        </p:nvSpPr>
        <p:spPr>
          <a:xfrm>
            <a:off x="8461404" y="338516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9" name="Arc 38">
            <a:extLst>
              <a:ext uri="{FF2B5EF4-FFF2-40B4-BE49-F238E27FC236}">
                <a16:creationId xmlns:a16="http://schemas.microsoft.com/office/drawing/2014/main" id="{AD1ECD97-031E-48BF-A76F-41945E130F13}"/>
              </a:ext>
            </a:extLst>
          </p:cNvPr>
          <p:cNvSpPr/>
          <p:nvPr/>
        </p:nvSpPr>
        <p:spPr>
          <a:xfrm rot="16200000">
            <a:off x="8280205" y="278457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0" name="Arc 39">
            <a:extLst>
              <a:ext uri="{FF2B5EF4-FFF2-40B4-BE49-F238E27FC236}">
                <a16:creationId xmlns:a16="http://schemas.microsoft.com/office/drawing/2014/main" id="{852B4838-A131-4ADD-AF25-78E1D7EF1985}"/>
              </a:ext>
            </a:extLst>
          </p:cNvPr>
          <p:cNvSpPr/>
          <p:nvPr/>
        </p:nvSpPr>
        <p:spPr>
          <a:xfrm rot="5400000">
            <a:off x="8269917" y="371822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1" name="TextBox 40">
            <a:extLst>
              <a:ext uri="{FF2B5EF4-FFF2-40B4-BE49-F238E27FC236}">
                <a16:creationId xmlns:a16="http://schemas.microsoft.com/office/drawing/2014/main" id="{49549C94-EF34-4208-91E5-01AB6C498174}"/>
              </a:ext>
            </a:extLst>
          </p:cNvPr>
          <p:cNvSpPr txBox="1"/>
          <p:nvPr/>
        </p:nvSpPr>
        <p:spPr>
          <a:xfrm>
            <a:off x="8387947" y="413970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643D6A24-B13F-48AE-B5CD-78EF307A3546}"/>
              </a:ext>
            </a:extLst>
          </p:cNvPr>
          <p:cNvSpPr txBox="1"/>
          <p:nvPr/>
        </p:nvSpPr>
        <p:spPr>
          <a:xfrm>
            <a:off x="8373358" y="283885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60914A6F-A57D-4E7F-A2AB-E37547EF2C9A}"/>
              </a:ext>
            </a:extLst>
          </p:cNvPr>
          <p:cNvSpPr txBox="1"/>
          <p:nvPr/>
        </p:nvSpPr>
        <p:spPr>
          <a:xfrm>
            <a:off x="8878391" y="319279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nvGrpSpPr>
          <p:cNvPr id="48" name="Group 47">
            <a:extLst>
              <a:ext uri="{FF2B5EF4-FFF2-40B4-BE49-F238E27FC236}">
                <a16:creationId xmlns:a16="http://schemas.microsoft.com/office/drawing/2014/main" id="{F9FE7CD2-56BD-4EF1-B99F-0DA1E236335E}"/>
              </a:ext>
            </a:extLst>
          </p:cNvPr>
          <p:cNvGrpSpPr/>
          <p:nvPr/>
        </p:nvGrpSpPr>
        <p:grpSpPr>
          <a:xfrm>
            <a:off x="6508571" y="2666344"/>
            <a:ext cx="435719" cy="1032867"/>
            <a:chOff x="2724738" y="5471319"/>
            <a:chExt cx="435719" cy="1032867"/>
          </a:xfrm>
        </p:grpSpPr>
        <p:sp>
          <p:nvSpPr>
            <p:cNvPr id="49" name="TextBox 48">
              <a:extLst>
                <a:ext uri="{FF2B5EF4-FFF2-40B4-BE49-F238E27FC236}">
                  <a16:creationId xmlns:a16="http://schemas.microsoft.com/office/drawing/2014/main" id="{0AA17478-4753-4A10-9FDE-A30D24B6EEE6}"/>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6</a:t>
              </a:r>
            </a:p>
          </p:txBody>
        </p:sp>
        <p:sp>
          <p:nvSpPr>
            <p:cNvPr id="51" name="TextBox 50">
              <a:extLst>
                <a:ext uri="{FF2B5EF4-FFF2-40B4-BE49-F238E27FC236}">
                  <a16:creationId xmlns:a16="http://schemas.microsoft.com/office/drawing/2014/main" id="{68C4BCA7-0F4B-48FF-ABEE-85A0F474CB4B}"/>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cxnSp>
          <p:nvCxnSpPr>
            <p:cNvPr id="52" name="Straight Connector 51">
              <a:extLst>
                <a:ext uri="{FF2B5EF4-FFF2-40B4-BE49-F238E27FC236}">
                  <a16:creationId xmlns:a16="http://schemas.microsoft.com/office/drawing/2014/main" id="{9A0F0EF7-DF03-4BBE-B3F2-2ABCFF0BA937}"/>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53" name="Straight Connector 52">
            <a:extLst>
              <a:ext uri="{FF2B5EF4-FFF2-40B4-BE49-F238E27FC236}">
                <a16:creationId xmlns:a16="http://schemas.microsoft.com/office/drawing/2014/main" id="{562BF59C-98A5-4A0F-915D-8A657168538C}"/>
              </a:ext>
            </a:extLst>
          </p:cNvPr>
          <p:cNvCxnSpPr>
            <a:cxnSpLocks/>
          </p:cNvCxnSpPr>
          <p:nvPr/>
        </p:nvCxnSpPr>
        <p:spPr>
          <a:xfrm>
            <a:off x="8877189" y="572103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E1BCAF8-4251-4F8F-85C3-0B7DBEA0E201}"/>
              </a:ext>
            </a:extLst>
          </p:cNvPr>
          <p:cNvCxnSpPr>
            <a:cxnSpLocks/>
          </p:cNvCxnSpPr>
          <p:nvPr/>
        </p:nvCxnSpPr>
        <p:spPr>
          <a:xfrm>
            <a:off x="9756419" y="5721039"/>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D47377DE-C581-428B-A02C-FB19BC95C6E8}"/>
              </a:ext>
            </a:extLst>
          </p:cNvPr>
          <p:cNvSpPr txBox="1"/>
          <p:nvPr/>
        </p:nvSpPr>
        <p:spPr>
          <a:xfrm>
            <a:off x="8839816" y="52132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6" name="TextBox 55">
            <a:extLst>
              <a:ext uri="{FF2B5EF4-FFF2-40B4-BE49-F238E27FC236}">
                <a16:creationId xmlns:a16="http://schemas.microsoft.com/office/drawing/2014/main" id="{467ED939-06E8-4B05-B724-DE118B28C9DC}"/>
              </a:ext>
            </a:extLst>
          </p:cNvPr>
          <p:cNvSpPr txBox="1"/>
          <p:nvPr/>
        </p:nvSpPr>
        <p:spPr>
          <a:xfrm>
            <a:off x="8850382" y="565924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7F3538F9-DB3A-42D8-9A0F-E6248B815080}"/>
              </a:ext>
            </a:extLst>
          </p:cNvPr>
          <p:cNvSpPr txBox="1"/>
          <p:nvPr/>
        </p:nvSpPr>
        <p:spPr>
          <a:xfrm>
            <a:off x="9736962" y="5659247"/>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8" name="TextBox 57">
            <a:extLst>
              <a:ext uri="{FF2B5EF4-FFF2-40B4-BE49-F238E27FC236}">
                <a16:creationId xmlns:a16="http://schemas.microsoft.com/office/drawing/2014/main" id="{6911A5AB-DD04-4018-8C7A-499428C4FA1C}"/>
              </a:ext>
            </a:extLst>
          </p:cNvPr>
          <p:cNvSpPr txBox="1"/>
          <p:nvPr/>
        </p:nvSpPr>
        <p:spPr>
          <a:xfrm>
            <a:off x="9309376" y="540556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9" name="Arc 58">
            <a:extLst>
              <a:ext uri="{FF2B5EF4-FFF2-40B4-BE49-F238E27FC236}">
                <a16:creationId xmlns:a16="http://schemas.microsoft.com/office/drawing/2014/main" id="{8F57161A-D541-44A2-8C67-AF6679B7BAB5}"/>
              </a:ext>
            </a:extLst>
          </p:cNvPr>
          <p:cNvSpPr/>
          <p:nvPr/>
        </p:nvSpPr>
        <p:spPr>
          <a:xfrm rot="16200000">
            <a:off x="9237442" y="4695713"/>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0" name="Arc 59">
            <a:extLst>
              <a:ext uri="{FF2B5EF4-FFF2-40B4-BE49-F238E27FC236}">
                <a16:creationId xmlns:a16="http://schemas.microsoft.com/office/drawing/2014/main" id="{1C9ED914-6F61-4C31-90C2-58FB9B4926EF}"/>
              </a:ext>
            </a:extLst>
          </p:cNvPr>
          <p:cNvSpPr/>
          <p:nvPr/>
        </p:nvSpPr>
        <p:spPr>
          <a:xfrm rot="5400000">
            <a:off x="9227154" y="5629368"/>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1" name="TextBox 60">
            <a:extLst>
              <a:ext uri="{FF2B5EF4-FFF2-40B4-BE49-F238E27FC236}">
                <a16:creationId xmlns:a16="http://schemas.microsoft.com/office/drawing/2014/main" id="{2F9B2892-2989-40BE-98B3-79FCB25DD826}"/>
              </a:ext>
            </a:extLst>
          </p:cNvPr>
          <p:cNvSpPr txBox="1"/>
          <p:nvPr/>
        </p:nvSpPr>
        <p:spPr>
          <a:xfrm>
            <a:off x="9380699" y="616011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62" name="TextBox 61">
            <a:extLst>
              <a:ext uri="{FF2B5EF4-FFF2-40B4-BE49-F238E27FC236}">
                <a16:creationId xmlns:a16="http://schemas.microsoft.com/office/drawing/2014/main" id="{215F4250-AB8F-45B6-8F55-089A479469E8}"/>
              </a:ext>
            </a:extLst>
          </p:cNvPr>
          <p:cNvSpPr txBox="1"/>
          <p:nvPr/>
        </p:nvSpPr>
        <p:spPr>
          <a:xfrm>
            <a:off x="9366110" y="4859265"/>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63" name="TextBox 62">
            <a:extLst>
              <a:ext uri="{FF2B5EF4-FFF2-40B4-BE49-F238E27FC236}">
                <a16:creationId xmlns:a16="http://schemas.microsoft.com/office/drawing/2014/main" id="{CDD04C1D-64BB-4B2B-B092-FAD7B8F80721}"/>
              </a:ext>
            </a:extLst>
          </p:cNvPr>
          <p:cNvSpPr txBox="1"/>
          <p:nvPr/>
        </p:nvSpPr>
        <p:spPr>
          <a:xfrm>
            <a:off x="9971279" y="5213205"/>
            <a:ext cx="7824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47" name="Group 46">
            <a:extLst>
              <a:ext uri="{FF2B5EF4-FFF2-40B4-BE49-F238E27FC236}">
                <a16:creationId xmlns:a16="http://schemas.microsoft.com/office/drawing/2014/main" id="{54A2428F-3328-4E11-9C39-0573548047E0}"/>
              </a:ext>
            </a:extLst>
          </p:cNvPr>
          <p:cNvGrpSpPr/>
          <p:nvPr/>
        </p:nvGrpSpPr>
        <p:grpSpPr>
          <a:xfrm>
            <a:off x="6389878" y="4811280"/>
            <a:ext cx="1896380" cy="1040366"/>
            <a:chOff x="6389878" y="4811280"/>
            <a:chExt cx="1896380" cy="1040366"/>
          </a:xfrm>
        </p:grpSpPr>
        <p:grpSp>
          <p:nvGrpSpPr>
            <p:cNvPr id="64" name="Group 63">
              <a:extLst>
                <a:ext uri="{FF2B5EF4-FFF2-40B4-BE49-F238E27FC236}">
                  <a16:creationId xmlns:a16="http://schemas.microsoft.com/office/drawing/2014/main" id="{9E500E25-E1D0-4304-AA8C-983CE00E84E5}"/>
                </a:ext>
              </a:extLst>
            </p:cNvPr>
            <p:cNvGrpSpPr/>
            <p:nvPr/>
          </p:nvGrpSpPr>
          <p:grpSpPr>
            <a:xfrm>
              <a:off x="6389878" y="4811280"/>
              <a:ext cx="435719" cy="1032867"/>
              <a:chOff x="2724738" y="5471319"/>
              <a:chExt cx="435719" cy="1032867"/>
            </a:xfrm>
          </p:grpSpPr>
          <p:sp>
            <p:nvSpPr>
              <p:cNvPr id="65" name="TextBox 64">
                <a:extLst>
                  <a:ext uri="{FF2B5EF4-FFF2-40B4-BE49-F238E27FC236}">
                    <a16:creationId xmlns:a16="http://schemas.microsoft.com/office/drawing/2014/main" id="{DE75347F-4DC0-4AAC-AD46-03B6E862364A}"/>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sp>
            <p:nvSpPr>
              <p:cNvPr id="66" name="TextBox 65">
                <a:extLst>
                  <a:ext uri="{FF2B5EF4-FFF2-40B4-BE49-F238E27FC236}">
                    <a16:creationId xmlns:a16="http://schemas.microsoft.com/office/drawing/2014/main" id="{E6649C04-F2F9-4D1B-BDF5-56E6AEB4E7A5}"/>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67" name="Straight Connector 66">
                <a:extLst>
                  <a:ext uri="{FF2B5EF4-FFF2-40B4-BE49-F238E27FC236}">
                    <a16:creationId xmlns:a16="http://schemas.microsoft.com/office/drawing/2014/main" id="{6BAB28D9-41E4-4AA2-910C-1FF74DCE405D}"/>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8" name="TextBox 67">
              <a:extLst>
                <a:ext uri="{FF2B5EF4-FFF2-40B4-BE49-F238E27FC236}">
                  <a16:creationId xmlns:a16="http://schemas.microsoft.com/office/drawing/2014/main" id="{1E1CD253-E0E4-4CAD-88F6-F524EC16ECF8}"/>
                </a:ext>
              </a:extLst>
            </p:cNvPr>
            <p:cNvSpPr txBox="1"/>
            <p:nvPr/>
          </p:nvSpPr>
          <p:spPr>
            <a:xfrm>
              <a:off x="6829178" y="4965621"/>
              <a:ext cx="90922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and</a:t>
              </a:r>
            </a:p>
          </p:txBody>
        </p:sp>
        <p:grpSp>
          <p:nvGrpSpPr>
            <p:cNvPr id="69" name="Group 68">
              <a:extLst>
                <a:ext uri="{FF2B5EF4-FFF2-40B4-BE49-F238E27FC236}">
                  <a16:creationId xmlns:a16="http://schemas.microsoft.com/office/drawing/2014/main" id="{360A25A4-AC11-4015-8C18-0A9AB56AD4A4}"/>
                </a:ext>
              </a:extLst>
            </p:cNvPr>
            <p:cNvGrpSpPr/>
            <p:nvPr/>
          </p:nvGrpSpPr>
          <p:grpSpPr>
            <a:xfrm>
              <a:off x="7633515" y="4818779"/>
              <a:ext cx="652743" cy="1032867"/>
              <a:chOff x="2603810" y="5471319"/>
              <a:chExt cx="652743" cy="1032867"/>
            </a:xfrm>
          </p:grpSpPr>
          <p:sp>
            <p:nvSpPr>
              <p:cNvPr id="70" name="TextBox 69">
                <a:extLst>
                  <a:ext uri="{FF2B5EF4-FFF2-40B4-BE49-F238E27FC236}">
                    <a16:creationId xmlns:a16="http://schemas.microsoft.com/office/drawing/2014/main" id="{0E57D873-0512-423C-BD3D-00CC4624F0AE}"/>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sp>
            <p:nvSpPr>
              <p:cNvPr id="71" name="TextBox 70">
                <a:extLst>
                  <a:ext uri="{FF2B5EF4-FFF2-40B4-BE49-F238E27FC236}">
                    <a16:creationId xmlns:a16="http://schemas.microsoft.com/office/drawing/2014/main" id="{43943D63-BA4B-4114-B63B-4F29686E04F0}"/>
                  </a:ext>
                </a:extLst>
              </p:cNvPr>
              <p:cNvSpPr txBox="1"/>
              <p:nvPr/>
            </p:nvSpPr>
            <p:spPr>
              <a:xfrm>
                <a:off x="2603810" y="5857855"/>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10</a:t>
                </a:r>
              </a:p>
            </p:txBody>
          </p:sp>
          <p:cxnSp>
            <p:nvCxnSpPr>
              <p:cNvPr id="72" name="Straight Connector 71">
                <a:extLst>
                  <a:ext uri="{FF2B5EF4-FFF2-40B4-BE49-F238E27FC236}">
                    <a16:creationId xmlns:a16="http://schemas.microsoft.com/office/drawing/2014/main" id="{2C9E9009-659B-4426-87D2-0C7148F4375E}"/>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73" name="Rectangle 72">
            <a:extLst>
              <a:ext uri="{FF2B5EF4-FFF2-40B4-BE49-F238E27FC236}">
                <a16:creationId xmlns:a16="http://schemas.microsoft.com/office/drawing/2014/main" id="{1218B78F-C7F9-46C2-9399-18672CBE432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30213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500"/>
                                        <p:tgtEl>
                                          <p:spTgt spid="3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par>
                                <p:cTn id="38" presetID="10" presetClass="entr" presetSubtype="0" fill="hold" nodeType="with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fade">
                                      <p:cBhvr>
                                        <p:cTn id="40" dur="500"/>
                                        <p:tgtEl>
                                          <p:spTgt spid="3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fade">
                                      <p:cBhvr>
                                        <p:cTn id="43" dur="500"/>
                                        <p:tgtEl>
                                          <p:spTgt spid="3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500"/>
                                        <p:tgtEl>
                                          <p:spTgt spid="3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animEffect transition="in" filter="fade">
                                      <p:cBhvr>
                                        <p:cTn id="52" dur="500"/>
                                        <p:tgtEl>
                                          <p:spTgt spid="3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fade">
                                      <p:cBhvr>
                                        <p:cTn id="57" dur="500"/>
                                        <p:tgtEl>
                                          <p:spTgt spid="40"/>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fade">
                                      <p:cBhvr>
                                        <p:cTn id="60" dur="500"/>
                                        <p:tgtEl>
                                          <p:spTgt spid="41"/>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500"/>
                                        <p:tgtEl>
                                          <p:spTgt spid="39"/>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43"/>
                                        </p:tgtEl>
                                        <p:attrNameLst>
                                          <p:attrName>style.visibility</p:attrName>
                                        </p:attrNameLst>
                                      </p:cBhvr>
                                      <p:to>
                                        <p:strVal val="visible"/>
                                      </p:to>
                                    </p:set>
                                    <p:animEffect transition="in" filter="fade">
                                      <p:cBhvr>
                                        <p:cTn id="73" dur="500"/>
                                        <p:tgtEl>
                                          <p:spTgt spid="4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48"/>
                                        </p:tgtEl>
                                        <p:attrNameLst>
                                          <p:attrName>style.visibility</p:attrName>
                                        </p:attrNameLst>
                                      </p:cBhvr>
                                      <p:to>
                                        <p:strVal val="visible"/>
                                      </p:to>
                                    </p:set>
                                    <p:animEffect transition="in" filter="fade">
                                      <p:cBhvr>
                                        <p:cTn id="78" dur="500"/>
                                        <p:tgtEl>
                                          <p:spTgt spid="4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53"/>
                                        </p:tgtEl>
                                        <p:attrNameLst>
                                          <p:attrName>style.visibility</p:attrName>
                                        </p:attrNameLst>
                                      </p:cBhvr>
                                      <p:to>
                                        <p:strVal val="visible"/>
                                      </p:to>
                                    </p:set>
                                    <p:animEffect transition="in" filter="fade">
                                      <p:cBhvr>
                                        <p:cTn id="83" dur="500"/>
                                        <p:tgtEl>
                                          <p:spTgt spid="53"/>
                                        </p:tgtEl>
                                      </p:cBhvr>
                                    </p:animEffect>
                                  </p:childTnLst>
                                </p:cTn>
                              </p:par>
                              <p:par>
                                <p:cTn id="84" presetID="10" presetClass="entr" presetSubtype="0" fill="hold" nodeType="withEffect">
                                  <p:stCondLst>
                                    <p:cond delay="0"/>
                                  </p:stCondLst>
                                  <p:childTnLst>
                                    <p:set>
                                      <p:cBhvr>
                                        <p:cTn id="85" dur="1" fill="hold">
                                          <p:stCondLst>
                                            <p:cond delay="0"/>
                                          </p:stCondLst>
                                        </p:cTn>
                                        <p:tgtEl>
                                          <p:spTgt spid="54"/>
                                        </p:tgtEl>
                                        <p:attrNameLst>
                                          <p:attrName>style.visibility</p:attrName>
                                        </p:attrNameLst>
                                      </p:cBhvr>
                                      <p:to>
                                        <p:strVal val="visible"/>
                                      </p:to>
                                    </p:set>
                                    <p:animEffect transition="in" filter="fade">
                                      <p:cBhvr>
                                        <p:cTn id="86" dur="500"/>
                                        <p:tgtEl>
                                          <p:spTgt spid="5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55"/>
                                        </p:tgtEl>
                                        <p:attrNameLst>
                                          <p:attrName>style.visibility</p:attrName>
                                        </p:attrNameLst>
                                      </p:cBhvr>
                                      <p:to>
                                        <p:strVal val="visible"/>
                                      </p:to>
                                    </p:set>
                                    <p:animEffect transition="in" filter="fade">
                                      <p:cBhvr>
                                        <p:cTn id="89" dur="500"/>
                                        <p:tgtEl>
                                          <p:spTgt spid="55"/>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56"/>
                                        </p:tgtEl>
                                        <p:attrNameLst>
                                          <p:attrName>style.visibility</p:attrName>
                                        </p:attrNameLst>
                                      </p:cBhvr>
                                      <p:to>
                                        <p:strVal val="visible"/>
                                      </p:to>
                                    </p:set>
                                    <p:animEffect transition="in" filter="fade">
                                      <p:cBhvr>
                                        <p:cTn id="92" dur="500"/>
                                        <p:tgtEl>
                                          <p:spTgt spid="56"/>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57"/>
                                        </p:tgtEl>
                                        <p:attrNameLst>
                                          <p:attrName>style.visibility</p:attrName>
                                        </p:attrNameLst>
                                      </p:cBhvr>
                                      <p:to>
                                        <p:strVal val="visible"/>
                                      </p:to>
                                    </p:set>
                                    <p:animEffect transition="in" filter="fade">
                                      <p:cBhvr>
                                        <p:cTn id="95" dur="500"/>
                                        <p:tgtEl>
                                          <p:spTgt spid="57"/>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58"/>
                                        </p:tgtEl>
                                        <p:attrNameLst>
                                          <p:attrName>style.visibility</p:attrName>
                                        </p:attrNameLst>
                                      </p:cBhvr>
                                      <p:to>
                                        <p:strVal val="visible"/>
                                      </p:to>
                                    </p:set>
                                    <p:animEffect transition="in" filter="fade">
                                      <p:cBhvr>
                                        <p:cTn id="98" dur="500"/>
                                        <p:tgtEl>
                                          <p:spTgt spid="58"/>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60"/>
                                        </p:tgtEl>
                                        <p:attrNameLst>
                                          <p:attrName>style.visibility</p:attrName>
                                        </p:attrNameLst>
                                      </p:cBhvr>
                                      <p:to>
                                        <p:strVal val="visible"/>
                                      </p:to>
                                    </p:set>
                                    <p:animEffect transition="in" filter="fade">
                                      <p:cBhvr>
                                        <p:cTn id="103" dur="500"/>
                                        <p:tgtEl>
                                          <p:spTgt spid="60"/>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61"/>
                                        </p:tgtEl>
                                        <p:attrNameLst>
                                          <p:attrName>style.visibility</p:attrName>
                                        </p:attrNameLst>
                                      </p:cBhvr>
                                      <p:to>
                                        <p:strVal val="visible"/>
                                      </p:to>
                                    </p:set>
                                    <p:animEffect transition="in" filter="fade">
                                      <p:cBhvr>
                                        <p:cTn id="106" dur="500"/>
                                        <p:tgtEl>
                                          <p:spTgt spid="61"/>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59"/>
                                        </p:tgtEl>
                                        <p:attrNameLst>
                                          <p:attrName>style.visibility</p:attrName>
                                        </p:attrNameLst>
                                      </p:cBhvr>
                                      <p:to>
                                        <p:strVal val="visible"/>
                                      </p:to>
                                    </p:set>
                                    <p:animEffect transition="in" filter="fade">
                                      <p:cBhvr>
                                        <p:cTn id="111" dur="500"/>
                                        <p:tgtEl>
                                          <p:spTgt spid="59"/>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62"/>
                                        </p:tgtEl>
                                        <p:attrNameLst>
                                          <p:attrName>style.visibility</p:attrName>
                                        </p:attrNameLst>
                                      </p:cBhvr>
                                      <p:to>
                                        <p:strVal val="visible"/>
                                      </p:to>
                                    </p:set>
                                    <p:animEffect transition="in" filter="fade">
                                      <p:cBhvr>
                                        <p:cTn id="114" dur="500"/>
                                        <p:tgtEl>
                                          <p:spTgt spid="62"/>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63"/>
                                        </p:tgtEl>
                                        <p:attrNameLst>
                                          <p:attrName>style.visibility</p:attrName>
                                        </p:attrNameLst>
                                      </p:cBhvr>
                                      <p:to>
                                        <p:strVal val="visible"/>
                                      </p:to>
                                    </p:set>
                                    <p:animEffect transition="in" filter="fade">
                                      <p:cBhvr>
                                        <p:cTn id="119" dur="500"/>
                                        <p:tgtEl>
                                          <p:spTgt spid="6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nodeType="clickEffect">
                                  <p:stCondLst>
                                    <p:cond delay="0"/>
                                  </p:stCondLst>
                                  <p:childTnLst>
                                    <p:set>
                                      <p:cBhvr>
                                        <p:cTn id="123" dur="1" fill="hold">
                                          <p:stCondLst>
                                            <p:cond delay="0"/>
                                          </p:stCondLst>
                                        </p:cTn>
                                        <p:tgtEl>
                                          <p:spTgt spid="47"/>
                                        </p:tgtEl>
                                        <p:attrNameLst>
                                          <p:attrName>style.visibility</p:attrName>
                                        </p:attrNameLst>
                                      </p:cBhvr>
                                      <p:to>
                                        <p:strVal val="visible"/>
                                      </p:to>
                                    </p:set>
                                    <p:animEffect transition="in" filter="fade">
                                      <p:cBhvr>
                                        <p:cTn id="12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31" grpId="0"/>
      <p:bldP spid="32" grpId="0"/>
      <p:bldP spid="35" grpId="0"/>
      <p:bldP spid="36" grpId="0"/>
      <p:bldP spid="37" grpId="0"/>
      <p:bldP spid="38" grpId="0"/>
      <p:bldP spid="39" grpId="0" animBg="1"/>
      <p:bldP spid="40" grpId="0" animBg="1"/>
      <p:bldP spid="41" grpId="0"/>
      <p:bldP spid="42" grpId="0"/>
      <p:bldP spid="43" grpId="0"/>
      <p:bldP spid="55" grpId="0"/>
      <p:bldP spid="56" grpId="0"/>
      <p:bldP spid="57" grpId="0"/>
      <p:bldP spid="58" grpId="0"/>
      <p:bldP spid="59" grpId="0" animBg="1"/>
      <p:bldP spid="60" grpId="0" animBg="1"/>
      <p:bldP spid="61" grpId="0"/>
      <p:bldP spid="62" grpId="0"/>
      <p:bldP spid="6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3A48DDA-9C13-440A-B044-57A46E0DE3E6}"/>
              </a:ext>
            </a:extLst>
          </p:cNvPr>
          <p:cNvSpPr/>
          <p:nvPr/>
        </p:nvSpPr>
        <p:spPr>
          <a:xfrm>
            <a:off x="114300" y="114300"/>
            <a:ext cx="7122399"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Liam has two different sizes of rectangle.</a:t>
            </a:r>
            <a:endParaRPr lang="en-GB" sz="3200" b="1" dirty="0">
              <a:ea typeface="Calibri" panose="020F0502020204030204" pitchFamily="34" charset="0"/>
              <a:cs typeface="Times New Roman" panose="02020603050405020304" pitchFamily="18" charset="0"/>
            </a:endParaRPr>
          </a:p>
        </p:txBody>
      </p:sp>
      <p:pic>
        <p:nvPicPr>
          <p:cNvPr id="8" name="Picture 7" descr="https://app.doublestruck.eu/content/K2_REAS/HTML/Q/Q10A13_files/image001.jpg">
            <a:extLst>
              <a:ext uri="{FF2B5EF4-FFF2-40B4-BE49-F238E27FC236}">
                <a16:creationId xmlns:a16="http://schemas.microsoft.com/office/drawing/2014/main" id="{CF881C09-0809-48A2-88F6-6982B6F697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71103" y="860481"/>
            <a:ext cx="9031754" cy="1141698"/>
          </a:xfrm>
          <a:prstGeom prst="rect">
            <a:avLst/>
          </a:prstGeom>
          <a:noFill/>
          <a:ln>
            <a:noFill/>
          </a:ln>
        </p:spPr>
      </p:pic>
      <p:sp>
        <p:nvSpPr>
          <p:cNvPr id="7" name="Rectangle 6">
            <a:extLst>
              <a:ext uri="{FF2B5EF4-FFF2-40B4-BE49-F238E27FC236}">
                <a16:creationId xmlns:a16="http://schemas.microsoft.com/office/drawing/2014/main" id="{0BACBF52-78D8-401E-8DB6-B796C672EFA5}"/>
              </a:ext>
            </a:extLst>
          </p:cNvPr>
          <p:cNvSpPr/>
          <p:nvPr/>
        </p:nvSpPr>
        <p:spPr>
          <a:xfrm>
            <a:off x="114300" y="2002179"/>
            <a:ext cx="5880969"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He makes this pattern with them.</a:t>
            </a:r>
            <a:endParaRPr lang="en-GB" sz="3200" b="1" dirty="0">
              <a:ea typeface="Calibri" panose="020F0502020204030204" pitchFamily="34" charset="0"/>
              <a:cs typeface="Times New Roman" panose="02020603050405020304" pitchFamily="18" charset="0"/>
            </a:endParaRPr>
          </a:p>
        </p:txBody>
      </p:sp>
      <p:pic>
        <p:nvPicPr>
          <p:cNvPr id="10" name="Picture 9" descr="https://app.doublestruck.eu/content/K2_REAS/HTML/Q/Q10A13_files/image002.jpg">
            <a:extLst>
              <a:ext uri="{FF2B5EF4-FFF2-40B4-BE49-F238E27FC236}">
                <a16:creationId xmlns:a16="http://schemas.microsoft.com/office/drawing/2014/main" id="{62AF7347-EAD6-44A0-A0BD-9EBD615CFA88}"/>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346742" y="2923812"/>
            <a:ext cx="7229952" cy="2258237"/>
          </a:xfrm>
          <a:prstGeom prst="rect">
            <a:avLst/>
          </a:prstGeom>
          <a:noFill/>
          <a:ln>
            <a:noFill/>
          </a:ln>
        </p:spPr>
      </p:pic>
      <p:sp>
        <p:nvSpPr>
          <p:cNvPr id="9" name="Rectangle 8">
            <a:extLst>
              <a:ext uri="{FF2B5EF4-FFF2-40B4-BE49-F238E27FC236}">
                <a16:creationId xmlns:a16="http://schemas.microsoft.com/office/drawing/2014/main" id="{513EA2F9-3A94-4D17-8368-DCE4B9F9068B}"/>
              </a:ext>
            </a:extLst>
          </p:cNvPr>
          <p:cNvSpPr/>
          <p:nvPr/>
        </p:nvSpPr>
        <p:spPr>
          <a:xfrm>
            <a:off x="114300" y="5518908"/>
            <a:ext cx="5692007"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Calculate the lengths of A and B.</a:t>
            </a:r>
            <a:endParaRPr lang="en-GB" sz="3200" b="1" dirty="0">
              <a:ea typeface="Calibri" panose="020F0502020204030204" pitchFamily="34" charset="0"/>
              <a:cs typeface="Times New Roman" panose="02020603050405020304" pitchFamily="18" charset="0"/>
            </a:endParaRPr>
          </a:p>
        </p:txBody>
      </p:sp>
      <p:cxnSp>
        <p:nvCxnSpPr>
          <p:cNvPr id="11" name="Straight Arrow Connector 10">
            <a:extLst>
              <a:ext uri="{FF2B5EF4-FFF2-40B4-BE49-F238E27FC236}">
                <a16:creationId xmlns:a16="http://schemas.microsoft.com/office/drawing/2014/main" id="{C834C9E3-CB2E-45ED-8D57-C585B129DDA1}"/>
              </a:ext>
            </a:extLst>
          </p:cNvPr>
          <p:cNvCxnSpPr>
            <a:cxnSpLocks/>
          </p:cNvCxnSpPr>
          <p:nvPr/>
        </p:nvCxnSpPr>
        <p:spPr>
          <a:xfrm flipV="1">
            <a:off x="371103" y="3508587"/>
            <a:ext cx="4766134" cy="27033"/>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E70CB7F-F573-451D-959F-F78781A5CEB8}"/>
              </a:ext>
            </a:extLst>
          </p:cNvPr>
          <p:cNvSpPr/>
          <p:nvPr/>
        </p:nvSpPr>
        <p:spPr>
          <a:xfrm>
            <a:off x="2430733" y="3060523"/>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40</a:t>
            </a:r>
          </a:p>
        </p:txBody>
      </p:sp>
      <p:cxnSp>
        <p:nvCxnSpPr>
          <p:cNvPr id="13" name="Straight Arrow Connector 12">
            <a:extLst>
              <a:ext uri="{FF2B5EF4-FFF2-40B4-BE49-F238E27FC236}">
                <a16:creationId xmlns:a16="http://schemas.microsoft.com/office/drawing/2014/main" id="{C834C9E3-CB2E-45ED-8D57-C585B129DDA1}"/>
              </a:ext>
            </a:extLst>
          </p:cNvPr>
          <p:cNvCxnSpPr>
            <a:cxnSpLocks/>
          </p:cNvCxnSpPr>
          <p:nvPr/>
        </p:nvCxnSpPr>
        <p:spPr>
          <a:xfrm flipV="1">
            <a:off x="371103" y="4280766"/>
            <a:ext cx="5464059" cy="1"/>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E70CB7F-F573-451D-959F-F78781A5CEB8}"/>
              </a:ext>
            </a:extLst>
          </p:cNvPr>
          <p:cNvSpPr/>
          <p:nvPr/>
        </p:nvSpPr>
        <p:spPr>
          <a:xfrm>
            <a:off x="2773628" y="3801711"/>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45</a:t>
            </a:r>
          </a:p>
        </p:txBody>
      </p:sp>
      <p:cxnSp>
        <p:nvCxnSpPr>
          <p:cNvPr id="15" name="Straight Arrow Connector 14">
            <a:extLst>
              <a:ext uri="{FF2B5EF4-FFF2-40B4-BE49-F238E27FC236}">
                <a16:creationId xmlns:a16="http://schemas.microsoft.com/office/drawing/2014/main" id="{C834C9E3-CB2E-45ED-8D57-C585B129DDA1}"/>
              </a:ext>
            </a:extLst>
          </p:cNvPr>
          <p:cNvCxnSpPr>
            <a:cxnSpLocks/>
          </p:cNvCxnSpPr>
          <p:nvPr/>
        </p:nvCxnSpPr>
        <p:spPr>
          <a:xfrm>
            <a:off x="371103" y="4936785"/>
            <a:ext cx="7159997" cy="4416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E70CB7F-F573-451D-959F-F78781A5CEB8}"/>
              </a:ext>
            </a:extLst>
          </p:cNvPr>
          <p:cNvSpPr/>
          <p:nvPr/>
        </p:nvSpPr>
        <p:spPr>
          <a:xfrm>
            <a:off x="3591777" y="4457729"/>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60</a:t>
            </a:r>
          </a:p>
        </p:txBody>
      </p:sp>
      <p:sp>
        <p:nvSpPr>
          <p:cNvPr id="17" name="TextBox 16">
            <a:extLst>
              <a:ext uri="{FF2B5EF4-FFF2-40B4-BE49-F238E27FC236}">
                <a16:creationId xmlns:a16="http://schemas.microsoft.com/office/drawing/2014/main" id="{0A6C0841-B01F-4F05-ACC4-72C4EA688923}"/>
              </a:ext>
            </a:extLst>
          </p:cNvPr>
          <p:cNvSpPr txBox="1"/>
          <p:nvPr/>
        </p:nvSpPr>
        <p:spPr>
          <a:xfrm>
            <a:off x="6126718" y="2993091"/>
            <a:ext cx="2680352"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A = 5cm</a:t>
            </a:r>
          </a:p>
        </p:txBody>
      </p:sp>
      <p:sp>
        <p:nvSpPr>
          <p:cNvPr id="18" name="TextBox 17">
            <a:extLst>
              <a:ext uri="{FF2B5EF4-FFF2-40B4-BE49-F238E27FC236}">
                <a16:creationId xmlns:a16="http://schemas.microsoft.com/office/drawing/2014/main" id="{0A6C0841-B01F-4F05-ACC4-72C4EA688923}"/>
              </a:ext>
            </a:extLst>
          </p:cNvPr>
          <p:cNvSpPr txBox="1"/>
          <p:nvPr/>
        </p:nvSpPr>
        <p:spPr>
          <a:xfrm>
            <a:off x="7753829" y="3760542"/>
            <a:ext cx="2680352"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B = 15cm</a:t>
            </a:r>
          </a:p>
        </p:txBody>
      </p:sp>
      <p:sp>
        <p:nvSpPr>
          <p:cNvPr id="19" name="Rectangle 18">
            <a:extLst>
              <a:ext uri="{FF2B5EF4-FFF2-40B4-BE49-F238E27FC236}">
                <a16:creationId xmlns:a16="http://schemas.microsoft.com/office/drawing/2014/main" id="{3E597CD8-4EBB-4AF9-A90D-D4315A20B9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13506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p:bldP spid="16" grpId="0"/>
      <p:bldP spid="17" grpId="0"/>
      <p:bldP spid="1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a:extLst>
              <a:ext uri="{FF2B5EF4-FFF2-40B4-BE49-F238E27FC236}">
                <a16:creationId xmlns:a16="http://schemas.microsoft.com/office/drawing/2014/main" id="{65518DAA-8E43-4FBA-AC9D-21DA6E5A7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554" y="1022564"/>
            <a:ext cx="7675327" cy="923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7" name="Picture 3">
            <a:extLst>
              <a:ext uri="{FF2B5EF4-FFF2-40B4-BE49-F238E27FC236}">
                <a16:creationId xmlns:a16="http://schemas.microsoft.com/office/drawing/2014/main" id="{9BDE60FF-DD7E-47B7-8695-3B94F3C172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7640" y="3673149"/>
            <a:ext cx="7636241" cy="923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79A24C7-BB0D-445E-B78C-2CC72862985C}"/>
              </a:ext>
            </a:extLst>
          </p:cNvPr>
          <p:cNvSpPr txBox="1"/>
          <p:nvPr/>
        </p:nvSpPr>
        <p:spPr>
          <a:xfrm>
            <a:off x="2964441" y="1846933"/>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9 9 9 9 + 1 0 0 0 = </a:t>
            </a:r>
          </a:p>
        </p:txBody>
      </p:sp>
      <p:sp>
        <p:nvSpPr>
          <p:cNvPr id="6" name="TextBox 5">
            <a:extLst>
              <a:ext uri="{FF2B5EF4-FFF2-40B4-BE49-F238E27FC236}">
                <a16:creationId xmlns:a16="http://schemas.microsoft.com/office/drawing/2014/main" id="{C02A4BDF-F77C-427A-A845-EFA1DF6EE62D}"/>
              </a:ext>
            </a:extLst>
          </p:cNvPr>
          <p:cNvSpPr txBox="1"/>
          <p:nvPr/>
        </p:nvSpPr>
        <p:spPr>
          <a:xfrm>
            <a:off x="7928957" y="1846933"/>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2 0 9 9 9</a:t>
            </a:r>
          </a:p>
        </p:txBody>
      </p:sp>
      <p:sp>
        <p:nvSpPr>
          <p:cNvPr id="2" name="Rectangle 1">
            <a:extLst>
              <a:ext uri="{FF2B5EF4-FFF2-40B4-BE49-F238E27FC236}">
                <a16:creationId xmlns:a16="http://schemas.microsoft.com/office/drawing/2014/main" id="{DCD21C96-F3BD-4CC4-A7AD-511B5D08EB13}"/>
              </a:ext>
            </a:extLst>
          </p:cNvPr>
          <p:cNvSpPr/>
          <p:nvPr/>
        </p:nvSpPr>
        <p:spPr>
          <a:xfrm>
            <a:off x="2964441" y="1814275"/>
            <a:ext cx="905430"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3AB4EA14-A5BE-443F-B565-E35632A09C4B}"/>
              </a:ext>
            </a:extLst>
          </p:cNvPr>
          <p:cNvSpPr/>
          <p:nvPr/>
        </p:nvSpPr>
        <p:spPr>
          <a:xfrm>
            <a:off x="745778" y="1213171"/>
            <a:ext cx="1464128" cy="584775"/>
          </a:xfrm>
          <a:prstGeom prst="rect">
            <a:avLst/>
          </a:prstGeom>
        </p:spPr>
        <p:txBody>
          <a:bodyPr wrap="square">
            <a:spAutoFit/>
          </a:bodyPr>
          <a:lstStyle/>
          <a:p>
            <a:r>
              <a:rPr lang="en-GB" sz="3200" b="1" dirty="0">
                <a:solidFill>
                  <a:srgbClr val="FF0000"/>
                </a:solidFill>
              </a:rPr>
              <a:t>20 999</a:t>
            </a:r>
            <a:endParaRPr lang="en-GB" sz="3200" dirty="0">
              <a:solidFill>
                <a:srgbClr val="FF0000"/>
              </a:solidFill>
            </a:endParaRPr>
          </a:p>
        </p:txBody>
      </p:sp>
      <p:sp>
        <p:nvSpPr>
          <p:cNvPr id="9" name="Rectangle 8">
            <a:extLst>
              <a:ext uri="{FF2B5EF4-FFF2-40B4-BE49-F238E27FC236}">
                <a16:creationId xmlns:a16="http://schemas.microsoft.com/office/drawing/2014/main" id="{5F3E78C8-4C1D-4EF0-90D2-5F06EE47420C}"/>
              </a:ext>
            </a:extLst>
          </p:cNvPr>
          <p:cNvSpPr/>
          <p:nvPr/>
        </p:nvSpPr>
        <p:spPr>
          <a:xfrm>
            <a:off x="5649686" y="1814275"/>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0AC62ECC-60F8-4E87-9CCE-52CE8456513C}"/>
              </a:ext>
            </a:extLst>
          </p:cNvPr>
          <p:cNvSpPr/>
          <p:nvPr/>
        </p:nvSpPr>
        <p:spPr>
          <a:xfrm>
            <a:off x="7934446" y="1814275"/>
            <a:ext cx="905430"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a:extLst>
              <a:ext uri="{FF2B5EF4-FFF2-40B4-BE49-F238E27FC236}">
                <a16:creationId xmlns:a16="http://schemas.microsoft.com/office/drawing/2014/main" id="{28C35997-C42E-4445-984A-C8C3AE4F3F87}"/>
              </a:ext>
            </a:extLst>
          </p:cNvPr>
          <p:cNvSpPr txBox="1"/>
          <p:nvPr/>
        </p:nvSpPr>
        <p:spPr>
          <a:xfrm>
            <a:off x="2872589" y="4805682"/>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 0 0 1 – 1 0 0 0 =</a:t>
            </a:r>
          </a:p>
        </p:txBody>
      </p:sp>
      <p:sp>
        <p:nvSpPr>
          <p:cNvPr id="12" name="TextBox 11">
            <a:extLst>
              <a:ext uri="{FF2B5EF4-FFF2-40B4-BE49-F238E27FC236}">
                <a16:creationId xmlns:a16="http://schemas.microsoft.com/office/drawing/2014/main" id="{92E7AC7D-6829-40F6-B537-7F4668FDC4F7}"/>
              </a:ext>
            </a:extLst>
          </p:cNvPr>
          <p:cNvSpPr txBox="1"/>
          <p:nvPr/>
        </p:nvSpPr>
        <p:spPr>
          <a:xfrm>
            <a:off x="7837105" y="4805682"/>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3 8 0 0 1</a:t>
            </a:r>
          </a:p>
        </p:txBody>
      </p:sp>
      <p:sp>
        <p:nvSpPr>
          <p:cNvPr id="13" name="Rectangle 12">
            <a:extLst>
              <a:ext uri="{FF2B5EF4-FFF2-40B4-BE49-F238E27FC236}">
                <a16:creationId xmlns:a16="http://schemas.microsoft.com/office/drawing/2014/main" id="{77392B9B-7221-48DF-AD27-CFD31D142FA2}"/>
              </a:ext>
            </a:extLst>
          </p:cNvPr>
          <p:cNvSpPr/>
          <p:nvPr/>
        </p:nvSpPr>
        <p:spPr>
          <a:xfrm>
            <a:off x="3319275" y="4773024"/>
            <a:ext cx="458743"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4915CEC2-E101-4433-84CE-213AF1F2F184}"/>
              </a:ext>
            </a:extLst>
          </p:cNvPr>
          <p:cNvSpPr/>
          <p:nvPr/>
        </p:nvSpPr>
        <p:spPr>
          <a:xfrm>
            <a:off x="6769753" y="3885869"/>
            <a:ext cx="1464128" cy="584775"/>
          </a:xfrm>
          <a:prstGeom prst="rect">
            <a:avLst/>
          </a:prstGeom>
        </p:spPr>
        <p:txBody>
          <a:bodyPr wrap="square">
            <a:spAutoFit/>
          </a:bodyPr>
          <a:lstStyle/>
          <a:p>
            <a:r>
              <a:rPr lang="en-GB" sz="3200" b="1" dirty="0">
                <a:solidFill>
                  <a:srgbClr val="FF0000"/>
                </a:solidFill>
              </a:rPr>
              <a:t>38 001</a:t>
            </a:r>
            <a:endParaRPr lang="en-GB" sz="3200" dirty="0">
              <a:solidFill>
                <a:srgbClr val="FF0000"/>
              </a:solidFill>
            </a:endParaRPr>
          </a:p>
        </p:txBody>
      </p:sp>
      <p:sp>
        <p:nvSpPr>
          <p:cNvPr id="15" name="Rectangle 14">
            <a:extLst>
              <a:ext uri="{FF2B5EF4-FFF2-40B4-BE49-F238E27FC236}">
                <a16:creationId xmlns:a16="http://schemas.microsoft.com/office/drawing/2014/main" id="{60FF1DB8-6B63-49D6-B027-DA546CFE44E6}"/>
              </a:ext>
            </a:extLst>
          </p:cNvPr>
          <p:cNvSpPr/>
          <p:nvPr/>
        </p:nvSpPr>
        <p:spPr>
          <a:xfrm>
            <a:off x="5508847" y="4773024"/>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46092E2-0B2D-41EB-AA4F-3CCE8437494E}"/>
              </a:ext>
            </a:extLst>
          </p:cNvPr>
          <p:cNvSpPr/>
          <p:nvPr/>
        </p:nvSpPr>
        <p:spPr>
          <a:xfrm>
            <a:off x="8289280" y="4773024"/>
            <a:ext cx="458743"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4FF5DEE6-A119-48EC-811A-04A6AE653182}"/>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sp>
        <p:nvSpPr>
          <p:cNvPr id="18" name="Rectangle 17">
            <a:extLst>
              <a:ext uri="{FF2B5EF4-FFF2-40B4-BE49-F238E27FC236}">
                <a16:creationId xmlns:a16="http://schemas.microsoft.com/office/drawing/2014/main" id="{02CCABAC-C7F8-4F8A-970D-EEE1A52279E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963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2" grpId="0" animBg="1"/>
      <p:bldP spid="8" grpId="0"/>
      <p:bldP spid="9" grpId="0" animBg="1"/>
      <p:bldP spid="10" grpId="0" animBg="1"/>
      <p:bldP spid="11" grpId="0"/>
      <p:bldP spid="12" grpId="0"/>
      <p:bldP spid="13" grpId="0" animBg="1"/>
      <p:bldP spid="14" grpId="0"/>
      <p:bldP spid="15" grpId="0" animBg="1"/>
      <p:bldP spid="1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184910"/>
            <a:ext cx="11740571" cy="584775"/>
          </a:xfrm>
          <a:prstGeom prst="rect">
            <a:avLst/>
          </a:prstGeom>
        </p:spPr>
        <p:txBody>
          <a:bodyPr wrap="square">
            <a:spAutoFit/>
          </a:bodyPr>
          <a:lstStyle/>
          <a:p>
            <a:r>
              <a:rPr lang="en-US" sz="3200" b="1" dirty="0"/>
              <a:t>Circle the fraction that is greater than      but less than </a:t>
            </a:r>
            <a:endParaRPr lang="en-US" sz="3200" dirty="0"/>
          </a:p>
        </p:txBody>
      </p:sp>
      <p:pic>
        <p:nvPicPr>
          <p:cNvPr id="3" name="Picture 2">
            <a:extLst>
              <a:ext uri="{FF2B5EF4-FFF2-40B4-BE49-F238E27FC236}">
                <a16:creationId xmlns:a16="http://schemas.microsoft.com/office/drawing/2014/main" id="{CE9FAF8B-1E23-4974-84A4-D21BB8E452AA}"/>
              </a:ext>
            </a:extLst>
          </p:cNvPr>
          <p:cNvPicPr>
            <a:picLocks noChangeAspect="1"/>
          </p:cNvPicPr>
          <p:nvPr/>
        </p:nvPicPr>
        <p:blipFill>
          <a:blip r:embed="rId3"/>
          <a:stretch>
            <a:fillRect/>
          </a:stretch>
        </p:blipFill>
        <p:spPr>
          <a:xfrm>
            <a:off x="1153124" y="1062405"/>
            <a:ext cx="10625322" cy="1501493"/>
          </a:xfrm>
          <a:prstGeom prst="rect">
            <a:avLst/>
          </a:prstGeom>
        </p:spPr>
      </p:pic>
      <p:cxnSp>
        <p:nvCxnSpPr>
          <p:cNvPr id="5" name="Straight Arrow Connector 4">
            <a:extLst>
              <a:ext uri="{FF2B5EF4-FFF2-40B4-BE49-F238E27FC236}">
                <a16:creationId xmlns:a16="http://schemas.microsoft.com/office/drawing/2014/main" id="{75081465-A646-47B8-BD08-A117513249EA}"/>
              </a:ext>
            </a:extLst>
          </p:cNvPr>
          <p:cNvCxnSpPr>
            <a:cxnSpLocks/>
          </p:cNvCxnSpPr>
          <p:nvPr/>
        </p:nvCxnSpPr>
        <p:spPr>
          <a:xfrm flipV="1">
            <a:off x="1505652"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C08879EF-F375-4681-A6F7-2FDE78CDB862}"/>
              </a:ext>
            </a:extLst>
          </p:cNvPr>
          <p:cNvSpPr/>
          <p:nvPr/>
        </p:nvSpPr>
        <p:spPr>
          <a:xfrm>
            <a:off x="197761" y="3376452"/>
            <a:ext cx="2237282" cy="584775"/>
          </a:xfrm>
          <a:prstGeom prst="rect">
            <a:avLst/>
          </a:prstGeom>
        </p:spPr>
        <p:txBody>
          <a:bodyPr wrap="square">
            <a:spAutoFit/>
          </a:bodyPr>
          <a:lstStyle/>
          <a:p>
            <a:r>
              <a:rPr lang="en-GB" sz="3200" b="1" dirty="0">
                <a:solidFill>
                  <a:srgbClr val="FF0000"/>
                </a:solidFill>
              </a:rPr>
              <a:t>more than</a:t>
            </a:r>
            <a:endParaRPr lang="en-GB" sz="2800" dirty="0">
              <a:solidFill>
                <a:srgbClr val="FF0000"/>
              </a:solidFill>
            </a:endParaRPr>
          </a:p>
        </p:txBody>
      </p:sp>
      <p:grpSp>
        <p:nvGrpSpPr>
          <p:cNvPr id="7" name="Group 6">
            <a:extLst>
              <a:ext uri="{FF2B5EF4-FFF2-40B4-BE49-F238E27FC236}">
                <a16:creationId xmlns:a16="http://schemas.microsoft.com/office/drawing/2014/main" id="{79F03112-A9A9-47BC-BD07-18C80564F257}"/>
              </a:ext>
            </a:extLst>
          </p:cNvPr>
          <p:cNvGrpSpPr/>
          <p:nvPr/>
        </p:nvGrpSpPr>
        <p:grpSpPr>
          <a:xfrm>
            <a:off x="2108241" y="3196719"/>
            <a:ext cx="425004" cy="944239"/>
            <a:chOff x="3345014" y="2940480"/>
            <a:chExt cx="425004" cy="944239"/>
          </a:xfrm>
        </p:grpSpPr>
        <p:sp>
          <p:nvSpPr>
            <p:cNvPr id="8" name="Rectangle 7">
              <a:extLst>
                <a:ext uri="{FF2B5EF4-FFF2-40B4-BE49-F238E27FC236}">
                  <a16:creationId xmlns:a16="http://schemas.microsoft.com/office/drawing/2014/main" id="{760AB274-E0DB-4407-9E46-ABA343DB4306}"/>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9" name="Rectangle 8">
              <a:extLst>
                <a:ext uri="{FF2B5EF4-FFF2-40B4-BE49-F238E27FC236}">
                  <a16:creationId xmlns:a16="http://schemas.microsoft.com/office/drawing/2014/main" id="{007B92E0-3BA3-415E-A4E3-71A1B6966F6A}"/>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cxnSp>
          <p:nvCxnSpPr>
            <p:cNvPr id="10" name="Straight Connector 9">
              <a:extLst>
                <a:ext uri="{FF2B5EF4-FFF2-40B4-BE49-F238E27FC236}">
                  <a16:creationId xmlns:a16="http://schemas.microsoft.com/office/drawing/2014/main" id="{4E8D90A7-8DFC-4966-B41A-1E7B80A44894}"/>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11" name="Straight Connector 10">
            <a:extLst>
              <a:ext uri="{FF2B5EF4-FFF2-40B4-BE49-F238E27FC236}">
                <a16:creationId xmlns:a16="http://schemas.microsoft.com/office/drawing/2014/main" id="{7F772D79-A461-4D96-97C5-F8620686DD39}"/>
              </a:ext>
            </a:extLst>
          </p:cNvPr>
          <p:cNvCxnSpPr>
            <a:cxnSpLocks/>
          </p:cNvCxnSpPr>
          <p:nvPr/>
        </p:nvCxnSpPr>
        <p:spPr>
          <a:xfrm>
            <a:off x="844745"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2097527-400D-4C82-88F3-9D3A4DDEE9C3}"/>
              </a:ext>
            </a:extLst>
          </p:cNvPr>
          <p:cNvCxnSpPr>
            <a:cxnSpLocks/>
          </p:cNvCxnSpPr>
          <p:nvPr/>
        </p:nvCxnSpPr>
        <p:spPr>
          <a:xfrm>
            <a:off x="1723975" y="52312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77D48F3-D28B-4D0C-BA21-CA2A649FB187}"/>
              </a:ext>
            </a:extLst>
          </p:cNvPr>
          <p:cNvSpPr txBox="1"/>
          <p:nvPr/>
        </p:nvSpPr>
        <p:spPr>
          <a:xfrm>
            <a:off x="807372"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F829F28D-3BDA-4AED-9469-C98D37A1B1E4}"/>
              </a:ext>
            </a:extLst>
          </p:cNvPr>
          <p:cNvSpPr txBox="1"/>
          <p:nvPr/>
        </p:nvSpPr>
        <p:spPr>
          <a:xfrm>
            <a:off x="817938"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0B13FAF9-33D1-4850-B949-8AD3E839E0A8}"/>
              </a:ext>
            </a:extLst>
          </p:cNvPr>
          <p:cNvSpPr txBox="1"/>
          <p:nvPr/>
        </p:nvSpPr>
        <p:spPr>
          <a:xfrm>
            <a:off x="1704518" y="51694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6" name="TextBox 15">
            <a:extLst>
              <a:ext uri="{FF2B5EF4-FFF2-40B4-BE49-F238E27FC236}">
                <a16:creationId xmlns:a16="http://schemas.microsoft.com/office/drawing/2014/main" id="{5286BD10-A87A-4E5A-8405-C4660581CF6B}"/>
              </a:ext>
            </a:extLst>
          </p:cNvPr>
          <p:cNvSpPr txBox="1"/>
          <p:nvPr/>
        </p:nvSpPr>
        <p:spPr>
          <a:xfrm>
            <a:off x="1276932"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7" name="Arc 16">
            <a:extLst>
              <a:ext uri="{FF2B5EF4-FFF2-40B4-BE49-F238E27FC236}">
                <a16:creationId xmlns:a16="http://schemas.microsoft.com/office/drawing/2014/main" id="{CD8988C0-C741-4F55-8C75-968FFA92C3E5}"/>
              </a:ext>
            </a:extLst>
          </p:cNvPr>
          <p:cNvSpPr/>
          <p:nvPr/>
        </p:nvSpPr>
        <p:spPr>
          <a:xfrm rot="16200000">
            <a:off x="1095733" y="43152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34448CBD-0482-4730-9E74-56E759463A11}"/>
              </a:ext>
            </a:extLst>
          </p:cNvPr>
          <p:cNvSpPr/>
          <p:nvPr/>
        </p:nvSpPr>
        <p:spPr>
          <a:xfrm rot="5400000">
            <a:off x="1085445" y="52488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F5F0D309-0EA6-433B-87BB-C85BD4503532}"/>
              </a:ext>
            </a:extLst>
          </p:cNvPr>
          <p:cNvSpPr txBox="1"/>
          <p:nvPr/>
        </p:nvSpPr>
        <p:spPr>
          <a:xfrm>
            <a:off x="1203475"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A2D6F40-6730-42CF-994D-281D774BA742}"/>
              </a:ext>
            </a:extLst>
          </p:cNvPr>
          <p:cNvSpPr txBox="1"/>
          <p:nvPr/>
        </p:nvSpPr>
        <p:spPr>
          <a:xfrm>
            <a:off x="1188886"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0B2ADD24-510A-4588-83CC-F42BF91423DD}"/>
              </a:ext>
            </a:extLst>
          </p:cNvPr>
          <p:cNvSpPr txBox="1"/>
          <p:nvPr/>
        </p:nvSpPr>
        <p:spPr>
          <a:xfrm>
            <a:off x="1693919"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2" name="Rectangle 21">
            <a:extLst>
              <a:ext uri="{FF2B5EF4-FFF2-40B4-BE49-F238E27FC236}">
                <a16:creationId xmlns:a16="http://schemas.microsoft.com/office/drawing/2014/main" id="{D3BADFD2-5257-4943-BB2B-45A5303FBFF2}"/>
              </a:ext>
            </a:extLst>
          </p:cNvPr>
          <p:cNvSpPr/>
          <p:nvPr/>
        </p:nvSpPr>
        <p:spPr>
          <a:xfrm>
            <a:off x="1647658" y="149908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23" name="Straight Arrow Connector 22">
            <a:extLst>
              <a:ext uri="{FF2B5EF4-FFF2-40B4-BE49-F238E27FC236}">
                <a16:creationId xmlns:a16="http://schemas.microsoft.com/office/drawing/2014/main" id="{BFB114F1-023A-471C-9B02-D01022A67D6E}"/>
              </a:ext>
            </a:extLst>
          </p:cNvPr>
          <p:cNvCxnSpPr>
            <a:cxnSpLocks/>
          </p:cNvCxnSpPr>
          <p:nvPr/>
        </p:nvCxnSpPr>
        <p:spPr>
          <a:xfrm flipV="1">
            <a:off x="4022294"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44599A72-9BCE-4AD4-898C-4CA77B46C328}"/>
              </a:ext>
            </a:extLst>
          </p:cNvPr>
          <p:cNvSpPr/>
          <p:nvPr/>
        </p:nvSpPr>
        <p:spPr>
          <a:xfrm>
            <a:off x="2903087" y="3376452"/>
            <a:ext cx="2237282" cy="584775"/>
          </a:xfrm>
          <a:prstGeom prst="rect">
            <a:avLst/>
          </a:prstGeom>
        </p:spPr>
        <p:txBody>
          <a:bodyPr wrap="square">
            <a:spAutoFit/>
          </a:bodyPr>
          <a:lstStyle/>
          <a:p>
            <a:r>
              <a:rPr lang="en-GB" sz="3200" b="1" dirty="0">
                <a:solidFill>
                  <a:srgbClr val="FF0000"/>
                </a:solidFill>
              </a:rPr>
              <a:t>less than</a:t>
            </a:r>
            <a:endParaRPr lang="en-GB" sz="2800" dirty="0">
              <a:solidFill>
                <a:srgbClr val="FF0000"/>
              </a:solidFill>
            </a:endParaRPr>
          </a:p>
        </p:txBody>
      </p:sp>
      <p:grpSp>
        <p:nvGrpSpPr>
          <p:cNvPr id="25" name="Group 24">
            <a:extLst>
              <a:ext uri="{FF2B5EF4-FFF2-40B4-BE49-F238E27FC236}">
                <a16:creationId xmlns:a16="http://schemas.microsoft.com/office/drawing/2014/main" id="{E2564BFC-BD75-4AEB-BBA5-2B8C2240A3BF}"/>
              </a:ext>
            </a:extLst>
          </p:cNvPr>
          <p:cNvGrpSpPr/>
          <p:nvPr/>
        </p:nvGrpSpPr>
        <p:grpSpPr>
          <a:xfrm>
            <a:off x="4581341" y="3196719"/>
            <a:ext cx="425004" cy="944239"/>
            <a:chOff x="3345014" y="2940480"/>
            <a:chExt cx="425004" cy="944239"/>
          </a:xfrm>
        </p:grpSpPr>
        <p:sp>
          <p:nvSpPr>
            <p:cNvPr id="26" name="Rectangle 25">
              <a:extLst>
                <a:ext uri="{FF2B5EF4-FFF2-40B4-BE49-F238E27FC236}">
                  <a16:creationId xmlns:a16="http://schemas.microsoft.com/office/drawing/2014/main" id="{C003611E-9B66-4514-964F-C509B45FE7CD}"/>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7" name="Rectangle 26">
              <a:extLst>
                <a:ext uri="{FF2B5EF4-FFF2-40B4-BE49-F238E27FC236}">
                  <a16:creationId xmlns:a16="http://schemas.microsoft.com/office/drawing/2014/main" id="{D5D1F9D6-8352-4E66-B30B-7D9EAE8DE48B}"/>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8" name="Straight Connector 27">
              <a:extLst>
                <a:ext uri="{FF2B5EF4-FFF2-40B4-BE49-F238E27FC236}">
                  <a16:creationId xmlns:a16="http://schemas.microsoft.com/office/drawing/2014/main" id="{8651E3BE-8139-4FE1-BA5E-336679B24D8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9" name="Straight Connector 28">
            <a:extLst>
              <a:ext uri="{FF2B5EF4-FFF2-40B4-BE49-F238E27FC236}">
                <a16:creationId xmlns:a16="http://schemas.microsoft.com/office/drawing/2014/main" id="{A6EC1BF0-2572-4299-BCED-B3D0C1592C18}"/>
              </a:ext>
            </a:extLst>
          </p:cNvPr>
          <p:cNvCxnSpPr>
            <a:cxnSpLocks/>
          </p:cNvCxnSpPr>
          <p:nvPr/>
        </p:nvCxnSpPr>
        <p:spPr>
          <a:xfrm>
            <a:off x="3189937"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74E247-D06D-46A4-ACAF-D821EEC7E8F6}"/>
              </a:ext>
            </a:extLst>
          </p:cNvPr>
          <p:cNvCxnSpPr>
            <a:cxnSpLocks/>
          </p:cNvCxnSpPr>
          <p:nvPr/>
        </p:nvCxnSpPr>
        <p:spPr>
          <a:xfrm>
            <a:off x="4069167" y="5231267"/>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BB18C45-D04D-4311-A099-A6B4E986E254}"/>
              </a:ext>
            </a:extLst>
          </p:cNvPr>
          <p:cNvSpPr txBox="1"/>
          <p:nvPr/>
        </p:nvSpPr>
        <p:spPr>
          <a:xfrm>
            <a:off x="3152564"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FF308805-2AEF-4CF1-8E74-6C08005F74E6}"/>
              </a:ext>
            </a:extLst>
          </p:cNvPr>
          <p:cNvSpPr txBox="1"/>
          <p:nvPr/>
        </p:nvSpPr>
        <p:spPr>
          <a:xfrm>
            <a:off x="3163130"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6FE2E003-1CB4-46A2-85C1-5C7BA585F4CF}"/>
              </a:ext>
            </a:extLst>
          </p:cNvPr>
          <p:cNvSpPr txBox="1"/>
          <p:nvPr/>
        </p:nvSpPr>
        <p:spPr>
          <a:xfrm>
            <a:off x="4049710" y="5169475"/>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0C22C9F6-0E4D-4E33-BB14-49AE1D3B1891}"/>
              </a:ext>
            </a:extLst>
          </p:cNvPr>
          <p:cNvSpPr txBox="1"/>
          <p:nvPr/>
        </p:nvSpPr>
        <p:spPr>
          <a:xfrm>
            <a:off x="3622124"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D11F3057-1BD2-4D9B-8EC8-A3CEB2D4FB5C}"/>
              </a:ext>
            </a:extLst>
          </p:cNvPr>
          <p:cNvSpPr/>
          <p:nvPr/>
        </p:nvSpPr>
        <p:spPr>
          <a:xfrm rot="16200000">
            <a:off x="3550190" y="4205941"/>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3EB6318D-5EAE-4CF2-96AF-B74793126F0F}"/>
              </a:ext>
            </a:extLst>
          </p:cNvPr>
          <p:cNvSpPr/>
          <p:nvPr/>
        </p:nvSpPr>
        <p:spPr>
          <a:xfrm rot="5400000">
            <a:off x="3539902" y="5139596"/>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2C47FBA7-5054-47C3-89AD-FA7602FCDA4E}"/>
              </a:ext>
            </a:extLst>
          </p:cNvPr>
          <p:cNvSpPr txBox="1"/>
          <p:nvPr/>
        </p:nvSpPr>
        <p:spPr>
          <a:xfrm>
            <a:off x="3693447"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87DF2D98-905F-4B1B-AD0F-B2495985490C}"/>
              </a:ext>
            </a:extLst>
          </p:cNvPr>
          <p:cNvSpPr txBox="1"/>
          <p:nvPr/>
        </p:nvSpPr>
        <p:spPr>
          <a:xfrm>
            <a:off x="3678858"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53E7889B-505F-4547-8FA5-4CAC4C0818F1}"/>
              </a:ext>
            </a:extLst>
          </p:cNvPr>
          <p:cNvSpPr txBox="1"/>
          <p:nvPr/>
        </p:nvSpPr>
        <p:spPr>
          <a:xfrm>
            <a:off x="4260091"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0" name="Rectangle 39">
            <a:extLst>
              <a:ext uri="{FF2B5EF4-FFF2-40B4-BE49-F238E27FC236}">
                <a16:creationId xmlns:a16="http://schemas.microsoft.com/office/drawing/2014/main" id="{9E1B47C9-F52E-4CA3-A53C-717C0F51D11C}"/>
              </a:ext>
            </a:extLst>
          </p:cNvPr>
          <p:cNvSpPr/>
          <p:nvPr/>
        </p:nvSpPr>
        <p:spPr>
          <a:xfrm>
            <a:off x="4131057" y="150743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42" name="Straight Arrow Connector 41">
            <a:extLst>
              <a:ext uri="{FF2B5EF4-FFF2-40B4-BE49-F238E27FC236}">
                <a16:creationId xmlns:a16="http://schemas.microsoft.com/office/drawing/2014/main" id="{9A163744-7752-4850-A56E-C879BF7A85A9}"/>
              </a:ext>
            </a:extLst>
          </p:cNvPr>
          <p:cNvCxnSpPr>
            <a:cxnSpLocks/>
          </p:cNvCxnSpPr>
          <p:nvPr/>
        </p:nvCxnSpPr>
        <p:spPr>
          <a:xfrm flipV="1">
            <a:off x="6478487"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4A4ED42F-248B-4C2D-A0A2-5A4D7906ABDD}"/>
              </a:ext>
            </a:extLst>
          </p:cNvPr>
          <p:cNvSpPr/>
          <p:nvPr/>
        </p:nvSpPr>
        <p:spPr>
          <a:xfrm>
            <a:off x="5359280" y="3376452"/>
            <a:ext cx="2237282" cy="584775"/>
          </a:xfrm>
          <a:prstGeom prst="rect">
            <a:avLst/>
          </a:prstGeom>
        </p:spPr>
        <p:txBody>
          <a:bodyPr wrap="square">
            <a:spAutoFit/>
          </a:bodyPr>
          <a:lstStyle/>
          <a:p>
            <a:r>
              <a:rPr lang="en-GB" sz="3200" b="1" dirty="0">
                <a:solidFill>
                  <a:srgbClr val="FF0000"/>
                </a:solidFill>
              </a:rPr>
              <a:t>less than</a:t>
            </a:r>
            <a:endParaRPr lang="en-GB" sz="2800" dirty="0">
              <a:solidFill>
                <a:srgbClr val="FF0000"/>
              </a:solidFill>
            </a:endParaRPr>
          </a:p>
        </p:txBody>
      </p:sp>
      <p:grpSp>
        <p:nvGrpSpPr>
          <p:cNvPr id="44" name="Group 43">
            <a:extLst>
              <a:ext uri="{FF2B5EF4-FFF2-40B4-BE49-F238E27FC236}">
                <a16:creationId xmlns:a16="http://schemas.microsoft.com/office/drawing/2014/main" id="{0FF64F36-3663-4DE0-B49C-18A1FBD23806}"/>
              </a:ext>
            </a:extLst>
          </p:cNvPr>
          <p:cNvGrpSpPr/>
          <p:nvPr/>
        </p:nvGrpSpPr>
        <p:grpSpPr>
          <a:xfrm>
            <a:off x="7037534" y="3196719"/>
            <a:ext cx="425004" cy="944239"/>
            <a:chOff x="3345014" y="2940480"/>
            <a:chExt cx="425004" cy="944239"/>
          </a:xfrm>
        </p:grpSpPr>
        <p:sp>
          <p:nvSpPr>
            <p:cNvPr id="45" name="Rectangle 44">
              <a:extLst>
                <a:ext uri="{FF2B5EF4-FFF2-40B4-BE49-F238E27FC236}">
                  <a16:creationId xmlns:a16="http://schemas.microsoft.com/office/drawing/2014/main" id="{40EE1B45-9C25-4136-B3E8-2E70FD64EA1D}"/>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46" name="Rectangle 45">
              <a:extLst>
                <a:ext uri="{FF2B5EF4-FFF2-40B4-BE49-F238E27FC236}">
                  <a16:creationId xmlns:a16="http://schemas.microsoft.com/office/drawing/2014/main" id="{8509F6E9-5C58-4B59-98FF-1AB75B50A5D9}"/>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47" name="Straight Connector 46">
              <a:extLst>
                <a:ext uri="{FF2B5EF4-FFF2-40B4-BE49-F238E27FC236}">
                  <a16:creationId xmlns:a16="http://schemas.microsoft.com/office/drawing/2014/main" id="{85EF478D-2A80-48BA-8831-E73D3546F7D0}"/>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0" name="Rectangle 59">
            <a:extLst>
              <a:ext uri="{FF2B5EF4-FFF2-40B4-BE49-F238E27FC236}">
                <a16:creationId xmlns:a16="http://schemas.microsoft.com/office/drawing/2014/main" id="{51771B9B-E961-4E92-B9AC-EAE65C4878F2}"/>
              </a:ext>
            </a:extLst>
          </p:cNvPr>
          <p:cNvSpPr/>
          <p:nvPr/>
        </p:nvSpPr>
        <p:spPr>
          <a:xfrm>
            <a:off x="6587250" y="150743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61" name="Straight Connector 60">
            <a:extLst>
              <a:ext uri="{FF2B5EF4-FFF2-40B4-BE49-F238E27FC236}">
                <a16:creationId xmlns:a16="http://schemas.microsoft.com/office/drawing/2014/main" id="{E35CE450-6297-44A3-AF2F-FF53CF210FFD}"/>
              </a:ext>
            </a:extLst>
          </p:cNvPr>
          <p:cNvCxnSpPr>
            <a:cxnSpLocks/>
          </p:cNvCxnSpPr>
          <p:nvPr/>
        </p:nvCxnSpPr>
        <p:spPr>
          <a:xfrm>
            <a:off x="5855005"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E212630-580A-4175-A110-4A8F56F3D7CE}"/>
              </a:ext>
            </a:extLst>
          </p:cNvPr>
          <p:cNvCxnSpPr>
            <a:cxnSpLocks/>
          </p:cNvCxnSpPr>
          <p:nvPr/>
        </p:nvCxnSpPr>
        <p:spPr>
          <a:xfrm>
            <a:off x="6734235" y="52312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56A4A9E4-AF70-4D3C-9185-751659BF45FC}"/>
              </a:ext>
            </a:extLst>
          </p:cNvPr>
          <p:cNvSpPr txBox="1"/>
          <p:nvPr/>
        </p:nvSpPr>
        <p:spPr>
          <a:xfrm>
            <a:off x="5817632"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4" name="TextBox 63">
            <a:extLst>
              <a:ext uri="{FF2B5EF4-FFF2-40B4-BE49-F238E27FC236}">
                <a16:creationId xmlns:a16="http://schemas.microsoft.com/office/drawing/2014/main" id="{632CD614-7E7E-470A-A248-D47003FC939D}"/>
              </a:ext>
            </a:extLst>
          </p:cNvPr>
          <p:cNvSpPr txBox="1"/>
          <p:nvPr/>
        </p:nvSpPr>
        <p:spPr>
          <a:xfrm>
            <a:off x="5828198"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5" name="TextBox 64">
            <a:extLst>
              <a:ext uri="{FF2B5EF4-FFF2-40B4-BE49-F238E27FC236}">
                <a16:creationId xmlns:a16="http://schemas.microsoft.com/office/drawing/2014/main" id="{EEB08537-2BD2-4FA7-BCF0-CD8CC678281F}"/>
              </a:ext>
            </a:extLst>
          </p:cNvPr>
          <p:cNvSpPr txBox="1"/>
          <p:nvPr/>
        </p:nvSpPr>
        <p:spPr>
          <a:xfrm>
            <a:off x="6714778" y="51694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66" name="TextBox 65">
            <a:extLst>
              <a:ext uri="{FF2B5EF4-FFF2-40B4-BE49-F238E27FC236}">
                <a16:creationId xmlns:a16="http://schemas.microsoft.com/office/drawing/2014/main" id="{FDFE01A9-C2C1-4463-9951-0114F4780602}"/>
              </a:ext>
            </a:extLst>
          </p:cNvPr>
          <p:cNvSpPr txBox="1"/>
          <p:nvPr/>
        </p:nvSpPr>
        <p:spPr>
          <a:xfrm>
            <a:off x="6287192"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7" name="Arc 66">
            <a:extLst>
              <a:ext uri="{FF2B5EF4-FFF2-40B4-BE49-F238E27FC236}">
                <a16:creationId xmlns:a16="http://schemas.microsoft.com/office/drawing/2014/main" id="{4ECCC7FF-9D91-407B-95E8-59866C7FC320}"/>
              </a:ext>
            </a:extLst>
          </p:cNvPr>
          <p:cNvSpPr/>
          <p:nvPr/>
        </p:nvSpPr>
        <p:spPr>
          <a:xfrm rot="16200000">
            <a:off x="6105993" y="43152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8" name="Arc 67">
            <a:extLst>
              <a:ext uri="{FF2B5EF4-FFF2-40B4-BE49-F238E27FC236}">
                <a16:creationId xmlns:a16="http://schemas.microsoft.com/office/drawing/2014/main" id="{9E6AF742-49DC-45BE-9E27-FDC7A7181AFB}"/>
              </a:ext>
            </a:extLst>
          </p:cNvPr>
          <p:cNvSpPr/>
          <p:nvPr/>
        </p:nvSpPr>
        <p:spPr>
          <a:xfrm rot="5400000">
            <a:off x="6095705" y="52488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9" name="TextBox 68">
            <a:extLst>
              <a:ext uri="{FF2B5EF4-FFF2-40B4-BE49-F238E27FC236}">
                <a16:creationId xmlns:a16="http://schemas.microsoft.com/office/drawing/2014/main" id="{C95E44E0-6624-440A-9907-3C3801088ADF}"/>
              </a:ext>
            </a:extLst>
          </p:cNvPr>
          <p:cNvSpPr txBox="1"/>
          <p:nvPr/>
        </p:nvSpPr>
        <p:spPr>
          <a:xfrm>
            <a:off x="6213735"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70" name="TextBox 69">
            <a:extLst>
              <a:ext uri="{FF2B5EF4-FFF2-40B4-BE49-F238E27FC236}">
                <a16:creationId xmlns:a16="http://schemas.microsoft.com/office/drawing/2014/main" id="{80A42D43-6B80-455F-8036-243EFC3EAD4C}"/>
              </a:ext>
            </a:extLst>
          </p:cNvPr>
          <p:cNvSpPr txBox="1"/>
          <p:nvPr/>
        </p:nvSpPr>
        <p:spPr>
          <a:xfrm>
            <a:off x="6199146"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71" name="TextBox 70">
            <a:extLst>
              <a:ext uri="{FF2B5EF4-FFF2-40B4-BE49-F238E27FC236}">
                <a16:creationId xmlns:a16="http://schemas.microsoft.com/office/drawing/2014/main" id="{E80BF625-523F-434B-A3ED-913BBDB81CA6}"/>
              </a:ext>
            </a:extLst>
          </p:cNvPr>
          <p:cNvSpPr txBox="1"/>
          <p:nvPr/>
        </p:nvSpPr>
        <p:spPr>
          <a:xfrm>
            <a:off x="6704179"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2" name="Oval 71">
            <a:extLst>
              <a:ext uri="{FF2B5EF4-FFF2-40B4-BE49-F238E27FC236}">
                <a16:creationId xmlns:a16="http://schemas.microsoft.com/office/drawing/2014/main" id="{EB85F702-14B4-4A10-8848-886D64875E91}"/>
              </a:ext>
            </a:extLst>
          </p:cNvPr>
          <p:cNvSpPr/>
          <p:nvPr/>
        </p:nvSpPr>
        <p:spPr>
          <a:xfrm>
            <a:off x="8468009" y="1002070"/>
            <a:ext cx="1049453" cy="1561828"/>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3" name="Straight Connector 72">
            <a:extLst>
              <a:ext uri="{FF2B5EF4-FFF2-40B4-BE49-F238E27FC236}">
                <a16:creationId xmlns:a16="http://schemas.microsoft.com/office/drawing/2014/main" id="{B140385B-5767-4BD2-879C-4950410095C6}"/>
              </a:ext>
            </a:extLst>
          </p:cNvPr>
          <p:cNvCxnSpPr>
            <a:cxnSpLocks/>
          </p:cNvCxnSpPr>
          <p:nvPr/>
        </p:nvCxnSpPr>
        <p:spPr>
          <a:xfrm>
            <a:off x="8260740" y="370188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BAED095-25D3-43AA-89E0-03AF9898921F}"/>
              </a:ext>
            </a:extLst>
          </p:cNvPr>
          <p:cNvCxnSpPr>
            <a:cxnSpLocks/>
          </p:cNvCxnSpPr>
          <p:nvPr/>
        </p:nvCxnSpPr>
        <p:spPr>
          <a:xfrm>
            <a:off x="9139970" y="370188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F2D5C534-8D85-42CF-ABF1-38C7E8EF7179}"/>
              </a:ext>
            </a:extLst>
          </p:cNvPr>
          <p:cNvSpPr txBox="1"/>
          <p:nvPr/>
        </p:nvSpPr>
        <p:spPr>
          <a:xfrm>
            <a:off x="8223367" y="319405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6" name="TextBox 75">
            <a:extLst>
              <a:ext uri="{FF2B5EF4-FFF2-40B4-BE49-F238E27FC236}">
                <a16:creationId xmlns:a16="http://schemas.microsoft.com/office/drawing/2014/main" id="{3BA9B4A5-8450-4A55-B0FB-4F0609C14C00}"/>
              </a:ext>
            </a:extLst>
          </p:cNvPr>
          <p:cNvSpPr txBox="1"/>
          <p:nvPr/>
        </p:nvSpPr>
        <p:spPr>
          <a:xfrm>
            <a:off x="8233933" y="364009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7" name="TextBox 76">
            <a:extLst>
              <a:ext uri="{FF2B5EF4-FFF2-40B4-BE49-F238E27FC236}">
                <a16:creationId xmlns:a16="http://schemas.microsoft.com/office/drawing/2014/main" id="{6FB9CCF7-69F5-4A2E-93F7-4566920A973B}"/>
              </a:ext>
            </a:extLst>
          </p:cNvPr>
          <p:cNvSpPr txBox="1"/>
          <p:nvPr/>
        </p:nvSpPr>
        <p:spPr>
          <a:xfrm>
            <a:off x="9120513" y="364009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8" name="TextBox 77">
            <a:extLst>
              <a:ext uri="{FF2B5EF4-FFF2-40B4-BE49-F238E27FC236}">
                <a16:creationId xmlns:a16="http://schemas.microsoft.com/office/drawing/2014/main" id="{32DB9F67-B43F-44DE-A18F-0E781D76CD62}"/>
              </a:ext>
            </a:extLst>
          </p:cNvPr>
          <p:cNvSpPr txBox="1"/>
          <p:nvPr/>
        </p:nvSpPr>
        <p:spPr>
          <a:xfrm>
            <a:off x="8692927" y="338641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9" name="Arc 78">
            <a:extLst>
              <a:ext uri="{FF2B5EF4-FFF2-40B4-BE49-F238E27FC236}">
                <a16:creationId xmlns:a16="http://schemas.microsoft.com/office/drawing/2014/main" id="{C2B5ED13-FFD0-418A-891B-F187CAECB7E8}"/>
              </a:ext>
            </a:extLst>
          </p:cNvPr>
          <p:cNvSpPr/>
          <p:nvPr/>
        </p:nvSpPr>
        <p:spPr>
          <a:xfrm rot="16200000">
            <a:off x="8511728" y="278582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80" name="Arc 79">
            <a:extLst>
              <a:ext uri="{FF2B5EF4-FFF2-40B4-BE49-F238E27FC236}">
                <a16:creationId xmlns:a16="http://schemas.microsoft.com/office/drawing/2014/main" id="{C26B4ADE-832A-4AA4-98D9-8F9FA3841AFC}"/>
              </a:ext>
            </a:extLst>
          </p:cNvPr>
          <p:cNvSpPr/>
          <p:nvPr/>
        </p:nvSpPr>
        <p:spPr>
          <a:xfrm rot="5400000">
            <a:off x="8501440" y="371948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81" name="TextBox 80">
            <a:extLst>
              <a:ext uri="{FF2B5EF4-FFF2-40B4-BE49-F238E27FC236}">
                <a16:creationId xmlns:a16="http://schemas.microsoft.com/office/drawing/2014/main" id="{21DEB74B-CBAB-40EF-9F93-872626AC1F9A}"/>
              </a:ext>
            </a:extLst>
          </p:cNvPr>
          <p:cNvSpPr txBox="1"/>
          <p:nvPr/>
        </p:nvSpPr>
        <p:spPr>
          <a:xfrm>
            <a:off x="8619470" y="414095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82" name="TextBox 81">
            <a:extLst>
              <a:ext uri="{FF2B5EF4-FFF2-40B4-BE49-F238E27FC236}">
                <a16:creationId xmlns:a16="http://schemas.microsoft.com/office/drawing/2014/main" id="{FCBD7916-BEDA-4ABF-91B7-E904681D90C1}"/>
              </a:ext>
            </a:extLst>
          </p:cNvPr>
          <p:cNvSpPr txBox="1"/>
          <p:nvPr/>
        </p:nvSpPr>
        <p:spPr>
          <a:xfrm>
            <a:off x="8604881" y="284011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83" name="TextBox 82">
            <a:extLst>
              <a:ext uri="{FF2B5EF4-FFF2-40B4-BE49-F238E27FC236}">
                <a16:creationId xmlns:a16="http://schemas.microsoft.com/office/drawing/2014/main" id="{1AA59670-FCCD-4045-BC97-48C5BE5046E9}"/>
              </a:ext>
            </a:extLst>
          </p:cNvPr>
          <p:cNvSpPr txBox="1"/>
          <p:nvPr/>
        </p:nvSpPr>
        <p:spPr>
          <a:xfrm>
            <a:off x="9109914" y="319405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84" name="Straight Connector 83">
            <a:extLst>
              <a:ext uri="{FF2B5EF4-FFF2-40B4-BE49-F238E27FC236}">
                <a16:creationId xmlns:a16="http://schemas.microsoft.com/office/drawing/2014/main" id="{6B6175DB-4784-4E2F-9E40-D459209D2213}"/>
              </a:ext>
            </a:extLst>
          </p:cNvPr>
          <p:cNvCxnSpPr>
            <a:cxnSpLocks/>
          </p:cNvCxnSpPr>
          <p:nvPr/>
        </p:nvCxnSpPr>
        <p:spPr>
          <a:xfrm>
            <a:off x="8272373" y="578403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75182B4F-4F49-4322-9B28-291D5CA479FA}"/>
              </a:ext>
            </a:extLst>
          </p:cNvPr>
          <p:cNvCxnSpPr>
            <a:cxnSpLocks/>
          </p:cNvCxnSpPr>
          <p:nvPr/>
        </p:nvCxnSpPr>
        <p:spPr>
          <a:xfrm>
            <a:off x="9151603" y="578403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26153C59-98A5-4FA7-BE1C-7B28EBBA436A}"/>
              </a:ext>
            </a:extLst>
          </p:cNvPr>
          <p:cNvSpPr txBox="1"/>
          <p:nvPr/>
        </p:nvSpPr>
        <p:spPr>
          <a:xfrm>
            <a:off x="8235000" y="527619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87" name="TextBox 86">
            <a:extLst>
              <a:ext uri="{FF2B5EF4-FFF2-40B4-BE49-F238E27FC236}">
                <a16:creationId xmlns:a16="http://schemas.microsoft.com/office/drawing/2014/main" id="{31D98056-21B8-44E2-927F-F36DDAD57615}"/>
              </a:ext>
            </a:extLst>
          </p:cNvPr>
          <p:cNvSpPr txBox="1"/>
          <p:nvPr/>
        </p:nvSpPr>
        <p:spPr>
          <a:xfrm>
            <a:off x="8245566" y="57222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88" name="TextBox 87">
            <a:extLst>
              <a:ext uri="{FF2B5EF4-FFF2-40B4-BE49-F238E27FC236}">
                <a16:creationId xmlns:a16="http://schemas.microsoft.com/office/drawing/2014/main" id="{598EF2FD-0E68-455E-BFFC-5C32EBFA6FC6}"/>
              </a:ext>
            </a:extLst>
          </p:cNvPr>
          <p:cNvSpPr txBox="1"/>
          <p:nvPr/>
        </p:nvSpPr>
        <p:spPr>
          <a:xfrm>
            <a:off x="9132146" y="572224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9" name="TextBox 88">
            <a:extLst>
              <a:ext uri="{FF2B5EF4-FFF2-40B4-BE49-F238E27FC236}">
                <a16:creationId xmlns:a16="http://schemas.microsoft.com/office/drawing/2014/main" id="{9E1FB6FA-F025-469B-AECE-CA0201E98DDD}"/>
              </a:ext>
            </a:extLst>
          </p:cNvPr>
          <p:cNvSpPr txBox="1"/>
          <p:nvPr/>
        </p:nvSpPr>
        <p:spPr>
          <a:xfrm>
            <a:off x="8704560" y="546856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90" name="Arc 89">
            <a:extLst>
              <a:ext uri="{FF2B5EF4-FFF2-40B4-BE49-F238E27FC236}">
                <a16:creationId xmlns:a16="http://schemas.microsoft.com/office/drawing/2014/main" id="{B7927CC4-BFEC-44AB-81BF-61B48C75AA13}"/>
              </a:ext>
            </a:extLst>
          </p:cNvPr>
          <p:cNvSpPr/>
          <p:nvPr/>
        </p:nvSpPr>
        <p:spPr>
          <a:xfrm rot="16200000">
            <a:off x="8523361" y="486797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1" name="Arc 90">
            <a:extLst>
              <a:ext uri="{FF2B5EF4-FFF2-40B4-BE49-F238E27FC236}">
                <a16:creationId xmlns:a16="http://schemas.microsoft.com/office/drawing/2014/main" id="{E6CFF16C-C548-47AF-84D4-68981661CBF8}"/>
              </a:ext>
            </a:extLst>
          </p:cNvPr>
          <p:cNvSpPr/>
          <p:nvPr/>
        </p:nvSpPr>
        <p:spPr>
          <a:xfrm rot="5400000">
            <a:off x="8513073" y="580162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2" name="TextBox 91">
            <a:extLst>
              <a:ext uri="{FF2B5EF4-FFF2-40B4-BE49-F238E27FC236}">
                <a16:creationId xmlns:a16="http://schemas.microsoft.com/office/drawing/2014/main" id="{7D035996-B812-430C-A028-D657478B5799}"/>
              </a:ext>
            </a:extLst>
          </p:cNvPr>
          <p:cNvSpPr txBox="1"/>
          <p:nvPr/>
        </p:nvSpPr>
        <p:spPr>
          <a:xfrm>
            <a:off x="8631103" y="622310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93" name="TextBox 92">
            <a:extLst>
              <a:ext uri="{FF2B5EF4-FFF2-40B4-BE49-F238E27FC236}">
                <a16:creationId xmlns:a16="http://schemas.microsoft.com/office/drawing/2014/main" id="{EC6E1E0E-2FA7-4D2F-8309-1FB47ED8BA24}"/>
              </a:ext>
            </a:extLst>
          </p:cNvPr>
          <p:cNvSpPr txBox="1"/>
          <p:nvPr/>
        </p:nvSpPr>
        <p:spPr>
          <a:xfrm>
            <a:off x="8616514" y="492225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94" name="TextBox 93">
            <a:extLst>
              <a:ext uri="{FF2B5EF4-FFF2-40B4-BE49-F238E27FC236}">
                <a16:creationId xmlns:a16="http://schemas.microsoft.com/office/drawing/2014/main" id="{FAAD396C-0424-4609-A594-C87E48DB4C82}"/>
              </a:ext>
            </a:extLst>
          </p:cNvPr>
          <p:cNvSpPr txBox="1"/>
          <p:nvPr/>
        </p:nvSpPr>
        <p:spPr>
          <a:xfrm>
            <a:off x="9121547" y="527619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95" name="Straight Arrow Connector 94">
            <a:extLst>
              <a:ext uri="{FF2B5EF4-FFF2-40B4-BE49-F238E27FC236}">
                <a16:creationId xmlns:a16="http://schemas.microsoft.com/office/drawing/2014/main" id="{29E90082-F5BD-4D15-883F-6815C90D7B52}"/>
              </a:ext>
            </a:extLst>
          </p:cNvPr>
          <p:cNvCxnSpPr>
            <a:cxnSpLocks/>
          </p:cNvCxnSpPr>
          <p:nvPr/>
        </p:nvCxnSpPr>
        <p:spPr>
          <a:xfrm flipV="1">
            <a:off x="11488838"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7C98EB55-BEE1-4462-9537-69F2EFE1F7BD}"/>
              </a:ext>
            </a:extLst>
          </p:cNvPr>
          <p:cNvSpPr/>
          <p:nvPr/>
        </p:nvSpPr>
        <p:spPr>
          <a:xfrm>
            <a:off x="10008569" y="3376452"/>
            <a:ext cx="1769877" cy="584775"/>
          </a:xfrm>
          <a:prstGeom prst="rect">
            <a:avLst/>
          </a:prstGeom>
        </p:spPr>
        <p:txBody>
          <a:bodyPr wrap="square">
            <a:spAutoFit/>
          </a:bodyPr>
          <a:lstStyle/>
          <a:p>
            <a:r>
              <a:rPr lang="en-GB" sz="3200" b="1" dirty="0">
                <a:solidFill>
                  <a:srgbClr val="FF0000"/>
                </a:solidFill>
              </a:rPr>
              <a:t>equal to</a:t>
            </a:r>
            <a:endParaRPr lang="en-GB" sz="2800" dirty="0">
              <a:solidFill>
                <a:srgbClr val="FF0000"/>
              </a:solidFill>
            </a:endParaRPr>
          </a:p>
        </p:txBody>
      </p:sp>
      <p:grpSp>
        <p:nvGrpSpPr>
          <p:cNvPr id="97" name="Group 96">
            <a:extLst>
              <a:ext uri="{FF2B5EF4-FFF2-40B4-BE49-F238E27FC236}">
                <a16:creationId xmlns:a16="http://schemas.microsoft.com/office/drawing/2014/main" id="{FDA6B6EB-F0AB-4D35-A6B2-6BC7C6CFA46D}"/>
              </a:ext>
            </a:extLst>
          </p:cNvPr>
          <p:cNvGrpSpPr/>
          <p:nvPr/>
        </p:nvGrpSpPr>
        <p:grpSpPr>
          <a:xfrm>
            <a:off x="11539895" y="3196719"/>
            <a:ext cx="425004" cy="944239"/>
            <a:chOff x="3345014" y="2940480"/>
            <a:chExt cx="425004" cy="944239"/>
          </a:xfrm>
        </p:grpSpPr>
        <p:sp>
          <p:nvSpPr>
            <p:cNvPr id="98" name="Rectangle 97">
              <a:extLst>
                <a:ext uri="{FF2B5EF4-FFF2-40B4-BE49-F238E27FC236}">
                  <a16:creationId xmlns:a16="http://schemas.microsoft.com/office/drawing/2014/main" id="{28C486CA-00C6-4AA5-B1CA-0CEE8468AECA}"/>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99" name="Rectangle 98">
              <a:extLst>
                <a:ext uri="{FF2B5EF4-FFF2-40B4-BE49-F238E27FC236}">
                  <a16:creationId xmlns:a16="http://schemas.microsoft.com/office/drawing/2014/main" id="{0391E893-F22C-414A-AF06-B655A8D22647}"/>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00" name="Straight Connector 99">
              <a:extLst>
                <a:ext uri="{FF2B5EF4-FFF2-40B4-BE49-F238E27FC236}">
                  <a16:creationId xmlns:a16="http://schemas.microsoft.com/office/drawing/2014/main" id="{A8E74686-45F2-4820-9DE1-93C943D1607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101" name="Straight Connector 100">
            <a:extLst>
              <a:ext uri="{FF2B5EF4-FFF2-40B4-BE49-F238E27FC236}">
                <a16:creationId xmlns:a16="http://schemas.microsoft.com/office/drawing/2014/main" id="{2E2FA266-F431-4B28-9C07-0431DA4C4765}"/>
              </a:ext>
            </a:extLst>
          </p:cNvPr>
          <p:cNvCxnSpPr>
            <a:cxnSpLocks/>
          </p:cNvCxnSpPr>
          <p:nvPr/>
        </p:nvCxnSpPr>
        <p:spPr>
          <a:xfrm>
            <a:off x="10444748" y="523723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2362EF8-128E-413B-B97D-DFB86D138FC2}"/>
              </a:ext>
            </a:extLst>
          </p:cNvPr>
          <p:cNvCxnSpPr>
            <a:cxnSpLocks/>
          </p:cNvCxnSpPr>
          <p:nvPr/>
        </p:nvCxnSpPr>
        <p:spPr>
          <a:xfrm>
            <a:off x="11323978" y="5237236"/>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E82A3E93-5605-4F20-9BDE-058D3ADD4A84}"/>
              </a:ext>
            </a:extLst>
          </p:cNvPr>
          <p:cNvSpPr txBox="1"/>
          <p:nvPr/>
        </p:nvSpPr>
        <p:spPr>
          <a:xfrm>
            <a:off x="10407375" y="472940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4" name="TextBox 103">
            <a:extLst>
              <a:ext uri="{FF2B5EF4-FFF2-40B4-BE49-F238E27FC236}">
                <a16:creationId xmlns:a16="http://schemas.microsoft.com/office/drawing/2014/main" id="{EC041AB9-1750-4F93-B07C-3919C3045809}"/>
              </a:ext>
            </a:extLst>
          </p:cNvPr>
          <p:cNvSpPr txBox="1"/>
          <p:nvPr/>
        </p:nvSpPr>
        <p:spPr>
          <a:xfrm>
            <a:off x="10417941" y="517544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5" name="TextBox 104">
            <a:extLst>
              <a:ext uri="{FF2B5EF4-FFF2-40B4-BE49-F238E27FC236}">
                <a16:creationId xmlns:a16="http://schemas.microsoft.com/office/drawing/2014/main" id="{C4C92794-A3F8-4048-9075-14ACD04A2914}"/>
              </a:ext>
            </a:extLst>
          </p:cNvPr>
          <p:cNvSpPr txBox="1"/>
          <p:nvPr/>
        </p:nvSpPr>
        <p:spPr>
          <a:xfrm>
            <a:off x="11304521" y="5175444"/>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06" name="TextBox 105">
            <a:extLst>
              <a:ext uri="{FF2B5EF4-FFF2-40B4-BE49-F238E27FC236}">
                <a16:creationId xmlns:a16="http://schemas.microsoft.com/office/drawing/2014/main" id="{D1A28A96-56D3-49E8-B31F-DE81A04F8809}"/>
              </a:ext>
            </a:extLst>
          </p:cNvPr>
          <p:cNvSpPr txBox="1"/>
          <p:nvPr/>
        </p:nvSpPr>
        <p:spPr>
          <a:xfrm>
            <a:off x="10876935" y="492176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7" name="Arc 106">
            <a:extLst>
              <a:ext uri="{FF2B5EF4-FFF2-40B4-BE49-F238E27FC236}">
                <a16:creationId xmlns:a16="http://schemas.microsoft.com/office/drawing/2014/main" id="{C6734068-6E3F-4D8B-9780-977B09DDFB9C}"/>
              </a:ext>
            </a:extLst>
          </p:cNvPr>
          <p:cNvSpPr/>
          <p:nvPr/>
        </p:nvSpPr>
        <p:spPr>
          <a:xfrm rot="16200000">
            <a:off x="10695736" y="4321176"/>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8" name="Arc 107">
            <a:extLst>
              <a:ext uri="{FF2B5EF4-FFF2-40B4-BE49-F238E27FC236}">
                <a16:creationId xmlns:a16="http://schemas.microsoft.com/office/drawing/2014/main" id="{EB17355E-EC2F-4931-A38A-56EB15982AF6}"/>
              </a:ext>
            </a:extLst>
          </p:cNvPr>
          <p:cNvSpPr/>
          <p:nvPr/>
        </p:nvSpPr>
        <p:spPr>
          <a:xfrm rot="5400000">
            <a:off x="10685448" y="5254830"/>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9" name="TextBox 108">
            <a:extLst>
              <a:ext uri="{FF2B5EF4-FFF2-40B4-BE49-F238E27FC236}">
                <a16:creationId xmlns:a16="http://schemas.microsoft.com/office/drawing/2014/main" id="{C39CD9CF-A439-4240-8303-439B3CF8BE87}"/>
              </a:ext>
            </a:extLst>
          </p:cNvPr>
          <p:cNvSpPr txBox="1"/>
          <p:nvPr/>
        </p:nvSpPr>
        <p:spPr>
          <a:xfrm>
            <a:off x="10803478" y="567630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110" name="TextBox 109">
            <a:extLst>
              <a:ext uri="{FF2B5EF4-FFF2-40B4-BE49-F238E27FC236}">
                <a16:creationId xmlns:a16="http://schemas.microsoft.com/office/drawing/2014/main" id="{30BCF7A5-5C94-485C-9888-D2ED33A61056}"/>
              </a:ext>
            </a:extLst>
          </p:cNvPr>
          <p:cNvSpPr txBox="1"/>
          <p:nvPr/>
        </p:nvSpPr>
        <p:spPr>
          <a:xfrm>
            <a:off x="10788889" y="437546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111" name="TextBox 110">
            <a:extLst>
              <a:ext uri="{FF2B5EF4-FFF2-40B4-BE49-F238E27FC236}">
                <a16:creationId xmlns:a16="http://schemas.microsoft.com/office/drawing/2014/main" id="{2FD919D4-2AC5-4CE0-A3B0-86128B8876FB}"/>
              </a:ext>
            </a:extLst>
          </p:cNvPr>
          <p:cNvSpPr txBox="1"/>
          <p:nvPr/>
        </p:nvSpPr>
        <p:spPr>
          <a:xfrm>
            <a:off x="11293922" y="472940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2" name="Rectangle 111">
            <a:extLst>
              <a:ext uri="{FF2B5EF4-FFF2-40B4-BE49-F238E27FC236}">
                <a16:creationId xmlns:a16="http://schemas.microsoft.com/office/drawing/2014/main" id="{021AB1CB-1F04-4321-BB5D-9BDE0EA5B0C6}"/>
              </a:ext>
            </a:extLst>
          </p:cNvPr>
          <p:cNvSpPr/>
          <p:nvPr/>
        </p:nvSpPr>
        <p:spPr>
          <a:xfrm>
            <a:off x="6538012" y="-1319"/>
            <a:ext cx="425004" cy="584775"/>
          </a:xfrm>
          <a:prstGeom prst="rect">
            <a:avLst/>
          </a:prstGeom>
        </p:spPr>
        <p:txBody>
          <a:bodyPr wrap="square">
            <a:spAutoFit/>
          </a:bodyPr>
          <a:lstStyle/>
          <a:p>
            <a:r>
              <a:rPr lang="en-US" sz="3200" b="1" dirty="0"/>
              <a:t>1</a:t>
            </a:r>
            <a:endParaRPr lang="en-GB" sz="3200" b="1" dirty="0"/>
          </a:p>
        </p:txBody>
      </p:sp>
      <p:sp>
        <p:nvSpPr>
          <p:cNvPr id="113" name="Rectangle 112">
            <a:extLst>
              <a:ext uri="{FF2B5EF4-FFF2-40B4-BE49-F238E27FC236}">
                <a16:creationId xmlns:a16="http://schemas.microsoft.com/office/drawing/2014/main" id="{3ECF2C4C-FD83-422B-9BD2-E06348D36890}"/>
              </a:ext>
            </a:extLst>
          </p:cNvPr>
          <p:cNvSpPr/>
          <p:nvPr/>
        </p:nvSpPr>
        <p:spPr>
          <a:xfrm>
            <a:off x="6538012" y="358145"/>
            <a:ext cx="425004" cy="584775"/>
          </a:xfrm>
          <a:prstGeom prst="rect">
            <a:avLst/>
          </a:prstGeom>
        </p:spPr>
        <p:txBody>
          <a:bodyPr wrap="square">
            <a:spAutoFit/>
          </a:bodyPr>
          <a:lstStyle/>
          <a:p>
            <a:r>
              <a:rPr lang="en-US" sz="3200" b="1" dirty="0"/>
              <a:t>2</a:t>
            </a:r>
            <a:endParaRPr lang="en-GB" sz="3200" b="1" dirty="0"/>
          </a:p>
        </p:txBody>
      </p:sp>
      <p:cxnSp>
        <p:nvCxnSpPr>
          <p:cNvPr id="114" name="Straight Connector 113">
            <a:extLst>
              <a:ext uri="{FF2B5EF4-FFF2-40B4-BE49-F238E27FC236}">
                <a16:creationId xmlns:a16="http://schemas.microsoft.com/office/drawing/2014/main" id="{A178EC88-C2A0-40DF-ACE4-4584C5913DB1}"/>
              </a:ext>
            </a:extLst>
          </p:cNvPr>
          <p:cNvCxnSpPr/>
          <p:nvPr/>
        </p:nvCxnSpPr>
        <p:spPr>
          <a:xfrm>
            <a:off x="6554981"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3C0871D5-C3F7-4CEB-B38B-6B9238A36436}"/>
              </a:ext>
            </a:extLst>
          </p:cNvPr>
          <p:cNvSpPr/>
          <p:nvPr/>
        </p:nvSpPr>
        <p:spPr>
          <a:xfrm>
            <a:off x="9236212" y="-1319"/>
            <a:ext cx="425004" cy="584775"/>
          </a:xfrm>
          <a:prstGeom prst="rect">
            <a:avLst/>
          </a:prstGeom>
        </p:spPr>
        <p:txBody>
          <a:bodyPr wrap="square">
            <a:spAutoFit/>
          </a:bodyPr>
          <a:lstStyle/>
          <a:p>
            <a:r>
              <a:rPr lang="en-US" sz="3200" b="1" dirty="0"/>
              <a:t>3</a:t>
            </a:r>
            <a:endParaRPr lang="en-GB" sz="3200" b="1" dirty="0"/>
          </a:p>
        </p:txBody>
      </p:sp>
      <p:sp>
        <p:nvSpPr>
          <p:cNvPr id="116" name="Rectangle 115">
            <a:extLst>
              <a:ext uri="{FF2B5EF4-FFF2-40B4-BE49-F238E27FC236}">
                <a16:creationId xmlns:a16="http://schemas.microsoft.com/office/drawing/2014/main" id="{BC22E4FD-1BA5-49E9-A514-537B595973BC}"/>
              </a:ext>
            </a:extLst>
          </p:cNvPr>
          <p:cNvSpPr/>
          <p:nvPr/>
        </p:nvSpPr>
        <p:spPr>
          <a:xfrm>
            <a:off x="9236212" y="358145"/>
            <a:ext cx="425004" cy="584775"/>
          </a:xfrm>
          <a:prstGeom prst="rect">
            <a:avLst/>
          </a:prstGeom>
        </p:spPr>
        <p:txBody>
          <a:bodyPr wrap="square">
            <a:spAutoFit/>
          </a:bodyPr>
          <a:lstStyle/>
          <a:p>
            <a:r>
              <a:rPr lang="en-US" sz="3200" b="1" dirty="0"/>
              <a:t>4</a:t>
            </a:r>
            <a:endParaRPr lang="en-GB" sz="3200" b="1" dirty="0"/>
          </a:p>
        </p:txBody>
      </p:sp>
      <p:cxnSp>
        <p:nvCxnSpPr>
          <p:cNvPr id="117" name="Straight Connector 116">
            <a:extLst>
              <a:ext uri="{FF2B5EF4-FFF2-40B4-BE49-F238E27FC236}">
                <a16:creationId xmlns:a16="http://schemas.microsoft.com/office/drawing/2014/main" id="{7D1853A4-49DE-4028-844A-29D4F79F3971}"/>
              </a:ext>
            </a:extLst>
          </p:cNvPr>
          <p:cNvCxnSpPr/>
          <p:nvPr/>
        </p:nvCxnSpPr>
        <p:spPr>
          <a:xfrm>
            <a:off x="9253181"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0765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par>
                                <p:cTn id="65" presetID="9"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dissolve">
                                      <p:cBhvr>
                                        <p:cTn id="67" dur="500"/>
                                        <p:tgtEl>
                                          <p:spTgt spid="24"/>
                                        </p:tgtEl>
                                      </p:cBhvr>
                                    </p:animEffect>
                                  </p:childTnLst>
                                </p:cTn>
                              </p:par>
                              <p:par>
                                <p:cTn id="68" presetID="10" presetClass="entr" presetSubtype="0" fill="hold"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500"/>
                                        <p:tgtEl>
                                          <p:spTgt spid="25"/>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500"/>
                                        <p:tgtEl>
                                          <p:spTgt spid="29"/>
                                        </p:tgtEl>
                                      </p:cBhvr>
                                    </p:animEffect>
                                  </p:childTnLst>
                                </p:cTn>
                              </p:par>
                              <p:par>
                                <p:cTn id="76" presetID="10" presetClass="entr" presetSubtype="0" fill="hold" nodeType="withEffect">
                                  <p:stCondLst>
                                    <p:cond delay="0"/>
                                  </p:stCondLst>
                                  <p:childTnLst>
                                    <p:set>
                                      <p:cBhvr>
                                        <p:cTn id="77" dur="1" fill="hold">
                                          <p:stCondLst>
                                            <p:cond delay="0"/>
                                          </p:stCondLst>
                                        </p:cTn>
                                        <p:tgtEl>
                                          <p:spTgt spid="30"/>
                                        </p:tgtEl>
                                        <p:attrNameLst>
                                          <p:attrName>style.visibility</p:attrName>
                                        </p:attrNameLst>
                                      </p:cBhvr>
                                      <p:to>
                                        <p:strVal val="visible"/>
                                      </p:to>
                                    </p:set>
                                    <p:animEffect transition="in" filter="fade">
                                      <p:cBhvr>
                                        <p:cTn id="78" dur="500"/>
                                        <p:tgtEl>
                                          <p:spTgt spid="30"/>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fade">
                                      <p:cBhvr>
                                        <p:cTn id="81" dur="500"/>
                                        <p:tgtEl>
                                          <p:spTgt spid="31"/>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2"/>
                                        </p:tgtEl>
                                        <p:attrNameLst>
                                          <p:attrName>style.visibility</p:attrName>
                                        </p:attrNameLst>
                                      </p:cBhvr>
                                      <p:to>
                                        <p:strVal val="visible"/>
                                      </p:to>
                                    </p:set>
                                    <p:animEffect transition="in" filter="fade">
                                      <p:cBhvr>
                                        <p:cTn id="84" dur="500"/>
                                        <p:tgtEl>
                                          <p:spTgt spid="32"/>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3"/>
                                        </p:tgtEl>
                                        <p:attrNameLst>
                                          <p:attrName>style.visibility</p:attrName>
                                        </p:attrNameLst>
                                      </p:cBhvr>
                                      <p:to>
                                        <p:strVal val="visible"/>
                                      </p:to>
                                    </p:set>
                                    <p:animEffect transition="in" filter="fade">
                                      <p:cBhvr>
                                        <p:cTn id="87" dur="500"/>
                                        <p:tgtEl>
                                          <p:spTgt spid="33"/>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fade">
                                      <p:cBhvr>
                                        <p:cTn id="95" dur="500"/>
                                        <p:tgtEl>
                                          <p:spTgt spid="3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Effect transition="in" filter="fade">
                                      <p:cBhvr>
                                        <p:cTn id="98" dur="500"/>
                                        <p:tgtEl>
                                          <p:spTgt spid="37"/>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fade">
                                      <p:cBhvr>
                                        <p:cTn id="103" dur="500"/>
                                        <p:tgtEl>
                                          <p:spTgt spid="35"/>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500"/>
                                        <p:tgtEl>
                                          <p:spTgt spid="39"/>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0"/>
                                        </p:tgtEl>
                                        <p:attrNameLst>
                                          <p:attrName>style.visibility</p:attrName>
                                        </p:attrNameLst>
                                      </p:cBhvr>
                                      <p:to>
                                        <p:strVal val="visible"/>
                                      </p:to>
                                    </p:set>
                                    <p:animEffect transition="in" filter="fade">
                                      <p:cBhvr>
                                        <p:cTn id="116" dur="500"/>
                                        <p:tgtEl>
                                          <p:spTgt spid="40"/>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fade">
                                      <p:cBhvr>
                                        <p:cTn id="121" dur="500"/>
                                        <p:tgtEl>
                                          <p:spTgt spid="42"/>
                                        </p:tgtEl>
                                      </p:cBhvr>
                                    </p:animEffect>
                                  </p:childTnLst>
                                </p:cTn>
                              </p:par>
                              <p:par>
                                <p:cTn id="122" presetID="9" presetClass="entr" presetSubtype="0"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dissolve">
                                      <p:cBhvr>
                                        <p:cTn id="124" dur="500"/>
                                        <p:tgtEl>
                                          <p:spTgt spid="43"/>
                                        </p:tgtEl>
                                      </p:cBhvr>
                                    </p:animEffect>
                                  </p:childTnLst>
                                </p:cTn>
                              </p:par>
                              <p:par>
                                <p:cTn id="125" presetID="10" presetClass="entr" presetSubtype="0" fill="hold"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fade">
                                      <p:cBhvr>
                                        <p:cTn id="127" dur="500"/>
                                        <p:tgtEl>
                                          <p:spTgt spid="4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nodeType="clickEffect">
                                  <p:stCondLst>
                                    <p:cond delay="0"/>
                                  </p:stCondLst>
                                  <p:childTnLst>
                                    <p:set>
                                      <p:cBhvr>
                                        <p:cTn id="131" dur="1" fill="hold">
                                          <p:stCondLst>
                                            <p:cond delay="0"/>
                                          </p:stCondLst>
                                        </p:cTn>
                                        <p:tgtEl>
                                          <p:spTgt spid="61"/>
                                        </p:tgtEl>
                                        <p:attrNameLst>
                                          <p:attrName>style.visibility</p:attrName>
                                        </p:attrNameLst>
                                      </p:cBhvr>
                                      <p:to>
                                        <p:strVal val="visible"/>
                                      </p:to>
                                    </p:set>
                                    <p:animEffect transition="in" filter="fade">
                                      <p:cBhvr>
                                        <p:cTn id="132" dur="500"/>
                                        <p:tgtEl>
                                          <p:spTgt spid="61"/>
                                        </p:tgtEl>
                                      </p:cBhvr>
                                    </p:animEffect>
                                  </p:childTnLst>
                                </p:cTn>
                              </p:par>
                              <p:par>
                                <p:cTn id="133" presetID="10" presetClass="entr" presetSubtype="0" fill="hold" nodeType="withEffect">
                                  <p:stCondLst>
                                    <p:cond delay="0"/>
                                  </p:stCondLst>
                                  <p:childTnLst>
                                    <p:set>
                                      <p:cBhvr>
                                        <p:cTn id="134" dur="1" fill="hold">
                                          <p:stCondLst>
                                            <p:cond delay="0"/>
                                          </p:stCondLst>
                                        </p:cTn>
                                        <p:tgtEl>
                                          <p:spTgt spid="62"/>
                                        </p:tgtEl>
                                        <p:attrNameLst>
                                          <p:attrName>style.visibility</p:attrName>
                                        </p:attrNameLst>
                                      </p:cBhvr>
                                      <p:to>
                                        <p:strVal val="visible"/>
                                      </p:to>
                                    </p:set>
                                    <p:animEffect transition="in" filter="fade">
                                      <p:cBhvr>
                                        <p:cTn id="135" dur="500"/>
                                        <p:tgtEl>
                                          <p:spTgt spid="6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4"/>
                                        </p:tgtEl>
                                        <p:attrNameLst>
                                          <p:attrName>style.visibility</p:attrName>
                                        </p:attrNameLst>
                                      </p:cBhvr>
                                      <p:to>
                                        <p:strVal val="visible"/>
                                      </p:to>
                                    </p:set>
                                    <p:animEffect transition="in" filter="fade">
                                      <p:cBhvr>
                                        <p:cTn id="141" dur="500"/>
                                        <p:tgtEl>
                                          <p:spTgt spid="64"/>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65"/>
                                        </p:tgtEl>
                                        <p:attrNameLst>
                                          <p:attrName>style.visibility</p:attrName>
                                        </p:attrNameLst>
                                      </p:cBhvr>
                                      <p:to>
                                        <p:strVal val="visible"/>
                                      </p:to>
                                    </p:set>
                                    <p:animEffect transition="in" filter="fade">
                                      <p:cBhvr>
                                        <p:cTn id="144" dur="500"/>
                                        <p:tgtEl>
                                          <p:spTgt spid="65"/>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66"/>
                                        </p:tgtEl>
                                        <p:attrNameLst>
                                          <p:attrName>style.visibility</p:attrName>
                                        </p:attrNameLst>
                                      </p:cBhvr>
                                      <p:to>
                                        <p:strVal val="visible"/>
                                      </p:to>
                                    </p:set>
                                    <p:animEffect transition="in" filter="fade">
                                      <p:cBhvr>
                                        <p:cTn id="147" dur="500"/>
                                        <p:tgtEl>
                                          <p:spTgt spid="66"/>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68"/>
                                        </p:tgtEl>
                                        <p:attrNameLst>
                                          <p:attrName>style.visibility</p:attrName>
                                        </p:attrNameLst>
                                      </p:cBhvr>
                                      <p:to>
                                        <p:strVal val="visible"/>
                                      </p:to>
                                    </p:set>
                                    <p:animEffect transition="in" filter="fade">
                                      <p:cBhvr>
                                        <p:cTn id="152" dur="500"/>
                                        <p:tgtEl>
                                          <p:spTgt spid="68"/>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69"/>
                                        </p:tgtEl>
                                        <p:attrNameLst>
                                          <p:attrName>style.visibility</p:attrName>
                                        </p:attrNameLst>
                                      </p:cBhvr>
                                      <p:to>
                                        <p:strVal val="visible"/>
                                      </p:to>
                                    </p:set>
                                    <p:animEffect transition="in" filter="fade">
                                      <p:cBhvr>
                                        <p:cTn id="155" dur="500"/>
                                        <p:tgtEl>
                                          <p:spTgt spid="6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67"/>
                                        </p:tgtEl>
                                        <p:attrNameLst>
                                          <p:attrName>style.visibility</p:attrName>
                                        </p:attrNameLst>
                                      </p:cBhvr>
                                      <p:to>
                                        <p:strVal val="visible"/>
                                      </p:to>
                                    </p:set>
                                    <p:animEffect transition="in" filter="fade">
                                      <p:cBhvr>
                                        <p:cTn id="160" dur="500"/>
                                        <p:tgtEl>
                                          <p:spTgt spid="67"/>
                                        </p:tgtEl>
                                      </p:cBhvr>
                                    </p:animEffect>
                                  </p:childTnLst>
                                </p:cTn>
                              </p:par>
                              <p:par>
                                <p:cTn id="161" presetID="10" presetClass="entr" presetSubtype="0" fill="hold" grpId="0" nodeType="withEffect">
                                  <p:stCondLst>
                                    <p:cond delay="0"/>
                                  </p:stCondLst>
                                  <p:childTnLst>
                                    <p:set>
                                      <p:cBhvr>
                                        <p:cTn id="162" dur="1" fill="hold">
                                          <p:stCondLst>
                                            <p:cond delay="0"/>
                                          </p:stCondLst>
                                        </p:cTn>
                                        <p:tgtEl>
                                          <p:spTgt spid="70"/>
                                        </p:tgtEl>
                                        <p:attrNameLst>
                                          <p:attrName>style.visibility</p:attrName>
                                        </p:attrNameLst>
                                      </p:cBhvr>
                                      <p:to>
                                        <p:strVal val="visible"/>
                                      </p:to>
                                    </p:set>
                                    <p:animEffect transition="in" filter="fade">
                                      <p:cBhvr>
                                        <p:cTn id="163" dur="500"/>
                                        <p:tgtEl>
                                          <p:spTgt spid="70"/>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71"/>
                                        </p:tgtEl>
                                        <p:attrNameLst>
                                          <p:attrName>style.visibility</p:attrName>
                                        </p:attrNameLst>
                                      </p:cBhvr>
                                      <p:to>
                                        <p:strVal val="visible"/>
                                      </p:to>
                                    </p:set>
                                    <p:animEffect transition="in" filter="fade">
                                      <p:cBhvr>
                                        <p:cTn id="168" dur="500"/>
                                        <p:tgtEl>
                                          <p:spTgt spid="71"/>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60"/>
                                        </p:tgtEl>
                                        <p:attrNameLst>
                                          <p:attrName>style.visibility</p:attrName>
                                        </p:attrNameLst>
                                      </p:cBhvr>
                                      <p:to>
                                        <p:strVal val="visible"/>
                                      </p:to>
                                    </p:set>
                                    <p:animEffect transition="in" filter="fade">
                                      <p:cBhvr>
                                        <p:cTn id="173" dur="500"/>
                                        <p:tgtEl>
                                          <p:spTgt spid="60"/>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72"/>
                                        </p:tgtEl>
                                        <p:attrNameLst>
                                          <p:attrName>style.visibility</p:attrName>
                                        </p:attrNameLst>
                                      </p:cBhvr>
                                      <p:to>
                                        <p:strVal val="visible"/>
                                      </p:to>
                                    </p:set>
                                    <p:animEffect transition="in" filter="fade">
                                      <p:cBhvr>
                                        <p:cTn id="178" dur="500"/>
                                        <p:tgtEl>
                                          <p:spTgt spid="72"/>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ntr" presetSubtype="0" fill="hold" nodeType="clickEffect">
                                  <p:stCondLst>
                                    <p:cond delay="0"/>
                                  </p:stCondLst>
                                  <p:childTnLst>
                                    <p:set>
                                      <p:cBhvr>
                                        <p:cTn id="182" dur="1" fill="hold">
                                          <p:stCondLst>
                                            <p:cond delay="0"/>
                                          </p:stCondLst>
                                        </p:cTn>
                                        <p:tgtEl>
                                          <p:spTgt spid="73"/>
                                        </p:tgtEl>
                                        <p:attrNameLst>
                                          <p:attrName>style.visibility</p:attrName>
                                        </p:attrNameLst>
                                      </p:cBhvr>
                                      <p:to>
                                        <p:strVal val="visible"/>
                                      </p:to>
                                    </p:set>
                                    <p:animEffect transition="in" filter="fade">
                                      <p:cBhvr>
                                        <p:cTn id="183" dur="500"/>
                                        <p:tgtEl>
                                          <p:spTgt spid="73"/>
                                        </p:tgtEl>
                                      </p:cBhvr>
                                    </p:animEffect>
                                  </p:childTnLst>
                                </p:cTn>
                              </p:par>
                              <p:par>
                                <p:cTn id="184" presetID="10" presetClass="entr" presetSubtype="0" fill="hold" nodeType="withEffect">
                                  <p:stCondLst>
                                    <p:cond delay="0"/>
                                  </p:stCondLst>
                                  <p:childTnLst>
                                    <p:set>
                                      <p:cBhvr>
                                        <p:cTn id="185" dur="1" fill="hold">
                                          <p:stCondLst>
                                            <p:cond delay="0"/>
                                          </p:stCondLst>
                                        </p:cTn>
                                        <p:tgtEl>
                                          <p:spTgt spid="74"/>
                                        </p:tgtEl>
                                        <p:attrNameLst>
                                          <p:attrName>style.visibility</p:attrName>
                                        </p:attrNameLst>
                                      </p:cBhvr>
                                      <p:to>
                                        <p:strVal val="visible"/>
                                      </p:to>
                                    </p:set>
                                    <p:animEffect transition="in" filter="fade">
                                      <p:cBhvr>
                                        <p:cTn id="186" dur="500"/>
                                        <p:tgtEl>
                                          <p:spTgt spid="74"/>
                                        </p:tgtEl>
                                      </p:cBhvr>
                                    </p:animEffect>
                                  </p:childTnLst>
                                </p:cTn>
                              </p:par>
                              <p:par>
                                <p:cTn id="187" presetID="10" presetClass="entr" presetSubtype="0" fill="hold" grpId="0" nodeType="withEffect">
                                  <p:stCondLst>
                                    <p:cond delay="0"/>
                                  </p:stCondLst>
                                  <p:childTnLst>
                                    <p:set>
                                      <p:cBhvr>
                                        <p:cTn id="188" dur="1" fill="hold">
                                          <p:stCondLst>
                                            <p:cond delay="0"/>
                                          </p:stCondLst>
                                        </p:cTn>
                                        <p:tgtEl>
                                          <p:spTgt spid="75"/>
                                        </p:tgtEl>
                                        <p:attrNameLst>
                                          <p:attrName>style.visibility</p:attrName>
                                        </p:attrNameLst>
                                      </p:cBhvr>
                                      <p:to>
                                        <p:strVal val="visible"/>
                                      </p:to>
                                    </p:set>
                                    <p:animEffect transition="in" filter="fade">
                                      <p:cBhvr>
                                        <p:cTn id="189" dur="500"/>
                                        <p:tgtEl>
                                          <p:spTgt spid="75"/>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76"/>
                                        </p:tgtEl>
                                        <p:attrNameLst>
                                          <p:attrName>style.visibility</p:attrName>
                                        </p:attrNameLst>
                                      </p:cBhvr>
                                      <p:to>
                                        <p:strVal val="visible"/>
                                      </p:to>
                                    </p:set>
                                    <p:animEffect transition="in" filter="fade">
                                      <p:cBhvr>
                                        <p:cTn id="192" dur="500"/>
                                        <p:tgtEl>
                                          <p:spTgt spid="76"/>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77"/>
                                        </p:tgtEl>
                                        <p:attrNameLst>
                                          <p:attrName>style.visibility</p:attrName>
                                        </p:attrNameLst>
                                      </p:cBhvr>
                                      <p:to>
                                        <p:strVal val="visible"/>
                                      </p:to>
                                    </p:set>
                                    <p:animEffect transition="in" filter="fade">
                                      <p:cBhvr>
                                        <p:cTn id="195" dur="500"/>
                                        <p:tgtEl>
                                          <p:spTgt spid="77"/>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Effect transition="in" filter="fade">
                                      <p:cBhvr>
                                        <p:cTn id="198" dur="500"/>
                                        <p:tgtEl>
                                          <p:spTgt spid="78"/>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80"/>
                                        </p:tgtEl>
                                        <p:attrNameLst>
                                          <p:attrName>style.visibility</p:attrName>
                                        </p:attrNameLst>
                                      </p:cBhvr>
                                      <p:to>
                                        <p:strVal val="visible"/>
                                      </p:to>
                                    </p:set>
                                    <p:animEffect transition="in" filter="fade">
                                      <p:cBhvr>
                                        <p:cTn id="203" dur="500"/>
                                        <p:tgtEl>
                                          <p:spTgt spid="80"/>
                                        </p:tgtEl>
                                      </p:cBhvr>
                                    </p:animEffect>
                                  </p:childTnLst>
                                </p:cTn>
                              </p:par>
                              <p:par>
                                <p:cTn id="204" presetID="10" presetClass="entr" presetSubtype="0" fill="hold" grpId="0" nodeType="withEffect">
                                  <p:stCondLst>
                                    <p:cond delay="0"/>
                                  </p:stCondLst>
                                  <p:childTnLst>
                                    <p:set>
                                      <p:cBhvr>
                                        <p:cTn id="205" dur="1" fill="hold">
                                          <p:stCondLst>
                                            <p:cond delay="0"/>
                                          </p:stCondLst>
                                        </p:cTn>
                                        <p:tgtEl>
                                          <p:spTgt spid="81"/>
                                        </p:tgtEl>
                                        <p:attrNameLst>
                                          <p:attrName>style.visibility</p:attrName>
                                        </p:attrNameLst>
                                      </p:cBhvr>
                                      <p:to>
                                        <p:strVal val="visible"/>
                                      </p:to>
                                    </p:set>
                                    <p:animEffect transition="in" filter="fade">
                                      <p:cBhvr>
                                        <p:cTn id="206" dur="500"/>
                                        <p:tgtEl>
                                          <p:spTgt spid="81"/>
                                        </p:tgtEl>
                                      </p:cBhvr>
                                    </p:animEffect>
                                  </p:childTnLst>
                                </p:cTn>
                              </p:par>
                            </p:childTnLst>
                          </p:cTn>
                        </p:par>
                      </p:childTnLst>
                    </p:cTn>
                  </p:par>
                  <p:par>
                    <p:cTn id="207" fill="hold">
                      <p:stCondLst>
                        <p:cond delay="indefinite"/>
                      </p:stCondLst>
                      <p:childTnLst>
                        <p:par>
                          <p:cTn id="208" fill="hold">
                            <p:stCondLst>
                              <p:cond delay="0"/>
                            </p:stCondLst>
                            <p:childTnLst>
                              <p:par>
                                <p:cTn id="209" presetID="10" presetClass="entr" presetSubtype="0" fill="hold" grpId="0" nodeType="clickEffect">
                                  <p:stCondLst>
                                    <p:cond delay="0"/>
                                  </p:stCondLst>
                                  <p:childTnLst>
                                    <p:set>
                                      <p:cBhvr>
                                        <p:cTn id="210" dur="1" fill="hold">
                                          <p:stCondLst>
                                            <p:cond delay="0"/>
                                          </p:stCondLst>
                                        </p:cTn>
                                        <p:tgtEl>
                                          <p:spTgt spid="79"/>
                                        </p:tgtEl>
                                        <p:attrNameLst>
                                          <p:attrName>style.visibility</p:attrName>
                                        </p:attrNameLst>
                                      </p:cBhvr>
                                      <p:to>
                                        <p:strVal val="visible"/>
                                      </p:to>
                                    </p:set>
                                    <p:animEffect transition="in" filter="fade">
                                      <p:cBhvr>
                                        <p:cTn id="211" dur="500"/>
                                        <p:tgtEl>
                                          <p:spTgt spid="79"/>
                                        </p:tgtEl>
                                      </p:cBhvr>
                                    </p:animEffect>
                                  </p:childTnLst>
                                </p:cTn>
                              </p:par>
                              <p:par>
                                <p:cTn id="212" presetID="10" presetClass="entr" presetSubtype="0" fill="hold" grpId="0" nodeType="withEffect">
                                  <p:stCondLst>
                                    <p:cond delay="0"/>
                                  </p:stCondLst>
                                  <p:childTnLst>
                                    <p:set>
                                      <p:cBhvr>
                                        <p:cTn id="213" dur="1" fill="hold">
                                          <p:stCondLst>
                                            <p:cond delay="0"/>
                                          </p:stCondLst>
                                        </p:cTn>
                                        <p:tgtEl>
                                          <p:spTgt spid="82"/>
                                        </p:tgtEl>
                                        <p:attrNameLst>
                                          <p:attrName>style.visibility</p:attrName>
                                        </p:attrNameLst>
                                      </p:cBhvr>
                                      <p:to>
                                        <p:strVal val="visible"/>
                                      </p:to>
                                    </p:set>
                                    <p:animEffect transition="in" filter="fade">
                                      <p:cBhvr>
                                        <p:cTn id="214" dur="500"/>
                                        <p:tgtEl>
                                          <p:spTgt spid="82"/>
                                        </p:tgtEl>
                                      </p:cBhvr>
                                    </p:animEffect>
                                  </p:childTnLst>
                                </p:cTn>
                              </p:par>
                            </p:childTnLst>
                          </p:cTn>
                        </p:par>
                      </p:childTnLst>
                    </p:cTn>
                  </p:par>
                  <p:par>
                    <p:cTn id="215" fill="hold">
                      <p:stCondLst>
                        <p:cond delay="indefinite"/>
                      </p:stCondLst>
                      <p:childTnLst>
                        <p:par>
                          <p:cTn id="216" fill="hold">
                            <p:stCondLst>
                              <p:cond delay="0"/>
                            </p:stCondLst>
                            <p:childTnLst>
                              <p:par>
                                <p:cTn id="217" presetID="10" presetClass="entr" presetSubtype="0" fill="hold" grpId="0" nodeType="clickEffect">
                                  <p:stCondLst>
                                    <p:cond delay="0"/>
                                  </p:stCondLst>
                                  <p:childTnLst>
                                    <p:set>
                                      <p:cBhvr>
                                        <p:cTn id="218" dur="1" fill="hold">
                                          <p:stCondLst>
                                            <p:cond delay="0"/>
                                          </p:stCondLst>
                                        </p:cTn>
                                        <p:tgtEl>
                                          <p:spTgt spid="83"/>
                                        </p:tgtEl>
                                        <p:attrNameLst>
                                          <p:attrName>style.visibility</p:attrName>
                                        </p:attrNameLst>
                                      </p:cBhvr>
                                      <p:to>
                                        <p:strVal val="visible"/>
                                      </p:to>
                                    </p:set>
                                    <p:animEffect transition="in" filter="fade">
                                      <p:cBhvr>
                                        <p:cTn id="219" dur="500"/>
                                        <p:tgtEl>
                                          <p:spTgt spid="83"/>
                                        </p:tgtEl>
                                      </p:cBhvr>
                                    </p:animEffect>
                                  </p:childTnLst>
                                </p:cTn>
                              </p:par>
                            </p:childTnLst>
                          </p:cTn>
                        </p:par>
                      </p:childTnLst>
                    </p:cTn>
                  </p:par>
                  <p:par>
                    <p:cTn id="220" fill="hold">
                      <p:stCondLst>
                        <p:cond delay="indefinite"/>
                      </p:stCondLst>
                      <p:childTnLst>
                        <p:par>
                          <p:cTn id="221" fill="hold">
                            <p:stCondLst>
                              <p:cond delay="0"/>
                            </p:stCondLst>
                            <p:childTnLst>
                              <p:par>
                                <p:cTn id="222" presetID="10" presetClass="entr" presetSubtype="0" fill="hold" nodeType="clickEffect">
                                  <p:stCondLst>
                                    <p:cond delay="0"/>
                                  </p:stCondLst>
                                  <p:childTnLst>
                                    <p:set>
                                      <p:cBhvr>
                                        <p:cTn id="223" dur="1" fill="hold">
                                          <p:stCondLst>
                                            <p:cond delay="0"/>
                                          </p:stCondLst>
                                        </p:cTn>
                                        <p:tgtEl>
                                          <p:spTgt spid="84"/>
                                        </p:tgtEl>
                                        <p:attrNameLst>
                                          <p:attrName>style.visibility</p:attrName>
                                        </p:attrNameLst>
                                      </p:cBhvr>
                                      <p:to>
                                        <p:strVal val="visible"/>
                                      </p:to>
                                    </p:set>
                                    <p:animEffect transition="in" filter="fade">
                                      <p:cBhvr>
                                        <p:cTn id="224" dur="500"/>
                                        <p:tgtEl>
                                          <p:spTgt spid="84"/>
                                        </p:tgtEl>
                                      </p:cBhvr>
                                    </p:animEffect>
                                  </p:childTnLst>
                                </p:cTn>
                              </p:par>
                              <p:par>
                                <p:cTn id="225" presetID="10" presetClass="entr" presetSubtype="0" fill="hold" nodeType="withEffect">
                                  <p:stCondLst>
                                    <p:cond delay="0"/>
                                  </p:stCondLst>
                                  <p:childTnLst>
                                    <p:set>
                                      <p:cBhvr>
                                        <p:cTn id="226" dur="1" fill="hold">
                                          <p:stCondLst>
                                            <p:cond delay="0"/>
                                          </p:stCondLst>
                                        </p:cTn>
                                        <p:tgtEl>
                                          <p:spTgt spid="85"/>
                                        </p:tgtEl>
                                        <p:attrNameLst>
                                          <p:attrName>style.visibility</p:attrName>
                                        </p:attrNameLst>
                                      </p:cBhvr>
                                      <p:to>
                                        <p:strVal val="visible"/>
                                      </p:to>
                                    </p:set>
                                    <p:animEffect transition="in" filter="fade">
                                      <p:cBhvr>
                                        <p:cTn id="227" dur="500"/>
                                        <p:tgtEl>
                                          <p:spTgt spid="85"/>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86"/>
                                        </p:tgtEl>
                                        <p:attrNameLst>
                                          <p:attrName>style.visibility</p:attrName>
                                        </p:attrNameLst>
                                      </p:cBhvr>
                                      <p:to>
                                        <p:strVal val="visible"/>
                                      </p:to>
                                    </p:set>
                                    <p:animEffect transition="in" filter="fade">
                                      <p:cBhvr>
                                        <p:cTn id="230" dur="500"/>
                                        <p:tgtEl>
                                          <p:spTgt spid="86"/>
                                        </p:tgtEl>
                                      </p:cBhvr>
                                    </p:animEffect>
                                  </p:childTnLst>
                                </p:cTn>
                              </p:par>
                              <p:par>
                                <p:cTn id="231" presetID="10" presetClass="entr" presetSubtype="0" fill="hold" grpId="0" nodeType="withEffect">
                                  <p:stCondLst>
                                    <p:cond delay="0"/>
                                  </p:stCondLst>
                                  <p:childTnLst>
                                    <p:set>
                                      <p:cBhvr>
                                        <p:cTn id="232" dur="1" fill="hold">
                                          <p:stCondLst>
                                            <p:cond delay="0"/>
                                          </p:stCondLst>
                                        </p:cTn>
                                        <p:tgtEl>
                                          <p:spTgt spid="87"/>
                                        </p:tgtEl>
                                        <p:attrNameLst>
                                          <p:attrName>style.visibility</p:attrName>
                                        </p:attrNameLst>
                                      </p:cBhvr>
                                      <p:to>
                                        <p:strVal val="visible"/>
                                      </p:to>
                                    </p:set>
                                    <p:animEffect transition="in" filter="fade">
                                      <p:cBhvr>
                                        <p:cTn id="233" dur="500"/>
                                        <p:tgtEl>
                                          <p:spTgt spid="87"/>
                                        </p:tgtEl>
                                      </p:cBhvr>
                                    </p:animEffect>
                                  </p:childTnLst>
                                </p:cTn>
                              </p:par>
                              <p:par>
                                <p:cTn id="234" presetID="10" presetClass="entr" presetSubtype="0" fill="hold" grpId="0" nodeType="withEffect">
                                  <p:stCondLst>
                                    <p:cond delay="0"/>
                                  </p:stCondLst>
                                  <p:childTnLst>
                                    <p:set>
                                      <p:cBhvr>
                                        <p:cTn id="235" dur="1" fill="hold">
                                          <p:stCondLst>
                                            <p:cond delay="0"/>
                                          </p:stCondLst>
                                        </p:cTn>
                                        <p:tgtEl>
                                          <p:spTgt spid="88"/>
                                        </p:tgtEl>
                                        <p:attrNameLst>
                                          <p:attrName>style.visibility</p:attrName>
                                        </p:attrNameLst>
                                      </p:cBhvr>
                                      <p:to>
                                        <p:strVal val="visible"/>
                                      </p:to>
                                    </p:set>
                                    <p:animEffect transition="in" filter="fade">
                                      <p:cBhvr>
                                        <p:cTn id="236" dur="500"/>
                                        <p:tgtEl>
                                          <p:spTgt spid="88"/>
                                        </p:tgtEl>
                                      </p:cBhvr>
                                    </p:animEffect>
                                  </p:childTnLst>
                                </p:cTn>
                              </p:par>
                              <p:par>
                                <p:cTn id="237" presetID="10" presetClass="entr" presetSubtype="0" fill="hold" grpId="0" nodeType="withEffect">
                                  <p:stCondLst>
                                    <p:cond delay="0"/>
                                  </p:stCondLst>
                                  <p:childTnLst>
                                    <p:set>
                                      <p:cBhvr>
                                        <p:cTn id="238" dur="1" fill="hold">
                                          <p:stCondLst>
                                            <p:cond delay="0"/>
                                          </p:stCondLst>
                                        </p:cTn>
                                        <p:tgtEl>
                                          <p:spTgt spid="89"/>
                                        </p:tgtEl>
                                        <p:attrNameLst>
                                          <p:attrName>style.visibility</p:attrName>
                                        </p:attrNameLst>
                                      </p:cBhvr>
                                      <p:to>
                                        <p:strVal val="visible"/>
                                      </p:to>
                                    </p:set>
                                    <p:animEffect transition="in" filter="fade">
                                      <p:cBhvr>
                                        <p:cTn id="239" dur="500"/>
                                        <p:tgtEl>
                                          <p:spTgt spid="89"/>
                                        </p:tgtEl>
                                      </p:cBhvr>
                                    </p:animEffect>
                                  </p:childTnLst>
                                </p:cTn>
                              </p:par>
                            </p:childTnLst>
                          </p:cTn>
                        </p:par>
                      </p:childTnLst>
                    </p:cTn>
                  </p:par>
                  <p:par>
                    <p:cTn id="240" fill="hold">
                      <p:stCondLst>
                        <p:cond delay="indefinite"/>
                      </p:stCondLst>
                      <p:childTnLst>
                        <p:par>
                          <p:cTn id="241" fill="hold">
                            <p:stCondLst>
                              <p:cond delay="0"/>
                            </p:stCondLst>
                            <p:childTnLst>
                              <p:par>
                                <p:cTn id="242" presetID="10" presetClass="entr" presetSubtype="0" fill="hold" grpId="0" nodeType="clickEffect">
                                  <p:stCondLst>
                                    <p:cond delay="0"/>
                                  </p:stCondLst>
                                  <p:childTnLst>
                                    <p:set>
                                      <p:cBhvr>
                                        <p:cTn id="243" dur="1" fill="hold">
                                          <p:stCondLst>
                                            <p:cond delay="0"/>
                                          </p:stCondLst>
                                        </p:cTn>
                                        <p:tgtEl>
                                          <p:spTgt spid="91"/>
                                        </p:tgtEl>
                                        <p:attrNameLst>
                                          <p:attrName>style.visibility</p:attrName>
                                        </p:attrNameLst>
                                      </p:cBhvr>
                                      <p:to>
                                        <p:strVal val="visible"/>
                                      </p:to>
                                    </p:set>
                                    <p:animEffect transition="in" filter="fade">
                                      <p:cBhvr>
                                        <p:cTn id="244" dur="500"/>
                                        <p:tgtEl>
                                          <p:spTgt spid="91"/>
                                        </p:tgtEl>
                                      </p:cBhvr>
                                    </p:animEffect>
                                  </p:childTnLst>
                                </p:cTn>
                              </p:par>
                              <p:par>
                                <p:cTn id="245" presetID="10" presetClass="entr" presetSubtype="0" fill="hold" grpId="0" nodeType="withEffect">
                                  <p:stCondLst>
                                    <p:cond delay="0"/>
                                  </p:stCondLst>
                                  <p:childTnLst>
                                    <p:set>
                                      <p:cBhvr>
                                        <p:cTn id="246" dur="1" fill="hold">
                                          <p:stCondLst>
                                            <p:cond delay="0"/>
                                          </p:stCondLst>
                                        </p:cTn>
                                        <p:tgtEl>
                                          <p:spTgt spid="92"/>
                                        </p:tgtEl>
                                        <p:attrNameLst>
                                          <p:attrName>style.visibility</p:attrName>
                                        </p:attrNameLst>
                                      </p:cBhvr>
                                      <p:to>
                                        <p:strVal val="visible"/>
                                      </p:to>
                                    </p:set>
                                    <p:animEffect transition="in" filter="fade">
                                      <p:cBhvr>
                                        <p:cTn id="247" dur="500"/>
                                        <p:tgtEl>
                                          <p:spTgt spid="92"/>
                                        </p:tgtEl>
                                      </p:cBhvr>
                                    </p:animEffect>
                                  </p:childTnLst>
                                </p:cTn>
                              </p:par>
                            </p:childTnLst>
                          </p:cTn>
                        </p:par>
                      </p:childTnLst>
                    </p:cTn>
                  </p:par>
                  <p:par>
                    <p:cTn id="248" fill="hold">
                      <p:stCondLst>
                        <p:cond delay="indefinite"/>
                      </p:stCondLst>
                      <p:childTnLst>
                        <p:par>
                          <p:cTn id="249" fill="hold">
                            <p:stCondLst>
                              <p:cond delay="0"/>
                            </p:stCondLst>
                            <p:childTnLst>
                              <p:par>
                                <p:cTn id="250" presetID="10" presetClass="entr" presetSubtype="0" fill="hold" grpId="0" nodeType="clickEffect">
                                  <p:stCondLst>
                                    <p:cond delay="0"/>
                                  </p:stCondLst>
                                  <p:childTnLst>
                                    <p:set>
                                      <p:cBhvr>
                                        <p:cTn id="251" dur="1" fill="hold">
                                          <p:stCondLst>
                                            <p:cond delay="0"/>
                                          </p:stCondLst>
                                        </p:cTn>
                                        <p:tgtEl>
                                          <p:spTgt spid="90"/>
                                        </p:tgtEl>
                                        <p:attrNameLst>
                                          <p:attrName>style.visibility</p:attrName>
                                        </p:attrNameLst>
                                      </p:cBhvr>
                                      <p:to>
                                        <p:strVal val="visible"/>
                                      </p:to>
                                    </p:set>
                                    <p:animEffect transition="in" filter="fade">
                                      <p:cBhvr>
                                        <p:cTn id="252" dur="500"/>
                                        <p:tgtEl>
                                          <p:spTgt spid="90"/>
                                        </p:tgtEl>
                                      </p:cBhvr>
                                    </p:animEffect>
                                  </p:childTnLst>
                                </p:cTn>
                              </p:par>
                              <p:par>
                                <p:cTn id="253" presetID="10" presetClass="entr" presetSubtype="0" fill="hold" grpId="0" nodeType="withEffect">
                                  <p:stCondLst>
                                    <p:cond delay="0"/>
                                  </p:stCondLst>
                                  <p:childTnLst>
                                    <p:set>
                                      <p:cBhvr>
                                        <p:cTn id="254" dur="1" fill="hold">
                                          <p:stCondLst>
                                            <p:cond delay="0"/>
                                          </p:stCondLst>
                                        </p:cTn>
                                        <p:tgtEl>
                                          <p:spTgt spid="93"/>
                                        </p:tgtEl>
                                        <p:attrNameLst>
                                          <p:attrName>style.visibility</p:attrName>
                                        </p:attrNameLst>
                                      </p:cBhvr>
                                      <p:to>
                                        <p:strVal val="visible"/>
                                      </p:to>
                                    </p:set>
                                    <p:animEffect transition="in" filter="fade">
                                      <p:cBhvr>
                                        <p:cTn id="255" dur="500"/>
                                        <p:tgtEl>
                                          <p:spTgt spid="93"/>
                                        </p:tgtEl>
                                      </p:cBhvr>
                                    </p:animEffect>
                                  </p:childTnLst>
                                </p:cTn>
                              </p:par>
                            </p:childTnLst>
                          </p:cTn>
                        </p:par>
                      </p:childTnLst>
                    </p:cTn>
                  </p:par>
                  <p:par>
                    <p:cTn id="256" fill="hold">
                      <p:stCondLst>
                        <p:cond delay="indefinite"/>
                      </p:stCondLst>
                      <p:childTnLst>
                        <p:par>
                          <p:cTn id="257" fill="hold">
                            <p:stCondLst>
                              <p:cond delay="0"/>
                            </p:stCondLst>
                            <p:childTnLst>
                              <p:par>
                                <p:cTn id="258" presetID="10" presetClass="entr" presetSubtype="0" fill="hold" grpId="0" nodeType="clickEffect">
                                  <p:stCondLst>
                                    <p:cond delay="0"/>
                                  </p:stCondLst>
                                  <p:childTnLst>
                                    <p:set>
                                      <p:cBhvr>
                                        <p:cTn id="259" dur="1" fill="hold">
                                          <p:stCondLst>
                                            <p:cond delay="0"/>
                                          </p:stCondLst>
                                        </p:cTn>
                                        <p:tgtEl>
                                          <p:spTgt spid="94"/>
                                        </p:tgtEl>
                                        <p:attrNameLst>
                                          <p:attrName>style.visibility</p:attrName>
                                        </p:attrNameLst>
                                      </p:cBhvr>
                                      <p:to>
                                        <p:strVal val="visible"/>
                                      </p:to>
                                    </p:set>
                                    <p:animEffect transition="in" filter="fade">
                                      <p:cBhvr>
                                        <p:cTn id="260" dur="500"/>
                                        <p:tgtEl>
                                          <p:spTgt spid="94"/>
                                        </p:tgtEl>
                                      </p:cBhvr>
                                    </p:animEffect>
                                  </p:childTnLst>
                                </p:cTn>
                              </p:par>
                            </p:childTnLst>
                          </p:cTn>
                        </p:par>
                      </p:childTnLst>
                    </p:cTn>
                  </p:par>
                  <p:par>
                    <p:cTn id="261" fill="hold">
                      <p:stCondLst>
                        <p:cond delay="indefinite"/>
                      </p:stCondLst>
                      <p:childTnLst>
                        <p:par>
                          <p:cTn id="262" fill="hold">
                            <p:stCondLst>
                              <p:cond delay="0"/>
                            </p:stCondLst>
                            <p:childTnLst>
                              <p:par>
                                <p:cTn id="263" presetID="10" presetClass="entr" presetSubtype="0" fill="hold" nodeType="clickEffect">
                                  <p:stCondLst>
                                    <p:cond delay="0"/>
                                  </p:stCondLst>
                                  <p:childTnLst>
                                    <p:set>
                                      <p:cBhvr>
                                        <p:cTn id="264" dur="1" fill="hold">
                                          <p:stCondLst>
                                            <p:cond delay="0"/>
                                          </p:stCondLst>
                                        </p:cTn>
                                        <p:tgtEl>
                                          <p:spTgt spid="95"/>
                                        </p:tgtEl>
                                        <p:attrNameLst>
                                          <p:attrName>style.visibility</p:attrName>
                                        </p:attrNameLst>
                                      </p:cBhvr>
                                      <p:to>
                                        <p:strVal val="visible"/>
                                      </p:to>
                                    </p:set>
                                    <p:animEffect transition="in" filter="fade">
                                      <p:cBhvr>
                                        <p:cTn id="265" dur="500"/>
                                        <p:tgtEl>
                                          <p:spTgt spid="95"/>
                                        </p:tgtEl>
                                      </p:cBhvr>
                                    </p:animEffect>
                                  </p:childTnLst>
                                </p:cTn>
                              </p:par>
                              <p:par>
                                <p:cTn id="266" presetID="9" presetClass="entr" presetSubtype="0" fill="hold" grpId="0" nodeType="withEffect">
                                  <p:stCondLst>
                                    <p:cond delay="0"/>
                                  </p:stCondLst>
                                  <p:childTnLst>
                                    <p:set>
                                      <p:cBhvr>
                                        <p:cTn id="267" dur="1" fill="hold">
                                          <p:stCondLst>
                                            <p:cond delay="0"/>
                                          </p:stCondLst>
                                        </p:cTn>
                                        <p:tgtEl>
                                          <p:spTgt spid="96"/>
                                        </p:tgtEl>
                                        <p:attrNameLst>
                                          <p:attrName>style.visibility</p:attrName>
                                        </p:attrNameLst>
                                      </p:cBhvr>
                                      <p:to>
                                        <p:strVal val="visible"/>
                                      </p:to>
                                    </p:set>
                                    <p:animEffect transition="in" filter="dissolve">
                                      <p:cBhvr>
                                        <p:cTn id="268" dur="500"/>
                                        <p:tgtEl>
                                          <p:spTgt spid="96"/>
                                        </p:tgtEl>
                                      </p:cBhvr>
                                    </p:animEffect>
                                  </p:childTnLst>
                                </p:cTn>
                              </p:par>
                              <p:par>
                                <p:cTn id="269" presetID="10" presetClass="entr" presetSubtype="0" fill="hold" nodeType="withEffect">
                                  <p:stCondLst>
                                    <p:cond delay="0"/>
                                  </p:stCondLst>
                                  <p:childTnLst>
                                    <p:set>
                                      <p:cBhvr>
                                        <p:cTn id="270" dur="1" fill="hold">
                                          <p:stCondLst>
                                            <p:cond delay="0"/>
                                          </p:stCondLst>
                                        </p:cTn>
                                        <p:tgtEl>
                                          <p:spTgt spid="97"/>
                                        </p:tgtEl>
                                        <p:attrNameLst>
                                          <p:attrName>style.visibility</p:attrName>
                                        </p:attrNameLst>
                                      </p:cBhvr>
                                      <p:to>
                                        <p:strVal val="visible"/>
                                      </p:to>
                                    </p:set>
                                    <p:animEffect transition="in" filter="fade">
                                      <p:cBhvr>
                                        <p:cTn id="271" dur="500"/>
                                        <p:tgtEl>
                                          <p:spTgt spid="97"/>
                                        </p:tgtEl>
                                      </p:cBhvr>
                                    </p:animEffect>
                                  </p:childTnLst>
                                </p:cTn>
                              </p:par>
                            </p:childTnLst>
                          </p:cTn>
                        </p:par>
                      </p:childTnLst>
                    </p:cTn>
                  </p:par>
                  <p:par>
                    <p:cTn id="272" fill="hold">
                      <p:stCondLst>
                        <p:cond delay="indefinite"/>
                      </p:stCondLst>
                      <p:childTnLst>
                        <p:par>
                          <p:cTn id="273" fill="hold">
                            <p:stCondLst>
                              <p:cond delay="0"/>
                            </p:stCondLst>
                            <p:childTnLst>
                              <p:par>
                                <p:cTn id="274" presetID="10" presetClass="entr" presetSubtype="0" fill="hold" nodeType="clickEffect">
                                  <p:stCondLst>
                                    <p:cond delay="0"/>
                                  </p:stCondLst>
                                  <p:childTnLst>
                                    <p:set>
                                      <p:cBhvr>
                                        <p:cTn id="275" dur="1" fill="hold">
                                          <p:stCondLst>
                                            <p:cond delay="0"/>
                                          </p:stCondLst>
                                        </p:cTn>
                                        <p:tgtEl>
                                          <p:spTgt spid="101"/>
                                        </p:tgtEl>
                                        <p:attrNameLst>
                                          <p:attrName>style.visibility</p:attrName>
                                        </p:attrNameLst>
                                      </p:cBhvr>
                                      <p:to>
                                        <p:strVal val="visible"/>
                                      </p:to>
                                    </p:set>
                                    <p:animEffect transition="in" filter="fade">
                                      <p:cBhvr>
                                        <p:cTn id="276" dur="500"/>
                                        <p:tgtEl>
                                          <p:spTgt spid="101"/>
                                        </p:tgtEl>
                                      </p:cBhvr>
                                    </p:animEffect>
                                  </p:childTnLst>
                                </p:cTn>
                              </p:par>
                              <p:par>
                                <p:cTn id="277" presetID="10" presetClass="entr" presetSubtype="0" fill="hold" nodeType="withEffect">
                                  <p:stCondLst>
                                    <p:cond delay="0"/>
                                  </p:stCondLst>
                                  <p:childTnLst>
                                    <p:set>
                                      <p:cBhvr>
                                        <p:cTn id="278" dur="1" fill="hold">
                                          <p:stCondLst>
                                            <p:cond delay="0"/>
                                          </p:stCondLst>
                                        </p:cTn>
                                        <p:tgtEl>
                                          <p:spTgt spid="102"/>
                                        </p:tgtEl>
                                        <p:attrNameLst>
                                          <p:attrName>style.visibility</p:attrName>
                                        </p:attrNameLst>
                                      </p:cBhvr>
                                      <p:to>
                                        <p:strVal val="visible"/>
                                      </p:to>
                                    </p:set>
                                    <p:animEffect transition="in" filter="fade">
                                      <p:cBhvr>
                                        <p:cTn id="279" dur="500"/>
                                        <p:tgtEl>
                                          <p:spTgt spid="102"/>
                                        </p:tgtEl>
                                      </p:cBhvr>
                                    </p:animEffect>
                                  </p:childTnLst>
                                </p:cTn>
                              </p:par>
                              <p:par>
                                <p:cTn id="280" presetID="10" presetClass="entr" presetSubtype="0" fill="hold" grpId="0" nodeType="withEffect">
                                  <p:stCondLst>
                                    <p:cond delay="0"/>
                                  </p:stCondLst>
                                  <p:childTnLst>
                                    <p:set>
                                      <p:cBhvr>
                                        <p:cTn id="281" dur="1" fill="hold">
                                          <p:stCondLst>
                                            <p:cond delay="0"/>
                                          </p:stCondLst>
                                        </p:cTn>
                                        <p:tgtEl>
                                          <p:spTgt spid="103"/>
                                        </p:tgtEl>
                                        <p:attrNameLst>
                                          <p:attrName>style.visibility</p:attrName>
                                        </p:attrNameLst>
                                      </p:cBhvr>
                                      <p:to>
                                        <p:strVal val="visible"/>
                                      </p:to>
                                    </p:set>
                                    <p:animEffect transition="in" filter="fade">
                                      <p:cBhvr>
                                        <p:cTn id="282" dur="500"/>
                                        <p:tgtEl>
                                          <p:spTgt spid="103"/>
                                        </p:tgtEl>
                                      </p:cBhvr>
                                    </p:animEffect>
                                  </p:childTnLst>
                                </p:cTn>
                              </p:par>
                              <p:par>
                                <p:cTn id="283" presetID="10" presetClass="entr" presetSubtype="0" fill="hold" grpId="0" nodeType="withEffect">
                                  <p:stCondLst>
                                    <p:cond delay="0"/>
                                  </p:stCondLst>
                                  <p:childTnLst>
                                    <p:set>
                                      <p:cBhvr>
                                        <p:cTn id="284" dur="1" fill="hold">
                                          <p:stCondLst>
                                            <p:cond delay="0"/>
                                          </p:stCondLst>
                                        </p:cTn>
                                        <p:tgtEl>
                                          <p:spTgt spid="104"/>
                                        </p:tgtEl>
                                        <p:attrNameLst>
                                          <p:attrName>style.visibility</p:attrName>
                                        </p:attrNameLst>
                                      </p:cBhvr>
                                      <p:to>
                                        <p:strVal val="visible"/>
                                      </p:to>
                                    </p:set>
                                    <p:animEffect transition="in" filter="fade">
                                      <p:cBhvr>
                                        <p:cTn id="285" dur="500"/>
                                        <p:tgtEl>
                                          <p:spTgt spid="104"/>
                                        </p:tgtEl>
                                      </p:cBhvr>
                                    </p:animEffect>
                                  </p:childTnLst>
                                </p:cTn>
                              </p:par>
                              <p:par>
                                <p:cTn id="286" presetID="10" presetClass="entr" presetSubtype="0" fill="hold" grpId="0" nodeType="withEffect">
                                  <p:stCondLst>
                                    <p:cond delay="0"/>
                                  </p:stCondLst>
                                  <p:childTnLst>
                                    <p:set>
                                      <p:cBhvr>
                                        <p:cTn id="287" dur="1" fill="hold">
                                          <p:stCondLst>
                                            <p:cond delay="0"/>
                                          </p:stCondLst>
                                        </p:cTn>
                                        <p:tgtEl>
                                          <p:spTgt spid="105"/>
                                        </p:tgtEl>
                                        <p:attrNameLst>
                                          <p:attrName>style.visibility</p:attrName>
                                        </p:attrNameLst>
                                      </p:cBhvr>
                                      <p:to>
                                        <p:strVal val="visible"/>
                                      </p:to>
                                    </p:set>
                                    <p:animEffect transition="in" filter="fade">
                                      <p:cBhvr>
                                        <p:cTn id="288" dur="500"/>
                                        <p:tgtEl>
                                          <p:spTgt spid="105"/>
                                        </p:tgtEl>
                                      </p:cBhvr>
                                    </p:animEffect>
                                  </p:childTnLst>
                                </p:cTn>
                              </p:par>
                              <p:par>
                                <p:cTn id="289" presetID="10" presetClass="entr" presetSubtype="0" fill="hold" grpId="0" nodeType="withEffect">
                                  <p:stCondLst>
                                    <p:cond delay="0"/>
                                  </p:stCondLst>
                                  <p:childTnLst>
                                    <p:set>
                                      <p:cBhvr>
                                        <p:cTn id="290" dur="1" fill="hold">
                                          <p:stCondLst>
                                            <p:cond delay="0"/>
                                          </p:stCondLst>
                                        </p:cTn>
                                        <p:tgtEl>
                                          <p:spTgt spid="106"/>
                                        </p:tgtEl>
                                        <p:attrNameLst>
                                          <p:attrName>style.visibility</p:attrName>
                                        </p:attrNameLst>
                                      </p:cBhvr>
                                      <p:to>
                                        <p:strVal val="visible"/>
                                      </p:to>
                                    </p:set>
                                    <p:animEffect transition="in" filter="fade">
                                      <p:cBhvr>
                                        <p:cTn id="291" dur="500"/>
                                        <p:tgtEl>
                                          <p:spTgt spid="106"/>
                                        </p:tgtEl>
                                      </p:cBhvr>
                                    </p:animEffect>
                                  </p:childTnLst>
                                </p:cTn>
                              </p:par>
                            </p:childTnLst>
                          </p:cTn>
                        </p:par>
                      </p:childTnLst>
                    </p:cTn>
                  </p:par>
                  <p:par>
                    <p:cTn id="292" fill="hold">
                      <p:stCondLst>
                        <p:cond delay="indefinite"/>
                      </p:stCondLst>
                      <p:childTnLst>
                        <p:par>
                          <p:cTn id="293" fill="hold">
                            <p:stCondLst>
                              <p:cond delay="0"/>
                            </p:stCondLst>
                            <p:childTnLst>
                              <p:par>
                                <p:cTn id="294" presetID="10" presetClass="entr" presetSubtype="0" fill="hold" grpId="0" nodeType="clickEffect">
                                  <p:stCondLst>
                                    <p:cond delay="0"/>
                                  </p:stCondLst>
                                  <p:childTnLst>
                                    <p:set>
                                      <p:cBhvr>
                                        <p:cTn id="295" dur="1" fill="hold">
                                          <p:stCondLst>
                                            <p:cond delay="0"/>
                                          </p:stCondLst>
                                        </p:cTn>
                                        <p:tgtEl>
                                          <p:spTgt spid="108"/>
                                        </p:tgtEl>
                                        <p:attrNameLst>
                                          <p:attrName>style.visibility</p:attrName>
                                        </p:attrNameLst>
                                      </p:cBhvr>
                                      <p:to>
                                        <p:strVal val="visible"/>
                                      </p:to>
                                    </p:set>
                                    <p:animEffect transition="in" filter="fade">
                                      <p:cBhvr>
                                        <p:cTn id="296" dur="500"/>
                                        <p:tgtEl>
                                          <p:spTgt spid="108"/>
                                        </p:tgtEl>
                                      </p:cBhvr>
                                    </p:animEffect>
                                  </p:childTnLst>
                                </p:cTn>
                              </p:par>
                              <p:par>
                                <p:cTn id="297" presetID="10" presetClass="entr" presetSubtype="0" fill="hold" grpId="0" nodeType="withEffect">
                                  <p:stCondLst>
                                    <p:cond delay="0"/>
                                  </p:stCondLst>
                                  <p:childTnLst>
                                    <p:set>
                                      <p:cBhvr>
                                        <p:cTn id="298" dur="1" fill="hold">
                                          <p:stCondLst>
                                            <p:cond delay="0"/>
                                          </p:stCondLst>
                                        </p:cTn>
                                        <p:tgtEl>
                                          <p:spTgt spid="109"/>
                                        </p:tgtEl>
                                        <p:attrNameLst>
                                          <p:attrName>style.visibility</p:attrName>
                                        </p:attrNameLst>
                                      </p:cBhvr>
                                      <p:to>
                                        <p:strVal val="visible"/>
                                      </p:to>
                                    </p:set>
                                    <p:animEffect transition="in" filter="fade">
                                      <p:cBhvr>
                                        <p:cTn id="299" dur="500"/>
                                        <p:tgtEl>
                                          <p:spTgt spid="109"/>
                                        </p:tgtEl>
                                      </p:cBhvr>
                                    </p:animEffect>
                                  </p:childTnLst>
                                </p:cTn>
                              </p:par>
                            </p:childTnLst>
                          </p:cTn>
                        </p:par>
                      </p:childTnLst>
                    </p:cTn>
                  </p:par>
                  <p:par>
                    <p:cTn id="300" fill="hold">
                      <p:stCondLst>
                        <p:cond delay="indefinite"/>
                      </p:stCondLst>
                      <p:childTnLst>
                        <p:par>
                          <p:cTn id="301" fill="hold">
                            <p:stCondLst>
                              <p:cond delay="0"/>
                            </p:stCondLst>
                            <p:childTnLst>
                              <p:par>
                                <p:cTn id="302" presetID="10" presetClass="entr" presetSubtype="0" fill="hold" grpId="0" nodeType="clickEffect">
                                  <p:stCondLst>
                                    <p:cond delay="0"/>
                                  </p:stCondLst>
                                  <p:childTnLst>
                                    <p:set>
                                      <p:cBhvr>
                                        <p:cTn id="303" dur="1" fill="hold">
                                          <p:stCondLst>
                                            <p:cond delay="0"/>
                                          </p:stCondLst>
                                        </p:cTn>
                                        <p:tgtEl>
                                          <p:spTgt spid="107"/>
                                        </p:tgtEl>
                                        <p:attrNameLst>
                                          <p:attrName>style.visibility</p:attrName>
                                        </p:attrNameLst>
                                      </p:cBhvr>
                                      <p:to>
                                        <p:strVal val="visible"/>
                                      </p:to>
                                    </p:set>
                                    <p:animEffect transition="in" filter="fade">
                                      <p:cBhvr>
                                        <p:cTn id="304" dur="500"/>
                                        <p:tgtEl>
                                          <p:spTgt spid="107"/>
                                        </p:tgtEl>
                                      </p:cBhvr>
                                    </p:animEffect>
                                  </p:childTnLst>
                                </p:cTn>
                              </p:par>
                              <p:par>
                                <p:cTn id="305" presetID="10" presetClass="entr" presetSubtype="0" fill="hold" grpId="0" nodeType="withEffect">
                                  <p:stCondLst>
                                    <p:cond delay="0"/>
                                  </p:stCondLst>
                                  <p:childTnLst>
                                    <p:set>
                                      <p:cBhvr>
                                        <p:cTn id="306" dur="1" fill="hold">
                                          <p:stCondLst>
                                            <p:cond delay="0"/>
                                          </p:stCondLst>
                                        </p:cTn>
                                        <p:tgtEl>
                                          <p:spTgt spid="110"/>
                                        </p:tgtEl>
                                        <p:attrNameLst>
                                          <p:attrName>style.visibility</p:attrName>
                                        </p:attrNameLst>
                                      </p:cBhvr>
                                      <p:to>
                                        <p:strVal val="visible"/>
                                      </p:to>
                                    </p:set>
                                    <p:animEffect transition="in" filter="fade">
                                      <p:cBhvr>
                                        <p:cTn id="307" dur="500"/>
                                        <p:tgtEl>
                                          <p:spTgt spid="110"/>
                                        </p:tgtEl>
                                      </p:cBhvr>
                                    </p:animEffect>
                                  </p:childTnLst>
                                </p:cTn>
                              </p:par>
                            </p:childTnLst>
                          </p:cTn>
                        </p:par>
                      </p:childTnLst>
                    </p:cTn>
                  </p:par>
                  <p:par>
                    <p:cTn id="308" fill="hold">
                      <p:stCondLst>
                        <p:cond delay="indefinite"/>
                      </p:stCondLst>
                      <p:childTnLst>
                        <p:par>
                          <p:cTn id="309" fill="hold">
                            <p:stCondLst>
                              <p:cond delay="0"/>
                            </p:stCondLst>
                            <p:childTnLst>
                              <p:par>
                                <p:cTn id="310" presetID="10" presetClass="entr" presetSubtype="0" fill="hold" grpId="0" nodeType="clickEffect">
                                  <p:stCondLst>
                                    <p:cond delay="0"/>
                                  </p:stCondLst>
                                  <p:childTnLst>
                                    <p:set>
                                      <p:cBhvr>
                                        <p:cTn id="311" dur="1" fill="hold">
                                          <p:stCondLst>
                                            <p:cond delay="0"/>
                                          </p:stCondLst>
                                        </p:cTn>
                                        <p:tgtEl>
                                          <p:spTgt spid="111"/>
                                        </p:tgtEl>
                                        <p:attrNameLst>
                                          <p:attrName>style.visibility</p:attrName>
                                        </p:attrNameLst>
                                      </p:cBhvr>
                                      <p:to>
                                        <p:strVal val="visible"/>
                                      </p:to>
                                    </p:set>
                                    <p:animEffect transition="in" filter="fade">
                                      <p:cBhvr>
                                        <p:cTn id="312"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3" grpId="0"/>
      <p:bldP spid="14" grpId="0"/>
      <p:bldP spid="15" grpId="0"/>
      <p:bldP spid="16" grpId="0"/>
      <p:bldP spid="17" grpId="0" animBg="1"/>
      <p:bldP spid="18" grpId="0" animBg="1"/>
      <p:bldP spid="19" grpId="0"/>
      <p:bldP spid="20" grpId="0"/>
      <p:bldP spid="21" grpId="0"/>
      <p:bldP spid="22" grpId="0"/>
      <p:bldP spid="24" grpId="0"/>
      <p:bldP spid="31" grpId="0"/>
      <p:bldP spid="32" grpId="0"/>
      <p:bldP spid="33" grpId="0"/>
      <p:bldP spid="34" grpId="0"/>
      <p:bldP spid="35" grpId="0" animBg="1"/>
      <p:bldP spid="36" grpId="0" animBg="1"/>
      <p:bldP spid="37" grpId="0"/>
      <p:bldP spid="38" grpId="0"/>
      <p:bldP spid="39" grpId="0"/>
      <p:bldP spid="40" grpId="0"/>
      <p:bldP spid="43" grpId="0"/>
      <p:bldP spid="60" grpId="0"/>
      <p:bldP spid="63" grpId="0"/>
      <p:bldP spid="64" grpId="0"/>
      <p:bldP spid="65" grpId="0"/>
      <p:bldP spid="66" grpId="0"/>
      <p:bldP spid="67" grpId="0" animBg="1"/>
      <p:bldP spid="68" grpId="0" animBg="1"/>
      <p:bldP spid="69" grpId="0"/>
      <p:bldP spid="70" grpId="0"/>
      <p:bldP spid="71" grpId="0"/>
      <p:bldP spid="72" grpId="0" animBg="1"/>
      <p:bldP spid="75" grpId="0"/>
      <p:bldP spid="76" grpId="0"/>
      <p:bldP spid="77" grpId="0"/>
      <p:bldP spid="78" grpId="0"/>
      <p:bldP spid="79" grpId="0" animBg="1"/>
      <p:bldP spid="80" grpId="0" animBg="1"/>
      <p:bldP spid="81" grpId="0"/>
      <p:bldP spid="82" grpId="0"/>
      <p:bldP spid="83" grpId="0"/>
      <p:bldP spid="86" grpId="0"/>
      <p:bldP spid="87" grpId="0"/>
      <p:bldP spid="88" grpId="0"/>
      <p:bldP spid="89" grpId="0"/>
      <p:bldP spid="90" grpId="0" animBg="1"/>
      <p:bldP spid="91" grpId="0" animBg="1"/>
      <p:bldP spid="92" grpId="0"/>
      <p:bldP spid="93" grpId="0"/>
      <p:bldP spid="94" grpId="0"/>
      <p:bldP spid="96" grpId="0"/>
      <p:bldP spid="103" grpId="0"/>
      <p:bldP spid="104" grpId="0"/>
      <p:bldP spid="105" grpId="0"/>
      <p:bldP spid="106" grpId="0"/>
      <p:bldP spid="107" grpId="0" animBg="1"/>
      <p:bldP spid="108" grpId="0" animBg="1"/>
      <p:bldP spid="109" grpId="0"/>
      <p:bldP spid="110" grpId="0"/>
      <p:bldP spid="11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In which year did the population first reach 400 000?</a:t>
            </a:r>
          </a:p>
        </p:txBody>
      </p:sp>
      <p:cxnSp>
        <p:nvCxnSpPr>
          <p:cNvPr id="6" name="Straight Connector 5">
            <a:extLst>
              <a:ext uri="{FF2B5EF4-FFF2-40B4-BE49-F238E27FC236}">
                <a16:creationId xmlns:a16="http://schemas.microsoft.com/office/drawing/2014/main" id="{9FAAAE5A-59B3-48FD-BCD7-D79F95CF9FC4}"/>
              </a:ext>
            </a:extLst>
          </p:cNvPr>
          <p:cNvCxnSpPr>
            <a:cxnSpLocks/>
          </p:cNvCxnSpPr>
          <p:nvPr/>
        </p:nvCxnSpPr>
        <p:spPr>
          <a:xfrm>
            <a:off x="2566737" y="2330439"/>
            <a:ext cx="206593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E653685-37BC-4A22-8B7E-C4A2D18245D9}"/>
              </a:ext>
            </a:extLst>
          </p:cNvPr>
          <p:cNvCxnSpPr>
            <a:cxnSpLocks/>
          </p:cNvCxnSpPr>
          <p:nvPr/>
        </p:nvCxnSpPr>
        <p:spPr>
          <a:xfrm flipV="1">
            <a:off x="4617142" y="2330439"/>
            <a:ext cx="0" cy="27241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D49A4AE8-D4DA-4612-AC3A-60B56036C127}"/>
              </a:ext>
            </a:extLst>
          </p:cNvPr>
          <p:cNvSpPr/>
          <p:nvPr/>
        </p:nvSpPr>
        <p:spPr>
          <a:xfrm>
            <a:off x="9313333" y="1619658"/>
            <a:ext cx="137404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1975</a:t>
            </a:r>
          </a:p>
        </p:txBody>
      </p:sp>
    </p:spTree>
    <p:extLst>
      <p:ext uri="{BB962C8B-B14F-4D97-AF65-F5344CB8AC3E}">
        <p14:creationId xmlns:p14="http://schemas.microsoft.com/office/powerpoint/2010/main" val="22372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How much did the population increase from 1950 to 2000?</a:t>
            </a:r>
          </a:p>
        </p:txBody>
      </p:sp>
      <p:cxnSp>
        <p:nvCxnSpPr>
          <p:cNvPr id="6" name="Straight Connector 5">
            <a:extLst>
              <a:ext uri="{FF2B5EF4-FFF2-40B4-BE49-F238E27FC236}">
                <a16:creationId xmlns:a16="http://schemas.microsoft.com/office/drawing/2014/main" id="{5599FEEF-6D3D-46DB-AD85-CC42C7FC1E36}"/>
              </a:ext>
            </a:extLst>
          </p:cNvPr>
          <p:cNvCxnSpPr>
            <a:cxnSpLocks/>
          </p:cNvCxnSpPr>
          <p:nvPr/>
        </p:nvCxnSpPr>
        <p:spPr>
          <a:xfrm>
            <a:off x="2567354" y="2705577"/>
            <a:ext cx="136769"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6131DDF-C488-43EA-98DF-BC4DC4639C9C}"/>
              </a:ext>
            </a:extLst>
          </p:cNvPr>
          <p:cNvCxnSpPr>
            <a:cxnSpLocks/>
          </p:cNvCxnSpPr>
          <p:nvPr/>
        </p:nvCxnSpPr>
        <p:spPr>
          <a:xfrm flipV="1">
            <a:off x="6529527" y="1654538"/>
            <a:ext cx="0" cy="335493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192DFD5-6AF6-4A4D-AB8D-AAA00D330A99}"/>
              </a:ext>
            </a:extLst>
          </p:cNvPr>
          <p:cNvCxnSpPr>
            <a:cxnSpLocks/>
          </p:cNvCxnSpPr>
          <p:nvPr/>
        </p:nvCxnSpPr>
        <p:spPr>
          <a:xfrm flipV="1">
            <a:off x="2567354" y="1654538"/>
            <a:ext cx="3957435" cy="2040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EC1F3316-2AC0-44E0-8B54-4424B9C913A8}"/>
              </a:ext>
            </a:extLst>
          </p:cNvPr>
          <p:cNvSpPr/>
          <p:nvPr/>
        </p:nvSpPr>
        <p:spPr>
          <a:xfrm>
            <a:off x="7631693" y="2204433"/>
            <a:ext cx="42097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500 000 – 350 000 = </a:t>
            </a:r>
          </a:p>
        </p:txBody>
      </p:sp>
      <p:sp>
        <p:nvSpPr>
          <p:cNvPr id="16" name="Rectangle 15">
            <a:extLst>
              <a:ext uri="{FF2B5EF4-FFF2-40B4-BE49-F238E27FC236}">
                <a16:creationId xmlns:a16="http://schemas.microsoft.com/office/drawing/2014/main" id="{D51425F8-0A0D-4447-965B-32EBF4039017}"/>
              </a:ext>
            </a:extLst>
          </p:cNvPr>
          <p:cNvSpPr/>
          <p:nvPr/>
        </p:nvSpPr>
        <p:spPr>
          <a:xfrm>
            <a:off x="9028255" y="2787688"/>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150 000 people</a:t>
            </a:r>
          </a:p>
        </p:txBody>
      </p:sp>
      <p:sp>
        <p:nvSpPr>
          <p:cNvPr id="17" name="Rectangle 16">
            <a:extLst>
              <a:ext uri="{FF2B5EF4-FFF2-40B4-BE49-F238E27FC236}">
                <a16:creationId xmlns:a16="http://schemas.microsoft.com/office/drawing/2014/main" id="{0E95DF9B-193E-4C06-B332-097F2DED0815}"/>
              </a:ext>
            </a:extLst>
          </p:cNvPr>
          <p:cNvSpPr/>
          <p:nvPr/>
        </p:nvSpPr>
        <p:spPr>
          <a:xfrm>
            <a:off x="7878380" y="3429000"/>
            <a:ext cx="4257061"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An answer of between 130 000 and 180 000 gets you the mark.</a:t>
            </a:r>
          </a:p>
        </p:txBody>
      </p:sp>
    </p:spTree>
    <p:extLst>
      <p:ext uri="{BB962C8B-B14F-4D97-AF65-F5344CB8AC3E}">
        <p14:creationId xmlns:p14="http://schemas.microsoft.com/office/powerpoint/2010/main" val="315114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What was the population of Cornwall in 2010?</a:t>
            </a:r>
          </a:p>
        </p:txBody>
      </p:sp>
      <p:cxnSp>
        <p:nvCxnSpPr>
          <p:cNvPr id="6" name="Straight Connector 5">
            <a:extLst>
              <a:ext uri="{FF2B5EF4-FFF2-40B4-BE49-F238E27FC236}">
                <a16:creationId xmlns:a16="http://schemas.microsoft.com/office/drawing/2014/main" id="{D832CFAC-8E25-4FD4-9003-F61F5A6C56D8}"/>
              </a:ext>
            </a:extLst>
          </p:cNvPr>
          <p:cNvCxnSpPr>
            <a:cxnSpLocks/>
          </p:cNvCxnSpPr>
          <p:nvPr/>
        </p:nvCxnSpPr>
        <p:spPr>
          <a:xfrm flipV="1">
            <a:off x="7293779" y="1457661"/>
            <a:ext cx="0" cy="370797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1E354E-23DE-463B-8826-2EE72BA1F8E0}"/>
              </a:ext>
            </a:extLst>
          </p:cNvPr>
          <p:cNvCxnSpPr>
            <a:cxnSpLocks/>
          </p:cNvCxnSpPr>
          <p:nvPr/>
        </p:nvCxnSpPr>
        <p:spPr>
          <a:xfrm flipV="1">
            <a:off x="2581835" y="1455700"/>
            <a:ext cx="4707206" cy="19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EB2D8B79-03A7-4F32-9BA2-DF9728635FD4}"/>
              </a:ext>
            </a:extLst>
          </p:cNvPr>
          <p:cNvSpPr/>
          <p:nvPr/>
        </p:nvSpPr>
        <p:spPr>
          <a:xfrm>
            <a:off x="7631693" y="2201377"/>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525 000 people</a:t>
            </a:r>
          </a:p>
        </p:txBody>
      </p:sp>
      <p:sp>
        <p:nvSpPr>
          <p:cNvPr id="11" name="Rectangle 10">
            <a:extLst>
              <a:ext uri="{FF2B5EF4-FFF2-40B4-BE49-F238E27FC236}">
                <a16:creationId xmlns:a16="http://schemas.microsoft.com/office/drawing/2014/main" id="{2B6390BA-D4B7-4526-B7BE-6C9800944BAF}"/>
              </a:ext>
            </a:extLst>
          </p:cNvPr>
          <p:cNvSpPr/>
          <p:nvPr/>
        </p:nvSpPr>
        <p:spPr>
          <a:xfrm>
            <a:off x="7636433" y="2849982"/>
            <a:ext cx="4385849"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An answer of between 511 000 and 549 000 gets you the mark. </a:t>
            </a:r>
          </a:p>
        </p:txBody>
      </p:sp>
    </p:spTree>
    <p:extLst>
      <p:ext uri="{BB962C8B-B14F-4D97-AF65-F5344CB8AC3E}">
        <p14:creationId xmlns:p14="http://schemas.microsoft.com/office/powerpoint/2010/main" val="2651093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584775"/>
          </a:xfrm>
          <a:prstGeom prst="rect">
            <a:avLst/>
          </a:prstGeom>
        </p:spPr>
        <p:txBody>
          <a:bodyPr wrap="square">
            <a:spAutoFit/>
          </a:bodyPr>
          <a:lstStyle/>
          <a:p>
            <a:r>
              <a:rPr lang="en-GB" sz="3200" b="1" dirty="0"/>
              <a:t>How many minutes does the bus take to get from </a:t>
            </a:r>
            <a:r>
              <a:rPr lang="en-GB" sz="3200" b="1" dirty="0" err="1"/>
              <a:t>Ingham</a:t>
            </a:r>
            <a:r>
              <a:rPr lang="en-GB" sz="3200" b="1" dirty="0"/>
              <a:t> to Dubley?</a:t>
            </a:r>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5" name="Oval 4">
            <a:extLst>
              <a:ext uri="{FF2B5EF4-FFF2-40B4-BE49-F238E27FC236}">
                <a16:creationId xmlns:a16="http://schemas.microsoft.com/office/drawing/2014/main" id="{2F0069B7-55CC-48A7-A428-AFAA380FDA99}"/>
              </a:ext>
            </a:extLst>
          </p:cNvPr>
          <p:cNvSpPr/>
          <p:nvPr/>
        </p:nvSpPr>
        <p:spPr>
          <a:xfrm>
            <a:off x="2262921" y="1326097"/>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AB20AF5B-94D8-49FB-AC05-8172E7B8F7FC}"/>
              </a:ext>
            </a:extLst>
          </p:cNvPr>
          <p:cNvSpPr/>
          <p:nvPr/>
        </p:nvSpPr>
        <p:spPr>
          <a:xfrm>
            <a:off x="2262921" y="2478123"/>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 name="Group 7">
            <a:extLst>
              <a:ext uri="{FF2B5EF4-FFF2-40B4-BE49-F238E27FC236}">
                <a16:creationId xmlns:a16="http://schemas.microsoft.com/office/drawing/2014/main" id="{1B9DD37B-50B5-4C2B-9A03-4234520BD75D}"/>
              </a:ext>
            </a:extLst>
          </p:cNvPr>
          <p:cNvGrpSpPr/>
          <p:nvPr/>
        </p:nvGrpSpPr>
        <p:grpSpPr>
          <a:xfrm>
            <a:off x="1186865" y="4648039"/>
            <a:ext cx="650662" cy="492950"/>
            <a:chOff x="3713710" y="928777"/>
            <a:chExt cx="650662" cy="492950"/>
          </a:xfrm>
        </p:grpSpPr>
        <p:cxnSp>
          <p:nvCxnSpPr>
            <p:cNvPr id="9" name="Straight Connector 8">
              <a:extLst>
                <a:ext uri="{FF2B5EF4-FFF2-40B4-BE49-F238E27FC236}">
                  <a16:creationId xmlns:a16="http://schemas.microsoft.com/office/drawing/2014/main" id="{BFAE571A-5EFE-4A2D-8943-FF7118878655}"/>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0C38D6A-A787-471C-A6BE-A44667A39890}"/>
                </a:ext>
              </a:extLst>
            </p:cNvPr>
            <p:cNvSpPr txBox="1"/>
            <p:nvPr/>
          </p:nvSpPr>
          <p:spPr>
            <a:xfrm>
              <a:off x="371371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9:45</a:t>
              </a:r>
            </a:p>
          </p:txBody>
        </p:sp>
      </p:grpSp>
      <p:grpSp>
        <p:nvGrpSpPr>
          <p:cNvPr id="11" name="Group 10">
            <a:extLst>
              <a:ext uri="{FF2B5EF4-FFF2-40B4-BE49-F238E27FC236}">
                <a16:creationId xmlns:a16="http://schemas.microsoft.com/office/drawing/2014/main" id="{2EE50C7B-4F89-4B82-96B0-BBDB08AA6253}"/>
              </a:ext>
            </a:extLst>
          </p:cNvPr>
          <p:cNvGrpSpPr/>
          <p:nvPr/>
        </p:nvGrpSpPr>
        <p:grpSpPr>
          <a:xfrm>
            <a:off x="2021079" y="4645286"/>
            <a:ext cx="791845" cy="494964"/>
            <a:chOff x="6773298" y="926763"/>
            <a:chExt cx="791845" cy="494964"/>
          </a:xfrm>
        </p:grpSpPr>
        <p:cxnSp>
          <p:nvCxnSpPr>
            <p:cNvPr id="12" name="Straight Connector 11">
              <a:extLst>
                <a:ext uri="{FF2B5EF4-FFF2-40B4-BE49-F238E27FC236}">
                  <a16:creationId xmlns:a16="http://schemas.microsoft.com/office/drawing/2014/main" id="{CADD6E79-47D9-4B22-ADE3-CA2444F68D2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1DECEE8B-CCAE-4254-AE17-1722AF456695}"/>
                </a:ext>
              </a:extLst>
            </p:cNvPr>
            <p:cNvGrpSpPr/>
            <p:nvPr/>
          </p:nvGrpSpPr>
          <p:grpSpPr>
            <a:xfrm>
              <a:off x="6773298" y="928608"/>
              <a:ext cx="791845" cy="493119"/>
              <a:chOff x="6773298" y="928608"/>
              <a:chExt cx="791845" cy="493119"/>
            </a:xfrm>
          </p:grpSpPr>
          <p:sp>
            <p:nvSpPr>
              <p:cNvPr id="14" name="TextBox 13">
                <a:extLst>
                  <a:ext uri="{FF2B5EF4-FFF2-40B4-BE49-F238E27FC236}">
                    <a16:creationId xmlns:a16="http://schemas.microsoft.com/office/drawing/2014/main" id="{0E5ED3EC-894C-4145-86C9-8D75971E7551}"/>
                  </a:ext>
                </a:extLst>
              </p:cNvPr>
              <p:cNvSpPr txBox="1"/>
              <p:nvPr/>
            </p:nvSpPr>
            <p:spPr>
              <a:xfrm>
                <a:off x="6773298"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10:00</a:t>
                </a:r>
              </a:p>
            </p:txBody>
          </p:sp>
          <p:cxnSp>
            <p:nvCxnSpPr>
              <p:cNvPr id="15" name="Straight Connector 14">
                <a:extLst>
                  <a:ext uri="{FF2B5EF4-FFF2-40B4-BE49-F238E27FC236}">
                    <a16:creationId xmlns:a16="http://schemas.microsoft.com/office/drawing/2014/main" id="{94C780C4-24FB-4FAD-9A57-61AA2203BE3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9D53FCB4-97D8-4E8B-A555-B67EAB445301}"/>
              </a:ext>
            </a:extLst>
          </p:cNvPr>
          <p:cNvGrpSpPr/>
          <p:nvPr/>
        </p:nvGrpSpPr>
        <p:grpSpPr>
          <a:xfrm>
            <a:off x="1504583" y="4149414"/>
            <a:ext cx="893612" cy="479154"/>
            <a:chOff x="7395283" y="5821043"/>
            <a:chExt cx="205894" cy="512761"/>
          </a:xfrm>
        </p:grpSpPr>
        <p:sp>
          <p:nvSpPr>
            <p:cNvPr id="17" name="Freeform 11">
              <a:extLst>
                <a:ext uri="{FF2B5EF4-FFF2-40B4-BE49-F238E27FC236}">
                  <a16:creationId xmlns:a16="http://schemas.microsoft.com/office/drawing/2014/main" id="{FDC846F2-0969-4D44-8510-16055308897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2875343A-4E1F-4621-A834-F563D314CDAB}"/>
                </a:ext>
              </a:extLst>
            </p:cNvPr>
            <p:cNvSpPr/>
            <p:nvPr/>
          </p:nvSpPr>
          <p:spPr>
            <a:xfrm>
              <a:off x="7412569" y="5821043"/>
              <a:ext cx="164687" cy="395236"/>
            </a:xfrm>
            <a:prstGeom prst="rect">
              <a:avLst/>
            </a:prstGeom>
          </p:spPr>
          <p:txBody>
            <a:bodyPr wrap="square">
              <a:spAutoFit/>
            </a:bodyPr>
            <a:lstStyle/>
            <a:p>
              <a:r>
                <a:rPr lang="en-GB" b="1" dirty="0">
                  <a:solidFill>
                    <a:srgbClr val="002060"/>
                  </a:solidFill>
                </a:rPr>
                <a:t>+15m</a:t>
              </a:r>
            </a:p>
          </p:txBody>
        </p:sp>
      </p:grpSp>
      <p:grpSp>
        <p:nvGrpSpPr>
          <p:cNvPr id="19" name="Group 91">
            <a:extLst>
              <a:ext uri="{FF2B5EF4-FFF2-40B4-BE49-F238E27FC236}">
                <a16:creationId xmlns:a16="http://schemas.microsoft.com/office/drawing/2014/main" id="{BDADA8E8-7E04-4467-A216-5A300D632AAB}"/>
              </a:ext>
            </a:extLst>
          </p:cNvPr>
          <p:cNvGrpSpPr/>
          <p:nvPr/>
        </p:nvGrpSpPr>
        <p:grpSpPr>
          <a:xfrm>
            <a:off x="2401132" y="4144983"/>
            <a:ext cx="889898" cy="479154"/>
            <a:chOff x="7395283" y="5821043"/>
            <a:chExt cx="205894" cy="512761"/>
          </a:xfrm>
        </p:grpSpPr>
        <p:sp>
          <p:nvSpPr>
            <p:cNvPr id="20" name="Freeform 11">
              <a:extLst>
                <a:ext uri="{FF2B5EF4-FFF2-40B4-BE49-F238E27FC236}">
                  <a16:creationId xmlns:a16="http://schemas.microsoft.com/office/drawing/2014/main" id="{FD829DAC-C952-4805-BEC1-5F610D9677E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D0110BF3-E1B1-4A0B-B209-C729D2F3085D}"/>
                </a:ext>
              </a:extLst>
            </p:cNvPr>
            <p:cNvSpPr/>
            <p:nvPr/>
          </p:nvSpPr>
          <p:spPr>
            <a:xfrm>
              <a:off x="7411433" y="5821043"/>
              <a:ext cx="174545" cy="395236"/>
            </a:xfrm>
            <a:prstGeom prst="rect">
              <a:avLst/>
            </a:prstGeom>
          </p:spPr>
          <p:txBody>
            <a:bodyPr wrap="square">
              <a:spAutoFit/>
            </a:bodyPr>
            <a:lstStyle/>
            <a:p>
              <a:r>
                <a:rPr lang="en-GB" b="1" dirty="0">
                  <a:solidFill>
                    <a:srgbClr val="002060"/>
                  </a:solidFill>
                </a:rPr>
                <a:t>+23m</a:t>
              </a:r>
            </a:p>
          </p:txBody>
        </p:sp>
      </p:grpSp>
      <p:grpSp>
        <p:nvGrpSpPr>
          <p:cNvPr id="22" name="Group 21">
            <a:extLst>
              <a:ext uri="{FF2B5EF4-FFF2-40B4-BE49-F238E27FC236}">
                <a16:creationId xmlns:a16="http://schemas.microsoft.com/office/drawing/2014/main" id="{0B22A0E4-19D5-4A7A-8611-C538637B5520}"/>
              </a:ext>
            </a:extLst>
          </p:cNvPr>
          <p:cNvGrpSpPr/>
          <p:nvPr/>
        </p:nvGrpSpPr>
        <p:grpSpPr>
          <a:xfrm>
            <a:off x="2928807" y="4642904"/>
            <a:ext cx="791845" cy="494964"/>
            <a:chOff x="6789927" y="926763"/>
            <a:chExt cx="791845" cy="494964"/>
          </a:xfrm>
        </p:grpSpPr>
        <p:cxnSp>
          <p:nvCxnSpPr>
            <p:cNvPr id="23" name="Straight Connector 22">
              <a:extLst>
                <a:ext uri="{FF2B5EF4-FFF2-40B4-BE49-F238E27FC236}">
                  <a16:creationId xmlns:a16="http://schemas.microsoft.com/office/drawing/2014/main" id="{25C5CCA3-79A7-4E9D-877F-525CE395ED4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41AA4743-85A8-49C4-AD4C-9380379529EF}"/>
                </a:ext>
              </a:extLst>
            </p:cNvPr>
            <p:cNvGrpSpPr/>
            <p:nvPr/>
          </p:nvGrpSpPr>
          <p:grpSpPr>
            <a:xfrm>
              <a:off x="6789927" y="928608"/>
              <a:ext cx="791845" cy="493119"/>
              <a:chOff x="6789927" y="928608"/>
              <a:chExt cx="791845" cy="493119"/>
            </a:xfrm>
          </p:grpSpPr>
          <p:sp>
            <p:nvSpPr>
              <p:cNvPr id="25" name="TextBox 24">
                <a:extLst>
                  <a:ext uri="{FF2B5EF4-FFF2-40B4-BE49-F238E27FC236}">
                    <a16:creationId xmlns:a16="http://schemas.microsoft.com/office/drawing/2014/main" id="{C0C5FC8A-E5BF-41BB-BE87-9E8B4660E589}"/>
                  </a:ext>
                </a:extLst>
              </p:cNvPr>
              <p:cNvSpPr txBox="1"/>
              <p:nvPr/>
            </p:nvSpPr>
            <p:spPr>
              <a:xfrm>
                <a:off x="6789927"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10:23</a:t>
                </a:r>
              </a:p>
            </p:txBody>
          </p:sp>
          <p:cxnSp>
            <p:nvCxnSpPr>
              <p:cNvPr id="26" name="Straight Connector 25">
                <a:extLst>
                  <a:ext uri="{FF2B5EF4-FFF2-40B4-BE49-F238E27FC236}">
                    <a16:creationId xmlns:a16="http://schemas.microsoft.com/office/drawing/2014/main" id="{D94C8C22-95E3-4FB1-B20D-440DE079D61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B86F4DEB-34DB-472A-83F5-CFCD892A7FF7}"/>
              </a:ext>
            </a:extLst>
          </p:cNvPr>
          <p:cNvCxnSpPr>
            <a:cxnSpLocks/>
          </p:cNvCxnSpPr>
          <p:nvPr/>
        </p:nvCxnSpPr>
        <p:spPr>
          <a:xfrm>
            <a:off x="1172052" y="4661083"/>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C1AEB6A6-8841-46EA-9AAA-3D373D2771F5}"/>
              </a:ext>
            </a:extLst>
          </p:cNvPr>
          <p:cNvSpPr/>
          <p:nvPr/>
        </p:nvSpPr>
        <p:spPr>
          <a:xfrm>
            <a:off x="1438567" y="449551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0D2ED897-7ED3-4757-9CDB-249676C3DB0A}"/>
              </a:ext>
            </a:extLst>
          </p:cNvPr>
          <p:cNvSpPr/>
          <p:nvPr/>
        </p:nvSpPr>
        <p:spPr>
          <a:xfrm>
            <a:off x="4284773" y="4368695"/>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+ 23 = </a:t>
            </a:r>
          </a:p>
        </p:txBody>
      </p:sp>
      <p:sp>
        <p:nvSpPr>
          <p:cNvPr id="30" name="Rectangle 29">
            <a:extLst>
              <a:ext uri="{FF2B5EF4-FFF2-40B4-BE49-F238E27FC236}">
                <a16:creationId xmlns:a16="http://schemas.microsoft.com/office/drawing/2014/main" id="{ADE3B08A-EA63-4D7C-8808-B4EDF19B3B16}"/>
              </a:ext>
            </a:extLst>
          </p:cNvPr>
          <p:cNvSpPr/>
          <p:nvPr/>
        </p:nvSpPr>
        <p:spPr>
          <a:xfrm>
            <a:off x="5903128" y="4368695"/>
            <a:ext cx="227624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38 minutes</a:t>
            </a:r>
          </a:p>
        </p:txBody>
      </p:sp>
    </p:spTree>
    <p:extLst>
      <p:ext uri="{BB962C8B-B14F-4D97-AF65-F5344CB8AC3E}">
        <p14:creationId xmlns:p14="http://schemas.microsoft.com/office/powerpoint/2010/main" val="2397723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2.08333E-6 7.40741E-7 L 0.01927 -0.03796 C 0.02331 -0.0463 0.02929 -0.0507 0.03581 -0.0507 C 0.04297 -0.0507 0.04883 -0.0463 0.05286 -0.03796 L 0.07252 7.40741E-7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7.40741E-7 L 0.09179 -0.03704 C 0.09596 -0.04537 0.10221 -0.04977 0.10846 -0.04977 C 0.11588 -0.04977 0.12174 -0.04537 0.12578 -0.03704 L 0.14583 7.40741E-7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fade">
                                      <p:cBhvr>
                                        <p:cTn id="6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28" grpId="0" animBg="1"/>
      <p:bldP spid="28" grpId="1" animBg="1"/>
      <p:bldP spid="28" grpId="2" animBg="1"/>
      <p:bldP spid="29" grpId="0"/>
      <p:bldP spid="3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1569660"/>
          </a:xfrm>
          <a:prstGeom prst="rect">
            <a:avLst/>
          </a:prstGeom>
        </p:spPr>
        <p:txBody>
          <a:bodyPr wrap="square">
            <a:spAutoFit/>
          </a:bodyPr>
          <a:lstStyle/>
          <a:p>
            <a:r>
              <a:rPr lang="en-US" sz="3200" b="1" dirty="0"/>
              <a:t>Megan is in Carston.</a:t>
            </a:r>
          </a:p>
          <a:p>
            <a:r>
              <a:rPr lang="en-US" sz="3200" b="1" dirty="0"/>
              <a:t>She wants to be in Yansley before 11:30</a:t>
            </a:r>
          </a:p>
          <a:p>
            <a:r>
              <a:rPr lang="en-US" sz="3200" b="1" dirty="0"/>
              <a:t>What is the time of the latest bus she can take from Carston?</a:t>
            </a:r>
            <a:endParaRPr lang="en-GB" sz="3200" b="1" dirty="0"/>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6" name="Oval 5">
            <a:extLst>
              <a:ext uri="{FF2B5EF4-FFF2-40B4-BE49-F238E27FC236}">
                <a16:creationId xmlns:a16="http://schemas.microsoft.com/office/drawing/2014/main" id="{48AF673B-FEB7-4D78-818A-D28F4058D5B8}"/>
              </a:ext>
            </a:extLst>
          </p:cNvPr>
          <p:cNvSpPr/>
          <p:nvPr/>
        </p:nvSpPr>
        <p:spPr>
          <a:xfrm>
            <a:off x="3646571" y="3059017"/>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DBD3CA6-2EB0-48A0-B021-214653486D2B}"/>
              </a:ext>
            </a:extLst>
          </p:cNvPr>
          <p:cNvSpPr/>
          <p:nvPr/>
        </p:nvSpPr>
        <p:spPr>
          <a:xfrm>
            <a:off x="10432472" y="4519693"/>
            <a:ext cx="13075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10:21</a:t>
            </a:r>
          </a:p>
        </p:txBody>
      </p:sp>
    </p:spTree>
    <p:extLst>
      <p:ext uri="{BB962C8B-B14F-4D97-AF65-F5344CB8AC3E}">
        <p14:creationId xmlns:p14="http://schemas.microsoft.com/office/powerpoint/2010/main" val="1634409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4.16667E-7 3.33333E-6 L -0.00026 -0.16806 " pathEditMode="relative" rAng="0" ptsTypes="AA">
                                      <p:cBhvr>
                                        <p:cTn id="11" dur="2000" fill="hold"/>
                                        <p:tgtEl>
                                          <p:spTgt spid="6"/>
                                        </p:tgtEl>
                                        <p:attrNameLst>
                                          <p:attrName>ppt_x</p:attrName>
                                          <p:attrName>ppt_y</p:attrName>
                                        </p:attrNameLst>
                                      </p:cBhvr>
                                      <p:rCtr x="-13" y="-840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1077218"/>
          </a:xfrm>
          <a:prstGeom prst="rect">
            <a:avLst/>
          </a:prstGeom>
        </p:spPr>
        <p:txBody>
          <a:bodyPr wrap="square">
            <a:spAutoFit/>
          </a:bodyPr>
          <a:lstStyle/>
          <a:p>
            <a:r>
              <a:rPr lang="en-US" sz="3200" b="1" dirty="0"/>
              <a:t>One morning, the 10:35 bus from Winton gets to Carston 3 minutes early. What time does it get to Carston?</a:t>
            </a:r>
            <a:endParaRPr lang="en-GB" sz="3200" b="1" dirty="0"/>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6" name="Oval 5">
            <a:extLst>
              <a:ext uri="{FF2B5EF4-FFF2-40B4-BE49-F238E27FC236}">
                <a16:creationId xmlns:a16="http://schemas.microsoft.com/office/drawing/2014/main" id="{66D73D25-7951-4DEC-AFBF-0AFB337527A2}"/>
              </a:ext>
            </a:extLst>
          </p:cNvPr>
          <p:cNvSpPr/>
          <p:nvPr/>
        </p:nvSpPr>
        <p:spPr>
          <a:xfrm>
            <a:off x="6405430" y="764012"/>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a:extLst>
              <a:ext uri="{FF2B5EF4-FFF2-40B4-BE49-F238E27FC236}">
                <a16:creationId xmlns:a16="http://schemas.microsoft.com/office/drawing/2014/main" id="{D06C1971-C694-49A5-BCA7-127D4D266316}"/>
              </a:ext>
            </a:extLst>
          </p:cNvPr>
          <p:cNvGrpSpPr/>
          <p:nvPr/>
        </p:nvGrpSpPr>
        <p:grpSpPr>
          <a:xfrm>
            <a:off x="3415554" y="5229737"/>
            <a:ext cx="806171" cy="492950"/>
            <a:chOff x="3653609" y="928777"/>
            <a:chExt cx="806171" cy="492950"/>
          </a:xfrm>
        </p:grpSpPr>
        <p:cxnSp>
          <p:nvCxnSpPr>
            <p:cNvPr id="29" name="Straight Connector 28">
              <a:extLst>
                <a:ext uri="{FF2B5EF4-FFF2-40B4-BE49-F238E27FC236}">
                  <a16:creationId xmlns:a16="http://schemas.microsoft.com/office/drawing/2014/main" id="{C33F921D-301F-4D50-BF93-BA3D6C0A98D7}"/>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701152E-3E9D-41CB-9154-FE4D355C3CC9}"/>
                </a:ext>
              </a:extLst>
            </p:cNvPr>
            <p:cNvSpPr txBox="1"/>
            <p:nvPr/>
          </p:nvSpPr>
          <p:spPr>
            <a:xfrm>
              <a:off x="3653609" y="1021617"/>
              <a:ext cx="80617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11:01</a:t>
              </a:r>
            </a:p>
          </p:txBody>
        </p:sp>
      </p:grpSp>
      <p:grpSp>
        <p:nvGrpSpPr>
          <p:cNvPr id="31" name="Group 30">
            <a:extLst>
              <a:ext uri="{FF2B5EF4-FFF2-40B4-BE49-F238E27FC236}">
                <a16:creationId xmlns:a16="http://schemas.microsoft.com/office/drawing/2014/main" id="{6A9051F3-4070-4FA0-A2A3-F66880EF0E4E}"/>
              </a:ext>
            </a:extLst>
          </p:cNvPr>
          <p:cNvGrpSpPr/>
          <p:nvPr/>
        </p:nvGrpSpPr>
        <p:grpSpPr>
          <a:xfrm>
            <a:off x="2517803" y="5225433"/>
            <a:ext cx="983809" cy="494964"/>
            <a:chOff x="6776725" y="926763"/>
            <a:chExt cx="983809" cy="494964"/>
          </a:xfrm>
        </p:grpSpPr>
        <p:cxnSp>
          <p:nvCxnSpPr>
            <p:cNvPr id="32" name="Straight Connector 31">
              <a:extLst>
                <a:ext uri="{FF2B5EF4-FFF2-40B4-BE49-F238E27FC236}">
                  <a16:creationId xmlns:a16="http://schemas.microsoft.com/office/drawing/2014/main" id="{4069896E-044C-4DEC-B1EC-2620A101E149}"/>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DC4A056F-7DED-41E6-955E-DD07B5888E11}"/>
                </a:ext>
              </a:extLst>
            </p:cNvPr>
            <p:cNvGrpSpPr/>
            <p:nvPr/>
          </p:nvGrpSpPr>
          <p:grpSpPr>
            <a:xfrm>
              <a:off x="6776725" y="928608"/>
              <a:ext cx="983809" cy="493119"/>
              <a:chOff x="6776725" y="928608"/>
              <a:chExt cx="983809" cy="493119"/>
            </a:xfrm>
          </p:grpSpPr>
          <p:sp>
            <p:nvSpPr>
              <p:cNvPr id="34" name="TextBox 33">
                <a:extLst>
                  <a:ext uri="{FF2B5EF4-FFF2-40B4-BE49-F238E27FC236}">
                    <a16:creationId xmlns:a16="http://schemas.microsoft.com/office/drawing/2014/main" id="{43B38089-1ECC-45FC-B35C-CA7B4A16F1DB}"/>
                  </a:ext>
                </a:extLst>
              </p:cNvPr>
              <p:cNvSpPr txBox="1"/>
              <p:nvPr/>
            </p:nvSpPr>
            <p:spPr>
              <a:xfrm>
                <a:off x="6776725" y="1021617"/>
                <a:ext cx="983809"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11:00</a:t>
                </a:r>
              </a:p>
            </p:txBody>
          </p:sp>
          <p:cxnSp>
            <p:nvCxnSpPr>
              <p:cNvPr id="35" name="Straight Connector 34">
                <a:extLst>
                  <a:ext uri="{FF2B5EF4-FFF2-40B4-BE49-F238E27FC236}">
                    <a16:creationId xmlns:a16="http://schemas.microsoft.com/office/drawing/2014/main" id="{AF004950-800E-4A60-8D74-874C428BBF1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6" name="Group 91">
            <a:extLst>
              <a:ext uri="{FF2B5EF4-FFF2-40B4-BE49-F238E27FC236}">
                <a16:creationId xmlns:a16="http://schemas.microsoft.com/office/drawing/2014/main" id="{499B9BB8-C2A1-433D-BFF4-85BBFE32F757}"/>
              </a:ext>
            </a:extLst>
          </p:cNvPr>
          <p:cNvGrpSpPr/>
          <p:nvPr/>
        </p:nvGrpSpPr>
        <p:grpSpPr>
          <a:xfrm flipH="1">
            <a:off x="2908006" y="4751455"/>
            <a:ext cx="904715" cy="479154"/>
            <a:chOff x="7395283" y="5821043"/>
            <a:chExt cx="205894" cy="512761"/>
          </a:xfrm>
        </p:grpSpPr>
        <p:sp>
          <p:nvSpPr>
            <p:cNvPr id="37" name="Freeform 11">
              <a:extLst>
                <a:ext uri="{FF2B5EF4-FFF2-40B4-BE49-F238E27FC236}">
                  <a16:creationId xmlns:a16="http://schemas.microsoft.com/office/drawing/2014/main" id="{080955BC-0EBB-4BF5-A8F2-62B0D747CFA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8" name="Rectangle 37">
              <a:extLst>
                <a:ext uri="{FF2B5EF4-FFF2-40B4-BE49-F238E27FC236}">
                  <a16:creationId xmlns:a16="http://schemas.microsoft.com/office/drawing/2014/main" id="{25AB6948-16A4-4B70-BA0F-9C5325EF8819}"/>
                </a:ext>
              </a:extLst>
            </p:cNvPr>
            <p:cNvSpPr/>
            <p:nvPr/>
          </p:nvSpPr>
          <p:spPr>
            <a:xfrm>
              <a:off x="7424233" y="5821043"/>
              <a:ext cx="136360" cy="395236"/>
            </a:xfrm>
            <a:prstGeom prst="rect">
              <a:avLst/>
            </a:prstGeom>
          </p:spPr>
          <p:txBody>
            <a:bodyPr wrap="square">
              <a:spAutoFit/>
            </a:bodyPr>
            <a:lstStyle/>
            <a:p>
              <a:r>
                <a:rPr lang="en-GB" b="1" dirty="0">
                  <a:solidFill>
                    <a:srgbClr val="002060"/>
                  </a:solidFill>
                </a:rPr>
                <a:t>-1m</a:t>
              </a:r>
            </a:p>
          </p:txBody>
        </p:sp>
      </p:grpSp>
      <p:cxnSp>
        <p:nvCxnSpPr>
          <p:cNvPr id="39" name="Straight Connector 38">
            <a:extLst>
              <a:ext uri="{FF2B5EF4-FFF2-40B4-BE49-F238E27FC236}">
                <a16:creationId xmlns:a16="http://schemas.microsoft.com/office/drawing/2014/main" id="{347A64A6-0DAB-466E-8938-FD66ACA65B83}"/>
              </a:ext>
            </a:extLst>
          </p:cNvPr>
          <p:cNvCxnSpPr>
            <a:cxnSpLocks/>
          </p:cNvCxnSpPr>
          <p:nvPr/>
        </p:nvCxnSpPr>
        <p:spPr>
          <a:xfrm>
            <a:off x="1674811" y="5215556"/>
            <a:ext cx="2855937" cy="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0" name="Group 91">
            <a:extLst>
              <a:ext uri="{FF2B5EF4-FFF2-40B4-BE49-F238E27FC236}">
                <a16:creationId xmlns:a16="http://schemas.microsoft.com/office/drawing/2014/main" id="{C482DCC8-E6F7-48DD-91FC-15388FCC425F}"/>
              </a:ext>
            </a:extLst>
          </p:cNvPr>
          <p:cNvGrpSpPr/>
          <p:nvPr/>
        </p:nvGrpSpPr>
        <p:grpSpPr>
          <a:xfrm flipH="1">
            <a:off x="2005387" y="4747895"/>
            <a:ext cx="880880" cy="479154"/>
            <a:chOff x="7395283" y="5821043"/>
            <a:chExt cx="205894" cy="512761"/>
          </a:xfrm>
        </p:grpSpPr>
        <p:sp>
          <p:nvSpPr>
            <p:cNvPr id="41" name="Freeform 11">
              <a:extLst>
                <a:ext uri="{FF2B5EF4-FFF2-40B4-BE49-F238E27FC236}">
                  <a16:creationId xmlns:a16="http://schemas.microsoft.com/office/drawing/2014/main" id="{4EE6E1D8-8B89-4F9C-B6A8-1B1E2BA3E52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2" name="Rectangle 41">
              <a:extLst>
                <a:ext uri="{FF2B5EF4-FFF2-40B4-BE49-F238E27FC236}">
                  <a16:creationId xmlns:a16="http://schemas.microsoft.com/office/drawing/2014/main" id="{AEC207E8-84A2-41BD-A781-C77E0C5139AB}"/>
                </a:ext>
              </a:extLst>
            </p:cNvPr>
            <p:cNvSpPr/>
            <p:nvPr/>
          </p:nvSpPr>
          <p:spPr>
            <a:xfrm>
              <a:off x="7430176" y="5821043"/>
              <a:ext cx="140049" cy="395236"/>
            </a:xfrm>
            <a:prstGeom prst="rect">
              <a:avLst/>
            </a:prstGeom>
          </p:spPr>
          <p:txBody>
            <a:bodyPr wrap="square">
              <a:spAutoFit/>
            </a:bodyPr>
            <a:lstStyle/>
            <a:p>
              <a:r>
                <a:rPr lang="en-GB" b="1" dirty="0">
                  <a:solidFill>
                    <a:srgbClr val="002060"/>
                  </a:solidFill>
                </a:rPr>
                <a:t>-2m</a:t>
              </a:r>
            </a:p>
          </p:txBody>
        </p:sp>
      </p:grpSp>
      <p:grpSp>
        <p:nvGrpSpPr>
          <p:cNvPr id="43" name="Group 42">
            <a:extLst>
              <a:ext uri="{FF2B5EF4-FFF2-40B4-BE49-F238E27FC236}">
                <a16:creationId xmlns:a16="http://schemas.microsoft.com/office/drawing/2014/main" id="{F04C64B4-D964-4534-AA03-9FCEBF757756}"/>
              </a:ext>
            </a:extLst>
          </p:cNvPr>
          <p:cNvGrpSpPr/>
          <p:nvPr/>
        </p:nvGrpSpPr>
        <p:grpSpPr>
          <a:xfrm>
            <a:off x="1627582" y="5222617"/>
            <a:ext cx="774571" cy="494964"/>
            <a:chOff x="6784066" y="926763"/>
            <a:chExt cx="774571" cy="494964"/>
          </a:xfrm>
        </p:grpSpPr>
        <p:cxnSp>
          <p:nvCxnSpPr>
            <p:cNvPr id="44" name="Straight Connector 43">
              <a:extLst>
                <a:ext uri="{FF2B5EF4-FFF2-40B4-BE49-F238E27FC236}">
                  <a16:creationId xmlns:a16="http://schemas.microsoft.com/office/drawing/2014/main" id="{D338DDA3-2820-41DE-A636-010E1C7AAA0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6197BB02-39BF-4F54-A29E-4CE18EF75FBD}"/>
                </a:ext>
              </a:extLst>
            </p:cNvPr>
            <p:cNvGrpSpPr/>
            <p:nvPr/>
          </p:nvGrpSpPr>
          <p:grpSpPr>
            <a:xfrm>
              <a:off x="6784066" y="928608"/>
              <a:ext cx="774571" cy="493119"/>
              <a:chOff x="6784066" y="928608"/>
              <a:chExt cx="774571" cy="493119"/>
            </a:xfrm>
          </p:grpSpPr>
          <p:sp>
            <p:nvSpPr>
              <p:cNvPr id="46" name="TextBox 45">
                <a:extLst>
                  <a:ext uri="{FF2B5EF4-FFF2-40B4-BE49-F238E27FC236}">
                    <a16:creationId xmlns:a16="http://schemas.microsoft.com/office/drawing/2014/main" id="{1FFF8C89-3D87-46EE-BC85-A2A29242CE2A}"/>
                  </a:ext>
                </a:extLst>
              </p:cNvPr>
              <p:cNvSpPr txBox="1"/>
              <p:nvPr/>
            </p:nvSpPr>
            <p:spPr>
              <a:xfrm>
                <a:off x="6784066" y="1021617"/>
                <a:ext cx="774571"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10:58</a:t>
                </a:r>
              </a:p>
            </p:txBody>
          </p:sp>
          <p:cxnSp>
            <p:nvCxnSpPr>
              <p:cNvPr id="47" name="Straight Connector 46">
                <a:extLst>
                  <a:ext uri="{FF2B5EF4-FFF2-40B4-BE49-F238E27FC236}">
                    <a16:creationId xmlns:a16="http://schemas.microsoft.com/office/drawing/2014/main" id="{9E5EE44A-DC99-43DF-92A2-A159D5D8FA48}"/>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sp>
        <p:nvSpPr>
          <p:cNvPr id="48" name="Oval 47">
            <a:extLst>
              <a:ext uri="{FF2B5EF4-FFF2-40B4-BE49-F238E27FC236}">
                <a16:creationId xmlns:a16="http://schemas.microsoft.com/office/drawing/2014/main" id="{3258048B-6A0E-476F-9716-E69AD5FE83A3}"/>
              </a:ext>
            </a:extLst>
          </p:cNvPr>
          <p:cNvSpPr/>
          <p:nvPr/>
        </p:nvSpPr>
        <p:spPr>
          <a:xfrm>
            <a:off x="3737005" y="5052110"/>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A3BFD5E9-C352-4F28-98ED-F88CEA735D41}"/>
              </a:ext>
            </a:extLst>
          </p:cNvPr>
          <p:cNvSpPr/>
          <p:nvPr/>
        </p:nvSpPr>
        <p:spPr>
          <a:xfrm>
            <a:off x="6849013" y="4027251"/>
            <a:ext cx="13075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10:58</a:t>
            </a:r>
          </a:p>
        </p:txBody>
      </p:sp>
    </p:spTree>
    <p:extLst>
      <p:ext uri="{BB962C8B-B14F-4D97-AF65-F5344CB8AC3E}">
        <p14:creationId xmlns:p14="http://schemas.microsoft.com/office/powerpoint/2010/main" val="2784502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2.5E-6 -4.44444E-6 L -0.00026 0.16667 " pathEditMode="relative" rAng="0" ptsTypes="AA">
                                      <p:cBhvr>
                                        <p:cTn id="11" dur="2000" fill="hold"/>
                                        <p:tgtEl>
                                          <p:spTgt spid="6"/>
                                        </p:tgtEl>
                                        <p:attrNameLst>
                                          <p:attrName>ppt_x</p:attrName>
                                          <p:attrName>ppt_y</p:attrName>
                                        </p:attrNameLst>
                                      </p:cBhvr>
                                      <p:rCtr x="-13" y="833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fade">
                                      <p:cBhvr>
                                        <p:cTn id="24" dur="500"/>
                                        <p:tgtEl>
                                          <p:spTgt spid="48"/>
                                        </p:tgtEl>
                                      </p:cBhvr>
                                    </p:animEffect>
                                  </p:childTnLst>
                                </p:cTn>
                              </p:par>
                            </p:childTnLst>
                          </p:cTn>
                        </p:par>
                      </p:childTnLst>
                    </p:cTn>
                  </p:par>
                  <p:par>
                    <p:cTn id="25" fill="hold">
                      <p:stCondLst>
                        <p:cond delay="indefinite"/>
                      </p:stCondLst>
                      <p:childTnLst>
                        <p:par>
                          <p:cTn id="26" fill="hold">
                            <p:stCondLst>
                              <p:cond delay="0"/>
                            </p:stCondLst>
                            <p:childTnLst>
                              <p:par>
                                <p:cTn id="27" presetID="37" presetClass="path" presetSubtype="0" accel="50000" decel="50000" fill="hold" grpId="1" nodeType="clickEffect">
                                  <p:stCondLst>
                                    <p:cond delay="0"/>
                                  </p:stCondLst>
                                  <p:childTnLst>
                                    <p:animMotion origin="layout" path="M 4.16667E-7 2.22222E-6 L -0.01992 -0.03797 C -0.02396 -0.0463 -0.03008 -0.0507 -0.03685 -0.0507 C -0.04427 -0.0507 -0.05013 -0.0463 -0.05417 -0.03797 L -0.07383 2.22222E-6 " pathEditMode="relative" rAng="0" ptsTypes="AAAAA">
                                      <p:cBhvr>
                                        <p:cTn id="28" dur="1000" fill="hold"/>
                                        <p:tgtEl>
                                          <p:spTgt spid="48"/>
                                        </p:tgtEl>
                                        <p:attrNameLst>
                                          <p:attrName>ppt_x</p:attrName>
                                          <p:attrName>ppt_y</p:attrName>
                                        </p:attrNameLst>
                                      </p:cBhvr>
                                      <p:rCtr x="-3698" y="-2546"/>
                                    </p:animMotion>
                                  </p:childTnLst>
                                </p:cTn>
                              </p:par>
                            </p:childTnLst>
                          </p:cTn>
                        </p:par>
                        <p:par>
                          <p:cTn id="29" fill="hold">
                            <p:stCondLst>
                              <p:cond delay="1000"/>
                            </p:stCondLst>
                            <p:childTnLst>
                              <p:par>
                                <p:cTn id="30" presetID="17" presetClass="entr" presetSubtype="2" fill="hold" nodeType="afterEffect">
                                  <p:stCondLst>
                                    <p:cond delay="0"/>
                                  </p:stCondLst>
                                  <p:childTnLst>
                                    <p:set>
                                      <p:cBhvr>
                                        <p:cTn id="31" dur="1" fill="hold">
                                          <p:stCondLst>
                                            <p:cond delay="0"/>
                                          </p:stCondLst>
                                        </p:cTn>
                                        <p:tgtEl>
                                          <p:spTgt spid="36"/>
                                        </p:tgtEl>
                                        <p:attrNameLst>
                                          <p:attrName>style.visibility</p:attrName>
                                        </p:attrNameLst>
                                      </p:cBhvr>
                                      <p:to>
                                        <p:strVal val="visible"/>
                                      </p:to>
                                    </p:set>
                                    <p:anim calcmode="lin" valueType="num">
                                      <p:cBhvr>
                                        <p:cTn id="32" dur="500" fill="hold"/>
                                        <p:tgtEl>
                                          <p:spTgt spid="36"/>
                                        </p:tgtEl>
                                        <p:attrNameLst>
                                          <p:attrName>ppt_x</p:attrName>
                                        </p:attrNameLst>
                                      </p:cBhvr>
                                      <p:tavLst>
                                        <p:tav tm="0">
                                          <p:val>
                                            <p:strVal val="#ppt_x+#ppt_w/2"/>
                                          </p:val>
                                        </p:tav>
                                        <p:tav tm="100000">
                                          <p:val>
                                            <p:strVal val="#ppt_x"/>
                                          </p:val>
                                        </p:tav>
                                      </p:tavLst>
                                    </p:anim>
                                    <p:anim calcmode="lin" valueType="num">
                                      <p:cBhvr>
                                        <p:cTn id="33" dur="500" fill="hold"/>
                                        <p:tgtEl>
                                          <p:spTgt spid="36"/>
                                        </p:tgtEl>
                                        <p:attrNameLst>
                                          <p:attrName>ppt_y</p:attrName>
                                        </p:attrNameLst>
                                      </p:cBhvr>
                                      <p:tavLst>
                                        <p:tav tm="0">
                                          <p:val>
                                            <p:strVal val="#ppt_y"/>
                                          </p:val>
                                        </p:tav>
                                        <p:tav tm="100000">
                                          <p:val>
                                            <p:strVal val="#ppt_y"/>
                                          </p:val>
                                        </p:tav>
                                      </p:tavLst>
                                    </p:anim>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strVal val="#ppt_h"/>
                                          </p:val>
                                        </p:tav>
                                        <p:tav tm="100000">
                                          <p:val>
                                            <p:strVal val="#ppt_h"/>
                                          </p:val>
                                        </p:tav>
                                      </p:tavLst>
                                    </p:anim>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childTnLst>
                          </p:cTn>
                        </p:par>
                      </p:childTnLst>
                    </p:cTn>
                  </p:par>
                  <p:par>
                    <p:cTn id="41" fill="hold">
                      <p:stCondLst>
                        <p:cond delay="indefinite"/>
                      </p:stCondLst>
                      <p:childTnLst>
                        <p:par>
                          <p:cTn id="42" fill="hold">
                            <p:stCondLst>
                              <p:cond delay="0"/>
                            </p:stCondLst>
                            <p:childTnLst>
                              <p:par>
                                <p:cTn id="43" presetID="37" presetClass="path" presetSubtype="0" accel="50000" decel="50000" fill="hold" grpId="2" nodeType="clickEffect">
                                  <p:stCondLst>
                                    <p:cond delay="0"/>
                                  </p:stCondLst>
                                  <p:childTnLst>
                                    <p:animMotion origin="layout" path="M -0.07383 2.22222E-6 L -0.09349 -0.03773 C -0.0974 -0.04607 -0.10378 -0.05023 -0.1099 -0.05023 C -0.11732 -0.05023 -0.12292 -0.04607 -0.12695 -0.03773 L -0.14609 2.22222E-6 " pathEditMode="relative" rAng="0" ptsTypes="AAAAA">
                                      <p:cBhvr>
                                        <p:cTn id="44" dur="1000" fill="hold"/>
                                        <p:tgtEl>
                                          <p:spTgt spid="48"/>
                                        </p:tgtEl>
                                        <p:attrNameLst>
                                          <p:attrName>ppt_x</p:attrName>
                                          <p:attrName>ppt_y</p:attrName>
                                        </p:attrNameLst>
                                      </p:cBhvr>
                                      <p:rCtr x="-3620" y="-2523"/>
                                    </p:animMotion>
                                  </p:childTnLst>
                                </p:cTn>
                              </p:par>
                            </p:childTnLst>
                          </p:cTn>
                        </p:par>
                        <p:par>
                          <p:cTn id="45" fill="hold">
                            <p:stCondLst>
                              <p:cond delay="1000"/>
                            </p:stCondLst>
                            <p:childTnLst>
                              <p:par>
                                <p:cTn id="46" presetID="17" presetClass="entr" presetSubtype="2" fill="hold" nodeType="afterEffect">
                                  <p:stCondLst>
                                    <p:cond delay="0"/>
                                  </p:stCondLst>
                                  <p:childTnLst>
                                    <p:set>
                                      <p:cBhvr>
                                        <p:cTn id="47" dur="1" fill="hold">
                                          <p:stCondLst>
                                            <p:cond delay="0"/>
                                          </p:stCondLst>
                                        </p:cTn>
                                        <p:tgtEl>
                                          <p:spTgt spid="40"/>
                                        </p:tgtEl>
                                        <p:attrNameLst>
                                          <p:attrName>style.visibility</p:attrName>
                                        </p:attrNameLst>
                                      </p:cBhvr>
                                      <p:to>
                                        <p:strVal val="visible"/>
                                      </p:to>
                                    </p:set>
                                    <p:anim calcmode="lin" valueType="num">
                                      <p:cBhvr>
                                        <p:cTn id="48" dur="500" fill="hold"/>
                                        <p:tgtEl>
                                          <p:spTgt spid="40"/>
                                        </p:tgtEl>
                                        <p:attrNameLst>
                                          <p:attrName>ppt_x</p:attrName>
                                        </p:attrNameLst>
                                      </p:cBhvr>
                                      <p:tavLst>
                                        <p:tav tm="0">
                                          <p:val>
                                            <p:strVal val="#ppt_x+#ppt_w/2"/>
                                          </p:val>
                                        </p:tav>
                                        <p:tav tm="100000">
                                          <p:val>
                                            <p:strVal val="#ppt_x"/>
                                          </p:val>
                                        </p:tav>
                                      </p:tavLst>
                                    </p:anim>
                                    <p:anim calcmode="lin" valueType="num">
                                      <p:cBhvr>
                                        <p:cTn id="49" dur="500" fill="hold"/>
                                        <p:tgtEl>
                                          <p:spTgt spid="40"/>
                                        </p:tgtEl>
                                        <p:attrNameLst>
                                          <p:attrName>ppt_y</p:attrName>
                                        </p:attrNameLst>
                                      </p:cBhvr>
                                      <p:tavLst>
                                        <p:tav tm="0">
                                          <p:val>
                                            <p:strVal val="#ppt_y"/>
                                          </p:val>
                                        </p:tav>
                                        <p:tav tm="100000">
                                          <p:val>
                                            <p:strVal val="#ppt_y"/>
                                          </p:val>
                                        </p:tav>
                                      </p:tavLst>
                                    </p:anim>
                                    <p:anim calcmode="lin" valueType="num">
                                      <p:cBhvr>
                                        <p:cTn id="50" dur="500" fill="hold"/>
                                        <p:tgtEl>
                                          <p:spTgt spid="40"/>
                                        </p:tgtEl>
                                        <p:attrNameLst>
                                          <p:attrName>ppt_w</p:attrName>
                                        </p:attrNameLst>
                                      </p:cBhvr>
                                      <p:tavLst>
                                        <p:tav tm="0">
                                          <p:val>
                                            <p:fltVal val="0"/>
                                          </p:val>
                                        </p:tav>
                                        <p:tav tm="100000">
                                          <p:val>
                                            <p:strVal val="#ppt_w"/>
                                          </p:val>
                                        </p:tav>
                                      </p:tavLst>
                                    </p:anim>
                                    <p:anim calcmode="lin" valueType="num">
                                      <p:cBhvr>
                                        <p:cTn id="51" dur="500" fill="hold"/>
                                        <p:tgtEl>
                                          <p:spTgt spid="40"/>
                                        </p:tgtEl>
                                        <p:attrNameLst>
                                          <p:attrName>ppt_h</p:attrName>
                                        </p:attrNameLst>
                                      </p:cBhvr>
                                      <p:tavLst>
                                        <p:tav tm="0">
                                          <p:val>
                                            <p:strVal val="#ppt_h"/>
                                          </p:val>
                                        </p:tav>
                                        <p:tav tm="100000">
                                          <p:val>
                                            <p:strVal val="#ppt_h"/>
                                          </p:val>
                                        </p:tav>
                                      </p:tavLst>
                                    </p:anim>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49"/>
                                        </p:tgtEl>
                                        <p:attrNameLst>
                                          <p:attrName>style.visibility</p:attrName>
                                        </p:attrNameLst>
                                      </p:cBhvr>
                                      <p:to>
                                        <p:strVal val="visible"/>
                                      </p:to>
                                    </p:set>
                                    <p:animEffect transition="in" filter="fade">
                                      <p:cBhvr>
                                        <p:cTn id="6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48" grpId="0" animBg="1"/>
      <p:bldP spid="48" grpId="1" animBg="1"/>
      <p:bldP spid="48" grpId="2" animBg="1"/>
      <p:bldP spid="4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these numbers in the correct places on the diagram.</a:t>
            </a:r>
          </a:p>
          <a:p>
            <a:endParaRPr lang="en-US" sz="3200" b="1" dirty="0"/>
          </a:p>
          <a:p>
            <a:r>
              <a:rPr lang="en-US" sz="3200" dirty="0"/>
              <a:t>       5          6          7          8</a:t>
            </a:r>
          </a:p>
        </p:txBody>
      </p:sp>
      <p:pic>
        <p:nvPicPr>
          <p:cNvPr id="3" name="Picture 2">
            <a:extLst>
              <a:ext uri="{FF2B5EF4-FFF2-40B4-BE49-F238E27FC236}">
                <a16:creationId xmlns:a16="http://schemas.microsoft.com/office/drawing/2014/main" id="{69816DF1-9894-453F-B43F-DA4F1752810A}"/>
              </a:ext>
            </a:extLst>
          </p:cNvPr>
          <p:cNvPicPr>
            <a:picLocks noChangeAspect="1"/>
          </p:cNvPicPr>
          <p:nvPr/>
        </p:nvPicPr>
        <p:blipFill>
          <a:blip r:embed="rId3"/>
          <a:stretch>
            <a:fillRect/>
          </a:stretch>
        </p:blipFill>
        <p:spPr>
          <a:xfrm>
            <a:off x="5166445" y="834830"/>
            <a:ext cx="6471372" cy="4679546"/>
          </a:xfrm>
          <a:prstGeom prst="rect">
            <a:avLst/>
          </a:prstGeom>
        </p:spPr>
      </p:pic>
      <p:sp>
        <p:nvSpPr>
          <p:cNvPr id="5" name="TextBox 4">
            <a:extLst>
              <a:ext uri="{FF2B5EF4-FFF2-40B4-BE49-F238E27FC236}">
                <a16:creationId xmlns:a16="http://schemas.microsoft.com/office/drawing/2014/main" id="{560FF5A0-ABFE-4E01-8334-4C573829260C}"/>
              </a:ext>
            </a:extLst>
          </p:cNvPr>
          <p:cNvSpPr txBox="1"/>
          <p:nvPr/>
        </p:nvSpPr>
        <p:spPr>
          <a:xfrm>
            <a:off x="8169014" y="2859132"/>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2254A78A-331B-4074-8077-FCE4F9AA364A}"/>
              </a:ext>
            </a:extLst>
          </p:cNvPr>
          <p:cNvSpPr txBox="1"/>
          <p:nvPr/>
        </p:nvSpPr>
        <p:spPr>
          <a:xfrm>
            <a:off x="6680873" y="2620605"/>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7" name="TextBox 6">
            <a:extLst>
              <a:ext uri="{FF2B5EF4-FFF2-40B4-BE49-F238E27FC236}">
                <a16:creationId xmlns:a16="http://schemas.microsoft.com/office/drawing/2014/main" id="{7EF1822D-D783-4749-8C82-CD19C51FE193}"/>
              </a:ext>
            </a:extLst>
          </p:cNvPr>
          <p:cNvSpPr txBox="1"/>
          <p:nvPr/>
        </p:nvSpPr>
        <p:spPr>
          <a:xfrm>
            <a:off x="8067029" y="4769887"/>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A1055EA6-FC69-46B6-9C6A-70800A34235C}"/>
              </a:ext>
            </a:extLst>
          </p:cNvPr>
          <p:cNvSpPr txBox="1"/>
          <p:nvPr/>
        </p:nvSpPr>
        <p:spPr>
          <a:xfrm>
            <a:off x="9639243" y="2989864"/>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Tree>
    <p:extLst>
      <p:ext uri="{BB962C8B-B14F-4D97-AF65-F5344CB8AC3E}">
        <p14:creationId xmlns:p14="http://schemas.microsoft.com/office/powerpoint/2010/main" val="3840515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scale shows the weight of Fred’s cat.</a:t>
            </a:r>
          </a:p>
          <a:p>
            <a:r>
              <a:rPr lang="en-US" sz="3200" b="1" dirty="0"/>
              <a:t>What is the weight of Fred’s cat?</a:t>
            </a:r>
          </a:p>
        </p:txBody>
      </p:sp>
      <p:sp>
        <p:nvSpPr>
          <p:cNvPr id="4" name="Rectangle 3">
            <a:extLst>
              <a:ext uri="{FF2B5EF4-FFF2-40B4-BE49-F238E27FC236}">
                <a16:creationId xmlns:a16="http://schemas.microsoft.com/office/drawing/2014/main" id="{8DA513FA-1FF4-4481-ACC6-DA0DA879597A}"/>
              </a:ext>
            </a:extLst>
          </p:cNvPr>
          <p:cNvSpPr/>
          <p:nvPr/>
        </p:nvSpPr>
        <p:spPr>
          <a:xfrm>
            <a:off x="56122" y="3194982"/>
            <a:ext cx="11581695" cy="1077218"/>
          </a:xfrm>
          <a:prstGeom prst="rect">
            <a:avLst/>
          </a:prstGeom>
        </p:spPr>
        <p:txBody>
          <a:bodyPr wrap="square">
            <a:spAutoFit/>
          </a:bodyPr>
          <a:lstStyle/>
          <a:p>
            <a:r>
              <a:rPr lang="en-US" sz="3200" b="1" dirty="0"/>
              <a:t>This scale shows the weight of Fred’s dog.</a:t>
            </a:r>
          </a:p>
          <a:p>
            <a:r>
              <a:rPr lang="en-US" sz="3200" b="1" dirty="0"/>
              <a:t>How much more does Fred’s dog weigh than his cat?</a:t>
            </a:r>
          </a:p>
        </p:txBody>
      </p:sp>
      <p:pic>
        <p:nvPicPr>
          <p:cNvPr id="3" name="Picture 2">
            <a:extLst>
              <a:ext uri="{FF2B5EF4-FFF2-40B4-BE49-F238E27FC236}">
                <a16:creationId xmlns:a16="http://schemas.microsoft.com/office/drawing/2014/main" id="{AE54EE14-EE32-4359-A1EA-2394CDB645ED}"/>
              </a:ext>
            </a:extLst>
          </p:cNvPr>
          <p:cNvPicPr>
            <a:picLocks noChangeAspect="1"/>
          </p:cNvPicPr>
          <p:nvPr/>
        </p:nvPicPr>
        <p:blipFill>
          <a:blip r:embed="rId3"/>
          <a:stretch>
            <a:fillRect/>
          </a:stretch>
        </p:blipFill>
        <p:spPr>
          <a:xfrm>
            <a:off x="392689" y="1119910"/>
            <a:ext cx="3794957" cy="2045930"/>
          </a:xfrm>
          <a:prstGeom prst="rect">
            <a:avLst/>
          </a:prstGeom>
        </p:spPr>
      </p:pic>
      <p:pic>
        <p:nvPicPr>
          <p:cNvPr id="5" name="Picture 4">
            <a:extLst>
              <a:ext uri="{FF2B5EF4-FFF2-40B4-BE49-F238E27FC236}">
                <a16:creationId xmlns:a16="http://schemas.microsoft.com/office/drawing/2014/main" id="{8DA8899A-D790-49D0-9EC7-7428BE727816}"/>
              </a:ext>
            </a:extLst>
          </p:cNvPr>
          <p:cNvPicPr>
            <a:picLocks noChangeAspect="1"/>
          </p:cNvPicPr>
          <p:nvPr/>
        </p:nvPicPr>
        <p:blipFill>
          <a:blip r:embed="rId4"/>
          <a:stretch>
            <a:fillRect/>
          </a:stretch>
        </p:blipFill>
        <p:spPr>
          <a:xfrm>
            <a:off x="392689" y="4272200"/>
            <a:ext cx="3816550" cy="2013541"/>
          </a:xfrm>
          <a:prstGeom prst="rect">
            <a:avLst/>
          </a:prstGeom>
        </p:spPr>
      </p:pic>
      <p:sp>
        <p:nvSpPr>
          <p:cNvPr id="7" name="Arrow: Circular 6">
            <a:extLst>
              <a:ext uri="{FF2B5EF4-FFF2-40B4-BE49-F238E27FC236}">
                <a16:creationId xmlns:a16="http://schemas.microsoft.com/office/drawing/2014/main" id="{DA5A8040-B258-46C2-BE5D-158B3A67C9C7}"/>
              </a:ext>
            </a:extLst>
          </p:cNvPr>
          <p:cNvSpPr/>
          <p:nvPr/>
        </p:nvSpPr>
        <p:spPr>
          <a:xfrm>
            <a:off x="1489803"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36FB91F3-ABF2-4684-976B-FE5BB4980ACC}"/>
              </a:ext>
            </a:extLst>
          </p:cNvPr>
          <p:cNvSpPr/>
          <p:nvPr/>
        </p:nvSpPr>
        <p:spPr>
          <a:xfrm>
            <a:off x="1860767"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ircular 8">
            <a:extLst>
              <a:ext uri="{FF2B5EF4-FFF2-40B4-BE49-F238E27FC236}">
                <a16:creationId xmlns:a16="http://schemas.microsoft.com/office/drawing/2014/main" id="{0DA46E39-03F7-4FD6-AF4B-50692EEE2863}"/>
              </a:ext>
            </a:extLst>
          </p:cNvPr>
          <p:cNvSpPr/>
          <p:nvPr/>
        </p:nvSpPr>
        <p:spPr>
          <a:xfrm>
            <a:off x="2201357"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ircular 9">
            <a:extLst>
              <a:ext uri="{FF2B5EF4-FFF2-40B4-BE49-F238E27FC236}">
                <a16:creationId xmlns:a16="http://schemas.microsoft.com/office/drawing/2014/main" id="{FF935598-7619-447B-A9FC-6ED81C84E122}"/>
              </a:ext>
            </a:extLst>
          </p:cNvPr>
          <p:cNvSpPr/>
          <p:nvPr/>
        </p:nvSpPr>
        <p:spPr>
          <a:xfrm>
            <a:off x="2572321"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AB0875B3-32B7-41EF-9950-EA6A34EE5C92}"/>
              </a:ext>
            </a:extLst>
          </p:cNvPr>
          <p:cNvSpPr/>
          <p:nvPr/>
        </p:nvSpPr>
        <p:spPr>
          <a:xfrm>
            <a:off x="2943286"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6" name="Picture 5">
            <a:extLst>
              <a:ext uri="{FF2B5EF4-FFF2-40B4-BE49-F238E27FC236}">
                <a16:creationId xmlns:a16="http://schemas.microsoft.com/office/drawing/2014/main" id="{7D228386-DA81-4238-84C7-9E79AAA8E855}"/>
              </a:ext>
            </a:extLst>
          </p:cNvPr>
          <p:cNvPicPr>
            <a:picLocks noChangeAspect="1"/>
          </p:cNvPicPr>
          <p:nvPr/>
        </p:nvPicPr>
        <p:blipFill>
          <a:blip r:embed="rId5"/>
          <a:stretch>
            <a:fillRect/>
          </a:stretch>
        </p:blipFill>
        <p:spPr>
          <a:xfrm>
            <a:off x="7290898" y="228136"/>
            <a:ext cx="2317189" cy="1023582"/>
          </a:xfrm>
          <a:prstGeom prst="rect">
            <a:avLst/>
          </a:prstGeom>
        </p:spPr>
      </p:pic>
      <p:pic>
        <p:nvPicPr>
          <p:cNvPr id="13" name="Picture 12">
            <a:extLst>
              <a:ext uri="{FF2B5EF4-FFF2-40B4-BE49-F238E27FC236}">
                <a16:creationId xmlns:a16="http://schemas.microsoft.com/office/drawing/2014/main" id="{E83C085D-B18A-41B7-B2AA-3ACF3A1B95C6}"/>
              </a:ext>
            </a:extLst>
          </p:cNvPr>
          <p:cNvPicPr>
            <a:picLocks noChangeAspect="1"/>
          </p:cNvPicPr>
          <p:nvPr/>
        </p:nvPicPr>
        <p:blipFill>
          <a:blip r:embed="rId5"/>
          <a:stretch>
            <a:fillRect/>
          </a:stretch>
        </p:blipFill>
        <p:spPr>
          <a:xfrm>
            <a:off x="9204196" y="3733591"/>
            <a:ext cx="2317189" cy="1023582"/>
          </a:xfrm>
          <a:prstGeom prst="rect">
            <a:avLst/>
          </a:prstGeom>
        </p:spPr>
      </p:pic>
      <p:grpSp>
        <p:nvGrpSpPr>
          <p:cNvPr id="14" name="Group 13">
            <a:extLst>
              <a:ext uri="{FF2B5EF4-FFF2-40B4-BE49-F238E27FC236}">
                <a16:creationId xmlns:a16="http://schemas.microsoft.com/office/drawing/2014/main" id="{6CD22A8B-E263-4D58-B7B5-F5F8BFAE4C8A}"/>
              </a:ext>
            </a:extLst>
          </p:cNvPr>
          <p:cNvGrpSpPr/>
          <p:nvPr/>
        </p:nvGrpSpPr>
        <p:grpSpPr>
          <a:xfrm>
            <a:off x="4412664" y="1667699"/>
            <a:ext cx="968273" cy="1076984"/>
            <a:chOff x="4719764" y="875630"/>
            <a:chExt cx="968273" cy="1076984"/>
          </a:xfrm>
        </p:grpSpPr>
        <p:grpSp>
          <p:nvGrpSpPr>
            <p:cNvPr id="15" name="Group 14">
              <a:extLst>
                <a:ext uri="{FF2B5EF4-FFF2-40B4-BE49-F238E27FC236}">
                  <a16:creationId xmlns:a16="http://schemas.microsoft.com/office/drawing/2014/main" id="{B20E6AA3-2517-4ADC-9B9A-76FAFE5CE1F8}"/>
                </a:ext>
              </a:extLst>
            </p:cNvPr>
            <p:cNvGrpSpPr/>
            <p:nvPr/>
          </p:nvGrpSpPr>
          <p:grpSpPr>
            <a:xfrm>
              <a:off x="5148330" y="875630"/>
              <a:ext cx="539707" cy="1076984"/>
              <a:chOff x="3580378" y="2366435"/>
              <a:chExt cx="539707" cy="1076984"/>
            </a:xfrm>
          </p:grpSpPr>
          <p:cxnSp>
            <p:nvCxnSpPr>
              <p:cNvPr id="17" name="Straight Connector 16">
                <a:extLst>
                  <a:ext uri="{FF2B5EF4-FFF2-40B4-BE49-F238E27FC236}">
                    <a16:creationId xmlns:a16="http://schemas.microsoft.com/office/drawing/2014/main" id="{6E480FB9-168F-4ABB-AF59-DDC5BAFD132E}"/>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D413162-7DA5-4601-B8C8-30690CD0029B}"/>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99F68EE3-A7A1-4531-90F1-49C3481C8B55}"/>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16" name="TextBox 15">
              <a:extLst>
                <a:ext uri="{FF2B5EF4-FFF2-40B4-BE49-F238E27FC236}">
                  <a16:creationId xmlns:a16="http://schemas.microsoft.com/office/drawing/2014/main" id="{35A69921-107D-485A-BE1D-770F7727C7A0}"/>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cxnSp>
        <p:nvCxnSpPr>
          <p:cNvPr id="20" name="Straight Connector 19">
            <a:extLst>
              <a:ext uri="{FF2B5EF4-FFF2-40B4-BE49-F238E27FC236}">
                <a16:creationId xmlns:a16="http://schemas.microsoft.com/office/drawing/2014/main" id="{D371D1C3-E987-4432-83FF-D05CBDAFF43C}"/>
              </a:ext>
            </a:extLst>
          </p:cNvPr>
          <p:cNvCxnSpPr>
            <a:cxnSpLocks/>
          </p:cNvCxnSpPr>
          <p:nvPr/>
        </p:nvCxnSpPr>
        <p:spPr>
          <a:xfrm>
            <a:off x="5832541" y="217627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F86C11A-C3CB-4F5A-8CA6-2BBDA91842CF}"/>
              </a:ext>
            </a:extLst>
          </p:cNvPr>
          <p:cNvCxnSpPr>
            <a:cxnSpLocks/>
          </p:cNvCxnSpPr>
          <p:nvPr/>
        </p:nvCxnSpPr>
        <p:spPr>
          <a:xfrm>
            <a:off x="6711771" y="2176278"/>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C69755A-479B-4A8B-AF33-AD3A1F7FF1F9}"/>
              </a:ext>
            </a:extLst>
          </p:cNvPr>
          <p:cNvSpPr txBox="1"/>
          <p:nvPr/>
        </p:nvSpPr>
        <p:spPr>
          <a:xfrm>
            <a:off x="5795168" y="166844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8F39ACAF-9B7C-4357-A1A3-7B5EB27250AC}"/>
              </a:ext>
            </a:extLst>
          </p:cNvPr>
          <p:cNvSpPr txBox="1"/>
          <p:nvPr/>
        </p:nvSpPr>
        <p:spPr>
          <a:xfrm>
            <a:off x="5805734" y="211448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4" name="TextBox 23">
            <a:extLst>
              <a:ext uri="{FF2B5EF4-FFF2-40B4-BE49-F238E27FC236}">
                <a16:creationId xmlns:a16="http://schemas.microsoft.com/office/drawing/2014/main" id="{A7893D53-E308-49B7-A0A8-8951E9C4EBDD}"/>
              </a:ext>
            </a:extLst>
          </p:cNvPr>
          <p:cNvSpPr txBox="1"/>
          <p:nvPr/>
        </p:nvSpPr>
        <p:spPr>
          <a:xfrm>
            <a:off x="6711770" y="2114486"/>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5" name="TextBox 24">
            <a:extLst>
              <a:ext uri="{FF2B5EF4-FFF2-40B4-BE49-F238E27FC236}">
                <a16:creationId xmlns:a16="http://schemas.microsoft.com/office/drawing/2014/main" id="{ADA87548-E09C-4D0F-BFDF-B52393B69C57}"/>
              </a:ext>
            </a:extLst>
          </p:cNvPr>
          <p:cNvSpPr txBox="1"/>
          <p:nvPr/>
        </p:nvSpPr>
        <p:spPr>
          <a:xfrm>
            <a:off x="6264728" y="186080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6" name="Arc 25">
            <a:extLst>
              <a:ext uri="{FF2B5EF4-FFF2-40B4-BE49-F238E27FC236}">
                <a16:creationId xmlns:a16="http://schemas.microsoft.com/office/drawing/2014/main" id="{E16858FD-355B-45E2-8ED2-4ABA683EA33F}"/>
              </a:ext>
            </a:extLst>
          </p:cNvPr>
          <p:cNvSpPr/>
          <p:nvPr/>
        </p:nvSpPr>
        <p:spPr>
          <a:xfrm rot="16200000">
            <a:off x="6197429" y="114631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4594DB1D-6510-433D-9DD9-AF309916BAA5}"/>
              </a:ext>
            </a:extLst>
          </p:cNvPr>
          <p:cNvSpPr/>
          <p:nvPr/>
        </p:nvSpPr>
        <p:spPr>
          <a:xfrm rot="5400000">
            <a:off x="6187142" y="207343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93CF31DC-2E5E-412B-B483-E1D6310DFA0C}"/>
              </a:ext>
            </a:extLst>
          </p:cNvPr>
          <p:cNvSpPr txBox="1"/>
          <p:nvPr/>
        </p:nvSpPr>
        <p:spPr>
          <a:xfrm>
            <a:off x="6317732" y="260881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FE494F44-F6EF-4539-8925-673DCCA348BA}"/>
              </a:ext>
            </a:extLst>
          </p:cNvPr>
          <p:cNvSpPr txBox="1"/>
          <p:nvPr/>
        </p:nvSpPr>
        <p:spPr>
          <a:xfrm>
            <a:off x="6317731" y="13145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F1FA15ED-CC9D-454B-96A9-2FF06EF08541}"/>
              </a:ext>
            </a:extLst>
          </p:cNvPr>
          <p:cNvSpPr txBox="1"/>
          <p:nvPr/>
        </p:nvSpPr>
        <p:spPr>
          <a:xfrm>
            <a:off x="6925659" y="1668444"/>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1" name="TextBox 30">
            <a:extLst>
              <a:ext uri="{FF2B5EF4-FFF2-40B4-BE49-F238E27FC236}">
                <a16:creationId xmlns:a16="http://schemas.microsoft.com/office/drawing/2014/main" id="{A7EDF480-5E1B-41F8-A2E7-5004DB8E0DFC}"/>
              </a:ext>
            </a:extLst>
          </p:cNvPr>
          <p:cNvSpPr txBox="1"/>
          <p:nvPr/>
        </p:nvSpPr>
        <p:spPr>
          <a:xfrm>
            <a:off x="7719013" y="424456"/>
            <a:ext cx="1126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4.4</a:t>
            </a:r>
          </a:p>
        </p:txBody>
      </p:sp>
      <p:sp>
        <p:nvSpPr>
          <p:cNvPr id="32" name="Arrow: Circular 31">
            <a:extLst>
              <a:ext uri="{FF2B5EF4-FFF2-40B4-BE49-F238E27FC236}">
                <a16:creationId xmlns:a16="http://schemas.microsoft.com/office/drawing/2014/main" id="{2ED89137-254A-4480-8114-22346657D9DB}"/>
              </a:ext>
            </a:extLst>
          </p:cNvPr>
          <p:cNvSpPr/>
          <p:nvPr/>
        </p:nvSpPr>
        <p:spPr>
          <a:xfrm>
            <a:off x="1147267"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3" name="Arrow: Circular 32">
            <a:extLst>
              <a:ext uri="{FF2B5EF4-FFF2-40B4-BE49-F238E27FC236}">
                <a16:creationId xmlns:a16="http://schemas.microsoft.com/office/drawing/2014/main" id="{E1C1ABB2-75A2-4B63-A579-1D6B16BE9E10}"/>
              </a:ext>
            </a:extLst>
          </p:cNvPr>
          <p:cNvSpPr/>
          <p:nvPr/>
        </p:nvSpPr>
        <p:spPr>
          <a:xfrm>
            <a:off x="1518231"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4" name="Arrow: Circular 33">
            <a:extLst>
              <a:ext uri="{FF2B5EF4-FFF2-40B4-BE49-F238E27FC236}">
                <a16:creationId xmlns:a16="http://schemas.microsoft.com/office/drawing/2014/main" id="{8D94288C-B699-4A8C-8698-FE4F5E1F83CC}"/>
              </a:ext>
            </a:extLst>
          </p:cNvPr>
          <p:cNvSpPr/>
          <p:nvPr/>
        </p:nvSpPr>
        <p:spPr>
          <a:xfrm>
            <a:off x="1858821"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5" name="Arrow: Circular 34">
            <a:extLst>
              <a:ext uri="{FF2B5EF4-FFF2-40B4-BE49-F238E27FC236}">
                <a16:creationId xmlns:a16="http://schemas.microsoft.com/office/drawing/2014/main" id="{B5386B43-5827-4362-AB8D-BE5B7BEE7049}"/>
              </a:ext>
            </a:extLst>
          </p:cNvPr>
          <p:cNvSpPr/>
          <p:nvPr/>
        </p:nvSpPr>
        <p:spPr>
          <a:xfrm>
            <a:off x="2229785"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6" name="Arrow: Circular 35">
            <a:extLst>
              <a:ext uri="{FF2B5EF4-FFF2-40B4-BE49-F238E27FC236}">
                <a16:creationId xmlns:a16="http://schemas.microsoft.com/office/drawing/2014/main" id="{1557067E-DBD1-408B-BC4E-FA2EBF3DB0B5}"/>
              </a:ext>
            </a:extLst>
          </p:cNvPr>
          <p:cNvSpPr/>
          <p:nvPr/>
        </p:nvSpPr>
        <p:spPr>
          <a:xfrm>
            <a:off x="2600750"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37" name="Group 36">
            <a:extLst>
              <a:ext uri="{FF2B5EF4-FFF2-40B4-BE49-F238E27FC236}">
                <a16:creationId xmlns:a16="http://schemas.microsoft.com/office/drawing/2014/main" id="{FC931CA2-46B8-4776-ACF3-3E8A5FF42712}"/>
              </a:ext>
            </a:extLst>
          </p:cNvPr>
          <p:cNvGrpSpPr/>
          <p:nvPr/>
        </p:nvGrpSpPr>
        <p:grpSpPr>
          <a:xfrm>
            <a:off x="4412664" y="4812447"/>
            <a:ext cx="968273" cy="1076984"/>
            <a:chOff x="4719764" y="875630"/>
            <a:chExt cx="968273" cy="1076984"/>
          </a:xfrm>
        </p:grpSpPr>
        <p:grpSp>
          <p:nvGrpSpPr>
            <p:cNvPr id="38" name="Group 37">
              <a:extLst>
                <a:ext uri="{FF2B5EF4-FFF2-40B4-BE49-F238E27FC236}">
                  <a16:creationId xmlns:a16="http://schemas.microsoft.com/office/drawing/2014/main" id="{87B36FD7-B7E0-4682-A4D8-8387B8C42BB9}"/>
                </a:ext>
              </a:extLst>
            </p:cNvPr>
            <p:cNvGrpSpPr/>
            <p:nvPr/>
          </p:nvGrpSpPr>
          <p:grpSpPr>
            <a:xfrm>
              <a:off x="5148330" y="875630"/>
              <a:ext cx="539707" cy="1076984"/>
              <a:chOff x="3580378" y="2366435"/>
              <a:chExt cx="539707" cy="1076984"/>
            </a:xfrm>
          </p:grpSpPr>
          <p:cxnSp>
            <p:nvCxnSpPr>
              <p:cNvPr id="40" name="Straight Connector 39">
                <a:extLst>
                  <a:ext uri="{FF2B5EF4-FFF2-40B4-BE49-F238E27FC236}">
                    <a16:creationId xmlns:a16="http://schemas.microsoft.com/office/drawing/2014/main" id="{CCCAFBBD-1E44-4E49-94F6-C3B6DB1C6FA2}"/>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827915D-AA67-440D-8C1D-8F3B78731F24}"/>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E05B23B2-AFEC-48F6-AAD4-D4295D544714}"/>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39" name="TextBox 38">
              <a:extLst>
                <a:ext uri="{FF2B5EF4-FFF2-40B4-BE49-F238E27FC236}">
                  <a16:creationId xmlns:a16="http://schemas.microsoft.com/office/drawing/2014/main" id="{8B8E1C98-4867-49DD-AD55-9315C10B7FBB}"/>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cxnSp>
        <p:nvCxnSpPr>
          <p:cNvPr id="43" name="Straight Connector 42">
            <a:extLst>
              <a:ext uri="{FF2B5EF4-FFF2-40B4-BE49-F238E27FC236}">
                <a16:creationId xmlns:a16="http://schemas.microsoft.com/office/drawing/2014/main" id="{CDBF5BDF-351C-433A-A5AD-0BCB40A67F01}"/>
              </a:ext>
            </a:extLst>
          </p:cNvPr>
          <p:cNvCxnSpPr>
            <a:cxnSpLocks/>
          </p:cNvCxnSpPr>
          <p:nvPr/>
        </p:nvCxnSpPr>
        <p:spPr>
          <a:xfrm>
            <a:off x="5832541" y="532102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4E88C3-2A5C-4A8B-8BCF-43A91D0AC901}"/>
              </a:ext>
            </a:extLst>
          </p:cNvPr>
          <p:cNvCxnSpPr>
            <a:cxnSpLocks/>
          </p:cNvCxnSpPr>
          <p:nvPr/>
        </p:nvCxnSpPr>
        <p:spPr>
          <a:xfrm>
            <a:off x="6711771" y="5321026"/>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33745865-9735-4112-B608-7AC1E0FB998B}"/>
              </a:ext>
            </a:extLst>
          </p:cNvPr>
          <p:cNvSpPr txBox="1"/>
          <p:nvPr/>
        </p:nvSpPr>
        <p:spPr>
          <a:xfrm>
            <a:off x="5795168" y="481319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6" name="TextBox 45">
            <a:extLst>
              <a:ext uri="{FF2B5EF4-FFF2-40B4-BE49-F238E27FC236}">
                <a16:creationId xmlns:a16="http://schemas.microsoft.com/office/drawing/2014/main" id="{596772AC-BEC4-48CC-9BC0-BD1C3F0E6D61}"/>
              </a:ext>
            </a:extLst>
          </p:cNvPr>
          <p:cNvSpPr txBox="1"/>
          <p:nvPr/>
        </p:nvSpPr>
        <p:spPr>
          <a:xfrm>
            <a:off x="5805734" y="525923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7" name="TextBox 46">
            <a:extLst>
              <a:ext uri="{FF2B5EF4-FFF2-40B4-BE49-F238E27FC236}">
                <a16:creationId xmlns:a16="http://schemas.microsoft.com/office/drawing/2014/main" id="{CE5D6666-B948-437D-A3B1-CE6D2B0F13EA}"/>
              </a:ext>
            </a:extLst>
          </p:cNvPr>
          <p:cNvSpPr txBox="1"/>
          <p:nvPr/>
        </p:nvSpPr>
        <p:spPr>
          <a:xfrm>
            <a:off x="6711770" y="5259234"/>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48" name="TextBox 47">
            <a:extLst>
              <a:ext uri="{FF2B5EF4-FFF2-40B4-BE49-F238E27FC236}">
                <a16:creationId xmlns:a16="http://schemas.microsoft.com/office/drawing/2014/main" id="{0F9E2631-C75B-42B7-BD3E-89A639D6501F}"/>
              </a:ext>
            </a:extLst>
          </p:cNvPr>
          <p:cNvSpPr txBox="1"/>
          <p:nvPr/>
        </p:nvSpPr>
        <p:spPr>
          <a:xfrm>
            <a:off x="6264728" y="500555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Arc 48">
            <a:extLst>
              <a:ext uri="{FF2B5EF4-FFF2-40B4-BE49-F238E27FC236}">
                <a16:creationId xmlns:a16="http://schemas.microsoft.com/office/drawing/2014/main" id="{13380A31-5770-4CEC-B7C2-A9BBFF2083CE}"/>
              </a:ext>
            </a:extLst>
          </p:cNvPr>
          <p:cNvSpPr/>
          <p:nvPr/>
        </p:nvSpPr>
        <p:spPr>
          <a:xfrm rot="16200000">
            <a:off x="6197429" y="4291067"/>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1" name="Arc 50">
            <a:extLst>
              <a:ext uri="{FF2B5EF4-FFF2-40B4-BE49-F238E27FC236}">
                <a16:creationId xmlns:a16="http://schemas.microsoft.com/office/drawing/2014/main" id="{581F2E1F-7347-4192-A923-88188C02CA3D}"/>
              </a:ext>
            </a:extLst>
          </p:cNvPr>
          <p:cNvSpPr/>
          <p:nvPr/>
        </p:nvSpPr>
        <p:spPr>
          <a:xfrm rot="5400000">
            <a:off x="6187142" y="5218187"/>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2" name="TextBox 51">
            <a:extLst>
              <a:ext uri="{FF2B5EF4-FFF2-40B4-BE49-F238E27FC236}">
                <a16:creationId xmlns:a16="http://schemas.microsoft.com/office/drawing/2014/main" id="{89143B43-B78A-4848-8A36-555BB8FA9828}"/>
              </a:ext>
            </a:extLst>
          </p:cNvPr>
          <p:cNvSpPr txBox="1"/>
          <p:nvPr/>
        </p:nvSpPr>
        <p:spPr>
          <a:xfrm>
            <a:off x="6317732" y="575356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FF8FF36F-B55F-4AAA-8C45-3CDBB352A238}"/>
              </a:ext>
            </a:extLst>
          </p:cNvPr>
          <p:cNvSpPr txBox="1"/>
          <p:nvPr/>
        </p:nvSpPr>
        <p:spPr>
          <a:xfrm>
            <a:off x="6317731" y="445925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4" name="TextBox 53">
            <a:extLst>
              <a:ext uri="{FF2B5EF4-FFF2-40B4-BE49-F238E27FC236}">
                <a16:creationId xmlns:a16="http://schemas.microsoft.com/office/drawing/2014/main" id="{80B0D9EF-BEB7-45A3-94A5-510A692D465D}"/>
              </a:ext>
            </a:extLst>
          </p:cNvPr>
          <p:cNvSpPr txBox="1"/>
          <p:nvPr/>
        </p:nvSpPr>
        <p:spPr>
          <a:xfrm>
            <a:off x="6925659" y="4813192"/>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5" name="TextBox 54">
            <a:extLst>
              <a:ext uri="{FF2B5EF4-FFF2-40B4-BE49-F238E27FC236}">
                <a16:creationId xmlns:a16="http://schemas.microsoft.com/office/drawing/2014/main" id="{78D87B66-AA7D-4295-BC7F-BBEAB3F93BAE}"/>
              </a:ext>
            </a:extLst>
          </p:cNvPr>
          <p:cNvSpPr txBox="1"/>
          <p:nvPr/>
        </p:nvSpPr>
        <p:spPr>
          <a:xfrm>
            <a:off x="8470751" y="4877676"/>
            <a:ext cx="11437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5.6</a:t>
            </a:r>
          </a:p>
        </p:txBody>
      </p:sp>
      <p:cxnSp>
        <p:nvCxnSpPr>
          <p:cNvPr id="56" name="Straight Connector 55">
            <a:extLst>
              <a:ext uri="{FF2B5EF4-FFF2-40B4-BE49-F238E27FC236}">
                <a16:creationId xmlns:a16="http://schemas.microsoft.com/office/drawing/2014/main" id="{B4A9698B-BB6E-4974-BE6D-66B3131F7A0D}"/>
              </a:ext>
            </a:extLst>
          </p:cNvPr>
          <p:cNvCxnSpPr>
            <a:cxnSpLocks/>
          </p:cNvCxnSpPr>
          <p:nvPr/>
        </p:nvCxnSpPr>
        <p:spPr>
          <a:xfrm>
            <a:off x="8041980" y="5844392"/>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846FDE6C-6BED-47F1-850F-CBCAA4A3D769}"/>
              </a:ext>
            </a:extLst>
          </p:cNvPr>
          <p:cNvSpPr txBox="1"/>
          <p:nvPr/>
        </p:nvSpPr>
        <p:spPr>
          <a:xfrm>
            <a:off x="8178615" y="5299334"/>
            <a:ext cx="1505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- 4.4</a:t>
            </a:r>
          </a:p>
        </p:txBody>
      </p:sp>
      <p:cxnSp>
        <p:nvCxnSpPr>
          <p:cNvPr id="102" name="Straight Connector 101">
            <a:extLst>
              <a:ext uri="{FF2B5EF4-FFF2-40B4-BE49-F238E27FC236}">
                <a16:creationId xmlns:a16="http://schemas.microsoft.com/office/drawing/2014/main" id="{00255D1D-317D-4023-9655-D8A830082FFA}"/>
              </a:ext>
            </a:extLst>
          </p:cNvPr>
          <p:cNvCxnSpPr>
            <a:cxnSpLocks/>
          </p:cNvCxnSpPr>
          <p:nvPr/>
        </p:nvCxnSpPr>
        <p:spPr>
          <a:xfrm>
            <a:off x="8037016" y="6285741"/>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0B4FD215-DD46-43C6-91F3-C638FF0355F4}"/>
              </a:ext>
            </a:extLst>
          </p:cNvPr>
          <p:cNvSpPr txBox="1"/>
          <p:nvPr/>
        </p:nvSpPr>
        <p:spPr>
          <a:xfrm>
            <a:off x="8767566" y="576483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4" name="TextBox 103">
            <a:extLst>
              <a:ext uri="{FF2B5EF4-FFF2-40B4-BE49-F238E27FC236}">
                <a16:creationId xmlns:a16="http://schemas.microsoft.com/office/drawing/2014/main" id="{6075D2F1-E1EF-4D99-BD8A-E9ADBB5CACE4}"/>
              </a:ext>
            </a:extLst>
          </p:cNvPr>
          <p:cNvSpPr txBox="1"/>
          <p:nvPr/>
        </p:nvSpPr>
        <p:spPr>
          <a:xfrm>
            <a:off x="8942400" y="576483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5" name="TextBox 104">
            <a:extLst>
              <a:ext uri="{FF2B5EF4-FFF2-40B4-BE49-F238E27FC236}">
                <a16:creationId xmlns:a16="http://schemas.microsoft.com/office/drawing/2014/main" id="{78DBCBC4-8956-4B81-8FCF-7F068A6C29D9}"/>
              </a:ext>
            </a:extLst>
          </p:cNvPr>
          <p:cNvSpPr txBox="1"/>
          <p:nvPr/>
        </p:nvSpPr>
        <p:spPr>
          <a:xfrm>
            <a:off x="8478984" y="577448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6" name="TextBox 105">
            <a:extLst>
              <a:ext uri="{FF2B5EF4-FFF2-40B4-BE49-F238E27FC236}">
                <a16:creationId xmlns:a16="http://schemas.microsoft.com/office/drawing/2014/main" id="{A7E86081-6F2C-41C8-99CA-F062E76449C7}"/>
              </a:ext>
            </a:extLst>
          </p:cNvPr>
          <p:cNvSpPr txBox="1"/>
          <p:nvPr/>
        </p:nvSpPr>
        <p:spPr>
          <a:xfrm>
            <a:off x="9682121" y="3947585"/>
            <a:ext cx="10628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Tree>
    <p:extLst>
      <p:ext uri="{BB962C8B-B14F-4D97-AF65-F5344CB8AC3E}">
        <p14:creationId xmlns:p14="http://schemas.microsoft.com/office/powerpoint/2010/main" val="2427314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500"/>
                                        <p:tgtEl>
                                          <p:spTgt spid="2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fade">
                                      <p:cBhvr>
                                        <p:cTn id="60" dur="500"/>
                                        <p:tgtEl>
                                          <p:spTgt spid="2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fade">
                                      <p:cBhvr>
                                        <p:cTn id="65" dur="500"/>
                                        <p:tgtEl>
                                          <p:spTgt spid="2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9"/>
                                        </p:tgtEl>
                                        <p:attrNameLst>
                                          <p:attrName>style.visibility</p:attrName>
                                        </p:attrNameLst>
                                      </p:cBhvr>
                                      <p:to>
                                        <p:strVal val="visible"/>
                                      </p:to>
                                    </p:set>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3"/>
                                        </p:tgtEl>
                                        <p:attrNameLst>
                                          <p:attrName>style.visibility</p:attrName>
                                        </p:attrNameLst>
                                      </p:cBhvr>
                                      <p:to>
                                        <p:strVal val="visible"/>
                                      </p:to>
                                    </p:set>
                                    <p:animEffect transition="in" filter="fade">
                                      <p:cBhvr>
                                        <p:cTn id="88" dur="500"/>
                                        <p:tgtEl>
                                          <p:spTgt spid="33"/>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34"/>
                                        </p:tgtEl>
                                        <p:attrNameLst>
                                          <p:attrName>style.visibility</p:attrName>
                                        </p:attrNameLst>
                                      </p:cBhvr>
                                      <p:to>
                                        <p:strVal val="visible"/>
                                      </p:to>
                                    </p:set>
                                    <p:animEffect transition="in" filter="fade">
                                      <p:cBhvr>
                                        <p:cTn id="93" dur="500"/>
                                        <p:tgtEl>
                                          <p:spTgt spid="34"/>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35"/>
                                        </p:tgtEl>
                                        <p:attrNameLst>
                                          <p:attrName>style.visibility</p:attrName>
                                        </p:attrNameLst>
                                      </p:cBhvr>
                                      <p:to>
                                        <p:strVal val="visible"/>
                                      </p:to>
                                    </p:set>
                                    <p:animEffect transition="in" filter="fade">
                                      <p:cBhvr>
                                        <p:cTn id="98" dur="500"/>
                                        <p:tgtEl>
                                          <p:spTgt spid="35"/>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37"/>
                                        </p:tgtEl>
                                        <p:attrNameLst>
                                          <p:attrName>style.visibility</p:attrName>
                                        </p:attrNameLst>
                                      </p:cBhvr>
                                      <p:to>
                                        <p:strVal val="visible"/>
                                      </p:to>
                                    </p:set>
                                    <p:animEffect transition="in" filter="fade">
                                      <p:cBhvr>
                                        <p:cTn id="108" dur="500"/>
                                        <p:tgtEl>
                                          <p:spTgt spid="37"/>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43"/>
                                        </p:tgtEl>
                                        <p:attrNameLst>
                                          <p:attrName>style.visibility</p:attrName>
                                        </p:attrNameLst>
                                      </p:cBhvr>
                                      <p:to>
                                        <p:strVal val="visible"/>
                                      </p:to>
                                    </p:set>
                                    <p:animEffect transition="in" filter="fade">
                                      <p:cBhvr>
                                        <p:cTn id="113" dur="500"/>
                                        <p:tgtEl>
                                          <p:spTgt spid="43"/>
                                        </p:tgtEl>
                                      </p:cBhvr>
                                    </p:animEffect>
                                  </p:childTnLst>
                                </p:cTn>
                              </p:par>
                              <p:par>
                                <p:cTn id="114" presetID="10" presetClass="entr" presetSubtype="0" fill="hold" nodeType="withEffect">
                                  <p:stCondLst>
                                    <p:cond delay="0"/>
                                  </p:stCondLst>
                                  <p:childTnLst>
                                    <p:set>
                                      <p:cBhvr>
                                        <p:cTn id="115" dur="1" fill="hold">
                                          <p:stCondLst>
                                            <p:cond delay="0"/>
                                          </p:stCondLst>
                                        </p:cTn>
                                        <p:tgtEl>
                                          <p:spTgt spid="44"/>
                                        </p:tgtEl>
                                        <p:attrNameLst>
                                          <p:attrName>style.visibility</p:attrName>
                                        </p:attrNameLst>
                                      </p:cBhvr>
                                      <p:to>
                                        <p:strVal val="visible"/>
                                      </p:to>
                                    </p:set>
                                    <p:animEffect transition="in" filter="fade">
                                      <p:cBhvr>
                                        <p:cTn id="116" dur="500"/>
                                        <p:tgtEl>
                                          <p:spTgt spid="44"/>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5"/>
                                        </p:tgtEl>
                                        <p:attrNameLst>
                                          <p:attrName>style.visibility</p:attrName>
                                        </p:attrNameLst>
                                      </p:cBhvr>
                                      <p:to>
                                        <p:strVal val="visible"/>
                                      </p:to>
                                    </p:set>
                                    <p:animEffect transition="in" filter="fade">
                                      <p:cBhvr>
                                        <p:cTn id="119" dur="500"/>
                                        <p:tgtEl>
                                          <p:spTgt spid="45"/>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46"/>
                                        </p:tgtEl>
                                        <p:attrNameLst>
                                          <p:attrName>style.visibility</p:attrName>
                                        </p:attrNameLst>
                                      </p:cBhvr>
                                      <p:to>
                                        <p:strVal val="visible"/>
                                      </p:to>
                                    </p:set>
                                    <p:animEffect transition="in" filter="fade">
                                      <p:cBhvr>
                                        <p:cTn id="122" dur="500"/>
                                        <p:tgtEl>
                                          <p:spTgt spid="46"/>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7"/>
                                        </p:tgtEl>
                                        <p:attrNameLst>
                                          <p:attrName>style.visibility</p:attrName>
                                        </p:attrNameLst>
                                      </p:cBhvr>
                                      <p:to>
                                        <p:strVal val="visible"/>
                                      </p:to>
                                    </p:set>
                                    <p:animEffect transition="in" filter="fade">
                                      <p:cBhvr>
                                        <p:cTn id="125" dur="500"/>
                                        <p:tgtEl>
                                          <p:spTgt spid="47"/>
                                        </p:tgtEl>
                                      </p:cBhvr>
                                    </p:animEffect>
                                  </p:childTnLst>
                                </p:cTn>
                              </p:par>
                              <p:par>
                                <p:cTn id="126" presetID="10" presetClass="entr" presetSubtype="0" fill="hold" grpId="0" nodeType="withEffect">
                                  <p:stCondLst>
                                    <p:cond delay="0"/>
                                  </p:stCondLst>
                                  <p:childTnLst>
                                    <p:set>
                                      <p:cBhvr>
                                        <p:cTn id="127" dur="1" fill="hold">
                                          <p:stCondLst>
                                            <p:cond delay="0"/>
                                          </p:stCondLst>
                                        </p:cTn>
                                        <p:tgtEl>
                                          <p:spTgt spid="48"/>
                                        </p:tgtEl>
                                        <p:attrNameLst>
                                          <p:attrName>style.visibility</p:attrName>
                                        </p:attrNameLst>
                                      </p:cBhvr>
                                      <p:to>
                                        <p:strVal val="visible"/>
                                      </p:to>
                                    </p:set>
                                    <p:animEffect transition="in" filter="fade">
                                      <p:cBhvr>
                                        <p:cTn id="128" dur="500"/>
                                        <p:tgtEl>
                                          <p:spTgt spid="48"/>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51"/>
                                        </p:tgtEl>
                                        <p:attrNameLst>
                                          <p:attrName>style.visibility</p:attrName>
                                        </p:attrNameLst>
                                      </p:cBhvr>
                                      <p:to>
                                        <p:strVal val="visible"/>
                                      </p:to>
                                    </p:set>
                                    <p:animEffect transition="in" filter="fade">
                                      <p:cBhvr>
                                        <p:cTn id="133" dur="500"/>
                                        <p:tgtEl>
                                          <p:spTgt spid="51"/>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52"/>
                                        </p:tgtEl>
                                        <p:attrNameLst>
                                          <p:attrName>style.visibility</p:attrName>
                                        </p:attrNameLst>
                                      </p:cBhvr>
                                      <p:to>
                                        <p:strVal val="visible"/>
                                      </p:to>
                                    </p:set>
                                    <p:animEffect transition="in" filter="fade">
                                      <p:cBhvr>
                                        <p:cTn id="136" dur="500"/>
                                        <p:tgtEl>
                                          <p:spTgt spid="5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9"/>
                                        </p:tgtEl>
                                        <p:attrNameLst>
                                          <p:attrName>style.visibility</p:attrName>
                                        </p:attrNameLst>
                                      </p:cBhvr>
                                      <p:to>
                                        <p:strVal val="visible"/>
                                      </p:to>
                                    </p:set>
                                    <p:animEffect transition="in" filter="fade">
                                      <p:cBhvr>
                                        <p:cTn id="141" dur="500"/>
                                        <p:tgtEl>
                                          <p:spTgt spid="49"/>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53"/>
                                        </p:tgtEl>
                                        <p:attrNameLst>
                                          <p:attrName>style.visibility</p:attrName>
                                        </p:attrNameLst>
                                      </p:cBhvr>
                                      <p:to>
                                        <p:strVal val="visible"/>
                                      </p:to>
                                    </p:set>
                                    <p:animEffect transition="in" filter="fade">
                                      <p:cBhvr>
                                        <p:cTn id="144" dur="500"/>
                                        <p:tgtEl>
                                          <p:spTgt spid="53"/>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54"/>
                                        </p:tgtEl>
                                        <p:attrNameLst>
                                          <p:attrName>style.visibility</p:attrName>
                                        </p:attrNameLst>
                                      </p:cBhvr>
                                      <p:to>
                                        <p:strVal val="visible"/>
                                      </p:to>
                                    </p:set>
                                    <p:animEffect transition="in" filter="fade">
                                      <p:cBhvr>
                                        <p:cTn id="149" dur="500"/>
                                        <p:tgtEl>
                                          <p:spTgt spid="54"/>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55"/>
                                        </p:tgtEl>
                                        <p:attrNameLst>
                                          <p:attrName>style.visibility</p:attrName>
                                        </p:attrNameLst>
                                      </p:cBhvr>
                                      <p:to>
                                        <p:strVal val="visible"/>
                                      </p:to>
                                    </p:set>
                                    <p:animEffect transition="in" filter="fade">
                                      <p:cBhvr>
                                        <p:cTn id="154" dur="500"/>
                                        <p:tgtEl>
                                          <p:spTgt spid="55"/>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57"/>
                                        </p:tgtEl>
                                        <p:attrNameLst>
                                          <p:attrName>style.visibility</p:attrName>
                                        </p:attrNameLst>
                                      </p:cBhvr>
                                      <p:to>
                                        <p:strVal val="visible"/>
                                      </p:to>
                                    </p:set>
                                    <p:animEffect transition="in" filter="fade">
                                      <p:cBhvr>
                                        <p:cTn id="159" dur="500"/>
                                        <p:tgtEl>
                                          <p:spTgt spid="57"/>
                                        </p:tgtEl>
                                      </p:cBhvr>
                                    </p:animEffect>
                                  </p:childTnLst>
                                </p:cTn>
                              </p:par>
                              <p:par>
                                <p:cTn id="160" presetID="10" presetClass="entr" presetSubtype="0" fill="hold" nodeType="withEffect">
                                  <p:stCondLst>
                                    <p:cond delay="0"/>
                                  </p:stCondLst>
                                  <p:childTnLst>
                                    <p:set>
                                      <p:cBhvr>
                                        <p:cTn id="161" dur="1" fill="hold">
                                          <p:stCondLst>
                                            <p:cond delay="0"/>
                                          </p:stCondLst>
                                        </p:cTn>
                                        <p:tgtEl>
                                          <p:spTgt spid="56"/>
                                        </p:tgtEl>
                                        <p:attrNameLst>
                                          <p:attrName>style.visibility</p:attrName>
                                        </p:attrNameLst>
                                      </p:cBhvr>
                                      <p:to>
                                        <p:strVal val="visible"/>
                                      </p:to>
                                    </p:set>
                                    <p:animEffect transition="in" filter="fade">
                                      <p:cBhvr>
                                        <p:cTn id="162" dur="500"/>
                                        <p:tgtEl>
                                          <p:spTgt spid="56"/>
                                        </p:tgtEl>
                                      </p:cBhvr>
                                    </p:animEffect>
                                  </p:childTnLst>
                                </p:cTn>
                              </p:par>
                              <p:par>
                                <p:cTn id="163" presetID="10" presetClass="entr" presetSubtype="0" fill="hold" nodeType="withEffect">
                                  <p:stCondLst>
                                    <p:cond delay="0"/>
                                  </p:stCondLst>
                                  <p:childTnLst>
                                    <p:set>
                                      <p:cBhvr>
                                        <p:cTn id="164" dur="1" fill="hold">
                                          <p:stCondLst>
                                            <p:cond delay="0"/>
                                          </p:stCondLst>
                                        </p:cTn>
                                        <p:tgtEl>
                                          <p:spTgt spid="102"/>
                                        </p:tgtEl>
                                        <p:attrNameLst>
                                          <p:attrName>style.visibility</p:attrName>
                                        </p:attrNameLst>
                                      </p:cBhvr>
                                      <p:to>
                                        <p:strVal val="visible"/>
                                      </p:to>
                                    </p:set>
                                    <p:animEffect transition="in" filter="fade">
                                      <p:cBhvr>
                                        <p:cTn id="165" dur="500"/>
                                        <p:tgtEl>
                                          <p:spTgt spid="102"/>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103"/>
                                        </p:tgtEl>
                                        <p:attrNameLst>
                                          <p:attrName>style.visibility</p:attrName>
                                        </p:attrNameLst>
                                      </p:cBhvr>
                                      <p:to>
                                        <p:strVal val="visible"/>
                                      </p:to>
                                    </p:set>
                                    <p:animEffect transition="in" filter="fade">
                                      <p:cBhvr>
                                        <p:cTn id="170" dur="500"/>
                                        <p:tgtEl>
                                          <p:spTgt spid="103"/>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104"/>
                                        </p:tgtEl>
                                        <p:attrNameLst>
                                          <p:attrName>style.visibility</p:attrName>
                                        </p:attrNameLst>
                                      </p:cBhvr>
                                      <p:to>
                                        <p:strVal val="visible"/>
                                      </p:to>
                                    </p:set>
                                    <p:animEffect transition="in" filter="fade">
                                      <p:cBhvr>
                                        <p:cTn id="175" dur="500"/>
                                        <p:tgtEl>
                                          <p:spTgt spid="104"/>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105"/>
                                        </p:tgtEl>
                                        <p:attrNameLst>
                                          <p:attrName>style.visibility</p:attrName>
                                        </p:attrNameLst>
                                      </p:cBhvr>
                                      <p:to>
                                        <p:strVal val="visible"/>
                                      </p:to>
                                    </p:set>
                                    <p:animEffect transition="in" filter="fade">
                                      <p:cBhvr>
                                        <p:cTn id="180" dur="500"/>
                                        <p:tgtEl>
                                          <p:spTgt spid="105"/>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106"/>
                                        </p:tgtEl>
                                        <p:attrNameLst>
                                          <p:attrName>style.visibility</p:attrName>
                                        </p:attrNameLst>
                                      </p:cBhvr>
                                      <p:to>
                                        <p:strVal val="visible"/>
                                      </p:to>
                                    </p:set>
                                    <p:animEffect transition="in" filter="fade">
                                      <p:cBhvr>
                                        <p:cTn id="185"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22" grpId="0"/>
      <p:bldP spid="23" grpId="0"/>
      <p:bldP spid="24" grpId="0"/>
      <p:bldP spid="25" grpId="0"/>
      <p:bldP spid="26" grpId="0" animBg="1"/>
      <p:bldP spid="27" grpId="0" animBg="1"/>
      <p:bldP spid="28" grpId="0"/>
      <p:bldP spid="29" grpId="0"/>
      <p:bldP spid="30" grpId="0"/>
      <p:bldP spid="31" grpId="0"/>
      <p:bldP spid="32" grpId="0" animBg="1"/>
      <p:bldP spid="33" grpId="0" animBg="1"/>
      <p:bldP spid="34" grpId="0" animBg="1"/>
      <p:bldP spid="35" grpId="0" animBg="1"/>
      <p:bldP spid="36" grpId="0" animBg="1"/>
      <p:bldP spid="45" grpId="0"/>
      <p:bldP spid="46" grpId="0"/>
      <p:bldP spid="47" grpId="0"/>
      <p:bldP spid="48" grpId="0"/>
      <p:bldP spid="49" grpId="0" animBg="1"/>
      <p:bldP spid="51" grpId="0" animBg="1"/>
      <p:bldP spid="52" grpId="0"/>
      <p:bldP spid="53" grpId="0"/>
      <p:bldP spid="54" grpId="0"/>
      <p:bldP spid="55" grpId="0"/>
      <p:bldP spid="57" grpId="0"/>
      <p:bldP spid="103" grpId="0"/>
      <p:bldP spid="104" grpId="0"/>
      <p:bldP spid="105" grpId="0"/>
      <p:bldP spid="10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Match each box to the number which has the same value. </a:t>
            </a:r>
          </a:p>
          <a:p>
            <a:r>
              <a:rPr lang="en-US" sz="3200" b="1" dirty="0"/>
              <a:t>One has been done for you. </a:t>
            </a:r>
            <a:endParaRPr lang="en-US" sz="2800" dirty="0"/>
          </a:p>
        </p:txBody>
      </p:sp>
      <p:pic>
        <p:nvPicPr>
          <p:cNvPr id="3" name="Picture 2">
            <a:extLst>
              <a:ext uri="{FF2B5EF4-FFF2-40B4-BE49-F238E27FC236}">
                <a16:creationId xmlns:a16="http://schemas.microsoft.com/office/drawing/2014/main" id="{475F0C70-C084-40EE-9F64-526882FA3B21}"/>
              </a:ext>
            </a:extLst>
          </p:cNvPr>
          <p:cNvPicPr>
            <a:picLocks noChangeAspect="1"/>
          </p:cNvPicPr>
          <p:nvPr/>
        </p:nvPicPr>
        <p:blipFill>
          <a:blip r:embed="rId3"/>
          <a:stretch>
            <a:fillRect/>
          </a:stretch>
        </p:blipFill>
        <p:spPr>
          <a:xfrm>
            <a:off x="623887" y="1127218"/>
            <a:ext cx="5915025" cy="5362575"/>
          </a:xfrm>
          <a:prstGeom prst="rect">
            <a:avLst/>
          </a:prstGeom>
        </p:spPr>
      </p:pic>
      <p:cxnSp>
        <p:nvCxnSpPr>
          <p:cNvPr id="16" name="Straight Connector 15">
            <a:extLst>
              <a:ext uri="{FF2B5EF4-FFF2-40B4-BE49-F238E27FC236}">
                <a16:creationId xmlns:a16="http://schemas.microsoft.com/office/drawing/2014/main" id="{6518C971-1339-43E2-A50D-EA028D7061C6}"/>
              </a:ext>
            </a:extLst>
          </p:cNvPr>
          <p:cNvCxnSpPr>
            <a:cxnSpLocks/>
          </p:cNvCxnSpPr>
          <p:nvPr/>
        </p:nvCxnSpPr>
        <p:spPr>
          <a:xfrm>
            <a:off x="7143613" y="2190380"/>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0A382D-54F4-4B10-8360-4674F8F9D1B3}"/>
              </a:ext>
            </a:extLst>
          </p:cNvPr>
          <p:cNvCxnSpPr>
            <a:cxnSpLocks/>
          </p:cNvCxnSpPr>
          <p:nvPr/>
        </p:nvCxnSpPr>
        <p:spPr>
          <a:xfrm>
            <a:off x="8022843" y="2190380"/>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910882E3-77F2-4A66-B338-F7E8383FD876}"/>
              </a:ext>
            </a:extLst>
          </p:cNvPr>
          <p:cNvSpPr txBox="1"/>
          <p:nvPr/>
        </p:nvSpPr>
        <p:spPr>
          <a:xfrm>
            <a:off x="7106240" y="168254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C6D18803-98F9-4408-9EC3-725BB3A4EC5C}"/>
              </a:ext>
            </a:extLst>
          </p:cNvPr>
          <p:cNvSpPr txBox="1"/>
          <p:nvPr/>
        </p:nvSpPr>
        <p:spPr>
          <a:xfrm>
            <a:off x="7116806" y="212858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0" name="TextBox 19">
            <a:extLst>
              <a:ext uri="{FF2B5EF4-FFF2-40B4-BE49-F238E27FC236}">
                <a16:creationId xmlns:a16="http://schemas.microsoft.com/office/drawing/2014/main" id="{6A80A914-4FE4-4F27-91F9-7F16875BC301}"/>
              </a:ext>
            </a:extLst>
          </p:cNvPr>
          <p:cNvSpPr txBox="1"/>
          <p:nvPr/>
        </p:nvSpPr>
        <p:spPr>
          <a:xfrm>
            <a:off x="8022841" y="2128588"/>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1910E698-9DF0-4851-ABBD-952ADCF34635}"/>
              </a:ext>
            </a:extLst>
          </p:cNvPr>
          <p:cNvSpPr txBox="1"/>
          <p:nvPr/>
        </p:nvSpPr>
        <p:spPr>
          <a:xfrm>
            <a:off x="7575800" y="1874909"/>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2" name="Arc 21">
            <a:extLst>
              <a:ext uri="{FF2B5EF4-FFF2-40B4-BE49-F238E27FC236}">
                <a16:creationId xmlns:a16="http://schemas.microsoft.com/office/drawing/2014/main" id="{C9DA1DA9-D4CE-4EE1-A56E-2F95DEC082B3}"/>
              </a:ext>
            </a:extLst>
          </p:cNvPr>
          <p:cNvSpPr/>
          <p:nvPr/>
        </p:nvSpPr>
        <p:spPr>
          <a:xfrm rot="16200000">
            <a:off x="7630883" y="1038038"/>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B9E0DE87-16E0-4ABA-9EE6-2AD7690F8380}"/>
              </a:ext>
            </a:extLst>
          </p:cNvPr>
          <p:cNvSpPr/>
          <p:nvPr/>
        </p:nvSpPr>
        <p:spPr>
          <a:xfrm rot="5400000">
            <a:off x="7620595" y="1965159"/>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EFF46604-B011-47D4-9FE2-A705EC6ABDAE}"/>
              </a:ext>
            </a:extLst>
          </p:cNvPr>
          <p:cNvSpPr txBox="1"/>
          <p:nvPr/>
        </p:nvSpPr>
        <p:spPr>
          <a:xfrm>
            <a:off x="7628804" y="262291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06EA030F-7F58-412C-801D-C3BDF0320571}"/>
              </a:ext>
            </a:extLst>
          </p:cNvPr>
          <p:cNvSpPr txBox="1"/>
          <p:nvPr/>
        </p:nvSpPr>
        <p:spPr>
          <a:xfrm>
            <a:off x="7628803" y="132860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ECDDAFB3-E58E-4EF1-8739-3969A2E6162B}"/>
              </a:ext>
            </a:extLst>
          </p:cNvPr>
          <p:cNvSpPr txBox="1"/>
          <p:nvPr/>
        </p:nvSpPr>
        <p:spPr>
          <a:xfrm>
            <a:off x="8250799" y="1682546"/>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27" name="Straight Connector 26">
            <a:extLst>
              <a:ext uri="{FF2B5EF4-FFF2-40B4-BE49-F238E27FC236}">
                <a16:creationId xmlns:a16="http://schemas.microsoft.com/office/drawing/2014/main" id="{0C0134AF-5565-45F7-ACDD-5B629C03EEF1}"/>
              </a:ext>
            </a:extLst>
          </p:cNvPr>
          <p:cNvCxnSpPr/>
          <p:nvPr/>
        </p:nvCxnSpPr>
        <p:spPr>
          <a:xfrm>
            <a:off x="1314450" y="2505851"/>
            <a:ext cx="4514850" cy="250429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6E5028A-2B8E-4D37-BA51-AD14796312B3}"/>
              </a:ext>
            </a:extLst>
          </p:cNvPr>
          <p:cNvCxnSpPr>
            <a:cxnSpLocks/>
          </p:cNvCxnSpPr>
          <p:nvPr/>
        </p:nvCxnSpPr>
        <p:spPr>
          <a:xfrm>
            <a:off x="7154179" y="467415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CAED56B-002A-4FF0-989E-F6118C56D37D}"/>
              </a:ext>
            </a:extLst>
          </p:cNvPr>
          <p:cNvCxnSpPr>
            <a:cxnSpLocks/>
          </p:cNvCxnSpPr>
          <p:nvPr/>
        </p:nvCxnSpPr>
        <p:spPr>
          <a:xfrm>
            <a:off x="8033409" y="4674151"/>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32C7452-59A5-445A-9E93-DF67528421AD}"/>
              </a:ext>
            </a:extLst>
          </p:cNvPr>
          <p:cNvSpPr txBox="1"/>
          <p:nvPr/>
        </p:nvSpPr>
        <p:spPr>
          <a:xfrm>
            <a:off x="7116806" y="416631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2" name="TextBox 31">
            <a:extLst>
              <a:ext uri="{FF2B5EF4-FFF2-40B4-BE49-F238E27FC236}">
                <a16:creationId xmlns:a16="http://schemas.microsoft.com/office/drawing/2014/main" id="{E59D5539-33A1-4DF0-B66E-4078F8C65FFB}"/>
              </a:ext>
            </a:extLst>
          </p:cNvPr>
          <p:cNvSpPr txBox="1"/>
          <p:nvPr/>
        </p:nvSpPr>
        <p:spPr>
          <a:xfrm>
            <a:off x="7127372" y="461235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D88BA85F-9298-4BE7-8DE0-4697B18C8675}"/>
              </a:ext>
            </a:extLst>
          </p:cNvPr>
          <p:cNvSpPr txBox="1"/>
          <p:nvPr/>
        </p:nvSpPr>
        <p:spPr>
          <a:xfrm>
            <a:off x="8033408" y="4612359"/>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5AB102FC-AA36-43D6-9AF1-84C5DB4BCB6E}"/>
              </a:ext>
            </a:extLst>
          </p:cNvPr>
          <p:cNvSpPr txBox="1"/>
          <p:nvPr/>
        </p:nvSpPr>
        <p:spPr>
          <a:xfrm>
            <a:off x="7586366" y="435868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3D41594B-5C47-430C-8A09-1E85E6C3A504}"/>
              </a:ext>
            </a:extLst>
          </p:cNvPr>
          <p:cNvSpPr/>
          <p:nvPr/>
        </p:nvSpPr>
        <p:spPr>
          <a:xfrm rot="16200000">
            <a:off x="7519067" y="364419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B84F131F-3B0D-4AC4-BFCF-65AF4F64081C}"/>
              </a:ext>
            </a:extLst>
          </p:cNvPr>
          <p:cNvSpPr/>
          <p:nvPr/>
        </p:nvSpPr>
        <p:spPr>
          <a:xfrm rot="5400000">
            <a:off x="7508780" y="457131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981D30C1-9E21-46FC-9175-37E5EC6C29E9}"/>
              </a:ext>
            </a:extLst>
          </p:cNvPr>
          <p:cNvSpPr txBox="1"/>
          <p:nvPr/>
        </p:nvSpPr>
        <p:spPr>
          <a:xfrm>
            <a:off x="7639370" y="510669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22501F4E-3FDF-44DF-AF60-A0D6219615A7}"/>
              </a:ext>
            </a:extLst>
          </p:cNvPr>
          <p:cNvSpPr txBox="1"/>
          <p:nvPr/>
        </p:nvSpPr>
        <p:spPr>
          <a:xfrm>
            <a:off x="7639369" y="381237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3FB8122C-F1DF-45F8-B45B-A839915D611D}"/>
              </a:ext>
            </a:extLst>
          </p:cNvPr>
          <p:cNvSpPr txBox="1"/>
          <p:nvPr/>
        </p:nvSpPr>
        <p:spPr>
          <a:xfrm>
            <a:off x="8247297" y="4166317"/>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40" name="Straight Connector 39">
            <a:extLst>
              <a:ext uri="{FF2B5EF4-FFF2-40B4-BE49-F238E27FC236}">
                <a16:creationId xmlns:a16="http://schemas.microsoft.com/office/drawing/2014/main" id="{C6EC8E58-9A96-41FE-9A44-E8250F67C42D}"/>
              </a:ext>
            </a:extLst>
          </p:cNvPr>
          <p:cNvCxnSpPr>
            <a:cxnSpLocks/>
          </p:cNvCxnSpPr>
          <p:nvPr/>
        </p:nvCxnSpPr>
        <p:spPr>
          <a:xfrm flipV="1">
            <a:off x="1294046" y="2622919"/>
            <a:ext cx="4481719" cy="24837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2133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fade">
                                      <p:cBhvr>
                                        <p:cTn id="48" dur="500"/>
                                        <p:tgtEl>
                                          <p:spTgt spid="2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par>
                                <p:cTn id="54" presetID="10" presetClass="entr" presetSubtype="0" fill="hold" nodeType="with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500"/>
                                        <p:tgtEl>
                                          <p:spTgt spid="31"/>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3"/>
                                        </p:tgtEl>
                                        <p:attrNameLst>
                                          <p:attrName>style.visibility</p:attrName>
                                        </p:attrNameLst>
                                      </p:cBhvr>
                                      <p:to>
                                        <p:strVal val="visible"/>
                                      </p:to>
                                    </p:set>
                                    <p:animEffect transition="in" filter="fade">
                                      <p:cBhvr>
                                        <p:cTn id="65" dur="500"/>
                                        <p:tgtEl>
                                          <p:spTgt spid="33"/>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4"/>
                                        </p:tgtEl>
                                        <p:attrNameLst>
                                          <p:attrName>style.visibility</p:attrName>
                                        </p:attrNameLst>
                                      </p:cBhvr>
                                      <p:to>
                                        <p:strVal val="visible"/>
                                      </p:to>
                                    </p:set>
                                    <p:animEffect transition="in" filter="fade">
                                      <p:cBhvr>
                                        <p:cTn id="68" dur="500"/>
                                        <p:tgtEl>
                                          <p:spTgt spid="3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7"/>
                                        </p:tgtEl>
                                        <p:attrNameLst>
                                          <p:attrName>style.visibility</p:attrName>
                                        </p:attrNameLst>
                                      </p:cBhvr>
                                      <p:to>
                                        <p:strVal val="visible"/>
                                      </p:to>
                                    </p:set>
                                    <p:animEffect transition="in" filter="fade">
                                      <p:cBhvr>
                                        <p:cTn id="76" dur="500"/>
                                        <p:tgtEl>
                                          <p:spTgt spid="3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8"/>
                                        </p:tgtEl>
                                        <p:attrNameLst>
                                          <p:attrName>style.visibility</p:attrName>
                                        </p:attrNameLst>
                                      </p:cBhvr>
                                      <p:to>
                                        <p:strVal val="visible"/>
                                      </p:to>
                                    </p:set>
                                    <p:animEffect transition="in" filter="fade">
                                      <p:cBhvr>
                                        <p:cTn id="84" dur="500"/>
                                        <p:tgtEl>
                                          <p:spTgt spid="38"/>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40"/>
                                        </p:tgtEl>
                                        <p:attrNameLst>
                                          <p:attrName>style.visibility</p:attrName>
                                        </p:attrNameLst>
                                      </p:cBhvr>
                                      <p:to>
                                        <p:strVal val="visible"/>
                                      </p:to>
                                    </p:set>
                                    <p:animEffect transition="in" filter="fade">
                                      <p:cBhvr>
                                        <p:cTn id="9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animBg="1"/>
      <p:bldP spid="23" grpId="0" animBg="1"/>
      <p:bldP spid="24" grpId="0"/>
      <p:bldP spid="25" grpId="0"/>
      <p:bldP spid="26" grpId="0"/>
      <p:bldP spid="31" grpId="0"/>
      <p:bldP spid="32" grpId="0"/>
      <p:bldP spid="33" grpId="0"/>
      <p:bldP spid="34" grpId="0"/>
      <p:bldP spid="35" grpId="0" animBg="1"/>
      <p:bldP spid="36" grpId="0" animBg="1"/>
      <p:bldP spid="37" grpId="0"/>
      <p:bldP spid="38" grpId="0"/>
      <p:bldP spid="3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7624D167-3888-4F21-AA5E-9B42837A0123}"/>
              </a:ext>
            </a:extLst>
          </p:cNvPr>
          <p:cNvSpPr txBox="1"/>
          <p:nvPr/>
        </p:nvSpPr>
        <p:spPr>
          <a:xfrm>
            <a:off x="2629709" y="464613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FD518E71-EE07-4980-8751-F5FCCB8F1B6B}"/>
              </a:ext>
            </a:extLst>
          </p:cNvPr>
          <p:cNvSpPr txBox="1"/>
          <p:nvPr/>
        </p:nvSpPr>
        <p:spPr>
          <a:xfrm>
            <a:off x="1285801" y="4220740"/>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1 7.9 0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table shows the cost of coach tickets to different cities.</a:t>
            </a:r>
          </a:p>
        </p:txBody>
      </p:sp>
      <p:pic>
        <p:nvPicPr>
          <p:cNvPr id="3" name="Picture 2">
            <a:extLst>
              <a:ext uri="{FF2B5EF4-FFF2-40B4-BE49-F238E27FC236}">
                <a16:creationId xmlns:a16="http://schemas.microsoft.com/office/drawing/2014/main" id="{8F99F0CF-55DE-41AA-B156-DDA7F2C6E836}"/>
              </a:ext>
            </a:extLst>
          </p:cNvPr>
          <p:cNvPicPr>
            <a:picLocks noChangeAspect="1"/>
          </p:cNvPicPr>
          <p:nvPr/>
        </p:nvPicPr>
        <p:blipFill>
          <a:blip r:embed="rId3"/>
          <a:stretch>
            <a:fillRect/>
          </a:stretch>
        </p:blipFill>
        <p:spPr>
          <a:xfrm>
            <a:off x="192918" y="634775"/>
            <a:ext cx="7037876" cy="3107861"/>
          </a:xfrm>
          <a:prstGeom prst="rect">
            <a:avLst/>
          </a:prstGeom>
        </p:spPr>
      </p:pic>
      <p:sp>
        <p:nvSpPr>
          <p:cNvPr id="5" name="Rectangle 4">
            <a:extLst>
              <a:ext uri="{FF2B5EF4-FFF2-40B4-BE49-F238E27FC236}">
                <a16:creationId xmlns:a16="http://schemas.microsoft.com/office/drawing/2014/main" id="{A2C7E179-7C75-473D-BF1C-BBD961988D41}"/>
              </a:ext>
            </a:extLst>
          </p:cNvPr>
          <p:cNvSpPr/>
          <p:nvPr/>
        </p:nvSpPr>
        <p:spPr>
          <a:xfrm>
            <a:off x="7367153" y="634775"/>
            <a:ext cx="4423064" cy="2062103"/>
          </a:xfrm>
          <a:prstGeom prst="rect">
            <a:avLst/>
          </a:prstGeom>
        </p:spPr>
        <p:txBody>
          <a:bodyPr wrap="square">
            <a:spAutoFit/>
          </a:bodyPr>
          <a:lstStyle/>
          <a:p>
            <a:r>
              <a:rPr lang="en-US" sz="3200" b="1" dirty="0"/>
              <a:t>What is the total cost for a return journey to York for one adult and two children?</a:t>
            </a:r>
          </a:p>
        </p:txBody>
      </p:sp>
      <p:sp>
        <p:nvSpPr>
          <p:cNvPr id="4" name="Rectangle 3">
            <a:extLst>
              <a:ext uri="{FF2B5EF4-FFF2-40B4-BE49-F238E27FC236}">
                <a16:creationId xmlns:a16="http://schemas.microsoft.com/office/drawing/2014/main" id="{1A7B7F58-2536-4684-AC52-F2B8D52BE2DA}"/>
              </a:ext>
            </a:extLst>
          </p:cNvPr>
          <p:cNvSpPr/>
          <p:nvPr/>
        </p:nvSpPr>
        <p:spPr>
          <a:xfrm>
            <a:off x="3865253" y="1890732"/>
            <a:ext cx="1675791"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92719848-ABE5-4009-88D5-1D6CB3EB2C93}"/>
              </a:ext>
            </a:extLst>
          </p:cNvPr>
          <p:cNvSpPr/>
          <p:nvPr/>
        </p:nvSpPr>
        <p:spPr>
          <a:xfrm>
            <a:off x="3865253" y="3116645"/>
            <a:ext cx="1675791" cy="57932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1A9EDBEF-F05A-4496-A8B0-7DA668C61EC6}"/>
              </a:ext>
            </a:extLst>
          </p:cNvPr>
          <p:cNvSpPr txBox="1"/>
          <p:nvPr/>
        </p:nvSpPr>
        <p:spPr>
          <a:xfrm>
            <a:off x="831432" y="463269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6" name="Straight Connector 15">
            <a:extLst>
              <a:ext uri="{FF2B5EF4-FFF2-40B4-BE49-F238E27FC236}">
                <a16:creationId xmlns:a16="http://schemas.microsoft.com/office/drawing/2014/main" id="{AFB90804-09CB-4CC3-9915-35E59B9898D1}"/>
              </a:ext>
            </a:extLst>
          </p:cNvPr>
          <p:cNvCxnSpPr>
            <a:cxnSpLocks/>
          </p:cNvCxnSpPr>
          <p:nvPr/>
        </p:nvCxnSpPr>
        <p:spPr>
          <a:xfrm flipV="1">
            <a:off x="843711" y="5174361"/>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316C814-8209-40CC-983C-8F8EA3D5D76B}"/>
              </a:ext>
            </a:extLst>
          </p:cNvPr>
          <p:cNvCxnSpPr>
            <a:cxnSpLocks/>
          </p:cNvCxnSpPr>
          <p:nvPr/>
        </p:nvCxnSpPr>
        <p:spPr>
          <a:xfrm>
            <a:off x="843711" y="5613139"/>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DD97A705-5A02-482D-9BAB-F6A8F65E25E2}"/>
              </a:ext>
            </a:extLst>
          </p:cNvPr>
          <p:cNvSpPr txBox="1"/>
          <p:nvPr/>
        </p:nvSpPr>
        <p:spPr>
          <a:xfrm>
            <a:off x="2630072"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9" name="TextBox 18">
            <a:extLst>
              <a:ext uri="{FF2B5EF4-FFF2-40B4-BE49-F238E27FC236}">
                <a16:creationId xmlns:a16="http://schemas.microsoft.com/office/drawing/2014/main" id="{0E1A497D-E175-47F8-8AE9-5BD1FA2BA18F}"/>
              </a:ext>
            </a:extLst>
          </p:cNvPr>
          <p:cNvSpPr txBox="1"/>
          <p:nvPr/>
        </p:nvSpPr>
        <p:spPr>
          <a:xfrm>
            <a:off x="1330087" y="3948703"/>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DB3E84C1-DCC7-4787-B5B6-B314A1BE3078}"/>
              </a:ext>
            </a:extLst>
          </p:cNvPr>
          <p:cNvSpPr txBox="1"/>
          <p:nvPr/>
        </p:nvSpPr>
        <p:spPr>
          <a:xfrm>
            <a:off x="2170487" y="5096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1" name="TextBox 20">
            <a:extLst>
              <a:ext uri="{FF2B5EF4-FFF2-40B4-BE49-F238E27FC236}">
                <a16:creationId xmlns:a16="http://schemas.microsoft.com/office/drawing/2014/main" id="{93E02090-04A9-4E11-BC67-2A255CFA6066}"/>
              </a:ext>
            </a:extLst>
          </p:cNvPr>
          <p:cNvSpPr txBox="1"/>
          <p:nvPr/>
        </p:nvSpPr>
        <p:spPr>
          <a:xfrm>
            <a:off x="1722695"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2BF22505-C32D-431D-8F3A-370B38C6C0E1}"/>
              </a:ext>
            </a:extLst>
          </p:cNvPr>
          <p:cNvSpPr txBox="1"/>
          <p:nvPr/>
        </p:nvSpPr>
        <p:spPr>
          <a:xfrm>
            <a:off x="1285801" y="509603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A576391E-A6E0-4DC1-A507-930E6BED4A48}"/>
              </a:ext>
            </a:extLst>
          </p:cNvPr>
          <p:cNvSpPr txBox="1"/>
          <p:nvPr/>
        </p:nvSpPr>
        <p:spPr>
          <a:xfrm>
            <a:off x="1773850" y="3949965"/>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80DDBFC7-6703-43F9-AFAE-C38A26FBCAC3}"/>
              </a:ext>
            </a:extLst>
          </p:cNvPr>
          <p:cNvSpPr txBox="1"/>
          <p:nvPr/>
        </p:nvSpPr>
        <p:spPr>
          <a:xfrm>
            <a:off x="2029475" y="50913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6" name="TextBox 25">
            <a:extLst>
              <a:ext uri="{FF2B5EF4-FFF2-40B4-BE49-F238E27FC236}">
                <a16:creationId xmlns:a16="http://schemas.microsoft.com/office/drawing/2014/main" id="{CDA40CCA-828A-473C-9EF7-7D273307C62E}"/>
              </a:ext>
            </a:extLst>
          </p:cNvPr>
          <p:cNvSpPr txBox="1"/>
          <p:nvPr/>
        </p:nvSpPr>
        <p:spPr>
          <a:xfrm>
            <a:off x="913964" y="5099391"/>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TextBox 26">
            <a:extLst>
              <a:ext uri="{FF2B5EF4-FFF2-40B4-BE49-F238E27FC236}">
                <a16:creationId xmlns:a16="http://schemas.microsoft.com/office/drawing/2014/main" id="{93809E3A-FD5F-4F3D-AB77-6E5E3638D199}"/>
              </a:ext>
            </a:extLst>
          </p:cNvPr>
          <p:cNvSpPr txBox="1"/>
          <p:nvPr/>
        </p:nvSpPr>
        <p:spPr>
          <a:xfrm>
            <a:off x="3756843" y="4215377"/>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3 5.8 0</a:t>
            </a:r>
          </a:p>
        </p:txBody>
      </p:sp>
      <p:sp>
        <p:nvSpPr>
          <p:cNvPr id="28" name="TextBox 27">
            <a:extLst>
              <a:ext uri="{FF2B5EF4-FFF2-40B4-BE49-F238E27FC236}">
                <a16:creationId xmlns:a16="http://schemas.microsoft.com/office/drawing/2014/main" id="{1B8CBBDA-0962-4263-9829-FD8A93FB4391}"/>
              </a:ext>
            </a:extLst>
          </p:cNvPr>
          <p:cNvSpPr txBox="1"/>
          <p:nvPr/>
        </p:nvSpPr>
        <p:spPr>
          <a:xfrm>
            <a:off x="3756842" y="4651871"/>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2 8.5 0</a:t>
            </a:r>
          </a:p>
        </p:txBody>
      </p:sp>
      <p:sp>
        <p:nvSpPr>
          <p:cNvPr id="29" name="TextBox 28">
            <a:extLst>
              <a:ext uri="{FF2B5EF4-FFF2-40B4-BE49-F238E27FC236}">
                <a16:creationId xmlns:a16="http://schemas.microsoft.com/office/drawing/2014/main" id="{C6E3420F-ACF0-4C33-BF5A-5239CF2E4AFE}"/>
              </a:ext>
            </a:extLst>
          </p:cNvPr>
          <p:cNvSpPr txBox="1"/>
          <p:nvPr/>
        </p:nvSpPr>
        <p:spPr>
          <a:xfrm>
            <a:off x="3323420" y="4651871"/>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0" name="Straight Connector 29">
            <a:extLst>
              <a:ext uri="{FF2B5EF4-FFF2-40B4-BE49-F238E27FC236}">
                <a16:creationId xmlns:a16="http://schemas.microsoft.com/office/drawing/2014/main" id="{F1957A91-29AA-4B57-B380-166F6E25EA94}"/>
              </a:ext>
            </a:extLst>
          </p:cNvPr>
          <p:cNvCxnSpPr>
            <a:cxnSpLocks/>
          </p:cNvCxnSpPr>
          <p:nvPr/>
        </p:nvCxnSpPr>
        <p:spPr>
          <a:xfrm>
            <a:off x="3329859" y="5163280"/>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89344F4-FC72-494A-A75C-B83E24488A7A}"/>
              </a:ext>
            </a:extLst>
          </p:cNvPr>
          <p:cNvCxnSpPr>
            <a:cxnSpLocks/>
          </p:cNvCxnSpPr>
          <p:nvPr/>
        </p:nvCxnSpPr>
        <p:spPr>
          <a:xfrm>
            <a:off x="3329859" y="5606483"/>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D5153967-F55C-43BF-93D2-77CC63FFA714}"/>
              </a:ext>
            </a:extLst>
          </p:cNvPr>
          <p:cNvSpPr txBox="1"/>
          <p:nvPr/>
        </p:nvSpPr>
        <p:spPr>
          <a:xfrm>
            <a:off x="4494978" y="509008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90A048E0-63E0-45F6-9CE7-676596073DD8}"/>
              </a:ext>
            </a:extLst>
          </p:cNvPr>
          <p:cNvSpPr txBox="1"/>
          <p:nvPr/>
        </p:nvSpPr>
        <p:spPr>
          <a:xfrm>
            <a:off x="5089553"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4" name="TextBox 33">
            <a:extLst>
              <a:ext uri="{FF2B5EF4-FFF2-40B4-BE49-F238E27FC236}">
                <a16:creationId xmlns:a16="http://schemas.microsoft.com/office/drawing/2014/main" id="{C88B80BC-674F-47BD-8851-473B27DFE63D}"/>
              </a:ext>
            </a:extLst>
          </p:cNvPr>
          <p:cNvSpPr txBox="1"/>
          <p:nvPr/>
        </p:nvSpPr>
        <p:spPr>
          <a:xfrm>
            <a:off x="3783735" y="3914907"/>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06CF0663-E43E-4778-BE39-CAF120D24B8C}"/>
              </a:ext>
            </a:extLst>
          </p:cNvPr>
          <p:cNvSpPr txBox="1"/>
          <p:nvPr/>
        </p:nvSpPr>
        <p:spPr>
          <a:xfrm>
            <a:off x="4675040" y="509132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9F6ABCF0-BD1F-486B-AAB5-0A329BFAA84B}"/>
              </a:ext>
            </a:extLst>
          </p:cNvPr>
          <p:cNvSpPr txBox="1"/>
          <p:nvPr/>
        </p:nvSpPr>
        <p:spPr>
          <a:xfrm>
            <a:off x="4246309" y="3914907"/>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E554A45E-0BB9-408B-B66D-5DA7E1C8510E}"/>
              </a:ext>
            </a:extLst>
          </p:cNvPr>
          <p:cNvSpPr txBox="1"/>
          <p:nvPr/>
        </p:nvSpPr>
        <p:spPr>
          <a:xfrm>
            <a:off x="4204687"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E261566A-90FF-4DBF-85A9-89E0F16EFB96}"/>
              </a:ext>
            </a:extLst>
          </p:cNvPr>
          <p:cNvSpPr txBox="1"/>
          <p:nvPr/>
        </p:nvSpPr>
        <p:spPr>
          <a:xfrm>
            <a:off x="3759297"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9" name="TextBox 38">
            <a:extLst>
              <a:ext uri="{FF2B5EF4-FFF2-40B4-BE49-F238E27FC236}">
                <a16:creationId xmlns:a16="http://schemas.microsoft.com/office/drawing/2014/main" id="{6CFA16B1-853F-43BC-9042-40BE8A709F1B}"/>
              </a:ext>
            </a:extLst>
          </p:cNvPr>
          <p:cNvSpPr txBox="1"/>
          <p:nvPr/>
        </p:nvSpPr>
        <p:spPr>
          <a:xfrm>
            <a:off x="3395872"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Rectangle 39">
            <a:extLst>
              <a:ext uri="{FF2B5EF4-FFF2-40B4-BE49-F238E27FC236}">
                <a16:creationId xmlns:a16="http://schemas.microsoft.com/office/drawing/2014/main" id="{92BA98A9-AD02-4B41-8920-6B08ECA21C1A}"/>
              </a:ext>
            </a:extLst>
          </p:cNvPr>
          <p:cNvSpPr/>
          <p:nvPr/>
        </p:nvSpPr>
        <p:spPr>
          <a:xfrm>
            <a:off x="7803142" y="2695360"/>
            <a:ext cx="2964373" cy="584775"/>
          </a:xfrm>
          <a:prstGeom prst="rect">
            <a:avLst/>
          </a:prstGeom>
        </p:spPr>
        <p:txBody>
          <a:bodyPr wrap="square">
            <a:spAutoFit/>
          </a:bodyPr>
          <a:lstStyle/>
          <a:p>
            <a:r>
              <a:rPr lang="en-GB" sz="3200" b="1" dirty="0">
                <a:solidFill>
                  <a:srgbClr val="FF0000"/>
                </a:solidFill>
              </a:rPr>
              <a:t>£64.30</a:t>
            </a:r>
            <a:endParaRPr lang="en-US" sz="3200" b="1" dirty="0">
              <a:solidFill>
                <a:srgbClr val="FF0000"/>
              </a:solidFill>
            </a:endParaRPr>
          </a:p>
        </p:txBody>
      </p:sp>
    </p:spTree>
    <p:extLst>
      <p:ext uri="{BB962C8B-B14F-4D97-AF65-F5344CB8AC3E}">
        <p14:creationId xmlns:p14="http://schemas.microsoft.com/office/powerpoint/2010/main" val="4123056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4"/>
                                        </p:tgtEl>
                                        <p:attrNameLst>
                                          <p:attrName>style.visibility</p:attrName>
                                        </p:attrNameLst>
                                      </p:cBhvr>
                                      <p:to>
                                        <p:strVal val="visible"/>
                                      </p:to>
                                    </p:set>
                                    <p:animEffect transition="in" filter="fade">
                                      <p:cBhvr>
                                        <p:cTn id="44" dur="500"/>
                                        <p:tgtEl>
                                          <p:spTgt spid="2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fade">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500"/>
                                        <p:tgtEl>
                                          <p:spTgt spid="2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par>
                                <p:cTn id="85" presetID="10" presetClass="entr" presetSubtype="0" fill="hold" nodeType="with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par>
                                <p:cTn id="88" presetID="10" presetClass="entr" presetSubtype="0" fill="hold"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fade">
                                      <p:cBhvr>
                                        <p:cTn id="90" dur="500"/>
                                        <p:tgtEl>
                                          <p:spTgt spid="30"/>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2"/>
                                        </p:tgtEl>
                                        <p:attrNameLst>
                                          <p:attrName>style.visibility</p:attrName>
                                        </p:attrNameLst>
                                      </p:cBhvr>
                                      <p:to>
                                        <p:strVal val="visible"/>
                                      </p:to>
                                    </p:set>
                                    <p:animEffect transition="in" filter="fade">
                                      <p:cBhvr>
                                        <p:cTn id="95" dur="500"/>
                                        <p:tgtEl>
                                          <p:spTgt spid="32"/>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fade">
                                      <p:cBhvr>
                                        <p:cTn id="100" dur="500"/>
                                        <p:tgtEl>
                                          <p:spTgt spid="33"/>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36"/>
                                        </p:tgtEl>
                                        <p:attrNameLst>
                                          <p:attrName>style.visibility</p:attrName>
                                        </p:attrNameLst>
                                      </p:cBhvr>
                                      <p:to>
                                        <p:strVal val="visible"/>
                                      </p:to>
                                    </p:set>
                                    <p:animEffect transition="in" filter="fade">
                                      <p:cBhvr>
                                        <p:cTn id="105" dur="500"/>
                                        <p:tgtEl>
                                          <p:spTgt spid="36"/>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fade">
                                      <p:cBhvr>
                                        <p:cTn id="110" dur="500"/>
                                        <p:tgtEl>
                                          <p:spTgt spid="35"/>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34"/>
                                        </p:tgtEl>
                                        <p:attrNameLst>
                                          <p:attrName>style.visibility</p:attrName>
                                        </p:attrNameLst>
                                      </p:cBhvr>
                                      <p:to>
                                        <p:strVal val="visible"/>
                                      </p:to>
                                    </p:set>
                                    <p:animEffect transition="in" filter="fade">
                                      <p:cBhvr>
                                        <p:cTn id="115" dur="500"/>
                                        <p:tgtEl>
                                          <p:spTgt spid="34"/>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37"/>
                                        </p:tgtEl>
                                        <p:attrNameLst>
                                          <p:attrName>style.visibility</p:attrName>
                                        </p:attrNameLst>
                                      </p:cBhvr>
                                      <p:to>
                                        <p:strVal val="visible"/>
                                      </p:to>
                                    </p:set>
                                    <p:animEffect transition="in" filter="fade">
                                      <p:cBhvr>
                                        <p:cTn id="120" dur="500"/>
                                        <p:tgtEl>
                                          <p:spTgt spid="37"/>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38"/>
                                        </p:tgtEl>
                                        <p:attrNameLst>
                                          <p:attrName>style.visibility</p:attrName>
                                        </p:attrNameLst>
                                      </p:cBhvr>
                                      <p:to>
                                        <p:strVal val="visible"/>
                                      </p:to>
                                    </p:set>
                                    <p:animEffect transition="in" filter="fade">
                                      <p:cBhvr>
                                        <p:cTn id="125" dur="500"/>
                                        <p:tgtEl>
                                          <p:spTgt spid="38"/>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9"/>
                                        </p:tgtEl>
                                        <p:attrNameLst>
                                          <p:attrName>style.visibility</p:attrName>
                                        </p:attrNameLst>
                                      </p:cBhvr>
                                      <p:to>
                                        <p:strVal val="visible"/>
                                      </p:to>
                                    </p:set>
                                    <p:animEffect transition="in" filter="fade">
                                      <p:cBhvr>
                                        <p:cTn id="130" dur="500"/>
                                        <p:tgtEl>
                                          <p:spTgt spid="39"/>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40"/>
                                        </p:tgtEl>
                                        <p:attrNameLst>
                                          <p:attrName>style.visibility</p:attrName>
                                        </p:attrNameLst>
                                      </p:cBhvr>
                                      <p:to>
                                        <p:strVal val="visible"/>
                                      </p:to>
                                    </p:set>
                                    <p:animEffect transition="in" filter="fade">
                                      <p:cBhvr>
                                        <p:cTn id="13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4" grpId="0" animBg="1"/>
      <p:bldP spid="7" grpId="0" animBg="1"/>
      <p:bldP spid="15" grpId="0"/>
      <p:bldP spid="18" grpId="0"/>
      <p:bldP spid="19" grpId="0"/>
      <p:bldP spid="20" grpId="0"/>
      <p:bldP spid="21" grpId="0"/>
      <p:bldP spid="23" grpId="0"/>
      <p:bldP spid="24" grpId="0"/>
      <p:bldP spid="25" grpId="0"/>
      <p:bldP spid="26" grpId="0"/>
      <p:bldP spid="27" grpId="0"/>
      <p:bldP spid="28" grpId="0"/>
      <p:bldP spid="29" grpId="0"/>
      <p:bldP spid="32" grpId="0"/>
      <p:bldP spid="33" grpId="0"/>
      <p:bldP spid="34" grpId="0"/>
      <p:bldP spid="35" grpId="0"/>
      <p:bldP spid="36" grpId="0"/>
      <p:bldP spid="37" grpId="0"/>
      <p:bldP spid="38" grpId="0"/>
      <p:bldP spid="39" grpId="0"/>
      <p:bldP spid="4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table shows the cost of coach tickets to different cities.</a:t>
            </a:r>
          </a:p>
        </p:txBody>
      </p:sp>
      <p:pic>
        <p:nvPicPr>
          <p:cNvPr id="3" name="Picture 2">
            <a:extLst>
              <a:ext uri="{FF2B5EF4-FFF2-40B4-BE49-F238E27FC236}">
                <a16:creationId xmlns:a16="http://schemas.microsoft.com/office/drawing/2014/main" id="{8F99F0CF-55DE-41AA-B156-DDA7F2C6E836}"/>
              </a:ext>
            </a:extLst>
          </p:cNvPr>
          <p:cNvPicPr>
            <a:picLocks noChangeAspect="1"/>
          </p:cNvPicPr>
          <p:nvPr/>
        </p:nvPicPr>
        <p:blipFill>
          <a:blip r:embed="rId3"/>
          <a:stretch>
            <a:fillRect/>
          </a:stretch>
        </p:blipFill>
        <p:spPr>
          <a:xfrm>
            <a:off x="192918" y="634775"/>
            <a:ext cx="7037876" cy="3107861"/>
          </a:xfrm>
          <a:prstGeom prst="rect">
            <a:avLst/>
          </a:prstGeom>
        </p:spPr>
      </p:pic>
      <p:sp>
        <p:nvSpPr>
          <p:cNvPr id="5" name="Rectangle 4">
            <a:extLst>
              <a:ext uri="{FF2B5EF4-FFF2-40B4-BE49-F238E27FC236}">
                <a16:creationId xmlns:a16="http://schemas.microsoft.com/office/drawing/2014/main" id="{A2C7E179-7C75-473D-BF1C-BBD961988D41}"/>
              </a:ext>
            </a:extLst>
          </p:cNvPr>
          <p:cNvSpPr/>
          <p:nvPr/>
        </p:nvSpPr>
        <p:spPr>
          <a:xfrm>
            <a:off x="7367153" y="634775"/>
            <a:ext cx="4423064" cy="2062103"/>
          </a:xfrm>
          <a:prstGeom prst="rect">
            <a:avLst/>
          </a:prstGeom>
        </p:spPr>
        <p:txBody>
          <a:bodyPr wrap="square">
            <a:spAutoFit/>
          </a:bodyPr>
          <a:lstStyle/>
          <a:p>
            <a:r>
              <a:rPr lang="en-US" sz="3200" b="1" dirty="0"/>
              <a:t>How much more does it cost for two adults to make a single journey to Hull than to Leeds?</a:t>
            </a:r>
          </a:p>
        </p:txBody>
      </p:sp>
      <p:sp>
        <p:nvSpPr>
          <p:cNvPr id="6" name="Rectangle 5">
            <a:extLst>
              <a:ext uri="{FF2B5EF4-FFF2-40B4-BE49-F238E27FC236}">
                <a16:creationId xmlns:a16="http://schemas.microsoft.com/office/drawing/2014/main" id="{35C409AD-64C2-46FB-8D80-E2B2BDE7C093}"/>
              </a:ext>
            </a:extLst>
          </p:cNvPr>
          <p:cNvSpPr/>
          <p:nvPr/>
        </p:nvSpPr>
        <p:spPr>
          <a:xfrm>
            <a:off x="2226954" y="1281592"/>
            <a:ext cx="1643148"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4687070-99B9-4C6A-B170-E6FD07F2C5EF}"/>
              </a:ext>
            </a:extLst>
          </p:cNvPr>
          <p:cNvSpPr/>
          <p:nvPr/>
        </p:nvSpPr>
        <p:spPr>
          <a:xfrm>
            <a:off x="5548184" y="1287611"/>
            <a:ext cx="1643148"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Box 7">
            <a:extLst>
              <a:ext uri="{FF2B5EF4-FFF2-40B4-BE49-F238E27FC236}">
                <a16:creationId xmlns:a16="http://schemas.microsoft.com/office/drawing/2014/main" id="{EAEAEC80-D48D-45A8-90F2-96490721413A}"/>
              </a:ext>
            </a:extLst>
          </p:cNvPr>
          <p:cNvSpPr txBox="1"/>
          <p:nvPr/>
        </p:nvSpPr>
        <p:spPr>
          <a:xfrm>
            <a:off x="2629709" y="464613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0CA5A711-EDB0-4696-8FD2-E09635A46411}"/>
              </a:ext>
            </a:extLst>
          </p:cNvPr>
          <p:cNvSpPr txBox="1"/>
          <p:nvPr/>
        </p:nvSpPr>
        <p:spPr>
          <a:xfrm>
            <a:off x="1285801" y="4220740"/>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1 2.5 0</a:t>
            </a:r>
          </a:p>
        </p:txBody>
      </p:sp>
      <p:sp>
        <p:nvSpPr>
          <p:cNvPr id="10" name="TextBox 9">
            <a:extLst>
              <a:ext uri="{FF2B5EF4-FFF2-40B4-BE49-F238E27FC236}">
                <a16:creationId xmlns:a16="http://schemas.microsoft.com/office/drawing/2014/main" id="{93FF02A2-6A20-4E22-B839-E84B05088769}"/>
              </a:ext>
            </a:extLst>
          </p:cNvPr>
          <p:cNvSpPr txBox="1"/>
          <p:nvPr/>
        </p:nvSpPr>
        <p:spPr>
          <a:xfrm>
            <a:off x="831432" y="463269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1" name="Straight Connector 10">
            <a:extLst>
              <a:ext uri="{FF2B5EF4-FFF2-40B4-BE49-F238E27FC236}">
                <a16:creationId xmlns:a16="http://schemas.microsoft.com/office/drawing/2014/main" id="{3C1B7002-EC09-480A-9302-05FB8DEFE581}"/>
              </a:ext>
            </a:extLst>
          </p:cNvPr>
          <p:cNvCxnSpPr>
            <a:cxnSpLocks/>
          </p:cNvCxnSpPr>
          <p:nvPr/>
        </p:nvCxnSpPr>
        <p:spPr>
          <a:xfrm flipV="1">
            <a:off x="843711" y="5174361"/>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A98FC0D-7373-4118-BC27-A3B04BFA74FF}"/>
              </a:ext>
            </a:extLst>
          </p:cNvPr>
          <p:cNvCxnSpPr>
            <a:cxnSpLocks/>
          </p:cNvCxnSpPr>
          <p:nvPr/>
        </p:nvCxnSpPr>
        <p:spPr>
          <a:xfrm>
            <a:off x="843711" y="5613139"/>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3408705-70F2-4211-AB08-29EE13EA9827}"/>
              </a:ext>
            </a:extLst>
          </p:cNvPr>
          <p:cNvSpPr txBox="1"/>
          <p:nvPr/>
        </p:nvSpPr>
        <p:spPr>
          <a:xfrm>
            <a:off x="2630072"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5" name="TextBox 14">
            <a:extLst>
              <a:ext uri="{FF2B5EF4-FFF2-40B4-BE49-F238E27FC236}">
                <a16:creationId xmlns:a16="http://schemas.microsoft.com/office/drawing/2014/main" id="{992B3078-63B1-4C4F-A347-AA561CEC846C}"/>
              </a:ext>
            </a:extLst>
          </p:cNvPr>
          <p:cNvSpPr txBox="1"/>
          <p:nvPr/>
        </p:nvSpPr>
        <p:spPr>
          <a:xfrm>
            <a:off x="2170487" y="5096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6" name="TextBox 15">
            <a:extLst>
              <a:ext uri="{FF2B5EF4-FFF2-40B4-BE49-F238E27FC236}">
                <a16:creationId xmlns:a16="http://schemas.microsoft.com/office/drawing/2014/main" id="{A1FD305A-96A6-4A8C-817A-A98EC895AE81}"/>
              </a:ext>
            </a:extLst>
          </p:cNvPr>
          <p:cNvSpPr txBox="1"/>
          <p:nvPr/>
        </p:nvSpPr>
        <p:spPr>
          <a:xfrm>
            <a:off x="1722695"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FA58B0D3-8BA3-4F51-8261-694C59226547}"/>
              </a:ext>
            </a:extLst>
          </p:cNvPr>
          <p:cNvSpPr txBox="1"/>
          <p:nvPr/>
        </p:nvSpPr>
        <p:spPr>
          <a:xfrm>
            <a:off x="1285801" y="509603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B2A4891C-5CAA-481E-A655-C547D2CFBCDD}"/>
              </a:ext>
            </a:extLst>
          </p:cNvPr>
          <p:cNvSpPr txBox="1"/>
          <p:nvPr/>
        </p:nvSpPr>
        <p:spPr>
          <a:xfrm>
            <a:off x="1773850" y="3949965"/>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E1BC2E35-0820-49E8-BD0A-4AF6FFB11258}"/>
              </a:ext>
            </a:extLst>
          </p:cNvPr>
          <p:cNvSpPr txBox="1"/>
          <p:nvPr/>
        </p:nvSpPr>
        <p:spPr>
          <a:xfrm>
            <a:off x="2029475" y="50913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0998D5B4-464B-4AF0-B15D-C2F5CB22B1D4}"/>
              </a:ext>
            </a:extLst>
          </p:cNvPr>
          <p:cNvSpPr txBox="1"/>
          <p:nvPr/>
        </p:nvSpPr>
        <p:spPr>
          <a:xfrm>
            <a:off x="913964" y="5099391"/>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E9896341-DB0C-49F0-B799-0CE98B5E823C}"/>
              </a:ext>
            </a:extLst>
          </p:cNvPr>
          <p:cNvSpPr txBox="1"/>
          <p:nvPr/>
        </p:nvSpPr>
        <p:spPr>
          <a:xfrm>
            <a:off x="5212567" y="4638070"/>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2" name="TextBox 21">
            <a:extLst>
              <a:ext uri="{FF2B5EF4-FFF2-40B4-BE49-F238E27FC236}">
                <a16:creationId xmlns:a16="http://schemas.microsoft.com/office/drawing/2014/main" id="{F52BFB34-F559-4418-AD67-901C2EB4FC07}"/>
              </a:ext>
            </a:extLst>
          </p:cNvPr>
          <p:cNvSpPr txBox="1"/>
          <p:nvPr/>
        </p:nvSpPr>
        <p:spPr>
          <a:xfrm>
            <a:off x="3868659" y="4212672"/>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1 0.2 5</a:t>
            </a:r>
          </a:p>
        </p:txBody>
      </p:sp>
      <p:sp>
        <p:nvSpPr>
          <p:cNvPr id="23" name="TextBox 22">
            <a:extLst>
              <a:ext uri="{FF2B5EF4-FFF2-40B4-BE49-F238E27FC236}">
                <a16:creationId xmlns:a16="http://schemas.microsoft.com/office/drawing/2014/main" id="{A6FBD2B4-B851-43DF-A36A-BF710CC4B54C}"/>
              </a:ext>
            </a:extLst>
          </p:cNvPr>
          <p:cNvSpPr txBox="1"/>
          <p:nvPr/>
        </p:nvSpPr>
        <p:spPr>
          <a:xfrm>
            <a:off x="3414290" y="4624623"/>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4" name="Straight Connector 23">
            <a:extLst>
              <a:ext uri="{FF2B5EF4-FFF2-40B4-BE49-F238E27FC236}">
                <a16:creationId xmlns:a16="http://schemas.microsoft.com/office/drawing/2014/main" id="{EDEFC07F-3051-440C-92AB-6D14E18FC403}"/>
              </a:ext>
            </a:extLst>
          </p:cNvPr>
          <p:cNvCxnSpPr>
            <a:cxnSpLocks/>
          </p:cNvCxnSpPr>
          <p:nvPr/>
        </p:nvCxnSpPr>
        <p:spPr>
          <a:xfrm flipV="1">
            <a:off x="3426569" y="5166293"/>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39D4971-8CAB-4CD8-846D-BEBFEC3412E7}"/>
              </a:ext>
            </a:extLst>
          </p:cNvPr>
          <p:cNvCxnSpPr>
            <a:cxnSpLocks/>
          </p:cNvCxnSpPr>
          <p:nvPr/>
        </p:nvCxnSpPr>
        <p:spPr>
          <a:xfrm>
            <a:off x="3426569" y="5605071"/>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63D749D-728A-40FD-ACE5-A8CAB180706F}"/>
              </a:ext>
            </a:extLst>
          </p:cNvPr>
          <p:cNvSpPr txBox="1"/>
          <p:nvPr/>
        </p:nvSpPr>
        <p:spPr>
          <a:xfrm>
            <a:off x="5212930" y="50876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74531DD2-D617-4E64-872E-444BC10F86E2}"/>
              </a:ext>
            </a:extLst>
          </p:cNvPr>
          <p:cNvSpPr txBox="1"/>
          <p:nvPr/>
        </p:nvSpPr>
        <p:spPr>
          <a:xfrm>
            <a:off x="4765297" y="50879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809A1C7B-8E7C-4D07-ACD0-793912A79C59}"/>
              </a:ext>
            </a:extLst>
          </p:cNvPr>
          <p:cNvSpPr txBox="1"/>
          <p:nvPr/>
        </p:nvSpPr>
        <p:spPr>
          <a:xfrm>
            <a:off x="4305553" y="50876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0" name="TextBox 29">
            <a:extLst>
              <a:ext uri="{FF2B5EF4-FFF2-40B4-BE49-F238E27FC236}">
                <a16:creationId xmlns:a16="http://schemas.microsoft.com/office/drawing/2014/main" id="{009F4335-8350-4657-9E60-9C0B6C6D8443}"/>
              </a:ext>
            </a:extLst>
          </p:cNvPr>
          <p:cNvSpPr txBox="1"/>
          <p:nvPr/>
        </p:nvSpPr>
        <p:spPr>
          <a:xfrm>
            <a:off x="3868659" y="5087965"/>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C7284D0E-1198-473B-8458-BAE336526B97}"/>
              </a:ext>
            </a:extLst>
          </p:cNvPr>
          <p:cNvSpPr txBox="1"/>
          <p:nvPr/>
        </p:nvSpPr>
        <p:spPr>
          <a:xfrm>
            <a:off x="4792989" y="3941897"/>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090D5FBA-612D-4B39-A7BE-DD046566D1F1}"/>
              </a:ext>
            </a:extLst>
          </p:cNvPr>
          <p:cNvSpPr txBox="1"/>
          <p:nvPr/>
        </p:nvSpPr>
        <p:spPr>
          <a:xfrm>
            <a:off x="4601012" y="50859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9B746B18-93EF-4CE9-BFB7-A47B75AD5528}"/>
              </a:ext>
            </a:extLst>
          </p:cNvPr>
          <p:cNvSpPr txBox="1"/>
          <p:nvPr/>
        </p:nvSpPr>
        <p:spPr>
          <a:xfrm>
            <a:off x="3496822" y="509132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8BD7092A-6256-4518-82CD-6C978129A7E1}"/>
              </a:ext>
            </a:extLst>
          </p:cNvPr>
          <p:cNvSpPr txBox="1"/>
          <p:nvPr/>
        </p:nvSpPr>
        <p:spPr>
          <a:xfrm>
            <a:off x="6521828" y="4168324"/>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2 5.0 0</a:t>
            </a:r>
          </a:p>
        </p:txBody>
      </p:sp>
      <p:sp>
        <p:nvSpPr>
          <p:cNvPr id="35" name="TextBox 34">
            <a:extLst>
              <a:ext uri="{FF2B5EF4-FFF2-40B4-BE49-F238E27FC236}">
                <a16:creationId xmlns:a16="http://schemas.microsoft.com/office/drawing/2014/main" id="{7CA78DBD-61D7-44FB-9556-CF101BD809A0}"/>
              </a:ext>
            </a:extLst>
          </p:cNvPr>
          <p:cNvSpPr txBox="1"/>
          <p:nvPr/>
        </p:nvSpPr>
        <p:spPr>
          <a:xfrm>
            <a:off x="6157212" y="4598431"/>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6" name="TextBox 35">
            <a:extLst>
              <a:ext uri="{FF2B5EF4-FFF2-40B4-BE49-F238E27FC236}">
                <a16:creationId xmlns:a16="http://schemas.microsoft.com/office/drawing/2014/main" id="{5D9936B2-4096-43CE-9CC1-CF61999C4557}"/>
              </a:ext>
            </a:extLst>
          </p:cNvPr>
          <p:cNvSpPr txBox="1"/>
          <p:nvPr/>
        </p:nvSpPr>
        <p:spPr>
          <a:xfrm>
            <a:off x="6521827" y="4609189"/>
            <a:ext cx="2823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2 0.5 0</a:t>
            </a:r>
          </a:p>
        </p:txBody>
      </p:sp>
      <p:cxnSp>
        <p:nvCxnSpPr>
          <p:cNvPr id="37" name="Straight Connector 36">
            <a:extLst>
              <a:ext uri="{FF2B5EF4-FFF2-40B4-BE49-F238E27FC236}">
                <a16:creationId xmlns:a16="http://schemas.microsoft.com/office/drawing/2014/main" id="{C294AD28-F4D9-46FF-9D4C-C5867332E120}"/>
              </a:ext>
            </a:extLst>
          </p:cNvPr>
          <p:cNvCxnSpPr>
            <a:cxnSpLocks/>
          </p:cNvCxnSpPr>
          <p:nvPr/>
        </p:nvCxnSpPr>
        <p:spPr>
          <a:xfrm flipV="1">
            <a:off x="6072985" y="5134541"/>
            <a:ext cx="2266427" cy="381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10A1507-875C-422E-ABA1-B77FC8F4DFC0}"/>
              </a:ext>
            </a:extLst>
          </p:cNvPr>
          <p:cNvCxnSpPr>
            <a:cxnSpLocks/>
          </p:cNvCxnSpPr>
          <p:nvPr/>
        </p:nvCxnSpPr>
        <p:spPr>
          <a:xfrm flipV="1">
            <a:off x="6072985" y="5580565"/>
            <a:ext cx="2266427"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092CDB5C-EDF2-4DF1-BE66-558A15201FB3}"/>
              </a:ext>
            </a:extLst>
          </p:cNvPr>
          <p:cNvSpPr txBox="1"/>
          <p:nvPr/>
        </p:nvSpPr>
        <p:spPr>
          <a:xfrm>
            <a:off x="7252758" y="506000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TextBox 39">
            <a:extLst>
              <a:ext uri="{FF2B5EF4-FFF2-40B4-BE49-F238E27FC236}">
                <a16:creationId xmlns:a16="http://schemas.microsoft.com/office/drawing/2014/main" id="{DBC43E52-9AE5-44C2-AFF8-928A145E75E8}"/>
              </a:ext>
            </a:extLst>
          </p:cNvPr>
          <p:cNvSpPr txBox="1"/>
          <p:nvPr/>
        </p:nvSpPr>
        <p:spPr>
          <a:xfrm>
            <a:off x="7845704" y="50684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1" name="TextBox 40">
            <a:extLst>
              <a:ext uri="{FF2B5EF4-FFF2-40B4-BE49-F238E27FC236}">
                <a16:creationId xmlns:a16="http://schemas.microsoft.com/office/drawing/2014/main" id="{231DFAA4-9867-4EE2-A416-F0A3D68A0D95}"/>
              </a:ext>
            </a:extLst>
          </p:cNvPr>
          <p:cNvSpPr txBox="1"/>
          <p:nvPr/>
        </p:nvSpPr>
        <p:spPr>
          <a:xfrm>
            <a:off x="7390539" y="505931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29709144-75FF-4FF4-B065-D378001DBF72}"/>
              </a:ext>
            </a:extLst>
          </p:cNvPr>
          <p:cNvSpPr txBox="1"/>
          <p:nvPr/>
        </p:nvSpPr>
        <p:spPr>
          <a:xfrm>
            <a:off x="6959962" y="50623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6" name="Straight Connector 45">
            <a:extLst>
              <a:ext uri="{FF2B5EF4-FFF2-40B4-BE49-F238E27FC236}">
                <a16:creationId xmlns:a16="http://schemas.microsoft.com/office/drawing/2014/main" id="{95EC8FFB-368D-48D3-A77E-1E952DFA254F}"/>
              </a:ext>
            </a:extLst>
          </p:cNvPr>
          <p:cNvCxnSpPr>
            <a:cxnSpLocks/>
          </p:cNvCxnSpPr>
          <p:nvPr/>
        </p:nvCxnSpPr>
        <p:spPr>
          <a:xfrm flipV="1">
            <a:off x="6977718" y="426494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9EFD4401-4B6D-40A6-8941-27EF0DE9A4E4}"/>
              </a:ext>
            </a:extLst>
          </p:cNvPr>
          <p:cNvSpPr txBox="1"/>
          <p:nvPr/>
        </p:nvSpPr>
        <p:spPr>
          <a:xfrm>
            <a:off x="7024123" y="3952286"/>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2400" b="1" dirty="0">
              <a:solidFill>
                <a:srgbClr val="FF0000"/>
              </a:solidFill>
              <a:latin typeface="Arial Black" panose="020B0A04020102020204" pitchFamily="34" charset="0"/>
            </a:endParaRPr>
          </a:p>
        </p:txBody>
      </p:sp>
      <p:sp>
        <p:nvSpPr>
          <p:cNvPr id="48" name="TextBox 47">
            <a:extLst>
              <a:ext uri="{FF2B5EF4-FFF2-40B4-BE49-F238E27FC236}">
                <a16:creationId xmlns:a16="http://schemas.microsoft.com/office/drawing/2014/main" id="{FDFB9467-B61B-447A-99A7-A24BEC97583E}"/>
              </a:ext>
            </a:extLst>
          </p:cNvPr>
          <p:cNvSpPr txBox="1"/>
          <p:nvPr/>
        </p:nvSpPr>
        <p:spPr>
          <a:xfrm>
            <a:off x="7280166" y="4207088"/>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0DDDE8AF-246A-44ED-8435-ABC59D46E830}"/>
              </a:ext>
            </a:extLst>
          </p:cNvPr>
          <p:cNvSpPr txBox="1"/>
          <p:nvPr/>
        </p:nvSpPr>
        <p:spPr>
          <a:xfrm>
            <a:off x="6545449" y="50684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4" name="TextBox 53">
            <a:extLst>
              <a:ext uri="{FF2B5EF4-FFF2-40B4-BE49-F238E27FC236}">
                <a16:creationId xmlns:a16="http://schemas.microsoft.com/office/drawing/2014/main" id="{A133F9E8-84AD-47D9-9F16-79D6E55588B6}"/>
              </a:ext>
            </a:extLst>
          </p:cNvPr>
          <p:cNvSpPr txBox="1"/>
          <p:nvPr/>
        </p:nvSpPr>
        <p:spPr>
          <a:xfrm>
            <a:off x="6207589" y="50649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5" name="Rectangle 54">
            <a:extLst>
              <a:ext uri="{FF2B5EF4-FFF2-40B4-BE49-F238E27FC236}">
                <a16:creationId xmlns:a16="http://schemas.microsoft.com/office/drawing/2014/main" id="{0119EFA7-7852-4AC6-BFB8-BE00475F0A20}"/>
              </a:ext>
            </a:extLst>
          </p:cNvPr>
          <p:cNvSpPr/>
          <p:nvPr/>
        </p:nvSpPr>
        <p:spPr>
          <a:xfrm>
            <a:off x="7803142" y="2695360"/>
            <a:ext cx="2964373" cy="584775"/>
          </a:xfrm>
          <a:prstGeom prst="rect">
            <a:avLst/>
          </a:prstGeom>
        </p:spPr>
        <p:txBody>
          <a:bodyPr wrap="square">
            <a:spAutoFit/>
          </a:bodyPr>
          <a:lstStyle/>
          <a:p>
            <a:r>
              <a:rPr lang="en-GB" sz="3200" b="1" dirty="0">
                <a:solidFill>
                  <a:srgbClr val="FF0000"/>
                </a:solidFill>
              </a:rPr>
              <a:t>£4.50</a:t>
            </a:r>
            <a:endParaRPr lang="en-US" sz="3200" b="1" dirty="0">
              <a:solidFill>
                <a:srgbClr val="FF0000"/>
              </a:solidFill>
            </a:endParaRPr>
          </a:p>
        </p:txBody>
      </p:sp>
    </p:spTree>
    <p:extLst>
      <p:ext uri="{BB962C8B-B14F-4D97-AF65-F5344CB8AC3E}">
        <p14:creationId xmlns:p14="http://schemas.microsoft.com/office/powerpoint/2010/main" val="125534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par>
                                <p:cTn id="76" presetID="10" presetClass="entr" presetSubtype="0"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par>
                                <p:cTn id="79" presetID="10" presetClass="entr" presetSubtype="0" fill="hold" nodeType="with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2"/>
                                        </p:tgtEl>
                                        <p:attrNameLst>
                                          <p:attrName>style.visibility</p:attrName>
                                        </p:attrNameLst>
                                      </p:cBhvr>
                                      <p:to>
                                        <p:strVal val="visible"/>
                                      </p:to>
                                    </p:set>
                                    <p:animEffect transition="in" filter="fade">
                                      <p:cBhvr>
                                        <p:cTn id="86" dur="500"/>
                                        <p:tgtEl>
                                          <p:spTgt spid="32"/>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500"/>
                                        <p:tgtEl>
                                          <p:spTgt spid="2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fade">
                                      <p:cBhvr>
                                        <p:cTn id="101" dur="500"/>
                                        <p:tgtEl>
                                          <p:spTgt spid="28"/>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fade">
                                      <p:cBhvr>
                                        <p:cTn id="106" dur="500"/>
                                        <p:tgtEl>
                                          <p:spTgt spid="29"/>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0"/>
                                        </p:tgtEl>
                                        <p:attrNameLst>
                                          <p:attrName>style.visibility</p:attrName>
                                        </p:attrNameLst>
                                      </p:cBhvr>
                                      <p:to>
                                        <p:strVal val="visible"/>
                                      </p:to>
                                    </p:set>
                                    <p:animEffect transition="in" filter="fade">
                                      <p:cBhvr>
                                        <p:cTn id="111" dur="500"/>
                                        <p:tgtEl>
                                          <p:spTgt spid="30"/>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500"/>
                                        <p:tgtEl>
                                          <p:spTgt spid="33"/>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4"/>
                                        </p:tgtEl>
                                        <p:attrNameLst>
                                          <p:attrName>style.visibility</p:attrName>
                                        </p:attrNameLst>
                                      </p:cBhvr>
                                      <p:to>
                                        <p:strVal val="visible"/>
                                      </p:to>
                                    </p:set>
                                    <p:animEffect transition="in" filter="fade">
                                      <p:cBhvr>
                                        <p:cTn id="121" dur="500"/>
                                        <p:tgtEl>
                                          <p:spTgt spid="34"/>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35"/>
                                        </p:tgtEl>
                                        <p:attrNameLst>
                                          <p:attrName>style.visibility</p:attrName>
                                        </p:attrNameLst>
                                      </p:cBhvr>
                                      <p:to>
                                        <p:strVal val="visible"/>
                                      </p:to>
                                    </p:set>
                                    <p:animEffect transition="in" filter="fade">
                                      <p:cBhvr>
                                        <p:cTn id="124" dur="500"/>
                                        <p:tgtEl>
                                          <p:spTgt spid="35"/>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Effect transition="in" filter="fade">
                                      <p:cBhvr>
                                        <p:cTn id="127" dur="500"/>
                                        <p:tgtEl>
                                          <p:spTgt spid="36"/>
                                        </p:tgtEl>
                                      </p:cBhvr>
                                    </p:animEffect>
                                  </p:childTnLst>
                                </p:cTn>
                              </p:par>
                              <p:par>
                                <p:cTn id="128" presetID="10" presetClass="entr" presetSubtype="0" fill="hold" nodeType="withEffect">
                                  <p:stCondLst>
                                    <p:cond delay="0"/>
                                  </p:stCondLst>
                                  <p:childTnLst>
                                    <p:set>
                                      <p:cBhvr>
                                        <p:cTn id="129" dur="1" fill="hold">
                                          <p:stCondLst>
                                            <p:cond delay="0"/>
                                          </p:stCondLst>
                                        </p:cTn>
                                        <p:tgtEl>
                                          <p:spTgt spid="37"/>
                                        </p:tgtEl>
                                        <p:attrNameLst>
                                          <p:attrName>style.visibility</p:attrName>
                                        </p:attrNameLst>
                                      </p:cBhvr>
                                      <p:to>
                                        <p:strVal val="visible"/>
                                      </p:to>
                                    </p:set>
                                    <p:animEffect transition="in" filter="fade">
                                      <p:cBhvr>
                                        <p:cTn id="130" dur="500"/>
                                        <p:tgtEl>
                                          <p:spTgt spid="37"/>
                                        </p:tgtEl>
                                      </p:cBhvr>
                                    </p:animEffect>
                                  </p:childTnLst>
                                </p:cTn>
                              </p:par>
                              <p:par>
                                <p:cTn id="131" presetID="10" presetClass="entr" presetSubtype="0" fill="hold" nodeType="withEffect">
                                  <p:stCondLst>
                                    <p:cond delay="0"/>
                                  </p:stCondLst>
                                  <p:childTnLst>
                                    <p:set>
                                      <p:cBhvr>
                                        <p:cTn id="132" dur="1" fill="hold">
                                          <p:stCondLst>
                                            <p:cond delay="0"/>
                                          </p:stCondLst>
                                        </p:cTn>
                                        <p:tgtEl>
                                          <p:spTgt spid="38"/>
                                        </p:tgtEl>
                                        <p:attrNameLst>
                                          <p:attrName>style.visibility</p:attrName>
                                        </p:attrNameLst>
                                      </p:cBhvr>
                                      <p:to>
                                        <p:strVal val="visible"/>
                                      </p:to>
                                    </p:set>
                                    <p:animEffect transition="in" filter="fade">
                                      <p:cBhvr>
                                        <p:cTn id="133" dur="500"/>
                                        <p:tgtEl>
                                          <p:spTgt spid="38"/>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39"/>
                                        </p:tgtEl>
                                        <p:attrNameLst>
                                          <p:attrName>style.visibility</p:attrName>
                                        </p:attrNameLst>
                                      </p:cBhvr>
                                      <p:to>
                                        <p:strVal val="visible"/>
                                      </p:to>
                                    </p:set>
                                    <p:animEffect transition="in" filter="fade">
                                      <p:cBhvr>
                                        <p:cTn id="138" dur="500"/>
                                        <p:tgtEl>
                                          <p:spTgt spid="39"/>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0"/>
                                        </p:tgtEl>
                                        <p:attrNameLst>
                                          <p:attrName>style.visibility</p:attrName>
                                        </p:attrNameLst>
                                      </p:cBhvr>
                                      <p:to>
                                        <p:strVal val="visible"/>
                                      </p:to>
                                    </p:set>
                                    <p:animEffect transition="in" filter="fade">
                                      <p:cBhvr>
                                        <p:cTn id="143" dur="500"/>
                                        <p:tgtEl>
                                          <p:spTgt spid="40"/>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nodeType="clickEffect">
                                  <p:stCondLst>
                                    <p:cond delay="0"/>
                                  </p:stCondLst>
                                  <p:childTnLst>
                                    <p:set>
                                      <p:cBhvr>
                                        <p:cTn id="147" dur="1" fill="hold">
                                          <p:stCondLst>
                                            <p:cond delay="0"/>
                                          </p:stCondLst>
                                        </p:cTn>
                                        <p:tgtEl>
                                          <p:spTgt spid="46"/>
                                        </p:tgtEl>
                                        <p:attrNameLst>
                                          <p:attrName>style.visibility</p:attrName>
                                        </p:attrNameLst>
                                      </p:cBhvr>
                                      <p:to>
                                        <p:strVal val="visible"/>
                                      </p:to>
                                    </p:set>
                                    <p:animEffect transition="in" filter="fade">
                                      <p:cBhvr>
                                        <p:cTn id="148" dur="500"/>
                                        <p:tgtEl>
                                          <p:spTgt spid="46"/>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47"/>
                                        </p:tgtEl>
                                        <p:attrNameLst>
                                          <p:attrName>style.visibility</p:attrName>
                                        </p:attrNameLst>
                                      </p:cBhvr>
                                      <p:to>
                                        <p:strVal val="visible"/>
                                      </p:to>
                                    </p:set>
                                    <p:animEffect transition="in" filter="fade">
                                      <p:cBhvr>
                                        <p:cTn id="153" dur="500"/>
                                        <p:tgtEl>
                                          <p:spTgt spid="47"/>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48"/>
                                        </p:tgtEl>
                                        <p:attrNameLst>
                                          <p:attrName>style.visibility</p:attrName>
                                        </p:attrNameLst>
                                      </p:cBhvr>
                                      <p:to>
                                        <p:strVal val="visible"/>
                                      </p:to>
                                    </p:set>
                                    <p:animEffect transition="in" filter="fade">
                                      <p:cBhvr>
                                        <p:cTn id="158" dur="500"/>
                                        <p:tgtEl>
                                          <p:spTgt spid="48"/>
                                        </p:tgtEl>
                                      </p:cBhvr>
                                    </p:animEffect>
                                  </p:childTnLst>
                                </p:cTn>
                              </p:par>
                            </p:childTnLst>
                          </p:cTn>
                        </p:par>
                      </p:childTnLst>
                    </p:cTn>
                  </p:par>
                  <p:par>
                    <p:cTn id="159" fill="hold">
                      <p:stCondLst>
                        <p:cond delay="indefinite"/>
                      </p:stCondLst>
                      <p:childTnLst>
                        <p:par>
                          <p:cTn id="160" fill="hold">
                            <p:stCondLst>
                              <p:cond delay="0"/>
                            </p:stCondLst>
                            <p:childTnLst>
                              <p:par>
                                <p:cTn id="161" presetID="10" presetClass="entr" presetSubtype="0" fill="hold" grpId="0" nodeType="clickEffect">
                                  <p:stCondLst>
                                    <p:cond delay="0"/>
                                  </p:stCondLst>
                                  <p:childTnLst>
                                    <p:set>
                                      <p:cBhvr>
                                        <p:cTn id="162" dur="1" fill="hold">
                                          <p:stCondLst>
                                            <p:cond delay="0"/>
                                          </p:stCondLst>
                                        </p:cTn>
                                        <p:tgtEl>
                                          <p:spTgt spid="41"/>
                                        </p:tgtEl>
                                        <p:attrNameLst>
                                          <p:attrName>style.visibility</p:attrName>
                                        </p:attrNameLst>
                                      </p:cBhvr>
                                      <p:to>
                                        <p:strVal val="visible"/>
                                      </p:to>
                                    </p:set>
                                    <p:animEffect transition="in" filter="fade">
                                      <p:cBhvr>
                                        <p:cTn id="163" dur="500"/>
                                        <p:tgtEl>
                                          <p:spTgt spid="41"/>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42"/>
                                        </p:tgtEl>
                                        <p:attrNameLst>
                                          <p:attrName>style.visibility</p:attrName>
                                        </p:attrNameLst>
                                      </p:cBhvr>
                                      <p:to>
                                        <p:strVal val="visible"/>
                                      </p:to>
                                    </p:set>
                                    <p:animEffect transition="in" filter="fade">
                                      <p:cBhvr>
                                        <p:cTn id="168" dur="500"/>
                                        <p:tgtEl>
                                          <p:spTgt spid="42"/>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53"/>
                                        </p:tgtEl>
                                        <p:attrNameLst>
                                          <p:attrName>style.visibility</p:attrName>
                                        </p:attrNameLst>
                                      </p:cBhvr>
                                      <p:to>
                                        <p:strVal val="visible"/>
                                      </p:to>
                                    </p:set>
                                    <p:animEffect transition="in" filter="fade">
                                      <p:cBhvr>
                                        <p:cTn id="173" dur="500"/>
                                        <p:tgtEl>
                                          <p:spTgt spid="53"/>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54"/>
                                        </p:tgtEl>
                                        <p:attrNameLst>
                                          <p:attrName>style.visibility</p:attrName>
                                        </p:attrNameLst>
                                      </p:cBhvr>
                                      <p:to>
                                        <p:strVal val="visible"/>
                                      </p:to>
                                    </p:set>
                                    <p:animEffect transition="in" filter="fade">
                                      <p:cBhvr>
                                        <p:cTn id="178" dur="500"/>
                                        <p:tgtEl>
                                          <p:spTgt spid="54"/>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xit" presetSubtype="0" fill="hold" grpId="1" nodeType="clickEffect">
                                  <p:stCondLst>
                                    <p:cond delay="0"/>
                                  </p:stCondLst>
                                  <p:childTnLst>
                                    <p:animEffect transition="out" filter="fade">
                                      <p:cBhvr>
                                        <p:cTn id="182" dur="500"/>
                                        <p:tgtEl>
                                          <p:spTgt spid="53"/>
                                        </p:tgtEl>
                                      </p:cBhvr>
                                    </p:animEffect>
                                    <p:set>
                                      <p:cBhvr>
                                        <p:cTn id="183" dur="1" fill="hold">
                                          <p:stCondLst>
                                            <p:cond delay="499"/>
                                          </p:stCondLst>
                                        </p:cTn>
                                        <p:tgtEl>
                                          <p:spTgt spid="53"/>
                                        </p:tgtEl>
                                        <p:attrNameLst>
                                          <p:attrName>style.visibility</p:attrName>
                                        </p:attrNameLst>
                                      </p:cBhvr>
                                      <p:to>
                                        <p:strVal val="hidden"/>
                                      </p:to>
                                    </p:set>
                                  </p:childTnLst>
                                </p:cTn>
                              </p:par>
                            </p:childTnLst>
                          </p:cTn>
                        </p:par>
                      </p:childTnLst>
                    </p:cTn>
                  </p:par>
                  <p:par>
                    <p:cTn id="184" fill="hold">
                      <p:stCondLst>
                        <p:cond delay="indefinite"/>
                      </p:stCondLst>
                      <p:childTnLst>
                        <p:par>
                          <p:cTn id="185" fill="hold">
                            <p:stCondLst>
                              <p:cond delay="0"/>
                            </p:stCondLst>
                            <p:childTnLst>
                              <p:par>
                                <p:cTn id="186" presetID="10" presetClass="entr" presetSubtype="0" fill="hold" grpId="0" nodeType="clickEffect">
                                  <p:stCondLst>
                                    <p:cond delay="0"/>
                                  </p:stCondLst>
                                  <p:childTnLst>
                                    <p:set>
                                      <p:cBhvr>
                                        <p:cTn id="187" dur="1" fill="hold">
                                          <p:stCondLst>
                                            <p:cond delay="0"/>
                                          </p:stCondLst>
                                        </p:cTn>
                                        <p:tgtEl>
                                          <p:spTgt spid="55"/>
                                        </p:tgtEl>
                                        <p:attrNameLst>
                                          <p:attrName>style.visibility</p:attrName>
                                        </p:attrNameLst>
                                      </p:cBhvr>
                                      <p:to>
                                        <p:strVal val="visible"/>
                                      </p:to>
                                    </p:set>
                                    <p:animEffect transition="in" filter="fade">
                                      <p:cBhvr>
                                        <p:cTn id="18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9" grpId="0"/>
      <p:bldP spid="10" grpId="0"/>
      <p:bldP spid="13" grpId="0"/>
      <p:bldP spid="15" grpId="0"/>
      <p:bldP spid="16" grpId="0"/>
      <p:bldP spid="17" grpId="0"/>
      <p:bldP spid="18" grpId="0"/>
      <p:bldP spid="19" grpId="0"/>
      <p:bldP spid="20" grpId="0"/>
      <p:bldP spid="21" grpId="0"/>
      <p:bldP spid="22" grpId="0"/>
      <p:bldP spid="23" grpId="0"/>
      <p:bldP spid="26" grpId="0"/>
      <p:bldP spid="28" grpId="0"/>
      <p:bldP spid="29" grpId="0"/>
      <p:bldP spid="30" grpId="0"/>
      <p:bldP spid="31" grpId="0"/>
      <p:bldP spid="32" grpId="0"/>
      <p:bldP spid="33" grpId="0"/>
      <p:bldP spid="34" grpId="0"/>
      <p:bldP spid="35" grpId="0"/>
      <p:bldP spid="36" grpId="0"/>
      <p:bldP spid="39" grpId="0"/>
      <p:bldP spid="40" grpId="0"/>
      <p:bldP spid="41" grpId="0"/>
      <p:bldP spid="42" grpId="0"/>
      <p:bldP spid="47" grpId="0"/>
      <p:bldP spid="48" grpId="0"/>
      <p:bldP spid="53" grpId="0"/>
      <p:bldP spid="53" grpId="1"/>
      <p:bldP spid="54" grpId="0"/>
      <p:bldP spid="5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fractions.</a:t>
            </a:r>
          </a:p>
        </p:txBody>
      </p:sp>
      <p:pic>
        <p:nvPicPr>
          <p:cNvPr id="59394" name="Picture 2">
            <a:extLst>
              <a:ext uri="{FF2B5EF4-FFF2-40B4-BE49-F238E27FC236}">
                <a16:creationId xmlns:a16="http://schemas.microsoft.com/office/drawing/2014/main" id="{D4A5DA79-E4DB-4D1B-97B6-4A8113B9D7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495" y="725980"/>
            <a:ext cx="5668012" cy="1386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5" name="Picture 3">
            <a:extLst>
              <a:ext uri="{FF2B5EF4-FFF2-40B4-BE49-F238E27FC236}">
                <a16:creationId xmlns:a16="http://schemas.microsoft.com/office/drawing/2014/main" id="{BCAD46BC-28CB-4A34-9208-4F109BF505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495" y="2870008"/>
            <a:ext cx="5668012" cy="1386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03EB50D0-F0E6-4CC6-B2AE-A327422E2B86}"/>
              </a:ext>
            </a:extLst>
          </p:cNvPr>
          <p:cNvGrpSpPr/>
          <p:nvPr/>
        </p:nvGrpSpPr>
        <p:grpSpPr>
          <a:xfrm>
            <a:off x="4102599" y="1280567"/>
            <a:ext cx="630890" cy="584775"/>
            <a:chOff x="8608255" y="2187080"/>
            <a:chExt cx="630890" cy="584775"/>
          </a:xfrm>
        </p:grpSpPr>
        <p:sp>
          <p:nvSpPr>
            <p:cNvPr id="7" name="Rectangle 6">
              <a:extLst>
                <a:ext uri="{FF2B5EF4-FFF2-40B4-BE49-F238E27FC236}">
                  <a16:creationId xmlns:a16="http://schemas.microsoft.com/office/drawing/2014/main" id="{FA46635D-4ADC-4D31-AB18-DB688789663A}"/>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11</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600FEB3F-4E77-4FED-B8DE-A89B6AB365AD}"/>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7394E27F-7576-47EC-A6D5-478C07DB05CE}"/>
              </a:ext>
            </a:extLst>
          </p:cNvPr>
          <p:cNvSpPr/>
          <p:nvPr/>
        </p:nvSpPr>
        <p:spPr>
          <a:xfrm>
            <a:off x="4226670" y="921694"/>
            <a:ext cx="630890"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grpSp>
        <p:nvGrpSpPr>
          <p:cNvPr id="10" name="Group 9">
            <a:extLst>
              <a:ext uri="{FF2B5EF4-FFF2-40B4-BE49-F238E27FC236}">
                <a16:creationId xmlns:a16="http://schemas.microsoft.com/office/drawing/2014/main" id="{BD224C15-239D-4D02-ACB3-50B95A04112C}"/>
              </a:ext>
            </a:extLst>
          </p:cNvPr>
          <p:cNvGrpSpPr/>
          <p:nvPr/>
        </p:nvGrpSpPr>
        <p:grpSpPr>
          <a:xfrm>
            <a:off x="2624910" y="3477126"/>
            <a:ext cx="520410" cy="584775"/>
            <a:chOff x="8718734" y="2187080"/>
            <a:chExt cx="520410" cy="584775"/>
          </a:xfrm>
        </p:grpSpPr>
        <p:sp>
          <p:nvSpPr>
            <p:cNvPr id="11" name="Rectangle 10">
              <a:extLst>
                <a:ext uri="{FF2B5EF4-FFF2-40B4-BE49-F238E27FC236}">
                  <a16:creationId xmlns:a16="http://schemas.microsoft.com/office/drawing/2014/main" id="{97CF1F33-40FE-4265-B52E-B295DF00A499}"/>
                </a:ext>
              </a:extLst>
            </p:cNvPr>
            <p:cNvSpPr/>
            <p:nvPr/>
          </p:nvSpPr>
          <p:spPr>
            <a:xfrm>
              <a:off x="8732325" y="2187080"/>
              <a:ext cx="506819"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cxnSp>
          <p:nvCxnSpPr>
            <p:cNvPr id="12" name="Straight Connector 11">
              <a:extLst>
                <a:ext uri="{FF2B5EF4-FFF2-40B4-BE49-F238E27FC236}">
                  <a16:creationId xmlns:a16="http://schemas.microsoft.com/office/drawing/2014/main" id="{957E6803-3D83-416E-A00F-08B6EB5AAF5C}"/>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24D6CCAA-DA68-4D73-8CF3-3B14200ACD83}"/>
              </a:ext>
            </a:extLst>
          </p:cNvPr>
          <p:cNvSpPr/>
          <p:nvPr/>
        </p:nvSpPr>
        <p:spPr>
          <a:xfrm>
            <a:off x="2638502" y="3118253"/>
            <a:ext cx="630890" cy="584775"/>
          </a:xfrm>
          <a:prstGeom prst="rect">
            <a:avLst/>
          </a:prstGeom>
        </p:spPr>
        <p:txBody>
          <a:bodyPr wrap="square">
            <a:spAutoFit/>
          </a:bodyPr>
          <a:lstStyle/>
          <a:p>
            <a:r>
              <a:rPr lang="en-US" sz="3200" b="1" dirty="0">
                <a:solidFill>
                  <a:srgbClr val="FF0000"/>
                </a:solidFill>
              </a:rPr>
              <a:t>6</a:t>
            </a:r>
            <a:endParaRPr lang="en-GB" sz="3200" b="1" dirty="0">
              <a:solidFill>
                <a:srgbClr val="FF0000"/>
              </a:solidFill>
            </a:endParaRPr>
          </a:p>
        </p:txBody>
      </p:sp>
      <p:sp>
        <p:nvSpPr>
          <p:cNvPr id="14" name="Rectangle 13">
            <a:extLst>
              <a:ext uri="{FF2B5EF4-FFF2-40B4-BE49-F238E27FC236}">
                <a16:creationId xmlns:a16="http://schemas.microsoft.com/office/drawing/2014/main" id="{77DA7F94-6F76-448E-A243-BFEE4A87548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3476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67586" name="Picture 2">
            <a:extLst>
              <a:ext uri="{FF2B5EF4-FFF2-40B4-BE49-F238E27FC236}">
                <a16:creationId xmlns:a16="http://schemas.microsoft.com/office/drawing/2014/main" id="{9101A011-7A5E-451C-A78B-8B89B5FCF9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3835" y="1627721"/>
            <a:ext cx="5651523" cy="290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Down 4">
            <a:extLst>
              <a:ext uri="{FF2B5EF4-FFF2-40B4-BE49-F238E27FC236}">
                <a16:creationId xmlns:a16="http://schemas.microsoft.com/office/drawing/2014/main" id="{004EC32D-3535-44CB-955E-AA87689C360D}"/>
              </a:ext>
            </a:extLst>
          </p:cNvPr>
          <p:cNvSpPr/>
          <p:nvPr/>
        </p:nvSpPr>
        <p:spPr>
          <a:xfrm>
            <a:off x="1358721"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Down 5">
            <a:extLst>
              <a:ext uri="{FF2B5EF4-FFF2-40B4-BE49-F238E27FC236}">
                <a16:creationId xmlns:a16="http://schemas.microsoft.com/office/drawing/2014/main" id="{57020F6B-9EA4-482E-9F14-715747E6E1AE}"/>
              </a:ext>
            </a:extLst>
          </p:cNvPr>
          <p:cNvSpPr/>
          <p:nvPr/>
        </p:nvSpPr>
        <p:spPr>
          <a:xfrm>
            <a:off x="2425521"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Down 6">
            <a:extLst>
              <a:ext uri="{FF2B5EF4-FFF2-40B4-BE49-F238E27FC236}">
                <a16:creationId xmlns:a16="http://schemas.microsoft.com/office/drawing/2014/main" id="{4A60B724-6A80-4A3B-9F2A-E0A4C9AB51B6}"/>
              </a:ext>
            </a:extLst>
          </p:cNvPr>
          <p:cNvSpPr/>
          <p:nvPr/>
        </p:nvSpPr>
        <p:spPr>
          <a:xfrm>
            <a:off x="3518077"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Down 7">
            <a:extLst>
              <a:ext uri="{FF2B5EF4-FFF2-40B4-BE49-F238E27FC236}">
                <a16:creationId xmlns:a16="http://schemas.microsoft.com/office/drawing/2014/main" id="{20474029-31D3-44BD-B90C-1049501ED370}"/>
              </a:ext>
            </a:extLst>
          </p:cNvPr>
          <p:cNvSpPr/>
          <p:nvPr/>
        </p:nvSpPr>
        <p:spPr>
          <a:xfrm>
            <a:off x="4584877"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ED4DC7B1-191D-4CB1-AA5B-151FED19CC8D}"/>
              </a:ext>
            </a:extLst>
          </p:cNvPr>
          <p:cNvSpPr txBox="1"/>
          <p:nvPr/>
        </p:nvSpPr>
        <p:spPr>
          <a:xfrm>
            <a:off x="5197978" y="2974798"/>
            <a:ext cx="2947890" cy="584775"/>
          </a:xfrm>
          <a:prstGeom prst="rect">
            <a:avLst/>
          </a:prstGeom>
          <a:noFill/>
        </p:spPr>
        <p:txBody>
          <a:bodyPr wrap="square" rtlCol="0">
            <a:spAutoFit/>
          </a:bodyPr>
          <a:lstStyle/>
          <a:p>
            <a:r>
              <a:rPr lang="en-GB" sz="3200" b="1" dirty="0">
                <a:solidFill>
                  <a:srgbClr val="FF0000"/>
                </a:solidFill>
              </a:rPr>
              <a:t>1000 ÷ 4 = </a:t>
            </a:r>
          </a:p>
        </p:txBody>
      </p:sp>
      <p:sp>
        <p:nvSpPr>
          <p:cNvPr id="10" name="TextBox 9">
            <a:extLst>
              <a:ext uri="{FF2B5EF4-FFF2-40B4-BE49-F238E27FC236}">
                <a16:creationId xmlns:a16="http://schemas.microsoft.com/office/drawing/2014/main" id="{BDE580FB-EE96-4140-A9B0-A1EC084F985F}"/>
              </a:ext>
            </a:extLst>
          </p:cNvPr>
          <p:cNvSpPr txBox="1"/>
          <p:nvPr/>
        </p:nvSpPr>
        <p:spPr>
          <a:xfrm>
            <a:off x="7021313" y="2974798"/>
            <a:ext cx="1653173" cy="584775"/>
          </a:xfrm>
          <a:prstGeom prst="rect">
            <a:avLst/>
          </a:prstGeom>
          <a:noFill/>
        </p:spPr>
        <p:txBody>
          <a:bodyPr wrap="square" rtlCol="0">
            <a:spAutoFit/>
          </a:bodyPr>
          <a:lstStyle/>
          <a:p>
            <a:r>
              <a:rPr lang="en-GB" sz="3200" b="1" dirty="0">
                <a:solidFill>
                  <a:srgbClr val="FF0000"/>
                </a:solidFill>
              </a:rPr>
              <a:t>250</a:t>
            </a:r>
          </a:p>
        </p:txBody>
      </p:sp>
      <p:sp>
        <p:nvSpPr>
          <p:cNvPr id="11" name="TextBox 10">
            <a:extLst>
              <a:ext uri="{FF2B5EF4-FFF2-40B4-BE49-F238E27FC236}">
                <a16:creationId xmlns:a16="http://schemas.microsoft.com/office/drawing/2014/main" id="{21E74DFB-5601-4315-A166-DE559F34A706}"/>
              </a:ext>
            </a:extLst>
          </p:cNvPr>
          <p:cNvSpPr txBox="1"/>
          <p:nvPr/>
        </p:nvSpPr>
        <p:spPr>
          <a:xfrm>
            <a:off x="1797767" y="3635205"/>
            <a:ext cx="1599741"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7250</a:t>
            </a:r>
            <a:endParaRPr lang="en-GB" sz="3500" b="1"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0B9CE6AB-8F1C-4EC7-980C-E4BFC00754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0702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p:bldP spid="10" grpId="0"/>
      <p:bldP spid="1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a number chart that goes up in fives. </a:t>
            </a:r>
            <a:endParaRPr lang="en-US" sz="2800" dirty="0"/>
          </a:p>
        </p:txBody>
      </p:sp>
      <p:pic>
        <p:nvPicPr>
          <p:cNvPr id="3" name="Picture 2">
            <a:extLst>
              <a:ext uri="{FF2B5EF4-FFF2-40B4-BE49-F238E27FC236}">
                <a16:creationId xmlns:a16="http://schemas.microsoft.com/office/drawing/2014/main" id="{E8ED4636-D7D0-4643-B87F-EC35A98FA69D}"/>
              </a:ext>
            </a:extLst>
          </p:cNvPr>
          <p:cNvPicPr>
            <a:picLocks noChangeAspect="1"/>
          </p:cNvPicPr>
          <p:nvPr/>
        </p:nvPicPr>
        <p:blipFill>
          <a:blip r:embed="rId3"/>
          <a:stretch>
            <a:fillRect/>
          </a:stretch>
        </p:blipFill>
        <p:spPr>
          <a:xfrm>
            <a:off x="758029" y="634775"/>
            <a:ext cx="4883217" cy="4582248"/>
          </a:xfrm>
          <a:prstGeom prst="rect">
            <a:avLst/>
          </a:prstGeom>
        </p:spPr>
      </p:pic>
      <p:sp>
        <p:nvSpPr>
          <p:cNvPr id="5" name="Rectangle 4">
            <a:extLst>
              <a:ext uri="{FF2B5EF4-FFF2-40B4-BE49-F238E27FC236}">
                <a16:creationId xmlns:a16="http://schemas.microsoft.com/office/drawing/2014/main" id="{9AFE4AF5-2816-41C9-A85F-3D14FCAE9BF2}"/>
              </a:ext>
            </a:extLst>
          </p:cNvPr>
          <p:cNvSpPr/>
          <p:nvPr/>
        </p:nvSpPr>
        <p:spPr>
          <a:xfrm>
            <a:off x="5892550" y="634775"/>
            <a:ext cx="6179127" cy="3046988"/>
          </a:xfrm>
          <a:prstGeom prst="rect">
            <a:avLst/>
          </a:prstGeom>
        </p:spPr>
        <p:txBody>
          <a:bodyPr wrap="square">
            <a:spAutoFit/>
          </a:bodyPr>
          <a:lstStyle/>
          <a:p>
            <a:r>
              <a:rPr lang="en-US" sz="3200" b="1" dirty="0"/>
              <a:t>The chart continues in the same way. One of the numbers below will be at the </a:t>
            </a:r>
            <a:r>
              <a:rPr lang="en-US" sz="3200" b="1" u="sng" dirty="0"/>
              <a:t>start</a:t>
            </a:r>
            <a:r>
              <a:rPr lang="en-US" sz="3200" b="1" dirty="0"/>
              <a:t> of a row on the chart. Circle the number.</a:t>
            </a:r>
          </a:p>
          <a:p>
            <a:endParaRPr lang="en-US" sz="3200" b="1" dirty="0"/>
          </a:p>
          <a:p>
            <a:r>
              <a:rPr lang="en-US" sz="3200" dirty="0"/>
              <a:t>  445      455      465      475      485 </a:t>
            </a:r>
            <a:endParaRPr lang="en-US" sz="2800" dirty="0"/>
          </a:p>
        </p:txBody>
      </p:sp>
      <p:sp>
        <p:nvSpPr>
          <p:cNvPr id="6" name="Rectangle 5">
            <a:extLst>
              <a:ext uri="{FF2B5EF4-FFF2-40B4-BE49-F238E27FC236}">
                <a16:creationId xmlns:a16="http://schemas.microsoft.com/office/drawing/2014/main" id="{3FEF9A70-8A2D-4767-BDD1-9BFBEC61FB61}"/>
              </a:ext>
            </a:extLst>
          </p:cNvPr>
          <p:cNvSpPr/>
          <p:nvPr/>
        </p:nvSpPr>
        <p:spPr>
          <a:xfrm>
            <a:off x="5892549" y="3995170"/>
            <a:ext cx="6179127" cy="2554545"/>
          </a:xfrm>
          <a:prstGeom prst="rect">
            <a:avLst/>
          </a:prstGeom>
        </p:spPr>
        <p:txBody>
          <a:bodyPr wrap="square">
            <a:spAutoFit/>
          </a:bodyPr>
          <a:lstStyle/>
          <a:p>
            <a:r>
              <a:rPr lang="en-US" sz="3200" b="1" dirty="0"/>
              <a:t>One of the numbers below will be at the </a:t>
            </a:r>
            <a:r>
              <a:rPr lang="en-US" sz="3200" b="1" u="sng" dirty="0"/>
              <a:t>end</a:t>
            </a:r>
            <a:r>
              <a:rPr lang="en-US" sz="3200" b="1" dirty="0"/>
              <a:t> of a row on the chart. Circle the number.</a:t>
            </a:r>
          </a:p>
          <a:p>
            <a:endParaRPr lang="en-US" sz="3200" b="1" dirty="0"/>
          </a:p>
          <a:p>
            <a:r>
              <a:rPr lang="en-US" sz="3200" dirty="0"/>
              <a:t>  345      355      365      375      385 </a:t>
            </a:r>
            <a:endParaRPr lang="en-US" sz="2800" dirty="0"/>
          </a:p>
        </p:txBody>
      </p:sp>
      <p:sp>
        <p:nvSpPr>
          <p:cNvPr id="7" name="Rectangle 6">
            <a:extLst>
              <a:ext uri="{FF2B5EF4-FFF2-40B4-BE49-F238E27FC236}">
                <a16:creationId xmlns:a16="http://schemas.microsoft.com/office/drawing/2014/main" id="{C548B36E-7CA0-41C4-BDC6-7F52DDDDA53D}"/>
              </a:ext>
            </a:extLst>
          </p:cNvPr>
          <p:cNvSpPr/>
          <p:nvPr/>
        </p:nvSpPr>
        <p:spPr>
          <a:xfrm>
            <a:off x="120324" y="5427736"/>
            <a:ext cx="6550299"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Multiples of 25: 25, 50, 75, 100, …</a:t>
            </a:r>
          </a:p>
        </p:txBody>
      </p:sp>
      <p:sp>
        <p:nvSpPr>
          <p:cNvPr id="4" name="Rectangle 3">
            <a:extLst>
              <a:ext uri="{FF2B5EF4-FFF2-40B4-BE49-F238E27FC236}">
                <a16:creationId xmlns:a16="http://schemas.microsoft.com/office/drawing/2014/main" id="{B750962F-2452-4D6D-8521-0D60B33A2B52}"/>
              </a:ext>
            </a:extLst>
          </p:cNvPr>
          <p:cNvSpPr/>
          <p:nvPr/>
        </p:nvSpPr>
        <p:spPr>
          <a:xfrm>
            <a:off x="816634" y="675032"/>
            <a:ext cx="945013" cy="415576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731201E9-7752-4518-900C-6C2D89ACF240}"/>
              </a:ext>
            </a:extLst>
          </p:cNvPr>
          <p:cNvSpPr/>
          <p:nvPr/>
        </p:nvSpPr>
        <p:spPr>
          <a:xfrm>
            <a:off x="6040934" y="2546722"/>
            <a:ext cx="577799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 more than a multiple of 25</a:t>
            </a:r>
          </a:p>
        </p:txBody>
      </p:sp>
      <p:sp>
        <p:nvSpPr>
          <p:cNvPr id="8" name="Oval 7">
            <a:extLst>
              <a:ext uri="{FF2B5EF4-FFF2-40B4-BE49-F238E27FC236}">
                <a16:creationId xmlns:a16="http://schemas.microsoft.com/office/drawing/2014/main" id="{993C4010-BA2A-401C-8E91-298679A4A8F5}"/>
              </a:ext>
            </a:extLst>
          </p:cNvPr>
          <p:cNvSpPr/>
          <p:nvPr/>
        </p:nvSpPr>
        <p:spPr>
          <a:xfrm>
            <a:off x="7140164" y="3033213"/>
            <a:ext cx="1039091" cy="648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E1D797DA-E04B-4200-9059-4B9E51C953A1}"/>
              </a:ext>
            </a:extLst>
          </p:cNvPr>
          <p:cNvSpPr/>
          <p:nvPr/>
        </p:nvSpPr>
        <p:spPr>
          <a:xfrm>
            <a:off x="4654162" y="675032"/>
            <a:ext cx="945013" cy="415576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75C06E6A-E498-42B3-BB67-E62AB3B70B06}"/>
              </a:ext>
            </a:extLst>
          </p:cNvPr>
          <p:cNvSpPr/>
          <p:nvPr/>
        </p:nvSpPr>
        <p:spPr>
          <a:xfrm>
            <a:off x="6093115" y="5427736"/>
            <a:ext cx="577799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a multiple of 25</a:t>
            </a:r>
          </a:p>
        </p:txBody>
      </p:sp>
      <p:sp>
        <p:nvSpPr>
          <p:cNvPr id="13" name="Oval 12">
            <a:extLst>
              <a:ext uri="{FF2B5EF4-FFF2-40B4-BE49-F238E27FC236}">
                <a16:creationId xmlns:a16="http://schemas.microsoft.com/office/drawing/2014/main" id="{606F5CE0-977C-4219-9A9E-B512532E1232}"/>
              </a:ext>
            </a:extLst>
          </p:cNvPr>
          <p:cNvSpPr/>
          <p:nvPr/>
        </p:nvSpPr>
        <p:spPr>
          <a:xfrm>
            <a:off x="9495437" y="5912206"/>
            <a:ext cx="1039091" cy="648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39440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animBg="1"/>
      <p:bldP spid="4" grpId="1" animBg="1"/>
      <p:bldP spid="9" grpId="0"/>
      <p:bldP spid="8" grpId="0" animBg="1"/>
      <p:bldP spid="11" grpId="0" animBg="1"/>
      <p:bldP spid="12" grpId="0"/>
      <p:bldP spid="1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BFE0170-277F-4B65-BB05-C890B2DF1E0A}"/>
              </a:ext>
            </a:extLst>
          </p:cNvPr>
          <p:cNvPicPr>
            <a:picLocks noChangeAspect="1"/>
          </p:cNvPicPr>
          <p:nvPr/>
        </p:nvPicPr>
        <p:blipFill>
          <a:blip r:embed="rId3"/>
          <a:stretch>
            <a:fillRect/>
          </a:stretch>
        </p:blipFill>
        <p:spPr>
          <a:xfrm>
            <a:off x="1965483" y="1516743"/>
            <a:ext cx="8261034" cy="5341257"/>
          </a:xfrm>
          <a:prstGeom prst="rect">
            <a:avLst/>
          </a:prstGeom>
        </p:spPr>
      </p:pic>
      <p:sp>
        <p:nvSpPr>
          <p:cNvPr id="2" name="Rectangle 1">
            <a:extLst>
              <a:ext uri="{FF2B5EF4-FFF2-40B4-BE49-F238E27FC236}">
                <a16:creationId xmlns:a16="http://schemas.microsoft.com/office/drawing/2014/main" id="{03C709F7-C8BB-478E-8EBD-818338958DA5}"/>
              </a:ext>
            </a:extLst>
          </p:cNvPr>
          <p:cNvSpPr/>
          <p:nvPr/>
        </p:nvSpPr>
        <p:spPr>
          <a:xfrm>
            <a:off x="103032" y="51516"/>
            <a:ext cx="11784168"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six quadrilaterals with their mathematical names. Lara chooses one of the quadrilaterals. She says, ‘It has two acute angles. All four sides are the same length.’ Which quadrilateral did Lara choose? </a:t>
            </a:r>
            <a:endParaRPr lang="en-GB" sz="3200" b="1" dirty="0">
              <a:latin typeface="Calibri" panose="020F0502020204030204" pitchFamily="34" charset="0"/>
            </a:endParaRPr>
          </a:p>
        </p:txBody>
      </p:sp>
      <p:sp>
        <p:nvSpPr>
          <p:cNvPr id="4" name="Arc 3">
            <a:extLst>
              <a:ext uri="{FF2B5EF4-FFF2-40B4-BE49-F238E27FC236}">
                <a16:creationId xmlns:a16="http://schemas.microsoft.com/office/drawing/2014/main" id="{CF6E9771-758E-4CD7-97FC-06B877B5E754}"/>
              </a:ext>
            </a:extLst>
          </p:cNvPr>
          <p:cNvSpPr/>
          <p:nvPr/>
        </p:nvSpPr>
        <p:spPr>
          <a:xfrm rot="18837065">
            <a:off x="8383920" y="2819434"/>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5" name="Arc 4">
            <a:extLst>
              <a:ext uri="{FF2B5EF4-FFF2-40B4-BE49-F238E27FC236}">
                <a16:creationId xmlns:a16="http://schemas.microsoft.com/office/drawing/2014/main" id="{4542F084-91C7-4FFF-A60C-BF35184A911A}"/>
              </a:ext>
            </a:extLst>
          </p:cNvPr>
          <p:cNvSpPr/>
          <p:nvPr/>
        </p:nvSpPr>
        <p:spPr>
          <a:xfrm rot="7970463">
            <a:off x="9505234" y="1883569"/>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8E71FD15-5739-4E99-A19E-D4AD3366A9B8}"/>
              </a:ext>
            </a:extLst>
          </p:cNvPr>
          <p:cNvCxnSpPr>
            <a:cxnSpLocks/>
          </p:cNvCxnSpPr>
          <p:nvPr/>
        </p:nvCxnSpPr>
        <p:spPr>
          <a:xfrm flipV="1">
            <a:off x="8494143" y="2062103"/>
            <a:ext cx="276046" cy="10664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C6822C0-253E-4705-A2FB-BF5131FF2326}"/>
              </a:ext>
            </a:extLst>
          </p:cNvPr>
          <p:cNvCxnSpPr>
            <a:cxnSpLocks/>
          </p:cNvCxnSpPr>
          <p:nvPr/>
        </p:nvCxnSpPr>
        <p:spPr>
          <a:xfrm flipH="1">
            <a:off x="8764438" y="2062493"/>
            <a:ext cx="105242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9A5F8D9-D77B-470D-BE36-83CE3378303A}"/>
              </a:ext>
            </a:extLst>
          </p:cNvPr>
          <p:cNvCxnSpPr>
            <a:cxnSpLocks/>
          </p:cNvCxnSpPr>
          <p:nvPr/>
        </p:nvCxnSpPr>
        <p:spPr>
          <a:xfrm flipV="1">
            <a:off x="9557780" y="2062103"/>
            <a:ext cx="276046" cy="10664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C15F927-D9AC-430F-BE00-FF3CF046F800}"/>
              </a:ext>
            </a:extLst>
          </p:cNvPr>
          <p:cNvCxnSpPr>
            <a:cxnSpLocks/>
          </p:cNvCxnSpPr>
          <p:nvPr/>
        </p:nvCxnSpPr>
        <p:spPr>
          <a:xfrm flipH="1">
            <a:off x="8494143" y="3135044"/>
            <a:ext cx="105242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5306256-574B-461B-9003-372F10ED9F87}"/>
              </a:ext>
            </a:extLst>
          </p:cNvPr>
          <p:cNvCxnSpPr>
            <a:cxnSpLocks/>
          </p:cNvCxnSpPr>
          <p:nvPr/>
        </p:nvCxnSpPr>
        <p:spPr>
          <a:xfrm flipH="1">
            <a:off x="8417733" y="3798888"/>
            <a:ext cx="14315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E5B54C4-74FA-4F19-92BE-49A5583A5B8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58008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C709F7-C8BB-478E-8EBD-818338958DA5}"/>
              </a:ext>
            </a:extLst>
          </p:cNvPr>
          <p:cNvSpPr/>
          <p:nvPr/>
        </p:nvSpPr>
        <p:spPr>
          <a:xfrm>
            <a:off x="103032" y="51516"/>
            <a:ext cx="11681137"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Stefan chooses one of the quadrilaterals. He says, ‘It has more than one obtuse angle. It has no parallel sides.’ Which quadrilateral did Stefan choose?</a:t>
            </a:r>
            <a:endParaRPr lang="en-GB" sz="3200" b="1" dirty="0">
              <a:latin typeface="Calibri" panose="020F0502020204030204" pitchFamily="34" charset="0"/>
            </a:endParaRPr>
          </a:p>
        </p:txBody>
      </p:sp>
      <p:pic>
        <p:nvPicPr>
          <p:cNvPr id="4" name="Picture 3">
            <a:extLst>
              <a:ext uri="{FF2B5EF4-FFF2-40B4-BE49-F238E27FC236}">
                <a16:creationId xmlns:a16="http://schemas.microsoft.com/office/drawing/2014/main" id="{3A93D431-EB41-4AEB-97D3-4EF13C2877C9}"/>
              </a:ext>
            </a:extLst>
          </p:cNvPr>
          <p:cNvPicPr>
            <a:picLocks noChangeAspect="1"/>
          </p:cNvPicPr>
          <p:nvPr/>
        </p:nvPicPr>
        <p:blipFill>
          <a:blip r:embed="rId3"/>
          <a:stretch>
            <a:fillRect/>
          </a:stretch>
        </p:blipFill>
        <p:spPr>
          <a:xfrm>
            <a:off x="1965483" y="1516743"/>
            <a:ext cx="8261034" cy="5341257"/>
          </a:xfrm>
          <a:prstGeom prst="rect">
            <a:avLst/>
          </a:prstGeom>
        </p:spPr>
      </p:pic>
      <p:sp>
        <p:nvSpPr>
          <p:cNvPr id="6" name="Arc 5">
            <a:extLst>
              <a:ext uri="{FF2B5EF4-FFF2-40B4-BE49-F238E27FC236}">
                <a16:creationId xmlns:a16="http://schemas.microsoft.com/office/drawing/2014/main" id="{FD8FAC82-CEE0-4DC5-82AD-B4D4B824647F}"/>
              </a:ext>
            </a:extLst>
          </p:cNvPr>
          <p:cNvSpPr/>
          <p:nvPr/>
        </p:nvSpPr>
        <p:spPr>
          <a:xfrm rot="13568669">
            <a:off x="6474584" y="5750863"/>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 name="Arc 6">
            <a:extLst>
              <a:ext uri="{FF2B5EF4-FFF2-40B4-BE49-F238E27FC236}">
                <a16:creationId xmlns:a16="http://schemas.microsoft.com/office/drawing/2014/main" id="{7D337E35-4A66-4F56-9712-7F3C68176874}"/>
              </a:ext>
            </a:extLst>
          </p:cNvPr>
          <p:cNvSpPr/>
          <p:nvPr/>
        </p:nvSpPr>
        <p:spPr>
          <a:xfrm rot="4473443">
            <a:off x="5946600" y="4543245"/>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8" name="Straight Connector 7">
            <a:extLst>
              <a:ext uri="{FF2B5EF4-FFF2-40B4-BE49-F238E27FC236}">
                <a16:creationId xmlns:a16="http://schemas.microsoft.com/office/drawing/2014/main" id="{BD81FE37-F08A-452A-9A82-B91F8BE943A9}"/>
              </a:ext>
            </a:extLst>
          </p:cNvPr>
          <p:cNvCxnSpPr>
            <a:cxnSpLocks/>
          </p:cNvCxnSpPr>
          <p:nvPr/>
        </p:nvCxnSpPr>
        <p:spPr>
          <a:xfrm flipH="1">
            <a:off x="5555450" y="6670425"/>
            <a:ext cx="65284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CA92DF1-B832-43C3-B86A-18D017EF0DE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Arc 9">
            <a:extLst>
              <a:ext uri="{FF2B5EF4-FFF2-40B4-BE49-F238E27FC236}">
                <a16:creationId xmlns:a16="http://schemas.microsoft.com/office/drawing/2014/main" id="{33BB1CE8-D951-4B0E-9030-EF478E0F074B}"/>
              </a:ext>
            </a:extLst>
          </p:cNvPr>
          <p:cNvSpPr/>
          <p:nvPr/>
        </p:nvSpPr>
        <p:spPr>
          <a:xfrm rot="3859084">
            <a:off x="8337470" y="4832505"/>
            <a:ext cx="366046" cy="353173"/>
          </a:xfrm>
          <a:prstGeom prst="arc">
            <a:avLst>
              <a:gd name="adj1" fmla="val 16850980"/>
              <a:gd name="adj2" fmla="val 3112707"/>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 name="Arc 10">
            <a:extLst>
              <a:ext uri="{FF2B5EF4-FFF2-40B4-BE49-F238E27FC236}">
                <a16:creationId xmlns:a16="http://schemas.microsoft.com/office/drawing/2014/main" id="{CEEEA8D1-1524-4782-8E09-E39133FE838F}"/>
              </a:ext>
            </a:extLst>
          </p:cNvPr>
          <p:cNvSpPr/>
          <p:nvPr/>
        </p:nvSpPr>
        <p:spPr>
          <a:xfrm rot="7319720">
            <a:off x="9297372" y="4791106"/>
            <a:ext cx="472429" cy="353173"/>
          </a:xfrm>
          <a:prstGeom prst="arc">
            <a:avLst>
              <a:gd name="adj1" fmla="val 17782400"/>
              <a:gd name="adj2" fmla="val 3346540"/>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F2851890-5074-4514-9B79-8F162B74E5B4}"/>
              </a:ext>
            </a:extLst>
          </p:cNvPr>
          <p:cNvCxnSpPr>
            <a:cxnSpLocks/>
          </p:cNvCxnSpPr>
          <p:nvPr/>
        </p:nvCxnSpPr>
        <p:spPr>
          <a:xfrm flipV="1">
            <a:off x="8223724" y="6020768"/>
            <a:ext cx="1865778" cy="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B789BB-579A-43A3-BD65-C2CAB96E6278}"/>
              </a:ext>
            </a:extLst>
          </p:cNvPr>
          <p:cNvCxnSpPr>
            <a:cxnSpLocks/>
          </p:cNvCxnSpPr>
          <p:nvPr/>
        </p:nvCxnSpPr>
        <p:spPr>
          <a:xfrm>
            <a:off x="8478416" y="4958516"/>
            <a:ext cx="1093055"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14" name="Arc 13">
            <a:extLst>
              <a:ext uri="{FF2B5EF4-FFF2-40B4-BE49-F238E27FC236}">
                <a16:creationId xmlns:a16="http://schemas.microsoft.com/office/drawing/2014/main" id="{55A2ACAC-1FEE-41D1-9878-4AC977100168}"/>
              </a:ext>
            </a:extLst>
          </p:cNvPr>
          <p:cNvSpPr/>
          <p:nvPr/>
        </p:nvSpPr>
        <p:spPr>
          <a:xfrm rot="9327857">
            <a:off x="6682994" y="4981039"/>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4001869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0" grpId="0" animBg="1"/>
      <p:bldP spid="11" grpId="0" animBg="1"/>
      <p:bldP spid="1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BBAE3AF6-CCB9-406B-97BF-661F2A58B976}"/>
              </a:ext>
            </a:extLst>
          </p:cNvPr>
          <p:cNvPicPr>
            <a:picLocks noChangeAspect="1"/>
          </p:cNvPicPr>
          <p:nvPr/>
        </p:nvPicPr>
        <p:blipFill>
          <a:blip r:embed="rId3"/>
          <a:stretch>
            <a:fillRect/>
          </a:stretch>
        </p:blipFill>
        <p:spPr>
          <a:xfrm>
            <a:off x="4991656" y="4093908"/>
            <a:ext cx="3819389" cy="2221348"/>
          </a:xfrm>
          <a:prstGeom prst="rect">
            <a:avLst/>
          </a:prstGeom>
        </p:spPr>
      </p:pic>
      <p:pic>
        <p:nvPicPr>
          <p:cNvPr id="13" name="Picture 12">
            <a:extLst>
              <a:ext uri="{FF2B5EF4-FFF2-40B4-BE49-F238E27FC236}">
                <a16:creationId xmlns:a16="http://schemas.microsoft.com/office/drawing/2014/main" id="{7D61DC91-2C72-4ECA-B975-62D004106C6A}"/>
              </a:ext>
            </a:extLst>
          </p:cNvPr>
          <p:cNvPicPr>
            <a:picLocks noChangeAspect="1"/>
          </p:cNvPicPr>
          <p:nvPr/>
        </p:nvPicPr>
        <p:blipFill>
          <a:blip r:embed="rId4"/>
          <a:stretch>
            <a:fillRect/>
          </a:stretch>
        </p:blipFill>
        <p:spPr>
          <a:xfrm>
            <a:off x="4713892" y="1276778"/>
            <a:ext cx="3235228" cy="2174177"/>
          </a:xfrm>
          <a:prstGeom prst="rect">
            <a:avLst/>
          </a:prstGeom>
        </p:spPr>
      </p:pic>
      <p:pic>
        <p:nvPicPr>
          <p:cNvPr id="12" name="Picture 11">
            <a:extLst>
              <a:ext uri="{FF2B5EF4-FFF2-40B4-BE49-F238E27FC236}">
                <a16:creationId xmlns:a16="http://schemas.microsoft.com/office/drawing/2014/main" id="{D09D1589-5BB6-4471-8943-9A29C62A4C19}"/>
              </a:ext>
            </a:extLst>
          </p:cNvPr>
          <p:cNvPicPr>
            <a:picLocks noChangeAspect="1"/>
          </p:cNvPicPr>
          <p:nvPr/>
        </p:nvPicPr>
        <p:blipFill>
          <a:blip r:embed="rId5"/>
          <a:stretch>
            <a:fillRect/>
          </a:stretch>
        </p:blipFill>
        <p:spPr>
          <a:xfrm>
            <a:off x="2270348" y="3429000"/>
            <a:ext cx="1746637" cy="2296757"/>
          </a:xfrm>
          <a:prstGeom prst="rect">
            <a:avLst/>
          </a:prstGeom>
        </p:spPr>
      </p:pic>
      <p:pic>
        <p:nvPicPr>
          <p:cNvPr id="11" name="Picture 10">
            <a:extLst>
              <a:ext uri="{FF2B5EF4-FFF2-40B4-BE49-F238E27FC236}">
                <a16:creationId xmlns:a16="http://schemas.microsoft.com/office/drawing/2014/main" id="{77AFE5AE-E8E2-4D18-8301-B2B21E68FC9E}"/>
              </a:ext>
            </a:extLst>
          </p:cNvPr>
          <p:cNvPicPr>
            <a:picLocks noChangeAspect="1"/>
          </p:cNvPicPr>
          <p:nvPr/>
        </p:nvPicPr>
        <p:blipFill>
          <a:blip r:embed="rId6"/>
          <a:stretch>
            <a:fillRect/>
          </a:stretch>
        </p:blipFill>
        <p:spPr>
          <a:xfrm>
            <a:off x="728683" y="114091"/>
            <a:ext cx="2636039" cy="2609344"/>
          </a:xfrm>
          <a:prstGeom prst="rect">
            <a:avLst/>
          </a:prstGeom>
        </p:spPr>
      </p:pic>
      <p:sp>
        <p:nvSpPr>
          <p:cNvPr id="2" name="Rectangle 1">
            <a:extLst>
              <a:ext uri="{FF2B5EF4-FFF2-40B4-BE49-F238E27FC236}">
                <a16:creationId xmlns:a16="http://schemas.microsoft.com/office/drawing/2014/main" id="{1F04F06B-3ED9-4D8F-8EE7-1878F491D6AD}"/>
              </a:ext>
            </a:extLst>
          </p:cNvPr>
          <p:cNvSpPr/>
          <p:nvPr/>
        </p:nvSpPr>
        <p:spPr>
          <a:xfrm>
            <a:off x="3364722" y="70340"/>
            <a:ext cx="8827277"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Jody has some triangular tiles. He uses two of these tiles to make different shapes.</a:t>
            </a:r>
            <a:endParaRPr lang="en-GB" sz="3200" b="1" dirty="0">
              <a:latin typeface="Calibri" panose="020F0502020204030204" pitchFamily="34" charset="0"/>
            </a:endParaRPr>
          </a:p>
        </p:txBody>
      </p:sp>
      <p:sp>
        <p:nvSpPr>
          <p:cNvPr id="6" name="Rectangle 5">
            <a:extLst>
              <a:ext uri="{FF2B5EF4-FFF2-40B4-BE49-F238E27FC236}">
                <a16:creationId xmlns:a16="http://schemas.microsoft.com/office/drawing/2014/main" id="{3E3F4CE6-1E21-4186-B442-782427EBFF88}"/>
              </a:ext>
            </a:extLst>
          </p:cNvPr>
          <p:cNvSpPr/>
          <p:nvPr/>
        </p:nvSpPr>
        <p:spPr>
          <a:xfrm>
            <a:off x="140680" y="3193167"/>
            <a:ext cx="2022917"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the rectangle 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9BA5301D-49FC-4564-9214-9FDFF09AF84A}"/>
              </a:ext>
            </a:extLst>
          </p:cNvPr>
          <p:cNvSpPr/>
          <p:nvPr/>
        </p:nvSpPr>
        <p:spPr>
          <a:xfrm>
            <a:off x="7592713" y="1436518"/>
            <a:ext cx="3579514"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the isosceles triangle 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9" name="Rectangle 8">
            <a:extLst>
              <a:ext uri="{FF2B5EF4-FFF2-40B4-BE49-F238E27FC236}">
                <a16:creationId xmlns:a16="http://schemas.microsoft.com/office/drawing/2014/main" id="{BC458748-DD6F-4F29-B344-64FE4B2468A1}"/>
              </a:ext>
            </a:extLst>
          </p:cNvPr>
          <p:cNvSpPr/>
          <p:nvPr/>
        </p:nvSpPr>
        <p:spPr>
          <a:xfrm>
            <a:off x="8355540" y="4419752"/>
            <a:ext cx="3579514"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the quadrilateral is: </a:t>
            </a:r>
            <a:endParaRPr lang="en-GB" sz="3200" b="1" dirty="0">
              <a:latin typeface="Calibri" panose="020F0502020204030204" pitchFamily="34" charset="0"/>
            </a:endParaRPr>
          </a:p>
        </p:txBody>
      </p:sp>
      <p:sp>
        <p:nvSpPr>
          <p:cNvPr id="10" name="Rectangle 9">
            <a:extLst>
              <a:ext uri="{FF2B5EF4-FFF2-40B4-BE49-F238E27FC236}">
                <a16:creationId xmlns:a16="http://schemas.microsoft.com/office/drawing/2014/main" id="{E596E6E2-9B6D-44BE-A16C-98CD3B78F71F}"/>
              </a:ext>
            </a:extLst>
          </p:cNvPr>
          <p:cNvSpPr/>
          <p:nvPr/>
        </p:nvSpPr>
        <p:spPr>
          <a:xfrm>
            <a:off x="1803554" y="42542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5" name="Rectangle 14">
            <a:extLst>
              <a:ext uri="{FF2B5EF4-FFF2-40B4-BE49-F238E27FC236}">
                <a16:creationId xmlns:a16="http://schemas.microsoft.com/office/drawing/2014/main" id="{6CF770B7-9F96-4E56-9713-A29F8405FE3A}"/>
              </a:ext>
            </a:extLst>
          </p:cNvPr>
          <p:cNvSpPr/>
          <p:nvPr/>
        </p:nvSpPr>
        <p:spPr>
          <a:xfrm>
            <a:off x="4030175" y="425421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6" name="Rectangle 15">
            <a:extLst>
              <a:ext uri="{FF2B5EF4-FFF2-40B4-BE49-F238E27FC236}">
                <a16:creationId xmlns:a16="http://schemas.microsoft.com/office/drawing/2014/main" id="{3585E980-E259-4EF7-B03E-C8B61048EC5A}"/>
              </a:ext>
            </a:extLst>
          </p:cNvPr>
          <p:cNvSpPr/>
          <p:nvPr/>
        </p:nvSpPr>
        <p:spPr>
          <a:xfrm>
            <a:off x="2945642" y="2914857"/>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17" name="Rectangle 16">
            <a:extLst>
              <a:ext uri="{FF2B5EF4-FFF2-40B4-BE49-F238E27FC236}">
                <a16:creationId xmlns:a16="http://schemas.microsoft.com/office/drawing/2014/main" id="{FEA2A431-B124-4852-9A2B-C19C10CBF929}"/>
              </a:ext>
            </a:extLst>
          </p:cNvPr>
          <p:cNvSpPr/>
          <p:nvPr/>
        </p:nvSpPr>
        <p:spPr>
          <a:xfrm>
            <a:off x="2910269" y="563842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18" name="Rectangle 17">
            <a:extLst>
              <a:ext uri="{FF2B5EF4-FFF2-40B4-BE49-F238E27FC236}">
                <a16:creationId xmlns:a16="http://schemas.microsoft.com/office/drawing/2014/main" id="{80571DB4-1F67-43A7-B72E-D892E4C9CC60}"/>
              </a:ext>
            </a:extLst>
          </p:cNvPr>
          <p:cNvSpPr/>
          <p:nvPr/>
        </p:nvSpPr>
        <p:spPr>
          <a:xfrm>
            <a:off x="712048" y="5308359"/>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14 cm</a:t>
            </a:r>
            <a:endParaRPr lang="en-GB" sz="4000" b="1" dirty="0">
              <a:solidFill>
                <a:srgbClr val="FF0000"/>
              </a:solidFill>
            </a:endParaRPr>
          </a:p>
        </p:txBody>
      </p:sp>
      <p:sp>
        <p:nvSpPr>
          <p:cNvPr id="19" name="Rectangle 18">
            <a:extLst>
              <a:ext uri="{FF2B5EF4-FFF2-40B4-BE49-F238E27FC236}">
                <a16:creationId xmlns:a16="http://schemas.microsoft.com/office/drawing/2014/main" id="{FAA8AD06-7298-4044-B3C5-002C50CBCE98}"/>
              </a:ext>
            </a:extLst>
          </p:cNvPr>
          <p:cNvSpPr/>
          <p:nvPr/>
        </p:nvSpPr>
        <p:spPr>
          <a:xfrm>
            <a:off x="5196170" y="18639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0" name="Rectangle 19">
            <a:extLst>
              <a:ext uri="{FF2B5EF4-FFF2-40B4-BE49-F238E27FC236}">
                <a16:creationId xmlns:a16="http://schemas.microsoft.com/office/drawing/2014/main" id="{8FDEBBAF-DE4C-4446-ADFC-366C3CC4B5CC}"/>
              </a:ext>
            </a:extLst>
          </p:cNvPr>
          <p:cNvSpPr/>
          <p:nvPr/>
        </p:nvSpPr>
        <p:spPr>
          <a:xfrm>
            <a:off x="6991956" y="18639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1" name="Rectangle 20">
            <a:extLst>
              <a:ext uri="{FF2B5EF4-FFF2-40B4-BE49-F238E27FC236}">
                <a16:creationId xmlns:a16="http://schemas.microsoft.com/office/drawing/2014/main" id="{04B1EB6C-ECE2-48AD-B65D-B3A1D656E7E8}"/>
              </a:ext>
            </a:extLst>
          </p:cNvPr>
          <p:cNvSpPr/>
          <p:nvPr/>
        </p:nvSpPr>
        <p:spPr>
          <a:xfrm>
            <a:off x="5419183" y="33459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2" name="Rectangle 21">
            <a:extLst>
              <a:ext uri="{FF2B5EF4-FFF2-40B4-BE49-F238E27FC236}">
                <a16:creationId xmlns:a16="http://schemas.microsoft.com/office/drawing/2014/main" id="{2A50F705-F45E-4ECC-AC36-3BA3F954A934}"/>
              </a:ext>
            </a:extLst>
          </p:cNvPr>
          <p:cNvSpPr/>
          <p:nvPr/>
        </p:nvSpPr>
        <p:spPr>
          <a:xfrm>
            <a:off x="6920400" y="33459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3" name="Rectangle 22">
            <a:extLst>
              <a:ext uri="{FF2B5EF4-FFF2-40B4-BE49-F238E27FC236}">
                <a16:creationId xmlns:a16="http://schemas.microsoft.com/office/drawing/2014/main" id="{73E4448F-DADA-4F5F-AF16-61563F35053B}"/>
              </a:ext>
            </a:extLst>
          </p:cNvPr>
          <p:cNvSpPr/>
          <p:nvPr/>
        </p:nvSpPr>
        <p:spPr>
          <a:xfrm>
            <a:off x="9694644" y="2363866"/>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16 cm</a:t>
            </a:r>
            <a:endParaRPr lang="en-GB" sz="4000" b="1" dirty="0">
              <a:solidFill>
                <a:srgbClr val="FF0000"/>
              </a:solidFill>
            </a:endParaRPr>
          </a:p>
        </p:txBody>
      </p:sp>
      <p:sp>
        <p:nvSpPr>
          <p:cNvPr id="24" name="Rectangle 23">
            <a:extLst>
              <a:ext uri="{FF2B5EF4-FFF2-40B4-BE49-F238E27FC236}">
                <a16:creationId xmlns:a16="http://schemas.microsoft.com/office/drawing/2014/main" id="{9AC328EB-88F0-4D57-8F00-ABA086A9BE5F}"/>
              </a:ext>
            </a:extLst>
          </p:cNvPr>
          <p:cNvSpPr/>
          <p:nvPr/>
        </p:nvSpPr>
        <p:spPr>
          <a:xfrm>
            <a:off x="5451102" y="472773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5" name="Rectangle 24">
            <a:extLst>
              <a:ext uri="{FF2B5EF4-FFF2-40B4-BE49-F238E27FC236}">
                <a16:creationId xmlns:a16="http://schemas.microsoft.com/office/drawing/2014/main" id="{A401EDAC-3542-41A5-AEFF-8E54B4880F82}"/>
              </a:ext>
            </a:extLst>
          </p:cNvPr>
          <p:cNvSpPr/>
          <p:nvPr/>
        </p:nvSpPr>
        <p:spPr>
          <a:xfrm>
            <a:off x="7544963" y="490054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6" name="Rectangle 25">
            <a:extLst>
              <a:ext uri="{FF2B5EF4-FFF2-40B4-BE49-F238E27FC236}">
                <a16:creationId xmlns:a16="http://schemas.microsoft.com/office/drawing/2014/main" id="{8DAEA7F3-76FA-4ECB-AA18-47A5A700BBEA}"/>
              </a:ext>
            </a:extLst>
          </p:cNvPr>
          <p:cNvSpPr/>
          <p:nvPr/>
        </p:nvSpPr>
        <p:spPr>
          <a:xfrm>
            <a:off x="5741649" y="6211669"/>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7" name="Rectangle 26">
            <a:extLst>
              <a:ext uri="{FF2B5EF4-FFF2-40B4-BE49-F238E27FC236}">
                <a16:creationId xmlns:a16="http://schemas.microsoft.com/office/drawing/2014/main" id="{AF1BBB68-97CC-48B6-B1EB-B5C4D589F22F}"/>
              </a:ext>
            </a:extLst>
          </p:cNvPr>
          <p:cNvSpPr/>
          <p:nvPr/>
        </p:nvSpPr>
        <p:spPr>
          <a:xfrm>
            <a:off x="7467600" y="6206997"/>
            <a:ext cx="386388" cy="646331"/>
          </a:xfrm>
          <a:prstGeom prst="rect">
            <a:avLst/>
          </a:prstGeom>
        </p:spPr>
        <p:txBody>
          <a:bodyPr wrap="squar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cxnSp>
        <p:nvCxnSpPr>
          <p:cNvPr id="28" name="Straight Connector 27">
            <a:extLst>
              <a:ext uri="{FF2B5EF4-FFF2-40B4-BE49-F238E27FC236}">
                <a16:creationId xmlns:a16="http://schemas.microsoft.com/office/drawing/2014/main" id="{315C7E2B-989A-444A-B4C7-24C0269C88DD}"/>
              </a:ext>
            </a:extLst>
          </p:cNvPr>
          <p:cNvCxnSpPr>
            <a:cxnSpLocks/>
          </p:cNvCxnSpPr>
          <p:nvPr/>
        </p:nvCxnSpPr>
        <p:spPr>
          <a:xfrm>
            <a:off x="6578784" y="4164046"/>
            <a:ext cx="0" cy="2113089"/>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5AB0353-0462-4852-9041-6A4CAB5F7ABB}"/>
              </a:ext>
            </a:extLst>
          </p:cNvPr>
          <p:cNvCxnSpPr>
            <a:cxnSpLocks/>
          </p:cNvCxnSpPr>
          <p:nvPr/>
        </p:nvCxnSpPr>
        <p:spPr>
          <a:xfrm>
            <a:off x="6685554" y="4674393"/>
            <a:ext cx="0" cy="1587523"/>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2452DCE-52C7-4C84-915D-E18EFF35B6A9}"/>
              </a:ext>
            </a:extLst>
          </p:cNvPr>
          <p:cNvCxnSpPr>
            <a:cxnSpLocks/>
          </p:cNvCxnSpPr>
          <p:nvPr/>
        </p:nvCxnSpPr>
        <p:spPr>
          <a:xfrm>
            <a:off x="1180104" y="2265955"/>
            <a:ext cx="1563096"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9FD6A20-02AE-481C-BB3F-C41B64436BB4}"/>
              </a:ext>
            </a:extLst>
          </p:cNvPr>
          <p:cNvCxnSpPr>
            <a:cxnSpLocks/>
          </p:cNvCxnSpPr>
          <p:nvPr/>
        </p:nvCxnSpPr>
        <p:spPr>
          <a:xfrm>
            <a:off x="2752998" y="163286"/>
            <a:ext cx="0" cy="2152078"/>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2DD641BD-E9F2-4387-8F35-5DBC00CD9496}"/>
              </a:ext>
            </a:extLst>
          </p:cNvPr>
          <p:cNvSpPr/>
          <p:nvPr/>
        </p:nvSpPr>
        <p:spPr>
          <a:xfrm>
            <a:off x="6667953" y="520458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35" name="Rectangle 34">
            <a:extLst>
              <a:ext uri="{FF2B5EF4-FFF2-40B4-BE49-F238E27FC236}">
                <a16:creationId xmlns:a16="http://schemas.microsoft.com/office/drawing/2014/main" id="{58172CEA-E0AE-459B-896C-66E14D4C96B6}"/>
              </a:ext>
            </a:extLst>
          </p:cNvPr>
          <p:cNvSpPr/>
          <p:nvPr/>
        </p:nvSpPr>
        <p:spPr>
          <a:xfrm>
            <a:off x="6110947" y="508309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36" name="Rectangle 35">
            <a:extLst>
              <a:ext uri="{FF2B5EF4-FFF2-40B4-BE49-F238E27FC236}">
                <a16:creationId xmlns:a16="http://schemas.microsoft.com/office/drawing/2014/main" id="{2E5EBFB6-379C-434C-B020-C8BD919F2104}"/>
              </a:ext>
            </a:extLst>
          </p:cNvPr>
          <p:cNvSpPr/>
          <p:nvPr/>
        </p:nvSpPr>
        <p:spPr>
          <a:xfrm>
            <a:off x="6536361" y="411528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1</a:t>
            </a:r>
            <a:endParaRPr lang="en-GB" sz="4000" b="1" dirty="0">
              <a:solidFill>
                <a:srgbClr val="FF0000"/>
              </a:solidFill>
            </a:endParaRPr>
          </a:p>
        </p:txBody>
      </p:sp>
      <p:sp>
        <p:nvSpPr>
          <p:cNvPr id="37" name="Rectangle 36">
            <a:extLst>
              <a:ext uri="{FF2B5EF4-FFF2-40B4-BE49-F238E27FC236}">
                <a16:creationId xmlns:a16="http://schemas.microsoft.com/office/drawing/2014/main" id="{3497EB7C-A1BC-4A9B-A26A-8283B107D1C0}"/>
              </a:ext>
            </a:extLst>
          </p:cNvPr>
          <p:cNvSpPr/>
          <p:nvPr/>
        </p:nvSpPr>
        <p:spPr>
          <a:xfrm>
            <a:off x="8917814" y="5371346"/>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18 cm</a:t>
            </a:r>
            <a:endParaRPr lang="en-GB" sz="4000" b="1" dirty="0">
              <a:solidFill>
                <a:srgbClr val="FF0000"/>
              </a:solidFill>
            </a:endParaRPr>
          </a:p>
        </p:txBody>
      </p:sp>
      <p:sp>
        <p:nvSpPr>
          <p:cNvPr id="33" name="Rectangle 32">
            <a:extLst>
              <a:ext uri="{FF2B5EF4-FFF2-40B4-BE49-F238E27FC236}">
                <a16:creationId xmlns:a16="http://schemas.microsoft.com/office/drawing/2014/main" id="{D5EAB99D-BDD5-42DA-8FC2-E4FECDE4F5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76583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fade">
                                      <p:cBhvr>
                                        <p:cTn id="57" dur="500"/>
                                        <p:tgtEl>
                                          <p:spTgt spid="2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4"/>
                                        </p:tgtEl>
                                        <p:attrNameLst>
                                          <p:attrName>style.visibility</p:attrName>
                                        </p:attrNameLst>
                                      </p:cBhvr>
                                      <p:to>
                                        <p:strVal val="visible"/>
                                      </p:to>
                                    </p:set>
                                    <p:animEffect transition="in" filter="fade">
                                      <p:cBhvr>
                                        <p:cTn id="77" dur="500"/>
                                        <p:tgtEl>
                                          <p:spTgt spid="34"/>
                                        </p:tgtEl>
                                      </p:cBhvr>
                                    </p:animEffect>
                                  </p:childTnLst>
                                </p:cTn>
                              </p:par>
                              <p:par>
                                <p:cTn id="78" presetID="10" presetClass="entr" presetSubtype="0" fill="hold" nodeType="with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fade">
                                      <p:cBhvr>
                                        <p:cTn id="80" dur="500"/>
                                        <p:tgtEl>
                                          <p:spTgt spid="30"/>
                                        </p:tgtEl>
                                      </p:cBhvr>
                                    </p:animEffect>
                                  </p:childTnLst>
                                </p:cTn>
                              </p:par>
                              <p:par>
                                <p:cTn id="81" presetID="10" presetClass="entr" presetSubtype="0"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fade">
                                      <p:cBhvr>
                                        <p:cTn id="88" dur="500"/>
                                        <p:tgtEl>
                                          <p:spTgt spid="35"/>
                                        </p:tgtEl>
                                      </p:cBhvr>
                                    </p:animEffect>
                                  </p:childTnLst>
                                </p:cTn>
                              </p:par>
                              <p:par>
                                <p:cTn id="89" presetID="10" presetClass="entr" presetSubtype="0" fill="hold" nodeType="with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par>
                                <p:cTn id="92" presetID="10" presetClass="entr" presetSubtype="0" fill="hold" nodeType="withEffect">
                                  <p:stCondLst>
                                    <p:cond delay="0"/>
                                  </p:stCondLst>
                                  <p:childTnLst>
                                    <p:set>
                                      <p:cBhvr>
                                        <p:cTn id="93" dur="1" fill="hold">
                                          <p:stCondLst>
                                            <p:cond delay="0"/>
                                          </p:stCondLst>
                                        </p:cTn>
                                        <p:tgtEl>
                                          <p:spTgt spid="32"/>
                                        </p:tgtEl>
                                        <p:attrNameLst>
                                          <p:attrName>style.visibility</p:attrName>
                                        </p:attrNameLst>
                                      </p:cBhvr>
                                      <p:to>
                                        <p:strVal val="visible"/>
                                      </p:to>
                                    </p:set>
                                    <p:animEffect transition="in" filter="fade">
                                      <p:cBhvr>
                                        <p:cTn id="94" dur="500"/>
                                        <p:tgtEl>
                                          <p:spTgt spid="32"/>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6"/>
                                        </p:tgtEl>
                                        <p:attrNameLst>
                                          <p:attrName>style.visibility</p:attrName>
                                        </p:attrNameLst>
                                      </p:cBhvr>
                                      <p:to>
                                        <p:strVal val="visible"/>
                                      </p:to>
                                    </p:set>
                                    <p:animEffect transition="in" filter="fade">
                                      <p:cBhvr>
                                        <p:cTn id="99" dur="500"/>
                                        <p:tgtEl>
                                          <p:spTgt spid="36"/>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1" nodeType="clickEffect">
                                  <p:stCondLst>
                                    <p:cond delay="0"/>
                                  </p:stCondLst>
                                  <p:childTnLst>
                                    <p:animEffect transition="out" filter="fade">
                                      <p:cBhvr>
                                        <p:cTn id="103" dur="500"/>
                                        <p:tgtEl>
                                          <p:spTgt spid="34"/>
                                        </p:tgtEl>
                                      </p:cBhvr>
                                    </p:animEffect>
                                    <p:set>
                                      <p:cBhvr>
                                        <p:cTn id="104" dur="1" fill="hold">
                                          <p:stCondLst>
                                            <p:cond delay="499"/>
                                          </p:stCondLst>
                                        </p:cTn>
                                        <p:tgtEl>
                                          <p:spTgt spid="34"/>
                                        </p:tgtEl>
                                        <p:attrNameLst>
                                          <p:attrName>style.visibility</p:attrName>
                                        </p:attrNameLst>
                                      </p:cBhvr>
                                      <p:to>
                                        <p:strVal val="hidden"/>
                                      </p:to>
                                    </p:set>
                                  </p:childTnLst>
                                </p:cTn>
                              </p:par>
                              <p:par>
                                <p:cTn id="105" presetID="10" presetClass="exit" presetSubtype="0" fill="hold" nodeType="withEffect">
                                  <p:stCondLst>
                                    <p:cond delay="0"/>
                                  </p:stCondLst>
                                  <p:childTnLst>
                                    <p:animEffect transition="out" filter="fade">
                                      <p:cBhvr>
                                        <p:cTn id="106" dur="500"/>
                                        <p:tgtEl>
                                          <p:spTgt spid="30"/>
                                        </p:tgtEl>
                                      </p:cBhvr>
                                    </p:animEffect>
                                    <p:set>
                                      <p:cBhvr>
                                        <p:cTn id="107" dur="1" fill="hold">
                                          <p:stCondLst>
                                            <p:cond delay="499"/>
                                          </p:stCondLst>
                                        </p:cTn>
                                        <p:tgtEl>
                                          <p:spTgt spid="30"/>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31"/>
                                        </p:tgtEl>
                                      </p:cBhvr>
                                    </p:animEffect>
                                    <p:set>
                                      <p:cBhvr>
                                        <p:cTn id="110" dur="1" fill="hold">
                                          <p:stCondLst>
                                            <p:cond delay="499"/>
                                          </p:stCondLst>
                                        </p:cTn>
                                        <p:tgtEl>
                                          <p:spTgt spid="31"/>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500"/>
                                        <p:tgtEl>
                                          <p:spTgt spid="35"/>
                                        </p:tgtEl>
                                      </p:cBhvr>
                                    </p:animEffect>
                                    <p:set>
                                      <p:cBhvr>
                                        <p:cTn id="113" dur="1" fill="hold">
                                          <p:stCondLst>
                                            <p:cond delay="499"/>
                                          </p:stCondLst>
                                        </p:cTn>
                                        <p:tgtEl>
                                          <p:spTgt spid="35"/>
                                        </p:tgtEl>
                                        <p:attrNameLst>
                                          <p:attrName>style.visibility</p:attrName>
                                        </p:attrNameLst>
                                      </p:cBhvr>
                                      <p:to>
                                        <p:strVal val="hidden"/>
                                      </p:to>
                                    </p:set>
                                  </p:childTnLst>
                                </p:cTn>
                              </p:par>
                              <p:par>
                                <p:cTn id="114" presetID="10" presetClass="exit" presetSubtype="0" fill="hold" nodeType="withEffect">
                                  <p:stCondLst>
                                    <p:cond delay="0"/>
                                  </p:stCondLst>
                                  <p:childTnLst>
                                    <p:animEffect transition="out" filter="fade">
                                      <p:cBhvr>
                                        <p:cTn id="115" dur="500"/>
                                        <p:tgtEl>
                                          <p:spTgt spid="28"/>
                                        </p:tgtEl>
                                      </p:cBhvr>
                                    </p:animEffect>
                                    <p:set>
                                      <p:cBhvr>
                                        <p:cTn id="116" dur="1" fill="hold">
                                          <p:stCondLst>
                                            <p:cond delay="499"/>
                                          </p:stCondLst>
                                        </p:cTn>
                                        <p:tgtEl>
                                          <p:spTgt spid="28"/>
                                        </p:tgtEl>
                                        <p:attrNameLst>
                                          <p:attrName>style.visibility</p:attrName>
                                        </p:attrNameLst>
                                      </p:cBhvr>
                                      <p:to>
                                        <p:strVal val="hidden"/>
                                      </p:to>
                                    </p:set>
                                  </p:childTnLst>
                                </p:cTn>
                              </p:par>
                              <p:par>
                                <p:cTn id="117" presetID="10" presetClass="exit" presetSubtype="0" fill="hold" nodeType="withEffect">
                                  <p:stCondLst>
                                    <p:cond delay="0"/>
                                  </p:stCondLst>
                                  <p:childTnLst>
                                    <p:animEffect transition="out" filter="fade">
                                      <p:cBhvr>
                                        <p:cTn id="118" dur="500"/>
                                        <p:tgtEl>
                                          <p:spTgt spid="32"/>
                                        </p:tgtEl>
                                      </p:cBhvr>
                                    </p:animEffect>
                                    <p:set>
                                      <p:cBhvr>
                                        <p:cTn id="119" dur="1" fill="hold">
                                          <p:stCondLst>
                                            <p:cond delay="499"/>
                                          </p:stCondLst>
                                        </p:cTn>
                                        <p:tgtEl>
                                          <p:spTgt spid="32"/>
                                        </p:tgtEl>
                                        <p:attrNameLst>
                                          <p:attrName>style.visibility</p:attrName>
                                        </p:attrNameLst>
                                      </p:cBhvr>
                                      <p:to>
                                        <p:strVal val="hidden"/>
                                      </p:to>
                                    </p:se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7"/>
                                        </p:tgtEl>
                                        <p:attrNameLst>
                                          <p:attrName>style.visibility</p:attrName>
                                        </p:attrNameLst>
                                      </p:cBhvr>
                                      <p:to>
                                        <p:strVal val="visible"/>
                                      </p:to>
                                    </p:set>
                                    <p:animEffect transition="in" filter="fade">
                                      <p:cBhvr>
                                        <p:cTn id="12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5" grpId="0"/>
      <p:bldP spid="16" grpId="0"/>
      <p:bldP spid="17" grpId="0"/>
      <p:bldP spid="18" grpId="0"/>
      <p:bldP spid="19" grpId="0"/>
      <p:bldP spid="20" grpId="0"/>
      <p:bldP spid="21" grpId="0"/>
      <p:bldP spid="22" grpId="0"/>
      <p:bldP spid="23" grpId="0"/>
      <p:bldP spid="24" grpId="0"/>
      <p:bldP spid="25" grpId="0"/>
      <p:bldP spid="26" grpId="0"/>
      <p:bldP spid="27" grpId="0"/>
      <p:bldP spid="34" grpId="0"/>
      <p:bldP spid="34" grpId="1"/>
      <p:bldP spid="35" grpId="0"/>
      <p:bldP spid="35" grpId="1"/>
      <p:bldP spid="36" grpId="0"/>
      <p:bldP spid="3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DEFFA51-BE61-4596-85A7-2A15F892E4C3}"/>
              </a:ext>
            </a:extLst>
          </p:cNvPr>
          <p:cNvPicPr>
            <a:picLocks noChangeAspect="1"/>
          </p:cNvPicPr>
          <p:nvPr/>
        </p:nvPicPr>
        <p:blipFill>
          <a:blip r:embed="rId3"/>
          <a:stretch>
            <a:fillRect/>
          </a:stretch>
        </p:blipFill>
        <p:spPr>
          <a:xfrm>
            <a:off x="181108" y="654291"/>
            <a:ext cx="7931685" cy="6203709"/>
          </a:xfrm>
          <a:prstGeom prst="rect">
            <a:avLst/>
          </a:prstGeom>
        </p:spPr>
      </p:pic>
      <p:sp>
        <p:nvSpPr>
          <p:cNvPr id="2" name="Rectangle 1">
            <a:extLst>
              <a:ext uri="{FF2B5EF4-FFF2-40B4-BE49-F238E27FC236}">
                <a16:creationId xmlns:a16="http://schemas.microsoft.com/office/drawing/2014/main" id="{9DE9B6A7-A581-4CC9-AA6A-EA28A14B4BE7}"/>
              </a:ext>
            </a:extLst>
          </p:cNvPr>
          <p:cNvSpPr/>
          <p:nvPr/>
        </p:nvSpPr>
        <p:spPr>
          <a:xfrm>
            <a:off x="103032" y="51516"/>
            <a:ext cx="8663847"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Draw two more straight lines to make a rectangle.</a:t>
            </a:r>
            <a:endParaRPr lang="en-GB" sz="3200" b="1" dirty="0">
              <a:latin typeface="Calibri" panose="020F0502020204030204" pitchFamily="34" charset="0"/>
            </a:endParaRPr>
          </a:p>
        </p:txBody>
      </p:sp>
      <p:grpSp>
        <p:nvGrpSpPr>
          <p:cNvPr id="16" name="Group 15">
            <a:extLst>
              <a:ext uri="{FF2B5EF4-FFF2-40B4-BE49-F238E27FC236}">
                <a16:creationId xmlns:a16="http://schemas.microsoft.com/office/drawing/2014/main" id="{5EAB8A76-B719-4B34-AB11-96EB0EB00099}"/>
              </a:ext>
            </a:extLst>
          </p:cNvPr>
          <p:cNvGrpSpPr/>
          <p:nvPr/>
        </p:nvGrpSpPr>
        <p:grpSpPr>
          <a:xfrm>
            <a:off x="1154939" y="1630522"/>
            <a:ext cx="867736" cy="1687205"/>
            <a:chOff x="1154939" y="1630522"/>
            <a:chExt cx="867736" cy="1687205"/>
          </a:xfrm>
        </p:grpSpPr>
        <p:cxnSp>
          <p:nvCxnSpPr>
            <p:cNvPr id="4" name="Straight Connector 3">
              <a:extLst>
                <a:ext uri="{FF2B5EF4-FFF2-40B4-BE49-F238E27FC236}">
                  <a16:creationId xmlns:a16="http://schemas.microsoft.com/office/drawing/2014/main" id="{F8501235-1978-4333-A6C3-187B00586E3D}"/>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B87D6A5-0293-48A3-8FED-2B45353F8940}"/>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9E186406-3BB7-40C3-9A5C-CDCED833F496}"/>
              </a:ext>
            </a:extLst>
          </p:cNvPr>
          <p:cNvSpPr/>
          <p:nvPr/>
        </p:nvSpPr>
        <p:spPr>
          <a:xfrm>
            <a:off x="1030584" y="3223476"/>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1EF6B523-62C7-4A0C-A853-9C16414536E3}"/>
              </a:ext>
            </a:extLst>
          </p:cNvPr>
          <p:cNvSpPr/>
          <p:nvPr/>
        </p:nvSpPr>
        <p:spPr>
          <a:xfrm>
            <a:off x="1898320" y="1496169"/>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3D58F0F-0784-4DF2-8987-7FD318E64FF1}"/>
              </a:ext>
            </a:extLst>
          </p:cNvPr>
          <p:cNvSpPr/>
          <p:nvPr/>
        </p:nvSpPr>
        <p:spPr>
          <a:xfrm>
            <a:off x="4509758" y="4977220"/>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F9F5038F-7F83-4242-BFAD-606A863B86A3}"/>
              </a:ext>
            </a:extLst>
          </p:cNvPr>
          <p:cNvGrpSpPr/>
          <p:nvPr/>
        </p:nvGrpSpPr>
        <p:grpSpPr>
          <a:xfrm>
            <a:off x="4629473" y="3373823"/>
            <a:ext cx="867736" cy="1687205"/>
            <a:chOff x="1154939" y="1630522"/>
            <a:chExt cx="867736" cy="1687205"/>
          </a:xfrm>
        </p:grpSpPr>
        <p:cxnSp>
          <p:nvCxnSpPr>
            <p:cNvPr id="18" name="Straight Connector 17">
              <a:extLst>
                <a:ext uri="{FF2B5EF4-FFF2-40B4-BE49-F238E27FC236}">
                  <a16:creationId xmlns:a16="http://schemas.microsoft.com/office/drawing/2014/main" id="{2E97B01F-9BDF-4262-88BB-A227EFA43E96}"/>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ABAED85-5D0B-44EF-8745-E2731A9DC0CF}"/>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Oval 19">
            <a:extLst>
              <a:ext uri="{FF2B5EF4-FFF2-40B4-BE49-F238E27FC236}">
                <a16:creationId xmlns:a16="http://schemas.microsoft.com/office/drawing/2014/main" id="{2CCA6DB3-C329-4695-9134-57B59EF1931D}"/>
              </a:ext>
            </a:extLst>
          </p:cNvPr>
          <p:cNvSpPr/>
          <p:nvPr/>
        </p:nvSpPr>
        <p:spPr>
          <a:xfrm>
            <a:off x="5367316" y="323486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3" name="Straight Connector 22">
            <a:extLst>
              <a:ext uri="{FF2B5EF4-FFF2-40B4-BE49-F238E27FC236}">
                <a16:creationId xmlns:a16="http://schemas.microsoft.com/office/drawing/2014/main" id="{763C563F-C37F-43C0-8168-042A9376C58C}"/>
              </a:ext>
            </a:extLst>
          </p:cNvPr>
          <p:cNvCxnSpPr>
            <a:cxnSpLocks/>
          </p:cNvCxnSpPr>
          <p:nvPr/>
        </p:nvCxnSpPr>
        <p:spPr>
          <a:xfrm>
            <a:off x="2003618" y="1579977"/>
            <a:ext cx="3454967" cy="173774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102C01C-DE1F-40B6-9A6D-5748F311291B}"/>
              </a:ext>
            </a:extLst>
          </p:cNvPr>
          <p:cNvCxnSpPr>
            <a:cxnSpLocks/>
          </p:cNvCxnSpPr>
          <p:nvPr/>
        </p:nvCxnSpPr>
        <p:spPr>
          <a:xfrm flipV="1">
            <a:off x="4589253" y="3317726"/>
            <a:ext cx="866290" cy="17085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L-Shape 33">
            <a:extLst>
              <a:ext uri="{FF2B5EF4-FFF2-40B4-BE49-F238E27FC236}">
                <a16:creationId xmlns:a16="http://schemas.microsoft.com/office/drawing/2014/main" id="{0B62A867-49F2-4578-96AF-2A9B8EB3AAFA}"/>
              </a:ext>
            </a:extLst>
          </p:cNvPr>
          <p:cNvSpPr/>
          <p:nvPr/>
        </p:nvSpPr>
        <p:spPr>
          <a:xfrm rot="17893645" flipH="1">
            <a:off x="1165870" y="3094534"/>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L-Shape 34">
            <a:extLst>
              <a:ext uri="{FF2B5EF4-FFF2-40B4-BE49-F238E27FC236}">
                <a16:creationId xmlns:a16="http://schemas.microsoft.com/office/drawing/2014/main" id="{90F94D81-244E-451E-9B60-9C337B7C62D3}"/>
              </a:ext>
            </a:extLst>
          </p:cNvPr>
          <p:cNvSpPr/>
          <p:nvPr/>
        </p:nvSpPr>
        <p:spPr>
          <a:xfrm rot="1617072" flipH="1">
            <a:off x="1891057" y="1648894"/>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L-Shape 35">
            <a:extLst>
              <a:ext uri="{FF2B5EF4-FFF2-40B4-BE49-F238E27FC236}">
                <a16:creationId xmlns:a16="http://schemas.microsoft.com/office/drawing/2014/main" id="{4B2FD8DB-6F38-46B9-ADDF-0CC4BC1E636E}"/>
              </a:ext>
            </a:extLst>
          </p:cNvPr>
          <p:cNvSpPr/>
          <p:nvPr/>
        </p:nvSpPr>
        <p:spPr>
          <a:xfrm rot="7037962" flipH="1">
            <a:off x="5116931" y="3244921"/>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L-Shape 36">
            <a:extLst>
              <a:ext uri="{FF2B5EF4-FFF2-40B4-BE49-F238E27FC236}">
                <a16:creationId xmlns:a16="http://schemas.microsoft.com/office/drawing/2014/main" id="{90E2F5B3-AC01-446A-869B-54BEB3337649}"/>
              </a:ext>
            </a:extLst>
          </p:cNvPr>
          <p:cNvSpPr/>
          <p:nvPr/>
        </p:nvSpPr>
        <p:spPr>
          <a:xfrm rot="12475886" flipH="1">
            <a:off x="4387586" y="469924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664E4396-02E0-481B-BEC0-DEE054BF58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32218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6"/>
                                        </p:tgtEl>
                                      </p:cBhvr>
                                    </p:animEffect>
                                    <p:set>
                                      <p:cBhvr>
                                        <p:cTn id="37" dur="1" fill="hold">
                                          <p:stCondLst>
                                            <p:cond delay="499"/>
                                          </p:stCondLst>
                                        </p:cTn>
                                        <p:tgtEl>
                                          <p:spTgt spid="16"/>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7"/>
                                        </p:tgtEl>
                                      </p:cBhvr>
                                    </p:animEffect>
                                    <p:set>
                                      <p:cBhvr>
                                        <p:cTn id="40" dur="1" fill="hold">
                                          <p:stCondLst>
                                            <p:cond delay="499"/>
                                          </p:stCondLst>
                                        </p:cTn>
                                        <p:tgtEl>
                                          <p:spTgt spid="1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fade">
                                      <p:cBhvr>
                                        <p:cTn id="55" dur="500"/>
                                        <p:tgtEl>
                                          <p:spTgt spid="3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5"/>
                                        </p:tgtEl>
                                        <p:attrNameLst>
                                          <p:attrName>style.visibility</p:attrName>
                                        </p:attrNameLst>
                                      </p:cBhvr>
                                      <p:to>
                                        <p:strVal val="visible"/>
                                      </p:to>
                                    </p:set>
                                    <p:animEffect transition="in" filter="fade">
                                      <p:cBhvr>
                                        <p:cTn id="60" dur="500"/>
                                        <p:tgtEl>
                                          <p:spTgt spid="3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500"/>
                                        <p:tgtEl>
                                          <p:spTgt spid="3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20" grpId="0" animBg="1"/>
      <p:bldP spid="34" grpId="0" animBg="1"/>
      <p:bldP spid="35" grpId="0" animBg="1"/>
      <p:bldP spid="36" grpId="0" animBg="1"/>
      <p:bldP spid="37"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EB511D3-8B4E-4AEC-B38A-D55801BF4EF9}"/>
              </a:ext>
            </a:extLst>
          </p:cNvPr>
          <p:cNvPicPr>
            <a:picLocks noChangeAspect="1"/>
          </p:cNvPicPr>
          <p:nvPr/>
        </p:nvPicPr>
        <p:blipFill>
          <a:blip r:embed="rId3"/>
          <a:stretch>
            <a:fillRect/>
          </a:stretch>
        </p:blipFill>
        <p:spPr>
          <a:xfrm>
            <a:off x="181108" y="654291"/>
            <a:ext cx="7931685" cy="6203709"/>
          </a:xfrm>
          <a:prstGeom prst="rect">
            <a:avLst/>
          </a:prstGeom>
        </p:spPr>
      </p:pic>
      <p:sp>
        <p:nvSpPr>
          <p:cNvPr id="5" name="Rectangle 4">
            <a:extLst>
              <a:ext uri="{FF2B5EF4-FFF2-40B4-BE49-F238E27FC236}">
                <a16:creationId xmlns:a16="http://schemas.microsoft.com/office/drawing/2014/main" id="{DC161F1A-90B8-4768-A42C-ABDED29BD4A1}"/>
              </a:ext>
            </a:extLst>
          </p:cNvPr>
          <p:cNvSpPr/>
          <p:nvPr/>
        </p:nvSpPr>
        <p:spPr>
          <a:xfrm>
            <a:off x="103032" y="51516"/>
            <a:ext cx="8663847"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Draw two more straight lines to make a rectangle.</a:t>
            </a:r>
            <a:endParaRPr lang="en-GB" sz="3200" b="1" dirty="0">
              <a:latin typeface="Calibri" panose="020F0502020204030204" pitchFamily="34" charset="0"/>
            </a:endParaRPr>
          </a:p>
        </p:txBody>
      </p:sp>
      <p:cxnSp>
        <p:nvCxnSpPr>
          <p:cNvPr id="6" name="Straight Connector 5">
            <a:extLst>
              <a:ext uri="{FF2B5EF4-FFF2-40B4-BE49-F238E27FC236}">
                <a16:creationId xmlns:a16="http://schemas.microsoft.com/office/drawing/2014/main" id="{41071706-8A6A-483A-B8A5-82FA0C15369B}"/>
              </a:ext>
            </a:extLst>
          </p:cNvPr>
          <p:cNvCxnSpPr>
            <a:cxnSpLocks/>
          </p:cNvCxnSpPr>
          <p:nvPr/>
        </p:nvCxnSpPr>
        <p:spPr>
          <a:xfrm>
            <a:off x="1196789" y="2779844"/>
            <a:ext cx="393998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4A79CB1-7985-4B42-93B3-ED34D166105A}"/>
              </a:ext>
            </a:extLst>
          </p:cNvPr>
          <p:cNvCxnSpPr>
            <a:cxnSpLocks/>
          </p:cNvCxnSpPr>
          <p:nvPr/>
        </p:nvCxnSpPr>
        <p:spPr>
          <a:xfrm flipV="1">
            <a:off x="5096435" y="2752952"/>
            <a:ext cx="0" cy="19804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11DD4E4-8F1F-498F-86D2-89D91EE31E5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31165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56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GB" sz="3200" b="1" dirty="0"/>
              <a:t>Here are six digit cards. </a:t>
            </a:r>
          </a:p>
          <a:p>
            <a:endParaRPr lang="en-GB" sz="3200" b="1" dirty="0"/>
          </a:p>
          <a:p>
            <a:endParaRPr lang="en-GB" sz="3200" b="1" dirty="0"/>
          </a:p>
          <a:p>
            <a:endParaRPr lang="en-GB" sz="3200" b="1" dirty="0"/>
          </a:p>
          <a:p>
            <a:r>
              <a:rPr lang="en-GB" sz="3200" b="1" dirty="0"/>
              <a:t>Use </a:t>
            </a:r>
            <a:r>
              <a:rPr lang="en-GB" sz="3200" b="1" u="sng" dirty="0"/>
              <a:t>all six</a:t>
            </a:r>
            <a:r>
              <a:rPr lang="en-GB" sz="3200" b="1" dirty="0"/>
              <a:t> digit cards to make three multiples of 3. </a:t>
            </a:r>
            <a:endParaRPr lang="en-GB" sz="4000" dirty="0"/>
          </a:p>
        </p:txBody>
      </p:sp>
      <p:pic>
        <p:nvPicPr>
          <p:cNvPr id="3" name="Picture 2">
            <a:extLst>
              <a:ext uri="{FF2B5EF4-FFF2-40B4-BE49-F238E27FC236}">
                <a16:creationId xmlns:a16="http://schemas.microsoft.com/office/drawing/2014/main" id="{D9108B18-E431-4493-9F2C-902F62A22E97}"/>
              </a:ext>
            </a:extLst>
          </p:cNvPr>
          <p:cNvPicPr>
            <a:picLocks noChangeAspect="1"/>
          </p:cNvPicPr>
          <p:nvPr/>
        </p:nvPicPr>
        <p:blipFill>
          <a:blip r:embed="rId3"/>
          <a:stretch>
            <a:fillRect/>
          </a:stretch>
        </p:blipFill>
        <p:spPr>
          <a:xfrm>
            <a:off x="554183" y="629948"/>
            <a:ext cx="8323551" cy="1322814"/>
          </a:xfrm>
          <a:prstGeom prst="rect">
            <a:avLst/>
          </a:prstGeom>
        </p:spPr>
      </p:pic>
      <p:pic>
        <p:nvPicPr>
          <p:cNvPr id="4" name="Picture 3">
            <a:extLst>
              <a:ext uri="{FF2B5EF4-FFF2-40B4-BE49-F238E27FC236}">
                <a16:creationId xmlns:a16="http://schemas.microsoft.com/office/drawing/2014/main" id="{813C8C8F-C63F-4C7C-8AB9-438A08E88C30}"/>
              </a:ext>
            </a:extLst>
          </p:cNvPr>
          <p:cNvPicPr>
            <a:picLocks noChangeAspect="1"/>
          </p:cNvPicPr>
          <p:nvPr/>
        </p:nvPicPr>
        <p:blipFill>
          <a:blip r:embed="rId4"/>
          <a:stretch>
            <a:fillRect/>
          </a:stretch>
        </p:blipFill>
        <p:spPr>
          <a:xfrm>
            <a:off x="346755" y="2733032"/>
            <a:ext cx="2185988" cy="2436771"/>
          </a:xfrm>
          <a:prstGeom prst="rect">
            <a:avLst/>
          </a:prstGeom>
        </p:spPr>
      </p:pic>
      <p:pic>
        <p:nvPicPr>
          <p:cNvPr id="6" name="Picture 5">
            <a:extLst>
              <a:ext uri="{FF2B5EF4-FFF2-40B4-BE49-F238E27FC236}">
                <a16:creationId xmlns:a16="http://schemas.microsoft.com/office/drawing/2014/main" id="{53003F4E-D9ED-4269-8E88-13527B388D15}"/>
              </a:ext>
            </a:extLst>
          </p:cNvPr>
          <p:cNvPicPr>
            <a:picLocks noChangeAspect="1"/>
          </p:cNvPicPr>
          <p:nvPr/>
        </p:nvPicPr>
        <p:blipFill>
          <a:blip r:embed="rId4"/>
          <a:stretch>
            <a:fillRect/>
          </a:stretch>
        </p:blipFill>
        <p:spPr>
          <a:xfrm>
            <a:off x="2880997" y="2733032"/>
            <a:ext cx="2185988" cy="2436771"/>
          </a:xfrm>
          <a:prstGeom prst="rect">
            <a:avLst/>
          </a:prstGeom>
        </p:spPr>
      </p:pic>
      <p:pic>
        <p:nvPicPr>
          <p:cNvPr id="7" name="Picture 6">
            <a:extLst>
              <a:ext uri="{FF2B5EF4-FFF2-40B4-BE49-F238E27FC236}">
                <a16:creationId xmlns:a16="http://schemas.microsoft.com/office/drawing/2014/main" id="{53EA1F69-778A-4B1F-ABD5-91F6E598F41E}"/>
              </a:ext>
            </a:extLst>
          </p:cNvPr>
          <p:cNvPicPr>
            <a:picLocks noChangeAspect="1"/>
          </p:cNvPicPr>
          <p:nvPr/>
        </p:nvPicPr>
        <p:blipFill>
          <a:blip r:embed="rId4"/>
          <a:stretch>
            <a:fillRect/>
          </a:stretch>
        </p:blipFill>
        <p:spPr>
          <a:xfrm>
            <a:off x="5415239" y="2733031"/>
            <a:ext cx="2185988" cy="2436771"/>
          </a:xfrm>
          <a:prstGeom prst="rect">
            <a:avLst/>
          </a:prstGeom>
        </p:spPr>
      </p:pic>
      <p:sp>
        <p:nvSpPr>
          <p:cNvPr id="8" name="TextBox 7">
            <a:extLst>
              <a:ext uri="{FF2B5EF4-FFF2-40B4-BE49-F238E27FC236}">
                <a16:creationId xmlns:a16="http://schemas.microsoft.com/office/drawing/2014/main" id="{73A10AB4-ACB7-4533-9148-B3E319FB05E0}"/>
              </a:ext>
            </a:extLst>
          </p:cNvPr>
          <p:cNvSpPr txBox="1"/>
          <p:nvPr/>
        </p:nvSpPr>
        <p:spPr>
          <a:xfrm>
            <a:off x="691548"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D9B39A57-530B-4FFE-BAC8-90518228E71E}"/>
              </a:ext>
            </a:extLst>
          </p:cNvPr>
          <p:cNvSpPr txBox="1"/>
          <p:nvPr/>
        </p:nvSpPr>
        <p:spPr>
          <a:xfrm>
            <a:off x="1702065"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0" name="Straight Connector 9">
            <a:extLst>
              <a:ext uri="{FF2B5EF4-FFF2-40B4-BE49-F238E27FC236}">
                <a16:creationId xmlns:a16="http://schemas.microsoft.com/office/drawing/2014/main" id="{B120A64F-E794-4422-BEFD-9016F83D0037}"/>
              </a:ext>
            </a:extLst>
          </p:cNvPr>
          <p:cNvCxnSpPr>
            <a:cxnSpLocks/>
          </p:cNvCxnSpPr>
          <p:nvPr/>
        </p:nvCxnSpPr>
        <p:spPr>
          <a:xfrm flipV="1">
            <a:off x="607925"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0A71C0DF-D647-461B-96A1-4BF38F352AAE}"/>
              </a:ext>
            </a:extLst>
          </p:cNvPr>
          <p:cNvCxnSpPr>
            <a:cxnSpLocks/>
          </p:cNvCxnSpPr>
          <p:nvPr/>
        </p:nvCxnSpPr>
        <p:spPr>
          <a:xfrm flipV="1">
            <a:off x="3558079"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A5F6A9BB-5B34-47D3-BC99-66B111569E48}"/>
              </a:ext>
            </a:extLst>
          </p:cNvPr>
          <p:cNvSpPr txBox="1"/>
          <p:nvPr/>
        </p:nvSpPr>
        <p:spPr>
          <a:xfrm>
            <a:off x="3209656"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7A7BC130-F8D9-465D-9C29-15335F9B7A7A}"/>
              </a:ext>
            </a:extLst>
          </p:cNvPr>
          <p:cNvSpPr txBox="1"/>
          <p:nvPr/>
        </p:nvSpPr>
        <p:spPr>
          <a:xfrm>
            <a:off x="4220173"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0" name="Straight Connector 19">
            <a:extLst>
              <a:ext uri="{FF2B5EF4-FFF2-40B4-BE49-F238E27FC236}">
                <a16:creationId xmlns:a16="http://schemas.microsoft.com/office/drawing/2014/main" id="{D4DF91FD-5787-4DE6-AE2B-8C8E78F69B0F}"/>
              </a:ext>
            </a:extLst>
          </p:cNvPr>
          <p:cNvCxnSpPr>
            <a:cxnSpLocks/>
          </p:cNvCxnSpPr>
          <p:nvPr/>
        </p:nvCxnSpPr>
        <p:spPr>
          <a:xfrm flipV="1">
            <a:off x="2072763"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3FBD6B0-6FBE-4DCA-8EB4-80840C7FA8AF}"/>
              </a:ext>
            </a:extLst>
          </p:cNvPr>
          <p:cNvCxnSpPr>
            <a:cxnSpLocks/>
          </p:cNvCxnSpPr>
          <p:nvPr/>
        </p:nvCxnSpPr>
        <p:spPr>
          <a:xfrm flipV="1">
            <a:off x="6510193"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ACFF85F-C127-4827-84FA-115682348C5E}"/>
              </a:ext>
            </a:extLst>
          </p:cNvPr>
          <p:cNvSpPr txBox="1"/>
          <p:nvPr/>
        </p:nvSpPr>
        <p:spPr>
          <a:xfrm>
            <a:off x="8387369" y="318297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5 7</a:t>
            </a:r>
          </a:p>
        </p:txBody>
      </p:sp>
      <p:sp>
        <p:nvSpPr>
          <p:cNvPr id="23" name="TextBox 22">
            <a:extLst>
              <a:ext uri="{FF2B5EF4-FFF2-40B4-BE49-F238E27FC236}">
                <a16:creationId xmlns:a16="http://schemas.microsoft.com/office/drawing/2014/main" id="{66D1A43D-8969-45FD-8AD5-C2C9EFD4A5D1}"/>
              </a:ext>
            </a:extLst>
          </p:cNvPr>
          <p:cNvSpPr txBox="1"/>
          <p:nvPr/>
        </p:nvSpPr>
        <p:spPr>
          <a:xfrm>
            <a:off x="7912752" y="319603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4" name="Straight Connector 23">
            <a:extLst>
              <a:ext uri="{FF2B5EF4-FFF2-40B4-BE49-F238E27FC236}">
                <a16:creationId xmlns:a16="http://schemas.microsoft.com/office/drawing/2014/main" id="{4069FCEE-D260-40B3-918A-8C17AAA124E8}"/>
              </a:ext>
            </a:extLst>
          </p:cNvPr>
          <p:cNvCxnSpPr>
            <a:cxnSpLocks/>
          </p:cNvCxnSpPr>
          <p:nvPr/>
        </p:nvCxnSpPr>
        <p:spPr>
          <a:xfrm>
            <a:off x="8387369" y="324559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F520B56-0D2B-4C2E-8004-DE2E6BD5C2AC}"/>
              </a:ext>
            </a:extLst>
          </p:cNvPr>
          <p:cNvCxnSpPr>
            <a:cxnSpLocks/>
          </p:cNvCxnSpPr>
          <p:nvPr/>
        </p:nvCxnSpPr>
        <p:spPr>
          <a:xfrm>
            <a:off x="8406321" y="32455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5CAEFC3-488C-44EE-91B7-B063ECABFFD1}"/>
              </a:ext>
            </a:extLst>
          </p:cNvPr>
          <p:cNvSpPr txBox="1"/>
          <p:nvPr/>
        </p:nvSpPr>
        <p:spPr>
          <a:xfrm>
            <a:off x="8387740" y="2745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991422AB-7915-4D95-9C6F-CBFA03F6D52D}"/>
              </a:ext>
            </a:extLst>
          </p:cNvPr>
          <p:cNvSpPr txBox="1"/>
          <p:nvPr/>
        </p:nvSpPr>
        <p:spPr>
          <a:xfrm>
            <a:off x="8810746" y="2745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8" name="TextBox 27">
            <a:extLst>
              <a:ext uri="{FF2B5EF4-FFF2-40B4-BE49-F238E27FC236}">
                <a16:creationId xmlns:a16="http://schemas.microsoft.com/office/drawing/2014/main" id="{64D387A5-0FB3-4292-8A2F-852EFB5D06B6}"/>
              </a:ext>
            </a:extLst>
          </p:cNvPr>
          <p:cNvSpPr txBox="1"/>
          <p:nvPr/>
        </p:nvSpPr>
        <p:spPr>
          <a:xfrm>
            <a:off x="8688935" y="322293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AE1CA159-2E25-44EA-97DB-171F7C109AF7}"/>
              </a:ext>
            </a:extLst>
          </p:cNvPr>
          <p:cNvSpPr txBox="1"/>
          <p:nvPr/>
        </p:nvSpPr>
        <p:spPr>
          <a:xfrm>
            <a:off x="5786327"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0" name="TextBox 29">
            <a:extLst>
              <a:ext uri="{FF2B5EF4-FFF2-40B4-BE49-F238E27FC236}">
                <a16:creationId xmlns:a16="http://schemas.microsoft.com/office/drawing/2014/main" id="{4DE711B3-CF67-432A-B069-EBF61916649E}"/>
              </a:ext>
            </a:extLst>
          </p:cNvPr>
          <p:cNvSpPr txBox="1"/>
          <p:nvPr/>
        </p:nvSpPr>
        <p:spPr>
          <a:xfrm>
            <a:off x="6796844"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1" name="TextBox 30">
            <a:extLst>
              <a:ext uri="{FF2B5EF4-FFF2-40B4-BE49-F238E27FC236}">
                <a16:creationId xmlns:a16="http://schemas.microsoft.com/office/drawing/2014/main" id="{F8B64611-B1EE-43DF-A5AA-790810FC84D9}"/>
              </a:ext>
            </a:extLst>
          </p:cNvPr>
          <p:cNvSpPr txBox="1"/>
          <p:nvPr/>
        </p:nvSpPr>
        <p:spPr>
          <a:xfrm>
            <a:off x="677095"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DAF7291F-CC6A-40E2-A5AB-A3C91CB8597A}"/>
              </a:ext>
            </a:extLst>
          </p:cNvPr>
          <p:cNvSpPr txBox="1"/>
          <p:nvPr/>
        </p:nvSpPr>
        <p:spPr>
          <a:xfrm>
            <a:off x="1687612"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3" name="TextBox 32">
            <a:extLst>
              <a:ext uri="{FF2B5EF4-FFF2-40B4-BE49-F238E27FC236}">
                <a16:creationId xmlns:a16="http://schemas.microsoft.com/office/drawing/2014/main" id="{278175F2-638B-4DB2-9FD1-6C752233D2EF}"/>
              </a:ext>
            </a:extLst>
          </p:cNvPr>
          <p:cNvSpPr txBox="1"/>
          <p:nvPr/>
        </p:nvSpPr>
        <p:spPr>
          <a:xfrm>
            <a:off x="3195203"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4" name="TextBox 33">
            <a:extLst>
              <a:ext uri="{FF2B5EF4-FFF2-40B4-BE49-F238E27FC236}">
                <a16:creationId xmlns:a16="http://schemas.microsoft.com/office/drawing/2014/main" id="{B2ACFD28-418C-421A-BC7F-446A15B3843C}"/>
              </a:ext>
            </a:extLst>
          </p:cNvPr>
          <p:cNvSpPr txBox="1"/>
          <p:nvPr/>
        </p:nvSpPr>
        <p:spPr>
          <a:xfrm>
            <a:off x="4205720"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5" name="TextBox 34">
            <a:extLst>
              <a:ext uri="{FF2B5EF4-FFF2-40B4-BE49-F238E27FC236}">
                <a16:creationId xmlns:a16="http://schemas.microsoft.com/office/drawing/2014/main" id="{D5EDFE64-BD53-4346-A373-802055A04334}"/>
              </a:ext>
            </a:extLst>
          </p:cNvPr>
          <p:cNvSpPr txBox="1"/>
          <p:nvPr/>
        </p:nvSpPr>
        <p:spPr>
          <a:xfrm>
            <a:off x="5771874" y="32144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6" name="TextBox 35">
            <a:extLst>
              <a:ext uri="{FF2B5EF4-FFF2-40B4-BE49-F238E27FC236}">
                <a16:creationId xmlns:a16="http://schemas.microsoft.com/office/drawing/2014/main" id="{9C441E52-E1DE-49FD-9B57-8D8455CC425A}"/>
              </a:ext>
            </a:extLst>
          </p:cNvPr>
          <p:cNvSpPr txBox="1"/>
          <p:nvPr/>
        </p:nvSpPr>
        <p:spPr>
          <a:xfrm>
            <a:off x="6782391" y="32144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Tree>
    <p:extLst>
      <p:ext uri="{BB962C8B-B14F-4D97-AF65-F5344CB8AC3E}">
        <p14:creationId xmlns:p14="http://schemas.microsoft.com/office/powerpoint/2010/main" val="3411226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par>
                                <p:cTn id="51" presetID="10" presetClass="entr" presetSubtype="0" fill="hold" nodeType="with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par>
                                <p:cTn id="54" presetID="10" presetClass="entr" presetSubtype="0" fill="hold" nodeType="with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fade">
                                      <p:cBhvr>
                                        <p:cTn id="66" dur="500"/>
                                        <p:tgtEl>
                                          <p:spTgt spid="2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500"/>
                                        <p:tgtEl>
                                          <p:spTgt spid="2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childTnLst>
                    </p:cTn>
                  </p:par>
                  <p:par>
                    <p:cTn id="82" fill="hold">
                      <p:stCondLst>
                        <p:cond delay="indefinite"/>
                      </p:stCondLst>
                      <p:childTnLst>
                        <p:par>
                          <p:cTn id="83" fill="hold">
                            <p:stCondLst>
                              <p:cond delay="0"/>
                            </p:stCondLst>
                            <p:childTnLst>
                              <p:par>
                                <p:cTn id="84" presetID="42" presetClass="path" presetSubtype="0" accel="50000" decel="50000" fill="hold" grpId="1" nodeType="clickEffect">
                                  <p:stCondLst>
                                    <p:cond delay="0"/>
                                  </p:stCondLst>
                                  <p:childTnLst>
                                    <p:animMotion origin="layout" path="M -4.79167E-6 2.22222E-6 L 0.08165 -0.00185 " pathEditMode="relative" rAng="0" ptsTypes="AA">
                                      <p:cBhvr>
                                        <p:cTn id="85" dur="2000" fill="hold"/>
                                        <p:tgtEl>
                                          <p:spTgt spid="8"/>
                                        </p:tgtEl>
                                        <p:attrNameLst>
                                          <p:attrName>ppt_x</p:attrName>
                                          <p:attrName>ppt_y</p:attrName>
                                        </p:attrNameLst>
                                      </p:cBhvr>
                                      <p:rCtr x="4076" y="-93"/>
                                    </p:animMotion>
                                  </p:childTnLst>
                                </p:cTn>
                              </p:par>
                              <p:par>
                                <p:cTn id="86" presetID="42" presetClass="path" presetSubtype="0" accel="50000" decel="50000" fill="hold" grpId="1" nodeType="withEffect">
                                  <p:stCondLst>
                                    <p:cond delay="0"/>
                                  </p:stCondLst>
                                  <p:childTnLst>
                                    <p:animMotion origin="layout" path="M 2.70833E-6 2.22222E-6 L -0.08281 -3.7037E-6 " pathEditMode="relative" rAng="0" ptsTypes="AA">
                                      <p:cBhvr>
                                        <p:cTn id="87" dur="2000" fill="hold"/>
                                        <p:tgtEl>
                                          <p:spTgt spid="9"/>
                                        </p:tgtEl>
                                        <p:attrNameLst>
                                          <p:attrName>ppt_x</p:attrName>
                                          <p:attrName>ppt_y</p:attrName>
                                        </p:attrNameLst>
                                      </p:cBhvr>
                                      <p:rCtr x="-4284" y="46"/>
                                    </p:animMotion>
                                  </p:childTnLst>
                                </p:cTn>
                              </p:par>
                            </p:childTnLst>
                          </p:cTn>
                        </p:par>
                      </p:childTnLst>
                    </p:cTn>
                  </p:par>
                  <p:par>
                    <p:cTn id="88" fill="hold">
                      <p:stCondLst>
                        <p:cond delay="indefinite"/>
                      </p:stCondLst>
                      <p:childTnLst>
                        <p:par>
                          <p:cTn id="89" fill="hold">
                            <p:stCondLst>
                              <p:cond delay="0"/>
                            </p:stCondLst>
                            <p:childTnLst>
                              <p:par>
                                <p:cTn id="90" presetID="42" presetClass="path" presetSubtype="0" accel="50000" decel="50000" fill="hold" grpId="1" nodeType="clickEffect">
                                  <p:stCondLst>
                                    <p:cond delay="0"/>
                                  </p:stCondLst>
                                  <p:childTnLst>
                                    <p:animMotion origin="layout" path="M 4.79167E-6 2.22222E-6 L 0.08177 -0.00185 " pathEditMode="relative" rAng="0" ptsTypes="AA">
                                      <p:cBhvr>
                                        <p:cTn id="91" dur="2000" fill="hold"/>
                                        <p:tgtEl>
                                          <p:spTgt spid="18"/>
                                        </p:tgtEl>
                                        <p:attrNameLst>
                                          <p:attrName>ppt_x</p:attrName>
                                          <p:attrName>ppt_y</p:attrName>
                                        </p:attrNameLst>
                                      </p:cBhvr>
                                      <p:rCtr x="4089" y="-93"/>
                                    </p:animMotion>
                                  </p:childTnLst>
                                </p:cTn>
                              </p:par>
                              <p:par>
                                <p:cTn id="92" presetID="42" presetClass="path" presetSubtype="0" accel="50000" decel="50000" fill="hold" grpId="1" nodeType="withEffect">
                                  <p:stCondLst>
                                    <p:cond delay="0"/>
                                  </p:stCondLst>
                                  <p:childTnLst>
                                    <p:animMotion origin="layout" path="M 2.29167E-6 2.22222E-6 L -0.08281 2.22222E-6 " pathEditMode="relative" rAng="0" ptsTypes="AA">
                                      <p:cBhvr>
                                        <p:cTn id="93" dur="2000" fill="hold"/>
                                        <p:tgtEl>
                                          <p:spTgt spid="19"/>
                                        </p:tgtEl>
                                        <p:attrNameLst>
                                          <p:attrName>ppt_x</p:attrName>
                                          <p:attrName>ppt_y</p:attrName>
                                        </p:attrNameLst>
                                      </p:cBhvr>
                                      <p:rCtr x="-4284" y="0"/>
                                    </p:animMotion>
                                  </p:childTnLst>
                                </p:cTn>
                              </p:par>
                            </p:childTnLst>
                          </p:cTn>
                        </p:par>
                      </p:childTnLst>
                    </p:cTn>
                  </p:par>
                  <p:par>
                    <p:cTn id="94" fill="hold">
                      <p:stCondLst>
                        <p:cond delay="indefinite"/>
                      </p:stCondLst>
                      <p:childTnLst>
                        <p:par>
                          <p:cTn id="95" fill="hold">
                            <p:stCondLst>
                              <p:cond delay="0"/>
                            </p:stCondLst>
                            <p:childTnLst>
                              <p:par>
                                <p:cTn id="96" presetID="42" presetClass="path" presetSubtype="0" accel="50000" decel="50000" fill="hold" grpId="1" nodeType="clickEffect">
                                  <p:stCondLst>
                                    <p:cond delay="0"/>
                                  </p:stCondLst>
                                  <p:childTnLst>
                                    <p:animMotion origin="layout" path="M -3.33333E-6 3.7037E-6 L 0.08177 0.00023 " pathEditMode="relative" rAng="0" ptsTypes="AA">
                                      <p:cBhvr>
                                        <p:cTn id="97" dur="2000" fill="hold"/>
                                        <p:tgtEl>
                                          <p:spTgt spid="29"/>
                                        </p:tgtEl>
                                        <p:attrNameLst>
                                          <p:attrName>ppt_x</p:attrName>
                                          <p:attrName>ppt_y</p:attrName>
                                        </p:attrNameLst>
                                      </p:cBhvr>
                                      <p:rCtr x="4089" y="0"/>
                                    </p:animMotion>
                                  </p:childTnLst>
                                </p:cTn>
                              </p:par>
                              <p:par>
                                <p:cTn id="98" presetID="42" presetClass="path" presetSubtype="0" accel="50000" decel="50000" fill="hold" grpId="1" nodeType="withEffect">
                                  <p:stCondLst>
                                    <p:cond delay="0"/>
                                  </p:stCondLst>
                                  <p:childTnLst>
                                    <p:animMotion origin="layout" path="M 4.16667E-6 3.7037E-6 L -0.08281 -1.85185E-6 " pathEditMode="relative" rAng="0" ptsTypes="AA">
                                      <p:cBhvr>
                                        <p:cTn id="99" dur="2000" fill="hold"/>
                                        <p:tgtEl>
                                          <p:spTgt spid="30"/>
                                        </p:tgtEl>
                                        <p:attrNameLst>
                                          <p:attrName>ppt_x</p:attrName>
                                          <p:attrName>ppt_y</p:attrName>
                                        </p:attrNameLst>
                                      </p:cBhvr>
                                      <p:rCtr x="-4284" y="-46"/>
                                    </p:animMotion>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2" nodeType="clickEffect">
                                  <p:stCondLst>
                                    <p:cond delay="0"/>
                                  </p:stCondLst>
                                  <p:childTnLst>
                                    <p:animEffect transition="out" filter="fade">
                                      <p:cBhvr>
                                        <p:cTn id="103" dur="500"/>
                                        <p:tgtEl>
                                          <p:spTgt spid="8"/>
                                        </p:tgtEl>
                                      </p:cBhvr>
                                    </p:animEffect>
                                    <p:set>
                                      <p:cBhvr>
                                        <p:cTn id="104" dur="1" fill="hold">
                                          <p:stCondLst>
                                            <p:cond delay="499"/>
                                          </p:stCondLst>
                                        </p:cTn>
                                        <p:tgtEl>
                                          <p:spTgt spid="8"/>
                                        </p:tgtEl>
                                        <p:attrNameLst>
                                          <p:attrName>style.visibility</p:attrName>
                                        </p:attrNameLst>
                                      </p:cBhvr>
                                      <p:to>
                                        <p:strVal val="hidden"/>
                                      </p:to>
                                    </p:set>
                                  </p:childTnLst>
                                </p:cTn>
                              </p:par>
                              <p:par>
                                <p:cTn id="105" presetID="10" presetClass="exit" presetSubtype="0" fill="hold" grpId="2" nodeType="withEffect">
                                  <p:stCondLst>
                                    <p:cond delay="0"/>
                                  </p:stCondLst>
                                  <p:childTnLst>
                                    <p:animEffect transition="out" filter="fade">
                                      <p:cBhvr>
                                        <p:cTn id="106" dur="500"/>
                                        <p:tgtEl>
                                          <p:spTgt spid="9"/>
                                        </p:tgtEl>
                                      </p:cBhvr>
                                    </p:animEffect>
                                    <p:set>
                                      <p:cBhvr>
                                        <p:cTn id="107" dur="1" fill="hold">
                                          <p:stCondLst>
                                            <p:cond delay="499"/>
                                          </p:stCondLst>
                                        </p:cTn>
                                        <p:tgtEl>
                                          <p:spTgt spid="9"/>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10"/>
                                        </p:tgtEl>
                                      </p:cBhvr>
                                    </p:animEffect>
                                    <p:set>
                                      <p:cBhvr>
                                        <p:cTn id="110" dur="1" fill="hold">
                                          <p:stCondLst>
                                            <p:cond delay="499"/>
                                          </p:stCondLst>
                                        </p:cTn>
                                        <p:tgtEl>
                                          <p:spTgt spid="10"/>
                                        </p:tgtEl>
                                        <p:attrNameLst>
                                          <p:attrName>style.visibility</p:attrName>
                                        </p:attrNameLst>
                                      </p:cBhvr>
                                      <p:to>
                                        <p:strVal val="hidden"/>
                                      </p:to>
                                    </p:set>
                                  </p:childTnLst>
                                </p:cTn>
                              </p:par>
                              <p:par>
                                <p:cTn id="111" presetID="10" presetClass="exit" presetSubtype="0" fill="hold" nodeType="withEffect">
                                  <p:stCondLst>
                                    <p:cond delay="0"/>
                                  </p:stCondLst>
                                  <p:childTnLst>
                                    <p:animEffect transition="out" filter="fade">
                                      <p:cBhvr>
                                        <p:cTn id="112" dur="500"/>
                                        <p:tgtEl>
                                          <p:spTgt spid="17"/>
                                        </p:tgtEl>
                                      </p:cBhvr>
                                    </p:animEffect>
                                    <p:set>
                                      <p:cBhvr>
                                        <p:cTn id="113" dur="1" fill="hold">
                                          <p:stCondLst>
                                            <p:cond delay="499"/>
                                          </p:stCondLst>
                                        </p:cTn>
                                        <p:tgtEl>
                                          <p:spTgt spid="17"/>
                                        </p:tgtEl>
                                        <p:attrNameLst>
                                          <p:attrName>style.visibility</p:attrName>
                                        </p:attrNameLst>
                                      </p:cBhvr>
                                      <p:to>
                                        <p:strVal val="hidden"/>
                                      </p:to>
                                    </p:set>
                                  </p:childTnLst>
                                </p:cTn>
                              </p:par>
                              <p:par>
                                <p:cTn id="114" presetID="10" presetClass="exit" presetSubtype="0" fill="hold" grpId="2" nodeType="withEffect">
                                  <p:stCondLst>
                                    <p:cond delay="0"/>
                                  </p:stCondLst>
                                  <p:childTnLst>
                                    <p:animEffect transition="out" filter="fade">
                                      <p:cBhvr>
                                        <p:cTn id="115" dur="500"/>
                                        <p:tgtEl>
                                          <p:spTgt spid="18"/>
                                        </p:tgtEl>
                                      </p:cBhvr>
                                    </p:animEffect>
                                    <p:set>
                                      <p:cBhvr>
                                        <p:cTn id="116" dur="1" fill="hold">
                                          <p:stCondLst>
                                            <p:cond delay="499"/>
                                          </p:stCondLst>
                                        </p:cTn>
                                        <p:tgtEl>
                                          <p:spTgt spid="18"/>
                                        </p:tgtEl>
                                        <p:attrNameLst>
                                          <p:attrName>style.visibility</p:attrName>
                                        </p:attrNameLst>
                                      </p:cBhvr>
                                      <p:to>
                                        <p:strVal val="hidden"/>
                                      </p:to>
                                    </p:set>
                                  </p:childTnLst>
                                </p:cTn>
                              </p:par>
                              <p:par>
                                <p:cTn id="117" presetID="10" presetClass="exit" presetSubtype="0" fill="hold" grpId="2" nodeType="withEffect">
                                  <p:stCondLst>
                                    <p:cond delay="0"/>
                                  </p:stCondLst>
                                  <p:childTnLst>
                                    <p:animEffect transition="out" filter="fade">
                                      <p:cBhvr>
                                        <p:cTn id="118" dur="500"/>
                                        <p:tgtEl>
                                          <p:spTgt spid="19"/>
                                        </p:tgtEl>
                                      </p:cBhvr>
                                    </p:animEffect>
                                    <p:set>
                                      <p:cBhvr>
                                        <p:cTn id="119" dur="1" fill="hold">
                                          <p:stCondLst>
                                            <p:cond delay="499"/>
                                          </p:stCondLst>
                                        </p:cTn>
                                        <p:tgtEl>
                                          <p:spTgt spid="19"/>
                                        </p:tgtEl>
                                        <p:attrNameLst>
                                          <p:attrName>style.visibility</p:attrName>
                                        </p:attrNameLst>
                                      </p:cBhvr>
                                      <p:to>
                                        <p:strVal val="hidden"/>
                                      </p:to>
                                    </p:set>
                                  </p:childTnLst>
                                </p:cTn>
                              </p:par>
                              <p:par>
                                <p:cTn id="120" presetID="10" presetClass="exit" presetSubtype="0" fill="hold" nodeType="withEffect">
                                  <p:stCondLst>
                                    <p:cond delay="0"/>
                                  </p:stCondLst>
                                  <p:childTnLst>
                                    <p:animEffect transition="out" filter="fade">
                                      <p:cBhvr>
                                        <p:cTn id="121" dur="500"/>
                                        <p:tgtEl>
                                          <p:spTgt spid="20"/>
                                        </p:tgtEl>
                                      </p:cBhvr>
                                    </p:animEffect>
                                    <p:set>
                                      <p:cBhvr>
                                        <p:cTn id="122" dur="1" fill="hold">
                                          <p:stCondLst>
                                            <p:cond delay="499"/>
                                          </p:stCondLst>
                                        </p:cTn>
                                        <p:tgtEl>
                                          <p:spTgt spid="20"/>
                                        </p:tgtEl>
                                        <p:attrNameLst>
                                          <p:attrName>style.visibility</p:attrName>
                                        </p:attrNameLst>
                                      </p:cBhvr>
                                      <p:to>
                                        <p:strVal val="hidden"/>
                                      </p:to>
                                    </p:set>
                                  </p:childTnLst>
                                </p:cTn>
                              </p:par>
                              <p:par>
                                <p:cTn id="123" presetID="10" presetClass="exit" presetSubtype="0" fill="hold" nodeType="withEffect">
                                  <p:stCondLst>
                                    <p:cond delay="0"/>
                                  </p:stCondLst>
                                  <p:childTnLst>
                                    <p:animEffect transition="out" filter="fade">
                                      <p:cBhvr>
                                        <p:cTn id="124" dur="500"/>
                                        <p:tgtEl>
                                          <p:spTgt spid="21"/>
                                        </p:tgtEl>
                                      </p:cBhvr>
                                    </p:animEffect>
                                    <p:set>
                                      <p:cBhvr>
                                        <p:cTn id="125" dur="1" fill="hold">
                                          <p:stCondLst>
                                            <p:cond delay="499"/>
                                          </p:stCondLst>
                                        </p:cTn>
                                        <p:tgtEl>
                                          <p:spTgt spid="21"/>
                                        </p:tgtEl>
                                        <p:attrNameLst>
                                          <p:attrName>style.visibility</p:attrName>
                                        </p:attrNameLst>
                                      </p:cBhvr>
                                      <p:to>
                                        <p:strVal val="hidden"/>
                                      </p:to>
                                    </p:set>
                                  </p:childTnLst>
                                </p:cTn>
                              </p:par>
                              <p:par>
                                <p:cTn id="126" presetID="10" presetClass="exit" presetSubtype="0" fill="hold" grpId="1" nodeType="withEffect">
                                  <p:stCondLst>
                                    <p:cond delay="0"/>
                                  </p:stCondLst>
                                  <p:childTnLst>
                                    <p:animEffect transition="out" filter="fade">
                                      <p:cBhvr>
                                        <p:cTn id="127" dur="500"/>
                                        <p:tgtEl>
                                          <p:spTgt spid="22"/>
                                        </p:tgtEl>
                                      </p:cBhvr>
                                    </p:animEffect>
                                    <p:set>
                                      <p:cBhvr>
                                        <p:cTn id="128" dur="1" fill="hold">
                                          <p:stCondLst>
                                            <p:cond delay="499"/>
                                          </p:stCondLst>
                                        </p:cTn>
                                        <p:tgtEl>
                                          <p:spTgt spid="22"/>
                                        </p:tgtEl>
                                        <p:attrNameLst>
                                          <p:attrName>style.visibility</p:attrName>
                                        </p:attrNameLst>
                                      </p:cBhvr>
                                      <p:to>
                                        <p:strVal val="hidden"/>
                                      </p:to>
                                    </p:set>
                                  </p:childTnLst>
                                </p:cTn>
                              </p:par>
                              <p:par>
                                <p:cTn id="129" presetID="10" presetClass="exit" presetSubtype="0" fill="hold" grpId="1" nodeType="withEffect">
                                  <p:stCondLst>
                                    <p:cond delay="0"/>
                                  </p:stCondLst>
                                  <p:childTnLst>
                                    <p:animEffect transition="out" filter="fade">
                                      <p:cBhvr>
                                        <p:cTn id="130" dur="500"/>
                                        <p:tgtEl>
                                          <p:spTgt spid="23"/>
                                        </p:tgtEl>
                                      </p:cBhvr>
                                    </p:animEffect>
                                    <p:set>
                                      <p:cBhvr>
                                        <p:cTn id="131" dur="1" fill="hold">
                                          <p:stCondLst>
                                            <p:cond delay="499"/>
                                          </p:stCondLst>
                                        </p:cTn>
                                        <p:tgtEl>
                                          <p:spTgt spid="23"/>
                                        </p:tgtEl>
                                        <p:attrNameLst>
                                          <p:attrName>style.visibility</p:attrName>
                                        </p:attrNameLst>
                                      </p:cBhvr>
                                      <p:to>
                                        <p:strVal val="hidden"/>
                                      </p:to>
                                    </p:set>
                                  </p:childTnLst>
                                </p:cTn>
                              </p:par>
                              <p:par>
                                <p:cTn id="132" presetID="10" presetClass="exit" presetSubtype="0" fill="hold" nodeType="withEffect">
                                  <p:stCondLst>
                                    <p:cond delay="0"/>
                                  </p:stCondLst>
                                  <p:childTnLst>
                                    <p:animEffect transition="out" filter="fade">
                                      <p:cBhvr>
                                        <p:cTn id="133" dur="500"/>
                                        <p:tgtEl>
                                          <p:spTgt spid="24"/>
                                        </p:tgtEl>
                                      </p:cBhvr>
                                    </p:animEffect>
                                    <p:set>
                                      <p:cBhvr>
                                        <p:cTn id="134" dur="1" fill="hold">
                                          <p:stCondLst>
                                            <p:cond delay="499"/>
                                          </p:stCondLst>
                                        </p:cTn>
                                        <p:tgtEl>
                                          <p:spTgt spid="24"/>
                                        </p:tgtEl>
                                        <p:attrNameLst>
                                          <p:attrName>style.visibility</p:attrName>
                                        </p:attrNameLst>
                                      </p:cBhvr>
                                      <p:to>
                                        <p:strVal val="hidden"/>
                                      </p:to>
                                    </p:set>
                                  </p:childTnLst>
                                </p:cTn>
                              </p:par>
                              <p:par>
                                <p:cTn id="135" presetID="10" presetClass="exit" presetSubtype="0" fill="hold" nodeType="withEffect">
                                  <p:stCondLst>
                                    <p:cond delay="0"/>
                                  </p:stCondLst>
                                  <p:childTnLst>
                                    <p:animEffect transition="out" filter="fade">
                                      <p:cBhvr>
                                        <p:cTn id="136" dur="500"/>
                                        <p:tgtEl>
                                          <p:spTgt spid="25"/>
                                        </p:tgtEl>
                                      </p:cBhvr>
                                    </p:animEffect>
                                    <p:set>
                                      <p:cBhvr>
                                        <p:cTn id="137" dur="1" fill="hold">
                                          <p:stCondLst>
                                            <p:cond delay="499"/>
                                          </p:stCondLst>
                                        </p:cTn>
                                        <p:tgtEl>
                                          <p:spTgt spid="25"/>
                                        </p:tgtEl>
                                        <p:attrNameLst>
                                          <p:attrName>style.visibility</p:attrName>
                                        </p:attrNameLst>
                                      </p:cBhvr>
                                      <p:to>
                                        <p:strVal val="hidden"/>
                                      </p:to>
                                    </p:set>
                                  </p:childTnLst>
                                </p:cTn>
                              </p:par>
                              <p:par>
                                <p:cTn id="138" presetID="10" presetClass="exit" presetSubtype="0" fill="hold" grpId="1" nodeType="withEffect">
                                  <p:stCondLst>
                                    <p:cond delay="0"/>
                                  </p:stCondLst>
                                  <p:childTnLst>
                                    <p:animEffect transition="out" filter="fade">
                                      <p:cBhvr>
                                        <p:cTn id="139" dur="500"/>
                                        <p:tgtEl>
                                          <p:spTgt spid="26"/>
                                        </p:tgtEl>
                                      </p:cBhvr>
                                    </p:animEffect>
                                    <p:set>
                                      <p:cBhvr>
                                        <p:cTn id="140" dur="1" fill="hold">
                                          <p:stCondLst>
                                            <p:cond delay="499"/>
                                          </p:stCondLst>
                                        </p:cTn>
                                        <p:tgtEl>
                                          <p:spTgt spid="26"/>
                                        </p:tgtEl>
                                        <p:attrNameLst>
                                          <p:attrName>style.visibility</p:attrName>
                                        </p:attrNameLst>
                                      </p:cBhvr>
                                      <p:to>
                                        <p:strVal val="hidden"/>
                                      </p:to>
                                    </p:set>
                                  </p:childTnLst>
                                </p:cTn>
                              </p:par>
                              <p:par>
                                <p:cTn id="141" presetID="10" presetClass="exit" presetSubtype="0" fill="hold" grpId="1" nodeType="withEffect">
                                  <p:stCondLst>
                                    <p:cond delay="0"/>
                                  </p:stCondLst>
                                  <p:childTnLst>
                                    <p:animEffect transition="out" filter="fade">
                                      <p:cBhvr>
                                        <p:cTn id="142" dur="500"/>
                                        <p:tgtEl>
                                          <p:spTgt spid="28"/>
                                        </p:tgtEl>
                                      </p:cBhvr>
                                    </p:animEffect>
                                    <p:set>
                                      <p:cBhvr>
                                        <p:cTn id="143" dur="1" fill="hold">
                                          <p:stCondLst>
                                            <p:cond delay="499"/>
                                          </p:stCondLst>
                                        </p:cTn>
                                        <p:tgtEl>
                                          <p:spTgt spid="28"/>
                                        </p:tgtEl>
                                        <p:attrNameLst>
                                          <p:attrName>style.visibility</p:attrName>
                                        </p:attrNameLst>
                                      </p:cBhvr>
                                      <p:to>
                                        <p:strVal val="hidden"/>
                                      </p:to>
                                    </p:set>
                                  </p:childTnLst>
                                </p:cTn>
                              </p:par>
                              <p:par>
                                <p:cTn id="144" presetID="10" presetClass="exit" presetSubtype="0" fill="hold" grpId="1" nodeType="withEffect">
                                  <p:stCondLst>
                                    <p:cond delay="0"/>
                                  </p:stCondLst>
                                  <p:childTnLst>
                                    <p:animEffect transition="out" filter="fade">
                                      <p:cBhvr>
                                        <p:cTn id="145" dur="500"/>
                                        <p:tgtEl>
                                          <p:spTgt spid="27"/>
                                        </p:tgtEl>
                                      </p:cBhvr>
                                    </p:animEffect>
                                    <p:set>
                                      <p:cBhvr>
                                        <p:cTn id="146" dur="1" fill="hold">
                                          <p:stCondLst>
                                            <p:cond delay="499"/>
                                          </p:stCondLst>
                                        </p:cTn>
                                        <p:tgtEl>
                                          <p:spTgt spid="27"/>
                                        </p:tgtEl>
                                        <p:attrNameLst>
                                          <p:attrName>style.visibility</p:attrName>
                                        </p:attrNameLst>
                                      </p:cBhvr>
                                      <p:to>
                                        <p:strVal val="hidden"/>
                                      </p:to>
                                    </p:set>
                                  </p:childTnLst>
                                </p:cTn>
                              </p:par>
                              <p:par>
                                <p:cTn id="147" presetID="10" presetClass="exit" presetSubtype="0" fill="hold" grpId="2" nodeType="withEffect">
                                  <p:stCondLst>
                                    <p:cond delay="0"/>
                                  </p:stCondLst>
                                  <p:childTnLst>
                                    <p:animEffect transition="out" filter="fade">
                                      <p:cBhvr>
                                        <p:cTn id="148" dur="500"/>
                                        <p:tgtEl>
                                          <p:spTgt spid="29"/>
                                        </p:tgtEl>
                                      </p:cBhvr>
                                    </p:animEffect>
                                    <p:set>
                                      <p:cBhvr>
                                        <p:cTn id="149" dur="1" fill="hold">
                                          <p:stCondLst>
                                            <p:cond delay="499"/>
                                          </p:stCondLst>
                                        </p:cTn>
                                        <p:tgtEl>
                                          <p:spTgt spid="29"/>
                                        </p:tgtEl>
                                        <p:attrNameLst>
                                          <p:attrName>style.visibility</p:attrName>
                                        </p:attrNameLst>
                                      </p:cBhvr>
                                      <p:to>
                                        <p:strVal val="hidden"/>
                                      </p:to>
                                    </p:set>
                                  </p:childTnLst>
                                </p:cTn>
                              </p:par>
                              <p:par>
                                <p:cTn id="150" presetID="10" presetClass="exit" presetSubtype="0" fill="hold" grpId="2" nodeType="withEffect">
                                  <p:stCondLst>
                                    <p:cond delay="0"/>
                                  </p:stCondLst>
                                  <p:childTnLst>
                                    <p:animEffect transition="out" filter="fade">
                                      <p:cBhvr>
                                        <p:cTn id="151" dur="500"/>
                                        <p:tgtEl>
                                          <p:spTgt spid="30"/>
                                        </p:tgtEl>
                                      </p:cBhvr>
                                    </p:animEffect>
                                    <p:set>
                                      <p:cBhvr>
                                        <p:cTn id="152" dur="1" fill="hold">
                                          <p:stCondLst>
                                            <p:cond delay="499"/>
                                          </p:stCondLst>
                                        </p:cTn>
                                        <p:tgtEl>
                                          <p:spTgt spid="30"/>
                                        </p:tgtEl>
                                        <p:attrNameLst>
                                          <p:attrName>style.visibility</p:attrName>
                                        </p:attrNameLst>
                                      </p:cBhvr>
                                      <p:to>
                                        <p:strVal val="hidden"/>
                                      </p:to>
                                    </p:se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31"/>
                                        </p:tgtEl>
                                        <p:attrNameLst>
                                          <p:attrName>style.visibility</p:attrName>
                                        </p:attrNameLst>
                                      </p:cBhvr>
                                      <p:to>
                                        <p:strVal val="visible"/>
                                      </p:to>
                                    </p:set>
                                    <p:animEffect transition="in" filter="fade">
                                      <p:cBhvr>
                                        <p:cTn id="157" dur="500"/>
                                        <p:tgtEl>
                                          <p:spTgt spid="31"/>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32"/>
                                        </p:tgtEl>
                                        <p:attrNameLst>
                                          <p:attrName>style.visibility</p:attrName>
                                        </p:attrNameLst>
                                      </p:cBhvr>
                                      <p:to>
                                        <p:strVal val="visible"/>
                                      </p:to>
                                    </p:set>
                                    <p:animEffect transition="in" filter="fade">
                                      <p:cBhvr>
                                        <p:cTn id="162" dur="500"/>
                                        <p:tgtEl>
                                          <p:spTgt spid="32"/>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grpId="0" nodeType="clickEffect">
                                  <p:stCondLst>
                                    <p:cond delay="0"/>
                                  </p:stCondLst>
                                  <p:childTnLst>
                                    <p:set>
                                      <p:cBhvr>
                                        <p:cTn id="166" dur="1" fill="hold">
                                          <p:stCondLst>
                                            <p:cond delay="0"/>
                                          </p:stCondLst>
                                        </p:cTn>
                                        <p:tgtEl>
                                          <p:spTgt spid="33"/>
                                        </p:tgtEl>
                                        <p:attrNameLst>
                                          <p:attrName>style.visibility</p:attrName>
                                        </p:attrNameLst>
                                      </p:cBhvr>
                                      <p:to>
                                        <p:strVal val="visible"/>
                                      </p:to>
                                    </p:set>
                                    <p:animEffect transition="in" filter="fade">
                                      <p:cBhvr>
                                        <p:cTn id="167" dur="500"/>
                                        <p:tgtEl>
                                          <p:spTgt spid="3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34"/>
                                        </p:tgtEl>
                                        <p:attrNameLst>
                                          <p:attrName>style.visibility</p:attrName>
                                        </p:attrNameLst>
                                      </p:cBhvr>
                                      <p:to>
                                        <p:strVal val="visible"/>
                                      </p:to>
                                    </p:set>
                                    <p:animEffect transition="in" filter="fade">
                                      <p:cBhvr>
                                        <p:cTn id="172" dur="500"/>
                                        <p:tgtEl>
                                          <p:spTgt spid="34"/>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grpId="0" nodeType="clickEffect">
                                  <p:stCondLst>
                                    <p:cond delay="0"/>
                                  </p:stCondLst>
                                  <p:childTnLst>
                                    <p:set>
                                      <p:cBhvr>
                                        <p:cTn id="176" dur="1" fill="hold">
                                          <p:stCondLst>
                                            <p:cond delay="0"/>
                                          </p:stCondLst>
                                        </p:cTn>
                                        <p:tgtEl>
                                          <p:spTgt spid="35"/>
                                        </p:tgtEl>
                                        <p:attrNameLst>
                                          <p:attrName>style.visibility</p:attrName>
                                        </p:attrNameLst>
                                      </p:cBhvr>
                                      <p:to>
                                        <p:strVal val="visible"/>
                                      </p:to>
                                    </p:set>
                                    <p:animEffect transition="in" filter="fade">
                                      <p:cBhvr>
                                        <p:cTn id="177" dur="500"/>
                                        <p:tgtEl>
                                          <p:spTgt spid="35"/>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36"/>
                                        </p:tgtEl>
                                        <p:attrNameLst>
                                          <p:attrName>style.visibility</p:attrName>
                                        </p:attrNameLst>
                                      </p:cBhvr>
                                      <p:to>
                                        <p:strVal val="visible"/>
                                      </p:to>
                                    </p:set>
                                    <p:animEffect transition="in" filter="fade">
                                      <p:cBhvr>
                                        <p:cTn id="182" dur="500"/>
                                        <p:tgtEl>
                                          <p:spTgt spid="36"/>
                                        </p:tgtEl>
                                      </p:cBhvr>
                                    </p:animEffect>
                                  </p:childTnLst>
                                </p:cTn>
                              </p:par>
                            </p:childTnLst>
                          </p:cTn>
                        </p:par>
                      </p:childTnLst>
                    </p:cTn>
                  </p:par>
                  <p:par>
                    <p:cTn id="183" fill="hold">
                      <p:stCondLst>
                        <p:cond delay="indefinite"/>
                      </p:stCondLst>
                      <p:childTnLst>
                        <p:par>
                          <p:cTn id="184" fill="hold">
                            <p:stCondLst>
                              <p:cond delay="0"/>
                            </p:stCondLst>
                            <p:childTnLst>
                              <p:par>
                                <p:cTn id="185" presetID="42" presetClass="path" presetSubtype="0" accel="50000" decel="50000" fill="hold" grpId="1" nodeType="clickEffect">
                                  <p:stCondLst>
                                    <p:cond delay="0"/>
                                  </p:stCondLst>
                                  <p:childTnLst>
                                    <p:animMotion origin="layout" path="M -2.91667E-6 3.7037E-6 L 0.08164 -0.00186 " pathEditMode="relative" rAng="0" ptsTypes="AA">
                                      <p:cBhvr>
                                        <p:cTn id="186" dur="2000" fill="hold"/>
                                        <p:tgtEl>
                                          <p:spTgt spid="31"/>
                                        </p:tgtEl>
                                        <p:attrNameLst>
                                          <p:attrName>ppt_x</p:attrName>
                                          <p:attrName>ppt_y</p:attrName>
                                        </p:attrNameLst>
                                      </p:cBhvr>
                                      <p:rCtr x="4076" y="-93"/>
                                    </p:animMotion>
                                  </p:childTnLst>
                                </p:cTn>
                              </p:par>
                              <p:par>
                                <p:cTn id="187" presetID="42" presetClass="path" presetSubtype="0" accel="50000" decel="50000" fill="hold" grpId="1" nodeType="withEffect">
                                  <p:stCondLst>
                                    <p:cond delay="0"/>
                                  </p:stCondLst>
                                  <p:childTnLst>
                                    <p:animMotion origin="layout" path="M 4.58333E-6 3.7037E-6 L -0.08282 3.7037E-6 " pathEditMode="relative" rAng="0" ptsTypes="AA">
                                      <p:cBhvr>
                                        <p:cTn id="188" dur="2000" fill="hold"/>
                                        <p:tgtEl>
                                          <p:spTgt spid="32"/>
                                        </p:tgtEl>
                                        <p:attrNameLst>
                                          <p:attrName>ppt_x</p:attrName>
                                          <p:attrName>ppt_y</p:attrName>
                                        </p:attrNameLst>
                                      </p:cBhvr>
                                      <p:rCtr x="-4141" y="0"/>
                                    </p:animMotion>
                                  </p:childTnLst>
                                </p:cTn>
                              </p:par>
                            </p:childTnLst>
                          </p:cTn>
                        </p:par>
                      </p:childTnLst>
                    </p:cTn>
                  </p:par>
                  <p:par>
                    <p:cTn id="189" fill="hold">
                      <p:stCondLst>
                        <p:cond delay="indefinite"/>
                      </p:stCondLst>
                      <p:childTnLst>
                        <p:par>
                          <p:cTn id="190" fill="hold">
                            <p:stCondLst>
                              <p:cond delay="0"/>
                            </p:stCondLst>
                            <p:childTnLst>
                              <p:par>
                                <p:cTn id="191" presetID="42" presetClass="path" presetSubtype="0" accel="50000" decel="50000" fill="hold" grpId="1" nodeType="clickEffect">
                                  <p:stCondLst>
                                    <p:cond delay="0"/>
                                  </p:stCondLst>
                                  <p:childTnLst>
                                    <p:animMotion origin="layout" path="M -3.33333E-6 3.7037E-6 L 0.08177 -0.00186 " pathEditMode="relative" rAng="0" ptsTypes="AA">
                                      <p:cBhvr>
                                        <p:cTn id="192" dur="2000" fill="hold"/>
                                        <p:tgtEl>
                                          <p:spTgt spid="33"/>
                                        </p:tgtEl>
                                        <p:attrNameLst>
                                          <p:attrName>ppt_x</p:attrName>
                                          <p:attrName>ppt_y</p:attrName>
                                        </p:attrNameLst>
                                      </p:cBhvr>
                                      <p:rCtr x="4089" y="-93"/>
                                    </p:animMotion>
                                  </p:childTnLst>
                                </p:cTn>
                              </p:par>
                              <p:par>
                                <p:cTn id="193" presetID="42" presetClass="path" presetSubtype="0" accel="50000" decel="50000" fill="hold" grpId="1" nodeType="withEffect">
                                  <p:stCondLst>
                                    <p:cond delay="0"/>
                                  </p:stCondLst>
                                  <p:childTnLst>
                                    <p:animMotion origin="layout" path="M 4.16667E-6 3.7037E-6 L -0.08282 3.7037E-6 " pathEditMode="relative" rAng="0" ptsTypes="AA">
                                      <p:cBhvr>
                                        <p:cTn id="194" dur="2000" fill="hold"/>
                                        <p:tgtEl>
                                          <p:spTgt spid="34"/>
                                        </p:tgtEl>
                                        <p:attrNameLst>
                                          <p:attrName>ppt_x</p:attrName>
                                          <p:attrName>ppt_y</p:attrName>
                                        </p:attrNameLst>
                                      </p:cBhvr>
                                      <p:rCtr x="-4141" y="0"/>
                                    </p:animMotion>
                                  </p:childTnLst>
                                </p:cTn>
                              </p:par>
                            </p:childTnLst>
                          </p:cTn>
                        </p:par>
                      </p:childTnLst>
                    </p:cTn>
                  </p:par>
                  <p:par>
                    <p:cTn id="195" fill="hold">
                      <p:stCondLst>
                        <p:cond delay="indefinite"/>
                      </p:stCondLst>
                      <p:childTnLst>
                        <p:par>
                          <p:cTn id="196" fill="hold">
                            <p:stCondLst>
                              <p:cond delay="0"/>
                            </p:stCondLst>
                            <p:childTnLst>
                              <p:par>
                                <p:cTn id="197" presetID="42" presetClass="path" presetSubtype="0" accel="50000" decel="50000" fill="hold" grpId="1" nodeType="clickEffect">
                                  <p:stCondLst>
                                    <p:cond delay="0"/>
                                  </p:stCondLst>
                                  <p:childTnLst>
                                    <p:animMotion origin="layout" path="M -1.45833E-6 -3.33333E-6 L 0.08177 0.00023 " pathEditMode="relative" rAng="0" ptsTypes="AA">
                                      <p:cBhvr>
                                        <p:cTn id="198" dur="2000" fill="hold"/>
                                        <p:tgtEl>
                                          <p:spTgt spid="35"/>
                                        </p:tgtEl>
                                        <p:attrNameLst>
                                          <p:attrName>ppt_x</p:attrName>
                                          <p:attrName>ppt_y</p:attrName>
                                        </p:attrNameLst>
                                      </p:cBhvr>
                                      <p:rCtr x="4089" y="0"/>
                                    </p:animMotion>
                                  </p:childTnLst>
                                </p:cTn>
                              </p:par>
                              <p:par>
                                <p:cTn id="199" presetID="42" presetClass="path" presetSubtype="0" accel="50000" decel="50000" fill="hold" grpId="1" nodeType="withEffect">
                                  <p:stCondLst>
                                    <p:cond delay="0"/>
                                  </p:stCondLst>
                                  <p:childTnLst>
                                    <p:animMotion origin="layout" path="M -3.95833E-6 -3.33333E-6 L -0.08281 -3.33333E-6 " pathEditMode="relative" rAng="0" ptsTypes="AA">
                                      <p:cBhvr>
                                        <p:cTn id="200" dur="2000" fill="hold"/>
                                        <p:tgtEl>
                                          <p:spTgt spid="36"/>
                                        </p:tgtEl>
                                        <p:attrNameLst>
                                          <p:attrName>ppt_x</p:attrName>
                                          <p:attrName>ppt_y</p:attrName>
                                        </p:attrNameLst>
                                      </p:cBhvr>
                                      <p:rCtr x="-414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8" grpId="2"/>
      <p:bldP spid="9" grpId="0"/>
      <p:bldP spid="9" grpId="1"/>
      <p:bldP spid="9" grpId="2"/>
      <p:bldP spid="18" grpId="0"/>
      <p:bldP spid="18" grpId="1"/>
      <p:bldP spid="18" grpId="2"/>
      <p:bldP spid="19" grpId="0"/>
      <p:bldP spid="19" grpId="1"/>
      <p:bldP spid="19" grpId="2"/>
      <p:bldP spid="22" grpId="0"/>
      <p:bldP spid="22" grpId="1"/>
      <p:bldP spid="23" grpId="0"/>
      <p:bldP spid="23" grpId="1"/>
      <p:bldP spid="26" grpId="0"/>
      <p:bldP spid="26" grpId="1"/>
      <p:bldP spid="27" grpId="0"/>
      <p:bldP spid="27" grpId="1"/>
      <p:bldP spid="28" grpId="0"/>
      <p:bldP spid="28" grpId="1"/>
      <p:bldP spid="29" grpId="0"/>
      <p:bldP spid="29" grpId="1"/>
      <p:bldP spid="29" grpId="2"/>
      <p:bldP spid="30" grpId="0"/>
      <p:bldP spid="30" grpId="1"/>
      <p:bldP spid="30" grpId="2"/>
      <p:bldP spid="31" grpId="0"/>
      <p:bldP spid="31" grpId="1"/>
      <p:bldP spid="32" grpId="0"/>
      <p:bldP spid="32" grpId="1"/>
      <p:bldP spid="33" grpId="0"/>
      <p:bldP spid="33" grpId="1"/>
      <p:bldP spid="34" grpId="0"/>
      <p:bldP spid="34" grpId="1"/>
      <p:bldP spid="35" grpId="0"/>
      <p:bldP spid="35" grpId="1"/>
      <p:bldP spid="36" grpId="0"/>
      <p:bldP spid="36" grpId="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509909" cy="584775"/>
          </a:xfrm>
          <a:prstGeom prst="rect">
            <a:avLst/>
          </a:prstGeom>
        </p:spPr>
        <p:txBody>
          <a:bodyPr wrap="square">
            <a:spAutoFit/>
          </a:bodyPr>
          <a:lstStyle/>
          <a:p>
            <a:r>
              <a:rPr lang="en-GB" sz="3200" b="1" dirty="0"/>
              <a:t>Write these in order of size, starting with the smallest. </a:t>
            </a:r>
          </a:p>
        </p:txBody>
      </p:sp>
      <p:pic>
        <p:nvPicPr>
          <p:cNvPr id="3" name="Picture 2">
            <a:extLst>
              <a:ext uri="{FF2B5EF4-FFF2-40B4-BE49-F238E27FC236}">
                <a16:creationId xmlns:a16="http://schemas.microsoft.com/office/drawing/2014/main" id="{F9E77BBA-0A56-4E49-B6C0-CC14F1DCFAAD}"/>
              </a:ext>
            </a:extLst>
          </p:cNvPr>
          <p:cNvPicPr>
            <a:picLocks noChangeAspect="1"/>
          </p:cNvPicPr>
          <p:nvPr/>
        </p:nvPicPr>
        <p:blipFill>
          <a:blip r:embed="rId3"/>
          <a:stretch>
            <a:fillRect/>
          </a:stretch>
        </p:blipFill>
        <p:spPr>
          <a:xfrm>
            <a:off x="657885" y="1264786"/>
            <a:ext cx="5967999" cy="2628448"/>
          </a:xfrm>
          <a:prstGeom prst="rect">
            <a:avLst/>
          </a:prstGeom>
        </p:spPr>
      </p:pic>
      <p:cxnSp>
        <p:nvCxnSpPr>
          <p:cNvPr id="5" name="Straight Connector 4">
            <a:extLst>
              <a:ext uri="{FF2B5EF4-FFF2-40B4-BE49-F238E27FC236}">
                <a16:creationId xmlns:a16="http://schemas.microsoft.com/office/drawing/2014/main" id="{0C7B4E5E-DE33-48B6-8AB4-FF3D1C772065}"/>
              </a:ext>
            </a:extLst>
          </p:cNvPr>
          <p:cNvCxnSpPr>
            <a:cxnSpLocks/>
          </p:cNvCxnSpPr>
          <p:nvPr/>
        </p:nvCxnSpPr>
        <p:spPr>
          <a:xfrm>
            <a:off x="7688464" y="230455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B66289D-C277-4017-A9C1-74B9B94E401D}"/>
              </a:ext>
            </a:extLst>
          </p:cNvPr>
          <p:cNvCxnSpPr>
            <a:cxnSpLocks/>
          </p:cNvCxnSpPr>
          <p:nvPr/>
        </p:nvCxnSpPr>
        <p:spPr>
          <a:xfrm>
            <a:off x="8567694" y="2304557"/>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6EDEBAB6-184C-483F-A14D-1D432F3B4007}"/>
              </a:ext>
            </a:extLst>
          </p:cNvPr>
          <p:cNvSpPr txBox="1"/>
          <p:nvPr/>
        </p:nvSpPr>
        <p:spPr>
          <a:xfrm>
            <a:off x="7651091" y="17967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8" name="TextBox 7">
            <a:extLst>
              <a:ext uri="{FF2B5EF4-FFF2-40B4-BE49-F238E27FC236}">
                <a16:creationId xmlns:a16="http://schemas.microsoft.com/office/drawing/2014/main" id="{7F6B10C9-3B35-4859-9E1D-4C3E8D0A34F0}"/>
              </a:ext>
            </a:extLst>
          </p:cNvPr>
          <p:cNvSpPr txBox="1"/>
          <p:nvPr/>
        </p:nvSpPr>
        <p:spPr>
          <a:xfrm>
            <a:off x="7661657" y="224276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A2BF9F6E-BAE5-4049-981A-872F20697160}"/>
              </a:ext>
            </a:extLst>
          </p:cNvPr>
          <p:cNvSpPr txBox="1"/>
          <p:nvPr/>
        </p:nvSpPr>
        <p:spPr>
          <a:xfrm>
            <a:off x="8567692" y="2242765"/>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0FB7BFC0-8750-46B6-9BBD-62EF278CCFA2}"/>
              </a:ext>
            </a:extLst>
          </p:cNvPr>
          <p:cNvSpPr txBox="1"/>
          <p:nvPr/>
        </p:nvSpPr>
        <p:spPr>
          <a:xfrm>
            <a:off x="8120651" y="198908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CD2C36FF-1BD5-41DB-951F-8C4BB5842A6E}"/>
              </a:ext>
            </a:extLst>
          </p:cNvPr>
          <p:cNvSpPr/>
          <p:nvPr/>
        </p:nvSpPr>
        <p:spPr>
          <a:xfrm rot="16200000">
            <a:off x="8175734" y="1152215"/>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FCDFEE2F-3C0A-4939-AC98-E4C40B0E275F}"/>
              </a:ext>
            </a:extLst>
          </p:cNvPr>
          <p:cNvSpPr/>
          <p:nvPr/>
        </p:nvSpPr>
        <p:spPr>
          <a:xfrm rot="5400000">
            <a:off x="8165446" y="2079336"/>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FF47F147-C743-41EB-BE25-9D71EF230627}"/>
              </a:ext>
            </a:extLst>
          </p:cNvPr>
          <p:cNvSpPr txBox="1"/>
          <p:nvPr/>
        </p:nvSpPr>
        <p:spPr>
          <a:xfrm>
            <a:off x="8173655" y="273709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F1A4582D-DC22-4B9E-954A-B76FA7E12513}"/>
              </a:ext>
            </a:extLst>
          </p:cNvPr>
          <p:cNvSpPr txBox="1"/>
          <p:nvPr/>
        </p:nvSpPr>
        <p:spPr>
          <a:xfrm>
            <a:off x="8173654" y="14427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849B05DF-907E-44F8-A132-565C4117F640}"/>
              </a:ext>
            </a:extLst>
          </p:cNvPr>
          <p:cNvSpPr txBox="1"/>
          <p:nvPr/>
        </p:nvSpPr>
        <p:spPr>
          <a:xfrm>
            <a:off x="8795650" y="1796723"/>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6" name="TextBox 15">
            <a:extLst>
              <a:ext uri="{FF2B5EF4-FFF2-40B4-BE49-F238E27FC236}">
                <a16:creationId xmlns:a16="http://schemas.microsoft.com/office/drawing/2014/main" id="{00569DCB-2869-46A9-9A90-C9C4C537EF81}"/>
              </a:ext>
            </a:extLst>
          </p:cNvPr>
          <p:cNvSpPr txBox="1"/>
          <p:nvPr/>
        </p:nvSpPr>
        <p:spPr>
          <a:xfrm>
            <a:off x="956604" y="867968"/>
            <a:ext cx="962400" cy="584775"/>
          </a:xfrm>
          <a:prstGeom prst="rect">
            <a:avLst/>
          </a:prstGeom>
          <a:noFill/>
        </p:spPr>
        <p:txBody>
          <a:bodyPr wrap="square" rtlCol="0">
            <a:spAutoFit/>
          </a:bodyPr>
          <a:lstStyle/>
          <a:p>
            <a:r>
              <a:rPr lang="en-GB" sz="3200" b="1" dirty="0">
                <a:solidFill>
                  <a:srgbClr val="FF0000"/>
                </a:solidFill>
              </a:rPr>
              <a:t>0.75</a:t>
            </a:r>
          </a:p>
        </p:txBody>
      </p:sp>
      <p:sp>
        <p:nvSpPr>
          <p:cNvPr id="17" name="TextBox 16">
            <a:extLst>
              <a:ext uri="{FF2B5EF4-FFF2-40B4-BE49-F238E27FC236}">
                <a16:creationId xmlns:a16="http://schemas.microsoft.com/office/drawing/2014/main" id="{6FA254A4-0D70-47A9-9DF1-5E709EDAB89A}"/>
              </a:ext>
            </a:extLst>
          </p:cNvPr>
          <p:cNvSpPr txBox="1"/>
          <p:nvPr/>
        </p:nvSpPr>
        <p:spPr>
          <a:xfrm>
            <a:off x="4544428" y="1381227"/>
            <a:ext cx="962400" cy="584775"/>
          </a:xfrm>
          <a:prstGeom prst="rect">
            <a:avLst/>
          </a:prstGeom>
          <a:noFill/>
        </p:spPr>
        <p:txBody>
          <a:bodyPr wrap="square" rtlCol="0">
            <a:spAutoFit/>
          </a:bodyPr>
          <a:lstStyle/>
          <a:p>
            <a:r>
              <a:rPr lang="en-GB" sz="3200" b="1" dirty="0">
                <a:solidFill>
                  <a:srgbClr val="FF0000"/>
                </a:solidFill>
              </a:rPr>
              <a:t>0</a:t>
            </a:r>
          </a:p>
        </p:txBody>
      </p:sp>
      <p:sp>
        <p:nvSpPr>
          <p:cNvPr id="18" name="TextBox 17">
            <a:extLst>
              <a:ext uri="{FF2B5EF4-FFF2-40B4-BE49-F238E27FC236}">
                <a16:creationId xmlns:a16="http://schemas.microsoft.com/office/drawing/2014/main" id="{AB349BBC-037A-4B6D-BEB0-D522C7BD0115}"/>
              </a:ext>
            </a:extLst>
          </p:cNvPr>
          <p:cNvSpPr txBox="1"/>
          <p:nvPr/>
        </p:nvSpPr>
        <p:spPr>
          <a:xfrm>
            <a:off x="5459252" y="1055605"/>
            <a:ext cx="962400" cy="584775"/>
          </a:xfrm>
          <a:prstGeom prst="rect">
            <a:avLst/>
          </a:prstGeom>
          <a:noFill/>
        </p:spPr>
        <p:txBody>
          <a:bodyPr wrap="square" rtlCol="0">
            <a:spAutoFit/>
          </a:bodyPr>
          <a:lstStyle/>
          <a:p>
            <a:r>
              <a:rPr lang="en-GB" sz="3200" b="1" dirty="0">
                <a:solidFill>
                  <a:srgbClr val="FF0000"/>
                </a:solidFill>
              </a:rPr>
              <a:t>0.43</a:t>
            </a:r>
          </a:p>
        </p:txBody>
      </p:sp>
      <p:sp>
        <p:nvSpPr>
          <p:cNvPr id="19" name="TextBox 18">
            <a:extLst>
              <a:ext uri="{FF2B5EF4-FFF2-40B4-BE49-F238E27FC236}">
                <a16:creationId xmlns:a16="http://schemas.microsoft.com/office/drawing/2014/main" id="{6B1B37CD-31AE-4230-8F75-2F428B8F3E1D}"/>
              </a:ext>
            </a:extLst>
          </p:cNvPr>
          <p:cNvSpPr txBox="1"/>
          <p:nvPr/>
        </p:nvSpPr>
        <p:spPr>
          <a:xfrm>
            <a:off x="903233" y="2579010"/>
            <a:ext cx="962400" cy="584775"/>
          </a:xfrm>
          <a:prstGeom prst="rect">
            <a:avLst/>
          </a:prstGeom>
          <a:noFill/>
        </p:spPr>
        <p:txBody>
          <a:bodyPr wrap="square" rtlCol="0">
            <a:spAutoFit/>
          </a:bodyPr>
          <a:lstStyle/>
          <a:p>
            <a:r>
              <a:rPr lang="en-GB" sz="3200" b="1" dirty="0">
                <a:solidFill>
                  <a:srgbClr val="FF0000"/>
                </a:solidFill>
              </a:rPr>
              <a:t>0.34</a:t>
            </a:r>
          </a:p>
        </p:txBody>
      </p:sp>
      <p:sp>
        <p:nvSpPr>
          <p:cNvPr id="20" name="TextBox 19">
            <a:extLst>
              <a:ext uri="{FF2B5EF4-FFF2-40B4-BE49-F238E27FC236}">
                <a16:creationId xmlns:a16="http://schemas.microsoft.com/office/drawing/2014/main" id="{64A3227D-66C6-4208-A29B-92B10A8EB35A}"/>
              </a:ext>
            </a:extLst>
          </p:cNvPr>
          <p:cNvSpPr txBox="1"/>
          <p:nvPr/>
        </p:nvSpPr>
        <p:spPr>
          <a:xfrm>
            <a:off x="2466959" y="2579009"/>
            <a:ext cx="962400" cy="584775"/>
          </a:xfrm>
          <a:prstGeom prst="rect">
            <a:avLst/>
          </a:prstGeom>
          <a:noFill/>
        </p:spPr>
        <p:txBody>
          <a:bodyPr wrap="square" rtlCol="0">
            <a:spAutoFit/>
          </a:bodyPr>
          <a:lstStyle/>
          <a:p>
            <a:r>
              <a:rPr lang="en-GB" sz="3200" b="1" dirty="0">
                <a:solidFill>
                  <a:srgbClr val="FF0000"/>
                </a:solidFill>
              </a:rPr>
              <a:t>43%</a:t>
            </a:r>
          </a:p>
        </p:txBody>
      </p:sp>
      <p:sp>
        <p:nvSpPr>
          <p:cNvPr id="21" name="TextBox 20">
            <a:extLst>
              <a:ext uri="{FF2B5EF4-FFF2-40B4-BE49-F238E27FC236}">
                <a16:creationId xmlns:a16="http://schemas.microsoft.com/office/drawing/2014/main" id="{0AA09771-FCCA-4D43-902D-63E698CE773A}"/>
              </a:ext>
            </a:extLst>
          </p:cNvPr>
          <p:cNvSpPr txBox="1"/>
          <p:nvPr/>
        </p:nvSpPr>
        <p:spPr>
          <a:xfrm>
            <a:off x="4042652" y="2579008"/>
            <a:ext cx="962400" cy="584775"/>
          </a:xfrm>
          <a:prstGeom prst="rect">
            <a:avLst/>
          </a:prstGeom>
          <a:noFill/>
        </p:spPr>
        <p:txBody>
          <a:bodyPr wrap="square" rtlCol="0">
            <a:spAutoFit/>
          </a:bodyPr>
          <a:lstStyle/>
          <a:p>
            <a:r>
              <a:rPr lang="en-GB" sz="3200" b="1" dirty="0">
                <a:solidFill>
                  <a:srgbClr val="FF0000"/>
                </a:solidFill>
              </a:rPr>
              <a:t>0.7</a:t>
            </a:r>
          </a:p>
        </p:txBody>
      </p:sp>
      <p:grpSp>
        <p:nvGrpSpPr>
          <p:cNvPr id="22" name="Group 21">
            <a:extLst>
              <a:ext uri="{FF2B5EF4-FFF2-40B4-BE49-F238E27FC236}">
                <a16:creationId xmlns:a16="http://schemas.microsoft.com/office/drawing/2014/main" id="{BD0D4131-CE5F-4BE8-A860-1701EC120038}"/>
              </a:ext>
            </a:extLst>
          </p:cNvPr>
          <p:cNvGrpSpPr/>
          <p:nvPr/>
        </p:nvGrpSpPr>
        <p:grpSpPr>
          <a:xfrm>
            <a:off x="5735308" y="2359833"/>
            <a:ext cx="675496" cy="1048848"/>
            <a:chOff x="1562214" y="1658680"/>
            <a:chExt cx="675496" cy="1048848"/>
          </a:xfrm>
        </p:grpSpPr>
        <p:cxnSp>
          <p:nvCxnSpPr>
            <p:cNvPr id="23" name="Straight Connector 22">
              <a:extLst>
                <a:ext uri="{FF2B5EF4-FFF2-40B4-BE49-F238E27FC236}">
                  <a16:creationId xmlns:a16="http://schemas.microsoft.com/office/drawing/2014/main" id="{CB042E77-67EE-4080-8C86-BA2BA86F7143}"/>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16EFBE51-E661-4430-9611-B1F24AF24311}"/>
                </a:ext>
              </a:extLst>
            </p:cNvPr>
            <p:cNvSpPr txBox="1"/>
            <p:nvPr/>
          </p:nvSpPr>
          <p:spPr>
            <a:xfrm>
              <a:off x="1570893" y="2076586"/>
              <a:ext cx="666817" cy="630942"/>
            </a:xfrm>
            <a:prstGeom prst="rect">
              <a:avLst/>
            </a:prstGeom>
            <a:noFill/>
          </p:spPr>
          <p:txBody>
            <a:bodyPr wrap="square" rtlCol="0">
              <a:spAutoFit/>
            </a:bodyPr>
            <a:lstStyle/>
            <a:p>
              <a:r>
                <a:rPr lang="en-GB" sz="3500" b="1" dirty="0">
                  <a:solidFill>
                    <a:srgbClr val="FF0000"/>
                  </a:solidFill>
                </a:rPr>
                <a:t>4</a:t>
              </a:r>
            </a:p>
          </p:txBody>
        </p:sp>
        <p:sp>
          <p:nvSpPr>
            <p:cNvPr id="25" name="TextBox 24">
              <a:extLst>
                <a:ext uri="{FF2B5EF4-FFF2-40B4-BE49-F238E27FC236}">
                  <a16:creationId xmlns:a16="http://schemas.microsoft.com/office/drawing/2014/main" id="{8D2DE239-A56F-4145-B3B5-1BF5F39E75EC}"/>
                </a:ext>
              </a:extLst>
            </p:cNvPr>
            <p:cNvSpPr txBox="1"/>
            <p:nvPr/>
          </p:nvSpPr>
          <p:spPr>
            <a:xfrm>
              <a:off x="1588430" y="1658680"/>
              <a:ext cx="445647" cy="630942"/>
            </a:xfrm>
            <a:prstGeom prst="rect">
              <a:avLst/>
            </a:prstGeom>
            <a:noFill/>
          </p:spPr>
          <p:txBody>
            <a:bodyPr wrap="square" rtlCol="0">
              <a:spAutoFit/>
            </a:bodyPr>
            <a:lstStyle/>
            <a:p>
              <a:r>
                <a:rPr lang="en-GB" sz="3500" b="1" dirty="0">
                  <a:solidFill>
                    <a:srgbClr val="FF0000"/>
                  </a:solidFill>
                </a:rPr>
                <a:t>3</a:t>
              </a:r>
            </a:p>
          </p:txBody>
        </p:sp>
      </p:grpSp>
    </p:spTree>
    <p:extLst>
      <p:ext uri="{BB962C8B-B14F-4D97-AF65-F5344CB8AC3E}">
        <p14:creationId xmlns:p14="http://schemas.microsoft.com/office/powerpoint/2010/main" val="65688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fade">
                                      <p:cBhvr>
                                        <p:cTn id="63" dur="500"/>
                                        <p:tgtEl>
                                          <p:spTgt spid="1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p:bldP spid="17" grpId="0"/>
      <p:bldP spid="18" grpId="0"/>
      <p:bldP spid="19" grpId="0"/>
      <p:bldP spid="20" grpId="0"/>
      <p:bldP spid="2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GB" sz="3200" b="1" dirty="0"/>
              <a:t>Sarah, Amy and Liam stand on some weighing scales two at a time. </a:t>
            </a:r>
          </a:p>
          <a:p>
            <a:r>
              <a:rPr lang="en-GB" sz="3200" b="1" dirty="0"/>
              <a:t>Here are the measurements: </a:t>
            </a:r>
          </a:p>
          <a:p>
            <a:r>
              <a:rPr lang="en-GB" sz="3200" dirty="0"/>
              <a:t>Sarah and Amy – 70 kg</a:t>
            </a:r>
          </a:p>
          <a:p>
            <a:r>
              <a:rPr lang="en-GB" sz="3200" dirty="0"/>
              <a:t>Sarah and Liam – 80 kg</a:t>
            </a:r>
          </a:p>
          <a:p>
            <a:r>
              <a:rPr lang="en-GB" sz="3200" dirty="0"/>
              <a:t>Liam and Amy – 80 kg</a:t>
            </a:r>
            <a:endParaRPr lang="en-GB" sz="4000" dirty="0"/>
          </a:p>
          <a:p>
            <a:r>
              <a:rPr lang="en-GB" sz="3200" b="1" dirty="0"/>
              <a:t>How much does Liam weigh? </a:t>
            </a:r>
          </a:p>
        </p:txBody>
      </p:sp>
      <p:sp>
        <p:nvSpPr>
          <p:cNvPr id="4" name="TextBox 3">
            <a:extLst>
              <a:ext uri="{FF2B5EF4-FFF2-40B4-BE49-F238E27FC236}">
                <a16:creationId xmlns:a16="http://schemas.microsoft.com/office/drawing/2014/main" id="{65D5ED70-016E-4E26-8765-F96CF6471448}"/>
              </a:ext>
            </a:extLst>
          </p:cNvPr>
          <p:cNvSpPr txBox="1"/>
          <p:nvPr/>
        </p:nvSpPr>
        <p:spPr>
          <a:xfrm>
            <a:off x="4003722" y="1538324"/>
            <a:ext cx="6125016" cy="584775"/>
          </a:xfrm>
          <a:prstGeom prst="rect">
            <a:avLst/>
          </a:prstGeom>
          <a:noFill/>
        </p:spPr>
        <p:txBody>
          <a:bodyPr wrap="square" rtlCol="0">
            <a:spAutoFit/>
          </a:bodyPr>
          <a:lstStyle/>
          <a:p>
            <a:r>
              <a:rPr lang="en-GB" sz="3200" b="1" dirty="0">
                <a:solidFill>
                  <a:srgbClr val="FF0000"/>
                </a:solidFill>
              </a:rPr>
              <a:t>Liam is 10 kg heavier than Amy. </a:t>
            </a:r>
          </a:p>
        </p:txBody>
      </p:sp>
      <p:sp>
        <p:nvSpPr>
          <p:cNvPr id="3" name="Rectangle 2">
            <a:extLst>
              <a:ext uri="{FF2B5EF4-FFF2-40B4-BE49-F238E27FC236}">
                <a16:creationId xmlns:a16="http://schemas.microsoft.com/office/drawing/2014/main" id="{C46D8886-E618-4B49-97D1-EF6BE7B4F9A6}"/>
              </a:ext>
            </a:extLst>
          </p:cNvPr>
          <p:cNvSpPr/>
          <p:nvPr/>
        </p:nvSpPr>
        <p:spPr>
          <a:xfrm>
            <a:off x="2127740" y="4141044"/>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114E2D41-B1D9-4E14-8204-763915624E5C}"/>
              </a:ext>
            </a:extLst>
          </p:cNvPr>
          <p:cNvSpPr/>
          <p:nvPr/>
        </p:nvSpPr>
        <p:spPr>
          <a:xfrm>
            <a:off x="5367740" y="4141044"/>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81B5EB6D-44E3-4565-812B-68C97D2561A8}"/>
              </a:ext>
            </a:extLst>
          </p:cNvPr>
          <p:cNvSpPr txBox="1"/>
          <p:nvPr/>
        </p:nvSpPr>
        <p:spPr>
          <a:xfrm>
            <a:off x="3347169" y="4138145"/>
            <a:ext cx="1219261" cy="523220"/>
          </a:xfrm>
          <a:prstGeom prst="rect">
            <a:avLst/>
          </a:prstGeom>
          <a:noFill/>
        </p:spPr>
        <p:txBody>
          <a:bodyPr wrap="square" rtlCol="0">
            <a:spAutoFit/>
          </a:bodyPr>
          <a:lstStyle/>
          <a:p>
            <a:r>
              <a:rPr lang="en-GB" sz="2800" b="1" dirty="0">
                <a:solidFill>
                  <a:srgbClr val="FF0000"/>
                </a:solidFill>
              </a:rPr>
              <a:t>Liam</a:t>
            </a:r>
          </a:p>
        </p:txBody>
      </p:sp>
      <p:sp>
        <p:nvSpPr>
          <p:cNvPr id="8" name="TextBox 7">
            <a:extLst>
              <a:ext uri="{FF2B5EF4-FFF2-40B4-BE49-F238E27FC236}">
                <a16:creationId xmlns:a16="http://schemas.microsoft.com/office/drawing/2014/main" id="{9FE9B617-F2A8-4A43-9372-6F4296439FC6}"/>
              </a:ext>
            </a:extLst>
          </p:cNvPr>
          <p:cNvSpPr txBox="1"/>
          <p:nvPr/>
        </p:nvSpPr>
        <p:spPr>
          <a:xfrm>
            <a:off x="6303671" y="4149434"/>
            <a:ext cx="1219261" cy="523220"/>
          </a:xfrm>
          <a:prstGeom prst="rect">
            <a:avLst/>
          </a:prstGeom>
          <a:noFill/>
        </p:spPr>
        <p:txBody>
          <a:bodyPr wrap="square" rtlCol="0">
            <a:spAutoFit/>
          </a:bodyPr>
          <a:lstStyle/>
          <a:p>
            <a:r>
              <a:rPr lang="en-GB" sz="2800" b="1" dirty="0">
                <a:solidFill>
                  <a:srgbClr val="FF0000"/>
                </a:solidFill>
              </a:rPr>
              <a:t>Amy</a:t>
            </a:r>
          </a:p>
        </p:txBody>
      </p:sp>
      <p:sp>
        <p:nvSpPr>
          <p:cNvPr id="5" name="Left Brace 4">
            <a:extLst>
              <a:ext uri="{FF2B5EF4-FFF2-40B4-BE49-F238E27FC236}">
                <a16:creationId xmlns:a16="http://schemas.microsoft.com/office/drawing/2014/main" id="{CC999CB9-2628-4507-8A33-CE259728775C}"/>
              </a:ext>
            </a:extLst>
          </p:cNvPr>
          <p:cNvSpPr/>
          <p:nvPr/>
        </p:nvSpPr>
        <p:spPr>
          <a:xfrm rot="5400000">
            <a:off x="4814309" y="1045035"/>
            <a:ext cx="386862" cy="5760002"/>
          </a:xfrm>
          <a:prstGeom prst="leftBrace">
            <a:avLst/>
          </a:prstGeom>
          <a:noFill/>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TextBox 9">
            <a:extLst>
              <a:ext uri="{FF2B5EF4-FFF2-40B4-BE49-F238E27FC236}">
                <a16:creationId xmlns:a16="http://schemas.microsoft.com/office/drawing/2014/main" id="{DED74690-404D-4D56-B463-584512D92234}"/>
              </a:ext>
            </a:extLst>
          </p:cNvPr>
          <p:cNvSpPr txBox="1"/>
          <p:nvPr/>
        </p:nvSpPr>
        <p:spPr>
          <a:xfrm>
            <a:off x="4735249" y="3145570"/>
            <a:ext cx="1219261" cy="523220"/>
          </a:xfrm>
          <a:prstGeom prst="rect">
            <a:avLst/>
          </a:prstGeom>
          <a:noFill/>
        </p:spPr>
        <p:txBody>
          <a:bodyPr wrap="square" rtlCol="0">
            <a:spAutoFit/>
          </a:bodyPr>
          <a:lstStyle/>
          <a:p>
            <a:r>
              <a:rPr lang="en-GB" sz="2800" b="1" dirty="0">
                <a:solidFill>
                  <a:srgbClr val="FF0000"/>
                </a:solidFill>
              </a:rPr>
              <a:t>80</a:t>
            </a:r>
          </a:p>
        </p:txBody>
      </p:sp>
      <p:sp>
        <p:nvSpPr>
          <p:cNvPr id="11" name="Rectangle 10">
            <a:extLst>
              <a:ext uri="{FF2B5EF4-FFF2-40B4-BE49-F238E27FC236}">
                <a16:creationId xmlns:a16="http://schemas.microsoft.com/office/drawing/2014/main" id="{673D01F1-F116-47C6-AF2C-B97E5F4DC1E2}"/>
              </a:ext>
            </a:extLst>
          </p:cNvPr>
          <p:cNvSpPr/>
          <p:nvPr/>
        </p:nvSpPr>
        <p:spPr>
          <a:xfrm>
            <a:off x="2127739" y="4681043"/>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D7077720-A0DA-44AC-BAC6-5EA1A2DFA0FA}"/>
              </a:ext>
            </a:extLst>
          </p:cNvPr>
          <p:cNvSpPr/>
          <p:nvPr/>
        </p:nvSpPr>
        <p:spPr>
          <a:xfrm>
            <a:off x="5367740" y="4681043"/>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5863DFEF-95B5-4A18-B51B-ACBE75DDBF69}"/>
              </a:ext>
            </a:extLst>
          </p:cNvPr>
          <p:cNvSpPr/>
          <p:nvPr/>
        </p:nvSpPr>
        <p:spPr>
          <a:xfrm>
            <a:off x="4647738" y="4681043"/>
            <a:ext cx="720001"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5B7EAA27-8346-42AB-A374-798A54F9E607}"/>
              </a:ext>
            </a:extLst>
          </p:cNvPr>
          <p:cNvSpPr txBox="1"/>
          <p:nvPr/>
        </p:nvSpPr>
        <p:spPr>
          <a:xfrm>
            <a:off x="4723386" y="4699045"/>
            <a:ext cx="1219261" cy="523220"/>
          </a:xfrm>
          <a:prstGeom prst="rect">
            <a:avLst/>
          </a:prstGeom>
          <a:noFill/>
        </p:spPr>
        <p:txBody>
          <a:bodyPr wrap="square" rtlCol="0">
            <a:spAutoFit/>
          </a:bodyPr>
          <a:lstStyle/>
          <a:p>
            <a:r>
              <a:rPr lang="en-GB" sz="2800" b="1" dirty="0">
                <a:solidFill>
                  <a:srgbClr val="FF0000"/>
                </a:solidFill>
              </a:rPr>
              <a:t>10</a:t>
            </a:r>
          </a:p>
        </p:txBody>
      </p:sp>
      <p:sp>
        <p:nvSpPr>
          <p:cNvPr id="17" name="TextBox 16">
            <a:extLst>
              <a:ext uri="{FF2B5EF4-FFF2-40B4-BE49-F238E27FC236}">
                <a16:creationId xmlns:a16="http://schemas.microsoft.com/office/drawing/2014/main" id="{CF75569E-2E48-43C3-8AC5-2EC89E0E3D17}"/>
              </a:ext>
            </a:extLst>
          </p:cNvPr>
          <p:cNvSpPr txBox="1"/>
          <p:nvPr/>
        </p:nvSpPr>
        <p:spPr>
          <a:xfrm>
            <a:off x="9107170" y="432897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a:t>
            </a:r>
          </a:p>
        </p:txBody>
      </p:sp>
      <p:sp>
        <p:nvSpPr>
          <p:cNvPr id="18" name="TextBox 17">
            <a:extLst>
              <a:ext uri="{FF2B5EF4-FFF2-40B4-BE49-F238E27FC236}">
                <a16:creationId xmlns:a16="http://schemas.microsoft.com/office/drawing/2014/main" id="{96057ECD-A153-4684-8FAF-0DB535065567}"/>
              </a:ext>
            </a:extLst>
          </p:cNvPr>
          <p:cNvSpPr txBox="1"/>
          <p:nvPr/>
        </p:nvSpPr>
        <p:spPr>
          <a:xfrm>
            <a:off x="8632553" y="434203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3BFCF76D-18D2-4290-BBB5-64ECA45F77A3}"/>
              </a:ext>
            </a:extLst>
          </p:cNvPr>
          <p:cNvCxnSpPr>
            <a:cxnSpLocks/>
          </p:cNvCxnSpPr>
          <p:nvPr/>
        </p:nvCxnSpPr>
        <p:spPr>
          <a:xfrm>
            <a:off x="9107170" y="439159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D2F8105-10A1-4ABC-92EF-C12478615A50}"/>
              </a:ext>
            </a:extLst>
          </p:cNvPr>
          <p:cNvCxnSpPr>
            <a:cxnSpLocks/>
          </p:cNvCxnSpPr>
          <p:nvPr/>
        </p:nvCxnSpPr>
        <p:spPr>
          <a:xfrm>
            <a:off x="9126122" y="43915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D82C7ED3-1CCA-45A9-8692-26A429A051C5}"/>
              </a:ext>
            </a:extLst>
          </p:cNvPr>
          <p:cNvSpPr txBox="1"/>
          <p:nvPr/>
        </p:nvSpPr>
        <p:spPr>
          <a:xfrm>
            <a:off x="9107541" y="3891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2" name="TextBox 21">
            <a:extLst>
              <a:ext uri="{FF2B5EF4-FFF2-40B4-BE49-F238E27FC236}">
                <a16:creationId xmlns:a16="http://schemas.microsoft.com/office/drawing/2014/main" id="{03D41286-51DF-400B-B721-4BA54564E51D}"/>
              </a:ext>
            </a:extLst>
          </p:cNvPr>
          <p:cNvSpPr txBox="1"/>
          <p:nvPr/>
        </p:nvSpPr>
        <p:spPr>
          <a:xfrm>
            <a:off x="9530547" y="3891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724B044C-C95B-4FDB-A33C-076A634F6167}"/>
              </a:ext>
            </a:extLst>
          </p:cNvPr>
          <p:cNvSpPr txBox="1"/>
          <p:nvPr/>
        </p:nvSpPr>
        <p:spPr>
          <a:xfrm>
            <a:off x="9393889" y="4375550"/>
            <a:ext cx="32385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E836934E-4E7D-4031-8A9A-4DF54AA3F869}"/>
              </a:ext>
            </a:extLst>
          </p:cNvPr>
          <p:cNvSpPr txBox="1"/>
          <p:nvPr/>
        </p:nvSpPr>
        <p:spPr>
          <a:xfrm>
            <a:off x="3138109" y="4692494"/>
            <a:ext cx="1219261" cy="523220"/>
          </a:xfrm>
          <a:prstGeom prst="rect">
            <a:avLst/>
          </a:prstGeom>
          <a:noFill/>
        </p:spPr>
        <p:txBody>
          <a:bodyPr wrap="square" rtlCol="0">
            <a:spAutoFit/>
          </a:bodyPr>
          <a:lstStyle/>
          <a:p>
            <a:r>
              <a:rPr lang="en-GB" sz="2800" b="1" dirty="0">
                <a:solidFill>
                  <a:srgbClr val="FF0000"/>
                </a:solidFill>
              </a:rPr>
              <a:t>35</a:t>
            </a:r>
          </a:p>
        </p:txBody>
      </p:sp>
      <p:sp>
        <p:nvSpPr>
          <p:cNvPr id="25" name="TextBox 24">
            <a:extLst>
              <a:ext uri="{FF2B5EF4-FFF2-40B4-BE49-F238E27FC236}">
                <a16:creationId xmlns:a16="http://schemas.microsoft.com/office/drawing/2014/main" id="{E8234153-24F6-433F-8C1C-A541D66FE311}"/>
              </a:ext>
            </a:extLst>
          </p:cNvPr>
          <p:cNvSpPr txBox="1"/>
          <p:nvPr/>
        </p:nvSpPr>
        <p:spPr>
          <a:xfrm>
            <a:off x="6388414" y="4692494"/>
            <a:ext cx="1219261" cy="523220"/>
          </a:xfrm>
          <a:prstGeom prst="rect">
            <a:avLst/>
          </a:prstGeom>
          <a:noFill/>
        </p:spPr>
        <p:txBody>
          <a:bodyPr wrap="square" rtlCol="0">
            <a:spAutoFit/>
          </a:bodyPr>
          <a:lstStyle/>
          <a:p>
            <a:r>
              <a:rPr lang="en-GB" sz="2800" b="1" dirty="0">
                <a:solidFill>
                  <a:srgbClr val="FF0000"/>
                </a:solidFill>
              </a:rPr>
              <a:t>35</a:t>
            </a:r>
          </a:p>
        </p:txBody>
      </p:sp>
      <p:sp>
        <p:nvSpPr>
          <p:cNvPr id="26" name="TextBox 25">
            <a:extLst>
              <a:ext uri="{FF2B5EF4-FFF2-40B4-BE49-F238E27FC236}">
                <a16:creationId xmlns:a16="http://schemas.microsoft.com/office/drawing/2014/main" id="{469197BF-63A8-4483-8688-C59F0205047E}"/>
              </a:ext>
            </a:extLst>
          </p:cNvPr>
          <p:cNvSpPr txBox="1"/>
          <p:nvPr/>
        </p:nvSpPr>
        <p:spPr>
          <a:xfrm>
            <a:off x="4145745" y="4141044"/>
            <a:ext cx="798990" cy="523220"/>
          </a:xfrm>
          <a:prstGeom prst="rect">
            <a:avLst/>
          </a:prstGeom>
          <a:noFill/>
        </p:spPr>
        <p:txBody>
          <a:bodyPr wrap="square" rtlCol="0">
            <a:spAutoFit/>
          </a:bodyPr>
          <a:lstStyle/>
          <a:p>
            <a:r>
              <a:rPr lang="en-GB" sz="2800" b="1" dirty="0">
                <a:solidFill>
                  <a:srgbClr val="FF0000"/>
                </a:solidFill>
              </a:rPr>
              <a:t>45</a:t>
            </a:r>
          </a:p>
        </p:txBody>
      </p:sp>
      <p:sp>
        <p:nvSpPr>
          <p:cNvPr id="27" name="TextBox 26">
            <a:extLst>
              <a:ext uri="{FF2B5EF4-FFF2-40B4-BE49-F238E27FC236}">
                <a16:creationId xmlns:a16="http://schemas.microsoft.com/office/drawing/2014/main" id="{35FC7494-D72D-4B17-A070-16BF72AAC2CA}"/>
              </a:ext>
            </a:extLst>
          </p:cNvPr>
          <p:cNvSpPr txBox="1"/>
          <p:nvPr/>
        </p:nvSpPr>
        <p:spPr>
          <a:xfrm>
            <a:off x="7154715" y="4149434"/>
            <a:ext cx="635984" cy="523220"/>
          </a:xfrm>
          <a:prstGeom prst="rect">
            <a:avLst/>
          </a:prstGeom>
          <a:noFill/>
        </p:spPr>
        <p:txBody>
          <a:bodyPr wrap="square" rtlCol="0">
            <a:spAutoFit/>
          </a:bodyPr>
          <a:lstStyle/>
          <a:p>
            <a:r>
              <a:rPr lang="en-GB" sz="2800" b="1" dirty="0">
                <a:solidFill>
                  <a:srgbClr val="FF0000"/>
                </a:solidFill>
              </a:rPr>
              <a:t>35</a:t>
            </a:r>
          </a:p>
        </p:txBody>
      </p:sp>
      <p:sp>
        <p:nvSpPr>
          <p:cNvPr id="28" name="TextBox 27">
            <a:extLst>
              <a:ext uri="{FF2B5EF4-FFF2-40B4-BE49-F238E27FC236}">
                <a16:creationId xmlns:a16="http://schemas.microsoft.com/office/drawing/2014/main" id="{7AB5796D-5A10-45DA-A0AE-8B1163F3A8EC}"/>
              </a:ext>
            </a:extLst>
          </p:cNvPr>
          <p:cNvSpPr txBox="1"/>
          <p:nvPr/>
        </p:nvSpPr>
        <p:spPr>
          <a:xfrm>
            <a:off x="5157020" y="2507018"/>
            <a:ext cx="6125016" cy="584775"/>
          </a:xfrm>
          <a:prstGeom prst="rect">
            <a:avLst/>
          </a:prstGeom>
          <a:noFill/>
        </p:spPr>
        <p:txBody>
          <a:bodyPr wrap="square" rtlCol="0">
            <a:spAutoFit/>
          </a:bodyPr>
          <a:lstStyle/>
          <a:p>
            <a:r>
              <a:rPr lang="en-GB" sz="3200" b="1" dirty="0">
                <a:solidFill>
                  <a:srgbClr val="FF0000"/>
                </a:solidFill>
              </a:rPr>
              <a:t>45 kg</a:t>
            </a:r>
          </a:p>
        </p:txBody>
      </p:sp>
    </p:spTree>
    <p:extLst>
      <p:ext uri="{BB962C8B-B14F-4D97-AF65-F5344CB8AC3E}">
        <p14:creationId xmlns:p14="http://schemas.microsoft.com/office/powerpoint/2010/main" val="932092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par>
                                <p:cTn id="58" presetID="10" presetClass="entr" presetSubtype="0" fill="hold" nodeType="with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par>
                                <p:cTn id="61" presetID="10" presetClass="entr" presetSubtype="0" fill="hold" nodeType="with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7"/>
                                        </p:tgtEl>
                                        <p:attrNameLst>
                                          <p:attrName>style.visibility</p:attrName>
                                        </p:attrNameLst>
                                      </p:cBhvr>
                                      <p:to>
                                        <p:strVal val="visible"/>
                                      </p:to>
                                    </p:set>
                                    <p:animEffect transition="in" filter="fade">
                                      <p:cBhvr>
                                        <p:cTn id="98" dur="500"/>
                                        <p:tgtEl>
                                          <p:spTgt spid="27"/>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8"/>
                                        </p:tgtEl>
                                        <p:attrNameLst>
                                          <p:attrName>style.visibility</p:attrName>
                                        </p:attrNameLst>
                                      </p:cBhvr>
                                      <p:to>
                                        <p:strVal val="visible"/>
                                      </p:to>
                                    </p:set>
                                    <p:animEffect transition="in" filter="fade">
                                      <p:cBhvr>
                                        <p:cTn id="10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animBg="1"/>
      <p:bldP spid="6" grpId="0" animBg="1"/>
      <p:bldP spid="7" grpId="0"/>
      <p:bldP spid="8" grpId="0"/>
      <p:bldP spid="5" grpId="0" animBg="1"/>
      <p:bldP spid="10" grpId="0"/>
      <p:bldP spid="11" grpId="0" animBg="1"/>
      <p:bldP spid="12" grpId="0" animBg="1"/>
      <p:bldP spid="13" grpId="0" animBg="1"/>
      <p:bldP spid="14" grpId="0"/>
      <p:bldP spid="17" grpId="0"/>
      <p:bldP spid="18" grpId="0"/>
      <p:bldP spid="21" grpId="0"/>
      <p:bldP spid="22" grpId="0"/>
      <p:bldP spid="23" grpId="0"/>
      <p:bldP spid="24" grpId="0"/>
      <p:bldP spid="25" grpId="0"/>
      <p:bldP spid="26" grpId="0"/>
      <p:bldP spid="27" grpId="0"/>
      <p:bldP spid="2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F3337B4D-BEDE-4A71-8F4B-AFC9259EDFA7}"/>
              </a:ext>
            </a:extLst>
          </p:cNvPr>
          <p:cNvSpPr/>
          <p:nvPr/>
        </p:nvSpPr>
        <p:spPr>
          <a:xfrm>
            <a:off x="56123" y="50000"/>
            <a:ext cx="11676531" cy="1077218"/>
          </a:xfrm>
          <a:prstGeom prst="rect">
            <a:avLst/>
          </a:prstGeom>
        </p:spPr>
        <p:txBody>
          <a:bodyPr wrap="square">
            <a:spAutoFit/>
          </a:bodyPr>
          <a:lstStyle/>
          <a:p>
            <a:r>
              <a:rPr lang="en-US" sz="3200" b="1" dirty="0"/>
              <a:t>On the grid join dots to make a triangle which does not have a right angle.</a:t>
            </a:r>
          </a:p>
        </p:txBody>
      </p:sp>
      <p:pic>
        <p:nvPicPr>
          <p:cNvPr id="2" name="Picture 1">
            <a:extLst>
              <a:ext uri="{FF2B5EF4-FFF2-40B4-BE49-F238E27FC236}">
                <a16:creationId xmlns:a16="http://schemas.microsoft.com/office/drawing/2014/main" id="{4F2481E6-29D8-410A-98ED-844433FB74B6}"/>
              </a:ext>
            </a:extLst>
          </p:cNvPr>
          <p:cNvPicPr>
            <a:picLocks noChangeAspect="1"/>
          </p:cNvPicPr>
          <p:nvPr/>
        </p:nvPicPr>
        <p:blipFill>
          <a:blip r:embed="rId3"/>
          <a:stretch>
            <a:fillRect/>
          </a:stretch>
        </p:blipFill>
        <p:spPr>
          <a:xfrm>
            <a:off x="3165475" y="823912"/>
            <a:ext cx="5457825" cy="5210175"/>
          </a:xfrm>
          <a:prstGeom prst="rect">
            <a:avLst/>
          </a:prstGeom>
        </p:spPr>
      </p:pic>
      <p:cxnSp>
        <p:nvCxnSpPr>
          <p:cNvPr id="5" name="Straight Connector 4">
            <a:extLst>
              <a:ext uri="{FF2B5EF4-FFF2-40B4-BE49-F238E27FC236}">
                <a16:creationId xmlns:a16="http://schemas.microsoft.com/office/drawing/2014/main" id="{7C498FCE-8646-4576-AA62-674DEC5D280D}"/>
              </a:ext>
            </a:extLst>
          </p:cNvPr>
          <p:cNvCxnSpPr>
            <a:cxnSpLocks/>
          </p:cNvCxnSpPr>
          <p:nvPr/>
        </p:nvCxnSpPr>
        <p:spPr>
          <a:xfrm flipH="1" flipV="1">
            <a:off x="3943351" y="1485901"/>
            <a:ext cx="1924049" cy="38861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96A69EC-59C0-4C6A-935D-7FE1861A8ABB}"/>
              </a:ext>
            </a:extLst>
          </p:cNvPr>
          <p:cNvCxnSpPr>
            <a:cxnSpLocks/>
          </p:cNvCxnSpPr>
          <p:nvPr/>
        </p:nvCxnSpPr>
        <p:spPr>
          <a:xfrm flipV="1">
            <a:off x="5867400" y="5372099"/>
            <a:ext cx="1962150"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F8C56C3-16DB-4AB2-BCC1-7A5A479BD2C6}"/>
              </a:ext>
            </a:extLst>
          </p:cNvPr>
          <p:cNvCxnSpPr>
            <a:cxnSpLocks/>
          </p:cNvCxnSpPr>
          <p:nvPr/>
        </p:nvCxnSpPr>
        <p:spPr>
          <a:xfrm>
            <a:off x="3943351" y="1485900"/>
            <a:ext cx="3886199" cy="38861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4400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E88535-C51D-4420-9948-0666F72B8B7B}"/>
              </a:ext>
            </a:extLst>
          </p:cNvPr>
          <p:cNvSpPr/>
          <p:nvPr/>
        </p:nvSpPr>
        <p:spPr>
          <a:xfrm>
            <a:off x="56123" y="50000"/>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this grid draw a different shape which has the same area as shape A.</a:t>
            </a:r>
          </a:p>
        </p:txBody>
      </p:sp>
      <p:pic>
        <p:nvPicPr>
          <p:cNvPr id="3" name="Picture 2" descr="https://app.doublestruck.eu/content/K2_REAS/HTML/Q/Q96B07_files/image004.jpg">
            <a:extLst>
              <a:ext uri="{FF2B5EF4-FFF2-40B4-BE49-F238E27FC236}">
                <a16:creationId xmlns:a16="http://schemas.microsoft.com/office/drawing/2014/main" id="{2D498B44-704D-484D-80D8-EFD80B6301DA}"/>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663" y="1364671"/>
            <a:ext cx="7930474" cy="4976732"/>
          </a:xfrm>
          <a:prstGeom prst="rect">
            <a:avLst/>
          </a:prstGeom>
          <a:noFill/>
          <a:ln>
            <a:noFill/>
          </a:ln>
        </p:spPr>
      </p:pic>
      <p:sp>
        <p:nvSpPr>
          <p:cNvPr id="4" name="Rectangle 3">
            <a:extLst>
              <a:ext uri="{FF2B5EF4-FFF2-40B4-BE49-F238E27FC236}">
                <a16:creationId xmlns:a16="http://schemas.microsoft.com/office/drawing/2014/main" id="{EF13F51A-B3AF-44FE-BAC6-E1CC32E8AD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37" name="Group 36">
            <a:extLst>
              <a:ext uri="{FF2B5EF4-FFF2-40B4-BE49-F238E27FC236}">
                <a16:creationId xmlns:a16="http://schemas.microsoft.com/office/drawing/2014/main" id="{AD665B2C-D332-4147-8B50-7CD958EE5B9E}"/>
              </a:ext>
            </a:extLst>
          </p:cNvPr>
          <p:cNvGrpSpPr/>
          <p:nvPr/>
        </p:nvGrpSpPr>
        <p:grpSpPr>
          <a:xfrm>
            <a:off x="4498393" y="2373549"/>
            <a:ext cx="2789647" cy="2966165"/>
            <a:chOff x="4498393" y="2373549"/>
            <a:chExt cx="2789647" cy="2966165"/>
          </a:xfrm>
        </p:grpSpPr>
        <p:cxnSp>
          <p:nvCxnSpPr>
            <p:cNvPr id="6" name="Straight Connector 5">
              <a:extLst>
                <a:ext uri="{FF2B5EF4-FFF2-40B4-BE49-F238E27FC236}">
                  <a16:creationId xmlns:a16="http://schemas.microsoft.com/office/drawing/2014/main" id="{1957B488-020A-49FB-A4D9-9CA79C9D4E8C}"/>
                </a:ext>
              </a:extLst>
            </p:cNvPr>
            <p:cNvCxnSpPr>
              <a:cxnSpLocks/>
            </p:cNvCxnSpPr>
            <p:nvPr/>
          </p:nvCxnSpPr>
          <p:spPr>
            <a:xfrm flipH="1">
              <a:off x="6191655" y="2381606"/>
              <a:ext cx="109638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D3318EA-CE30-41C0-844B-38493D0BEDB7}"/>
                </a:ext>
              </a:extLst>
            </p:cNvPr>
            <p:cNvCxnSpPr>
              <a:cxnSpLocks/>
            </p:cNvCxnSpPr>
            <p:nvPr/>
          </p:nvCxnSpPr>
          <p:spPr>
            <a:xfrm flipV="1">
              <a:off x="4502900" y="2373549"/>
              <a:ext cx="1688755" cy="295810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EA4DAB2-2F58-4DE4-B1A7-045983519EA5}"/>
                </a:ext>
              </a:extLst>
            </p:cNvPr>
            <p:cNvCxnSpPr>
              <a:cxnSpLocks/>
            </p:cNvCxnSpPr>
            <p:nvPr/>
          </p:nvCxnSpPr>
          <p:spPr>
            <a:xfrm flipV="1">
              <a:off x="5594778" y="2381606"/>
              <a:ext cx="1688755" cy="295810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957F15B-AFB4-4959-A923-1601FDEE9048}"/>
                </a:ext>
              </a:extLst>
            </p:cNvPr>
            <p:cNvCxnSpPr>
              <a:cxnSpLocks/>
            </p:cNvCxnSpPr>
            <p:nvPr/>
          </p:nvCxnSpPr>
          <p:spPr>
            <a:xfrm flipH="1">
              <a:off x="4498393" y="5331657"/>
              <a:ext cx="109638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70518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A03_files/image001.jpg">
            <a:extLst>
              <a:ext uri="{FF2B5EF4-FFF2-40B4-BE49-F238E27FC236}">
                <a16:creationId xmlns:a16="http://schemas.microsoft.com/office/drawing/2014/main" id="{5B3891BE-EFB8-42BC-86F5-57488F9DC9D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33724" y="373826"/>
            <a:ext cx="8913547" cy="6110347"/>
          </a:xfrm>
          <a:prstGeom prst="rect">
            <a:avLst/>
          </a:prstGeom>
          <a:noFill/>
          <a:ln>
            <a:noFill/>
          </a:ln>
        </p:spPr>
      </p:pic>
      <p:sp>
        <p:nvSpPr>
          <p:cNvPr id="2" name="Rectangle 1">
            <a:extLst>
              <a:ext uri="{FF2B5EF4-FFF2-40B4-BE49-F238E27FC236}">
                <a16:creationId xmlns:a16="http://schemas.microsoft.com/office/drawing/2014/main" id="{0E2FC99B-98D3-4447-A4C4-CC28A418EF59}"/>
              </a:ext>
            </a:extLst>
          </p:cNvPr>
          <p:cNvSpPr/>
          <p:nvPr/>
        </p:nvSpPr>
        <p:spPr>
          <a:xfrm>
            <a:off x="115911" y="64395"/>
            <a:ext cx="411480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diagram below to make a shape that is symmetrical about the mirror line.</a:t>
            </a:r>
          </a:p>
        </p:txBody>
      </p:sp>
      <p:sp>
        <p:nvSpPr>
          <p:cNvPr id="4" name="Rectangle 3">
            <a:extLst>
              <a:ext uri="{FF2B5EF4-FFF2-40B4-BE49-F238E27FC236}">
                <a16:creationId xmlns:a16="http://schemas.microsoft.com/office/drawing/2014/main" id="{0FE1BFBF-1418-4150-BB04-2C8A45334C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0C896AA1-03F8-4F48-B47D-B601FC0B8A22}"/>
              </a:ext>
            </a:extLst>
          </p:cNvPr>
          <p:cNvSpPr/>
          <p:nvPr/>
        </p:nvSpPr>
        <p:spPr>
          <a:xfrm>
            <a:off x="7575984" y="33414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DFB2619B-1AB0-45DC-A6BD-F3950782CBC1}"/>
              </a:ext>
            </a:extLst>
          </p:cNvPr>
          <p:cNvSpPr/>
          <p:nvPr/>
        </p:nvSpPr>
        <p:spPr>
          <a:xfrm>
            <a:off x="9368498" y="33414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7A57EE1-6CDB-4909-8109-6753A84CC44D}"/>
              </a:ext>
            </a:extLst>
          </p:cNvPr>
          <p:cNvSpPr/>
          <p:nvPr/>
        </p:nvSpPr>
        <p:spPr>
          <a:xfrm>
            <a:off x="5768954" y="15170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20A381EA-A408-4D8E-931E-485E5A1CA85F}"/>
              </a:ext>
            </a:extLst>
          </p:cNvPr>
          <p:cNvSpPr/>
          <p:nvPr/>
        </p:nvSpPr>
        <p:spPr>
          <a:xfrm>
            <a:off x="5768954" y="51485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8D4B2DC2-82F3-4525-AAA1-9D642B6C544E}"/>
              </a:ext>
            </a:extLst>
          </p:cNvPr>
          <p:cNvSpPr/>
          <p:nvPr/>
        </p:nvSpPr>
        <p:spPr>
          <a:xfrm>
            <a:off x="10558669" y="15170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460337C-042C-4C07-BD58-35B27EAC29FA}"/>
              </a:ext>
            </a:extLst>
          </p:cNvPr>
          <p:cNvSpPr/>
          <p:nvPr/>
        </p:nvSpPr>
        <p:spPr>
          <a:xfrm>
            <a:off x="10558669" y="51485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443618A9-7737-4C3C-9157-C3D53F53ACAB}"/>
              </a:ext>
            </a:extLst>
          </p:cNvPr>
          <p:cNvCxnSpPr>
            <a:cxnSpLocks/>
          </p:cNvCxnSpPr>
          <p:nvPr/>
        </p:nvCxnSpPr>
        <p:spPr>
          <a:xfrm flipH="1">
            <a:off x="5857937" y="3428999"/>
            <a:ext cx="1833108" cy="18099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55A9A25-CDC0-4207-A0E1-6BBBAE794EDF}"/>
              </a:ext>
            </a:extLst>
          </p:cNvPr>
          <p:cNvCxnSpPr>
            <a:cxnSpLocks/>
          </p:cNvCxnSpPr>
          <p:nvPr/>
        </p:nvCxnSpPr>
        <p:spPr>
          <a:xfrm flipH="1">
            <a:off x="5857938" y="5238974"/>
            <a:ext cx="478971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0B33965A-68F1-47EB-BAA9-9EA77C8851E4}"/>
              </a:ext>
            </a:extLst>
          </p:cNvPr>
          <p:cNvCxnSpPr>
            <a:cxnSpLocks/>
          </p:cNvCxnSpPr>
          <p:nvPr/>
        </p:nvCxnSpPr>
        <p:spPr>
          <a:xfrm>
            <a:off x="9445214" y="3428999"/>
            <a:ext cx="1202438" cy="18099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330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the calendar for August 1998.</a:t>
            </a:r>
          </a:p>
        </p:txBody>
      </p:sp>
      <p:sp>
        <p:nvSpPr>
          <p:cNvPr id="4" name="Rectangle 3">
            <a:extLst>
              <a:ext uri="{FF2B5EF4-FFF2-40B4-BE49-F238E27FC236}">
                <a16:creationId xmlns:a16="http://schemas.microsoft.com/office/drawing/2014/main" id="{95498899-7926-42E8-B691-EB18F9F0AC5A}"/>
              </a:ext>
            </a:extLst>
          </p:cNvPr>
          <p:cNvSpPr/>
          <p:nvPr/>
        </p:nvSpPr>
        <p:spPr>
          <a:xfrm>
            <a:off x="5277832" y="634775"/>
            <a:ext cx="6857609" cy="2062103"/>
          </a:xfrm>
          <a:prstGeom prst="rect">
            <a:avLst/>
          </a:prstGeom>
        </p:spPr>
        <p:txBody>
          <a:bodyPr wrap="square">
            <a:spAutoFit/>
          </a:bodyPr>
          <a:lstStyle/>
          <a:p>
            <a:r>
              <a:rPr lang="en-US" sz="3200" b="1" dirty="0"/>
              <a:t>Simon's birthday is on August 20th.</a:t>
            </a:r>
          </a:p>
          <a:p>
            <a:r>
              <a:rPr lang="en-US" sz="3200" b="1" dirty="0"/>
              <a:t>In 1998 he had a party on the Sunday after his birthday.</a:t>
            </a:r>
          </a:p>
          <a:p>
            <a:r>
              <a:rPr lang="en-US" sz="3200" b="1" dirty="0"/>
              <a:t>What was the date of his party?</a:t>
            </a:r>
          </a:p>
        </p:txBody>
      </p:sp>
      <p:sp>
        <p:nvSpPr>
          <p:cNvPr id="5" name="Rectangle 4">
            <a:extLst>
              <a:ext uri="{FF2B5EF4-FFF2-40B4-BE49-F238E27FC236}">
                <a16:creationId xmlns:a16="http://schemas.microsoft.com/office/drawing/2014/main" id="{25F75E20-DD07-440E-8855-C4258C6D182E}"/>
              </a:ext>
            </a:extLst>
          </p:cNvPr>
          <p:cNvSpPr/>
          <p:nvPr/>
        </p:nvSpPr>
        <p:spPr>
          <a:xfrm>
            <a:off x="5277832" y="3496537"/>
            <a:ext cx="6857609" cy="1569660"/>
          </a:xfrm>
          <a:prstGeom prst="rect">
            <a:avLst/>
          </a:prstGeom>
        </p:spPr>
        <p:txBody>
          <a:bodyPr wrap="square">
            <a:spAutoFit/>
          </a:bodyPr>
          <a:lstStyle/>
          <a:p>
            <a:r>
              <a:rPr lang="en-US" sz="3200" b="1" dirty="0"/>
              <a:t>Tina's birthday is on September 9th.</a:t>
            </a:r>
          </a:p>
          <a:p>
            <a:r>
              <a:rPr lang="en-US" sz="3200" b="1" dirty="0"/>
              <a:t>On what day of the week was her birthday in 1998?</a:t>
            </a:r>
          </a:p>
        </p:txBody>
      </p:sp>
      <p:pic>
        <p:nvPicPr>
          <p:cNvPr id="15362" name="Picture 2">
            <a:extLst>
              <a:ext uri="{FF2B5EF4-FFF2-40B4-BE49-F238E27FC236}">
                <a16:creationId xmlns:a16="http://schemas.microsoft.com/office/drawing/2014/main" id="{6AA015AC-BD34-4723-A165-A260192E58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188" y="852440"/>
            <a:ext cx="3779910" cy="3824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E9C9573B-EF4D-4575-8B7E-0A5581C4DE3C}"/>
              </a:ext>
            </a:extLst>
          </p:cNvPr>
          <p:cNvSpPr/>
          <p:nvPr/>
        </p:nvSpPr>
        <p:spPr>
          <a:xfrm>
            <a:off x="2567544" y="3129617"/>
            <a:ext cx="474784" cy="404446"/>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4B5AA94-EFE2-4B2E-A028-AACD28E2E6D1}"/>
              </a:ext>
            </a:extLst>
          </p:cNvPr>
          <p:cNvSpPr/>
          <p:nvPr/>
        </p:nvSpPr>
        <p:spPr>
          <a:xfrm>
            <a:off x="5277832" y="2750992"/>
            <a:ext cx="3295170" cy="584775"/>
          </a:xfrm>
          <a:prstGeom prst="rect">
            <a:avLst/>
          </a:prstGeom>
        </p:spPr>
        <p:txBody>
          <a:bodyPr wrap="square">
            <a:spAutoFit/>
          </a:bodyPr>
          <a:lstStyle/>
          <a:p>
            <a:r>
              <a:rPr lang="en-GB" sz="3200" b="1" dirty="0">
                <a:solidFill>
                  <a:srgbClr val="FF0000"/>
                </a:solidFill>
              </a:rPr>
              <a:t>August 23</a:t>
            </a:r>
            <a:r>
              <a:rPr lang="en-GB" sz="3200" b="1" baseline="30000" dirty="0">
                <a:solidFill>
                  <a:srgbClr val="FF0000"/>
                </a:solidFill>
              </a:rPr>
              <a:t>rd</a:t>
            </a:r>
            <a:r>
              <a:rPr lang="en-GB" sz="3200" b="1" dirty="0">
                <a:solidFill>
                  <a:srgbClr val="FF0000"/>
                </a:solidFill>
              </a:rPr>
              <a:t> </a:t>
            </a:r>
            <a:endParaRPr lang="en-GB" sz="2800" dirty="0">
              <a:solidFill>
                <a:srgbClr val="FF0000"/>
              </a:solidFill>
            </a:endParaRPr>
          </a:p>
        </p:txBody>
      </p:sp>
      <p:sp>
        <p:nvSpPr>
          <p:cNvPr id="9" name="Rectangle 8">
            <a:extLst>
              <a:ext uri="{FF2B5EF4-FFF2-40B4-BE49-F238E27FC236}">
                <a16:creationId xmlns:a16="http://schemas.microsoft.com/office/drawing/2014/main" id="{6FC98F8B-5DC4-4E0A-B221-982E057EB15E}"/>
              </a:ext>
            </a:extLst>
          </p:cNvPr>
          <p:cNvSpPr/>
          <p:nvPr/>
        </p:nvSpPr>
        <p:spPr>
          <a:xfrm>
            <a:off x="1558301" y="4674469"/>
            <a:ext cx="540322" cy="461665"/>
          </a:xfrm>
          <a:prstGeom prst="rect">
            <a:avLst/>
          </a:prstGeom>
        </p:spPr>
        <p:txBody>
          <a:bodyPr wrap="square">
            <a:spAutoFit/>
          </a:bodyPr>
          <a:lstStyle/>
          <a:p>
            <a:r>
              <a:rPr lang="en-GB" sz="2400" b="1" dirty="0">
                <a:solidFill>
                  <a:srgbClr val="FF0000"/>
                </a:solidFill>
              </a:rPr>
              <a:t>8</a:t>
            </a:r>
            <a:endParaRPr lang="en-GB" sz="2000" dirty="0">
              <a:solidFill>
                <a:srgbClr val="FF0000"/>
              </a:solidFill>
            </a:endParaRPr>
          </a:p>
        </p:txBody>
      </p:sp>
      <p:sp>
        <p:nvSpPr>
          <p:cNvPr id="11" name="Rectangle 10">
            <a:extLst>
              <a:ext uri="{FF2B5EF4-FFF2-40B4-BE49-F238E27FC236}">
                <a16:creationId xmlns:a16="http://schemas.microsoft.com/office/drawing/2014/main" id="{2005E02D-BE30-4CFB-B41A-2E9BF2128611}"/>
              </a:ext>
            </a:extLst>
          </p:cNvPr>
          <p:cNvSpPr/>
          <p:nvPr/>
        </p:nvSpPr>
        <p:spPr>
          <a:xfrm>
            <a:off x="1558301" y="4149401"/>
            <a:ext cx="540322" cy="461665"/>
          </a:xfrm>
          <a:prstGeom prst="rect">
            <a:avLst/>
          </a:prstGeom>
        </p:spPr>
        <p:txBody>
          <a:bodyPr wrap="square">
            <a:spAutoFit/>
          </a:bodyPr>
          <a:lstStyle/>
          <a:p>
            <a:r>
              <a:rPr lang="en-GB" sz="2400" b="1" dirty="0">
                <a:solidFill>
                  <a:srgbClr val="FF0000"/>
                </a:solidFill>
              </a:rPr>
              <a:t>1</a:t>
            </a:r>
            <a:endParaRPr lang="en-GB" sz="2000" dirty="0">
              <a:solidFill>
                <a:srgbClr val="FF0000"/>
              </a:solidFill>
            </a:endParaRPr>
          </a:p>
        </p:txBody>
      </p:sp>
      <p:sp>
        <p:nvSpPr>
          <p:cNvPr id="12" name="Rectangle 11">
            <a:extLst>
              <a:ext uri="{FF2B5EF4-FFF2-40B4-BE49-F238E27FC236}">
                <a16:creationId xmlns:a16="http://schemas.microsoft.com/office/drawing/2014/main" id="{ACFCF570-217D-4EBF-8868-90369FD04F2A}"/>
              </a:ext>
            </a:extLst>
          </p:cNvPr>
          <p:cNvSpPr/>
          <p:nvPr/>
        </p:nvSpPr>
        <p:spPr>
          <a:xfrm>
            <a:off x="2115168" y="4674469"/>
            <a:ext cx="540322" cy="461665"/>
          </a:xfrm>
          <a:prstGeom prst="rect">
            <a:avLst/>
          </a:prstGeom>
        </p:spPr>
        <p:txBody>
          <a:bodyPr wrap="square">
            <a:spAutoFit/>
          </a:bodyPr>
          <a:lstStyle/>
          <a:p>
            <a:r>
              <a:rPr lang="en-GB" sz="2400" b="1" dirty="0">
                <a:solidFill>
                  <a:srgbClr val="FF0000"/>
                </a:solidFill>
              </a:rPr>
              <a:t>9</a:t>
            </a:r>
            <a:endParaRPr lang="en-GB" sz="2000" dirty="0">
              <a:solidFill>
                <a:srgbClr val="FF0000"/>
              </a:solidFill>
            </a:endParaRPr>
          </a:p>
        </p:txBody>
      </p:sp>
      <p:sp>
        <p:nvSpPr>
          <p:cNvPr id="13" name="Rectangle 12">
            <a:extLst>
              <a:ext uri="{FF2B5EF4-FFF2-40B4-BE49-F238E27FC236}">
                <a16:creationId xmlns:a16="http://schemas.microsoft.com/office/drawing/2014/main" id="{BD84E4E7-EFFC-4178-8999-54A6051D8F5D}"/>
              </a:ext>
            </a:extLst>
          </p:cNvPr>
          <p:cNvSpPr/>
          <p:nvPr/>
        </p:nvSpPr>
        <p:spPr>
          <a:xfrm>
            <a:off x="5277832" y="5132518"/>
            <a:ext cx="3295170" cy="584775"/>
          </a:xfrm>
          <a:prstGeom prst="rect">
            <a:avLst/>
          </a:prstGeom>
        </p:spPr>
        <p:txBody>
          <a:bodyPr wrap="square">
            <a:spAutoFit/>
          </a:bodyPr>
          <a:lstStyle/>
          <a:p>
            <a:r>
              <a:rPr lang="en-GB" sz="3200" b="1" dirty="0">
                <a:solidFill>
                  <a:srgbClr val="FF0000"/>
                </a:solidFill>
              </a:rPr>
              <a:t>Wednesday</a:t>
            </a:r>
            <a:endParaRPr lang="en-GB" sz="2800" dirty="0">
              <a:solidFill>
                <a:srgbClr val="FF0000"/>
              </a:solidFill>
            </a:endParaRPr>
          </a:p>
        </p:txBody>
      </p:sp>
      <p:sp>
        <p:nvSpPr>
          <p:cNvPr id="14" name="Rectangle 13">
            <a:extLst>
              <a:ext uri="{FF2B5EF4-FFF2-40B4-BE49-F238E27FC236}">
                <a16:creationId xmlns:a16="http://schemas.microsoft.com/office/drawing/2014/main" id="{675D8A45-E78E-4CAD-9D99-4EDA232E330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0742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dissolv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1" grpId="0"/>
      <p:bldP spid="12" grpId="0"/>
      <p:bldP spid="1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32A914-6DD0-4A84-80DF-8E7D369B5600}"/>
              </a:ext>
            </a:extLst>
          </p:cNvPr>
          <p:cNvPicPr>
            <a:picLocks noChangeAspect="1"/>
          </p:cNvPicPr>
          <p:nvPr/>
        </p:nvPicPr>
        <p:blipFill>
          <a:blip r:embed="rId3"/>
          <a:stretch>
            <a:fillRect/>
          </a:stretch>
        </p:blipFill>
        <p:spPr>
          <a:xfrm>
            <a:off x="307925" y="990801"/>
            <a:ext cx="6562725" cy="513397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E0D6C44-8976-40D5-9E20-8F0C4FE25EF5}"/>
              </a:ext>
            </a:extLst>
          </p:cNvPr>
          <p:cNvSpPr/>
          <p:nvPr/>
        </p:nvSpPr>
        <p:spPr>
          <a:xfrm>
            <a:off x="56122" y="50000"/>
            <a:ext cx="11972745" cy="1077218"/>
          </a:xfrm>
          <a:prstGeom prst="rect">
            <a:avLst/>
          </a:prstGeom>
        </p:spPr>
        <p:txBody>
          <a:bodyPr wrap="square">
            <a:spAutoFit/>
          </a:bodyPr>
          <a:lstStyle/>
          <a:p>
            <a:r>
              <a:rPr lang="en-GB" sz="3200" b="1" dirty="0"/>
              <a:t>This graph shows the distance Alfie and Chen walked in an afternoon. They started at 1:45pm and had two breaks.</a:t>
            </a:r>
          </a:p>
        </p:txBody>
      </p:sp>
      <p:sp>
        <p:nvSpPr>
          <p:cNvPr id="3" name="Rectangle 2">
            <a:extLst>
              <a:ext uri="{FF2B5EF4-FFF2-40B4-BE49-F238E27FC236}">
                <a16:creationId xmlns:a16="http://schemas.microsoft.com/office/drawing/2014/main" id="{6142DF81-0D83-4EFE-A8C6-FB4E2BCA6CDE}"/>
              </a:ext>
            </a:extLst>
          </p:cNvPr>
          <p:cNvSpPr/>
          <p:nvPr/>
        </p:nvSpPr>
        <p:spPr>
          <a:xfrm>
            <a:off x="6870650" y="1127218"/>
            <a:ext cx="5013425" cy="1569660"/>
          </a:xfrm>
          <a:prstGeom prst="rect">
            <a:avLst/>
          </a:prstGeom>
        </p:spPr>
        <p:txBody>
          <a:bodyPr wrap="square">
            <a:spAutoFit/>
          </a:bodyPr>
          <a:lstStyle/>
          <a:p>
            <a:r>
              <a:rPr lang="en-GB" sz="3200" b="1" dirty="0"/>
              <a:t>How many kilometres did they walk between the first and second breaks?</a:t>
            </a:r>
          </a:p>
        </p:txBody>
      </p:sp>
      <p:cxnSp>
        <p:nvCxnSpPr>
          <p:cNvPr id="6" name="Straight Connector 5">
            <a:extLst>
              <a:ext uri="{FF2B5EF4-FFF2-40B4-BE49-F238E27FC236}">
                <a16:creationId xmlns:a16="http://schemas.microsoft.com/office/drawing/2014/main" id="{6E0665F1-8C5E-4174-A584-64352532588A}"/>
              </a:ext>
            </a:extLst>
          </p:cNvPr>
          <p:cNvCxnSpPr>
            <a:cxnSpLocks/>
          </p:cNvCxnSpPr>
          <p:nvPr/>
        </p:nvCxnSpPr>
        <p:spPr>
          <a:xfrm>
            <a:off x="1575684" y="3523121"/>
            <a:ext cx="201360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E3454BF-0277-4927-94BD-D8E133D10A49}"/>
              </a:ext>
            </a:extLst>
          </p:cNvPr>
          <p:cNvCxnSpPr>
            <a:cxnSpLocks/>
          </p:cNvCxnSpPr>
          <p:nvPr/>
        </p:nvCxnSpPr>
        <p:spPr>
          <a:xfrm>
            <a:off x="1575684" y="2237159"/>
            <a:ext cx="395838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B2A15797-571F-4114-82CE-3BC5D7ABB88E}"/>
              </a:ext>
            </a:extLst>
          </p:cNvPr>
          <p:cNvSpPr/>
          <p:nvPr/>
        </p:nvSpPr>
        <p:spPr>
          <a:xfrm>
            <a:off x="7122016" y="2696878"/>
            <a:ext cx="1584662" cy="584775"/>
          </a:xfrm>
          <a:prstGeom prst="rect">
            <a:avLst/>
          </a:prstGeom>
        </p:spPr>
        <p:txBody>
          <a:bodyPr wrap="square">
            <a:spAutoFit/>
          </a:bodyPr>
          <a:lstStyle/>
          <a:p>
            <a:r>
              <a:rPr lang="en-GB" sz="3200" b="1" dirty="0">
                <a:solidFill>
                  <a:srgbClr val="FF0000"/>
                </a:solidFill>
              </a:rPr>
              <a:t>10 – 6 = </a:t>
            </a:r>
            <a:endParaRPr lang="en-GB" sz="3200" dirty="0">
              <a:solidFill>
                <a:srgbClr val="FF0000"/>
              </a:solidFill>
            </a:endParaRPr>
          </a:p>
        </p:txBody>
      </p:sp>
      <p:sp>
        <p:nvSpPr>
          <p:cNvPr id="12" name="Rectangle 11">
            <a:extLst>
              <a:ext uri="{FF2B5EF4-FFF2-40B4-BE49-F238E27FC236}">
                <a16:creationId xmlns:a16="http://schemas.microsoft.com/office/drawing/2014/main" id="{AF8C9C9E-E9D6-42E5-891B-DEF51A3212BC}"/>
              </a:ext>
            </a:extLst>
          </p:cNvPr>
          <p:cNvSpPr/>
          <p:nvPr/>
        </p:nvSpPr>
        <p:spPr>
          <a:xfrm>
            <a:off x="8585031" y="2696878"/>
            <a:ext cx="1584662" cy="584775"/>
          </a:xfrm>
          <a:prstGeom prst="rect">
            <a:avLst/>
          </a:prstGeom>
        </p:spPr>
        <p:txBody>
          <a:bodyPr wrap="square">
            <a:spAutoFit/>
          </a:bodyPr>
          <a:lstStyle/>
          <a:p>
            <a:r>
              <a:rPr lang="en-GB" sz="3200" b="1" dirty="0">
                <a:solidFill>
                  <a:srgbClr val="FF0000"/>
                </a:solidFill>
              </a:rPr>
              <a:t>4 km</a:t>
            </a:r>
            <a:endParaRPr lang="en-GB" sz="3200" dirty="0">
              <a:solidFill>
                <a:srgbClr val="FF0000"/>
              </a:solidFill>
            </a:endParaRPr>
          </a:p>
        </p:txBody>
      </p:sp>
    </p:spTree>
    <p:extLst>
      <p:ext uri="{BB962C8B-B14F-4D97-AF65-F5344CB8AC3E}">
        <p14:creationId xmlns:p14="http://schemas.microsoft.com/office/powerpoint/2010/main" val="234313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E0D6C44-8976-40D5-9E20-8F0C4FE25EF5}"/>
              </a:ext>
            </a:extLst>
          </p:cNvPr>
          <p:cNvSpPr/>
          <p:nvPr/>
        </p:nvSpPr>
        <p:spPr>
          <a:xfrm>
            <a:off x="56122" y="50000"/>
            <a:ext cx="11972745" cy="1077218"/>
          </a:xfrm>
          <a:prstGeom prst="rect">
            <a:avLst/>
          </a:prstGeom>
        </p:spPr>
        <p:txBody>
          <a:bodyPr wrap="square">
            <a:spAutoFit/>
          </a:bodyPr>
          <a:lstStyle/>
          <a:p>
            <a:r>
              <a:rPr lang="en-GB" sz="3200" b="1" dirty="0"/>
              <a:t>This graph shows the distance Alfie and Chen walked in an afternoon. They started at 1:45pm and had two breaks.</a:t>
            </a:r>
          </a:p>
        </p:txBody>
      </p:sp>
      <p:sp>
        <p:nvSpPr>
          <p:cNvPr id="3" name="Rectangle 2">
            <a:extLst>
              <a:ext uri="{FF2B5EF4-FFF2-40B4-BE49-F238E27FC236}">
                <a16:creationId xmlns:a16="http://schemas.microsoft.com/office/drawing/2014/main" id="{6142DF81-0D83-4EFE-A8C6-FB4E2BCA6CDE}"/>
              </a:ext>
            </a:extLst>
          </p:cNvPr>
          <p:cNvSpPr/>
          <p:nvPr/>
        </p:nvSpPr>
        <p:spPr>
          <a:xfrm>
            <a:off x="6870650" y="1127218"/>
            <a:ext cx="5013425" cy="1569660"/>
          </a:xfrm>
          <a:prstGeom prst="rect">
            <a:avLst/>
          </a:prstGeom>
        </p:spPr>
        <p:txBody>
          <a:bodyPr wrap="square">
            <a:spAutoFit/>
          </a:bodyPr>
          <a:lstStyle/>
          <a:p>
            <a:r>
              <a:rPr lang="en-GB" sz="3200" b="1" dirty="0"/>
              <a:t>At what time did Alfie and Chen start their second break?</a:t>
            </a:r>
          </a:p>
        </p:txBody>
      </p:sp>
      <p:pic>
        <p:nvPicPr>
          <p:cNvPr id="5" name="Picture 4">
            <a:extLst>
              <a:ext uri="{FF2B5EF4-FFF2-40B4-BE49-F238E27FC236}">
                <a16:creationId xmlns:a16="http://schemas.microsoft.com/office/drawing/2014/main" id="{D532A914-6DD0-4A84-80DF-8E7D369B5600}"/>
              </a:ext>
            </a:extLst>
          </p:cNvPr>
          <p:cNvPicPr>
            <a:picLocks noChangeAspect="1"/>
          </p:cNvPicPr>
          <p:nvPr/>
        </p:nvPicPr>
        <p:blipFill>
          <a:blip r:embed="rId3"/>
          <a:stretch>
            <a:fillRect/>
          </a:stretch>
        </p:blipFill>
        <p:spPr>
          <a:xfrm>
            <a:off x="307925" y="990801"/>
            <a:ext cx="6562725" cy="5133975"/>
          </a:xfrm>
          <a:prstGeom prst="rect">
            <a:avLst/>
          </a:prstGeom>
        </p:spPr>
      </p:pic>
      <p:cxnSp>
        <p:nvCxnSpPr>
          <p:cNvPr id="6" name="Straight Connector 5">
            <a:extLst>
              <a:ext uri="{FF2B5EF4-FFF2-40B4-BE49-F238E27FC236}">
                <a16:creationId xmlns:a16="http://schemas.microsoft.com/office/drawing/2014/main" id="{6FA1051A-AF0F-4C44-A22E-9AB753BA3C9F}"/>
              </a:ext>
            </a:extLst>
          </p:cNvPr>
          <p:cNvCxnSpPr>
            <a:cxnSpLocks/>
          </p:cNvCxnSpPr>
          <p:nvPr/>
        </p:nvCxnSpPr>
        <p:spPr>
          <a:xfrm flipV="1">
            <a:off x="4890052" y="2246244"/>
            <a:ext cx="0" cy="37172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0798B93-72AD-4833-9D02-561DF8C3D151}"/>
              </a:ext>
            </a:extLst>
          </p:cNvPr>
          <p:cNvSpPr/>
          <p:nvPr/>
        </p:nvSpPr>
        <p:spPr>
          <a:xfrm>
            <a:off x="4256763" y="5847321"/>
            <a:ext cx="3024277" cy="523220"/>
          </a:xfrm>
          <a:prstGeom prst="rect">
            <a:avLst/>
          </a:prstGeom>
        </p:spPr>
        <p:txBody>
          <a:bodyPr wrap="square">
            <a:spAutoFit/>
          </a:bodyPr>
          <a:lstStyle/>
          <a:p>
            <a:r>
              <a:rPr lang="en-GB" sz="2800" b="1" dirty="0">
                <a:solidFill>
                  <a:srgbClr val="FF0000"/>
                </a:solidFill>
              </a:rPr>
              <a:t>a quarter past 4</a:t>
            </a:r>
            <a:endParaRPr lang="en-GB" sz="2800" dirty="0">
              <a:solidFill>
                <a:srgbClr val="FF0000"/>
              </a:solidFill>
            </a:endParaRPr>
          </a:p>
        </p:txBody>
      </p:sp>
      <p:sp>
        <p:nvSpPr>
          <p:cNvPr id="12" name="Rectangle 11">
            <a:extLst>
              <a:ext uri="{FF2B5EF4-FFF2-40B4-BE49-F238E27FC236}">
                <a16:creationId xmlns:a16="http://schemas.microsoft.com/office/drawing/2014/main" id="{1DF4F67F-B55B-4474-99A0-9F9EAB671B57}"/>
              </a:ext>
            </a:extLst>
          </p:cNvPr>
          <p:cNvSpPr/>
          <p:nvPr/>
        </p:nvSpPr>
        <p:spPr>
          <a:xfrm>
            <a:off x="7122016" y="2696878"/>
            <a:ext cx="1584662" cy="584775"/>
          </a:xfrm>
          <a:prstGeom prst="rect">
            <a:avLst/>
          </a:prstGeom>
        </p:spPr>
        <p:txBody>
          <a:bodyPr wrap="square">
            <a:spAutoFit/>
          </a:bodyPr>
          <a:lstStyle/>
          <a:p>
            <a:r>
              <a:rPr lang="en-GB" sz="3200" b="1" dirty="0">
                <a:solidFill>
                  <a:srgbClr val="FF0000"/>
                </a:solidFill>
              </a:rPr>
              <a:t>4:15pm</a:t>
            </a:r>
            <a:endParaRPr lang="en-GB" sz="3200" dirty="0">
              <a:solidFill>
                <a:srgbClr val="FF0000"/>
              </a:solidFill>
            </a:endParaRPr>
          </a:p>
        </p:txBody>
      </p:sp>
    </p:spTree>
    <p:extLst>
      <p:ext uri="{BB962C8B-B14F-4D97-AF65-F5344CB8AC3E}">
        <p14:creationId xmlns:p14="http://schemas.microsoft.com/office/powerpoint/2010/main" val="3657570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1850662"/>
            <a:ext cx="11740571" cy="1569660"/>
          </a:xfrm>
          <a:prstGeom prst="rect">
            <a:avLst/>
          </a:prstGeom>
        </p:spPr>
        <p:txBody>
          <a:bodyPr wrap="square">
            <a:spAutoFit/>
          </a:bodyPr>
          <a:lstStyle/>
          <a:p>
            <a:r>
              <a:rPr lang="en-US" sz="3200" b="1" dirty="0"/>
              <a:t>Liam spends £14 altogether on the Big Wheel and the Rollercoaster. </a:t>
            </a:r>
          </a:p>
          <a:p>
            <a:r>
              <a:rPr lang="en-US" sz="3200" b="1" dirty="0"/>
              <a:t>He goes on the Big Wheel twice. </a:t>
            </a:r>
          </a:p>
          <a:p>
            <a:r>
              <a:rPr lang="en-US" sz="3200" b="1" dirty="0"/>
              <a:t>How many times does he go on the Rollercoaster? </a:t>
            </a:r>
            <a:endParaRPr lang="en-US" sz="3200" dirty="0"/>
          </a:p>
        </p:txBody>
      </p:sp>
      <p:pic>
        <p:nvPicPr>
          <p:cNvPr id="3" name="Picture 2">
            <a:extLst>
              <a:ext uri="{FF2B5EF4-FFF2-40B4-BE49-F238E27FC236}">
                <a16:creationId xmlns:a16="http://schemas.microsoft.com/office/drawing/2014/main" id="{3A92D2CC-695C-46AE-93D3-478A7D9D6090}"/>
              </a:ext>
            </a:extLst>
          </p:cNvPr>
          <p:cNvPicPr>
            <a:picLocks noChangeAspect="1"/>
          </p:cNvPicPr>
          <p:nvPr/>
        </p:nvPicPr>
        <p:blipFill>
          <a:blip r:embed="rId3"/>
          <a:stretch>
            <a:fillRect/>
          </a:stretch>
        </p:blipFill>
        <p:spPr>
          <a:xfrm>
            <a:off x="215192" y="241027"/>
            <a:ext cx="6213744" cy="1661402"/>
          </a:xfrm>
          <a:prstGeom prst="rect">
            <a:avLst/>
          </a:prstGeom>
        </p:spPr>
      </p:pic>
      <p:sp>
        <p:nvSpPr>
          <p:cNvPr id="5" name="Rectangle 4">
            <a:extLst>
              <a:ext uri="{FF2B5EF4-FFF2-40B4-BE49-F238E27FC236}">
                <a16:creationId xmlns:a16="http://schemas.microsoft.com/office/drawing/2014/main" id="{F4404D0E-F087-4D55-A0D5-F0C9462860CB}"/>
              </a:ext>
            </a:extLst>
          </p:cNvPr>
          <p:cNvSpPr/>
          <p:nvPr/>
        </p:nvSpPr>
        <p:spPr>
          <a:xfrm>
            <a:off x="560521" y="3429000"/>
            <a:ext cx="21051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£2.50 x 2 = </a:t>
            </a:r>
          </a:p>
        </p:txBody>
      </p:sp>
      <p:sp>
        <p:nvSpPr>
          <p:cNvPr id="6" name="Rectangle 5">
            <a:extLst>
              <a:ext uri="{FF2B5EF4-FFF2-40B4-BE49-F238E27FC236}">
                <a16:creationId xmlns:a16="http://schemas.microsoft.com/office/drawing/2014/main" id="{734369DE-8A9A-41D1-AE9C-51BAF6084B86}"/>
              </a:ext>
            </a:extLst>
          </p:cNvPr>
          <p:cNvSpPr/>
          <p:nvPr/>
        </p:nvSpPr>
        <p:spPr>
          <a:xfrm>
            <a:off x="2510724" y="3428999"/>
            <a:ext cx="565688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£5.00 spent on the Big Wheel</a:t>
            </a:r>
          </a:p>
        </p:txBody>
      </p:sp>
      <p:sp>
        <p:nvSpPr>
          <p:cNvPr id="7" name="Rectangle 6">
            <a:extLst>
              <a:ext uri="{FF2B5EF4-FFF2-40B4-BE49-F238E27FC236}">
                <a16:creationId xmlns:a16="http://schemas.microsoft.com/office/drawing/2014/main" id="{722E7D15-F6DB-453B-ABA1-41C7BCBC5AE3}"/>
              </a:ext>
            </a:extLst>
          </p:cNvPr>
          <p:cNvSpPr/>
          <p:nvPr/>
        </p:nvSpPr>
        <p:spPr>
          <a:xfrm>
            <a:off x="560520" y="4004084"/>
            <a:ext cx="21051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 £5 = </a:t>
            </a:r>
          </a:p>
        </p:txBody>
      </p:sp>
      <p:sp>
        <p:nvSpPr>
          <p:cNvPr id="8" name="Rectangle 7">
            <a:extLst>
              <a:ext uri="{FF2B5EF4-FFF2-40B4-BE49-F238E27FC236}">
                <a16:creationId xmlns:a16="http://schemas.microsoft.com/office/drawing/2014/main" id="{C30F8E6B-893B-4FB3-BC16-91C89408622A}"/>
              </a:ext>
            </a:extLst>
          </p:cNvPr>
          <p:cNvSpPr/>
          <p:nvPr/>
        </p:nvSpPr>
        <p:spPr>
          <a:xfrm>
            <a:off x="2510724" y="3995406"/>
            <a:ext cx="565688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spent on the Rollercoaster</a:t>
            </a:r>
          </a:p>
        </p:txBody>
      </p:sp>
      <p:sp>
        <p:nvSpPr>
          <p:cNvPr id="9" name="Rectangle 8">
            <a:extLst>
              <a:ext uri="{FF2B5EF4-FFF2-40B4-BE49-F238E27FC236}">
                <a16:creationId xmlns:a16="http://schemas.microsoft.com/office/drawing/2014/main" id="{202786E1-6B89-4586-BFC1-AB616DF00BFD}"/>
              </a:ext>
            </a:extLst>
          </p:cNvPr>
          <p:cNvSpPr/>
          <p:nvPr/>
        </p:nvSpPr>
        <p:spPr>
          <a:xfrm>
            <a:off x="8820179" y="3729679"/>
            <a:ext cx="26631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ride = £1.50</a:t>
            </a:r>
          </a:p>
        </p:txBody>
      </p:sp>
      <p:sp>
        <p:nvSpPr>
          <p:cNvPr id="10" name="Rectangle 9">
            <a:extLst>
              <a:ext uri="{FF2B5EF4-FFF2-40B4-BE49-F238E27FC236}">
                <a16:creationId xmlns:a16="http://schemas.microsoft.com/office/drawing/2014/main" id="{68D04F3F-CFE5-4E70-9D22-4F76E76B443D}"/>
              </a:ext>
            </a:extLst>
          </p:cNvPr>
          <p:cNvSpPr/>
          <p:nvPr/>
        </p:nvSpPr>
        <p:spPr>
          <a:xfrm>
            <a:off x="8649698" y="4698779"/>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rides =</a:t>
            </a:r>
          </a:p>
        </p:txBody>
      </p:sp>
      <p:cxnSp>
        <p:nvCxnSpPr>
          <p:cNvPr id="11" name="Straight Arrow Connector 10">
            <a:extLst>
              <a:ext uri="{FF2B5EF4-FFF2-40B4-BE49-F238E27FC236}">
                <a16:creationId xmlns:a16="http://schemas.microsoft.com/office/drawing/2014/main" id="{6B7FC7F0-C48C-4A16-816E-A50F55AFCDC7}"/>
              </a:ext>
            </a:extLst>
          </p:cNvPr>
          <p:cNvCxnSpPr/>
          <p:nvPr/>
        </p:nvCxnSpPr>
        <p:spPr>
          <a:xfrm>
            <a:off x="10462462" y="439208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9F414EDC-B395-4D02-ABCD-173BAF491204}"/>
              </a:ext>
            </a:extLst>
          </p:cNvPr>
          <p:cNvSpPr/>
          <p:nvPr/>
        </p:nvSpPr>
        <p:spPr>
          <a:xfrm>
            <a:off x="10546336" y="429895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7AAA97EE-6BF2-44AA-A4E5-4DF6892F4B08}"/>
              </a:ext>
            </a:extLst>
          </p:cNvPr>
          <p:cNvSpPr/>
          <p:nvPr/>
        </p:nvSpPr>
        <p:spPr>
          <a:xfrm>
            <a:off x="10220723" y="4701395"/>
            <a:ext cx="9129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a:t>
            </a:r>
          </a:p>
        </p:txBody>
      </p:sp>
      <p:sp>
        <p:nvSpPr>
          <p:cNvPr id="14" name="Rectangle 13">
            <a:extLst>
              <a:ext uri="{FF2B5EF4-FFF2-40B4-BE49-F238E27FC236}">
                <a16:creationId xmlns:a16="http://schemas.microsoft.com/office/drawing/2014/main" id="{14C29227-C446-47A7-8564-E2D1F8C3C4BA}"/>
              </a:ext>
            </a:extLst>
          </p:cNvPr>
          <p:cNvSpPr/>
          <p:nvPr/>
        </p:nvSpPr>
        <p:spPr>
          <a:xfrm>
            <a:off x="10220723" y="5661130"/>
            <a:ext cx="9129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cxnSp>
        <p:nvCxnSpPr>
          <p:cNvPr id="15" name="Straight Arrow Connector 14">
            <a:extLst>
              <a:ext uri="{FF2B5EF4-FFF2-40B4-BE49-F238E27FC236}">
                <a16:creationId xmlns:a16="http://schemas.microsoft.com/office/drawing/2014/main" id="{C0E5971B-4785-4CF0-B00C-A51C3E4C0DAB}"/>
              </a:ext>
            </a:extLst>
          </p:cNvPr>
          <p:cNvCxnSpPr/>
          <p:nvPr/>
        </p:nvCxnSpPr>
        <p:spPr>
          <a:xfrm>
            <a:off x="10462462" y="53766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021F814-63BF-4CC9-AFB9-878B70715813}"/>
              </a:ext>
            </a:extLst>
          </p:cNvPr>
          <p:cNvSpPr/>
          <p:nvPr/>
        </p:nvSpPr>
        <p:spPr>
          <a:xfrm>
            <a:off x="10546336" y="52835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7" name="Rectangle 16">
            <a:extLst>
              <a:ext uri="{FF2B5EF4-FFF2-40B4-BE49-F238E27FC236}">
                <a16:creationId xmlns:a16="http://schemas.microsoft.com/office/drawing/2014/main" id="{A26D6361-A4F6-45E8-A43C-58DCD8A89759}"/>
              </a:ext>
            </a:extLst>
          </p:cNvPr>
          <p:cNvSpPr/>
          <p:nvPr/>
        </p:nvSpPr>
        <p:spPr>
          <a:xfrm>
            <a:off x="8649698" y="5661129"/>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rides =</a:t>
            </a:r>
          </a:p>
        </p:txBody>
      </p:sp>
      <p:sp>
        <p:nvSpPr>
          <p:cNvPr id="18" name="Rectangle 17">
            <a:extLst>
              <a:ext uri="{FF2B5EF4-FFF2-40B4-BE49-F238E27FC236}">
                <a16:creationId xmlns:a16="http://schemas.microsoft.com/office/drawing/2014/main" id="{6E642687-0C66-4B9D-BE6A-BD6FAB99B3AF}"/>
              </a:ext>
            </a:extLst>
          </p:cNvPr>
          <p:cNvSpPr/>
          <p:nvPr/>
        </p:nvSpPr>
        <p:spPr>
          <a:xfrm>
            <a:off x="8649698" y="2838163"/>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times</a:t>
            </a:r>
          </a:p>
        </p:txBody>
      </p:sp>
    </p:spTree>
    <p:extLst>
      <p:ext uri="{BB962C8B-B14F-4D97-AF65-F5344CB8AC3E}">
        <p14:creationId xmlns:p14="http://schemas.microsoft.com/office/powerpoint/2010/main" val="794460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fade">
                                      <p:cBhvr>
                                        <p:cTn id="50" dur="500"/>
                                        <p:tgtEl>
                                          <p:spTgt spid="16"/>
                                        </p:tgtEl>
                                      </p:cBhvr>
                                    </p:animEffect>
                                  </p:childTnLst>
                                </p:cTn>
                              </p:par>
                              <p:par>
                                <p:cTn id="51" presetID="10" presetClass="entr" presetSubtype="0" fill="hold"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fade">
                                      <p:cBhvr>
                                        <p:cTn id="63" dur="500"/>
                                        <p:tgtEl>
                                          <p:spTgt spid="1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2" grpId="0"/>
      <p:bldP spid="13" grpId="0"/>
      <p:bldP spid="14" grpId="0"/>
      <p:bldP spid="16" grpId="0"/>
      <p:bldP spid="17" grpId="0"/>
      <p:bldP spid="18"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29A02ACC-1BC3-49B4-8492-84FDE74FFD0C}"/>
              </a:ext>
            </a:extLst>
          </p:cNvPr>
          <p:cNvPicPr>
            <a:picLocks noChangeAspect="1"/>
          </p:cNvPicPr>
          <p:nvPr/>
        </p:nvPicPr>
        <p:blipFill>
          <a:blip r:embed="rId3"/>
          <a:stretch>
            <a:fillRect/>
          </a:stretch>
        </p:blipFill>
        <p:spPr>
          <a:xfrm>
            <a:off x="7098930" y="3371109"/>
            <a:ext cx="4445591" cy="2951044"/>
          </a:xfrm>
          <a:prstGeom prst="rect">
            <a:avLst/>
          </a:prstGeom>
        </p:spPr>
      </p:pic>
      <p:pic>
        <p:nvPicPr>
          <p:cNvPr id="7" name="Picture 6">
            <a:extLst>
              <a:ext uri="{FF2B5EF4-FFF2-40B4-BE49-F238E27FC236}">
                <a16:creationId xmlns:a16="http://schemas.microsoft.com/office/drawing/2014/main" id="{3D82DC95-E3A8-44E0-A4A3-AFE4C778125C}"/>
              </a:ext>
            </a:extLst>
          </p:cNvPr>
          <p:cNvPicPr>
            <a:picLocks noChangeAspect="1"/>
          </p:cNvPicPr>
          <p:nvPr/>
        </p:nvPicPr>
        <p:blipFill>
          <a:blip r:embed="rId4"/>
          <a:stretch>
            <a:fillRect/>
          </a:stretch>
        </p:blipFill>
        <p:spPr>
          <a:xfrm>
            <a:off x="8479645" y="332716"/>
            <a:ext cx="2514457" cy="2468989"/>
          </a:xfrm>
          <a:prstGeom prst="rect">
            <a:avLst/>
          </a:prstGeom>
        </p:spPr>
      </p:pic>
      <p:sp>
        <p:nvSpPr>
          <p:cNvPr id="5" name="Rectangle 4"/>
          <p:cNvSpPr/>
          <p:nvPr/>
        </p:nvSpPr>
        <p:spPr>
          <a:xfrm>
            <a:off x="164890" y="102481"/>
            <a:ext cx="821634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out of four identical curves. The perimeter of the shape is 28 centimetres.</a:t>
            </a:r>
            <a:endParaRPr lang="en-GB" sz="3200" b="1" dirty="0">
              <a:latin typeface="Calibri" panose="020F0502020204030204" pitchFamily="34" charset="0"/>
            </a:endParaRPr>
          </a:p>
        </p:txBody>
      </p:sp>
      <p:sp>
        <p:nvSpPr>
          <p:cNvPr id="6" name="Rectangle 5"/>
          <p:cNvSpPr/>
          <p:nvPr/>
        </p:nvSpPr>
        <p:spPr>
          <a:xfrm>
            <a:off x="164890" y="3476039"/>
            <a:ext cx="6930887"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new shape is made out of curves of the same size. What is the perimeter of the new shape?</a:t>
            </a:r>
            <a:endParaRPr lang="en-GB" sz="3200" b="1" dirty="0">
              <a:latin typeface="Calibri" panose="020F0502020204030204" pitchFamily="34" charset="0"/>
            </a:endParaRPr>
          </a:p>
        </p:txBody>
      </p:sp>
      <p:sp>
        <p:nvSpPr>
          <p:cNvPr id="8" name="Rectangle 7">
            <a:extLst>
              <a:ext uri="{FF2B5EF4-FFF2-40B4-BE49-F238E27FC236}">
                <a16:creationId xmlns:a16="http://schemas.microsoft.com/office/drawing/2014/main" id="{87599911-1CA1-4767-BF45-2B7C8E77B829}"/>
              </a:ext>
            </a:extLst>
          </p:cNvPr>
          <p:cNvSpPr/>
          <p:nvPr/>
        </p:nvSpPr>
        <p:spPr>
          <a:xfrm>
            <a:off x="2925441" y="1157897"/>
            <a:ext cx="4025846" cy="584775"/>
          </a:xfrm>
          <a:prstGeom prst="rect">
            <a:avLst/>
          </a:prstGeom>
        </p:spPr>
        <p:txBody>
          <a:bodyPr wrap="none">
            <a:spAutoFit/>
          </a:bodyPr>
          <a:lstStyle/>
          <a:p>
            <a:r>
              <a:rPr lang="en-GB" sz="3200" b="1" dirty="0">
                <a:solidFill>
                  <a:srgbClr val="FF0000"/>
                </a:solidFill>
                <a:latin typeface="Arial Black" panose="020B0A04020102020204" pitchFamily="34" charset="0"/>
              </a:rPr>
              <a:t>4 curves = 28 cm</a:t>
            </a:r>
            <a:endParaRPr lang="en-GB" sz="32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B80BFCE0-0DB2-4C63-A281-6E4E15276904}"/>
              </a:ext>
            </a:extLst>
          </p:cNvPr>
          <p:cNvSpPr/>
          <p:nvPr/>
        </p:nvSpPr>
        <p:spPr>
          <a:xfrm>
            <a:off x="567901" y="1858095"/>
            <a:ext cx="4315990" cy="584775"/>
          </a:xfrm>
          <a:prstGeom prst="rect">
            <a:avLst/>
          </a:prstGeom>
        </p:spPr>
        <p:txBody>
          <a:bodyPr wrap="none">
            <a:spAutoFit/>
          </a:bodyPr>
          <a:lstStyle/>
          <a:p>
            <a:r>
              <a:rPr lang="en-GB" sz="3200" b="1" dirty="0">
                <a:solidFill>
                  <a:srgbClr val="FF0000"/>
                </a:solidFill>
                <a:latin typeface="Arial Black" panose="020B0A04020102020204" pitchFamily="34" charset="0"/>
              </a:rPr>
              <a:t>1 curve = 28 ÷ 4 = </a:t>
            </a:r>
          </a:p>
        </p:txBody>
      </p:sp>
      <p:sp>
        <p:nvSpPr>
          <p:cNvPr id="11" name="Rectangle 10">
            <a:extLst>
              <a:ext uri="{FF2B5EF4-FFF2-40B4-BE49-F238E27FC236}">
                <a16:creationId xmlns:a16="http://schemas.microsoft.com/office/drawing/2014/main" id="{7802AE48-9177-463F-B364-D85AA8942667}"/>
              </a:ext>
            </a:extLst>
          </p:cNvPr>
          <p:cNvSpPr/>
          <p:nvPr/>
        </p:nvSpPr>
        <p:spPr>
          <a:xfrm>
            <a:off x="4644878" y="1858095"/>
            <a:ext cx="1279517" cy="584775"/>
          </a:xfrm>
          <a:prstGeom prst="rect">
            <a:avLst/>
          </a:prstGeom>
        </p:spPr>
        <p:txBody>
          <a:bodyPr wrap="none">
            <a:spAutoFit/>
          </a:bodyPr>
          <a:lstStyle/>
          <a:p>
            <a:r>
              <a:rPr lang="en-GB" sz="3200" b="1" dirty="0">
                <a:solidFill>
                  <a:srgbClr val="FF0000"/>
                </a:solidFill>
                <a:latin typeface="Arial Black" panose="020B0A04020102020204" pitchFamily="34" charset="0"/>
              </a:rPr>
              <a:t>7 cm</a:t>
            </a:r>
          </a:p>
        </p:txBody>
      </p:sp>
      <p:sp>
        <p:nvSpPr>
          <p:cNvPr id="12" name="Rectangle 11">
            <a:extLst>
              <a:ext uri="{FF2B5EF4-FFF2-40B4-BE49-F238E27FC236}">
                <a16:creationId xmlns:a16="http://schemas.microsoft.com/office/drawing/2014/main" id="{5DFCEB1D-546C-4D87-95C1-D876B9F05FE1}"/>
              </a:ext>
            </a:extLst>
          </p:cNvPr>
          <p:cNvSpPr/>
          <p:nvPr/>
        </p:nvSpPr>
        <p:spPr>
          <a:xfrm>
            <a:off x="6800454" y="4564848"/>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A53BC820-D06B-4C04-969F-C80C8CC6A7B6}"/>
              </a:ext>
            </a:extLst>
          </p:cNvPr>
          <p:cNvSpPr/>
          <p:nvPr/>
        </p:nvSpPr>
        <p:spPr>
          <a:xfrm>
            <a:off x="8426890" y="294187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32F0372A-C2AC-4DFA-89AD-CCDB22012CC1}"/>
              </a:ext>
            </a:extLst>
          </p:cNvPr>
          <p:cNvSpPr/>
          <p:nvPr/>
        </p:nvSpPr>
        <p:spPr>
          <a:xfrm>
            <a:off x="9910958" y="294187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C400552A-CE06-4496-BF28-65371208AA90}"/>
              </a:ext>
            </a:extLst>
          </p:cNvPr>
          <p:cNvSpPr/>
          <p:nvPr/>
        </p:nvSpPr>
        <p:spPr>
          <a:xfrm>
            <a:off x="11376203" y="452346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2AD44B9D-F8D0-4844-9E62-3CD16C37551D}"/>
              </a:ext>
            </a:extLst>
          </p:cNvPr>
          <p:cNvSpPr/>
          <p:nvPr/>
        </p:nvSpPr>
        <p:spPr>
          <a:xfrm>
            <a:off x="9910958" y="61588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F4985A40-0490-4553-8A0B-A34FFEC121FE}"/>
              </a:ext>
            </a:extLst>
          </p:cNvPr>
          <p:cNvSpPr/>
          <p:nvPr/>
        </p:nvSpPr>
        <p:spPr>
          <a:xfrm>
            <a:off x="8426890" y="615883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8" name="Rectangle 17">
            <a:extLst>
              <a:ext uri="{FF2B5EF4-FFF2-40B4-BE49-F238E27FC236}">
                <a16:creationId xmlns:a16="http://schemas.microsoft.com/office/drawing/2014/main" id="{10BE5290-C90E-4715-984E-17AE23C377CB}"/>
              </a:ext>
            </a:extLst>
          </p:cNvPr>
          <p:cNvSpPr/>
          <p:nvPr/>
        </p:nvSpPr>
        <p:spPr>
          <a:xfrm>
            <a:off x="567901" y="5169796"/>
            <a:ext cx="4012637" cy="584775"/>
          </a:xfrm>
          <a:prstGeom prst="rect">
            <a:avLst/>
          </a:prstGeom>
        </p:spPr>
        <p:txBody>
          <a:bodyPr wrap="none">
            <a:spAutoFit/>
          </a:bodyPr>
          <a:lstStyle/>
          <a:p>
            <a:r>
              <a:rPr lang="en-GB" sz="3200" b="1" dirty="0">
                <a:solidFill>
                  <a:srgbClr val="FF0000"/>
                </a:solidFill>
                <a:latin typeface="Arial Black" panose="020B0A04020102020204" pitchFamily="34" charset="0"/>
              </a:rPr>
              <a:t>6 x 7 cm = 42 cm</a:t>
            </a:r>
          </a:p>
        </p:txBody>
      </p:sp>
      <p:sp>
        <p:nvSpPr>
          <p:cNvPr id="19" name="Rectangle 18">
            <a:extLst>
              <a:ext uri="{FF2B5EF4-FFF2-40B4-BE49-F238E27FC236}">
                <a16:creationId xmlns:a16="http://schemas.microsoft.com/office/drawing/2014/main" id="{24EA4453-97D4-4052-8B49-FE7688656A0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81093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1" grpId="0"/>
      <p:bldP spid="12" grpId="0"/>
      <p:bldP spid="13" grpId="0"/>
      <p:bldP spid="14" grpId="0"/>
      <p:bldP spid="15" grpId="0"/>
      <p:bldP spid="16" grpId="0"/>
      <p:bldP spid="17" grpId="0"/>
      <p:bldP spid="18"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0885EC3-EAC7-4F85-93FC-5D0F7C219EBE}"/>
              </a:ext>
            </a:extLst>
          </p:cNvPr>
          <p:cNvSpPr/>
          <p:nvPr/>
        </p:nvSpPr>
        <p:spPr>
          <a:xfrm>
            <a:off x="56123" y="50000"/>
            <a:ext cx="9345454" cy="1569660"/>
          </a:xfrm>
          <a:prstGeom prst="rect">
            <a:avLst/>
          </a:prstGeom>
        </p:spPr>
        <p:txBody>
          <a:bodyPr wrap="square">
            <a:spAutoFit/>
          </a:bodyPr>
          <a:lstStyle/>
          <a:p>
            <a:r>
              <a:rPr lang="en-GB" sz="3200" b="1" dirty="0"/>
              <a:t>36 and 64 are both square numbers.</a:t>
            </a:r>
          </a:p>
          <a:p>
            <a:r>
              <a:rPr lang="en-GB" sz="3200" b="1" dirty="0"/>
              <a:t>They have a sum of 100</a:t>
            </a:r>
          </a:p>
          <a:p>
            <a:r>
              <a:rPr lang="en-GB" sz="3200" b="1" dirty="0"/>
              <a:t>Find two square numbers that have a sum of 130</a:t>
            </a:r>
          </a:p>
        </p:txBody>
      </p:sp>
      <p:sp>
        <p:nvSpPr>
          <p:cNvPr id="4" name="TextBox 3">
            <a:extLst>
              <a:ext uri="{FF2B5EF4-FFF2-40B4-BE49-F238E27FC236}">
                <a16:creationId xmlns:a16="http://schemas.microsoft.com/office/drawing/2014/main" id="{B09ABCBD-4C74-4D87-96F2-A3EED7734DA9}"/>
              </a:ext>
            </a:extLst>
          </p:cNvPr>
          <p:cNvSpPr txBox="1"/>
          <p:nvPr/>
        </p:nvSpPr>
        <p:spPr>
          <a:xfrm>
            <a:off x="588634" y="1619660"/>
            <a:ext cx="10603622" cy="584775"/>
          </a:xfrm>
          <a:prstGeom prst="rect">
            <a:avLst/>
          </a:prstGeom>
          <a:noFill/>
        </p:spPr>
        <p:txBody>
          <a:bodyPr wrap="square" rtlCol="0">
            <a:spAutoFit/>
          </a:bodyPr>
          <a:lstStyle/>
          <a:p>
            <a:r>
              <a:rPr lang="en-GB" sz="3200" b="1" dirty="0">
                <a:solidFill>
                  <a:srgbClr val="FF0000"/>
                </a:solidFill>
              </a:rPr>
              <a:t>1, 4, 9, 16, 25, 36, 49, 64, 81, 100, 121, 144</a:t>
            </a:r>
          </a:p>
        </p:txBody>
      </p:sp>
      <p:sp>
        <p:nvSpPr>
          <p:cNvPr id="5" name="Oval 4">
            <a:extLst>
              <a:ext uri="{FF2B5EF4-FFF2-40B4-BE49-F238E27FC236}">
                <a16:creationId xmlns:a16="http://schemas.microsoft.com/office/drawing/2014/main" id="{723E3B02-D5E4-43ED-B7F7-F2933E3A203A}"/>
              </a:ext>
            </a:extLst>
          </p:cNvPr>
          <p:cNvSpPr/>
          <p:nvPr/>
        </p:nvSpPr>
        <p:spPr>
          <a:xfrm>
            <a:off x="6226936" y="1619660"/>
            <a:ext cx="920839"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4B39F238-CDAA-42B7-B3D4-2512389F5451}"/>
              </a:ext>
            </a:extLst>
          </p:cNvPr>
          <p:cNvSpPr/>
          <p:nvPr/>
        </p:nvSpPr>
        <p:spPr>
          <a:xfrm>
            <a:off x="1343697" y="1619659"/>
            <a:ext cx="510862"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B4CE2302-E39F-411B-9C05-6C6197A33DF9}"/>
              </a:ext>
            </a:extLst>
          </p:cNvPr>
          <p:cNvSpPr txBox="1"/>
          <p:nvPr/>
        </p:nvSpPr>
        <p:spPr>
          <a:xfrm>
            <a:off x="8686696" y="1034126"/>
            <a:ext cx="2373384" cy="584775"/>
          </a:xfrm>
          <a:prstGeom prst="rect">
            <a:avLst/>
          </a:prstGeom>
          <a:noFill/>
        </p:spPr>
        <p:txBody>
          <a:bodyPr wrap="square" rtlCol="0">
            <a:spAutoFit/>
          </a:bodyPr>
          <a:lstStyle/>
          <a:p>
            <a:r>
              <a:rPr lang="en-GB" sz="3200" b="1" dirty="0">
                <a:solidFill>
                  <a:srgbClr val="FF0000"/>
                </a:solidFill>
              </a:rPr>
              <a:t>121 and 9</a:t>
            </a:r>
          </a:p>
        </p:txBody>
      </p:sp>
      <p:sp>
        <p:nvSpPr>
          <p:cNvPr id="8" name="Oval 7">
            <a:extLst>
              <a:ext uri="{FF2B5EF4-FFF2-40B4-BE49-F238E27FC236}">
                <a16:creationId xmlns:a16="http://schemas.microsoft.com/office/drawing/2014/main" id="{5501A44B-B258-4DFA-A726-A1468E51FE4B}"/>
              </a:ext>
            </a:extLst>
          </p:cNvPr>
          <p:cNvSpPr/>
          <p:nvPr/>
        </p:nvSpPr>
        <p:spPr>
          <a:xfrm>
            <a:off x="4841207" y="1618901"/>
            <a:ext cx="601224"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E2DF562D-7D1A-413E-A92B-88262059BFAA}"/>
              </a:ext>
            </a:extLst>
          </p:cNvPr>
          <p:cNvSpPr/>
          <p:nvPr/>
        </p:nvSpPr>
        <p:spPr>
          <a:xfrm>
            <a:off x="3615765" y="1618900"/>
            <a:ext cx="601224"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90ED5C37-42FD-48A8-AEA8-742002BC127B}"/>
              </a:ext>
            </a:extLst>
          </p:cNvPr>
          <p:cNvGrpSpPr/>
          <p:nvPr/>
        </p:nvGrpSpPr>
        <p:grpSpPr>
          <a:xfrm>
            <a:off x="3452147" y="2719547"/>
            <a:ext cx="1861800" cy="1405123"/>
            <a:chOff x="2248666" y="1937292"/>
            <a:chExt cx="1861800" cy="1405123"/>
          </a:xfrm>
        </p:grpSpPr>
        <p:sp>
          <p:nvSpPr>
            <p:cNvPr id="11" name="TextBox 10">
              <a:extLst>
                <a:ext uri="{FF2B5EF4-FFF2-40B4-BE49-F238E27FC236}">
                  <a16:creationId xmlns:a16="http://schemas.microsoft.com/office/drawing/2014/main" id="{4F2E5A2A-A325-4D61-80A2-9AEC3EB07E5F}"/>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8 1</a:t>
              </a:r>
            </a:p>
          </p:txBody>
        </p:sp>
        <p:sp>
          <p:nvSpPr>
            <p:cNvPr id="12" name="TextBox 11">
              <a:extLst>
                <a:ext uri="{FF2B5EF4-FFF2-40B4-BE49-F238E27FC236}">
                  <a16:creationId xmlns:a16="http://schemas.microsoft.com/office/drawing/2014/main" id="{49B3EC78-26D6-431A-BCEF-188840340716}"/>
                </a:ext>
              </a:extLst>
            </p:cNvPr>
            <p:cNvSpPr txBox="1"/>
            <p:nvPr/>
          </p:nvSpPr>
          <p:spPr>
            <a:xfrm>
              <a:off x="2709336" y="2385280"/>
              <a:ext cx="14011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4 9</a:t>
              </a:r>
            </a:p>
          </p:txBody>
        </p:sp>
        <p:sp>
          <p:nvSpPr>
            <p:cNvPr id="13" name="TextBox 12">
              <a:extLst>
                <a:ext uri="{FF2B5EF4-FFF2-40B4-BE49-F238E27FC236}">
                  <a16:creationId xmlns:a16="http://schemas.microsoft.com/office/drawing/2014/main" id="{CEC6E00F-3275-4FD1-865E-4C57AFF2954E}"/>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4" name="Straight Connector 13">
              <a:extLst>
                <a:ext uri="{FF2B5EF4-FFF2-40B4-BE49-F238E27FC236}">
                  <a16:creationId xmlns:a16="http://schemas.microsoft.com/office/drawing/2014/main" id="{3742991A-0CB4-43D9-AE24-ED74453CAE37}"/>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472C5FF-C9C7-4173-8509-159A9C88E578}"/>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AE521B09-0AF4-406A-B01B-F0EE2B4D6C27}"/>
              </a:ext>
            </a:extLst>
          </p:cNvPr>
          <p:cNvSpPr txBox="1"/>
          <p:nvPr/>
        </p:nvSpPr>
        <p:spPr>
          <a:xfrm>
            <a:off x="4347262" y="361112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18216C04-A1EE-4A05-AEF3-CC7D950ECE28}"/>
              </a:ext>
            </a:extLst>
          </p:cNvPr>
          <p:cNvSpPr txBox="1"/>
          <p:nvPr/>
        </p:nvSpPr>
        <p:spPr>
          <a:xfrm>
            <a:off x="3970035" y="248730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FCCCA2BF-3EF4-4D2F-84EB-E77C9E6DFCBB}"/>
              </a:ext>
            </a:extLst>
          </p:cNvPr>
          <p:cNvSpPr txBox="1"/>
          <p:nvPr/>
        </p:nvSpPr>
        <p:spPr>
          <a:xfrm>
            <a:off x="3461466" y="3611124"/>
            <a:ext cx="9581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19" name="TextBox 18">
            <a:extLst>
              <a:ext uri="{FF2B5EF4-FFF2-40B4-BE49-F238E27FC236}">
                <a16:creationId xmlns:a16="http://schemas.microsoft.com/office/drawing/2014/main" id="{4ED5114D-0E7D-4D36-A7F3-73BD8A932450}"/>
              </a:ext>
            </a:extLst>
          </p:cNvPr>
          <p:cNvSpPr txBox="1"/>
          <p:nvPr/>
        </p:nvSpPr>
        <p:spPr>
          <a:xfrm>
            <a:off x="8686696" y="1499726"/>
            <a:ext cx="2373384" cy="584775"/>
          </a:xfrm>
          <a:prstGeom prst="rect">
            <a:avLst/>
          </a:prstGeom>
          <a:noFill/>
        </p:spPr>
        <p:txBody>
          <a:bodyPr wrap="square" rtlCol="0">
            <a:spAutoFit/>
          </a:bodyPr>
          <a:lstStyle/>
          <a:p>
            <a:r>
              <a:rPr lang="en-GB" sz="3200" b="1" dirty="0">
                <a:solidFill>
                  <a:srgbClr val="FF0000"/>
                </a:solidFill>
              </a:rPr>
              <a:t>or 81 and 49</a:t>
            </a:r>
          </a:p>
        </p:txBody>
      </p:sp>
    </p:spTree>
    <p:extLst>
      <p:ext uri="{BB962C8B-B14F-4D97-AF65-F5344CB8AC3E}">
        <p14:creationId xmlns:p14="http://schemas.microsoft.com/office/powerpoint/2010/main" val="1414844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fade">
                                      <p:cBhvr>
                                        <p:cTn id="60" dur="500"/>
                                        <p:tgtEl>
                                          <p:spTgt spid="1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grpId="2" nodeType="clickEffect">
                                  <p:stCondLst>
                                    <p:cond delay="0"/>
                                  </p:stCondLst>
                                  <p:childTnLst>
                                    <p:animEffect transition="out" filter="fade">
                                      <p:cBhvr>
                                        <p:cTn id="69" dur="500"/>
                                        <p:tgtEl>
                                          <p:spTgt spid="5"/>
                                        </p:tgtEl>
                                      </p:cBhvr>
                                    </p:animEffect>
                                    <p:set>
                                      <p:cBhvr>
                                        <p:cTn id="70" dur="1" fill="hold">
                                          <p:stCondLst>
                                            <p:cond delay="499"/>
                                          </p:stCondLst>
                                        </p:cTn>
                                        <p:tgtEl>
                                          <p:spTgt spid="5"/>
                                        </p:tgtEl>
                                        <p:attrNameLst>
                                          <p:attrName>style.visibility</p:attrName>
                                        </p:attrNameLst>
                                      </p:cBhvr>
                                      <p:to>
                                        <p:strVal val="hidden"/>
                                      </p:to>
                                    </p:set>
                                  </p:childTnLst>
                                </p:cTn>
                              </p:par>
                              <p:par>
                                <p:cTn id="71" presetID="10" presetClass="exit" presetSubtype="0" fill="hold" grpId="2" nodeType="withEffect">
                                  <p:stCondLst>
                                    <p:cond delay="0"/>
                                  </p:stCondLst>
                                  <p:childTnLst>
                                    <p:animEffect transition="out" filter="fade">
                                      <p:cBhvr>
                                        <p:cTn id="72" dur="500"/>
                                        <p:tgtEl>
                                          <p:spTgt spid="6"/>
                                        </p:tgtEl>
                                      </p:cBhvr>
                                    </p:animEffect>
                                    <p:set>
                                      <p:cBhvr>
                                        <p:cTn id="73" dur="1" fill="hold">
                                          <p:stCondLst>
                                            <p:cond delay="499"/>
                                          </p:stCondLst>
                                        </p:cTn>
                                        <p:tgtEl>
                                          <p:spTgt spid="6"/>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xit" presetSubtype="0" fill="hold" grpId="1" nodeType="clickEffect">
                                  <p:stCondLst>
                                    <p:cond delay="0"/>
                                  </p:stCondLst>
                                  <p:childTnLst>
                                    <p:animEffect transition="out" filter="fade">
                                      <p:cBhvr>
                                        <p:cTn id="77" dur="500"/>
                                        <p:tgtEl>
                                          <p:spTgt spid="19"/>
                                        </p:tgtEl>
                                      </p:cBhvr>
                                    </p:animEffect>
                                    <p:set>
                                      <p:cBhvr>
                                        <p:cTn id="78" dur="1" fill="hold">
                                          <p:stCondLst>
                                            <p:cond delay="49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5" grpId="2" animBg="1"/>
      <p:bldP spid="6" grpId="0" animBg="1"/>
      <p:bldP spid="6" grpId="1" animBg="1"/>
      <p:bldP spid="6" grpId="2" animBg="1"/>
      <p:bldP spid="7" grpId="0"/>
      <p:bldP spid="8" grpId="0" animBg="1"/>
      <p:bldP spid="9" grpId="0" animBg="1"/>
      <p:bldP spid="16" grpId="0"/>
      <p:bldP spid="17" grpId="0"/>
      <p:bldP spid="18" grpId="0"/>
      <p:bldP spid="19" grpId="0"/>
      <p:bldP spid="19" grpId="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65A659F-20A0-4DDC-AAF4-BB5FA62C58AE}"/>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26743D81-F83C-480A-B4BE-81A5B8DD6D0C}"/>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39B669E-E3CE-4175-805C-03C82F50ACAD}"/>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909F87E-CF40-4641-BD1E-E03A4C39D4CA}"/>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F719FF4-546C-4CD3-B287-85ECD8B88B35}"/>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3F49E5D-8398-4490-A844-992E78D4F0EB}"/>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03E44-9CE4-4006-8DB4-D85AF058DC79}"/>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29FCE0F-209C-46EB-AF46-4D07BAA08C29}"/>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26CA778-4C0A-4F16-8767-F4E64BF222C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B23C788-D835-48E4-BD19-515593AA4FB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6E2D6AB-1315-4B44-980B-3A725E88EE63}"/>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DAE4280-B837-434E-92DA-C1BDDEBD2085}"/>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D3C4E32-20AB-4B5A-88E6-908FD82C93F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7DE481B-36ED-4035-B6B7-9F1337833B48}"/>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9B715D4-A0C2-44F4-9DC4-75761ADA9865}"/>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2CE089B-E572-4D55-9377-7F3ECFA3500D}"/>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1F0E514-F34B-4B0C-928B-42B953F3A1D9}"/>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7DACF48-B674-42B5-AF7E-DBB69D3DEA8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22319AE-72D0-459A-BE7C-D8EA2A05B5CB}"/>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15CAEFA-993B-4E13-B680-A73332D2262D}"/>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3C51BE6-AFDE-46F6-B3D1-AFBB05F4C643}"/>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F163A92-6186-4555-BBA8-4CF28DF23D35}"/>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0EC54F2-AF0E-42D2-A2D4-3D97B98DC00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FA77342-FF44-444E-963F-48EA0EF06D57}"/>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8205565-A273-48FD-82BF-82F80DB366E8}"/>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04C46A-37CA-4F7B-A342-DBEDE7F9840B}"/>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51002A6-22DA-4684-811D-C4E38BAC66AE}"/>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C3803D6-78BF-4A6B-A96A-E471BC358357}"/>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F9360BA-7F18-42E0-934C-76BDC533748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80E13BD-F7A8-403B-9AAF-00DEFA8919A2}"/>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FA774BD-7C97-45FB-95AE-C59FC47AA45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901D36D-2F35-467C-87C1-5E6669673242}"/>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A850A6C-34D3-46BB-A882-0E6FE58E5354}"/>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1D3F6DB-0CAC-4223-9B61-96DA001D394E}"/>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5EECB8E3-EB1C-4E72-B12B-BD74EC9894C7}"/>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A4E4702-DB4E-4AEE-9811-D535F30562D7}"/>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FE9218F-34BD-4D1C-BCAD-C479AEDDF699}"/>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3471F58-6126-4445-BFCD-98029B9D51A2}"/>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10D85127-976F-41A0-B497-0BF0FB18D523}"/>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9CD7501-0D1E-4C49-8543-D6F89D91EE65}"/>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9049483-4B40-484F-B58A-35F1C825E14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A72775F-40E0-4C0C-9A3E-A19E47D1C3BC}"/>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CE76B2DA-D52C-410A-AC1A-A7449A4A7595}"/>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06B120B-7B7B-46EF-8908-94568DECBC32}"/>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3" name="Rectangle 2">
            <a:extLst>
              <a:ext uri="{FF2B5EF4-FFF2-40B4-BE49-F238E27FC236}">
                <a16:creationId xmlns:a16="http://schemas.microsoft.com/office/drawing/2014/main" id="{BD018A33-130F-432C-AD01-5003DA0A7C3A}"/>
              </a:ext>
            </a:extLst>
          </p:cNvPr>
          <p:cNvSpPr/>
          <p:nvPr/>
        </p:nvSpPr>
        <p:spPr>
          <a:xfrm>
            <a:off x="56123" y="51516"/>
            <a:ext cx="12079317" cy="1569660"/>
          </a:xfrm>
          <a:prstGeom prst="rect">
            <a:avLst/>
          </a:prstGeom>
          <a:solidFill>
            <a:schemeClr val="bg1"/>
          </a:solidFill>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Write these numbers in order of size, starting with the smallest.</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1.01	 	1.001	 	1.101	 	0.11</a:t>
            </a:r>
          </a:p>
        </p:txBody>
      </p:sp>
      <p:pic>
        <p:nvPicPr>
          <p:cNvPr id="2" name="Picture 1">
            <a:extLst>
              <a:ext uri="{FF2B5EF4-FFF2-40B4-BE49-F238E27FC236}">
                <a16:creationId xmlns:a16="http://schemas.microsoft.com/office/drawing/2014/main" id="{59E85BFA-FE9D-4B8D-8E6E-CC8C9A4F73EE}"/>
              </a:ext>
            </a:extLst>
          </p:cNvPr>
          <p:cNvPicPr>
            <a:picLocks noChangeAspect="1"/>
          </p:cNvPicPr>
          <p:nvPr/>
        </p:nvPicPr>
        <p:blipFill>
          <a:blip r:embed="rId3"/>
          <a:stretch>
            <a:fillRect/>
          </a:stretch>
        </p:blipFill>
        <p:spPr>
          <a:xfrm>
            <a:off x="1608303" y="4940763"/>
            <a:ext cx="8559279" cy="1622455"/>
          </a:xfrm>
          <a:prstGeom prst="rect">
            <a:avLst/>
          </a:prstGeom>
        </p:spPr>
      </p:pic>
      <p:sp>
        <p:nvSpPr>
          <p:cNvPr id="50" name="TextBox 49">
            <a:extLst>
              <a:ext uri="{FF2B5EF4-FFF2-40B4-BE49-F238E27FC236}">
                <a16:creationId xmlns:a16="http://schemas.microsoft.com/office/drawing/2014/main" id="{24B500F4-A93E-445D-9E85-D71541B2E5CC}"/>
              </a:ext>
            </a:extLst>
          </p:cNvPr>
          <p:cNvSpPr txBox="1"/>
          <p:nvPr/>
        </p:nvSpPr>
        <p:spPr>
          <a:xfrm>
            <a:off x="1771589" y="220249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1.0 1</a:t>
            </a:r>
          </a:p>
        </p:txBody>
      </p:sp>
      <p:sp>
        <p:nvSpPr>
          <p:cNvPr id="51" name="TextBox 50">
            <a:extLst>
              <a:ext uri="{FF2B5EF4-FFF2-40B4-BE49-F238E27FC236}">
                <a16:creationId xmlns:a16="http://schemas.microsoft.com/office/drawing/2014/main" id="{04B4FF62-17CD-434B-84C5-C77ED9A584CD}"/>
              </a:ext>
            </a:extLst>
          </p:cNvPr>
          <p:cNvSpPr txBox="1"/>
          <p:nvPr/>
        </p:nvSpPr>
        <p:spPr>
          <a:xfrm>
            <a:off x="1785237" y="2655225"/>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1.0 0 1</a:t>
            </a:r>
          </a:p>
        </p:txBody>
      </p:sp>
      <p:sp>
        <p:nvSpPr>
          <p:cNvPr id="52" name="TextBox 51">
            <a:extLst>
              <a:ext uri="{FF2B5EF4-FFF2-40B4-BE49-F238E27FC236}">
                <a16:creationId xmlns:a16="http://schemas.microsoft.com/office/drawing/2014/main" id="{22CD22FD-A966-438F-83FC-24202B984E18}"/>
              </a:ext>
            </a:extLst>
          </p:cNvPr>
          <p:cNvSpPr txBox="1"/>
          <p:nvPr/>
        </p:nvSpPr>
        <p:spPr>
          <a:xfrm>
            <a:off x="1789329" y="3086998"/>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1.1 0 1</a:t>
            </a:r>
          </a:p>
        </p:txBody>
      </p:sp>
      <p:sp>
        <p:nvSpPr>
          <p:cNvPr id="53" name="TextBox 52">
            <a:extLst>
              <a:ext uri="{FF2B5EF4-FFF2-40B4-BE49-F238E27FC236}">
                <a16:creationId xmlns:a16="http://schemas.microsoft.com/office/drawing/2014/main" id="{D4FE96DC-CA46-45D1-A270-2A68987F489A}"/>
              </a:ext>
            </a:extLst>
          </p:cNvPr>
          <p:cNvSpPr txBox="1"/>
          <p:nvPr/>
        </p:nvSpPr>
        <p:spPr>
          <a:xfrm>
            <a:off x="1790445" y="353964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0.1 1</a:t>
            </a:r>
          </a:p>
        </p:txBody>
      </p:sp>
      <p:sp>
        <p:nvSpPr>
          <p:cNvPr id="54" name="TextBox 53">
            <a:extLst>
              <a:ext uri="{FF2B5EF4-FFF2-40B4-BE49-F238E27FC236}">
                <a16:creationId xmlns:a16="http://schemas.microsoft.com/office/drawing/2014/main" id="{3857F9A4-573C-458C-BD1A-C71B27DFA5D5}"/>
              </a:ext>
            </a:extLst>
          </p:cNvPr>
          <p:cNvSpPr txBox="1"/>
          <p:nvPr/>
        </p:nvSpPr>
        <p:spPr>
          <a:xfrm>
            <a:off x="3114199" y="2202490"/>
            <a:ext cx="7769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263A4344-273E-4A68-BFC6-816E1C821514}"/>
              </a:ext>
            </a:extLst>
          </p:cNvPr>
          <p:cNvSpPr txBox="1"/>
          <p:nvPr/>
        </p:nvSpPr>
        <p:spPr>
          <a:xfrm>
            <a:off x="3132938" y="3539640"/>
            <a:ext cx="7769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ECC1B6DA-4DB7-4ACB-A013-E92A6F966BE9}"/>
              </a:ext>
            </a:extLst>
          </p:cNvPr>
          <p:cNvSpPr txBox="1"/>
          <p:nvPr/>
        </p:nvSpPr>
        <p:spPr>
          <a:xfrm>
            <a:off x="1809556" y="5210011"/>
            <a:ext cx="1401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0.11</a:t>
            </a:r>
          </a:p>
        </p:txBody>
      </p:sp>
      <p:sp>
        <p:nvSpPr>
          <p:cNvPr id="57" name="TextBox 56">
            <a:extLst>
              <a:ext uri="{FF2B5EF4-FFF2-40B4-BE49-F238E27FC236}">
                <a16:creationId xmlns:a16="http://schemas.microsoft.com/office/drawing/2014/main" id="{D67C4084-81C8-43ED-B472-22C808351213}"/>
              </a:ext>
            </a:extLst>
          </p:cNvPr>
          <p:cNvSpPr txBox="1"/>
          <p:nvPr/>
        </p:nvSpPr>
        <p:spPr>
          <a:xfrm>
            <a:off x="3972912" y="5227373"/>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1.001</a:t>
            </a:r>
          </a:p>
        </p:txBody>
      </p:sp>
      <p:sp>
        <p:nvSpPr>
          <p:cNvPr id="58" name="TextBox 57">
            <a:extLst>
              <a:ext uri="{FF2B5EF4-FFF2-40B4-BE49-F238E27FC236}">
                <a16:creationId xmlns:a16="http://schemas.microsoft.com/office/drawing/2014/main" id="{BD784FFB-63AC-475E-B6FB-E9DC8D7AA73A}"/>
              </a:ext>
            </a:extLst>
          </p:cNvPr>
          <p:cNvSpPr txBox="1"/>
          <p:nvPr/>
        </p:nvSpPr>
        <p:spPr>
          <a:xfrm>
            <a:off x="6427674" y="5210010"/>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1.01</a:t>
            </a:r>
          </a:p>
        </p:txBody>
      </p:sp>
      <p:sp>
        <p:nvSpPr>
          <p:cNvPr id="59" name="TextBox 58">
            <a:extLst>
              <a:ext uri="{FF2B5EF4-FFF2-40B4-BE49-F238E27FC236}">
                <a16:creationId xmlns:a16="http://schemas.microsoft.com/office/drawing/2014/main" id="{C0830307-1037-4021-8795-1177855C7CC2}"/>
              </a:ext>
            </a:extLst>
          </p:cNvPr>
          <p:cNvSpPr txBox="1"/>
          <p:nvPr/>
        </p:nvSpPr>
        <p:spPr>
          <a:xfrm>
            <a:off x="8603551" y="5227373"/>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1.101</a:t>
            </a:r>
          </a:p>
        </p:txBody>
      </p:sp>
      <p:sp>
        <p:nvSpPr>
          <p:cNvPr id="60" name="Rectangle 59">
            <a:extLst>
              <a:ext uri="{FF2B5EF4-FFF2-40B4-BE49-F238E27FC236}">
                <a16:creationId xmlns:a16="http://schemas.microsoft.com/office/drawing/2014/main" id="{41CADF86-4B4F-4A41-AEAA-C1D49CC614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3637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P spid="52" grpId="0"/>
      <p:bldP spid="53" grpId="0"/>
      <p:bldP spid="54" grpId="0"/>
      <p:bldP spid="55" grpId="0"/>
      <p:bldP spid="56" grpId="0"/>
      <p:bldP spid="57" grpId="0"/>
      <p:bldP spid="58" grpId="0"/>
      <p:bldP spid="5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Estimate the answer to this calculation.</a:t>
            </a:r>
          </a:p>
          <a:p>
            <a:r>
              <a:rPr lang="en-US" sz="3200" dirty="0"/>
              <a:t>23,901 – 5,097</a:t>
            </a:r>
          </a:p>
          <a:p>
            <a:r>
              <a:rPr lang="en-US" sz="3200" b="1" dirty="0"/>
              <a:t>Circle the correct estimate.</a:t>
            </a:r>
          </a:p>
          <a:p>
            <a:endParaRPr lang="en-US" sz="3200" b="1" dirty="0"/>
          </a:p>
          <a:p>
            <a:r>
              <a:rPr lang="en-US" sz="3200" dirty="0"/>
              <a:t>       6,000         17,000         18,000         19,000         20,000</a:t>
            </a:r>
          </a:p>
        </p:txBody>
      </p:sp>
      <p:sp>
        <p:nvSpPr>
          <p:cNvPr id="4" name="TextBox 3">
            <a:extLst>
              <a:ext uri="{FF2B5EF4-FFF2-40B4-BE49-F238E27FC236}">
                <a16:creationId xmlns:a16="http://schemas.microsoft.com/office/drawing/2014/main" id="{1652D68D-8B54-4261-A68D-2A775F8D1C01}"/>
              </a:ext>
            </a:extLst>
          </p:cNvPr>
          <p:cNvSpPr txBox="1"/>
          <p:nvPr/>
        </p:nvSpPr>
        <p:spPr>
          <a:xfrm>
            <a:off x="2733404" y="555440"/>
            <a:ext cx="6980222" cy="584775"/>
          </a:xfrm>
          <a:prstGeom prst="rect">
            <a:avLst/>
          </a:prstGeom>
          <a:noFill/>
        </p:spPr>
        <p:txBody>
          <a:bodyPr wrap="square" rtlCol="0">
            <a:spAutoFit/>
          </a:bodyPr>
          <a:lstStyle/>
          <a:p>
            <a:r>
              <a:rPr lang="en-GB" sz="3200" b="1" dirty="0">
                <a:solidFill>
                  <a:srgbClr val="FF0000"/>
                </a:solidFill>
              </a:rPr>
              <a:t>24,000 – 5,000 to the nearest thousand</a:t>
            </a:r>
          </a:p>
        </p:txBody>
      </p:sp>
      <p:sp>
        <p:nvSpPr>
          <p:cNvPr id="3" name="Oval 2">
            <a:extLst>
              <a:ext uri="{FF2B5EF4-FFF2-40B4-BE49-F238E27FC236}">
                <a16:creationId xmlns:a16="http://schemas.microsoft.com/office/drawing/2014/main" id="{AFC64511-99ED-4EBB-B908-92EC7943D577}"/>
              </a:ext>
            </a:extLst>
          </p:cNvPr>
          <p:cNvSpPr/>
          <p:nvPr/>
        </p:nvSpPr>
        <p:spPr>
          <a:xfrm>
            <a:off x="6280879" y="1903751"/>
            <a:ext cx="1499016" cy="79447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CF34ED1F-1EAF-4AC2-9FA8-16928EBBFD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6315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73AA679D-9ABC-48AD-8D9E-8597203A175C}"/>
              </a:ext>
            </a:extLst>
          </p:cNvPr>
          <p:cNvSpPr/>
          <p:nvPr/>
        </p:nvSpPr>
        <p:spPr>
          <a:xfrm>
            <a:off x="56122" y="50000"/>
            <a:ext cx="8997725" cy="2062103"/>
          </a:xfrm>
          <a:prstGeom prst="rect">
            <a:avLst/>
          </a:prstGeom>
        </p:spPr>
        <p:txBody>
          <a:bodyPr wrap="square">
            <a:spAutoFit/>
          </a:bodyPr>
          <a:lstStyle/>
          <a:p>
            <a:r>
              <a:rPr lang="en-GB" sz="3200" b="1" dirty="0"/>
              <a:t>Books are 25p each at a car boot sale.</a:t>
            </a:r>
          </a:p>
          <a:p>
            <a:r>
              <a:rPr lang="en-GB" sz="3200" b="1" dirty="0"/>
              <a:t>Alfie wants to buy 12 books.</a:t>
            </a:r>
          </a:p>
          <a:p>
            <a:r>
              <a:rPr lang="en-GB" sz="3200" b="1" dirty="0"/>
              <a:t>He only has £2.35</a:t>
            </a:r>
          </a:p>
          <a:p>
            <a:r>
              <a:rPr lang="en-GB" sz="3200" b="1" dirty="0"/>
              <a:t>How much more money does Alfie need?</a:t>
            </a:r>
          </a:p>
        </p:txBody>
      </p:sp>
      <p:sp>
        <p:nvSpPr>
          <p:cNvPr id="4" name="Rectangle 3">
            <a:extLst>
              <a:ext uri="{FF2B5EF4-FFF2-40B4-BE49-F238E27FC236}">
                <a16:creationId xmlns:a16="http://schemas.microsoft.com/office/drawing/2014/main" id="{523F3D7A-D094-4FCF-937D-CB922BA76816}"/>
              </a:ext>
            </a:extLst>
          </p:cNvPr>
          <p:cNvSpPr/>
          <p:nvPr/>
        </p:nvSpPr>
        <p:spPr>
          <a:xfrm flipH="1">
            <a:off x="1210646" y="2217413"/>
            <a:ext cx="2966346" cy="584775"/>
          </a:xfrm>
          <a:prstGeom prst="rect">
            <a:avLst/>
          </a:prstGeom>
        </p:spPr>
        <p:txBody>
          <a:bodyPr wrap="square">
            <a:spAutoFit/>
          </a:bodyPr>
          <a:lstStyle/>
          <a:p>
            <a:r>
              <a:rPr lang="en-GB" sz="3200" b="1" dirty="0">
                <a:solidFill>
                  <a:srgbClr val="FF0000"/>
                </a:solidFill>
              </a:rPr>
              <a:t>1 book = 25p</a:t>
            </a:r>
            <a:endParaRPr lang="en-GB" sz="3200" dirty="0">
              <a:solidFill>
                <a:srgbClr val="FF0000"/>
              </a:solidFill>
            </a:endParaRPr>
          </a:p>
        </p:txBody>
      </p:sp>
      <p:sp>
        <p:nvSpPr>
          <p:cNvPr id="5" name="Rectangle 4">
            <a:extLst>
              <a:ext uri="{FF2B5EF4-FFF2-40B4-BE49-F238E27FC236}">
                <a16:creationId xmlns:a16="http://schemas.microsoft.com/office/drawing/2014/main" id="{A66A92D6-7126-4F72-B873-E8627A016BD2}"/>
              </a:ext>
            </a:extLst>
          </p:cNvPr>
          <p:cNvSpPr/>
          <p:nvPr/>
        </p:nvSpPr>
        <p:spPr>
          <a:xfrm flipH="1">
            <a:off x="1041834" y="3164801"/>
            <a:ext cx="1926449" cy="584775"/>
          </a:xfrm>
          <a:prstGeom prst="rect">
            <a:avLst/>
          </a:prstGeom>
        </p:spPr>
        <p:txBody>
          <a:bodyPr wrap="square">
            <a:spAutoFit/>
          </a:bodyPr>
          <a:lstStyle/>
          <a:p>
            <a:r>
              <a:rPr lang="en-GB" sz="3200" b="1" dirty="0">
                <a:solidFill>
                  <a:srgbClr val="FF0000"/>
                </a:solidFill>
              </a:rPr>
              <a:t>4 books =</a:t>
            </a:r>
            <a:endParaRPr lang="en-GB" sz="3200" dirty="0">
              <a:solidFill>
                <a:srgbClr val="FF0000"/>
              </a:solidFill>
            </a:endParaRPr>
          </a:p>
        </p:txBody>
      </p:sp>
      <p:sp>
        <p:nvSpPr>
          <p:cNvPr id="6" name="Rectangle 5">
            <a:extLst>
              <a:ext uri="{FF2B5EF4-FFF2-40B4-BE49-F238E27FC236}">
                <a16:creationId xmlns:a16="http://schemas.microsoft.com/office/drawing/2014/main" id="{D0381574-7165-4287-875C-8DAE78DD31F3}"/>
              </a:ext>
            </a:extLst>
          </p:cNvPr>
          <p:cNvSpPr/>
          <p:nvPr/>
        </p:nvSpPr>
        <p:spPr>
          <a:xfrm flipH="1">
            <a:off x="829994" y="4017594"/>
            <a:ext cx="2138289" cy="584775"/>
          </a:xfrm>
          <a:prstGeom prst="rect">
            <a:avLst/>
          </a:prstGeom>
        </p:spPr>
        <p:txBody>
          <a:bodyPr wrap="square">
            <a:spAutoFit/>
          </a:bodyPr>
          <a:lstStyle/>
          <a:p>
            <a:r>
              <a:rPr lang="en-GB" sz="3200" b="1" dirty="0">
                <a:solidFill>
                  <a:srgbClr val="FF0000"/>
                </a:solidFill>
              </a:rPr>
              <a:t>12 books = </a:t>
            </a:r>
            <a:endParaRPr lang="en-GB" sz="3200" dirty="0">
              <a:solidFill>
                <a:srgbClr val="FF0000"/>
              </a:solidFill>
            </a:endParaRPr>
          </a:p>
        </p:txBody>
      </p:sp>
      <p:sp>
        <p:nvSpPr>
          <p:cNvPr id="7" name="Rectangle 6">
            <a:extLst>
              <a:ext uri="{FF2B5EF4-FFF2-40B4-BE49-F238E27FC236}">
                <a16:creationId xmlns:a16="http://schemas.microsoft.com/office/drawing/2014/main" id="{ED8614D3-5F3C-4E8E-91A3-35E49F28F3BA}"/>
              </a:ext>
            </a:extLst>
          </p:cNvPr>
          <p:cNvSpPr/>
          <p:nvPr/>
        </p:nvSpPr>
        <p:spPr>
          <a:xfrm flipH="1">
            <a:off x="2737895" y="3164042"/>
            <a:ext cx="657725" cy="584775"/>
          </a:xfrm>
          <a:prstGeom prst="rect">
            <a:avLst/>
          </a:prstGeom>
        </p:spPr>
        <p:txBody>
          <a:bodyPr wrap="square">
            <a:spAutoFit/>
          </a:bodyPr>
          <a:lstStyle/>
          <a:p>
            <a:r>
              <a:rPr lang="en-GB" sz="3200" b="1" dirty="0">
                <a:solidFill>
                  <a:srgbClr val="FF0000"/>
                </a:solidFill>
              </a:rPr>
              <a:t>£1</a:t>
            </a:r>
            <a:endParaRPr lang="en-GB" sz="3200" dirty="0">
              <a:solidFill>
                <a:srgbClr val="FF0000"/>
              </a:solidFill>
            </a:endParaRPr>
          </a:p>
        </p:txBody>
      </p:sp>
      <p:sp>
        <p:nvSpPr>
          <p:cNvPr id="8" name="Rectangle 7">
            <a:extLst>
              <a:ext uri="{FF2B5EF4-FFF2-40B4-BE49-F238E27FC236}">
                <a16:creationId xmlns:a16="http://schemas.microsoft.com/office/drawing/2014/main" id="{B050D293-7579-4EF0-8FD2-EF5976B60C5A}"/>
              </a:ext>
            </a:extLst>
          </p:cNvPr>
          <p:cNvSpPr/>
          <p:nvPr/>
        </p:nvSpPr>
        <p:spPr>
          <a:xfrm flipH="1">
            <a:off x="2737894" y="4017593"/>
            <a:ext cx="657725" cy="584775"/>
          </a:xfrm>
          <a:prstGeom prst="rect">
            <a:avLst/>
          </a:prstGeom>
        </p:spPr>
        <p:txBody>
          <a:bodyPr wrap="square">
            <a:spAutoFit/>
          </a:bodyPr>
          <a:lstStyle/>
          <a:p>
            <a:r>
              <a:rPr lang="en-GB" sz="3200" b="1" dirty="0">
                <a:solidFill>
                  <a:srgbClr val="FF0000"/>
                </a:solidFill>
              </a:rPr>
              <a:t>£3</a:t>
            </a:r>
            <a:endParaRPr lang="en-GB" sz="3200" dirty="0">
              <a:solidFill>
                <a:srgbClr val="FF0000"/>
              </a:solidFill>
            </a:endParaRPr>
          </a:p>
        </p:txBody>
      </p:sp>
      <p:sp>
        <p:nvSpPr>
          <p:cNvPr id="9" name="TextBox 8">
            <a:extLst>
              <a:ext uri="{FF2B5EF4-FFF2-40B4-BE49-F238E27FC236}">
                <a16:creationId xmlns:a16="http://schemas.microsoft.com/office/drawing/2014/main" id="{BE9DEB58-35D9-4AFE-8948-114D3995C415}"/>
              </a:ext>
            </a:extLst>
          </p:cNvPr>
          <p:cNvSpPr txBox="1"/>
          <p:nvPr/>
        </p:nvSpPr>
        <p:spPr>
          <a:xfrm>
            <a:off x="8589203" y="2653311"/>
            <a:ext cx="15380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3.0 0</a:t>
            </a:r>
          </a:p>
        </p:txBody>
      </p:sp>
      <p:sp>
        <p:nvSpPr>
          <p:cNvPr id="10" name="TextBox 9">
            <a:extLst>
              <a:ext uri="{FF2B5EF4-FFF2-40B4-BE49-F238E27FC236}">
                <a16:creationId xmlns:a16="http://schemas.microsoft.com/office/drawing/2014/main" id="{90F9C3D3-584E-47BF-AE5F-AD105BFD1576}"/>
              </a:ext>
            </a:extLst>
          </p:cNvPr>
          <p:cNvSpPr txBox="1"/>
          <p:nvPr/>
        </p:nvSpPr>
        <p:spPr>
          <a:xfrm>
            <a:off x="8577569" y="3090445"/>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2.3 5</a:t>
            </a:r>
          </a:p>
        </p:txBody>
      </p:sp>
      <p:cxnSp>
        <p:nvCxnSpPr>
          <p:cNvPr id="11" name="Straight Connector 10">
            <a:extLst>
              <a:ext uri="{FF2B5EF4-FFF2-40B4-BE49-F238E27FC236}">
                <a16:creationId xmlns:a16="http://schemas.microsoft.com/office/drawing/2014/main" id="{DC50FB23-EEE7-453F-8826-00C180EC9801}"/>
              </a:ext>
            </a:extLst>
          </p:cNvPr>
          <p:cNvCxnSpPr>
            <a:cxnSpLocks/>
          </p:cNvCxnSpPr>
          <p:nvPr/>
        </p:nvCxnSpPr>
        <p:spPr>
          <a:xfrm>
            <a:off x="8193016" y="3601521"/>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7A744-998E-43DD-B3F4-F7F13FDA99B2}"/>
              </a:ext>
            </a:extLst>
          </p:cNvPr>
          <p:cNvCxnSpPr>
            <a:cxnSpLocks/>
          </p:cNvCxnSpPr>
          <p:nvPr/>
        </p:nvCxnSpPr>
        <p:spPr>
          <a:xfrm>
            <a:off x="8193016" y="4050526"/>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6228ECB-380B-4E5E-8704-B6C2287CA309}"/>
              </a:ext>
            </a:extLst>
          </p:cNvPr>
          <p:cNvSpPr txBox="1"/>
          <p:nvPr/>
        </p:nvSpPr>
        <p:spPr>
          <a:xfrm>
            <a:off x="8257472" y="3099428"/>
            <a:ext cx="470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00E4ACF0-C8ED-436E-9E38-A0F39D33BDFB}"/>
              </a:ext>
            </a:extLst>
          </p:cNvPr>
          <p:cNvSpPr txBox="1"/>
          <p:nvPr/>
        </p:nvSpPr>
        <p:spPr>
          <a:xfrm>
            <a:off x="8882434" y="3525708"/>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5" name="TextBox 14">
            <a:extLst>
              <a:ext uri="{FF2B5EF4-FFF2-40B4-BE49-F238E27FC236}">
                <a16:creationId xmlns:a16="http://schemas.microsoft.com/office/drawing/2014/main" id="{14BE5B42-E5D5-4F46-9B89-9BC0B9314403}"/>
              </a:ext>
            </a:extLst>
          </p:cNvPr>
          <p:cNvSpPr txBox="1"/>
          <p:nvPr/>
        </p:nvSpPr>
        <p:spPr>
          <a:xfrm>
            <a:off x="9448097" y="3525708"/>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58102EB8-2431-45A9-A0DF-C5438050E925}"/>
              </a:ext>
            </a:extLst>
          </p:cNvPr>
          <p:cNvSpPr txBox="1"/>
          <p:nvPr/>
        </p:nvSpPr>
        <p:spPr>
          <a:xfrm>
            <a:off x="9033666" y="3533037"/>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7" name="TextBox 16">
            <a:extLst>
              <a:ext uri="{FF2B5EF4-FFF2-40B4-BE49-F238E27FC236}">
                <a16:creationId xmlns:a16="http://schemas.microsoft.com/office/drawing/2014/main" id="{6075A378-8BC8-4376-8A93-C063F8711B07}"/>
              </a:ext>
            </a:extLst>
          </p:cNvPr>
          <p:cNvSpPr txBox="1"/>
          <p:nvPr/>
        </p:nvSpPr>
        <p:spPr>
          <a:xfrm>
            <a:off x="8561010" y="352942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cxnSp>
        <p:nvCxnSpPr>
          <p:cNvPr id="18" name="Straight Connector 17">
            <a:extLst>
              <a:ext uri="{FF2B5EF4-FFF2-40B4-BE49-F238E27FC236}">
                <a16:creationId xmlns:a16="http://schemas.microsoft.com/office/drawing/2014/main" id="{456B905E-A081-4F61-80C5-A8058D885415}"/>
              </a:ext>
            </a:extLst>
          </p:cNvPr>
          <p:cNvCxnSpPr>
            <a:cxnSpLocks/>
          </p:cNvCxnSpPr>
          <p:nvPr/>
        </p:nvCxnSpPr>
        <p:spPr>
          <a:xfrm flipV="1">
            <a:off x="9030464" y="271819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F49ECBC2-A354-411F-95A4-83A466BDA8D1}"/>
              </a:ext>
            </a:extLst>
          </p:cNvPr>
          <p:cNvSpPr txBox="1"/>
          <p:nvPr/>
        </p:nvSpPr>
        <p:spPr>
          <a:xfrm>
            <a:off x="9077903" y="2429870"/>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20" name="TextBox 19">
            <a:extLst>
              <a:ext uri="{FF2B5EF4-FFF2-40B4-BE49-F238E27FC236}">
                <a16:creationId xmlns:a16="http://schemas.microsoft.com/office/drawing/2014/main" id="{4A18F8F5-409D-45F3-A11C-488561A73FCF}"/>
              </a:ext>
            </a:extLst>
          </p:cNvPr>
          <p:cNvSpPr txBox="1"/>
          <p:nvPr/>
        </p:nvSpPr>
        <p:spPr>
          <a:xfrm>
            <a:off x="9324134" y="2656063"/>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21" name="Straight Connector 20">
            <a:extLst>
              <a:ext uri="{FF2B5EF4-FFF2-40B4-BE49-F238E27FC236}">
                <a16:creationId xmlns:a16="http://schemas.microsoft.com/office/drawing/2014/main" id="{F6110B33-9AB4-4356-ACE1-3CE1428FAE89}"/>
              </a:ext>
            </a:extLst>
          </p:cNvPr>
          <p:cNvCxnSpPr>
            <a:cxnSpLocks/>
          </p:cNvCxnSpPr>
          <p:nvPr/>
        </p:nvCxnSpPr>
        <p:spPr>
          <a:xfrm flipV="1">
            <a:off x="8589202" y="2722756"/>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6578D15-3F13-45DE-AC38-3E585578D063}"/>
              </a:ext>
            </a:extLst>
          </p:cNvPr>
          <p:cNvSpPr txBox="1"/>
          <p:nvPr/>
        </p:nvSpPr>
        <p:spPr>
          <a:xfrm>
            <a:off x="8632035" y="2436415"/>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720EA47F-46DD-4613-8B73-F031BE75981A}"/>
              </a:ext>
            </a:extLst>
          </p:cNvPr>
          <p:cNvSpPr txBox="1"/>
          <p:nvPr/>
        </p:nvSpPr>
        <p:spPr>
          <a:xfrm>
            <a:off x="8902482" y="2686463"/>
            <a:ext cx="31684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07BEAC6F-9D17-4171-A03B-D0BE483D91C1}"/>
              </a:ext>
            </a:extLst>
          </p:cNvPr>
          <p:cNvSpPr txBox="1"/>
          <p:nvPr/>
        </p:nvSpPr>
        <p:spPr>
          <a:xfrm>
            <a:off x="8182324" y="3512584"/>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Rectangle 24">
            <a:extLst>
              <a:ext uri="{FF2B5EF4-FFF2-40B4-BE49-F238E27FC236}">
                <a16:creationId xmlns:a16="http://schemas.microsoft.com/office/drawing/2014/main" id="{73BD9C07-142A-4A92-8E78-5B2AAE1F0662}"/>
              </a:ext>
            </a:extLst>
          </p:cNvPr>
          <p:cNvSpPr/>
          <p:nvPr/>
        </p:nvSpPr>
        <p:spPr>
          <a:xfrm flipH="1">
            <a:off x="4464108" y="3136613"/>
            <a:ext cx="2825476" cy="584775"/>
          </a:xfrm>
          <a:prstGeom prst="rect">
            <a:avLst/>
          </a:prstGeom>
        </p:spPr>
        <p:txBody>
          <a:bodyPr wrap="square">
            <a:spAutoFit/>
          </a:bodyPr>
          <a:lstStyle/>
          <a:p>
            <a:r>
              <a:rPr lang="en-GB" sz="3200" b="1" dirty="0">
                <a:solidFill>
                  <a:srgbClr val="FF0000"/>
                </a:solidFill>
              </a:rPr>
              <a:t>£3 – £2.35 =</a:t>
            </a:r>
            <a:endParaRPr lang="en-GB" sz="3200" dirty="0">
              <a:solidFill>
                <a:srgbClr val="FF0000"/>
              </a:solidFill>
            </a:endParaRPr>
          </a:p>
        </p:txBody>
      </p:sp>
      <p:sp>
        <p:nvSpPr>
          <p:cNvPr id="26" name="Rectangle 25">
            <a:extLst>
              <a:ext uri="{FF2B5EF4-FFF2-40B4-BE49-F238E27FC236}">
                <a16:creationId xmlns:a16="http://schemas.microsoft.com/office/drawing/2014/main" id="{748F074B-75D8-4EEC-AD8E-73107701AE83}"/>
              </a:ext>
            </a:extLst>
          </p:cNvPr>
          <p:cNvSpPr/>
          <p:nvPr/>
        </p:nvSpPr>
        <p:spPr>
          <a:xfrm flipH="1">
            <a:off x="6633602" y="3136612"/>
            <a:ext cx="1306564" cy="584775"/>
          </a:xfrm>
          <a:prstGeom prst="rect">
            <a:avLst/>
          </a:prstGeom>
        </p:spPr>
        <p:txBody>
          <a:bodyPr wrap="square">
            <a:spAutoFit/>
          </a:bodyPr>
          <a:lstStyle/>
          <a:p>
            <a:r>
              <a:rPr lang="en-GB" sz="3200" b="1" dirty="0">
                <a:solidFill>
                  <a:srgbClr val="FF0000"/>
                </a:solidFill>
              </a:rPr>
              <a:t>£0.65</a:t>
            </a:r>
            <a:endParaRPr lang="en-GB" sz="3200" dirty="0">
              <a:solidFill>
                <a:srgbClr val="FF0000"/>
              </a:solidFill>
            </a:endParaRPr>
          </a:p>
        </p:txBody>
      </p:sp>
      <p:sp>
        <p:nvSpPr>
          <p:cNvPr id="27" name="Rectangle 26">
            <a:extLst>
              <a:ext uri="{FF2B5EF4-FFF2-40B4-BE49-F238E27FC236}">
                <a16:creationId xmlns:a16="http://schemas.microsoft.com/office/drawing/2014/main" id="{E9C3EDC1-7FF8-4FB5-906D-8474FBEEB4FA}"/>
              </a:ext>
            </a:extLst>
          </p:cNvPr>
          <p:cNvSpPr/>
          <p:nvPr/>
        </p:nvSpPr>
        <p:spPr>
          <a:xfrm flipH="1">
            <a:off x="7114357" y="1508300"/>
            <a:ext cx="2303123" cy="584775"/>
          </a:xfrm>
          <a:prstGeom prst="rect">
            <a:avLst/>
          </a:prstGeom>
        </p:spPr>
        <p:txBody>
          <a:bodyPr wrap="square">
            <a:spAutoFit/>
          </a:bodyPr>
          <a:lstStyle/>
          <a:p>
            <a:r>
              <a:rPr lang="en-GB" sz="3200" b="1" dirty="0">
                <a:solidFill>
                  <a:srgbClr val="FF0000"/>
                </a:solidFill>
              </a:rPr>
              <a:t>65p</a:t>
            </a:r>
            <a:endParaRPr lang="en-GB" sz="3200" dirty="0">
              <a:solidFill>
                <a:srgbClr val="FF0000"/>
              </a:solidFill>
            </a:endParaRPr>
          </a:p>
        </p:txBody>
      </p:sp>
      <p:cxnSp>
        <p:nvCxnSpPr>
          <p:cNvPr id="28" name="Straight Arrow Connector 27">
            <a:extLst>
              <a:ext uri="{FF2B5EF4-FFF2-40B4-BE49-F238E27FC236}">
                <a16:creationId xmlns:a16="http://schemas.microsoft.com/office/drawing/2014/main" id="{4C14258B-F575-4C49-99CA-B6F23005F9D1}"/>
              </a:ext>
            </a:extLst>
          </p:cNvPr>
          <p:cNvCxnSpPr/>
          <p:nvPr/>
        </p:nvCxnSpPr>
        <p:spPr>
          <a:xfrm>
            <a:off x="1714569" y="373999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C9DD7187-5A6F-4882-AB19-ED0FAEDA1A75}"/>
              </a:ext>
            </a:extLst>
          </p:cNvPr>
          <p:cNvSpPr/>
          <p:nvPr/>
        </p:nvSpPr>
        <p:spPr>
          <a:xfrm>
            <a:off x="1798443" y="364686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0" name="Straight Arrow Connector 29">
            <a:extLst>
              <a:ext uri="{FF2B5EF4-FFF2-40B4-BE49-F238E27FC236}">
                <a16:creationId xmlns:a16="http://schemas.microsoft.com/office/drawing/2014/main" id="{9E4DAE8E-5AD0-4281-AE44-95B89E8B3ECF}"/>
              </a:ext>
            </a:extLst>
          </p:cNvPr>
          <p:cNvCxnSpPr/>
          <p:nvPr/>
        </p:nvCxnSpPr>
        <p:spPr>
          <a:xfrm>
            <a:off x="1694166" y="283273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B23804C4-F658-4A74-BE03-F1D6031DF209}"/>
              </a:ext>
            </a:extLst>
          </p:cNvPr>
          <p:cNvSpPr/>
          <p:nvPr/>
        </p:nvSpPr>
        <p:spPr>
          <a:xfrm>
            <a:off x="1778040" y="273960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Tree>
    <p:extLst>
      <p:ext uri="{BB962C8B-B14F-4D97-AF65-F5344CB8AC3E}">
        <p14:creationId xmlns:p14="http://schemas.microsoft.com/office/powerpoint/2010/main" val="941612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par>
                                <p:cTn id="18" presetID="10" presetClass="entr" presetSubtype="0" fill="hold"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fade">
                                      <p:cBhvr>
                                        <p:cTn id="20" dur="500"/>
                                        <p:tgtEl>
                                          <p:spTgt spid="3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500"/>
                                        <p:tgtEl>
                                          <p:spTgt spid="29"/>
                                        </p:tgtEl>
                                      </p:cBhvr>
                                    </p:animEffect>
                                  </p:childTnLst>
                                </p:cTn>
                              </p:par>
                              <p:par>
                                <p:cTn id="36" presetID="10"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fade">
                                      <p:cBhvr>
                                        <p:cTn id="38" dur="500"/>
                                        <p:tgtEl>
                                          <p:spTgt spid="2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500"/>
                                        <p:tgtEl>
                                          <p:spTgt spid="2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fad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0"/>
                                        </p:tgtEl>
                                        <p:attrNameLst>
                                          <p:attrName>style.visibility</p:attrName>
                                        </p:attrNameLst>
                                      </p:cBhvr>
                                      <p:to>
                                        <p:strVal val="visible"/>
                                      </p:to>
                                    </p:set>
                                    <p:animEffect transition="in" filter="fade">
                                      <p:cBhvr>
                                        <p:cTn id="68" dur="500"/>
                                        <p:tgtEl>
                                          <p:spTgt spid="1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11"/>
                                        </p:tgtEl>
                                        <p:attrNameLst>
                                          <p:attrName>style.visibility</p:attrName>
                                        </p:attrNameLst>
                                      </p:cBhvr>
                                      <p:to>
                                        <p:strVal val="visible"/>
                                      </p:to>
                                    </p:set>
                                    <p:animEffect transition="in" filter="fade">
                                      <p:cBhvr>
                                        <p:cTn id="73" dur="500"/>
                                        <p:tgtEl>
                                          <p:spTgt spid="11"/>
                                        </p:tgtEl>
                                      </p:cBhvr>
                                    </p:animEffect>
                                  </p:childTnLst>
                                </p:cTn>
                              </p:par>
                              <p:par>
                                <p:cTn id="74" presetID="10" presetClass="entr" presetSubtype="0" fill="hold" nodeType="with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500"/>
                                        <p:tgtEl>
                                          <p:spTgt spid="1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0"/>
                                        <p:tgtEl>
                                          <p:spTgt spid="1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4"/>
                                        </p:tgtEl>
                                        <p:attrNameLst>
                                          <p:attrName>style.visibility</p:attrName>
                                        </p:attrNameLst>
                                      </p:cBhvr>
                                      <p:to>
                                        <p:strVal val="visible"/>
                                      </p:to>
                                    </p:set>
                                    <p:animEffect transition="in" filter="fade">
                                      <p:cBhvr>
                                        <p:cTn id="84" dur="500"/>
                                        <p:tgtEl>
                                          <p:spTgt spid="1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3"/>
                                        </p:tgtEl>
                                        <p:attrNameLst>
                                          <p:attrName>style.visibility</p:attrName>
                                        </p:attrNameLst>
                                      </p:cBhvr>
                                      <p:to>
                                        <p:strVal val="visible"/>
                                      </p:to>
                                    </p:set>
                                    <p:animEffect transition="in" filter="fade">
                                      <p:cBhvr>
                                        <p:cTn id="99" dur="500"/>
                                        <p:tgtEl>
                                          <p:spTgt spid="23"/>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500"/>
                                        <p:tgtEl>
                                          <p:spTgt spid="1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19"/>
                                        </p:tgtEl>
                                        <p:attrNameLst>
                                          <p:attrName>style.visibility</p:attrName>
                                        </p:attrNameLst>
                                      </p:cBhvr>
                                      <p:to>
                                        <p:strVal val="visible"/>
                                      </p:to>
                                    </p:set>
                                    <p:animEffect transition="in" filter="fade">
                                      <p:cBhvr>
                                        <p:cTn id="109" dur="500"/>
                                        <p:tgtEl>
                                          <p:spTgt spid="1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0"/>
                                        </p:tgtEl>
                                        <p:attrNameLst>
                                          <p:attrName>style.visibility</p:attrName>
                                        </p:attrNameLst>
                                      </p:cBhvr>
                                      <p:to>
                                        <p:strVal val="visible"/>
                                      </p:to>
                                    </p:set>
                                    <p:animEffect transition="in" filter="fade">
                                      <p:cBhvr>
                                        <p:cTn id="114" dur="500"/>
                                        <p:tgtEl>
                                          <p:spTgt spid="2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15"/>
                                        </p:tgtEl>
                                        <p:attrNameLst>
                                          <p:attrName>style.visibility</p:attrName>
                                        </p:attrNameLst>
                                      </p:cBhvr>
                                      <p:to>
                                        <p:strVal val="visible"/>
                                      </p:to>
                                    </p:set>
                                    <p:animEffect transition="in" filter="fade">
                                      <p:cBhvr>
                                        <p:cTn id="119" dur="500"/>
                                        <p:tgtEl>
                                          <p:spTgt spid="15"/>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16"/>
                                        </p:tgtEl>
                                        <p:attrNameLst>
                                          <p:attrName>style.visibility</p:attrName>
                                        </p:attrNameLst>
                                      </p:cBhvr>
                                      <p:to>
                                        <p:strVal val="visible"/>
                                      </p:to>
                                    </p:set>
                                    <p:animEffect transition="in" filter="fade">
                                      <p:cBhvr>
                                        <p:cTn id="124" dur="500"/>
                                        <p:tgtEl>
                                          <p:spTgt spid="16"/>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17"/>
                                        </p:tgtEl>
                                        <p:attrNameLst>
                                          <p:attrName>style.visibility</p:attrName>
                                        </p:attrNameLst>
                                      </p:cBhvr>
                                      <p:to>
                                        <p:strVal val="visible"/>
                                      </p:to>
                                    </p:set>
                                    <p:animEffect transition="in" filter="fade">
                                      <p:cBhvr>
                                        <p:cTn id="129" dur="500"/>
                                        <p:tgtEl>
                                          <p:spTgt spid="17"/>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24"/>
                                        </p:tgtEl>
                                        <p:attrNameLst>
                                          <p:attrName>style.visibility</p:attrName>
                                        </p:attrNameLst>
                                      </p:cBhvr>
                                      <p:to>
                                        <p:strVal val="visible"/>
                                      </p:to>
                                    </p:set>
                                    <p:animEffect transition="in" filter="fade">
                                      <p:cBhvr>
                                        <p:cTn id="1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3" grpId="0"/>
      <p:bldP spid="14" grpId="0"/>
      <p:bldP spid="15" grpId="0"/>
      <p:bldP spid="16" grpId="0"/>
      <p:bldP spid="17" grpId="0"/>
      <p:bldP spid="19" grpId="0"/>
      <p:bldP spid="20" grpId="0"/>
      <p:bldP spid="22" grpId="0"/>
      <p:bldP spid="23" grpId="0"/>
      <p:bldP spid="24" grpId="0"/>
      <p:bldP spid="25" grpId="0"/>
      <p:bldP spid="26" grpId="0"/>
      <p:bldP spid="27" grpId="0"/>
      <p:bldP spid="29" grpId="0"/>
      <p:bldP spid="31"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D0F5ABD-7793-405F-B55F-DFB029810240}"/>
              </a:ext>
            </a:extLst>
          </p:cNvPr>
          <p:cNvPicPr>
            <a:picLocks noChangeAspect="1"/>
          </p:cNvPicPr>
          <p:nvPr/>
        </p:nvPicPr>
        <p:blipFill>
          <a:blip r:embed="rId3"/>
          <a:stretch>
            <a:fillRect/>
          </a:stretch>
        </p:blipFill>
        <p:spPr>
          <a:xfrm>
            <a:off x="3694445" y="507228"/>
            <a:ext cx="8376487" cy="5843544"/>
          </a:xfrm>
          <a:prstGeom prst="rect">
            <a:avLst/>
          </a:prstGeom>
        </p:spPr>
      </p:pic>
      <p:sp>
        <p:nvSpPr>
          <p:cNvPr id="4" name="Rectangle 3">
            <a:extLst>
              <a:ext uri="{FF2B5EF4-FFF2-40B4-BE49-F238E27FC236}">
                <a16:creationId xmlns:a16="http://schemas.microsoft.com/office/drawing/2014/main" id="{54D0C7DF-853B-4445-B55F-D9841D5ED4CD}"/>
              </a:ext>
            </a:extLst>
          </p:cNvPr>
          <p:cNvSpPr/>
          <p:nvPr/>
        </p:nvSpPr>
        <p:spPr>
          <a:xfrm>
            <a:off x="103032" y="51516"/>
            <a:ext cx="3694445" cy="550920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shaded shapes on a square grid. Write the letters of the two shapes which are hexagons. </a:t>
            </a:r>
          </a:p>
          <a:p>
            <a:endParaRPr lang="en-GB" sz="3200" b="1" dirty="0">
              <a:latin typeface="Calibri" panose="020F0502020204030204" pitchFamily="34" charset="0"/>
              <a:ea typeface="Calibri" panose="020F0502020204030204" pitchFamily="34" charset="0"/>
              <a:cs typeface="Times New Roman" panose="02020603050405020304" pitchFamily="18" charset="0"/>
            </a:endParaRP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the two shapes which have right angles.</a:t>
            </a:r>
            <a:endParaRPr lang="en-GB" sz="3200" b="1" dirty="0">
              <a:latin typeface="Calibri" panose="020F0502020204030204" pitchFamily="34" charset="0"/>
            </a:endParaRPr>
          </a:p>
        </p:txBody>
      </p:sp>
      <p:sp>
        <p:nvSpPr>
          <p:cNvPr id="6" name="Rectangle 5">
            <a:extLst>
              <a:ext uri="{FF2B5EF4-FFF2-40B4-BE49-F238E27FC236}">
                <a16:creationId xmlns:a16="http://schemas.microsoft.com/office/drawing/2014/main" id="{99875BA5-55CD-4E9A-B489-38D1C3D23F87}"/>
              </a:ext>
            </a:extLst>
          </p:cNvPr>
          <p:cNvSpPr/>
          <p:nvPr/>
        </p:nvSpPr>
        <p:spPr>
          <a:xfrm>
            <a:off x="5159926" y="229293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7" name="Rectangle 6">
            <a:extLst>
              <a:ext uri="{FF2B5EF4-FFF2-40B4-BE49-F238E27FC236}">
                <a16:creationId xmlns:a16="http://schemas.microsoft.com/office/drawing/2014/main" id="{42BE51F6-2B7D-4AFB-8FD4-B81D03D5FC0A}"/>
              </a:ext>
            </a:extLst>
          </p:cNvPr>
          <p:cNvSpPr/>
          <p:nvPr/>
        </p:nvSpPr>
        <p:spPr>
          <a:xfrm>
            <a:off x="6783544" y="241228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p>
        </p:txBody>
      </p:sp>
      <p:sp>
        <p:nvSpPr>
          <p:cNvPr id="8" name="Rectangle 7">
            <a:extLst>
              <a:ext uri="{FF2B5EF4-FFF2-40B4-BE49-F238E27FC236}">
                <a16:creationId xmlns:a16="http://schemas.microsoft.com/office/drawing/2014/main" id="{9FE3DCE2-5698-4FB8-990E-038D52A1048C}"/>
              </a:ext>
            </a:extLst>
          </p:cNvPr>
          <p:cNvSpPr/>
          <p:nvPr/>
        </p:nvSpPr>
        <p:spPr>
          <a:xfrm>
            <a:off x="2571728" y="2397487"/>
            <a:ext cx="471604" cy="707886"/>
          </a:xfrm>
          <a:prstGeom prst="rect">
            <a:avLst/>
          </a:prstGeom>
        </p:spPr>
        <p:txBody>
          <a:bodyPr wrap="none">
            <a:spAutoFit/>
          </a:bodyPr>
          <a:lstStyle/>
          <a:p>
            <a:r>
              <a:rPr lang="en-GB" sz="4000" b="1" dirty="0">
                <a:solidFill>
                  <a:srgbClr val="FF0000"/>
                </a:solidFill>
                <a:latin typeface="Calibri" panose="020F0502020204030204" pitchFamily="34" charset="0"/>
              </a:rPr>
              <a:t>B</a:t>
            </a:r>
          </a:p>
        </p:txBody>
      </p:sp>
      <p:sp>
        <p:nvSpPr>
          <p:cNvPr id="9" name="Rectangle 8">
            <a:extLst>
              <a:ext uri="{FF2B5EF4-FFF2-40B4-BE49-F238E27FC236}">
                <a16:creationId xmlns:a16="http://schemas.microsoft.com/office/drawing/2014/main" id="{10F4904E-26C3-4E5E-8F02-394B6724E163}"/>
              </a:ext>
            </a:extLst>
          </p:cNvPr>
          <p:cNvSpPr/>
          <p:nvPr/>
        </p:nvSpPr>
        <p:spPr>
          <a:xfrm>
            <a:off x="10447304" y="242994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p>
        </p:txBody>
      </p:sp>
      <p:sp>
        <p:nvSpPr>
          <p:cNvPr id="10" name="Rectangle 9">
            <a:extLst>
              <a:ext uri="{FF2B5EF4-FFF2-40B4-BE49-F238E27FC236}">
                <a16:creationId xmlns:a16="http://schemas.microsoft.com/office/drawing/2014/main" id="{C757657D-3EED-4B92-A23D-A0022D3352F3}"/>
              </a:ext>
            </a:extLst>
          </p:cNvPr>
          <p:cNvSpPr/>
          <p:nvPr/>
        </p:nvSpPr>
        <p:spPr>
          <a:xfrm>
            <a:off x="7725787" y="4917384"/>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711900D0-5B42-4ED8-AD81-5E506F3721AE}"/>
              </a:ext>
            </a:extLst>
          </p:cNvPr>
          <p:cNvSpPr/>
          <p:nvPr/>
        </p:nvSpPr>
        <p:spPr>
          <a:xfrm>
            <a:off x="2847650" y="2397487"/>
            <a:ext cx="756938" cy="707886"/>
          </a:xfrm>
          <a:prstGeom prst="rect">
            <a:avLst/>
          </a:prstGeom>
        </p:spPr>
        <p:txBody>
          <a:bodyPr wrap="none">
            <a:spAutoFit/>
          </a:bodyPr>
          <a:lstStyle/>
          <a:p>
            <a:r>
              <a:rPr lang="en-GB" sz="4000" b="1" dirty="0">
                <a:solidFill>
                  <a:srgbClr val="FF0000"/>
                </a:solidFill>
                <a:latin typeface="Calibri" panose="020F0502020204030204" pitchFamily="34" charset="0"/>
              </a:rPr>
              <a:t>, D</a:t>
            </a:r>
          </a:p>
        </p:txBody>
      </p:sp>
      <p:sp>
        <p:nvSpPr>
          <p:cNvPr id="12" name="Rectangle 11">
            <a:extLst>
              <a:ext uri="{FF2B5EF4-FFF2-40B4-BE49-F238E27FC236}">
                <a16:creationId xmlns:a16="http://schemas.microsoft.com/office/drawing/2014/main" id="{99C1C0FD-3854-4FA3-9E62-BB4A56AB956A}"/>
              </a:ext>
            </a:extLst>
          </p:cNvPr>
          <p:cNvSpPr/>
          <p:nvPr/>
        </p:nvSpPr>
        <p:spPr>
          <a:xfrm>
            <a:off x="9217672" y="4941168"/>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p>
        </p:txBody>
      </p:sp>
      <p:sp>
        <p:nvSpPr>
          <p:cNvPr id="26" name="Rectangle 25">
            <a:extLst>
              <a:ext uri="{FF2B5EF4-FFF2-40B4-BE49-F238E27FC236}">
                <a16:creationId xmlns:a16="http://schemas.microsoft.com/office/drawing/2014/main" id="{CB4AC4F5-1DAA-456B-89F3-DA9329EDBFB9}"/>
              </a:ext>
            </a:extLst>
          </p:cNvPr>
          <p:cNvSpPr/>
          <p:nvPr/>
        </p:nvSpPr>
        <p:spPr>
          <a:xfrm>
            <a:off x="6229812" y="158148"/>
            <a:ext cx="3019941" cy="461665"/>
          </a:xfrm>
          <a:prstGeom prst="rect">
            <a:avLst/>
          </a:prstGeom>
        </p:spPr>
        <p:txBody>
          <a:bodyPr wrap="square">
            <a:spAutoFit/>
          </a:bodyPr>
          <a:lstStyle/>
          <a:p>
            <a:r>
              <a:rPr lang="en-GB" sz="2400" b="1" dirty="0">
                <a:solidFill>
                  <a:srgbClr val="FF0000"/>
                </a:solidFill>
                <a:latin typeface="Calibri" panose="020F0502020204030204" pitchFamily="34" charset="0"/>
              </a:rPr>
              <a:t>not a right angle</a:t>
            </a:r>
          </a:p>
        </p:txBody>
      </p:sp>
      <p:sp>
        <p:nvSpPr>
          <p:cNvPr id="27" name="L-Shape 26">
            <a:extLst>
              <a:ext uri="{FF2B5EF4-FFF2-40B4-BE49-F238E27FC236}">
                <a16:creationId xmlns:a16="http://schemas.microsoft.com/office/drawing/2014/main" id="{E4D37153-4B1E-4DAA-9ED2-F3885B47A284}"/>
              </a:ext>
            </a:extLst>
          </p:cNvPr>
          <p:cNvSpPr/>
          <p:nvPr/>
        </p:nvSpPr>
        <p:spPr>
          <a:xfrm rot="3730778" flipH="1">
            <a:off x="7242029" y="1292602"/>
            <a:ext cx="388619" cy="403155"/>
          </a:xfrm>
          <a:prstGeom prst="corner">
            <a:avLst>
              <a:gd name="adj1" fmla="val 26604"/>
              <a:gd name="adj2" fmla="val 24327"/>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L-Shape 27">
            <a:extLst>
              <a:ext uri="{FF2B5EF4-FFF2-40B4-BE49-F238E27FC236}">
                <a16:creationId xmlns:a16="http://schemas.microsoft.com/office/drawing/2014/main" id="{083728F4-7592-40B3-A680-300A9EEE451A}"/>
              </a:ext>
            </a:extLst>
          </p:cNvPr>
          <p:cNvSpPr/>
          <p:nvPr/>
        </p:nvSpPr>
        <p:spPr>
          <a:xfrm rot="2647502" flipH="1">
            <a:off x="9948489" y="1268083"/>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L-Shape 28">
            <a:extLst>
              <a:ext uri="{FF2B5EF4-FFF2-40B4-BE49-F238E27FC236}">
                <a16:creationId xmlns:a16="http://schemas.microsoft.com/office/drawing/2014/main" id="{3A71DD6C-BEF8-4669-AB39-479F23132981}"/>
              </a:ext>
            </a:extLst>
          </p:cNvPr>
          <p:cNvSpPr/>
          <p:nvPr/>
        </p:nvSpPr>
        <p:spPr>
          <a:xfrm rot="5400000" flipH="1">
            <a:off x="10447304" y="3745390"/>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8EC164B8-FBA1-4963-8156-D9CD37B92860}"/>
              </a:ext>
            </a:extLst>
          </p:cNvPr>
          <p:cNvSpPr/>
          <p:nvPr/>
        </p:nvSpPr>
        <p:spPr>
          <a:xfrm>
            <a:off x="1372456" y="4852830"/>
            <a:ext cx="455574" cy="707886"/>
          </a:xfrm>
          <a:prstGeom prst="rect">
            <a:avLst/>
          </a:prstGeom>
        </p:spPr>
        <p:txBody>
          <a:bodyPr wrap="none">
            <a:spAutoFit/>
          </a:bodyPr>
          <a:lstStyle/>
          <a:p>
            <a:r>
              <a:rPr lang="en-GB" sz="4000" b="1" dirty="0">
                <a:solidFill>
                  <a:srgbClr val="FF0000"/>
                </a:solidFill>
                <a:latin typeface="Calibri" panose="020F0502020204030204" pitchFamily="34" charset="0"/>
              </a:rPr>
              <a:t>C</a:t>
            </a:r>
          </a:p>
        </p:txBody>
      </p:sp>
      <p:sp>
        <p:nvSpPr>
          <p:cNvPr id="31" name="Rectangle 30">
            <a:extLst>
              <a:ext uri="{FF2B5EF4-FFF2-40B4-BE49-F238E27FC236}">
                <a16:creationId xmlns:a16="http://schemas.microsoft.com/office/drawing/2014/main" id="{FA3BE965-9DEE-42CC-8039-73CD23A71BB2}"/>
              </a:ext>
            </a:extLst>
          </p:cNvPr>
          <p:cNvSpPr/>
          <p:nvPr/>
        </p:nvSpPr>
        <p:spPr>
          <a:xfrm>
            <a:off x="1634730" y="4852830"/>
            <a:ext cx="691215" cy="707886"/>
          </a:xfrm>
          <a:prstGeom prst="rect">
            <a:avLst/>
          </a:prstGeom>
        </p:spPr>
        <p:txBody>
          <a:bodyPr wrap="none">
            <a:spAutoFit/>
          </a:bodyPr>
          <a:lstStyle/>
          <a:p>
            <a:r>
              <a:rPr lang="en-GB" sz="4000" b="1" dirty="0">
                <a:solidFill>
                  <a:srgbClr val="FF0000"/>
                </a:solidFill>
                <a:latin typeface="Calibri" panose="020F0502020204030204" pitchFamily="34" charset="0"/>
              </a:rPr>
              <a:t>, E</a:t>
            </a:r>
          </a:p>
        </p:txBody>
      </p:sp>
      <p:cxnSp>
        <p:nvCxnSpPr>
          <p:cNvPr id="25" name="Straight Connector 24">
            <a:extLst>
              <a:ext uri="{FF2B5EF4-FFF2-40B4-BE49-F238E27FC236}">
                <a16:creationId xmlns:a16="http://schemas.microsoft.com/office/drawing/2014/main" id="{A69DEC7E-96F3-4422-9549-5E2CEBD98B99}"/>
              </a:ext>
            </a:extLst>
          </p:cNvPr>
          <p:cNvCxnSpPr>
            <a:cxnSpLocks/>
          </p:cNvCxnSpPr>
          <p:nvPr/>
        </p:nvCxnSpPr>
        <p:spPr>
          <a:xfrm flipV="1">
            <a:off x="10059515" y="1221971"/>
            <a:ext cx="20592" cy="12553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AD1B0A1-AA3B-4AD1-A7C3-BE06ECE6E72E}"/>
              </a:ext>
            </a:extLst>
          </p:cNvPr>
          <p:cNvCxnSpPr>
            <a:cxnSpLocks/>
          </p:cNvCxnSpPr>
          <p:nvPr/>
        </p:nvCxnSpPr>
        <p:spPr>
          <a:xfrm flipH="1">
            <a:off x="8819873" y="2467636"/>
            <a:ext cx="12602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95F47B8-AAF6-4017-9C17-362D4B7B89CE}"/>
              </a:ext>
            </a:extLst>
          </p:cNvPr>
          <p:cNvCxnSpPr>
            <a:cxnSpLocks/>
          </p:cNvCxnSpPr>
          <p:nvPr/>
        </p:nvCxnSpPr>
        <p:spPr>
          <a:xfrm flipH="1">
            <a:off x="10059515" y="2467636"/>
            <a:ext cx="128330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28970CB-B5D8-4758-ABE4-136A46E4C425}"/>
              </a:ext>
            </a:extLst>
          </p:cNvPr>
          <p:cNvCxnSpPr>
            <a:cxnSpLocks/>
          </p:cNvCxnSpPr>
          <p:nvPr/>
        </p:nvCxnSpPr>
        <p:spPr>
          <a:xfrm flipV="1">
            <a:off x="7553935" y="1203048"/>
            <a:ext cx="0" cy="6380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E3EADE77-267D-4607-8F78-E392AD01322D}"/>
              </a:ext>
            </a:extLst>
          </p:cNvPr>
          <p:cNvCxnSpPr>
            <a:cxnSpLocks/>
          </p:cNvCxnSpPr>
          <p:nvPr/>
        </p:nvCxnSpPr>
        <p:spPr>
          <a:xfrm>
            <a:off x="7541981" y="586123"/>
            <a:ext cx="8574" cy="905931"/>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4AF65FD-16DA-41BB-B998-DF91DC255728}"/>
              </a:ext>
            </a:extLst>
          </p:cNvPr>
          <p:cNvCxnSpPr>
            <a:cxnSpLocks/>
          </p:cNvCxnSpPr>
          <p:nvPr/>
        </p:nvCxnSpPr>
        <p:spPr>
          <a:xfrm>
            <a:off x="6286221" y="1841134"/>
            <a:ext cx="130713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D97F788-21CE-4574-8DAA-BC5A8938512E}"/>
              </a:ext>
            </a:extLst>
          </p:cNvPr>
          <p:cNvCxnSpPr>
            <a:cxnSpLocks/>
          </p:cNvCxnSpPr>
          <p:nvPr/>
        </p:nvCxnSpPr>
        <p:spPr>
          <a:xfrm>
            <a:off x="7550555" y="1842810"/>
            <a:ext cx="6389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8231D7DB-8259-48FF-9FD6-C841B8DBD14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96761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500"/>
                                        <p:tgtEl>
                                          <p:spTgt spid="34"/>
                                        </p:tgtEl>
                                      </p:cBhvr>
                                    </p:animEffect>
                                  </p:childTnLst>
                                </p:cTn>
                              </p:par>
                              <p:par>
                                <p:cTn id="43" presetID="10" presetClass="entr" presetSubtype="0" fill="hold"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nodeType="clickEffect">
                                  <p:stCondLst>
                                    <p:cond delay="0"/>
                                  </p:stCondLst>
                                  <p:childTnLst>
                                    <p:animEffect transition="out" filter="fade">
                                      <p:cBhvr>
                                        <p:cTn id="49" dur="500"/>
                                        <p:tgtEl>
                                          <p:spTgt spid="34"/>
                                        </p:tgtEl>
                                      </p:cBhvr>
                                    </p:animEffect>
                                    <p:set>
                                      <p:cBhvr>
                                        <p:cTn id="50" dur="1" fill="hold">
                                          <p:stCondLst>
                                            <p:cond delay="499"/>
                                          </p:stCondLst>
                                        </p:cTn>
                                        <p:tgtEl>
                                          <p:spTgt spid="34"/>
                                        </p:tgtEl>
                                        <p:attrNameLst>
                                          <p:attrName>style.visibility</p:attrName>
                                        </p:attrNameLst>
                                      </p:cBhvr>
                                      <p:to>
                                        <p:strVal val="hidden"/>
                                      </p:to>
                                    </p:set>
                                  </p:childTnLst>
                                </p:cTn>
                              </p:par>
                              <p:par>
                                <p:cTn id="51" presetID="10" presetClass="exit" presetSubtype="0" fill="hold" nodeType="withEffect">
                                  <p:stCondLst>
                                    <p:cond delay="0"/>
                                  </p:stCondLst>
                                  <p:childTnLst>
                                    <p:animEffect transition="out" filter="fade">
                                      <p:cBhvr>
                                        <p:cTn id="52" dur="500"/>
                                        <p:tgtEl>
                                          <p:spTgt spid="39"/>
                                        </p:tgtEl>
                                      </p:cBhvr>
                                    </p:animEffect>
                                    <p:set>
                                      <p:cBhvr>
                                        <p:cTn id="53" dur="1" fill="hold">
                                          <p:stCondLst>
                                            <p:cond delay="499"/>
                                          </p:stCondLst>
                                        </p:cTn>
                                        <p:tgtEl>
                                          <p:spTgt spid="39"/>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fade">
                                      <p:cBhvr>
                                        <p:cTn id="58" dur="500"/>
                                        <p:tgtEl>
                                          <p:spTgt spid="34"/>
                                        </p:tgtEl>
                                      </p:cBhvr>
                                    </p:animEffect>
                                  </p:childTnLst>
                                </p:cTn>
                              </p:par>
                              <p:par>
                                <p:cTn id="59" presetID="10" presetClass="entr" presetSubtype="0" fill="hold" nodeType="with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nodeType="clickEffect">
                                  <p:stCondLst>
                                    <p:cond delay="0"/>
                                  </p:stCondLst>
                                  <p:childTnLst>
                                    <p:animEffect transition="out" filter="fade">
                                      <p:cBhvr>
                                        <p:cTn id="65" dur="500"/>
                                        <p:tgtEl>
                                          <p:spTgt spid="34"/>
                                        </p:tgtEl>
                                      </p:cBhvr>
                                    </p:animEffect>
                                    <p:set>
                                      <p:cBhvr>
                                        <p:cTn id="66" dur="1" fill="hold">
                                          <p:stCondLst>
                                            <p:cond delay="499"/>
                                          </p:stCondLst>
                                        </p:cTn>
                                        <p:tgtEl>
                                          <p:spTgt spid="34"/>
                                        </p:tgtEl>
                                        <p:attrNameLst>
                                          <p:attrName>style.visibility</p:attrName>
                                        </p:attrNameLst>
                                      </p:cBhvr>
                                      <p:to>
                                        <p:strVal val="hidden"/>
                                      </p:to>
                                    </p:set>
                                  </p:childTnLst>
                                </p:cTn>
                              </p:par>
                              <p:par>
                                <p:cTn id="67" presetID="10" presetClass="exit" presetSubtype="0" fill="hold" nodeType="withEffect">
                                  <p:stCondLst>
                                    <p:cond delay="0"/>
                                  </p:stCondLst>
                                  <p:childTnLst>
                                    <p:animEffect transition="out" filter="fade">
                                      <p:cBhvr>
                                        <p:cTn id="68" dur="500"/>
                                        <p:tgtEl>
                                          <p:spTgt spid="35"/>
                                        </p:tgtEl>
                                      </p:cBhvr>
                                    </p:animEffect>
                                    <p:set>
                                      <p:cBhvr>
                                        <p:cTn id="69" dur="1" fill="hold">
                                          <p:stCondLst>
                                            <p:cond delay="499"/>
                                          </p:stCondLst>
                                        </p:cTn>
                                        <p:tgtEl>
                                          <p:spTgt spid="3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fade">
                                      <p:cBhvr>
                                        <p:cTn id="79" dur="500"/>
                                        <p:tgtEl>
                                          <p:spTgt spid="24"/>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Effect transition="in" filter="fade">
                                      <p:cBhvr>
                                        <p:cTn id="82" dur="500"/>
                                        <p:tgtEl>
                                          <p:spTgt spid="2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xit" presetSubtype="0" fill="hold" grpId="1" nodeType="clickEffect">
                                  <p:stCondLst>
                                    <p:cond delay="0"/>
                                  </p:stCondLst>
                                  <p:childTnLst>
                                    <p:animEffect transition="out" filter="fade">
                                      <p:cBhvr>
                                        <p:cTn id="86" dur="500"/>
                                        <p:tgtEl>
                                          <p:spTgt spid="27"/>
                                        </p:tgtEl>
                                      </p:cBhvr>
                                    </p:animEffect>
                                    <p:set>
                                      <p:cBhvr>
                                        <p:cTn id="87" dur="1" fill="hold">
                                          <p:stCondLst>
                                            <p:cond delay="499"/>
                                          </p:stCondLst>
                                        </p:cTn>
                                        <p:tgtEl>
                                          <p:spTgt spid="27"/>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nodeType="clickEffect">
                                  <p:stCondLst>
                                    <p:cond delay="0"/>
                                  </p:stCondLst>
                                  <p:childTnLst>
                                    <p:animEffect transition="out" filter="fade">
                                      <p:cBhvr>
                                        <p:cTn id="91" dur="500"/>
                                        <p:tgtEl>
                                          <p:spTgt spid="24"/>
                                        </p:tgtEl>
                                      </p:cBhvr>
                                    </p:animEffect>
                                    <p:set>
                                      <p:cBhvr>
                                        <p:cTn id="92" dur="1" fill="hold">
                                          <p:stCondLst>
                                            <p:cond delay="499"/>
                                          </p:stCondLst>
                                        </p:cTn>
                                        <p:tgtEl>
                                          <p:spTgt spid="24"/>
                                        </p:tgtEl>
                                        <p:attrNameLst>
                                          <p:attrName>style.visibility</p:attrName>
                                        </p:attrNameLst>
                                      </p:cBhvr>
                                      <p:to>
                                        <p:strVal val="hidden"/>
                                      </p:to>
                                    </p:set>
                                  </p:childTnLst>
                                </p:cTn>
                              </p:par>
                              <p:par>
                                <p:cTn id="93" presetID="10" presetClass="exit" presetSubtype="0" fill="hold" grpId="1" nodeType="withEffect">
                                  <p:stCondLst>
                                    <p:cond delay="0"/>
                                  </p:stCondLst>
                                  <p:childTnLst>
                                    <p:animEffect transition="out" filter="fade">
                                      <p:cBhvr>
                                        <p:cTn id="94" dur="500"/>
                                        <p:tgtEl>
                                          <p:spTgt spid="26"/>
                                        </p:tgtEl>
                                      </p:cBhvr>
                                    </p:animEffect>
                                    <p:set>
                                      <p:cBhvr>
                                        <p:cTn id="95" dur="1" fill="hold">
                                          <p:stCondLst>
                                            <p:cond delay="499"/>
                                          </p:stCondLst>
                                        </p:cTn>
                                        <p:tgtEl>
                                          <p:spTgt spid="26"/>
                                        </p:tgtEl>
                                        <p:attrNameLst>
                                          <p:attrName>style.visibility</p:attrName>
                                        </p:attrNameLst>
                                      </p:cBhvr>
                                      <p:to>
                                        <p:strVal val="hidden"/>
                                      </p:to>
                                    </p:se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nodeType="click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fade">
                                      <p:cBhvr>
                                        <p:cTn id="100" dur="500"/>
                                        <p:tgtEl>
                                          <p:spTgt spid="25"/>
                                        </p:tgtEl>
                                      </p:cBhvr>
                                    </p:animEffect>
                                  </p:childTnLst>
                                </p:cTn>
                              </p:par>
                              <p:par>
                                <p:cTn id="101" presetID="10" presetClass="entr" presetSubtype="0" fill="hold" nodeType="with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500"/>
                                        <p:tgtEl>
                                          <p:spTgt spid="33"/>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xit" presetSubtype="0" fill="hold" nodeType="clickEffect">
                                  <p:stCondLst>
                                    <p:cond delay="0"/>
                                  </p:stCondLst>
                                  <p:childTnLst>
                                    <p:animEffect transition="out" filter="fade">
                                      <p:cBhvr>
                                        <p:cTn id="107" dur="500"/>
                                        <p:tgtEl>
                                          <p:spTgt spid="25"/>
                                        </p:tgtEl>
                                      </p:cBhvr>
                                    </p:animEffect>
                                    <p:set>
                                      <p:cBhvr>
                                        <p:cTn id="108" dur="1" fill="hold">
                                          <p:stCondLst>
                                            <p:cond delay="499"/>
                                          </p:stCondLst>
                                        </p:cTn>
                                        <p:tgtEl>
                                          <p:spTgt spid="25"/>
                                        </p:tgtEl>
                                        <p:attrNameLst>
                                          <p:attrName>style.visibility</p:attrName>
                                        </p:attrNameLst>
                                      </p:cBhvr>
                                      <p:to>
                                        <p:strVal val="hidden"/>
                                      </p:to>
                                    </p:set>
                                  </p:childTnLst>
                                </p:cTn>
                              </p:par>
                              <p:par>
                                <p:cTn id="109" presetID="10" presetClass="exit" presetSubtype="0" fill="hold" nodeType="withEffect">
                                  <p:stCondLst>
                                    <p:cond delay="0"/>
                                  </p:stCondLst>
                                  <p:childTnLst>
                                    <p:animEffect transition="out" filter="fade">
                                      <p:cBhvr>
                                        <p:cTn id="110" dur="500"/>
                                        <p:tgtEl>
                                          <p:spTgt spid="33"/>
                                        </p:tgtEl>
                                      </p:cBhvr>
                                    </p:animEffect>
                                    <p:set>
                                      <p:cBhvr>
                                        <p:cTn id="111" dur="1" fill="hold">
                                          <p:stCondLst>
                                            <p:cond delay="499"/>
                                          </p:stCondLst>
                                        </p:cTn>
                                        <p:tgtEl>
                                          <p:spTgt spid="33"/>
                                        </p:tgtEl>
                                        <p:attrNameLst>
                                          <p:attrName>style.visibility</p:attrName>
                                        </p:attrNameLst>
                                      </p:cBhvr>
                                      <p:to>
                                        <p:strVal val="hidden"/>
                                      </p:to>
                                    </p:se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nodeType="clickEffect">
                                  <p:stCondLst>
                                    <p:cond delay="0"/>
                                  </p:stCondLst>
                                  <p:childTnLst>
                                    <p:set>
                                      <p:cBhvr>
                                        <p:cTn id="115" dur="1" fill="hold">
                                          <p:stCondLst>
                                            <p:cond delay="0"/>
                                          </p:stCondLst>
                                        </p:cTn>
                                        <p:tgtEl>
                                          <p:spTgt spid="25"/>
                                        </p:tgtEl>
                                        <p:attrNameLst>
                                          <p:attrName>style.visibility</p:attrName>
                                        </p:attrNameLst>
                                      </p:cBhvr>
                                      <p:to>
                                        <p:strVal val="visible"/>
                                      </p:to>
                                    </p:set>
                                    <p:animEffect transition="in" filter="fade">
                                      <p:cBhvr>
                                        <p:cTn id="116" dur="500"/>
                                        <p:tgtEl>
                                          <p:spTgt spid="25"/>
                                        </p:tgtEl>
                                      </p:cBhvr>
                                    </p:animEffect>
                                  </p:childTnLst>
                                </p:cTn>
                              </p:par>
                              <p:par>
                                <p:cTn id="117" presetID="10" presetClass="entr" presetSubtype="0" fill="hold" nodeType="withEffect">
                                  <p:stCondLst>
                                    <p:cond delay="0"/>
                                  </p:stCondLst>
                                  <p:childTnLst>
                                    <p:set>
                                      <p:cBhvr>
                                        <p:cTn id="118" dur="1" fill="hold">
                                          <p:stCondLst>
                                            <p:cond delay="0"/>
                                          </p:stCondLst>
                                        </p:cTn>
                                        <p:tgtEl>
                                          <p:spTgt spid="32"/>
                                        </p:tgtEl>
                                        <p:attrNameLst>
                                          <p:attrName>style.visibility</p:attrName>
                                        </p:attrNameLst>
                                      </p:cBhvr>
                                      <p:to>
                                        <p:strVal val="visible"/>
                                      </p:to>
                                    </p:set>
                                    <p:animEffect transition="in" filter="fade">
                                      <p:cBhvr>
                                        <p:cTn id="119" dur="500"/>
                                        <p:tgtEl>
                                          <p:spTgt spid="32"/>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xit" presetSubtype="0" fill="hold" nodeType="clickEffect">
                                  <p:stCondLst>
                                    <p:cond delay="0"/>
                                  </p:stCondLst>
                                  <p:childTnLst>
                                    <p:animEffect transition="out" filter="fade">
                                      <p:cBhvr>
                                        <p:cTn id="123" dur="500"/>
                                        <p:tgtEl>
                                          <p:spTgt spid="25"/>
                                        </p:tgtEl>
                                      </p:cBhvr>
                                    </p:animEffect>
                                    <p:set>
                                      <p:cBhvr>
                                        <p:cTn id="124" dur="1" fill="hold">
                                          <p:stCondLst>
                                            <p:cond delay="499"/>
                                          </p:stCondLst>
                                        </p:cTn>
                                        <p:tgtEl>
                                          <p:spTgt spid="25"/>
                                        </p:tgtEl>
                                        <p:attrNameLst>
                                          <p:attrName>style.visibility</p:attrName>
                                        </p:attrNameLst>
                                      </p:cBhvr>
                                      <p:to>
                                        <p:strVal val="hidden"/>
                                      </p:to>
                                    </p:set>
                                  </p:childTnLst>
                                </p:cTn>
                              </p:par>
                              <p:par>
                                <p:cTn id="125" presetID="10" presetClass="exit" presetSubtype="0" fill="hold" nodeType="withEffect">
                                  <p:stCondLst>
                                    <p:cond delay="0"/>
                                  </p:stCondLst>
                                  <p:childTnLst>
                                    <p:animEffect transition="out" filter="fade">
                                      <p:cBhvr>
                                        <p:cTn id="126" dur="500"/>
                                        <p:tgtEl>
                                          <p:spTgt spid="32"/>
                                        </p:tgtEl>
                                      </p:cBhvr>
                                    </p:animEffect>
                                    <p:set>
                                      <p:cBhvr>
                                        <p:cTn id="127" dur="1" fill="hold">
                                          <p:stCondLst>
                                            <p:cond delay="499"/>
                                          </p:stCondLst>
                                        </p:cTn>
                                        <p:tgtEl>
                                          <p:spTgt spid="32"/>
                                        </p:tgtEl>
                                        <p:attrNameLst>
                                          <p:attrName>style.visibility</p:attrName>
                                        </p:attrNameLst>
                                      </p:cBhvr>
                                      <p:to>
                                        <p:strVal val="hidden"/>
                                      </p:to>
                                    </p:se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8"/>
                                        </p:tgtEl>
                                        <p:attrNameLst>
                                          <p:attrName>style.visibility</p:attrName>
                                        </p:attrNameLst>
                                      </p:cBhvr>
                                      <p:to>
                                        <p:strVal val="visible"/>
                                      </p:to>
                                    </p:set>
                                    <p:animEffect transition="in" filter="fade">
                                      <p:cBhvr>
                                        <p:cTn id="132" dur="500"/>
                                        <p:tgtEl>
                                          <p:spTgt spid="28"/>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0"/>
                                        </p:tgtEl>
                                        <p:attrNameLst>
                                          <p:attrName>style.visibility</p:attrName>
                                        </p:attrNameLst>
                                      </p:cBhvr>
                                      <p:to>
                                        <p:strVal val="visible"/>
                                      </p:to>
                                    </p:set>
                                    <p:animEffect transition="in" filter="fade">
                                      <p:cBhvr>
                                        <p:cTn id="137" dur="500"/>
                                        <p:tgtEl>
                                          <p:spTgt spid="30"/>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9"/>
                                        </p:tgtEl>
                                        <p:attrNameLst>
                                          <p:attrName>style.visibility</p:attrName>
                                        </p:attrNameLst>
                                      </p:cBhvr>
                                      <p:to>
                                        <p:strVal val="visible"/>
                                      </p:to>
                                    </p:set>
                                    <p:animEffect transition="in" filter="fade">
                                      <p:cBhvr>
                                        <p:cTn id="142" dur="500"/>
                                        <p:tgtEl>
                                          <p:spTgt spid="29"/>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1"/>
                                        </p:tgtEl>
                                        <p:attrNameLst>
                                          <p:attrName>style.visibility</p:attrName>
                                        </p:attrNameLst>
                                      </p:cBhvr>
                                      <p:to>
                                        <p:strVal val="visible"/>
                                      </p:to>
                                    </p:set>
                                    <p:animEffect transition="in" filter="fade">
                                      <p:cBhvr>
                                        <p:cTn id="14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p:bldP spid="26" grpId="0"/>
      <p:bldP spid="26" grpId="1"/>
      <p:bldP spid="27" grpId="0" animBg="1"/>
      <p:bldP spid="27" grpId="1" animBg="1"/>
      <p:bldP spid="28" grpId="0" animBg="1"/>
      <p:bldP spid="29" grpId="0" animBg="1"/>
      <p:bldP spid="30" grpId="0"/>
      <p:bldP spid="3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2B09_files/img02.jpg">
            <a:extLst>
              <a:ext uri="{FF2B5EF4-FFF2-40B4-BE49-F238E27FC236}">
                <a16:creationId xmlns:a16="http://schemas.microsoft.com/office/drawing/2014/main" id="{B2C8FF85-0CDF-4FA5-BD0D-337FCF25295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838615" y="1081610"/>
            <a:ext cx="6100329" cy="5776390"/>
          </a:xfrm>
          <a:prstGeom prst="rect">
            <a:avLst/>
          </a:prstGeom>
          <a:noFill/>
          <a:ln>
            <a:noFill/>
          </a:ln>
        </p:spPr>
      </p:pic>
      <p:sp>
        <p:nvSpPr>
          <p:cNvPr id="3" name="Rectangle 2">
            <a:extLst>
              <a:ext uri="{FF2B5EF4-FFF2-40B4-BE49-F238E27FC236}">
                <a16:creationId xmlns:a16="http://schemas.microsoft.com/office/drawing/2014/main" id="{7093C789-4100-43E6-94B5-16902583A70A}"/>
              </a:ext>
            </a:extLst>
          </p:cNvPr>
          <p:cNvSpPr/>
          <p:nvPr/>
        </p:nvSpPr>
        <p:spPr>
          <a:xfrm>
            <a:off x="90153"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design on a square grid. Complete the design so that it is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82DC7FBA-45AC-44C7-8815-7DDE3662DA85}"/>
              </a:ext>
            </a:extLst>
          </p:cNvPr>
          <p:cNvCxnSpPr>
            <a:cxnSpLocks/>
          </p:cNvCxnSpPr>
          <p:nvPr/>
        </p:nvCxnSpPr>
        <p:spPr>
          <a:xfrm flipH="1">
            <a:off x="5872738" y="2141621"/>
            <a:ext cx="1225894" cy="11951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28890593-A308-429C-B2D7-DC8DBED5FAF5}"/>
              </a:ext>
            </a:extLst>
          </p:cNvPr>
          <p:cNvCxnSpPr>
            <a:cxnSpLocks/>
          </p:cNvCxnSpPr>
          <p:nvPr/>
        </p:nvCxnSpPr>
        <p:spPr>
          <a:xfrm>
            <a:off x="7098632" y="2141621"/>
            <a:ext cx="57751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045204E-9E5B-4123-993B-8749C7497B39}"/>
              </a:ext>
            </a:extLst>
          </p:cNvPr>
          <p:cNvCxnSpPr>
            <a:cxnSpLocks/>
          </p:cNvCxnSpPr>
          <p:nvPr/>
        </p:nvCxnSpPr>
        <p:spPr>
          <a:xfrm flipH="1">
            <a:off x="5888779" y="2137229"/>
            <a:ext cx="1822800" cy="18325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4B657F3-9F97-4E1F-B635-51835207B24D}"/>
              </a:ext>
            </a:extLst>
          </p:cNvPr>
          <p:cNvCxnSpPr>
            <a:cxnSpLocks/>
          </p:cNvCxnSpPr>
          <p:nvPr/>
        </p:nvCxnSpPr>
        <p:spPr>
          <a:xfrm flipH="1">
            <a:off x="4090737" y="3961476"/>
            <a:ext cx="179804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C92DAB-93F8-4B11-BD69-E32C3A7DD666}"/>
              </a:ext>
            </a:extLst>
          </p:cNvPr>
          <p:cNvCxnSpPr>
            <a:cxnSpLocks/>
          </p:cNvCxnSpPr>
          <p:nvPr/>
        </p:nvCxnSpPr>
        <p:spPr>
          <a:xfrm flipH="1">
            <a:off x="3477126" y="3953148"/>
            <a:ext cx="613611" cy="59478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022EC0B-24FB-40A9-9522-098CDEACBA1B}"/>
              </a:ext>
            </a:extLst>
          </p:cNvPr>
          <p:cNvCxnSpPr>
            <a:cxnSpLocks/>
          </p:cNvCxnSpPr>
          <p:nvPr/>
        </p:nvCxnSpPr>
        <p:spPr>
          <a:xfrm flipH="1">
            <a:off x="3477127" y="4547937"/>
            <a:ext cx="1804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411BA3A-28A0-4FA0-AB86-9B3C7B510630}"/>
              </a:ext>
            </a:extLst>
          </p:cNvPr>
          <p:cNvCxnSpPr>
            <a:cxnSpLocks/>
          </p:cNvCxnSpPr>
          <p:nvPr/>
        </p:nvCxnSpPr>
        <p:spPr>
          <a:xfrm flipV="1">
            <a:off x="5281863" y="3961477"/>
            <a:ext cx="606916" cy="5864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6B06385C-8D28-4E07-8FE8-0D9FCEC5A179}"/>
              </a:ext>
            </a:extLst>
          </p:cNvPr>
          <p:cNvSpPr/>
          <p:nvPr/>
        </p:nvSpPr>
        <p:spPr>
          <a:xfrm>
            <a:off x="5775734" y="32024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306CA43B-6212-4E31-AA2F-4C0C7E7A767C}"/>
              </a:ext>
            </a:extLst>
          </p:cNvPr>
          <p:cNvSpPr/>
          <p:nvPr/>
        </p:nvSpPr>
        <p:spPr>
          <a:xfrm>
            <a:off x="5799795" y="38343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79901BDF-70C6-4534-AD5D-7E17C3E948E2}"/>
              </a:ext>
            </a:extLst>
          </p:cNvPr>
          <p:cNvSpPr/>
          <p:nvPr/>
        </p:nvSpPr>
        <p:spPr>
          <a:xfrm>
            <a:off x="4587178" y="204816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A7AEFCA7-5251-4705-9E6C-FC5C497B2AC9}"/>
              </a:ext>
            </a:extLst>
          </p:cNvPr>
          <p:cNvSpPr/>
          <p:nvPr/>
        </p:nvSpPr>
        <p:spPr>
          <a:xfrm>
            <a:off x="7004983" y="205117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232CB110-174F-45F5-BC34-62604CD8C46E}"/>
              </a:ext>
            </a:extLst>
          </p:cNvPr>
          <p:cNvSpPr/>
          <p:nvPr/>
        </p:nvSpPr>
        <p:spPr>
          <a:xfrm>
            <a:off x="4001753" y="205698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3B6AB05-4B82-4833-9EAD-CFDB5CFE0100}"/>
              </a:ext>
            </a:extLst>
          </p:cNvPr>
          <p:cNvSpPr/>
          <p:nvPr/>
        </p:nvSpPr>
        <p:spPr>
          <a:xfrm>
            <a:off x="7603760" y="205183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34DD6CDC-2A1F-487E-ADDB-AAAF16135024}"/>
              </a:ext>
            </a:extLst>
          </p:cNvPr>
          <p:cNvSpPr/>
          <p:nvPr/>
        </p:nvSpPr>
        <p:spPr>
          <a:xfrm>
            <a:off x="7603760" y="386082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721BA1C4-641F-4A48-887F-45B6D1AC8339}"/>
              </a:ext>
            </a:extLst>
          </p:cNvPr>
          <p:cNvSpPr/>
          <p:nvPr/>
        </p:nvSpPr>
        <p:spPr>
          <a:xfrm>
            <a:off x="4001753" y="387102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2BA4C71D-DA43-4D23-9EF1-EA3E21C6D8CB}"/>
              </a:ext>
            </a:extLst>
          </p:cNvPr>
          <p:cNvSpPr/>
          <p:nvPr/>
        </p:nvSpPr>
        <p:spPr>
          <a:xfrm>
            <a:off x="6384005"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87EF81FB-7FB2-4B03-9C4B-CB25E0BE6C29}"/>
              </a:ext>
            </a:extLst>
          </p:cNvPr>
          <p:cNvSpPr/>
          <p:nvPr/>
        </p:nvSpPr>
        <p:spPr>
          <a:xfrm>
            <a:off x="5206897" y="44491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A03B1838-DD03-4524-9010-8BD25B66E2EC}"/>
              </a:ext>
            </a:extLst>
          </p:cNvPr>
          <p:cNvSpPr/>
          <p:nvPr/>
        </p:nvSpPr>
        <p:spPr>
          <a:xfrm>
            <a:off x="8223479"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A66951F7-F7EB-4997-BA03-C50B5F411FDD}"/>
              </a:ext>
            </a:extLst>
          </p:cNvPr>
          <p:cNvSpPr/>
          <p:nvPr/>
        </p:nvSpPr>
        <p:spPr>
          <a:xfrm>
            <a:off x="3388915"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0801D6D5-3A16-4032-9D7F-FA52DE8E760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72121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
                                        </p:tgtEl>
                                        <p:attrNameLst>
                                          <p:attrName>style.visibility</p:attrName>
                                        </p:attrNameLst>
                                      </p:cBhvr>
                                      <p:to>
                                        <p:strVal val="visible"/>
                                      </p:to>
                                    </p:set>
                                    <p:animEffect transition="in" filter="fade">
                                      <p:cBhvr>
                                        <p:cTn id="67" dur="500"/>
                                        <p:tgtEl>
                                          <p:spTgt spid="4"/>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fade">
                                      <p:cBhvr>
                                        <p:cTn id="72" dur="500"/>
                                        <p:tgtEl>
                                          <p:spTgt spid="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9"/>
                                        </p:tgtEl>
                                        <p:attrNameLst>
                                          <p:attrName>style.visibility</p:attrName>
                                        </p:attrNameLst>
                                      </p:cBhvr>
                                      <p:to>
                                        <p:strVal val="visible"/>
                                      </p:to>
                                    </p:set>
                                    <p:animEffect transition="in" filter="fade">
                                      <p:cBhvr>
                                        <p:cTn id="77" dur="500"/>
                                        <p:tgtEl>
                                          <p:spTgt spid="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11"/>
                                        </p:tgtEl>
                                        <p:attrNameLst>
                                          <p:attrName>style.visibility</p:attrName>
                                        </p:attrNameLst>
                                      </p:cBhvr>
                                      <p:to>
                                        <p:strVal val="visible"/>
                                      </p:to>
                                    </p:set>
                                    <p:animEffect transition="in" filter="fade">
                                      <p:cBhvr>
                                        <p:cTn id="82" dur="500"/>
                                        <p:tgtEl>
                                          <p:spTgt spid="1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15"/>
                                        </p:tgtEl>
                                        <p:attrNameLst>
                                          <p:attrName>style.visibility</p:attrName>
                                        </p:attrNameLst>
                                      </p:cBhvr>
                                      <p:to>
                                        <p:strVal val="visible"/>
                                      </p:to>
                                    </p:set>
                                    <p:animEffect transition="in" filter="fade">
                                      <p:cBhvr>
                                        <p:cTn id="92" dur="500"/>
                                        <p:tgtEl>
                                          <p:spTgt spid="1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18"/>
                                        </p:tgtEl>
                                        <p:attrNameLst>
                                          <p:attrName>style.visibility</p:attrName>
                                        </p:attrNameLst>
                                      </p:cBhvr>
                                      <p:to>
                                        <p:strVal val="visible"/>
                                      </p:to>
                                    </p:set>
                                    <p:animEffect transition="in" filter="fade">
                                      <p:cBhvr>
                                        <p:cTn id="9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B1461E52-0170-48BA-99C7-96E4859BF6BF}"/>
              </a:ext>
            </a:extLst>
          </p:cNvPr>
          <p:cNvPicPr/>
          <p:nvPr/>
        </p:nvPicPr>
        <p:blipFill>
          <a:blip r:embed="rId3"/>
          <a:stretch>
            <a:fillRect/>
          </a:stretch>
        </p:blipFill>
        <p:spPr>
          <a:xfrm>
            <a:off x="4501597" y="3721043"/>
            <a:ext cx="3937243" cy="2818871"/>
          </a:xfrm>
          <a:prstGeom prst="rect">
            <a:avLst/>
          </a:prstGeom>
        </p:spPr>
      </p:pic>
      <p:pic>
        <p:nvPicPr>
          <p:cNvPr id="10" name="Picture 9">
            <a:extLst>
              <a:ext uri="{FF2B5EF4-FFF2-40B4-BE49-F238E27FC236}">
                <a16:creationId xmlns:a16="http://schemas.microsoft.com/office/drawing/2014/main" id="{43F4CDA2-DB98-4E0C-8EA2-2063839A8F30}"/>
              </a:ext>
            </a:extLst>
          </p:cNvPr>
          <p:cNvPicPr/>
          <p:nvPr/>
        </p:nvPicPr>
        <p:blipFill>
          <a:blip r:embed="rId4"/>
          <a:stretch>
            <a:fillRect/>
          </a:stretch>
        </p:blipFill>
        <p:spPr>
          <a:xfrm>
            <a:off x="1557917" y="497899"/>
            <a:ext cx="4205431" cy="2377824"/>
          </a:xfrm>
          <a:prstGeom prst="rect">
            <a:avLst/>
          </a:prstGeom>
        </p:spPr>
      </p:pic>
      <p:sp>
        <p:nvSpPr>
          <p:cNvPr id="7" name="Rectangle 6"/>
          <p:cNvSpPr/>
          <p:nvPr/>
        </p:nvSpPr>
        <p:spPr>
          <a:xfrm>
            <a:off x="135464" y="84665"/>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Millie has some star-shaped tiles. Each edge of a tile is 5 centimetres long.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Rectangle 7"/>
          <p:cNvSpPr/>
          <p:nvPr/>
        </p:nvSpPr>
        <p:spPr>
          <a:xfrm>
            <a:off x="135464" y="296733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puts two tiles together to make this shape. Work out the perimeter of Millie’s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 name="Rectangle 1">
            <a:extLst>
              <a:ext uri="{FF2B5EF4-FFF2-40B4-BE49-F238E27FC236}">
                <a16:creationId xmlns:a16="http://schemas.microsoft.com/office/drawing/2014/main" id="{8FBEBDA1-6C72-462C-B561-51AEE4C9B331}"/>
              </a:ext>
            </a:extLst>
          </p:cNvPr>
          <p:cNvSpPr/>
          <p:nvPr/>
        </p:nvSpPr>
        <p:spPr>
          <a:xfrm>
            <a:off x="1557917" y="1921565"/>
            <a:ext cx="2205700" cy="39756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 name="Straight Connector 3">
            <a:extLst>
              <a:ext uri="{FF2B5EF4-FFF2-40B4-BE49-F238E27FC236}">
                <a16:creationId xmlns:a16="http://schemas.microsoft.com/office/drawing/2014/main" id="{7F76C924-DB1E-4923-9101-5278E7835A66}"/>
              </a:ext>
            </a:extLst>
          </p:cNvPr>
          <p:cNvCxnSpPr>
            <a:cxnSpLocks/>
          </p:cNvCxnSpPr>
          <p:nvPr/>
        </p:nvCxnSpPr>
        <p:spPr>
          <a:xfrm>
            <a:off x="4625804" y="5130479"/>
            <a:ext cx="81915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7FCDC80-813B-4E77-8E9C-F2248B718598}"/>
              </a:ext>
            </a:extLst>
          </p:cNvPr>
          <p:cNvCxnSpPr>
            <a:cxnSpLocks/>
          </p:cNvCxnSpPr>
          <p:nvPr/>
        </p:nvCxnSpPr>
        <p:spPr>
          <a:xfrm flipV="1">
            <a:off x="5444954" y="4298950"/>
            <a:ext cx="292100" cy="8315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8A2FAB7-5892-47A3-A755-28B951A0A7FB}"/>
              </a:ext>
            </a:extLst>
          </p:cNvPr>
          <p:cNvCxnSpPr>
            <a:cxnSpLocks/>
          </p:cNvCxnSpPr>
          <p:nvPr/>
        </p:nvCxnSpPr>
        <p:spPr>
          <a:xfrm flipH="1" flipV="1">
            <a:off x="5737054" y="4298950"/>
            <a:ext cx="273050" cy="8315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4CFFA76-080F-4A6C-B235-7CF0D92D3DE2}"/>
              </a:ext>
            </a:extLst>
          </p:cNvPr>
          <p:cNvCxnSpPr>
            <a:cxnSpLocks/>
          </p:cNvCxnSpPr>
          <p:nvPr/>
        </p:nvCxnSpPr>
        <p:spPr>
          <a:xfrm flipV="1">
            <a:off x="6010104" y="4603750"/>
            <a:ext cx="679450" cy="5267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4F6283F-873C-4D2E-89BC-9C95A8066928}"/>
              </a:ext>
            </a:extLst>
          </p:cNvPr>
          <p:cNvCxnSpPr>
            <a:cxnSpLocks/>
          </p:cNvCxnSpPr>
          <p:nvPr/>
        </p:nvCxnSpPr>
        <p:spPr>
          <a:xfrm flipH="1" flipV="1">
            <a:off x="6470218" y="3797300"/>
            <a:ext cx="219338" cy="806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H="1" flipV="1">
            <a:off x="6470218" y="3784600"/>
            <a:ext cx="682886" cy="5143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C94579A-C385-41E0-A3BD-00C21163E3B0}"/>
              </a:ext>
            </a:extLst>
          </p:cNvPr>
          <p:cNvCxnSpPr>
            <a:cxnSpLocks/>
          </p:cNvCxnSpPr>
          <p:nvPr/>
        </p:nvCxnSpPr>
        <p:spPr>
          <a:xfrm flipV="1">
            <a:off x="7149670" y="3797300"/>
            <a:ext cx="736598" cy="5016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A6480AC-23CA-4CB8-B899-9CE5EBB44638}"/>
              </a:ext>
            </a:extLst>
          </p:cNvPr>
          <p:cNvCxnSpPr>
            <a:cxnSpLocks/>
          </p:cNvCxnSpPr>
          <p:nvPr/>
        </p:nvCxnSpPr>
        <p:spPr>
          <a:xfrm flipV="1">
            <a:off x="7613218" y="3797300"/>
            <a:ext cx="273050" cy="806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80614D4-C8F9-40ED-ABE7-9D703BECE0F4}"/>
              </a:ext>
            </a:extLst>
          </p:cNvPr>
          <p:cNvCxnSpPr>
            <a:cxnSpLocks/>
          </p:cNvCxnSpPr>
          <p:nvPr/>
        </p:nvCxnSpPr>
        <p:spPr>
          <a:xfrm>
            <a:off x="7605092" y="4603750"/>
            <a:ext cx="695506" cy="52672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3F5F8D2-3EA6-4D07-8253-FD373350064F}"/>
              </a:ext>
            </a:extLst>
          </p:cNvPr>
          <p:cNvCxnSpPr>
            <a:cxnSpLocks/>
          </p:cNvCxnSpPr>
          <p:nvPr/>
        </p:nvCxnSpPr>
        <p:spPr>
          <a:xfrm>
            <a:off x="7445204" y="5130478"/>
            <a:ext cx="85539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3963BAC-5529-4C63-A8F5-25CF36E3A487}"/>
              </a:ext>
            </a:extLst>
          </p:cNvPr>
          <p:cNvCxnSpPr>
            <a:cxnSpLocks/>
          </p:cNvCxnSpPr>
          <p:nvPr/>
        </p:nvCxnSpPr>
        <p:spPr>
          <a:xfrm flipH="1">
            <a:off x="7149670" y="5130478"/>
            <a:ext cx="295534" cy="83152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9A32DDA-E172-43D1-BDD4-AFB87764DEFA}"/>
              </a:ext>
            </a:extLst>
          </p:cNvPr>
          <p:cNvCxnSpPr>
            <a:cxnSpLocks/>
          </p:cNvCxnSpPr>
          <p:nvPr/>
        </p:nvCxnSpPr>
        <p:spPr>
          <a:xfrm>
            <a:off x="6867152" y="5124714"/>
            <a:ext cx="282518" cy="80995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6792D92-0CA2-4187-8E57-2C02803016FD}"/>
              </a:ext>
            </a:extLst>
          </p:cNvPr>
          <p:cNvCxnSpPr>
            <a:cxnSpLocks/>
          </p:cNvCxnSpPr>
          <p:nvPr/>
        </p:nvCxnSpPr>
        <p:spPr>
          <a:xfrm flipH="1">
            <a:off x="6187702" y="5136243"/>
            <a:ext cx="680586" cy="520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4F018B47-5C03-441F-9806-2FD377932D72}"/>
              </a:ext>
            </a:extLst>
          </p:cNvPr>
          <p:cNvCxnSpPr>
            <a:cxnSpLocks/>
          </p:cNvCxnSpPr>
          <p:nvPr/>
        </p:nvCxnSpPr>
        <p:spPr>
          <a:xfrm>
            <a:off x="6187702" y="5668736"/>
            <a:ext cx="255841" cy="79196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E913651-562F-4AC9-9784-3570792DBDCF}"/>
              </a:ext>
            </a:extLst>
          </p:cNvPr>
          <p:cNvCxnSpPr>
            <a:cxnSpLocks/>
          </p:cNvCxnSpPr>
          <p:nvPr/>
        </p:nvCxnSpPr>
        <p:spPr>
          <a:xfrm>
            <a:off x="5737054" y="5962006"/>
            <a:ext cx="706489" cy="4986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181CAF3-CD4D-455B-A68A-A2BAB6922189}"/>
              </a:ext>
            </a:extLst>
          </p:cNvPr>
          <p:cNvCxnSpPr>
            <a:cxnSpLocks/>
          </p:cNvCxnSpPr>
          <p:nvPr/>
        </p:nvCxnSpPr>
        <p:spPr>
          <a:xfrm flipH="1">
            <a:off x="5030927" y="5962005"/>
            <a:ext cx="714731" cy="49869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A75B20E-1D7A-4B75-8C26-DEEF43C296DF}"/>
              </a:ext>
            </a:extLst>
          </p:cNvPr>
          <p:cNvCxnSpPr>
            <a:cxnSpLocks/>
          </p:cNvCxnSpPr>
          <p:nvPr/>
        </p:nvCxnSpPr>
        <p:spPr>
          <a:xfrm flipH="1">
            <a:off x="5022812" y="5657207"/>
            <a:ext cx="263392" cy="80349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A67AEC93-02C8-4AB6-83E9-1BCF4C747647}"/>
              </a:ext>
            </a:extLst>
          </p:cNvPr>
          <p:cNvCxnSpPr>
            <a:cxnSpLocks/>
          </p:cNvCxnSpPr>
          <p:nvPr/>
        </p:nvCxnSpPr>
        <p:spPr>
          <a:xfrm flipH="1" flipV="1">
            <a:off x="4625804" y="5144497"/>
            <a:ext cx="652171" cy="52423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0" name="Rectangle 59">
            <a:extLst>
              <a:ext uri="{FF2B5EF4-FFF2-40B4-BE49-F238E27FC236}">
                <a16:creationId xmlns:a16="http://schemas.microsoft.com/office/drawing/2014/main" id="{89642427-B87A-4281-AA7D-7FCE2EC0AD7E}"/>
              </a:ext>
            </a:extLst>
          </p:cNvPr>
          <p:cNvSpPr/>
          <p:nvPr/>
        </p:nvSpPr>
        <p:spPr>
          <a:xfrm>
            <a:off x="6647156" y="6127142"/>
            <a:ext cx="5488285" cy="584775"/>
          </a:xfrm>
          <a:prstGeom prst="rect">
            <a:avLst/>
          </a:prstGeom>
        </p:spPr>
        <p:txBody>
          <a:bodyPr wrap="square">
            <a:spAutoFit/>
          </a:bodyPr>
          <a:lstStyle/>
          <a:p>
            <a:r>
              <a:rPr lang="en-GB" sz="3200" b="1" dirty="0">
                <a:solidFill>
                  <a:srgbClr val="FF0000"/>
                </a:solidFill>
                <a:latin typeface="Arial Black" panose="020B0A04020102020204" pitchFamily="34" charset="0"/>
              </a:rPr>
              <a:t>The perimeter is 90 cm </a:t>
            </a:r>
            <a:endParaRPr lang="en-GB" sz="3200" dirty="0">
              <a:solidFill>
                <a:srgbClr val="FF0000"/>
              </a:solidFill>
              <a:latin typeface="Arial Black" panose="020B0A04020102020204" pitchFamily="34" charset="0"/>
            </a:endParaRPr>
          </a:p>
        </p:txBody>
      </p:sp>
      <p:sp>
        <p:nvSpPr>
          <p:cNvPr id="61" name="Arrow: Curved Down 60">
            <a:extLst>
              <a:ext uri="{FF2B5EF4-FFF2-40B4-BE49-F238E27FC236}">
                <a16:creationId xmlns:a16="http://schemas.microsoft.com/office/drawing/2014/main" id="{A5C393FE-A27E-45FB-A9C9-0428791BDF90}"/>
              </a:ext>
            </a:extLst>
          </p:cNvPr>
          <p:cNvSpPr/>
          <p:nvPr/>
        </p:nvSpPr>
        <p:spPr>
          <a:xfrm>
            <a:off x="2179547" y="4273319"/>
            <a:ext cx="4555793" cy="806450"/>
          </a:xfrm>
          <a:prstGeom prst="curvedDownArrow">
            <a:avLst>
              <a:gd name="adj1" fmla="val 25000"/>
              <a:gd name="adj2" fmla="val 74628"/>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2" name="Rectangle 61">
            <a:extLst>
              <a:ext uri="{FF2B5EF4-FFF2-40B4-BE49-F238E27FC236}">
                <a16:creationId xmlns:a16="http://schemas.microsoft.com/office/drawing/2014/main" id="{9C31D4A2-1880-4B6E-9A0D-6E46B7434D57}"/>
              </a:ext>
            </a:extLst>
          </p:cNvPr>
          <p:cNvSpPr/>
          <p:nvPr/>
        </p:nvSpPr>
        <p:spPr>
          <a:xfrm>
            <a:off x="126339" y="5343772"/>
            <a:ext cx="4995570" cy="1384995"/>
          </a:xfrm>
          <a:prstGeom prst="rect">
            <a:avLst/>
          </a:prstGeom>
        </p:spPr>
        <p:txBody>
          <a:bodyPr wrap="square">
            <a:spAutoFit/>
          </a:bodyPr>
          <a:lstStyle/>
          <a:p>
            <a:r>
              <a:rPr lang="en-GB" sz="2800" dirty="0">
                <a:solidFill>
                  <a:srgbClr val="FF0000"/>
                </a:solidFill>
                <a:latin typeface="Calibri" panose="020F0502020204030204" pitchFamily="34" charset="0"/>
              </a:rPr>
              <a:t>To find perimeter, we only count edges on the </a:t>
            </a:r>
            <a:r>
              <a:rPr lang="en-GB" sz="2800" u="sng" dirty="0">
                <a:solidFill>
                  <a:srgbClr val="FF0000"/>
                </a:solidFill>
                <a:latin typeface="Calibri" panose="020F0502020204030204" pitchFamily="34" charset="0"/>
              </a:rPr>
              <a:t>outside</a:t>
            </a:r>
            <a:r>
              <a:rPr lang="en-GB" sz="2800" dirty="0">
                <a:solidFill>
                  <a:srgbClr val="FF0000"/>
                </a:solidFill>
                <a:latin typeface="Calibri" panose="020F0502020204030204" pitchFamily="34" charset="0"/>
              </a:rPr>
              <a:t> of the shape. </a:t>
            </a:r>
            <a:endParaRPr lang="en-GB" sz="3200" dirty="0">
              <a:solidFill>
                <a:srgbClr val="FF0000"/>
              </a:solidFill>
            </a:endParaRPr>
          </a:p>
        </p:txBody>
      </p:sp>
      <p:sp>
        <p:nvSpPr>
          <p:cNvPr id="32" name="Rectangle 31">
            <a:extLst>
              <a:ext uri="{FF2B5EF4-FFF2-40B4-BE49-F238E27FC236}">
                <a16:creationId xmlns:a16="http://schemas.microsoft.com/office/drawing/2014/main" id="{725BA344-48C7-4EE3-9039-31CF4EC004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4" name="Group 33">
            <a:extLst>
              <a:ext uri="{FF2B5EF4-FFF2-40B4-BE49-F238E27FC236}">
                <a16:creationId xmlns:a16="http://schemas.microsoft.com/office/drawing/2014/main" id="{0F89394A-EF68-4A67-8C2D-3EA2FD4308DE}"/>
              </a:ext>
            </a:extLst>
          </p:cNvPr>
          <p:cNvGrpSpPr/>
          <p:nvPr/>
        </p:nvGrpSpPr>
        <p:grpSpPr>
          <a:xfrm>
            <a:off x="8899090" y="4263613"/>
            <a:ext cx="1861800" cy="1405123"/>
            <a:chOff x="2248666" y="1937292"/>
            <a:chExt cx="1861800" cy="1405123"/>
          </a:xfrm>
        </p:grpSpPr>
        <p:sp>
          <p:nvSpPr>
            <p:cNvPr id="35" name="TextBox 34">
              <a:extLst>
                <a:ext uri="{FF2B5EF4-FFF2-40B4-BE49-F238E27FC236}">
                  <a16:creationId xmlns:a16="http://schemas.microsoft.com/office/drawing/2014/main" id="{E88F78A4-76BA-4797-AC8A-F2A11073DE65}"/>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36" name="TextBox 35">
              <a:extLst>
                <a:ext uri="{FF2B5EF4-FFF2-40B4-BE49-F238E27FC236}">
                  <a16:creationId xmlns:a16="http://schemas.microsoft.com/office/drawing/2014/main" id="{86E8B2B8-2E8D-4067-9557-4F46D9A28CE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8" name="TextBox 37">
              <a:extLst>
                <a:ext uri="{FF2B5EF4-FFF2-40B4-BE49-F238E27FC236}">
                  <a16:creationId xmlns:a16="http://schemas.microsoft.com/office/drawing/2014/main" id="{4C288D6F-D2A0-4ACF-A2A2-BF3B2044FADA}"/>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40" name="Straight Connector 39">
              <a:extLst>
                <a:ext uri="{FF2B5EF4-FFF2-40B4-BE49-F238E27FC236}">
                  <a16:creationId xmlns:a16="http://schemas.microsoft.com/office/drawing/2014/main" id="{36601722-E225-4D65-ABCA-DD7600CA709F}"/>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881C7D9-1BA0-44A1-8BF7-8D348F48BE0A}"/>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4" name="TextBox 43">
            <a:extLst>
              <a:ext uri="{FF2B5EF4-FFF2-40B4-BE49-F238E27FC236}">
                <a16:creationId xmlns:a16="http://schemas.microsoft.com/office/drawing/2014/main" id="{88784BCD-8463-4AFA-8403-8F703D5EC2B5}"/>
              </a:ext>
            </a:extLst>
          </p:cNvPr>
          <p:cNvSpPr txBox="1"/>
          <p:nvPr/>
        </p:nvSpPr>
        <p:spPr>
          <a:xfrm>
            <a:off x="9423452" y="400948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45" name="TextBox 44">
            <a:extLst>
              <a:ext uri="{FF2B5EF4-FFF2-40B4-BE49-F238E27FC236}">
                <a16:creationId xmlns:a16="http://schemas.microsoft.com/office/drawing/2014/main" id="{4E602837-41AF-4D7C-9650-A1D87FCA13D9}"/>
              </a:ext>
            </a:extLst>
          </p:cNvPr>
          <p:cNvSpPr txBox="1"/>
          <p:nvPr/>
        </p:nvSpPr>
        <p:spPr>
          <a:xfrm>
            <a:off x="9784501" y="514631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6" name="TextBox 45">
            <a:extLst>
              <a:ext uri="{FF2B5EF4-FFF2-40B4-BE49-F238E27FC236}">
                <a16:creationId xmlns:a16="http://schemas.microsoft.com/office/drawing/2014/main" id="{D64E3600-7875-45C3-8612-8A50B69E447E}"/>
              </a:ext>
            </a:extLst>
          </p:cNvPr>
          <p:cNvSpPr txBox="1"/>
          <p:nvPr/>
        </p:nvSpPr>
        <p:spPr>
          <a:xfrm>
            <a:off x="9350673" y="514631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2479725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7"/>
                                        </p:tgtEl>
                                        <p:attrNameLst>
                                          <p:attrName>style.visibility</p:attrName>
                                        </p:attrNameLst>
                                      </p:cBhvr>
                                      <p:to>
                                        <p:strVal val="visible"/>
                                      </p:to>
                                    </p:set>
                                    <p:animEffect transition="in" filter="fade">
                                      <p:cBhvr>
                                        <p:cTn id="57" dur="500"/>
                                        <p:tgtEl>
                                          <p:spTgt spid="3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fade">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43"/>
                                        </p:tgtEl>
                                        <p:attrNameLst>
                                          <p:attrName>style.visibility</p:attrName>
                                        </p:attrNameLst>
                                      </p:cBhvr>
                                      <p:to>
                                        <p:strVal val="visible"/>
                                      </p:to>
                                    </p:set>
                                    <p:animEffect transition="in" filter="fade">
                                      <p:cBhvr>
                                        <p:cTn id="72" dur="500"/>
                                        <p:tgtEl>
                                          <p:spTgt spid="4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fade">
                                      <p:cBhvr>
                                        <p:cTn id="77" dur="500"/>
                                        <p:tgtEl>
                                          <p:spTgt spid="4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fade">
                                      <p:cBhvr>
                                        <p:cTn id="82" dur="500"/>
                                        <p:tgtEl>
                                          <p:spTgt spid="4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fade">
                                      <p:cBhvr>
                                        <p:cTn id="87" dur="500"/>
                                        <p:tgtEl>
                                          <p:spTgt spid="5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3"/>
                                        </p:tgtEl>
                                        <p:attrNameLst>
                                          <p:attrName>style.visibility</p:attrName>
                                        </p:attrNameLst>
                                      </p:cBhvr>
                                      <p:to>
                                        <p:strVal val="visible"/>
                                      </p:to>
                                    </p:set>
                                    <p:animEffect transition="in" filter="fade">
                                      <p:cBhvr>
                                        <p:cTn id="92" dur="500"/>
                                        <p:tgtEl>
                                          <p:spTgt spid="5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44"/>
                                        </p:tgtEl>
                                        <p:attrNameLst>
                                          <p:attrName>style.visibility</p:attrName>
                                        </p:attrNameLst>
                                      </p:cBhvr>
                                      <p:to>
                                        <p:strVal val="visible"/>
                                      </p:to>
                                    </p:set>
                                    <p:animEffect transition="in" filter="fade">
                                      <p:cBhvr>
                                        <p:cTn id="102" dur="500"/>
                                        <p:tgtEl>
                                          <p:spTgt spid="4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45"/>
                                        </p:tgtEl>
                                        <p:attrNameLst>
                                          <p:attrName>style.visibility</p:attrName>
                                        </p:attrNameLst>
                                      </p:cBhvr>
                                      <p:to>
                                        <p:strVal val="visible"/>
                                      </p:to>
                                    </p:set>
                                    <p:animEffect transition="in" filter="fade">
                                      <p:cBhvr>
                                        <p:cTn id="107" dur="500"/>
                                        <p:tgtEl>
                                          <p:spTgt spid="45"/>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46"/>
                                        </p:tgtEl>
                                        <p:attrNameLst>
                                          <p:attrName>style.visibility</p:attrName>
                                        </p:attrNameLst>
                                      </p:cBhvr>
                                      <p:to>
                                        <p:strVal val="visible"/>
                                      </p:to>
                                    </p:set>
                                    <p:animEffect transition="in" filter="fade">
                                      <p:cBhvr>
                                        <p:cTn id="112" dur="500"/>
                                        <p:tgtEl>
                                          <p:spTgt spid="4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dissolve">
                                      <p:cBhvr>
                                        <p:cTn id="117" dur="500"/>
                                        <p:tgtEl>
                                          <p:spTgt spid="60"/>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xit" presetSubtype="0" fill="hold" nodeType="clickEffect">
                                  <p:stCondLst>
                                    <p:cond delay="0"/>
                                  </p:stCondLst>
                                  <p:childTnLst>
                                    <p:animEffect transition="out" filter="fade">
                                      <p:cBhvr>
                                        <p:cTn id="121" dur="500"/>
                                        <p:tgtEl>
                                          <p:spTgt spid="4"/>
                                        </p:tgtEl>
                                      </p:cBhvr>
                                    </p:animEffect>
                                    <p:set>
                                      <p:cBhvr>
                                        <p:cTn id="122" dur="1" fill="hold">
                                          <p:stCondLst>
                                            <p:cond delay="499"/>
                                          </p:stCondLst>
                                        </p:cTn>
                                        <p:tgtEl>
                                          <p:spTgt spid="4"/>
                                        </p:tgtEl>
                                        <p:attrNameLst>
                                          <p:attrName>style.visibility</p:attrName>
                                        </p:attrNameLst>
                                      </p:cBhvr>
                                      <p:to>
                                        <p:strVal val="hidden"/>
                                      </p:to>
                                    </p:set>
                                  </p:childTnLst>
                                </p:cTn>
                              </p:par>
                              <p:par>
                                <p:cTn id="123" presetID="10" presetClass="exit" presetSubtype="0" fill="hold" nodeType="withEffect">
                                  <p:stCondLst>
                                    <p:cond delay="0"/>
                                  </p:stCondLst>
                                  <p:childTnLst>
                                    <p:animEffect transition="out" filter="fade">
                                      <p:cBhvr>
                                        <p:cTn id="124" dur="500"/>
                                        <p:tgtEl>
                                          <p:spTgt spid="13"/>
                                        </p:tgtEl>
                                      </p:cBhvr>
                                    </p:animEffect>
                                    <p:set>
                                      <p:cBhvr>
                                        <p:cTn id="125" dur="1" fill="hold">
                                          <p:stCondLst>
                                            <p:cond delay="499"/>
                                          </p:stCondLst>
                                        </p:cTn>
                                        <p:tgtEl>
                                          <p:spTgt spid="13"/>
                                        </p:tgtEl>
                                        <p:attrNameLst>
                                          <p:attrName>style.visibility</p:attrName>
                                        </p:attrNameLst>
                                      </p:cBhvr>
                                      <p:to>
                                        <p:strVal val="hidden"/>
                                      </p:to>
                                    </p:set>
                                  </p:childTnLst>
                                </p:cTn>
                              </p:par>
                              <p:par>
                                <p:cTn id="126" presetID="10" presetClass="exit" presetSubtype="0" fill="hold" nodeType="withEffect">
                                  <p:stCondLst>
                                    <p:cond delay="0"/>
                                  </p:stCondLst>
                                  <p:childTnLst>
                                    <p:animEffect transition="out" filter="fade">
                                      <p:cBhvr>
                                        <p:cTn id="127" dur="500"/>
                                        <p:tgtEl>
                                          <p:spTgt spid="15"/>
                                        </p:tgtEl>
                                      </p:cBhvr>
                                    </p:animEffect>
                                    <p:set>
                                      <p:cBhvr>
                                        <p:cTn id="128" dur="1" fill="hold">
                                          <p:stCondLst>
                                            <p:cond delay="499"/>
                                          </p:stCondLst>
                                        </p:cTn>
                                        <p:tgtEl>
                                          <p:spTgt spid="15"/>
                                        </p:tgtEl>
                                        <p:attrNameLst>
                                          <p:attrName>style.visibility</p:attrName>
                                        </p:attrNameLst>
                                      </p:cBhvr>
                                      <p:to>
                                        <p:strVal val="hidden"/>
                                      </p:to>
                                    </p:set>
                                  </p:childTnLst>
                                </p:cTn>
                              </p:par>
                              <p:par>
                                <p:cTn id="129" presetID="10" presetClass="exit" presetSubtype="0" fill="hold" nodeType="withEffect">
                                  <p:stCondLst>
                                    <p:cond delay="0"/>
                                  </p:stCondLst>
                                  <p:childTnLst>
                                    <p:animEffect transition="out" filter="fade">
                                      <p:cBhvr>
                                        <p:cTn id="130" dur="500"/>
                                        <p:tgtEl>
                                          <p:spTgt spid="18"/>
                                        </p:tgtEl>
                                      </p:cBhvr>
                                    </p:animEffect>
                                    <p:set>
                                      <p:cBhvr>
                                        <p:cTn id="131" dur="1" fill="hold">
                                          <p:stCondLst>
                                            <p:cond delay="499"/>
                                          </p:stCondLst>
                                        </p:cTn>
                                        <p:tgtEl>
                                          <p:spTgt spid="18"/>
                                        </p:tgtEl>
                                        <p:attrNameLst>
                                          <p:attrName>style.visibility</p:attrName>
                                        </p:attrNameLst>
                                      </p:cBhvr>
                                      <p:to>
                                        <p:strVal val="hidden"/>
                                      </p:to>
                                    </p:set>
                                  </p:childTnLst>
                                </p:cTn>
                              </p:par>
                              <p:par>
                                <p:cTn id="132" presetID="10" presetClass="exit" presetSubtype="0" fill="hold" nodeType="withEffect">
                                  <p:stCondLst>
                                    <p:cond delay="0"/>
                                  </p:stCondLst>
                                  <p:childTnLst>
                                    <p:animEffect transition="out" filter="fade">
                                      <p:cBhvr>
                                        <p:cTn id="133" dur="500"/>
                                        <p:tgtEl>
                                          <p:spTgt spid="20"/>
                                        </p:tgtEl>
                                      </p:cBhvr>
                                    </p:animEffect>
                                    <p:set>
                                      <p:cBhvr>
                                        <p:cTn id="134" dur="1" fill="hold">
                                          <p:stCondLst>
                                            <p:cond delay="499"/>
                                          </p:stCondLst>
                                        </p:cTn>
                                        <p:tgtEl>
                                          <p:spTgt spid="20"/>
                                        </p:tgtEl>
                                        <p:attrNameLst>
                                          <p:attrName>style.visibility</p:attrName>
                                        </p:attrNameLst>
                                      </p:cBhvr>
                                      <p:to>
                                        <p:strVal val="hidden"/>
                                      </p:to>
                                    </p:set>
                                  </p:childTnLst>
                                </p:cTn>
                              </p:par>
                              <p:par>
                                <p:cTn id="135" presetID="10" presetClass="exit" presetSubtype="0" fill="hold" nodeType="withEffect">
                                  <p:stCondLst>
                                    <p:cond delay="0"/>
                                  </p:stCondLst>
                                  <p:childTnLst>
                                    <p:animEffect transition="out" filter="fade">
                                      <p:cBhvr>
                                        <p:cTn id="136" dur="500"/>
                                        <p:tgtEl>
                                          <p:spTgt spid="22"/>
                                        </p:tgtEl>
                                      </p:cBhvr>
                                    </p:animEffect>
                                    <p:set>
                                      <p:cBhvr>
                                        <p:cTn id="137" dur="1" fill="hold">
                                          <p:stCondLst>
                                            <p:cond delay="499"/>
                                          </p:stCondLst>
                                        </p:cTn>
                                        <p:tgtEl>
                                          <p:spTgt spid="22"/>
                                        </p:tgtEl>
                                        <p:attrNameLst>
                                          <p:attrName>style.visibility</p:attrName>
                                        </p:attrNameLst>
                                      </p:cBhvr>
                                      <p:to>
                                        <p:strVal val="hidden"/>
                                      </p:to>
                                    </p:set>
                                  </p:childTnLst>
                                </p:cTn>
                              </p:par>
                              <p:par>
                                <p:cTn id="138" presetID="10" presetClass="exit" presetSubtype="0" fill="hold" nodeType="withEffect">
                                  <p:stCondLst>
                                    <p:cond delay="0"/>
                                  </p:stCondLst>
                                  <p:childTnLst>
                                    <p:animEffect transition="out" filter="fade">
                                      <p:cBhvr>
                                        <p:cTn id="139" dur="500"/>
                                        <p:tgtEl>
                                          <p:spTgt spid="25"/>
                                        </p:tgtEl>
                                      </p:cBhvr>
                                    </p:animEffect>
                                    <p:set>
                                      <p:cBhvr>
                                        <p:cTn id="140" dur="1" fill="hold">
                                          <p:stCondLst>
                                            <p:cond delay="499"/>
                                          </p:stCondLst>
                                        </p:cTn>
                                        <p:tgtEl>
                                          <p:spTgt spid="25"/>
                                        </p:tgtEl>
                                        <p:attrNameLst>
                                          <p:attrName>style.visibility</p:attrName>
                                        </p:attrNameLst>
                                      </p:cBhvr>
                                      <p:to>
                                        <p:strVal val="hidden"/>
                                      </p:to>
                                    </p:set>
                                  </p:childTnLst>
                                </p:cTn>
                              </p:par>
                              <p:par>
                                <p:cTn id="141" presetID="10" presetClass="exit" presetSubtype="0" fill="hold" nodeType="withEffect">
                                  <p:stCondLst>
                                    <p:cond delay="0"/>
                                  </p:stCondLst>
                                  <p:childTnLst>
                                    <p:animEffect transition="out" filter="fade">
                                      <p:cBhvr>
                                        <p:cTn id="142" dur="500"/>
                                        <p:tgtEl>
                                          <p:spTgt spid="28"/>
                                        </p:tgtEl>
                                      </p:cBhvr>
                                    </p:animEffect>
                                    <p:set>
                                      <p:cBhvr>
                                        <p:cTn id="143" dur="1" fill="hold">
                                          <p:stCondLst>
                                            <p:cond delay="499"/>
                                          </p:stCondLst>
                                        </p:cTn>
                                        <p:tgtEl>
                                          <p:spTgt spid="28"/>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31"/>
                                        </p:tgtEl>
                                      </p:cBhvr>
                                    </p:animEffect>
                                    <p:set>
                                      <p:cBhvr>
                                        <p:cTn id="146" dur="1" fill="hold">
                                          <p:stCondLst>
                                            <p:cond delay="499"/>
                                          </p:stCondLst>
                                        </p:cTn>
                                        <p:tgtEl>
                                          <p:spTgt spid="3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33"/>
                                        </p:tgtEl>
                                      </p:cBhvr>
                                    </p:animEffect>
                                    <p:set>
                                      <p:cBhvr>
                                        <p:cTn id="149" dur="1" fill="hold">
                                          <p:stCondLst>
                                            <p:cond delay="499"/>
                                          </p:stCondLst>
                                        </p:cTn>
                                        <p:tgtEl>
                                          <p:spTgt spid="33"/>
                                        </p:tgtEl>
                                        <p:attrNameLst>
                                          <p:attrName>style.visibility</p:attrName>
                                        </p:attrNameLst>
                                      </p:cBhvr>
                                      <p:to>
                                        <p:strVal val="hidden"/>
                                      </p:to>
                                    </p:set>
                                  </p:childTnLst>
                                </p:cTn>
                              </p:par>
                              <p:par>
                                <p:cTn id="150" presetID="10" presetClass="exit" presetSubtype="0" fill="hold" nodeType="withEffect">
                                  <p:stCondLst>
                                    <p:cond delay="0"/>
                                  </p:stCondLst>
                                  <p:childTnLst>
                                    <p:animEffect transition="out" filter="fade">
                                      <p:cBhvr>
                                        <p:cTn id="151" dur="500"/>
                                        <p:tgtEl>
                                          <p:spTgt spid="37"/>
                                        </p:tgtEl>
                                      </p:cBhvr>
                                    </p:animEffect>
                                    <p:set>
                                      <p:cBhvr>
                                        <p:cTn id="152" dur="1" fill="hold">
                                          <p:stCondLst>
                                            <p:cond delay="499"/>
                                          </p:stCondLst>
                                        </p:cTn>
                                        <p:tgtEl>
                                          <p:spTgt spid="37"/>
                                        </p:tgtEl>
                                        <p:attrNameLst>
                                          <p:attrName>style.visibility</p:attrName>
                                        </p:attrNameLst>
                                      </p:cBhvr>
                                      <p:to>
                                        <p:strVal val="hidden"/>
                                      </p:to>
                                    </p:set>
                                  </p:childTnLst>
                                </p:cTn>
                              </p:par>
                              <p:par>
                                <p:cTn id="153" presetID="10" presetClass="exit" presetSubtype="0" fill="hold" nodeType="withEffect">
                                  <p:stCondLst>
                                    <p:cond delay="0"/>
                                  </p:stCondLst>
                                  <p:childTnLst>
                                    <p:animEffect transition="out" filter="fade">
                                      <p:cBhvr>
                                        <p:cTn id="154" dur="500"/>
                                        <p:tgtEl>
                                          <p:spTgt spid="39"/>
                                        </p:tgtEl>
                                      </p:cBhvr>
                                    </p:animEffect>
                                    <p:set>
                                      <p:cBhvr>
                                        <p:cTn id="155" dur="1" fill="hold">
                                          <p:stCondLst>
                                            <p:cond delay="499"/>
                                          </p:stCondLst>
                                        </p:cTn>
                                        <p:tgtEl>
                                          <p:spTgt spid="39"/>
                                        </p:tgtEl>
                                        <p:attrNameLst>
                                          <p:attrName>style.visibility</p:attrName>
                                        </p:attrNameLst>
                                      </p:cBhvr>
                                      <p:to>
                                        <p:strVal val="hidden"/>
                                      </p:to>
                                    </p:set>
                                  </p:childTnLst>
                                </p:cTn>
                              </p:par>
                              <p:par>
                                <p:cTn id="156" presetID="10" presetClass="exit" presetSubtype="0" fill="hold" nodeType="withEffect">
                                  <p:stCondLst>
                                    <p:cond delay="0"/>
                                  </p:stCondLst>
                                  <p:childTnLst>
                                    <p:animEffect transition="out" filter="fade">
                                      <p:cBhvr>
                                        <p:cTn id="157" dur="500"/>
                                        <p:tgtEl>
                                          <p:spTgt spid="41"/>
                                        </p:tgtEl>
                                      </p:cBhvr>
                                    </p:animEffect>
                                    <p:set>
                                      <p:cBhvr>
                                        <p:cTn id="158" dur="1" fill="hold">
                                          <p:stCondLst>
                                            <p:cond delay="499"/>
                                          </p:stCondLst>
                                        </p:cTn>
                                        <p:tgtEl>
                                          <p:spTgt spid="41"/>
                                        </p:tgtEl>
                                        <p:attrNameLst>
                                          <p:attrName>style.visibility</p:attrName>
                                        </p:attrNameLst>
                                      </p:cBhvr>
                                      <p:to>
                                        <p:strVal val="hidden"/>
                                      </p:to>
                                    </p:set>
                                  </p:childTnLst>
                                </p:cTn>
                              </p:par>
                              <p:par>
                                <p:cTn id="159" presetID="10" presetClass="exit" presetSubtype="0" fill="hold" nodeType="withEffect">
                                  <p:stCondLst>
                                    <p:cond delay="0"/>
                                  </p:stCondLst>
                                  <p:childTnLst>
                                    <p:animEffect transition="out" filter="fade">
                                      <p:cBhvr>
                                        <p:cTn id="160" dur="500"/>
                                        <p:tgtEl>
                                          <p:spTgt spid="43"/>
                                        </p:tgtEl>
                                      </p:cBhvr>
                                    </p:animEffect>
                                    <p:set>
                                      <p:cBhvr>
                                        <p:cTn id="161" dur="1" fill="hold">
                                          <p:stCondLst>
                                            <p:cond delay="499"/>
                                          </p:stCondLst>
                                        </p:cTn>
                                        <p:tgtEl>
                                          <p:spTgt spid="43"/>
                                        </p:tgtEl>
                                        <p:attrNameLst>
                                          <p:attrName>style.visibility</p:attrName>
                                        </p:attrNameLst>
                                      </p:cBhvr>
                                      <p:to>
                                        <p:strVal val="hidden"/>
                                      </p:to>
                                    </p:set>
                                  </p:childTnLst>
                                </p:cTn>
                              </p:par>
                              <p:par>
                                <p:cTn id="162" presetID="10" presetClass="exit" presetSubtype="0" fill="hold" nodeType="withEffect">
                                  <p:stCondLst>
                                    <p:cond delay="0"/>
                                  </p:stCondLst>
                                  <p:childTnLst>
                                    <p:animEffect transition="out" filter="fade">
                                      <p:cBhvr>
                                        <p:cTn id="163" dur="500"/>
                                        <p:tgtEl>
                                          <p:spTgt spid="47"/>
                                        </p:tgtEl>
                                      </p:cBhvr>
                                    </p:animEffect>
                                    <p:set>
                                      <p:cBhvr>
                                        <p:cTn id="164" dur="1" fill="hold">
                                          <p:stCondLst>
                                            <p:cond delay="499"/>
                                          </p:stCondLst>
                                        </p:cTn>
                                        <p:tgtEl>
                                          <p:spTgt spid="47"/>
                                        </p:tgtEl>
                                        <p:attrNameLst>
                                          <p:attrName>style.visibility</p:attrName>
                                        </p:attrNameLst>
                                      </p:cBhvr>
                                      <p:to>
                                        <p:strVal val="hidden"/>
                                      </p:to>
                                    </p:set>
                                  </p:childTnLst>
                                </p:cTn>
                              </p:par>
                              <p:par>
                                <p:cTn id="165" presetID="10" presetClass="exit" presetSubtype="0" fill="hold" nodeType="withEffect">
                                  <p:stCondLst>
                                    <p:cond delay="0"/>
                                  </p:stCondLst>
                                  <p:childTnLst>
                                    <p:animEffect transition="out" filter="fade">
                                      <p:cBhvr>
                                        <p:cTn id="166" dur="500"/>
                                        <p:tgtEl>
                                          <p:spTgt spid="49"/>
                                        </p:tgtEl>
                                      </p:cBhvr>
                                    </p:animEffect>
                                    <p:set>
                                      <p:cBhvr>
                                        <p:cTn id="167" dur="1" fill="hold">
                                          <p:stCondLst>
                                            <p:cond delay="499"/>
                                          </p:stCondLst>
                                        </p:cTn>
                                        <p:tgtEl>
                                          <p:spTgt spid="49"/>
                                        </p:tgtEl>
                                        <p:attrNameLst>
                                          <p:attrName>style.visibility</p:attrName>
                                        </p:attrNameLst>
                                      </p:cBhvr>
                                      <p:to>
                                        <p:strVal val="hidden"/>
                                      </p:to>
                                    </p:set>
                                  </p:childTnLst>
                                </p:cTn>
                              </p:par>
                              <p:par>
                                <p:cTn id="168" presetID="10" presetClass="exit" presetSubtype="0" fill="hold" nodeType="withEffect">
                                  <p:stCondLst>
                                    <p:cond delay="0"/>
                                  </p:stCondLst>
                                  <p:childTnLst>
                                    <p:animEffect transition="out" filter="fade">
                                      <p:cBhvr>
                                        <p:cTn id="169" dur="500"/>
                                        <p:tgtEl>
                                          <p:spTgt spid="51"/>
                                        </p:tgtEl>
                                      </p:cBhvr>
                                    </p:animEffect>
                                    <p:set>
                                      <p:cBhvr>
                                        <p:cTn id="170" dur="1" fill="hold">
                                          <p:stCondLst>
                                            <p:cond delay="499"/>
                                          </p:stCondLst>
                                        </p:cTn>
                                        <p:tgtEl>
                                          <p:spTgt spid="51"/>
                                        </p:tgtEl>
                                        <p:attrNameLst>
                                          <p:attrName>style.visibility</p:attrName>
                                        </p:attrNameLst>
                                      </p:cBhvr>
                                      <p:to>
                                        <p:strVal val="hidden"/>
                                      </p:to>
                                    </p:set>
                                  </p:childTnLst>
                                </p:cTn>
                              </p:par>
                              <p:par>
                                <p:cTn id="171" presetID="10" presetClass="exit" presetSubtype="0" fill="hold" nodeType="withEffect">
                                  <p:stCondLst>
                                    <p:cond delay="0"/>
                                  </p:stCondLst>
                                  <p:childTnLst>
                                    <p:animEffect transition="out" filter="fade">
                                      <p:cBhvr>
                                        <p:cTn id="172" dur="500"/>
                                        <p:tgtEl>
                                          <p:spTgt spid="53"/>
                                        </p:tgtEl>
                                      </p:cBhvr>
                                    </p:animEffect>
                                    <p:set>
                                      <p:cBhvr>
                                        <p:cTn id="173" dur="1" fill="hold">
                                          <p:stCondLst>
                                            <p:cond delay="499"/>
                                          </p:stCondLst>
                                        </p:cTn>
                                        <p:tgtEl>
                                          <p:spTgt spid="53"/>
                                        </p:tgtEl>
                                        <p:attrNameLst>
                                          <p:attrName>style.visibility</p:attrName>
                                        </p:attrNameLst>
                                      </p:cBhvr>
                                      <p:to>
                                        <p:strVal val="hidden"/>
                                      </p:to>
                                    </p:se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fade">
                                      <p:cBhvr>
                                        <p:cTn id="178" dur="500"/>
                                        <p:tgtEl>
                                          <p:spTgt spid="61"/>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ntr" presetSubtype="0" fill="hold" grpId="0" nodeType="clickEffect">
                                  <p:stCondLst>
                                    <p:cond delay="0"/>
                                  </p:stCondLst>
                                  <p:childTnLst>
                                    <p:set>
                                      <p:cBhvr>
                                        <p:cTn id="182" dur="1" fill="hold">
                                          <p:stCondLst>
                                            <p:cond delay="0"/>
                                          </p:stCondLst>
                                        </p:cTn>
                                        <p:tgtEl>
                                          <p:spTgt spid="62"/>
                                        </p:tgtEl>
                                        <p:attrNameLst>
                                          <p:attrName>style.visibility</p:attrName>
                                        </p:attrNameLst>
                                      </p:cBhvr>
                                      <p:to>
                                        <p:strVal val="visible"/>
                                      </p:to>
                                    </p:set>
                                    <p:animEffect transition="in" filter="fade">
                                      <p:cBhvr>
                                        <p:cTn id="18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animBg="1"/>
      <p:bldP spid="62" grpId="0"/>
      <p:bldP spid="44" grpId="0"/>
      <p:bldP spid="45" grpId="0"/>
      <p:bldP spid="46"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3Y5A18_files/image002.jpg">
            <a:extLst>
              <a:ext uri="{FF2B5EF4-FFF2-40B4-BE49-F238E27FC236}">
                <a16:creationId xmlns:a16="http://schemas.microsoft.com/office/drawing/2014/main" id="{51746D3F-E50D-4401-B36F-D8B292E9824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306957" y="330991"/>
            <a:ext cx="6957951" cy="5977043"/>
          </a:xfrm>
          <a:prstGeom prst="rect">
            <a:avLst/>
          </a:prstGeom>
          <a:noFill/>
          <a:ln>
            <a:noFill/>
          </a:ln>
        </p:spPr>
      </p:pic>
      <p:sp>
        <p:nvSpPr>
          <p:cNvPr id="3" name="Rectangle 2">
            <a:extLst>
              <a:ext uri="{FF2B5EF4-FFF2-40B4-BE49-F238E27FC236}">
                <a16:creationId xmlns:a16="http://schemas.microsoft.com/office/drawing/2014/main" id="{573876E1-7D95-4D94-83AE-843B626F3069}"/>
              </a:ext>
            </a:extLst>
          </p:cNvPr>
          <p:cNvSpPr/>
          <p:nvPr/>
        </p:nvSpPr>
        <p:spPr>
          <a:xfrm>
            <a:off x="103032" y="51516"/>
            <a:ext cx="4306957" cy="304698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shaded square on a grid.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3 more squares so that the design is symmetrical in both mirror lines.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910C712B-875C-4CCB-9680-AA943FDFE19C}"/>
              </a:ext>
            </a:extLst>
          </p:cNvPr>
          <p:cNvSpPr/>
          <p:nvPr/>
        </p:nvSpPr>
        <p:spPr>
          <a:xfrm>
            <a:off x="6180408" y="1574617"/>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C4A85E3F-BF11-4086-9DF9-159F115B2FEE}"/>
              </a:ext>
            </a:extLst>
          </p:cNvPr>
          <p:cNvCxnSpPr>
            <a:cxnSpLocks/>
          </p:cNvCxnSpPr>
          <p:nvPr/>
        </p:nvCxnSpPr>
        <p:spPr>
          <a:xfrm flipH="1">
            <a:off x="4726745" y="1223889"/>
            <a:ext cx="4529797" cy="44735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C05133A7-10F1-4462-A9A6-FC17CAE041E5}"/>
              </a:ext>
            </a:extLst>
          </p:cNvPr>
          <p:cNvSpPr/>
          <p:nvPr/>
        </p:nvSpPr>
        <p:spPr>
          <a:xfrm>
            <a:off x="7964661" y="3370973"/>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A777ADA2-B6B1-410F-B615-0D4DF6B0B91A}"/>
              </a:ext>
            </a:extLst>
          </p:cNvPr>
          <p:cNvSpPr/>
          <p:nvPr/>
        </p:nvSpPr>
        <p:spPr>
          <a:xfrm>
            <a:off x="7082259" y="4241030"/>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Connector 4">
            <a:extLst>
              <a:ext uri="{FF2B5EF4-FFF2-40B4-BE49-F238E27FC236}">
                <a16:creationId xmlns:a16="http://schemas.microsoft.com/office/drawing/2014/main" id="{94D54F7B-7538-4E7A-8CF6-E9C85B8976DD}"/>
              </a:ext>
            </a:extLst>
          </p:cNvPr>
          <p:cNvCxnSpPr>
            <a:cxnSpLocks/>
          </p:cNvCxnSpPr>
          <p:nvPr/>
        </p:nvCxnSpPr>
        <p:spPr>
          <a:xfrm>
            <a:off x="4591584" y="889781"/>
            <a:ext cx="5022166" cy="5022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1F2BCCA1-8DAC-44C8-AD1D-25109A2E492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11428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5"/>
                                        </p:tgtEl>
                                      </p:cBhvr>
                                    </p:animEffect>
                                    <p:set>
                                      <p:cBhvr>
                                        <p:cTn id="17" dur="1" fill="hold">
                                          <p:stCondLst>
                                            <p:cond delay="499"/>
                                          </p:stCondLst>
                                        </p:cTn>
                                        <p:tgtEl>
                                          <p:spTgt spid="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6"/>
                                        </p:tgtEl>
                                      </p:cBhvr>
                                    </p:animEffect>
                                    <p:set>
                                      <p:cBhvr>
                                        <p:cTn id="3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10"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4773455" cy="584775"/>
          </a:xfrm>
          <a:prstGeom prst="rect">
            <a:avLst/>
          </a:prstGeom>
        </p:spPr>
        <p:txBody>
          <a:bodyPr wrap="square">
            <a:spAutoFit/>
          </a:bodyPr>
          <a:lstStyle/>
          <a:p>
            <a:r>
              <a:rPr lang="en-US" sz="3200" b="1" dirty="0"/>
              <a:t>This jug holds ½ </a:t>
            </a:r>
            <a:r>
              <a:rPr lang="en-US" sz="3200" b="1" dirty="0" err="1"/>
              <a:t>litre</a:t>
            </a:r>
            <a:r>
              <a:rPr lang="en-US" sz="3200" b="1" dirty="0"/>
              <a:t>.</a:t>
            </a:r>
          </a:p>
        </p:txBody>
      </p:sp>
      <p:pic>
        <p:nvPicPr>
          <p:cNvPr id="120834" name="Picture 2">
            <a:extLst>
              <a:ext uri="{FF2B5EF4-FFF2-40B4-BE49-F238E27FC236}">
                <a16:creationId xmlns:a16="http://schemas.microsoft.com/office/drawing/2014/main" id="{E54C092F-FCB8-4C6F-9CF3-E3C5DE53C3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055" y="808536"/>
            <a:ext cx="1445184" cy="1368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A6DF9499-EA00-4EB1-9759-01435EC9C5AC}"/>
              </a:ext>
            </a:extLst>
          </p:cNvPr>
          <p:cNvSpPr/>
          <p:nvPr/>
        </p:nvSpPr>
        <p:spPr>
          <a:xfrm>
            <a:off x="4975697" y="49999"/>
            <a:ext cx="4773455" cy="584775"/>
          </a:xfrm>
          <a:prstGeom prst="rect">
            <a:avLst/>
          </a:prstGeom>
        </p:spPr>
        <p:txBody>
          <a:bodyPr wrap="square">
            <a:spAutoFit/>
          </a:bodyPr>
          <a:lstStyle/>
          <a:p>
            <a:r>
              <a:rPr lang="en-US" sz="3200" b="1" dirty="0"/>
              <a:t>This bucket holds 5 </a:t>
            </a:r>
            <a:r>
              <a:rPr lang="en-US" sz="3200" b="1" dirty="0" err="1"/>
              <a:t>litres</a:t>
            </a:r>
            <a:r>
              <a:rPr lang="en-US" sz="3200" b="1" dirty="0"/>
              <a:t>.</a:t>
            </a:r>
          </a:p>
        </p:txBody>
      </p:sp>
      <p:pic>
        <p:nvPicPr>
          <p:cNvPr id="120835" name="Picture 3">
            <a:extLst>
              <a:ext uri="{FF2B5EF4-FFF2-40B4-BE49-F238E27FC236}">
                <a16:creationId xmlns:a16="http://schemas.microsoft.com/office/drawing/2014/main" id="{6B1E3FD4-D9CB-4AD7-AB77-CDC8FB5DB3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39834" y="634773"/>
            <a:ext cx="2443558" cy="2618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03F5FE18-5D2F-46CA-A2E6-486F2FCE0A96}"/>
              </a:ext>
            </a:extLst>
          </p:cNvPr>
          <p:cNvSpPr/>
          <p:nvPr/>
        </p:nvSpPr>
        <p:spPr>
          <a:xfrm>
            <a:off x="56122" y="3429000"/>
            <a:ext cx="10568948" cy="584775"/>
          </a:xfrm>
          <a:prstGeom prst="rect">
            <a:avLst/>
          </a:prstGeom>
        </p:spPr>
        <p:txBody>
          <a:bodyPr wrap="square">
            <a:spAutoFit/>
          </a:bodyPr>
          <a:lstStyle/>
          <a:p>
            <a:r>
              <a:rPr lang="en-US" sz="3200" b="1" dirty="0"/>
              <a:t>How many full jugs of water are needed to fill the bucket?</a:t>
            </a:r>
          </a:p>
        </p:txBody>
      </p:sp>
      <p:sp>
        <p:nvSpPr>
          <p:cNvPr id="8" name="TextBox 7">
            <a:extLst>
              <a:ext uri="{FF2B5EF4-FFF2-40B4-BE49-F238E27FC236}">
                <a16:creationId xmlns:a16="http://schemas.microsoft.com/office/drawing/2014/main" id="{DE0B373B-60BA-4A33-8478-8A49EB917689}"/>
              </a:ext>
            </a:extLst>
          </p:cNvPr>
          <p:cNvSpPr txBox="1"/>
          <p:nvPr/>
        </p:nvSpPr>
        <p:spPr>
          <a:xfrm>
            <a:off x="1101055" y="2176758"/>
            <a:ext cx="2186401" cy="523220"/>
          </a:xfrm>
          <a:prstGeom prst="rect">
            <a:avLst/>
          </a:prstGeom>
          <a:noFill/>
        </p:spPr>
        <p:txBody>
          <a:bodyPr wrap="square" rtlCol="0">
            <a:spAutoFit/>
          </a:bodyPr>
          <a:lstStyle/>
          <a:p>
            <a:r>
              <a:rPr lang="en-GB" sz="2800" b="1" dirty="0">
                <a:solidFill>
                  <a:srgbClr val="FF0000"/>
                </a:solidFill>
              </a:rPr>
              <a:t>500 ml</a:t>
            </a:r>
          </a:p>
        </p:txBody>
      </p:sp>
      <p:sp>
        <p:nvSpPr>
          <p:cNvPr id="9" name="TextBox 8">
            <a:extLst>
              <a:ext uri="{FF2B5EF4-FFF2-40B4-BE49-F238E27FC236}">
                <a16:creationId xmlns:a16="http://schemas.microsoft.com/office/drawing/2014/main" id="{93440972-9B89-41AC-8163-E05BA0D5A9BE}"/>
              </a:ext>
            </a:extLst>
          </p:cNvPr>
          <p:cNvSpPr txBox="1"/>
          <p:nvPr/>
        </p:nvSpPr>
        <p:spPr>
          <a:xfrm>
            <a:off x="8438669" y="2635357"/>
            <a:ext cx="2186401" cy="523220"/>
          </a:xfrm>
          <a:prstGeom prst="rect">
            <a:avLst/>
          </a:prstGeom>
          <a:noFill/>
        </p:spPr>
        <p:txBody>
          <a:bodyPr wrap="square" rtlCol="0">
            <a:spAutoFit/>
          </a:bodyPr>
          <a:lstStyle/>
          <a:p>
            <a:r>
              <a:rPr lang="en-GB" sz="2800" b="1" dirty="0">
                <a:solidFill>
                  <a:srgbClr val="FF0000"/>
                </a:solidFill>
              </a:rPr>
              <a:t>5000 ml</a:t>
            </a:r>
          </a:p>
        </p:txBody>
      </p:sp>
      <p:sp>
        <p:nvSpPr>
          <p:cNvPr id="10" name="TextBox 9">
            <a:extLst>
              <a:ext uri="{FF2B5EF4-FFF2-40B4-BE49-F238E27FC236}">
                <a16:creationId xmlns:a16="http://schemas.microsoft.com/office/drawing/2014/main" id="{0CC7D6E1-CAAE-433E-8EB9-ABC79CCDA3B0}"/>
              </a:ext>
            </a:extLst>
          </p:cNvPr>
          <p:cNvSpPr txBox="1"/>
          <p:nvPr/>
        </p:nvSpPr>
        <p:spPr>
          <a:xfrm>
            <a:off x="662565" y="4158022"/>
            <a:ext cx="3063380" cy="584775"/>
          </a:xfrm>
          <a:prstGeom prst="rect">
            <a:avLst/>
          </a:prstGeom>
          <a:noFill/>
        </p:spPr>
        <p:txBody>
          <a:bodyPr wrap="square" rtlCol="0">
            <a:spAutoFit/>
          </a:bodyPr>
          <a:lstStyle/>
          <a:p>
            <a:r>
              <a:rPr lang="en-GB" sz="3200" b="1" dirty="0">
                <a:solidFill>
                  <a:srgbClr val="FF0000"/>
                </a:solidFill>
              </a:rPr>
              <a:t>500 x ___ = 5000</a:t>
            </a:r>
          </a:p>
        </p:txBody>
      </p:sp>
      <p:sp>
        <p:nvSpPr>
          <p:cNvPr id="11" name="TextBox 10">
            <a:extLst>
              <a:ext uri="{FF2B5EF4-FFF2-40B4-BE49-F238E27FC236}">
                <a16:creationId xmlns:a16="http://schemas.microsoft.com/office/drawing/2014/main" id="{30F66B96-3CE7-48DF-8AEE-45908828BC4B}"/>
              </a:ext>
            </a:extLst>
          </p:cNvPr>
          <p:cNvSpPr txBox="1"/>
          <p:nvPr/>
        </p:nvSpPr>
        <p:spPr>
          <a:xfrm>
            <a:off x="1764903" y="4158021"/>
            <a:ext cx="728745" cy="584775"/>
          </a:xfrm>
          <a:prstGeom prst="rect">
            <a:avLst/>
          </a:prstGeom>
          <a:noFill/>
        </p:spPr>
        <p:txBody>
          <a:bodyPr wrap="square" rtlCol="0">
            <a:spAutoFit/>
          </a:bodyPr>
          <a:lstStyle/>
          <a:p>
            <a:r>
              <a:rPr lang="en-GB" sz="3200" b="1" dirty="0">
                <a:solidFill>
                  <a:srgbClr val="FF0000"/>
                </a:solidFill>
              </a:rPr>
              <a:t>10</a:t>
            </a:r>
          </a:p>
        </p:txBody>
      </p:sp>
      <p:sp>
        <p:nvSpPr>
          <p:cNvPr id="12" name="TextBox 11">
            <a:extLst>
              <a:ext uri="{FF2B5EF4-FFF2-40B4-BE49-F238E27FC236}">
                <a16:creationId xmlns:a16="http://schemas.microsoft.com/office/drawing/2014/main" id="{B08F3D0D-E303-45B0-9889-11780D75758F}"/>
              </a:ext>
            </a:extLst>
          </p:cNvPr>
          <p:cNvSpPr txBox="1"/>
          <p:nvPr/>
        </p:nvSpPr>
        <p:spPr>
          <a:xfrm>
            <a:off x="9912468" y="3412067"/>
            <a:ext cx="1468005" cy="584775"/>
          </a:xfrm>
          <a:prstGeom prst="rect">
            <a:avLst/>
          </a:prstGeom>
          <a:noFill/>
        </p:spPr>
        <p:txBody>
          <a:bodyPr wrap="square" rtlCol="0">
            <a:spAutoFit/>
          </a:bodyPr>
          <a:lstStyle/>
          <a:p>
            <a:r>
              <a:rPr lang="en-GB" sz="3200" b="1" dirty="0">
                <a:solidFill>
                  <a:srgbClr val="FF0000"/>
                </a:solidFill>
              </a:rPr>
              <a:t>10 jugs</a:t>
            </a:r>
          </a:p>
        </p:txBody>
      </p:sp>
      <p:sp>
        <p:nvSpPr>
          <p:cNvPr id="13" name="TextBox 12">
            <a:extLst>
              <a:ext uri="{FF2B5EF4-FFF2-40B4-BE49-F238E27FC236}">
                <a16:creationId xmlns:a16="http://schemas.microsoft.com/office/drawing/2014/main" id="{6CC594F5-9196-4AB2-8525-B1A9427ED6DC}"/>
              </a:ext>
            </a:extLst>
          </p:cNvPr>
          <p:cNvSpPr txBox="1"/>
          <p:nvPr/>
        </p:nvSpPr>
        <p:spPr>
          <a:xfrm>
            <a:off x="4086900" y="4158020"/>
            <a:ext cx="3063380" cy="584775"/>
          </a:xfrm>
          <a:prstGeom prst="rect">
            <a:avLst/>
          </a:prstGeom>
          <a:noFill/>
        </p:spPr>
        <p:txBody>
          <a:bodyPr wrap="square" rtlCol="0">
            <a:spAutoFit/>
          </a:bodyPr>
          <a:lstStyle/>
          <a:p>
            <a:r>
              <a:rPr lang="en-GB" sz="3200" b="1" dirty="0">
                <a:solidFill>
                  <a:srgbClr val="FF0000"/>
                </a:solidFill>
              </a:rPr>
              <a:t>5000 ÷ 500 =</a:t>
            </a:r>
          </a:p>
        </p:txBody>
      </p:sp>
      <p:cxnSp>
        <p:nvCxnSpPr>
          <p:cNvPr id="6" name="Straight Connector 5">
            <a:extLst>
              <a:ext uri="{FF2B5EF4-FFF2-40B4-BE49-F238E27FC236}">
                <a16:creationId xmlns:a16="http://schemas.microsoft.com/office/drawing/2014/main" id="{13C0F3C9-C505-4718-90FE-7FE54DD0DC5F}"/>
              </a:ext>
            </a:extLst>
          </p:cNvPr>
          <p:cNvCxnSpPr>
            <a:cxnSpLocks/>
          </p:cNvCxnSpPr>
          <p:nvPr/>
        </p:nvCxnSpPr>
        <p:spPr>
          <a:xfrm flipH="1">
            <a:off x="4575477"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C5D8A1B-8CF4-4C09-A23F-12CE0037C89E}"/>
              </a:ext>
            </a:extLst>
          </p:cNvPr>
          <p:cNvCxnSpPr>
            <a:cxnSpLocks/>
          </p:cNvCxnSpPr>
          <p:nvPr/>
        </p:nvCxnSpPr>
        <p:spPr>
          <a:xfrm flipH="1">
            <a:off x="4804530"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4E48B6B-3BA6-4820-943A-0BEA7AAB777C}"/>
              </a:ext>
            </a:extLst>
          </p:cNvPr>
          <p:cNvCxnSpPr>
            <a:cxnSpLocks/>
          </p:cNvCxnSpPr>
          <p:nvPr/>
        </p:nvCxnSpPr>
        <p:spPr>
          <a:xfrm flipH="1">
            <a:off x="5597078"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D8913F2-0E42-4276-AC9D-63CCCA1BAC4C}"/>
              </a:ext>
            </a:extLst>
          </p:cNvPr>
          <p:cNvCxnSpPr>
            <a:cxnSpLocks/>
          </p:cNvCxnSpPr>
          <p:nvPr/>
        </p:nvCxnSpPr>
        <p:spPr>
          <a:xfrm flipH="1">
            <a:off x="5826131"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330A99-C341-47BA-AE4B-14F06B1EEBBF}"/>
              </a:ext>
            </a:extLst>
          </p:cNvPr>
          <p:cNvSpPr txBox="1"/>
          <p:nvPr/>
        </p:nvSpPr>
        <p:spPr>
          <a:xfrm>
            <a:off x="6299737" y="4158019"/>
            <a:ext cx="875650" cy="584775"/>
          </a:xfrm>
          <a:prstGeom prst="rect">
            <a:avLst/>
          </a:prstGeom>
          <a:noFill/>
        </p:spPr>
        <p:txBody>
          <a:bodyPr wrap="square" rtlCol="0">
            <a:spAutoFit/>
          </a:bodyPr>
          <a:lstStyle/>
          <a:p>
            <a:r>
              <a:rPr lang="en-GB" sz="3200" b="1" dirty="0">
                <a:solidFill>
                  <a:srgbClr val="FF0000"/>
                </a:solidFill>
              </a:rPr>
              <a:t>10</a:t>
            </a:r>
          </a:p>
        </p:txBody>
      </p:sp>
      <p:sp>
        <p:nvSpPr>
          <p:cNvPr id="23" name="Rectangle 22">
            <a:extLst>
              <a:ext uri="{FF2B5EF4-FFF2-40B4-BE49-F238E27FC236}">
                <a16:creationId xmlns:a16="http://schemas.microsoft.com/office/drawing/2014/main" id="{5E59E3BD-9C8C-4BE8-BB03-7EF483C1328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1888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fade">
                                      <p:cBhvr>
                                        <p:cTn id="37" dur="500"/>
                                        <p:tgtEl>
                                          <p:spTgt spid="6"/>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2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4B20_files/image001.jpg">
            <a:extLst>
              <a:ext uri="{FF2B5EF4-FFF2-40B4-BE49-F238E27FC236}">
                <a16:creationId xmlns:a16="http://schemas.microsoft.com/office/drawing/2014/main" id="{D1B5EE6B-E420-4076-ACA7-3907AEF431DC}"/>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0" y="1077218"/>
            <a:ext cx="9889908" cy="5563659"/>
          </a:xfrm>
          <a:prstGeom prst="rect">
            <a:avLst/>
          </a:prstGeom>
          <a:noFill/>
          <a:ln>
            <a:noFill/>
          </a:ln>
        </p:spPr>
      </p:pic>
      <p:sp>
        <p:nvSpPr>
          <p:cNvPr id="3" name="Rectangle 2">
            <a:extLst>
              <a:ext uri="{FF2B5EF4-FFF2-40B4-BE49-F238E27FC236}">
                <a16:creationId xmlns:a16="http://schemas.microsoft.com/office/drawing/2014/main" id="{3EE017CE-31A9-48B2-8F92-D3785153F170}"/>
              </a:ext>
            </a:extLst>
          </p:cNvPr>
          <p:cNvSpPr/>
          <p:nvPr/>
        </p:nvSpPr>
        <p:spPr>
          <a:xfrm>
            <a:off x="103032" y="51516"/>
            <a:ext cx="11841615" cy="1077218"/>
          </a:xfrm>
          <a:prstGeom prst="rect">
            <a:avLst/>
          </a:prstGeom>
        </p:spPr>
        <p:txBody>
          <a:bodyPr wrap="square">
            <a:spAutoFit/>
          </a:bodyPr>
          <a:lstStyle/>
          <a:p>
            <a:r>
              <a:rPr lang="en-US" sz="3200" b="1" dirty="0">
                <a:latin typeface="Calibri" panose="020F0502020204030204" pitchFamily="34" charset="0"/>
                <a:ea typeface="Times New Roman" panose="02020603050405020304" pitchFamily="18" charset="0"/>
                <a:cs typeface="Times New Roman" panose="02020603050405020304" pitchFamily="18" charset="0"/>
              </a:rPr>
              <a:t>This diagram shows two identical rectangles on coordinate axes. Write the coordinates of point A and point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7FCB7FAD-99CC-4F75-84AC-46B5D2CF29EF}"/>
              </a:ext>
            </a:extLst>
          </p:cNvPr>
          <p:cNvSpPr/>
          <p:nvPr/>
        </p:nvSpPr>
        <p:spPr>
          <a:xfrm>
            <a:off x="6096000" y="1277590"/>
            <a:ext cx="225598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(12, </a:t>
            </a:r>
          </a:p>
        </p:txBody>
      </p:sp>
      <p:cxnSp>
        <p:nvCxnSpPr>
          <p:cNvPr id="5" name="Straight Connector 4">
            <a:extLst>
              <a:ext uri="{FF2B5EF4-FFF2-40B4-BE49-F238E27FC236}">
                <a16:creationId xmlns:a16="http://schemas.microsoft.com/office/drawing/2014/main" id="{D87C47E2-D7F4-4576-8B98-4F1B37D71D08}"/>
              </a:ext>
            </a:extLst>
          </p:cNvPr>
          <p:cNvCxnSpPr>
            <a:cxnSpLocks/>
          </p:cNvCxnSpPr>
          <p:nvPr/>
        </p:nvCxnSpPr>
        <p:spPr>
          <a:xfrm flipH="1">
            <a:off x="4638111" y="3175122"/>
            <a:ext cx="3474" cy="2648324"/>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A947BC2-88AD-497C-B488-AA1AB11D1275}"/>
              </a:ext>
            </a:extLst>
          </p:cNvPr>
          <p:cNvSpPr/>
          <p:nvPr/>
        </p:nvSpPr>
        <p:spPr>
          <a:xfrm>
            <a:off x="4267427" y="5833775"/>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12</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FA1B5DE-2ACA-4711-B720-197D74DF42C2}"/>
              </a:ext>
            </a:extLst>
          </p:cNvPr>
          <p:cNvCxnSpPr>
            <a:cxnSpLocks/>
          </p:cNvCxnSpPr>
          <p:nvPr/>
        </p:nvCxnSpPr>
        <p:spPr>
          <a:xfrm flipH="1">
            <a:off x="822960" y="4945048"/>
            <a:ext cx="3818624"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AB70E19-A220-4A9C-96BD-C298A55AB01E}"/>
              </a:ext>
            </a:extLst>
          </p:cNvPr>
          <p:cNvSpPr/>
          <p:nvPr/>
        </p:nvSpPr>
        <p:spPr>
          <a:xfrm>
            <a:off x="263568" y="4679246"/>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1" name="Straight Connector 10">
            <a:extLst>
              <a:ext uri="{FF2B5EF4-FFF2-40B4-BE49-F238E27FC236}">
                <a16:creationId xmlns:a16="http://schemas.microsoft.com/office/drawing/2014/main" id="{51DB163D-0928-4F42-A0F3-ACDC2BFDE06C}"/>
              </a:ext>
            </a:extLst>
          </p:cNvPr>
          <p:cNvCxnSpPr>
            <a:cxnSpLocks/>
          </p:cNvCxnSpPr>
          <p:nvPr/>
        </p:nvCxnSpPr>
        <p:spPr>
          <a:xfrm flipH="1">
            <a:off x="822960" y="3182923"/>
            <a:ext cx="3818624"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D481D47-D9E8-4676-8808-2D6822E137F7}"/>
              </a:ext>
            </a:extLst>
          </p:cNvPr>
          <p:cNvSpPr/>
          <p:nvPr/>
        </p:nvSpPr>
        <p:spPr>
          <a:xfrm>
            <a:off x="263568" y="2917121"/>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4" name="Straight Arrow Connector 13">
            <a:extLst>
              <a:ext uri="{FF2B5EF4-FFF2-40B4-BE49-F238E27FC236}">
                <a16:creationId xmlns:a16="http://schemas.microsoft.com/office/drawing/2014/main" id="{680AA2D7-B501-4D1F-95E3-6881B4AA1716}"/>
              </a:ext>
            </a:extLst>
          </p:cNvPr>
          <p:cNvCxnSpPr>
            <a:cxnSpLocks/>
          </p:cNvCxnSpPr>
          <p:nvPr/>
        </p:nvCxnSpPr>
        <p:spPr>
          <a:xfrm flipV="1">
            <a:off x="822960" y="3182923"/>
            <a:ext cx="8914" cy="88487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ADCC77E-7372-46EC-B73F-1A28DD93C5CD}"/>
              </a:ext>
            </a:extLst>
          </p:cNvPr>
          <p:cNvSpPr/>
          <p:nvPr/>
        </p:nvSpPr>
        <p:spPr>
          <a:xfrm>
            <a:off x="798035" y="3388748"/>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18" name="Straight Connector 17">
            <a:extLst>
              <a:ext uri="{FF2B5EF4-FFF2-40B4-BE49-F238E27FC236}">
                <a16:creationId xmlns:a16="http://schemas.microsoft.com/office/drawing/2014/main" id="{C324BA51-712F-42EE-803E-E72BF69ABC8F}"/>
              </a:ext>
            </a:extLst>
          </p:cNvPr>
          <p:cNvCxnSpPr>
            <a:cxnSpLocks/>
          </p:cNvCxnSpPr>
          <p:nvPr/>
        </p:nvCxnSpPr>
        <p:spPr>
          <a:xfrm flipH="1">
            <a:off x="831874" y="4080497"/>
            <a:ext cx="381862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7DC52E19-5A98-4125-8A04-69C183D2F4E5}"/>
              </a:ext>
            </a:extLst>
          </p:cNvPr>
          <p:cNvCxnSpPr>
            <a:cxnSpLocks/>
          </p:cNvCxnSpPr>
          <p:nvPr/>
        </p:nvCxnSpPr>
        <p:spPr>
          <a:xfrm flipV="1">
            <a:off x="805132" y="4080497"/>
            <a:ext cx="8914" cy="88487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BA2AF037-60D3-4E6F-9D4E-BFFDB691F299}"/>
              </a:ext>
            </a:extLst>
          </p:cNvPr>
          <p:cNvSpPr/>
          <p:nvPr/>
        </p:nvSpPr>
        <p:spPr>
          <a:xfrm>
            <a:off x="791484" y="4260142"/>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1" name="Rectangle 20">
            <a:extLst>
              <a:ext uri="{FF2B5EF4-FFF2-40B4-BE49-F238E27FC236}">
                <a16:creationId xmlns:a16="http://schemas.microsoft.com/office/drawing/2014/main" id="{4CB90DA5-2852-46F3-8B6E-C28A7B0077E3}"/>
              </a:ext>
            </a:extLst>
          </p:cNvPr>
          <p:cNvSpPr/>
          <p:nvPr/>
        </p:nvSpPr>
        <p:spPr>
          <a:xfrm>
            <a:off x="263567" y="3789637"/>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2" name="Rectangle 21">
            <a:extLst>
              <a:ext uri="{FF2B5EF4-FFF2-40B4-BE49-F238E27FC236}">
                <a16:creationId xmlns:a16="http://schemas.microsoft.com/office/drawing/2014/main" id="{F529550A-B641-420F-B0F5-ED474265DD21}"/>
              </a:ext>
            </a:extLst>
          </p:cNvPr>
          <p:cNvSpPr/>
          <p:nvPr/>
        </p:nvSpPr>
        <p:spPr>
          <a:xfrm>
            <a:off x="7313842" y="1277590"/>
            <a:ext cx="907143"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cxnSp>
        <p:nvCxnSpPr>
          <p:cNvPr id="23" name="Straight Connector 22">
            <a:extLst>
              <a:ext uri="{FF2B5EF4-FFF2-40B4-BE49-F238E27FC236}">
                <a16:creationId xmlns:a16="http://schemas.microsoft.com/office/drawing/2014/main" id="{ABD10362-7DCF-4079-9289-29F0C8BAB3A6}"/>
              </a:ext>
            </a:extLst>
          </p:cNvPr>
          <p:cNvCxnSpPr>
            <a:cxnSpLocks/>
          </p:cNvCxnSpPr>
          <p:nvPr/>
        </p:nvCxnSpPr>
        <p:spPr>
          <a:xfrm flipH="1">
            <a:off x="1605862" y="3228115"/>
            <a:ext cx="1" cy="260566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B1ADA34E-061F-4054-90EF-250C2042A1BB}"/>
              </a:ext>
            </a:extLst>
          </p:cNvPr>
          <p:cNvSpPr/>
          <p:nvPr/>
        </p:nvSpPr>
        <p:spPr>
          <a:xfrm>
            <a:off x="1384918" y="5841272"/>
            <a:ext cx="44188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25" name="Straight Arrow Connector 24">
            <a:extLst>
              <a:ext uri="{FF2B5EF4-FFF2-40B4-BE49-F238E27FC236}">
                <a16:creationId xmlns:a16="http://schemas.microsoft.com/office/drawing/2014/main" id="{A66252FD-466C-40DA-A262-AFC5F9162CDA}"/>
              </a:ext>
            </a:extLst>
          </p:cNvPr>
          <p:cNvCxnSpPr>
            <a:cxnSpLocks/>
          </p:cNvCxnSpPr>
          <p:nvPr/>
        </p:nvCxnSpPr>
        <p:spPr>
          <a:xfrm>
            <a:off x="1609334" y="5828610"/>
            <a:ext cx="3041164" cy="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78F4BE18-1ED9-4342-8D31-B158121FAB65}"/>
              </a:ext>
            </a:extLst>
          </p:cNvPr>
          <p:cNvSpPr/>
          <p:nvPr/>
        </p:nvSpPr>
        <p:spPr>
          <a:xfrm>
            <a:off x="2921918" y="5363653"/>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7</a:t>
            </a:r>
          </a:p>
        </p:txBody>
      </p:sp>
      <p:cxnSp>
        <p:nvCxnSpPr>
          <p:cNvPr id="29" name="Straight Connector 28">
            <a:extLst>
              <a:ext uri="{FF2B5EF4-FFF2-40B4-BE49-F238E27FC236}">
                <a16:creationId xmlns:a16="http://schemas.microsoft.com/office/drawing/2014/main" id="{B87FC1BD-8278-4D15-9B7A-1FC8E55E0B52}"/>
              </a:ext>
            </a:extLst>
          </p:cNvPr>
          <p:cNvCxnSpPr>
            <a:cxnSpLocks/>
          </p:cNvCxnSpPr>
          <p:nvPr/>
        </p:nvCxnSpPr>
        <p:spPr>
          <a:xfrm>
            <a:off x="7690407" y="4945048"/>
            <a:ext cx="0" cy="90086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AC0C8131-C0D5-4AFC-8D2E-D7E8A177F985}"/>
              </a:ext>
            </a:extLst>
          </p:cNvPr>
          <p:cNvCxnSpPr>
            <a:cxnSpLocks/>
          </p:cNvCxnSpPr>
          <p:nvPr/>
        </p:nvCxnSpPr>
        <p:spPr>
          <a:xfrm>
            <a:off x="4670504" y="5833775"/>
            <a:ext cx="3041164" cy="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FD7A5415-71B4-444C-806C-A62FB2D56327}"/>
              </a:ext>
            </a:extLst>
          </p:cNvPr>
          <p:cNvSpPr/>
          <p:nvPr/>
        </p:nvSpPr>
        <p:spPr>
          <a:xfrm>
            <a:off x="5983088" y="5368818"/>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33" name="Rectangle 32">
            <a:extLst>
              <a:ext uri="{FF2B5EF4-FFF2-40B4-BE49-F238E27FC236}">
                <a16:creationId xmlns:a16="http://schemas.microsoft.com/office/drawing/2014/main" id="{124749B8-844B-45D5-80B0-D39C7EC7A005}"/>
              </a:ext>
            </a:extLst>
          </p:cNvPr>
          <p:cNvSpPr/>
          <p:nvPr/>
        </p:nvSpPr>
        <p:spPr>
          <a:xfrm>
            <a:off x="7269780" y="5833775"/>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34" name="Rectangle 33">
            <a:extLst>
              <a:ext uri="{FF2B5EF4-FFF2-40B4-BE49-F238E27FC236}">
                <a16:creationId xmlns:a16="http://schemas.microsoft.com/office/drawing/2014/main" id="{66D79CF1-17C8-4DC1-AAA9-368DEEDB398A}"/>
              </a:ext>
            </a:extLst>
          </p:cNvPr>
          <p:cNvSpPr/>
          <p:nvPr/>
        </p:nvSpPr>
        <p:spPr>
          <a:xfrm>
            <a:off x="6096000" y="1990270"/>
            <a:ext cx="225598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B: (19, </a:t>
            </a:r>
          </a:p>
        </p:txBody>
      </p:sp>
      <p:sp>
        <p:nvSpPr>
          <p:cNvPr id="35" name="Rectangle 34">
            <a:extLst>
              <a:ext uri="{FF2B5EF4-FFF2-40B4-BE49-F238E27FC236}">
                <a16:creationId xmlns:a16="http://schemas.microsoft.com/office/drawing/2014/main" id="{84D449B1-3DF9-4585-A7E6-BF846323E2AA}"/>
              </a:ext>
            </a:extLst>
          </p:cNvPr>
          <p:cNvSpPr/>
          <p:nvPr/>
        </p:nvSpPr>
        <p:spPr>
          <a:xfrm>
            <a:off x="7313842" y="1990270"/>
            <a:ext cx="907143"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8" name="Rectangle 27">
            <a:extLst>
              <a:ext uri="{FF2B5EF4-FFF2-40B4-BE49-F238E27FC236}">
                <a16:creationId xmlns:a16="http://schemas.microsoft.com/office/drawing/2014/main" id="{0CF1E23A-373A-4671-A1E4-1AA0D036E5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522889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fade">
                                      <p:cBhvr>
                                        <p:cTn id="83" dur="500"/>
                                        <p:tgtEl>
                                          <p:spTgt spid="29"/>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nodeType="click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500"/>
                                        <p:tgtEl>
                                          <p:spTgt spid="31"/>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fade">
                                      <p:cBhvr>
                                        <p:cTn id="103" dur="500"/>
                                        <p:tgtEl>
                                          <p:spTgt spid="32"/>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3"/>
                                        </p:tgtEl>
                                        <p:attrNameLst>
                                          <p:attrName>style.visibility</p:attrName>
                                        </p:attrNameLst>
                                      </p:cBhvr>
                                      <p:to>
                                        <p:strVal val="visible"/>
                                      </p:to>
                                    </p:set>
                                    <p:animEffect transition="in" filter="fade">
                                      <p:cBhvr>
                                        <p:cTn id="108" dur="500"/>
                                        <p:tgtEl>
                                          <p:spTgt spid="3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4"/>
                                        </p:tgtEl>
                                        <p:attrNameLst>
                                          <p:attrName>style.visibility</p:attrName>
                                        </p:attrNameLst>
                                      </p:cBhvr>
                                      <p:to>
                                        <p:strVal val="visible"/>
                                      </p:to>
                                    </p:set>
                                    <p:animEffect transition="in" filter="fade">
                                      <p:cBhvr>
                                        <p:cTn id="113" dur="500"/>
                                        <p:tgtEl>
                                          <p:spTgt spid="3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5"/>
                                        </p:tgtEl>
                                        <p:attrNameLst>
                                          <p:attrName>style.visibility</p:attrName>
                                        </p:attrNameLst>
                                      </p:cBhvr>
                                      <p:to>
                                        <p:strVal val="visible"/>
                                      </p:to>
                                    </p:set>
                                    <p:animEffect transition="in" filter="fade">
                                      <p:cBhvr>
                                        <p:cTn id="11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9" grpId="0"/>
      <p:bldP spid="12" grpId="0"/>
      <p:bldP spid="16" grpId="0"/>
      <p:bldP spid="20" grpId="0"/>
      <p:bldP spid="21" grpId="0"/>
      <p:bldP spid="22" grpId="0"/>
      <p:bldP spid="24" grpId="0"/>
      <p:bldP spid="26" grpId="0"/>
      <p:bldP spid="32" grpId="0"/>
      <p:bldP spid="33" grpId="0"/>
      <p:bldP spid="34" grpId="0"/>
      <p:bldP spid="35"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EF36FA36-CA26-4F24-A2EF-BEFEAB832B4E}"/>
              </a:ext>
            </a:extLst>
          </p:cNvPr>
          <p:cNvSpPr txBox="1"/>
          <p:nvPr/>
        </p:nvSpPr>
        <p:spPr>
          <a:xfrm>
            <a:off x="7465302" y="1052506"/>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39" name="TextBox 38">
            <a:extLst>
              <a:ext uri="{FF2B5EF4-FFF2-40B4-BE49-F238E27FC236}">
                <a16:creationId xmlns:a16="http://schemas.microsoft.com/office/drawing/2014/main" id="{631D6241-28DA-489E-AEAC-5082DD25EE9B}"/>
              </a:ext>
            </a:extLst>
          </p:cNvPr>
          <p:cNvSpPr txBox="1"/>
          <p:nvPr/>
        </p:nvSpPr>
        <p:spPr>
          <a:xfrm>
            <a:off x="7912367" y="1042888"/>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40" name="TextBox 39">
            <a:extLst>
              <a:ext uri="{FF2B5EF4-FFF2-40B4-BE49-F238E27FC236}">
                <a16:creationId xmlns:a16="http://schemas.microsoft.com/office/drawing/2014/main" id="{FD6EE82F-DFC0-48E1-8A34-640EEC028408}"/>
              </a:ext>
            </a:extLst>
          </p:cNvPr>
          <p:cNvSpPr txBox="1"/>
          <p:nvPr/>
        </p:nvSpPr>
        <p:spPr>
          <a:xfrm>
            <a:off x="7908312" y="149081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41" name="TextBox 40">
            <a:extLst>
              <a:ext uri="{FF2B5EF4-FFF2-40B4-BE49-F238E27FC236}">
                <a16:creationId xmlns:a16="http://schemas.microsoft.com/office/drawing/2014/main" id="{68747CF3-8ED2-4E0A-A4E1-4F3E90261D02}"/>
              </a:ext>
            </a:extLst>
          </p:cNvPr>
          <p:cNvSpPr txBox="1"/>
          <p:nvPr/>
        </p:nvSpPr>
        <p:spPr>
          <a:xfrm>
            <a:off x="8350492" y="147509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7</a:t>
            </a:r>
          </a:p>
        </p:txBody>
      </p:sp>
      <p:sp>
        <p:nvSpPr>
          <p:cNvPr id="42" name="TextBox 41">
            <a:extLst>
              <a:ext uri="{FF2B5EF4-FFF2-40B4-BE49-F238E27FC236}">
                <a16:creationId xmlns:a16="http://schemas.microsoft.com/office/drawing/2014/main" id="{8EFC0BCD-1B81-4C2B-9F62-7CDB794DDE75}"/>
              </a:ext>
            </a:extLst>
          </p:cNvPr>
          <p:cNvSpPr txBox="1"/>
          <p:nvPr/>
        </p:nvSpPr>
        <p:spPr>
          <a:xfrm>
            <a:off x="8346207" y="1039313"/>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missing digits.</a:t>
            </a:r>
          </a:p>
        </p:txBody>
      </p:sp>
      <p:pic>
        <p:nvPicPr>
          <p:cNvPr id="189442" name="Picture 2">
            <a:extLst>
              <a:ext uri="{FF2B5EF4-FFF2-40B4-BE49-F238E27FC236}">
                <a16:creationId xmlns:a16="http://schemas.microsoft.com/office/drawing/2014/main" id="{9D8901BD-5070-43F8-B013-7ABFA89C5D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4992" y="843477"/>
            <a:ext cx="4797678" cy="882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FE95D79-06D1-45E4-B6F3-C6B5A7FC421C}"/>
              </a:ext>
            </a:extLst>
          </p:cNvPr>
          <p:cNvSpPr txBox="1"/>
          <p:nvPr/>
        </p:nvSpPr>
        <p:spPr>
          <a:xfrm>
            <a:off x="4980063" y="969152"/>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 name="Rectangle 2">
            <a:extLst>
              <a:ext uri="{FF2B5EF4-FFF2-40B4-BE49-F238E27FC236}">
                <a16:creationId xmlns:a16="http://schemas.microsoft.com/office/drawing/2014/main" id="{3E09F173-EB05-4C39-A52C-F74CEAD75472}"/>
              </a:ext>
            </a:extLst>
          </p:cNvPr>
          <p:cNvSpPr/>
          <p:nvPr/>
        </p:nvSpPr>
        <p:spPr>
          <a:xfrm>
            <a:off x="1402863" y="969152"/>
            <a:ext cx="254000" cy="63094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EB2AEA7-B477-493B-929F-EC1CD3C6AAE1}"/>
              </a:ext>
            </a:extLst>
          </p:cNvPr>
          <p:cNvSpPr/>
          <p:nvPr/>
        </p:nvSpPr>
        <p:spPr>
          <a:xfrm>
            <a:off x="3057671" y="969152"/>
            <a:ext cx="254000" cy="63094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D3AD4005-6C89-4180-812D-9806891E8D81}"/>
              </a:ext>
            </a:extLst>
          </p:cNvPr>
          <p:cNvSpPr txBox="1"/>
          <p:nvPr/>
        </p:nvSpPr>
        <p:spPr>
          <a:xfrm>
            <a:off x="2407154" y="978663"/>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9E2596EC-3512-4F28-B916-3AADB57A397B}"/>
              </a:ext>
            </a:extLst>
          </p:cNvPr>
          <p:cNvSpPr txBox="1"/>
          <p:nvPr/>
        </p:nvSpPr>
        <p:spPr>
          <a:xfrm>
            <a:off x="894991" y="1860955"/>
            <a:ext cx="46195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300 x 50 = 15 000</a:t>
            </a:r>
          </a:p>
        </p:txBody>
      </p:sp>
      <p:cxnSp>
        <p:nvCxnSpPr>
          <p:cNvPr id="17" name="Straight Connector 16">
            <a:extLst>
              <a:ext uri="{FF2B5EF4-FFF2-40B4-BE49-F238E27FC236}">
                <a16:creationId xmlns:a16="http://schemas.microsoft.com/office/drawing/2014/main" id="{4BA36833-771C-456A-9819-5CF2BF7BD55C}"/>
              </a:ext>
            </a:extLst>
          </p:cNvPr>
          <p:cNvCxnSpPr>
            <a:cxnSpLocks/>
          </p:cNvCxnSpPr>
          <p:nvPr/>
        </p:nvCxnSpPr>
        <p:spPr>
          <a:xfrm>
            <a:off x="6548865" y="2032653"/>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51A02CD-F1C7-4542-BB29-B07BF8ABBBC6}"/>
              </a:ext>
            </a:extLst>
          </p:cNvPr>
          <p:cNvSpPr txBox="1"/>
          <p:nvPr/>
        </p:nvSpPr>
        <p:spPr>
          <a:xfrm>
            <a:off x="8317099" y="19627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62B68E5E-1045-4A9E-A384-2A413709C979}"/>
              </a:ext>
            </a:extLst>
          </p:cNvPr>
          <p:cNvSpPr txBox="1"/>
          <p:nvPr/>
        </p:nvSpPr>
        <p:spPr>
          <a:xfrm>
            <a:off x="7928311" y="8653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24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5B54A0D-9896-46D2-8F60-2E46F20E6074}"/>
              </a:ext>
            </a:extLst>
          </p:cNvPr>
          <p:cNvSpPr txBox="1"/>
          <p:nvPr/>
        </p:nvSpPr>
        <p:spPr>
          <a:xfrm>
            <a:off x="7857973" y="19627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1" name="TextBox 20">
            <a:extLst>
              <a:ext uri="{FF2B5EF4-FFF2-40B4-BE49-F238E27FC236}">
                <a16:creationId xmlns:a16="http://schemas.microsoft.com/office/drawing/2014/main" id="{3CD2E4FD-2DF9-42A3-A001-103748BC9DC9}"/>
              </a:ext>
            </a:extLst>
          </p:cNvPr>
          <p:cNvSpPr txBox="1"/>
          <p:nvPr/>
        </p:nvSpPr>
        <p:spPr>
          <a:xfrm>
            <a:off x="7476077" y="8653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E4337FFA-1B53-4461-A1BD-F4BBE0AB0E49}"/>
              </a:ext>
            </a:extLst>
          </p:cNvPr>
          <p:cNvSpPr txBox="1"/>
          <p:nvPr/>
        </p:nvSpPr>
        <p:spPr>
          <a:xfrm>
            <a:off x="6967144" y="1962709"/>
            <a:ext cx="1025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2 2</a:t>
            </a:r>
          </a:p>
        </p:txBody>
      </p:sp>
      <p:cxnSp>
        <p:nvCxnSpPr>
          <p:cNvPr id="23" name="Straight Connector 22">
            <a:extLst>
              <a:ext uri="{FF2B5EF4-FFF2-40B4-BE49-F238E27FC236}">
                <a16:creationId xmlns:a16="http://schemas.microsoft.com/office/drawing/2014/main" id="{06C7CEEA-4B45-4F48-813D-2397EB935A5A}"/>
              </a:ext>
            </a:extLst>
          </p:cNvPr>
          <p:cNvCxnSpPr/>
          <p:nvPr/>
        </p:nvCxnSpPr>
        <p:spPr>
          <a:xfrm flipH="1">
            <a:off x="7981970" y="1043553"/>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67ED937-E947-46F0-8E75-1129DC42533E}"/>
              </a:ext>
            </a:extLst>
          </p:cNvPr>
          <p:cNvCxnSpPr/>
          <p:nvPr/>
        </p:nvCxnSpPr>
        <p:spPr>
          <a:xfrm flipH="1">
            <a:off x="7528119" y="1065671"/>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B90B015-4984-4F33-ABC3-B9331C8F5F1A}"/>
              </a:ext>
            </a:extLst>
          </p:cNvPr>
          <p:cNvSpPr txBox="1"/>
          <p:nvPr/>
        </p:nvSpPr>
        <p:spPr>
          <a:xfrm>
            <a:off x="8317099"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6" name="TextBox 25">
            <a:extLst>
              <a:ext uri="{FF2B5EF4-FFF2-40B4-BE49-F238E27FC236}">
                <a16:creationId xmlns:a16="http://schemas.microsoft.com/office/drawing/2014/main" id="{E5E81F0E-37D4-4C25-96AE-60DB0F4FC09D}"/>
              </a:ext>
            </a:extLst>
          </p:cNvPr>
          <p:cNvSpPr txBox="1"/>
          <p:nvPr/>
        </p:nvSpPr>
        <p:spPr>
          <a:xfrm>
            <a:off x="7927050" y="63477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2D55D068-B830-4537-9C47-D00B0D59E682}"/>
              </a:ext>
            </a:extLst>
          </p:cNvPr>
          <p:cNvSpPr txBox="1"/>
          <p:nvPr/>
        </p:nvSpPr>
        <p:spPr>
          <a:xfrm>
            <a:off x="7857972"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TextBox 28">
            <a:extLst>
              <a:ext uri="{FF2B5EF4-FFF2-40B4-BE49-F238E27FC236}">
                <a16:creationId xmlns:a16="http://schemas.microsoft.com/office/drawing/2014/main" id="{74B90997-C187-42E2-BDE6-B149967837BF}"/>
              </a:ext>
            </a:extLst>
          </p:cNvPr>
          <p:cNvSpPr txBox="1"/>
          <p:nvPr/>
        </p:nvSpPr>
        <p:spPr>
          <a:xfrm>
            <a:off x="7406999"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30" name="TextBox 29">
            <a:extLst>
              <a:ext uri="{FF2B5EF4-FFF2-40B4-BE49-F238E27FC236}">
                <a16:creationId xmlns:a16="http://schemas.microsoft.com/office/drawing/2014/main" id="{ABE5F255-510E-47A2-B132-35D37C106B1D}"/>
              </a:ext>
            </a:extLst>
          </p:cNvPr>
          <p:cNvSpPr txBox="1"/>
          <p:nvPr/>
        </p:nvSpPr>
        <p:spPr>
          <a:xfrm>
            <a:off x="6519384" y="2413317"/>
            <a:ext cx="956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cxnSp>
        <p:nvCxnSpPr>
          <p:cNvPr id="31" name="Straight Connector 30">
            <a:extLst>
              <a:ext uri="{FF2B5EF4-FFF2-40B4-BE49-F238E27FC236}">
                <a16:creationId xmlns:a16="http://schemas.microsoft.com/office/drawing/2014/main" id="{88481262-C213-4C42-90C2-1E21986725A3}"/>
              </a:ext>
            </a:extLst>
          </p:cNvPr>
          <p:cNvCxnSpPr>
            <a:cxnSpLocks/>
          </p:cNvCxnSpPr>
          <p:nvPr/>
        </p:nvCxnSpPr>
        <p:spPr>
          <a:xfrm>
            <a:off x="6549722" y="2935588"/>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9D9E4BB4-4ACA-4D7E-A3EE-07ADA9224177}"/>
              </a:ext>
            </a:extLst>
          </p:cNvPr>
          <p:cNvSpPr txBox="1"/>
          <p:nvPr/>
        </p:nvSpPr>
        <p:spPr>
          <a:xfrm>
            <a:off x="8322961"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4F45DC9F-DF1A-49D7-955C-37D15DEB26BB}"/>
              </a:ext>
            </a:extLst>
          </p:cNvPr>
          <p:cNvSpPr txBox="1"/>
          <p:nvPr/>
        </p:nvSpPr>
        <p:spPr>
          <a:xfrm>
            <a:off x="7863834"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4" name="TextBox 33">
            <a:extLst>
              <a:ext uri="{FF2B5EF4-FFF2-40B4-BE49-F238E27FC236}">
                <a16:creationId xmlns:a16="http://schemas.microsoft.com/office/drawing/2014/main" id="{D673F40F-1053-47A4-B380-95587A0B80E1}"/>
              </a:ext>
            </a:extLst>
          </p:cNvPr>
          <p:cNvSpPr txBox="1"/>
          <p:nvPr/>
        </p:nvSpPr>
        <p:spPr>
          <a:xfrm>
            <a:off x="7412861"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8DF508CD-2A8D-447E-B5A3-AA8FF4D374E5}"/>
              </a:ext>
            </a:extLst>
          </p:cNvPr>
          <p:cNvSpPr txBox="1"/>
          <p:nvPr/>
        </p:nvSpPr>
        <p:spPr>
          <a:xfrm>
            <a:off x="6967144"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6" name="TextBox 35">
            <a:extLst>
              <a:ext uri="{FF2B5EF4-FFF2-40B4-BE49-F238E27FC236}">
                <a16:creationId xmlns:a16="http://schemas.microsoft.com/office/drawing/2014/main" id="{AD1C110C-1922-409B-B09D-5F29ADC05338}"/>
              </a:ext>
            </a:extLst>
          </p:cNvPr>
          <p:cNvSpPr txBox="1"/>
          <p:nvPr/>
        </p:nvSpPr>
        <p:spPr>
          <a:xfrm>
            <a:off x="6511837"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306389DE-3782-41F9-A99D-D34587FF0FCB}"/>
              </a:ext>
            </a:extLst>
          </p:cNvPr>
          <p:cNvSpPr txBox="1"/>
          <p:nvPr/>
        </p:nvSpPr>
        <p:spPr>
          <a:xfrm>
            <a:off x="7053554" y="177886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F41BC696-5AD3-46FE-88A9-BB6993C8E6D6}"/>
              </a:ext>
            </a:extLst>
          </p:cNvPr>
          <p:cNvSpPr txBox="1"/>
          <p:nvPr/>
        </p:nvSpPr>
        <p:spPr>
          <a:xfrm>
            <a:off x="6150997" y="1531161"/>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4" name="Rectangle 43">
            <a:extLst>
              <a:ext uri="{FF2B5EF4-FFF2-40B4-BE49-F238E27FC236}">
                <a16:creationId xmlns:a16="http://schemas.microsoft.com/office/drawing/2014/main" id="{18DD5689-D89B-46C4-A5D9-73D2B68EEB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98488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7"/>
                                        </p:tgtEl>
                                      </p:cBhvr>
                                    </p:animEffect>
                                    <p:set>
                                      <p:cBhvr>
                                        <p:cTn id="20" dur="1" fill="hold">
                                          <p:stCondLst>
                                            <p:cond delay="499"/>
                                          </p:stCondLst>
                                        </p:cTn>
                                        <p:tgtEl>
                                          <p:spTgt spid="7"/>
                                        </p:tgtEl>
                                        <p:attrNameLst>
                                          <p:attrName>style.visibility</p:attrName>
                                        </p:attrNameLst>
                                      </p:cBhvr>
                                      <p:to>
                                        <p:strVal val="hidden"/>
                                      </p:to>
                                    </p:set>
                                  </p:childTnLst>
                                </p:cTn>
                              </p:par>
                              <p:par>
                                <p:cTn id="21" presetID="10" presetClass="exit" presetSubtype="0" fill="hold" grpId="1" nodeType="withEffect">
                                  <p:stCondLst>
                                    <p:cond delay="0"/>
                                  </p:stCondLst>
                                  <p:childTnLst>
                                    <p:animEffect transition="out" filter="fade">
                                      <p:cBhvr>
                                        <p:cTn id="22" dur="500"/>
                                        <p:tgtEl>
                                          <p:spTgt spid="3"/>
                                        </p:tgtEl>
                                      </p:cBhvr>
                                    </p:animEffect>
                                    <p:set>
                                      <p:cBhvr>
                                        <p:cTn id="23" dur="1" fill="hold">
                                          <p:stCondLst>
                                            <p:cond delay="499"/>
                                          </p:stCondLst>
                                        </p:cTn>
                                        <p:tgtEl>
                                          <p:spTgt spid="3"/>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500"/>
                                        <p:tgtEl>
                                          <p:spTgt spid="3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500"/>
                                        <p:tgtEl>
                                          <p:spTgt spid="4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fade">
                                      <p:cBhvr>
                                        <p:cTn id="50" dur="500"/>
                                        <p:tgtEl>
                                          <p:spTgt spid="4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10" presetClass="entr" presetSubtype="0" fill="hold" nodeType="with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fad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par>
                                <p:cTn id="90" presetID="10" presetClass="entr" presetSubtype="0" fill="hold" nodeType="withEffect">
                                  <p:stCondLst>
                                    <p:cond delay="0"/>
                                  </p:stCondLst>
                                  <p:childTnLst>
                                    <p:set>
                                      <p:cBhvr>
                                        <p:cTn id="91" dur="1" fill="hold">
                                          <p:stCondLst>
                                            <p:cond delay="0"/>
                                          </p:stCondLst>
                                        </p:cTn>
                                        <p:tgtEl>
                                          <p:spTgt spid="23"/>
                                        </p:tgtEl>
                                        <p:attrNameLst>
                                          <p:attrName>style.visibility</p:attrName>
                                        </p:attrNameLst>
                                      </p:cBhvr>
                                      <p:to>
                                        <p:strVal val="visible"/>
                                      </p:to>
                                    </p:set>
                                    <p:animEffect transition="in" filter="fade">
                                      <p:cBhvr>
                                        <p:cTn id="92" dur="500"/>
                                        <p:tgtEl>
                                          <p:spTgt spid="2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5"/>
                                        </p:tgtEl>
                                        <p:attrNameLst>
                                          <p:attrName>style.visibility</p:attrName>
                                        </p:attrNameLst>
                                      </p:cBhvr>
                                      <p:to>
                                        <p:strVal val="visible"/>
                                      </p:to>
                                    </p:set>
                                    <p:animEffect transition="in" filter="fade">
                                      <p:cBhvr>
                                        <p:cTn id="97" dur="500"/>
                                        <p:tgtEl>
                                          <p:spTgt spid="2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6"/>
                                        </p:tgtEl>
                                        <p:attrNameLst>
                                          <p:attrName>style.visibility</p:attrName>
                                        </p:attrNameLst>
                                      </p:cBhvr>
                                      <p:to>
                                        <p:strVal val="visible"/>
                                      </p:to>
                                    </p:set>
                                    <p:animEffect transition="in" filter="fade">
                                      <p:cBhvr>
                                        <p:cTn id="102" dur="500"/>
                                        <p:tgtEl>
                                          <p:spTgt spid="2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7"/>
                                        </p:tgtEl>
                                        <p:attrNameLst>
                                          <p:attrName>style.visibility</p:attrName>
                                        </p:attrNameLst>
                                      </p:cBhvr>
                                      <p:to>
                                        <p:strVal val="visible"/>
                                      </p:to>
                                    </p:set>
                                    <p:animEffect transition="in" filter="fade">
                                      <p:cBhvr>
                                        <p:cTn id="107" dur="500"/>
                                        <p:tgtEl>
                                          <p:spTgt spid="27"/>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9"/>
                                        </p:tgtEl>
                                        <p:attrNameLst>
                                          <p:attrName>style.visibility</p:attrName>
                                        </p:attrNameLst>
                                      </p:cBhvr>
                                      <p:to>
                                        <p:strVal val="visible"/>
                                      </p:to>
                                    </p:set>
                                    <p:animEffect transition="in" filter="fade">
                                      <p:cBhvr>
                                        <p:cTn id="112" dur="500"/>
                                        <p:tgtEl>
                                          <p:spTgt spid="29"/>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0"/>
                                        </p:tgtEl>
                                        <p:attrNameLst>
                                          <p:attrName>style.visibility</p:attrName>
                                        </p:attrNameLst>
                                      </p:cBhvr>
                                      <p:to>
                                        <p:strVal val="visible"/>
                                      </p:to>
                                    </p:set>
                                    <p:animEffect transition="in" filter="fade">
                                      <p:cBhvr>
                                        <p:cTn id="117" dur="500"/>
                                        <p:tgtEl>
                                          <p:spTgt spid="30"/>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fade">
                                      <p:cBhvr>
                                        <p:cTn id="122" dur="500"/>
                                        <p:tgtEl>
                                          <p:spTgt spid="32"/>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3"/>
                                        </p:tgtEl>
                                        <p:attrNameLst>
                                          <p:attrName>style.visibility</p:attrName>
                                        </p:attrNameLst>
                                      </p:cBhvr>
                                      <p:to>
                                        <p:strVal val="visible"/>
                                      </p:to>
                                    </p:set>
                                    <p:animEffect transition="in" filter="fade">
                                      <p:cBhvr>
                                        <p:cTn id="127" dur="500"/>
                                        <p:tgtEl>
                                          <p:spTgt spid="33"/>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7"/>
                                        </p:tgtEl>
                                        <p:attrNameLst>
                                          <p:attrName>style.visibility</p:attrName>
                                        </p:attrNameLst>
                                      </p:cBhvr>
                                      <p:to>
                                        <p:strVal val="visible"/>
                                      </p:to>
                                    </p:set>
                                    <p:animEffect transition="in" filter="fade">
                                      <p:cBhvr>
                                        <p:cTn id="132" dur="500"/>
                                        <p:tgtEl>
                                          <p:spTgt spid="37"/>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4"/>
                                        </p:tgtEl>
                                        <p:attrNameLst>
                                          <p:attrName>style.visibility</p:attrName>
                                        </p:attrNameLst>
                                      </p:cBhvr>
                                      <p:to>
                                        <p:strVal val="visible"/>
                                      </p:to>
                                    </p:set>
                                    <p:animEffect transition="in" filter="fade">
                                      <p:cBhvr>
                                        <p:cTn id="137" dur="500"/>
                                        <p:tgtEl>
                                          <p:spTgt spid="34"/>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35"/>
                                        </p:tgtEl>
                                        <p:attrNameLst>
                                          <p:attrName>style.visibility</p:attrName>
                                        </p:attrNameLst>
                                      </p:cBhvr>
                                      <p:to>
                                        <p:strVal val="visible"/>
                                      </p:to>
                                    </p:set>
                                    <p:animEffect transition="in" filter="fade">
                                      <p:cBhvr>
                                        <p:cTn id="142" dur="500"/>
                                        <p:tgtEl>
                                          <p:spTgt spid="35"/>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6"/>
                                        </p:tgtEl>
                                        <p:attrNameLst>
                                          <p:attrName>style.visibility</p:attrName>
                                        </p:attrNameLst>
                                      </p:cBhvr>
                                      <p:to>
                                        <p:strVal val="visible"/>
                                      </p:to>
                                    </p:set>
                                    <p:animEffect transition="in" filter="fade">
                                      <p:cBhvr>
                                        <p:cTn id="14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0" grpId="0"/>
      <p:bldP spid="41" grpId="0"/>
      <p:bldP spid="42" grpId="0"/>
      <p:bldP spid="5" grpId="0"/>
      <p:bldP spid="3" grpId="0" animBg="1"/>
      <p:bldP spid="3" grpId="1" animBg="1"/>
      <p:bldP spid="7" grpId="0" animBg="1"/>
      <p:bldP spid="7" grpId="1" animBg="1"/>
      <p:bldP spid="10" grpId="0"/>
      <p:bldP spid="11" grpId="0"/>
      <p:bldP spid="18" grpId="0"/>
      <p:bldP spid="19" grpId="0"/>
      <p:bldP spid="20" grpId="0"/>
      <p:bldP spid="21" grpId="0"/>
      <p:bldP spid="22" grpId="0"/>
      <p:bldP spid="25" grpId="0"/>
      <p:bldP spid="26" grpId="0"/>
      <p:bldP spid="27" grpId="0"/>
      <p:bldP spid="29" grpId="0"/>
      <p:bldP spid="30" grpId="0"/>
      <p:bldP spid="32" grpId="0"/>
      <p:bldP spid="33" grpId="0"/>
      <p:bldP spid="34" grpId="0"/>
      <p:bldP spid="35" grpId="0"/>
      <p:bldP spid="36" grpId="0"/>
      <p:bldP spid="37" grpId="0"/>
      <p:bldP spid="4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3C1E63EB-B43F-44BD-8B72-1EAAB7BBECA1}"/>
              </a:ext>
            </a:extLst>
          </p:cNvPr>
          <p:cNvSpPr txBox="1"/>
          <p:nvPr/>
        </p:nvSpPr>
        <p:spPr>
          <a:xfrm>
            <a:off x="7455040" y="3351487"/>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1 0 0 1</a:t>
            </a:r>
          </a:p>
        </p:txBody>
      </p:sp>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569660"/>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The three numbers missing from these boxes are all prime numbers greater than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Write in the missing prime numbers.</a:t>
            </a:r>
          </a:p>
        </p:txBody>
      </p:sp>
      <p:pic>
        <p:nvPicPr>
          <p:cNvPr id="2" name="Picture 1">
            <a:extLst>
              <a:ext uri="{FF2B5EF4-FFF2-40B4-BE49-F238E27FC236}">
                <a16:creationId xmlns:a16="http://schemas.microsoft.com/office/drawing/2014/main" id="{903204E0-DFA8-4F10-9E0D-B0F20E8B7725}"/>
              </a:ext>
            </a:extLst>
          </p:cNvPr>
          <p:cNvPicPr>
            <a:picLocks noChangeAspect="1"/>
          </p:cNvPicPr>
          <p:nvPr/>
        </p:nvPicPr>
        <p:blipFill>
          <a:blip r:embed="rId3"/>
          <a:stretch>
            <a:fillRect/>
          </a:stretch>
        </p:blipFill>
        <p:spPr>
          <a:xfrm>
            <a:off x="497362" y="1651883"/>
            <a:ext cx="8141672" cy="1152337"/>
          </a:xfrm>
          <a:prstGeom prst="rect">
            <a:avLst/>
          </a:prstGeom>
        </p:spPr>
      </p:pic>
      <p:sp>
        <p:nvSpPr>
          <p:cNvPr id="10" name="TextBox 9">
            <a:extLst>
              <a:ext uri="{FF2B5EF4-FFF2-40B4-BE49-F238E27FC236}">
                <a16:creationId xmlns:a16="http://schemas.microsoft.com/office/drawing/2014/main" id="{86670CFC-5C45-4D2B-9E31-1534DC638085}"/>
              </a:ext>
            </a:extLst>
          </p:cNvPr>
          <p:cNvSpPr txBox="1"/>
          <p:nvPr/>
        </p:nvSpPr>
        <p:spPr>
          <a:xfrm>
            <a:off x="6980579" y="336455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9F755AD7-6173-4A0C-80FA-58C27D901856}"/>
              </a:ext>
            </a:extLst>
          </p:cNvPr>
          <p:cNvSpPr txBox="1"/>
          <p:nvPr/>
        </p:nvSpPr>
        <p:spPr>
          <a:xfrm>
            <a:off x="7890976" y="29002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2" name="TextBox 11">
            <a:extLst>
              <a:ext uri="{FF2B5EF4-FFF2-40B4-BE49-F238E27FC236}">
                <a16:creationId xmlns:a16="http://schemas.microsoft.com/office/drawing/2014/main" id="{DB8139D9-FB4C-45FD-8C3A-D46786B21FD2}"/>
              </a:ext>
            </a:extLst>
          </p:cNvPr>
          <p:cNvSpPr txBox="1"/>
          <p:nvPr/>
        </p:nvSpPr>
        <p:spPr>
          <a:xfrm>
            <a:off x="8343437" y="290400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7C30E83E-5224-4F5A-811E-FD822F2B4720}"/>
              </a:ext>
            </a:extLst>
          </p:cNvPr>
          <p:cNvSpPr txBox="1"/>
          <p:nvPr/>
        </p:nvSpPr>
        <p:spPr>
          <a:xfrm>
            <a:off x="8783416" y="2907266"/>
            <a:ext cx="1366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24BD31B3-6BC2-40F2-ABD8-55D2632B494E}"/>
              </a:ext>
            </a:extLst>
          </p:cNvPr>
          <p:cNvSpPr txBox="1"/>
          <p:nvPr/>
        </p:nvSpPr>
        <p:spPr>
          <a:xfrm>
            <a:off x="8195977" y="337978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1BB34421-7F83-449F-AE7E-ADAA0705D5D8}"/>
              </a:ext>
            </a:extLst>
          </p:cNvPr>
          <p:cNvSpPr txBox="1"/>
          <p:nvPr/>
        </p:nvSpPr>
        <p:spPr>
          <a:xfrm>
            <a:off x="8653728" y="3379439"/>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cxnSp>
        <p:nvCxnSpPr>
          <p:cNvPr id="16" name="Straight Connector 15">
            <a:extLst>
              <a:ext uri="{FF2B5EF4-FFF2-40B4-BE49-F238E27FC236}">
                <a16:creationId xmlns:a16="http://schemas.microsoft.com/office/drawing/2014/main" id="{BBCE0466-C876-45FA-B8C3-3C27C250E72F}"/>
              </a:ext>
            </a:extLst>
          </p:cNvPr>
          <p:cNvCxnSpPr>
            <a:cxnSpLocks/>
          </p:cNvCxnSpPr>
          <p:nvPr/>
        </p:nvCxnSpPr>
        <p:spPr>
          <a:xfrm>
            <a:off x="7474148" y="339806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15BDDB9-3EFE-40AC-BAF1-36D85B3F0F53}"/>
              </a:ext>
            </a:extLst>
          </p:cNvPr>
          <p:cNvCxnSpPr>
            <a:cxnSpLocks/>
          </p:cNvCxnSpPr>
          <p:nvPr/>
        </p:nvCxnSpPr>
        <p:spPr>
          <a:xfrm>
            <a:off x="7455196" y="3414107"/>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435F883-0A86-4D90-9D84-8EBC085B87CA}"/>
              </a:ext>
            </a:extLst>
          </p:cNvPr>
          <p:cNvSpPr txBox="1"/>
          <p:nvPr/>
        </p:nvSpPr>
        <p:spPr>
          <a:xfrm>
            <a:off x="7504009" y="48906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1 4 3</a:t>
            </a:r>
          </a:p>
        </p:txBody>
      </p:sp>
      <p:sp>
        <p:nvSpPr>
          <p:cNvPr id="19" name="TextBox 18">
            <a:extLst>
              <a:ext uri="{FF2B5EF4-FFF2-40B4-BE49-F238E27FC236}">
                <a16:creationId xmlns:a16="http://schemas.microsoft.com/office/drawing/2014/main" id="{26F01F34-0286-4B0F-95C6-0B32ACA66545}"/>
              </a:ext>
            </a:extLst>
          </p:cNvPr>
          <p:cNvSpPr txBox="1"/>
          <p:nvPr/>
        </p:nvSpPr>
        <p:spPr>
          <a:xfrm>
            <a:off x="6587411" y="4907110"/>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cxnSp>
        <p:nvCxnSpPr>
          <p:cNvPr id="20" name="Straight Connector 19">
            <a:extLst>
              <a:ext uri="{FF2B5EF4-FFF2-40B4-BE49-F238E27FC236}">
                <a16:creationId xmlns:a16="http://schemas.microsoft.com/office/drawing/2014/main" id="{8FC30957-4AB0-4BBE-B027-47CA0F7833BC}"/>
              </a:ext>
            </a:extLst>
          </p:cNvPr>
          <p:cNvCxnSpPr>
            <a:cxnSpLocks/>
          </p:cNvCxnSpPr>
          <p:nvPr/>
        </p:nvCxnSpPr>
        <p:spPr>
          <a:xfrm>
            <a:off x="7493546" y="495666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D474A80-6AFE-4C0F-9B67-C71CEBCC06C0}"/>
              </a:ext>
            </a:extLst>
          </p:cNvPr>
          <p:cNvCxnSpPr>
            <a:cxnSpLocks/>
          </p:cNvCxnSpPr>
          <p:nvPr/>
        </p:nvCxnSpPr>
        <p:spPr>
          <a:xfrm>
            <a:off x="7512498" y="494062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E1E7C61-8F66-4C59-BC2E-140DB01183B8}"/>
              </a:ext>
            </a:extLst>
          </p:cNvPr>
          <p:cNvSpPr txBox="1"/>
          <p:nvPr/>
        </p:nvSpPr>
        <p:spPr>
          <a:xfrm>
            <a:off x="8240258" y="4931356"/>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23" name="TextBox 22">
            <a:extLst>
              <a:ext uri="{FF2B5EF4-FFF2-40B4-BE49-F238E27FC236}">
                <a16:creationId xmlns:a16="http://schemas.microsoft.com/office/drawing/2014/main" id="{7BB555C3-686F-4065-A30B-D6CC9A1EA73C}"/>
              </a:ext>
            </a:extLst>
          </p:cNvPr>
          <p:cNvSpPr txBox="1"/>
          <p:nvPr/>
        </p:nvSpPr>
        <p:spPr>
          <a:xfrm>
            <a:off x="7961600" y="4456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1836D8BF-0A4C-4F98-A5B3-44509712D416}"/>
              </a:ext>
            </a:extLst>
          </p:cNvPr>
          <p:cNvSpPr txBox="1"/>
          <p:nvPr/>
        </p:nvSpPr>
        <p:spPr>
          <a:xfrm>
            <a:off x="8381787" y="44498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5" name="TextBox 24">
            <a:extLst>
              <a:ext uri="{FF2B5EF4-FFF2-40B4-BE49-F238E27FC236}">
                <a16:creationId xmlns:a16="http://schemas.microsoft.com/office/drawing/2014/main" id="{B153B3C6-0BED-48C3-8FF6-B389ECEF0D6F}"/>
              </a:ext>
            </a:extLst>
          </p:cNvPr>
          <p:cNvSpPr txBox="1"/>
          <p:nvPr/>
        </p:nvSpPr>
        <p:spPr>
          <a:xfrm>
            <a:off x="691937"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
        <p:nvSpPr>
          <p:cNvPr id="26" name="TextBox 25">
            <a:extLst>
              <a:ext uri="{FF2B5EF4-FFF2-40B4-BE49-F238E27FC236}">
                <a16:creationId xmlns:a16="http://schemas.microsoft.com/office/drawing/2014/main" id="{9E10F6EF-F324-45AD-85CD-8615B0A8FC4D}"/>
              </a:ext>
            </a:extLst>
          </p:cNvPr>
          <p:cNvSpPr txBox="1"/>
          <p:nvPr/>
        </p:nvSpPr>
        <p:spPr>
          <a:xfrm>
            <a:off x="2998311"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27" name="TextBox 26">
            <a:extLst>
              <a:ext uri="{FF2B5EF4-FFF2-40B4-BE49-F238E27FC236}">
                <a16:creationId xmlns:a16="http://schemas.microsoft.com/office/drawing/2014/main" id="{A39D8BCA-9007-49A1-B851-C2B4D6873F7E}"/>
              </a:ext>
            </a:extLst>
          </p:cNvPr>
          <p:cNvSpPr txBox="1"/>
          <p:nvPr/>
        </p:nvSpPr>
        <p:spPr>
          <a:xfrm>
            <a:off x="5434444"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8" name="Rectangle 27">
            <a:extLst>
              <a:ext uri="{FF2B5EF4-FFF2-40B4-BE49-F238E27FC236}">
                <a16:creationId xmlns:a16="http://schemas.microsoft.com/office/drawing/2014/main" id="{33915AC2-BF1E-4E29-AF0A-B05B0CDCB9F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2297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par>
                                <p:cTn id="50" presetID="10" presetClass="entr" presetSubtype="0" fill="hold"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par>
                                <p:cTn id="53" presetID="10" presetClass="entr" presetSubtype="0" fill="hold"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fade">
                                      <p:cBhvr>
                                        <p:cTn id="65" dur="500"/>
                                        <p:tgtEl>
                                          <p:spTgt spid="22"/>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4"/>
                                        </p:tgtEl>
                                        <p:attrNameLst>
                                          <p:attrName>style.visibility</p:attrName>
                                        </p:attrNameLst>
                                      </p:cBhvr>
                                      <p:to>
                                        <p:strVal val="visible"/>
                                      </p:to>
                                    </p:set>
                                    <p:animEffect transition="in" filter="fade">
                                      <p:cBhvr>
                                        <p:cTn id="70" dur="500"/>
                                        <p:tgtEl>
                                          <p:spTgt spid="24"/>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p:bldP spid="14" grpId="0"/>
      <p:bldP spid="15" grpId="0"/>
      <p:bldP spid="18" grpId="0"/>
      <p:bldP spid="19" grpId="0"/>
      <p:bldP spid="22" grpId="0"/>
      <p:bldP spid="23" grpId="0"/>
      <p:bldP spid="24" grpId="0"/>
      <p:bldP spid="25" grpId="0"/>
      <p:bldP spid="26" grpId="0"/>
      <p:bldP spid="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856836" cy="1569660"/>
          </a:xfrm>
          <a:prstGeom prst="rect">
            <a:avLst/>
          </a:prstGeom>
        </p:spPr>
        <p:txBody>
          <a:bodyPr wrap="square">
            <a:spAutoFit/>
          </a:bodyPr>
          <a:lstStyle/>
          <a:p>
            <a:r>
              <a:rPr lang="en-US" sz="3200" b="1" dirty="0"/>
              <a:t>Write the missing numbers.</a:t>
            </a:r>
          </a:p>
          <a:p>
            <a:endParaRPr lang="en-US" sz="3200" b="1" dirty="0"/>
          </a:p>
          <a:p>
            <a:r>
              <a:rPr lang="en-US" sz="3200" b="1" dirty="0"/>
              <a:t>Factors of 20 = {1,  _______ ,  _______ ,  _______ ,  _______ ,  20}</a:t>
            </a:r>
          </a:p>
        </p:txBody>
      </p:sp>
      <p:sp>
        <p:nvSpPr>
          <p:cNvPr id="4" name="TextBox 3">
            <a:extLst>
              <a:ext uri="{FF2B5EF4-FFF2-40B4-BE49-F238E27FC236}">
                <a16:creationId xmlns:a16="http://schemas.microsoft.com/office/drawing/2014/main" id="{BAC08F5E-469B-4A25-BC41-29932734D772}"/>
              </a:ext>
            </a:extLst>
          </p:cNvPr>
          <p:cNvSpPr txBox="1"/>
          <p:nvPr/>
        </p:nvSpPr>
        <p:spPr>
          <a:xfrm>
            <a:off x="3801619"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 name="TextBox 4">
            <a:extLst>
              <a:ext uri="{FF2B5EF4-FFF2-40B4-BE49-F238E27FC236}">
                <a16:creationId xmlns:a16="http://schemas.microsoft.com/office/drawing/2014/main" id="{37642E5E-3E91-4D07-BBDE-8CE0E5123ED6}"/>
              </a:ext>
            </a:extLst>
          </p:cNvPr>
          <p:cNvSpPr txBox="1"/>
          <p:nvPr/>
        </p:nvSpPr>
        <p:spPr>
          <a:xfrm>
            <a:off x="9119192"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126EE5C1-C117-4D33-814B-A2319B9EFA28}"/>
              </a:ext>
            </a:extLst>
          </p:cNvPr>
          <p:cNvSpPr txBox="1"/>
          <p:nvPr/>
        </p:nvSpPr>
        <p:spPr>
          <a:xfrm>
            <a:off x="5686042"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 name="TextBox 6">
            <a:extLst>
              <a:ext uri="{FF2B5EF4-FFF2-40B4-BE49-F238E27FC236}">
                <a16:creationId xmlns:a16="http://schemas.microsoft.com/office/drawing/2014/main" id="{B2ED3CE6-D297-4774-8A07-7044213CB83A}"/>
              </a:ext>
            </a:extLst>
          </p:cNvPr>
          <p:cNvSpPr txBox="1"/>
          <p:nvPr/>
        </p:nvSpPr>
        <p:spPr>
          <a:xfrm>
            <a:off x="7402617"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 name="Rectangle 7">
            <a:extLst>
              <a:ext uri="{FF2B5EF4-FFF2-40B4-BE49-F238E27FC236}">
                <a16:creationId xmlns:a16="http://schemas.microsoft.com/office/drawing/2014/main" id="{A9E6437B-6441-4E63-834D-4DBBC7E4594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2114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55510"/>
            <a:ext cx="11581695" cy="1569660"/>
          </a:xfrm>
          <a:prstGeom prst="rect">
            <a:avLst/>
          </a:prstGeom>
        </p:spPr>
        <p:txBody>
          <a:bodyPr wrap="square">
            <a:spAutoFit/>
          </a:bodyPr>
          <a:lstStyle/>
          <a:p>
            <a:r>
              <a:rPr lang="en-US" sz="3200" b="1" dirty="0"/>
              <a:t>Circle the numbers that are equal to  </a:t>
            </a:r>
          </a:p>
          <a:p>
            <a:r>
              <a:rPr lang="en-US" sz="3200" b="1" dirty="0"/>
              <a:t>   </a:t>
            </a:r>
          </a:p>
          <a:p>
            <a:r>
              <a:rPr lang="en-US" sz="3200" dirty="0"/>
              <a:t>       0.12            0.5            5.0            0.05            0.50</a:t>
            </a:r>
          </a:p>
        </p:txBody>
      </p:sp>
      <p:sp>
        <p:nvSpPr>
          <p:cNvPr id="4" name="Rectangle 3">
            <a:extLst>
              <a:ext uri="{FF2B5EF4-FFF2-40B4-BE49-F238E27FC236}">
                <a16:creationId xmlns:a16="http://schemas.microsoft.com/office/drawing/2014/main" id="{E4DD7665-28ED-4271-AF7B-BFC032CAE336}"/>
              </a:ext>
            </a:extLst>
          </p:cNvPr>
          <p:cNvSpPr/>
          <p:nvPr/>
        </p:nvSpPr>
        <p:spPr>
          <a:xfrm>
            <a:off x="6294586" y="-1319"/>
            <a:ext cx="425004" cy="584775"/>
          </a:xfrm>
          <a:prstGeom prst="rect">
            <a:avLst/>
          </a:prstGeom>
        </p:spPr>
        <p:txBody>
          <a:bodyPr wrap="square">
            <a:spAutoFit/>
          </a:bodyPr>
          <a:lstStyle/>
          <a:p>
            <a:r>
              <a:rPr lang="en-US" sz="3200" b="1" dirty="0"/>
              <a:t>1</a:t>
            </a:r>
            <a:endParaRPr lang="en-GB" sz="3200" b="1" dirty="0"/>
          </a:p>
        </p:txBody>
      </p:sp>
      <p:sp>
        <p:nvSpPr>
          <p:cNvPr id="5" name="Rectangle 4">
            <a:extLst>
              <a:ext uri="{FF2B5EF4-FFF2-40B4-BE49-F238E27FC236}">
                <a16:creationId xmlns:a16="http://schemas.microsoft.com/office/drawing/2014/main" id="{1FE843E4-854A-4512-AC7C-28D1EECF3631}"/>
              </a:ext>
            </a:extLst>
          </p:cNvPr>
          <p:cNvSpPr/>
          <p:nvPr/>
        </p:nvSpPr>
        <p:spPr>
          <a:xfrm>
            <a:off x="6294586" y="358145"/>
            <a:ext cx="425004" cy="584775"/>
          </a:xfrm>
          <a:prstGeom prst="rect">
            <a:avLst/>
          </a:prstGeom>
        </p:spPr>
        <p:txBody>
          <a:bodyPr wrap="square">
            <a:spAutoFit/>
          </a:bodyPr>
          <a:lstStyle/>
          <a:p>
            <a:r>
              <a:rPr lang="en-US" sz="3200" b="1" dirty="0"/>
              <a:t>2</a:t>
            </a:r>
            <a:endParaRPr lang="en-GB" sz="3200" b="1" dirty="0"/>
          </a:p>
        </p:txBody>
      </p:sp>
      <p:cxnSp>
        <p:nvCxnSpPr>
          <p:cNvPr id="6" name="Straight Connector 5">
            <a:extLst>
              <a:ext uri="{FF2B5EF4-FFF2-40B4-BE49-F238E27FC236}">
                <a16:creationId xmlns:a16="http://schemas.microsoft.com/office/drawing/2014/main" id="{0D35EE7F-5A5B-4F39-8C3D-E06866F146D1}"/>
              </a:ext>
            </a:extLst>
          </p:cNvPr>
          <p:cNvCxnSpPr/>
          <p:nvPr/>
        </p:nvCxnSpPr>
        <p:spPr>
          <a:xfrm>
            <a:off x="6311555"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997FF0F-3A37-4977-A684-5483A97A8247}"/>
              </a:ext>
            </a:extLst>
          </p:cNvPr>
          <p:cNvCxnSpPr>
            <a:cxnSpLocks/>
          </p:cNvCxnSpPr>
          <p:nvPr/>
        </p:nvCxnSpPr>
        <p:spPr>
          <a:xfrm>
            <a:off x="1484156" y="319820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20C57E3-F3E9-42D7-BDF1-D1DE1149275D}"/>
              </a:ext>
            </a:extLst>
          </p:cNvPr>
          <p:cNvCxnSpPr>
            <a:cxnSpLocks/>
          </p:cNvCxnSpPr>
          <p:nvPr/>
        </p:nvCxnSpPr>
        <p:spPr>
          <a:xfrm>
            <a:off x="2363386" y="319820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96228892-B794-474A-BBEB-611B351E8042}"/>
              </a:ext>
            </a:extLst>
          </p:cNvPr>
          <p:cNvSpPr txBox="1"/>
          <p:nvPr/>
        </p:nvSpPr>
        <p:spPr>
          <a:xfrm>
            <a:off x="1446783" y="269036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 name="TextBox 9">
            <a:extLst>
              <a:ext uri="{FF2B5EF4-FFF2-40B4-BE49-F238E27FC236}">
                <a16:creationId xmlns:a16="http://schemas.microsoft.com/office/drawing/2014/main" id="{D2A24F76-E0AF-4936-8DF6-8143A7C5A807}"/>
              </a:ext>
            </a:extLst>
          </p:cNvPr>
          <p:cNvSpPr txBox="1"/>
          <p:nvPr/>
        </p:nvSpPr>
        <p:spPr>
          <a:xfrm>
            <a:off x="1457349" y="313641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670002FC-5890-4868-BEEC-8DBA4E137783}"/>
              </a:ext>
            </a:extLst>
          </p:cNvPr>
          <p:cNvSpPr txBox="1"/>
          <p:nvPr/>
        </p:nvSpPr>
        <p:spPr>
          <a:xfrm>
            <a:off x="2363385" y="3136410"/>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2" name="TextBox 11">
            <a:extLst>
              <a:ext uri="{FF2B5EF4-FFF2-40B4-BE49-F238E27FC236}">
                <a16:creationId xmlns:a16="http://schemas.microsoft.com/office/drawing/2014/main" id="{0762312A-4941-4E7D-A5E7-261E4FE2D028}"/>
              </a:ext>
            </a:extLst>
          </p:cNvPr>
          <p:cNvSpPr txBox="1"/>
          <p:nvPr/>
        </p:nvSpPr>
        <p:spPr>
          <a:xfrm>
            <a:off x="1916343" y="288273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1C4259F3-5BCF-48B0-B16A-22F5207909AD}"/>
              </a:ext>
            </a:extLst>
          </p:cNvPr>
          <p:cNvSpPr/>
          <p:nvPr/>
        </p:nvSpPr>
        <p:spPr>
          <a:xfrm rot="16200000">
            <a:off x="1849044" y="216824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D65E3F63-F792-4715-92B5-6C1F991D2BF7}"/>
              </a:ext>
            </a:extLst>
          </p:cNvPr>
          <p:cNvSpPr/>
          <p:nvPr/>
        </p:nvSpPr>
        <p:spPr>
          <a:xfrm rot="5400000">
            <a:off x="1838757" y="309536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41C98DEF-DFB1-42D7-9E9D-A7D68A2F0AB9}"/>
              </a:ext>
            </a:extLst>
          </p:cNvPr>
          <p:cNvSpPr txBox="1"/>
          <p:nvPr/>
        </p:nvSpPr>
        <p:spPr>
          <a:xfrm>
            <a:off x="1969347" y="363074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5A8088B6-C110-4FBF-A4E5-6022676E3350}"/>
              </a:ext>
            </a:extLst>
          </p:cNvPr>
          <p:cNvSpPr txBox="1"/>
          <p:nvPr/>
        </p:nvSpPr>
        <p:spPr>
          <a:xfrm>
            <a:off x="1969346" y="233642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EF4D322-2681-43DA-AE32-F41FCAAB0A8A}"/>
              </a:ext>
            </a:extLst>
          </p:cNvPr>
          <p:cNvSpPr txBox="1"/>
          <p:nvPr/>
        </p:nvSpPr>
        <p:spPr>
          <a:xfrm>
            <a:off x="2577274" y="2690368"/>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69D0D6DA-442F-498D-89B4-0DBA5CED9A64}"/>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0.5</a:t>
            </a:r>
          </a:p>
        </p:txBody>
      </p:sp>
      <p:sp>
        <p:nvSpPr>
          <p:cNvPr id="19" name="Oval 18">
            <a:extLst>
              <a:ext uri="{FF2B5EF4-FFF2-40B4-BE49-F238E27FC236}">
                <a16:creationId xmlns:a16="http://schemas.microsoft.com/office/drawing/2014/main" id="{D9D8CCE9-4327-4E3E-B5CE-125C14055EE6}"/>
              </a:ext>
            </a:extLst>
          </p:cNvPr>
          <p:cNvSpPr/>
          <p:nvPr/>
        </p:nvSpPr>
        <p:spPr>
          <a:xfrm>
            <a:off x="2418444" y="1053196"/>
            <a:ext cx="946491"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55A2C96-239A-48EF-AC4F-D65759027DBA}"/>
              </a:ext>
            </a:extLst>
          </p:cNvPr>
          <p:cNvSpPr txBox="1"/>
          <p:nvPr/>
        </p:nvSpPr>
        <p:spPr>
          <a:xfrm>
            <a:off x="7339786" y="212691"/>
            <a:ext cx="1168221" cy="584775"/>
          </a:xfrm>
          <a:prstGeom prst="rect">
            <a:avLst/>
          </a:prstGeom>
          <a:noFill/>
        </p:spPr>
        <p:txBody>
          <a:bodyPr wrap="square" rtlCol="0">
            <a:spAutoFit/>
          </a:bodyPr>
          <a:lstStyle/>
          <a:p>
            <a:r>
              <a:rPr lang="en-GB" sz="3200" b="1" dirty="0">
                <a:solidFill>
                  <a:srgbClr val="FF0000"/>
                </a:solidFill>
              </a:rPr>
              <a:t>0</a:t>
            </a:r>
          </a:p>
        </p:txBody>
      </p:sp>
      <p:sp>
        <p:nvSpPr>
          <p:cNvPr id="21" name="Oval 20">
            <a:extLst>
              <a:ext uri="{FF2B5EF4-FFF2-40B4-BE49-F238E27FC236}">
                <a16:creationId xmlns:a16="http://schemas.microsoft.com/office/drawing/2014/main" id="{6D4E323E-1AAA-4D78-9C9E-F5A2D501A82A}"/>
              </a:ext>
            </a:extLst>
          </p:cNvPr>
          <p:cNvSpPr/>
          <p:nvPr/>
        </p:nvSpPr>
        <p:spPr>
          <a:xfrm>
            <a:off x="7466068" y="1048913"/>
            <a:ext cx="1190058"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A6091ACE-C44B-429D-BDA1-1427EC60647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43371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18" grpId="0"/>
      <p:bldP spid="19" grpId="0" animBg="1"/>
      <p:bldP spid="20" grpId="0"/>
      <p:bldP spid="21"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Class 6 did a survey of the number of trees in a country park. </a:t>
            </a:r>
          </a:p>
          <a:p>
            <a:r>
              <a:rPr lang="en-US" sz="3200" b="1" dirty="0"/>
              <a:t>This pie chart shows their results. </a:t>
            </a:r>
            <a:endParaRPr lang="en-US" sz="3200" dirty="0"/>
          </a:p>
        </p:txBody>
      </p:sp>
      <p:pic>
        <p:nvPicPr>
          <p:cNvPr id="3" name="Picture 2">
            <a:extLst>
              <a:ext uri="{FF2B5EF4-FFF2-40B4-BE49-F238E27FC236}">
                <a16:creationId xmlns:a16="http://schemas.microsoft.com/office/drawing/2014/main" id="{735E4AB7-F6C4-4368-9CD4-84F10F7EF3BA}"/>
              </a:ext>
            </a:extLst>
          </p:cNvPr>
          <p:cNvPicPr>
            <a:picLocks noChangeAspect="1"/>
          </p:cNvPicPr>
          <p:nvPr/>
        </p:nvPicPr>
        <p:blipFill>
          <a:blip r:embed="rId3"/>
          <a:stretch>
            <a:fillRect/>
          </a:stretch>
        </p:blipFill>
        <p:spPr>
          <a:xfrm>
            <a:off x="228167" y="1127218"/>
            <a:ext cx="4055100" cy="3994006"/>
          </a:xfrm>
          <a:prstGeom prst="rect">
            <a:avLst/>
          </a:prstGeom>
        </p:spPr>
      </p:pic>
      <p:sp>
        <p:nvSpPr>
          <p:cNvPr id="5" name="Rectangle 4">
            <a:extLst>
              <a:ext uri="{FF2B5EF4-FFF2-40B4-BE49-F238E27FC236}">
                <a16:creationId xmlns:a16="http://schemas.microsoft.com/office/drawing/2014/main" id="{EDC34502-C2EA-4AFB-BEB7-4BE66F3083E8}"/>
              </a:ext>
            </a:extLst>
          </p:cNvPr>
          <p:cNvSpPr/>
          <p:nvPr/>
        </p:nvSpPr>
        <p:spPr>
          <a:xfrm>
            <a:off x="4454875" y="1127218"/>
            <a:ext cx="7335342" cy="1077218"/>
          </a:xfrm>
          <a:prstGeom prst="rect">
            <a:avLst/>
          </a:prstGeom>
        </p:spPr>
        <p:txBody>
          <a:bodyPr wrap="square">
            <a:spAutoFit/>
          </a:bodyPr>
          <a:lstStyle/>
          <a:p>
            <a:r>
              <a:rPr lang="en-US" sz="3200" b="1" dirty="0"/>
              <a:t>Estimate the fraction of trees in the survey that are oak trees.</a:t>
            </a:r>
          </a:p>
        </p:txBody>
      </p:sp>
      <p:sp>
        <p:nvSpPr>
          <p:cNvPr id="6" name="Rectangle 5">
            <a:extLst>
              <a:ext uri="{FF2B5EF4-FFF2-40B4-BE49-F238E27FC236}">
                <a16:creationId xmlns:a16="http://schemas.microsoft.com/office/drawing/2014/main" id="{774B91FB-5F0C-4102-9A4B-0838F5DD852D}"/>
              </a:ext>
            </a:extLst>
          </p:cNvPr>
          <p:cNvSpPr/>
          <p:nvPr/>
        </p:nvSpPr>
        <p:spPr>
          <a:xfrm>
            <a:off x="4454875" y="3124221"/>
            <a:ext cx="7335342" cy="1569660"/>
          </a:xfrm>
          <a:prstGeom prst="rect">
            <a:avLst/>
          </a:prstGeom>
        </p:spPr>
        <p:txBody>
          <a:bodyPr wrap="square">
            <a:spAutoFit/>
          </a:bodyPr>
          <a:lstStyle/>
          <a:p>
            <a:r>
              <a:rPr lang="en-US" sz="3200" b="1" dirty="0"/>
              <a:t>The children counted 60 ash trees.</a:t>
            </a:r>
          </a:p>
          <a:p>
            <a:r>
              <a:rPr lang="en-US" sz="3200" b="1" dirty="0"/>
              <a:t>Use the pie chart to estimate the number of beech trees they counted.</a:t>
            </a:r>
          </a:p>
        </p:txBody>
      </p:sp>
      <p:grpSp>
        <p:nvGrpSpPr>
          <p:cNvPr id="8" name="Group 7">
            <a:extLst>
              <a:ext uri="{FF2B5EF4-FFF2-40B4-BE49-F238E27FC236}">
                <a16:creationId xmlns:a16="http://schemas.microsoft.com/office/drawing/2014/main" id="{01665C1A-E767-4F13-A7D8-A26D14A381CE}"/>
              </a:ext>
            </a:extLst>
          </p:cNvPr>
          <p:cNvGrpSpPr/>
          <p:nvPr/>
        </p:nvGrpSpPr>
        <p:grpSpPr>
          <a:xfrm>
            <a:off x="4864308" y="2122573"/>
            <a:ext cx="509296" cy="1067398"/>
            <a:chOff x="2289811" y="1538931"/>
            <a:chExt cx="509296" cy="1067398"/>
          </a:xfrm>
        </p:grpSpPr>
        <p:grpSp>
          <p:nvGrpSpPr>
            <p:cNvPr id="10" name="Group 9">
              <a:extLst>
                <a:ext uri="{FF2B5EF4-FFF2-40B4-BE49-F238E27FC236}">
                  <a16:creationId xmlns:a16="http://schemas.microsoft.com/office/drawing/2014/main" id="{DD7C52A8-E43E-4B4B-8A60-B8686BDBC079}"/>
                </a:ext>
              </a:extLst>
            </p:cNvPr>
            <p:cNvGrpSpPr/>
            <p:nvPr/>
          </p:nvGrpSpPr>
          <p:grpSpPr>
            <a:xfrm>
              <a:off x="2306032" y="1975387"/>
              <a:ext cx="475549" cy="630942"/>
              <a:chOff x="1963495" y="476986"/>
              <a:chExt cx="475549" cy="630942"/>
            </a:xfrm>
          </p:grpSpPr>
          <p:sp>
            <p:nvSpPr>
              <p:cNvPr id="12" name="TextBox 11">
                <a:extLst>
                  <a:ext uri="{FF2B5EF4-FFF2-40B4-BE49-F238E27FC236}">
                    <a16:creationId xmlns:a16="http://schemas.microsoft.com/office/drawing/2014/main" id="{7E8AC11A-96E8-47F1-80C8-9D90E194E1D4}"/>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13" name="Straight Connector 12">
                <a:extLst>
                  <a:ext uri="{FF2B5EF4-FFF2-40B4-BE49-F238E27FC236}">
                    <a16:creationId xmlns:a16="http://schemas.microsoft.com/office/drawing/2014/main" id="{A606DBEB-A9F5-4B85-83D6-5FDCCC0FD5AB}"/>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51F4FD74-E5EF-451A-A3DA-A0668BC5BC9B}"/>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4" name="Group 3">
            <a:extLst>
              <a:ext uri="{FF2B5EF4-FFF2-40B4-BE49-F238E27FC236}">
                <a16:creationId xmlns:a16="http://schemas.microsoft.com/office/drawing/2014/main" id="{A17472C4-04C0-488D-9BF0-3EA7C6138201}"/>
              </a:ext>
            </a:extLst>
          </p:cNvPr>
          <p:cNvGrpSpPr/>
          <p:nvPr/>
        </p:nvGrpSpPr>
        <p:grpSpPr>
          <a:xfrm>
            <a:off x="8649234" y="2122573"/>
            <a:ext cx="1059692" cy="1107280"/>
            <a:chOff x="8050196" y="2567461"/>
            <a:chExt cx="1059692" cy="1107280"/>
          </a:xfrm>
        </p:grpSpPr>
        <p:cxnSp>
          <p:nvCxnSpPr>
            <p:cNvPr id="21" name="Straight Connector 20">
              <a:extLst>
                <a:ext uri="{FF2B5EF4-FFF2-40B4-BE49-F238E27FC236}">
                  <a16:creationId xmlns:a16="http://schemas.microsoft.com/office/drawing/2014/main" id="{073EA5DC-F70A-4CE4-A7CE-97E8154D6F4B}"/>
                </a:ext>
              </a:extLst>
            </p:cNvPr>
            <p:cNvCxnSpPr>
              <a:cxnSpLocks/>
            </p:cNvCxnSpPr>
            <p:nvPr/>
          </p:nvCxnSpPr>
          <p:spPr>
            <a:xfrm>
              <a:off x="8085423" y="309641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367C2ED-78A8-4FB2-88AD-382FD0689FE3}"/>
                </a:ext>
              </a:extLst>
            </p:cNvPr>
            <p:cNvSpPr txBox="1"/>
            <p:nvPr/>
          </p:nvSpPr>
          <p:spPr>
            <a:xfrm>
              <a:off x="8293994" y="2567461"/>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FDAEBC0B-821A-4945-B366-BB9E4558F3A2}"/>
                </a:ext>
              </a:extLst>
            </p:cNvPr>
            <p:cNvSpPr txBox="1"/>
            <p:nvPr/>
          </p:nvSpPr>
          <p:spPr>
            <a:xfrm>
              <a:off x="8050196" y="304379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sp>
        <p:nvSpPr>
          <p:cNvPr id="25" name="TextBox 24">
            <a:extLst>
              <a:ext uri="{FF2B5EF4-FFF2-40B4-BE49-F238E27FC236}">
                <a16:creationId xmlns:a16="http://schemas.microsoft.com/office/drawing/2014/main" id="{8E79407E-9696-4A44-B3AB-274759E88395}"/>
              </a:ext>
            </a:extLst>
          </p:cNvPr>
          <p:cNvSpPr txBox="1"/>
          <p:nvPr/>
        </p:nvSpPr>
        <p:spPr>
          <a:xfrm>
            <a:off x="6387419" y="2348857"/>
            <a:ext cx="25418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between</a:t>
            </a:r>
          </a:p>
        </p:txBody>
      </p:sp>
      <p:sp>
        <p:nvSpPr>
          <p:cNvPr id="26" name="TextBox 25">
            <a:extLst>
              <a:ext uri="{FF2B5EF4-FFF2-40B4-BE49-F238E27FC236}">
                <a16:creationId xmlns:a16="http://schemas.microsoft.com/office/drawing/2014/main" id="{27A98012-1813-4EE4-9FDA-76990308D587}"/>
              </a:ext>
            </a:extLst>
          </p:cNvPr>
          <p:cNvSpPr txBox="1"/>
          <p:nvPr/>
        </p:nvSpPr>
        <p:spPr>
          <a:xfrm>
            <a:off x="9655660" y="2348857"/>
            <a:ext cx="11090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and</a:t>
            </a:r>
          </a:p>
        </p:txBody>
      </p:sp>
      <p:grpSp>
        <p:nvGrpSpPr>
          <p:cNvPr id="27" name="Group 26">
            <a:extLst>
              <a:ext uri="{FF2B5EF4-FFF2-40B4-BE49-F238E27FC236}">
                <a16:creationId xmlns:a16="http://schemas.microsoft.com/office/drawing/2014/main" id="{A66A2156-778C-46F2-91B4-41F59D0E4A4B}"/>
              </a:ext>
            </a:extLst>
          </p:cNvPr>
          <p:cNvGrpSpPr/>
          <p:nvPr/>
        </p:nvGrpSpPr>
        <p:grpSpPr>
          <a:xfrm>
            <a:off x="10757872" y="2122573"/>
            <a:ext cx="1059692" cy="1107280"/>
            <a:chOff x="8050196" y="2567461"/>
            <a:chExt cx="1059692" cy="1107280"/>
          </a:xfrm>
        </p:grpSpPr>
        <p:cxnSp>
          <p:nvCxnSpPr>
            <p:cNvPr id="28" name="Straight Connector 27">
              <a:extLst>
                <a:ext uri="{FF2B5EF4-FFF2-40B4-BE49-F238E27FC236}">
                  <a16:creationId xmlns:a16="http://schemas.microsoft.com/office/drawing/2014/main" id="{435249FA-0B8C-4617-945C-F3A5F8CA280C}"/>
                </a:ext>
              </a:extLst>
            </p:cNvPr>
            <p:cNvCxnSpPr>
              <a:cxnSpLocks/>
            </p:cNvCxnSpPr>
            <p:nvPr/>
          </p:nvCxnSpPr>
          <p:spPr>
            <a:xfrm>
              <a:off x="8085423" y="309641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7A79CBE-8EB5-4C09-B75F-7DB3EA42EAF1}"/>
                </a:ext>
              </a:extLst>
            </p:cNvPr>
            <p:cNvSpPr txBox="1"/>
            <p:nvPr/>
          </p:nvSpPr>
          <p:spPr>
            <a:xfrm>
              <a:off x="8293994" y="2567461"/>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0" name="TextBox 29">
              <a:extLst>
                <a:ext uri="{FF2B5EF4-FFF2-40B4-BE49-F238E27FC236}">
                  <a16:creationId xmlns:a16="http://schemas.microsoft.com/office/drawing/2014/main" id="{FA2EF0F2-25A6-407E-A620-109155D05727}"/>
                </a:ext>
              </a:extLst>
            </p:cNvPr>
            <p:cNvSpPr txBox="1"/>
            <p:nvPr/>
          </p:nvSpPr>
          <p:spPr>
            <a:xfrm>
              <a:off x="8050196" y="304379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grpSp>
      <p:sp>
        <p:nvSpPr>
          <p:cNvPr id="31" name="TextBox 30">
            <a:extLst>
              <a:ext uri="{FF2B5EF4-FFF2-40B4-BE49-F238E27FC236}">
                <a16:creationId xmlns:a16="http://schemas.microsoft.com/office/drawing/2014/main" id="{FEDE55E4-739E-4F8F-A28A-1B27D3BF7A7C}"/>
              </a:ext>
            </a:extLst>
          </p:cNvPr>
          <p:cNvSpPr txBox="1"/>
          <p:nvPr/>
        </p:nvSpPr>
        <p:spPr>
          <a:xfrm>
            <a:off x="3058613" y="3207013"/>
            <a:ext cx="817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60</a:t>
            </a:r>
          </a:p>
        </p:txBody>
      </p:sp>
      <p:sp>
        <p:nvSpPr>
          <p:cNvPr id="32" name="TextBox 31">
            <a:extLst>
              <a:ext uri="{FF2B5EF4-FFF2-40B4-BE49-F238E27FC236}">
                <a16:creationId xmlns:a16="http://schemas.microsoft.com/office/drawing/2014/main" id="{147D51D6-EAAA-40F9-BB0F-79A08D953261}"/>
              </a:ext>
            </a:extLst>
          </p:cNvPr>
          <p:cNvSpPr txBox="1"/>
          <p:nvPr/>
        </p:nvSpPr>
        <p:spPr>
          <a:xfrm>
            <a:off x="1324825" y="1491631"/>
            <a:ext cx="817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Partial Circle 23">
            <a:extLst>
              <a:ext uri="{FF2B5EF4-FFF2-40B4-BE49-F238E27FC236}">
                <a16:creationId xmlns:a16="http://schemas.microsoft.com/office/drawing/2014/main" id="{E3D296A1-51E5-42FB-B48A-3A69C3DB1B18}"/>
              </a:ext>
            </a:extLst>
          </p:cNvPr>
          <p:cNvSpPr/>
          <p:nvPr/>
        </p:nvSpPr>
        <p:spPr>
          <a:xfrm>
            <a:off x="307689" y="1165752"/>
            <a:ext cx="3902219" cy="3917619"/>
          </a:xfrm>
          <a:prstGeom prst="pie">
            <a:avLst>
              <a:gd name="adj1" fmla="val 18892522"/>
              <a:gd name="adj2" fmla="val 3314374"/>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34" name="Group 33">
            <a:extLst>
              <a:ext uri="{FF2B5EF4-FFF2-40B4-BE49-F238E27FC236}">
                <a16:creationId xmlns:a16="http://schemas.microsoft.com/office/drawing/2014/main" id="{83300B4F-2AB0-46A9-A1D8-48BB8C462FEA}"/>
              </a:ext>
            </a:extLst>
          </p:cNvPr>
          <p:cNvGrpSpPr/>
          <p:nvPr/>
        </p:nvGrpSpPr>
        <p:grpSpPr>
          <a:xfrm>
            <a:off x="4862532" y="4606778"/>
            <a:ext cx="2463383" cy="1067398"/>
            <a:chOff x="2190102" y="4952042"/>
            <a:chExt cx="2463383" cy="1067398"/>
          </a:xfrm>
        </p:grpSpPr>
        <p:grpSp>
          <p:nvGrpSpPr>
            <p:cNvPr id="35" name="Group 34">
              <a:extLst>
                <a:ext uri="{FF2B5EF4-FFF2-40B4-BE49-F238E27FC236}">
                  <a16:creationId xmlns:a16="http://schemas.microsoft.com/office/drawing/2014/main" id="{B44A88CB-1882-497B-B331-771478A235D9}"/>
                </a:ext>
              </a:extLst>
            </p:cNvPr>
            <p:cNvGrpSpPr/>
            <p:nvPr/>
          </p:nvGrpSpPr>
          <p:grpSpPr>
            <a:xfrm>
              <a:off x="2190102" y="4952042"/>
              <a:ext cx="509296" cy="1067398"/>
              <a:chOff x="2289811" y="1538931"/>
              <a:chExt cx="509296" cy="1067398"/>
            </a:xfrm>
          </p:grpSpPr>
          <p:grpSp>
            <p:nvGrpSpPr>
              <p:cNvPr id="37" name="Group 36">
                <a:extLst>
                  <a:ext uri="{FF2B5EF4-FFF2-40B4-BE49-F238E27FC236}">
                    <a16:creationId xmlns:a16="http://schemas.microsoft.com/office/drawing/2014/main" id="{4724D5AC-93CC-41CC-84D7-19AA32BDEC26}"/>
                  </a:ext>
                </a:extLst>
              </p:cNvPr>
              <p:cNvGrpSpPr/>
              <p:nvPr/>
            </p:nvGrpSpPr>
            <p:grpSpPr>
              <a:xfrm>
                <a:off x="2306032" y="1975387"/>
                <a:ext cx="475549" cy="630942"/>
                <a:chOff x="1963495" y="476986"/>
                <a:chExt cx="475549" cy="630942"/>
              </a:xfrm>
            </p:grpSpPr>
            <p:sp>
              <p:nvSpPr>
                <p:cNvPr id="39" name="TextBox 38">
                  <a:extLst>
                    <a:ext uri="{FF2B5EF4-FFF2-40B4-BE49-F238E27FC236}">
                      <a16:creationId xmlns:a16="http://schemas.microsoft.com/office/drawing/2014/main" id="{BE6FB8A4-8BFC-4ADD-ACFE-F19BB1795C58}"/>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0" name="Straight Connector 39">
                  <a:extLst>
                    <a:ext uri="{FF2B5EF4-FFF2-40B4-BE49-F238E27FC236}">
                      <a16:creationId xmlns:a16="http://schemas.microsoft.com/office/drawing/2014/main" id="{ADF68769-8853-45B8-9EB4-7A4881875D89}"/>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8" name="TextBox 37">
                <a:extLst>
                  <a:ext uri="{FF2B5EF4-FFF2-40B4-BE49-F238E27FC236}">
                    <a16:creationId xmlns:a16="http://schemas.microsoft.com/office/drawing/2014/main" id="{3A5AF9FB-4658-41A3-BAAD-BDD32F699784}"/>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36" name="TextBox 35">
              <a:extLst>
                <a:ext uri="{FF2B5EF4-FFF2-40B4-BE49-F238E27FC236}">
                  <a16:creationId xmlns:a16="http://schemas.microsoft.com/office/drawing/2014/main" id="{997B6A5E-B52E-401C-B200-B377842B25F1}"/>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60 = </a:t>
              </a:r>
            </a:p>
          </p:txBody>
        </p:sp>
      </p:grpSp>
      <p:sp>
        <p:nvSpPr>
          <p:cNvPr id="41" name="TextBox 40">
            <a:extLst>
              <a:ext uri="{FF2B5EF4-FFF2-40B4-BE49-F238E27FC236}">
                <a16:creationId xmlns:a16="http://schemas.microsoft.com/office/drawing/2014/main" id="{BFF1C36D-253D-432F-BC7B-AE1CA3FFD26B}"/>
              </a:ext>
            </a:extLst>
          </p:cNvPr>
          <p:cNvSpPr txBox="1"/>
          <p:nvPr/>
        </p:nvSpPr>
        <p:spPr>
          <a:xfrm>
            <a:off x="5368810" y="5646103"/>
            <a:ext cx="37751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 </a:t>
            </a:r>
            <a:r>
              <a:rPr lang="en-GB" sz="3500" dirty="0">
                <a:solidFill>
                  <a:srgbClr val="FF0000"/>
                </a:solidFill>
                <a:latin typeface="Arial Black" panose="020B0A04020102020204" pitchFamily="34" charset="0"/>
              </a:rPr>
              <a:t>÷ 4 = 1 5</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6047E5FA-A872-4A21-8177-CCCD17541328}"/>
              </a:ext>
            </a:extLst>
          </p:cNvPr>
          <p:cNvSpPr txBox="1"/>
          <p:nvPr/>
        </p:nvSpPr>
        <p:spPr>
          <a:xfrm>
            <a:off x="5370523" y="6087413"/>
            <a:ext cx="41953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x 3 = 4 5</a:t>
            </a:r>
          </a:p>
        </p:txBody>
      </p:sp>
      <p:sp>
        <p:nvSpPr>
          <p:cNvPr id="43" name="TextBox 42">
            <a:extLst>
              <a:ext uri="{FF2B5EF4-FFF2-40B4-BE49-F238E27FC236}">
                <a16:creationId xmlns:a16="http://schemas.microsoft.com/office/drawing/2014/main" id="{6EC2F9CA-FE58-456B-B86E-B864749BB836}"/>
              </a:ext>
            </a:extLst>
          </p:cNvPr>
          <p:cNvSpPr txBox="1"/>
          <p:nvPr/>
        </p:nvSpPr>
        <p:spPr>
          <a:xfrm>
            <a:off x="7201927" y="4805753"/>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4 5</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16A073B3-0E22-446F-B771-88D064AAFC42}"/>
              </a:ext>
            </a:extLst>
          </p:cNvPr>
          <p:cNvSpPr txBox="1"/>
          <p:nvPr/>
        </p:nvSpPr>
        <p:spPr>
          <a:xfrm>
            <a:off x="8102399" y="4805753"/>
            <a:ext cx="3572139"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beech trees</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436508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8" presetClass="emph" presetSubtype="0" fill="hold" grpId="1" nodeType="clickEffect">
                                  <p:stCondLst>
                                    <p:cond delay="0"/>
                                  </p:stCondLst>
                                  <p:childTnLst>
                                    <p:animRot by="12900000">
                                      <p:cBhvr>
                                        <p:cTn id="40" dur="2000" fill="hold"/>
                                        <p:tgtEl>
                                          <p:spTgt spid="24"/>
                                        </p:tgtEl>
                                        <p:attrNameLst>
                                          <p:attrName>r</p:attrName>
                                        </p:attrNameLst>
                                      </p:cBhvr>
                                    </p:animRot>
                                  </p:childTnLst>
                                </p:cTn>
                              </p:par>
                              <p:par>
                                <p:cTn id="41" presetID="42" presetClass="path" presetSubtype="0" accel="50000" decel="50000" fill="hold" grpId="2" nodeType="withEffect">
                                  <p:stCondLst>
                                    <p:cond delay="0"/>
                                  </p:stCondLst>
                                  <p:childTnLst>
                                    <p:animMotion origin="layout" path="M 3.54167E-6 4.44444E-6 L -0.13841 -0.11297 " pathEditMode="relative" rAng="0" ptsTypes="AA">
                                      <p:cBhvr>
                                        <p:cTn id="42" dur="2000" fill="hold"/>
                                        <p:tgtEl>
                                          <p:spTgt spid="24"/>
                                        </p:tgtEl>
                                        <p:attrNameLst>
                                          <p:attrName>ppt_x</p:attrName>
                                          <p:attrName>ppt_y</p:attrName>
                                        </p:attrNameLst>
                                      </p:cBhvr>
                                      <p:rCtr x="-6927" y="-5648"/>
                                    </p:animMotion>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4"/>
                                        </p:tgtEl>
                                        <p:attrNameLst>
                                          <p:attrName>style.visibility</p:attrName>
                                        </p:attrNameLst>
                                      </p:cBhvr>
                                      <p:to>
                                        <p:strVal val="visible"/>
                                      </p:to>
                                    </p:set>
                                    <p:animEffect transition="in" filter="fade">
                                      <p:cBhvr>
                                        <p:cTn id="47" dur="500"/>
                                        <p:tgtEl>
                                          <p:spTgt spid="3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2"/>
                                        </p:tgtEl>
                                        <p:attrNameLst>
                                          <p:attrName>style.visibility</p:attrName>
                                        </p:attrNameLst>
                                      </p:cBhvr>
                                      <p:to>
                                        <p:strVal val="visible"/>
                                      </p:to>
                                    </p:set>
                                    <p:animEffect transition="in" filter="fade">
                                      <p:cBhvr>
                                        <p:cTn id="57" dur="500"/>
                                        <p:tgtEl>
                                          <p:spTgt spid="4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fade">
                                      <p:cBhvr>
                                        <p:cTn id="62" dur="500"/>
                                        <p:tgtEl>
                                          <p:spTgt spid="43"/>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fade">
                                      <p:cBhvr>
                                        <p:cTn id="6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31" grpId="0"/>
      <p:bldP spid="32" grpId="0"/>
      <p:bldP spid="24" grpId="0" animBg="1"/>
      <p:bldP spid="24" grpId="1" animBg="1"/>
      <p:bldP spid="24" grpId="2" animBg="1"/>
      <p:bldP spid="41" grpId="0"/>
      <p:bldP spid="42" grpId="0"/>
      <p:bldP spid="43" grpId="0"/>
      <p:bldP spid="4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99Y4B23_files/image001.jpg">
            <a:extLst>
              <a:ext uri="{FF2B5EF4-FFF2-40B4-BE49-F238E27FC236}">
                <a16:creationId xmlns:a16="http://schemas.microsoft.com/office/drawing/2014/main" id="{3A44FE18-EAC1-4678-984F-21464961D58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39316" y="187899"/>
            <a:ext cx="7966834" cy="6482201"/>
          </a:xfrm>
          <a:prstGeom prst="rect">
            <a:avLst/>
          </a:prstGeom>
          <a:noFill/>
          <a:ln>
            <a:noFill/>
          </a:ln>
        </p:spPr>
      </p:pic>
      <p:sp>
        <p:nvSpPr>
          <p:cNvPr id="2" name="Rectangle 1">
            <a:extLst>
              <a:ext uri="{FF2B5EF4-FFF2-40B4-BE49-F238E27FC236}">
                <a16:creationId xmlns:a16="http://schemas.microsoft.com/office/drawing/2014/main" id="{59D5E6F7-5BCC-49A5-9D30-5D2A23B25401}"/>
              </a:ext>
            </a:extLst>
          </p:cNvPr>
          <p:cNvSpPr/>
          <p:nvPr/>
        </p:nvSpPr>
        <p:spPr>
          <a:xfrm>
            <a:off x="103033" y="51516"/>
            <a:ext cx="47244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Shade in the reflection of this shape.</a:t>
            </a:r>
          </a:p>
        </p:txBody>
      </p:sp>
      <p:sp>
        <p:nvSpPr>
          <p:cNvPr id="5" name="Isosceles Triangle 4">
            <a:extLst>
              <a:ext uri="{FF2B5EF4-FFF2-40B4-BE49-F238E27FC236}">
                <a16:creationId xmlns:a16="http://schemas.microsoft.com/office/drawing/2014/main" id="{FB62A586-961D-44E6-A41D-12066C1CC490}"/>
              </a:ext>
            </a:extLst>
          </p:cNvPr>
          <p:cNvSpPr/>
          <p:nvPr/>
        </p:nvSpPr>
        <p:spPr>
          <a:xfrm>
            <a:off x="7547957" y="2641429"/>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Isosceles Triangle 5">
            <a:extLst>
              <a:ext uri="{FF2B5EF4-FFF2-40B4-BE49-F238E27FC236}">
                <a16:creationId xmlns:a16="http://schemas.microsoft.com/office/drawing/2014/main" id="{9F230612-71E6-41F8-BF36-F2D12A739601}"/>
              </a:ext>
            </a:extLst>
          </p:cNvPr>
          <p:cNvSpPr/>
          <p:nvPr/>
        </p:nvSpPr>
        <p:spPr>
          <a:xfrm rot="10800000">
            <a:off x="7547957" y="3415144"/>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B4D59949-DAF2-4FEE-B5E1-01E93D00023F}"/>
              </a:ext>
            </a:extLst>
          </p:cNvPr>
          <p:cNvSpPr/>
          <p:nvPr/>
        </p:nvSpPr>
        <p:spPr>
          <a:xfrm>
            <a:off x="5883689" y="1840005"/>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a:extLst>
              <a:ext uri="{FF2B5EF4-FFF2-40B4-BE49-F238E27FC236}">
                <a16:creationId xmlns:a16="http://schemas.microsoft.com/office/drawing/2014/main" id="{5ED4869F-6D7D-4B02-A55C-719EC5B6D6BF}"/>
              </a:ext>
            </a:extLst>
          </p:cNvPr>
          <p:cNvSpPr/>
          <p:nvPr/>
        </p:nvSpPr>
        <p:spPr>
          <a:xfrm rot="10800000">
            <a:off x="5883689" y="4205167"/>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a:extLst>
              <a:ext uri="{FF2B5EF4-FFF2-40B4-BE49-F238E27FC236}">
                <a16:creationId xmlns:a16="http://schemas.microsoft.com/office/drawing/2014/main" id="{5A26FA03-3CFC-41C2-8A2D-144C4C8EB807}"/>
              </a:ext>
            </a:extLst>
          </p:cNvPr>
          <p:cNvSpPr/>
          <p:nvPr/>
        </p:nvSpPr>
        <p:spPr>
          <a:xfrm rot="10800000">
            <a:off x="6445136" y="1831850"/>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Isosceles Triangle 9">
            <a:extLst>
              <a:ext uri="{FF2B5EF4-FFF2-40B4-BE49-F238E27FC236}">
                <a16:creationId xmlns:a16="http://schemas.microsoft.com/office/drawing/2014/main" id="{AF8CE021-36B1-4F17-998B-13718348034E}"/>
              </a:ext>
            </a:extLst>
          </p:cNvPr>
          <p:cNvSpPr/>
          <p:nvPr/>
        </p:nvSpPr>
        <p:spPr>
          <a:xfrm>
            <a:off x="6451729" y="4224722"/>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Isosceles Triangle 10">
            <a:extLst>
              <a:ext uri="{FF2B5EF4-FFF2-40B4-BE49-F238E27FC236}">
                <a16:creationId xmlns:a16="http://schemas.microsoft.com/office/drawing/2014/main" id="{1DFFA491-1207-42B0-A4FB-05F4455F707F}"/>
              </a:ext>
            </a:extLst>
          </p:cNvPr>
          <p:cNvSpPr/>
          <p:nvPr/>
        </p:nvSpPr>
        <p:spPr>
          <a:xfrm>
            <a:off x="6435099" y="1035961"/>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Isosceles Triangle 11">
            <a:extLst>
              <a:ext uri="{FF2B5EF4-FFF2-40B4-BE49-F238E27FC236}">
                <a16:creationId xmlns:a16="http://schemas.microsoft.com/office/drawing/2014/main" id="{A4354EB7-9B82-4514-A012-27D4324A4A2E}"/>
              </a:ext>
            </a:extLst>
          </p:cNvPr>
          <p:cNvSpPr/>
          <p:nvPr/>
        </p:nvSpPr>
        <p:spPr>
          <a:xfrm rot="10800000">
            <a:off x="6435099" y="5006591"/>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E1ACE080-4E4F-4A9F-9925-77765ACE9B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55276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826AD85-0693-4198-A1D8-E1E337A8170C}"/>
              </a:ext>
            </a:extLst>
          </p:cNvPr>
          <p:cNvPicPr>
            <a:picLocks noChangeAspect="1"/>
          </p:cNvPicPr>
          <p:nvPr/>
        </p:nvPicPr>
        <p:blipFill>
          <a:blip r:embed="rId3"/>
          <a:stretch>
            <a:fillRect/>
          </a:stretch>
        </p:blipFill>
        <p:spPr>
          <a:xfrm>
            <a:off x="4351944" y="140511"/>
            <a:ext cx="7605596" cy="5472405"/>
          </a:xfrm>
          <a:prstGeom prst="rect">
            <a:avLst/>
          </a:prstGeom>
        </p:spPr>
      </p:pic>
      <p:sp>
        <p:nvSpPr>
          <p:cNvPr id="2" name="Rectangle 1">
            <a:extLst>
              <a:ext uri="{FF2B5EF4-FFF2-40B4-BE49-F238E27FC236}">
                <a16:creationId xmlns:a16="http://schemas.microsoft.com/office/drawing/2014/main" id="{6F7DB072-45EB-43AE-B58A-3A2E4548E582}"/>
              </a:ext>
            </a:extLst>
          </p:cNvPr>
          <p:cNvSpPr/>
          <p:nvPr/>
        </p:nvSpPr>
        <p:spPr>
          <a:xfrm>
            <a:off x="116737" y="114753"/>
            <a:ext cx="4729681" cy="5509200"/>
          </a:xfrm>
          <a:prstGeom prst="rect">
            <a:avLst/>
          </a:prstGeom>
          <a:solidFill>
            <a:schemeClr val="bg1"/>
          </a:solidFill>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these shapes. Complete the sentences below.</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__is a kite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__is not a quadrilateral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__has only 2 right angles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__has 2 acute 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38C94D0D-97A5-43C2-BA9C-E1499C1EB17D}"/>
              </a:ext>
            </a:extLst>
          </p:cNvPr>
          <p:cNvCxnSpPr>
            <a:cxnSpLocks/>
          </p:cNvCxnSpPr>
          <p:nvPr/>
        </p:nvCxnSpPr>
        <p:spPr>
          <a:xfrm flipH="1">
            <a:off x="4748463" y="304800"/>
            <a:ext cx="2775284" cy="2727158"/>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A3527AE-F709-4E23-A263-CE39D690A4BC}"/>
              </a:ext>
            </a:extLst>
          </p:cNvPr>
          <p:cNvSpPr/>
          <p:nvPr/>
        </p:nvSpPr>
        <p:spPr>
          <a:xfrm>
            <a:off x="194011" y="1987186"/>
            <a:ext cx="495649" cy="707886"/>
          </a:xfrm>
          <a:prstGeom prst="rect">
            <a:avLst/>
          </a:prstGeom>
        </p:spPr>
        <p:txBody>
          <a:bodyPr wrap="none">
            <a:spAutoFit/>
          </a:bodyPr>
          <a:lstStyle/>
          <a:p>
            <a:r>
              <a:rPr lang="en-GB" sz="4000" b="1" dirty="0">
                <a:solidFill>
                  <a:srgbClr val="FF0000"/>
                </a:solidFill>
                <a:latin typeface="Calibri" panose="020F0502020204030204" pitchFamily="34" charset="0"/>
              </a:rPr>
              <a:t>A</a:t>
            </a:r>
          </a:p>
        </p:txBody>
      </p:sp>
      <p:sp>
        <p:nvSpPr>
          <p:cNvPr id="9" name="Rectangle 8">
            <a:extLst>
              <a:ext uri="{FF2B5EF4-FFF2-40B4-BE49-F238E27FC236}">
                <a16:creationId xmlns:a16="http://schemas.microsoft.com/office/drawing/2014/main" id="{B154BA0C-F5D8-4495-9988-2D4AA3016BB9}"/>
              </a:ext>
            </a:extLst>
          </p:cNvPr>
          <p:cNvSpPr/>
          <p:nvPr/>
        </p:nvSpPr>
        <p:spPr>
          <a:xfrm>
            <a:off x="194010" y="2930015"/>
            <a:ext cx="420308" cy="707886"/>
          </a:xfrm>
          <a:prstGeom prst="rect">
            <a:avLst/>
          </a:prstGeom>
        </p:spPr>
        <p:txBody>
          <a:bodyPr wrap="none">
            <a:spAutoFit/>
          </a:bodyPr>
          <a:lstStyle/>
          <a:p>
            <a:r>
              <a:rPr lang="en-GB" sz="4000" b="1" dirty="0">
                <a:solidFill>
                  <a:srgbClr val="FF0000"/>
                </a:solidFill>
                <a:latin typeface="Calibri" panose="020F0502020204030204" pitchFamily="34" charset="0"/>
              </a:rPr>
              <a:t>F</a:t>
            </a:r>
          </a:p>
        </p:txBody>
      </p:sp>
      <p:sp>
        <p:nvSpPr>
          <p:cNvPr id="10" name="L-Shape 9">
            <a:extLst>
              <a:ext uri="{FF2B5EF4-FFF2-40B4-BE49-F238E27FC236}">
                <a16:creationId xmlns:a16="http://schemas.microsoft.com/office/drawing/2014/main" id="{7E3A09A7-5C84-454C-9F56-27D40D93AC2E}"/>
              </a:ext>
            </a:extLst>
          </p:cNvPr>
          <p:cNvSpPr/>
          <p:nvPr/>
        </p:nvSpPr>
        <p:spPr>
          <a:xfrm flipH="1">
            <a:off x="6551939" y="395482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L-Shape 10">
            <a:extLst>
              <a:ext uri="{FF2B5EF4-FFF2-40B4-BE49-F238E27FC236}">
                <a16:creationId xmlns:a16="http://schemas.microsoft.com/office/drawing/2014/main" id="{A15E1147-B04E-4225-BF45-D6B741C7B0DE}"/>
              </a:ext>
            </a:extLst>
          </p:cNvPr>
          <p:cNvSpPr/>
          <p:nvPr/>
        </p:nvSpPr>
        <p:spPr>
          <a:xfrm rot="16200000" flipH="1">
            <a:off x="6551939" y="4744537"/>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4BA49956-2775-4D16-BF91-001451113761}"/>
              </a:ext>
            </a:extLst>
          </p:cNvPr>
          <p:cNvSpPr/>
          <p:nvPr/>
        </p:nvSpPr>
        <p:spPr>
          <a:xfrm>
            <a:off x="194493" y="3923643"/>
            <a:ext cx="434734" cy="707886"/>
          </a:xfrm>
          <a:prstGeom prst="rect">
            <a:avLst/>
          </a:prstGeom>
        </p:spPr>
        <p:txBody>
          <a:bodyPr wrap="none">
            <a:spAutoFit/>
          </a:bodyPr>
          <a:lstStyle/>
          <a:p>
            <a:r>
              <a:rPr lang="en-GB" sz="4000" b="1" dirty="0">
                <a:solidFill>
                  <a:srgbClr val="FF0000"/>
                </a:solidFill>
                <a:latin typeface="Calibri" panose="020F0502020204030204" pitchFamily="34" charset="0"/>
              </a:rPr>
              <a:t>E</a:t>
            </a:r>
          </a:p>
        </p:txBody>
      </p:sp>
      <p:sp>
        <p:nvSpPr>
          <p:cNvPr id="13" name="Arc 12">
            <a:extLst>
              <a:ext uri="{FF2B5EF4-FFF2-40B4-BE49-F238E27FC236}">
                <a16:creationId xmlns:a16="http://schemas.microsoft.com/office/drawing/2014/main" id="{A99930CC-5156-4D27-ACF8-DE29A30390D6}"/>
              </a:ext>
            </a:extLst>
          </p:cNvPr>
          <p:cNvSpPr/>
          <p:nvPr/>
        </p:nvSpPr>
        <p:spPr>
          <a:xfrm rot="168542">
            <a:off x="6815175" y="2621316"/>
            <a:ext cx="637309" cy="510793"/>
          </a:xfrm>
          <a:prstGeom prst="arc">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 name="Arc 13">
            <a:extLst>
              <a:ext uri="{FF2B5EF4-FFF2-40B4-BE49-F238E27FC236}">
                <a16:creationId xmlns:a16="http://schemas.microsoft.com/office/drawing/2014/main" id="{E978461C-A400-4218-A6DD-53BF13BF1B4B}"/>
              </a:ext>
            </a:extLst>
          </p:cNvPr>
          <p:cNvSpPr/>
          <p:nvPr/>
        </p:nvSpPr>
        <p:spPr>
          <a:xfrm rot="11556126">
            <a:off x="8856513" y="562422"/>
            <a:ext cx="637309" cy="510793"/>
          </a:xfrm>
          <a:prstGeom prst="arc">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5" name="Rectangle 14">
            <a:extLst>
              <a:ext uri="{FF2B5EF4-FFF2-40B4-BE49-F238E27FC236}">
                <a16:creationId xmlns:a16="http://schemas.microsoft.com/office/drawing/2014/main" id="{5F2A848A-BBCA-4E54-B3FD-12A97A1C902E}"/>
              </a:ext>
            </a:extLst>
          </p:cNvPr>
          <p:cNvSpPr/>
          <p:nvPr/>
        </p:nvSpPr>
        <p:spPr>
          <a:xfrm>
            <a:off x="184392" y="4898831"/>
            <a:ext cx="471604" cy="707886"/>
          </a:xfrm>
          <a:prstGeom prst="rect">
            <a:avLst/>
          </a:prstGeom>
        </p:spPr>
        <p:txBody>
          <a:bodyPr wrap="none">
            <a:spAutoFit/>
          </a:bodyPr>
          <a:lstStyle/>
          <a:p>
            <a:r>
              <a:rPr lang="en-GB" sz="4000" b="1" dirty="0">
                <a:solidFill>
                  <a:srgbClr val="FF0000"/>
                </a:solidFill>
                <a:latin typeface="Calibri" panose="020F0502020204030204" pitchFamily="34" charset="0"/>
              </a:rPr>
              <a:t>B</a:t>
            </a:r>
          </a:p>
        </p:txBody>
      </p:sp>
      <p:sp>
        <p:nvSpPr>
          <p:cNvPr id="16" name="Rectangle 15">
            <a:extLst>
              <a:ext uri="{FF2B5EF4-FFF2-40B4-BE49-F238E27FC236}">
                <a16:creationId xmlns:a16="http://schemas.microsoft.com/office/drawing/2014/main" id="{D4C6BB52-B954-47C2-A701-CF015212D1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771236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animBg="1"/>
      <p:bldP spid="11" grpId="0" animBg="1"/>
      <p:bldP spid="12" grpId="0"/>
      <p:bldP spid="13" grpId="0" animBg="1"/>
      <p:bldP spid="14" grpId="0" animBg="1"/>
      <p:bldP spid="15"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2EC08F5-C8F6-4040-8B05-3A29DA5018D5}"/>
              </a:ext>
            </a:extLst>
          </p:cNvPr>
          <p:cNvSpPr/>
          <p:nvPr/>
        </p:nvSpPr>
        <p:spPr>
          <a:xfrm>
            <a:off x="103032" y="51516"/>
            <a:ext cx="5124450"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triangle on a square grid. The triangle is translated so that point A moves to point B. Draw the triangle in its new position.</a:t>
            </a:r>
          </a:p>
        </p:txBody>
      </p:sp>
      <p:pic>
        <p:nvPicPr>
          <p:cNvPr id="3" name="Picture 2" descr="https://app.doublestruck.eu/content/K2_REAS/HTML/Q/Q06B24_files/image001.jpg">
            <a:extLst>
              <a:ext uri="{FF2B5EF4-FFF2-40B4-BE49-F238E27FC236}">
                <a16:creationId xmlns:a16="http://schemas.microsoft.com/office/drawing/2014/main" id="{DFCFA593-B04E-455E-AF48-2D524AAD45E7}"/>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6400" y="142875"/>
            <a:ext cx="6534150" cy="6534150"/>
          </a:xfrm>
          <a:prstGeom prst="rect">
            <a:avLst/>
          </a:prstGeom>
          <a:noFill/>
          <a:ln>
            <a:noFill/>
          </a:ln>
        </p:spPr>
      </p:pic>
      <p:sp>
        <p:nvSpPr>
          <p:cNvPr id="4" name="Rectangle 3">
            <a:extLst>
              <a:ext uri="{FF2B5EF4-FFF2-40B4-BE49-F238E27FC236}">
                <a16:creationId xmlns:a16="http://schemas.microsoft.com/office/drawing/2014/main" id="{CDD8ED3C-1F8A-4401-AA45-D0CEE73004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11" name="Group 10">
            <a:extLst>
              <a:ext uri="{FF2B5EF4-FFF2-40B4-BE49-F238E27FC236}">
                <a16:creationId xmlns:a16="http://schemas.microsoft.com/office/drawing/2014/main" id="{B4480B58-2912-47ED-99BE-56FB3987158A}"/>
              </a:ext>
            </a:extLst>
          </p:cNvPr>
          <p:cNvGrpSpPr/>
          <p:nvPr/>
        </p:nvGrpSpPr>
        <p:grpSpPr>
          <a:xfrm>
            <a:off x="6214610" y="4480147"/>
            <a:ext cx="2176356" cy="759655"/>
            <a:chOff x="6214610" y="4480147"/>
            <a:chExt cx="2176356" cy="759655"/>
          </a:xfrm>
        </p:grpSpPr>
        <p:cxnSp>
          <p:nvCxnSpPr>
            <p:cNvPr id="5" name="Straight Connector 4">
              <a:extLst>
                <a:ext uri="{FF2B5EF4-FFF2-40B4-BE49-F238E27FC236}">
                  <a16:creationId xmlns:a16="http://schemas.microsoft.com/office/drawing/2014/main" id="{B6C712A8-7014-4955-B435-1CDC0AEAAAC6}"/>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C8E4B67-7FD8-463C-860F-A1FF5E5494E7}"/>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B2B2F502-7386-45FE-9D24-627FAAA3E27D}"/>
              </a:ext>
            </a:extLst>
          </p:cNvPr>
          <p:cNvGrpSpPr/>
          <p:nvPr/>
        </p:nvGrpSpPr>
        <p:grpSpPr>
          <a:xfrm>
            <a:off x="8390966" y="2300753"/>
            <a:ext cx="2176356" cy="759655"/>
            <a:chOff x="6214610" y="4480147"/>
            <a:chExt cx="2176356" cy="759655"/>
          </a:xfrm>
        </p:grpSpPr>
        <p:cxnSp>
          <p:nvCxnSpPr>
            <p:cNvPr id="13" name="Straight Connector 12">
              <a:extLst>
                <a:ext uri="{FF2B5EF4-FFF2-40B4-BE49-F238E27FC236}">
                  <a16:creationId xmlns:a16="http://schemas.microsoft.com/office/drawing/2014/main" id="{14C6F31C-74E0-4D48-938A-DA64C2DE3B59}"/>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9E92BE8-1961-4BF7-9FB2-0B1612AF3386}"/>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Oval 14">
            <a:extLst>
              <a:ext uri="{FF2B5EF4-FFF2-40B4-BE49-F238E27FC236}">
                <a16:creationId xmlns:a16="http://schemas.microsoft.com/office/drawing/2014/main" id="{D7AD05E9-39E2-4CE5-BBA2-8462B954A3D4}"/>
              </a:ext>
            </a:extLst>
          </p:cNvPr>
          <p:cNvSpPr/>
          <p:nvPr/>
        </p:nvSpPr>
        <p:spPr>
          <a:xfrm>
            <a:off x="10490608" y="2976214"/>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6" name="Group 15">
            <a:extLst>
              <a:ext uri="{FF2B5EF4-FFF2-40B4-BE49-F238E27FC236}">
                <a16:creationId xmlns:a16="http://schemas.microsoft.com/office/drawing/2014/main" id="{721B92AE-66DE-4209-AE49-92B3E0EAEDCA}"/>
              </a:ext>
            </a:extLst>
          </p:cNvPr>
          <p:cNvGrpSpPr/>
          <p:nvPr/>
        </p:nvGrpSpPr>
        <p:grpSpPr>
          <a:xfrm>
            <a:off x="6952560" y="1580126"/>
            <a:ext cx="2176356" cy="759655"/>
            <a:chOff x="6214610" y="4480147"/>
            <a:chExt cx="2176356" cy="759655"/>
          </a:xfrm>
        </p:grpSpPr>
        <p:cxnSp>
          <p:nvCxnSpPr>
            <p:cNvPr id="17" name="Straight Connector 16">
              <a:extLst>
                <a:ext uri="{FF2B5EF4-FFF2-40B4-BE49-F238E27FC236}">
                  <a16:creationId xmlns:a16="http://schemas.microsoft.com/office/drawing/2014/main" id="{8161456B-4A13-4F5C-A0A0-390A77FBCF89}"/>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351E5D1-1460-4B79-A54D-D852F2BC5825}"/>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Oval 18">
            <a:extLst>
              <a:ext uri="{FF2B5EF4-FFF2-40B4-BE49-F238E27FC236}">
                <a16:creationId xmlns:a16="http://schemas.microsoft.com/office/drawing/2014/main" id="{C14AC942-A699-4E6D-9C76-429FD55B8DE1}"/>
              </a:ext>
            </a:extLst>
          </p:cNvPr>
          <p:cNvSpPr/>
          <p:nvPr/>
        </p:nvSpPr>
        <p:spPr>
          <a:xfrm>
            <a:off x="9056674" y="2243061"/>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0" name="Straight Connector 19">
            <a:extLst>
              <a:ext uri="{FF2B5EF4-FFF2-40B4-BE49-F238E27FC236}">
                <a16:creationId xmlns:a16="http://schemas.microsoft.com/office/drawing/2014/main" id="{8FE4F610-77DE-434A-967A-C0A2F856BBBD}"/>
              </a:ext>
            </a:extLst>
          </p:cNvPr>
          <p:cNvCxnSpPr>
            <a:cxnSpLocks/>
          </p:cNvCxnSpPr>
          <p:nvPr/>
        </p:nvCxnSpPr>
        <p:spPr>
          <a:xfrm flipH="1">
            <a:off x="8390965" y="2354400"/>
            <a:ext cx="726616" cy="28638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01E92F0-8F1B-462A-AFCB-2EC3E2EEB896}"/>
              </a:ext>
            </a:extLst>
          </p:cNvPr>
          <p:cNvCxnSpPr>
            <a:cxnSpLocks/>
            <a:stCxn id="19" idx="6"/>
            <a:endCxn id="15" idx="1"/>
          </p:cNvCxnSpPr>
          <p:nvPr/>
        </p:nvCxnSpPr>
        <p:spPr>
          <a:xfrm>
            <a:off x="9203577" y="2318265"/>
            <a:ext cx="1308544" cy="6799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802182A-22C7-4297-9E0D-72815CC22E5A}"/>
              </a:ext>
            </a:extLst>
          </p:cNvPr>
          <p:cNvCxnSpPr>
            <a:cxnSpLocks/>
            <a:stCxn id="15" idx="3"/>
          </p:cNvCxnSpPr>
          <p:nvPr/>
        </p:nvCxnSpPr>
        <p:spPr>
          <a:xfrm flipH="1">
            <a:off x="8390964" y="3104595"/>
            <a:ext cx="2121157" cy="211369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3753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12"/>
                                        </p:tgtEl>
                                      </p:cBhvr>
                                    </p:animEffect>
                                    <p:set>
                                      <p:cBhvr>
                                        <p:cTn id="35" dur="1" fill="hold">
                                          <p:stCondLst>
                                            <p:cond delay="499"/>
                                          </p:stCondLst>
                                        </p:cTn>
                                        <p:tgtEl>
                                          <p:spTgt spid="12"/>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6"/>
                                        </p:tgtEl>
                                      </p:cBhvr>
                                    </p:animEffect>
                                    <p:set>
                                      <p:cBhvr>
                                        <p:cTn id="38" dur="1" fill="hold">
                                          <p:stCondLst>
                                            <p:cond delay="499"/>
                                          </p:stCondLst>
                                        </p:cTn>
                                        <p:tgtEl>
                                          <p:spTgt spid="16"/>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all the multiples of 10.</a:t>
            </a:r>
          </a:p>
        </p:txBody>
      </p:sp>
      <p:pic>
        <p:nvPicPr>
          <p:cNvPr id="118786" name="Picture 2">
            <a:extLst>
              <a:ext uri="{FF2B5EF4-FFF2-40B4-BE49-F238E27FC236}">
                <a16:creationId xmlns:a16="http://schemas.microsoft.com/office/drawing/2014/main" id="{55CDB286-6FB5-4974-9EF4-7668FAE49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9163" y="1408604"/>
            <a:ext cx="7428248" cy="4040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C1A67069-4F35-4B7A-B348-CC073786BA32}"/>
              </a:ext>
            </a:extLst>
          </p:cNvPr>
          <p:cNvSpPr/>
          <p:nvPr/>
        </p:nvSpPr>
        <p:spPr>
          <a:xfrm>
            <a:off x="1233055" y="12469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ED658650-077A-44B3-A56D-4BA3E1EDE9FF}"/>
              </a:ext>
            </a:extLst>
          </p:cNvPr>
          <p:cNvSpPr/>
          <p:nvPr/>
        </p:nvSpPr>
        <p:spPr>
          <a:xfrm>
            <a:off x="623455" y="36853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ECDD652-E4A2-4E5F-8E94-6CBD5309E163}"/>
              </a:ext>
            </a:extLst>
          </p:cNvPr>
          <p:cNvSpPr/>
          <p:nvPr/>
        </p:nvSpPr>
        <p:spPr>
          <a:xfrm>
            <a:off x="1690255" y="4918274"/>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66168294-3B11-4B13-A00D-211781EF9528}"/>
              </a:ext>
            </a:extLst>
          </p:cNvPr>
          <p:cNvSpPr/>
          <p:nvPr/>
        </p:nvSpPr>
        <p:spPr>
          <a:xfrm>
            <a:off x="6074866" y="12469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2D05505F-D4FF-48A7-8C42-C035B734099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7170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blue cone">
            <a:extLst>
              <a:ext uri="{FF2B5EF4-FFF2-40B4-BE49-F238E27FC236}">
                <a16:creationId xmlns:a16="http://schemas.microsoft.com/office/drawing/2014/main" id="{44E482BF-BDDA-45F0-9CB2-4FF77F514E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8182" y="2683917"/>
            <a:ext cx="1167405" cy="133603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3289037E-988D-4344-827A-29DF98D98C3C}"/>
              </a:ext>
            </a:extLst>
          </p:cNvPr>
          <p:cNvPicPr>
            <a:picLocks noChangeAspect="1"/>
          </p:cNvPicPr>
          <p:nvPr/>
        </p:nvPicPr>
        <p:blipFill>
          <a:blip r:embed="rId4"/>
          <a:stretch>
            <a:fillRect/>
          </a:stretch>
        </p:blipFill>
        <p:spPr>
          <a:xfrm>
            <a:off x="2650739" y="873358"/>
            <a:ext cx="8904355" cy="5111283"/>
          </a:xfrm>
          <a:prstGeom prst="rect">
            <a:avLst/>
          </a:prstGeom>
        </p:spPr>
      </p:pic>
      <p:sp>
        <p:nvSpPr>
          <p:cNvPr id="4" name="Rectangle 3">
            <a:extLst>
              <a:ext uri="{FF2B5EF4-FFF2-40B4-BE49-F238E27FC236}">
                <a16:creationId xmlns:a16="http://schemas.microsoft.com/office/drawing/2014/main" id="{6234A1E8-44DE-4B6B-BE0D-0EC1D17FCFA3}"/>
              </a:ext>
            </a:extLst>
          </p:cNvPr>
          <p:cNvSpPr/>
          <p:nvPr/>
        </p:nvSpPr>
        <p:spPr>
          <a:xfrm>
            <a:off x="115911"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table shows information about four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One has been done for you.</a:t>
            </a:r>
            <a:endParaRPr lang="en-GB" sz="3200" b="1" dirty="0">
              <a:latin typeface="Calibri" panose="020F0502020204030204" pitchFamily="34" charset="0"/>
            </a:endParaRPr>
          </a:p>
        </p:txBody>
      </p:sp>
      <p:pic>
        <p:nvPicPr>
          <p:cNvPr id="5" name="Picture 2" descr="blue sphere">
            <a:extLst>
              <a:ext uri="{FF2B5EF4-FFF2-40B4-BE49-F238E27FC236}">
                <a16:creationId xmlns:a16="http://schemas.microsoft.com/office/drawing/2014/main" id="{01A3636E-D620-405D-8D6D-061B964084F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5637" y="1612359"/>
            <a:ext cx="945102" cy="945102"/>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0" descr="blue cuboid">
            <a:extLst>
              <a:ext uri="{FF2B5EF4-FFF2-40B4-BE49-F238E27FC236}">
                <a16:creationId xmlns:a16="http://schemas.microsoft.com/office/drawing/2014/main" id="{4BBB585B-2773-41E5-BD51-55CA31339B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69233" y="4019946"/>
            <a:ext cx="1456354" cy="123061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blue cylinder">
            <a:extLst>
              <a:ext uri="{FF2B5EF4-FFF2-40B4-BE49-F238E27FC236}">
                <a16:creationId xmlns:a16="http://schemas.microsoft.com/office/drawing/2014/main" id="{A348C4EF-AF64-4D57-A157-6140D3CA667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8182" y="5297023"/>
            <a:ext cx="1111301" cy="137523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C6F0E1EB-CCB6-460F-A2EA-9FF83539FB08}"/>
              </a:ext>
            </a:extLst>
          </p:cNvPr>
          <p:cNvSpPr/>
          <p:nvPr/>
        </p:nvSpPr>
        <p:spPr>
          <a:xfrm>
            <a:off x="6857502" y="3075056"/>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1" name="Rectangle 10">
            <a:extLst>
              <a:ext uri="{FF2B5EF4-FFF2-40B4-BE49-F238E27FC236}">
                <a16:creationId xmlns:a16="http://schemas.microsoft.com/office/drawing/2014/main" id="{DDE3204A-8120-40DA-A39B-3A52BADE2F57}"/>
              </a:ext>
            </a:extLst>
          </p:cNvPr>
          <p:cNvSpPr/>
          <p:nvPr/>
        </p:nvSpPr>
        <p:spPr>
          <a:xfrm>
            <a:off x="9828604" y="3075056"/>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2" name="Rectangle 11">
            <a:extLst>
              <a:ext uri="{FF2B5EF4-FFF2-40B4-BE49-F238E27FC236}">
                <a16:creationId xmlns:a16="http://schemas.microsoft.com/office/drawing/2014/main" id="{B3ABC8E1-4D59-4E29-AACE-B761114B404C}"/>
              </a:ext>
            </a:extLst>
          </p:cNvPr>
          <p:cNvSpPr/>
          <p:nvPr/>
        </p:nvSpPr>
        <p:spPr>
          <a:xfrm>
            <a:off x="6857502" y="4040995"/>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3" name="Rectangle 12">
            <a:extLst>
              <a:ext uri="{FF2B5EF4-FFF2-40B4-BE49-F238E27FC236}">
                <a16:creationId xmlns:a16="http://schemas.microsoft.com/office/drawing/2014/main" id="{75820691-D881-4679-88AC-7D01113E8526}"/>
              </a:ext>
            </a:extLst>
          </p:cNvPr>
          <p:cNvSpPr/>
          <p:nvPr/>
        </p:nvSpPr>
        <p:spPr>
          <a:xfrm>
            <a:off x="9828603" y="4040995"/>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0</a:t>
            </a:r>
          </a:p>
        </p:txBody>
      </p:sp>
      <p:sp>
        <p:nvSpPr>
          <p:cNvPr id="14" name="Rectangle 13">
            <a:extLst>
              <a:ext uri="{FF2B5EF4-FFF2-40B4-BE49-F238E27FC236}">
                <a16:creationId xmlns:a16="http://schemas.microsoft.com/office/drawing/2014/main" id="{77B41CB1-7DC1-4DA0-BF70-CC9506DD0284}"/>
              </a:ext>
            </a:extLst>
          </p:cNvPr>
          <p:cNvSpPr/>
          <p:nvPr/>
        </p:nvSpPr>
        <p:spPr>
          <a:xfrm>
            <a:off x="6857502" y="5042914"/>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2</a:t>
            </a:r>
          </a:p>
        </p:txBody>
      </p:sp>
      <p:sp>
        <p:nvSpPr>
          <p:cNvPr id="15" name="Rectangle 14">
            <a:extLst>
              <a:ext uri="{FF2B5EF4-FFF2-40B4-BE49-F238E27FC236}">
                <a16:creationId xmlns:a16="http://schemas.microsoft.com/office/drawing/2014/main" id="{3E0A0DB6-F912-4AF1-AE1D-73258D1EBD05}"/>
              </a:ext>
            </a:extLst>
          </p:cNvPr>
          <p:cNvSpPr/>
          <p:nvPr/>
        </p:nvSpPr>
        <p:spPr>
          <a:xfrm>
            <a:off x="9828603" y="5042914"/>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6" name="Rectangle 15">
            <a:extLst>
              <a:ext uri="{FF2B5EF4-FFF2-40B4-BE49-F238E27FC236}">
                <a16:creationId xmlns:a16="http://schemas.microsoft.com/office/drawing/2014/main" id="{0D4213AE-684B-47DA-8BD4-0491839994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62219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p:bldP spid="15"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 Write all the factors of 30 which are </a:t>
            </a:r>
            <a:r>
              <a:rPr lang="en-US" sz="3200" b="1" u="sng" dirty="0"/>
              <a:t>also</a:t>
            </a:r>
            <a:r>
              <a:rPr lang="en-US" sz="3200" b="1" dirty="0"/>
              <a:t> factors of 20</a:t>
            </a:r>
          </a:p>
        </p:txBody>
      </p:sp>
      <p:sp>
        <p:nvSpPr>
          <p:cNvPr id="4" name="Rectangle 3">
            <a:extLst>
              <a:ext uri="{FF2B5EF4-FFF2-40B4-BE49-F238E27FC236}">
                <a16:creationId xmlns:a16="http://schemas.microsoft.com/office/drawing/2014/main" id="{C0650834-253E-430B-948C-2A31DE9CF717}"/>
              </a:ext>
            </a:extLst>
          </p:cNvPr>
          <p:cNvSpPr/>
          <p:nvPr/>
        </p:nvSpPr>
        <p:spPr>
          <a:xfrm>
            <a:off x="560523" y="1608980"/>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1 x 20 = 20</a:t>
            </a:r>
            <a:endParaRPr lang="en-GB" sz="1682" b="1" dirty="0">
              <a:solidFill>
                <a:srgbClr val="FF0000"/>
              </a:solidFill>
              <a:latin typeface="Calibri" panose="020F0502020204030204" pitchFamily="34" charset="0"/>
            </a:endParaRPr>
          </a:p>
        </p:txBody>
      </p:sp>
      <p:sp>
        <p:nvSpPr>
          <p:cNvPr id="5" name="Rectangle 4">
            <a:extLst>
              <a:ext uri="{FF2B5EF4-FFF2-40B4-BE49-F238E27FC236}">
                <a16:creationId xmlns:a16="http://schemas.microsoft.com/office/drawing/2014/main" id="{2A62D5EE-8FF7-4C7A-AD3D-072D74FEBEDA}"/>
              </a:ext>
            </a:extLst>
          </p:cNvPr>
          <p:cNvSpPr/>
          <p:nvPr/>
        </p:nvSpPr>
        <p:spPr>
          <a:xfrm>
            <a:off x="3043099" y="1608980"/>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1 and 20</a:t>
            </a:r>
            <a:endParaRPr lang="en-GB" sz="1869"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C4490A91-620D-46EF-8679-A98FBC8561EF}"/>
              </a:ext>
            </a:extLst>
          </p:cNvPr>
          <p:cNvSpPr/>
          <p:nvPr/>
        </p:nvSpPr>
        <p:spPr>
          <a:xfrm>
            <a:off x="560523" y="2157054"/>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2 x 10 = 20</a:t>
            </a:r>
            <a:endParaRPr lang="en-GB" sz="1682"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CB5F5FA2-7662-40C8-B9B9-3F61A31DDEBF}"/>
              </a:ext>
            </a:extLst>
          </p:cNvPr>
          <p:cNvSpPr/>
          <p:nvPr/>
        </p:nvSpPr>
        <p:spPr>
          <a:xfrm>
            <a:off x="3042261" y="2157054"/>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2 and 10</a:t>
            </a:r>
            <a:endParaRPr lang="en-GB" sz="1869"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49C1548C-5D4D-4786-AA8B-72844F7FE676}"/>
              </a:ext>
            </a:extLst>
          </p:cNvPr>
          <p:cNvSpPr/>
          <p:nvPr/>
        </p:nvSpPr>
        <p:spPr>
          <a:xfrm>
            <a:off x="493235" y="878573"/>
            <a:ext cx="3229846" cy="495072"/>
          </a:xfrm>
          <a:prstGeom prst="rect">
            <a:avLst/>
          </a:prstGeom>
        </p:spPr>
        <p:txBody>
          <a:bodyPr wrap="square">
            <a:spAutoFit/>
          </a:bodyPr>
          <a:lstStyle/>
          <a:p>
            <a:r>
              <a:rPr lang="en-GB" sz="2617" b="1" dirty="0">
                <a:solidFill>
                  <a:srgbClr val="FF0000"/>
                </a:solidFill>
                <a:latin typeface="Calibri" panose="020F0502020204030204" pitchFamily="34" charset="0"/>
              </a:rPr>
              <a:t>Factors of 20: </a:t>
            </a:r>
          </a:p>
        </p:txBody>
      </p:sp>
      <p:sp>
        <p:nvSpPr>
          <p:cNvPr id="9" name="Rectangle 8">
            <a:extLst>
              <a:ext uri="{FF2B5EF4-FFF2-40B4-BE49-F238E27FC236}">
                <a16:creationId xmlns:a16="http://schemas.microsoft.com/office/drawing/2014/main" id="{6D224763-9E91-4874-9EA2-B4A604F698C0}"/>
              </a:ext>
            </a:extLst>
          </p:cNvPr>
          <p:cNvSpPr/>
          <p:nvPr/>
        </p:nvSpPr>
        <p:spPr>
          <a:xfrm>
            <a:off x="6205657" y="1607353"/>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1 x 30 = 30</a:t>
            </a:r>
            <a:endParaRPr lang="en-GB" sz="1682" b="1" dirty="0">
              <a:solidFill>
                <a:srgbClr val="FF0000"/>
              </a:solidFill>
              <a:latin typeface="Calibri" panose="020F0502020204030204" pitchFamily="34" charset="0"/>
            </a:endParaRPr>
          </a:p>
        </p:txBody>
      </p:sp>
      <p:sp>
        <p:nvSpPr>
          <p:cNvPr id="10" name="Rectangle 9">
            <a:extLst>
              <a:ext uri="{FF2B5EF4-FFF2-40B4-BE49-F238E27FC236}">
                <a16:creationId xmlns:a16="http://schemas.microsoft.com/office/drawing/2014/main" id="{4E5302B7-1883-48E0-993D-1855E21F5A39}"/>
              </a:ext>
            </a:extLst>
          </p:cNvPr>
          <p:cNvSpPr/>
          <p:nvPr/>
        </p:nvSpPr>
        <p:spPr>
          <a:xfrm>
            <a:off x="8769715" y="1607353"/>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1 and 30</a:t>
            </a:r>
            <a:endParaRPr lang="en-GB" sz="1869" dirty="0">
              <a:solidFill>
                <a:srgbClr val="FF0000"/>
              </a:solidFill>
              <a:latin typeface="Calibri" panose="020F0502020204030204" pitchFamily="34" charset="0"/>
            </a:endParaRPr>
          </a:p>
        </p:txBody>
      </p:sp>
      <p:sp>
        <p:nvSpPr>
          <p:cNvPr id="11" name="Rectangle 10">
            <a:extLst>
              <a:ext uri="{FF2B5EF4-FFF2-40B4-BE49-F238E27FC236}">
                <a16:creationId xmlns:a16="http://schemas.microsoft.com/office/drawing/2014/main" id="{BB2E797D-90EB-4D7A-BAB4-BD1FE1D8AF95}"/>
              </a:ext>
            </a:extLst>
          </p:cNvPr>
          <p:cNvSpPr/>
          <p:nvPr/>
        </p:nvSpPr>
        <p:spPr>
          <a:xfrm>
            <a:off x="6205657" y="2155427"/>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2 x 15 = 30</a:t>
            </a:r>
            <a:endParaRPr lang="en-GB" sz="1682" b="1" dirty="0">
              <a:solidFill>
                <a:srgbClr val="FF0000"/>
              </a:solidFill>
              <a:latin typeface="Calibri" panose="020F0502020204030204" pitchFamily="34" charset="0"/>
            </a:endParaRPr>
          </a:p>
        </p:txBody>
      </p:sp>
      <p:sp>
        <p:nvSpPr>
          <p:cNvPr id="12" name="Rectangle 11">
            <a:extLst>
              <a:ext uri="{FF2B5EF4-FFF2-40B4-BE49-F238E27FC236}">
                <a16:creationId xmlns:a16="http://schemas.microsoft.com/office/drawing/2014/main" id="{553A19E7-A180-443B-9C03-13693954CE01}"/>
              </a:ext>
            </a:extLst>
          </p:cNvPr>
          <p:cNvSpPr/>
          <p:nvPr/>
        </p:nvSpPr>
        <p:spPr>
          <a:xfrm>
            <a:off x="8762618" y="2155427"/>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2 and 15</a:t>
            </a:r>
            <a:endParaRPr lang="en-GB" sz="1869" dirty="0">
              <a:solidFill>
                <a:srgbClr val="FF0000"/>
              </a:solidFill>
              <a:latin typeface="Calibri" panose="020F0502020204030204" pitchFamily="34" charset="0"/>
            </a:endParaRPr>
          </a:p>
        </p:txBody>
      </p:sp>
      <p:sp>
        <p:nvSpPr>
          <p:cNvPr id="13" name="Rectangle 12">
            <a:extLst>
              <a:ext uri="{FF2B5EF4-FFF2-40B4-BE49-F238E27FC236}">
                <a16:creationId xmlns:a16="http://schemas.microsoft.com/office/drawing/2014/main" id="{149D1DCD-1070-4DCA-AFA4-F601027C639A}"/>
              </a:ext>
            </a:extLst>
          </p:cNvPr>
          <p:cNvSpPr/>
          <p:nvPr/>
        </p:nvSpPr>
        <p:spPr>
          <a:xfrm>
            <a:off x="6138367" y="876946"/>
            <a:ext cx="2967790" cy="495072"/>
          </a:xfrm>
          <a:prstGeom prst="rect">
            <a:avLst/>
          </a:prstGeom>
        </p:spPr>
        <p:txBody>
          <a:bodyPr wrap="square">
            <a:spAutoFit/>
          </a:bodyPr>
          <a:lstStyle/>
          <a:p>
            <a:r>
              <a:rPr lang="en-GB" sz="2617" b="1" dirty="0">
                <a:solidFill>
                  <a:srgbClr val="FF0000"/>
                </a:solidFill>
                <a:latin typeface="Calibri" panose="020F0502020204030204" pitchFamily="34" charset="0"/>
              </a:rPr>
              <a:t>Factors of 30: </a:t>
            </a:r>
          </a:p>
        </p:txBody>
      </p:sp>
      <p:sp>
        <p:nvSpPr>
          <p:cNvPr id="14" name="Rectangle 13">
            <a:extLst>
              <a:ext uri="{FF2B5EF4-FFF2-40B4-BE49-F238E27FC236}">
                <a16:creationId xmlns:a16="http://schemas.microsoft.com/office/drawing/2014/main" id="{6A06028A-00E0-4E3E-BDA5-B68C6950B874}"/>
              </a:ext>
            </a:extLst>
          </p:cNvPr>
          <p:cNvSpPr/>
          <p:nvPr/>
        </p:nvSpPr>
        <p:spPr>
          <a:xfrm>
            <a:off x="6212754" y="2693735"/>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3 x 10 = 30</a:t>
            </a:r>
            <a:endParaRPr lang="en-GB" sz="1682" b="1" dirty="0">
              <a:solidFill>
                <a:srgbClr val="FF0000"/>
              </a:solidFill>
              <a:latin typeface="Calibri" panose="020F0502020204030204" pitchFamily="34" charset="0"/>
            </a:endParaRPr>
          </a:p>
        </p:txBody>
      </p:sp>
      <p:sp>
        <p:nvSpPr>
          <p:cNvPr id="15" name="Rectangle 14">
            <a:extLst>
              <a:ext uri="{FF2B5EF4-FFF2-40B4-BE49-F238E27FC236}">
                <a16:creationId xmlns:a16="http://schemas.microsoft.com/office/drawing/2014/main" id="{B5D0D26C-7297-4670-972D-5C75C90C2630}"/>
              </a:ext>
            </a:extLst>
          </p:cNvPr>
          <p:cNvSpPr/>
          <p:nvPr/>
        </p:nvSpPr>
        <p:spPr>
          <a:xfrm>
            <a:off x="8769715" y="2693735"/>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3 and 10</a:t>
            </a:r>
            <a:endParaRPr lang="en-GB" sz="1869" dirty="0">
              <a:solidFill>
                <a:srgbClr val="FF0000"/>
              </a:solidFill>
              <a:latin typeface="Calibri" panose="020F0502020204030204" pitchFamily="34" charset="0"/>
            </a:endParaRPr>
          </a:p>
        </p:txBody>
      </p:sp>
      <p:sp>
        <p:nvSpPr>
          <p:cNvPr id="16" name="Rectangle 15">
            <a:extLst>
              <a:ext uri="{FF2B5EF4-FFF2-40B4-BE49-F238E27FC236}">
                <a16:creationId xmlns:a16="http://schemas.microsoft.com/office/drawing/2014/main" id="{5B9C71A0-0C5D-42AC-B834-6824AEBCBADC}"/>
              </a:ext>
            </a:extLst>
          </p:cNvPr>
          <p:cNvSpPr/>
          <p:nvPr/>
        </p:nvSpPr>
        <p:spPr>
          <a:xfrm>
            <a:off x="6212754" y="3223903"/>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5 x 6 = 30</a:t>
            </a:r>
            <a:endParaRPr lang="en-GB" sz="1682" b="1" dirty="0">
              <a:solidFill>
                <a:srgbClr val="FF0000"/>
              </a:solidFill>
              <a:latin typeface="Calibri" panose="020F0502020204030204" pitchFamily="34" charset="0"/>
            </a:endParaRPr>
          </a:p>
        </p:txBody>
      </p:sp>
      <p:sp>
        <p:nvSpPr>
          <p:cNvPr id="17" name="Rectangle 16">
            <a:extLst>
              <a:ext uri="{FF2B5EF4-FFF2-40B4-BE49-F238E27FC236}">
                <a16:creationId xmlns:a16="http://schemas.microsoft.com/office/drawing/2014/main" id="{97093989-F7DC-4548-9A13-CA41E18A9853}"/>
              </a:ext>
            </a:extLst>
          </p:cNvPr>
          <p:cNvSpPr/>
          <p:nvPr/>
        </p:nvSpPr>
        <p:spPr>
          <a:xfrm>
            <a:off x="8769716" y="3223903"/>
            <a:ext cx="1779654" cy="552459"/>
          </a:xfrm>
          <a:prstGeom prst="rect">
            <a:avLst/>
          </a:prstGeom>
        </p:spPr>
        <p:txBody>
          <a:bodyPr wrap="none">
            <a:spAutoFit/>
          </a:bodyPr>
          <a:lstStyle/>
          <a:p>
            <a:r>
              <a:rPr lang="en-GB" sz="2990" b="1" dirty="0">
                <a:solidFill>
                  <a:srgbClr val="FF0000"/>
                </a:solidFill>
                <a:latin typeface="Calibri" panose="020F0502020204030204" pitchFamily="34" charset="0"/>
              </a:rPr>
              <a:t>→ 5 and 6</a:t>
            </a:r>
            <a:endParaRPr lang="en-GB" sz="1869" dirty="0">
              <a:solidFill>
                <a:srgbClr val="FF0000"/>
              </a:solidFill>
              <a:latin typeface="Calibri" panose="020F0502020204030204" pitchFamily="34" charset="0"/>
            </a:endParaRPr>
          </a:p>
        </p:txBody>
      </p:sp>
      <p:sp>
        <p:nvSpPr>
          <p:cNvPr id="20" name="Rectangle 19">
            <a:extLst>
              <a:ext uri="{FF2B5EF4-FFF2-40B4-BE49-F238E27FC236}">
                <a16:creationId xmlns:a16="http://schemas.microsoft.com/office/drawing/2014/main" id="{55BF1CB1-507D-4088-888C-D709381AA253}"/>
              </a:ext>
            </a:extLst>
          </p:cNvPr>
          <p:cNvSpPr/>
          <p:nvPr/>
        </p:nvSpPr>
        <p:spPr>
          <a:xfrm>
            <a:off x="560523" y="2707886"/>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4 x 5 = 20</a:t>
            </a:r>
            <a:endParaRPr lang="en-GB" sz="1682" b="1" dirty="0">
              <a:solidFill>
                <a:srgbClr val="FF0000"/>
              </a:solidFill>
              <a:latin typeface="Calibri" panose="020F0502020204030204" pitchFamily="34" charset="0"/>
            </a:endParaRPr>
          </a:p>
        </p:txBody>
      </p:sp>
      <p:sp>
        <p:nvSpPr>
          <p:cNvPr id="21" name="Rectangle 20">
            <a:extLst>
              <a:ext uri="{FF2B5EF4-FFF2-40B4-BE49-F238E27FC236}">
                <a16:creationId xmlns:a16="http://schemas.microsoft.com/office/drawing/2014/main" id="{D7E84686-2F7B-4E9D-84F3-B7743FE0DA25}"/>
              </a:ext>
            </a:extLst>
          </p:cNvPr>
          <p:cNvSpPr/>
          <p:nvPr/>
        </p:nvSpPr>
        <p:spPr>
          <a:xfrm>
            <a:off x="3042261" y="2707886"/>
            <a:ext cx="1779654" cy="552459"/>
          </a:xfrm>
          <a:prstGeom prst="rect">
            <a:avLst/>
          </a:prstGeom>
        </p:spPr>
        <p:txBody>
          <a:bodyPr wrap="none">
            <a:spAutoFit/>
          </a:bodyPr>
          <a:lstStyle/>
          <a:p>
            <a:r>
              <a:rPr lang="en-GB" sz="2990" b="1" dirty="0">
                <a:solidFill>
                  <a:srgbClr val="FF0000"/>
                </a:solidFill>
                <a:latin typeface="Calibri" panose="020F0502020204030204" pitchFamily="34" charset="0"/>
              </a:rPr>
              <a:t>→ 4 and 5</a:t>
            </a:r>
            <a:endParaRPr lang="en-GB" sz="1869" dirty="0">
              <a:solidFill>
                <a:srgbClr val="FF0000"/>
              </a:solidFill>
              <a:latin typeface="Calibri" panose="020F0502020204030204" pitchFamily="34" charset="0"/>
            </a:endParaRPr>
          </a:p>
        </p:txBody>
      </p:sp>
      <p:sp>
        <p:nvSpPr>
          <p:cNvPr id="22" name="Oval 21">
            <a:extLst>
              <a:ext uri="{FF2B5EF4-FFF2-40B4-BE49-F238E27FC236}">
                <a16:creationId xmlns:a16="http://schemas.microsoft.com/office/drawing/2014/main" id="{3B4BBBA3-B4EC-4AAD-ABC6-E99853FFBCD2}"/>
              </a:ext>
            </a:extLst>
          </p:cNvPr>
          <p:cNvSpPr/>
          <p:nvPr/>
        </p:nvSpPr>
        <p:spPr>
          <a:xfrm>
            <a:off x="3449169" y="1653631"/>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90BE4D51-AC4D-40EF-9539-E6CAC1EF98A7}"/>
              </a:ext>
            </a:extLst>
          </p:cNvPr>
          <p:cNvSpPr/>
          <p:nvPr/>
        </p:nvSpPr>
        <p:spPr>
          <a:xfrm>
            <a:off x="9182663" y="1632265"/>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9C457D0A-A594-4387-9ECA-B8504DA50F0B}"/>
              </a:ext>
            </a:extLst>
          </p:cNvPr>
          <p:cNvSpPr/>
          <p:nvPr/>
        </p:nvSpPr>
        <p:spPr>
          <a:xfrm>
            <a:off x="3449169" y="2213177"/>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D0054C1-7DE3-49EF-8052-EF65733A9660}"/>
              </a:ext>
            </a:extLst>
          </p:cNvPr>
          <p:cNvSpPr/>
          <p:nvPr/>
        </p:nvSpPr>
        <p:spPr>
          <a:xfrm>
            <a:off x="9182663" y="2191811"/>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E98F834C-9B01-41BE-B6A3-58433B0A3A6D}"/>
              </a:ext>
            </a:extLst>
          </p:cNvPr>
          <p:cNvSpPr/>
          <p:nvPr/>
        </p:nvSpPr>
        <p:spPr>
          <a:xfrm>
            <a:off x="4431480" y="2736245"/>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C34F590F-85DF-42D5-BCB6-849BAC6E7A82}"/>
              </a:ext>
            </a:extLst>
          </p:cNvPr>
          <p:cNvSpPr/>
          <p:nvPr/>
        </p:nvSpPr>
        <p:spPr>
          <a:xfrm>
            <a:off x="9176213" y="3252596"/>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4E1ACA5F-EBE2-4527-9B5E-436DDBE16369}"/>
              </a:ext>
            </a:extLst>
          </p:cNvPr>
          <p:cNvSpPr/>
          <p:nvPr/>
        </p:nvSpPr>
        <p:spPr>
          <a:xfrm>
            <a:off x="4438577" y="2176638"/>
            <a:ext cx="577301"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F5923298-DA23-48F2-99E5-C86C0065EA55}"/>
              </a:ext>
            </a:extLst>
          </p:cNvPr>
          <p:cNvSpPr/>
          <p:nvPr/>
        </p:nvSpPr>
        <p:spPr>
          <a:xfrm>
            <a:off x="10155767" y="2692989"/>
            <a:ext cx="577301"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FE92B4EC-21B8-492F-B218-940D65E564F4}"/>
              </a:ext>
            </a:extLst>
          </p:cNvPr>
          <p:cNvSpPr/>
          <p:nvPr/>
        </p:nvSpPr>
        <p:spPr>
          <a:xfrm>
            <a:off x="9269899" y="56402"/>
            <a:ext cx="2436119" cy="584775"/>
          </a:xfrm>
          <a:prstGeom prst="rect">
            <a:avLst/>
          </a:prstGeom>
        </p:spPr>
        <p:txBody>
          <a:bodyPr wrap="square">
            <a:spAutoFit/>
          </a:bodyPr>
          <a:lstStyle/>
          <a:p>
            <a:r>
              <a:rPr lang="en-US" sz="3200" b="1" dirty="0">
                <a:solidFill>
                  <a:srgbClr val="FF0000"/>
                </a:solidFill>
              </a:rPr>
              <a:t>1, 2, 5 and 10</a:t>
            </a:r>
          </a:p>
        </p:txBody>
      </p:sp>
    </p:spTree>
    <p:extLst>
      <p:ext uri="{BB962C8B-B14F-4D97-AF65-F5344CB8AC3E}">
        <p14:creationId xmlns:p14="http://schemas.microsoft.com/office/powerpoint/2010/main" val="688761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fade">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500"/>
                                        <p:tgtEl>
                                          <p:spTgt spid="1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fade">
                                      <p:cBhvr>
                                        <p:cTn id="67" dur="500"/>
                                        <p:tgtEl>
                                          <p:spTgt spid="14"/>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5"/>
                                        </p:tgtEl>
                                        <p:attrNameLst>
                                          <p:attrName>style.visibility</p:attrName>
                                        </p:attrNameLst>
                                      </p:cBhvr>
                                      <p:to>
                                        <p:strVal val="visible"/>
                                      </p:to>
                                    </p:set>
                                    <p:animEffect transition="in" filter="fade">
                                      <p:cBhvr>
                                        <p:cTn id="72" dur="500"/>
                                        <p:tgtEl>
                                          <p:spTgt spid="1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6"/>
                                        </p:tgtEl>
                                        <p:attrNameLst>
                                          <p:attrName>style.visibility</p:attrName>
                                        </p:attrNameLst>
                                      </p:cBhvr>
                                      <p:to>
                                        <p:strVal val="visible"/>
                                      </p:to>
                                    </p:set>
                                    <p:animEffect transition="in" filter="fade">
                                      <p:cBhvr>
                                        <p:cTn id="77" dur="500"/>
                                        <p:tgtEl>
                                          <p:spTgt spid="16"/>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7"/>
                                        </p:tgtEl>
                                        <p:attrNameLst>
                                          <p:attrName>style.visibility</p:attrName>
                                        </p:attrNameLst>
                                      </p:cBhvr>
                                      <p:to>
                                        <p:strVal val="visible"/>
                                      </p:to>
                                    </p:set>
                                    <p:animEffect transition="in" filter="fade">
                                      <p:cBhvr>
                                        <p:cTn id="82" dur="500"/>
                                        <p:tgtEl>
                                          <p:spTgt spid="17"/>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2"/>
                                        </p:tgtEl>
                                        <p:attrNameLst>
                                          <p:attrName>style.visibility</p:attrName>
                                        </p:attrNameLst>
                                      </p:cBhvr>
                                      <p:to>
                                        <p:strVal val="visible"/>
                                      </p:to>
                                    </p:set>
                                    <p:animEffect transition="in" filter="fade">
                                      <p:cBhvr>
                                        <p:cTn id="87" dur="500"/>
                                        <p:tgtEl>
                                          <p:spTgt spid="22"/>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Effect transition="in" filter="fade">
                                      <p:cBhvr>
                                        <p:cTn id="90" dur="500"/>
                                        <p:tgtEl>
                                          <p:spTgt spid="23"/>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fade">
                                      <p:cBhvr>
                                        <p:cTn id="95" dur="500"/>
                                        <p:tgtEl>
                                          <p:spTgt spid="24"/>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fade">
                                      <p:cBhvr>
                                        <p:cTn id="98" dur="500"/>
                                        <p:tgtEl>
                                          <p:spTgt spid="25"/>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6"/>
                                        </p:tgtEl>
                                        <p:attrNameLst>
                                          <p:attrName>style.visibility</p:attrName>
                                        </p:attrNameLst>
                                      </p:cBhvr>
                                      <p:to>
                                        <p:strVal val="visible"/>
                                      </p:to>
                                    </p:set>
                                    <p:animEffect transition="in" filter="fade">
                                      <p:cBhvr>
                                        <p:cTn id="103" dur="500"/>
                                        <p:tgtEl>
                                          <p:spTgt spid="26"/>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Effect transition="in" filter="fade">
                                      <p:cBhvr>
                                        <p:cTn id="106" dur="500"/>
                                        <p:tgtEl>
                                          <p:spTgt spid="27"/>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8"/>
                                        </p:tgtEl>
                                        <p:attrNameLst>
                                          <p:attrName>style.visibility</p:attrName>
                                        </p:attrNameLst>
                                      </p:cBhvr>
                                      <p:to>
                                        <p:strVal val="visible"/>
                                      </p:to>
                                    </p:set>
                                    <p:animEffect transition="in" filter="fade">
                                      <p:cBhvr>
                                        <p:cTn id="111" dur="500"/>
                                        <p:tgtEl>
                                          <p:spTgt spid="28"/>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0"/>
                                        </p:tgtEl>
                                        <p:attrNameLst>
                                          <p:attrName>style.visibility</p:attrName>
                                        </p:attrNameLst>
                                      </p:cBhvr>
                                      <p:to>
                                        <p:strVal val="visible"/>
                                      </p:to>
                                    </p:set>
                                    <p:animEffect transition="in" filter="fade">
                                      <p:cBhvr>
                                        <p:cTn id="11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P spid="17" grpId="0"/>
      <p:bldP spid="20" grpId="0"/>
      <p:bldP spid="21" grpId="0"/>
      <p:bldP spid="22" grpId="0" animBg="1"/>
      <p:bldP spid="23" grpId="0" animBg="1"/>
      <p:bldP spid="24" grpId="0" animBg="1"/>
      <p:bldP spid="25" grpId="0" animBg="1"/>
      <p:bldP spid="26" grpId="0" animBg="1"/>
      <p:bldP spid="27" grpId="0" animBg="1"/>
      <p:bldP spid="28" grpId="0" animBg="1"/>
      <p:bldP spid="29" grpId="0" animBg="1"/>
      <p:bldP spid="30"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4F9C475-5A9D-4968-B8EE-4E704B3AD6C7}"/>
              </a:ext>
            </a:extLst>
          </p:cNvPr>
          <p:cNvSpPr/>
          <p:nvPr/>
        </p:nvSpPr>
        <p:spPr>
          <a:xfrm>
            <a:off x="56122" y="50000"/>
            <a:ext cx="11019709" cy="1569660"/>
          </a:xfrm>
          <a:prstGeom prst="rect">
            <a:avLst/>
          </a:prstGeom>
        </p:spPr>
        <p:txBody>
          <a:bodyPr wrap="square">
            <a:spAutoFit/>
          </a:bodyPr>
          <a:lstStyle/>
          <a:p>
            <a:r>
              <a:rPr lang="en-GB" sz="3200" b="1" dirty="0"/>
              <a:t>Circle the number that is closest to 20</a:t>
            </a:r>
          </a:p>
          <a:p>
            <a:endParaRPr lang="en-GB" sz="3200" b="1" dirty="0"/>
          </a:p>
          <a:p>
            <a:r>
              <a:rPr lang="en-GB" sz="3200" dirty="0"/>
              <a:t>      19.95           20.1            19.09            20.09           20.201 </a:t>
            </a:r>
          </a:p>
        </p:txBody>
      </p:sp>
      <p:cxnSp>
        <p:nvCxnSpPr>
          <p:cNvPr id="4" name="Straight Arrow Connector 3">
            <a:extLst>
              <a:ext uri="{FF2B5EF4-FFF2-40B4-BE49-F238E27FC236}">
                <a16:creationId xmlns:a16="http://schemas.microsoft.com/office/drawing/2014/main" id="{86597625-9A8B-4D4A-8839-54E0AC6A1B59}"/>
              </a:ext>
            </a:extLst>
          </p:cNvPr>
          <p:cNvCxnSpPr>
            <a:cxnSpLocks/>
          </p:cNvCxnSpPr>
          <p:nvPr/>
        </p:nvCxnSpPr>
        <p:spPr>
          <a:xfrm flipV="1">
            <a:off x="1079292" y="1615714"/>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FDADD28-CF44-42AF-9E52-4FB4E6C2FB0A}"/>
              </a:ext>
            </a:extLst>
          </p:cNvPr>
          <p:cNvSpPr/>
          <p:nvPr/>
        </p:nvSpPr>
        <p:spPr>
          <a:xfrm>
            <a:off x="299803" y="2551480"/>
            <a:ext cx="1708879" cy="523220"/>
          </a:xfrm>
          <a:prstGeom prst="rect">
            <a:avLst/>
          </a:prstGeom>
        </p:spPr>
        <p:txBody>
          <a:bodyPr wrap="square">
            <a:spAutoFit/>
          </a:bodyPr>
          <a:lstStyle/>
          <a:p>
            <a:r>
              <a:rPr lang="en-GB" sz="2800" b="1" dirty="0">
                <a:solidFill>
                  <a:srgbClr val="FF0000"/>
                </a:solidFill>
              </a:rPr>
              <a:t>0.05 less</a:t>
            </a:r>
            <a:endParaRPr lang="en-GB" sz="2400" dirty="0">
              <a:solidFill>
                <a:srgbClr val="FF0000"/>
              </a:solidFill>
            </a:endParaRPr>
          </a:p>
        </p:txBody>
      </p:sp>
      <p:cxnSp>
        <p:nvCxnSpPr>
          <p:cNvPr id="6" name="Straight Arrow Connector 5">
            <a:extLst>
              <a:ext uri="{FF2B5EF4-FFF2-40B4-BE49-F238E27FC236}">
                <a16:creationId xmlns:a16="http://schemas.microsoft.com/office/drawing/2014/main" id="{827633B0-B7D5-4F96-8B14-26239FFA7A4D}"/>
              </a:ext>
            </a:extLst>
          </p:cNvPr>
          <p:cNvCxnSpPr>
            <a:cxnSpLocks/>
          </p:cNvCxnSpPr>
          <p:nvPr/>
        </p:nvCxnSpPr>
        <p:spPr>
          <a:xfrm flipV="1">
            <a:off x="3033103" y="163859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F8243CDA-DAAD-4E12-8206-A59A4C83A9DB}"/>
              </a:ext>
            </a:extLst>
          </p:cNvPr>
          <p:cNvSpPr/>
          <p:nvPr/>
        </p:nvSpPr>
        <p:spPr>
          <a:xfrm>
            <a:off x="2288995" y="2549921"/>
            <a:ext cx="1561925" cy="523220"/>
          </a:xfrm>
          <a:prstGeom prst="rect">
            <a:avLst/>
          </a:prstGeom>
        </p:spPr>
        <p:txBody>
          <a:bodyPr wrap="square">
            <a:spAutoFit/>
          </a:bodyPr>
          <a:lstStyle/>
          <a:p>
            <a:r>
              <a:rPr lang="en-GB" sz="2800" b="1" dirty="0">
                <a:solidFill>
                  <a:srgbClr val="FF0000"/>
                </a:solidFill>
              </a:rPr>
              <a:t>0.1 more</a:t>
            </a:r>
            <a:endParaRPr lang="en-GB" sz="2400" dirty="0">
              <a:solidFill>
                <a:srgbClr val="FF0000"/>
              </a:solidFill>
            </a:endParaRPr>
          </a:p>
        </p:txBody>
      </p:sp>
      <p:cxnSp>
        <p:nvCxnSpPr>
          <p:cNvPr id="8" name="Straight Arrow Connector 7">
            <a:extLst>
              <a:ext uri="{FF2B5EF4-FFF2-40B4-BE49-F238E27FC236}">
                <a16:creationId xmlns:a16="http://schemas.microsoft.com/office/drawing/2014/main" id="{E4C9A017-E9FC-4350-93B8-F4839ED5F1CF}"/>
              </a:ext>
            </a:extLst>
          </p:cNvPr>
          <p:cNvCxnSpPr>
            <a:cxnSpLocks/>
          </p:cNvCxnSpPr>
          <p:nvPr/>
        </p:nvCxnSpPr>
        <p:spPr>
          <a:xfrm flipV="1">
            <a:off x="4901302" y="163859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08614E6D-A303-4B85-8783-C4EBB94E4E1E}"/>
              </a:ext>
            </a:extLst>
          </p:cNvPr>
          <p:cNvSpPr/>
          <p:nvPr/>
        </p:nvSpPr>
        <p:spPr>
          <a:xfrm>
            <a:off x="4179378" y="2549921"/>
            <a:ext cx="1626643" cy="523220"/>
          </a:xfrm>
          <a:prstGeom prst="rect">
            <a:avLst/>
          </a:prstGeom>
        </p:spPr>
        <p:txBody>
          <a:bodyPr wrap="square">
            <a:spAutoFit/>
          </a:bodyPr>
          <a:lstStyle/>
          <a:p>
            <a:r>
              <a:rPr lang="en-GB" sz="2800" b="1" dirty="0">
                <a:solidFill>
                  <a:srgbClr val="FF0000"/>
                </a:solidFill>
              </a:rPr>
              <a:t>0.91 less</a:t>
            </a:r>
            <a:endParaRPr lang="en-GB" sz="2400" dirty="0">
              <a:solidFill>
                <a:srgbClr val="FF0000"/>
              </a:solidFill>
            </a:endParaRPr>
          </a:p>
        </p:txBody>
      </p:sp>
      <p:cxnSp>
        <p:nvCxnSpPr>
          <p:cNvPr id="10" name="Straight Arrow Connector 9">
            <a:extLst>
              <a:ext uri="{FF2B5EF4-FFF2-40B4-BE49-F238E27FC236}">
                <a16:creationId xmlns:a16="http://schemas.microsoft.com/office/drawing/2014/main" id="{9EB6F411-71A8-452C-8946-15852D338C7D}"/>
              </a:ext>
            </a:extLst>
          </p:cNvPr>
          <p:cNvCxnSpPr>
            <a:cxnSpLocks/>
          </p:cNvCxnSpPr>
          <p:nvPr/>
        </p:nvCxnSpPr>
        <p:spPr>
          <a:xfrm flipV="1">
            <a:off x="7002067" y="1661478"/>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805B39D-EA9C-4215-A13F-A06CF7B9B52F}"/>
              </a:ext>
            </a:extLst>
          </p:cNvPr>
          <p:cNvSpPr/>
          <p:nvPr/>
        </p:nvSpPr>
        <p:spPr>
          <a:xfrm>
            <a:off x="6176209" y="2552642"/>
            <a:ext cx="1708879" cy="523220"/>
          </a:xfrm>
          <a:prstGeom prst="rect">
            <a:avLst/>
          </a:prstGeom>
        </p:spPr>
        <p:txBody>
          <a:bodyPr wrap="square">
            <a:spAutoFit/>
          </a:bodyPr>
          <a:lstStyle/>
          <a:p>
            <a:r>
              <a:rPr lang="en-GB" sz="2800" b="1" dirty="0">
                <a:solidFill>
                  <a:srgbClr val="FF0000"/>
                </a:solidFill>
              </a:rPr>
              <a:t>0.09 more</a:t>
            </a:r>
            <a:endParaRPr lang="en-GB" sz="2400" dirty="0">
              <a:solidFill>
                <a:srgbClr val="FF0000"/>
              </a:solidFill>
            </a:endParaRPr>
          </a:p>
        </p:txBody>
      </p:sp>
      <p:cxnSp>
        <p:nvCxnSpPr>
          <p:cNvPr id="12" name="Straight Arrow Connector 11">
            <a:extLst>
              <a:ext uri="{FF2B5EF4-FFF2-40B4-BE49-F238E27FC236}">
                <a16:creationId xmlns:a16="http://schemas.microsoft.com/office/drawing/2014/main" id="{D80C0DB4-ED8E-4735-9973-B7745CA8C8C3}"/>
              </a:ext>
            </a:extLst>
          </p:cNvPr>
          <p:cNvCxnSpPr>
            <a:cxnSpLocks/>
          </p:cNvCxnSpPr>
          <p:nvPr/>
        </p:nvCxnSpPr>
        <p:spPr>
          <a:xfrm flipV="1">
            <a:off x="8955876" y="1661478"/>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BF4DC936-54CF-41D4-94C6-C4AB9028CC5D}"/>
              </a:ext>
            </a:extLst>
          </p:cNvPr>
          <p:cNvSpPr/>
          <p:nvPr/>
        </p:nvSpPr>
        <p:spPr>
          <a:xfrm>
            <a:off x="8128332" y="2558181"/>
            <a:ext cx="1869870" cy="523220"/>
          </a:xfrm>
          <a:prstGeom prst="rect">
            <a:avLst/>
          </a:prstGeom>
        </p:spPr>
        <p:txBody>
          <a:bodyPr wrap="square">
            <a:spAutoFit/>
          </a:bodyPr>
          <a:lstStyle/>
          <a:p>
            <a:r>
              <a:rPr lang="en-GB" sz="2800" b="1" dirty="0">
                <a:solidFill>
                  <a:srgbClr val="FF0000"/>
                </a:solidFill>
              </a:rPr>
              <a:t>0.201 more</a:t>
            </a:r>
            <a:endParaRPr lang="en-GB" sz="2400" dirty="0">
              <a:solidFill>
                <a:srgbClr val="FF0000"/>
              </a:solidFill>
            </a:endParaRPr>
          </a:p>
        </p:txBody>
      </p:sp>
      <p:sp>
        <p:nvSpPr>
          <p:cNvPr id="14" name="Oval 13">
            <a:extLst>
              <a:ext uri="{FF2B5EF4-FFF2-40B4-BE49-F238E27FC236}">
                <a16:creationId xmlns:a16="http://schemas.microsoft.com/office/drawing/2014/main" id="{8C9BFE86-6B76-46D1-8651-C06238BEF7FB}"/>
              </a:ext>
            </a:extLst>
          </p:cNvPr>
          <p:cNvSpPr/>
          <p:nvPr/>
        </p:nvSpPr>
        <p:spPr>
          <a:xfrm>
            <a:off x="493123" y="1005839"/>
            <a:ext cx="1326614" cy="63472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557F80D-D8F4-4051-8DD7-B7A37AF8F7FE}"/>
              </a:ext>
            </a:extLst>
          </p:cNvPr>
          <p:cNvSpPr/>
          <p:nvPr/>
        </p:nvSpPr>
        <p:spPr>
          <a:xfrm>
            <a:off x="484919" y="3073141"/>
            <a:ext cx="1708879" cy="523220"/>
          </a:xfrm>
          <a:prstGeom prst="rect">
            <a:avLst/>
          </a:prstGeom>
        </p:spPr>
        <p:txBody>
          <a:bodyPr wrap="square">
            <a:spAutoFit/>
          </a:bodyPr>
          <a:lstStyle/>
          <a:p>
            <a:r>
              <a:rPr lang="en-GB" sz="2800" b="1" dirty="0">
                <a:solidFill>
                  <a:srgbClr val="FF0000"/>
                </a:solidFill>
              </a:rPr>
              <a:t>0.050</a:t>
            </a:r>
            <a:endParaRPr lang="en-GB" sz="2400" dirty="0">
              <a:solidFill>
                <a:srgbClr val="FF0000"/>
              </a:solidFill>
            </a:endParaRPr>
          </a:p>
        </p:txBody>
      </p:sp>
      <p:sp>
        <p:nvSpPr>
          <p:cNvPr id="16" name="Rectangle 15">
            <a:extLst>
              <a:ext uri="{FF2B5EF4-FFF2-40B4-BE49-F238E27FC236}">
                <a16:creationId xmlns:a16="http://schemas.microsoft.com/office/drawing/2014/main" id="{C87BB6E2-5934-4E4D-9623-4AB4E89DD2EE}"/>
              </a:ext>
            </a:extLst>
          </p:cNvPr>
          <p:cNvSpPr/>
          <p:nvPr/>
        </p:nvSpPr>
        <p:spPr>
          <a:xfrm>
            <a:off x="2487778" y="3073141"/>
            <a:ext cx="1708879" cy="523220"/>
          </a:xfrm>
          <a:prstGeom prst="rect">
            <a:avLst/>
          </a:prstGeom>
        </p:spPr>
        <p:txBody>
          <a:bodyPr wrap="square">
            <a:spAutoFit/>
          </a:bodyPr>
          <a:lstStyle/>
          <a:p>
            <a:r>
              <a:rPr lang="en-GB" sz="2800" b="1" dirty="0">
                <a:solidFill>
                  <a:srgbClr val="FF0000"/>
                </a:solidFill>
              </a:rPr>
              <a:t>0.100</a:t>
            </a:r>
            <a:endParaRPr lang="en-GB" sz="2400" dirty="0">
              <a:solidFill>
                <a:srgbClr val="FF0000"/>
              </a:solidFill>
            </a:endParaRPr>
          </a:p>
        </p:txBody>
      </p:sp>
      <p:sp>
        <p:nvSpPr>
          <p:cNvPr id="17" name="Rectangle 16">
            <a:extLst>
              <a:ext uri="{FF2B5EF4-FFF2-40B4-BE49-F238E27FC236}">
                <a16:creationId xmlns:a16="http://schemas.microsoft.com/office/drawing/2014/main" id="{3AD2E9CF-0561-44D5-954F-AFBD83C6C2BD}"/>
              </a:ext>
            </a:extLst>
          </p:cNvPr>
          <p:cNvSpPr/>
          <p:nvPr/>
        </p:nvSpPr>
        <p:spPr>
          <a:xfrm>
            <a:off x="4387121" y="3073141"/>
            <a:ext cx="1708879" cy="523220"/>
          </a:xfrm>
          <a:prstGeom prst="rect">
            <a:avLst/>
          </a:prstGeom>
        </p:spPr>
        <p:txBody>
          <a:bodyPr wrap="square">
            <a:spAutoFit/>
          </a:bodyPr>
          <a:lstStyle/>
          <a:p>
            <a:r>
              <a:rPr lang="en-GB" sz="2800" b="1" dirty="0">
                <a:solidFill>
                  <a:srgbClr val="FF0000"/>
                </a:solidFill>
              </a:rPr>
              <a:t>0.910</a:t>
            </a:r>
            <a:endParaRPr lang="en-GB" sz="2400" dirty="0">
              <a:solidFill>
                <a:srgbClr val="FF0000"/>
              </a:solidFill>
            </a:endParaRPr>
          </a:p>
        </p:txBody>
      </p:sp>
      <p:sp>
        <p:nvSpPr>
          <p:cNvPr id="18" name="Rectangle 17">
            <a:extLst>
              <a:ext uri="{FF2B5EF4-FFF2-40B4-BE49-F238E27FC236}">
                <a16:creationId xmlns:a16="http://schemas.microsoft.com/office/drawing/2014/main" id="{F735784C-AE7C-4434-AE5E-07E8E9B8680C}"/>
              </a:ext>
            </a:extLst>
          </p:cNvPr>
          <p:cNvSpPr/>
          <p:nvPr/>
        </p:nvSpPr>
        <p:spPr>
          <a:xfrm>
            <a:off x="6466188" y="3073141"/>
            <a:ext cx="1708879" cy="523220"/>
          </a:xfrm>
          <a:prstGeom prst="rect">
            <a:avLst/>
          </a:prstGeom>
        </p:spPr>
        <p:txBody>
          <a:bodyPr wrap="square">
            <a:spAutoFit/>
          </a:bodyPr>
          <a:lstStyle/>
          <a:p>
            <a:r>
              <a:rPr lang="en-GB" sz="2800" b="1" dirty="0">
                <a:solidFill>
                  <a:srgbClr val="FF0000"/>
                </a:solidFill>
              </a:rPr>
              <a:t>0.090</a:t>
            </a:r>
            <a:endParaRPr lang="en-GB" sz="2400" dirty="0">
              <a:solidFill>
                <a:srgbClr val="FF0000"/>
              </a:solidFill>
            </a:endParaRPr>
          </a:p>
        </p:txBody>
      </p:sp>
      <p:sp>
        <p:nvSpPr>
          <p:cNvPr id="19" name="Rectangle 18">
            <a:extLst>
              <a:ext uri="{FF2B5EF4-FFF2-40B4-BE49-F238E27FC236}">
                <a16:creationId xmlns:a16="http://schemas.microsoft.com/office/drawing/2014/main" id="{6A39549B-10A2-4591-9D21-9960946426BF}"/>
              </a:ext>
            </a:extLst>
          </p:cNvPr>
          <p:cNvSpPr/>
          <p:nvPr/>
        </p:nvSpPr>
        <p:spPr>
          <a:xfrm>
            <a:off x="8465046" y="3073141"/>
            <a:ext cx="1708879" cy="523220"/>
          </a:xfrm>
          <a:prstGeom prst="rect">
            <a:avLst/>
          </a:prstGeom>
        </p:spPr>
        <p:txBody>
          <a:bodyPr wrap="square">
            <a:spAutoFit/>
          </a:bodyPr>
          <a:lstStyle/>
          <a:p>
            <a:r>
              <a:rPr lang="en-GB" sz="2800" b="1" dirty="0">
                <a:solidFill>
                  <a:srgbClr val="FF0000"/>
                </a:solidFill>
              </a:rPr>
              <a:t>0.201</a:t>
            </a:r>
            <a:endParaRPr lang="en-GB" sz="2400" dirty="0">
              <a:solidFill>
                <a:srgbClr val="FF0000"/>
              </a:solidFill>
            </a:endParaRPr>
          </a:p>
        </p:txBody>
      </p:sp>
    </p:spTree>
    <p:extLst>
      <p:ext uri="{BB962C8B-B14F-4D97-AF65-F5344CB8AC3E}">
        <p14:creationId xmlns:p14="http://schemas.microsoft.com/office/powerpoint/2010/main" val="1699106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dissolv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dissolv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9" grpId="0"/>
      <p:bldP spid="11" grpId="0"/>
      <p:bldP spid="13" grpId="0"/>
      <p:bldP spid="14" grpId="0" animBg="1"/>
      <p:bldP spid="15" grpId="0"/>
      <p:bldP spid="16" grpId="0"/>
      <p:bldP spid="17" grpId="0"/>
      <p:bldP spid="18" grpId="0"/>
      <p:bldP spid="19"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Circle the value of the digit 9 in the number 6 9 7, 4 3 2</a:t>
            </a:r>
          </a:p>
          <a:p>
            <a:endParaRPr lang="en-US" sz="3200" b="1" dirty="0"/>
          </a:p>
          <a:p>
            <a:r>
              <a:rPr lang="en-US" sz="3200" dirty="0"/>
              <a:t>          nine thousand        nine hundred          ninety thousand</a:t>
            </a:r>
          </a:p>
          <a:p>
            <a:r>
              <a:rPr lang="en-US" sz="3200" dirty="0"/>
              <a:t>                      </a:t>
            </a:r>
          </a:p>
          <a:p>
            <a:r>
              <a:rPr lang="en-US" sz="3200" dirty="0"/>
              <a:t>                     nine million             nine hundred thousand</a:t>
            </a:r>
          </a:p>
        </p:txBody>
      </p:sp>
      <p:sp>
        <p:nvSpPr>
          <p:cNvPr id="3" name="Rectangle 2">
            <a:extLst>
              <a:ext uri="{FF2B5EF4-FFF2-40B4-BE49-F238E27FC236}">
                <a16:creationId xmlns:a16="http://schemas.microsoft.com/office/drawing/2014/main" id="{A1CBAB75-FB71-4216-AF68-811CEE6FB142}"/>
              </a:ext>
            </a:extLst>
          </p:cNvPr>
          <p:cNvSpPr/>
          <p:nvPr/>
        </p:nvSpPr>
        <p:spPr>
          <a:xfrm>
            <a:off x="7828989" y="123890"/>
            <a:ext cx="245660" cy="4610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Oval 3">
            <a:extLst>
              <a:ext uri="{FF2B5EF4-FFF2-40B4-BE49-F238E27FC236}">
                <a16:creationId xmlns:a16="http://schemas.microsoft.com/office/drawing/2014/main" id="{D47BCC84-49D6-480E-BF89-54928923306A}"/>
              </a:ext>
            </a:extLst>
          </p:cNvPr>
          <p:cNvSpPr/>
          <p:nvPr/>
        </p:nvSpPr>
        <p:spPr>
          <a:xfrm>
            <a:off x="6777484" y="870072"/>
            <a:ext cx="3738282" cy="9144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2D0604AA-C838-4E98-AB72-49F49F593DEA}"/>
              </a:ext>
            </a:extLst>
          </p:cNvPr>
          <p:cNvSpPr/>
          <p:nvPr/>
        </p:nvSpPr>
        <p:spPr>
          <a:xfrm>
            <a:off x="5846968" y="3136612"/>
            <a:ext cx="5690607" cy="584775"/>
          </a:xfrm>
          <a:prstGeom prst="rect">
            <a:avLst/>
          </a:prstGeom>
        </p:spPr>
        <p:txBody>
          <a:bodyPr wrap="square">
            <a:spAutoFit/>
          </a:bodyPr>
          <a:lstStyle/>
          <a:p>
            <a:r>
              <a:rPr lang="en-GB" sz="3200" b="1" dirty="0">
                <a:solidFill>
                  <a:srgbClr val="FF0000"/>
                </a:solidFill>
              </a:rPr>
              <a:t>It’s in the ten thousands place. </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63395132-AFA7-430F-9C7B-16574354287B}"/>
              </a:ext>
            </a:extLst>
          </p:cNvPr>
          <p:cNvSpPr/>
          <p:nvPr/>
        </p:nvSpPr>
        <p:spPr>
          <a:xfrm>
            <a:off x="5846968" y="3721387"/>
            <a:ext cx="2449868" cy="584775"/>
          </a:xfrm>
          <a:prstGeom prst="rect">
            <a:avLst/>
          </a:prstGeom>
        </p:spPr>
        <p:txBody>
          <a:bodyPr wrap="square">
            <a:spAutoFit/>
          </a:bodyPr>
          <a:lstStyle/>
          <a:p>
            <a:r>
              <a:rPr lang="en-GB" sz="3200" b="1" dirty="0">
                <a:solidFill>
                  <a:srgbClr val="FF0000"/>
                </a:solidFill>
              </a:rPr>
              <a:t>9 x 10 000 = </a:t>
            </a:r>
            <a:endParaRPr lang="en-GB" sz="3200" b="1" dirty="0">
              <a:solidFill>
                <a:srgbClr val="FF0000"/>
              </a:solidFill>
              <a:ea typeface="Cambria Math" panose="02040503050406030204" pitchFamily="18" charset="0"/>
            </a:endParaRPr>
          </a:p>
        </p:txBody>
      </p:sp>
      <p:sp>
        <p:nvSpPr>
          <p:cNvPr id="8" name="Rectangle 7">
            <a:extLst>
              <a:ext uri="{FF2B5EF4-FFF2-40B4-BE49-F238E27FC236}">
                <a16:creationId xmlns:a16="http://schemas.microsoft.com/office/drawing/2014/main" id="{83E7C011-6FD9-4E61-9B6F-06D17CB37BA6}"/>
              </a:ext>
            </a:extLst>
          </p:cNvPr>
          <p:cNvSpPr/>
          <p:nvPr/>
        </p:nvSpPr>
        <p:spPr>
          <a:xfrm>
            <a:off x="8012110" y="3721387"/>
            <a:ext cx="2449868" cy="584775"/>
          </a:xfrm>
          <a:prstGeom prst="rect">
            <a:avLst/>
          </a:prstGeom>
        </p:spPr>
        <p:txBody>
          <a:bodyPr wrap="square">
            <a:spAutoFit/>
          </a:bodyPr>
          <a:lstStyle/>
          <a:p>
            <a:r>
              <a:rPr lang="en-GB" sz="3200" b="1" dirty="0">
                <a:solidFill>
                  <a:srgbClr val="FF0000"/>
                </a:solidFill>
              </a:rPr>
              <a:t>90 000</a:t>
            </a:r>
            <a:endParaRPr lang="en-GB" sz="3200" b="1" dirty="0">
              <a:solidFill>
                <a:srgbClr val="FF0000"/>
              </a:solidFill>
              <a:ea typeface="Cambria Math" panose="02040503050406030204" pitchFamily="18" charset="0"/>
            </a:endParaRPr>
          </a:p>
        </p:txBody>
      </p:sp>
      <p:sp>
        <p:nvSpPr>
          <p:cNvPr id="9" name="Rectangle 8">
            <a:extLst>
              <a:ext uri="{FF2B5EF4-FFF2-40B4-BE49-F238E27FC236}">
                <a16:creationId xmlns:a16="http://schemas.microsoft.com/office/drawing/2014/main" id="{79EA485E-9533-4532-8AB4-E682255D51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23248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Effect transition="in" filter="fade">
                                      <p:cBhvr>
                                        <p:cTn id="17" dur="500"/>
                                        <p:tgtEl>
                                          <p:spTgt spid="6">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xEl>
                                              <p:pRg st="0" end="0"/>
                                            </p:txEl>
                                          </p:spTgt>
                                        </p:tgtEl>
                                        <p:attrNameLst>
                                          <p:attrName>style.visibility</p:attrName>
                                        </p:attrNameLst>
                                      </p:cBhvr>
                                      <p:to>
                                        <p:strVal val="visible"/>
                                      </p:to>
                                    </p:set>
                                    <p:animEffect transition="in" filter="fade">
                                      <p:cBhvr>
                                        <p:cTn id="22" dur="500"/>
                                        <p:tgtEl>
                                          <p:spTgt spid="7">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xEl>
                                              <p:pRg st="0" end="0"/>
                                            </p:txEl>
                                          </p:spTgt>
                                        </p:tgtEl>
                                        <p:attrNameLst>
                                          <p:attrName>style.visibility</p:attrName>
                                        </p:attrNameLst>
                                      </p:cBhvr>
                                      <p:to>
                                        <p:strVal val="visible"/>
                                      </p:to>
                                    </p:set>
                                    <p:animEffect transition="in" filter="fade">
                                      <p:cBhvr>
                                        <p:cTn id="27"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Joe goes skating every Saturday.</a:t>
            </a:r>
          </a:p>
          <a:p>
            <a:r>
              <a:rPr lang="en-US" sz="3200" b="1" dirty="0"/>
              <a:t>He went skating on Saturday January 1st.  </a:t>
            </a:r>
          </a:p>
          <a:p>
            <a:r>
              <a:rPr lang="en-US" sz="3200" b="1" dirty="0"/>
              <a:t>Altogether, how many times did Joe go skating in January?</a:t>
            </a:r>
          </a:p>
        </p:txBody>
      </p:sp>
      <p:sp>
        <p:nvSpPr>
          <p:cNvPr id="4" name="Rectangle 3">
            <a:extLst>
              <a:ext uri="{FF2B5EF4-FFF2-40B4-BE49-F238E27FC236}">
                <a16:creationId xmlns:a16="http://schemas.microsoft.com/office/drawing/2014/main" id="{7A0E198E-8192-4E5B-885F-4F4B6C980402}"/>
              </a:ext>
            </a:extLst>
          </p:cNvPr>
          <p:cNvSpPr/>
          <p:nvPr/>
        </p:nvSpPr>
        <p:spPr>
          <a:xfrm>
            <a:off x="1099209" y="1846950"/>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 days in January</a:t>
            </a:r>
          </a:p>
        </p:txBody>
      </p:sp>
      <p:sp>
        <p:nvSpPr>
          <p:cNvPr id="5" name="Rectangle 4">
            <a:extLst>
              <a:ext uri="{FF2B5EF4-FFF2-40B4-BE49-F238E27FC236}">
                <a16:creationId xmlns:a16="http://schemas.microsoft.com/office/drawing/2014/main" id="{7A03905D-436E-41D6-8886-49792B9D9436}"/>
              </a:ext>
            </a:extLst>
          </p:cNvPr>
          <p:cNvSpPr/>
          <p:nvPr/>
        </p:nvSpPr>
        <p:spPr>
          <a:xfrm>
            <a:off x="1099209" y="2488805"/>
            <a:ext cx="9092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1st</a:t>
            </a:r>
          </a:p>
        </p:txBody>
      </p:sp>
      <p:sp>
        <p:nvSpPr>
          <p:cNvPr id="6" name="Rectangle 5">
            <a:extLst>
              <a:ext uri="{FF2B5EF4-FFF2-40B4-BE49-F238E27FC236}">
                <a16:creationId xmlns:a16="http://schemas.microsoft.com/office/drawing/2014/main" id="{60268823-29C1-4234-BDC5-E706754450D9}"/>
              </a:ext>
            </a:extLst>
          </p:cNvPr>
          <p:cNvSpPr/>
          <p:nvPr/>
        </p:nvSpPr>
        <p:spPr>
          <a:xfrm>
            <a:off x="2034205" y="2494788"/>
            <a:ext cx="9092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8th</a:t>
            </a:r>
          </a:p>
        </p:txBody>
      </p:sp>
      <p:sp>
        <p:nvSpPr>
          <p:cNvPr id="7" name="Rectangle 6">
            <a:extLst>
              <a:ext uri="{FF2B5EF4-FFF2-40B4-BE49-F238E27FC236}">
                <a16:creationId xmlns:a16="http://schemas.microsoft.com/office/drawing/2014/main" id="{E5F037BC-9B8A-4633-8DA7-A2518B3D5326}"/>
              </a:ext>
            </a:extLst>
          </p:cNvPr>
          <p:cNvSpPr/>
          <p:nvPr/>
        </p:nvSpPr>
        <p:spPr>
          <a:xfrm>
            <a:off x="2969201" y="2488805"/>
            <a:ext cx="10168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15th</a:t>
            </a:r>
          </a:p>
        </p:txBody>
      </p:sp>
      <p:sp>
        <p:nvSpPr>
          <p:cNvPr id="8" name="Rectangle 7">
            <a:extLst>
              <a:ext uri="{FF2B5EF4-FFF2-40B4-BE49-F238E27FC236}">
                <a16:creationId xmlns:a16="http://schemas.microsoft.com/office/drawing/2014/main" id="{5E3141D7-B0C6-4FEE-B27A-C67E61CD5F68}"/>
              </a:ext>
            </a:extLst>
          </p:cNvPr>
          <p:cNvSpPr/>
          <p:nvPr/>
        </p:nvSpPr>
        <p:spPr>
          <a:xfrm>
            <a:off x="4011851"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22nd</a:t>
            </a:r>
          </a:p>
        </p:txBody>
      </p:sp>
      <p:sp>
        <p:nvSpPr>
          <p:cNvPr id="9" name="Rectangle 8">
            <a:extLst>
              <a:ext uri="{FF2B5EF4-FFF2-40B4-BE49-F238E27FC236}">
                <a16:creationId xmlns:a16="http://schemas.microsoft.com/office/drawing/2014/main" id="{D8A8D958-0D9D-4FBC-B147-A46A73E2F297}"/>
              </a:ext>
            </a:extLst>
          </p:cNvPr>
          <p:cNvSpPr/>
          <p:nvPr/>
        </p:nvSpPr>
        <p:spPr>
          <a:xfrm>
            <a:off x="5129774"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29th</a:t>
            </a:r>
          </a:p>
        </p:txBody>
      </p:sp>
      <p:sp>
        <p:nvSpPr>
          <p:cNvPr id="10" name="Rectangle 9">
            <a:extLst>
              <a:ext uri="{FF2B5EF4-FFF2-40B4-BE49-F238E27FC236}">
                <a16:creationId xmlns:a16="http://schemas.microsoft.com/office/drawing/2014/main" id="{F68EC32F-B556-481F-B386-3FAA37EBF351}"/>
              </a:ext>
            </a:extLst>
          </p:cNvPr>
          <p:cNvSpPr/>
          <p:nvPr/>
        </p:nvSpPr>
        <p:spPr>
          <a:xfrm>
            <a:off x="6247697"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36th</a:t>
            </a:r>
          </a:p>
        </p:txBody>
      </p:sp>
      <p:sp>
        <p:nvSpPr>
          <p:cNvPr id="11" name="Rectangle 10">
            <a:extLst>
              <a:ext uri="{FF2B5EF4-FFF2-40B4-BE49-F238E27FC236}">
                <a16:creationId xmlns:a16="http://schemas.microsoft.com/office/drawing/2014/main" id="{9E78CB66-773D-4A6E-9EE1-24BD2367A339}"/>
              </a:ext>
            </a:extLst>
          </p:cNvPr>
          <p:cNvSpPr/>
          <p:nvPr/>
        </p:nvSpPr>
        <p:spPr>
          <a:xfrm>
            <a:off x="6413665" y="243172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Rectangle 11">
            <a:extLst>
              <a:ext uri="{FF2B5EF4-FFF2-40B4-BE49-F238E27FC236}">
                <a16:creationId xmlns:a16="http://schemas.microsoft.com/office/drawing/2014/main" id="{948E5444-641A-42F6-A7C4-C25392CFFC84}"/>
              </a:ext>
            </a:extLst>
          </p:cNvPr>
          <p:cNvSpPr/>
          <p:nvPr/>
        </p:nvSpPr>
        <p:spPr>
          <a:xfrm>
            <a:off x="1099209" y="3130658"/>
            <a:ext cx="48831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He went 5 times in January. </a:t>
            </a:r>
          </a:p>
        </p:txBody>
      </p:sp>
    </p:spTree>
    <p:extLst>
      <p:ext uri="{BB962C8B-B14F-4D97-AF65-F5344CB8AC3E}">
        <p14:creationId xmlns:p14="http://schemas.microsoft.com/office/powerpoint/2010/main" val="923846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graph shows the journey of a hot-air balloon.</a:t>
            </a:r>
          </a:p>
        </p:txBody>
      </p:sp>
      <p:pic>
        <p:nvPicPr>
          <p:cNvPr id="138242" name="Picture 2">
            <a:extLst>
              <a:ext uri="{FF2B5EF4-FFF2-40B4-BE49-F238E27FC236}">
                <a16:creationId xmlns:a16="http://schemas.microsoft.com/office/drawing/2014/main" id="{AB001CC9-1A95-45DD-A96F-77A8FF75D6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574" y="649801"/>
            <a:ext cx="6241737" cy="4716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8CA4BBCC-68C2-45D5-A121-299B5807B987}"/>
              </a:ext>
            </a:extLst>
          </p:cNvPr>
          <p:cNvSpPr/>
          <p:nvPr/>
        </p:nvSpPr>
        <p:spPr>
          <a:xfrm>
            <a:off x="6306960" y="634775"/>
            <a:ext cx="5483257" cy="1569660"/>
          </a:xfrm>
          <a:prstGeom prst="rect">
            <a:avLst/>
          </a:prstGeom>
        </p:spPr>
        <p:txBody>
          <a:bodyPr wrap="square">
            <a:spAutoFit/>
          </a:bodyPr>
          <a:lstStyle/>
          <a:p>
            <a:r>
              <a:rPr lang="en-US" sz="3200" b="1" dirty="0"/>
              <a:t>At what height above the ground was the balloon after 10 minutes?</a:t>
            </a:r>
          </a:p>
        </p:txBody>
      </p:sp>
      <p:sp>
        <p:nvSpPr>
          <p:cNvPr id="6" name="Rectangle 5">
            <a:extLst>
              <a:ext uri="{FF2B5EF4-FFF2-40B4-BE49-F238E27FC236}">
                <a16:creationId xmlns:a16="http://schemas.microsoft.com/office/drawing/2014/main" id="{30C567C5-96F4-4136-802A-8D0DC96DFC21}"/>
              </a:ext>
            </a:extLst>
          </p:cNvPr>
          <p:cNvSpPr/>
          <p:nvPr/>
        </p:nvSpPr>
        <p:spPr>
          <a:xfrm>
            <a:off x="6306959" y="2529778"/>
            <a:ext cx="5483257" cy="1569660"/>
          </a:xfrm>
          <a:prstGeom prst="rect">
            <a:avLst/>
          </a:prstGeom>
        </p:spPr>
        <p:txBody>
          <a:bodyPr wrap="square">
            <a:spAutoFit/>
          </a:bodyPr>
          <a:lstStyle/>
          <a:p>
            <a:r>
              <a:rPr lang="en-US" sz="3200" b="1" dirty="0"/>
              <a:t>After how many minutes of the journey did the balloon begin to go down?</a:t>
            </a:r>
          </a:p>
        </p:txBody>
      </p:sp>
      <p:cxnSp>
        <p:nvCxnSpPr>
          <p:cNvPr id="7" name="Straight Connector 6">
            <a:extLst>
              <a:ext uri="{FF2B5EF4-FFF2-40B4-BE49-F238E27FC236}">
                <a16:creationId xmlns:a16="http://schemas.microsoft.com/office/drawing/2014/main" id="{F4C94723-89A6-4A76-A8D7-B8BABA731DBF}"/>
              </a:ext>
            </a:extLst>
          </p:cNvPr>
          <p:cNvCxnSpPr>
            <a:cxnSpLocks/>
          </p:cNvCxnSpPr>
          <p:nvPr/>
        </p:nvCxnSpPr>
        <p:spPr>
          <a:xfrm flipV="1">
            <a:off x="1802078" y="2908092"/>
            <a:ext cx="0" cy="17776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5CAE383C-0706-4FA3-A698-B3C0BE51E77B}"/>
              </a:ext>
            </a:extLst>
          </p:cNvPr>
          <p:cNvCxnSpPr>
            <a:cxnSpLocks/>
          </p:cNvCxnSpPr>
          <p:nvPr/>
        </p:nvCxnSpPr>
        <p:spPr>
          <a:xfrm>
            <a:off x="990205" y="2898616"/>
            <a:ext cx="81187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B24544E2-1B1A-43A7-8177-E47855779D56}"/>
              </a:ext>
            </a:extLst>
          </p:cNvPr>
          <p:cNvSpPr/>
          <p:nvPr/>
        </p:nvSpPr>
        <p:spPr>
          <a:xfrm>
            <a:off x="8495262" y="1619660"/>
            <a:ext cx="2248937" cy="584775"/>
          </a:xfrm>
          <a:prstGeom prst="rect">
            <a:avLst/>
          </a:prstGeom>
        </p:spPr>
        <p:txBody>
          <a:bodyPr wrap="square">
            <a:spAutoFit/>
          </a:bodyPr>
          <a:lstStyle/>
          <a:p>
            <a:r>
              <a:rPr lang="en-GB" sz="3200" b="1" dirty="0">
                <a:solidFill>
                  <a:srgbClr val="FF0000"/>
                </a:solidFill>
              </a:rPr>
              <a:t>400 metres</a:t>
            </a:r>
            <a:endParaRPr lang="en-GB" sz="3200" dirty="0">
              <a:solidFill>
                <a:srgbClr val="FF0000"/>
              </a:solidFill>
            </a:endParaRPr>
          </a:p>
        </p:txBody>
      </p:sp>
      <p:cxnSp>
        <p:nvCxnSpPr>
          <p:cNvPr id="14" name="Straight Connector 13">
            <a:extLst>
              <a:ext uri="{FF2B5EF4-FFF2-40B4-BE49-F238E27FC236}">
                <a16:creationId xmlns:a16="http://schemas.microsoft.com/office/drawing/2014/main" id="{0AC951AA-D28A-448E-943C-DE4CCAFC3ACC}"/>
              </a:ext>
            </a:extLst>
          </p:cNvPr>
          <p:cNvCxnSpPr>
            <a:cxnSpLocks/>
          </p:cNvCxnSpPr>
          <p:nvPr/>
        </p:nvCxnSpPr>
        <p:spPr>
          <a:xfrm flipV="1">
            <a:off x="4657905" y="1567010"/>
            <a:ext cx="0" cy="31186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4B7B4A40-E316-47B4-B0FD-1B0FECBBDB48}"/>
              </a:ext>
            </a:extLst>
          </p:cNvPr>
          <p:cNvSpPr/>
          <p:nvPr/>
        </p:nvSpPr>
        <p:spPr>
          <a:xfrm>
            <a:off x="8534450" y="3514663"/>
            <a:ext cx="2248937" cy="584775"/>
          </a:xfrm>
          <a:prstGeom prst="rect">
            <a:avLst/>
          </a:prstGeom>
        </p:spPr>
        <p:txBody>
          <a:bodyPr wrap="square">
            <a:spAutoFit/>
          </a:bodyPr>
          <a:lstStyle/>
          <a:p>
            <a:r>
              <a:rPr lang="en-GB" sz="3200" b="1" dirty="0">
                <a:solidFill>
                  <a:srgbClr val="FF0000"/>
                </a:solidFill>
              </a:rPr>
              <a:t>45 minutes</a:t>
            </a:r>
            <a:endParaRPr lang="en-GB" sz="3200" dirty="0">
              <a:solidFill>
                <a:srgbClr val="FF0000"/>
              </a:solidFill>
            </a:endParaRPr>
          </a:p>
        </p:txBody>
      </p:sp>
      <p:sp>
        <p:nvSpPr>
          <p:cNvPr id="12" name="Rectangle 11">
            <a:extLst>
              <a:ext uri="{FF2B5EF4-FFF2-40B4-BE49-F238E27FC236}">
                <a16:creationId xmlns:a16="http://schemas.microsoft.com/office/drawing/2014/main" id="{7C28186F-AE6B-4FD2-A496-D2663089B3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9634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a:extLst>
              <a:ext uri="{FF2B5EF4-FFF2-40B4-BE49-F238E27FC236}">
                <a16:creationId xmlns:a16="http://schemas.microsoft.com/office/drawing/2014/main" id="{A729DFF1-87D2-48BB-80CB-5CC599FAF4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84341" y="1062823"/>
            <a:ext cx="6416164" cy="5558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Match pairs of numbers that have a difference of 1000</a:t>
            </a:r>
          </a:p>
          <a:p>
            <a:r>
              <a:rPr lang="en-US" sz="3200" b="1" dirty="0"/>
              <a:t>One has been done for you.</a:t>
            </a:r>
          </a:p>
        </p:txBody>
      </p:sp>
      <p:cxnSp>
        <p:nvCxnSpPr>
          <p:cNvPr id="4" name="Straight Connector 3">
            <a:extLst>
              <a:ext uri="{FF2B5EF4-FFF2-40B4-BE49-F238E27FC236}">
                <a16:creationId xmlns:a16="http://schemas.microsoft.com/office/drawing/2014/main" id="{CA329B77-E5F4-4C6B-BC61-796190E54372}"/>
              </a:ext>
            </a:extLst>
          </p:cNvPr>
          <p:cNvCxnSpPr/>
          <p:nvPr/>
        </p:nvCxnSpPr>
        <p:spPr>
          <a:xfrm>
            <a:off x="4784271" y="2808514"/>
            <a:ext cx="2351315" cy="88174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CB86977-A73F-4AD1-93B1-BFEDDC1E5552}"/>
              </a:ext>
            </a:extLst>
          </p:cNvPr>
          <p:cNvCxnSpPr/>
          <p:nvPr/>
        </p:nvCxnSpPr>
        <p:spPr>
          <a:xfrm>
            <a:off x="4234543" y="3989614"/>
            <a:ext cx="2351315" cy="88174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3D1CC84-33D6-4F13-A57E-1B98B6F07188}"/>
              </a:ext>
            </a:extLst>
          </p:cNvPr>
          <p:cNvCxnSpPr>
            <a:cxnSpLocks/>
          </p:cNvCxnSpPr>
          <p:nvPr/>
        </p:nvCxnSpPr>
        <p:spPr>
          <a:xfrm flipV="1">
            <a:off x="4784271" y="2661557"/>
            <a:ext cx="1801587" cy="23622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B00D8C61-91E1-43C2-9C7E-F7BCD45F219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694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table of temperatures at dawn on the same day.</a:t>
            </a:r>
          </a:p>
        </p:txBody>
      </p:sp>
      <p:sp>
        <p:nvSpPr>
          <p:cNvPr id="4" name="Rectangle 3">
            <a:extLst>
              <a:ext uri="{FF2B5EF4-FFF2-40B4-BE49-F238E27FC236}">
                <a16:creationId xmlns:a16="http://schemas.microsoft.com/office/drawing/2014/main" id="{D18203CF-749A-4AE1-ABF8-EE0E514F179C}"/>
              </a:ext>
            </a:extLst>
          </p:cNvPr>
          <p:cNvSpPr/>
          <p:nvPr/>
        </p:nvSpPr>
        <p:spPr>
          <a:xfrm>
            <a:off x="4456090" y="730434"/>
            <a:ext cx="7055085" cy="1077218"/>
          </a:xfrm>
          <a:prstGeom prst="rect">
            <a:avLst/>
          </a:prstGeom>
        </p:spPr>
        <p:txBody>
          <a:bodyPr wrap="square">
            <a:spAutoFit/>
          </a:bodyPr>
          <a:lstStyle/>
          <a:p>
            <a:r>
              <a:rPr lang="en-US" sz="3200" b="1" dirty="0"/>
              <a:t>What is the difference in temperature between London and Paris?</a:t>
            </a:r>
          </a:p>
        </p:txBody>
      </p:sp>
      <p:sp>
        <p:nvSpPr>
          <p:cNvPr id="5" name="Rectangle 4">
            <a:extLst>
              <a:ext uri="{FF2B5EF4-FFF2-40B4-BE49-F238E27FC236}">
                <a16:creationId xmlns:a16="http://schemas.microsoft.com/office/drawing/2014/main" id="{F073B108-94B6-4B68-B178-96434C235618}"/>
              </a:ext>
            </a:extLst>
          </p:cNvPr>
          <p:cNvSpPr/>
          <p:nvPr/>
        </p:nvSpPr>
        <p:spPr>
          <a:xfrm>
            <a:off x="4456091" y="2924135"/>
            <a:ext cx="7055084" cy="2062103"/>
          </a:xfrm>
          <a:prstGeom prst="rect">
            <a:avLst/>
          </a:prstGeom>
        </p:spPr>
        <p:txBody>
          <a:bodyPr wrap="square">
            <a:spAutoFit/>
          </a:bodyPr>
          <a:lstStyle/>
          <a:p>
            <a:r>
              <a:rPr lang="en-US" sz="3200" b="1" dirty="0"/>
              <a:t>At noon the temperature in New York has risen by 5°C.</a:t>
            </a:r>
          </a:p>
          <a:p>
            <a:r>
              <a:rPr lang="en-US" sz="3200" b="1" dirty="0"/>
              <a:t>What is the temperature in New York at noon?</a:t>
            </a:r>
          </a:p>
        </p:txBody>
      </p:sp>
      <p:pic>
        <p:nvPicPr>
          <p:cNvPr id="158722" name="Picture 2">
            <a:extLst>
              <a:ext uri="{FF2B5EF4-FFF2-40B4-BE49-F238E27FC236}">
                <a16:creationId xmlns:a16="http://schemas.microsoft.com/office/drawing/2014/main" id="{01EABCA9-E307-4F31-B494-BD293EC067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522" y="730434"/>
            <a:ext cx="3744757" cy="3429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a:extLst>
              <a:ext uri="{FF2B5EF4-FFF2-40B4-BE49-F238E27FC236}">
                <a16:creationId xmlns:a16="http://schemas.microsoft.com/office/drawing/2014/main" id="{AEDE6529-9C67-4DDF-8D7F-13BB3ACEB8D4}"/>
              </a:ext>
            </a:extLst>
          </p:cNvPr>
          <p:cNvGrpSpPr/>
          <p:nvPr/>
        </p:nvGrpSpPr>
        <p:grpSpPr>
          <a:xfrm>
            <a:off x="4770838" y="2390471"/>
            <a:ext cx="522900" cy="492950"/>
            <a:chOff x="3807856" y="928777"/>
            <a:chExt cx="522900" cy="492950"/>
          </a:xfrm>
        </p:grpSpPr>
        <p:cxnSp>
          <p:nvCxnSpPr>
            <p:cNvPr id="8" name="Straight Connector 7">
              <a:extLst>
                <a:ext uri="{FF2B5EF4-FFF2-40B4-BE49-F238E27FC236}">
                  <a16:creationId xmlns:a16="http://schemas.microsoft.com/office/drawing/2014/main" id="{A119BFFE-08AD-4810-9113-8148077879AD}"/>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14DE81E-4C9E-49DB-8B0D-DBFE949D278E}"/>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0" name="Group 9">
            <a:extLst>
              <a:ext uri="{FF2B5EF4-FFF2-40B4-BE49-F238E27FC236}">
                <a16:creationId xmlns:a16="http://schemas.microsoft.com/office/drawing/2014/main" id="{84AE6FD5-3B5D-429E-BAED-9CC4728C5786}"/>
              </a:ext>
            </a:extLst>
          </p:cNvPr>
          <p:cNvGrpSpPr/>
          <p:nvPr/>
        </p:nvGrpSpPr>
        <p:grpSpPr>
          <a:xfrm>
            <a:off x="5747623" y="2387718"/>
            <a:ext cx="189378" cy="494964"/>
            <a:chOff x="7010015" y="926763"/>
            <a:chExt cx="189378" cy="494964"/>
          </a:xfrm>
        </p:grpSpPr>
        <p:cxnSp>
          <p:nvCxnSpPr>
            <p:cNvPr id="11" name="Straight Connector 10">
              <a:extLst>
                <a:ext uri="{FF2B5EF4-FFF2-40B4-BE49-F238E27FC236}">
                  <a16:creationId xmlns:a16="http://schemas.microsoft.com/office/drawing/2014/main" id="{661572FF-707D-469D-A386-75C436CB407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C6046F5F-52BF-4484-93F9-B83DBD72BFD8}"/>
                </a:ext>
              </a:extLst>
            </p:cNvPr>
            <p:cNvGrpSpPr/>
            <p:nvPr/>
          </p:nvGrpSpPr>
          <p:grpSpPr>
            <a:xfrm>
              <a:off x="7010015" y="928608"/>
              <a:ext cx="189378" cy="493119"/>
              <a:chOff x="7010015" y="928608"/>
              <a:chExt cx="189378" cy="493119"/>
            </a:xfrm>
          </p:grpSpPr>
          <p:sp>
            <p:nvSpPr>
              <p:cNvPr id="13" name="TextBox 12">
                <a:extLst>
                  <a:ext uri="{FF2B5EF4-FFF2-40B4-BE49-F238E27FC236}">
                    <a16:creationId xmlns:a16="http://schemas.microsoft.com/office/drawing/2014/main" id="{75C26CD3-E37B-4F6A-B131-8CEB5A48D599}"/>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4" name="Straight Connector 13">
                <a:extLst>
                  <a:ext uri="{FF2B5EF4-FFF2-40B4-BE49-F238E27FC236}">
                    <a16:creationId xmlns:a16="http://schemas.microsoft.com/office/drawing/2014/main" id="{91062022-F192-423A-96DE-65FD83A031B6}"/>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5" name="Group 91">
            <a:extLst>
              <a:ext uri="{FF2B5EF4-FFF2-40B4-BE49-F238E27FC236}">
                <a16:creationId xmlns:a16="http://schemas.microsoft.com/office/drawing/2014/main" id="{59D43B57-ACD9-4B35-BA93-918665C8E818}"/>
              </a:ext>
            </a:extLst>
          </p:cNvPr>
          <p:cNvGrpSpPr/>
          <p:nvPr/>
        </p:nvGrpSpPr>
        <p:grpSpPr>
          <a:xfrm>
            <a:off x="4994410" y="1891846"/>
            <a:ext cx="893612" cy="479154"/>
            <a:chOff x="7395283" y="5821043"/>
            <a:chExt cx="205894" cy="512761"/>
          </a:xfrm>
        </p:grpSpPr>
        <p:sp>
          <p:nvSpPr>
            <p:cNvPr id="16" name="Freeform 11">
              <a:extLst>
                <a:ext uri="{FF2B5EF4-FFF2-40B4-BE49-F238E27FC236}">
                  <a16:creationId xmlns:a16="http://schemas.microsoft.com/office/drawing/2014/main" id="{5A1172BF-6CE1-4CB6-943B-64B6C3092BE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2BEB71E7-D60B-4C7F-8E9D-16EE2EF8122A}"/>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18" name="Group 91">
            <a:extLst>
              <a:ext uri="{FF2B5EF4-FFF2-40B4-BE49-F238E27FC236}">
                <a16:creationId xmlns:a16="http://schemas.microsoft.com/office/drawing/2014/main" id="{958768CE-C4E7-436A-B1C4-170B29CC7E2C}"/>
              </a:ext>
            </a:extLst>
          </p:cNvPr>
          <p:cNvGrpSpPr/>
          <p:nvPr/>
        </p:nvGrpSpPr>
        <p:grpSpPr>
          <a:xfrm>
            <a:off x="5890922" y="1887415"/>
            <a:ext cx="889897" cy="479154"/>
            <a:chOff x="7395283" y="5821043"/>
            <a:chExt cx="205894" cy="512761"/>
          </a:xfrm>
        </p:grpSpPr>
        <p:sp>
          <p:nvSpPr>
            <p:cNvPr id="19" name="Freeform 11">
              <a:extLst>
                <a:ext uri="{FF2B5EF4-FFF2-40B4-BE49-F238E27FC236}">
                  <a16:creationId xmlns:a16="http://schemas.microsoft.com/office/drawing/2014/main" id="{66EF6014-8207-4183-BD25-C7D164ADF77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0" name="Rectangle 19">
              <a:extLst>
                <a:ext uri="{FF2B5EF4-FFF2-40B4-BE49-F238E27FC236}">
                  <a16:creationId xmlns:a16="http://schemas.microsoft.com/office/drawing/2014/main" id="{A0079ABD-3963-4A96-A079-AAAD1C3DA934}"/>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+6</a:t>
              </a:r>
            </a:p>
          </p:txBody>
        </p:sp>
      </p:grpSp>
      <p:grpSp>
        <p:nvGrpSpPr>
          <p:cNvPr id="21" name="Group 20">
            <a:extLst>
              <a:ext uri="{FF2B5EF4-FFF2-40B4-BE49-F238E27FC236}">
                <a16:creationId xmlns:a16="http://schemas.microsoft.com/office/drawing/2014/main" id="{CA586165-96D1-4296-9F91-BE1600A0E841}"/>
              </a:ext>
            </a:extLst>
          </p:cNvPr>
          <p:cNvGrpSpPr/>
          <p:nvPr/>
        </p:nvGrpSpPr>
        <p:grpSpPr>
          <a:xfrm>
            <a:off x="6628014" y="2385336"/>
            <a:ext cx="446400" cy="494964"/>
            <a:chOff x="6999307" y="926763"/>
            <a:chExt cx="446400" cy="494964"/>
          </a:xfrm>
        </p:grpSpPr>
        <p:cxnSp>
          <p:nvCxnSpPr>
            <p:cNvPr id="22" name="Straight Connector 21">
              <a:extLst>
                <a:ext uri="{FF2B5EF4-FFF2-40B4-BE49-F238E27FC236}">
                  <a16:creationId xmlns:a16="http://schemas.microsoft.com/office/drawing/2014/main" id="{536B2866-E368-4C94-8636-893D937B494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90A2F60E-1DC1-4E04-9875-950D74207404}"/>
                </a:ext>
              </a:extLst>
            </p:cNvPr>
            <p:cNvGrpSpPr/>
            <p:nvPr/>
          </p:nvGrpSpPr>
          <p:grpSpPr>
            <a:xfrm>
              <a:off x="6999307" y="928608"/>
              <a:ext cx="446400" cy="493119"/>
              <a:chOff x="6999307" y="928608"/>
              <a:chExt cx="446400" cy="493119"/>
            </a:xfrm>
          </p:grpSpPr>
          <p:sp>
            <p:nvSpPr>
              <p:cNvPr id="24" name="TextBox 23">
                <a:extLst>
                  <a:ext uri="{FF2B5EF4-FFF2-40B4-BE49-F238E27FC236}">
                    <a16:creationId xmlns:a16="http://schemas.microsoft.com/office/drawing/2014/main" id="{B6C79659-05BC-440F-A63C-7A1643D6D0A5}"/>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6</a:t>
                </a:r>
              </a:p>
            </p:txBody>
          </p:sp>
          <p:cxnSp>
            <p:nvCxnSpPr>
              <p:cNvPr id="25" name="Straight Connector 24">
                <a:extLst>
                  <a:ext uri="{FF2B5EF4-FFF2-40B4-BE49-F238E27FC236}">
                    <a16:creationId xmlns:a16="http://schemas.microsoft.com/office/drawing/2014/main" id="{0FF37A0B-3B8A-4624-A0DE-65446696D0A6}"/>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6" name="Straight Connector 25">
            <a:extLst>
              <a:ext uri="{FF2B5EF4-FFF2-40B4-BE49-F238E27FC236}">
                <a16:creationId xmlns:a16="http://schemas.microsoft.com/office/drawing/2014/main" id="{73D981BF-0521-4069-A0C3-C7F93444FC83}"/>
              </a:ext>
            </a:extLst>
          </p:cNvPr>
          <p:cNvCxnSpPr>
            <a:cxnSpLocks/>
          </p:cNvCxnSpPr>
          <p:nvPr/>
        </p:nvCxnSpPr>
        <p:spPr>
          <a:xfrm>
            <a:off x="4661879"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83D91E50-ACF3-4A3F-A537-EC4F0E6611B2}"/>
              </a:ext>
            </a:extLst>
          </p:cNvPr>
          <p:cNvSpPr/>
          <p:nvPr/>
        </p:nvSpPr>
        <p:spPr>
          <a:xfrm>
            <a:off x="4928394"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E7431483-950B-4A89-BF78-E142DB62E87D}"/>
              </a:ext>
            </a:extLst>
          </p:cNvPr>
          <p:cNvSpPr/>
          <p:nvPr/>
        </p:nvSpPr>
        <p:spPr>
          <a:xfrm>
            <a:off x="7784518" y="2043403"/>
            <a:ext cx="4061689" cy="584775"/>
          </a:xfrm>
          <a:prstGeom prst="rect">
            <a:avLst/>
          </a:prstGeom>
        </p:spPr>
        <p:txBody>
          <a:bodyPr wrap="none">
            <a:spAutoFit/>
          </a:bodyPr>
          <a:lstStyle/>
          <a:p>
            <a:r>
              <a:rPr lang="en-US" sz="3200" b="1" dirty="0">
                <a:solidFill>
                  <a:srgbClr val="FF0000"/>
                </a:solidFill>
              </a:rPr>
              <a:t>The difference is 10°C. </a:t>
            </a:r>
            <a:endParaRPr lang="en-GB" sz="3200" dirty="0">
              <a:solidFill>
                <a:srgbClr val="FF0000"/>
              </a:solidFill>
            </a:endParaRPr>
          </a:p>
        </p:txBody>
      </p:sp>
      <p:sp>
        <p:nvSpPr>
          <p:cNvPr id="29" name="Rectangle 28">
            <a:extLst>
              <a:ext uri="{FF2B5EF4-FFF2-40B4-BE49-F238E27FC236}">
                <a16:creationId xmlns:a16="http://schemas.microsoft.com/office/drawing/2014/main" id="{D94A5162-9BFB-46BE-B7E3-3CCAE5BF1ACF}"/>
              </a:ext>
            </a:extLst>
          </p:cNvPr>
          <p:cNvSpPr/>
          <p:nvPr/>
        </p:nvSpPr>
        <p:spPr>
          <a:xfrm>
            <a:off x="5810221" y="4407767"/>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+ 5 = </a:t>
            </a:r>
          </a:p>
        </p:txBody>
      </p:sp>
      <p:sp>
        <p:nvSpPr>
          <p:cNvPr id="30" name="Rectangle 29">
            <a:extLst>
              <a:ext uri="{FF2B5EF4-FFF2-40B4-BE49-F238E27FC236}">
                <a16:creationId xmlns:a16="http://schemas.microsoft.com/office/drawing/2014/main" id="{4B04F4CD-B772-46EB-8CA6-3AB8F6B5861A}"/>
              </a:ext>
            </a:extLst>
          </p:cNvPr>
          <p:cNvSpPr/>
          <p:nvPr/>
        </p:nvSpPr>
        <p:spPr>
          <a:xfrm>
            <a:off x="7147560" y="4409285"/>
            <a:ext cx="877163" cy="584775"/>
          </a:xfrm>
          <a:prstGeom prst="rect">
            <a:avLst/>
          </a:prstGeom>
        </p:spPr>
        <p:txBody>
          <a:bodyPr wrap="none">
            <a:spAutoFit/>
          </a:bodyPr>
          <a:lstStyle/>
          <a:p>
            <a:r>
              <a:rPr lang="en-US" sz="3200" b="1" dirty="0">
                <a:solidFill>
                  <a:srgbClr val="FF0000"/>
                </a:solidFill>
              </a:rPr>
              <a:t>-4°C</a:t>
            </a:r>
            <a:endParaRPr lang="en-GB" sz="3200" dirty="0">
              <a:solidFill>
                <a:srgbClr val="FF0000"/>
              </a:solidFill>
            </a:endParaRPr>
          </a:p>
        </p:txBody>
      </p:sp>
      <p:grpSp>
        <p:nvGrpSpPr>
          <p:cNvPr id="31" name="Group 30">
            <a:extLst>
              <a:ext uri="{FF2B5EF4-FFF2-40B4-BE49-F238E27FC236}">
                <a16:creationId xmlns:a16="http://schemas.microsoft.com/office/drawing/2014/main" id="{B6111580-1D07-49F6-A831-A8DD2201A72E}"/>
              </a:ext>
            </a:extLst>
          </p:cNvPr>
          <p:cNvGrpSpPr/>
          <p:nvPr/>
        </p:nvGrpSpPr>
        <p:grpSpPr>
          <a:xfrm>
            <a:off x="2183100" y="5577626"/>
            <a:ext cx="9422204" cy="496687"/>
            <a:chOff x="1537542" y="2259419"/>
            <a:chExt cx="9422204" cy="496687"/>
          </a:xfrm>
        </p:grpSpPr>
        <p:grpSp>
          <p:nvGrpSpPr>
            <p:cNvPr id="32" name="Group 31">
              <a:extLst>
                <a:ext uri="{FF2B5EF4-FFF2-40B4-BE49-F238E27FC236}">
                  <a16:creationId xmlns:a16="http://schemas.microsoft.com/office/drawing/2014/main" id="{62A3B694-EE14-4A60-BFE9-9095AF4A3496}"/>
                </a:ext>
              </a:extLst>
            </p:cNvPr>
            <p:cNvGrpSpPr/>
            <p:nvPr/>
          </p:nvGrpSpPr>
          <p:grpSpPr>
            <a:xfrm>
              <a:off x="6114401" y="2260336"/>
              <a:ext cx="4845345" cy="495770"/>
              <a:chOff x="3430045" y="911524"/>
              <a:chExt cx="4845345" cy="495770"/>
            </a:xfrm>
          </p:grpSpPr>
          <p:cxnSp>
            <p:nvCxnSpPr>
              <p:cNvPr id="56" name="Straight Connector 55">
                <a:extLst>
                  <a:ext uri="{FF2B5EF4-FFF2-40B4-BE49-F238E27FC236}">
                    <a16:creationId xmlns:a16="http://schemas.microsoft.com/office/drawing/2014/main" id="{D6147D76-D4E6-443F-812C-EE79871654D0}"/>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AC30AFF5-61AA-4A97-9EE3-6B3B4D1B685A}"/>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27B3875-C04C-4E51-9F7B-595103F2758F}"/>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DB0EE6FF-C44E-434F-BF65-59A7B7FAE78E}"/>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DBADE10-F4EE-4665-8D6C-7CED85C5FF2B}"/>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00A27E0B-4F60-4AB6-9B16-76CD08CB75DF}"/>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F53D8B69-9CEB-49D7-97D0-B4631390FE59}"/>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F9B24794-716A-47D2-8030-DDD5936FC7ED}"/>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47F905C9-3149-4936-8924-062108D477E6}"/>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BE6A268C-8DD8-4A83-81BB-7D6EF32D3BF5}"/>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048C8142-09C0-4624-BE1E-4DABFDB0309F}"/>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A62ED02-ABC4-4C6F-98BC-1D3C4A219D2C}"/>
                  </a:ext>
                </a:extLst>
              </p:cNvPr>
              <p:cNvCxnSpPr>
                <a:cxnSpLocks/>
              </p:cNvCxnSpPr>
              <p:nvPr/>
            </p:nvCxnSpPr>
            <p:spPr>
              <a:xfrm>
                <a:off x="80519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45E7FCBC-1388-4881-BF88-94E9968FD899}"/>
                  </a:ext>
                </a:extLst>
              </p:cNvPr>
              <p:cNvSpPr txBox="1"/>
              <p:nvPr/>
            </p:nvSpPr>
            <p:spPr>
              <a:xfrm>
                <a:off x="3430045"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0</a:t>
                </a:r>
              </a:p>
            </p:txBody>
          </p:sp>
          <p:sp>
            <p:nvSpPr>
              <p:cNvPr id="69" name="TextBox 68">
                <a:extLst>
                  <a:ext uri="{FF2B5EF4-FFF2-40B4-BE49-F238E27FC236}">
                    <a16:creationId xmlns:a16="http://schemas.microsoft.com/office/drawing/2014/main" id="{8EDF691A-B916-4BAB-A43D-98BC5285208C}"/>
                  </a:ext>
                </a:extLst>
              </p:cNvPr>
              <p:cNvSpPr txBox="1"/>
              <p:nvPr/>
            </p:nvSpPr>
            <p:spPr>
              <a:xfrm>
                <a:off x="3876370" y="1006999"/>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sp>
            <p:nvSpPr>
              <p:cNvPr id="70" name="TextBox 69">
                <a:extLst>
                  <a:ext uri="{FF2B5EF4-FFF2-40B4-BE49-F238E27FC236}">
                    <a16:creationId xmlns:a16="http://schemas.microsoft.com/office/drawing/2014/main" id="{6258AE88-663E-4865-B6AF-CB6E95D58966}"/>
                  </a:ext>
                </a:extLst>
              </p:cNvPr>
              <p:cNvSpPr txBox="1"/>
              <p:nvPr/>
            </p:nvSpPr>
            <p:spPr>
              <a:xfrm>
                <a:off x="4322807"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71" name="TextBox 70">
                <a:extLst>
                  <a:ext uri="{FF2B5EF4-FFF2-40B4-BE49-F238E27FC236}">
                    <a16:creationId xmlns:a16="http://schemas.microsoft.com/office/drawing/2014/main" id="{AAA6D58B-D2E2-4EEB-A078-2035CD31518F}"/>
                  </a:ext>
                </a:extLst>
              </p:cNvPr>
              <p:cNvSpPr txBox="1"/>
              <p:nvPr/>
            </p:nvSpPr>
            <p:spPr>
              <a:xfrm>
                <a:off x="4769132" y="100637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72" name="TextBox 71">
                <a:extLst>
                  <a:ext uri="{FF2B5EF4-FFF2-40B4-BE49-F238E27FC236}">
                    <a16:creationId xmlns:a16="http://schemas.microsoft.com/office/drawing/2014/main" id="{F76E431F-CCA6-4D11-AC0C-6F29BC6929AE}"/>
                  </a:ext>
                </a:extLst>
              </p:cNvPr>
              <p:cNvSpPr txBox="1"/>
              <p:nvPr/>
            </p:nvSpPr>
            <p:spPr>
              <a:xfrm>
                <a:off x="5216677" y="100480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73" name="TextBox 72">
                <a:extLst>
                  <a:ext uri="{FF2B5EF4-FFF2-40B4-BE49-F238E27FC236}">
                    <a16:creationId xmlns:a16="http://schemas.microsoft.com/office/drawing/2014/main" id="{FFE3893F-C3B3-4913-A93E-BA8DB615F853}"/>
                  </a:ext>
                </a:extLst>
              </p:cNvPr>
              <p:cNvSpPr txBox="1"/>
              <p:nvPr/>
            </p:nvSpPr>
            <p:spPr>
              <a:xfrm>
                <a:off x="5663002" y="1007184"/>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74" name="TextBox 73">
                <a:extLst>
                  <a:ext uri="{FF2B5EF4-FFF2-40B4-BE49-F238E27FC236}">
                    <a16:creationId xmlns:a16="http://schemas.microsoft.com/office/drawing/2014/main" id="{1D764580-A204-4F94-B0E2-50A382D47F73}"/>
                  </a:ext>
                </a:extLst>
              </p:cNvPr>
              <p:cNvSpPr txBox="1"/>
              <p:nvPr/>
            </p:nvSpPr>
            <p:spPr>
              <a:xfrm>
                <a:off x="6109439" y="1004182"/>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75" name="TextBox 74">
                <a:extLst>
                  <a:ext uri="{FF2B5EF4-FFF2-40B4-BE49-F238E27FC236}">
                    <a16:creationId xmlns:a16="http://schemas.microsoft.com/office/drawing/2014/main" id="{E1CBE591-67D3-41AE-8FA0-57DF2669CFE4}"/>
                  </a:ext>
                </a:extLst>
              </p:cNvPr>
              <p:cNvSpPr txBox="1"/>
              <p:nvPr/>
            </p:nvSpPr>
            <p:spPr>
              <a:xfrm>
                <a:off x="6555764" y="100656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76" name="TextBox 75">
                <a:extLst>
                  <a:ext uri="{FF2B5EF4-FFF2-40B4-BE49-F238E27FC236}">
                    <a16:creationId xmlns:a16="http://schemas.microsoft.com/office/drawing/2014/main" id="{D5A7AF11-7792-457E-8F98-0DD7E233E718}"/>
                  </a:ext>
                </a:extLst>
              </p:cNvPr>
              <p:cNvSpPr txBox="1"/>
              <p:nvPr/>
            </p:nvSpPr>
            <p:spPr>
              <a:xfrm>
                <a:off x="7002570"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77" name="TextBox 76">
                <a:extLst>
                  <a:ext uri="{FF2B5EF4-FFF2-40B4-BE49-F238E27FC236}">
                    <a16:creationId xmlns:a16="http://schemas.microsoft.com/office/drawing/2014/main" id="{53460607-33D0-4C68-9CF3-06EA150EE8F4}"/>
                  </a:ext>
                </a:extLst>
              </p:cNvPr>
              <p:cNvSpPr txBox="1"/>
              <p:nvPr/>
            </p:nvSpPr>
            <p:spPr>
              <a:xfrm>
                <a:off x="7446626"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78" name="TextBox 77">
                <a:extLst>
                  <a:ext uri="{FF2B5EF4-FFF2-40B4-BE49-F238E27FC236}">
                    <a16:creationId xmlns:a16="http://schemas.microsoft.com/office/drawing/2014/main" id="{1A26511F-9998-45C1-8023-950D8B4893C7}"/>
                  </a:ext>
                </a:extLst>
              </p:cNvPr>
              <p:cNvSpPr txBox="1"/>
              <p:nvPr/>
            </p:nvSpPr>
            <p:spPr>
              <a:xfrm>
                <a:off x="7831038" y="1006378"/>
                <a:ext cx="444352"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grpSp>
        <p:grpSp>
          <p:nvGrpSpPr>
            <p:cNvPr id="33" name="Group 32">
              <a:extLst>
                <a:ext uri="{FF2B5EF4-FFF2-40B4-BE49-F238E27FC236}">
                  <a16:creationId xmlns:a16="http://schemas.microsoft.com/office/drawing/2014/main" id="{BCD4223B-E950-4C94-B579-35F24FC7045C}"/>
                </a:ext>
              </a:extLst>
            </p:cNvPr>
            <p:cNvGrpSpPr/>
            <p:nvPr/>
          </p:nvGrpSpPr>
          <p:grpSpPr>
            <a:xfrm>
              <a:off x="1537542" y="2259419"/>
              <a:ext cx="4732843" cy="495770"/>
              <a:chOff x="3316757" y="911524"/>
              <a:chExt cx="4732843" cy="495770"/>
            </a:xfrm>
          </p:grpSpPr>
          <p:cxnSp>
            <p:nvCxnSpPr>
              <p:cNvPr id="34" name="Straight Connector 33">
                <a:extLst>
                  <a:ext uri="{FF2B5EF4-FFF2-40B4-BE49-F238E27FC236}">
                    <a16:creationId xmlns:a16="http://schemas.microsoft.com/office/drawing/2014/main" id="{39BA1496-F177-4B68-9BF3-E0CA5331599A}"/>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A79E26E-79DE-4611-B40E-4300CC7A9E4C}"/>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A4F6824-7646-44E6-A733-BC9254FAD298}"/>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91627E0-22FE-4312-ACB4-4324789FDC8F}"/>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7586EA7-4B72-4405-984F-2D763132EB81}"/>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A622449-DF45-4F80-A898-AC82E81B1A88}"/>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4D473A1-0AD4-4B63-8744-AE1180712657}"/>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902098C-C5BF-43EF-9D1B-D084D1E90EE1}"/>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3465ED9-8AE6-4257-9DC2-62CE411750CC}"/>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6FD19CF-F76B-4682-8A26-58D8CA1C9384}"/>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7B4DD22-E86F-410A-BB4B-876CAC1EE159}"/>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016202A9-5C30-4834-8B2F-AE76DBD8E2AB}"/>
                  </a:ext>
                </a:extLst>
              </p:cNvPr>
              <p:cNvSpPr txBox="1"/>
              <p:nvPr/>
            </p:nvSpPr>
            <p:spPr>
              <a:xfrm>
                <a:off x="3316757" y="1004618"/>
                <a:ext cx="52290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sp>
            <p:nvSpPr>
              <p:cNvPr id="46" name="TextBox 45">
                <a:extLst>
                  <a:ext uri="{FF2B5EF4-FFF2-40B4-BE49-F238E27FC236}">
                    <a16:creationId xmlns:a16="http://schemas.microsoft.com/office/drawing/2014/main" id="{BEC8166F-3529-411C-89C4-EBA9F9EE1B9E}"/>
                  </a:ext>
                </a:extLst>
              </p:cNvPr>
              <p:cNvSpPr txBox="1"/>
              <p:nvPr/>
            </p:nvSpPr>
            <p:spPr>
              <a:xfrm>
                <a:off x="3835910" y="1006999"/>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47" name="TextBox 46">
                <a:extLst>
                  <a:ext uri="{FF2B5EF4-FFF2-40B4-BE49-F238E27FC236}">
                    <a16:creationId xmlns:a16="http://schemas.microsoft.com/office/drawing/2014/main" id="{1C949FA5-0425-4049-A1C8-BF7931382CF8}"/>
                  </a:ext>
                </a:extLst>
              </p:cNvPr>
              <p:cNvSpPr txBox="1"/>
              <p:nvPr/>
            </p:nvSpPr>
            <p:spPr>
              <a:xfrm>
                <a:off x="4282347"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48" name="TextBox 47">
                <a:extLst>
                  <a:ext uri="{FF2B5EF4-FFF2-40B4-BE49-F238E27FC236}">
                    <a16:creationId xmlns:a16="http://schemas.microsoft.com/office/drawing/2014/main" id="{2CA57125-DB12-4E92-8DED-DAB2F0F24205}"/>
                  </a:ext>
                </a:extLst>
              </p:cNvPr>
              <p:cNvSpPr txBox="1"/>
              <p:nvPr/>
            </p:nvSpPr>
            <p:spPr>
              <a:xfrm>
                <a:off x="4728672" y="100637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49" name="TextBox 48">
                <a:extLst>
                  <a:ext uri="{FF2B5EF4-FFF2-40B4-BE49-F238E27FC236}">
                    <a16:creationId xmlns:a16="http://schemas.microsoft.com/office/drawing/2014/main" id="{09842AA5-0CCF-4DCE-BDA0-91445F884ADE}"/>
                  </a:ext>
                </a:extLst>
              </p:cNvPr>
              <p:cNvSpPr txBox="1"/>
              <p:nvPr/>
            </p:nvSpPr>
            <p:spPr>
              <a:xfrm>
                <a:off x="5176217" y="100480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51" name="TextBox 50">
                <a:extLst>
                  <a:ext uri="{FF2B5EF4-FFF2-40B4-BE49-F238E27FC236}">
                    <a16:creationId xmlns:a16="http://schemas.microsoft.com/office/drawing/2014/main" id="{343900C5-C9C1-4E81-8042-9728CB9067D8}"/>
                  </a:ext>
                </a:extLst>
              </p:cNvPr>
              <p:cNvSpPr txBox="1"/>
              <p:nvPr/>
            </p:nvSpPr>
            <p:spPr>
              <a:xfrm>
                <a:off x="5622542" y="1007184"/>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52" name="TextBox 51">
                <a:extLst>
                  <a:ext uri="{FF2B5EF4-FFF2-40B4-BE49-F238E27FC236}">
                    <a16:creationId xmlns:a16="http://schemas.microsoft.com/office/drawing/2014/main" id="{CFEEF262-E67C-4D6D-838A-C4581B85BA3F}"/>
                  </a:ext>
                </a:extLst>
              </p:cNvPr>
              <p:cNvSpPr txBox="1"/>
              <p:nvPr/>
            </p:nvSpPr>
            <p:spPr>
              <a:xfrm>
                <a:off x="6068979" y="1004182"/>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53" name="TextBox 52">
                <a:extLst>
                  <a:ext uri="{FF2B5EF4-FFF2-40B4-BE49-F238E27FC236}">
                    <a16:creationId xmlns:a16="http://schemas.microsoft.com/office/drawing/2014/main" id="{2A2934D0-C6F2-46B9-901A-394486709320}"/>
                  </a:ext>
                </a:extLst>
              </p:cNvPr>
              <p:cNvSpPr txBox="1"/>
              <p:nvPr/>
            </p:nvSpPr>
            <p:spPr>
              <a:xfrm>
                <a:off x="6515304" y="100656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54" name="TextBox 53">
                <a:extLst>
                  <a:ext uri="{FF2B5EF4-FFF2-40B4-BE49-F238E27FC236}">
                    <a16:creationId xmlns:a16="http://schemas.microsoft.com/office/drawing/2014/main" id="{187EE7D2-87CE-4F1C-ADAB-CCE9BE762EDF}"/>
                  </a:ext>
                </a:extLst>
              </p:cNvPr>
              <p:cNvSpPr txBox="1"/>
              <p:nvPr/>
            </p:nvSpPr>
            <p:spPr>
              <a:xfrm>
                <a:off x="6962110" y="100461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55" name="TextBox 54">
                <a:extLst>
                  <a:ext uri="{FF2B5EF4-FFF2-40B4-BE49-F238E27FC236}">
                    <a16:creationId xmlns:a16="http://schemas.microsoft.com/office/drawing/2014/main" id="{031AF904-75B9-4AD9-BC8D-85670809336D}"/>
                  </a:ext>
                </a:extLst>
              </p:cNvPr>
              <p:cNvSpPr txBox="1"/>
              <p:nvPr/>
            </p:nvSpPr>
            <p:spPr>
              <a:xfrm>
                <a:off x="7406166"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grpSp>
      </p:grpSp>
      <p:grpSp>
        <p:nvGrpSpPr>
          <p:cNvPr id="79" name="Group 91">
            <a:extLst>
              <a:ext uri="{FF2B5EF4-FFF2-40B4-BE49-F238E27FC236}">
                <a16:creationId xmlns:a16="http://schemas.microsoft.com/office/drawing/2014/main" id="{CBA4277F-DE06-442F-AB40-28951A6BD228}"/>
              </a:ext>
            </a:extLst>
          </p:cNvPr>
          <p:cNvGrpSpPr/>
          <p:nvPr/>
        </p:nvGrpSpPr>
        <p:grpSpPr>
          <a:xfrm>
            <a:off x="2886286" y="5076471"/>
            <a:ext cx="2246853" cy="479154"/>
            <a:chOff x="7395283" y="5821043"/>
            <a:chExt cx="205894" cy="512761"/>
          </a:xfrm>
        </p:grpSpPr>
        <p:sp>
          <p:nvSpPr>
            <p:cNvPr id="80" name="Freeform 11">
              <a:extLst>
                <a:ext uri="{FF2B5EF4-FFF2-40B4-BE49-F238E27FC236}">
                  <a16:creationId xmlns:a16="http://schemas.microsoft.com/office/drawing/2014/main" id="{E59DF37B-A293-4E78-8788-31BB4123A7D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1" name="Rectangle 80">
              <a:extLst>
                <a:ext uri="{FF2B5EF4-FFF2-40B4-BE49-F238E27FC236}">
                  <a16:creationId xmlns:a16="http://schemas.microsoft.com/office/drawing/2014/main" id="{A488FF9C-8D1E-49E9-82CD-2B830B7BB983}"/>
                </a:ext>
              </a:extLst>
            </p:cNvPr>
            <p:cNvSpPr/>
            <p:nvPr/>
          </p:nvSpPr>
          <p:spPr>
            <a:xfrm>
              <a:off x="7484372" y="5821043"/>
              <a:ext cx="83562" cy="395236"/>
            </a:xfrm>
            <a:prstGeom prst="rect">
              <a:avLst/>
            </a:prstGeom>
          </p:spPr>
          <p:txBody>
            <a:bodyPr wrap="square">
              <a:spAutoFit/>
            </a:bodyPr>
            <a:lstStyle/>
            <a:p>
              <a:r>
                <a:rPr lang="en-GB" b="1" dirty="0">
                  <a:solidFill>
                    <a:srgbClr val="002060"/>
                  </a:solidFill>
                </a:rPr>
                <a:t>+5</a:t>
              </a:r>
            </a:p>
          </p:txBody>
        </p:sp>
      </p:grpSp>
      <p:sp>
        <p:nvSpPr>
          <p:cNvPr id="82" name="Rectangle 81">
            <a:extLst>
              <a:ext uri="{FF2B5EF4-FFF2-40B4-BE49-F238E27FC236}">
                <a16:creationId xmlns:a16="http://schemas.microsoft.com/office/drawing/2014/main" id="{95204A06-A450-485C-A654-70076C102C9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6908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3.95833E-6 -2.59259E-6 L 0.01927 -0.03796 C 0.0233 -0.04629 0.02929 -0.05069 0.0358 -0.05069 C 0.04296 -0.05069 0.04882 -0.04629 0.05286 -0.03796 L 0.07252 -2.59259E-6 " pathEditMode="relative" rAng="0" ptsTypes="AAAAA">
                                      <p:cBhvr>
                                        <p:cTn id="19" dur="1000" fill="hold"/>
                                        <p:tgtEl>
                                          <p:spTgt spid="27"/>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ppt_x</p:attrName>
                                        </p:attrNameLst>
                                      </p:cBhvr>
                                      <p:tavLst>
                                        <p:tav tm="0">
                                          <p:val>
                                            <p:strVal val="#ppt_x-#ppt_w/2"/>
                                          </p:val>
                                        </p:tav>
                                        <p:tav tm="100000">
                                          <p:val>
                                            <p:strVal val="#ppt_x"/>
                                          </p:val>
                                        </p:tav>
                                      </p:tavLst>
                                    </p:anim>
                                    <p:anim calcmode="lin" valueType="num">
                                      <p:cBhvr>
                                        <p:cTn id="24" dur="500" fill="hold"/>
                                        <p:tgtEl>
                                          <p:spTgt spid="15"/>
                                        </p:tgtEl>
                                        <p:attrNameLst>
                                          <p:attrName>ppt_y</p:attrName>
                                        </p:attrNameLst>
                                      </p:cBhvr>
                                      <p:tavLst>
                                        <p:tav tm="0">
                                          <p:val>
                                            <p:strVal val="#ppt_y"/>
                                          </p:val>
                                        </p:tav>
                                        <p:tav tm="100000">
                                          <p:val>
                                            <p:strVal val="#ppt_y"/>
                                          </p:val>
                                        </p:tav>
                                      </p:tavLst>
                                    </p:anim>
                                    <p:anim calcmode="lin" valueType="num">
                                      <p:cBhvr>
                                        <p:cTn id="25" dur="500" fill="hold"/>
                                        <p:tgtEl>
                                          <p:spTgt spid="15"/>
                                        </p:tgtEl>
                                        <p:attrNameLst>
                                          <p:attrName>ppt_w</p:attrName>
                                        </p:attrNameLst>
                                      </p:cBhvr>
                                      <p:tavLst>
                                        <p:tav tm="0">
                                          <p:val>
                                            <p:fltVal val="0"/>
                                          </p:val>
                                        </p:tav>
                                        <p:tav tm="100000">
                                          <p:val>
                                            <p:strVal val="#ppt_w"/>
                                          </p:val>
                                        </p:tav>
                                      </p:tavLst>
                                    </p:anim>
                                    <p:anim calcmode="lin" valueType="num">
                                      <p:cBhvr>
                                        <p:cTn id="26"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35" dur="1000" fill="hold"/>
                                        <p:tgtEl>
                                          <p:spTgt spid="27"/>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p:cTn id="39" dur="500" fill="hold"/>
                                        <p:tgtEl>
                                          <p:spTgt spid="18"/>
                                        </p:tgtEl>
                                        <p:attrNameLst>
                                          <p:attrName>ppt_x</p:attrName>
                                        </p:attrNameLst>
                                      </p:cBhvr>
                                      <p:tavLst>
                                        <p:tav tm="0">
                                          <p:val>
                                            <p:strVal val="#ppt_x-#ppt_w/2"/>
                                          </p:val>
                                        </p:tav>
                                        <p:tav tm="100000">
                                          <p:val>
                                            <p:strVal val="#ppt_x"/>
                                          </p:val>
                                        </p:tav>
                                      </p:tavLst>
                                    </p:anim>
                                    <p:anim calcmode="lin" valueType="num">
                                      <p:cBhvr>
                                        <p:cTn id="40" dur="500" fill="hold"/>
                                        <p:tgtEl>
                                          <p:spTgt spid="18"/>
                                        </p:tgtEl>
                                        <p:attrNameLst>
                                          <p:attrName>ppt_y</p:attrName>
                                        </p:attrNameLst>
                                      </p:cBhvr>
                                      <p:tavLst>
                                        <p:tav tm="0">
                                          <p:val>
                                            <p:strVal val="#ppt_y"/>
                                          </p:val>
                                        </p:tav>
                                        <p:tav tm="100000">
                                          <p:val>
                                            <p:strVal val="#ppt_y"/>
                                          </p:val>
                                        </p:tav>
                                      </p:tavLst>
                                    </p:anim>
                                    <p:anim calcmode="lin" valueType="num">
                                      <p:cBhvr>
                                        <p:cTn id="41" dur="500" fill="hold"/>
                                        <p:tgtEl>
                                          <p:spTgt spid="18"/>
                                        </p:tgtEl>
                                        <p:attrNameLst>
                                          <p:attrName>ppt_w</p:attrName>
                                        </p:attrNameLst>
                                      </p:cBhvr>
                                      <p:tavLst>
                                        <p:tav tm="0">
                                          <p:val>
                                            <p:fltVal val="0"/>
                                          </p:val>
                                        </p:tav>
                                        <p:tav tm="100000">
                                          <p:val>
                                            <p:strVal val="#ppt_w"/>
                                          </p:val>
                                        </p:tav>
                                      </p:tavLst>
                                    </p:anim>
                                    <p:anim calcmode="lin" valueType="num">
                                      <p:cBhvr>
                                        <p:cTn id="42" dur="500" fill="hold"/>
                                        <p:tgtEl>
                                          <p:spTgt spid="18"/>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fade">
                                      <p:cBhvr>
                                        <p:cTn id="52" dur="500"/>
                                        <p:tgtEl>
                                          <p:spTgt spid="2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fade">
                                      <p:cBhvr>
                                        <p:cTn id="67" dur="500"/>
                                        <p:tgtEl>
                                          <p:spTgt spid="31"/>
                                        </p:tgtEl>
                                      </p:cBhvr>
                                    </p:animEffect>
                                  </p:childTnLst>
                                </p:cTn>
                              </p:par>
                            </p:childTnLst>
                          </p:cTn>
                        </p:par>
                      </p:childTnLst>
                    </p:cTn>
                  </p:par>
                  <p:par>
                    <p:cTn id="68" fill="hold">
                      <p:stCondLst>
                        <p:cond delay="indefinite"/>
                      </p:stCondLst>
                      <p:childTnLst>
                        <p:par>
                          <p:cTn id="69" fill="hold">
                            <p:stCondLst>
                              <p:cond delay="0"/>
                            </p:stCondLst>
                            <p:childTnLst>
                              <p:par>
                                <p:cTn id="70" presetID="17" presetClass="entr" presetSubtype="8" fill="hold" nodeType="clickEffect">
                                  <p:stCondLst>
                                    <p:cond delay="0"/>
                                  </p:stCondLst>
                                  <p:childTnLst>
                                    <p:set>
                                      <p:cBhvr>
                                        <p:cTn id="71" dur="1" fill="hold">
                                          <p:stCondLst>
                                            <p:cond delay="0"/>
                                          </p:stCondLst>
                                        </p:cTn>
                                        <p:tgtEl>
                                          <p:spTgt spid="79"/>
                                        </p:tgtEl>
                                        <p:attrNameLst>
                                          <p:attrName>style.visibility</p:attrName>
                                        </p:attrNameLst>
                                      </p:cBhvr>
                                      <p:to>
                                        <p:strVal val="visible"/>
                                      </p:to>
                                    </p:set>
                                    <p:anim calcmode="lin" valueType="num">
                                      <p:cBhvr>
                                        <p:cTn id="72" dur="500" fill="hold"/>
                                        <p:tgtEl>
                                          <p:spTgt spid="79"/>
                                        </p:tgtEl>
                                        <p:attrNameLst>
                                          <p:attrName>ppt_x</p:attrName>
                                        </p:attrNameLst>
                                      </p:cBhvr>
                                      <p:tavLst>
                                        <p:tav tm="0">
                                          <p:val>
                                            <p:strVal val="#ppt_x-#ppt_w/2"/>
                                          </p:val>
                                        </p:tav>
                                        <p:tav tm="100000">
                                          <p:val>
                                            <p:strVal val="#ppt_x"/>
                                          </p:val>
                                        </p:tav>
                                      </p:tavLst>
                                    </p:anim>
                                    <p:anim calcmode="lin" valueType="num">
                                      <p:cBhvr>
                                        <p:cTn id="73" dur="500" fill="hold"/>
                                        <p:tgtEl>
                                          <p:spTgt spid="79"/>
                                        </p:tgtEl>
                                        <p:attrNameLst>
                                          <p:attrName>ppt_y</p:attrName>
                                        </p:attrNameLst>
                                      </p:cBhvr>
                                      <p:tavLst>
                                        <p:tav tm="0">
                                          <p:val>
                                            <p:strVal val="#ppt_y"/>
                                          </p:val>
                                        </p:tav>
                                        <p:tav tm="100000">
                                          <p:val>
                                            <p:strVal val="#ppt_y"/>
                                          </p:val>
                                        </p:tav>
                                      </p:tavLst>
                                    </p:anim>
                                    <p:anim calcmode="lin" valueType="num">
                                      <p:cBhvr>
                                        <p:cTn id="74" dur="500" fill="hold"/>
                                        <p:tgtEl>
                                          <p:spTgt spid="79"/>
                                        </p:tgtEl>
                                        <p:attrNameLst>
                                          <p:attrName>ppt_w</p:attrName>
                                        </p:attrNameLst>
                                      </p:cBhvr>
                                      <p:tavLst>
                                        <p:tav tm="0">
                                          <p:val>
                                            <p:fltVal val="0"/>
                                          </p:val>
                                        </p:tav>
                                        <p:tav tm="100000">
                                          <p:val>
                                            <p:strVal val="#ppt_w"/>
                                          </p:val>
                                        </p:tav>
                                      </p:tavLst>
                                    </p:anim>
                                    <p:anim calcmode="lin" valueType="num">
                                      <p:cBhvr>
                                        <p:cTn id="75" dur="500" fill="hold"/>
                                        <p:tgtEl>
                                          <p:spTgt spid="7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7" grpId="1" animBg="1"/>
      <p:bldP spid="27" grpId="2" animBg="1"/>
      <p:bldP spid="28" grpId="0"/>
      <p:bldP spid="29" grpId="0"/>
      <p:bldP spid="30"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Use a ruler to draw 2 more lines to make an isosceles triangle.</a:t>
            </a:r>
          </a:p>
        </p:txBody>
      </p:sp>
      <p:pic>
        <p:nvPicPr>
          <p:cNvPr id="201730" name="Picture 2">
            <a:extLst>
              <a:ext uri="{FF2B5EF4-FFF2-40B4-BE49-F238E27FC236}">
                <a16:creationId xmlns:a16="http://schemas.microsoft.com/office/drawing/2014/main" id="{8860D764-B98E-4EB2-9DE1-FA61E51CD8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446" y="854768"/>
            <a:ext cx="4694439" cy="4350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3C663331-63DE-491A-A0DC-A676C52DFD12}"/>
              </a:ext>
            </a:extLst>
          </p:cNvPr>
          <p:cNvCxnSpPr/>
          <p:nvPr/>
        </p:nvCxnSpPr>
        <p:spPr>
          <a:xfrm flipH="1">
            <a:off x="1719618" y="2593075"/>
            <a:ext cx="2756848" cy="8359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B026A24-A6A3-4B59-812B-5E18F3CCDB0B}"/>
              </a:ext>
            </a:extLst>
          </p:cNvPr>
          <p:cNvCxnSpPr>
            <a:cxnSpLocks/>
          </p:cNvCxnSpPr>
          <p:nvPr/>
        </p:nvCxnSpPr>
        <p:spPr>
          <a:xfrm>
            <a:off x="1692322" y="1774209"/>
            <a:ext cx="0" cy="16547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57C11947-913B-47E6-B6C5-57471D0B22C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27394060-37A5-4F4C-8B5B-09017AA72AD4}"/>
              </a:ext>
            </a:extLst>
          </p:cNvPr>
          <p:cNvCxnSpPr>
            <a:cxnSpLocks/>
          </p:cNvCxnSpPr>
          <p:nvPr/>
        </p:nvCxnSpPr>
        <p:spPr>
          <a:xfrm flipH="1">
            <a:off x="2646096" y="2593075"/>
            <a:ext cx="1830370" cy="8359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75EAB82-3679-4626-B54D-6474C8C8D814}"/>
              </a:ext>
            </a:extLst>
          </p:cNvPr>
          <p:cNvCxnSpPr>
            <a:cxnSpLocks/>
          </p:cNvCxnSpPr>
          <p:nvPr/>
        </p:nvCxnSpPr>
        <p:spPr>
          <a:xfrm>
            <a:off x="1692322" y="1774209"/>
            <a:ext cx="929497" cy="16547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E283BBB-A56B-4A31-91BF-21F7DB986AC0}"/>
              </a:ext>
            </a:extLst>
          </p:cNvPr>
          <p:cNvCxnSpPr>
            <a:cxnSpLocks/>
          </p:cNvCxnSpPr>
          <p:nvPr/>
        </p:nvCxnSpPr>
        <p:spPr>
          <a:xfrm flipH="1">
            <a:off x="2644199" y="2593075"/>
            <a:ext cx="1832267" cy="17371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F5CC8D1-8FFE-444B-B94E-93E04E9EECE8}"/>
              </a:ext>
            </a:extLst>
          </p:cNvPr>
          <p:cNvCxnSpPr>
            <a:cxnSpLocks/>
          </p:cNvCxnSpPr>
          <p:nvPr/>
        </p:nvCxnSpPr>
        <p:spPr>
          <a:xfrm>
            <a:off x="1719618" y="1774209"/>
            <a:ext cx="900304" cy="2556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7922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7"/>
                                        </p:tgtEl>
                                      </p:cBhvr>
                                    </p:animEffect>
                                    <p:set>
                                      <p:cBhvr>
                                        <p:cTn id="20" dur="1" fill="hold">
                                          <p:stCondLst>
                                            <p:cond delay="499"/>
                                          </p:stCondLst>
                                        </p:cTn>
                                        <p:tgtEl>
                                          <p:spTgt spid="7"/>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xit" presetSubtype="0" fill="hold" nodeType="clickEffect">
                                  <p:stCondLst>
                                    <p:cond delay="0"/>
                                  </p:stCondLst>
                                  <p:childTnLst>
                                    <p:animEffect transition="out" filter="fade">
                                      <p:cBhvr>
                                        <p:cTn id="34" dur="500"/>
                                        <p:tgtEl>
                                          <p:spTgt spid="9"/>
                                        </p:tgtEl>
                                      </p:cBhvr>
                                    </p:animEffect>
                                    <p:set>
                                      <p:cBhvr>
                                        <p:cTn id="35" dur="1" fill="hold">
                                          <p:stCondLst>
                                            <p:cond delay="499"/>
                                          </p:stCondLst>
                                        </p:cTn>
                                        <p:tgtEl>
                                          <p:spTgt spid="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0"/>
                                        </p:tgtEl>
                                      </p:cBhvr>
                                    </p:animEffect>
                                    <p:set>
                                      <p:cBhvr>
                                        <p:cTn id="38" dur="1" fill="hold">
                                          <p:stCondLst>
                                            <p:cond delay="499"/>
                                          </p:stCondLst>
                                        </p:cTn>
                                        <p:tgtEl>
                                          <p:spTgt spid="10"/>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Ben has a rectangle (A) and a square (B).</a:t>
            </a:r>
          </a:p>
        </p:txBody>
      </p:sp>
      <p:pic>
        <p:nvPicPr>
          <p:cNvPr id="25602" name="Picture 2">
            <a:extLst>
              <a:ext uri="{FF2B5EF4-FFF2-40B4-BE49-F238E27FC236}">
                <a16:creationId xmlns:a16="http://schemas.microsoft.com/office/drawing/2014/main" id="{010B8B88-6E91-4D2C-835D-532209BE90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775" y="634775"/>
            <a:ext cx="6653990" cy="1799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83B36FF9-0899-4EC8-980A-1D60994E60F1}"/>
              </a:ext>
            </a:extLst>
          </p:cNvPr>
          <p:cNvSpPr/>
          <p:nvPr/>
        </p:nvSpPr>
        <p:spPr>
          <a:xfrm>
            <a:off x="56123" y="2443455"/>
            <a:ext cx="5816644" cy="584775"/>
          </a:xfrm>
          <a:prstGeom prst="rect">
            <a:avLst/>
          </a:prstGeom>
        </p:spPr>
        <p:txBody>
          <a:bodyPr wrap="square">
            <a:spAutoFit/>
          </a:bodyPr>
          <a:lstStyle/>
          <a:p>
            <a:r>
              <a:rPr lang="en-US" sz="3200" b="1" dirty="0"/>
              <a:t>Ben puts B directly on top of A.</a:t>
            </a:r>
          </a:p>
        </p:txBody>
      </p:sp>
      <p:pic>
        <p:nvPicPr>
          <p:cNvPr id="25603" name="Picture 3">
            <a:extLst>
              <a:ext uri="{FF2B5EF4-FFF2-40B4-BE49-F238E27FC236}">
                <a16:creationId xmlns:a16="http://schemas.microsoft.com/office/drawing/2014/main" id="{3BE6A7BD-5C3F-4F5B-BD33-CE6288945F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2128" y="3500651"/>
            <a:ext cx="3528258" cy="1799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a16="http://schemas.microsoft.com/office/drawing/2014/main" id="{EFE1899F-8144-4D4E-AAA8-D04513B7CF23}"/>
              </a:ext>
            </a:extLst>
          </p:cNvPr>
          <p:cNvSpPr/>
          <p:nvPr/>
        </p:nvSpPr>
        <p:spPr>
          <a:xfrm>
            <a:off x="4978594" y="3285998"/>
            <a:ext cx="4580273" cy="584775"/>
          </a:xfrm>
          <a:prstGeom prst="rect">
            <a:avLst/>
          </a:prstGeom>
        </p:spPr>
        <p:txBody>
          <a:bodyPr wrap="square">
            <a:spAutoFit/>
          </a:bodyPr>
          <a:lstStyle/>
          <a:p>
            <a:r>
              <a:rPr lang="en-US" sz="3200" b="1" dirty="0"/>
              <a:t>What is the length of x?</a:t>
            </a:r>
          </a:p>
        </p:txBody>
      </p:sp>
      <p:cxnSp>
        <p:nvCxnSpPr>
          <p:cNvPr id="4" name="Straight Arrow Connector 3">
            <a:extLst>
              <a:ext uri="{FF2B5EF4-FFF2-40B4-BE49-F238E27FC236}">
                <a16:creationId xmlns:a16="http://schemas.microsoft.com/office/drawing/2014/main" id="{E1F7682A-912B-4B5C-A6D7-143E66829651}"/>
              </a:ext>
            </a:extLst>
          </p:cNvPr>
          <p:cNvCxnSpPr>
            <a:cxnSpLocks/>
          </p:cNvCxnSpPr>
          <p:nvPr/>
        </p:nvCxnSpPr>
        <p:spPr>
          <a:xfrm flipH="1">
            <a:off x="567615" y="3399972"/>
            <a:ext cx="1295691"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FD312B04-AD4D-497F-ADE7-DCF0A982103B}"/>
              </a:ext>
            </a:extLst>
          </p:cNvPr>
          <p:cNvCxnSpPr>
            <a:cxnSpLocks/>
          </p:cNvCxnSpPr>
          <p:nvPr/>
        </p:nvCxnSpPr>
        <p:spPr>
          <a:xfrm flipV="1">
            <a:off x="2754702" y="3396344"/>
            <a:ext cx="1355684" cy="362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31CA3A8-BD04-4B66-BF04-52B2AB1F683C}"/>
              </a:ext>
            </a:extLst>
          </p:cNvPr>
          <p:cNvSpPr/>
          <p:nvPr/>
        </p:nvSpPr>
        <p:spPr>
          <a:xfrm>
            <a:off x="1929029" y="3178276"/>
            <a:ext cx="1084466" cy="400110"/>
          </a:xfrm>
          <a:prstGeom prst="rect">
            <a:avLst/>
          </a:prstGeom>
        </p:spPr>
        <p:txBody>
          <a:bodyPr wrap="square">
            <a:spAutoFit/>
          </a:bodyPr>
          <a:lstStyle/>
          <a:p>
            <a:r>
              <a:rPr lang="en-GB" sz="2000" b="1" dirty="0">
                <a:solidFill>
                  <a:srgbClr val="FF0000"/>
                </a:solidFill>
              </a:rPr>
              <a:t>12 cm</a:t>
            </a:r>
            <a:endParaRPr lang="en-US" sz="2000" b="1" dirty="0">
              <a:solidFill>
                <a:srgbClr val="FF0000"/>
              </a:solidFill>
            </a:endParaRPr>
          </a:p>
        </p:txBody>
      </p:sp>
      <p:sp>
        <p:nvSpPr>
          <p:cNvPr id="17" name="Rectangle 16">
            <a:extLst>
              <a:ext uri="{FF2B5EF4-FFF2-40B4-BE49-F238E27FC236}">
                <a16:creationId xmlns:a16="http://schemas.microsoft.com/office/drawing/2014/main" id="{92F92945-2150-43A3-BFCD-23A15CEB97D1}"/>
              </a:ext>
            </a:extLst>
          </p:cNvPr>
          <p:cNvSpPr/>
          <p:nvPr/>
        </p:nvSpPr>
        <p:spPr>
          <a:xfrm>
            <a:off x="992938" y="5015535"/>
            <a:ext cx="1084466" cy="400110"/>
          </a:xfrm>
          <a:prstGeom prst="rect">
            <a:avLst/>
          </a:prstGeom>
        </p:spPr>
        <p:txBody>
          <a:bodyPr wrap="square">
            <a:spAutoFit/>
          </a:bodyPr>
          <a:lstStyle/>
          <a:p>
            <a:r>
              <a:rPr lang="en-GB" sz="2000" b="1" dirty="0">
                <a:solidFill>
                  <a:srgbClr val="FF0000"/>
                </a:solidFill>
              </a:rPr>
              <a:t>5 cm</a:t>
            </a:r>
            <a:endParaRPr lang="en-US" sz="2000" b="1" dirty="0">
              <a:solidFill>
                <a:srgbClr val="FF0000"/>
              </a:solidFill>
            </a:endParaRPr>
          </a:p>
        </p:txBody>
      </p:sp>
      <p:cxnSp>
        <p:nvCxnSpPr>
          <p:cNvPr id="18" name="Straight Arrow Connector 17">
            <a:extLst>
              <a:ext uri="{FF2B5EF4-FFF2-40B4-BE49-F238E27FC236}">
                <a16:creationId xmlns:a16="http://schemas.microsoft.com/office/drawing/2014/main" id="{861382E4-7E4D-4249-8ED4-4872492644EA}"/>
              </a:ext>
            </a:extLst>
          </p:cNvPr>
          <p:cNvCxnSpPr>
            <a:cxnSpLocks/>
          </p:cNvCxnSpPr>
          <p:nvPr/>
        </p:nvCxnSpPr>
        <p:spPr>
          <a:xfrm flipH="1">
            <a:off x="554278" y="5214242"/>
            <a:ext cx="4750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0CFDD185-5CE8-458A-BDF9-144614C53D5D}"/>
              </a:ext>
            </a:extLst>
          </p:cNvPr>
          <p:cNvCxnSpPr>
            <a:cxnSpLocks/>
          </p:cNvCxnSpPr>
          <p:nvPr/>
        </p:nvCxnSpPr>
        <p:spPr>
          <a:xfrm>
            <a:off x="1629961" y="5214242"/>
            <a:ext cx="411855"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AC8C609C-AC62-40B2-8839-7A814E4899B3}"/>
              </a:ext>
            </a:extLst>
          </p:cNvPr>
          <p:cNvSpPr/>
          <p:nvPr/>
        </p:nvSpPr>
        <p:spPr>
          <a:xfrm>
            <a:off x="4978594" y="3912068"/>
            <a:ext cx="1962780" cy="584775"/>
          </a:xfrm>
          <a:prstGeom prst="rect">
            <a:avLst/>
          </a:prstGeom>
        </p:spPr>
        <p:txBody>
          <a:bodyPr wrap="square">
            <a:spAutoFit/>
          </a:bodyPr>
          <a:lstStyle/>
          <a:p>
            <a:r>
              <a:rPr lang="en-GB" sz="3200" b="1" dirty="0">
                <a:solidFill>
                  <a:srgbClr val="FF0000"/>
                </a:solidFill>
              </a:rPr>
              <a:t>12 – 5 = </a:t>
            </a:r>
            <a:endParaRPr lang="en-US" sz="3200" b="1" dirty="0">
              <a:solidFill>
                <a:srgbClr val="FF0000"/>
              </a:solidFill>
            </a:endParaRPr>
          </a:p>
        </p:txBody>
      </p:sp>
      <p:sp>
        <p:nvSpPr>
          <p:cNvPr id="24" name="Rectangle 23">
            <a:extLst>
              <a:ext uri="{FF2B5EF4-FFF2-40B4-BE49-F238E27FC236}">
                <a16:creationId xmlns:a16="http://schemas.microsoft.com/office/drawing/2014/main" id="{D05C51C1-F2A6-47C1-9517-6C7BFE3CB151}"/>
              </a:ext>
            </a:extLst>
          </p:cNvPr>
          <p:cNvSpPr/>
          <p:nvPr/>
        </p:nvSpPr>
        <p:spPr>
          <a:xfrm>
            <a:off x="6442323" y="3912067"/>
            <a:ext cx="1962780" cy="584775"/>
          </a:xfrm>
          <a:prstGeom prst="rect">
            <a:avLst/>
          </a:prstGeom>
        </p:spPr>
        <p:txBody>
          <a:bodyPr wrap="square">
            <a:spAutoFit/>
          </a:bodyPr>
          <a:lstStyle/>
          <a:p>
            <a:r>
              <a:rPr lang="en-GB" sz="3200" b="1" dirty="0">
                <a:solidFill>
                  <a:srgbClr val="FF0000"/>
                </a:solidFill>
              </a:rPr>
              <a:t>7 cm</a:t>
            </a:r>
            <a:endParaRPr lang="en-US" sz="3200" b="1" dirty="0">
              <a:solidFill>
                <a:srgbClr val="FF0000"/>
              </a:solidFill>
            </a:endParaRPr>
          </a:p>
        </p:txBody>
      </p:sp>
      <p:sp>
        <p:nvSpPr>
          <p:cNvPr id="16" name="Rectangle 15">
            <a:extLst>
              <a:ext uri="{FF2B5EF4-FFF2-40B4-BE49-F238E27FC236}">
                <a16:creationId xmlns:a16="http://schemas.microsoft.com/office/drawing/2014/main" id="{3EC686A9-860E-4A59-9C8A-DE0CFB43C5D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96896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7" grpId="0"/>
      <p:bldP spid="23" grpId="0"/>
      <p:bldP spid="24"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146252"/>
            <a:ext cx="11581695" cy="584775"/>
          </a:xfrm>
          <a:prstGeom prst="rect">
            <a:avLst/>
          </a:prstGeom>
        </p:spPr>
        <p:txBody>
          <a:bodyPr wrap="square">
            <a:spAutoFit/>
          </a:bodyPr>
          <a:lstStyle/>
          <a:p>
            <a:r>
              <a:rPr lang="en-US" sz="3200" b="1" dirty="0"/>
              <a:t>Put a tick on the diagram if exactly      of it is shaded. </a:t>
            </a:r>
          </a:p>
        </p:txBody>
      </p:sp>
      <p:pic>
        <p:nvPicPr>
          <p:cNvPr id="3" name="Picture 2">
            <a:extLst>
              <a:ext uri="{FF2B5EF4-FFF2-40B4-BE49-F238E27FC236}">
                <a16:creationId xmlns:a16="http://schemas.microsoft.com/office/drawing/2014/main" id="{4F83A119-988E-45B1-88B7-EE8C38076850}"/>
              </a:ext>
            </a:extLst>
          </p:cNvPr>
          <p:cNvPicPr>
            <a:picLocks noChangeAspect="1"/>
          </p:cNvPicPr>
          <p:nvPr/>
        </p:nvPicPr>
        <p:blipFill>
          <a:blip r:embed="rId3"/>
          <a:stretch>
            <a:fillRect/>
          </a:stretch>
        </p:blipFill>
        <p:spPr>
          <a:xfrm>
            <a:off x="2114117" y="1806307"/>
            <a:ext cx="7991475" cy="4524375"/>
          </a:xfrm>
          <a:prstGeom prst="rect">
            <a:avLst/>
          </a:prstGeom>
        </p:spPr>
      </p:pic>
      <p:sp>
        <p:nvSpPr>
          <p:cNvPr id="5" name="Rectangle 4">
            <a:extLst>
              <a:ext uri="{FF2B5EF4-FFF2-40B4-BE49-F238E27FC236}">
                <a16:creationId xmlns:a16="http://schemas.microsoft.com/office/drawing/2014/main" id="{8D831FA0-3212-4DD0-9243-0A6467E59A30}"/>
              </a:ext>
            </a:extLst>
          </p:cNvPr>
          <p:cNvSpPr/>
          <p:nvPr/>
        </p:nvSpPr>
        <p:spPr>
          <a:xfrm>
            <a:off x="158200" y="1962402"/>
            <a:ext cx="2169363" cy="630942"/>
          </a:xfrm>
          <a:prstGeom prst="rect">
            <a:avLst/>
          </a:prstGeom>
        </p:spPr>
        <p:txBody>
          <a:bodyPr wrap="square">
            <a:spAutoFit/>
          </a:bodyPr>
          <a:lstStyle/>
          <a:p>
            <a:r>
              <a:rPr lang="en-GB" sz="3500" dirty="0">
                <a:solidFill>
                  <a:srgbClr val="FF0000"/>
                </a:solidFill>
              </a:rPr>
              <a:t>4½ shaded</a:t>
            </a:r>
          </a:p>
        </p:txBody>
      </p:sp>
      <p:sp>
        <p:nvSpPr>
          <p:cNvPr id="6" name="Rectangle 5">
            <a:extLst>
              <a:ext uri="{FF2B5EF4-FFF2-40B4-BE49-F238E27FC236}">
                <a16:creationId xmlns:a16="http://schemas.microsoft.com/office/drawing/2014/main" id="{809D3045-09C3-42CF-9227-965F7E709A74}"/>
              </a:ext>
            </a:extLst>
          </p:cNvPr>
          <p:cNvSpPr/>
          <p:nvPr/>
        </p:nvSpPr>
        <p:spPr>
          <a:xfrm>
            <a:off x="158200" y="2440025"/>
            <a:ext cx="2271003" cy="630942"/>
          </a:xfrm>
          <a:prstGeom prst="rect">
            <a:avLst/>
          </a:prstGeom>
        </p:spPr>
        <p:txBody>
          <a:bodyPr wrap="square">
            <a:spAutoFit/>
          </a:bodyPr>
          <a:lstStyle/>
          <a:p>
            <a:r>
              <a:rPr lang="en-GB" sz="3500" dirty="0">
                <a:solidFill>
                  <a:srgbClr val="FF0000"/>
                </a:solidFill>
              </a:rPr>
              <a:t>4½ white</a:t>
            </a:r>
          </a:p>
        </p:txBody>
      </p:sp>
      <p:sp>
        <p:nvSpPr>
          <p:cNvPr id="7" name="Rectangle 6">
            <a:extLst>
              <a:ext uri="{FF2B5EF4-FFF2-40B4-BE49-F238E27FC236}">
                <a16:creationId xmlns:a16="http://schemas.microsoft.com/office/drawing/2014/main" id="{CB6D4001-1A51-48ED-9D7D-BB0E1A0789DA}"/>
              </a:ext>
            </a:extLst>
          </p:cNvPr>
          <p:cNvSpPr/>
          <p:nvPr/>
        </p:nvSpPr>
        <p:spPr>
          <a:xfrm>
            <a:off x="2876042" y="259334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342B9967-C54C-4E41-9031-9848778699DF}"/>
              </a:ext>
            </a:extLst>
          </p:cNvPr>
          <p:cNvSpPr/>
          <p:nvPr/>
        </p:nvSpPr>
        <p:spPr>
          <a:xfrm>
            <a:off x="5081076" y="904726"/>
            <a:ext cx="2169363" cy="630942"/>
          </a:xfrm>
          <a:prstGeom prst="rect">
            <a:avLst/>
          </a:prstGeom>
        </p:spPr>
        <p:txBody>
          <a:bodyPr wrap="square">
            <a:spAutoFit/>
          </a:bodyPr>
          <a:lstStyle/>
          <a:p>
            <a:r>
              <a:rPr lang="en-GB" sz="3500" dirty="0">
                <a:solidFill>
                  <a:srgbClr val="FF0000"/>
                </a:solidFill>
              </a:rPr>
              <a:t>5 shaded</a:t>
            </a:r>
          </a:p>
        </p:txBody>
      </p:sp>
      <p:sp>
        <p:nvSpPr>
          <p:cNvPr id="11" name="Rectangle 10">
            <a:extLst>
              <a:ext uri="{FF2B5EF4-FFF2-40B4-BE49-F238E27FC236}">
                <a16:creationId xmlns:a16="http://schemas.microsoft.com/office/drawing/2014/main" id="{8A3B38A1-9704-458A-855D-DAB019E06516}"/>
              </a:ext>
            </a:extLst>
          </p:cNvPr>
          <p:cNvSpPr/>
          <p:nvPr/>
        </p:nvSpPr>
        <p:spPr>
          <a:xfrm>
            <a:off x="5081076" y="1382349"/>
            <a:ext cx="2271003" cy="630942"/>
          </a:xfrm>
          <a:prstGeom prst="rect">
            <a:avLst/>
          </a:prstGeom>
        </p:spPr>
        <p:txBody>
          <a:bodyPr wrap="square">
            <a:spAutoFit/>
          </a:bodyPr>
          <a:lstStyle/>
          <a:p>
            <a:r>
              <a:rPr lang="en-GB" sz="3500" dirty="0">
                <a:solidFill>
                  <a:srgbClr val="FF0000"/>
                </a:solidFill>
              </a:rPr>
              <a:t>4 white</a:t>
            </a:r>
          </a:p>
        </p:txBody>
      </p:sp>
      <p:sp>
        <p:nvSpPr>
          <p:cNvPr id="12" name="Rectangle 11">
            <a:extLst>
              <a:ext uri="{FF2B5EF4-FFF2-40B4-BE49-F238E27FC236}">
                <a16:creationId xmlns:a16="http://schemas.microsoft.com/office/drawing/2014/main" id="{5FA41BF5-BA4B-41BA-8EE6-4BCE21A9DC04}"/>
              </a:ext>
            </a:extLst>
          </p:cNvPr>
          <p:cNvSpPr/>
          <p:nvPr/>
        </p:nvSpPr>
        <p:spPr>
          <a:xfrm>
            <a:off x="5793673" y="2593344"/>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0888A9E0-2D77-468A-962D-BEC4EF458E6F}"/>
              </a:ext>
            </a:extLst>
          </p:cNvPr>
          <p:cNvSpPr/>
          <p:nvPr/>
        </p:nvSpPr>
        <p:spPr>
          <a:xfrm>
            <a:off x="9944299" y="1962402"/>
            <a:ext cx="2169363" cy="630942"/>
          </a:xfrm>
          <a:prstGeom prst="rect">
            <a:avLst/>
          </a:prstGeom>
        </p:spPr>
        <p:txBody>
          <a:bodyPr wrap="square">
            <a:spAutoFit/>
          </a:bodyPr>
          <a:lstStyle/>
          <a:p>
            <a:r>
              <a:rPr lang="en-GB" sz="3500" dirty="0">
                <a:solidFill>
                  <a:srgbClr val="FF0000"/>
                </a:solidFill>
              </a:rPr>
              <a:t>4½ shaded</a:t>
            </a:r>
          </a:p>
        </p:txBody>
      </p:sp>
      <p:sp>
        <p:nvSpPr>
          <p:cNvPr id="14" name="Rectangle 13">
            <a:extLst>
              <a:ext uri="{FF2B5EF4-FFF2-40B4-BE49-F238E27FC236}">
                <a16:creationId xmlns:a16="http://schemas.microsoft.com/office/drawing/2014/main" id="{DC412153-8FE2-4806-8F6F-B509BFE3A934}"/>
              </a:ext>
            </a:extLst>
          </p:cNvPr>
          <p:cNvSpPr/>
          <p:nvPr/>
        </p:nvSpPr>
        <p:spPr>
          <a:xfrm>
            <a:off x="9944299" y="2440025"/>
            <a:ext cx="2271003" cy="630942"/>
          </a:xfrm>
          <a:prstGeom prst="rect">
            <a:avLst/>
          </a:prstGeom>
        </p:spPr>
        <p:txBody>
          <a:bodyPr wrap="square">
            <a:spAutoFit/>
          </a:bodyPr>
          <a:lstStyle/>
          <a:p>
            <a:r>
              <a:rPr lang="en-GB" sz="3500" dirty="0">
                <a:solidFill>
                  <a:srgbClr val="FF0000"/>
                </a:solidFill>
              </a:rPr>
              <a:t>4½ white</a:t>
            </a:r>
          </a:p>
        </p:txBody>
      </p:sp>
      <p:sp>
        <p:nvSpPr>
          <p:cNvPr id="15" name="Rectangle 14">
            <a:extLst>
              <a:ext uri="{FF2B5EF4-FFF2-40B4-BE49-F238E27FC236}">
                <a16:creationId xmlns:a16="http://schemas.microsoft.com/office/drawing/2014/main" id="{7928D446-9379-43F0-8943-90AE01B3ADAB}"/>
              </a:ext>
            </a:extLst>
          </p:cNvPr>
          <p:cNvSpPr/>
          <p:nvPr/>
        </p:nvSpPr>
        <p:spPr>
          <a:xfrm>
            <a:off x="8616728" y="259334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6" name="Rectangle 15">
            <a:extLst>
              <a:ext uri="{FF2B5EF4-FFF2-40B4-BE49-F238E27FC236}">
                <a16:creationId xmlns:a16="http://schemas.microsoft.com/office/drawing/2014/main" id="{18023F81-D9D0-4E76-A478-D4AB7CE06AED}"/>
              </a:ext>
            </a:extLst>
          </p:cNvPr>
          <p:cNvSpPr/>
          <p:nvPr/>
        </p:nvSpPr>
        <p:spPr>
          <a:xfrm>
            <a:off x="1372880" y="4584808"/>
            <a:ext cx="2169363" cy="630942"/>
          </a:xfrm>
          <a:prstGeom prst="rect">
            <a:avLst/>
          </a:prstGeom>
        </p:spPr>
        <p:txBody>
          <a:bodyPr wrap="square">
            <a:spAutoFit/>
          </a:bodyPr>
          <a:lstStyle/>
          <a:p>
            <a:r>
              <a:rPr lang="en-GB" sz="3500" dirty="0">
                <a:solidFill>
                  <a:srgbClr val="FF0000"/>
                </a:solidFill>
              </a:rPr>
              <a:t>4 shaded</a:t>
            </a:r>
          </a:p>
        </p:txBody>
      </p:sp>
      <p:sp>
        <p:nvSpPr>
          <p:cNvPr id="17" name="Rectangle 16">
            <a:extLst>
              <a:ext uri="{FF2B5EF4-FFF2-40B4-BE49-F238E27FC236}">
                <a16:creationId xmlns:a16="http://schemas.microsoft.com/office/drawing/2014/main" id="{1D9052BB-77BD-43D7-A4EE-C28E4E22B928}"/>
              </a:ext>
            </a:extLst>
          </p:cNvPr>
          <p:cNvSpPr/>
          <p:nvPr/>
        </p:nvSpPr>
        <p:spPr>
          <a:xfrm>
            <a:off x="1372880" y="5062431"/>
            <a:ext cx="2271003" cy="630942"/>
          </a:xfrm>
          <a:prstGeom prst="rect">
            <a:avLst/>
          </a:prstGeom>
        </p:spPr>
        <p:txBody>
          <a:bodyPr wrap="square">
            <a:spAutoFit/>
          </a:bodyPr>
          <a:lstStyle/>
          <a:p>
            <a:r>
              <a:rPr lang="en-GB" sz="3500" dirty="0">
                <a:solidFill>
                  <a:srgbClr val="FF0000"/>
                </a:solidFill>
              </a:rPr>
              <a:t>5 white</a:t>
            </a:r>
          </a:p>
        </p:txBody>
      </p:sp>
      <p:sp>
        <p:nvSpPr>
          <p:cNvPr id="18" name="Rectangle 17">
            <a:extLst>
              <a:ext uri="{FF2B5EF4-FFF2-40B4-BE49-F238E27FC236}">
                <a16:creationId xmlns:a16="http://schemas.microsoft.com/office/drawing/2014/main" id="{3F89E45C-73C1-44D4-9299-DDDEE4892022}"/>
              </a:ext>
            </a:extLst>
          </p:cNvPr>
          <p:cNvSpPr/>
          <p:nvPr/>
        </p:nvSpPr>
        <p:spPr>
          <a:xfrm>
            <a:off x="3886204" y="487566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9" name="Rectangle 18">
            <a:extLst>
              <a:ext uri="{FF2B5EF4-FFF2-40B4-BE49-F238E27FC236}">
                <a16:creationId xmlns:a16="http://schemas.microsoft.com/office/drawing/2014/main" id="{C283A866-EB97-430E-B26D-421380628376}"/>
              </a:ext>
            </a:extLst>
          </p:cNvPr>
          <p:cNvSpPr/>
          <p:nvPr/>
        </p:nvSpPr>
        <p:spPr>
          <a:xfrm>
            <a:off x="9009803" y="4584808"/>
            <a:ext cx="2169363" cy="630942"/>
          </a:xfrm>
          <a:prstGeom prst="rect">
            <a:avLst/>
          </a:prstGeom>
        </p:spPr>
        <p:txBody>
          <a:bodyPr wrap="square">
            <a:spAutoFit/>
          </a:bodyPr>
          <a:lstStyle/>
          <a:p>
            <a:r>
              <a:rPr lang="en-GB" sz="3500" dirty="0">
                <a:solidFill>
                  <a:srgbClr val="FF0000"/>
                </a:solidFill>
              </a:rPr>
              <a:t>4 shaded</a:t>
            </a:r>
          </a:p>
        </p:txBody>
      </p:sp>
      <p:sp>
        <p:nvSpPr>
          <p:cNvPr id="20" name="Rectangle 19">
            <a:extLst>
              <a:ext uri="{FF2B5EF4-FFF2-40B4-BE49-F238E27FC236}">
                <a16:creationId xmlns:a16="http://schemas.microsoft.com/office/drawing/2014/main" id="{AC65550E-A3D4-4087-BA89-2BE186629713}"/>
              </a:ext>
            </a:extLst>
          </p:cNvPr>
          <p:cNvSpPr/>
          <p:nvPr/>
        </p:nvSpPr>
        <p:spPr>
          <a:xfrm>
            <a:off x="9009803" y="5062431"/>
            <a:ext cx="2271003" cy="630942"/>
          </a:xfrm>
          <a:prstGeom prst="rect">
            <a:avLst/>
          </a:prstGeom>
        </p:spPr>
        <p:txBody>
          <a:bodyPr wrap="square">
            <a:spAutoFit/>
          </a:bodyPr>
          <a:lstStyle/>
          <a:p>
            <a:r>
              <a:rPr lang="en-GB" sz="3500" dirty="0">
                <a:solidFill>
                  <a:srgbClr val="FF0000"/>
                </a:solidFill>
              </a:rPr>
              <a:t>5 white</a:t>
            </a:r>
          </a:p>
        </p:txBody>
      </p:sp>
      <p:sp>
        <p:nvSpPr>
          <p:cNvPr id="21" name="Rectangle 20">
            <a:extLst>
              <a:ext uri="{FF2B5EF4-FFF2-40B4-BE49-F238E27FC236}">
                <a16:creationId xmlns:a16="http://schemas.microsoft.com/office/drawing/2014/main" id="{A909CD18-C9EB-449D-9D05-81505867DF4B}"/>
              </a:ext>
            </a:extLst>
          </p:cNvPr>
          <p:cNvSpPr/>
          <p:nvPr/>
        </p:nvSpPr>
        <p:spPr>
          <a:xfrm>
            <a:off x="7678698" y="486180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2" name="Rectangle 21">
            <a:extLst>
              <a:ext uri="{FF2B5EF4-FFF2-40B4-BE49-F238E27FC236}">
                <a16:creationId xmlns:a16="http://schemas.microsoft.com/office/drawing/2014/main" id="{A04D96CF-8ECF-4C96-90AC-4044C77EDDF7}"/>
              </a:ext>
            </a:extLst>
          </p:cNvPr>
          <p:cNvSpPr/>
          <p:nvPr/>
        </p:nvSpPr>
        <p:spPr>
          <a:xfrm>
            <a:off x="6028667" y="-4198"/>
            <a:ext cx="425004" cy="584775"/>
          </a:xfrm>
          <a:prstGeom prst="rect">
            <a:avLst/>
          </a:prstGeom>
        </p:spPr>
        <p:txBody>
          <a:bodyPr wrap="square">
            <a:spAutoFit/>
          </a:bodyPr>
          <a:lstStyle/>
          <a:p>
            <a:r>
              <a:rPr lang="en-US" sz="3200" b="1" dirty="0"/>
              <a:t>1</a:t>
            </a:r>
            <a:endParaRPr lang="en-GB" sz="3200" b="1" dirty="0"/>
          </a:p>
        </p:txBody>
      </p:sp>
      <p:sp>
        <p:nvSpPr>
          <p:cNvPr id="23" name="Rectangle 22">
            <a:extLst>
              <a:ext uri="{FF2B5EF4-FFF2-40B4-BE49-F238E27FC236}">
                <a16:creationId xmlns:a16="http://schemas.microsoft.com/office/drawing/2014/main" id="{C6AA5341-9B42-45CB-A130-85E4B7C8AE33}"/>
              </a:ext>
            </a:extLst>
          </p:cNvPr>
          <p:cNvSpPr/>
          <p:nvPr/>
        </p:nvSpPr>
        <p:spPr>
          <a:xfrm>
            <a:off x="6028667" y="355266"/>
            <a:ext cx="425004" cy="584775"/>
          </a:xfrm>
          <a:prstGeom prst="rect">
            <a:avLst/>
          </a:prstGeom>
        </p:spPr>
        <p:txBody>
          <a:bodyPr wrap="square">
            <a:spAutoFit/>
          </a:bodyPr>
          <a:lstStyle/>
          <a:p>
            <a:r>
              <a:rPr lang="en-US" sz="3200" b="1" dirty="0"/>
              <a:t>2</a:t>
            </a:r>
            <a:endParaRPr lang="en-GB" sz="3200" b="1" dirty="0"/>
          </a:p>
        </p:txBody>
      </p:sp>
      <p:cxnSp>
        <p:nvCxnSpPr>
          <p:cNvPr id="24" name="Straight Connector 23">
            <a:extLst>
              <a:ext uri="{FF2B5EF4-FFF2-40B4-BE49-F238E27FC236}">
                <a16:creationId xmlns:a16="http://schemas.microsoft.com/office/drawing/2014/main" id="{A88E8946-F749-4756-AD1A-4E61AA8EF5D1}"/>
              </a:ext>
            </a:extLst>
          </p:cNvPr>
          <p:cNvCxnSpPr/>
          <p:nvPr/>
        </p:nvCxnSpPr>
        <p:spPr>
          <a:xfrm>
            <a:off x="6045636" y="472016"/>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2788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dissolv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dissolv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dissolv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dissolve">
                                      <p:cBhvr>
                                        <p:cTn id="67" dur="5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dissolv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fade">
                                      <p:cBhvr>
                                        <p:cTn id="7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p:bldP spid="15" grpId="0"/>
      <p:bldP spid="16" grpId="0"/>
      <p:bldP spid="17" grpId="0"/>
      <p:bldP spid="18" grpId="0"/>
      <p:bldP spid="19" grpId="0"/>
      <p:bldP spid="20" grpId="0"/>
      <p:bldP spid="2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In a supermarket storeroom there are: </a:t>
            </a:r>
          </a:p>
          <a:p>
            <a:r>
              <a:rPr lang="en-US" sz="3200" dirty="0"/>
              <a:t>7 boxes of tomato soup </a:t>
            </a:r>
          </a:p>
          <a:p>
            <a:r>
              <a:rPr lang="en-US" sz="3200" dirty="0"/>
              <a:t>5 boxes of pea soup</a:t>
            </a:r>
          </a:p>
          <a:p>
            <a:r>
              <a:rPr lang="en-US" sz="3200" dirty="0"/>
              <a:t>4 boxes of chicken soup</a:t>
            </a:r>
          </a:p>
          <a:p>
            <a:r>
              <a:rPr lang="en-US" sz="3200" b="1" dirty="0"/>
              <a:t>There are 24 tins in every box.</a:t>
            </a:r>
          </a:p>
          <a:p>
            <a:r>
              <a:rPr lang="en-US" sz="3200" b="1" dirty="0"/>
              <a:t>How many tins of soup are there altogether?</a:t>
            </a:r>
          </a:p>
        </p:txBody>
      </p:sp>
      <p:sp>
        <p:nvSpPr>
          <p:cNvPr id="4" name="TextBox 3">
            <a:extLst>
              <a:ext uri="{FF2B5EF4-FFF2-40B4-BE49-F238E27FC236}">
                <a16:creationId xmlns:a16="http://schemas.microsoft.com/office/drawing/2014/main" id="{6A2932E9-7BBF-4927-B8BF-191DFC5D4D5E}"/>
              </a:ext>
            </a:extLst>
          </p:cNvPr>
          <p:cNvSpPr txBox="1"/>
          <p:nvPr/>
        </p:nvSpPr>
        <p:spPr>
          <a:xfrm>
            <a:off x="554183" y="3096988"/>
            <a:ext cx="2874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+ 5 + 4 =</a:t>
            </a:r>
          </a:p>
        </p:txBody>
      </p:sp>
      <p:sp>
        <p:nvSpPr>
          <p:cNvPr id="5" name="TextBox 4">
            <a:extLst>
              <a:ext uri="{FF2B5EF4-FFF2-40B4-BE49-F238E27FC236}">
                <a16:creationId xmlns:a16="http://schemas.microsoft.com/office/drawing/2014/main" id="{6DF20264-4451-4FFE-A355-DAD20C7CD9F4}"/>
              </a:ext>
            </a:extLst>
          </p:cNvPr>
          <p:cNvSpPr txBox="1"/>
          <p:nvPr/>
        </p:nvSpPr>
        <p:spPr>
          <a:xfrm>
            <a:off x="3221183" y="3096988"/>
            <a:ext cx="2874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 boxes</a:t>
            </a:r>
          </a:p>
        </p:txBody>
      </p:sp>
      <p:sp>
        <p:nvSpPr>
          <p:cNvPr id="6" name="Rectangle 5">
            <a:extLst>
              <a:ext uri="{FF2B5EF4-FFF2-40B4-BE49-F238E27FC236}">
                <a16:creationId xmlns:a16="http://schemas.microsoft.com/office/drawing/2014/main" id="{EB29D542-6F32-4CB6-9694-7CE7258F074D}"/>
              </a:ext>
            </a:extLst>
          </p:cNvPr>
          <p:cNvSpPr/>
          <p:nvPr/>
        </p:nvSpPr>
        <p:spPr>
          <a:xfrm>
            <a:off x="7479275" y="433791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F3E4C7AA-D406-4708-B99C-4F5C50256CD1}"/>
              </a:ext>
            </a:extLst>
          </p:cNvPr>
          <p:cNvSpPr/>
          <p:nvPr/>
        </p:nvSpPr>
        <p:spPr>
          <a:xfrm>
            <a:off x="7037635" y="433746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37180EC-3A7E-421F-9981-7F6B31C9F23D}"/>
              </a:ext>
            </a:extLst>
          </p:cNvPr>
          <p:cNvSpPr/>
          <p:nvPr/>
        </p:nvSpPr>
        <p:spPr>
          <a:xfrm>
            <a:off x="7475760" y="343581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14E13079-FE12-4A48-B27B-8EF54EE97A1F}"/>
              </a:ext>
            </a:extLst>
          </p:cNvPr>
          <p:cNvSpPr/>
          <p:nvPr/>
        </p:nvSpPr>
        <p:spPr>
          <a:xfrm>
            <a:off x="7030151" y="343536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C9FB6499-6AB9-490B-B425-477DAE4562BC}"/>
              </a:ext>
            </a:extLst>
          </p:cNvPr>
          <p:cNvCxnSpPr>
            <a:cxnSpLocks/>
          </p:cNvCxnSpPr>
          <p:nvPr/>
        </p:nvCxnSpPr>
        <p:spPr>
          <a:xfrm>
            <a:off x="6139222" y="4773974"/>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502F22FA-A174-4174-9621-8518A7F78298}"/>
              </a:ext>
            </a:extLst>
          </p:cNvPr>
          <p:cNvSpPr txBox="1"/>
          <p:nvPr/>
        </p:nvSpPr>
        <p:spPr>
          <a:xfrm>
            <a:off x="7030797" y="3792724"/>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2" name="TextBox 11">
            <a:extLst>
              <a:ext uri="{FF2B5EF4-FFF2-40B4-BE49-F238E27FC236}">
                <a16:creationId xmlns:a16="http://schemas.microsoft.com/office/drawing/2014/main" id="{BA242235-85A1-4F32-9A6B-A31EF6202CC7}"/>
              </a:ext>
            </a:extLst>
          </p:cNvPr>
          <p:cNvSpPr txBox="1"/>
          <p:nvPr/>
        </p:nvSpPr>
        <p:spPr>
          <a:xfrm>
            <a:off x="7503233" y="3786180"/>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13" name="TextBox 12">
            <a:extLst>
              <a:ext uri="{FF2B5EF4-FFF2-40B4-BE49-F238E27FC236}">
                <a16:creationId xmlns:a16="http://schemas.microsoft.com/office/drawing/2014/main" id="{B2FEC1AA-B2FD-4516-9379-CE35413679ED}"/>
              </a:ext>
            </a:extLst>
          </p:cNvPr>
          <p:cNvSpPr txBox="1"/>
          <p:nvPr/>
        </p:nvSpPr>
        <p:spPr>
          <a:xfrm>
            <a:off x="7048576" y="4217795"/>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4" name="TextBox 13">
            <a:extLst>
              <a:ext uri="{FF2B5EF4-FFF2-40B4-BE49-F238E27FC236}">
                <a16:creationId xmlns:a16="http://schemas.microsoft.com/office/drawing/2014/main" id="{F8DA93F8-64DA-4A28-A76A-33C20A5C85DB}"/>
              </a:ext>
            </a:extLst>
          </p:cNvPr>
          <p:cNvSpPr txBox="1"/>
          <p:nvPr/>
        </p:nvSpPr>
        <p:spPr>
          <a:xfrm>
            <a:off x="7492312" y="4225679"/>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5" name="TextBox 14">
            <a:extLst>
              <a:ext uri="{FF2B5EF4-FFF2-40B4-BE49-F238E27FC236}">
                <a16:creationId xmlns:a16="http://schemas.microsoft.com/office/drawing/2014/main" id="{22470A81-3E1A-4780-A039-3A1253B9E7A7}"/>
              </a:ext>
            </a:extLst>
          </p:cNvPr>
          <p:cNvSpPr txBox="1"/>
          <p:nvPr/>
        </p:nvSpPr>
        <p:spPr>
          <a:xfrm>
            <a:off x="5749640" y="4267458"/>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6" name="TextBox 15">
            <a:extLst>
              <a:ext uri="{FF2B5EF4-FFF2-40B4-BE49-F238E27FC236}">
                <a16:creationId xmlns:a16="http://schemas.microsoft.com/office/drawing/2014/main" id="{4D6B9826-3DCE-4032-97E6-8EAEB4012A9B}"/>
              </a:ext>
            </a:extLst>
          </p:cNvPr>
          <p:cNvSpPr txBox="1"/>
          <p:nvPr/>
        </p:nvSpPr>
        <p:spPr>
          <a:xfrm>
            <a:off x="7079736" y="3600567"/>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58C9236-4D49-41F7-8373-2FD248964556}"/>
              </a:ext>
            </a:extLst>
          </p:cNvPr>
          <p:cNvSpPr txBox="1"/>
          <p:nvPr/>
        </p:nvSpPr>
        <p:spPr>
          <a:xfrm>
            <a:off x="7472150" y="4721181"/>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C5CD55C6-A420-4A68-B299-E735D39336DF}"/>
              </a:ext>
            </a:extLst>
          </p:cNvPr>
          <p:cNvSpPr txBox="1"/>
          <p:nvPr/>
        </p:nvSpPr>
        <p:spPr>
          <a:xfrm>
            <a:off x="6572101" y="4721181"/>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cxnSp>
        <p:nvCxnSpPr>
          <p:cNvPr id="19" name="Straight Connector 18">
            <a:extLst>
              <a:ext uri="{FF2B5EF4-FFF2-40B4-BE49-F238E27FC236}">
                <a16:creationId xmlns:a16="http://schemas.microsoft.com/office/drawing/2014/main" id="{E8DAC81C-5F17-43FD-921B-7CAA0AF0415D}"/>
              </a:ext>
            </a:extLst>
          </p:cNvPr>
          <p:cNvCxnSpPr>
            <a:cxnSpLocks/>
          </p:cNvCxnSpPr>
          <p:nvPr/>
        </p:nvCxnSpPr>
        <p:spPr>
          <a:xfrm>
            <a:off x="7129601" y="3790428"/>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12A8CE4D-F249-4499-AE8D-E27F44650C80}"/>
              </a:ext>
            </a:extLst>
          </p:cNvPr>
          <p:cNvSpPr txBox="1"/>
          <p:nvPr/>
        </p:nvSpPr>
        <p:spPr>
          <a:xfrm>
            <a:off x="7469737" y="515253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1" name="TextBox 20">
            <a:extLst>
              <a:ext uri="{FF2B5EF4-FFF2-40B4-BE49-F238E27FC236}">
                <a16:creationId xmlns:a16="http://schemas.microsoft.com/office/drawing/2014/main" id="{E14CFB0E-23FE-44EE-8411-3F6B6CDB7E29}"/>
              </a:ext>
            </a:extLst>
          </p:cNvPr>
          <p:cNvSpPr txBox="1"/>
          <p:nvPr/>
        </p:nvSpPr>
        <p:spPr>
          <a:xfrm>
            <a:off x="7028206" y="515253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C715D882-F782-4F66-BD6D-DAD78951C69D}"/>
              </a:ext>
            </a:extLst>
          </p:cNvPr>
          <p:cNvSpPr txBox="1"/>
          <p:nvPr/>
        </p:nvSpPr>
        <p:spPr>
          <a:xfrm>
            <a:off x="6575059" y="5152532"/>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1312766A-6EB6-4630-8467-C991159391F3}"/>
              </a:ext>
            </a:extLst>
          </p:cNvPr>
          <p:cNvCxnSpPr>
            <a:cxnSpLocks/>
          </p:cNvCxnSpPr>
          <p:nvPr/>
        </p:nvCxnSpPr>
        <p:spPr>
          <a:xfrm>
            <a:off x="6142303" y="5669524"/>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129BF9A-ABA9-4AA9-9546-EC754CA733C0}"/>
              </a:ext>
            </a:extLst>
          </p:cNvPr>
          <p:cNvSpPr txBox="1"/>
          <p:nvPr/>
        </p:nvSpPr>
        <p:spPr>
          <a:xfrm>
            <a:off x="7469737" y="558985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5" name="TextBox 24">
            <a:extLst>
              <a:ext uri="{FF2B5EF4-FFF2-40B4-BE49-F238E27FC236}">
                <a16:creationId xmlns:a16="http://schemas.microsoft.com/office/drawing/2014/main" id="{8327C968-9E43-4653-9802-85AEB8846268}"/>
              </a:ext>
            </a:extLst>
          </p:cNvPr>
          <p:cNvSpPr txBox="1"/>
          <p:nvPr/>
        </p:nvSpPr>
        <p:spPr>
          <a:xfrm>
            <a:off x="7014340" y="559924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6" name="TextBox 25">
            <a:extLst>
              <a:ext uri="{FF2B5EF4-FFF2-40B4-BE49-F238E27FC236}">
                <a16:creationId xmlns:a16="http://schemas.microsoft.com/office/drawing/2014/main" id="{3373D8E4-314A-4116-99AA-317B9249949C}"/>
              </a:ext>
            </a:extLst>
          </p:cNvPr>
          <p:cNvSpPr txBox="1"/>
          <p:nvPr/>
        </p:nvSpPr>
        <p:spPr>
          <a:xfrm>
            <a:off x="6570396" y="559130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67ABB3B4-2CC7-4E05-B550-342B906AEAFC}"/>
              </a:ext>
            </a:extLst>
          </p:cNvPr>
          <p:cNvSpPr txBox="1"/>
          <p:nvPr/>
        </p:nvSpPr>
        <p:spPr>
          <a:xfrm>
            <a:off x="7910225" y="5575791"/>
            <a:ext cx="13322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tins</a:t>
            </a:r>
          </a:p>
        </p:txBody>
      </p:sp>
      <p:sp>
        <p:nvSpPr>
          <p:cNvPr id="28" name="Rectangle 27">
            <a:extLst>
              <a:ext uri="{FF2B5EF4-FFF2-40B4-BE49-F238E27FC236}">
                <a16:creationId xmlns:a16="http://schemas.microsoft.com/office/drawing/2014/main" id="{3B3E7F06-B110-46C2-8510-74139BD9BD7C}"/>
              </a:ext>
            </a:extLst>
          </p:cNvPr>
          <p:cNvSpPr/>
          <p:nvPr/>
        </p:nvSpPr>
        <p:spPr>
          <a:xfrm>
            <a:off x="7740874" y="2480612"/>
            <a:ext cx="3382053" cy="584775"/>
          </a:xfrm>
          <a:prstGeom prst="rect">
            <a:avLst/>
          </a:prstGeom>
        </p:spPr>
        <p:txBody>
          <a:bodyPr wrap="square">
            <a:spAutoFit/>
          </a:bodyPr>
          <a:lstStyle/>
          <a:p>
            <a:r>
              <a:rPr lang="en-US" sz="3200" b="1" dirty="0">
                <a:solidFill>
                  <a:srgbClr val="FF0000"/>
                </a:solidFill>
              </a:rPr>
              <a:t>384 tins</a:t>
            </a:r>
            <a:endParaRPr lang="en-GB" sz="3200" dirty="0">
              <a:solidFill>
                <a:srgbClr val="FF0000"/>
              </a:solidFill>
            </a:endParaRPr>
          </a:p>
        </p:txBody>
      </p:sp>
    </p:spTree>
    <p:extLst>
      <p:ext uri="{BB962C8B-B14F-4D97-AF65-F5344CB8AC3E}">
        <p14:creationId xmlns:p14="http://schemas.microsoft.com/office/powerpoint/2010/main" val="2593025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8"/>
                                        </p:tgtEl>
                                      </p:cBhvr>
                                    </p:animEffect>
                                    <p:set>
                                      <p:cBhvr>
                                        <p:cTn id="55" dur="1" fill="hold">
                                          <p:stCondLst>
                                            <p:cond delay="499"/>
                                          </p:stCondLst>
                                        </p:cTn>
                                        <p:tgtEl>
                                          <p:spTgt spid="8"/>
                                        </p:tgtEl>
                                        <p:attrNameLst>
                                          <p:attrName>style.visibility</p:attrName>
                                        </p:attrNameLst>
                                      </p:cBhvr>
                                      <p:to>
                                        <p:strVal val="hidden"/>
                                      </p:to>
                                    </p:set>
                                  </p:childTnLst>
                                </p:cTn>
                              </p:par>
                            </p:childTnLst>
                          </p:cTn>
                        </p:par>
                        <p:par>
                          <p:cTn id="56" fill="hold">
                            <p:stCondLst>
                              <p:cond delay="500"/>
                            </p:stCondLst>
                            <p:childTnLst>
                              <p:par>
                                <p:cTn id="57" presetID="10" presetClass="entr" presetSubtype="0" fill="hold" grpId="0"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fade">
                                      <p:cBhvr>
                                        <p:cTn id="59" dur="500"/>
                                        <p:tgtEl>
                                          <p:spTgt spid="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6"/>
                                        </p:tgtEl>
                                      </p:cBhvr>
                                    </p:animEffect>
                                    <p:set>
                                      <p:cBhvr>
                                        <p:cTn id="74" dur="1" fill="hold">
                                          <p:stCondLst>
                                            <p:cond delay="499"/>
                                          </p:stCondLst>
                                        </p:cTn>
                                        <p:tgtEl>
                                          <p:spTgt spid="6"/>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9"/>
                                        </p:tgtEl>
                                      </p:cBhvr>
                                    </p:animEffect>
                                    <p:set>
                                      <p:cBhvr>
                                        <p:cTn id="77" dur="1" fill="hold">
                                          <p:stCondLst>
                                            <p:cond delay="499"/>
                                          </p:stCondLst>
                                        </p:cTn>
                                        <p:tgtEl>
                                          <p:spTgt spid="9"/>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8"/>
                                        </p:tgtEl>
                                        <p:attrNameLst>
                                          <p:attrName>style.visibility</p:attrName>
                                        </p:attrNameLst>
                                      </p:cBhvr>
                                      <p:to>
                                        <p:strVal val="visible"/>
                                      </p:to>
                                    </p:set>
                                    <p:animEffect transition="in" filter="fade">
                                      <p:cBhvr>
                                        <p:cTn id="81" dur="500"/>
                                        <p:tgtEl>
                                          <p:spTgt spid="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
                                        </p:tgtEl>
                                        <p:attrNameLst>
                                          <p:attrName>style.visibility</p:attrName>
                                        </p:attrNameLst>
                                      </p:cBhvr>
                                      <p:to>
                                        <p:strVal val="visible"/>
                                      </p:to>
                                    </p:set>
                                    <p:animEffect transition="in" filter="fade">
                                      <p:cBhvr>
                                        <p:cTn id="84" dur="500"/>
                                        <p:tgtEl>
                                          <p:spTgt spid="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0"/>
                                        </p:tgtEl>
                                        <p:attrNameLst>
                                          <p:attrName>style.visibility</p:attrName>
                                        </p:attrNameLst>
                                      </p:cBhvr>
                                      <p:to>
                                        <p:strVal val="visible"/>
                                      </p:to>
                                    </p:set>
                                    <p:animEffect transition="in" filter="fade">
                                      <p:cBhvr>
                                        <p:cTn id="89" dur="500"/>
                                        <p:tgtEl>
                                          <p:spTgt spid="2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fade">
                                      <p:cBhvr>
                                        <p:cTn id="94" dur="500"/>
                                        <p:tgtEl>
                                          <p:spTgt spid="2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3" nodeType="clickEffect">
                                  <p:stCondLst>
                                    <p:cond delay="0"/>
                                  </p:stCondLst>
                                  <p:childTnLst>
                                    <p:animEffect transition="out" filter="fade">
                                      <p:cBhvr>
                                        <p:cTn id="98" dur="500"/>
                                        <p:tgtEl>
                                          <p:spTgt spid="8"/>
                                        </p:tgtEl>
                                      </p:cBhvr>
                                    </p:animEffect>
                                    <p:set>
                                      <p:cBhvr>
                                        <p:cTn id="99" dur="1" fill="hold">
                                          <p:stCondLst>
                                            <p:cond delay="499"/>
                                          </p:stCondLst>
                                        </p:cTn>
                                        <p:tgtEl>
                                          <p:spTgt spid="8"/>
                                        </p:tgtEl>
                                        <p:attrNameLst>
                                          <p:attrName>style.visibility</p:attrName>
                                        </p:attrNameLst>
                                      </p:cBhvr>
                                      <p:to>
                                        <p:strVal val="hidden"/>
                                      </p:to>
                                    </p:set>
                                  </p:childTnLst>
                                </p:cTn>
                              </p:par>
                            </p:childTnLst>
                          </p:cTn>
                        </p:par>
                        <p:par>
                          <p:cTn id="100" fill="hold">
                            <p:stCondLst>
                              <p:cond delay="500"/>
                            </p:stCondLst>
                            <p:childTnLst>
                              <p:par>
                                <p:cTn id="101" presetID="10" presetClass="entr" presetSubtype="0" fill="hold" grpId="2" nodeType="afterEffect">
                                  <p:stCondLst>
                                    <p:cond delay="0"/>
                                  </p:stCondLst>
                                  <p:childTnLst>
                                    <p:set>
                                      <p:cBhvr>
                                        <p:cTn id="102" dur="1" fill="hold">
                                          <p:stCondLst>
                                            <p:cond delay="0"/>
                                          </p:stCondLst>
                                        </p:cTn>
                                        <p:tgtEl>
                                          <p:spTgt spid="9"/>
                                        </p:tgtEl>
                                        <p:attrNameLst>
                                          <p:attrName>style.visibility</p:attrName>
                                        </p:attrNameLst>
                                      </p:cBhvr>
                                      <p:to>
                                        <p:strVal val="visible"/>
                                      </p:to>
                                    </p:set>
                                    <p:animEffect transition="in" filter="fade">
                                      <p:cBhvr>
                                        <p:cTn id="103" dur="500"/>
                                        <p:tgtEl>
                                          <p:spTgt spid="9"/>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22"/>
                                        </p:tgtEl>
                                        <p:attrNameLst>
                                          <p:attrName>style.visibility</p:attrName>
                                        </p:attrNameLst>
                                      </p:cBhvr>
                                      <p:to>
                                        <p:strVal val="visible"/>
                                      </p:to>
                                    </p:set>
                                    <p:animEffect transition="in" filter="fade">
                                      <p:cBhvr>
                                        <p:cTn id="108" dur="500"/>
                                        <p:tgtEl>
                                          <p:spTgt spid="2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3" nodeType="clickEffect">
                                  <p:stCondLst>
                                    <p:cond delay="0"/>
                                  </p:stCondLst>
                                  <p:childTnLst>
                                    <p:animEffect transition="out" filter="fade">
                                      <p:cBhvr>
                                        <p:cTn id="112" dur="500"/>
                                        <p:tgtEl>
                                          <p:spTgt spid="9"/>
                                        </p:tgtEl>
                                      </p:cBhvr>
                                    </p:animEffect>
                                    <p:set>
                                      <p:cBhvr>
                                        <p:cTn id="113" dur="1" fill="hold">
                                          <p:stCondLst>
                                            <p:cond delay="499"/>
                                          </p:stCondLst>
                                        </p:cTn>
                                        <p:tgtEl>
                                          <p:spTgt spid="9"/>
                                        </p:tgtEl>
                                        <p:attrNameLst>
                                          <p:attrName>style.visibility</p:attrName>
                                        </p:attrNameLst>
                                      </p:cBhvr>
                                      <p:to>
                                        <p:strVal val="hidden"/>
                                      </p:to>
                                    </p:set>
                                  </p:childTnLst>
                                </p:cTn>
                              </p:par>
                              <p:par>
                                <p:cTn id="114" presetID="10" presetClass="exit" presetSubtype="0" fill="hold" grpId="1" nodeType="withEffect">
                                  <p:stCondLst>
                                    <p:cond delay="0"/>
                                  </p:stCondLst>
                                  <p:childTnLst>
                                    <p:animEffect transition="out" filter="fade">
                                      <p:cBhvr>
                                        <p:cTn id="115" dur="500"/>
                                        <p:tgtEl>
                                          <p:spTgt spid="7"/>
                                        </p:tgtEl>
                                      </p:cBhvr>
                                    </p:animEffect>
                                    <p:set>
                                      <p:cBhvr>
                                        <p:cTn id="116" dur="1" fill="hold">
                                          <p:stCondLst>
                                            <p:cond delay="499"/>
                                          </p:stCondLst>
                                        </p:cTn>
                                        <p:tgtEl>
                                          <p:spTgt spid="7"/>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23"/>
                                        </p:tgtEl>
                                        <p:attrNameLst>
                                          <p:attrName>style.visibility</p:attrName>
                                        </p:attrNameLst>
                                      </p:cBhvr>
                                      <p:to>
                                        <p:strVal val="visible"/>
                                      </p:to>
                                    </p:set>
                                    <p:animEffect transition="in" filter="fade">
                                      <p:cBhvr>
                                        <p:cTn id="121" dur="500"/>
                                        <p:tgtEl>
                                          <p:spTgt spid="23"/>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24"/>
                                        </p:tgtEl>
                                        <p:attrNameLst>
                                          <p:attrName>style.visibility</p:attrName>
                                        </p:attrNameLst>
                                      </p:cBhvr>
                                      <p:to>
                                        <p:strVal val="visible"/>
                                      </p:to>
                                    </p:set>
                                    <p:animEffect transition="in" filter="fade">
                                      <p:cBhvr>
                                        <p:cTn id="126" dur="500"/>
                                        <p:tgtEl>
                                          <p:spTgt spid="24"/>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fade">
                                      <p:cBhvr>
                                        <p:cTn id="131" dur="500"/>
                                        <p:tgtEl>
                                          <p:spTgt spid="2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6"/>
                                        </p:tgtEl>
                                        <p:attrNameLst>
                                          <p:attrName>style.visibility</p:attrName>
                                        </p:attrNameLst>
                                      </p:cBhvr>
                                      <p:to>
                                        <p:strVal val="visible"/>
                                      </p:to>
                                    </p:set>
                                    <p:animEffect transition="in" filter="fade">
                                      <p:cBhvr>
                                        <p:cTn id="136" dur="500"/>
                                        <p:tgtEl>
                                          <p:spTgt spid="26"/>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6"/>
                                        </p:tgtEl>
                                        <p:attrNameLst>
                                          <p:attrName>style.visibility</p:attrName>
                                        </p:attrNameLst>
                                      </p:cBhvr>
                                      <p:to>
                                        <p:strVal val="visible"/>
                                      </p:to>
                                    </p:set>
                                    <p:animEffect transition="in" filter="fade">
                                      <p:cBhvr>
                                        <p:cTn id="141" dur="500"/>
                                        <p:tgtEl>
                                          <p:spTgt spid="3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8"/>
                                        </p:tgtEl>
                                        <p:attrNameLst>
                                          <p:attrName>style.visibility</p:attrName>
                                        </p:attrNameLst>
                                      </p:cBhvr>
                                      <p:to>
                                        <p:strVal val="visible"/>
                                      </p:to>
                                    </p:set>
                                    <p:animEffect transition="in" filter="fade">
                                      <p:cBhvr>
                                        <p:cTn id="14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6" grpId="1" animBg="1"/>
      <p:bldP spid="7" grpId="0" animBg="1"/>
      <p:bldP spid="7" grpId="1" animBg="1"/>
      <p:bldP spid="8" grpId="0" animBg="1"/>
      <p:bldP spid="8" grpId="1" animBg="1"/>
      <p:bldP spid="8" grpId="2" animBg="1"/>
      <p:bldP spid="8" grpId="3" animBg="1"/>
      <p:bldP spid="9" grpId="0" animBg="1"/>
      <p:bldP spid="9" grpId="1" animBg="1"/>
      <p:bldP spid="9" grpId="2" animBg="1"/>
      <p:bldP spid="9" grpId="3" animBg="1"/>
      <p:bldP spid="11" grpId="0"/>
      <p:bldP spid="12" grpId="0"/>
      <p:bldP spid="13" grpId="0"/>
      <p:bldP spid="14" grpId="0"/>
      <p:bldP spid="15" grpId="0"/>
      <p:bldP spid="16" grpId="0"/>
      <p:bldP spid="17" grpId="0"/>
      <p:bldP spid="18" grpId="0"/>
      <p:bldP spid="20" grpId="0"/>
      <p:bldP spid="21" grpId="0"/>
      <p:bldP spid="22" grpId="0"/>
      <p:bldP spid="24" grpId="0"/>
      <p:bldP spid="25" grpId="0"/>
      <p:bldP spid="26" grpId="0"/>
      <p:bldP spid="36" grpId="0"/>
      <p:bldP spid="28"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4E0CD4-5B41-4CE8-9502-61C80DF76671}"/>
              </a:ext>
            </a:extLst>
          </p:cNvPr>
          <p:cNvPicPr>
            <a:picLocks noChangeAspect="1"/>
          </p:cNvPicPr>
          <p:nvPr/>
        </p:nvPicPr>
        <p:blipFill>
          <a:blip r:embed="rId3"/>
          <a:stretch>
            <a:fillRect/>
          </a:stretch>
        </p:blipFill>
        <p:spPr>
          <a:xfrm>
            <a:off x="549639" y="741871"/>
            <a:ext cx="4084991" cy="1988461"/>
          </a:xfrm>
          <a:prstGeom prst="rect">
            <a:avLst/>
          </a:prstGeom>
        </p:spPr>
      </p:pic>
      <p:sp>
        <p:nvSpPr>
          <p:cNvPr id="4" name="Rectangle 3">
            <a:extLst>
              <a:ext uri="{FF2B5EF4-FFF2-40B4-BE49-F238E27FC236}">
                <a16:creationId xmlns:a16="http://schemas.microsoft.com/office/drawing/2014/main" id="{4CEF945D-8504-40DB-90C3-237042DB3AE9}"/>
              </a:ext>
            </a:extLst>
          </p:cNvPr>
          <p:cNvSpPr/>
          <p:nvPr/>
        </p:nvSpPr>
        <p:spPr>
          <a:xfrm>
            <a:off x="56123" y="50000"/>
            <a:ext cx="753142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size of angle x in the diagram.</a:t>
            </a:r>
          </a:p>
        </p:txBody>
      </p:sp>
      <p:sp>
        <p:nvSpPr>
          <p:cNvPr id="6" name="Rectangle 5">
            <a:extLst>
              <a:ext uri="{FF2B5EF4-FFF2-40B4-BE49-F238E27FC236}">
                <a16:creationId xmlns:a16="http://schemas.microsoft.com/office/drawing/2014/main" id="{7B00C150-00DF-4CFF-B755-0D202FB78A7C}"/>
              </a:ext>
            </a:extLst>
          </p:cNvPr>
          <p:cNvSpPr/>
          <p:nvPr/>
        </p:nvSpPr>
        <p:spPr>
          <a:xfrm>
            <a:off x="4400884" y="1435282"/>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C535753C-A66F-430F-98E4-3624C1171E3D}"/>
              </a:ext>
            </a:extLst>
          </p:cNvPr>
          <p:cNvSpPr/>
          <p:nvPr/>
        </p:nvSpPr>
        <p:spPr>
          <a:xfrm>
            <a:off x="4888351" y="955788"/>
            <a:ext cx="4464132" cy="523220"/>
          </a:xfrm>
          <a:prstGeom prst="rect">
            <a:avLst/>
          </a:prstGeom>
        </p:spPr>
        <p:txBody>
          <a:bodyPr wrap="square">
            <a:spAutoFit/>
          </a:bodyPr>
          <a:lstStyle/>
          <a:p>
            <a:r>
              <a:rPr lang="en-GB" sz="2800" b="1" i="1" dirty="0">
                <a:solidFill>
                  <a:srgbClr val="FF0000"/>
                </a:solidFill>
                <a:latin typeface="Arial Black" panose="020B0A04020102020204" pitchFamily="34" charset="0"/>
              </a:rPr>
              <a:t>x</a:t>
            </a:r>
            <a:r>
              <a:rPr lang="en-GB" sz="2800" b="1" dirty="0">
                <a:solidFill>
                  <a:srgbClr val="FF0000"/>
                </a:solidFill>
                <a:latin typeface="Arial Black" panose="020B0A04020102020204" pitchFamily="34" charset="0"/>
              </a:rPr>
              <a:t> = 180° - 63°</a:t>
            </a:r>
          </a:p>
        </p:txBody>
      </p:sp>
      <p:sp>
        <p:nvSpPr>
          <p:cNvPr id="8" name="Rectangle 7">
            <a:extLst>
              <a:ext uri="{FF2B5EF4-FFF2-40B4-BE49-F238E27FC236}">
                <a16:creationId xmlns:a16="http://schemas.microsoft.com/office/drawing/2014/main" id="{AC617C1B-027D-4980-BF86-08B9FF47AC9F}"/>
              </a:ext>
            </a:extLst>
          </p:cNvPr>
          <p:cNvSpPr/>
          <p:nvPr/>
        </p:nvSpPr>
        <p:spPr>
          <a:xfrm>
            <a:off x="4888351" y="1483471"/>
            <a:ext cx="4464132" cy="523220"/>
          </a:xfrm>
          <a:prstGeom prst="rect">
            <a:avLst/>
          </a:prstGeom>
        </p:spPr>
        <p:txBody>
          <a:bodyPr wrap="square">
            <a:spAutoFit/>
          </a:bodyPr>
          <a:lstStyle/>
          <a:p>
            <a:r>
              <a:rPr lang="en-GB" sz="2800" b="1" i="1" dirty="0">
                <a:solidFill>
                  <a:srgbClr val="FF0000"/>
                </a:solidFill>
                <a:latin typeface="Arial Black" panose="020B0A04020102020204" pitchFamily="34" charset="0"/>
              </a:rPr>
              <a:t>x</a:t>
            </a:r>
            <a:r>
              <a:rPr lang="en-GB" sz="2800" b="1" dirty="0">
                <a:solidFill>
                  <a:srgbClr val="FF0000"/>
                </a:solidFill>
                <a:latin typeface="Arial Black" panose="020B0A04020102020204" pitchFamily="34" charset="0"/>
              </a:rPr>
              <a:t> = 117°</a:t>
            </a:r>
          </a:p>
        </p:txBody>
      </p:sp>
      <p:sp>
        <p:nvSpPr>
          <p:cNvPr id="9" name="Rectangle 8">
            <a:extLst>
              <a:ext uri="{FF2B5EF4-FFF2-40B4-BE49-F238E27FC236}">
                <a16:creationId xmlns:a16="http://schemas.microsoft.com/office/drawing/2014/main" id="{D0B6DFB3-9736-4D7D-B63C-AF7CAE0E31AA}"/>
              </a:ext>
            </a:extLst>
          </p:cNvPr>
          <p:cNvSpPr/>
          <p:nvPr/>
        </p:nvSpPr>
        <p:spPr>
          <a:xfrm>
            <a:off x="631494" y="2693447"/>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10" name="Rectangle 9">
            <a:extLst>
              <a:ext uri="{FF2B5EF4-FFF2-40B4-BE49-F238E27FC236}">
                <a16:creationId xmlns:a16="http://schemas.microsoft.com/office/drawing/2014/main" id="{881242DF-826A-41EB-9B3E-3E07E067808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4469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F027DAE-0001-4FE3-BD9A-7A2B96FE217F}"/>
              </a:ext>
            </a:extLst>
          </p:cNvPr>
          <p:cNvSpPr/>
          <p:nvPr/>
        </p:nvSpPr>
        <p:spPr>
          <a:xfrm>
            <a:off x="56122" y="50000"/>
            <a:ext cx="11006829" cy="1077218"/>
          </a:xfrm>
          <a:prstGeom prst="rect">
            <a:avLst/>
          </a:prstGeom>
        </p:spPr>
        <p:txBody>
          <a:bodyPr wrap="square">
            <a:spAutoFit/>
          </a:bodyPr>
          <a:lstStyle/>
          <a:p>
            <a:r>
              <a:rPr lang="en-US" sz="3200" b="1" dirty="0"/>
              <a:t>Put these temperatures in order, starting with the lowest.</a:t>
            </a:r>
          </a:p>
          <a:p>
            <a:r>
              <a:rPr lang="en-US" sz="3200" dirty="0"/>
              <a:t>     21°C        −13°C        −24°C         0°C         35°C </a:t>
            </a:r>
            <a:endParaRPr lang="en-GB" sz="3200" dirty="0"/>
          </a:p>
        </p:txBody>
      </p:sp>
      <p:pic>
        <p:nvPicPr>
          <p:cNvPr id="3" name="Picture 2">
            <a:extLst>
              <a:ext uri="{FF2B5EF4-FFF2-40B4-BE49-F238E27FC236}">
                <a16:creationId xmlns:a16="http://schemas.microsoft.com/office/drawing/2014/main" id="{858949C2-3157-484E-AF7E-9619D95203EF}"/>
              </a:ext>
            </a:extLst>
          </p:cNvPr>
          <p:cNvPicPr>
            <a:picLocks noChangeAspect="1"/>
          </p:cNvPicPr>
          <p:nvPr/>
        </p:nvPicPr>
        <p:blipFill>
          <a:blip r:embed="rId3"/>
          <a:stretch>
            <a:fillRect/>
          </a:stretch>
        </p:blipFill>
        <p:spPr>
          <a:xfrm>
            <a:off x="797914" y="1631998"/>
            <a:ext cx="10596172" cy="1598111"/>
          </a:xfrm>
          <a:prstGeom prst="rect">
            <a:avLst/>
          </a:prstGeom>
        </p:spPr>
      </p:pic>
      <p:sp>
        <p:nvSpPr>
          <p:cNvPr id="5" name="TextBox 4">
            <a:extLst>
              <a:ext uri="{FF2B5EF4-FFF2-40B4-BE49-F238E27FC236}">
                <a16:creationId xmlns:a16="http://schemas.microsoft.com/office/drawing/2014/main" id="{8BBC9F0A-CC94-45F3-B101-C3DD6DD19670}"/>
              </a:ext>
            </a:extLst>
          </p:cNvPr>
          <p:cNvSpPr txBox="1"/>
          <p:nvPr/>
        </p:nvSpPr>
        <p:spPr>
          <a:xfrm>
            <a:off x="1159329"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6" name="TextBox 5">
            <a:extLst>
              <a:ext uri="{FF2B5EF4-FFF2-40B4-BE49-F238E27FC236}">
                <a16:creationId xmlns:a16="http://schemas.microsoft.com/office/drawing/2014/main" id="{60A281BE-FB38-4CE7-9D39-8C3A0A8718AC}"/>
              </a:ext>
            </a:extLst>
          </p:cNvPr>
          <p:cNvSpPr txBox="1"/>
          <p:nvPr/>
        </p:nvSpPr>
        <p:spPr>
          <a:xfrm>
            <a:off x="3271157"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
        <p:nvSpPr>
          <p:cNvPr id="7" name="TextBox 6">
            <a:extLst>
              <a:ext uri="{FF2B5EF4-FFF2-40B4-BE49-F238E27FC236}">
                <a16:creationId xmlns:a16="http://schemas.microsoft.com/office/drawing/2014/main" id="{8829FEFE-6817-4264-AE0C-725E9EBA4F9F}"/>
              </a:ext>
            </a:extLst>
          </p:cNvPr>
          <p:cNvSpPr txBox="1"/>
          <p:nvPr/>
        </p:nvSpPr>
        <p:spPr>
          <a:xfrm>
            <a:off x="5795941"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 name="TextBox 7">
            <a:extLst>
              <a:ext uri="{FF2B5EF4-FFF2-40B4-BE49-F238E27FC236}">
                <a16:creationId xmlns:a16="http://schemas.microsoft.com/office/drawing/2014/main" id="{5FF7A3DA-AB6C-4D5D-A0C5-FB2AC5454942}"/>
              </a:ext>
            </a:extLst>
          </p:cNvPr>
          <p:cNvSpPr txBox="1"/>
          <p:nvPr/>
        </p:nvSpPr>
        <p:spPr>
          <a:xfrm>
            <a:off x="7694092"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21</a:t>
            </a:r>
          </a:p>
        </p:txBody>
      </p:sp>
      <p:sp>
        <p:nvSpPr>
          <p:cNvPr id="9" name="TextBox 8">
            <a:extLst>
              <a:ext uri="{FF2B5EF4-FFF2-40B4-BE49-F238E27FC236}">
                <a16:creationId xmlns:a16="http://schemas.microsoft.com/office/drawing/2014/main" id="{630CCEF4-F6C0-4B2F-B541-1ED25D232E2D}"/>
              </a:ext>
            </a:extLst>
          </p:cNvPr>
          <p:cNvSpPr txBox="1"/>
          <p:nvPr/>
        </p:nvSpPr>
        <p:spPr>
          <a:xfrm>
            <a:off x="9854906" y="1890578"/>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35</a:t>
            </a:r>
          </a:p>
        </p:txBody>
      </p:sp>
    </p:spTree>
    <p:extLst>
      <p:ext uri="{BB962C8B-B14F-4D97-AF65-F5344CB8AC3E}">
        <p14:creationId xmlns:p14="http://schemas.microsoft.com/office/powerpoint/2010/main" val="3527948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all the prime factors of 30</a:t>
            </a:r>
          </a:p>
          <a:p>
            <a:endParaRPr lang="en-US" sz="3200" b="1" dirty="0"/>
          </a:p>
          <a:p>
            <a:r>
              <a:rPr lang="en-US" sz="3200" dirty="0"/>
              <a:t>       2               3               5               6               10</a:t>
            </a:r>
          </a:p>
        </p:txBody>
      </p:sp>
      <p:sp>
        <p:nvSpPr>
          <p:cNvPr id="4" name="Rectangle 3">
            <a:extLst>
              <a:ext uri="{FF2B5EF4-FFF2-40B4-BE49-F238E27FC236}">
                <a16:creationId xmlns:a16="http://schemas.microsoft.com/office/drawing/2014/main" id="{890565D4-7207-4956-826E-EF5C99F8C49A}"/>
              </a:ext>
            </a:extLst>
          </p:cNvPr>
          <p:cNvSpPr/>
          <p:nvPr/>
        </p:nvSpPr>
        <p:spPr>
          <a:xfrm>
            <a:off x="1473362"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5" name="Rectangle 4">
            <a:extLst>
              <a:ext uri="{FF2B5EF4-FFF2-40B4-BE49-F238E27FC236}">
                <a16:creationId xmlns:a16="http://schemas.microsoft.com/office/drawing/2014/main" id="{7BE071B2-B565-4D5A-BED0-E5BE204FFE78}"/>
              </a:ext>
            </a:extLst>
          </p:cNvPr>
          <p:cNvSpPr/>
          <p:nvPr/>
        </p:nvSpPr>
        <p:spPr>
          <a:xfrm>
            <a:off x="2192351"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6" name="Rectangle 5">
            <a:extLst>
              <a:ext uri="{FF2B5EF4-FFF2-40B4-BE49-F238E27FC236}">
                <a16:creationId xmlns:a16="http://schemas.microsoft.com/office/drawing/2014/main" id="{947573DE-DA8A-44E6-BB03-0A735E20FE39}"/>
              </a:ext>
            </a:extLst>
          </p:cNvPr>
          <p:cNvSpPr/>
          <p:nvPr/>
        </p:nvSpPr>
        <p:spPr>
          <a:xfrm>
            <a:off x="2953708" y="342900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7" name="Rectangle 6">
            <a:extLst>
              <a:ext uri="{FF2B5EF4-FFF2-40B4-BE49-F238E27FC236}">
                <a16:creationId xmlns:a16="http://schemas.microsoft.com/office/drawing/2014/main" id="{32E8AF90-4FCF-4D03-AB8D-AF548F1B4289}"/>
              </a:ext>
            </a:extLst>
          </p:cNvPr>
          <p:cNvSpPr/>
          <p:nvPr/>
        </p:nvSpPr>
        <p:spPr>
          <a:xfrm>
            <a:off x="3287404"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8" name="Rectangle 7">
            <a:extLst>
              <a:ext uri="{FF2B5EF4-FFF2-40B4-BE49-F238E27FC236}">
                <a16:creationId xmlns:a16="http://schemas.microsoft.com/office/drawing/2014/main" id="{84689246-0418-460A-9FC6-3A7E03C6A8C2}"/>
              </a:ext>
            </a:extLst>
          </p:cNvPr>
          <p:cNvSpPr/>
          <p:nvPr/>
        </p:nvSpPr>
        <p:spPr>
          <a:xfrm>
            <a:off x="4767750" y="342900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9" name="Rectangle 8">
            <a:extLst>
              <a:ext uri="{FF2B5EF4-FFF2-40B4-BE49-F238E27FC236}">
                <a16:creationId xmlns:a16="http://schemas.microsoft.com/office/drawing/2014/main" id="{62FD9E7B-7E96-4A1B-B0F1-BC4C451F56B6}"/>
              </a:ext>
            </a:extLst>
          </p:cNvPr>
          <p:cNvSpPr/>
          <p:nvPr/>
        </p:nvSpPr>
        <p:spPr>
          <a:xfrm>
            <a:off x="4027577"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0" name="Rectangle 9">
            <a:extLst>
              <a:ext uri="{FF2B5EF4-FFF2-40B4-BE49-F238E27FC236}">
                <a16:creationId xmlns:a16="http://schemas.microsoft.com/office/drawing/2014/main" id="{718CE0AC-C270-42AC-8734-DD41A9430C9D}"/>
              </a:ext>
            </a:extLst>
          </p:cNvPr>
          <p:cNvSpPr/>
          <p:nvPr/>
        </p:nvSpPr>
        <p:spPr>
          <a:xfrm>
            <a:off x="2146247" y="2217807"/>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1" name="TextBox 10">
            <a:extLst>
              <a:ext uri="{FF2B5EF4-FFF2-40B4-BE49-F238E27FC236}">
                <a16:creationId xmlns:a16="http://schemas.microsoft.com/office/drawing/2014/main" id="{BCAD00F7-1B7F-4E8B-BE36-372040C39CCC}"/>
              </a:ext>
            </a:extLst>
          </p:cNvPr>
          <p:cNvSpPr txBox="1"/>
          <p:nvPr/>
        </p:nvSpPr>
        <p:spPr>
          <a:xfrm>
            <a:off x="2264239" y="2217808"/>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30</a:t>
            </a:r>
            <a:endParaRPr lang="en-GB" sz="1682" b="1" dirty="0">
              <a:solidFill>
                <a:srgbClr val="002060"/>
              </a:solidFill>
              <a:latin typeface="Calibri" panose="020F0502020204030204" pitchFamily="34" charset="0"/>
            </a:endParaRPr>
          </a:p>
        </p:txBody>
      </p:sp>
      <p:cxnSp>
        <p:nvCxnSpPr>
          <p:cNvPr id="12" name="Straight Connector 11">
            <a:extLst>
              <a:ext uri="{FF2B5EF4-FFF2-40B4-BE49-F238E27FC236}">
                <a16:creationId xmlns:a16="http://schemas.microsoft.com/office/drawing/2014/main" id="{2E71402D-33CE-4BDD-9637-F37E57FDC59D}"/>
              </a:ext>
            </a:extLst>
          </p:cNvPr>
          <p:cNvCxnSpPr/>
          <p:nvPr/>
        </p:nvCxnSpPr>
        <p:spPr>
          <a:xfrm flipH="1">
            <a:off x="2213535"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84F37A-7C21-4FBF-BB5E-17A5B0B63993}"/>
              </a:ext>
            </a:extLst>
          </p:cNvPr>
          <p:cNvCxnSpPr/>
          <p:nvPr/>
        </p:nvCxnSpPr>
        <p:spPr>
          <a:xfrm>
            <a:off x="2751843"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3E99300-3CE4-42AD-996E-EE5F8DBE500A}"/>
              </a:ext>
            </a:extLst>
          </p:cNvPr>
          <p:cNvSpPr txBox="1"/>
          <p:nvPr/>
        </p:nvSpPr>
        <p:spPr>
          <a:xfrm>
            <a:off x="1800254" y="3440395"/>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15</a:t>
            </a:r>
            <a:endParaRPr lang="en-GB" sz="1682" b="1" dirty="0">
              <a:solidFill>
                <a:srgbClr val="002060"/>
              </a:solidFill>
              <a:latin typeface="Calibri" panose="020F0502020204030204" pitchFamily="34" charset="0"/>
            </a:endParaRPr>
          </a:p>
        </p:txBody>
      </p:sp>
      <p:sp>
        <p:nvSpPr>
          <p:cNvPr id="15" name="TextBox 14">
            <a:extLst>
              <a:ext uri="{FF2B5EF4-FFF2-40B4-BE49-F238E27FC236}">
                <a16:creationId xmlns:a16="http://schemas.microsoft.com/office/drawing/2014/main" id="{CE6BA633-7252-4E53-95C9-333E7E6D06BF}"/>
              </a:ext>
            </a:extLst>
          </p:cNvPr>
          <p:cNvSpPr txBox="1"/>
          <p:nvPr/>
        </p:nvSpPr>
        <p:spPr>
          <a:xfrm>
            <a:off x="2960066" y="342900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cxnSp>
        <p:nvCxnSpPr>
          <p:cNvPr id="16" name="Straight Connector 15">
            <a:extLst>
              <a:ext uri="{FF2B5EF4-FFF2-40B4-BE49-F238E27FC236}">
                <a16:creationId xmlns:a16="http://schemas.microsoft.com/office/drawing/2014/main" id="{4F74C69E-770C-4E0E-BDE8-79F15B505674}"/>
              </a:ext>
            </a:extLst>
          </p:cNvPr>
          <p:cNvCxnSpPr/>
          <p:nvPr/>
        </p:nvCxnSpPr>
        <p:spPr>
          <a:xfrm flipH="1">
            <a:off x="1742516"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D86A625-425C-4C03-B99C-F59A3869F18C}"/>
              </a:ext>
            </a:extLst>
          </p:cNvPr>
          <p:cNvCxnSpPr/>
          <p:nvPr/>
        </p:nvCxnSpPr>
        <p:spPr>
          <a:xfrm>
            <a:off x="2213535"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68E1EB37-2C25-45B2-93D6-1DF8DEB86883}"/>
              </a:ext>
            </a:extLst>
          </p:cNvPr>
          <p:cNvSpPr txBox="1"/>
          <p:nvPr/>
        </p:nvSpPr>
        <p:spPr>
          <a:xfrm>
            <a:off x="1467546" y="4651587"/>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19" name="TextBox 18">
            <a:extLst>
              <a:ext uri="{FF2B5EF4-FFF2-40B4-BE49-F238E27FC236}">
                <a16:creationId xmlns:a16="http://schemas.microsoft.com/office/drawing/2014/main" id="{891A31B3-1D25-4E29-8905-0D2A23146FB3}"/>
              </a:ext>
            </a:extLst>
          </p:cNvPr>
          <p:cNvSpPr txBox="1"/>
          <p:nvPr/>
        </p:nvSpPr>
        <p:spPr>
          <a:xfrm>
            <a:off x="2191025" y="464019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0" name="Rectangle 19">
            <a:extLst>
              <a:ext uri="{FF2B5EF4-FFF2-40B4-BE49-F238E27FC236}">
                <a16:creationId xmlns:a16="http://schemas.microsoft.com/office/drawing/2014/main" id="{34872C44-AF58-4F4C-BBAD-124236790C3B}"/>
              </a:ext>
            </a:extLst>
          </p:cNvPr>
          <p:cNvSpPr/>
          <p:nvPr/>
        </p:nvSpPr>
        <p:spPr>
          <a:xfrm>
            <a:off x="3960289" y="2217807"/>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1" name="TextBox 20">
            <a:extLst>
              <a:ext uri="{FF2B5EF4-FFF2-40B4-BE49-F238E27FC236}">
                <a16:creationId xmlns:a16="http://schemas.microsoft.com/office/drawing/2014/main" id="{CE38FA1E-B199-46DA-86DA-351A9C0884A0}"/>
              </a:ext>
            </a:extLst>
          </p:cNvPr>
          <p:cNvSpPr txBox="1"/>
          <p:nvPr/>
        </p:nvSpPr>
        <p:spPr>
          <a:xfrm>
            <a:off x="4078281" y="2217808"/>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30</a:t>
            </a:r>
            <a:endParaRPr lang="en-GB" sz="1682" b="1" dirty="0">
              <a:solidFill>
                <a:srgbClr val="002060"/>
              </a:solidFill>
              <a:latin typeface="Calibri" panose="020F0502020204030204" pitchFamily="34" charset="0"/>
            </a:endParaRPr>
          </a:p>
        </p:txBody>
      </p:sp>
      <p:cxnSp>
        <p:nvCxnSpPr>
          <p:cNvPr id="22" name="Straight Connector 21">
            <a:extLst>
              <a:ext uri="{FF2B5EF4-FFF2-40B4-BE49-F238E27FC236}">
                <a16:creationId xmlns:a16="http://schemas.microsoft.com/office/drawing/2014/main" id="{2E450D51-3533-419A-B9CE-37796033AA68}"/>
              </a:ext>
            </a:extLst>
          </p:cNvPr>
          <p:cNvCxnSpPr/>
          <p:nvPr/>
        </p:nvCxnSpPr>
        <p:spPr>
          <a:xfrm flipH="1">
            <a:off x="4027577"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813260A-F3BE-457C-A485-AA631BF5F8F0}"/>
              </a:ext>
            </a:extLst>
          </p:cNvPr>
          <p:cNvCxnSpPr/>
          <p:nvPr/>
        </p:nvCxnSpPr>
        <p:spPr>
          <a:xfrm>
            <a:off x="4565885"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A98F0A5A-4822-4F2B-94A3-1FAC35574317}"/>
              </a:ext>
            </a:extLst>
          </p:cNvPr>
          <p:cNvSpPr txBox="1"/>
          <p:nvPr/>
        </p:nvSpPr>
        <p:spPr>
          <a:xfrm>
            <a:off x="3611979" y="3440395"/>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10</a:t>
            </a:r>
            <a:endParaRPr lang="en-GB" sz="1682" b="1" dirty="0">
              <a:solidFill>
                <a:srgbClr val="002060"/>
              </a:solidFill>
              <a:latin typeface="Calibri" panose="020F0502020204030204" pitchFamily="34" charset="0"/>
            </a:endParaRPr>
          </a:p>
        </p:txBody>
      </p:sp>
      <p:sp>
        <p:nvSpPr>
          <p:cNvPr id="25" name="TextBox 24">
            <a:extLst>
              <a:ext uri="{FF2B5EF4-FFF2-40B4-BE49-F238E27FC236}">
                <a16:creationId xmlns:a16="http://schemas.microsoft.com/office/drawing/2014/main" id="{D86EBCFA-B7BB-4C17-B673-0C2F97153A1B}"/>
              </a:ext>
            </a:extLst>
          </p:cNvPr>
          <p:cNvSpPr txBox="1"/>
          <p:nvPr/>
        </p:nvSpPr>
        <p:spPr>
          <a:xfrm>
            <a:off x="4774108" y="342900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cxnSp>
        <p:nvCxnSpPr>
          <p:cNvPr id="26" name="Straight Connector 25">
            <a:extLst>
              <a:ext uri="{FF2B5EF4-FFF2-40B4-BE49-F238E27FC236}">
                <a16:creationId xmlns:a16="http://schemas.microsoft.com/office/drawing/2014/main" id="{B2487E50-2F35-4E76-A131-14B935BCE451}"/>
              </a:ext>
            </a:extLst>
          </p:cNvPr>
          <p:cNvCxnSpPr/>
          <p:nvPr/>
        </p:nvCxnSpPr>
        <p:spPr>
          <a:xfrm flipH="1">
            <a:off x="3556558"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52B8BFCA-8696-476D-B993-1256F3D31287}"/>
              </a:ext>
            </a:extLst>
          </p:cNvPr>
          <p:cNvCxnSpPr/>
          <p:nvPr/>
        </p:nvCxnSpPr>
        <p:spPr>
          <a:xfrm>
            <a:off x="4027577"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A1282FA-2170-4301-A93F-8FDB58F83B6C}"/>
              </a:ext>
            </a:extLst>
          </p:cNvPr>
          <p:cNvSpPr txBox="1"/>
          <p:nvPr/>
        </p:nvSpPr>
        <p:spPr>
          <a:xfrm>
            <a:off x="3287404" y="4651587"/>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sp>
        <p:nvSpPr>
          <p:cNvPr id="29" name="TextBox 28">
            <a:extLst>
              <a:ext uri="{FF2B5EF4-FFF2-40B4-BE49-F238E27FC236}">
                <a16:creationId xmlns:a16="http://schemas.microsoft.com/office/drawing/2014/main" id="{4088544D-6AE9-4914-82B4-55873036AB65}"/>
              </a:ext>
            </a:extLst>
          </p:cNvPr>
          <p:cNvSpPr txBox="1"/>
          <p:nvPr/>
        </p:nvSpPr>
        <p:spPr>
          <a:xfrm>
            <a:off x="4012751" y="464019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30" name="Oval 29">
            <a:extLst>
              <a:ext uri="{FF2B5EF4-FFF2-40B4-BE49-F238E27FC236}">
                <a16:creationId xmlns:a16="http://schemas.microsoft.com/office/drawing/2014/main" id="{101CF99E-E400-4526-A304-78D1379A6BC3}"/>
              </a:ext>
            </a:extLst>
          </p:cNvPr>
          <p:cNvSpPr/>
          <p:nvPr/>
        </p:nvSpPr>
        <p:spPr>
          <a:xfrm>
            <a:off x="516083"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9ECE5666-77F8-4420-B256-7EA5B345B28D}"/>
              </a:ext>
            </a:extLst>
          </p:cNvPr>
          <p:cNvSpPr/>
          <p:nvPr/>
        </p:nvSpPr>
        <p:spPr>
          <a:xfrm>
            <a:off x="2124926"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4A9BE656-0966-42F5-9430-DD73F0BFB1D8}"/>
              </a:ext>
            </a:extLst>
          </p:cNvPr>
          <p:cNvSpPr/>
          <p:nvPr/>
        </p:nvSpPr>
        <p:spPr>
          <a:xfrm>
            <a:off x="3667925"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48B9AD91-715D-4944-9D5D-395C1286DC7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40340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blinds(horizontal)">
                                      <p:cBhvr>
                                        <p:cTn id="22" dur="500"/>
                                        <p:tgtEl>
                                          <p:spTgt spid="11"/>
                                        </p:tgtEl>
                                      </p:cBhvr>
                                    </p:animEffect>
                                  </p:childTnLst>
                                </p:cTn>
                              </p:par>
                              <p:par>
                                <p:cTn id="23" presetID="3" presetClass="entr" presetSubtype="1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blinds(horizontal)">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linds(horizontal)">
                                      <p:cBhvr>
                                        <p:cTn id="30" dur="500"/>
                                        <p:tgtEl>
                                          <p:spTgt spid="12"/>
                                        </p:tgtEl>
                                      </p:cBhvr>
                                    </p:animEffect>
                                  </p:childTnLst>
                                </p:cTn>
                              </p:par>
                              <p:par>
                                <p:cTn id="31" presetID="3" presetClass="entr" presetSubtype="10"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blinds(horizontal)">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blinds(horizontal)">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blinds(horizontal)">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blinds(horizontal)">
                                      <p:cBhvr>
                                        <p:cTn id="48" dur="500"/>
                                        <p:tgtEl>
                                          <p:spTgt spid="16"/>
                                        </p:tgtEl>
                                      </p:cBhvr>
                                    </p:animEffect>
                                  </p:childTnLst>
                                </p:cTn>
                              </p:par>
                              <p:par>
                                <p:cTn id="49" presetID="3" presetClass="entr" presetSubtype="10"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blinds(horizontal)">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blinds(horizontal)">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3" presetClass="entr" presetSubtype="1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blinds(horizontal)">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4"/>
                                        </p:tgtEl>
                                        <p:attrNameLst>
                                          <p:attrName>style.visibility</p:attrName>
                                        </p:attrNameLst>
                                      </p:cBhvr>
                                      <p:to>
                                        <p:strVal val="visible"/>
                                      </p:to>
                                    </p:set>
                                    <p:animEffect transition="in" filter="dissolve">
                                      <p:cBhvr>
                                        <p:cTn id="66" dur="500"/>
                                        <p:tgtEl>
                                          <p:spTgt spid="4"/>
                                        </p:tgtEl>
                                      </p:cBhvr>
                                    </p:animEffect>
                                  </p:childTnLst>
                                </p:cTn>
                              </p:par>
                              <p:par>
                                <p:cTn id="67" presetID="9" presetClass="entr" presetSubtype="0" fill="hold" grpId="0" nodeType="withEffect">
                                  <p:stCondLst>
                                    <p:cond delay="0"/>
                                  </p:stCondLst>
                                  <p:childTnLst>
                                    <p:set>
                                      <p:cBhvr>
                                        <p:cTn id="68" dur="1" fill="hold">
                                          <p:stCondLst>
                                            <p:cond delay="0"/>
                                          </p:stCondLst>
                                        </p:cTn>
                                        <p:tgtEl>
                                          <p:spTgt spid="5"/>
                                        </p:tgtEl>
                                        <p:attrNameLst>
                                          <p:attrName>style.visibility</p:attrName>
                                        </p:attrNameLst>
                                      </p:cBhvr>
                                      <p:to>
                                        <p:strVal val="visible"/>
                                      </p:to>
                                    </p:set>
                                    <p:animEffect transition="in" filter="dissolve">
                                      <p:cBhvr>
                                        <p:cTn id="69" dur="500"/>
                                        <p:tgtEl>
                                          <p:spTgt spid="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dissolve">
                                      <p:cBhvr>
                                        <p:cTn id="72" dur="500"/>
                                        <p:tgtEl>
                                          <p:spTgt spid="6"/>
                                        </p:tgtEl>
                                      </p:cBhvr>
                                    </p:animEffect>
                                  </p:childTnLst>
                                </p:cTn>
                              </p:par>
                            </p:childTnLst>
                          </p:cTn>
                        </p:par>
                      </p:childTnLst>
                    </p:cTn>
                  </p:par>
                  <p:par>
                    <p:cTn id="73" fill="hold">
                      <p:stCondLst>
                        <p:cond delay="indefinite"/>
                      </p:stCondLst>
                      <p:childTnLst>
                        <p:par>
                          <p:cTn id="74" fill="hold">
                            <p:stCondLst>
                              <p:cond delay="0"/>
                            </p:stCondLst>
                            <p:childTnLst>
                              <p:par>
                                <p:cTn id="75" presetID="3" presetClass="entr" presetSubtype="10" fill="hold" grpId="0" nodeType="click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blinds(horizontal)">
                                      <p:cBhvr>
                                        <p:cTn id="77" dur="500"/>
                                        <p:tgtEl>
                                          <p:spTgt spid="20"/>
                                        </p:tgtEl>
                                      </p:cBhvr>
                                    </p:animEffect>
                                  </p:childTnLst>
                                </p:cTn>
                              </p:par>
                              <p:par>
                                <p:cTn id="78" presetID="3" presetClass="entr" presetSubtype="10" fill="hold" grpId="0" nodeType="withEffect">
                                  <p:stCondLst>
                                    <p:cond delay="0"/>
                                  </p:stCondLst>
                                  <p:childTnLst>
                                    <p:set>
                                      <p:cBhvr>
                                        <p:cTn id="79" dur="1" fill="hold">
                                          <p:stCondLst>
                                            <p:cond delay="0"/>
                                          </p:stCondLst>
                                        </p:cTn>
                                        <p:tgtEl>
                                          <p:spTgt spid="21"/>
                                        </p:tgtEl>
                                        <p:attrNameLst>
                                          <p:attrName>style.visibility</p:attrName>
                                        </p:attrNameLst>
                                      </p:cBhvr>
                                      <p:to>
                                        <p:strVal val="visible"/>
                                      </p:to>
                                    </p:set>
                                    <p:animEffect transition="in" filter="blinds(horizontal)">
                                      <p:cBhvr>
                                        <p:cTn id="80" dur="500"/>
                                        <p:tgtEl>
                                          <p:spTgt spid="21"/>
                                        </p:tgtEl>
                                      </p:cBhvr>
                                    </p:animEffect>
                                  </p:childTnLst>
                                </p:cTn>
                              </p:par>
                            </p:childTnLst>
                          </p:cTn>
                        </p:par>
                      </p:childTnLst>
                    </p:cTn>
                  </p:par>
                  <p:par>
                    <p:cTn id="81" fill="hold">
                      <p:stCondLst>
                        <p:cond delay="indefinite"/>
                      </p:stCondLst>
                      <p:childTnLst>
                        <p:par>
                          <p:cTn id="82" fill="hold">
                            <p:stCondLst>
                              <p:cond delay="0"/>
                            </p:stCondLst>
                            <p:childTnLst>
                              <p:par>
                                <p:cTn id="83" presetID="3" presetClass="entr" presetSubtype="10" fill="hold" nodeType="clickEffect">
                                  <p:stCondLst>
                                    <p:cond delay="0"/>
                                  </p:stCondLst>
                                  <p:childTnLst>
                                    <p:set>
                                      <p:cBhvr>
                                        <p:cTn id="84" dur="1" fill="hold">
                                          <p:stCondLst>
                                            <p:cond delay="0"/>
                                          </p:stCondLst>
                                        </p:cTn>
                                        <p:tgtEl>
                                          <p:spTgt spid="22"/>
                                        </p:tgtEl>
                                        <p:attrNameLst>
                                          <p:attrName>style.visibility</p:attrName>
                                        </p:attrNameLst>
                                      </p:cBhvr>
                                      <p:to>
                                        <p:strVal val="visible"/>
                                      </p:to>
                                    </p:set>
                                    <p:animEffect transition="in" filter="blinds(horizontal)">
                                      <p:cBhvr>
                                        <p:cTn id="85" dur="500"/>
                                        <p:tgtEl>
                                          <p:spTgt spid="22"/>
                                        </p:tgtEl>
                                      </p:cBhvr>
                                    </p:animEffect>
                                  </p:childTnLst>
                                </p:cTn>
                              </p:par>
                              <p:par>
                                <p:cTn id="86" presetID="3" presetClass="entr" presetSubtype="10" fill="hold" nodeType="withEffect">
                                  <p:stCondLst>
                                    <p:cond delay="0"/>
                                  </p:stCondLst>
                                  <p:childTnLst>
                                    <p:set>
                                      <p:cBhvr>
                                        <p:cTn id="87" dur="1" fill="hold">
                                          <p:stCondLst>
                                            <p:cond delay="0"/>
                                          </p:stCondLst>
                                        </p:cTn>
                                        <p:tgtEl>
                                          <p:spTgt spid="23"/>
                                        </p:tgtEl>
                                        <p:attrNameLst>
                                          <p:attrName>style.visibility</p:attrName>
                                        </p:attrNameLst>
                                      </p:cBhvr>
                                      <p:to>
                                        <p:strVal val="visible"/>
                                      </p:to>
                                    </p:set>
                                    <p:animEffect transition="in" filter="blinds(horizontal)">
                                      <p:cBhvr>
                                        <p:cTn id="88" dur="500"/>
                                        <p:tgtEl>
                                          <p:spTgt spid="23"/>
                                        </p:tgtEl>
                                      </p:cBhvr>
                                    </p:animEffect>
                                  </p:childTnLst>
                                </p:cTn>
                              </p:par>
                            </p:childTnLst>
                          </p:cTn>
                        </p:par>
                      </p:childTnLst>
                    </p:cTn>
                  </p:par>
                  <p:par>
                    <p:cTn id="89" fill="hold">
                      <p:stCondLst>
                        <p:cond delay="indefinite"/>
                      </p:stCondLst>
                      <p:childTnLst>
                        <p:par>
                          <p:cTn id="90" fill="hold">
                            <p:stCondLst>
                              <p:cond delay="0"/>
                            </p:stCondLst>
                            <p:childTnLst>
                              <p:par>
                                <p:cTn id="91" presetID="3" presetClass="entr" presetSubtype="10" fill="hold" grpId="0" nodeType="clickEffect">
                                  <p:stCondLst>
                                    <p:cond delay="0"/>
                                  </p:stCondLst>
                                  <p:childTnLst>
                                    <p:set>
                                      <p:cBhvr>
                                        <p:cTn id="92" dur="1" fill="hold">
                                          <p:stCondLst>
                                            <p:cond delay="0"/>
                                          </p:stCondLst>
                                        </p:cTn>
                                        <p:tgtEl>
                                          <p:spTgt spid="24"/>
                                        </p:tgtEl>
                                        <p:attrNameLst>
                                          <p:attrName>style.visibility</p:attrName>
                                        </p:attrNameLst>
                                      </p:cBhvr>
                                      <p:to>
                                        <p:strVal val="visible"/>
                                      </p:to>
                                    </p:set>
                                    <p:animEffect transition="in" filter="blinds(horizontal)">
                                      <p:cBhvr>
                                        <p:cTn id="93" dur="500"/>
                                        <p:tgtEl>
                                          <p:spTgt spid="24"/>
                                        </p:tgtEl>
                                      </p:cBhvr>
                                    </p:animEffect>
                                  </p:childTnLst>
                                </p:cTn>
                              </p:par>
                            </p:childTnLst>
                          </p:cTn>
                        </p:par>
                      </p:childTnLst>
                    </p:cTn>
                  </p:par>
                  <p:par>
                    <p:cTn id="94" fill="hold">
                      <p:stCondLst>
                        <p:cond delay="indefinite"/>
                      </p:stCondLst>
                      <p:childTnLst>
                        <p:par>
                          <p:cTn id="95" fill="hold">
                            <p:stCondLst>
                              <p:cond delay="0"/>
                            </p:stCondLst>
                            <p:childTnLst>
                              <p:par>
                                <p:cTn id="96" presetID="3" presetClass="entr" presetSubtype="10" fill="hold" grpId="0" nodeType="click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blinds(horizontal)">
                                      <p:cBhvr>
                                        <p:cTn id="98" dur="500"/>
                                        <p:tgtEl>
                                          <p:spTgt spid="25"/>
                                        </p:tgtEl>
                                      </p:cBhvr>
                                    </p:animEffect>
                                  </p:childTnLst>
                                </p:cTn>
                              </p:par>
                            </p:childTnLst>
                          </p:cTn>
                        </p:par>
                      </p:childTnLst>
                    </p:cTn>
                  </p:par>
                  <p:par>
                    <p:cTn id="99" fill="hold">
                      <p:stCondLst>
                        <p:cond delay="indefinite"/>
                      </p:stCondLst>
                      <p:childTnLst>
                        <p:par>
                          <p:cTn id="100" fill="hold">
                            <p:stCondLst>
                              <p:cond delay="0"/>
                            </p:stCondLst>
                            <p:childTnLst>
                              <p:par>
                                <p:cTn id="101" presetID="3" presetClass="entr" presetSubtype="10" fill="hold" nodeType="clickEffect">
                                  <p:stCondLst>
                                    <p:cond delay="0"/>
                                  </p:stCondLst>
                                  <p:childTnLst>
                                    <p:set>
                                      <p:cBhvr>
                                        <p:cTn id="102" dur="1" fill="hold">
                                          <p:stCondLst>
                                            <p:cond delay="0"/>
                                          </p:stCondLst>
                                        </p:cTn>
                                        <p:tgtEl>
                                          <p:spTgt spid="26"/>
                                        </p:tgtEl>
                                        <p:attrNameLst>
                                          <p:attrName>style.visibility</p:attrName>
                                        </p:attrNameLst>
                                      </p:cBhvr>
                                      <p:to>
                                        <p:strVal val="visible"/>
                                      </p:to>
                                    </p:set>
                                    <p:animEffect transition="in" filter="blinds(horizontal)">
                                      <p:cBhvr>
                                        <p:cTn id="103" dur="500"/>
                                        <p:tgtEl>
                                          <p:spTgt spid="26"/>
                                        </p:tgtEl>
                                      </p:cBhvr>
                                    </p:animEffect>
                                  </p:childTnLst>
                                </p:cTn>
                              </p:par>
                              <p:par>
                                <p:cTn id="104" presetID="3" presetClass="entr" presetSubtype="10" fill="hold" nodeType="withEffect">
                                  <p:stCondLst>
                                    <p:cond delay="0"/>
                                  </p:stCondLst>
                                  <p:childTnLst>
                                    <p:set>
                                      <p:cBhvr>
                                        <p:cTn id="105" dur="1" fill="hold">
                                          <p:stCondLst>
                                            <p:cond delay="0"/>
                                          </p:stCondLst>
                                        </p:cTn>
                                        <p:tgtEl>
                                          <p:spTgt spid="27"/>
                                        </p:tgtEl>
                                        <p:attrNameLst>
                                          <p:attrName>style.visibility</p:attrName>
                                        </p:attrNameLst>
                                      </p:cBhvr>
                                      <p:to>
                                        <p:strVal val="visible"/>
                                      </p:to>
                                    </p:set>
                                    <p:animEffect transition="in" filter="blinds(horizontal)">
                                      <p:cBhvr>
                                        <p:cTn id="106" dur="500"/>
                                        <p:tgtEl>
                                          <p:spTgt spid="27"/>
                                        </p:tgtEl>
                                      </p:cBhvr>
                                    </p:animEffect>
                                  </p:childTnLst>
                                </p:cTn>
                              </p:par>
                            </p:childTnLst>
                          </p:cTn>
                        </p:par>
                      </p:childTnLst>
                    </p:cTn>
                  </p:par>
                  <p:par>
                    <p:cTn id="107" fill="hold">
                      <p:stCondLst>
                        <p:cond delay="indefinite"/>
                      </p:stCondLst>
                      <p:childTnLst>
                        <p:par>
                          <p:cTn id="108" fill="hold">
                            <p:stCondLst>
                              <p:cond delay="0"/>
                            </p:stCondLst>
                            <p:childTnLst>
                              <p:par>
                                <p:cTn id="109" presetID="3" presetClass="entr" presetSubtype="10" fill="hold" grpId="0" nodeType="clickEffect">
                                  <p:stCondLst>
                                    <p:cond delay="0"/>
                                  </p:stCondLst>
                                  <p:childTnLst>
                                    <p:set>
                                      <p:cBhvr>
                                        <p:cTn id="110" dur="1" fill="hold">
                                          <p:stCondLst>
                                            <p:cond delay="0"/>
                                          </p:stCondLst>
                                        </p:cTn>
                                        <p:tgtEl>
                                          <p:spTgt spid="28"/>
                                        </p:tgtEl>
                                        <p:attrNameLst>
                                          <p:attrName>style.visibility</p:attrName>
                                        </p:attrNameLst>
                                      </p:cBhvr>
                                      <p:to>
                                        <p:strVal val="visible"/>
                                      </p:to>
                                    </p:set>
                                    <p:animEffect transition="in" filter="blinds(horizontal)">
                                      <p:cBhvr>
                                        <p:cTn id="111" dur="500"/>
                                        <p:tgtEl>
                                          <p:spTgt spid="28"/>
                                        </p:tgtEl>
                                      </p:cBhvr>
                                    </p:animEffect>
                                  </p:childTnLst>
                                </p:cTn>
                              </p:par>
                            </p:childTnLst>
                          </p:cTn>
                        </p:par>
                      </p:childTnLst>
                    </p:cTn>
                  </p:par>
                  <p:par>
                    <p:cTn id="112" fill="hold">
                      <p:stCondLst>
                        <p:cond delay="indefinite"/>
                      </p:stCondLst>
                      <p:childTnLst>
                        <p:par>
                          <p:cTn id="113" fill="hold">
                            <p:stCondLst>
                              <p:cond delay="0"/>
                            </p:stCondLst>
                            <p:childTnLst>
                              <p:par>
                                <p:cTn id="114" presetID="3" presetClass="entr" presetSubtype="10" fill="hold" grpId="0" nodeType="click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500"/>
                                        <p:tgtEl>
                                          <p:spTgt spid="29"/>
                                        </p:tgtEl>
                                      </p:cBhvr>
                                    </p:animEffect>
                                  </p:childTnLst>
                                </p:cTn>
                              </p:par>
                            </p:childTnLst>
                          </p:cTn>
                        </p:par>
                      </p:childTnLst>
                    </p:cTn>
                  </p:par>
                  <p:par>
                    <p:cTn id="117" fill="hold">
                      <p:stCondLst>
                        <p:cond delay="indefinite"/>
                      </p:stCondLst>
                      <p:childTnLst>
                        <p:par>
                          <p:cTn id="118" fill="hold">
                            <p:stCondLst>
                              <p:cond delay="0"/>
                            </p:stCondLst>
                            <p:childTnLst>
                              <p:par>
                                <p:cTn id="119" presetID="9" presetClass="entr" presetSubtype="0" fill="hold" grpId="0" nodeType="clickEffect">
                                  <p:stCondLst>
                                    <p:cond delay="0"/>
                                  </p:stCondLst>
                                  <p:childTnLst>
                                    <p:set>
                                      <p:cBhvr>
                                        <p:cTn id="120" dur="1" fill="hold">
                                          <p:stCondLst>
                                            <p:cond delay="0"/>
                                          </p:stCondLst>
                                        </p:cTn>
                                        <p:tgtEl>
                                          <p:spTgt spid="7"/>
                                        </p:tgtEl>
                                        <p:attrNameLst>
                                          <p:attrName>style.visibility</p:attrName>
                                        </p:attrNameLst>
                                      </p:cBhvr>
                                      <p:to>
                                        <p:strVal val="visible"/>
                                      </p:to>
                                    </p:set>
                                    <p:animEffect transition="in" filter="dissolve">
                                      <p:cBhvr>
                                        <p:cTn id="121" dur="500"/>
                                        <p:tgtEl>
                                          <p:spTgt spid="7"/>
                                        </p:tgtEl>
                                      </p:cBhvr>
                                    </p:animEffect>
                                  </p:childTnLst>
                                </p:cTn>
                              </p:par>
                              <p:par>
                                <p:cTn id="122" presetID="9" presetClass="entr" presetSubtype="0" fill="hold" grpId="0" nodeType="withEffect">
                                  <p:stCondLst>
                                    <p:cond delay="0"/>
                                  </p:stCondLst>
                                  <p:childTnLst>
                                    <p:set>
                                      <p:cBhvr>
                                        <p:cTn id="123" dur="1" fill="hold">
                                          <p:stCondLst>
                                            <p:cond delay="0"/>
                                          </p:stCondLst>
                                        </p:cTn>
                                        <p:tgtEl>
                                          <p:spTgt spid="9"/>
                                        </p:tgtEl>
                                        <p:attrNameLst>
                                          <p:attrName>style.visibility</p:attrName>
                                        </p:attrNameLst>
                                      </p:cBhvr>
                                      <p:to>
                                        <p:strVal val="visible"/>
                                      </p:to>
                                    </p:set>
                                    <p:animEffect transition="in" filter="dissolve">
                                      <p:cBhvr>
                                        <p:cTn id="124" dur="500"/>
                                        <p:tgtEl>
                                          <p:spTgt spid="9"/>
                                        </p:tgtEl>
                                      </p:cBhvr>
                                    </p:animEffect>
                                  </p:childTnLst>
                                </p:cTn>
                              </p:par>
                              <p:par>
                                <p:cTn id="125" presetID="9" presetClass="entr" presetSubtype="0" fill="hold" grpId="0" nodeType="withEffect">
                                  <p:stCondLst>
                                    <p:cond delay="0"/>
                                  </p:stCondLst>
                                  <p:childTnLst>
                                    <p:set>
                                      <p:cBhvr>
                                        <p:cTn id="126" dur="1" fill="hold">
                                          <p:stCondLst>
                                            <p:cond delay="0"/>
                                          </p:stCondLst>
                                        </p:cTn>
                                        <p:tgtEl>
                                          <p:spTgt spid="8"/>
                                        </p:tgtEl>
                                        <p:attrNameLst>
                                          <p:attrName>style.visibility</p:attrName>
                                        </p:attrNameLst>
                                      </p:cBhvr>
                                      <p:to>
                                        <p:strVal val="visible"/>
                                      </p:to>
                                    </p:set>
                                    <p:animEffect transition="in" filter="dissolve">
                                      <p:cBhvr>
                                        <p:cTn id="1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p:bldP spid="14" grpId="0"/>
      <p:bldP spid="15" grpId="0"/>
      <p:bldP spid="18" grpId="0"/>
      <p:bldP spid="19" grpId="0"/>
      <p:bldP spid="20" grpId="0" animBg="1"/>
      <p:bldP spid="21" grpId="0"/>
      <p:bldP spid="24" grpId="0"/>
      <p:bldP spid="25" grpId="0"/>
      <p:bldP spid="28" grpId="0"/>
      <p:bldP spid="29" grpId="0"/>
      <p:bldP spid="30" grpId="0" animBg="1"/>
      <p:bldP spid="31" grpId="0" animBg="1"/>
      <p:bldP spid="32"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number pyramid.</a:t>
            </a:r>
          </a:p>
          <a:p>
            <a:r>
              <a:rPr lang="en-US" sz="3200" b="1" dirty="0"/>
              <a:t>The number in a box is the sum of the two numbers below it.</a:t>
            </a:r>
          </a:p>
          <a:p>
            <a:r>
              <a:rPr lang="en-US" sz="3200" b="1" dirty="0"/>
              <a:t>Write the missing numbers.</a:t>
            </a:r>
          </a:p>
        </p:txBody>
      </p:sp>
      <p:pic>
        <p:nvPicPr>
          <p:cNvPr id="26626" name="Picture 2">
            <a:extLst>
              <a:ext uri="{FF2B5EF4-FFF2-40B4-BE49-F238E27FC236}">
                <a16:creationId xmlns:a16="http://schemas.microsoft.com/office/drawing/2014/main" id="{E0FEB47E-87A7-440D-8D79-A24ABC702F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977" y="1737764"/>
            <a:ext cx="4984779" cy="2538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139C902C-4C89-4DA6-8A3A-E9E62B1E3A9F}"/>
              </a:ext>
            </a:extLst>
          </p:cNvPr>
          <p:cNvSpPr txBox="1"/>
          <p:nvPr/>
        </p:nvSpPr>
        <p:spPr>
          <a:xfrm>
            <a:off x="2868316" y="2654063"/>
            <a:ext cx="2127219" cy="584775"/>
          </a:xfrm>
          <a:prstGeom prst="rect">
            <a:avLst/>
          </a:prstGeom>
          <a:noFill/>
        </p:spPr>
        <p:txBody>
          <a:bodyPr wrap="square" rtlCol="0">
            <a:spAutoFit/>
          </a:bodyPr>
          <a:lstStyle/>
          <a:p>
            <a:r>
              <a:rPr lang="en-GB" sz="3200" b="1" dirty="0">
                <a:solidFill>
                  <a:srgbClr val="FF0000"/>
                </a:solidFill>
              </a:rPr>
              <a:t>210,000</a:t>
            </a:r>
          </a:p>
        </p:txBody>
      </p:sp>
      <p:sp>
        <p:nvSpPr>
          <p:cNvPr id="6" name="TextBox 5">
            <a:extLst>
              <a:ext uri="{FF2B5EF4-FFF2-40B4-BE49-F238E27FC236}">
                <a16:creationId xmlns:a16="http://schemas.microsoft.com/office/drawing/2014/main" id="{516FB0B4-4864-4F5A-B5B0-0CE0F02A3353}"/>
              </a:ext>
            </a:extLst>
          </p:cNvPr>
          <p:cNvSpPr txBox="1"/>
          <p:nvPr/>
        </p:nvSpPr>
        <p:spPr>
          <a:xfrm>
            <a:off x="3689770" y="3540382"/>
            <a:ext cx="2127219" cy="584775"/>
          </a:xfrm>
          <a:prstGeom prst="rect">
            <a:avLst/>
          </a:prstGeom>
          <a:noFill/>
        </p:spPr>
        <p:txBody>
          <a:bodyPr wrap="square" rtlCol="0">
            <a:spAutoFit/>
          </a:bodyPr>
          <a:lstStyle/>
          <a:p>
            <a:r>
              <a:rPr lang="en-GB" sz="3200" b="1" dirty="0">
                <a:solidFill>
                  <a:srgbClr val="FF0000"/>
                </a:solidFill>
              </a:rPr>
              <a:t>120,000</a:t>
            </a:r>
          </a:p>
        </p:txBody>
      </p:sp>
      <p:sp>
        <p:nvSpPr>
          <p:cNvPr id="7" name="TextBox 6">
            <a:extLst>
              <a:ext uri="{FF2B5EF4-FFF2-40B4-BE49-F238E27FC236}">
                <a16:creationId xmlns:a16="http://schemas.microsoft.com/office/drawing/2014/main" id="{DFE65DFC-6DC5-4F8E-9805-FB2F3F2F0DD0}"/>
              </a:ext>
            </a:extLst>
          </p:cNvPr>
          <p:cNvSpPr txBox="1"/>
          <p:nvPr/>
        </p:nvSpPr>
        <p:spPr>
          <a:xfrm>
            <a:off x="4890459" y="2654063"/>
            <a:ext cx="3680335" cy="584775"/>
          </a:xfrm>
          <a:prstGeom prst="rect">
            <a:avLst/>
          </a:prstGeom>
          <a:noFill/>
        </p:spPr>
        <p:txBody>
          <a:bodyPr wrap="square" rtlCol="0">
            <a:spAutoFit/>
          </a:bodyPr>
          <a:lstStyle/>
          <a:p>
            <a:r>
              <a:rPr lang="en-GB" sz="3200" b="1" dirty="0">
                <a:solidFill>
                  <a:srgbClr val="FF0000"/>
                </a:solidFill>
              </a:rPr>
              <a:t>500,000 – 290,000 =</a:t>
            </a:r>
          </a:p>
        </p:txBody>
      </p:sp>
      <p:sp>
        <p:nvSpPr>
          <p:cNvPr id="9" name="TextBox 8">
            <a:extLst>
              <a:ext uri="{FF2B5EF4-FFF2-40B4-BE49-F238E27FC236}">
                <a16:creationId xmlns:a16="http://schemas.microsoft.com/office/drawing/2014/main" id="{5F5F491A-B5F9-47A1-B351-FC0958BB6C0F}"/>
              </a:ext>
            </a:extLst>
          </p:cNvPr>
          <p:cNvSpPr txBox="1"/>
          <p:nvPr/>
        </p:nvSpPr>
        <p:spPr>
          <a:xfrm>
            <a:off x="8356991" y="2654062"/>
            <a:ext cx="2127219" cy="584775"/>
          </a:xfrm>
          <a:prstGeom prst="rect">
            <a:avLst/>
          </a:prstGeom>
          <a:noFill/>
        </p:spPr>
        <p:txBody>
          <a:bodyPr wrap="square" rtlCol="0">
            <a:spAutoFit/>
          </a:bodyPr>
          <a:lstStyle/>
          <a:p>
            <a:r>
              <a:rPr lang="en-GB" sz="3200" b="1" dirty="0">
                <a:solidFill>
                  <a:srgbClr val="FF0000"/>
                </a:solidFill>
              </a:rPr>
              <a:t>210,000</a:t>
            </a:r>
          </a:p>
        </p:txBody>
      </p:sp>
      <p:sp>
        <p:nvSpPr>
          <p:cNvPr id="10" name="Rectangle 9">
            <a:extLst>
              <a:ext uri="{FF2B5EF4-FFF2-40B4-BE49-F238E27FC236}">
                <a16:creationId xmlns:a16="http://schemas.microsoft.com/office/drawing/2014/main" id="{B913D828-72A6-4F39-88C0-B0B125FFC398}"/>
              </a:ext>
            </a:extLst>
          </p:cNvPr>
          <p:cNvSpPr/>
          <p:nvPr/>
        </p:nvSpPr>
        <p:spPr>
          <a:xfrm>
            <a:off x="4968815"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FB7FEF0F-B3DE-40FC-B363-7D7DD71139F2}"/>
              </a:ext>
            </a:extLst>
          </p:cNvPr>
          <p:cNvSpPr/>
          <p:nvPr/>
        </p:nvSpPr>
        <p:spPr>
          <a:xfrm>
            <a:off x="6692407"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E2CB0256-44F0-4F4D-BA1D-A813BB810437}"/>
              </a:ext>
            </a:extLst>
          </p:cNvPr>
          <p:cNvSpPr/>
          <p:nvPr/>
        </p:nvSpPr>
        <p:spPr>
          <a:xfrm>
            <a:off x="8434133"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793C06F8-764F-4477-A38F-724519B52941}"/>
              </a:ext>
            </a:extLst>
          </p:cNvPr>
          <p:cNvSpPr txBox="1"/>
          <p:nvPr/>
        </p:nvSpPr>
        <p:spPr>
          <a:xfrm>
            <a:off x="5500515" y="3540381"/>
            <a:ext cx="3680335" cy="584775"/>
          </a:xfrm>
          <a:prstGeom prst="rect">
            <a:avLst/>
          </a:prstGeom>
          <a:noFill/>
        </p:spPr>
        <p:txBody>
          <a:bodyPr wrap="square" rtlCol="0">
            <a:spAutoFit/>
          </a:bodyPr>
          <a:lstStyle/>
          <a:p>
            <a:r>
              <a:rPr lang="en-GB" sz="3200" b="1" dirty="0">
                <a:solidFill>
                  <a:srgbClr val="FF0000"/>
                </a:solidFill>
              </a:rPr>
              <a:t>210,000 – 90,000 =</a:t>
            </a:r>
          </a:p>
        </p:txBody>
      </p:sp>
      <p:sp>
        <p:nvSpPr>
          <p:cNvPr id="14" name="TextBox 13">
            <a:extLst>
              <a:ext uri="{FF2B5EF4-FFF2-40B4-BE49-F238E27FC236}">
                <a16:creationId xmlns:a16="http://schemas.microsoft.com/office/drawing/2014/main" id="{1EEC01C4-5064-42BC-A4F6-62AB0600DBD9}"/>
              </a:ext>
            </a:extLst>
          </p:cNvPr>
          <p:cNvSpPr txBox="1"/>
          <p:nvPr/>
        </p:nvSpPr>
        <p:spPr>
          <a:xfrm>
            <a:off x="8785015" y="3540380"/>
            <a:ext cx="2127219" cy="584775"/>
          </a:xfrm>
          <a:prstGeom prst="rect">
            <a:avLst/>
          </a:prstGeom>
          <a:noFill/>
        </p:spPr>
        <p:txBody>
          <a:bodyPr wrap="square" rtlCol="0">
            <a:spAutoFit/>
          </a:bodyPr>
          <a:lstStyle/>
          <a:p>
            <a:r>
              <a:rPr lang="en-GB" sz="3200" b="1" dirty="0">
                <a:solidFill>
                  <a:srgbClr val="FF0000"/>
                </a:solidFill>
              </a:rPr>
              <a:t>120,000</a:t>
            </a:r>
          </a:p>
        </p:txBody>
      </p:sp>
      <p:sp>
        <p:nvSpPr>
          <p:cNvPr id="15" name="Rectangle 14">
            <a:extLst>
              <a:ext uri="{FF2B5EF4-FFF2-40B4-BE49-F238E27FC236}">
                <a16:creationId xmlns:a16="http://schemas.microsoft.com/office/drawing/2014/main" id="{DECA198A-F8C8-42C8-884E-9F9D0B368212}"/>
              </a:ext>
            </a:extLst>
          </p:cNvPr>
          <p:cNvSpPr/>
          <p:nvPr/>
        </p:nvSpPr>
        <p:spPr>
          <a:xfrm>
            <a:off x="5578871" y="3637552"/>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60D92492-45B9-4ADE-9C0A-EC88EF31FDD0}"/>
              </a:ext>
            </a:extLst>
          </p:cNvPr>
          <p:cNvSpPr/>
          <p:nvPr/>
        </p:nvSpPr>
        <p:spPr>
          <a:xfrm>
            <a:off x="7302464" y="3637552"/>
            <a:ext cx="245570"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9F0C06B3-8B17-4203-84CB-4082761AD5A6}"/>
              </a:ext>
            </a:extLst>
          </p:cNvPr>
          <p:cNvSpPr/>
          <p:nvPr/>
        </p:nvSpPr>
        <p:spPr>
          <a:xfrm>
            <a:off x="8862157" y="3637552"/>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1CE4FA85-E714-4572-BBFB-927DFF010DD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0643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5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animBg="1"/>
      <p:bldP spid="11" grpId="0" animBg="1"/>
      <p:bldP spid="12" grpId="0" animBg="1"/>
      <p:bldP spid="13" grpId="0"/>
      <p:bldP spid="14" grpId="0"/>
      <p:bldP spid="15" grpId="0" animBg="1"/>
      <p:bldP spid="16" grpId="0" animBg="1"/>
      <p:bldP spid="1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2F1B6E-91AF-479D-BA03-3A63C056C7B1}"/>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7B02_files/image002.jpg">
            <a:extLst>
              <a:ext uri="{FF2B5EF4-FFF2-40B4-BE49-F238E27FC236}">
                <a16:creationId xmlns:a16="http://schemas.microsoft.com/office/drawing/2014/main" id="{84E3F700-7334-4056-A44C-65064CE1D972}"/>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52675" y="584775"/>
            <a:ext cx="7286625" cy="6081458"/>
          </a:xfrm>
          <a:prstGeom prst="rect">
            <a:avLst/>
          </a:prstGeom>
          <a:noFill/>
          <a:ln>
            <a:noFill/>
          </a:ln>
        </p:spPr>
      </p:pic>
      <p:sp>
        <p:nvSpPr>
          <p:cNvPr id="4" name="Rectangle 3">
            <a:extLst>
              <a:ext uri="{FF2B5EF4-FFF2-40B4-BE49-F238E27FC236}">
                <a16:creationId xmlns:a16="http://schemas.microsoft.com/office/drawing/2014/main" id="{ADDA158B-8F6B-4167-BA16-DFFEB7B8B48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44E63076-BE7E-410C-85A3-ECCA2D608CF6}"/>
              </a:ext>
            </a:extLst>
          </p:cNvPr>
          <p:cNvSpPr/>
          <p:nvPr/>
        </p:nvSpPr>
        <p:spPr>
          <a:xfrm>
            <a:off x="4588162" y="215637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720612C7-0C0F-430B-AE77-76B4C336310E}"/>
              </a:ext>
            </a:extLst>
          </p:cNvPr>
          <p:cNvSpPr/>
          <p:nvPr/>
        </p:nvSpPr>
        <p:spPr>
          <a:xfrm>
            <a:off x="7247906" y="217881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22825055-BC22-4415-B3BB-D39152EA3FA6}"/>
              </a:ext>
            </a:extLst>
          </p:cNvPr>
          <p:cNvSpPr/>
          <p:nvPr/>
        </p:nvSpPr>
        <p:spPr>
          <a:xfrm>
            <a:off x="4588161" y="349281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39B5F644-75C5-4787-8836-5258DF70611F}"/>
              </a:ext>
            </a:extLst>
          </p:cNvPr>
          <p:cNvSpPr/>
          <p:nvPr/>
        </p:nvSpPr>
        <p:spPr>
          <a:xfrm>
            <a:off x="7247906" y="349281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ABC6541C-1D61-423F-BD23-97D405AFACE7}"/>
              </a:ext>
            </a:extLst>
          </p:cNvPr>
          <p:cNvSpPr/>
          <p:nvPr/>
        </p:nvSpPr>
        <p:spPr>
          <a:xfrm>
            <a:off x="3219873" y="413223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DC1A7CD2-8E39-47BD-9650-7DB50096871F}"/>
              </a:ext>
            </a:extLst>
          </p:cNvPr>
          <p:cNvSpPr/>
          <p:nvPr/>
        </p:nvSpPr>
        <p:spPr>
          <a:xfrm>
            <a:off x="8616195" y="41546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93795253-C7CC-42A5-B808-8A206A82861E}"/>
              </a:ext>
            </a:extLst>
          </p:cNvPr>
          <p:cNvSpPr/>
          <p:nvPr/>
        </p:nvSpPr>
        <p:spPr>
          <a:xfrm>
            <a:off x="5916942" y="41447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B596FA94-8C7D-4E8E-B497-264D1314A7CD}"/>
              </a:ext>
            </a:extLst>
          </p:cNvPr>
          <p:cNvCxnSpPr>
            <a:cxnSpLocks/>
          </p:cNvCxnSpPr>
          <p:nvPr/>
        </p:nvCxnSpPr>
        <p:spPr>
          <a:xfrm flipH="1">
            <a:off x="6003979" y="2255873"/>
            <a:ext cx="1365540" cy="197625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5E750C6-8EC2-4717-B572-15C4AB665A2C}"/>
              </a:ext>
            </a:extLst>
          </p:cNvPr>
          <p:cNvCxnSpPr>
            <a:cxnSpLocks/>
          </p:cNvCxnSpPr>
          <p:nvPr/>
        </p:nvCxnSpPr>
        <p:spPr>
          <a:xfrm>
            <a:off x="7360466" y="2264926"/>
            <a:ext cx="1316809" cy="19668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D09460D-0FE9-4A4E-9F96-A10B63C162F3}"/>
              </a:ext>
            </a:extLst>
          </p:cNvPr>
          <p:cNvCxnSpPr>
            <a:cxnSpLocks/>
          </p:cNvCxnSpPr>
          <p:nvPr/>
        </p:nvCxnSpPr>
        <p:spPr>
          <a:xfrm flipH="1" flipV="1">
            <a:off x="7360466" y="3574864"/>
            <a:ext cx="1325863" cy="656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6BB8B58-0F2C-452D-A364-17854E90F433}"/>
              </a:ext>
            </a:extLst>
          </p:cNvPr>
          <p:cNvCxnSpPr>
            <a:cxnSpLocks/>
          </p:cNvCxnSpPr>
          <p:nvPr/>
        </p:nvCxnSpPr>
        <p:spPr>
          <a:xfrm flipH="1">
            <a:off x="6019292" y="3570535"/>
            <a:ext cx="1341174" cy="65214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0150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B4388E8-BBEF-49B5-9962-61DE11BBB0A2}"/>
              </a:ext>
            </a:extLst>
          </p:cNvPr>
          <p:cNvSpPr/>
          <p:nvPr/>
        </p:nvSpPr>
        <p:spPr>
          <a:xfrm>
            <a:off x="140680" y="70340"/>
            <a:ext cx="9627764"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on a 1cm square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 of the shape that has the smallest area.</a:t>
            </a:r>
          </a:p>
        </p:txBody>
      </p:sp>
      <p:pic>
        <p:nvPicPr>
          <p:cNvPr id="3" name="Picture 2" descr="https://app.doublestruck.eu/content/K2_REAS/HTML/Q/Q11A13_files/image001.jpg">
            <a:extLst>
              <a:ext uri="{FF2B5EF4-FFF2-40B4-BE49-F238E27FC236}">
                <a16:creationId xmlns:a16="http://schemas.microsoft.com/office/drawing/2014/main" id="{035E43DA-40EE-45A8-941C-77EDC4B3A13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07259" y="1135221"/>
            <a:ext cx="7211771" cy="5551988"/>
          </a:xfrm>
          <a:prstGeom prst="rect">
            <a:avLst/>
          </a:prstGeom>
          <a:noFill/>
          <a:ln>
            <a:noFill/>
          </a:ln>
        </p:spPr>
      </p:pic>
      <p:sp>
        <p:nvSpPr>
          <p:cNvPr id="4" name="Rectangle 3">
            <a:extLst>
              <a:ext uri="{FF2B5EF4-FFF2-40B4-BE49-F238E27FC236}">
                <a16:creationId xmlns:a16="http://schemas.microsoft.com/office/drawing/2014/main" id="{BD02A3E3-048C-41A7-BC92-E131D2E6A35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B19126B0-06A1-410C-84C6-1418A2935531}"/>
              </a:ext>
            </a:extLst>
          </p:cNvPr>
          <p:cNvSpPr/>
          <p:nvPr/>
        </p:nvSpPr>
        <p:spPr>
          <a:xfrm>
            <a:off x="1429035" y="168377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6" name="Rectangle 5">
            <a:extLst>
              <a:ext uri="{FF2B5EF4-FFF2-40B4-BE49-F238E27FC236}">
                <a16:creationId xmlns:a16="http://schemas.microsoft.com/office/drawing/2014/main" id="{D23C758E-32C4-4867-A5CB-9DA67698A10E}"/>
              </a:ext>
            </a:extLst>
          </p:cNvPr>
          <p:cNvSpPr/>
          <p:nvPr/>
        </p:nvSpPr>
        <p:spPr>
          <a:xfrm>
            <a:off x="4858310" y="160219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9" name="Right Triangle 8">
            <a:extLst>
              <a:ext uri="{FF2B5EF4-FFF2-40B4-BE49-F238E27FC236}">
                <a16:creationId xmlns:a16="http://schemas.microsoft.com/office/drawing/2014/main" id="{D284F098-A567-4CDA-A46C-ACABDAA39070}"/>
              </a:ext>
            </a:extLst>
          </p:cNvPr>
          <p:cNvSpPr/>
          <p:nvPr/>
        </p:nvSpPr>
        <p:spPr>
          <a:xfrm rot="16200000">
            <a:off x="2829217" y="2000358"/>
            <a:ext cx="1077217"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Triangle 9">
            <a:extLst>
              <a:ext uri="{FF2B5EF4-FFF2-40B4-BE49-F238E27FC236}">
                <a16:creationId xmlns:a16="http://schemas.microsoft.com/office/drawing/2014/main" id="{CF88ACAA-BD84-4EEE-B62F-91F871EF4BEC}"/>
              </a:ext>
            </a:extLst>
          </p:cNvPr>
          <p:cNvSpPr/>
          <p:nvPr/>
        </p:nvSpPr>
        <p:spPr>
          <a:xfrm>
            <a:off x="4754860" y="1738644"/>
            <a:ext cx="547802" cy="107721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ight Triangle 10">
            <a:extLst>
              <a:ext uri="{FF2B5EF4-FFF2-40B4-BE49-F238E27FC236}">
                <a16:creationId xmlns:a16="http://schemas.microsoft.com/office/drawing/2014/main" id="{921B7C77-A05E-4816-B673-F0DB31DD6478}"/>
              </a:ext>
            </a:extLst>
          </p:cNvPr>
          <p:cNvSpPr/>
          <p:nvPr/>
        </p:nvSpPr>
        <p:spPr>
          <a:xfrm rot="16200000">
            <a:off x="5287946" y="3365952"/>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ight Triangle 11">
            <a:extLst>
              <a:ext uri="{FF2B5EF4-FFF2-40B4-BE49-F238E27FC236}">
                <a16:creationId xmlns:a16="http://schemas.microsoft.com/office/drawing/2014/main" id="{C17173B5-66FD-470F-A505-982831FADB51}"/>
              </a:ext>
            </a:extLst>
          </p:cNvPr>
          <p:cNvSpPr/>
          <p:nvPr/>
        </p:nvSpPr>
        <p:spPr>
          <a:xfrm rot="5400000">
            <a:off x="5841634" y="3916313"/>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C659AE21-4395-41D8-A04A-935B523AD41D}"/>
              </a:ext>
            </a:extLst>
          </p:cNvPr>
          <p:cNvSpPr/>
          <p:nvPr/>
        </p:nvSpPr>
        <p:spPr>
          <a:xfrm rot="16200000">
            <a:off x="5841634" y="2814147"/>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ight Triangle 13">
            <a:extLst>
              <a:ext uri="{FF2B5EF4-FFF2-40B4-BE49-F238E27FC236}">
                <a16:creationId xmlns:a16="http://schemas.microsoft.com/office/drawing/2014/main" id="{B34DA3AC-C2DE-4D8E-AFD6-D1A2FF4AD41A}"/>
              </a:ext>
            </a:extLst>
          </p:cNvPr>
          <p:cNvSpPr/>
          <p:nvPr/>
        </p:nvSpPr>
        <p:spPr>
          <a:xfrm rot="5400000">
            <a:off x="6395322" y="3364508"/>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ight Triangle 14">
            <a:extLst>
              <a:ext uri="{FF2B5EF4-FFF2-40B4-BE49-F238E27FC236}">
                <a16:creationId xmlns:a16="http://schemas.microsoft.com/office/drawing/2014/main" id="{DA3E0616-A14A-4D3C-9BF2-A4E29BFF6E00}"/>
              </a:ext>
            </a:extLst>
          </p:cNvPr>
          <p:cNvSpPr/>
          <p:nvPr/>
        </p:nvSpPr>
        <p:spPr>
          <a:xfrm rot="16200000">
            <a:off x="6392096" y="2262341"/>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ight Triangle 15">
            <a:extLst>
              <a:ext uri="{FF2B5EF4-FFF2-40B4-BE49-F238E27FC236}">
                <a16:creationId xmlns:a16="http://schemas.microsoft.com/office/drawing/2014/main" id="{DFF836D2-E441-4E9B-B1A7-D0DC5D35D177}"/>
              </a:ext>
            </a:extLst>
          </p:cNvPr>
          <p:cNvSpPr/>
          <p:nvPr/>
        </p:nvSpPr>
        <p:spPr>
          <a:xfrm rot="5400000">
            <a:off x="6945784" y="2812702"/>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7ACED6B-215E-458E-A635-1700D0952CA3}"/>
              </a:ext>
            </a:extLst>
          </p:cNvPr>
          <p:cNvSpPr/>
          <p:nvPr/>
        </p:nvSpPr>
        <p:spPr>
          <a:xfrm>
            <a:off x="6908255" y="222656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18" name="Right Triangle 17">
            <a:extLst>
              <a:ext uri="{FF2B5EF4-FFF2-40B4-BE49-F238E27FC236}">
                <a16:creationId xmlns:a16="http://schemas.microsoft.com/office/drawing/2014/main" id="{7FF3DC23-059A-4D63-B83D-AC8176CE795A}"/>
              </a:ext>
            </a:extLst>
          </p:cNvPr>
          <p:cNvSpPr/>
          <p:nvPr/>
        </p:nvSpPr>
        <p:spPr>
          <a:xfrm rot="5400000">
            <a:off x="3383081" y="4743285"/>
            <a:ext cx="1077217"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ight Triangle 18">
            <a:extLst>
              <a:ext uri="{FF2B5EF4-FFF2-40B4-BE49-F238E27FC236}">
                <a16:creationId xmlns:a16="http://schemas.microsoft.com/office/drawing/2014/main" id="{B58EAAEA-A9DB-4748-A676-B1A89392A0D1}"/>
              </a:ext>
            </a:extLst>
          </p:cNvPr>
          <p:cNvSpPr/>
          <p:nvPr/>
        </p:nvSpPr>
        <p:spPr>
          <a:xfrm rot="10800000">
            <a:off x="2543128" y="4481572"/>
            <a:ext cx="547802" cy="107721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ight Triangle 19">
            <a:extLst>
              <a:ext uri="{FF2B5EF4-FFF2-40B4-BE49-F238E27FC236}">
                <a16:creationId xmlns:a16="http://schemas.microsoft.com/office/drawing/2014/main" id="{14026282-AA33-46D6-B9DA-00D79365B826}"/>
              </a:ext>
            </a:extLst>
          </p:cNvPr>
          <p:cNvSpPr/>
          <p:nvPr/>
        </p:nvSpPr>
        <p:spPr>
          <a:xfrm rot="16200000">
            <a:off x="2541576" y="3918134"/>
            <a:ext cx="556894"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ight Triangle 20">
            <a:extLst>
              <a:ext uri="{FF2B5EF4-FFF2-40B4-BE49-F238E27FC236}">
                <a16:creationId xmlns:a16="http://schemas.microsoft.com/office/drawing/2014/main" id="{F645CE75-9EDD-4AD8-BE46-E2D3266FA474}"/>
              </a:ext>
            </a:extLst>
          </p:cNvPr>
          <p:cNvSpPr/>
          <p:nvPr/>
        </p:nvSpPr>
        <p:spPr>
          <a:xfrm>
            <a:off x="3639243" y="3911493"/>
            <a:ext cx="547802" cy="556895"/>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16E2187B-A0D0-487E-82F2-3814F1EAD3B5}"/>
              </a:ext>
            </a:extLst>
          </p:cNvPr>
          <p:cNvSpPr/>
          <p:nvPr/>
        </p:nvSpPr>
        <p:spPr>
          <a:xfrm>
            <a:off x="3909272" y="371271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23" name="Rectangle 22">
            <a:extLst>
              <a:ext uri="{FF2B5EF4-FFF2-40B4-BE49-F238E27FC236}">
                <a16:creationId xmlns:a16="http://schemas.microsoft.com/office/drawing/2014/main" id="{389AE154-B4C7-4519-90C6-3486C354B5E3}"/>
              </a:ext>
            </a:extLst>
          </p:cNvPr>
          <p:cNvSpPr/>
          <p:nvPr/>
        </p:nvSpPr>
        <p:spPr>
          <a:xfrm>
            <a:off x="6894810" y="494795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24" name="Rectangle 23">
            <a:extLst>
              <a:ext uri="{FF2B5EF4-FFF2-40B4-BE49-F238E27FC236}">
                <a16:creationId xmlns:a16="http://schemas.microsoft.com/office/drawing/2014/main" id="{8D2C7249-4BF5-41A3-8770-318D6DB6E5A5}"/>
              </a:ext>
            </a:extLst>
          </p:cNvPr>
          <p:cNvSpPr/>
          <p:nvPr/>
        </p:nvSpPr>
        <p:spPr>
          <a:xfrm>
            <a:off x="9567107" y="562783"/>
            <a:ext cx="402674" cy="584775"/>
          </a:xfrm>
          <a:prstGeom prst="rect">
            <a:avLst/>
          </a:prstGeom>
        </p:spPr>
        <p:txBody>
          <a:bodyPr wrap="none">
            <a:spAutoFit/>
          </a:bodyPr>
          <a:lstStyle/>
          <a:p>
            <a:r>
              <a:rPr lang="en-GB" sz="3200" b="1" dirty="0">
                <a:solidFill>
                  <a:srgbClr val="FF0000"/>
                </a:solidFill>
                <a:latin typeface="Calibri" panose="020F0502020204030204" pitchFamily="34" charset="0"/>
              </a:rPr>
              <a:t>C</a:t>
            </a:r>
            <a:endParaRPr lang="en-GB" sz="3600" dirty="0">
              <a:solidFill>
                <a:srgbClr val="FF0000"/>
              </a:solidFill>
            </a:endParaRPr>
          </a:p>
        </p:txBody>
      </p:sp>
    </p:spTree>
    <p:extLst>
      <p:ext uri="{BB962C8B-B14F-4D97-AF65-F5344CB8AC3E}">
        <p14:creationId xmlns:p14="http://schemas.microsoft.com/office/powerpoint/2010/main" val="233985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fade">
                                      <p:cBhvr>
                                        <p:cTn id="79" dur="500"/>
                                        <p:tgtEl>
                                          <p:spTgt spid="2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fade">
                                      <p:cBhvr>
                                        <p:cTn id="8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animBg="1"/>
      <p:bldP spid="10" grpId="0" animBg="1"/>
      <p:bldP spid="11" grpId="0" animBg="1"/>
      <p:bldP spid="12" grpId="0" animBg="1"/>
      <p:bldP spid="13" grpId="0" animBg="1"/>
      <p:bldP spid="14" grpId="0" animBg="1"/>
      <p:bldP spid="15" grpId="0" animBg="1"/>
      <p:bldP spid="16" grpId="0" animBg="1"/>
      <p:bldP spid="17" grpId="0"/>
      <p:bldP spid="18" grpId="0" animBg="1"/>
      <p:bldP spid="19" grpId="0" animBg="1"/>
      <p:bldP spid="20" grpId="0" animBg="1"/>
      <p:bldP spid="21" grpId="0" animBg="1"/>
      <p:bldP spid="22" grpId="0"/>
      <p:bldP spid="23" grpId="0"/>
      <p:bldP spid="24"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two lines on the square below to make four triangles that are all the same size.</a:t>
            </a:r>
          </a:p>
        </p:txBody>
      </p:sp>
      <p:pic>
        <p:nvPicPr>
          <p:cNvPr id="81922" name="Picture 2">
            <a:extLst>
              <a:ext uri="{FF2B5EF4-FFF2-40B4-BE49-F238E27FC236}">
                <a16:creationId xmlns:a16="http://schemas.microsoft.com/office/drawing/2014/main" id="{95BF1A5E-4502-40D8-86FC-C6D9939543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3942" y="1432730"/>
            <a:ext cx="3396848" cy="3396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37257B27-4ADF-4C84-A67E-FF9F9A256591}"/>
              </a:ext>
            </a:extLst>
          </p:cNvPr>
          <p:cNvCxnSpPr>
            <a:cxnSpLocks/>
          </p:cNvCxnSpPr>
          <p:nvPr/>
        </p:nvCxnSpPr>
        <p:spPr>
          <a:xfrm>
            <a:off x="1303942" y="1432730"/>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C2B1D3D-5585-4E08-BE03-1ECB317C7A92}"/>
              </a:ext>
            </a:extLst>
          </p:cNvPr>
          <p:cNvCxnSpPr>
            <a:cxnSpLocks/>
          </p:cNvCxnSpPr>
          <p:nvPr/>
        </p:nvCxnSpPr>
        <p:spPr>
          <a:xfrm flipH="1">
            <a:off x="1303942" y="1432730"/>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2A6E6BF1-0AC5-4D9A-B877-95408C82C2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8871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Now draw two lines on the square below to make four squares that are all the same size.</a:t>
            </a:r>
          </a:p>
        </p:txBody>
      </p:sp>
      <p:pic>
        <p:nvPicPr>
          <p:cNvPr id="82946" name="Picture 2">
            <a:extLst>
              <a:ext uri="{FF2B5EF4-FFF2-40B4-BE49-F238E27FC236}">
                <a16:creationId xmlns:a16="http://schemas.microsoft.com/office/drawing/2014/main" id="{1C2145F9-EF87-4531-9020-065674C9A3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4673" y="1046439"/>
            <a:ext cx="4784591" cy="476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0AEBF833-0F75-400E-AC5B-17DA9E70BF7A}"/>
              </a:ext>
            </a:extLst>
          </p:cNvPr>
          <p:cNvCxnSpPr>
            <a:cxnSpLocks/>
          </p:cNvCxnSpPr>
          <p:nvPr/>
        </p:nvCxnSpPr>
        <p:spPr>
          <a:xfrm>
            <a:off x="4148544" y="1730576"/>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989758C4-86AC-4894-AFED-1695D9EF3B60}"/>
              </a:ext>
            </a:extLst>
          </p:cNvPr>
          <p:cNvCxnSpPr>
            <a:cxnSpLocks/>
          </p:cNvCxnSpPr>
          <p:nvPr/>
        </p:nvCxnSpPr>
        <p:spPr>
          <a:xfrm flipH="1">
            <a:off x="4148544" y="1730576"/>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2D9FBE27-C0DE-4588-9AC6-D60C578F6B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66892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A pack of 20 postcards costs £3.60</a:t>
            </a:r>
          </a:p>
          <a:p>
            <a:r>
              <a:rPr lang="en-US" sz="3200" b="1" dirty="0"/>
              <a:t>A single postcard costs 20p. </a:t>
            </a:r>
          </a:p>
          <a:p>
            <a:r>
              <a:rPr lang="en-US" sz="3200" b="1" dirty="0"/>
              <a:t>Zak buys 1 pack of postcards. Jade buys 20 single postcards. </a:t>
            </a:r>
          </a:p>
          <a:p>
            <a:r>
              <a:rPr lang="en-US" sz="3200" b="1" dirty="0"/>
              <a:t>Zak says to Jade, ‘My postcards cost 40p less than yours.’</a:t>
            </a:r>
          </a:p>
          <a:p>
            <a:r>
              <a:rPr lang="en-US" sz="3200" b="1" dirty="0"/>
              <a:t>Is he correct? Explain how you know. </a:t>
            </a:r>
            <a:endParaRPr lang="en-US" sz="2800" dirty="0"/>
          </a:p>
        </p:txBody>
      </p:sp>
      <p:sp>
        <p:nvSpPr>
          <p:cNvPr id="4" name="Rectangle 3">
            <a:extLst>
              <a:ext uri="{FF2B5EF4-FFF2-40B4-BE49-F238E27FC236}">
                <a16:creationId xmlns:a16="http://schemas.microsoft.com/office/drawing/2014/main" id="{5422DD06-3B5E-451D-96A2-F8B0EA6963EC}"/>
              </a:ext>
            </a:extLst>
          </p:cNvPr>
          <p:cNvSpPr/>
          <p:nvPr/>
        </p:nvSpPr>
        <p:spPr>
          <a:xfrm flipH="1">
            <a:off x="337190" y="2659137"/>
            <a:ext cx="2037520" cy="584775"/>
          </a:xfrm>
          <a:prstGeom prst="rect">
            <a:avLst/>
          </a:prstGeom>
        </p:spPr>
        <p:txBody>
          <a:bodyPr wrap="square">
            <a:spAutoFit/>
          </a:bodyPr>
          <a:lstStyle/>
          <a:p>
            <a:r>
              <a:rPr lang="en-GB" sz="3200" b="1" dirty="0">
                <a:solidFill>
                  <a:srgbClr val="FF0000"/>
                </a:solidFill>
              </a:rPr>
              <a:t>20 x 20p = </a:t>
            </a:r>
            <a:endParaRPr lang="en-GB" sz="3200" dirty="0">
              <a:solidFill>
                <a:srgbClr val="FF0000"/>
              </a:solidFill>
            </a:endParaRPr>
          </a:p>
        </p:txBody>
      </p:sp>
      <p:sp>
        <p:nvSpPr>
          <p:cNvPr id="5" name="Rectangle 4">
            <a:extLst>
              <a:ext uri="{FF2B5EF4-FFF2-40B4-BE49-F238E27FC236}">
                <a16:creationId xmlns:a16="http://schemas.microsoft.com/office/drawing/2014/main" id="{343184D1-4F3A-4366-94C8-696BABC409D5}"/>
              </a:ext>
            </a:extLst>
          </p:cNvPr>
          <p:cNvSpPr/>
          <p:nvPr/>
        </p:nvSpPr>
        <p:spPr>
          <a:xfrm flipH="1">
            <a:off x="2168265" y="2659136"/>
            <a:ext cx="2037520" cy="584775"/>
          </a:xfrm>
          <a:prstGeom prst="rect">
            <a:avLst/>
          </a:prstGeom>
        </p:spPr>
        <p:txBody>
          <a:bodyPr wrap="square">
            <a:spAutoFit/>
          </a:bodyPr>
          <a:lstStyle/>
          <a:p>
            <a:r>
              <a:rPr lang="en-GB" sz="3200" b="1" dirty="0">
                <a:solidFill>
                  <a:srgbClr val="FF0000"/>
                </a:solidFill>
              </a:rPr>
              <a:t>400p </a:t>
            </a:r>
            <a:endParaRPr lang="en-GB" sz="3200" dirty="0">
              <a:solidFill>
                <a:srgbClr val="FF0000"/>
              </a:solidFill>
            </a:endParaRPr>
          </a:p>
        </p:txBody>
      </p:sp>
      <p:sp>
        <p:nvSpPr>
          <p:cNvPr id="6" name="Rectangle 5">
            <a:extLst>
              <a:ext uri="{FF2B5EF4-FFF2-40B4-BE49-F238E27FC236}">
                <a16:creationId xmlns:a16="http://schemas.microsoft.com/office/drawing/2014/main" id="{0D7109A5-6957-4EB8-AA9A-57FA6F633D75}"/>
              </a:ext>
            </a:extLst>
          </p:cNvPr>
          <p:cNvSpPr/>
          <p:nvPr/>
        </p:nvSpPr>
        <p:spPr>
          <a:xfrm flipH="1">
            <a:off x="3146081" y="2659135"/>
            <a:ext cx="2037520" cy="584775"/>
          </a:xfrm>
          <a:prstGeom prst="rect">
            <a:avLst/>
          </a:prstGeom>
        </p:spPr>
        <p:txBody>
          <a:bodyPr wrap="square">
            <a:spAutoFit/>
          </a:bodyPr>
          <a:lstStyle/>
          <a:p>
            <a:r>
              <a:rPr lang="en-GB" sz="3200" b="1" dirty="0">
                <a:solidFill>
                  <a:srgbClr val="FF0000"/>
                </a:solidFill>
              </a:rPr>
              <a:t>= £4.00</a:t>
            </a:r>
            <a:endParaRPr lang="en-GB" sz="3200" dirty="0">
              <a:solidFill>
                <a:srgbClr val="FF0000"/>
              </a:solidFill>
            </a:endParaRPr>
          </a:p>
        </p:txBody>
      </p:sp>
      <p:sp>
        <p:nvSpPr>
          <p:cNvPr id="7" name="Rectangle 6">
            <a:extLst>
              <a:ext uri="{FF2B5EF4-FFF2-40B4-BE49-F238E27FC236}">
                <a16:creationId xmlns:a16="http://schemas.microsoft.com/office/drawing/2014/main" id="{88995929-DEA3-48D1-A3D6-82023368280D}"/>
              </a:ext>
            </a:extLst>
          </p:cNvPr>
          <p:cNvSpPr/>
          <p:nvPr/>
        </p:nvSpPr>
        <p:spPr>
          <a:xfrm flipH="1">
            <a:off x="4496059" y="2659134"/>
            <a:ext cx="2829364" cy="584775"/>
          </a:xfrm>
          <a:prstGeom prst="rect">
            <a:avLst/>
          </a:prstGeom>
        </p:spPr>
        <p:txBody>
          <a:bodyPr wrap="square">
            <a:spAutoFit/>
          </a:bodyPr>
          <a:lstStyle/>
          <a:p>
            <a:r>
              <a:rPr lang="en-GB" sz="3200" b="1" dirty="0">
                <a:solidFill>
                  <a:srgbClr val="FF0000"/>
                </a:solidFill>
              </a:rPr>
              <a:t>spent by Jade</a:t>
            </a:r>
            <a:endParaRPr lang="en-GB" sz="3200" dirty="0">
              <a:solidFill>
                <a:srgbClr val="FF0000"/>
              </a:solidFill>
            </a:endParaRPr>
          </a:p>
        </p:txBody>
      </p:sp>
      <p:sp>
        <p:nvSpPr>
          <p:cNvPr id="8" name="Rectangle 7">
            <a:extLst>
              <a:ext uri="{FF2B5EF4-FFF2-40B4-BE49-F238E27FC236}">
                <a16:creationId xmlns:a16="http://schemas.microsoft.com/office/drawing/2014/main" id="{517024D6-95FE-464B-A87B-7FFBB1F8877E}"/>
              </a:ext>
            </a:extLst>
          </p:cNvPr>
          <p:cNvSpPr/>
          <p:nvPr/>
        </p:nvSpPr>
        <p:spPr>
          <a:xfrm flipH="1">
            <a:off x="337189" y="3243909"/>
            <a:ext cx="2836187" cy="584775"/>
          </a:xfrm>
          <a:prstGeom prst="rect">
            <a:avLst/>
          </a:prstGeom>
        </p:spPr>
        <p:txBody>
          <a:bodyPr wrap="square">
            <a:spAutoFit/>
          </a:bodyPr>
          <a:lstStyle/>
          <a:p>
            <a:r>
              <a:rPr lang="en-GB" sz="3200" b="1" dirty="0">
                <a:solidFill>
                  <a:srgbClr val="FF0000"/>
                </a:solidFill>
              </a:rPr>
              <a:t>£4.00 – £3.60 = </a:t>
            </a:r>
            <a:endParaRPr lang="en-GB" sz="3200" dirty="0">
              <a:solidFill>
                <a:srgbClr val="FF0000"/>
              </a:solidFill>
            </a:endParaRPr>
          </a:p>
        </p:txBody>
      </p:sp>
      <p:sp>
        <p:nvSpPr>
          <p:cNvPr id="9" name="Rectangle 8">
            <a:extLst>
              <a:ext uri="{FF2B5EF4-FFF2-40B4-BE49-F238E27FC236}">
                <a16:creationId xmlns:a16="http://schemas.microsoft.com/office/drawing/2014/main" id="{306067D2-0FDA-49CF-B65E-9026D7634E7D}"/>
              </a:ext>
            </a:extLst>
          </p:cNvPr>
          <p:cNvSpPr/>
          <p:nvPr/>
        </p:nvSpPr>
        <p:spPr>
          <a:xfrm flipH="1">
            <a:off x="3033730" y="3243906"/>
            <a:ext cx="2836187" cy="584775"/>
          </a:xfrm>
          <a:prstGeom prst="rect">
            <a:avLst/>
          </a:prstGeom>
        </p:spPr>
        <p:txBody>
          <a:bodyPr wrap="square">
            <a:spAutoFit/>
          </a:bodyPr>
          <a:lstStyle/>
          <a:p>
            <a:r>
              <a:rPr lang="en-GB" sz="3200" b="1" dirty="0">
                <a:solidFill>
                  <a:srgbClr val="FF0000"/>
                </a:solidFill>
              </a:rPr>
              <a:t>£0.40</a:t>
            </a:r>
            <a:endParaRPr lang="en-GB" sz="3200" dirty="0">
              <a:solidFill>
                <a:srgbClr val="FF0000"/>
              </a:solidFill>
            </a:endParaRPr>
          </a:p>
        </p:txBody>
      </p:sp>
      <p:sp>
        <p:nvSpPr>
          <p:cNvPr id="10" name="Rectangle 9">
            <a:extLst>
              <a:ext uri="{FF2B5EF4-FFF2-40B4-BE49-F238E27FC236}">
                <a16:creationId xmlns:a16="http://schemas.microsoft.com/office/drawing/2014/main" id="{30AB6C41-6657-463B-AE21-92D4F3BB7BEC}"/>
              </a:ext>
            </a:extLst>
          </p:cNvPr>
          <p:cNvSpPr/>
          <p:nvPr/>
        </p:nvSpPr>
        <p:spPr>
          <a:xfrm flipH="1">
            <a:off x="4122314" y="3243905"/>
            <a:ext cx="2836187" cy="584775"/>
          </a:xfrm>
          <a:prstGeom prst="rect">
            <a:avLst/>
          </a:prstGeom>
        </p:spPr>
        <p:txBody>
          <a:bodyPr wrap="square">
            <a:spAutoFit/>
          </a:bodyPr>
          <a:lstStyle/>
          <a:p>
            <a:r>
              <a:rPr lang="en-GB" sz="3200" b="1" dirty="0">
                <a:solidFill>
                  <a:srgbClr val="FF0000"/>
                </a:solidFill>
              </a:rPr>
              <a:t>= 40p</a:t>
            </a:r>
            <a:endParaRPr lang="en-GB" sz="3200" dirty="0">
              <a:solidFill>
                <a:srgbClr val="FF0000"/>
              </a:solidFill>
            </a:endParaRPr>
          </a:p>
        </p:txBody>
      </p:sp>
      <p:sp>
        <p:nvSpPr>
          <p:cNvPr id="11" name="Rectangle 10">
            <a:extLst>
              <a:ext uri="{FF2B5EF4-FFF2-40B4-BE49-F238E27FC236}">
                <a16:creationId xmlns:a16="http://schemas.microsoft.com/office/drawing/2014/main" id="{BE2B9A91-9B55-459D-B82A-30B7A874CE5B}"/>
              </a:ext>
            </a:extLst>
          </p:cNvPr>
          <p:cNvSpPr/>
          <p:nvPr/>
        </p:nvSpPr>
        <p:spPr>
          <a:xfrm flipH="1">
            <a:off x="6431060" y="2019008"/>
            <a:ext cx="2836187" cy="584775"/>
          </a:xfrm>
          <a:prstGeom prst="rect">
            <a:avLst/>
          </a:prstGeom>
        </p:spPr>
        <p:txBody>
          <a:bodyPr wrap="square">
            <a:spAutoFit/>
          </a:bodyPr>
          <a:lstStyle/>
          <a:p>
            <a:r>
              <a:rPr lang="en-GB" sz="3200" b="1" dirty="0">
                <a:solidFill>
                  <a:srgbClr val="FF0000"/>
                </a:solidFill>
              </a:rPr>
              <a:t>Zak is correct. </a:t>
            </a:r>
            <a:endParaRPr lang="en-GB" sz="3200" dirty="0">
              <a:solidFill>
                <a:srgbClr val="FF0000"/>
              </a:solidFill>
            </a:endParaRPr>
          </a:p>
        </p:txBody>
      </p:sp>
    </p:spTree>
    <p:extLst>
      <p:ext uri="{BB962C8B-B14F-4D97-AF65-F5344CB8AC3E}">
        <p14:creationId xmlns:p14="http://schemas.microsoft.com/office/powerpoint/2010/main" val="2865691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percentage to its correct decimal equivalent.</a:t>
            </a:r>
          </a:p>
        </p:txBody>
      </p:sp>
      <p:pic>
        <p:nvPicPr>
          <p:cNvPr id="48130" name="Picture 2">
            <a:extLst>
              <a:ext uri="{FF2B5EF4-FFF2-40B4-BE49-F238E27FC236}">
                <a16:creationId xmlns:a16="http://schemas.microsoft.com/office/drawing/2014/main" id="{22CCFDF1-1A1E-4C3B-8BDE-8BCD1BC33E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618" y="1335977"/>
            <a:ext cx="4837693" cy="4186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65C9EA42-6A17-437C-A7BE-C25C6012DE75}"/>
              </a:ext>
            </a:extLst>
          </p:cNvPr>
          <p:cNvCxnSpPr>
            <a:cxnSpLocks/>
          </p:cNvCxnSpPr>
          <p:nvPr/>
        </p:nvCxnSpPr>
        <p:spPr>
          <a:xfrm>
            <a:off x="1968965" y="1657585"/>
            <a:ext cx="1944667" cy="26949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EFE3802-7654-457B-B30C-8E9C9F32655D}"/>
              </a:ext>
            </a:extLst>
          </p:cNvPr>
          <p:cNvCxnSpPr>
            <a:cxnSpLocks/>
          </p:cNvCxnSpPr>
          <p:nvPr/>
        </p:nvCxnSpPr>
        <p:spPr>
          <a:xfrm>
            <a:off x="1968965" y="3429000"/>
            <a:ext cx="19446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86BCBD-05EF-4F80-B9D1-FF37AFDCB837}"/>
              </a:ext>
            </a:extLst>
          </p:cNvPr>
          <p:cNvCxnSpPr>
            <a:cxnSpLocks/>
          </p:cNvCxnSpPr>
          <p:nvPr/>
        </p:nvCxnSpPr>
        <p:spPr>
          <a:xfrm flipV="1">
            <a:off x="1968965" y="2560320"/>
            <a:ext cx="1944667" cy="26400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D8B3C35-7E45-42E0-8B6C-916A0C7D94F0}"/>
              </a:ext>
            </a:extLst>
          </p:cNvPr>
          <p:cNvSpPr txBox="1"/>
          <p:nvPr/>
        </p:nvSpPr>
        <p:spPr>
          <a:xfrm>
            <a:off x="4682369" y="2278179"/>
            <a:ext cx="529466" cy="523220"/>
          </a:xfrm>
          <a:prstGeom prst="rect">
            <a:avLst/>
          </a:prstGeom>
          <a:noFill/>
        </p:spPr>
        <p:txBody>
          <a:bodyPr wrap="square" rtlCol="0">
            <a:spAutoFit/>
          </a:bodyPr>
          <a:lstStyle/>
          <a:p>
            <a:r>
              <a:rPr lang="en-GB" sz="2800" b="1" dirty="0">
                <a:solidFill>
                  <a:srgbClr val="FF0000"/>
                </a:solidFill>
              </a:rPr>
              <a:t>0</a:t>
            </a:r>
          </a:p>
        </p:txBody>
      </p:sp>
      <p:sp>
        <p:nvSpPr>
          <p:cNvPr id="9" name="Rectangle 8">
            <a:extLst>
              <a:ext uri="{FF2B5EF4-FFF2-40B4-BE49-F238E27FC236}">
                <a16:creationId xmlns:a16="http://schemas.microsoft.com/office/drawing/2014/main" id="{9EC8A1A9-AEC3-434C-ACEE-8D56D06BB8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46343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2031201"/>
            <a:ext cx="10902822" cy="584775"/>
          </a:xfrm>
          <a:prstGeom prst="rect">
            <a:avLst/>
          </a:prstGeom>
        </p:spPr>
        <p:txBody>
          <a:bodyPr wrap="square">
            <a:spAutoFit/>
          </a:bodyPr>
          <a:lstStyle/>
          <a:p>
            <a:r>
              <a:rPr lang="en-GB" sz="3200" b="1" dirty="0"/>
              <a:t>Use all four digit cards to make this number sentence correct. </a:t>
            </a:r>
            <a:endParaRPr lang="en-GB" sz="4000" dirty="0"/>
          </a:p>
        </p:txBody>
      </p:sp>
      <p:pic>
        <p:nvPicPr>
          <p:cNvPr id="3" name="Picture 2">
            <a:extLst>
              <a:ext uri="{FF2B5EF4-FFF2-40B4-BE49-F238E27FC236}">
                <a16:creationId xmlns:a16="http://schemas.microsoft.com/office/drawing/2014/main" id="{ED3DC4FD-809B-4358-B6D5-6BA093C383C8}"/>
              </a:ext>
            </a:extLst>
          </p:cNvPr>
          <p:cNvPicPr>
            <a:picLocks noChangeAspect="1"/>
          </p:cNvPicPr>
          <p:nvPr/>
        </p:nvPicPr>
        <p:blipFill>
          <a:blip r:embed="rId3"/>
          <a:stretch>
            <a:fillRect/>
          </a:stretch>
        </p:blipFill>
        <p:spPr>
          <a:xfrm>
            <a:off x="221679" y="201859"/>
            <a:ext cx="5800293" cy="1769251"/>
          </a:xfrm>
          <a:prstGeom prst="rect">
            <a:avLst/>
          </a:prstGeom>
        </p:spPr>
      </p:pic>
      <p:pic>
        <p:nvPicPr>
          <p:cNvPr id="4" name="Picture 3">
            <a:extLst>
              <a:ext uri="{FF2B5EF4-FFF2-40B4-BE49-F238E27FC236}">
                <a16:creationId xmlns:a16="http://schemas.microsoft.com/office/drawing/2014/main" id="{0B26EF2F-C7E7-4592-A7F1-625DBF4EFC45}"/>
              </a:ext>
            </a:extLst>
          </p:cNvPr>
          <p:cNvPicPr>
            <a:picLocks noChangeAspect="1"/>
          </p:cNvPicPr>
          <p:nvPr/>
        </p:nvPicPr>
        <p:blipFill>
          <a:blip r:embed="rId4"/>
          <a:stretch>
            <a:fillRect/>
          </a:stretch>
        </p:blipFill>
        <p:spPr>
          <a:xfrm>
            <a:off x="484910" y="2630259"/>
            <a:ext cx="6788726" cy="1293827"/>
          </a:xfrm>
          <a:prstGeom prst="rect">
            <a:avLst/>
          </a:prstGeom>
        </p:spPr>
      </p:pic>
      <p:sp>
        <p:nvSpPr>
          <p:cNvPr id="6" name="TextBox 5">
            <a:extLst>
              <a:ext uri="{FF2B5EF4-FFF2-40B4-BE49-F238E27FC236}">
                <a16:creationId xmlns:a16="http://schemas.microsoft.com/office/drawing/2014/main" id="{96636E43-A10B-4C8E-B67F-EF0CE5790CAD}"/>
              </a:ext>
            </a:extLst>
          </p:cNvPr>
          <p:cNvSpPr txBox="1"/>
          <p:nvPr/>
        </p:nvSpPr>
        <p:spPr>
          <a:xfrm>
            <a:off x="71943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 name="TextBox 6">
            <a:extLst>
              <a:ext uri="{FF2B5EF4-FFF2-40B4-BE49-F238E27FC236}">
                <a16:creationId xmlns:a16="http://schemas.microsoft.com/office/drawing/2014/main" id="{B5EF7BDD-01AC-4639-A061-7ACAD1F45A05}"/>
              </a:ext>
            </a:extLst>
          </p:cNvPr>
          <p:cNvSpPr txBox="1"/>
          <p:nvPr/>
        </p:nvSpPr>
        <p:spPr>
          <a:xfrm>
            <a:off x="358504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7ADAF510-E9E6-4581-9E8B-498C0433B8F2}"/>
              </a:ext>
            </a:extLst>
          </p:cNvPr>
          <p:cNvSpPr txBox="1"/>
          <p:nvPr/>
        </p:nvSpPr>
        <p:spPr>
          <a:xfrm>
            <a:off x="151014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EF2FD70E-3FAB-4344-9732-BD3E060DD810}"/>
              </a:ext>
            </a:extLst>
          </p:cNvPr>
          <p:cNvSpPr txBox="1"/>
          <p:nvPr/>
        </p:nvSpPr>
        <p:spPr>
          <a:xfrm>
            <a:off x="4409937"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Rectangle 9">
            <a:extLst>
              <a:ext uri="{FF2B5EF4-FFF2-40B4-BE49-F238E27FC236}">
                <a16:creationId xmlns:a16="http://schemas.microsoft.com/office/drawing/2014/main" id="{3AE8C03F-7C5E-4CC1-B185-6ADAD3D3FD01}"/>
              </a:ext>
            </a:extLst>
          </p:cNvPr>
          <p:cNvSpPr/>
          <p:nvPr/>
        </p:nvSpPr>
        <p:spPr>
          <a:xfrm>
            <a:off x="8604854" y="370499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8EB5FC5B-911B-40EE-B670-45A93294BB0D}"/>
              </a:ext>
            </a:extLst>
          </p:cNvPr>
          <p:cNvSpPr/>
          <p:nvPr/>
        </p:nvSpPr>
        <p:spPr>
          <a:xfrm>
            <a:off x="8163214" y="370453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7C693322-6BEB-4777-A39E-05C22BE29F22}"/>
              </a:ext>
            </a:extLst>
          </p:cNvPr>
          <p:cNvSpPr/>
          <p:nvPr/>
        </p:nvSpPr>
        <p:spPr>
          <a:xfrm>
            <a:off x="8601339" y="280289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CC00946D-D2E8-48AC-8576-2A7EAD9DF1CF}"/>
              </a:ext>
            </a:extLst>
          </p:cNvPr>
          <p:cNvSpPr/>
          <p:nvPr/>
        </p:nvSpPr>
        <p:spPr>
          <a:xfrm>
            <a:off x="8155730" y="280243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6B28CE40-9AAF-48E2-919F-908F4887101E}"/>
              </a:ext>
            </a:extLst>
          </p:cNvPr>
          <p:cNvCxnSpPr>
            <a:cxnSpLocks/>
          </p:cNvCxnSpPr>
          <p:nvPr/>
        </p:nvCxnSpPr>
        <p:spPr>
          <a:xfrm>
            <a:off x="7264801" y="4141049"/>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ABAA3C2-C0C4-4D77-9108-A412BF38501C}"/>
              </a:ext>
            </a:extLst>
          </p:cNvPr>
          <p:cNvSpPr txBox="1"/>
          <p:nvPr/>
        </p:nvSpPr>
        <p:spPr>
          <a:xfrm>
            <a:off x="8156376" y="3159799"/>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16" name="TextBox 15">
            <a:extLst>
              <a:ext uri="{FF2B5EF4-FFF2-40B4-BE49-F238E27FC236}">
                <a16:creationId xmlns:a16="http://schemas.microsoft.com/office/drawing/2014/main" id="{36202824-9831-4F90-A03D-E5DA59967215}"/>
              </a:ext>
            </a:extLst>
          </p:cNvPr>
          <p:cNvSpPr txBox="1"/>
          <p:nvPr/>
        </p:nvSpPr>
        <p:spPr>
          <a:xfrm>
            <a:off x="8628812" y="3153255"/>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7" name="TextBox 16">
            <a:extLst>
              <a:ext uri="{FF2B5EF4-FFF2-40B4-BE49-F238E27FC236}">
                <a16:creationId xmlns:a16="http://schemas.microsoft.com/office/drawing/2014/main" id="{C6884B74-C249-4E1C-AEB5-D3E20FA97F2D}"/>
              </a:ext>
            </a:extLst>
          </p:cNvPr>
          <p:cNvSpPr txBox="1"/>
          <p:nvPr/>
        </p:nvSpPr>
        <p:spPr>
          <a:xfrm>
            <a:off x="8174155" y="358487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8" name="TextBox 17">
            <a:extLst>
              <a:ext uri="{FF2B5EF4-FFF2-40B4-BE49-F238E27FC236}">
                <a16:creationId xmlns:a16="http://schemas.microsoft.com/office/drawing/2014/main" id="{35629FF8-5A9A-4119-9674-FDD324107B43}"/>
              </a:ext>
            </a:extLst>
          </p:cNvPr>
          <p:cNvSpPr txBox="1"/>
          <p:nvPr/>
        </p:nvSpPr>
        <p:spPr>
          <a:xfrm>
            <a:off x="8617891" y="3592754"/>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19" name="TextBox 18">
            <a:extLst>
              <a:ext uri="{FF2B5EF4-FFF2-40B4-BE49-F238E27FC236}">
                <a16:creationId xmlns:a16="http://schemas.microsoft.com/office/drawing/2014/main" id="{17829F13-8A2B-47A7-B862-66752CBAB8F8}"/>
              </a:ext>
            </a:extLst>
          </p:cNvPr>
          <p:cNvSpPr txBox="1"/>
          <p:nvPr/>
        </p:nvSpPr>
        <p:spPr>
          <a:xfrm>
            <a:off x="6875219" y="3634533"/>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20" name="TextBox 19">
            <a:extLst>
              <a:ext uri="{FF2B5EF4-FFF2-40B4-BE49-F238E27FC236}">
                <a16:creationId xmlns:a16="http://schemas.microsoft.com/office/drawing/2014/main" id="{AC75F567-085B-44A7-B1AC-C95925BF54B5}"/>
              </a:ext>
            </a:extLst>
          </p:cNvPr>
          <p:cNvSpPr txBox="1"/>
          <p:nvPr/>
        </p:nvSpPr>
        <p:spPr>
          <a:xfrm>
            <a:off x="8205315" y="2967642"/>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593A8E80-68D4-4BAD-A2BB-87CCD8FE5363}"/>
              </a:ext>
            </a:extLst>
          </p:cNvPr>
          <p:cNvSpPr txBox="1"/>
          <p:nvPr/>
        </p:nvSpPr>
        <p:spPr>
          <a:xfrm>
            <a:off x="8597729" y="408825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2C8F67BC-D3B6-4B1D-8C81-B96400BB60D8}"/>
              </a:ext>
            </a:extLst>
          </p:cNvPr>
          <p:cNvSpPr txBox="1"/>
          <p:nvPr/>
        </p:nvSpPr>
        <p:spPr>
          <a:xfrm>
            <a:off x="7694769" y="4088256"/>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a:t>
            </a:r>
          </a:p>
        </p:txBody>
      </p:sp>
      <p:sp>
        <p:nvSpPr>
          <p:cNvPr id="24" name="TextBox 23">
            <a:extLst>
              <a:ext uri="{FF2B5EF4-FFF2-40B4-BE49-F238E27FC236}">
                <a16:creationId xmlns:a16="http://schemas.microsoft.com/office/drawing/2014/main" id="{4912DED5-904B-433C-A8AE-CDA1DBAA4809}"/>
              </a:ext>
            </a:extLst>
          </p:cNvPr>
          <p:cNvSpPr txBox="1"/>
          <p:nvPr/>
        </p:nvSpPr>
        <p:spPr>
          <a:xfrm>
            <a:off x="8595316"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FF0AB00B-94A1-42B0-8FB7-102896F3516F}"/>
              </a:ext>
            </a:extLst>
          </p:cNvPr>
          <p:cNvSpPr txBox="1"/>
          <p:nvPr/>
        </p:nvSpPr>
        <p:spPr>
          <a:xfrm>
            <a:off x="8153785"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7D73ED32-32F2-4C4A-8C24-89C6F3CD6C22}"/>
              </a:ext>
            </a:extLst>
          </p:cNvPr>
          <p:cNvSpPr txBox="1"/>
          <p:nvPr/>
        </p:nvSpPr>
        <p:spPr>
          <a:xfrm>
            <a:off x="7249871" y="4519607"/>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4 9</a:t>
            </a:r>
          </a:p>
        </p:txBody>
      </p:sp>
      <p:cxnSp>
        <p:nvCxnSpPr>
          <p:cNvPr id="27" name="Straight Connector 26">
            <a:extLst>
              <a:ext uri="{FF2B5EF4-FFF2-40B4-BE49-F238E27FC236}">
                <a16:creationId xmlns:a16="http://schemas.microsoft.com/office/drawing/2014/main" id="{325322CA-3C68-4B17-AB86-A4EDB53ED174}"/>
              </a:ext>
            </a:extLst>
          </p:cNvPr>
          <p:cNvCxnSpPr>
            <a:cxnSpLocks/>
          </p:cNvCxnSpPr>
          <p:nvPr/>
        </p:nvCxnSpPr>
        <p:spPr>
          <a:xfrm>
            <a:off x="7267882" y="5036599"/>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51D1C5D5-CF8B-4EE6-A72F-39046B3B6E29}"/>
              </a:ext>
            </a:extLst>
          </p:cNvPr>
          <p:cNvSpPr txBox="1"/>
          <p:nvPr/>
        </p:nvSpPr>
        <p:spPr>
          <a:xfrm>
            <a:off x="8595316" y="495693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TextBox 28">
            <a:extLst>
              <a:ext uri="{FF2B5EF4-FFF2-40B4-BE49-F238E27FC236}">
                <a16:creationId xmlns:a16="http://schemas.microsoft.com/office/drawing/2014/main" id="{E4D1255A-CD0A-4A3E-9B37-9024DFDE3FF7}"/>
              </a:ext>
            </a:extLst>
          </p:cNvPr>
          <p:cNvSpPr txBox="1"/>
          <p:nvPr/>
        </p:nvSpPr>
        <p:spPr>
          <a:xfrm>
            <a:off x="8139919" y="496632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A9582C04-168C-40C3-82BB-9FEDA765EF8D}"/>
              </a:ext>
            </a:extLst>
          </p:cNvPr>
          <p:cNvSpPr txBox="1"/>
          <p:nvPr/>
        </p:nvSpPr>
        <p:spPr>
          <a:xfrm>
            <a:off x="7695975" y="495837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62995E5D-5F7E-42D4-BF1C-E670BCA165B8}"/>
              </a:ext>
            </a:extLst>
          </p:cNvPr>
          <p:cNvSpPr txBox="1"/>
          <p:nvPr/>
        </p:nvSpPr>
        <p:spPr>
          <a:xfrm>
            <a:off x="7314250" y="4080308"/>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2" name="TextBox 31">
            <a:extLst>
              <a:ext uri="{FF2B5EF4-FFF2-40B4-BE49-F238E27FC236}">
                <a16:creationId xmlns:a16="http://schemas.microsoft.com/office/drawing/2014/main" id="{3750D3A3-6CF9-44EC-9539-B7552E0E2004}"/>
              </a:ext>
            </a:extLst>
          </p:cNvPr>
          <p:cNvSpPr txBox="1"/>
          <p:nvPr/>
        </p:nvSpPr>
        <p:spPr>
          <a:xfrm>
            <a:off x="7238165" y="496202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Rectangle 33">
            <a:extLst>
              <a:ext uri="{FF2B5EF4-FFF2-40B4-BE49-F238E27FC236}">
                <a16:creationId xmlns:a16="http://schemas.microsoft.com/office/drawing/2014/main" id="{37F9C2B9-C8F6-4D4A-99E8-99E6EDFE606E}"/>
              </a:ext>
            </a:extLst>
          </p:cNvPr>
          <p:cNvSpPr/>
          <p:nvPr/>
        </p:nvSpPr>
        <p:spPr>
          <a:xfrm>
            <a:off x="11071656" y="370499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CED65790-388D-4BC7-BDEA-633C586682D9}"/>
              </a:ext>
            </a:extLst>
          </p:cNvPr>
          <p:cNvSpPr/>
          <p:nvPr/>
        </p:nvSpPr>
        <p:spPr>
          <a:xfrm>
            <a:off x="10630016" y="370453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extLst>
              <a:ext uri="{FF2B5EF4-FFF2-40B4-BE49-F238E27FC236}">
                <a16:creationId xmlns:a16="http://schemas.microsoft.com/office/drawing/2014/main" id="{CE1F9D76-2FDD-4736-B92D-9D3574BDB285}"/>
              </a:ext>
            </a:extLst>
          </p:cNvPr>
          <p:cNvSpPr/>
          <p:nvPr/>
        </p:nvSpPr>
        <p:spPr>
          <a:xfrm>
            <a:off x="11068141" y="280289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extLst>
              <a:ext uri="{FF2B5EF4-FFF2-40B4-BE49-F238E27FC236}">
                <a16:creationId xmlns:a16="http://schemas.microsoft.com/office/drawing/2014/main" id="{55C37BA9-EC91-4589-93BA-2D5D1FE084B9}"/>
              </a:ext>
            </a:extLst>
          </p:cNvPr>
          <p:cNvSpPr/>
          <p:nvPr/>
        </p:nvSpPr>
        <p:spPr>
          <a:xfrm>
            <a:off x="10622532" y="280243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8" name="Straight Connector 37">
            <a:extLst>
              <a:ext uri="{FF2B5EF4-FFF2-40B4-BE49-F238E27FC236}">
                <a16:creationId xmlns:a16="http://schemas.microsoft.com/office/drawing/2014/main" id="{5708CEBB-323A-4849-82A7-AA9B8E70139C}"/>
              </a:ext>
            </a:extLst>
          </p:cNvPr>
          <p:cNvCxnSpPr>
            <a:cxnSpLocks/>
          </p:cNvCxnSpPr>
          <p:nvPr/>
        </p:nvCxnSpPr>
        <p:spPr>
          <a:xfrm>
            <a:off x="9731603" y="4141049"/>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77A3FEB-AC5C-4707-8F9F-6FAEEB41C544}"/>
              </a:ext>
            </a:extLst>
          </p:cNvPr>
          <p:cNvSpPr txBox="1"/>
          <p:nvPr/>
        </p:nvSpPr>
        <p:spPr>
          <a:xfrm>
            <a:off x="10623178" y="3159799"/>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40" name="TextBox 39">
            <a:extLst>
              <a:ext uri="{FF2B5EF4-FFF2-40B4-BE49-F238E27FC236}">
                <a16:creationId xmlns:a16="http://schemas.microsoft.com/office/drawing/2014/main" id="{38D3E4B6-355B-4B11-9A43-37CC859D5F2F}"/>
              </a:ext>
            </a:extLst>
          </p:cNvPr>
          <p:cNvSpPr txBox="1"/>
          <p:nvPr/>
        </p:nvSpPr>
        <p:spPr>
          <a:xfrm>
            <a:off x="11095614" y="3153255"/>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41" name="TextBox 40">
            <a:extLst>
              <a:ext uri="{FF2B5EF4-FFF2-40B4-BE49-F238E27FC236}">
                <a16:creationId xmlns:a16="http://schemas.microsoft.com/office/drawing/2014/main" id="{F186A4E4-CF1E-4661-BF30-689844349963}"/>
              </a:ext>
            </a:extLst>
          </p:cNvPr>
          <p:cNvSpPr txBox="1"/>
          <p:nvPr/>
        </p:nvSpPr>
        <p:spPr>
          <a:xfrm>
            <a:off x="10640957" y="358487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42" name="TextBox 41">
            <a:extLst>
              <a:ext uri="{FF2B5EF4-FFF2-40B4-BE49-F238E27FC236}">
                <a16:creationId xmlns:a16="http://schemas.microsoft.com/office/drawing/2014/main" id="{E8B3A382-C1A5-4F87-95EA-572452EFA744}"/>
              </a:ext>
            </a:extLst>
          </p:cNvPr>
          <p:cNvSpPr txBox="1"/>
          <p:nvPr/>
        </p:nvSpPr>
        <p:spPr>
          <a:xfrm>
            <a:off x="11084693" y="3592754"/>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43" name="TextBox 42">
            <a:extLst>
              <a:ext uri="{FF2B5EF4-FFF2-40B4-BE49-F238E27FC236}">
                <a16:creationId xmlns:a16="http://schemas.microsoft.com/office/drawing/2014/main" id="{0845CC9B-5FAF-475A-A6CF-B30BFF312156}"/>
              </a:ext>
            </a:extLst>
          </p:cNvPr>
          <p:cNvSpPr txBox="1"/>
          <p:nvPr/>
        </p:nvSpPr>
        <p:spPr>
          <a:xfrm>
            <a:off x="9342021" y="3634533"/>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4" name="TextBox 43">
            <a:extLst>
              <a:ext uri="{FF2B5EF4-FFF2-40B4-BE49-F238E27FC236}">
                <a16:creationId xmlns:a16="http://schemas.microsoft.com/office/drawing/2014/main" id="{772EF1E6-1C92-444B-B574-2232176F8E13}"/>
              </a:ext>
            </a:extLst>
          </p:cNvPr>
          <p:cNvSpPr txBox="1"/>
          <p:nvPr/>
        </p:nvSpPr>
        <p:spPr>
          <a:xfrm>
            <a:off x="10672117" y="2967642"/>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027A8E38-0820-4F70-A6A3-A4B7802E7F6B}"/>
              </a:ext>
            </a:extLst>
          </p:cNvPr>
          <p:cNvSpPr txBox="1"/>
          <p:nvPr/>
        </p:nvSpPr>
        <p:spPr>
          <a:xfrm>
            <a:off x="11064531" y="408825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6" name="TextBox 45">
            <a:extLst>
              <a:ext uri="{FF2B5EF4-FFF2-40B4-BE49-F238E27FC236}">
                <a16:creationId xmlns:a16="http://schemas.microsoft.com/office/drawing/2014/main" id="{39986221-A6DD-461F-8EE8-9D661B752828}"/>
              </a:ext>
            </a:extLst>
          </p:cNvPr>
          <p:cNvSpPr txBox="1"/>
          <p:nvPr/>
        </p:nvSpPr>
        <p:spPr>
          <a:xfrm>
            <a:off x="10161571" y="4088256"/>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47" name="TextBox 46">
            <a:extLst>
              <a:ext uri="{FF2B5EF4-FFF2-40B4-BE49-F238E27FC236}">
                <a16:creationId xmlns:a16="http://schemas.microsoft.com/office/drawing/2014/main" id="{913F82FA-52F6-4144-BCB3-F79694799FA7}"/>
              </a:ext>
            </a:extLst>
          </p:cNvPr>
          <p:cNvSpPr txBox="1"/>
          <p:nvPr/>
        </p:nvSpPr>
        <p:spPr>
          <a:xfrm>
            <a:off x="11062118"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8" name="TextBox 47">
            <a:extLst>
              <a:ext uri="{FF2B5EF4-FFF2-40B4-BE49-F238E27FC236}">
                <a16:creationId xmlns:a16="http://schemas.microsoft.com/office/drawing/2014/main" id="{A34F4568-6CA1-45B7-A2B9-CD1155E90AC6}"/>
              </a:ext>
            </a:extLst>
          </p:cNvPr>
          <p:cNvSpPr txBox="1"/>
          <p:nvPr/>
        </p:nvSpPr>
        <p:spPr>
          <a:xfrm>
            <a:off x="10620587"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9" name="TextBox 48">
            <a:extLst>
              <a:ext uri="{FF2B5EF4-FFF2-40B4-BE49-F238E27FC236}">
                <a16:creationId xmlns:a16="http://schemas.microsoft.com/office/drawing/2014/main" id="{85DB5E8A-4483-437B-A064-9E38E70CAE10}"/>
              </a:ext>
            </a:extLst>
          </p:cNvPr>
          <p:cNvSpPr txBox="1"/>
          <p:nvPr/>
        </p:nvSpPr>
        <p:spPr>
          <a:xfrm>
            <a:off x="9716673" y="4519607"/>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cxnSp>
        <p:nvCxnSpPr>
          <p:cNvPr id="51" name="Straight Connector 50">
            <a:extLst>
              <a:ext uri="{FF2B5EF4-FFF2-40B4-BE49-F238E27FC236}">
                <a16:creationId xmlns:a16="http://schemas.microsoft.com/office/drawing/2014/main" id="{5D2C450D-CD55-4E79-A6F9-D4F8DDC76083}"/>
              </a:ext>
            </a:extLst>
          </p:cNvPr>
          <p:cNvCxnSpPr>
            <a:cxnSpLocks/>
          </p:cNvCxnSpPr>
          <p:nvPr/>
        </p:nvCxnSpPr>
        <p:spPr>
          <a:xfrm>
            <a:off x="9734684" y="5036599"/>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87DAFE1F-4EBB-4A0A-BC8C-8DC9AB043734}"/>
              </a:ext>
            </a:extLst>
          </p:cNvPr>
          <p:cNvSpPr txBox="1"/>
          <p:nvPr/>
        </p:nvSpPr>
        <p:spPr>
          <a:xfrm>
            <a:off x="11062118" y="495693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53" name="TextBox 52">
            <a:extLst>
              <a:ext uri="{FF2B5EF4-FFF2-40B4-BE49-F238E27FC236}">
                <a16:creationId xmlns:a16="http://schemas.microsoft.com/office/drawing/2014/main" id="{F7914487-83EC-4C6E-B53A-8F22CC53B1DC}"/>
              </a:ext>
            </a:extLst>
          </p:cNvPr>
          <p:cNvSpPr txBox="1"/>
          <p:nvPr/>
        </p:nvSpPr>
        <p:spPr>
          <a:xfrm>
            <a:off x="10606721" y="496632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4" name="TextBox 53">
            <a:extLst>
              <a:ext uri="{FF2B5EF4-FFF2-40B4-BE49-F238E27FC236}">
                <a16:creationId xmlns:a16="http://schemas.microsoft.com/office/drawing/2014/main" id="{A3054CC5-42E9-476D-AB04-1EB6CD2C5B23}"/>
              </a:ext>
            </a:extLst>
          </p:cNvPr>
          <p:cNvSpPr txBox="1"/>
          <p:nvPr/>
        </p:nvSpPr>
        <p:spPr>
          <a:xfrm>
            <a:off x="10162777" y="495837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6" name="TextBox 55">
            <a:extLst>
              <a:ext uri="{FF2B5EF4-FFF2-40B4-BE49-F238E27FC236}">
                <a16:creationId xmlns:a16="http://schemas.microsoft.com/office/drawing/2014/main" id="{BC5C225E-5B40-495E-9178-5D433C976A03}"/>
              </a:ext>
            </a:extLst>
          </p:cNvPr>
          <p:cNvSpPr txBox="1"/>
          <p:nvPr/>
        </p:nvSpPr>
        <p:spPr>
          <a:xfrm>
            <a:off x="9704967" y="496202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2732B1F3-080B-4564-9D00-AF09F36E2628}"/>
              </a:ext>
            </a:extLst>
          </p:cNvPr>
          <p:cNvSpPr txBox="1"/>
          <p:nvPr/>
        </p:nvSpPr>
        <p:spPr>
          <a:xfrm>
            <a:off x="10205534" y="3863703"/>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2593685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12"/>
                                        </p:tgtEl>
                                      </p:cBhvr>
                                    </p:animEffect>
                                    <p:set>
                                      <p:cBhvr>
                                        <p:cTn id="60" dur="1" fill="hold">
                                          <p:stCondLst>
                                            <p:cond delay="499"/>
                                          </p:stCondLst>
                                        </p:cTn>
                                        <p:tgtEl>
                                          <p:spTgt spid="12"/>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10"/>
                                        </p:tgtEl>
                                      </p:cBhvr>
                                    </p:animEffect>
                                    <p:set>
                                      <p:cBhvr>
                                        <p:cTn id="74" dur="1" fill="hold">
                                          <p:stCondLst>
                                            <p:cond delay="499"/>
                                          </p:stCondLst>
                                        </p:cTn>
                                        <p:tgtEl>
                                          <p:spTgt spid="10"/>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3"/>
                                        </p:tgtEl>
                                      </p:cBhvr>
                                    </p:animEffect>
                                    <p:set>
                                      <p:cBhvr>
                                        <p:cTn id="77" dur="1" fill="hold">
                                          <p:stCondLst>
                                            <p:cond delay="499"/>
                                          </p:stCondLst>
                                        </p:cTn>
                                        <p:tgtEl>
                                          <p:spTgt spid="13"/>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500"/>
                                        <p:tgtEl>
                                          <p:spTgt spid="1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fade">
                                      <p:cBhvr>
                                        <p:cTn id="84" dur="500"/>
                                        <p:tgtEl>
                                          <p:spTgt spid="1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3" nodeType="clickEffect">
                                  <p:stCondLst>
                                    <p:cond delay="0"/>
                                  </p:stCondLst>
                                  <p:childTnLst>
                                    <p:animEffect transition="out" filter="fade">
                                      <p:cBhvr>
                                        <p:cTn id="103" dur="500"/>
                                        <p:tgtEl>
                                          <p:spTgt spid="12"/>
                                        </p:tgtEl>
                                      </p:cBhvr>
                                    </p:animEffect>
                                    <p:set>
                                      <p:cBhvr>
                                        <p:cTn id="104" dur="1" fill="hold">
                                          <p:stCondLst>
                                            <p:cond delay="499"/>
                                          </p:stCondLst>
                                        </p:cTn>
                                        <p:tgtEl>
                                          <p:spTgt spid="12"/>
                                        </p:tgtEl>
                                        <p:attrNameLst>
                                          <p:attrName>style.visibility</p:attrName>
                                        </p:attrNameLst>
                                      </p:cBhvr>
                                      <p:to>
                                        <p:strVal val="hidden"/>
                                      </p:to>
                                    </p:set>
                                  </p:childTnLst>
                                </p:cTn>
                              </p:par>
                            </p:childTnLst>
                          </p:cTn>
                        </p:par>
                        <p:par>
                          <p:cTn id="105" fill="hold">
                            <p:stCondLst>
                              <p:cond delay="500"/>
                            </p:stCondLst>
                            <p:childTnLst>
                              <p:par>
                                <p:cTn id="106" presetID="10" presetClass="entr" presetSubtype="0" fill="hold" grpId="2" nodeType="afterEffect">
                                  <p:stCondLst>
                                    <p:cond delay="0"/>
                                  </p:stCondLst>
                                  <p:childTnLst>
                                    <p:set>
                                      <p:cBhvr>
                                        <p:cTn id="107" dur="1" fill="hold">
                                          <p:stCondLst>
                                            <p:cond delay="0"/>
                                          </p:stCondLst>
                                        </p:cTn>
                                        <p:tgtEl>
                                          <p:spTgt spid="13"/>
                                        </p:tgtEl>
                                        <p:attrNameLst>
                                          <p:attrName>style.visibility</p:attrName>
                                        </p:attrNameLst>
                                      </p:cBhvr>
                                      <p:to>
                                        <p:strVal val="visible"/>
                                      </p:to>
                                    </p:set>
                                    <p:animEffect transition="in" filter="fade">
                                      <p:cBhvr>
                                        <p:cTn id="108" dur="500"/>
                                        <p:tgtEl>
                                          <p:spTgt spid="1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6"/>
                                        </p:tgtEl>
                                        <p:attrNameLst>
                                          <p:attrName>style.visibility</p:attrName>
                                        </p:attrNameLst>
                                      </p:cBhvr>
                                      <p:to>
                                        <p:strVal val="visible"/>
                                      </p:to>
                                    </p:set>
                                    <p:animEffect transition="in" filter="fade">
                                      <p:cBhvr>
                                        <p:cTn id="113" dur="500"/>
                                        <p:tgtEl>
                                          <p:spTgt spid="26"/>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xit" presetSubtype="0" fill="hold" grpId="3" nodeType="clickEffect">
                                  <p:stCondLst>
                                    <p:cond delay="0"/>
                                  </p:stCondLst>
                                  <p:childTnLst>
                                    <p:animEffect transition="out" filter="fade">
                                      <p:cBhvr>
                                        <p:cTn id="117" dur="500"/>
                                        <p:tgtEl>
                                          <p:spTgt spid="13"/>
                                        </p:tgtEl>
                                      </p:cBhvr>
                                    </p:animEffect>
                                    <p:set>
                                      <p:cBhvr>
                                        <p:cTn id="118" dur="1" fill="hold">
                                          <p:stCondLst>
                                            <p:cond delay="499"/>
                                          </p:stCondLst>
                                        </p:cTn>
                                        <p:tgtEl>
                                          <p:spTgt spid="13"/>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11"/>
                                        </p:tgtEl>
                                      </p:cBhvr>
                                    </p:animEffect>
                                    <p:set>
                                      <p:cBhvr>
                                        <p:cTn id="121" dur="1" fill="hold">
                                          <p:stCondLst>
                                            <p:cond delay="499"/>
                                          </p:stCondLst>
                                        </p:cTn>
                                        <p:tgtEl>
                                          <p:spTgt spid="11"/>
                                        </p:tgtEl>
                                        <p:attrNameLst>
                                          <p:attrName>style.visibility</p:attrName>
                                        </p:attrNameLst>
                                      </p:cBhvr>
                                      <p:to>
                                        <p:strVal val="hidden"/>
                                      </p:to>
                                    </p:se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nodeType="clickEffect">
                                  <p:stCondLst>
                                    <p:cond delay="0"/>
                                  </p:stCondLst>
                                  <p:childTnLst>
                                    <p:set>
                                      <p:cBhvr>
                                        <p:cTn id="125" dur="1" fill="hold">
                                          <p:stCondLst>
                                            <p:cond delay="0"/>
                                          </p:stCondLst>
                                        </p:cTn>
                                        <p:tgtEl>
                                          <p:spTgt spid="27"/>
                                        </p:tgtEl>
                                        <p:attrNameLst>
                                          <p:attrName>style.visibility</p:attrName>
                                        </p:attrNameLst>
                                      </p:cBhvr>
                                      <p:to>
                                        <p:strVal val="visible"/>
                                      </p:to>
                                    </p:set>
                                    <p:animEffect transition="in" filter="fade">
                                      <p:cBhvr>
                                        <p:cTn id="126" dur="500"/>
                                        <p:tgtEl>
                                          <p:spTgt spid="2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28"/>
                                        </p:tgtEl>
                                        <p:attrNameLst>
                                          <p:attrName>style.visibility</p:attrName>
                                        </p:attrNameLst>
                                      </p:cBhvr>
                                      <p:to>
                                        <p:strVal val="visible"/>
                                      </p:to>
                                    </p:set>
                                    <p:animEffect transition="in" filter="fade">
                                      <p:cBhvr>
                                        <p:cTn id="131" dur="500"/>
                                        <p:tgtEl>
                                          <p:spTgt spid="2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9"/>
                                        </p:tgtEl>
                                        <p:attrNameLst>
                                          <p:attrName>style.visibility</p:attrName>
                                        </p:attrNameLst>
                                      </p:cBhvr>
                                      <p:to>
                                        <p:strVal val="visible"/>
                                      </p:to>
                                    </p:set>
                                    <p:animEffect transition="in" filter="fade">
                                      <p:cBhvr>
                                        <p:cTn id="136" dur="500"/>
                                        <p:tgtEl>
                                          <p:spTgt spid="29"/>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1"/>
                                        </p:tgtEl>
                                        <p:attrNameLst>
                                          <p:attrName>style.visibility</p:attrName>
                                        </p:attrNameLst>
                                      </p:cBhvr>
                                      <p:to>
                                        <p:strVal val="visible"/>
                                      </p:to>
                                    </p:set>
                                    <p:animEffect transition="in" filter="fade">
                                      <p:cBhvr>
                                        <p:cTn id="141" dur="500"/>
                                        <p:tgtEl>
                                          <p:spTgt spid="31"/>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0"/>
                                        </p:tgtEl>
                                        <p:attrNameLst>
                                          <p:attrName>style.visibility</p:attrName>
                                        </p:attrNameLst>
                                      </p:cBhvr>
                                      <p:to>
                                        <p:strVal val="visible"/>
                                      </p:to>
                                    </p:set>
                                    <p:animEffect transition="in" filter="fade">
                                      <p:cBhvr>
                                        <p:cTn id="146" dur="500"/>
                                        <p:tgtEl>
                                          <p:spTgt spid="30"/>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32"/>
                                        </p:tgtEl>
                                        <p:attrNameLst>
                                          <p:attrName>style.visibility</p:attrName>
                                        </p:attrNameLst>
                                      </p:cBhvr>
                                      <p:to>
                                        <p:strVal val="visible"/>
                                      </p:to>
                                    </p:set>
                                    <p:animEffect transition="in" filter="fade">
                                      <p:cBhvr>
                                        <p:cTn id="151" dur="500"/>
                                        <p:tgtEl>
                                          <p:spTgt spid="3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0"/>
                                        </p:tgtEl>
                                        <p:attrNameLst>
                                          <p:attrName>style.visibility</p:attrName>
                                        </p:attrNameLst>
                                      </p:cBhvr>
                                      <p:to>
                                        <p:strVal val="visible"/>
                                      </p:to>
                                    </p:set>
                                    <p:animEffect transition="in" filter="fade">
                                      <p:cBhvr>
                                        <p:cTn id="156" dur="500"/>
                                        <p:tgtEl>
                                          <p:spTgt spid="40"/>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39"/>
                                        </p:tgtEl>
                                        <p:attrNameLst>
                                          <p:attrName>style.visibility</p:attrName>
                                        </p:attrNameLst>
                                      </p:cBhvr>
                                      <p:to>
                                        <p:strVal val="visible"/>
                                      </p:to>
                                    </p:set>
                                    <p:animEffect transition="in" filter="fade">
                                      <p:cBhvr>
                                        <p:cTn id="159" dur="500"/>
                                        <p:tgtEl>
                                          <p:spTgt spid="39"/>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42"/>
                                        </p:tgtEl>
                                        <p:attrNameLst>
                                          <p:attrName>style.visibility</p:attrName>
                                        </p:attrNameLst>
                                      </p:cBhvr>
                                      <p:to>
                                        <p:strVal val="visible"/>
                                      </p:to>
                                    </p:set>
                                    <p:animEffect transition="in" filter="fade">
                                      <p:cBhvr>
                                        <p:cTn id="162" dur="500"/>
                                        <p:tgtEl>
                                          <p:spTgt spid="42"/>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41"/>
                                        </p:tgtEl>
                                        <p:attrNameLst>
                                          <p:attrName>style.visibility</p:attrName>
                                        </p:attrNameLst>
                                      </p:cBhvr>
                                      <p:to>
                                        <p:strVal val="visible"/>
                                      </p:to>
                                    </p:set>
                                    <p:animEffect transition="in" filter="fade">
                                      <p:cBhvr>
                                        <p:cTn id="165" dur="500"/>
                                        <p:tgtEl>
                                          <p:spTgt spid="41"/>
                                        </p:tgtEl>
                                      </p:cBhvr>
                                    </p:animEffect>
                                  </p:childTnLst>
                                </p:cTn>
                              </p:par>
                              <p:par>
                                <p:cTn id="166" presetID="10" presetClass="entr" presetSubtype="0" fill="hold" grpId="0" nodeType="withEffect">
                                  <p:stCondLst>
                                    <p:cond delay="0"/>
                                  </p:stCondLst>
                                  <p:childTnLst>
                                    <p:set>
                                      <p:cBhvr>
                                        <p:cTn id="167" dur="1" fill="hold">
                                          <p:stCondLst>
                                            <p:cond delay="0"/>
                                          </p:stCondLst>
                                        </p:cTn>
                                        <p:tgtEl>
                                          <p:spTgt spid="43"/>
                                        </p:tgtEl>
                                        <p:attrNameLst>
                                          <p:attrName>style.visibility</p:attrName>
                                        </p:attrNameLst>
                                      </p:cBhvr>
                                      <p:to>
                                        <p:strVal val="visible"/>
                                      </p:to>
                                    </p:set>
                                    <p:animEffect transition="in" filter="fade">
                                      <p:cBhvr>
                                        <p:cTn id="168" dur="500"/>
                                        <p:tgtEl>
                                          <p:spTgt spid="43"/>
                                        </p:tgtEl>
                                      </p:cBhvr>
                                    </p:animEffect>
                                  </p:childTnLst>
                                </p:cTn>
                              </p:par>
                              <p:par>
                                <p:cTn id="169" presetID="10" presetClass="entr" presetSubtype="0" fill="hold" nodeType="withEffect">
                                  <p:stCondLst>
                                    <p:cond delay="0"/>
                                  </p:stCondLst>
                                  <p:childTnLst>
                                    <p:set>
                                      <p:cBhvr>
                                        <p:cTn id="170" dur="1" fill="hold">
                                          <p:stCondLst>
                                            <p:cond delay="0"/>
                                          </p:stCondLst>
                                        </p:cTn>
                                        <p:tgtEl>
                                          <p:spTgt spid="38"/>
                                        </p:tgtEl>
                                        <p:attrNameLst>
                                          <p:attrName>style.visibility</p:attrName>
                                        </p:attrNameLst>
                                      </p:cBhvr>
                                      <p:to>
                                        <p:strVal val="visible"/>
                                      </p:to>
                                    </p:set>
                                    <p:animEffect transition="in" filter="fade">
                                      <p:cBhvr>
                                        <p:cTn id="171" dur="500"/>
                                        <p:tgtEl>
                                          <p:spTgt spid="38"/>
                                        </p:tgtEl>
                                      </p:cBhvr>
                                    </p:animEffect>
                                  </p:childTnLst>
                                </p:cTn>
                              </p:par>
                            </p:childTnLst>
                          </p:cTn>
                        </p:par>
                      </p:childTnLst>
                    </p:cTn>
                  </p:par>
                  <p:par>
                    <p:cTn id="172" fill="hold">
                      <p:stCondLst>
                        <p:cond delay="indefinite"/>
                      </p:stCondLst>
                      <p:childTnLst>
                        <p:par>
                          <p:cTn id="173" fill="hold">
                            <p:stCondLst>
                              <p:cond delay="0"/>
                            </p:stCondLst>
                            <p:childTnLst>
                              <p:par>
                                <p:cTn id="174" presetID="10" presetClass="entr" presetSubtype="0" fill="hold" grpId="0" nodeType="clickEffect">
                                  <p:stCondLst>
                                    <p:cond delay="0"/>
                                  </p:stCondLst>
                                  <p:childTnLst>
                                    <p:set>
                                      <p:cBhvr>
                                        <p:cTn id="175" dur="1" fill="hold">
                                          <p:stCondLst>
                                            <p:cond delay="0"/>
                                          </p:stCondLst>
                                        </p:cTn>
                                        <p:tgtEl>
                                          <p:spTgt spid="36"/>
                                        </p:tgtEl>
                                        <p:attrNameLst>
                                          <p:attrName>style.visibility</p:attrName>
                                        </p:attrNameLst>
                                      </p:cBhvr>
                                      <p:to>
                                        <p:strVal val="visible"/>
                                      </p:to>
                                    </p:set>
                                    <p:animEffect transition="in" filter="fade">
                                      <p:cBhvr>
                                        <p:cTn id="176" dur="500"/>
                                        <p:tgtEl>
                                          <p:spTgt spid="36"/>
                                        </p:tgtEl>
                                      </p:cBhvr>
                                    </p:animEffect>
                                  </p:childTnLst>
                                </p:cTn>
                              </p:par>
                              <p:par>
                                <p:cTn id="177" presetID="10" presetClass="entr" presetSubtype="0" fill="hold" grpId="0" nodeType="withEffect">
                                  <p:stCondLst>
                                    <p:cond delay="0"/>
                                  </p:stCondLst>
                                  <p:childTnLst>
                                    <p:set>
                                      <p:cBhvr>
                                        <p:cTn id="178" dur="1" fill="hold">
                                          <p:stCondLst>
                                            <p:cond delay="0"/>
                                          </p:stCondLst>
                                        </p:cTn>
                                        <p:tgtEl>
                                          <p:spTgt spid="34"/>
                                        </p:tgtEl>
                                        <p:attrNameLst>
                                          <p:attrName>style.visibility</p:attrName>
                                        </p:attrNameLst>
                                      </p:cBhvr>
                                      <p:to>
                                        <p:strVal val="visible"/>
                                      </p:to>
                                    </p:set>
                                    <p:animEffect transition="in" filter="fade">
                                      <p:cBhvr>
                                        <p:cTn id="179" dur="500"/>
                                        <p:tgtEl>
                                          <p:spTgt spid="34"/>
                                        </p:tgtEl>
                                      </p:cBhvr>
                                    </p:animEffect>
                                  </p:childTnLst>
                                </p:cTn>
                              </p:par>
                            </p:childTnLst>
                          </p:cTn>
                        </p:par>
                      </p:childTnLst>
                    </p:cTn>
                  </p:par>
                  <p:par>
                    <p:cTn id="180" fill="hold">
                      <p:stCondLst>
                        <p:cond delay="indefinite"/>
                      </p:stCondLst>
                      <p:childTnLst>
                        <p:par>
                          <p:cTn id="181" fill="hold">
                            <p:stCondLst>
                              <p:cond delay="0"/>
                            </p:stCondLst>
                            <p:childTnLst>
                              <p:par>
                                <p:cTn id="182" presetID="10" presetClass="entr" presetSubtype="0" fill="hold" grpId="0" nodeType="clickEffect">
                                  <p:stCondLst>
                                    <p:cond delay="0"/>
                                  </p:stCondLst>
                                  <p:childTnLst>
                                    <p:set>
                                      <p:cBhvr>
                                        <p:cTn id="183" dur="1" fill="hold">
                                          <p:stCondLst>
                                            <p:cond delay="0"/>
                                          </p:stCondLst>
                                        </p:cTn>
                                        <p:tgtEl>
                                          <p:spTgt spid="45"/>
                                        </p:tgtEl>
                                        <p:attrNameLst>
                                          <p:attrName>style.visibility</p:attrName>
                                        </p:attrNameLst>
                                      </p:cBhvr>
                                      <p:to>
                                        <p:strVal val="visible"/>
                                      </p:to>
                                    </p:set>
                                    <p:animEffect transition="in" filter="fade">
                                      <p:cBhvr>
                                        <p:cTn id="184" dur="500"/>
                                        <p:tgtEl>
                                          <p:spTgt spid="45"/>
                                        </p:tgtEl>
                                      </p:cBhvr>
                                    </p:animEffect>
                                  </p:childTnLst>
                                </p:cTn>
                              </p:par>
                            </p:childTnLst>
                          </p:cTn>
                        </p:par>
                      </p:childTnLst>
                    </p:cTn>
                  </p:par>
                  <p:par>
                    <p:cTn id="185" fill="hold">
                      <p:stCondLst>
                        <p:cond delay="indefinite"/>
                      </p:stCondLst>
                      <p:childTnLst>
                        <p:par>
                          <p:cTn id="186" fill="hold">
                            <p:stCondLst>
                              <p:cond delay="0"/>
                            </p:stCondLst>
                            <p:childTnLst>
                              <p:par>
                                <p:cTn id="187" presetID="10" presetClass="exit" presetSubtype="0" fill="hold" grpId="1" nodeType="clickEffect">
                                  <p:stCondLst>
                                    <p:cond delay="0"/>
                                  </p:stCondLst>
                                  <p:childTnLst>
                                    <p:animEffect transition="out" filter="fade">
                                      <p:cBhvr>
                                        <p:cTn id="188" dur="500"/>
                                        <p:tgtEl>
                                          <p:spTgt spid="36"/>
                                        </p:tgtEl>
                                      </p:cBhvr>
                                    </p:animEffect>
                                    <p:set>
                                      <p:cBhvr>
                                        <p:cTn id="189" dur="1" fill="hold">
                                          <p:stCondLst>
                                            <p:cond delay="499"/>
                                          </p:stCondLst>
                                        </p:cTn>
                                        <p:tgtEl>
                                          <p:spTgt spid="36"/>
                                        </p:tgtEl>
                                        <p:attrNameLst>
                                          <p:attrName>style.visibility</p:attrName>
                                        </p:attrNameLst>
                                      </p:cBhvr>
                                      <p:to>
                                        <p:strVal val="hidden"/>
                                      </p:to>
                                    </p:set>
                                  </p:childTnLst>
                                </p:cTn>
                              </p:par>
                            </p:childTnLst>
                          </p:cTn>
                        </p:par>
                        <p:par>
                          <p:cTn id="190" fill="hold">
                            <p:stCondLst>
                              <p:cond delay="500"/>
                            </p:stCondLst>
                            <p:childTnLst>
                              <p:par>
                                <p:cTn id="191" presetID="10" presetClass="entr" presetSubtype="0" fill="hold" grpId="0" nodeType="afterEffect">
                                  <p:stCondLst>
                                    <p:cond delay="0"/>
                                  </p:stCondLst>
                                  <p:childTnLst>
                                    <p:set>
                                      <p:cBhvr>
                                        <p:cTn id="192" dur="1" fill="hold">
                                          <p:stCondLst>
                                            <p:cond delay="0"/>
                                          </p:stCondLst>
                                        </p:cTn>
                                        <p:tgtEl>
                                          <p:spTgt spid="37"/>
                                        </p:tgtEl>
                                        <p:attrNameLst>
                                          <p:attrName>style.visibility</p:attrName>
                                        </p:attrNameLst>
                                      </p:cBhvr>
                                      <p:to>
                                        <p:strVal val="visible"/>
                                      </p:to>
                                    </p:set>
                                    <p:animEffect transition="in" filter="fade">
                                      <p:cBhvr>
                                        <p:cTn id="193" dur="500"/>
                                        <p:tgtEl>
                                          <p:spTgt spid="37"/>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46"/>
                                        </p:tgtEl>
                                        <p:attrNameLst>
                                          <p:attrName>style.visibility</p:attrName>
                                        </p:attrNameLst>
                                      </p:cBhvr>
                                      <p:to>
                                        <p:strVal val="visible"/>
                                      </p:to>
                                    </p:set>
                                    <p:animEffect transition="in" filter="fade">
                                      <p:cBhvr>
                                        <p:cTn id="198" dur="500"/>
                                        <p:tgtEl>
                                          <p:spTgt spid="46"/>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xit" presetSubtype="0" fill="hold" grpId="1" nodeType="clickEffect">
                                  <p:stCondLst>
                                    <p:cond delay="0"/>
                                  </p:stCondLst>
                                  <p:childTnLst>
                                    <p:animEffect transition="out" filter="fade">
                                      <p:cBhvr>
                                        <p:cTn id="202" dur="500"/>
                                        <p:tgtEl>
                                          <p:spTgt spid="34"/>
                                        </p:tgtEl>
                                      </p:cBhvr>
                                    </p:animEffect>
                                    <p:set>
                                      <p:cBhvr>
                                        <p:cTn id="203" dur="1" fill="hold">
                                          <p:stCondLst>
                                            <p:cond delay="499"/>
                                          </p:stCondLst>
                                        </p:cTn>
                                        <p:tgtEl>
                                          <p:spTgt spid="34"/>
                                        </p:tgtEl>
                                        <p:attrNameLst>
                                          <p:attrName>style.visibility</p:attrName>
                                        </p:attrNameLst>
                                      </p:cBhvr>
                                      <p:to>
                                        <p:strVal val="hidden"/>
                                      </p:to>
                                    </p:set>
                                  </p:childTnLst>
                                </p:cTn>
                              </p:par>
                              <p:par>
                                <p:cTn id="204" presetID="10" presetClass="exit" presetSubtype="0" fill="hold" grpId="1" nodeType="withEffect">
                                  <p:stCondLst>
                                    <p:cond delay="0"/>
                                  </p:stCondLst>
                                  <p:childTnLst>
                                    <p:animEffect transition="out" filter="fade">
                                      <p:cBhvr>
                                        <p:cTn id="205" dur="500"/>
                                        <p:tgtEl>
                                          <p:spTgt spid="37"/>
                                        </p:tgtEl>
                                      </p:cBhvr>
                                    </p:animEffect>
                                    <p:set>
                                      <p:cBhvr>
                                        <p:cTn id="206" dur="1" fill="hold">
                                          <p:stCondLst>
                                            <p:cond delay="499"/>
                                          </p:stCondLst>
                                        </p:cTn>
                                        <p:tgtEl>
                                          <p:spTgt spid="37"/>
                                        </p:tgtEl>
                                        <p:attrNameLst>
                                          <p:attrName>style.visibility</p:attrName>
                                        </p:attrNameLst>
                                      </p:cBhvr>
                                      <p:to>
                                        <p:strVal val="hidden"/>
                                      </p:to>
                                    </p:set>
                                  </p:childTnLst>
                                </p:cTn>
                              </p:par>
                            </p:childTnLst>
                          </p:cTn>
                        </p:par>
                        <p:par>
                          <p:cTn id="207" fill="hold">
                            <p:stCondLst>
                              <p:cond delay="500"/>
                            </p:stCondLst>
                            <p:childTnLst>
                              <p:par>
                                <p:cTn id="208" presetID="10" presetClass="entr" presetSubtype="0" fill="hold" grpId="2" nodeType="afterEffect">
                                  <p:stCondLst>
                                    <p:cond delay="0"/>
                                  </p:stCondLst>
                                  <p:childTnLst>
                                    <p:set>
                                      <p:cBhvr>
                                        <p:cTn id="209" dur="1" fill="hold">
                                          <p:stCondLst>
                                            <p:cond delay="0"/>
                                          </p:stCondLst>
                                        </p:cTn>
                                        <p:tgtEl>
                                          <p:spTgt spid="36"/>
                                        </p:tgtEl>
                                        <p:attrNameLst>
                                          <p:attrName>style.visibility</p:attrName>
                                        </p:attrNameLst>
                                      </p:cBhvr>
                                      <p:to>
                                        <p:strVal val="visible"/>
                                      </p:to>
                                    </p:set>
                                    <p:animEffect transition="in" filter="fade">
                                      <p:cBhvr>
                                        <p:cTn id="210" dur="500"/>
                                        <p:tgtEl>
                                          <p:spTgt spid="36"/>
                                        </p:tgtEl>
                                      </p:cBhvr>
                                    </p:animEffect>
                                  </p:childTnLst>
                                </p:cTn>
                              </p:par>
                              <p:par>
                                <p:cTn id="211" presetID="10" presetClass="entr" presetSubtype="0" fill="hold" grpId="0" nodeType="withEffect">
                                  <p:stCondLst>
                                    <p:cond delay="0"/>
                                  </p:stCondLst>
                                  <p:childTnLst>
                                    <p:set>
                                      <p:cBhvr>
                                        <p:cTn id="212" dur="1" fill="hold">
                                          <p:stCondLst>
                                            <p:cond delay="0"/>
                                          </p:stCondLst>
                                        </p:cTn>
                                        <p:tgtEl>
                                          <p:spTgt spid="35"/>
                                        </p:tgtEl>
                                        <p:attrNameLst>
                                          <p:attrName>style.visibility</p:attrName>
                                        </p:attrNameLst>
                                      </p:cBhvr>
                                      <p:to>
                                        <p:strVal val="visible"/>
                                      </p:to>
                                    </p:set>
                                    <p:animEffect transition="in" filter="fade">
                                      <p:cBhvr>
                                        <p:cTn id="213" dur="500"/>
                                        <p:tgtEl>
                                          <p:spTgt spid="35"/>
                                        </p:tgtEl>
                                      </p:cBhvr>
                                    </p:animEffect>
                                  </p:childTnLst>
                                </p:cTn>
                              </p:par>
                            </p:childTnLst>
                          </p:cTn>
                        </p:par>
                      </p:childTnLst>
                    </p:cTn>
                  </p:par>
                  <p:par>
                    <p:cTn id="214" fill="hold">
                      <p:stCondLst>
                        <p:cond delay="indefinite"/>
                      </p:stCondLst>
                      <p:childTnLst>
                        <p:par>
                          <p:cTn id="215" fill="hold">
                            <p:stCondLst>
                              <p:cond delay="0"/>
                            </p:stCondLst>
                            <p:childTnLst>
                              <p:par>
                                <p:cTn id="216" presetID="10" presetClass="entr" presetSubtype="0" fill="hold" grpId="0" nodeType="clickEffect">
                                  <p:stCondLst>
                                    <p:cond delay="0"/>
                                  </p:stCondLst>
                                  <p:childTnLst>
                                    <p:set>
                                      <p:cBhvr>
                                        <p:cTn id="217" dur="1" fill="hold">
                                          <p:stCondLst>
                                            <p:cond delay="0"/>
                                          </p:stCondLst>
                                        </p:cTn>
                                        <p:tgtEl>
                                          <p:spTgt spid="47"/>
                                        </p:tgtEl>
                                        <p:attrNameLst>
                                          <p:attrName>style.visibility</p:attrName>
                                        </p:attrNameLst>
                                      </p:cBhvr>
                                      <p:to>
                                        <p:strVal val="visible"/>
                                      </p:to>
                                    </p:set>
                                    <p:animEffect transition="in" filter="fade">
                                      <p:cBhvr>
                                        <p:cTn id="218" dur="500"/>
                                        <p:tgtEl>
                                          <p:spTgt spid="47"/>
                                        </p:tgtEl>
                                      </p:cBhvr>
                                    </p:animEffect>
                                  </p:childTnLst>
                                </p:cTn>
                              </p:par>
                            </p:childTnLst>
                          </p:cTn>
                        </p:par>
                      </p:childTnLst>
                    </p:cTn>
                  </p:par>
                  <p:par>
                    <p:cTn id="219" fill="hold">
                      <p:stCondLst>
                        <p:cond delay="indefinite"/>
                      </p:stCondLst>
                      <p:childTnLst>
                        <p:par>
                          <p:cTn id="220" fill="hold">
                            <p:stCondLst>
                              <p:cond delay="0"/>
                            </p:stCondLst>
                            <p:childTnLst>
                              <p:par>
                                <p:cTn id="221" presetID="10" presetClass="entr" presetSubtype="0" fill="hold" grpId="0" nodeType="clickEffect">
                                  <p:stCondLst>
                                    <p:cond delay="0"/>
                                  </p:stCondLst>
                                  <p:childTnLst>
                                    <p:set>
                                      <p:cBhvr>
                                        <p:cTn id="222" dur="1" fill="hold">
                                          <p:stCondLst>
                                            <p:cond delay="0"/>
                                          </p:stCondLst>
                                        </p:cTn>
                                        <p:tgtEl>
                                          <p:spTgt spid="44"/>
                                        </p:tgtEl>
                                        <p:attrNameLst>
                                          <p:attrName>style.visibility</p:attrName>
                                        </p:attrNameLst>
                                      </p:cBhvr>
                                      <p:to>
                                        <p:strVal val="visible"/>
                                      </p:to>
                                    </p:set>
                                    <p:animEffect transition="in" filter="fade">
                                      <p:cBhvr>
                                        <p:cTn id="223" dur="500"/>
                                        <p:tgtEl>
                                          <p:spTgt spid="44"/>
                                        </p:tgtEl>
                                      </p:cBhvr>
                                    </p:animEffect>
                                  </p:childTnLst>
                                </p:cTn>
                              </p:par>
                            </p:childTnLst>
                          </p:cTn>
                        </p:par>
                      </p:childTnLst>
                    </p:cTn>
                  </p:par>
                  <p:par>
                    <p:cTn id="224" fill="hold">
                      <p:stCondLst>
                        <p:cond delay="indefinite"/>
                      </p:stCondLst>
                      <p:childTnLst>
                        <p:par>
                          <p:cTn id="225" fill="hold">
                            <p:stCondLst>
                              <p:cond delay="0"/>
                            </p:stCondLst>
                            <p:childTnLst>
                              <p:par>
                                <p:cTn id="226" presetID="10" presetClass="entr" presetSubtype="0" fill="hold" grpId="0" nodeType="clickEffect">
                                  <p:stCondLst>
                                    <p:cond delay="0"/>
                                  </p:stCondLst>
                                  <p:childTnLst>
                                    <p:set>
                                      <p:cBhvr>
                                        <p:cTn id="227" dur="1" fill="hold">
                                          <p:stCondLst>
                                            <p:cond delay="0"/>
                                          </p:stCondLst>
                                        </p:cTn>
                                        <p:tgtEl>
                                          <p:spTgt spid="48"/>
                                        </p:tgtEl>
                                        <p:attrNameLst>
                                          <p:attrName>style.visibility</p:attrName>
                                        </p:attrNameLst>
                                      </p:cBhvr>
                                      <p:to>
                                        <p:strVal val="visible"/>
                                      </p:to>
                                    </p:set>
                                    <p:animEffect transition="in" filter="fade">
                                      <p:cBhvr>
                                        <p:cTn id="228" dur="500"/>
                                        <p:tgtEl>
                                          <p:spTgt spid="48"/>
                                        </p:tgtEl>
                                      </p:cBhvr>
                                    </p:animEffect>
                                  </p:childTnLst>
                                </p:cTn>
                              </p:par>
                            </p:childTnLst>
                          </p:cTn>
                        </p:par>
                      </p:childTnLst>
                    </p:cTn>
                  </p:par>
                  <p:par>
                    <p:cTn id="229" fill="hold">
                      <p:stCondLst>
                        <p:cond delay="indefinite"/>
                      </p:stCondLst>
                      <p:childTnLst>
                        <p:par>
                          <p:cTn id="230" fill="hold">
                            <p:stCondLst>
                              <p:cond delay="0"/>
                            </p:stCondLst>
                            <p:childTnLst>
                              <p:par>
                                <p:cTn id="231" presetID="10" presetClass="exit" presetSubtype="0" fill="hold" grpId="3" nodeType="clickEffect">
                                  <p:stCondLst>
                                    <p:cond delay="0"/>
                                  </p:stCondLst>
                                  <p:childTnLst>
                                    <p:animEffect transition="out" filter="fade">
                                      <p:cBhvr>
                                        <p:cTn id="232" dur="500"/>
                                        <p:tgtEl>
                                          <p:spTgt spid="36"/>
                                        </p:tgtEl>
                                      </p:cBhvr>
                                    </p:animEffect>
                                    <p:set>
                                      <p:cBhvr>
                                        <p:cTn id="233" dur="1" fill="hold">
                                          <p:stCondLst>
                                            <p:cond delay="499"/>
                                          </p:stCondLst>
                                        </p:cTn>
                                        <p:tgtEl>
                                          <p:spTgt spid="36"/>
                                        </p:tgtEl>
                                        <p:attrNameLst>
                                          <p:attrName>style.visibility</p:attrName>
                                        </p:attrNameLst>
                                      </p:cBhvr>
                                      <p:to>
                                        <p:strVal val="hidden"/>
                                      </p:to>
                                    </p:set>
                                  </p:childTnLst>
                                </p:cTn>
                              </p:par>
                            </p:childTnLst>
                          </p:cTn>
                        </p:par>
                        <p:par>
                          <p:cTn id="234" fill="hold">
                            <p:stCondLst>
                              <p:cond delay="500"/>
                            </p:stCondLst>
                            <p:childTnLst>
                              <p:par>
                                <p:cTn id="235" presetID="10" presetClass="entr" presetSubtype="0" fill="hold" grpId="2" nodeType="afterEffect">
                                  <p:stCondLst>
                                    <p:cond delay="0"/>
                                  </p:stCondLst>
                                  <p:childTnLst>
                                    <p:set>
                                      <p:cBhvr>
                                        <p:cTn id="236" dur="1" fill="hold">
                                          <p:stCondLst>
                                            <p:cond delay="0"/>
                                          </p:stCondLst>
                                        </p:cTn>
                                        <p:tgtEl>
                                          <p:spTgt spid="37"/>
                                        </p:tgtEl>
                                        <p:attrNameLst>
                                          <p:attrName>style.visibility</p:attrName>
                                        </p:attrNameLst>
                                      </p:cBhvr>
                                      <p:to>
                                        <p:strVal val="visible"/>
                                      </p:to>
                                    </p:set>
                                    <p:animEffect transition="in" filter="fade">
                                      <p:cBhvr>
                                        <p:cTn id="237" dur="500"/>
                                        <p:tgtEl>
                                          <p:spTgt spid="37"/>
                                        </p:tgtEl>
                                      </p:cBhvr>
                                    </p:animEffect>
                                  </p:childTnLst>
                                </p:cTn>
                              </p:par>
                            </p:childTnLst>
                          </p:cTn>
                        </p:par>
                      </p:childTnLst>
                    </p:cTn>
                  </p:par>
                  <p:par>
                    <p:cTn id="238" fill="hold">
                      <p:stCondLst>
                        <p:cond delay="indefinite"/>
                      </p:stCondLst>
                      <p:childTnLst>
                        <p:par>
                          <p:cTn id="239" fill="hold">
                            <p:stCondLst>
                              <p:cond delay="0"/>
                            </p:stCondLst>
                            <p:childTnLst>
                              <p:par>
                                <p:cTn id="240" presetID="10" presetClass="entr" presetSubtype="0" fill="hold" grpId="0" nodeType="clickEffect">
                                  <p:stCondLst>
                                    <p:cond delay="0"/>
                                  </p:stCondLst>
                                  <p:childTnLst>
                                    <p:set>
                                      <p:cBhvr>
                                        <p:cTn id="241" dur="1" fill="hold">
                                          <p:stCondLst>
                                            <p:cond delay="0"/>
                                          </p:stCondLst>
                                        </p:cTn>
                                        <p:tgtEl>
                                          <p:spTgt spid="49"/>
                                        </p:tgtEl>
                                        <p:attrNameLst>
                                          <p:attrName>style.visibility</p:attrName>
                                        </p:attrNameLst>
                                      </p:cBhvr>
                                      <p:to>
                                        <p:strVal val="visible"/>
                                      </p:to>
                                    </p:set>
                                    <p:animEffect transition="in" filter="fade">
                                      <p:cBhvr>
                                        <p:cTn id="242" dur="500"/>
                                        <p:tgtEl>
                                          <p:spTgt spid="49"/>
                                        </p:tgtEl>
                                      </p:cBhvr>
                                    </p:animEffect>
                                  </p:childTnLst>
                                </p:cTn>
                              </p:par>
                            </p:childTnLst>
                          </p:cTn>
                        </p:par>
                      </p:childTnLst>
                    </p:cTn>
                  </p:par>
                  <p:par>
                    <p:cTn id="243" fill="hold">
                      <p:stCondLst>
                        <p:cond delay="indefinite"/>
                      </p:stCondLst>
                      <p:childTnLst>
                        <p:par>
                          <p:cTn id="244" fill="hold">
                            <p:stCondLst>
                              <p:cond delay="0"/>
                            </p:stCondLst>
                            <p:childTnLst>
                              <p:par>
                                <p:cTn id="245" presetID="10" presetClass="exit" presetSubtype="0" fill="hold" grpId="3" nodeType="clickEffect">
                                  <p:stCondLst>
                                    <p:cond delay="0"/>
                                  </p:stCondLst>
                                  <p:childTnLst>
                                    <p:animEffect transition="out" filter="fade">
                                      <p:cBhvr>
                                        <p:cTn id="246" dur="500"/>
                                        <p:tgtEl>
                                          <p:spTgt spid="37"/>
                                        </p:tgtEl>
                                      </p:cBhvr>
                                    </p:animEffect>
                                    <p:set>
                                      <p:cBhvr>
                                        <p:cTn id="247" dur="1" fill="hold">
                                          <p:stCondLst>
                                            <p:cond delay="499"/>
                                          </p:stCondLst>
                                        </p:cTn>
                                        <p:tgtEl>
                                          <p:spTgt spid="37"/>
                                        </p:tgtEl>
                                        <p:attrNameLst>
                                          <p:attrName>style.visibility</p:attrName>
                                        </p:attrNameLst>
                                      </p:cBhvr>
                                      <p:to>
                                        <p:strVal val="hidden"/>
                                      </p:to>
                                    </p:set>
                                  </p:childTnLst>
                                </p:cTn>
                              </p:par>
                              <p:par>
                                <p:cTn id="248" presetID="10" presetClass="exit" presetSubtype="0" fill="hold" grpId="1" nodeType="withEffect">
                                  <p:stCondLst>
                                    <p:cond delay="0"/>
                                  </p:stCondLst>
                                  <p:childTnLst>
                                    <p:animEffect transition="out" filter="fade">
                                      <p:cBhvr>
                                        <p:cTn id="249" dur="500"/>
                                        <p:tgtEl>
                                          <p:spTgt spid="35"/>
                                        </p:tgtEl>
                                      </p:cBhvr>
                                    </p:animEffect>
                                    <p:set>
                                      <p:cBhvr>
                                        <p:cTn id="250" dur="1" fill="hold">
                                          <p:stCondLst>
                                            <p:cond delay="499"/>
                                          </p:stCondLst>
                                        </p:cTn>
                                        <p:tgtEl>
                                          <p:spTgt spid="35"/>
                                        </p:tgtEl>
                                        <p:attrNameLst>
                                          <p:attrName>style.visibility</p:attrName>
                                        </p:attrNameLst>
                                      </p:cBhvr>
                                      <p:to>
                                        <p:strVal val="hidden"/>
                                      </p:to>
                                    </p:set>
                                  </p:childTnLst>
                                </p:cTn>
                              </p:par>
                            </p:childTnLst>
                          </p:cTn>
                        </p:par>
                      </p:childTnLst>
                    </p:cTn>
                  </p:par>
                  <p:par>
                    <p:cTn id="251" fill="hold">
                      <p:stCondLst>
                        <p:cond delay="indefinite"/>
                      </p:stCondLst>
                      <p:childTnLst>
                        <p:par>
                          <p:cTn id="252" fill="hold">
                            <p:stCondLst>
                              <p:cond delay="0"/>
                            </p:stCondLst>
                            <p:childTnLst>
                              <p:par>
                                <p:cTn id="253" presetID="10" presetClass="entr" presetSubtype="0" fill="hold" nodeType="clickEffect">
                                  <p:stCondLst>
                                    <p:cond delay="0"/>
                                  </p:stCondLst>
                                  <p:childTnLst>
                                    <p:set>
                                      <p:cBhvr>
                                        <p:cTn id="254" dur="1" fill="hold">
                                          <p:stCondLst>
                                            <p:cond delay="0"/>
                                          </p:stCondLst>
                                        </p:cTn>
                                        <p:tgtEl>
                                          <p:spTgt spid="51"/>
                                        </p:tgtEl>
                                        <p:attrNameLst>
                                          <p:attrName>style.visibility</p:attrName>
                                        </p:attrNameLst>
                                      </p:cBhvr>
                                      <p:to>
                                        <p:strVal val="visible"/>
                                      </p:to>
                                    </p:set>
                                    <p:animEffect transition="in" filter="fade">
                                      <p:cBhvr>
                                        <p:cTn id="255" dur="500"/>
                                        <p:tgtEl>
                                          <p:spTgt spid="51"/>
                                        </p:tgtEl>
                                      </p:cBhvr>
                                    </p:animEffect>
                                  </p:childTnLst>
                                </p:cTn>
                              </p:par>
                            </p:childTnLst>
                          </p:cTn>
                        </p:par>
                      </p:childTnLst>
                    </p:cTn>
                  </p:par>
                  <p:par>
                    <p:cTn id="256" fill="hold">
                      <p:stCondLst>
                        <p:cond delay="indefinite"/>
                      </p:stCondLst>
                      <p:childTnLst>
                        <p:par>
                          <p:cTn id="257" fill="hold">
                            <p:stCondLst>
                              <p:cond delay="0"/>
                            </p:stCondLst>
                            <p:childTnLst>
                              <p:par>
                                <p:cTn id="258" presetID="10" presetClass="entr" presetSubtype="0" fill="hold" grpId="0" nodeType="clickEffect">
                                  <p:stCondLst>
                                    <p:cond delay="0"/>
                                  </p:stCondLst>
                                  <p:childTnLst>
                                    <p:set>
                                      <p:cBhvr>
                                        <p:cTn id="259" dur="1" fill="hold">
                                          <p:stCondLst>
                                            <p:cond delay="0"/>
                                          </p:stCondLst>
                                        </p:cTn>
                                        <p:tgtEl>
                                          <p:spTgt spid="52"/>
                                        </p:tgtEl>
                                        <p:attrNameLst>
                                          <p:attrName>style.visibility</p:attrName>
                                        </p:attrNameLst>
                                      </p:cBhvr>
                                      <p:to>
                                        <p:strVal val="visible"/>
                                      </p:to>
                                    </p:set>
                                    <p:animEffect transition="in" filter="fade">
                                      <p:cBhvr>
                                        <p:cTn id="260" dur="500"/>
                                        <p:tgtEl>
                                          <p:spTgt spid="52"/>
                                        </p:tgtEl>
                                      </p:cBhvr>
                                    </p:animEffect>
                                  </p:childTnLst>
                                </p:cTn>
                              </p:par>
                            </p:childTnLst>
                          </p:cTn>
                        </p:par>
                      </p:childTnLst>
                    </p:cTn>
                  </p:par>
                  <p:par>
                    <p:cTn id="261" fill="hold">
                      <p:stCondLst>
                        <p:cond delay="indefinite"/>
                      </p:stCondLst>
                      <p:childTnLst>
                        <p:par>
                          <p:cTn id="262" fill="hold">
                            <p:stCondLst>
                              <p:cond delay="0"/>
                            </p:stCondLst>
                            <p:childTnLst>
                              <p:par>
                                <p:cTn id="263" presetID="10" presetClass="entr" presetSubtype="0" fill="hold" grpId="0" nodeType="clickEffect">
                                  <p:stCondLst>
                                    <p:cond delay="0"/>
                                  </p:stCondLst>
                                  <p:childTnLst>
                                    <p:set>
                                      <p:cBhvr>
                                        <p:cTn id="264" dur="1" fill="hold">
                                          <p:stCondLst>
                                            <p:cond delay="0"/>
                                          </p:stCondLst>
                                        </p:cTn>
                                        <p:tgtEl>
                                          <p:spTgt spid="57"/>
                                        </p:tgtEl>
                                        <p:attrNameLst>
                                          <p:attrName>style.visibility</p:attrName>
                                        </p:attrNameLst>
                                      </p:cBhvr>
                                      <p:to>
                                        <p:strVal val="visible"/>
                                      </p:to>
                                    </p:set>
                                    <p:animEffect transition="in" filter="fade">
                                      <p:cBhvr>
                                        <p:cTn id="265" dur="500"/>
                                        <p:tgtEl>
                                          <p:spTgt spid="57"/>
                                        </p:tgtEl>
                                      </p:cBhvr>
                                    </p:animEffect>
                                  </p:childTnLst>
                                </p:cTn>
                              </p:par>
                            </p:childTnLst>
                          </p:cTn>
                        </p:par>
                      </p:childTnLst>
                    </p:cTn>
                  </p:par>
                  <p:par>
                    <p:cTn id="266" fill="hold">
                      <p:stCondLst>
                        <p:cond delay="indefinite"/>
                      </p:stCondLst>
                      <p:childTnLst>
                        <p:par>
                          <p:cTn id="267" fill="hold">
                            <p:stCondLst>
                              <p:cond delay="0"/>
                            </p:stCondLst>
                            <p:childTnLst>
                              <p:par>
                                <p:cTn id="268" presetID="10" presetClass="entr" presetSubtype="0" fill="hold" grpId="0" nodeType="clickEffect">
                                  <p:stCondLst>
                                    <p:cond delay="0"/>
                                  </p:stCondLst>
                                  <p:childTnLst>
                                    <p:set>
                                      <p:cBhvr>
                                        <p:cTn id="269" dur="1" fill="hold">
                                          <p:stCondLst>
                                            <p:cond delay="0"/>
                                          </p:stCondLst>
                                        </p:cTn>
                                        <p:tgtEl>
                                          <p:spTgt spid="53"/>
                                        </p:tgtEl>
                                        <p:attrNameLst>
                                          <p:attrName>style.visibility</p:attrName>
                                        </p:attrNameLst>
                                      </p:cBhvr>
                                      <p:to>
                                        <p:strVal val="visible"/>
                                      </p:to>
                                    </p:set>
                                    <p:animEffect transition="in" filter="fade">
                                      <p:cBhvr>
                                        <p:cTn id="270" dur="500"/>
                                        <p:tgtEl>
                                          <p:spTgt spid="53"/>
                                        </p:tgtEl>
                                      </p:cBhvr>
                                    </p:animEffect>
                                  </p:childTnLst>
                                </p:cTn>
                              </p:par>
                            </p:childTnLst>
                          </p:cTn>
                        </p:par>
                      </p:childTnLst>
                    </p:cTn>
                  </p:par>
                  <p:par>
                    <p:cTn id="271" fill="hold">
                      <p:stCondLst>
                        <p:cond delay="indefinite"/>
                      </p:stCondLst>
                      <p:childTnLst>
                        <p:par>
                          <p:cTn id="272" fill="hold">
                            <p:stCondLst>
                              <p:cond delay="0"/>
                            </p:stCondLst>
                            <p:childTnLst>
                              <p:par>
                                <p:cTn id="273" presetID="10" presetClass="entr" presetSubtype="0" fill="hold" grpId="0" nodeType="clickEffect">
                                  <p:stCondLst>
                                    <p:cond delay="0"/>
                                  </p:stCondLst>
                                  <p:childTnLst>
                                    <p:set>
                                      <p:cBhvr>
                                        <p:cTn id="274" dur="1" fill="hold">
                                          <p:stCondLst>
                                            <p:cond delay="0"/>
                                          </p:stCondLst>
                                        </p:cTn>
                                        <p:tgtEl>
                                          <p:spTgt spid="54"/>
                                        </p:tgtEl>
                                        <p:attrNameLst>
                                          <p:attrName>style.visibility</p:attrName>
                                        </p:attrNameLst>
                                      </p:cBhvr>
                                      <p:to>
                                        <p:strVal val="visible"/>
                                      </p:to>
                                    </p:set>
                                    <p:animEffect transition="in" filter="fade">
                                      <p:cBhvr>
                                        <p:cTn id="275" dur="500"/>
                                        <p:tgtEl>
                                          <p:spTgt spid="54"/>
                                        </p:tgtEl>
                                      </p:cBhvr>
                                    </p:animEffect>
                                  </p:childTnLst>
                                </p:cTn>
                              </p:par>
                            </p:childTnLst>
                          </p:cTn>
                        </p:par>
                      </p:childTnLst>
                    </p:cTn>
                  </p:par>
                  <p:par>
                    <p:cTn id="276" fill="hold">
                      <p:stCondLst>
                        <p:cond delay="indefinite"/>
                      </p:stCondLst>
                      <p:childTnLst>
                        <p:par>
                          <p:cTn id="277" fill="hold">
                            <p:stCondLst>
                              <p:cond delay="0"/>
                            </p:stCondLst>
                            <p:childTnLst>
                              <p:par>
                                <p:cTn id="278" presetID="10" presetClass="entr" presetSubtype="0" fill="hold" grpId="0" nodeType="clickEffect">
                                  <p:stCondLst>
                                    <p:cond delay="0"/>
                                  </p:stCondLst>
                                  <p:childTnLst>
                                    <p:set>
                                      <p:cBhvr>
                                        <p:cTn id="279" dur="1" fill="hold">
                                          <p:stCondLst>
                                            <p:cond delay="0"/>
                                          </p:stCondLst>
                                        </p:cTn>
                                        <p:tgtEl>
                                          <p:spTgt spid="56"/>
                                        </p:tgtEl>
                                        <p:attrNameLst>
                                          <p:attrName>style.visibility</p:attrName>
                                        </p:attrNameLst>
                                      </p:cBhvr>
                                      <p:to>
                                        <p:strVal val="visible"/>
                                      </p:to>
                                    </p:set>
                                    <p:animEffect transition="in" filter="fade">
                                      <p:cBhvr>
                                        <p:cTn id="280" dur="500"/>
                                        <p:tgtEl>
                                          <p:spTgt spid="56"/>
                                        </p:tgtEl>
                                      </p:cBhvr>
                                    </p:animEffect>
                                  </p:childTnLst>
                                </p:cTn>
                              </p:par>
                            </p:childTnLst>
                          </p:cTn>
                        </p:par>
                      </p:childTnLst>
                    </p:cTn>
                  </p:par>
                  <p:par>
                    <p:cTn id="281" fill="hold">
                      <p:stCondLst>
                        <p:cond delay="indefinite"/>
                      </p:stCondLst>
                      <p:childTnLst>
                        <p:par>
                          <p:cTn id="282" fill="hold">
                            <p:stCondLst>
                              <p:cond delay="0"/>
                            </p:stCondLst>
                            <p:childTnLst>
                              <p:par>
                                <p:cTn id="283" presetID="42" presetClass="path" presetSubtype="0" accel="50000" decel="50000" fill="hold" grpId="1" nodeType="clickEffect">
                                  <p:stCondLst>
                                    <p:cond delay="0"/>
                                  </p:stCondLst>
                                  <p:childTnLst>
                                    <p:animMotion origin="layout" path="M -2.5E-6 3.7037E-6 L -0.23789 2.22222E-6 " pathEditMode="relative" rAng="0" ptsTypes="AA">
                                      <p:cBhvr>
                                        <p:cTn id="284" dur="2000" fill="hold"/>
                                        <p:tgtEl>
                                          <p:spTgt spid="9"/>
                                        </p:tgtEl>
                                        <p:attrNameLst>
                                          <p:attrName>ppt_x</p:attrName>
                                          <p:attrName>ppt_y</p:attrName>
                                        </p:attrNameLst>
                                      </p:cBhvr>
                                      <p:rCtr x="-11966" y="0"/>
                                    </p:animMotion>
                                  </p:childTnLst>
                                </p:cTn>
                              </p:par>
                              <p:par>
                                <p:cTn id="285" presetID="42" presetClass="path" presetSubtype="0" accel="50000" decel="50000" fill="hold" grpId="1" nodeType="withEffect">
                                  <p:stCondLst>
                                    <p:cond delay="0"/>
                                  </p:stCondLst>
                                  <p:childTnLst>
                                    <p:animMotion origin="layout" path="M -1.875E-6 3.7037E-6 L 0.23854 0.00023 " pathEditMode="relative" rAng="0" ptsTypes="AA">
                                      <p:cBhvr>
                                        <p:cTn id="286" dur="2000" fill="hold"/>
                                        <p:tgtEl>
                                          <p:spTgt spid="8"/>
                                        </p:tgtEl>
                                        <p:attrNameLst>
                                          <p:attrName>ppt_x</p:attrName>
                                          <p:attrName>ppt_y</p:attrName>
                                        </p:attrNameLst>
                                      </p:cBhvr>
                                      <p:rCtr x="1192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8" grpId="1"/>
      <p:bldP spid="9" grpId="0"/>
      <p:bldP spid="9" grpId="1"/>
      <p:bldP spid="10" grpId="0" animBg="1"/>
      <p:bldP spid="10" grpId="1" animBg="1"/>
      <p:bldP spid="11" grpId="0" animBg="1"/>
      <p:bldP spid="11" grpId="1" animBg="1"/>
      <p:bldP spid="12" grpId="0" animBg="1"/>
      <p:bldP spid="12" grpId="1" animBg="1"/>
      <p:bldP spid="12" grpId="2" animBg="1"/>
      <p:bldP spid="12" grpId="3" animBg="1"/>
      <p:bldP spid="13" grpId="0" animBg="1"/>
      <p:bldP spid="13" grpId="1" animBg="1"/>
      <p:bldP spid="13" grpId="2" animBg="1"/>
      <p:bldP spid="13" grpId="3" animBg="1"/>
      <p:bldP spid="15" grpId="0"/>
      <p:bldP spid="16" grpId="0"/>
      <p:bldP spid="17" grpId="0"/>
      <p:bldP spid="18" grpId="0"/>
      <p:bldP spid="19" grpId="0"/>
      <p:bldP spid="20" grpId="0"/>
      <p:bldP spid="21" grpId="0"/>
      <p:bldP spid="22" grpId="0"/>
      <p:bldP spid="24" grpId="0"/>
      <p:bldP spid="25" grpId="0"/>
      <p:bldP spid="26" grpId="0"/>
      <p:bldP spid="28" grpId="0"/>
      <p:bldP spid="29" grpId="0"/>
      <p:bldP spid="30" grpId="0"/>
      <p:bldP spid="31" grpId="0"/>
      <p:bldP spid="32" grpId="0"/>
      <p:bldP spid="34" grpId="0" animBg="1"/>
      <p:bldP spid="34" grpId="1" animBg="1"/>
      <p:bldP spid="35" grpId="0" animBg="1"/>
      <p:bldP spid="35" grpId="1" animBg="1"/>
      <p:bldP spid="36" grpId="0" animBg="1"/>
      <p:bldP spid="36" grpId="1" animBg="1"/>
      <p:bldP spid="36" grpId="2" animBg="1"/>
      <p:bldP spid="36" grpId="3" animBg="1"/>
      <p:bldP spid="37" grpId="0" animBg="1"/>
      <p:bldP spid="37" grpId="1" animBg="1"/>
      <p:bldP spid="37" grpId="2" animBg="1"/>
      <p:bldP spid="37" grpId="3" animBg="1"/>
      <p:bldP spid="39" grpId="0"/>
      <p:bldP spid="40" grpId="0"/>
      <p:bldP spid="41" grpId="0"/>
      <p:bldP spid="42" grpId="0"/>
      <p:bldP spid="43" grpId="0"/>
      <p:bldP spid="44" grpId="0"/>
      <p:bldP spid="45" grpId="0"/>
      <p:bldP spid="46" grpId="0"/>
      <p:bldP spid="47" grpId="0"/>
      <p:bldP spid="48" grpId="0"/>
      <p:bldP spid="49" grpId="0"/>
      <p:bldP spid="52" grpId="0"/>
      <p:bldP spid="53" grpId="0"/>
      <p:bldP spid="54" grpId="0"/>
      <p:bldP spid="56" grpId="0"/>
      <p:bldP spid="57"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6457E9A7-A2CB-48CE-8EDE-3A257FBCA176}"/>
              </a:ext>
            </a:extLst>
          </p:cNvPr>
          <p:cNvPicPr/>
          <p:nvPr/>
        </p:nvPicPr>
        <p:blipFill>
          <a:blip r:embed="rId3"/>
          <a:stretch>
            <a:fillRect/>
          </a:stretch>
        </p:blipFill>
        <p:spPr>
          <a:xfrm>
            <a:off x="667602" y="1432044"/>
            <a:ext cx="3843351" cy="3611474"/>
          </a:xfrm>
          <a:prstGeom prst="rect">
            <a:avLst/>
          </a:prstGeom>
        </p:spPr>
      </p:pic>
      <p:sp>
        <p:nvSpPr>
          <p:cNvPr id="4" name="Rectangle 3">
            <a:extLst>
              <a:ext uri="{FF2B5EF4-FFF2-40B4-BE49-F238E27FC236}">
                <a16:creationId xmlns:a16="http://schemas.microsoft.com/office/drawing/2014/main" id="{7CA3BB77-5EC6-404F-923E-BD4ABC551188}"/>
              </a:ext>
            </a:extLst>
          </p:cNvPr>
          <p:cNvSpPr/>
          <p:nvPr/>
        </p:nvSpPr>
        <p:spPr>
          <a:xfrm>
            <a:off x="5337706" y="1432044"/>
            <a:ext cx="5845062" cy="584775"/>
          </a:xfrm>
          <a:prstGeom prst="rect">
            <a:avLst/>
          </a:prstGeom>
        </p:spPr>
        <p:txBody>
          <a:bodyPr wrap="none">
            <a:spAutoFit/>
          </a:bodyPr>
          <a:lstStyle/>
          <a:p>
            <a:r>
              <a:rPr lang="en-GB" sz="3200" b="1" dirty="0">
                <a:solidFill>
                  <a:srgbClr val="FF0000"/>
                </a:solidFill>
                <a:latin typeface="Arial Black" panose="020B0A04020102020204" pitchFamily="34" charset="0"/>
              </a:rPr>
              <a:t>3 square lengths = 15 cm</a:t>
            </a:r>
            <a:endParaRPr lang="en-GB" sz="3200" dirty="0">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47C13E9F-1AEA-490E-8077-AACA657DE35D}"/>
              </a:ext>
            </a:extLst>
          </p:cNvPr>
          <p:cNvSpPr/>
          <p:nvPr/>
        </p:nvSpPr>
        <p:spPr>
          <a:xfrm>
            <a:off x="5337706" y="2218641"/>
            <a:ext cx="5320880" cy="584775"/>
          </a:xfrm>
          <a:prstGeom prst="rect">
            <a:avLst/>
          </a:prstGeom>
        </p:spPr>
        <p:txBody>
          <a:bodyPr wrap="none">
            <a:spAutoFit/>
          </a:bodyPr>
          <a:lstStyle/>
          <a:p>
            <a:r>
              <a:rPr lang="en-GB" sz="3200" b="1" dirty="0">
                <a:solidFill>
                  <a:srgbClr val="FF0000"/>
                </a:solidFill>
                <a:latin typeface="Arial Black" panose="020B0A04020102020204" pitchFamily="34" charset="0"/>
              </a:rPr>
              <a:t>1 square length = 5 cm</a:t>
            </a:r>
            <a:endParaRPr lang="en-GB" sz="3200" dirty="0">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67B79DED-21A2-46FE-9837-32257B68F64B}"/>
              </a:ext>
            </a:extLst>
          </p:cNvPr>
          <p:cNvSpPr/>
          <p:nvPr/>
        </p:nvSpPr>
        <p:spPr>
          <a:xfrm>
            <a:off x="1174689" y="3237781"/>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076891DE-DC9D-49A9-AE92-A2F29E78C514}"/>
              </a:ext>
            </a:extLst>
          </p:cNvPr>
          <p:cNvSpPr/>
          <p:nvPr/>
        </p:nvSpPr>
        <p:spPr>
          <a:xfrm>
            <a:off x="1585758" y="2827639"/>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DE529B58-8425-42FC-A3F6-3E4C815C712C}"/>
              </a:ext>
            </a:extLst>
          </p:cNvPr>
          <p:cNvSpPr/>
          <p:nvPr/>
        </p:nvSpPr>
        <p:spPr>
          <a:xfrm>
            <a:off x="2445820" y="207576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9" name="Rectangle 8">
            <a:extLst>
              <a:ext uri="{FF2B5EF4-FFF2-40B4-BE49-F238E27FC236}">
                <a16:creationId xmlns:a16="http://schemas.microsoft.com/office/drawing/2014/main" id="{89B58D44-BDA2-43FE-8A40-9640FE5B2560}"/>
              </a:ext>
            </a:extLst>
          </p:cNvPr>
          <p:cNvSpPr/>
          <p:nvPr/>
        </p:nvSpPr>
        <p:spPr>
          <a:xfrm>
            <a:off x="3192496" y="2827638"/>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36E3AA5E-C6E6-4FFB-8D2D-5EB5AFAB25B1}"/>
              </a:ext>
            </a:extLst>
          </p:cNvPr>
          <p:cNvSpPr/>
          <p:nvPr/>
        </p:nvSpPr>
        <p:spPr>
          <a:xfrm>
            <a:off x="3640360" y="3237780"/>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230872BC-0DDB-40FA-A7B0-06D3719249FC}"/>
              </a:ext>
            </a:extLst>
          </p:cNvPr>
          <p:cNvSpPr/>
          <p:nvPr/>
        </p:nvSpPr>
        <p:spPr>
          <a:xfrm>
            <a:off x="4325682" y="4070901"/>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45E1E6C7-14F2-4AFC-A296-10FD18014DD5}"/>
              </a:ext>
            </a:extLst>
          </p:cNvPr>
          <p:cNvSpPr/>
          <p:nvPr/>
        </p:nvSpPr>
        <p:spPr>
          <a:xfrm>
            <a:off x="3640360" y="4858796"/>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6AEDF4A5-277E-49CF-BC3B-75EF9B1B6F9B}"/>
              </a:ext>
            </a:extLst>
          </p:cNvPr>
          <p:cNvSpPr/>
          <p:nvPr/>
        </p:nvSpPr>
        <p:spPr>
          <a:xfrm>
            <a:off x="2445820" y="487308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8EA34297-48D9-4BE5-AD57-E10D7A61C6A4}"/>
              </a:ext>
            </a:extLst>
          </p:cNvPr>
          <p:cNvSpPr/>
          <p:nvPr/>
        </p:nvSpPr>
        <p:spPr>
          <a:xfrm>
            <a:off x="1251280" y="487835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10D09C99-85D3-431F-8A09-8F50D43BB131}"/>
              </a:ext>
            </a:extLst>
          </p:cNvPr>
          <p:cNvSpPr/>
          <p:nvPr/>
        </p:nvSpPr>
        <p:spPr>
          <a:xfrm>
            <a:off x="386079" y="407266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06398F0E-BA6B-4460-8512-48883BE1DF99}"/>
              </a:ext>
            </a:extLst>
          </p:cNvPr>
          <p:cNvSpPr/>
          <p:nvPr/>
        </p:nvSpPr>
        <p:spPr>
          <a:xfrm>
            <a:off x="5337706" y="3005238"/>
            <a:ext cx="4286751" cy="584775"/>
          </a:xfrm>
          <a:prstGeom prst="rect">
            <a:avLst/>
          </a:prstGeom>
        </p:spPr>
        <p:txBody>
          <a:bodyPr wrap="none">
            <a:spAutoFit/>
          </a:bodyPr>
          <a:lstStyle/>
          <a:p>
            <a:r>
              <a:rPr lang="en-GB" sz="3200" b="1" dirty="0">
                <a:solidFill>
                  <a:srgbClr val="FF0000"/>
                </a:solidFill>
                <a:latin typeface="Arial Black" panose="020B0A04020102020204" pitchFamily="34" charset="0"/>
              </a:rPr>
              <a:t>10 x 5 cm = 50 cm</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40E615E5-C756-42F1-8EBC-9C8662C0F45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BC79C6C3-5081-4E86-A8DB-D11F00F1A650}"/>
              </a:ext>
            </a:extLst>
          </p:cNvPr>
          <p:cNvSpPr/>
          <p:nvPr/>
        </p:nvSpPr>
        <p:spPr>
          <a:xfrm>
            <a:off x="179880" y="119920"/>
            <a:ext cx="870928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shape is made from 4 shaded squares.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perimeter of the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3351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EB2840B-6B51-4FD9-A7C5-12530CCE4F9F}"/>
              </a:ext>
            </a:extLst>
          </p:cNvPr>
          <p:cNvPicPr>
            <a:picLocks noChangeAspect="1"/>
          </p:cNvPicPr>
          <p:nvPr/>
        </p:nvPicPr>
        <p:blipFill>
          <a:blip r:embed="rId3"/>
          <a:stretch>
            <a:fillRect/>
          </a:stretch>
        </p:blipFill>
        <p:spPr>
          <a:xfrm>
            <a:off x="489397" y="372696"/>
            <a:ext cx="7895032" cy="1172769"/>
          </a:xfrm>
          <a:prstGeom prst="rect">
            <a:avLst/>
          </a:prstGeom>
        </p:spPr>
      </p:pic>
      <p:cxnSp>
        <p:nvCxnSpPr>
          <p:cNvPr id="3" name="Straight Connector 2">
            <a:extLst>
              <a:ext uri="{FF2B5EF4-FFF2-40B4-BE49-F238E27FC236}">
                <a16:creationId xmlns:a16="http://schemas.microsoft.com/office/drawing/2014/main" id="{9B9F3AB7-6699-4029-9C32-C02F2989F9F4}"/>
              </a:ext>
            </a:extLst>
          </p:cNvPr>
          <p:cNvCxnSpPr/>
          <p:nvPr/>
        </p:nvCxnSpPr>
        <p:spPr>
          <a:xfrm>
            <a:off x="2342147" y="1203158"/>
            <a:ext cx="0" cy="6096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7CBEDFD-F687-4F80-9DAB-8E4DDCAD4635}"/>
              </a:ext>
            </a:extLst>
          </p:cNvPr>
          <p:cNvSpPr txBox="1"/>
          <p:nvPr/>
        </p:nvSpPr>
        <p:spPr>
          <a:xfrm>
            <a:off x="1830109" y="1694900"/>
            <a:ext cx="1746135" cy="584775"/>
          </a:xfrm>
          <a:prstGeom prst="rect">
            <a:avLst/>
          </a:prstGeom>
          <a:noFill/>
        </p:spPr>
        <p:txBody>
          <a:bodyPr wrap="square" rtlCol="0">
            <a:spAutoFit/>
          </a:bodyPr>
          <a:lstStyle/>
          <a:p>
            <a:r>
              <a:rPr lang="en-GB" sz="3200" b="1" dirty="0">
                <a:solidFill>
                  <a:srgbClr val="FF0000"/>
                </a:solidFill>
              </a:rPr>
              <a:t>9 x 4</a:t>
            </a:r>
          </a:p>
        </p:txBody>
      </p:sp>
      <p:sp>
        <p:nvSpPr>
          <p:cNvPr id="7" name="TextBox 6">
            <a:extLst>
              <a:ext uri="{FF2B5EF4-FFF2-40B4-BE49-F238E27FC236}">
                <a16:creationId xmlns:a16="http://schemas.microsoft.com/office/drawing/2014/main" id="{FA873ECD-56E6-476F-8AEE-206215D82850}"/>
              </a:ext>
            </a:extLst>
          </p:cNvPr>
          <p:cNvSpPr txBox="1"/>
          <p:nvPr/>
        </p:nvSpPr>
        <p:spPr>
          <a:xfrm>
            <a:off x="7341636" y="673770"/>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8" name="Rectangle 7">
            <a:extLst>
              <a:ext uri="{FF2B5EF4-FFF2-40B4-BE49-F238E27FC236}">
                <a16:creationId xmlns:a16="http://schemas.microsoft.com/office/drawing/2014/main" id="{1052E0EE-4CF9-4CD1-8184-B4FB2246A8E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2320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 machine only takes 20p coins.</a:t>
            </a:r>
          </a:p>
          <a:p>
            <a:r>
              <a:rPr lang="en-US" sz="3200" b="1" dirty="0"/>
              <a:t>The coins inside total £9.80</a:t>
            </a:r>
          </a:p>
          <a:p>
            <a:r>
              <a:rPr lang="en-US" sz="3200" b="1" dirty="0"/>
              <a:t>How many 20p coins are there?</a:t>
            </a:r>
          </a:p>
        </p:txBody>
      </p:sp>
      <p:pic>
        <p:nvPicPr>
          <p:cNvPr id="110594" name="Picture 2">
            <a:extLst>
              <a:ext uri="{FF2B5EF4-FFF2-40B4-BE49-F238E27FC236}">
                <a16:creationId xmlns:a16="http://schemas.microsoft.com/office/drawing/2014/main" id="{81E9BF07-EE99-48A9-9545-FC10FDF802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48667" y="407604"/>
            <a:ext cx="2089150" cy="242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F8427BA6-B3AC-405C-8E22-60F3604BECD9}"/>
              </a:ext>
            </a:extLst>
          </p:cNvPr>
          <p:cNvSpPr txBox="1"/>
          <p:nvPr/>
        </p:nvSpPr>
        <p:spPr>
          <a:xfrm>
            <a:off x="4861845" y="542442"/>
            <a:ext cx="1469684" cy="584775"/>
          </a:xfrm>
          <a:prstGeom prst="rect">
            <a:avLst/>
          </a:prstGeom>
          <a:noFill/>
        </p:spPr>
        <p:txBody>
          <a:bodyPr wrap="square" rtlCol="0">
            <a:spAutoFit/>
          </a:bodyPr>
          <a:lstStyle/>
          <a:p>
            <a:r>
              <a:rPr lang="en-GB" sz="3200" b="1" dirty="0">
                <a:solidFill>
                  <a:srgbClr val="FF0000"/>
                </a:solidFill>
              </a:rPr>
              <a:t>980p</a:t>
            </a:r>
          </a:p>
        </p:txBody>
      </p:sp>
      <p:sp>
        <p:nvSpPr>
          <p:cNvPr id="6" name="TextBox 5">
            <a:extLst>
              <a:ext uri="{FF2B5EF4-FFF2-40B4-BE49-F238E27FC236}">
                <a16:creationId xmlns:a16="http://schemas.microsoft.com/office/drawing/2014/main" id="{5AA1F918-0544-4B2A-A0E4-A91E43A701F7}"/>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980 ÷ 20 = </a:t>
            </a:r>
          </a:p>
        </p:txBody>
      </p:sp>
      <p:cxnSp>
        <p:nvCxnSpPr>
          <p:cNvPr id="4" name="Straight Connector 3">
            <a:extLst>
              <a:ext uri="{FF2B5EF4-FFF2-40B4-BE49-F238E27FC236}">
                <a16:creationId xmlns:a16="http://schemas.microsoft.com/office/drawing/2014/main" id="{2E0A8055-D73F-45C5-A68A-9CFB209F9429}"/>
              </a:ext>
            </a:extLst>
          </p:cNvPr>
          <p:cNvCxnSpPr>
            <a:cxnSpLocks/>
          </p:cNvCxnSpPr>
          <p:nvPr/>
        </p:nvCxnSpPr>
        <p:spPr>
          <a:xfrm flipH="1">
            <a:off x="967797" y="1748707"/>
            <a:ext cx="180209" cy="343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A6A2341-AD52-4C71-B50A-64C690C6EAB4}"/>
              </a:ext>
            </a:extLst>
          </p:cNvPr>
          <p:cNvCxnSpPr>
            <a:cxnSpLocks/>
          </p:cNvCxnSpPr>
          <p:nvPr/>
        </p:nvCxnSpPr>
        <p:spPr>
          <a:xfrm flipH="1">
            <a:off x="1770956" y="1748707"/>
            <a:ext cx="180209" cy="343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63627CC7-645A-4F51-8891-144DCDE8C2B9}"/>
              </a:ext>
            </a:extLst>
          </p:cNvPr>
          <p:cNvSpPr txBox="1"/>
          <p:nvPr/>
        </p:nvSpPr>
        <p:spPr>
          <a:xfrm>
            <a:off x="2266214" y="1618141"/>
            <a:ext cx="2252577" cy="584775"/>
          </a:xfrm>
          <a:prstGeom prst="rect">
            <a:avLst/>
          </a:prstGeom>
          <a:noFill/>
        </p:spPr>
        <p:txBody>
          <a:bodyPr wrap="square" rtlCol="0">
            <a:spAutoFit/>
          </a:bodyPr>
          <a:lstStyle/>
          <a:p>
            <a:r>
              <a:rPr lang="en-GB" sz="3200" b="1" dirty="0">
                <a:solidFill>
                  <a:srgbClr val="FF0000"/>
                </a:solidFill>
              </a:rPr>
              <a:t>49</a:t>
            </a:r>
          </a:p>
        </p:txBody>
      </p:sp>
      <p:sp>
        <p:nvSpPr>
          <p:cNvPr id="13" name="TextBox 12">
            <a:extLst>
              <a:ext uri="{FF2B5EF4-FFF2-40B4-BE49-F238E27FC236}">
                <a16:creationId xmlns:a16="http://schemas.microsoft.com/office/drawing/2014/main" id="{9DF9320A-2310-455B-A374-2FD39426D66D}"/>
              </a:ext>
            </a:extLst>
          </p:cNvPr>
          <p:cNvSpPr txBox="1"/>
          <p:nvPr/>
        </p:nvSpPr>
        <p:spPr>
          <a:xfrm>
            <a:off x="5528296" y="1033366"/>
            <a:ext cx="2252577" cy="584775"/>
          </a:xfrm>
          <a:prstGeom prst="rect">
            <a:avLst/>
          </a:prstGeom>
          <a:noFill/>
        </p:spPr>
        <p:txBody>
          <a:bodyPr wrap="square" rtlCol="0">
            <a:spAutoFit/>
          </a:bodyPr>
          <a:lstStyle/>
          <a:p>
            <a:r>
              <a:rPr lang="en-GB" sz="3200" b="1" dirty="0">
                <a:solidFill>
                  <a:srgbClr val="FF0000"/>
                </a:solidFill>
              </a:rPr>
              <a:t>49 coins</a:t>
            </a:r>
          </a:p>
        </p:txBody>
      </p:sp>
      <p:sp>
        <p:nvSpPr>
          <p:cNvPr id="14" name="TextBox 13">
            <a:extLst>
              <a:ext uri="{FF2B5EF4-FFF2-40B4-BE49-F238E27FC236}">
                <a16:creationId xmlns:a16="http://schemas.microsoft.com/office/drawing/2014/main" id="{C5D234A7-462A-4575-BBEA-41E92AD1673F}"/>
              </a:ext>
            </a:extLst>
          </p:cNvPr>
          <p:cNvSpPr txBox="1"/>
          <p:nvPr/>
        </p:nvSpPr>
        <p:spPr>
          <a:xfrm>
            <a:off x="4626001" y="2307601"/>
            <a:ext cx="2252577" cy="584775"/>
          </a:xfrm>
          <a:prstGeom prst="rect">
            <a:avLst/>
          </a:prstGeom>
          <a:noFill/>
        </p:spPr>
        <p:txBody>
          <a:bodyPr wrap="square" rtlCol="0">
            <a:spAutoFit/>
          </a:bodyPr>
          <a:lstStyle/>
          <a:p>
            <a:r>
              <a:rPr lang="en-GB" sz="3200" b="1" dirty="0">
                <a:solidFill>
                  <a:srgbClr val="FF0000"/>
                </a:solidFill>
              </a:rPr>
              <a:t>5 coins = £1</a:t>
            </a:r>
          </a:p>
        </p:txBody>
      </p:sp>
      <p:sp>
        <p:nvSpPr>
          <p:cNvPr id="15" name="TextBox 14">
            <a:extLst>
              <a:ext uri="{FF2B5EF4-FFF2-40B4-BE49-F238E27FC236}">
                <a16:creationId xmlns:a16="http://schemas.microsoft.com/office/drawing/2014/main" id="{AC57D714-A62F-469D-8829-82276E6FDDAE}"/>
              </a:ext>
            </a:extLst>
          </p:cNvPr>
          <p:cNvSpPr txBox="1"/>
          <p:nvPr/>
        </p:nvSpPr>
        <p:spPr>
          <a:xfrm>
            <a:off x="4411049" y="2923515"/>
            <a:ext cx="2757194" cy="584775"/>
          </a:xfrm>
          <a:prstGeom prst="rect">
            <a:avLst/>
          </a:prstGeom>
          <a:noFill/>
        </p:spPr>
        <p:txBody>
          <a:bodyPr wrap="square" rtlCol="0">
            <a:spAutoFit/>
          </a:bodyPr>
          <a:lstStyle/>
          <a:p>
            <a:r>
              <a:rPr lang="en-GB" sz="3200" b="1" dirty="0">
                <a:solidFill>
                  <a:srgbClr val="FF0000"/>
                </a:solidFill>
              </a:rPr>
              <a:t>50 coins = £10</a:t>
            </a:r>
          </a:p>
        </p:txBody>
      </p:sp>
      <p:sp>
        <p:nvSpPr>
          <p:cNvPr id="16" name="TextBox 15">
            <a:extLst>
              <a:ext uri="{FF2B5EF4-FFF2-40B4-BE49-F238E27FC236}">
                <a16:creationId xmlns:a16="http://schemas.microsoft.com/office/drawing/2014/main" id="{585977B9-8F65-457B-AFD8-C6A8DE32535B}"/>
              </a:ext>
            </a:extLst>
          </p:cNvPr>
          <p:cNvSpPr txBox="1"/>
          <p:nvPr/>
        </p:nvSpPr>
        <p:spPr>
          <a:xfrm>
            <a:off x="6181663" y="3539429"/>
            <a:ext cx="3002472" cy="584775"/>
          </a:xfrm>
          <a:prstGeom prst="rect">
            <a:avLst/>
          </a:prstGeom>
          <a:noFill/>
        </p:spPr>
        <p:txBody>
          <a:bodyPr wrap="square" rtlCol="0">
            <a:spAutoFit/>
          </a:bodyPr>
          <a:lstStyle/>
          <a:p>
            <a:r>
              <a:rPr lang="en-GB" sz="3200" b="1" dirty="0">
                <a:solidFill>
                  <a:srgbClr val="FF0000"/>
                </a:solidFill>
              </a:rPr>
              <a:t>£9.80</a:t>
            </a:r>
          </a:p>
        </p:txBody>
      </p:sp>
      <p:sp>
        <p:nvSpPr>
          <p:cNvPr id="17" name="TextBox 16">
            <a:extLst>
              <a:ext uri="{FF2B5EF4-FFF2-40B4-BE49-F238E27FC236}">
                <a16:creationId xmlns:a16="http://schemas.microsoft.com/office/drawing/2014/main" id="{E6644A33-2E5D-4D70-9909-C5D74AB6B2AE}"/>
              </a:ext>
            </a:extLst>
          </p:cNvPr>
          <p:cNvSpPr txBox="1"/>
          <p:nvPr/>
        </p:nvSpPr>
        <p:spPr>
          <a:xfrm>
            <a:off x="4411049" y="3539428"/>
            <a:ext cx="2218351" cy="584775"/>
          </a:xfrm>
          <a:prstGeom prst="rect">
            <a:avLst/>
          </a:prstGeom>
          <a:noFill/>
        </p:spPr>
        <p:txBody>
          <a:bodyPr wrap="square" rtlCol="0">
            <a:spAutoFit/>
          </a:bodyPr>
          <a:lstStyle/>
          <a:p>
            <a:r>
              <a:rPr lang="en-GB" sz="3200" b="1" dirty="0">
                <a:solidFill>
                  <a:srgbClr val="FF0000"/>
                </a:solidFill>
              </a:rPr>
              <a:t>49 coins =</a:t>
            </a:r>
          </a:p>
        </p:txBody>
      </p:sp>
      <p:sp>
        <p:nvSpPr>
          <p:cNvPr id="18" name="Rectangle 17">
            <a:extLst>
              <a:ext uri="{FF2B5EF4-FFF2-40B4-BE49-F238E27FC236}">
                <a16:creationId xmlns:a16="http://schemas.microsoft.com/office/drawing/2014/main" id="{299021DC-E720-4E76-9D16-C2B814B26FA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56534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2" grpId="0"/>
      <p:bldP spid="13" grpId="0"/>
      <p:bldP spid="14" grpId="0"/>
      <p:bldP spid="15" grpId="0"/>
      <p:bldP spid="16" grpId="0"/>
      <p:bldP spid="17"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E4C349E-22BA-43A2-A64E-FDDA368A2730}"/>
              </a:ext>
            </a:extLst>
          </p:cNvPr>
          <p:cNvPicPr>
            <a:picLocks noChangeAspect="1"/>
          </p:cNvPicPr>
          <p:nvPr/>
        </p:nvPicPr>
        <p:blipFill>
          <a:blip r:embed="rId3"/>
          <a:stretch>
            <a:fillRect/>
          </a:stretch>
        </p:blipFill>
        <p:spPr>
          <a:xfrm>
            <a:off x="226996" y="1569660"/>
            <a:ext cx="5639827" cy="4764849"/>
          </a:xfrm>
          <a:prstGeom prst="rect">
            <a:avLst/>
          </a:prstGeom>
        </p:spPr>
      </p:pic>
      <p:sp>
        <p:nvSpPr>
          <p:cNvPr id="2" name="Rectangle 1">
            <a:extLst>
              <a:ext uri="{FF2B5EF4-FFF2-40B4-BE49-F238E27FC236}">
                <a16:creationId xmlns:a16="http://schemas.microsoft.com/office/drawing/2014/main" id="{E425CDF7-21C9-4ACA-8772-133EFE2B22E5}"/>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with two vertices joined to make the line AB. Join two other vertices to draw one line that is parallel to the line AB.</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1F561A20-E4E1-4229-82F9-BB7B99250FCA}"/>
              </a:ext>
            </a:extLst>
          </p:cNvPr>
          <p:cNvCxnSpPr>
            <a:cxnSpLocks/>
          </p:cNvCxnSpPr>
          <p:nvPr/>
        </p:nvCxnSpPr>
        <p:spPr>
          <a:xfrm flipH="1" flipV="1">
            <a:off x="816267" y="3067302"/>
            <a:ext cx="4420327" cy="18237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0E02A8-8DD8-45C1-80D9-D695BDF40137}"/>
              </a:ext>
            </a:extLst>
          </p:cNvPr>
          <p:cNvCxnSpPr>
            <a:cxnSpLocks/>
          </p:cNvCxnSpPr>
          <p:nvPr/>
        </p:nvCxnSpPr>
        <p:spPr>
          <a:xfrm flipH="1" flipV="1">
            <a:off x="2079633" y="1797302"/>
            <a:ext cx="3156961"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289CE38-1F80-412E-A7F9-4B30690F7472}"/>
              </a:ext>
            </a:extLst>
          </p:cNvPr>
          <p:cNvCxnSpPr>
            <a:cxnSpLocks/>
          </p:cNvCxnSpPr>
          <p:nvPr/>
        </p:nvCxnSpPr>
        <p:spPr>
          <a:xfrm flipH="1" flipV="1">
            <a:off x="816267" y="4908884"/>
            <a:ext cx="3156961"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406F789-F172-439E-A664-03704FB5807E}"/>
              </a:ext>
            </a:extLst>
          </p:cNvPr>
          <p:cNvCxnSpPr>
            <a:cxnSpLocks/>
          </p:cNvCxnSpPr>
          <p:nvPr/>
        </p:nvCxnSpPr>
        <p:spPr>
          <a:xfrm flipH="1" flipV="1">
            <a:off x="816266" y="3067302"/>
            <a:ext cx="4420327" cy="18237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67D3314-4C69-4779-BDE2-ABAF607DFC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280220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2.91667E-6 -2.59259E-6 L 0.04909 -0.2287 " pathEditMode="relative" rAng="0" ptsTypes="AA">
                                      <p:cBhvr>
                                        <p:cTn id="11" dur="2000" fill="hold"/>
                                        <p:tgtEl>
                                          <p:spTgt spid="5"/>
                                        </p:tgtEl>
                                        <p:attrNameLst>
                                          <p:attrName>ppt_x</p:attrName>
                                          <p:attrName>ppt_y</p:attrName>
                                        </p:attrNameLst>
                                      </p:cBhvr>
                                      <p:rCtr x="2448" y="-11435"/>
                                    </p:animMotion>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xit" presetSubtype="0" fill="hold" nodeType="withEffect">
                                  <p:stCondLst>
                                    <p:cond delay="0"/>
                                  </p:stCondLst>
                                  <p:childTnLst>
                                    <p:animEffect transition="out" filter="fade">
                                      <p:cBhvr>
                                        <p:cTn id="17" dur="500"/>
                                        <p:tgtEl>
                                          <p:spTgt spid="5"/>
                                        </p:tgtEl>
                                      </p:cBhvr>
                                    </p:animEffect>
                                    <p:set>
                                      <p:cBhvr>
                                        <p:cTn id="18" dur="1" fill="hold">
                                          <p:stCondLst>
                                            <p:cond delay="499"/>
                                          </p:stCondLst>
                                        </p:cTn>
                                        <p:tgtEl>
                                          <p:spTgt spid="5"/>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nodeType="clickEffect">
                                  <p:stCondLst>
                                    <p:cond delay="0"/>
                                  </p:stCondLst>
                                  <p:childTnLst>
                                    <p:animEffect transition="out" filter="fade">
                                      <p:cBhvr>
                                        <p:cTn id="22" dur="500"/>
                                        <p:tgtEl>
                                          <p:spTgt spid="7"/>
                                        </p:tgtEl>
                                      </p:cBhvr>
                                    </p:animEffect>
                                    <p:set>
                                      <p:cBhvr>
                                        <p:cTn id="23" dur="1" fill="hold">
                                          <p:stCondLst>
                                            <p:cond delay="499"/>
                                          </p:stCondLst>
                                        </p:cTn>
                                        <p:tgtEl>
                                          <p:spTgt spid="7"/>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fade">
                                      <p:cBhvr>
                                        <p:cTn id="28" dur="500"/>
                                        <p:tgtEl>
                                          <p:spTgt spid="36"/>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2.91667E-6 -2.59259E-6 L -0.05078 0.22963 " pathEditMode="relative" rAng="0" ptsTypes="AA">
                                      <p:cBhvr>
                                        <p:cTn id="32" dur="2000" fill="hold"/>
                                        <p:tgtEl>
                                          <p:spTgt spid="36"/>
                                        </p:tgtEl>
                                        <p:attrNameLst>
                                          <p:attrName>ppt_x</p:attrName>
                                          <p:attrName>ppt_y</p:attrName>
                                        </p:attrNameLst>
                                      </p:cBhvr>
                                      <p:rCtr x="-2539" y="11481"/>
                                    </p:animMotion>
                                  </p:childTnLst>
                                </p:cTn>
                              </p:par>
                            </p:childTnLst>
                          </p:cTn>
                        </p:par>
                        <p:par>
                          <p:cTn id="33" fill="hold">
                            <p:stCondLst>
                              <p:cond delay="2000"/>
                            </p:stCondLst>
                            <p:childTnLst>
                              <p:par>
                                <p:cTn id="34" presetID="10" presetClass="exit" presetSubtype="0" fill="hold" nodeType="afterEffect">
                                  <p:stCondLst>
                                    <p:cond delay="0"/>
                                  </p:stCondLst>
                                  <p:childTnLst>
                                    <p:animEffect transition="out" filter="fade">
                                      <p:cBhvr>
                                        <p:cTn id="35" dur="500"/>
                                        <p:tgtEl>
                                          <p:spTgt spid="36"/>
                                        </p:tgtEl>
                                      </p:cBhvr>
                                    </p:animEffect>
                                    <p:set>
                                      <p:cBhvr>
                                        <p:cTn id="36" dur="1" fill="hold">
                                          <p:stCondLst>
                                            <p:cond delay="499"/>
                                          </p:stCondLst>
                                        </p:cTn>
                                        <p:tgtEl>
                                          <p:spTgt spid="36"/>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E4C349E-22BA-43A2-A64E-FDDA368A2730}"/>
              </a:ext>
            </a:extLst>
          </p:cNvPr>
          <p:cNvPicPr>
            <a:picLocks noChangeAspect="1"/>
          </p:cNvPicPr>
          <p:nvPr/>
        </p:nvPicPr>
        <p:blipFill>
          <a:blip r:embed="rId3"/>
          <a:stretch>
            <a:fillRect/>
          </a:stretch>
        </p:blipFill>
        <p:spPr>
          <a:xfrm>
            <a:off x="226996" y="1569660"/>
            <a:ext cx="5639827" cy="4764849"/>
          </a:xfrm>
          <a:prstGeom prst="rect">
            <a:avLst/>
          </a:prstGeom>
        </p:spPr>
      </p:pic>
      <p:sp>
        <p:nvSpPr>
          <p:cNvPr id="7" name="L-Shape 6">
            <a:extLst>
              <a:ext uri="{FF2B5EF4-FFF2-40B4-BE49-F238E27FC236}">
                <a16:creationId xmlns:a16="http://schemas.microsoft.com/office/drawing/2014/main" id="{C73A7420-8707-49DE-B503-3289E7E2D11B}"/>
              </a:ext>
            </a:extLst>
          </p:cNvPr>
          <p:cNvSpPr/>
          <p:nvPr/>
        </p:nvSpPr>
        <p:spPr>
          <a:xfrm rot="6814212" flipV="1">
            <a:off x="3129941" y="3699736"/>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F9A05F6A-B914-41EE-B60F-A08A6023322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the octagon again. Join two vertices to draw one line that is perpendicular to the line AB. </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2B96D89B-2C5C-45D2-8067-6AD45138078B}"/>
              </a:ext>
            </a:extLst>
          </p:cNvPr>
          <p:cNvCxnSpPr>
            <a:cxnSpLocks/>
          </p:cNvCxnSpPr>
          <p:nvPr/>
        </p:nvCxnSpPr>
        <p:spPr>
          <a:xfrm flipH="1">
            <a:off x="2190751" y="1790700"/>
            <a:ext cx="1771649" cy="4381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0813A9F-C6BC-43AA-8E82-432BEAE42233}"/>
              </a:ext>
            </a:extLst>
          </p:cNvPr>
          <p:cNvCxnSpPr>
            <a:cxnSpLocks/>
          </p:cNvCxnSpPr>
          <p:nvPr/>
        </p:nvCxnSpPr>
        <p:spPr>
          <a:xfrm flipH="1">
            <a:off x="833719" y="1790700"/>
            <a:ext cx="1278329" cy="3120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EB0828A-82E9-4084-9682-6A6CAB915948}"/>
              </a:ext>
            </a:extLst>
          </p:cNvPr>
          <p:cNvCxnSpPr>
            <a:cxnSpLocks/>
          </p:cNvCxnSpPr>
          <p:nvPr/>
        </p:nvCxnSpPr>
        <p:spPr>
          <a:xfrm flipH="1">
            <a:off x="3926821" y="3070534"/>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F9AC7D5C-8196-4E16-87C9-02265EE337A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685129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5"/>
                                        </p:tgtEl>
                                      </p:cBhvr>
                                    </p:animEffect>
                                    <p:set>
                                      <p:cBhvr>
                                        <p:cTn id="20" dur="1" fill="hold">
                                          <p:stCondLst>
                                            <p:cond delay="499"/>
                                          </p:stCondLst>
                                        </p:cTn>
                                        <p:tgtEl>
                                          <p:spTgt spid="5"/>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8"/>
                                        </p:tgtEl>
                                      </p:cBhvr>
                                    </p:animEffect>
                                    <p:set>
                                      <p:cBhvr>
                                        <p:cTn id="30" dur="1" fill="hold">
                                          <p:stCondLst>
                                            <p:cond delay="499"/>
                                          </p:stCondLst>
                                        </p:cTn>
                                        <p:tgtEl>
                                          <p:spTgt spid="8"/>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17AC08-BC73-4AE3-A1CA-F0635E3BB340}"/>
              </a:ext>
            </a:extLst>
          </p:cNvPr>
          <p:cNvPicPr>
            <a:picLocks noChangeAspect="1"/>
          </p:cNvPicPr>
          <p:nvPr/>
        </p:nvPicPr>
        <p:blipFill>
          <a:blip r:embed="rId3"/>
          <a:stretch>
            <a:fillRect/>
          </a:stretch>
        </p:blipFill>
        <p:spPr>
          <a:xfrm>
            <a:off x="226996" y="1569660"/>
            <a:ext cx="5639827" cy="4764849"/>
          </a:xfrm>
          <a:prstGeom prst="rect">
            <a:avLst/>
          </a:prstGeom>
        </p:spPr>
      </p:pic>
      <p:cxnSp>
        <p:nvCxnSpPr>
          <p:cNvPr id="10" name="Straight Connector 9">
            <a:extLst>
              <a:ext uri="{FF2B5EF4-FFF2-40B4-BE49-F238E27FC236}">
                <a16:creationId xmlns:a16="http://schemas.microsoft.com/office/drawing/2014/main" id="{F3553BF5-0393-4470-8844-CD79CEFEA763}"/>
              </a:ext>
            </a:extLst>
          </p:cNvPr>
          <p:cNvCxnSpPr>
            <a:cxnSpLocks/>
          </p:cNvCxnSpPr>
          <p:nvPr/>
        </p:nvCxnSpPr>
        <p:spPr>
          <a:xfrm rot="20280000" flipH="1">
            <a:off x="4072089" y="2447557"/>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4CF8169-C11E-42DF-A250-162ED8351AA0}"/>
              </a:ext>
            </a:extLst>
          </p:cNvPr>
          <p:cNvCxnSpPr>
            <a:cxnSpLocks/>
          </p:cNvCxnSpPr>
          <p:nvPr/>
        </p:nvCxnSpPr>
        <p:spPr>
          <a:xfrm flipH="1">
            <a:off x="3046909" y="1550068"/>
            <a:ext cx="15700" cy="484706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91E5A6B-4DBD-410C-87C9-B1E480EA0EDB}"/>
              </a:ext>
            </a:extLst>
          </p:cNvPr>
          <p:cNvCxnSpPr>
            <a:cxnSpLocks/>
          </p:cNvCxnSpPr>
          <p:nvPr/>
        </p:nvCxnSpPr>
        <p:spPr>
          <a:xfrm rot="20280000" flipH="1">
            <a:off x="737582" y="2406894"/>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45F7C757-E13B-4508-A089-8C494836B15E}"/>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the octagon again. Join two vertices to draw one line that is perpendicular to the line AB. </a:t>
            </a:r>
            <a:endParaRPr lang="en-GB" sz="3200" b="1" dirty="0">
              <a:latin typeface="Calibri" panose="020F0502020204030204" pitchFamily="34" charset="0"/>
            </a:endParaRPr>
          </a:p>
        </p:txBody>
      </p:sp>
      <p:sp>
        <p:nvSpPr>
          <p:cNvPr id="7" name="Rectangle 6">
            <a:extLst>
              <a:ext uri="{FF2B5EF4-FFF2-40B4-BE49-F238E27FC236}">
                <a16:creationId xmlns:a16="http://schemas.microsoft.com/office/drawing/2014/main" id="{ECA56EEE-CC85-44BA-B545-D6F9D8140C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521304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32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4709842" cy="1569660"/>
          </a:xfrm>
          <a:prstGeom prst="rect">
            <a:avLst/>
          </a:prstGeom>
        </p:spPr>
        <p:txBody>
          <a:bodyPr wrap="square">
            <a:spAutoFit/>
          </a:bodyPr>
          <a:lstStyle/>
          <a:p>
            <a:r>
              <a:rPr lang="en-US" sz="3200" b="1" dirty="0"/>
              <a:t>Here is a number chart. </a:t>
            </a:r>
          </a:p>
          <a:p>
            <a:r>
              <a:rPr lang="en-US" sz="3200" b="1" dirty="0"/>
              <a:t>Every third number in the chart has a circle on it.</a:t>
            </a:r>
          </a:p>
        </p:txBody>
      </p:sp>
      <p:sp>
        <p:nvSpPr>
          <p:cNvPr id="4" name="Rectangle 3">
            <a:extLst>
              <a:ext uri="{FF2B5EF4-FFF2-40B4-BE49-F238E27FC236}">
                <a16:creationId xmlns:a16="http://schemas.microsoft.com/office/drawing/2014/main" id="{751AD98F-B43B-433E-9DC3-B51080F4BB33}"/>
              </a:ext>
            </a:extLst>
          </p:cNvPr>
          <p:cNvSpPr/>
          <p:nvPr/>
        </p:nvSpPr>
        <p:spPr>
          <a:xfrm>
            <a:off x="56122" y="3278109"/>
            <a:ext cx="6981987" cy="1569660"/>
          </a:xfrm>
          <a:prstGeom prst="rect">
            <a:avLst/>
          </a:prstGeom>
        </p:spPr>
        <p:txBody>
          <a:bodyPr wrap="square">
            <a:spAutoFit/>
          </a:bodyPr>
          <a:lstStyle/>
          <a:p>
            <a:r>
              <a:rPr lang="en-US" sz="3200" b="1" dirty="0"/>
              <a:t>The chart continues in the same way. Here is another row in the chart. </a:t>
            </a:r>
          </a:p>
          <a:p>
            <a:r>
              <a:rPr lang="en-US" sz="3200" b="1" dirty="0"/>
              <a:t>Draw the missing circles.</a:t>
            </a:r>
          </a:p>
        </p:txBody>
      </p:sp>
      <p:sp>
        <p:nvSpPr>
          <p:cNvPr id="5" name="Rectangle 4">
            <a:extLst>
              <a:ext uri="{FF2B5EF4-FFF2-40B4-BE49-F238E27FC236}">
                <a16:creationId xmlns:a16="http://schemas.microsoft.com/office/drawing/2014/main" id="{EC4031FE-A73D-40C7-BCA0-566642E4F855}"/>
              </a:ext>
            </a:extLst>
          </p:cNvPr>
          <p:cNvSpPr/>
          <p:nvPr/>
        </p:nvSpPr>
        <p:spPr>
          <a:xfrm>
            <a:off x="7721599" y="767137"/>
            <a:ext cx="4136571" cy="1569660"/>
          </a:xfrm>
          <a:prstGeom prst="rect">
            <a:avLst/>
          </a:prstGeom>
        </p:spPr>
        <p:txBody>
          <a:bodyPr wrap="square">
            <a:spAutoFit/>
          </a:bodyPr>
          <a:lstStyle/>
          <a:p>
            <a:r>
              <a:rPr lang="en-US" sz="3200" b="1" dirty="0"/>
              <a:t>Will the number 1003 have a circle on it? </a:t>
            </a:r>
          </a:p>
          <a:p>
            <a:r>
              <a:rPr lang="en-US" sz="3200" b="1" dirty="0"/>
              <a:t>Explain how you know.</a:t>
            </a:r>
          </a:p>
        </p:txBody>
      </p:sp>
      <p:pic>
        <p:nvPicPr>
          <p:cNvPr id="3" name="Picture 2">
            <a:extLst>
              <a:ext uri="{FF2B5EF4-FFF2-40B4-BE49-F238E27FC236}">
                <a16:creationId xmlns:a16="http://schemas.microsoft.com/office/drawing/2014/main" id="{771CCBA4-B383-4DF6-A885-3E51EE2FE328}"/>
              </a:ext>
            </a:extLst>
          </p:cNvPr>
          <p:cNvPicPr>
            <a:picLocks noChangeAspect="1"/>
          </p:cNvPicPr>
          <p:nvPr/>
        </p:nvPicPr>
        <p:blipFill>
          <a:blip r:embed="rId3"/>
          <a:stretch>
            <a:fillRect/>
          </a:stretch>
        </p:blipFill>
        <p:spPr>
          <a:xfrm>
            <a:off x="4574164" y="206404"/>
            <a:ext cx="2990418" cy="3171655"/>
          </a:xfrm>
          <a:prstGeom prst="rect">
            <a:avLst/>
          </a:prstGeom>
        </p:spPr>
      </p:pic>
      <p:pic>
        <p:nvPicPr>
          <p:cNvPr id="6" name="Picture 5">
            <a:extLst>
              <a:ext uri="{FF2B5EF4-FFF2-40B4-BE49-F238E27FC236}">
                <a16:creationId xmlns:a16="http://schemas.microsoft.com/office/drawing/2014/main" id="{5EDB9C3E-18C9-4AF0-AC05-C14BA8A97139}"/>
              </a:ext>
            </a:extLst>
          </p:cNvPr>
          <p:cNvPicPr>
            <a:picLocks noChangeAspect="1"/>
          </p:cNvPicPr>
          <p:nvPr/>
        </p:nvPicPr>
        <p:blipFill>
          <a:blip r:embed="rId4"/>
          <a:stretch>
            <a:fillRect/>
          </a:stretch>
        </p:blipFill>
        <p:spPr>
          <a:xfrm>
            <a:off x="202146" y="4787947"/>
            <a:ext cx="3095233" cy="1064155"/>
          </a:xfrm>
          <a:prstGeom prst="rect">
            <a:avLst/>
          </a:prstGeom>
        </p:spPr>
      </p:pic>
      <p:sp>
        <p:nvSpPr>
          <p:cNvPr id="8" name="TextBox 7">
            <a:extLst>
              <a:ext uri="{FF2B5EF4-FFF2-40B4-BE49-F238E27FC236}">
                <a16:creationId xmlns:a16="http://schemas.microsoft.com/office/drawing/2014/main" id="{EB1F30FC-DB52-4494-9D87-463F8A587387}"/>
              </a:ext>
            </a:extLst>
          </p:cNvPr>
          <p:cNvSpPr txBox="1"/>
          <p:nvPr/>
        </p:nvSpPr>
        <p:spPr>
          <a:xfrm>
            <a:off x="3994578" y="528703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7 2</a:t>
            </a:r>
          </a:p>
        </p:txBody>
      </p:sp>
      <p:sp>
        <p:nvSpPr>
          <p:cNvPr id="9" name="TextBox 8">
            <a:extLst>
              <a:ext uri="{FF2B5EF4-FFF2-40B4-BE49-F238E27FC236}">
                <a16:creationId xmlns:a16="http://schemas.microsoft.com/office/drawing/2014/main" id="{BDE2EAF5-E5B4-47EF-906A-AFE0C64F792E}"/>
              </a:ext>
            </a:extLst>
          </p:cNvPr>
          <p:cNvSpPr txBox="1"/>
          <p:nvPr/>
        </p:nvSpPr>
        <p:spPr>
          <a:xfrm>
            <a:off x="3519961" y="53001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7712AFFC-6CDC-41CA-911C-873ADCA69A8F}"/>
              </a:ext>
            </a:extLst>
          </p:cNvPr>
          <p:cNvCxnSpPr>
            <a:cxnSpLocks/>
          </p:cNvCxnSpPr>
          <p:nvPr/>
        </p:nvCxnSpPr>
        <p:spPr>
          <a:xfrm>
            <a:off x="3994578" y="534965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7371577-1B24-4A6C-9A9C-FA8BE2AE0EAD}"/>
              </a:ext>
            </a:extLst>
          </p:cNvPr>
          <p:cNvCxnSpPr>
            <a:cxnSpLocks/>
          </p:cNvCxnSpPr>
          <p:nvPr/>
        </p:nvCxnSpPr>
        <p:spPr>
          <a:xfrm>
            <a:off x="4013530" y="53496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4011E1F-7628-4FBA-BB9C-372595198D85}"/>
              </a:ext>
            </a:extLst>
          </p:cNvPr>
          <p:cNvSpPr txBox="1"/>
          <p:nvPr/>
        </p:nvSpPr>
        <p:spPr>
          <a:xfrm>
            <a:off x="3994949"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0C099F02-CC1B-47BD-9D7E-74627906897E}"/>
              </a:ext>
            </a:extLst>
          </p:cNvPr>
          <p:cNvSpPr txBox="1"/>
          <p:nvPr/>
        </p:nvSpPr>
        <p:spPr>
          <a:xfrm>
            <a:off x="4417955"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9B712716-DD5C-401B-BADF-29936869FF07}"/>
              </a:ext>
            </a:extLst>
          </p:cNvPr>
          <p:cNvSpPr txBox="1"/>
          <p:nvPr/>
        </p:nvSpPr>
        <p:spPr>
          <a:xfrm>
            <a:off x="4283704" y="532699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31CF6048-21CC-4AD3-BDC8-3874C2EEB735}"/>
              </a:ext>
            </a:extLst>
          </p:cNvPr>
          <p:cNvSpPr txBox="1"/>
          <p:nvPr/>
        </p:nvSpPr>
        <p:spPr>
          <a:xfrm>
            <a:off x="5519096" y="528703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6" name="TextBox 15">
            <a:extLst>
              <a:ext uri="{FF2B5EF4-FFF2-40B4-BE49-F238E27FC236}">
                <a16:creationId xmlns:a16="http://schemas.microsoft.com/office/drawing/2014/main" id="{7A8B61DB-17B1-4036-A5F4-B3C5CFABF5D6}"/>
              </a:ext>
            </a:extLst>
          </p:cNvPr>
          <p:cNvSpPr txBox="1"/>
          <p:nvPr/>
        </p:nvSpPr>
        <p:spPr>
          <a:xfrm>
            <a:off x="5044479" y="53001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7" name="Straight Connector 16">
            <a:extLst>
              <a:ext uri="{FF2B5EF4-FFF2-40B4-BE49-F238E27FC236}">
                <a16:creationId xmlns:a16="http://schemas.microsoft.com/office/drawing/2014/main" id="{86A62030-37BB-41A7-9E60-5929F894D9A7}"/>
              </a:ext>
            </a:extLst>
          </p:cNvPr>
          <p:cNvCxnSpPr>
            <a:cxnSpLocks/>
          </p:cNvCxnSpPr>
          <p:nvPr/>
        </p:nvCxnSpPr>
        <p:spPr>
          <a:xfrm>
            <a:off x="5519096" y="534965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A8027D3-4CA4-4DC8-A0E5-A9664C18FE6C}"/>
              </a:ext>
            </a:extLst>
          </p:cNvPr>
          <p:cNvCxnSpPr>
            <a:cxnSpLocks/>
          </p:cNvCxnSpPr>
          <p:nvPr/>
        </p:nvCxnSpPr>
        <p:spPr>
          <a:xfrm>
            <a:off x="5538048" y="53496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9328B89F-1607-4F86-A966-F619CA6A7C1E}"/>
              </a:ext>
            </a:extLst>
          </p:cNvPr>
          <p:cNvSpPr txBox="1"/>
          <p:nvPr/>
        </p:nvSpPr>
        <p:spPr>
          <a:xfrm>
            <a:off x="5519467"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BB3B1DB0-80F1-4E66-8AA0-D0C163DFEBD2}"/>
              </a:ext>
            </a:extLst>
          </p:cNvPr>
          <p:cNvSpPr txBox="1"/>
          <p:nvPr/>
        </p:nvSpPr>
        <p:spPr>
          <a:xfrm>
            <a:off x="5942473"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329C646A-F572-458C-AE9F-E8D095370FB7}"/>
              </a:ext>
            </a:extLst>
          </p:cNvPr>
          <p:cNvSpPr txBox="1"/>
          <p:nvPr/>
        </p:nvSpPr>
        <p:spPr>
          <a:xfrm>
            <a:off x="5808222" y="5306294"/>
            <a:ext cx="4124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2" name="Oval 21">
            <a:extLst>
              <a:ext uri="{FF2B5EF4-FFF2-40B4-BE49-F238E27FC236}">
                <a16:creationId xmlns:a16="http://schemas.microsoft.com/office/drawing/2014/main" id="{B34150E4-C291-4B65-8C43-1AB536E26AAF}"/>
              </a:ext>
            </a:extLst>
          </p:cNvPr>
          <p:cNvSpPr/>
          <p:nvPr/>
        </p:nvSpPr>
        <p:spPr>
          <a:xfrm>
            <a:off x="882666" y="5046260"/>
            <a:ext cx="529877" cy="52699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01107013-63EC-4573-979D-2B11B34B057C}"/>
              </a:ext>
            </a:extLst>
          </p:cNvPr>
          <p:cNvSpPr/>
          <p:nvPr/>
        </p:nvSpPr>
        <p:spPr>
          <a:xfrm>
            <a:off x="2663029" y="5046260"/>
            <a:ext cx="529877" cy="52699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35446578-2B6C-4B9F-B14C-0F432D523CDF}"/>
              </a:ext>
            </a:extLst>
          </p:cNvPr>
          <p:cNvSpPr/>
          <p:nvPr/>
        </p:nvSpPr>
        <p:spPr>
          <a:xfrm>
            <a:off x="9551472" y="279590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5" name="Rectangle 24">
            <a:extLst>
              <a:ext uri="{FF2B5EF4-FFF2-40B4-BE49-F238E27FC236}">
                <a16:creationId xmlns:a16="http://schemas.microsoft.com/office/drawing/2014/main" id="{BEA4A765-D8C3-465D-BE80-DC32D65CFD71}"/>
              </a:ext>
            </a:extLst>
          </p:cNvPr>
          <p:cNvSpPr/>
          <p:nvPr/>
        </p:nvSpPr>
        <p:spPr>
          <a:xfrm>
            <a:off x="8225685" y="2794857"/>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6" name="Rectangle 25">
            <a:extLst>
              <a:ext uri="{FF2B5EF4-FFF2-40B4-BE49-F238E27FC236}">
                <a16:creationId xmlns:a16="http://schemas.microsoft.com/office/drawing/2014/main" id="{154C36C3-C242-4E99-8CF3-BF93F6E5A03E}"/>
              </a:ext>
            </a:extLst>
          </p:cNvPr>
          <p:cNvSpPr/>
          <p:nvPr/>
        </p:nvSpPr>
        <p:spPr>
          <a:xfrm>
            <a:off x="9107530" y="2794857"/>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5DA44922-C2C4-4AA5-8268-30C13C91F979}"/>
              </a:ext>
            </a:extLst>
          </p:cNvPr>
          <p:cNvSpPr txBox="1"/>
          <p:nvPr/>
        </p:nvSpPr>
        <p:spPr>
          <a:xfrm>
            <a:off x="8201931" y="2731360"/>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1 0 0 3</a:t>
            </a:r>
          </a:p>
        </p:txBody>
      </p:sp>
      <p:sp>
        <p:nvSpPr>
          <p:cNvPr id="28" name="TextBox 27">
            <a:extLst>
              <a:ext uri="{FF2B5EF4-FFF2-40B4-BE49-F238E27FC236}">
                <a16:creationId xmlns:a16="http://schemas.microsoft.com/office/drawing/2014/main" id="{0E87968A-BA53-44EC-A84C-D58BFDC68ABD}"/>
              </a:ext>
            </a:extLst>
          </p:cNvPr>
          <p:cNvSpPr txBox="1"/>
          <p:nvPr/>
        </p:nvSpPr>
        <p:spPr>
          <a:xfrm>
            <a:off x="7727470" y="274442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F68E5DEB-9CAA-4312-8444-318EC5E567A7}"/>
              </a:ext>
            </a:extLst>
          </p:cNvPr>
          <p:cNvSpPr txBox="1"/>
          <p:nvPr/>
        </p:nvSpPr>
        <p:spPr>
          <a:xfrm>
            <a:off x="8637867" y="228010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0" name="TextBox 29">
            <a:extLst>
              <a:ext uri="{FF2B5EF4-FFF2-40B4-BE49-F238E27FC236}">
                <a16:creationId xmlns:a16="http://schemas.microsoft.com/office/drawing/2014/main" id="{1A248CC9-D476-4C05-9D2C-4EBFB8D5BCD2}"/>
              </a:ext>
            </a:extLst>
          </p:cNvPr>
          <p:cNvSpPr txBox="1"/>
          <p:nvPr/>
        </p:nvSpPr>
        <p:spPr>
          <a:xfrm>
            <a:off x="9090328" y="22838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1" name="TextBox 30">
            <a:extLst>
              <a:ext uri="{FF2B5EF4-FFF2-40B4-BE49-F238E27FC236}">
                <a16:creationId xmlns:a16="http://schemas.microsoft.com/office/drawing/2014/main" id="{4D423744-913C-4F94-B3DF-C4C5FF021A02}"/>
              </a:ext>
            </a:extLst>
          </p:cNvPr>
          <p:cNvSpPr txBox="1"/>
          <p:nvPr/>
        </p:nvSpPr>
        <p:spPr>
          <a:xfrm>
            <a:off x="9530307" y="2287139"/>
            <a:ext cx="12618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r1</a:t>
            </a:r>
          </a:p>
        </p:txBody>
      </p:sp>
      <p:sp>
        <p:nvSpPr>
          <p:cNvPr id="32" name="TextBox 31">
            <a:extLst>
              <a:ext uri="{FF2B5EF4-FFF2-40B4-BE49-F238E27FC236}">
                <a16:creationId xmlns:a16="http://schemas.microsoft.com/office/drawing/2014/main" id="{5BA96014-3BB3-4873-94D2-05ECC2EF26E7}"/>
              </a:ext>
            </a:extLst>
          </p:cNvPr>
          <p:cNvSpPr txBox="1"/>
          <p:nvPr/>
        </p:nvSpPr>
        <p:spPr>
          <a:xfrm>
            <a:off x="8950552" y="2759658"/>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91D9573A-317F-4F8B-A640-DD9378A64148}"/>
              </a:ext>
            </a:extLst>
          </p:cNvPr>
          <p:cNvSpPr txBox="1"/>
          <p:nvPr/>
        </p:nvSpPr>
        <p:spPr>
          <a:xfrm>
            <a:off x="9400619" y="275931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34" name="Straight Connector 33">
            <a:extLst>
              <a:ext uri="{FF2B5EF4-FFF2-40B4-BE49-F238E27FC236}">
                <a16:creationId xmlns:a16="http://schemas.microsoft.com/office/drawing/2014/main" id="{F11706BD-DAD5-41A1-AB27-5AAEE8E9A4BE}"/>
              </a:ext>
            </a:extLst>
          </p:cNvPr>
          <p:cNvCxnSpPr>
            <a:cxnSpLocks/>
          </p:cNvCxnSpPr>
          <p:nvPr/>
        </p:nvCxnSpPr>
        <p:spPr>
          <a:xfrm>
            <a:off x="8221039" y="277793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AC335B9-12DE-4139-AA3E-3835D3AAE440}"/>
              </a:ext>
            </a:extLst>
          </p:cNvPr>
          <p:cNvCxnSpPr>
            <a:cxnSpLocks/>
          </p:cNvCxnSpPr>
          <p:nvPr/>
        </p:nvCxnSpPr>
        <p:spPr>
          <a:xfrm>
            <a:off x="8202087" y="2793980"/>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15DF873-5837-4348-9E72-5DC235DBF6EA}"/>
              </a:ext>
            </a:extLst>
          </p:cNvPr>
          <p:cNvSpPr txBox="1"/>
          <p:nvPr/>
        </p:nvSpPr>
        <p:spPr>
          <a:xfrm>
            <a:off x="7692218" y="3489740"/>
            <a:ext cx="4165952" cy="2554545"/>
          </a:xfrm>
          <a:prstGeom prst="rect">
            <a:avLst/>
          </a:prstGeom>
          <a:noFill/>
        </p:spPr>
        <p:txBody>
          <a:bodyPr wrap="square" rtlCol="0">
            <a:spAutoFit/>
          </a:bodyPr>
          <a:lstStyle/>
          <a:p>
            <a:r>
              <a:rPr lang="en-GB" sz="3200" b="1" dirty="0">
                <a:solidFill>
                  <a:srgbClr val="FF0000"/>
                </a:solidFill>
              </a:rPr>
              <a:t>No. Multiples of 3 are circled. 1003 is not a multiple of 3 because dividing it by 3 gives a remainder. </a:t>
            </a:r>
          </a:p>
        </p:txBody>
      </p:sp>
    </p:spTree>
    <p:extLst>
      <p:ext uri="{BB962C8B-B14F-4D97-AF65-F5344CB8AC3E}">
        <p14:creationId xmlns:p14="http://schemas.microsoft.com/office/powerpoint/2010/main" val="4074746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par>
                                <p:cTn id="50" presetID="10" presetClass="entr" presetSubtype="0" fill="hold"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par>
                                <p:cTn id="79" presetID="10" presetClass="entr" presetSubtype="0" fill="hold"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par>
                                <p:cTn id="82" presetID="10" presetClass="entr" presetSubtype="0" fill="hold" nodeType="withEffect">
                                  <p:stCondLst>
                                    <p:cond delay="0"/>
                                  </p:stCondLst>
                                  <p:childTnLst>
                                    <p:set>
                                      <p:cBhvr>
                                        <p:cTn id="83" dur="1" fill="hold">
                                          <p:stCondLst>
                                            <p:cond delay="0"/>
                                          </p:stCondLst>
                                        </p:cTn>
                                        <p:tgtEl>
                                          <p:spTgt spid="34"/>
                                        </p:tgtEl>
                                        <p:attrNameLst>
                                          <p:attrName>style.visibility</p:attrName>
                                        </p:attrNameLst>
                                      </p:cBhvr>
                                      <p:to>
                                        <p:strVal val="visible"/>
                                      </p:to>
                                    </p:set>
                                    <p:animEffect transition="in" filter="fade">
                                      <p:cBhvr>
                                        <p:cTn id="84" dur="500"/>
                                        <p:tgtEl>
                                          <p:spTgt spid="3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5"/>
                                        </p:tgtEl>
                                        <p:attrNameLst>
                                          <p:attrName>style.visibility</p:attrName>
                                        </p:attrNameLst>
                                      </p:cBhvr>
                                      <p:to>
                                        <p:strVal val="visible"/>
                                      </p:to>
                                    </p:set>
                                    <p:animEffect transition="in" filter="fade">
                                      <p:cBhvr>
                                        <p:cTn id="89" dur="500"/>
                                        <p:tgtEl>
                                          <p:spTgt spid="25"/>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1" nodeType="clickEffect">
                                  <p:stCondLst>
                                    <p:cond delay="0"/>
                                  </p:stCondLst>
                                  <p:childTnLst>
                                    <p:animEffect transition="out" filter="fade">
                                      <p:cBhvr>
                                        <p:cTn id="103" dur="500"/>
                                        <p:tgtEl>
                                          <p:spTgt spid="25"/>
                                        </p:tgtEl>
                                      </p:cBhvr>
                                    </p:animEffect>
                                    <p:set>
                                      <p:cBhvr>
                                        <p:cTn id="104" dur="1" fill="hold">
                                          <p:stCondLst>
                                            <p:cond delay="499"/>
                                          </p:stCondLst>
                                        </p:cTn>
                                        <p:tgtEl>
                                          <p:spTgt spid="25"/>
                                        </p:tgtEl>
                                        <p:attrNameLst>
                                          <p:attrName>style.visibility</p:attrName>
                                        </p:attrNameLst>
                                      </p:cBhvr>
                                      <p:to>
                                        <p:strVal val="hidden"/>
                                      </p:to>
                                    </p:set>
                                  </p:childTnLst>
                                </p:cTn>
                              </p:par>
                            </p:childTnLst>
                          </p:cTn>
                        </p:par>
                        <p:par>
                          <p:cTn id="105" fill="hold">
                            <p:stCondLst>
                              <p:cond delay="500"/>
                            </p:stCondLst>
                            <p:childTnLst>
                              <p:par>
                                <p:cTn id="106" presetID="10" presetClass="entr" presetSubtype="0" fill="hold" grpId="0" nodeType="afterEffect">
                                  <p:stCondLst>
                                    <p:cond delay="0"/>
                                  </p:stCondLst>
                                  <p:childTnLst>
                                    <p:set>
                                      <p:cBhvr>
                                        <p:cTn id="107" dur="1" fill="hold">
                                          <p:stCondLst>
                                            <p:cond delay="0"/>
                                          </p:stCondLst>
                                        </p:cTn>
                                        <p:tgtEl>
                                          <p:spTgt spid="26"/>
                                        </p:tgtEl>
                                        <p:attrNameLst>
                                          <p:attrName>style.visibility</p:attrName>
                                        </p:attrNameLst>
                                      </p:cBhvr>
                                      <p:to>
                                        <p:strVal val="visible"/>
                                      </p:to>
                                    </p:set>
                                    <p:animEffect transition="in" filter="fade">
                                      <p:cBhvr>
                                        <p:cTn id="108" dur="500"/>
                                        <p:tgtEl>
                                          <p:spTgt spid="26"/>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0"/>
                                        </p:tgtEl>
                                        <p:attrNameLst>
                                          <p:attrName>style.visibility</p:attrName>
                                        </p:attrNameLst>
                                      </p:cBhvr>
                                      <p:to>
                                        <p:strVal val="visible"/>
                                      </p:to>
                                    </p:set>
                                    <p:animEffect transition="in" filter="fade">
                                      <p:cBhvr>
                                        <p:cTn id="113" dur="500"/>
                                        <p:tgtEl>
                                          <p:spTgt spid="30"/>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xit" presetSubtype="0" fill="hold" grpId="1" nodeType="clickEffect">
                                  <p:stCondLst>
                                    <p:cond delay="0"/>
                                  </p:stCondLst>
                                  <p:childTnLst>
                                    <p:animEffect transition="out" filter="fade">
                                      <p:cBhvr>
                                        <p:cTn id="122" dur="500"/>
                                        <p:tgtEl>
                                          <p:spTgt spid="26"/>
                                        </p:tgtEl>
                                      </p:cBhvr>
                                    </p:animEffect>
                                    <p:set>
                                      <p:cBhvr>
                                        <p:cTn id="123" dur="1" fill="hold">
                                          <p:stCondLst>
                                            <p:cond delay="499"/>
                                          </p:stCondLst>
                                        </p:cTn>
                                        <p:tgtEl>
                                          <p:spTgt spid="26"/>
                                        </p:tgtEl>
                                        <p:attrNameLst>
                                          <p:attrName>style.visibility</p:attrName>
                                        </p:attrNameLst>
                                      </p:cBhvr>
                                      <p:to>
                                        <p:strVal val="hidden"/>
                                      </p:to>
                                    </p:set>
                                  </p:childTnLst>
                                </p:cTn>
                              </p:par>
                            </p:childTnLst>
                          </p:cTn>
                        </p:par>
                        <p:par>
                          <p:cTn id="124" fill="hold">
                            <p:stCondLst>
                              <p:cond delay="500"/>
                            </p:stCondLst>
                            <p:childTnLst>
                              <p:par>
                                <p:cTn id="125" presetID="10" presetClass="entr" presetSubtype="0" fill="hold" grpId="0" nodeType="afterEffect">
                                  <p:stCondLst>
                                    <p:cond delay="0"/>
                                  </p:stCondLst>
                                  <p:childTnLst>
                                    <p:set>
                                      <p:cBhvr>
                                        <p:cTn id="126" dur="1" fill="hold">
                                          <p:stCondLst>
                                            <p:cond delay="0"/>
                                          </p:stCondLst>
                                        </p:cTn>
                                        <p:tgtEl>
                                          <p:spTgt spid="24"/>
                                        </p:tgtEl>
                                        <p:attrNameLst>
                                          <p:attrName>style.visibility</p:attrName>
                                        </p:attrNameLst>
                                      </p:cBhvr>
                                      <p:to>
                                        <p:strVal val="visible"/>
                                      </p:to>
                                    </p:set>
                                    <p:animEffect transition="in" filter="fade">
                                      <p:cBhvr>
                                        <p:cTn id="127" dur="500"/>
                                        <p:tgtEl>
                                          <p:spTgt spid="2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fade">
                                      <p:cBhvr>
                                        <p:cTn id="132" dur="500"/>
                                        <p:tgtEl>
                                          <p:spTgt spid="31"/>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xit" presetSubtype="0" fill="hold" grpId="1" nodeType="clickEffect">
                                  <p:stCondLst>
                                    <p:cond delay="0"/>
                                  </p:stCondLst>
                                  <p:childTnLst>
                                    <p:animEffect transition="out" filter="fade">
                                      <p:cBhvr>
                                        <p:cTn id="136" dur="500"/>
                                        <p:tgtEl>
                                          <p:spTgt spid="24"/>
                                        </p:tgtEl>
                                      </p:cBhvr>
                                    </p:animEffect>
                                    <p:set>
                                      <p:cBhvr>
                                        <p:cTn id="137" dur="1" fill="hold">
                                          <p:stCondLst>
                                            <p:cond delay="499"/>
                                          </p:stCondLst>
                                        </p:cTn>
                                        <p:tgtEl>
                                          <p:spTgt spid="24"/>
                                        </p:tgtEl>
                                        <p:attrNameLst>
                                          <p:attrName>style.visibility</p:attrName>
                                        </p:attrNameLst>
                                      </p:cBhvr>
                                      <p:to>
                                        <p:strVal val="hidden"/>
                                      </p:to>
                                    </p:se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fade">
                                      <p:cBhvr>
                                        <p:cTn id="14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3" grpId="0"/>
      <p:bldP spid="14" grpId="0"/>
      <p:bldP spid="15" grpId="0"/>
      <p:bldP spid="16" grpId="0"/>
      <p:bldP spid="19" grpId="0"/>
      <p:bldP spid="20" grpId="0"/>
      <p:bldP spid="21" grpId="0"/>
      <p:bldP spid="22" grpId="0" animBg="1"/>
      <p:bldP spid="23" grpId="0" animBg="1"/>
      <p:bldP spid="24" grpId="0" animBg="1"/>
      <p:bldP spid="24" grpId="1" animBg="1"/>
      <p:bldP spid="25" grpId="0" animBg="1"/>
      <p:bldP spid="25" grpId="1" animBg="1"/>
      <p:bldP spid="26" grpId="0" animBg="1"/>
      <p:bldP spid="26" grpId="1" animBg="1"/>
      <p:bldP spid="27" grpId="0"/>
      <p:bldP spid="28" grpId="0"/>
      <p:bldP spid="29" grpId="0"/>
      <p:bldP spid="30" grpId="0"/>
      <p:bldP spid="31" grpId="0"/>
      <p:bldP spid="32" grpId="0"/>
      <p:bldP spid="33" grpId="0"/>
      <p:bldP spid="36"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233B497-23ED-4CA7-A0EE-6EC743CDE826}"/>
              </a:ext>
            </a:extLst>
          </p:cNvPr>
          <p:cNvSpPr/>
          <p:nvPr/>
        </p:nvSpPr>
        <p:spPr>
          <a:xfrm>
            <a:off x="140680" y="70340"/>
            <a:ext cx="461472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Alfie has some rectangles.</a:t>
            </a:r>
          </a:p>
        </p:txBody>
      </p:sp>
      <p:sp>
        <p:nvSpPr>
          <p:cNvPr id="4" name="Rectangle 3">
            <a:extLst>
              <a:ext uri="{FF2B5EF4-FFF2-40B4-BE49-F238E27FC236}">
                <a16:creationId xmlns:a16="http://schemas.microsoft.com/office/drawing/2014/main" id="{89E158FF-8F59-4B61-AEF1-39E85F929A30}"/>
              </a:ext>
            </a:extLst>
          </p:cNvPr>
          <p:cNvSpPr/>
          <p:nvPr/>
        </p:nvSpPr>
        <p:spPr>
          <a:xfrm>
            <a:off x="158265" y="2093911"/>
            <a:ext cx="871379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 makes this shape using three of the rectangles.</a:t>
            </a:r>
          </a:p>
        </p:txBody>
      </p:sp>
      <p:pic>
        <p:nvPicPr>
          <p:cNvPr id="5" name="Picture 4" descr="https://app.doublestruck.eu/content/K2_REAS/HTML/Q/Q13A23_files/Image_002.jpg">
            <a:extLst>
              <a:ext uri="{FF2B5EF4-FFF2-40B4-BE49-F238E27FC236}">
                <a16:creationId xmlns:a16="http://schemas.microsoft.com/office/drawing/2014/main" id="{D641B90D-4130-4CAD-AB68-40345C5CADA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921606" y="3049572"/>
            <a:ext cx="4937388" cy="2847644"/>
          </a:xfrm>
          <a:prstGeom prst="rect">
            <a:avLst/>
          </a:prstGeom>
          <a:noFill/>
          <a:ln>
            <a:noFill/>
          </a:ln>
        </p:spPr>
      </p:pic>
      <p:sp>
        <p:nvSpPr>
          <p:cNvPr id="6" name="Rectangle 5">
            <a:extLst>
              <a:ext uri="{FF2B5EF4-FFF2-40B4-BE49-F238E27FC236}">
                <a16:creationId xmlns:a16="http://schemas.microsoft.com/office/drawing/2014/main" id="{23470820-17AA-46F4-95B1-AE14F9E3DC98}"/>
              </a:ext>
            </a:extLst>
          </p:cNvPr>
          <p:cNvSpPr/>
          <p:nvPr/>
        </p:nvSpPr>
        <p:spPr>
          <a:xfrm>
            <a:off x="140680" y="6202885"/>
            <a:ext cx="679609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Alfie’s shape?</a:t>
            </a:r>
          </a:p>
        </p:txBody>
      </p:sp>
      <p:pic>
        <p:nvPicPr>
          <p:cNvPr id="7" name="Picture 6">
            <a:extLst>
              <a:ext uri="{FF2B5EF4-FFF2-40B4-BE49-F238E27FC236}">
                <a16:creationId xmlns:a16="http://schemas.microsoft.com/office/drawing/2014/main" id="{257FE22A-01DC-41C7-BA1F-2CB998B0A42D}"/>
              </a:ext>
            </a:extLst>
          </p:cNvPr>
          <p:cNvPicPr>
            <a:picLocks noChangeAspect="1"/>
          </p:cNvPicPr>
          <p:nvPr/>
        </p:nvPicPr>
        <p:blipFill>
          <a:blip r:embed="rId4"/>
          <a:stretch>
            <a:fillRect/>
          </a:stretch>
        </p:blipFill>
        <p:spPr>
          <a:xfrm>
            <a:off x="206236" y="606314"/>
            <a:ext cx="3605543" cy="1490046"/>
          </a:xfrm>
          <a:prstGeom prst="rect">
            <a:avLst/>
          </a:prstGeom>
        </p:spPr>
      </p:pic>
      <p:sp>
        <p:nvSpPr>
          <p:cNvPr id="8" name="Rectangle 7">
            <a:extLst>
              <a:ext uri="{FF2B5EF4-FFF2-40B4-BE49-F238E27FC236}">
                <a16:creationId xmlns:a16="http://schemas.microsoft.com/office/drawing/2014/main" id="{FEA2A431-B124-4852-9A2B-C19C10CBF929}"/>
              </a:ext>
            </a:extLst>
          </p:cNvPr>
          <p:cNvSpPr/>
          <p:nvPr/>
        </p:nvSpPr>
        <p:spPr>
          <a:xfrm>
            <a:off x="494001" y="4083318"/>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9" name="Rectangle 8">
            <a:extLst>
              <a:ext uri="{FF2B5EF4-FFF2-40B4-BE49-F238E27FC236}">
                <a16:creationId xmlns:a16="http://schemas.microsoft.com/office/drawing/2014/main" id="{FEA2A431-B124-4852-9A2B-C19C10CBF929}"/>
              </a:ext>
            </a:extLst>
          </p:cNvPr>
          <p:cNvSpPr/>
          <p:nvPr/>
        </p:nvSpPr>
        <p:spPr>
          <a:xfrm>
            <a:off x="5754490" y="4083317"/>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10" name="Rectangle 9">
            <a:extLst>
              <a:ext uri="{FF2B5EF4-FFF2-40B4-BE49-F238E27FC236}">
                <a16:creationId xmlns:a16="http://schemas.microsoft.com/office/drawing/2014/main" id="{FEA2A431-B124-4852-9A2B-C19C10CBF929}"/>
              </a:ext>
            </a:extLst>
          </p:cNvPr>
          <p:cNvSpPr/>
          <p:nvPr/>
        </p:nvSpPr>
        <p:spPr>
          <a:xfrm>
            <a:off x="1282638" y="256542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1" name="Rectangle 10">
            <a:extLst>
              <a:ext uri="{FF2B5EF4-FFF2-40B4-BE49-F238E27FC236}">
                <a16:creationId xmlns:a16="http://schemas.microsoft.com/office/drawing/2014/main" id="{FEA2A431-B124-4852-9A2B-C19C10CBF929}"/>
              </a:ext>
            </a:extLst>
          </p:cNvPr>
          <p:cNvSpPr/>
          <p:nvPr/>
        </p:nvSpPr>
        <p:spPr>
          <a:xfrm>
            <a:off x="5059078" y="256542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2" name="Rectangle 11">
            <a:extLst>
              <a:ext uri="{FF2B5EF4-FFF2-40B4-BE49-F238E27FC236}">
                <a16:creationId xmlns:a16="http://schemas.microsoft.com/office/drawing/2014/main" id="{FEA2A431-B124-4852-9A2B-C19C10CBF929}"/>
              </a:ext>
            </a:extLst>
          </p:cNvPr>
          <p:cNvSpPr/>
          <p:nvPr/>
        </p:nvSpPr>
        <p:spPr>
          <a:xfrm>
            <a:off x="1282638" y="57768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3" name="Rectangle 12">
            <a:extLst>
              <a:ext uri="{FF2B5EF4-FFF2-40B4-BE49-F238E27FC236}">
                <a16:creationId xmlns:a16="http://schemas.microsoft.com/office/drawing/2014/main" id="{FEA2A431-B124-4852-9A2B-C19C10CBF929}"/>
              </a:ext>
            </a:extLst>
          </p:cNvPr>
          <p:cNvSpPr/>
          <p:nvPr/>
        </p:nvSpPr>
        <p:spPr>
          <a:xfrm>
            <a:off x="5045452" y="57768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4" name="Rectangle 13">
            <a:extLst>
              <a:ext uri="{FF2B5EF4-FFF2-40B4-BE49-F238E27FC236}">
                <a16:creationId xmlns:a16="http://schemas.microsoft.com/office/drawing/2014/main" id="{FEA2A431-B124-4852-9A2B-C19C10CBF929}"/>
              </a:ext>
            </a:extLst>
          </p:cNvPr>
          <p:cNvSpPr/>
          <p:nvPr/>
        </p:nvSpPr>
        <p:spPr>
          <a:xfrm>
            <a:off x="3137919" y="580463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15" name="Rectangle 14">
            <a:extLst>
              <a:ext uri="{FF2B5EF4-FFF2-40B4-BE49-F238E27FC236}">
                <a16:creationId xmlns:a16="http://schemas.microsoft.com/office/drawing/2014/main" id="{FEA2A431-B124-4852-9A2B-C19C10CBF929}"/>
              </a:ext>
            </a:extLst>
          </p:cNvPr>
          <p:cNvSpPr/>
          <p:nvPr/>
        </p:nvSpPr>
        <p:spPr>
          <a:xfrm>
            <a:off x="3173921" y="4223579"/>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cxnSp>
        <p:nvCxnSpPr>
          <p:cNvPr id="16" name="Straight Connector 15">
            <a:extLst>
              <a:ext uri="{FF2B5EF4-FFF2-40B4-BE49-F238E27FC236}">
                <a16:creationId xmlns:a16="http://schemas.microsoft.com/office/drawing/2014/main" id="{A2452DCE-52C7-4C84-915D-E18EFF35B6A9}"/>
              </a:ext>
            </a:extLst>
          </p:cNvPr>
          <p:cNvCxnSpPr>
            <a:cxnSpLocks/>
          </p:cNvCxnSpPr>
          <p:nvPr/>
        </p:nvCxnSpPr>
        <p:spPr>
          <a:xfrm>
            <a:off x="1979407" y="3114339"/>
            <a:ext cx="5379" cy="1705087"/>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2452DCE-52C7-4C84-915D-E18EFF35B6A9}"/>
              </a:ext>
            </a:extLst>
          </p:cNvPr>
          <p:cNvCxnSpPr>
            <a:cxnSpLocks/>
          </p:cNvCxnSpPr>
          <p:nvPr/>
        </p:nvCxnSpPr>
        <p:spPr>
          <a:xfrm>
            <a:off x="4720577" y="3114338"/>
            <a:ext cx="5379" cy="1705087"/>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C834C9E3-CB2E-45ED-8D57-C585B129DDA1}"/>
              </a:ext>
            </a:extLst>
          </p:cNvPr>
          <p:cNvCxnSpPr>
            <a:cxnSpLocks/>
          </p:cNvCxnSpPr>
          <p:nvPr/>
        </p:nvCxnSpPr>
        <p:spPr>
          <a:xfrm>
            <a:off x="1979407" y="4819425"/>
            <a:ext cx="1" cy="1025115"/>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5E70CB7F-F573-451D-959F-F78781A5CEB8}"/>
              </a:ext>
            </a:extLst>
          </p:cNvPr>
          <p:cNvSpPr/>
          <p:nvPr/>
        </p:nvSpPr>
        <p:spPr>
          <a:xfrm>
            <a:off x="1945469" y="5064251"/>
            <a:ext cx="443401"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25" name="Straight Connector 24">
            <a:extLst>
              <a:ext uri="{FF2B5EF4-FFF2-40B4-BE49-F238E27FC236}">
                <a16:creationId xmlns:a16="http://schemas.microsoft.com/office/drawing/2014/main" id="{69FD6A20-02AE-481C-BB3F-C41B64436BB4}"/>
              </a:ext>
            </a:extLst>
          </p:cNvPr>
          <p:cNvCxnSpPr>
            <a:cxnSpLocks/>
          </p:cNvCxnSpPr>
          <p:nvPr/>
        </p:nvCxnSpPr>
        <p:spPr>
          <a:xfrm>
            <a:off x="1011691" y="3114338"/>
            <a:ext cx="363" cy="2730202"/>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FEA2A431-B124-4852-9A2B-C19C10CBF929}"/>
              </a:ext>
            </a:extLst>
          </p:cNvPr>
          <p:cNvSpPr/>
          <p:nvPr/>
        </p:nvSpPr>
        <p:spPr>
          <a:xfrm>
            <a:off x="2032259" y="364371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dirty="0">
              <a:solidFill>
                <a:srgbClr val="FF0000"/>
              </a:solidFill>
            </a:endParaRPr>
          </a:p>
        </p:txBody>
      </p:sp>
      <p:sp>
        <p:nvSpPr>
          <p:cNvPr id="29" name="Rectangle 28">
            <a:extLst>
              <a:ext uri="{FF2B5EF4-FFF2-40B4-BE49-F238E27FC236}">
                <a16:creationId xmlns:a16="http://schemas.microsoft.com/office/drawing/2014/main" id="{FEA2A431-B124-4852-9A2B-C19C10CBF929}"/>
              </a:ext>
            </a:extLst>
          </p:cNvPr>
          <p:cNvSpPr/>
          <p:nvPr/>
        </p:nvSpPr>
        <p:spPr>
          <a:xfrm>
            <a:off x="4195292" y="364371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dirty="0">
              <a:solidFill>
                <a:srgbClr val="FF0000"/>
              </a:solidFill>
            </a:endParaRPr>
          </a:p>
        </p:txBody>
      </p:sp>
      <p:sp>
        <p:nvSpPr>
          <p:cNvPr id="30" name="Rectangle 29">
            <a:extLst>
              <a:ext uri="{FF2B5EF4-FFF2-40B4-BE49-F238E27FC236}">
                <a16:creationId xmlns:a16="http://schemas.microsoft.com/office/drawing/2014/main" id="{FEA2A431-B124-4852-9A2B-C19C10CBF929}"/>
              </a:ext>
            </a:extLst>
          </p:cNvPr>
          <p:cNvSpPr/>
          <p:nvPr/>
        </p:nvSpPr>
        <p:spPr>
          <a:xfrm>
            <a:off x="6891588" y="3057836"/>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Four 8s = 32</a:t>
            </a:r>
            <a:endParaRPr lang="en-GB" sz="4000" dirty="0">
              <a:solidFill>
                <a:srgbClr val="FF0000"/>
              </a:solidFill>
            </a:endParaRPr>
          </a:p>
        </p:txBody>
      </p:sp>
      <p:sp>
        <p:nvSpPr>
          <p:cNvPr id="31" name="Rectangle 30">
            <a:extLst>
              <a:ext uri="{FF2B5EF4-FFF2-40B4-BE49-F238E27FC236}">
                <a16:creationId xmlns:a16="http://schemas.microsoft.com/office/drawing/2014/main" id="{FEA2A431-B124-4852-9A2B-C19C10CBF929}"/>
              </a:ext>
            </a:extLst>
          </p:cNvPr>
          <p:cNvSpPr/>
          <p:nvPr/>
        </p:nvSpPr>
        <p:spPr>
          <a:xfrm>
            <a:off x="6883610" y="3640049"/>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Four 3s = 12</a:t>
            </a:r>
            <a:endParaRPr lang="en-GB" sz="4000" dirty="0">
              <a:solidFill>
                <a:srgbClr val="FF0000"/>
              </a:solidFill>
            </a:endParaRPr>
          </a:p>
        </p:txBody>
      </p:sp>
      <p:sp>
        <p:nvSpPr>
          <p:cNvPr id="32" name="Rectangle 31">
            <a:extLst>
              <a:ext uri="{FF2B5EF4-FFF2-40B4-BE49-F238E27FC236}">
                <a16:creationId xmlns:a16="http://schemas.microsoft.com/office/drawing/2014/main" id="{FEA2A431-B124-4852-9A2B-C19C10CBF929}"/>
              </a:ext>
            </a:extLst>
          </p:cNvPr>
          <p:cNvSpPr/>
          <p:nvPr/>
        </p:nvSpPr>
        <p:spPr>
          <a:xfrm>
            <a:off x="6883609" y="4222262"/>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Two 5s </a:t>
            </a:r>
            <a:r>
              <a:rPr lang="en-GB" sz="2000" b="1" dirty="0">
                <a:solidFill>
                  <a:srgbClr val="FF0000"/>
                </a:solidFill>
                <a:latin typeface="Calibri" panose="020F0502020204030204" pitchFamily="34" charset="0"/>
              </a:rPr>
              <a:t> </a:t>
            </a:r>
            <a:r>
              <a:rPr lang="en-GB" sz="3600" b="1" dirty="0">
                <a:solidFill>
                  <a:srgbClr val="FF0000"/>
                </a:solidFill>
                <a:latin typeface="Calibri" panose="020F0502020204030204" pitchFamily="34" charset="0"/>
              </a:rPr>
              <a:t>= </a:t>
            </a:r>
            <a:r>
              <a:rPr lang="en-GB" sz="3600" b="1" u="sng" dirty="0">
                <a:solidFill>
                  <a:srgbClr val="FF0000"/>
                </a:solidFill>
                <a:latin typeface="Calibri" panose="020F0502020204030204" pitchFamily="34" charset="0"/>
              </a:rPr>
              <a:t>10 +</a:t>
            </a:r>
            <a:endParaRPr lang="en-GB" sz="4000" u="sng" dirty="0">
              <a:solidFill>
                <a:srgbClr val="FF0000"/>
              </a:solidFill>
            </a:endParaRPr>
          </a:p>
        </p:txBody>
      </p:sp>
      <p:sp>
        <p:nvSpPr>
          <p:cNvPr id="33" name="Rectangle 32">
            <a:extLst>
              <a:ext uri="{FF2B5EF4-FFF2-40B4-BE49-F238E27FC236}">
                <a16:creationId xmlns:a16="http://schemas.microsoft.com/office/drawing/2014/main" id="{FEA2A431-B124-4852-9A2B-C19C10CBF929}"/>
              </a:ext>
            </a:extLst>
          </p:cNvPr>
          <p:cNvSpPr/>
          <p:nvPr/>
        </p:nvSpPr>
        <p:spPr>
          <a:xfrm>
            <a:off x="8704969" y="4729648"/>
            <a:ext cx="1613140" cy="646331"/>
          </a:xfrm>
          <a:prstGeom prst="rect">
            <a:avLst/>
          </a:prstGeom>
        </p:spPr>
        <p:txBody>
          <a:bodyPr wrap="square">
            <a:spAutoFit/>
          </a:bodyPr>
          <a:lstStyle/>
          <a:p>
            <a:r>
              <a:rPr lang="en-GB" sz="3600" b="1" dirty="0">
                <a:solidFill>
                  <a:srgbClr val="FF0000"/>
                </a:solidFill>
                <a:latin typeface="Calibri" panose="020F0502020204030204" pitchFamily="34" charset="0"/>
              </a:rPr>
              <a:t>54 cm</a:t>
            </a:r>
            <a:endParaRPr lang="en-GB" sz="4000" u="sng" dirty="0">
              <a:solidFill>
                <a:srgbClr val="FF0000"/>
              </a:solidFill>
            </a:endParaRPr>
          </a:p>
        </p:txBody>
      </p:sp>
      <p:sp>
        <p:nvSpPr>
          <p:cNvPr id="26" name="Rectangle 25">
            <a:extLst>
              <a:ext uri="{FF2B5EF4-FFF2-40B4-BE49-F238E27FC236}">
                <a16:creationId xmlns:a16="http://schemas.microsoft.com/office/drawing/2014/main" id="{A2AA2865-11FA-46AA-99FD-2B3A39CBD6E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9063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8"/>
                                        </p:tgtEl>
                                        <p:attrNameLst>
                                          <p:attrName>style.visibility</p:attrName>
                                        </p:attrNameLst>
                                      </p:cBhvr>
                                      <p:to>
                                        <p:strVal val="visible"/>
                                      </p:to>
                                    </p:set>
                                    <p:animEffect transition="in" filter="fade">
                                      <p:cBhvr>
                                        <p:cTn id="68" dur="500"/>
                                        <p:tgtEl>
                                          <p:spTgt spid="28"/>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0"/>
                                        </p:tgtEl>
                                        <p:attrNameLst>
                                          <p:attrName>style.visibility</p:attrName>
                                        </p:attrNameLst>
                                      </p:cBhvr>
                                      <p:to>
                                        <p:strVal val="visible"/>
                                      </p:to>
                                    </p:set>
                                    <p:animEffect transition="in" filter="fade">
                                      <p:cBhvr>
                                        <p:cTn id="78" dur="500"/>
                                        <p:tgtEl>
                                          <p:spTgt spid="30"/>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fade">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33"/>
                                        </p:tgtEl>
                                        <p:attrNameLst>
                                          <p:attrName>style.visibility</p:attrName>
                                        </p:attrNameLst>
                                      </p:cBhvr>
                                      <p:to>
                                        <p:strVal val="visible"/>
                                      </p:to>
                                    </p:set>
                                    <p:animEffect transition="in" filter="fade">
                                      <p:cBhvr>
                                        <p:cTn id="9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22" grpId="0"/>
      <p:bldP spid="28" grpId="0"/>
      <p:bldP spid="29" grpId="0"/>
      <p:bldP spid="30" grpId="0"/>
      <p:bldP spid="31" grpId="0"/>
      <p:bldP spid="32" grpId="0"/>
      <p:bldP spid="33"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11C02_files/image001.jpg">
            <a:extLst>
              <a:ext uri="{FF2B5EF4-FFF2-40B4-BE49-F238E27FC236}">
                <a16:creationId xmlns:a16="http://schemas.microsoft.com/office/drawing/2014/main" id="{D8E13F27-76AE-4914-BEAC-9F82373CAE5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95536" y="78720"/>
            <a:ext cx="8922688" cy="5672477"/>
          </a:xfrm>
          <a:prstGeom prst="rect">
            <a:avLst/>
          </a:prstGeom>
          <a:noFill/>
          <a:ln>
            <a:noFill/>
          </a:ln>
        </p:spPr>
      </p:pic>
      <p:sp>
        <p:nvSpPr>
          <p:cNvPr id="5" name="Rectangle 4">
            <a:extLst>
              <a:ext uri="{FF2B5EF4-FFF2-40B4-BE49-F238E27FC236}">
                <a16:creationId xmlns:a16="http://schemas.microsoft.com/office/drawing/2014/main" id="{A6D2B9A8-09E7-4402-9BA8-58DBFF046640}"/>
              </a:ext>
            </a:extLst>
          </p:cNvPr>
          <p:cNvSpPr/>
          <p:nvPr/>
        </p:nvSpPr>
        <p:spPr>
          <a:xfrm>
            <a:off x="7182678" y="450574"/>
            <a:ext cx="2835965" cy="11529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B8E82B4F-1514-4533-8915-EF3736B69FDB}"/>
              </a:ext>
            </a:extLst>
          </p:cNvPr>
          <p:cNvSpPr/>
          <p:nvPr/>
        </p:nvSpPr>
        <p:spPr>
          <a:xfrm>
            <a:off x="6318276" y="61552"/>
            <a:ext cx="525034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 square.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19FFA941-D8EE-48BC-9C08-D05064F6D30F}"/>
              </a:ext>
            </a:extLst>
          </p:cNvPr>
          <p:cNvSpPr/>
          <p:nvPr/>
        </p:nvSpPr>
        <p:spPr>
          <a:xfrm>
            <a:off x="6318276" y="1776347"/>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(7, </a:t>
            </a:r>
          </a:p>
        </p:txBody>
      </p:sp>
      <p:sp>
        <p:nvSpPr>
          <p:cNvPr id="7" name="Rectangle 6">
            <a:extLst>
              <a:ext uri="{FF2B5EF4-FFF2-40B4-BE49-F238E27FC236}">
                <a16:creationId xmlns:a16="http://schemas.microsoft.com/office/drawing/2014/main" id="{B4AFABFB-7C53-4306-90A0-43196B0AE679}"/>
              </a:ext>
            </a:extLst>
          </p:cNvPr>
          <p:cNvSpPr/>
          <p:nvPr/>
        </p:nvSpPr>
        <p:spPr>
          <a:xfrm>
            <a:off x="6318276" y="2489749"/>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B: (17, </a:t>
            </a:r>
          </a:p>
        </p:txBody>
      </p:sp>
      <p:sp>
        <p:nvSpPr>
          <p:cNvPr id="3" name="Rectangle 2">
            <a:extLst>
              <a:ext uri="{FF2B5EF4-FFF2-40B4-BE49-F238E27FC236}">
                <a16:creationId xmlns:a16="http://schemas.microsoft.com/office/drawing/2014/main" id="{CD489FA2-5B0E-4456-88D2-961BA5379276}"/>
              </a:ext>
            </a:extLst>
          </p:cNvPr>
          <p:cNvSpPr/>
          <p:nvPr/>
        </p:nvSpPr>
        <p:spPr>
          <a:xfrm>
            <a:off x="6318276" y="602495"/>
            <a:ext cx="536308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A and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Oval 9">
            <a:extLst>
              <a:ext uri="{FF2B5EF4-FFF2-40B4-BE49-F238E27FC236}">
                <a16:creationId xmlns:a16="http://schemas.microsoft.com/office/drawing/2014/main" id="{A75B5CA9-DF90-4274-9FF8-7AA657A0D03D}"/>
              </a:ext>
            </a:extLst>
          </p:cNvPr>
          <p:cNvSpPr/>
          <p:nvPr/>
        </p:nvSpPr>
        <p:spPr>
          <a:xfrm>
            <a:off x="2015897" y="108163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D9613C0-686C-43EB-A21A-F5A19F4BA7AD}"/>
              </a:ext>
            </a:extLst>
          </p:cNvPr>
          <p:cNvSpPr/>
          <p:nvPr/>
        </p:nvSpPr>
        <p:spPr>
          <a:xfrm>
            <a:off x="4850055" y="105573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FEF49A97-9F75-406E-829D-BCB7450FEAE8}"/>
              </a:ext>
            </a:extLst>
          </p:cNvPr>
          <p:cNvSpPr/>
          <p:nvPr/>
        </p:nvSpPr>
        <p:spPr>
          <a:xfrm>
            <a:off x="1891202" y="5156149"/>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3" name="Rectangle 12">
            <a:extLst>
              <a:ext uri="{FF2B5EF4-FFF2-40B4-BE49-F238E27FC236}">
                <a16:creationId xmlns:a16="http://schemas.microsoft.com/office/drawing/2014/main" id="{CEC8AE14-B6D7-4355-9B26-683F138DEF77}"/>
              </a:ext>
            </a:extLst>
          </p:cNvPr>
          <p:cNvSpPr/>
          <p:nvPr/>
        </p:nvSpPr>
        <p:spPr>
          <a:xfrm>
            <a:off x="4556880" y="5142293"/>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5" name="Straight Arrow Connector 14">
            <a:extLst>
              <a:ext uri="{FF2B5EF4-FFF2-40B4-BE49-F238E27FC236}">
                <a16:creationId xmlns:a16="http://schemas.microsoft.com/office/drawing/2014/main" id="{B7B74AC9-3DD5-4CBD-BE32-4A6726CAAA6E}"/>
              </a:ext>
            </a:extLst>
          </p:cNvPr>
          <p:cNvCxnSpPr>
            <a:cxnSpLocks/>
          </p:cNvCxnSpPr>
          <p:nvPr/>
        </p:nvCxnSpPr>
        <p:spPr>
          <a:xfrm>
            <a:off x="2096196" y="4078380"/>
            <a:ext cx="2866502"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0EA55E7-CAD3-4EAA-8A3B-1ADDFECCB08E}"/>
              </a:ext>
            </a:extLst>
          </p:cNvPr>
          <p:cNvSpPr/>
          <p:nvPr/>
        </p:nvSpPr>
        <p:spPr>
          <a:xfrm>
            <a:off x="3199135" y="4060912"/>
            <a:ext cx="876324"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7" name="Straight Arrow Connector 16">
            <a:extLst>
              <a:ext uri="{FF2B5EF4-FFF2-40B4-BE49-F238E27FC236}">
                <a16:creationId xmlns:a16="http://schemas.microsoft.com/office/drawing/2014/main" id="{B7AA76E4-0987-493F-971F-74BCB2C57E60}"/>
              </a:ext>
            </a:extLst>
          </p:cNvPr>
          <p:cNvCxnSpPr>
            <a:cxnSpLocks/>
          </p:cNvCxnSpPr>
          <p:nvPr/>
        </p:nvCxnSpPr>
        <p:spPr>
          <a:xfrm rot="5400000">
            <a:off x="695289" y="2627661"/>
            <a:ext cx="2866502"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A0FFBB7D-6580-409D-B5D7-4E3A273F80AB}"/>
              </a:ext>
            </a:extLst>
          </p:cNvPr>
          <p:cNvSpPr/>
          <p:nvPr/>
        </p:nvSpPr>
        <p:spPr>
          <a:xfrm>
            <a:off x="1453040" y="2374802"/>
            <a:ext cx="876324"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Rectangle 18">
            <a:extLst>
              <a:ext uri="{FF2B5EF4-FFF2-40B4-BE49-F238E27FC236}">
                <a16:creationId xmlns:a16="http://schemas.microsoft.com/office/drawing/2014/main" id="{68ED0136-3387-43CC-8221-7FBCA596B602}"/>
              </a:ext>
            </a:extLst>
          </p:cNvPr>
          <p:cNvSpPr/>
          <p:nvPr/>
        </p:nvSpPr>
        <p:spPr>
          <a:xfrm>
            <a:off x="278989" y="3802321"/>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0" name="Rectangle 19">
            <a:extLst>
              <a:ext uri="{FF2B5EF4-FFF2-40B4-BE49-F238E27FC236}">
                <a16:creationId xmlns:a16="http://schemas.microsoft.com/office/drawing/2014/main" id="{E66D6B64-71A3-43F6-ACDF-FF781FE6036F}"/>
              </a:ext>
            </a:extLst>
          </p:cNvPr>
          <p:cNvSpPr/>
          <p:nvPr/>
        </p:nvSpPr>
        <p:spPr>
          <a:xfrm>
            <a:off x="86288" y="874876"/>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5B600CB6-28FC-4C6F-A15D-04F6F0D75942}"/>
              </a:ext>
            </a:extLst>
          </p:cNvPr>
          <p:cNvSpPr/>
          <p:nvPr/>
        </p:nvSpPr>
        <p:spPr>
          <a:xfrm>
            <a:off x="7325117" y="1784337"/>
            <a:ext cx="112299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p>
        </p:txBody>
      </p:sp>
      <p:sp>
        <p:nvSpPr>
          <p:cNvPr id="22" name="Rectangle 21">
            <a:extLst>
              <a:ext uri="{FF2B5EF4-FFF2-40B4-BE49-F238E27FC236}">
                <a16:creationId xmlns:a16="http://schemas.microsoft.com/office/drawing/2014/main" id="{5FACBDC2-2ECE-496A-BC14-BB8772A4F9BD}"/>
              </a:ext>
            </a:extLst>
          </p:cNvPr>
          <p:cNvSpPr/>
          <p:nvPr/>
        </p:nvSpPr>
        <p:spPr>
          <a:xfrm>
            <a:off x="7509610" y="2497962"/>
            <a:ext cx="112299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p>
        </p:txBody>
      </p:sp>
      <p:sp>
        <p:nvSpPr>
          <p:cNvPr id="24" name="Rectangle 23">
            <a:extLst>
              <a:ext uri="{FF2B5EF4-FFF2-40B4-BE49-F238E27FC236}">
                <a16:creationId xmlns:a16="http://schemas.microsoft.com/office/drawing/2014/main" id="{4DA400D0-E0D6-4152-9590-A7F01C4A9C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7785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3.125E-6 -2.22222E-6 L -0.00131 0.41297 " pathEditMode="relative" rAng="0" ptsTypes="AA">
                                      <p:cBhvr>
                                        <p:cTn id="11" dur="2000" fill="hold"/>
                                        <p:tgtEl>
                                          <p:spTgt spid="10"/>
                                        </p:tgtEl>
                                        <p:attrNameLst>
                                          <p:attrName>ppt_x</p:attrName>
                                          <p:attrName>ppt_y</p:attrName>
                                        </p:attrNameLst>
                                      </p:cBhvr>
                                      <p:rCtr x="-65" y="20648"/>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131 0.41297 L -0.00131 0.57871 " pathEditMode="relative" rAng="0" ptsTypes="AA">
                                      <p:cBhvr>
                                        <p:cTn id="15" dur="2000" fill="hold"/>
                                        <p:tgtEl>
                                          <p:spTgt spid="10"/>
                                        </p:tgtEl>
                                        <p:attrNameLst>
                                          <p:attrName>ppt_x</p:attrName>
                                          <p:attrName>ppt_y</p:attrName>
                                        </p:attrNameLst>
                                      </p:cBhvr>
                                      <p:rCtr x="0" y="8287"/>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1" nodeType="clickEffect">
                                  <p:stCondLst>
                                    <p:cond delay="0"/>
                                  </p:stCondLst>
                                  <p:childTnLst>
                                    <p:animMotion origin="layout" path="M 1.25E-6 1.48148E-6 L -0.0013 0.41296 " pathEditMode="relative" rAng="0" ptsTypes="AA">
                                      <p:cBhvr>
                                        <p:cTn id="34" dur="2000" fill="hold"/>
                                        <p:tgtEl>
                                          <p:spTgt spid="11"/>
                                        </p:tgtEl>
                                        <p:attrNameLst>
                                          <p:attrName>ppt_x</p:attrName>
                                          <p:attrName>ppt_y</p:attrName>
                                        </p:attrNameLst>
                                      </p:cBhvr>
                                      <p:rCtr x="-65" y="20648"/>
                                    </p:animMotion>
                                  </p:childTnLst>
                                </p:cTn>
                              </p:par>
                            </p:childTnLst>
                          </p:cTn>
                        </p:par>
                      </p:childTnLst>
                    </p:cTn>
                  </p:par>
                  <p:par>
                    <p:cTn id="35" fill="hold">
                      <p:stCondLst>
                        <p:cond delay="indefinite"/>
                      </p:stCondLst>
                      <p:childTnLst>
                        <p:par>
                          <p:cTn id="36" fill="hold">
                            <p:stCondLst>
                              <p:cond delay="0"/>
                            </p:stCondLst>
                            <p:childTnLst>
                              <p:par>
                                <p:cTn id="37" presetID="42" presetClass="path" presetSubtype="0" accel="50000" decel="50000" fill="hold" grpId="2" nodeType="clickEffect">
                                  <p:stCondLst>
                                    <p:cond delay="0"/>
                                  </p:stCondLst>
                                  <p:childTnLst>
                                    <p:animMotion origin="layout" path="M -0.0013 0.41296 L -0.0013 0.5787 " pathEditMode="relative" rAng="0" ptsTypes="AA">
                                      <p:cBhvr>
                                        <p:cTn id="38" dur="2000" fill="hold"/>
                                        <p:tgtEl>
                                          <p:spTgt spid="11"/>
                                        </p:tgtEl>
                                        <p:attrNameLst>
                                          <p:attrName>ppt_x</p:attrName>
                                          <p:attrName>ppt_y</p:attrName>
                                        </p:attrNameLst>
                                      </p:cBhvr>
                                      <p:rCtr x="0" y="8287"/>
                                    </p:animMotion>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animBg="1"/>
      <p:bldP spid="10" grpId="1" animBg="1"/>
      <p:bldP spid="10" grpId="2" animBg="1"/>
      <p:bldP spid="11" grpId="0" animBg="1"/>
      <p:bldP spid="11" grpId="1" animBg="1"/>
      <p:bldP spid="11" grpId="2" animBg="1"/>
      <p:bldP spid="12" grpId="0"/>
      <p:bldP spid="13" grpId="0"/>
      <p:bldP spid="16" grpId="0"/>
      <p:bldP spid="18" grpId="0"/>
      <p:bldP spid="19" grpId="0"/>
      <p:bldP spid="20" grpId="0"/>
      <p:bldP spid="21" grpId="0"/>
      <p:bldP spid="2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056A96-4961-498B-8FED-4F457936843D}"/>
              </a:ext>
            </a:extLst>
          </p:cNvPr>
          <p:cNvSpPr/>
          <p:nvPr/>
        </p:nvSpPr>
        <p:spPr>
          <a:xfrm>
            <a:off x="56123" y="50000"/>
            <a:ext cx="11174254" cy="2062103"/>
          </a:xfrm>
          <a:prstGeom prst="rect">
            <a:avLst/>
          </a:prstGeom>
        </p:spPr>
        <p:txBody>
          <a:bodyPr wrap="square">
            <a:spAutoFit/>
          </a:bodyPr>
          <a:lstStyle/>
          <a:p>
            <a:r>
              <a:rPr lang="en-GB" sz="3200" b="1" dirty="0"/>
              <a:t>364 is a multiple of 7 but not a multiple of 3</a:t>
            </a:r>
          </a:p>
          <a:p>
            <a:r>
              <a:rPr lang="en-GB" sz="3200" b="1" dirty="0"/>
              <a:t>384 is a multiple of 3 but not a multiple of 7</a:t>
            </a:r>
          </a:p>
          <a:p>
            <a:r>
              <a:rPr lang="en-GB" sz="3200" b="1" dirty="0"/>
              <a:t>Find a number between 364 and 384 that is </a:t>
            </a:r>
          </a:p>
          <a:p>
            <a:r>
              <a:rPr lang="en-GB" sz="3200" b="1" dirty="0"/>
              <a:t>both a multiple of 7 and a multiple of 3</a:t>
            </a:r>
          </a:p>
        </p:txBody>
      </p:sp>
      <p:sp>
        <p:nvSpPr>
          <p:cNvPr id="4" name="TextBox 3">
            <a:extLst>
              <a:ext uri="{FF2B5EF4-FFF2-40B4-BE49-F238E27FC236}">
                <a16:creationId xmlns:a16="http://schemas.microsoft.com/office/drawing/2014/main" id="{D4225E2C-893B-4D15-BEFE-6050E5B44A73}"/>
              </a:ext>
            </a:extLst>
          </p:cNvPr>
          <p:cNvSpPr txBox="1"/>
          <p:nvPr/>
        </p:nvSpPr>
        <p:spPr>
          <a:xfrm>
            <a:off x="453722" y="2294217"/>
            <a:ext cx="1779812" cy="584775"/>
          </a:xfrm>
          <a:prstGeom prst="rect">
            <a:avLst/>
          </a:prstGeom>
          <a:noFill/>
        </p:spPr>
        <p:txBody>
          <a:bodyPr wrap="square" rtlCol="0">
            <a:spAutoFit/>
          </a:bodyPr>
          <a:lstStyle/>
          <a:p>
            <a:r>
              <a:rPr lang="en-GB" sz="3200" b="1" dirty="0">
                <a:solidFill>
                  <a:srgbClr val="FF0000"/>
                </a:solidFill>
              </a:rPr>
              <a:t>364 + 7 =</a:t>
            </a:r>
          </a:p>
        </p:txBody>
      </p:sp>
      <p:sp>
        <p:nvSpPr>
          <p:cNvPr id="5" name="TextBox 4">
            <a:extLst>
              <a:ext uri="{FF2B5EF4-FFF2-40B4-BE49-F238E27FC236}">
                <a16:creationId xmlns:a16="http://schemas.microsoft.com/office/drawing/2014/main" id="{DCD691D3-020C-4253-8807-78697DE40A98}"/>
              </a:ext>
            </a:extLst>
          </p:cNvPr>
          <p:cNvSpPr txBox="1"/>
          <p:nvPr/>
        </p:nvSpPr>
        <p:spPr>
          <a:xfrm>
            <a:off x="2143594" y="2294216"/>
            <a:ext cx="1779812" cy="584775"/>
          </a:xfrm>
          <a:prstGeom prst="rect">
            <a:avLst/>
          </a:prstGeom>
          <a:noFill/>
        </p:spPr>
        <p:txBody>
          <a:bodyPr wrap="square" rtlCol="0">
            <a:spAutoFit/>
          </a:bodyPr>
          <a:lstStyle/>
          <a:p>
            <a:r>
              <a:rPr lang="en-GB" sz="3200" b="1" dirty="0">
                <a:solidFill>
                  <a:srgbClr val="FF0000"/>
                </a:solidFill>
              </a:rPr>
              <a:t>371</a:t>
            </a:r>
          </a:p>
        </p:txBody>
      </p:sp>
      <p:sp>
        <p:nvSpPr>
          <p:cNvPr id="6" name="TextBox 5">
            <a:extLst>
              <a:ext uri="{FF2B5EF4-FFF2-40B4-BE49-F238E27FC236}">
                <a16:creationId xmlns:a16="http://schemas.microsoft.com/office/drawing/2014/main" id="{D7C6324A-FF81-4A45-8608-5AA763A178E2}"/>
              </a:ext>
            </a:extLst>
          </p:cNvPr>
          <p:cNvSpPr txBox="1"/>
          <p:nvPr/>
        </p:nvSpPr>
        <p:spPr>
          <a:xfrm>
            <a:off x="1451626" y="351589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3 7 1</a:t>
            </a:r>
          </a:p>
        </p:txBody>
      </p:sp>
      <p:sp>
        <p:nvSpPr>
          <p:cNvPr id="7" name="TextBox 6">
            <a:extLst>
              <a:ext uri="{FF2B5EF4-FFF2-40B4-BE49-F238E27FC236}">
                <a16:creationId xmlns:a16="http://schemas.microsoft.com/office/drawing/2014/main" id="{5F42DBBB-CA4A-4A4F-A6A4-A6FC89D7B79D}"/>
              </a:ext>
            </a:extLst>
          </p:cNvPr>
          <p:cNvSpPr txBox="1"/>
          <p:nvPr/>
        </p:nvSpPr>
        <p:spPr>
          <a:xfrm>
            <a:off x="985359" y="352776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47F3656E-8CD6-4838-B8D5-E5E14EC1B942}"/>
              </a:ext>
            </a:extLst>
          </p:cNvPr>
          <p:cNvCxnSpPr>
            <a:cxnSpLocks/>
          </p:cNvCxnSpPr>
          <p:nvPr/>
        </p:nvCxnSpPr>
        <p:spPr>
          <a:xfrm>
            <a:off x="1459976" y="357732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5A99C8-C2AD-4ADC-B285-1F2B7AAB0A14}"/>
              </a:ext>
            </a:extLst>
          </p:cNvPr>
          <p:cNvCxnSpPr>
            <a:cxnSpLocks/>
          </p:cNvCxnSpPr>
          <p:nvPr/>
        </p:nvCxnSpPr>
        <p:spPr>
          <a:xfrm flipH="1">
            <a:off x="1475130" y="357732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8ABC4C-82CF-4542-9BD0-9F7D803F825F}"/>
              </a:ext>
            </a:extLst>
          </p:cNvPr>
          <p:cNvSpPr txBox="1"/>
          <p:nvPr/>
        </p:nvSpPr>
        <p:spPr>
          <a:xfrm>
            <a:off x="1906918" y="30622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1231ED69-8DD9-49FA-9618-E4D3E40CEBFD}"/>
              </a:ext>
            </a:extLst>
          </p:cNvPr>
          <p:cNvSpPr txBox="1"/>
          <p:nvPr/>
        </p:nvSpPr>
        <p:spPr>
          <a:xfrm>
            <a:off x="1432603" y="30611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B3F823EE-71C5-4B0E-A023-E687B0C4DF1B}"/>
              </a:ext>
            </a:extLst>
          </p:cNvPr>
          <p:cNvSpPr txBox="1"/>
          <p:nvPr/>
        </p:nvSpPr>
        <p:spPr>
          <a:xfrm>
            <a:off x="2320642" y="3062289"/>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r2</a:t>
            </a:r>
          </a:p>
        </p:txBody>
      </p:sp>
      <p:sp>
        <p:nvSpPr>
          <p:cNvPr id="15" name="TextBox 14">
            <a:extLst>
              <a:ext uri="{FF2B5EF4-FFF2-40B4-BE49-F238E27FC236}">
                <a16:creationId xmlns:a16="http://schemas.microsoft.com/office/drawing/2014/main" id="{DC40EA46-E30D-422B-992F-AC625569A950}"/>
              </a:ext>
            </a:extLst>
          </p:cNvPr>
          <p:cNvSpPr txBox="1"/>
          <p:nvPr/>
        </p:nvSpPr>
        <p:spPr>
          <a:xfrm>
            <a:off x="2189304" y="35526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15F43122-2413-4EB8-AB19-E19D13CBDE99}"/>
              </a:ext>
            </a:extLst>
          </p:cNvPr>
          <p:cNvSpPr txBox="1"/>
          <p:nvPr/>
        </p:nvSpPr>
        <p:spPr>
          <a:xfrm>
            <a:off x="3831369" y="2294216"/>
            <a:ext cx="1779812" cy="584775"/>
          </a:xfrm>
          <a:prstGeom prst="rect">
            <a:avLst/>
          </a:prstGeom>
          <a:noFill/>
        </p:spPr>
        <p:txBody>
          <a:bodyPr wrap="square" rtlCol="0">
            <a:spAutoFit/>
          </a:bodyPr>
          <a:lstStyle/>
          <a:p>
            <a:r>
              <a:rPr lang="en-GB" sz="3200" b="1" dirty="0">
                <a:solidFill>
                  <a:srgbClr val="FF0000"/>
                </a:solidFill>
              </a:rPr>
              <a:t>371 + 7 =</a:t>
            </a:r>
          </a:p>
        </p:txBody>
      </p:sp>
      <p:sp>
        <p:nvSpPr>
          <p:cNvPr id="18" name="TextBox 17">
            <a:extLst>
              <a:ext uri="{FF2B5EF4-FFF2-40B4-BE49-F238E27FC236}">
                <a16:creationId xmlns:a16="http://schemas.microsoft.com/office/drawing/2014/main" id="{EF9B6A75-4C2C-4038-BBDF-6E947FDB7D63}"/>
              </a:ext>
            </a:extLst>
          </p:cNvPr>
          <p:cNvSpPr txBox="1"/>
          <p:nvPr/>
        </p:nvSpPr>
        <p:spPr>
          <a:xfrm>
            <a:off x="5521241" y="2294215"/>
            <a:ext cx="1779812" cy="584775"/>
          </a:xfrm>
          <a:prstGeom prst="rect">
            <a:avLst/>
          </a:prstGeom>
          <a:noFill/>
        </p:spPr>
        <p:txBody>
          <a:bodyPr wrap="square" rtlCol="0">
            <a:spAutoFit/>
          </a:bodyPr>
          <a:lstStyle/>
          <a:p>
            <a:r>
              <a:rPr lang="en-GB" sz="3200" b="1" dirty="0">
                <a:solidFill>
                  <a:srgbClr val="FF0000"/>
                </a:solidFill>
              </a:rPr>
              <a:t>378</a:t>
            </a:r>
          </a:p>
        </p:txBody>
      </p:sp>
      <p:sp>
        <p:nvSpPr>
          <p:cNvPr id="19" name="TextBox 18">
            <a:extLst>
              <a:ext uri="{FF2B5EF4-FFF2-40B4-BE49-F238E27FC236}">
                <a16:creationId xmlns:a16="http://schemas.microsoft.com/office/drawing/2014/main" id="{5A0E05C2-415F-4E68-AE71-FD27C9B7CD24}"/>
              </a:ext>
            </a:extLst>
          </p:cNvPr>
          <p:cNvSpPr txBox="1"/>
          <p:nvPr/>
        </p:nvSpPr>
        <p:spPr>
          <a:xfrm>
            <a:off x="4829273" y="351589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0" name="TextBox 19">
            <a:extLst>
              <a:ext uri="{FF2B5EF4-FFF2-40B4-BE49-F238E27FC236}">
                <a16:creationId xmlns:a16="http://schemas.microsoft.com/office/drawing/2014/main" id="{B744845A-EF2E-4B3A-BD14-1212615359AC}"/>
              </a:ext>
            </a:extLst>
          </p:cNvPr>
          <p:cNvSpPr txBox="1"/>
          <p:nvPr/>
        </p:nvSpPr>
        <p:spPr>
          <a:xfrm>
            <a:off x="4363006" y="352776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1" name="Straight Connector 20">
            <a:extLst>
              <a:ext uri="{FF2B5EF4-FFF2-40B4-BE49-F238E27FC236}">
                <a16:creationId xmlns:a16="http://schemas.microsoft.com/office/drawing/2014/main" id="{F41E6452-7533-4439-ABCD-0F86E5702E7A}"/>
              </a:ext>
            </a:extLst>
          </p:cNvPr>
          <p:cNvCxnSpPr>
            <a:cxnSpLocks/>
          </p:cNvCxnSpPr>
          <p:nvPr/>
        </p:nvCxnSpPr>
        <p:spPr>
          <a:xfrm>
            <a:off x="4837623" y="357732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225F314-3473-4604-9CEB-222889B965D2}"/>
              </a:ext>
            </a:extLst>
          </p:cNvPr>
          <p:cNvCxnSpPr>
            <a:cxnSpLocks/>
          </p:cNvCxnSpPr>
          <p:nvPr/>
        </p:nvCxnSpPr>
        <p:spPr>
          <a:xfrm flipH="1">
            <a:off x="4852777" y="3577321"/>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0537FB12-2CEB-4F14-877C-90728B5DCD0C}"/>
              </a:ext>
            </a:extLst>
          </p:cNvPr>
          <p:cNvSpPr txBox="1"/>
          <p:nvPr/>
        </p:nvSpPr>
        <p:spPr>
          <a:xfrm>
            <a:off x="5284565" y="30622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5C2E4F7C-7C16-4078-8073-2A2EE8B84B85}"/>
              </a:ext>
            </a:extLst>
          </p:cNvPr>
          <p:cNvSpPr txBox="1"/>
          <p:nvPr/>
        </p:nvSpPr>
        <p:spPr>
          <a:xfrm>
            <a:off x="4810250" y="30611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6ABC9E05-CA7B-45F1-A81F-5A7E054CCF2D}"/>
              </a:ext>
            </a:extLst>
          </p:cNvPr>
          <p:cNvSpPr txBox="1"/>
          <p:nvPr/>
        </p:nvSpPr>
        <p:spPr>
          <a:xfrm>
            <a:off x="5698289" y="3062288"/>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7" name="TextBox 26">
            <a:extLst>
              <a:ext uri="{FF2B5EF4-FFF2-40B4-BE49-F238E27FC236}">
                <a16:creationId xmlns:a16="http://schemas.microsoft.com/office/drawing/2014/main" id="{5E6AB71E-312E-497E-904F-48A26013D143}"/>
              </a:ext>
            </a:extLst>
          </p:cNvPr>
          <p:cNvSpPr txBox="1"/>
          <p:nvPr/>
        </p:nvSpPr>
        <p:spPr>
          <a:xfrm>
            <a:off x="5566952" y="3552604"/>
            <a:ext cx="38737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E1792FD7-67B8-4158-9361-326E2AE4AB8D}"/>
              </a:ext>
            </a:extLst>
          </p:cNvPr>
          <p:cNvSpPr txBox="1"/>
          <p:nvPr/>
        </p:nvSpPr>
        <p:spPr>
          <a:xfrm>
            <a:off x="4829273" y="505522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9" name="TextBox 28">
            <a:extLst>
              <a:ext uri="{FF2B5EF4-FFF2-40B4-BE49-F238E27FC236}">
                <a16:creationId xmlns:a16="http://schemas.microsoft.com/office/drawing/2014/main" id="{642DA1B3-C8F8-4688-B760-A7A1374E4D0B}"/>
              </a:ext>
            </a:extLst>
          </p:cNvPr>
          <p:cNvSpPr txBox="1"/>
          <p:nvPr/>
        </p:nvSpPr>
        <p:spPr>
          <a:xfrm>
            <a:off x="4363006" y="506709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0" name="Straight Connector 29">
            <a:extLst>
              <a:ext uri="{FF2B5EF4-FFF2-40B4-BE49-F238E27FC236}">
                <a16:creationId xmlns:a16="http://schemas.microsoft.com/office/drawing/2014/main" id="{76F55A71-CF6C-46B7-ABEF-214CD57D2D68}"/>
              </a:ext>
            </a:extLst>
          </p:cNvPr>
          <p:cNvCxnSpPr>
            <a:cxnSpLocks/>
          </p:cNvCxnSpPr>
          <p:nvPr/>
        </p:nvCxnSpPr>
        <p:spPr>
          <a:xfrm>
            <a:off x="4837623" y="511665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F0692CEE-80CD-4F2C-9948-C14BD050B365}"/>
              </a:ext>
            </a:extLst>
          </p:cNvPr>
          <p:cNvCxnSpPr>
            <a:cxnSpLocks/>
          </p:cNvCxnSpPr>
          <p:nvPr/>
        </p:nvCxnSpPr>
        <p:spPr>
          <a:xfrm flipH="1">
            <a:off x="4852777" y="511665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999C8532-7FA3-47FC-A420-72B310CC1CE9}"/>
              </a:ext>
            </a:extLst>
          </p:cNvPr>
          <p:cNvSpPr txBox="1"/>
          <p:nvPr/>
        </p:nvSpPr>
        <p:spPr>
          <a:xfrm>
            <a:off x="5284565" y="460161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5" name="TextBox 34">
            <a:extLst>
              <a:ext uri="{FF2B5EF4-FFF2-40B4-BE49-F238E27FC236}">
                <a16:creationId xmlns:a16="http://schemas.microsoft.com/office/drawing/2014/main" id="{E1978943-0246-425A-9024-B34E3E909C6B}"/>
              </a:ext>
            </a:extLst>
          </p:cNvPr>
          <p:cNvSpPr txBox="1"/>
          <p:nvPr/>
        </p:nvSpPr>
        <p:spPr>
          <a:xfrm>
            <a:off x="5698289" y="4601619"/>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6" name="TextBox 35">
            <a:extLst>
              <a:ext uri="{FF2B5EF4-FFF2-40B4-BE49-F238E27FC236}">
                <a16:creationId xmlns:a16="http://schemas.microsoft.com/office/drawing/2014/main" id="{A51661EE-5980-4E6B-A7EC-CC1C6811EE52}"/>
              </a:ext>
            </a:extLst>
          </p:cNvPr>
          <p:cNvSpPr txBox="1"/>
          <p:nvPr/>
        </p:nvSpPr>
        <p:spPr>
          <a:xfrm>
            <a:off x="5566951" y="509193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B648CC5F-85E3-4DC3-9680-DA902A432D75}"/>
              </a:ext>
            </a:extLst>
          </p:cNvPr>
          <p:cNvSpPr txBox="1"/>
          <p:nvPr/>
        </p:nvSpPr>
        <p:spPr>
          <a:xfrm>
            <a:off x="6876041" y="1522682"/>
            <a:ext cx="1779812" cy="584775"/>
          </a:xfrm>
          <a:prstGeom prst="rect">
            <a:avLst/>
          </a:prstGeom>
          <a:noFill/>
        </p:spPr>
        <p:txBody>
          <a:bodyPr wrap="square" rtlCol="0">
            <a:spAutoFit/>
          </a:bodyPr>
          <a:lstStyle/>
          <a:p>
            <a:r>
              <a:rPr lang="en-GB" sz="3200" b="1" dirty="0">
                <a:solidFill>
                  <a:srgbClr val="FF0000"/>
                </a:solidFill>
              </a:rPr>
              <a:t>378</a:t>
            </a:r>
          </a:p>
        </p:txBody>
      </p:sp>
    </p:spTree>
    <p:extLst>
      <p:ext uri="{BB962C8B-B14F-4D97-AF65-F5344CB8AC3E}">
        <p14:creationId xmlns:p14="http://schemas.microsoft.com/office/powerpoint/2010/main" val="2932314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par>
                                <p:cTn id="68" presetID="10" presetClass="entr" presetSubtype="0" fill="hold" nodeType="with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500"/>
                                        <p:tgtEl>
                                          <p:spTgt spid="22"/>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500"/>
                                        <p:tgtEl>
                                          <p:spTgt spid="2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6"/>
                                        </p:tgtEl>
                                        <p:attrNameLst>
                                          <p:attrName>style.visibility</p:attrName>
                                        </p:attrNameLst>
                                      </p:cBhvr>
                                      <p:to>
                                        <p:strVal val="visible"/>
                                      </p:to>
                                    </p:set>
                                    <p:animEffect transition="in" filter="fade">
                                      <p:cBhvr>
                                        <p:cTn id="90" dur="500"/>
                                        <p:tgtEl>
                                          <p:spTgt spid="26"/>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8"/>
                                        </p:tgtEl>
                                        <p:attrNameLst>
                                          <p:attrName>style.visibility</p:attrName>
                                        </p:attrNameLst>
                                      </p:cBhvr>
                                      <p:to>
                                        <p:strVal val="visible"/>
                                      </p:to>
                                    </p:set>
                                    <p:animEffect transition="in" filter="fade">
                                      <p:cBhvr>
                                        <p:cTn id="95" dur="500"/>
                                        <p:tgtEl>
                                          <p:spTgt spid="28"/>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29"/>
                                        </p:tgtEl>
                                        <p:attrNameLst>
                                          <p:attrName>style.visibility</p:attrName>
                                        </p:attrNameLst>
                                      </p:cBhvr>
                                      <p:to>
                                        <p:strVal val="visible"/>
                                      </p:to>
                                    </p:set>
                                    <p:animEffect transition="in" filter="fade">
                                      <p:cBhvr>
                                        <p:cTn id="98" dur="500"/>
                                        <p:tgtEl>
                                          <p:spTgt spid="29"/>
                                        </p:tgtEl>
                                      </p:cBhvr>
                                    </p:animEffect>
                                  </p:childTnLst>
                                </p:cTn>
                              </p:par>
                              <p:par>
                                <p:cTn id="99" presetID="10" presetClass="entr" presetSubtype="0" fill="hold" nodeType="withEffect">
                                  <p:stCondLst>
                                    <p:cond delay="0"/>
                                  </p:stCondLst>
                                  <p:childTnLst>
                                    <p:set>
                                      <p:cBhvr>
                                        <p:cTn id="100" dur="1" fill="hold">
                                          <p:stCondLst>
                                            <p:cond delay="0"/>
                                          </p:stCondLst>
                                        </p:cTn>
                                        <p:tgtEl>
                                          <p:spTgt spid="30"/>
                                        </p:tgtEl>
                                        <p:attrNameLst>
                                          <p:attrName>style.visibility</p:attrName>
                                        </p:attrNameLst>
                                      </p:cBhvr>
                                      <p:to>
                                        <p:strVal val="visible"/>
                                      </p:to>
                                    </p:set>
                                    <p:animEffect transition="in" filter="fade">
                                      <p:cBhvr>
                                        <p:cTn id="101" dur="500"/>
                                        <p:tgtEl>
                                          <p:spTgt spid="30"/>
                                        </p:tgtEl>
                                      </p:cBhvr>
                                    </p:animEffect>
                                  </p:childTnLst>
                                </p:cTn>
                              </p:par>
                              <p:par>
                                <p:cTn id="102" presetID="10" presetClass="entr" presetSubtype="0" fill="hold" nodeType="withEffect">
                                  <p:stCondLst>
                                    <p:cond delay="0"/>
                                  </p:stCondLst>
                                  <p:childTnLst>
                                    <p:set>
                                      <p:cBhvr>
                                        <p:cTn id="103" dur="1" fill="hold">
                                          <p:stCondLst>
                                            <p:cond delay="0"/>
                                          </p:stCondLst>
                                        </p:cTn>
                                        <p:tgtEl>
                                          <p:spTgt spid="31"/>
                                        </p:tgtEl>
                                        <p:attrNameLst>
                                          <p:attrName>style.visibility</p:attrName>
                                        </p:attrNameLst>
                                      </p:cBhvr>
                                      <p:to>
                                        <p:strVal val="visible"/>
                                      </p:to>
                                    </p:set>
                                    <p:animEffect transition="in" filter="fade">
                                      <p:cBhvr>
                                        <p:cTn id="104" dur="500"/>
                                        <p:tgtEl>
                                          <p:spTgt spid="3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6"/>
                                        </p:tgtEl>
                                        <p:attrNameLst>
                                          <p:attrName>style.visibility</p:attrName>
                                        </p:attrNameLst>
                                      </p:cBhvr>
                                      <p:to>
                                        <p:strVal val="visible"/>
                                      </p:to>
                                    </p:set>
                                    <p:animEffect transition="in" filter="fade">
                                      <p:cBhvr>
                                        <p:cTn id="114" dur="500"/>
                                        <p:tgtEl>
                                          <p:spTgt spid="36"/>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5"/>
                                        </p:tgtEl>
                                        <p:attrNameLst>
                                          <p:attrName>style.visibility</p:attrName>
                                        </p:attrNameLst>
                                      </p:cBhvr>
                                      <p:to>
                                        <p:strVal val="visible"/>
                                      </p:to>
                                    </p:set>
                                    <p:animEffect transition="in" filter="fade">
                                      <p:cBhvr>
                                        <p:cTn id="119" dur="500"/>
                                        <p:tgtEl>
                                          <p:spTgt spid="35"/>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7"/>
                                        </p:tgtEl>
                                        <p:attrNameLst>
                                          <p:attrName>style.visibility</p:attrName>
                                        </p:attrNameLst>
                                      </p:cBhvr>
                                      <p:to>
                                        <p:strVal val="visible"/>
                                      </p:to>
                                    </p:set>
                                    <p:animEffect transition="in" filter="fade">
                                      <p:cBhvr>
                                        <p:cTn id="12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1" grpId="0"/>
      <p:bldP spid="13" grpId="0"/>
      <p:bldP spid="14" grpId="0"/>
      <p:bldP spid="15" grpId="0"/>
      <p:bldP spid="17" grpId="0"/>
      <p:bldP spid="18" grpId="0"/>
      <p:bldP spid="19" grpId="0"/>
      <p:bldP spid="20" grpId="0"/>
      <p:bldP spid="23" grpId="0"/>
      <p:bldP spid="25" grpId="0"/>
      <p:bldP spid="26" grpId="0"/>
      <p:bldP spid="27" grpId="0"/>
      <p:bldP spid="28" grpId="0"/>
      <p:bldP spid="29" grpId="0"/>
      <p:bldP spid="32" grpId="0"/>
      <p:bldP spid="35" grpId="0"/>
      <p:bldP spid="36" grpId="0"/>
      <p:bldP spid="37"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On a school trip, every child is given 2 apples and 5 cherries.</a:t>
            </a:r>
          </a:p>
          <a:p>
            <a:r>
              <a:rPr lang="en-US" sz="3200" b="1" dirty="0"/>
              <a:t>Mrs Smith gives her group 12 apples.</a:t>
            </a:r>
          </a:p>
          <a:p>
            <a:r>
              <a:rPr lang="en-US" sz="3200" b="1" dirty="0"/>
              <a:t>How many cherries does she give her group?</a:t>
            </a:r>
          </a:p>
        </p:txBody>
      </p:sp>
      <p:pic>
        <p:nvPicPr>
          <p:cNvPr id="56322" name="Picture 2">
            <a:extLst>
              <a:ext uri="{FF2B5EF4-FFF2-40B4-BE49-F238E27FC236}">
                <a16:creationId xmlns:a16="http://schemas.microsoft.com/office/drawing/2014/main" id="{CD185F15-9673-4989-9F9E-708539355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41603" y="556966"/>
            <a:ext cx="3245244" cy="1062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4BA0CC65-CA62-4439-90DE-17D2F248259A}"/>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apples</a:t>
            </a:r>
          </a:p>
        </p:txBody>
      </p:sp>
      <p:sp>
        <p:nvSpPr>
          <p:cNvPr id="6" name="Rectangle 5">
            <a:extLst>
              <a:ext uri="{FF2B5EF4-FFF2-40B4-BE49-F238E27FC236}">
                <a16:creationId xmlns:a16="http://schemas.microsoft.com/office/drawing/2014/main" id="{F8D6C7DA-8774-4B9E-87AB-5BC973425696}"/>
              </a:ext>
            </a:extLst>
          </p:cNvPr>
          <p:cNvSpPr/>
          <p:nvPr/>
        </p:nvSpPr>
        <p:spPr>
          <a:xfrm>
            <a:off x="3316949"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cherries</a:t>
            </a:r>
          </a:p>
        </p:txBody>
      </p:sp>
      <p:sp>
        <p:nvSpPr>
          <p:cNvPr id="7" name="Rectangle 6">
            <a:extLst>
              <a:ext uri="{FF2B5EF4-FFF2-40B4-BE49-F238E27FC236}">
                <a16:creationId xmlns:a16="http://schemas.microsoft.com/office/drawing/2014/main" id="{EB8883EC-24AC-40AA-8A26-4B2C7C10A1FA}"/>
              </a:ext>
            </a:extLst>
          </p:cNvPr>
          <p:cNvSpPr/>
          <p:nvPr/>
        </p:nvSpPr>
        <p:spPr>
          <a:xfrm>
            <a:off x="97174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apples</a:t>
            </a:r>
          </a:p>
        </p:txBody>
      </p:sp>
      <p:cxnSp>
        <p:nvCxnSpPr>
          <p:cNvPr id="8" name="Straight Arrow Connector 7">
            <a:extLst>
              <a:ext uri="{FF2B5EF4-FFF2-40B4-BE49-F238E27FC236}">
                <a16:creationId xmlns:a16="http://schemas.microsoft.com/office/drawing/2014/main" id="{C6F84395-8579-4C5B-8F43-637B041E01C5}"/>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E28C911-C418-4C88-8C7A-6CD45B71863C}"/>
              </a:ext>
            </a:extLst>
          </p:cNvPr>
          <p:cNvSpPr/>
          <p:nvPr/>
        </p:nvSpPr>
        <p:spPr>
          <a:xfrm>
            <a:off x="1474826"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6C3B6251-0780-43EC-8CA7-B9C88DE4E15E}"/>
              </a:ext>
            </a:extLst>
          </p:cNvPr>
          <p:cNvCxnSpPr/>
          <p:nvPr/>
        </p:nvCxnSpPr>
        <p:spPr>
          <a:xfrm>
            <a:off x="3763140"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32ED908A-8F6A-402C-85BF-A63B669E1DD7}"/>
              </a:ext>
            </a:extLst>
          </p:cNvPr>
          <p:cNvSpPr/>
          <p:nvPr/>
        </p:nvSpPr>
        <p:spPr>
          <a:xfrm>
            <a:off x="3847014"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A6A046E2-B5EB-4083-9837-589DC91D9746}"/>
              </a:ext>
            </a:extLst>
          </p:cNvPr>
          <p:cNvSpPr/>
          <p:nvPr/>
        </p:nvSpPr>
        <p:spPr>
          <a:xfrm>
            <a:off x="3316949"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cherries</a:t>
            </a:r>
          </a:p>
        </p:txBody>
      </p:sp>
      <p:sp>
        <p:nvSpPr>
          <p:cNvPr id="13" name="Rectangle 12">
            <a:extLst>
              <a:ext uri="{FF2B5EF4-FFF2-40B4-BE49-F238E27FC236}">
                <a16:creationId xmlns:a16="http://schemas.microsoft.com/office/drawing/2014/main" id="{DCD81FB9-B924-4EE8-AF69-EFA9D3B0DCCB}"/>
              </a:ext>
            </a:extLst>
          </p:cNvPr>
          <p:cNvSpPr/>
          <p:nvPr/>
        </p:nvSpPr>
        <p:spPr>
          <a:xfrm>
            <a:off x="6843094" y="1485718"/>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cherries</a:t>
            </a:r>
          </a:p>
        </p:txBody>
      </p:sp>
      <p:sp>
        <p:nvSpPr>
          <p:cNvPr id="14" name="Rectangle 13">
            <a:extLst>
              <a:ext uri="{FF2B5EF4-FFF2-40B4-BE49-F238E27FC236}">
                <a16:creationId xmlns:a16="http://schemas.microsoft.com/office/drawing/2014/main" id="{08CBFF7D-54B5-45ED-A70D-ACE4E81978E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9565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0434"/>
            <a:ext cx="11581695" cy="5509200"/>
          </a:xfrm>
          <a:prstGeom prst="rect">
            <a:avLst/>
          </a:prstGeom>
        </p:spPr>
        <p:txBody>
          <a:bodyPr wrap="square">
            <a:spAutoFit/>
          </a:bodyPr>
          <a:lstStyle/>
          <a:p>
            <a:r>
              <a:rPr lang="en-US" sz="3200" b="1" dirty="0"/>
              <a:t>Tick all the numbers that are equivalent to</a:t>
            </a:r>
          </a:p>
          <a:p>
            <a:r>
              <a:rPr lang="en-US" sz="3200" b="1" dirty="0"/>
              <a:t> </a:t>
            </a:r>
          </a:p>
          <a:p>
            <a:r>
              <a:rPr lang="en-US" sz="3200" dirty="0"/>
              <a:t>       0.013</a:t>
            </a:r>
          </a:p>
          <a:p>
            <a:r>
              <a:rPr lang="en-US" sz="3200" dirty="0"/>
              <a:t>  </a:t>
            </a:r>
          </a:p>
          <a:p>
            <a:r>
              <a:rPr lang="en-US" sz="3200" dirty="0"/>
              <a:t>       1.3	</a:t>
            </a:r>
          </a:p>
          <a:p>
            <a:endParaRPr lang="en-US" sz="3200" dirty="0"/>
          </a:p>
          <a:p>
            <a:r>
              <a:rPr lang="en-US" sz="3200" dirty="0"/>
              <a:t>       0.13	 </a:t>
            </a:r>
          </a:p>
          <a:p>
            <a:endParaRPr lang="en-US" sz="3200" dirty="0"/>
          </a:p>
          <a:p>
            <a:r>
              <a:rPr lang="en-US" sz="3200" dirty="0"/>
              <a:t>       0.103</a:t>
            </a:r>
          </a:p>
          <a:p>
            <a:endParaRPr lang="en-US" sz="3200" dirty="0"/>
          </a:p>
          <a:p>
            <a:r>
              <a:rPr lang="en-US" sz="3200" dirty="0"/>
              <a:t>       0.130</a:t>
            </a:r>
            <a:r>
              <a:rPr lang="en-US" sz="3200" b="1" dirty="0"/>
              <a:t>	 </a:t>
            </a:r>
          </a:p>
        </p:txBody>
      </p:sp>
      <p:sp>
        <p:nvSpPr>
          <p:cNvPr id="4" name="Rectangle 3">
            <a:extLst>
              <a:ext uri="{FF2B5EF4-FFF2-40B4-BE49-F238E27FC236}">
                <a16:creationId xmlns:a16="http://schemas.microsoft.com/office/drawing/2014/main" id="{E107A22F-E96B-403F-AEDA-6F8AB98D0317}"/>
              </a:ext>
            </a:extLst>
          </p:cNvPr>
          <p:cNvSpPr/>
          <p:nvPr/>
        </p:nvSpPr>
        <p:spPr>
          <a:xfrm>
            <a:off x="7380941" y="-1319"/>
            <a:ext cx="687888" cy="584775"/>
          </a:xfrm>
          <a:prstGeom prst="rect">
            <a:avLst/>
          </a:prstGeom>
        </p:spPr>
        <p:txBody>
          <a:bodyPr wrap="square">
            <a:spAutoFit/>
          </a:bodyPr>
          <a:lstStyle/>
          <a:p>
            <a:r>
              <a:rPr lang="en-US" sz="3200" b="1" dirty="0"/>
              <a:t>13</a:t>
            </a:r>
            <a:endParaRPr lang="en-GB" sz="3200" b="1" dirty="0"/>
          </a:p>
        </p:txBody>
      </p:sp>
      <p:sp>
        <p:nvSpPr>
          <p:cNvPr id="5" name="Rectangle 4">
            <a:extLst>
              <a:ext uri="{FF2B5EF4-FFF2-40B4-BE49-F238E27FC236}">
                <a16:creationId xmlns:a16="http://schemas.microsoft.com/office/drawing/2014/main" id="{B8D864FD-1D1F-4021-B87E-4F441AB1B0E5}"/>
              </a:ext>
            </a:extLst>
          </p:cNvPr>
          <p:cNvSpPr/>
          <p:nvPr/>
        </p:nvSpPr>
        <p:spPr>
          <a:xfrm>
            <a:off x="7269983" y="358145"/>
            <a:ext cx="933289" cy="584775"/>
          </a:xfrm>
          <a:prstGeom prst="rect">
            <a:avLst/>
          </a:prstGeom>
        </p:spPr>
        <p:txBody>
          <a:bodyPr wrap="square">
            <a:spAutoFit/>
          </a:bodyPr>
          <a:lstStyle/>
          <a:p>
            <a:r>
              <a:rPr lang="en-US" sz="3200" b="1" dirty="0"/>
              <a:t>100</a:t>
            </a:r>
            <a:endParaRPr lang="en-GB" sz="3200" b="1" dirty="0"/>
          </a:p>
        </p:txBody>
      </p:sp>
      <p:cxnSp>
        <p:nvCxnSpPr>
          <p:cNvPr id="6" name="Straight Connector 5">
            <a:extLst>
              <a:ext uri="{FF2B5EF4-FFF2-40B4-BE49-F238E27FC236}">
                <a16:creationId xmlns:a16="http://schemas.microsoft.com/office/drawing/2014/main" id="{16C00C73-5F29-49DD-851C-C176EB25E9FD}"/>
              </a:ext>
            </a:extLst>
          </p:cNvPr>
          <p:cNvCxnSpPr>
            <a:cxnSpLocks/>
          </p:cNvCxnSpPr>
          <p:nvPr/>
        </p:nvCxnSpPr>
        <p:spPr>
          <a:xfrm>
            <a:off x="7387863" y="474895"/>
            <a:ext cx="595723"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0A248AD-176C-4D8A-9EA8-B50369D62794}"/>
              </a:ext>
            </a:extLst>
          </p:cNvPr>
          <p:cNvSpPr txBox="1"/>
          <p:nvPr/>
        </p:nvSpPr>
        <p:spPr>
          <a:xfrm>
            <a:off x="7269983" y="915978"/>
            <a:ext cx="1168221" cy="584775"/>
          </a:xfrm>
          <a:prstGeom prst="rect">
            <a:avLst/>
          </a:prstGeom>
          <a:noFill/>
        </p:spPr>
        <p:txBody>
          <a:bodyPr wrap="square" rtlCol="0">
            <a:spAutoFit/>
          </a:bodyPr>
          <a:lstStyle/>
          <a:p>
            <a:r>
              <a:rPr lang="en-GB" sz="3200" b="1" dirty="0">
                <a:solidFill>
                  <a:srgbClr val="FF0000"/>
                </a:solidFill>
              </a:rPr>
              <a:t>0.13</a:t>
            </a:r>
          </a:p>
        </p:txBody>
      </p:sp>
      <p:sp>
        <p:nvSpPr>
          <p:cNvPr id="10" name="Rectangle 9">
            <a:extLst>
              <a:ext uri="{FF2B5EF4-FFF2-40B4-BE49-F238E27FC236}">
                <a16:creationId xmlns:a16="http://schemas.microsoft.com/office/drawing/2014/main" id="{C335C861-303C-4EDB-8779-3D365BABC0C0}"/>
              </a:ext>
            </a:extLst>
          </p:cNvPr>
          <p:cNvSpPr/>
          <p:nvPr/>
        </p:nvSpPr>
        <p:spPr>
          <a:xfrm>
            <a:off x="1389836" y="307505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TextBox 10">
            <a:extLst>
              <a:ext uri="{FF2B5EF4-FFF2-40B4-BE49-F238E27FC236}">
                <a16:creationId xmlns:a16="http://schemas.microsoft.com/office/drawing/2014/main" id="{E30CED6D-BB15-4415-90D5-44DF61BE744A}"/>
              </a:ext>
            </a:extLst>
          </p:cNvPr>
          <p:cNvSpPr txBox="1"/>
          <p:nvPr/>
        </p:nvSpPr>
        <p:spPr>
          <a:xfrm>
            <a:off x="8014006" y="915978"/>
            <a:ext cx="1168221" cy="584775"/>
          </a:xfrm>
          <a:prstGeom prst="rect">
            <a:avLst/>
          </a:prstGeom>
          <a:noFill/>
        </p:spPr>
        <p:txBody>
          <a:bodyPr wrap="square" rtlCol="0">
            <a:spAutoFit/>
          </a:bodyPr>
          <a:lstStyle/>
          <a:p>
            <a:r>
              <a:rPr lang="en-GB" sz="3200" b="1" dirty="0">
                <a:solidFill>
                  <a:srgbClr val="FF0000"/>
                </a:solidFill>
              </a:rPr>
              <a:t>0</a:t>
            </a:r>
          </a:p>
        </p:txBody>
      </p:sp>
      <p:sp>
        <p:nvSpPr>
          <p:cNvPr id="12" name="Rectangle 11">
            <a:extLst>
              <a:ext uri="{FF2B5EF4-FFF2-40B4-BE49-F238E27FC236}">
                <a16:creationId xmlns:a16="http://schemas.microsoft.com/office/drawing/2014/main" id="{EA1196C2-CCD9-4EF3-9B82-FBB616195D01}"/>
              </a:ext>
            </a:extLst>
          </p:cNvPr>
          <p:cNvSpPr/>
          <p:nvPr/>
        </p:nvSpPr>
        <p:spPr>
          <a:xfrm>
            <a:off x="1606101" y="49655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F7FFA318-93F8-465D-BDD8-F6033E41C6D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63419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 torch costs £7.65</a:t>
            </a:r>
          </a:p>
          <a:p>
            <a:r>
              <a:rPr lang="en-US" sz="3200" b="1" dirty="0"/>
              <a:t>Kate buys a torch and two batteries. </a:t>
            </a:r>
          </a:p>
          <a:p>
            <a:r>
              <a:rPr lang="en-US" sz="3200" b="1" dirty="0"/>
              <a:t>She pays £8.75 altogether.</a:t>
            </a:r>
          </a:p>
          <a:p>
            <a:r>
              <a:rPr lang="en-US" sz="3200" b="1" dirty="0"/>
              <a:t>How much does one battery cost?</a:t>
            </a:r>
          </a:p>
        </p:txBody>
      </p:sp>
      <p:sp>
        <p:nvSpPr>
          <p:cNvPr id="4" name="Rectangle 3">
            <a:extLst>
              <a:ext uri="{FF2B5EF4-FFF2-40B4-BE49-F238E27FC236}">
                <a16:creationId xmlns:a16="http://schemas.microsoft.com/office/drawing/2014/main" id="{FCE400BD-D86D-4FE6-A305-58479BD1A667}"/>
              </a:ext>
            </a:extLst>
          </p:cNvPr>
          <p:cNvSpPr/>
          <p:nvPr/>
        </p:nvSpPr>
        <p:spPr>
          <a:xfrm>
            <a:off x="975122" y="2112103"/>
            <a:ext cx="3190477" cy="630942"/>
          </a:xfrm>
          <a:prstGeom prst="rect">
            <a:avLst/>
          </a:prstGeom>
        </p:spPr>
        <p:txBody>
          <a:bodyPr wrap="square">
            <a:spAutoFit/>
          </a:bodyPr>
          <a:lstStyle/>
          <a:p>
            <a:r>
              <a:rPr lang="en-US" sz="3500" b="1" dirty="0">
                <a:solidFill>
                  <a:srgbClr val="FF0000"/>
                </a:solidFill>
              </a:rPr>
              <a:t>£8.75 – £7.65 = </a:t>
            </a:r>
          </a:p>
        </p:txBody>
      </p:sp>
      <p:sp>
        <p:nvSpPr>
          <p:cNvPr id="5" name="Rectangle 4">
            <a:extLst>
              <a:ext uri="{FF2B5EF4-FFF2-40B4-BE49-F238E27FC236}">
                <a16:creationId xmlns:a16="http://schemas.microsoft.com/office/drawing/2014/main" id="{01C029E1-73F8-42A1-9B7D-C2C4F429AE0A}"/>
              </a:ext>
            </a:extLst>
          </p:cNvPr>
          <p:cNvSpPr/>
          <p:nvPr/>
        </p:nvSpPr>
        <p:spPr>
          <a:xfrm>
            <a:off x="3914265" y="2112103"/>
            <a:ext cx="3190477" cy="630942"/>
          </a:xfrm>
          <a:prstGeom prst="rect">
            <a:avLst/>
          </a:prstGeom>
        </p:spPr>
        <p:txBody>
          <a:bodyPr wrap="square">
            <a:spAutoFit/>
          </a:bodyPr>
          <a:lstStyle/>
          <a:p>
            <a:r>
              <a:rPr lang="en-US" sz="3500" b="1" dirty="0">
                <a:solidFill>
                  <a:srgbClr val="FF0000"/>
                </a:solidFill>
              </a:rPr>
              <a:t>£1.10</a:t>
            </a:r>
          </a:p>
        </p:txBody>
      </p:sp>
      <p:sp>
        <p:nvSpPr>
          <p:cNvPr id="6" name="TextBox 5">
            <a:extLst>
              <a:ext uri="{FF2B5EF4-FFF2-40B4-BE49-F238E27FC236}">
                <a16:creationId xmlns:a16="http://schemas.microsoft.com/office/drawing/2014/main" id="{379D9534-7CA7-49CA-BC8C-76B795F403C5}"/>
              </a:ext>
            </a:extLst>
          </p:cNvPr>
          <p:cNvSpPr txBox="1"/>
          <p:nvPr/>
        </p:nvSpPr>
        <p:spPr>
          <a:xfrm>
            <a:off x="975122" y="2704347"/>
            <a:ext cx="2348649" cy="630942"/>
          </a:xfrm>
          <a:prstGeom prst="rect">
            <a:avLst/>
          </a:prstGeom>
          <a:noFill/>
        </p:spPr>
        <p:txBody>
          <a:bodyPr wrap="square" rtlCol="0">
            <a:spAutoFit/>
          </a:bodyPr>
          <a:lstStyle/>
          <a:p>
            <a:r>
              <a:rPr lang="en-GB" sz="3500" b="1" dirty="0">
                <a:solidFill>
                  <a:srgbClr val="FF0000"/>
                </a:solidFill>
              </a:rPr>
              <a:t>£1.10 ÷ 2 = </a:t>
            </a:r>
          </a:p>
        </p:txBody>
      </p:sp>
      <p:sp>
        <p:nvSpPr>
          <p:cNvPr id="7" name="TextBox 6">
            <a:extLst>
              <a:ext uri="{FF2B5EF4-FFF2-40B4-BE49-F238E27FC236}">
                <a16:creationId xmlns:a16="http://schemas.microsoft.com/office/drawing/2014/main" id="{21096517-DDD0-403B-9C1F-D279F8C5BC68}"/>
              </a:ext>
            </a:extLst>
          </p:cNvPr>
          <p:cNvSpPr txBox="1"/>
          <p:nvPr/>
        </p:nvSpPr>
        <p:spPr>
          <a:xfrm>
            <a:off x="3158193" y="2717902"/>
            <a:ext cx="1274107" cy="630942"/>
          </a:xfrm>
          <a:prstGeom prst="rect">
            <a:avLst/>
          </a:prstGeom>
          <a:noFill/>
        </p:spPr>
        <p:txBody>
          <a:bodyPr wrap="square" rtlCol="0">
            <a:spAutoFit/>
          </a:bodyPr>
          <a:lstStyle/>
          <a:p>
            <a:r>
              <a:rPr lang="en-GB" sz="3500" b="1" dirty="0">
                <a:solidFill>
                  <a:srgbClr val="FF0000"/>
                </a:solidFill>
              </a:rPr>
              <a:t>£0.55</a:t>
            </a:r>
          </a:p>
        </p:txBody>
      </p:sp>
      <p:grpSp>
        <p:nvGrpSpPr>
          <p:cNvPr id="8" name="Group 7">
            <a:extLst>
              <a:ext uri="{FF2B5EF4-FFF2-40B4-BE49-F238E27FC236}">
                <a16:creationId xmlns:a16="http://schemas.microsoft.com/office/drawing/2014/main" id="{09BEBCAA-C07B-430D-BCDB-180A1CDC291D}"/>
              </a:ext>
            </a:extLst>
          </p:cNvPr>
          <p:cNvGrpSpPr/>
          <p:nvPr/>
        </p:nvGrpSpPr>
        <p:grpSpPr>
          <a:xfrm>
            <a:off x="1123908" y="3588564"/>
            <a:ext cx="1885499" cy="1414081"/>
            <a:chOff x="1371600" y="1941038"/>
            <a:chExt cx="1885499" cy="1414081"/>
          </a:xfrm>
        </p:grpSpPr>
        <p:sp>
          <p:nvSpPr>
            <p:cNvPr id="9" name="TextBox 8">
              <a:extLst>
                <a:ext uri="{FF2B5EF4-FFF2-40B4-BE49-F238E27FC236}">
                  <a16:creationId xmlns:a16="http://schemas.microsoft.com/office/drawing/2014/main" id="{B830CBB0-9EC5-4199-B3B9-80FCB502EC27}"/>
                </a:ext>
              </a:extLst>
            </p:cNvPr>
            <p:cNvSpPr txBox="1"/>
            <p:nvPr/>
          </p:nvSpPr>
          <p:spPr>
            <a:xfrm>
              <a:off x="1812182" y="1941038"/>
              <a:ext cx="14028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8.7 5</a:t>
              </a:r>
            </a:p>
          </p:txBody>
        </p:sp>
        <p:sp>
          <p:nvSpPr>
            <p:cNvPr id="10" name="TextBox 9">
              <a:extLst>
                <a:ext uri="{FF2B5EF4-FFF2-40B4-BE49-F238E27FC236}">
                  <a16:creationId xmlns:a16="http://schemas.microsoft.com/office/drawing/2014/main" id="{4FE0A85F-9165-4561-A190-E671F770E9DA}"/>
                </a:ext>
              </a:extLst>
            </p:cNvPr>
            <p:cNvSpPr txBox="1"/>
            <p:nvPr/>
          </p:nvSpPr>
          <p:spPr>
            <a:xfrm>
              <a:off x="1796125" y="2373230"/>
              <a:ext cx="14609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7.6 5</a:t>
              </a:r>
            </a:p>
          </p:txBody>
        </p:sp>
        <p:sp>
          <p:nvSpPr>
            <p:cNvPr id="11" name="TextBox 10">
              <a:extLst>
                <a:ext uri="{FF2B5EF4-FFF2-40B4-BE49-F238E27FC236}">
                  <a16:creationId xmlns:a16="http://schemas.microsoft.com/office/drawing/2014/main" id="{B267CD10-99CF-445C-82EB-E249C743EC7D}"/>
                </a:ext>
              </a:extLst>
            </p:cNvPr>
            <p:cNvSpPr txBox="1"/>
            <p:nvPr/>
          </p:nvSpPr>
          <p:spPr>
            <a:xfrm>
              <a:off x="1414603" y="236840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2" name="Straight Connector 11">
              <a:extLst>
                <a:ext uri="{FF2B5EF4-FFF2-40B4-BE49-F238E27FC236}">
                  <a16:creationId xmlns:a16="http://schemas.microsoft.com/office/drawing/2014/main" id="{52C36F9C-4A87-478D-A6ED-C500B10F9483}"/>
                </a:ext>
              </a:extLst>
            </p:cNvPr>
            <p:cNvCxnSpPr>
              <a:cxnSpLocks/>
            </p:cNvCxnSpPr>
            <p:nvPr/>
          </p:nvCxnSpPr>
          <p:spPr>
            <a:xfrm>
              <a:off x="1371600" y="2902690"/>
              <a:ext cx="1775099" cy="27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FD80343-0E69-4D80-97E3-887DA081FC99}"/>
                </a:ext>
              </a:extLst>
            </p:cNvPr>
            <p:cNvCxnSpPr>
              <a:cxnSpLocks/>
            </p:cNvCxnSpPr>
            <p:nvPr/>
          </p:nvCxnSpPr>
          <p:spPr>
            <a:xfrm>
              <a:off x="1371600" y="3351814"/>
              <a:ext cx="1775099" cy="33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DB45A57E-0029-4B5C-80BC-75F14818A912}"/>
              </a:ext>
            </a:extLst>
          </p:cNvPr>
          <p:cNvSpPr txBox="1"/>
          <p:nvPr/>
        </p:nvSpPr>
        <p:spPr>
          <a:xfrm>
            <a:off x="2451810" y="4474033"/>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8" name="TextBox 17">
            <a:extLst>
              <a:ext uri="{FF2B5EF4-FFF2-40B4-BE49-F238E27FC236}">
                <a16:creationId xmlns:a16="http://schemas.microsoft.com/office/drawing/2014/main" id="{FF19B0AD-6142-4B90-8D6C-30D7C78EC060}"/>
              </a:ext>
            </a:extLst>
          </p:cNvPr>
          <p:cNvSpPr txBox="1"/>
          <p:nvPr/>
        </p:nvSpPr>
        <p:spPr>
          <a:xfrm>
            <a:off x="1991015" y="4480620"/>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13523D1F-A362-431F-A21D-0015C6A49B4D}"/>
              </a:ext>
            </a:extLst>
          </p:cNvPr>
          <p:cNvSpPr txBox="1"/>
          <p:nvPr/>
        </p:nvSpPr>
        <p:spPr>
          <a:xfrm>
            <a:off x="1540861" y="448121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0" name="TextBox 19">
            <a:extLst>
              <a:ext uri="{FF2B5EF4-FFF2-40B4-BE49-F238E27FC236}">
                <a16:creationId xmlns:a16="http://schemas.microsoft.com/office/drawing/2014/main" id="{016E7BD8-A6A2-4495-B0EA-27F78479CB11}"/>
              </a:ext>
            </a:extLst>
          </p:cNvPr>
          <p:cNvSpPr txBox="1"/>
          <p:nvPr/>
        </p:nvSpPr>
        <p:spPr>
          <a:xfrm>
            <a:off x="1843675" y="4470603"/>
            <a:ext cx="2741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3" name="TextBox 22">
            <a:extLst>
              <a:ext uri="{FF2B5EF4-FFF2-40B4-BE49-F238E27FC236}">
                <a16:creationId xmlns:a16="http://schemas.microsoft.com/office/drawing/2014/main" id="{9CC5C226-35B0-4389-A665-BCD06F4E6FCE}"/>
              </a:ext>
            </a:extLst>
          </p:cNvPr>
          <p:cNvSpPr txBox="1"/>
          <p:nvPr/>
        </p:nvSpPr>
        <p:spPr>
          <a:xfrm>
            <a:off x="3873253" y="44687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a:t>
            </a:r>
          </a:p>
        </p:txBody>
      </p:sp>
      <p:sp>
        <p:nvSpPr>
          <p:cNvPr id="24" name="TextBox 23">
            <a:extLst>
              <a:ext uri="{FF2B5EF4-FFF2-40B4-BE49-F238E27FC236}">
                <a16:creationId xmlns:a16="http://schemas.microsoft.com/office/drawing/2014/main" id="{9F88F01B-DF37-47B0-9D5E-C0BC8482A3D0}"/>
              </a:ext>
            </a:extLst>
          </p:cNvPr>
          <p:cNvSpPr txBox="1"/>
          <p:nvPr/>
        </p:nvSpPr>
        <p:spPr>
          <a:xfrm>
            <a:off x="3406986" y="448062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5" name="Straight Connector 24">
            <a:extLst>
              <a:ext uri="{FF2B5EF4-FFF2-40B4-BE49-F238E27FC236}">
                <a16:creationId xmlns:a16="http://schemas.microsoft.com/office/drawing/2014/main" id="{2CC666DA-CFCE-4617-BB3D-16CC72B19E2A}"/>
              </a:ext>
            </a:extLst>
          </p:cNvPr>
          <p:cNvCxnSpPr>
            <a:cxnSpLocks/>
          </p:cNvCxnSpPr>
          <p:nvPr/>
        </p:nvCxnSpPr>
        <p:spPr>
          <a:xfrm>
            <a:off x="3881603" y="453017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9A81BD2-DAD2-4A73-A1C6-57A43F652C5F}"/>
              </a:ext>
            </a:extLst>
          </p:cNvPr>
          <p:cNvCxnSpPr>
            <a:cxnSpLocks/>
          </p:cNvCxnSpPr>
          <p:nvPr/>
        </p:nvCxnSpPr>
        <p:spPr>
          <a:xfrm flipH="1">
            <a:off x="3896757" y="4530177"/>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AEBAE9A-4850-4367-9982-C40A3F47C974}"/>
              </a:ext>
            </a:extLst>
          </p:cNvPr>
          <p:cNvSpPr txBox="1"/>
          <p:nvPr/>
        </p:nvSpPr>
        <p:spPr>
          <a:xfrm>
            <a:off x="4165599"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9B67A674-2DEC-406E-ACA8-F774D88ADF8E}"/>
              </a:ext>
            </a:extLst>
          </p:cNvPr>
          <p:cNvSpPr txBox="1"/>
          <p:nvPr/>
        </p:nvSpPr>
        <p:spPr>
          <a:xfrm>
            <a:off x="4328545" y="40151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DF5BEB51-CD43-4345-BC3B-D1A9418A769E}"/>
              </a:ext>
            </a:extLst>
          </p:cNvPr>
          <p:cNvSpPr txBox="1"/>
          <p:nvPr/>
        </p:nvSpPr>
        <p:spPr>
          <a:xfrm>
            <a:off x="4197207" y="450546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F8654553-7E69-45EA-AE87-88F85C28DFFD}"/>
              </a:ext>
            </a:extLst>
          </p:cNvPr>
          <p:cNvSpPr txBox="1"/>
          <p:nvPr/>
        </p:nvSpPr>
        <p:spPr>
          <a:xfrm>
            <a:off x="3854230"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1" name="TextBox 30">
            <a:extLst>
              <a:ext uri="{FF2B5EF4-FFF2-40B4-BE49-F238E27FC236}">
                <a16:creationId xmlns:a16="http://schemas.microsoft.com/office/drawing/2014/main" id="{EF4E7189-2EDD-4524-9421-5143E55E746A}"/>
              </a:ext>
            </a:extLst>
          </p:cNvPr>
          <p:cNvSpPr txBox="1"/>
          <p:nvPr/>
        </p:nvSpPr>
        <p:spPr>
          <a:xfrm>
            <a:off x="4742269" y="40151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A746765B-AE04-45E5-8591-6657ECC6B887}"/>
              </a:ext>
            </a:extLst>
          </p:cNvPr>
          <p:cNvSpPr txBox="1"/>
          <p:nvPr/>
        </p:nvSpPr>
        <p:spPr>
          <a:xfrm>
            <a:off x="4610931" y="450546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3" name="TextBox 32">
            <a:extLst>
              <a:ext uri="{FF2B5EF4-FFF2-40B4-BE49-F238E27FC236}">
                <a16:creationId xmlns:a16="http://schemas.microsoft.com/office/drawing/2014/main" id="{2559A46F-B898-48FA-B683-935F686EE977}"/>
              </a:ext>
            </a:extLst>
          </p:cNvPr>
          <p:cNvSpPr txBox="1"/>
          <p:nvPr/>
        </p:nvSpPr>
        <p:spPr>
          <a:xfrm>
            <a:off x="3523729"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C1D8FCB1-7EE9-407C-9D34-989345274122}"/>
              </a:ext>
            </a:extLst>
          </p:cNvPr>
          <p:cNvSpPr txBox="1"/>
          <p:nvPr/>
        </p:nvSpPr>
        <p:spPr>
          <a:xfrm>
            <a:off x="5878757" y="1527328"/>
            <a:ext cx="1604818" cy="584775"/>
          </a:xfrm>
          <a:prstGeom prst="rect">
            <a:avLst/>
          </a:prstGeom>
          <a:noFill/>
        </p:spPr>
        <p:txBody>
          <a:bodyPr wrap="square" rtlCol="0">
            <a:spAutoFit/>
          </a:bodyPr>
          <a:lstStyle/>
          <a:p>
            <a:r>
              <a:rPr lang="en-GB" sz="3200" b="1" dirty="0">
                <a:solidFill>
                  <a:srgbClr val="FF0000"/>
                </a:solidFill>
              </a:rPr>
              <a:t>55p</a:t>
            </a:r>
          </a:p>
        </p:txBody>
      </p:sp>
    </p:spTree>
    <p:extLst>
      <p:ext uri="{BB962C8B-B14F-4D97-AF65-F5344CB8AC3E}">
        <p14:creationId xmlns:p14="http://schemas.microsoft.com/office/powerpoint/2010/main" val="429236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par>
                                <p:cTn id="61" presetID="10" presetClass="entr" presetSubtype="0" fill="hold" nodeType="with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par>
                                <p:cTn id="64" presetID="10" presetClass="entr" presetSubtype="0" fill="hold" nodeType="with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fade">
                                      <p:cBhvr>
                                        <p:cTn id="66" dur="500"/>
                                        <p:tgtEl>
                                          <p:spTgt spid="2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0"/>
                                        </p:tgtEl>
                                        <p:attrNameLst>
                                          <p:attrName>style.visibility</p:attrName>
                                        </p:attrNameLst>
                                      </p:cBhvr>
                                      <p:to>
                                        <p:strVal val="visible"/>
                                      </p:to>
                                    </p:set>
                                    <p:animEffect transition="in" filter="fade">
                                      <p:cBhvr>
                                        <p:cTn id="76" dur="500"/>
                                        <p:tgtEl>
                                          <p:spTgt spid="30"/>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8"/>
                                        </p:tgtEl>
                                        <p:attrNameLst>
                                          <p:attrName>style.visibility</p:attrName>
                                        </p:attrNameLst>
                                      </p:cBhvr>
                                      <p:to>
                                        <p:strVal val="visible"/>
                                      </p:to>
                                    </p:set>
                                    <p:animEffect transition="in" filter="fade">
                                      <p:cBhvr>
                                        <p:cTn id="86" dur="500"/>
                                        <p:tgtEl>
                                          <p:spTgt spid="2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fade">
                                      <p:cBhvr>
                                        <p:cTn id="91" dur="500"/>
                                        <p:tgtEl>
                                          <p:spTgt spid="32"/>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fade">
                                      <p:cBhvr>
                                        <p:cTn id="96" dur="500"/>
                                        <p:tgtEl>
                                          <p:spTgt spid="31"/>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4" grpId="0"/>
      <p:bldP spid="18" grpId="0"/>
      <p:bldP spid="19" grpId="0"/>
      <p:bldP spid="20" grpId="0"/>
      <p:bldP spid="23" grpId="0"/>
      <p:bldP spid="24" grpId="0"/>
      <p:bldP spid="27" grpId="0"/>
      <p:bldP spid="28" grpId="0"/>
      <p:bldP spid="29" grpId="0"/>
      <p:bldP spid="30" grpId="0"/>
      <p:bldP spid="31" grpId="0"/>
      <p:bldP spid="32" grpId="0"/>
      <p:bldP spid="33" grpId="0"/>
      <p:bldP spid="34"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245943"/>
            <a:ext cx="11581695" cy="584775"/>
          </a:xfrm>
          <a:prstGeom prst="rect">
            <a:avLst/>
          </a:prstGeom>
        </p:spPr>
        <p:txBody>
          <a:bodyPr wrap="square">
            <a:spAutoFit/>
          </a:bodyPr>
          <a:lstStyle/>
          <a:p>
            <a:r>
              <a:rPr lang="en-US" sz="3200" b="1" dirty="0"/>
              <a:t>How many quarters are there in 2     ?</a:t>
            </a:r>
          </a:p>
        </p:txBody>
      </p:sp>
      <p:sp>
        <p:nvSpPr>
          <p:cNvPr id="4" name="Rectangle 3">
            <a:extLst>
              <a:ext uri="{FF2B5EF4-FFF2-40B4-BE49-F238E27FC236}">
                <a16:creationId xmlns:a16="http://schemas.microsoft.com/office/drawing/2014/main" id="{F236216F-1258-463E-96FE-EAD0B83A0D6C}"/>
              </a:ext>
            </a:extLst>
          </p:cNvPr>
          <p:cNvSpPr/>
          <p:nvPr/>
        </p:nvSpPr>
        <p:spPr>
          <a:xfrm>
            <a:off x="5861727" y="50000"/>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38DBEC40-9480-4FCC-8478-8306D0CFE238}"/>
              </a:ext>
            </a:extLst>
          </p:cNvPr>
          <p:cNvSpPr/>
          <p:nvPr/>
        </p:nvSpPr>
        <p:spPr>
          <a:xfrm>
            <a:off x="5861727" y="409464"/>
            <a:ext cx="425004" cy="584775"/>
          </a:xfrm>
          <a:prstGeom prst="rect">
            <a:avLst/>
          </a:prstGeom>
        </p:spPr>
        <p:txBody>
          <a:bodyPr wrap="square">
            <a:spAutoFit/>
          </a:bodyPr>
          <a:lstStyle/>
          <a:p>
            <a:r>
              <a:rPr lang="en-US" sz="3200" b="1" dirty="0"/>
              <a:t>4</a:t>
            </a:r>
            <a:endParaRPr lang="en-GB" sz="3200" b="1" dirty="0"/>
          </a:p>
        </p:txBody>
      </p:sp>
      <p:cxnSp>
        <p:nvCxnSpPr>
          <p:cNvPr id="6" name="Straight Connector 5">
            <a:extLst>
              <a:ext uri="{FF2B5EF4-FFF2-40B4-BE49-F238E27FC236}">
                <a16:creationId xmlns:a16="http://schemas.microsoft.com/office/drawing/2014/main" id="{C3E49E3F-5883-4924-8338-4041C605A4E9}"/>
              </a:ext>
            </a:extLst>
          </p:cNvPr>
          <p:cNvCxnSpPr/>
          <p:nvPr/>
        </p:nvCxnSpPr>
        <p:spPr>
          <a:xfrm>
            <a:off x="5878696" y="5262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6AB3FE4-2753-4785-ABD0-7264867A0E50}"/>
              </a:ext>
            </a:extLst>
          </p:cNvPr>
          <p:cNvSpPr/>
          <p:nvPr/>
        </p:nvSpPr>
        <p:spPr>
          <a:xfrm rot="5400000">
            <a:off x="2884671" y="948062"/>
            <a:ext cx="451576" cy="134336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8" name="Rectangle 7">
            <a:extLst>
              <a:ext uri="{FF2B5EF4-FFF2-40B4-BE49-F238E27FC236}">
                <a16:creationId xmlns:a16="http://schemas.microsoft.com/office/drawing/2014/main" id="{DD0F5826-8C2E-4518-89DD-D45094C83206}"/>
              </a:ext>
            </a:extLst>
          </p:cNvPr>
          <p:cNvSpPr/>
          <p:nvPr/>
        </p:nvSpPr>
        <p:spPr>
          <a:xfrm rot="5400000">
            <a:off x="4004574" y="1175167"/>
            <a:ext cx="451786" cy="88894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grpSp>
        <p:nvGrpSpPr>
          <p:cNvPr id="9" name="Group 8">
            <a:extLst>
              <a:ext uri="{FF2B5EF4-FFF2-40B4-BE49-F238E27FC236}">
                <a16:creationId xmlns:a16="http://schemas.microsoft.com/office/drawing/2014/main" id="{FE20EB73-5CA2-4FBD-8CA0-01EECB48205E}"/>
              </a:ext>
            </a:extLst>
          </p:cNvPr>
          <p:cNvGrpSpPr/>
          <p:nvPr/>
        </p:nvGrpSpPr>
        <p:grpSpPr>
          <a:xfrm>
            <a:off x="910842" y="1435375"/>
            <a:ext cx="840967" cy="842611"/>
            <a:chOff x="789779" y="1593896"/>
            <a:chExt cx="840967" cy="842611"/>
          </a:xfrm>
        </p:grpSpPr>
        <p:sp>
          <p:nvSpPr>
            <p:cNvPr id="10" name="Rectangle 9">
              <a:extLst>
                <a:ext uri="{FF2B5EF4-FFF2-40B4-BE49-F238E27FC236}">
                  <a16:creationId xmlns:a16="http://schemas.microsoft.com/office/drawing/2014/main" id="{EDD0BC7F-08DE-46E6-B770-FF03D51AFC45}"/>
                </a:ext>
              </a:extLst>
            </p:cNvPr>
            <p:cNvSpPr/>
            <p:nvPr/>
          </p:nvSpPr>
          <p:spPr>
            <a:xfrm>
              <a:off x="789779" y="1593896"/>
              <a:ext cx="366378"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sp>
          <p:nvSpPr>
            <p:cNvPr id="11" name="Rectangle 10">
              <a:extLst>
                <a:ext uri="{FF2B5EF4-FFF2-40B4-BE49-F238E27FC236}">
                  <a16:creationId xmlns:a16="http://schemas.microsoft.com/office/drawing/2014/main" id="{0186323D-6B4F-43C9-8E4E-9F6C69E69CB5}"/>
                </a:ext>
              </a:extLst>
            </p:cNvPr>
            <p:cNvSpPr/>
            <p:nvPr/>
          </p:nvSpPr>
          <p:spPr>
            <a:xfrm rot="5400000">
              <a:off x="1004663" y="1810424"/>
              <a:ext cx="415182"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sp>
        <p:nvSpPr>
          <p:cNvPr id="12" name="Rectangle 11">
            <a:extLst>
              <a:ext uri="{FF2B5EF4-FFF2-40B4-BE49-F238E27FC236}">
                <a16:creationId xmlns:a16="http://schemas.microsoft.com/office/drawing/2014/main" id="{8069C7E7-9034-4C46-A289-923DCC9E9A1A}"/>
              </a:ext>
            </a:extLst>
          </p:cNvPr>
          <p:cNvSpPr/>
          <p:nvPr/>
        </p:nvSpPr>
        <p:spPr>
          <a:xfrm rot="5400000">
            <a:off x="1297929" y="1415650"/>
            <a:ext cx="426778" cy="476312"/>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nvGrpSpPr>
          <p:cNvPr id="13" name="Group 12">
            <a:extLst>
              <a:ext uri="{FF2B5EF4-FFF2-40B4-BE49-F238E27FC236}">
                <a16:creationId xmlns:a16="http://schemas.microsoft.com/office/drawing/2014/main" id="{1DC1DBC0-FBFE-411A-8B1F-55F8E45C6493}"/>
              </a:ext>
            </a:extLst>
          </p:cNvPr>
          <p:cNvGrpSpPr/>
          <p:nvPr/>
        </p:nvGrpSpPr>
        <p:grpSpPr>
          <a:xfrm>
            <a:off x="926836" y="1323452"/>
            <a:ext cx="775157" cy="1032867"/>
            <a:chOff x="4341505" y="124691"/>
            <a:chExt cx="775157" cy="1032867"/>
          </a:xfrm>
        </p:grpSpPr>
        <p:sp>
          <p:nvSpPr>
            <p:cNvPr id="14" name="TextBox 13">
              <a:extLst>
                <a:ext uri="{FF2B5EF4-FFF2-40B4-BE49-F238E27FC236}">
                  <a16:creationId xmlns:a16="http://schemas.microsoft.com/office/drawing/2014/main" id="{DFB30258-A588-4D44-83F3-CB183D060CB8}"/>
                </a:ext>
              </a:extLst>
            </p:cNvPr>
            <p:cNvSpPr txBox="1"/>
            <p:nvPr/>
          </p:nvSpPr>
          <p:spPr>
            <a:xfrm>
              <a:off x="4341505" y="344181"/>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grpSp>
          <p:nvGrpSpPr>
            <p:cNvPr id="15" name="Group 14">
              <a:extLst>
                <a:ext uri="{FF2B5EF4-FFF2-40B4-BE49-F238E27FC236}">
                  <a16:creationId xmlns:a16="http://schemas.microsoft.com/office/drawing/2014/main" id="{53B114B7-2E87-4542-80BF-7D6156710FFB}"/>
                </a:ext>
              </a:extLst>
            </p:cNvPr>
            <p:cNvGrpSpPr/>
            <p:nvPr/>
          </p:nvGrpSpPr>
          <p:grpSpPr>
            <a:xfrm>
              <a:off x="4680943" y="124691"/>
              <a:ext cx="435719" cy="1032867"/>
              <a:chOff x="2724738" y="5471319"/>
              <a:chExt cx="435719" cy="1032867"/>
            </a:xfrm>
          </p:grpSpPr>
          <p:sp>
            <p:nvSpPr>
              <p:cNvPr id="16" name="TextBox 15">
                <a:extLst>
                  <a:ext uri="{FF2B5EF4-FFF2-40B4-BE49-F238E27FC236}">
                    <a16:creationId xmlns:a16="http://schemas.microsoft.com/office/drawing/2014/main" id="{8DA9E3D9-D9A1-4098-903B-F1B606349B50}"/>
                  </a:ext>
                </a:extLst>
              </p:cNvPr>
              <p:cNvSpPr txBox="1"/>
              <p:nvPr/>
            </p:nvSpPr>
            <p:spPr>
              <a:xfrm>
                <a:off x="2732662"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3</a:t>
                </a:r>
              </a:p>
            </p:txBody>
          </p:sp>
          <p:sp>
            <p:nvSpPr>
              <p:cNvPr id="17" name="TextBox 16">
                <a:extLst>
                  <a:ext uri="{FF2B5EF4-FFF2-40B4-BE49-F238E27FC236}">
                    <a16:creationId xmlns:a16="http://schemas.microsoft.com/office/drawing/2014/main" id="{13D0654A-3367-401A-912E-2A331713730E}"/>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cxnSp>
            <p:nvCxnSpPr>
              <p:cNvPr id="18" name="Straight Connector 17">
                <a:extLst>
                  <a:ext uri="{FF2B5EF4-FFF2-40B4-BE49-F238E27FC236}">
                    <a16:creationId xmlns:a16="http://schemas.microsoft.com/office/drawing/2014/main" id="{3FA5BC21-7365-41CB-B77F-74F6633E1524}"/>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9" name="TextBox 18">
            <a:extLst>
              <a:ext uri="{FF2B5EF4-FFF2-40B4-BE49-F238E27FC236}">
                <a16:creationId xmlns:a16="http://schemas.microsoft.com/office/drawing/2014/main" id="{A305C32B-FDEF-4B9F-8F87-DC0A58FFD4E5}"/>
              </a:ext>
            </a:extLst>
          </p:cNvPr>
          <p:cNvSpPr txBox="1"/>
          <p:nvPr/>
        </p:nvSpPr>
        <p:spPr>
          <a:xfrm>
            <a:off x="2434334" y="1322674"/>
            <a:ext cx="29103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4 + 3 = </a:t>
            </a:r>
          </a:p>
        </p:txBody>
      </p:sp>
      <p:sp>
        <p:nvSpPr>
          <p:cNvPr id="20" name="TextBox 19">
            <a:extLst>
              <a:ext uri="{FF2B5EF4-FFF2-40B4-BE49-F238E27FC236}">
                <a16:creationId xmlns:a16="http://schemas.microsoft.com/office/drawing/2014/main" id="{CEB2755D-6B92-4126-9D1B-6EDAA13CD353}"/>
              </a:ext>
            </a:extLst>
          </p:cNvPr>
          <p:cNvSpPr txBox="1"/>
          <p:nvPr/>
        </p:nvSpPr>
        <p:spPr>
          <a:xfrm>
            <a:off x="3325827" y="1783821"/>
            <a:ext cx="18573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+ 3 = </a:t>
            </a:r>
          </a:p>
        </p:txBody>
      </p:sp>
      <p:sp>
        <p:nvSpPr>
          <p:cNvPr id="21" name="TextBox 20">
            <a:extLst>
              <a:ext uri="{FF2B5EF4-FFF2-40B4-BE49-F238E27FC236}">
                <a16:creationId xmlns:a16="http://schemas.microsoft.com/office/drawing/2014/main" id="{EE7BE4F3-17A8-4668-8637-3F5871F5B4CD}"/>
              </a:ext>
            </a:extLst>
          </p:cNvPr>
          <p:cNvSpPr txBox="1"/>
          <p:nvPr/>
        </p:nvSpPr>
        <p:spPr>
          <a:xfrm>
            <a:off x="5102800" y="1760376"/>
            <a:ext cx="9932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nvGrpSpPr>
          <p:cNvPr id="3" name="Group 2">
            <a:extLst>
              <a:ext uri="{FF2B5EF4-FFF2-40B4-BE49-F238E27FC236}">
                <a16:creationId xmlns:a16="http://schemas.microsoft.com/office/drawing/2014/main" id="{76A2E54F-3F14-4838-A89C-F65A6E53B56B}"/>
              </a:ext>
            </a:extLst>
          </p:cNvPr>
          <p:cNvGrpSpPr/>
          <p:nvPr/>
        </p:nvGrpSpPr>
        <p:grpSpPr>
          <a:xfrm>
            <a:off x="5151565" y="2263392"/>
            <a:ext cx="1095192" cy="630942"/>
            <a:chOff x="9756419" y="5659247"/>
            <a:chExt cx="1095192" cy="630942"/>
          </a:xfrm>
        </p:grpSpPr>
        <p:cxnSp>
          <p:nvCxnSpPr>
            <p:cNvPr id="22" name="Straight Connector 21">
              <a:extLst>
                <a:ext uri="{FF2B5EF4-FFF2-40B4-BE49-F238E27FC236}">
                  <a16:creationId xmlns:a16="http://schemas.microsoft.com/office/drawing/2014/main" id="{FBF7E5FC-1978-44AC-87DC-C046CD0D3DFF}"/>
                </a:ext>
              </a:extLst>
            </p:cNvPr>
            <p:cNvCxnSpPr>
              <a:cxnSpLocks/>
            </p:cNvCxnSpPr>
            <p:nvPr/>
          </p:nvCxnSpPr>
          <p:spPr>
            <a:xfrm>
              <a:off x="9756419" y="5721039"/>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95C0C54-FF67-4492-840B-D00292A51611}"/>
                </a:ext>
              </a:extLst>
            </p:cNvPr>
            <p:cNvSpPr txBox="1"/>
            <p:nvPr/>
          </p:nvSpPr>
          <p:spPr>
            <a:xfrm>
              <a:off x="9951859" y="5659247"/>
              <a:ext cx="899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26" name="TextBox 25">
            <a:extLst>
              <a:ext uri="{FF2B5EF4-FFF2-40B4-BE49-F238E27FC236}">
                <a16:creationId xmlns:a16="http://schemas.microsoft.com/office/drawing/2014/main" id="{ACE2B36B-2758-482B-A5AA-4F1A322DA1B9}"/>
              </a:ext>
            </a:extLst>
          </p:cNvPr>
          <p:cNvSpPr txBox="1"/>
          <p:nvPr/>
        </p:nvSpPr>
        <p:spPr>
          <a:xfrm>
            <a:off x="6529821" y="245943"/>
            <a:ext cx="3823485" cy="584775"/>
          </a:xfrm>
          <a:prstGeom prst="rect">
            <a:avLst/>
          </a:prstGeom>
          <a:noFill/>
        </p:spPr>
        <p:txBody>
          <a:bodyPr wrap="square" rtlCol="0">
            <a:spAutoFit/>
          </a:bodyPr>
          <a:lstStyle/>
          <a:p>
            <a:r>
              <a:rPr lang="en-GB" sz="3200" b="1" dirty="0">
                <a:solidFill>
                  <a:srgbClr val="FF0000"/>
                </a:solidFill>
              </a:rPr>
              <a:t>11 quarters</a:t>
            </a:r>
          </a:p>
        </p:txBody>
      </p:sp>
      <p:sp>
        <p:nvSpPr>
          <p:cNvPr id="27" name="Rectangle 26">
            <a:extLst>
              <a:ext uri="{FF2B5EF4-FFF2-40B4-BE49-F238E27FC236}">
                <a16:creationId xmlns:a16="http://schemas.microsoft.com/office/drawing/2014/main" id="{86420DC3-E419-4029-885B-04EA84B9631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3461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fade">
                                      <p:cBhvr>
                                        <p:cTn id="43" dur="500"/>
                                        <p:tgtEl>
                                          <p:spTgt spid="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2" grpId="0" animBg="1"/>
      <p:bldP spid="19" grpId="0"/>
      <p:bldP spid="20" grpId="0"/>
      <p:bldP spid="21" grpId="0"/>
      <p:bldP spid="26"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the fractions that are equal to 80%</a:t>
            </a:r>
          </a:p>
        </p:txBody>
      </p:sp>
      <p:pic>
        <p:nvPicPr>
          <p:cNvPr id="9" name="Picture 8">
            <a:extLst>
              <a:ext uri="{FF2B5EF4-FFF2-40B4-BE49-F238E27FC236}">
                <a16:creationId xmlns:a16="http://schemas.microsoft.com/office/drawing/2014/main" id="{AE9CAABD-E8CC-4629-9BF0-66EA1E54DFFE}"/>
              </a:ext>
            </a:extLst>
          </p:cNvPr>
          <p:cNvPicPr>
            <a:picLocks noChangeAspect="1"/>
          </p:cNvPicPr>
          <p:nvPr/>
        </p:nvPicPr>
        <p:blipFill>
          <a:blip r:embed="rId3"/>
          <a:stretch>
            <a:fillRect/>
          </a:stretch>
        </p:blipFill>
        <p:spPr>
          <a:xfrm>
            <a:off x="1776412" y="1082028"/>
            <a:ext cx="6710765" cy="1044168"/>
          </a:xfrm>
          <a:prstGeom prst="rect">
            <a:avLst/>
          </a:prstGeom>
        </p:spPr>
      </p:pic>
      <p:sp>
        <p:nvSpPr>
          <p:cNvPr id="5" name="Oval 4">
            <a:extLst>
              <a:ext uri="{FF2B5EF4-FFF2-40B4-BE49-F238E27FC236}">
                <a16:creationId xmlns:a16="http://schemas.microsoft.com/office/drawing/2014/main" id="{C5CF830D-F055-4D7A-9761-FA04BD5871F7}"/>
              </a:ext>
            </a:extLst>
          </p:cNvPr>
          <p:cNvSpPr/>
          <p:nvPr/>
        </p:nvSpPr>
        <p:spPr>
          <a:xfrm>
            <a:off x="5950857" y="918586"/>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93C7B197-DC69-4BAF-B6A1-D43F93F35202}"/>
              </a:ext>
            </a:extLst>
          </p:cNvPr>
          <p:cNvCxnSpPr>
            <a:cxnSpLocks/>
          </p:cNvCxnSpPr>
          <p:nvPr/>
        </p:nvCxnSpPr>
        <p:spPr>
          <a:xfrm>
            <a:off x="5803029" y="3847977"/>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3A75FFA-5C4D-4109-A07D-6C6FBA29629C}"/>
              </a:ext>
            </a:extLst>
          </p:cNvPr>
          <p:cNvCxnSpPr>
            <a:cxnSpLocks/>
          </p:cNvCxnSpPr>
          <p:nvPr/>
        </p:nvCxnSpPr>
        <p:spPr>
          <a:xfrm>
            <a:off x="7584187" y="3848297"/>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A3F51D30-ABF7-40AE-915D-74140D82E5D8}"/>
              </a:ext>
            </a:extLst>
          </p:cNvPr>
          <p:cNvSpPr txBox="1"/>
          <p:nvPr/>
        </p:nvSpPr>
        <p:spPr>
          <a:xfrm>
            <a:off x="5994300" y="3340120"/>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a:t>
            </a:r>
          </a:p>
        </p:txBody>
      </p:sp>
      <p:sp>
        <p:nvSpPr>
          <p:cNvPr id="10" name="TextBox 9">
            <a:extLst>
              <a:ext uri="{FF2B5EF4-FFF2-40B4-BE49-F238E27FC236}">
                <a16:creationId xmlns:a16="http://schemas.microsoft.com/office/drawing/2014/main" id="{84BFBA92-A2F8-424E-BE09-481FCB64AD52}"/>
              </a:ext>
            </a:extLst>
          </p:cNvPr>
          <p:cNvSpPr txBox="1"/>
          <p:nvPr/>
        </p:nvSpPr>
        <p:spPr>
          <a:xfrm>
            <a:off x="5791745" y="3796286"/>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9402DB80-9D1C-4C97-B867-DCFCCD621F8F}"/>
              </a:ext>
            </a:extLst>
          </p:cNvPr>
          <p:cNvSpPr txBox="1"/>
          <p:nvPr/>
        </p:nvSpPr>
        <p:spPr>
          <a:xfrm>
            <a:off x="7569892" y="3789771"/>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2" name="TextBox 11">
            <a:extLst>
              <a:ext uri="{FF2B5EF4-FFF2-40B4-BE49-F238E27FC236}">
                <a16:creationId xmlns:a16="http://schemas.microsoft.com/office/drawing/2014/main" id="{AB4ED5AF-6569-4E97-A334-15D62B4DAC0D}"/>
              </a:ext>
            </a:extLst>
          </p:cNvPr>
          <p:cNvSpPr txBox="1"/>
          <p:nvPr/>
        </p:nvSpPr>
        <p:spPr>
          <a:xfrm>
            <a:off x="7126426" y="35568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703AB80E-DDA9-47BB-92E5-B6FF5D5E428B}"/>
              </a:ext>
            </a:extLst>
          </p:cNvPr>
          <p:cNvSpPr/>
          <p:nvPr/>
        </p:nvSpPr>
        <p:spPr>
          <a:xfrm rot="16200000">
            <a:off x="6844273" y="2627499"/>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1E921F70-F1D1-4215-973B-42EC9ECD3A8F}"/>
              </a:ext>
            </a:extLst>
          </p:cNvPr>
          <p:cNvSpPr/>
          <p:nvPr/>
        </p:nvSpPr>
        <p:spPr>
          <a:xfrm rot="5400000">
            <a:off x="6847649" y="3551245"/>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89A822DC-057D-4F06-9935-C3273805DC72}"/>
              </a:ext>
            </a:extLst>
          </p:cNvPr>
          <p:cNvSpPr txBox="1"/>
          <p:nvPr/>
        </p:nvSpPr>
        <p:spPr>
          <a:xfrm>
            <a:off x="6879582" y="430488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5520EBDB-CD2F-413C-95E5-47BE9B9D4CE5}"/>
              </a:ext>
            </a:extLst>
          </p:cNvPr>
          <p:cNvSpPr txBox="1"/>
          <p:nvPr/>
        </p:nvSpPr>
        <p:spPr>
          <a:xfrm>
            <a:off x="6879581" y="301056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F73ACC15-F243-4B45-BC21-C9FC733DBC07}"/>
              </a:ext>
            </a:extLst>
          </p:cNvPr>
          <p:cNvSpPr txBox="1"/>
          <p:nvPr/>
        </p:nvSpPr>
        <p:spPr>
          <a:xfrm>
            <a:off x="7797635" y="3348924"/>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8" name="Oval 17">
            <a:extLst>
              <a:ext uri="{FF2B5EF4-FFF2-40B4-BE49-F238E27FC236}">
                <a16:creationId xmlns:a16="http://schemas.microsoft.com/office/drawing/2014/main" id="{DC17D3F6-4D41-41F4-9CCE-0E94856057FD}"/>
              </a:ext>
            </a:extLst>
          </p:cNvPr>
          <p:cNvSpPr/>
          <p:nvPr/>
        </p:nvSpPr>
        <p:spPr>
          <a:xfrm>
            <a:off x="1473200" y="92533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9" name="Straight Connector 18">
            <a:extLst>
              <a:ext uri="{FF2B5EF4-FFF2-40B4-BE49-F238E27FC236}">
                <a16:creationId xmlns:a16="http://schemas.microsoft.com/office/drawing/2014/main" id="{65BF5EF5-702E-418B-9325-47793CB1FDFA}"/>
              </a:ext>
            </a:extLst>
          </p:cNvPr>
          <p:cNvCxnSpPr>
            <a:cxnSpLocks/>
          </p:cNvCxnSpPr>
          <p:nvPr/>
        </p:nvCxnSpPr>
        <p:spPr>
          <a:xfrm>
            <a:off x="9046403" y="3853953"/>
            <a:ext cx="68329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F1776B68-894F-47C6-9033-D7FCDD1A4886}"/>
              </a:ext>
            </a:extLst>
          </p:cNvPr>
          <p:cNvSpPr txBox="1"/>
          <p:nvPr/>
        </p:nvSpPr>
        <p:spPr>
          <a:xfrm>
            <a:off x="8552786" y="355655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8A6635C9-CAC8-4DBB-B80D-B42B06C0597A}"/>
              </a:ext>
            </a:extLst>
          </p:cNvPr>
          <p:cNvSpPr txBox="1"/>
          <p:nvPr/>
        </p:nvSpPr>
        <p:spPr>
          <a:xfrm>
            <a:off x="9146000" y="3789771"/>
            <a:ext cx="882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2" name="Arc 21">
            <a:extLst>
              <a:ext uri="{FF2B5EF4-FFF2-40B4-BE49-F238E27FC236}">
                <a16:creationId xmlns:a16="http://schemas.microsoft.com/office/drawing/2014/main" id="{5F564A3D-2079-4CA5-866B-C41F5417DD8B}"/>
              </a:ext>
            </a:extLst>
          </p:cNvPr>
          <p:cNvSpPr/>
          <p:nvPr/>
        </p:nvSpPr>
        <p:spPr>
          <a:xfrm rot="16200000">
            <a:off x="8329607" y="2748152"/>
            <a:ext cx="810037" cy="131472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ADB65FE5-048C-474F-AF1E-17506E514171}"/>
              </a:ext>
            </a:extLst>
          </p:cNvPr>
          <p:cNvSpPr/>
          <p:nvPr/>
        </p:nvSpPr>
        <p:spPr>
          <a:xfrm rot="5400000">
            <a:off x="8332459" y="3672423"/>
            <a:ext cx="810037" cy="132043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8508631F-9B25-4724-9136-B5721EADC31A}"/>
              </a:ext>
            </a:extLst>
          </p:cNvPr>
          <p:cNvSpPr txBox="1"/>
          <p:nvPr/>
        </p:nvSpPr>
        <p:spPr>
          <a:xfrm>
            <a:off x="8485571" y="4304882"/>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6F929FB7-D55C-404B-BE38-659BA9F4EEA1}"/>
              </a:ext>
            </a:extLst>
          </p:cNvPr>
          <p:cNvSpPr txBox="1"/>
          <p:nvPr/>
        </p:nvSpPr>
        <p:spPr>
          <a:xfrm>
            <a:off x="8485570" y="3010569"/>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AE44A51C-685B-44E0-BE86-152D230F6818}"/>
              </a:ext>
            </a:extLst>
          </p:cNvPr>
          <p:cNvSpPr txBox="1"/>
          <p:nvPr/>
        </p:nvSpPr>
        <p:spPr>
          <a:xfrm>
            <a:off x="9128716" y="3348924"/>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7" name="Oval 26">
            <a:extLst>
              <a:ext uri="{FF2B5EF4-FFF2-40B4-BE49-F238E27FC236}">
                <a16:creationId xmlns:a16="http://schemas.microsoft.com/office/drawing/2014/main" id="{EBD6B3F8-BF01-4082-918E-04691578B5FD}"/>
              </a:ext>
            </a:extLst>
          </p:cNvPr>
          <p:cNvSpPr/>
          <p:nvPr/>
        </p:nvSpPr>
        <p:spPr>
          <a:xfrm>
            <a:off x="4450399" y="902262"/>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7875D317-4E6F-4B30-A3C1-0AB9257F9A9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1118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500"/>
                                        <p:tgtEl>
                                          <p:spTgt spid="1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fade">
                                      <p:cBhvr>
                                        <p:cTn id="61" dur="500"/>
                                        <p:tgtEl>
                                          <p:spTgt spid="20"/>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fade">
                                      <p:cBhvr>
                                        <p:cTn id="69" dur="500"/>
                                        <p:tgtEl>
                                          <p:spTgt spid="2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6"/>
                                        </p:tgtEl>
                                        <p:attrNameLst>
                                          <p:attrName>style.visibility</p:attrName>
                                        </p:attrNameLst>
                                      </p:cBhvr>
                                      <p:to>
                                        <p:strVal val="visible"/>
                                      </p:to>
                                    </p:set>
                                    <p:animEffect transition="in" filter="fade">
                                      <p:cBhvr>
                                        <p:cTn id="80" dur="500"/>
                                        <p:tgtEl>
                                          <p:spTgt spid="2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1"/>
                                        </p:tgtEl>
                                        <p:attrNameLst>
                                          <p:attrName>style.visibility</p:attrName>
                                        </p:attrNameLst>
                                      </p:cBhvr>
                                      <p:to>
                                        <p:strVal val="visible"/>
                                      </p:to>
                                    </p:set>
                                    <p:animEffect transition="in" filter="fade">
                                      <p:cBhvr>
                                        <p:cTn id="85" dur="500"/>
                                        <p:tgtEl>
                                          <p:spTgt spid="2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7"/>
                                        </p:tgtEl>
                                        <p:attrNameLst>
                                          <p:attrName>style.visibility</p:attrName>
                                        </p:attrNameLst>
                                      </p:cBhvr>
                                      <p:to>
                                        <p:strVal val="visible"/>
                                      </p:to>
                                    </p:set>
                                    <p:animEffect transition="in" filter="fade">
                                      <p:cBhvr>
                                        <p:cTn id="9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P spid="10" grpId="0"/>
      <p:bldP spid="11" grpId="0"/>
      <p:bldP spid="12" grpId="0"/>
      <p:bldP spid="13" grpId="0" animBg="1"/>
      <p:bldP spid="14" grpId="0" animBg="1"/>
      <p:bldP spid="15" grpId="0"/>
      <p:bldP spid="16" grpId="0"/>
      <p:bldP spid="17" grpId="0"/>
      <p:bldP spid="18" grpId="0" animBg="1"/>
      <p:bldP spid="20" grpId="0"/>
      <p:bldP spid="21" grpId="0"/>
      <p:bldP spid="22" grpId="0" animBg="1"/>
      <p:bldP spid="23" grpId="0" animBg="1"/>
      <p:bldP spid="24" grpId="0"/>
      <p:bldP spid="25" grpId="0"/>
      <p:bldP spid="26" grpId="0"/>
      <p:bldP spid="2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 name="Picture 2">
            <a:extLst>
              <a:ext uri="{FF2B5EF4-FFF2-40B4-BE49-F238E27FC236}">
                <a16:creationId xmlns:a16="http://schemas.microsoft.com/office/drawing/2014/main" id="{BCF9FFE6-10D1-4FFC-88A0-40BB9A653AFA}"/>
              </a:ext>
            </a:extLst>
          </p:cNvPr>
          <p:cNvPicPr>
            <a:picLocks noChangeAspect="1"/>
          </p:cNvPicPr>
          <p:nvPr/>
        </p:nvPicPr>
        <p:blipFill>
          <a:blip r:embed="rId3"/>
          <a:stretch>
            <a:fillRect/>
          </a:stretch>
        </p:blipFill>
        <p:spPr>
          <a:xfrm>
            <a:off x="155431" y="222106"/>
            <a:ext cx="6043554" cy="6413790"/>
          </a:xfrm>
          <a:prstGeom prst="rect">
            <a:avLst/>
          </a:prstGeom>
        </p:spPr>
      </p:pic>
      <p:sp>
        <p:nvSpPr>
          <p:cNvPr id="5" name="Rectangle 4">
            <a:extLst>
              <a:ext uri="{FF2B5EF4-FFF2-40B4-BE49-F238E27FC236}">
                <a16:creationId xmlns:a16="http://schemas.microsoft.com/office/drawing/2014/main" id="{BA270878-8DF4-4D7C-B824-E0A78EF2F434}"/>
              </a:ext>
            </a:extLst>
          </p:cNvPr>
          <p:cNvSpPr/>
          <p:nvPr/>
        </p:nvSpPr>
        <p:spPr>
          <a:xfrm>
            <a:off x="6248421" y="50000"/>
            <a:ext cx="5837584" cy="2062103"/>
          </a:xfrm>
          <a:prstGeom prst="rect">
            <a:avLst/>
          </a:prstGeom>
        </p:spPr>
        <p:txBody>
          <a:bodyPr wrap="square">
            <a:spAutoFit/>
          </a:bodyPr>
          <a:lstStyle/>
          <a:p>
            <a:r>
              <a:rPr lang="en-US" sz="3200" b="1" dirty="0"/>
              <a:t>This scale shows the dates of floods and the height of the water in the floods. How high was the water in the 1955 flood?</a:t>
            </a:r>
          </a:p>
        </p:txBody>
      </p:sp>
      <p:sp>
        <p:nvSpPr>
          <p:cNvPr id="6" name="Rectangle 5">
            <a:extLst>
              <a:ext uri="{FF2B5EF4-FFF2-40B4-BE49-F238E27FC236}">
                <a16:creationId xmlns:a16="http://schemas.microsoft.com/office/drawing/2014/main" id="{B6B798FA-65EA-4B1F-A85A-EF8E776CC721}"/>
              </a:ext>
            </a:extLst>
          </p:cNvPr>
          <p:cNvSpPr/>
          <p:nvPr/>
        </p:nvSpPr>
        <p:spPr>
          <a:xfrm>
            <a:off x="6248421" y="3004449"/>
            <a:ext cx="5887020" cy="1569660"/>
          </a:xfrm>
          <a:prstGeom prst="rect">
            <a:avLst/>
          </a:prstGeom>
        </p:spPr>
        <p:txBody>
          <a:bodyPr wrap="square">
            <a:spAutoFit/>
          </a:bodyPr>
          <a:lstStyle/>
          <a:p>
            <a:r>
              <a:rPr lang="en-US" sz="3200" b="1" dirty="0"/>
              <a:t>How much higher was the water in the 1969 ﬂood than in the 1948 ﬂood?</a:t>
            </a:r>
          </a:p>
        </p:txBody>
      </p:sp>
      <p:sp>
        <p:nvSpPr>
          <p:cNvPr id="4" name="Arrow: Curved Left 3">
            <a:extLst>
              <a:ext uri="{FF2B5EF4-FFF2-40B4-BE49-F238E27FC236}">
                <a16:creationId xmlns:a16="http://schemas.microsoft.com/office/drawing/2014/main" id="{BCCFD53A-F912-4FF1-8825-EFCDBB66D255}"/>
              </a:ext>
            </a:extLst>
          </p:cNvPr>
          <p:cNvSpPr/>
          <p:nvPr/>
        </p:nvSpPr>
        <p:spPr>
          <a:xfrm rot="10800000">
            <a:off x="2843417" y="6006815"/>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Left 7">
            <a:extLst>
              <a:ext uri="{FF2B5EF4-FFF2-40B4-BE49-F238E27FC236}">
                <a16:creationId xmlns:a16="http://schemas.microsoft.com/office/drawing/2014/main" id="{52DCB09E-B67E-4D2A-9740-E291757A911E}"/>
              </a:ext>
            </a:extLst>
          </p:cNvPr>
          <p:cNvSpPr/>
          <p:nvPr/>
        </p:nvSpPr>
        <p:spPr>
          <a:xfrm rot="10800000">
            <a:off x="2843416" y="5730590"/>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Left 8">
            <a:extLst>
              <a:ext uri="{FF2B5EF4-FFF2-40B4-BE49-F238E27FC236}">
                <a16:creationId xmlns:a16="http://schemas.microsoft.com/office/drawing/2014/main" id="{89640BC1-EAE2-431E-A30B-789CD55B8772}"/>
              </a:ext>
            </a:extLst>
          </p:cNvPr>
          <p:cNvSpPr/>
          <p:nvPr/>
        </p:nvSpPr>
        <p:spPr>
          <a:xfrm rot="10800000">
            <a:off x="2843415" y="5441056"/>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Left 9">
            <a:extLst>
              <a:ext uri="{FF2B5EF4-FFF2-40B4-BE49-F238E27FC236}">
                <a16:creationId xmlns:a16="http://schemas.microsoft.com/office/drawing/2014/main" id="{4BBC405A-8CBC-463A-8D1B-FEEFD5538B56}"/>
              </a:ext>
            </a:extLst>
          </p:cNvPr>
          <p:cNvSpPr/>
          <p:nvPr/>
        </p:nvSpPr>
        <p:spPr>
          <a:xfrm rot="10800000">
            <a:off x="2843414" y="5164831"/>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Left 10">
            <a:extLst>
              <a:ext uri="{FF2B5EF4-FFF2-40B4-BE49-F238E27FC236}">
                <a16:creationId xmlns:a16="http://schemas.microsoft.com/office/drawing/2014/main" id="{238A3B59-643A-4E86-B2E1-08768E435DEB}"/>
              </a:ext>
            </a:extLst>
          </p:cNvPr>
          <p:cNvSpPr/>
          <p:nvPr/>
        </p:nvSpPr>
        <p:spPr>
          <a:xfrm rot="10800000">
            <a:off x="2843412" y="4854086"/>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Rectangle 11">
            <a:extLst>
              <a:ext uri="{FF2B5EF4-FFF2-40B4-BE49-F238E27FC236}">
                <a16:creationId xmlns:a16="http://schemas.microsoft.com/office/drawing/2014/main" id="{0D78E37B-4855-4533-8D7F-3E986FFD9951}"/>
              </a:ext>
            </a:extLst>
          </p:cNvPr>
          <p:cNvSpPr/>
          <p:nvPr/>
        </p:nvSpPr>
        <p:spPr>
          <a:xfrm>
            <a:off x="368299" y="5633015"/>
            <a:ext cx="1727201" cy="584775"/>
          </a:xfrm>
          <a:prstGeom prst="rect">
            <a:avLst/>
          </a:prstGeom>
        </p:spPr>
        <p:txBody>
          <a:bodyPr wrap="square">
            <a:spAutoFit/>
          </a:bodyPr>
          <a:lstStyle/>
          <a:p>
            <a:r>
              <a:rPr lang="en-US" sz="3200" b="1" dirty="0">
                <a:solidFill>
                  <a:srgbClr val="FF0000"/>
                </a:solidFill>
              </a:rPr>
              <a:t>100 </a:t>
            </a:r>
            <a:r>
              <a:rPr lang="en-GB" sz="3200" b="1" dirty="0">
                <a:solidFill>
                  <a:srgbClr val="FF0000"/>
                </a:solidFill>
              </a:rPr>
              <a:t>÷ 5 =</a:t>
            </a:r>
            <a:r>
              <a:rPr lang="en-US" sz="3200" b="1" dirty="0">
                <a:solidFill>
                  <a:srgbClr val="FF0000"/>
                </a:solidFill>
              </a:rPr>
              <a:t> </a:t>
            </a:r>
          </a:p>
        </p:txBody>
      </p:sp>
      <p:sp>
        <p:nvSpPr>
          <p:cNvPr id="13" name="Rectangle 12">
            <a:extLst>
              <a:ext uri="{FF2B5EF4-FFF2-40B4-BE49-F238E27FC236}">
                <a16:creationId xmlns:a16="http://schemas.microsoft.com/office/drawing/2014/main" id="{59A612CA-0C76-4812-BB31-6A6382728B55}"/>
              </a:ext>
            </a:extLst>
          </p:cNvPr>
          <p:cNvSpPr/>
          <p:nvPr/>
        </p:nvSpPr>
        <p:spPr>
          <a:xfrm>
            <a:off x="1936750" y="5627805"/>
            <a:ext cx="647700" cy="584775"/>
          </a:xfrm>
          <a:prstGeom prst="rect">
            <a:avLst/>
          </a:prstGeom>
        </p:spPr>
        <p:txBody>
          <a:bodyPr wrap="square">
            <a:spAutoFit/>
          </a:bodyPr>
          <a:lstStyle/>
          <a:p>
            <a:r>
              <a:rPr lang="en-GB" sz="3200" b="1" dirty="0">
                <a:solidFill>
                  <a:srgbClr val="FF0000"/>
                </a:solidFill>
              </a:rPr>
              <a:t>20</a:t>
            </a:r>
            <a:endParaRPr lang="en-US" sz="3200" b="1" dirty="0">
              <a:solidFill>
                <a:srgbClr val="FF0000"/>
              </a:solidFill>
            </a:endParaRPr>
          </a:p>
        </p:txBody>
      </p:sp>
      <p:sp>
        <p:nvSpPr>
          <p:cNvPr id="14" name="Rectangle 13">
            <a:extLst>
              <a:ext uri="{FF2B5EF4-FFF2-40B4-BE49-F238E27FC236}">
                <a16:creationId xmlns:a16="http://schemas.microsoft.com/office/drawing/2014/main" id="{08018C70-EF23-4CCD-B547-358AA9D7929B}"/>
              </a:ext>
            </a:extLst>
          </p:cNvPr>
          <p:cNvSpPr/>
          <p:nvPr/>
        </p:nvSpPr>
        <p:spPr>
          <a:xfrm>
            <a:off x="1349987" y="3650255"/>
            <a:ext cx="1346625" cy="461665"/>
          </a:xfrm>
          <a:prstGeom prst="rect">
            <a:avLst/>
          </a:prstGeom>
        </p:spPr>
        <p:txBody>
          <a:bodyPr wrap="square">
            <a:spAutoFit/>
          </a:bodyPr>
          <a:lstStyle/>
          <a:p>
            <a:r>
              <a:rPr lang="en-GB" sz="2400" b="1" dirty="0">
                <a:solidFill>
                  <a:srgbClr val="FF0000"/>
                </a:solidFill>
              </a:rPr>
              <a:t>1m 80cm</a:t>
            </a:r>
            <a:endParaRPr lang="en-US" sz="2400" b="1" dirty="0">
              <a:solidFill>
                <a:srgbClr val="FF0000"/>
              </a:solidFill>
            </a:endParaRPr>
          </a:p>
        </p:txBody>
      </p:sp>
      <p:cxnSp>
        <p:nvCxnSpPr>
          <p:cNvPr id="15" name="Straight Connector 14">
            <a:extLst>
              <a:ext uri="{FF2B5EF4-FFF2-40B4-BE49-F238E27FC236}">
                <a16:creationId xmlns:a16="http://schemas.microsoft.com/office/drawing/2014/main" id="{6E6E09BF-6EAC-455C-AA20-ADFC52645536}"/>
              </a:ext>
            </a:extLst>
          </p:cNvPr>
          <p:cNvCxnSpPr>
            <a:cxnSpLocks/>
          </p:cNvCxnSpPr>
          <p:nvPr/>
        </p:nvCxnSpPr>
        <p:spPr>
          <a:xfrm>
            <a:off x="2696612" y="3847613"/>
            <a:ext cx="1486122"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C3D3124B-B653-419E-9DBE-92A7C479E994}"/>
              </a:ext>
            </a:extLst>
          </p:cNvPr>
          <p:cNvSpPr/>
          <p:nvPr/>
        </p:nvSpPr>
        <p:spPr>
          <a:xfrm>
            <a:off x="6297857" y="2019702"/>
            <a:ext cx="4210486" cy="584775"/>
          </a:xfrm>
          <a:prstGeom prst="rect">
            <a:avLst/>
          </a:prstGeom>
        </p:spPr>
        <p:txBody>
          <a:bodyPr wrap="square">
            <a:spAutoFit/>
          </a:bodyPr>
          <a:lstStyle/>
          <a:p>
            <a:r>
              <a:rPr lang="en-GB" sz="3200" b="1" dirty="0">
                <a:solidFill>
                  <a:srgbClr val="FF0000"/>
                </a:solidFill>
              </a:rPr>
              <a:t>1 metre 90 centimetres</a:t>
            </a:r>
            <a:endParaRPr lang="en-US" sz="3200" b="1" dirty="0">
              <a:solidFill>
                <a:srgbClr val="FF0000"/>
              </a:solidFill>
            </a:endParaRPr>
          </a:p>
        </p:txBody>
      </p:sp>
      <p:sp>
        <p:nvSpPr>
          <p:cNvPr id="20" name="Rectangle 19">
            <a:extLst>
              <a:ext uri="{FF2B5EF4-FFF2-40B4-BE49-F238E27FC236}">
                <a16:creationId xmlns:a16="http://schemas.microsoft.com/office/drawing/2014/main" id="{17B4895B-2220-4E36-8BD0-15063862F1E0}"/>
              </a:ext>
            </a:extLst>
          </p:cNvPr>
          <p:cNvSpPr/>
          <p:nvPr/>
        </p:nvSpPr>
        <p:spPr>
          <a:xfrm>
            <a:off x="6297857" y="2512075"/>
            <a:ext cx="2312743" cy="584775"/>
          </a:xfrm>
          <a:prstGeom prst="rect">
            <a:avLst/>
          </a:prstGeom>
        </p:spPr>
        <p:txBody>
          <a:bodyPr wrap="square">
            <a:spAutoFit/>
          </a:bodyPr>
          <a:lstStyle/>
          <a:p>
            <a:r>
              <a:rPr lang="en-GB" sz="3200" b="1" dirty="0">
                <a:solidFill>
                  <a:srgbClr val="FF0000"/>
                </a:solidFill>
              </a:rPr>
              <a:t>1.9 metres</a:t>
            </a:r>
            <a:endParaRPr lang="en-US" sz="3200" b="1" dirty="0">
              <a:solidFill>
                <a:srgbClr val="FF0000"/>
              </a:solidFill>
            </a:endParaRPr>
          </a:p>
        </p:txBody>
      </p:sp>
      <p:sp>
        <p:nvSpPr>
          <p:cNvPr id="21" name="Rectangle 20">
            <a:extLst>
              <a:ext uri="{FF2B5EF4-FFF2-40B4-BE49-F238E27FC236}">
                <a16:creationId xmlns:a16="http://schemas.microsoft.com/office/drawing/2014/main" id="{2060DF92-A25E-46BB-BAB1-01C5C8DABC90}"/>
              </a:ext>
            </a:extLst>
          </p:cNvPr>
          <p:cNvSpPr/>
          <p:nvPr/>
        </p:nvSpPr>
        <p:spPr>
          <a:xfrm>
            <a:off x="8610600" y="2512075"/>
            <a:ext cx="3095625" cy="584775"/>
          </a:xfrm>
          <a:prstGeom prst="rect">
            <a:avLst/>
          </a:prstGeom>
        </p:spPr>
        <p:txBody>
          <a:bodyPr wrap="square">
            <a:spAutoFit/>
          </a:bodyPr>
          <a:lstStyle/>
          <a:p>
            <a:r>
              <a:rPr lang="en-GB" sz="3200" b="1" dirty="0">
                <a:solidFill>
                  <a:srgbClr val="FF0000"/>
                </a:solidFill>
              </a:rPr>
              <a:t>190 centimetres</a:t>
            </a:r>
            <a:endParaRPr lang="en-US" sz="3200" b="1" dirty="0">
              <a:solidFill>
                <a:srgbClr val="FF0000"/>
              </a:solidFill>
            </a:endParaRPr>
          </a:p>
        </p:txBody>
      </p:sp>
      <p:sp>
        <p:nvSpPr>
          <p:cNvPr id="22" name="Rectangle 21">
            <a:extLst>
              <a:ext uri="{FF2B5EF4-FFF2-40B4-BE49-F238E27FC236}">
                <a16:creationId xmlns:a16="http://schemas.microsoft.com/office/drawing/2014/main" id="{09CB2E3E-4493-47E0-8B9E-09E7791E27AA}"/>
              </a:ext>
            </a:extLst>
          </p:cNvPr>
          <p:cNvSpPr/>
          <p:nvPr/>
        </p:nvSpPr>
        <p:spPr>
          <a:xfrm>
            <a:off x="1683119" y="2402188"/>
            <a:ext cx="1346625" cy="461665"/>
          </a:xfrm>
          <a:prstGeom prst="rect">
            <a:avLst/>
          </a:prstGeom>
        </p:spPr>
        <p:txBody>
          <a:bodyPr wrap="square">
            <a:spAutoFit/>
          </a:bodyPr>
          <a:lstStyle/>
          <a:p>
            <a:r>
              <a:rPr lang="en-GB" sz="2400" b="1" dirty="0">
                <a:solidFill>
                  <a:srgbClr val="FF0000"/>
                </a:solidFill>
              </a:rPr>
              <a:t>2m 60cm</a:t>
            </a:r>
            <a:endParaRPr lang="en-US" sz="2400" b="1" dirty="0">
              <a:solidFill>
                <a:srgbClr val="FF0000"/>
              </a:solidFill>
            </a:endParaRPr>
          </a:p>
        </p:txBody>
      </p:sp>
      <p:sp>
        <p:nvSpPr>
          <p:cNvPr id="23" name="Rectangle 22">
            <a:extLst>
              <a:ext uri="{FF2B5EF4-FFF2-40B4-BE49-F238E27FC236}">
                <a16:creationId xmlns:a16="http://schemas.microsoft.com/office/drawing/2014/main" id="{CE23B267-C2DA-43CB-A1ED-9D6E2DD534DD}"/>
              </a:ext>
            </a:extLst>
          </p:cNvPr>
          <p:cNvSpPr/>
          <p:nvPr/>
        </p:nvSpPr>
        <p:spPr>
          <a:xfrm>
            <a:off x="2170098" y="5043935"/>
            <a:ext cx="1346625" cy="461665"/>
          </a:xfrm>
          <a:prstGeom prst="rect">
            <a:avLst/>
          </a:prstGeom>
        </p:spPr>
        <p:txBody>
          <a:bodyPr wrap="square">
            <a:spAutoFit/>
          </a:bodyPr>
          <a:lstStyle/>
          <a:p>
            <a:r>
              <a:rPr lang="en-GB" sz="2400" b="1" dirty="0">
                <a:solidFill>
                  <a:srgbClr val="FF0000"/>
                </a:solidFill>
              </a:rPr>
              <a:t>80cm</a:t>
            </a:r>
            <a:endParaRPr lang="en-US" sz="2400" b="1" dirty="0">
              <a:solidFill>
                <a:srgbClr val="FF0000"/>
              </a:solidFill>
            </a:endParaRPr>
          </a:p>
        </p:txBody>
      </p:sp>
      <p:sp>
        <p:nvSpPr>
          <p:cNvPr id="24" name="Rectangle 23">
            <a:extLst>
              <a:ext uri="{FF2B5EF4-FFF2-40B4-BE49-F238E27FC236}">
                <a16:creationId xmlns:a16="http://schemas.microsoft.com/office/drawing/2014/main" id="{290334C4-5DDC-490E-BFA6-20CA7020D914}"/>
              </a:ext>
            </a:extLst>
          </p:cNvPr>
          <p:cNvSpPr/>
          <p:nvPr/>
        </p:nvSpPr>
        <p:spPr>
          <a:xfrm>
            <a:off x="6297857" y="4459160"/>
            <a:ext cx="4210486" cy="584775"/>
          </a:xfrm>
          <a:prstGeom prst="rect">
            <a:avLst/>
          </a:prstGeom>
        </p:spPr>
        <p:txBody>
          <a:bodyPr wrap="square">
            <a:spAutoFit/>
          </a:bodyPr>
          <a:lstStyle/>
          <a:p>
            <a:r>
              <a:rPr lang="en-GB" sz="3200" b="1" dirty="0">
                <a:solidFill>
                  <a:srgbClr val="FF0000"/>
                </a:solidFill>
              </a:rPr>
              <a:t>260 – 80 = </a:t>
            </a:r>
            <a:endParaRPr lang="en-US" sz="3200" b="1" dirty="0">
              <a:solidFill>
                <a:srgbClr val="FF0000"/>
              </a:solidFill>
            </a:endParaRPr>
          </a:p>
        </p:txBody>
      </p:sp>
      <p:sp>
        <p:nvSpPr>
          <p:cNvPr id="25" name="Rectangle 24">
            <a:extLst>
              <a:ext uri="{FF2B5EF4-FFF2-40B4-BE49-F238E27FC236}">
                <a16:creationId xmlns:a16="http://schemas.microsoft.com/office/drawing/2014/main" id="{4D3F9E1C-36AB-4964-85C6-4FC73F18C9B1}"/>
              </a:ext>
            </a:extLst>
          </p:cNvPr>
          <p:cNvSpPr/>
          <p:nvPr/>
        </p:nvSpPr>
        <p:spPr>
          <a:xfrm>
            <a:off x="8174702" y="4459159"/>
            <a:ext cx="3531523" cy="584775"/>
          </a:xfrm>
          <a:prstGeom prst="rect">
            <a:avLst/>
          </a:prstGeom>
        </p:spPr>
        <p:txBody>
          <a:bodyPr wrap="square">
            <a:spAutoFit/>
          </a:bodyPr>
          <a:lstStyle/>
          <a:p>
            <a:r>
              <a:rPr lang="en-GB" sz="3200" b="1" dirty="0">
                <a:solidFill>
                  <a:srgbClr val="FF0000"/>
                </a:solidFill>
              </a:rPr>
              <a:t>180 centimetres</a:t>
            </a:r>
            <a:endParaRPr lang="en-US" sz="3200" b="1" dirty="0">
              <a:solidFill>
                <a:srgbClr val="FF0000"/>
              </a:solidFill>
            </a:endParaRPr>
          </a:p>
        </p:txBody>
      </p:sp>
      <p:sp>
        <p:nvSpPr>
          <p:cNvPr id="26" name="Rectangle 25">
            <a:extLst>
              <a:ext uri="{FF2B5EF4-FFF2-40B4-BE49-F238E27FC236}">
                <a16:creationId xmlns:a16="http://schemas.microsoft.com/office/drawing/2014/main" id="{08EBEDAF-B03B-4D00-BBB6-BCF90B500FE2}"/>
              </a:ext>
            </a:extLst>
          </p:cNvPr>
          <p:cNvSpPr/>
          <p:nvPr/>
        </p:nvSpPr>
        <p:spPr>
          <a:xfrm>
            <a:off x="6292889" y="4972633"/>
            <a:ext cx="4553898" cy="584775"/>
          </a:xfrm>
          <a:prstGeom prst="rect">
            <a:avLst/>
          </a:prstGeom>
        </p:spPr>
        <p:txBody>
          <a:bodyPr wrap="square">
            <a:spAutoFit/>
          </a:bodyPr>
          <a:lstStyle/>
          <a:p>
            <a:r>
              <a:rPr lang="en-GB" sz="3200" b="1" dirty="0">
                <a:solidFill>
                  <a:srgbClr val="FF0000"/>
                </a:solidFill>
              </a:rPr>
              <a:t>1 metre 80 centimetres</a:t>
            </a:r>
            <a:endParaRPr lang="en-US" sz="3200" b="1" dirty="0">
              <a:solidFill>
                <a:srgbClr val="FF0000"/>
              </a:solidFill>
            </a:endParaRPr>
          </a:p>
        </p:txBody>
      </p:sp>
      <p:sp>
        <p:nvSpPr>
          <p:cNvPr id="27" name="Rectangle 26">
            <a:extLst>
              <a:ext uri="{FF2B5EF4-FFF2-40B4-BE49-F238E27FC236}">
                <a16:creationId xmlns:a16="http://schemas.microsoft.com/office/drawing/2014/main" id="{1209BE47-4AEE-4D39-B6EE-90BCB6DE5BF4}"/>
              </a:ext>
            </a:extLst>
          </p:cNvPr>
          <p:cNvSpPr/>
          <p:nvPr/>
        </p:nvSpPr>
        <p:spPr>
          <a:xfrm>
            <a:off x="6301467" y="5516355"/>
            <a:ext cx="4553898" cy="584775"/>
          </a:xfrm>
          <a:prstGeom prst="rect">
            <a:avLst/>
          </a:prstGeom>
        </p:spPr>
        <p:txBody>
          <a:bodyPr wrap="square">
            <a:spAutoFit/>
          </a:bodyPr>
          <a:lstStyle/>
          <a:p>
            <a:r>
              <a:rPr lang="en-GB" sz="3200" b="1" dirty="0">
                <a:solidFill>
                  <a:srgbClr val="FF0000"/>
                </a:solidFill>
              </a:rPr>
              <a:t>1.8 metres</a:t>
            </a:r>
            <a:endParaRPr lang="en-US" sz="3200" b="1" dirty="0">
              <a:solidFill>
                <a:srgbClr val="FF0000"/>
              </a:solidFill>
            </a:endParaRPr>
          </a:p>
        </p:txBody>
      </p:sp>
    </p:spTree>
    <p:extLst>
      <p:ext uri="{BB962C8B-B14F-4D97-AF65-F5344CB8AC3E}">
        <p14:creationId xmlns:p14="http://schemas.microsoft.com/office/powerpoint/2010/main" val="3835228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4"/>
                                        </p:tgtEl>
                                      </p:cBhvr>
                                    </p:animEffect>
                                    <p:set>
                                      <p:cBhvr>
                                        <p:cTn id="72" dur="1" fill="hold">
                                          <p:stCondLst>
                                            <p:cond delay="499"/>
                                          </p:stCondLst>
                                        </p:cTn>
                                        <p:tgtEl>
                                          <p:spTgt spid="4"/>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8"/>
                                        </p:tgtEl>
                                      </p:cBhvr>
                                    </p:animEffect>
                                    <p:set>
                                      <p:cBhvr>
                                        <p:cTn id="75" dur="1" fill="hold">
                                          <p:stCondLst>
                                            <p:cond delay="499"/>
                                          </p:stCondLst>
                                        </p:cTn>
                                        <p:tgtEl>
                                          <p:spTgt spid="8"/>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9"/>
                                        </p:tgtEl>
                                      </p:cBhvr>
                                    </p:animEffect>
                                    <p:set>
                                      <p:cBhvr>
                                        <p:cTn id="78" dur="1" fill="hold">
                                          <p:stCondLst>
                                            <p:cond delay="499"/>
                                          </p:stCondLst>
                                        </p:cTn>
                                        <p:tgtEl>
                                          <p:spTgt spid="9"/>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10"/>
                                        </p:tgtEl>
                                      </p:cBhvr>
                                    </p:animEffect>
                                    <p:set>
                                      <p:cBhvr>
                                        <p:cTn id="81" dur="1" fill="hold">
                                          <p:stCondLst>
                                            <p:cond delay="499"/>
                                          </p:stCondLst>
                                        </p:cTn>
                                        <p:tgtEl>
                                          <p:spTgt spid="10"/>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11"/>
                                        </p:tgtEl>
                                      </p:cBhvr>
                                    </p:animEffect>
                                    <p:set>
                                      <p:cBhvr>
                                        <p:cTn id="84" dur="1" fill="hold">
                                          <p:stCondLst>
                                            <p:cond delay="499"/>
                                          </p:stCondLst>
                                        </p:cTn>
                                        <p:tgtEl>
                                          <p:spTgt spid="11"/>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3"/>
                                        </p:tgtEl>
                                        <p:attrNameLst>
                                          <p:attrName>style.visibility</p:attrName>
                                        </p:attrNameLst>
                                      </p:cBhvr>
                                      <p:to>
                                        <p:strVal val="visible"/>
                                      </p:to>
                                    </p:set>
                                    <p:animEffect transition="in" filter="fade">
                                      <p:cBhvr>
                                        <p:cTn id="89" dur="500"/>
                                        <p:tgtEl>
                                          <p:spTgt spid="23"/>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500"/>
                                        <p:tgtEl>
                                          <p:spTgt spid="2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6"/>
                                        </p:tgtEl>
                                        <p:attrNameLst>
                                          <p:attrName>style.visibility</p:attrName>
                                        </p:attrNameLst>
                                      </p:cBhvr>
                                      <p:to>
                                        <p:strVal val="visible"/>
                                      </p:to>
                                    </p:set>
                                    <p:animEffect transition="in" filter="fade">
                                      <p:cBhvr>
                                        <p:cTn id="104" dur="500"/>
                                        <p:tgtEl>
                                          <p:spTgt spid="26"/>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7"/>
                                        </p:tgtEl>
                                        <p:attrNameLst>
                                          <p:attrName>style.visibility</p:attrName>
                                        </p:attrNameLst>
                                      </p:cBhvr>
                                      <p:to>
                                        <p:strVal val="visible"/>
                                      </p:to>
                                    </p:set>
                                    <p:animEffect transition="in" filter="fade">
                                      <p:cBhvr>
                                        <p:cTn id="10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8" grpId="0" animBg="1"/>
      <p:bldP spid="8" grpId="1" animBg="1"/>
      <p:bldP spid="9" grpId="0" animBg="1"/>
      <p:bldP spid="9" grpId="1" animBg="1"/>
      <p:bldP spid="10" grpId="0" animBg="1"/>
      <p:bldP spid="10" grpId="1" animBg="1"/>
      <p:bldP spid="11" grpId="0" animBg="1"/>
      <p:bldP spid="11" grpId="1" animBg="1"/>
      <p:bldP spid="12" grpId="0"/>
      <p:bldP spid="13" grpId="0"/>
      <p:bldP spid="14" grpId="0"/>
      <p:bldP spid="19" grpId="0"/>
      <p:bldP spid="20" grpId="0"/>
      <p:bldP spid="21" grpId="0"/>
      <p:bldP spid="22" grpId="0"/>
      <p:bldP spid="23" grpId="0"/>
      <p:bldP spid="24" grpId="0"/>
      <p:bldP spid="25" grpId="0"/>
      <p:bldP spid="26" grpId="0"/>
      <p:bldP spid="2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A, B, C and D are the vertices of a rectangle.</a:t>
            </a:r>
          </a:p>
        </p:txBody>
      </p:sp>
      <p:pic>
        <p:nvPicPr>
          <p:cNvPr id="28674" name="Picture 2">
            <a:extLst>
              <a:ext uri="{FF2B5EF4-FFF2-40B4-BE49-F238E27FC236}">
                <a16:creationId xmlns:a16="http://schemas.microsoft.com/office/drawing/2014/main" id="{61F72563-0452-4887-A2FE-6BDA3DCBD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7190" y="750149"/>
            <a:ext cx="4541480" cy="460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C96D5FB6-7BBF-449C-B595-32071BD9539F}"/>
              </a:ext>
            </a:extLst>
          </p:cNvPr>
          <p:cNvSpPr/>
          <p:nvPr/>
        </p:nvSpPr>
        <p:spPr>
          <a:xfrm>
            <a:off x="5459607" y="634775"/>
            <a:ext cx="6355332" cy="584775"/>
          </a:xfrm>
          <a:prstGeom prst="rect">
            <a:avLst/>
          </a:prstGeom>
        </p:spPr>
        <p:txBody>
          <a:bodyPr wrap="square">
            <a:spAutoFit/>
          </a:bodyPr>
          <a:lstStyle/>
          <a:p>
            <a:r>
              <a:rPr lang="en-US" sz="3200" b="1" dirty="0"/>
              <a:t>Write the coordinates of point B.</a:t>
            </a:r>
          </a:p>
        </p:txBody>
      </p:sp>
      <p:sp>
        <p:nvSpPr>
          <p:cNvPr id="6" name="Rectangle 5">
            <a:extLst>
              <a:ext uri="{FF2B5EF4-FFF2-40B4-BE49-F238E27FC236}">
                <a16:creationId xmlns:a16="http://schemas.microsoft.com/office/drawing/2014/main" id="{A5F863DF-A55A-4978-884A-5387CDEFB70D}"/>
              </a:ext>
            </a:extLst>
          </p:cNvPr>
          <p:cNvSpPr/>
          <p:nvPr/>
        </p:nvSpPr>
        <p:spPr>
          <a:xfrm>
            <a:off x="5459607" y="2422792"/>
            <a:ext cx="6530624" cy="1077218"/>
          </a:xfrm>
          <a:prstGeom prst="rect">
            <a:avLst/>
          </a:prstGeom>
        </p:spPr>
        <p:txBody>
          <a:bodyPr wrap="square">
            <a:spAutoFit/>
          </a:bodyPr>
          <a:lstStyle/>
          <a:p>
            <a:r>
              <a:rPr lang="en-US" sz="3200" b="1" dirty="0"/>
              <a:t>Point E is the </a:t>
            </a:r>
            <a:r>
              <a:rPr lang="en-US" sz="3200" b="1" dirty="0" err="1"/>
              <a:t>centre</a:t>
            </a:r>
            <a:r>
              <a:rPr lang="en-US" sz="3200" b="1" dirty="0"/>
              <a:t> of the rectangle.</a:t>
            </a:r>
          </a:p>
          <a:p>
            <a:r>
              <a:rPr lang="en-US" sz="3200" b="1" dirty="0"/>
              <a:t>Write the coordinates of point E.</a:t>
            </a:r>
          </a:p>
        </p:txBody>
      </p:sp>
      <p:pic>
        <p:nvPicPr>
          <p:cNvPr id="28675" name="Picture 3">
            <a:extLst>
              <a:ext uri="{FF2B5EF4-FFF2-40B4-BE49-F238E27FC236}">
                <a16:creationId xmlns:a16="http://schemas.microsoft.com/office/drawing/2014/main" id="{EB2DFFCB-7C8D-478C-8A0D-697C30D395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0350" y="1218032"/>
            <a:ext cx="2522922" cy="84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a:extLst>
              <a:ext uri="{FF2B5EF4-FFF2-40B4-BE49-F238E27FC236}">
                <a16:creationId xmlns:a16="http://schemas.microsoft.com/office/drawing/2014/main" id="{7BCE9354-6621-45B2-ABF8-D131B06C16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0350" y="3525768"/>
            <a:ext cx="2522922" cy="84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a16="http://schemas.microsoft.com/office/drawing/2014/main" id="{EDA46849-A18F-4A90-A13C-E41D4C0211CF}"/>
              </a:ext>
            </a:extLst>
          </p:cNvPr>
          <p:cNvSpPr/>
          <p:nvPr/>
        </p:nvSpPr>
        <p:spPr>
          <a:xfrm>
            <a:off x="9673559" y="1298129"/>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10" name="Rectangle 9">
            <a:extLst>
              <a:ext uri="{FF2B5EF4-FFF2-40B4-BE49-F238E27FC236}">
                <a16:creationId xmlns:a16="http://schemas.microsoft.com/office/drawing/2014/main" id="{FE041A8A-ED1A-4B88-ADA3-7EE013409C1E}"/>
              </a:ext>
            </a:extLst>
          </p:cNvPr>
          <p:cNvSpPr/>
          <p:nvPr/>
        </p:nvSpPr>
        <p:spPr>
          <a:xfrm>
            <a:off x="10682300" y="1298129"/>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1" name="Rectangle 10">
            <a:extLst>
              <a:ext uri="{FF2B5EF4-FFF2-40B4-BE49-F238E27FC236}">
                <a16:creationId xmlns:a16="http://schemas.microsoft.com/office/drawing/2014/main" id="{B7F6EAF4-EFDB-4B94-BD3E-2CFE432B3A40}"/>
              </a:ext>
            </a:extLst>
          </p:cNvPr>
          <p:cNvSpPr/>
          <p:nvPr/>
        </p:nvSpPr>
        <p:spPr>
          <a:xfrm>
            <a:off x="9673559" y="3613356"/>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2" name="Rectangle 11">
            <a:extLst>
              <a:ext uri="{FF2B5EF4-FFF2-40B4-BE49-F238E27FC236}">
                <a16:creationId xmlns:a16="http://schemas.microsoft.com/office/drawing/2014/main" id="{AE18E7C7-14A4-4967-9A1D-FB50A3A34E80}"/>
              </a:ext>
            </a:extLst>
          </p:cNvPr>
          <p:cNvSpPr/>
          <p:nvPr/>
        </p:nvSpPr>
        <p:spPr>
          <a:xfrm>
            <a:off x="10682300" y="3613356"/>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sp>
        <p:nvSpPr>
          <p:cNvPr id="13" name="Rectangle 12">
            <a:extLst>
              <a:ext uri="{FF2B5EF4-FFF2-40B4-BE49-F238E27FC236}">
                <a16:creationId xmlns:a16="http://schemas.microsoft.com/office/drawing/2014/main" id="{DA1B4939-8745-4870-8E34-6FB935DEC6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48545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BB723AF-650B-4E9D-8B75-E429BEB7C10E}"/>
              </a:ext>
            </a:extLst>
          </p:cNvPr>
          <p:cNvSpPr/>
          <p:nvPr/>
        </p:nvSpPr>
        <p:spPr>
          <a:xfrm>
            <a:off x="122832" y="81888"/>
            <a:ext cx="11091134"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some shapes on a centimetre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have the same perimeter as shape A?</a:t>
            </a:r>
          </a:p>
        </p:txBody>
      </p:sp>
      <p:pic>
        <p:nvPicPr>
          <p:cNvPr id="3" name="Picture 2" descr="https://app.doublestruck.eu/content/K2_REAS/HTML/Q/QGFY649_files/img01.jpg">
            <a:extLst>
              <a:ext uri="{FF2B5EF4-FFF2-40B4-BE49-F238E27FC236}">
                <a16:creationId xmlns:a16="http://schemas.microsoft.com/office/drawing/2014/main" id="{1BA5BE0F-6EA5-4C88-8184-4612A2EE76C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305516" y="1436334"/>
            <a:ext cx="7237982" cy="4810849"/>
          </a:xfrm>
          <a:prstGeom prst="rect">
            <a:avLst/>
          </a:prstGeom>
          <a:noFill/>
          <a:ln>
            <a:noFill/>
          </a:ln>
        </p:spPr>
      </p:pic>
      <p:sp>
        <p:nvSpPr>
          <p:cNvPr id="5" name="Rectangle 4">
            <a:extLst>
              <a:ext uri="{FF2B5EF4-FFF2-40B4-BE49-F238E27FC236}">
                <a16:creationId xmlns:a16="http://schemas.microsoft.com/office/drawing/2014/main" id="{4479D99C-7A7A-4850-B44B-7F4995664A21}"/>
              </a:ext>
            </a:extLst>
          </p:cNvPr>
          <p:cNvSpPr/>
          <p:nvPr/>
        </p:nvSpPr>
        <p:spPr>
          <a:xfrm>
            <a:off x="9756274" y="574331"/>
            <a:ext cx="2312894" cy="584775"/>
          </a:xfrm>
          <a:prstGeom prst="rect">
            <a:avLst/>
          </a:prstGeom>
        </p:spPr>
        <p:txBody>
          <a:bodyPr wrap="square">
            <a:spAutoFit/>
          </a:bodyPr>
          <a:lstStyle/>
          <a:p>
            <a:r>
              <a:rPr lang="en-GB" sz="3200" b="1" dirty="0">
                <a:solidFill>
                  <a:srgbClr val="FF0000"/>
                </a:solidFill>
                <a:latin typeface="Arial Black" panose="020B0A04020102020204" pitchFamily="34" charset="0"/>
              </a:rPr>
              <a:t>D and E</a:t>
            </a:r>
            <a:endParaRPr lang="en-GB" sz="3200" dirty="0">
              <a:solidFill>
                <a:srgbClr val="FF0000"/>
              </a:solidFill>
              <a:latin typeface="Arial Black" panose="020B0A04020102020204" pitchFamily="34" charset="0"/>
            </a:endParaRPr>
          </a:p>
        </p:txBody>
      </p:sp>
      <p:cxnSp>
        <p:nvCxnSpPr>
          <p:cNvPr id="7" name="Straight Connector 6">
            <a:extLst>
              <a:ext uri="{FF2B5EF4-FFF2-40B4-BE49-F238E27FC236}">
                <a16:creationId xmlns:a16="http://schemas.microsoft.com/office/drawing/2014/main" id="{7EFDEAFA-8F0F-416C-85D9-30F9D0F2A4C9}"/>
              </a:ext>
            </a:extLst>
          </p:cNvPr>
          <p:cNvCxnSpPr>
            <a:cxnSpLocks/>
          </p:cNvCxnSpPr>
          <p:nvPr/>
        </p:nvCxnSpPr>
        <p:spPr>
          <a:xfrm flipH="1">
            <a:off x="1923011" y="3851419"/>
            <a:ext cx="121365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7389EB1-4D28-4965-AC73-06053A3A708B}"/>
              </a:ext>
            </a:extLst>
          </p:cNvPr>
          <p:cNvCxnSpPr>
            <a:cxnSpLocks/>
          </p:cNvCxnSpPr>
          <p:nvPr/>
        </p:nvCxnSpPr>
        <p:spPr>
          <a:xfrm flipH="1">
            <a:off x="1912345" y="2636492"/>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700493E-306E-4299-8ABE-685B6D132303}"/>
              </a:ext>
            </a:extLst>
          </p:cNvPr>
          <p:cNvCxnSpPr>
            <a:cxnSpLocks/>
          </p:cNvCxnSpPr>
          <p:nvPr/>
        </p:nvCxnSpPr>
        <p:spPr>
          <a:xfrm flipH="1">
            <a:off x="3136670" y="2636492"/>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023F7F8-A4E6-4A98-A8D9-8780E7A13A66}"/>
              </a:ext>
            </a:extLst>
          </p:cNvPr>
          <p:cNvCxnSpPr>
            <a:cxnSpLocks/>
          </p:cNvCxnSpPr>
          <p:nvPr/>
        </p:nvCxnSpPr>
        <p:spPr>
          <a:xfrm flipH="1">
            <a:off x="1901680" y="2036413"/>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4461440-CB2E-4680-A262-C686ABFF2C3E}"/>
              </a:ext>
            </a:extLst>
          </p:cNvPr>
          <p:cNvCxnSpPr>
            <a:cxnSpLocks/>
          </p:cNvCxnSpPr>
          <p:nvPr/>
        </p:nvCxnSpPr>
        <p:spPr>
          <a:xfrm flipH="1" flipV="1">
            <a:off x="2519174" y="2036413"/>
            <a:ext cx="60683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F579327-C2CE-4048-AB6D-715177DD4814}"/>
              </a:ext>
            </a:extLst>
          </p:cNvPr>
          <p:cNvCxnSpPr>
            <a:cxnSpLocks/>
          </p:cNvCxnSpPr>
          <p:nvPr/>
        </p:nvCxnSpPr>
        <p:spPr>
          <a:xfrm flipH="1">
            <a:off x="2519175" y="4433476"/>
            <a:ext cx="18655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45A748-5899-4FA1-A6D1-B90402AD8E5E}"/>
              </a:ext>
            </a:extLst>
          </p:cNvPr>
          <p:cNvCxnSpPr>
            <a:cxnSpLocks/>
          </p:cNvCxnSpPr>
          <p:nvPr/>
        </p:nvCxnSpPr>
        <p:spPr>
          <a:xfrm flipH="1">
            <a:off x="1912345" y="5037567"/>
            <a:ext cx="18655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72EE972-750C-49B5-8610-61C233B1F364}"/>
              </a:ext>
            </a:extLst>
          </p:cNvPr>
          <p:cNvCxnSpPr>
            <a:cxnSpLocks/>
          </p:cNvCxnSpPr>
          <p:nvPr/>
        </p:nvCxnSpPr>
        <p:spPr>
          <a:xfrm flipH="1">
            <a:off x="1931935" y="4417858"/>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5E353CB-B536-4B96-9929-8A7A015CAAFA}"/>
              </a:ext>
            </a:extLst>
          </p:cNvPr>
          <p:cNvCxnSpPr>
            <a:cxnSpLocks/>
          </p:cNvCxnSpPr>
          <p:nvPr/>
        </p:nvCxnSpPr>
        <p:spPr>
          <a:xfrm flipH="1">
            <a:off x="3747948" y="4449095"/>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DA2FDBD-CD46-4FA3-80E3-B140836A54EC}"/>
              </a:ext>
            </a:extLst>
          </p:cNvPr>
          <p:cNvCxnSpPr>
            <a:cxnSpLocks/>
          </p:cNvCxnSpPr>
          <p:nvPr/>
        </p:nvCxnSpPr>
        <p:spPr>
          <a:xfrm flipH="1">
            <a:off x="4933705" y="4449095"/>
            <a:ext cx="11622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0F40C59-91CE-4809-BAC3-A46523D93AA5}"/>
              </a:ext>
            </a:extLst>
          </p:cNvPr>
          <p:cNvCxnSpPr>
            <a:cxnSpLocks/>
          </p:cNvCxnSpPr>
          <p:nvPr/>
        </p:nvCxnSpPr>
        <p:spPr>
          <a:xfrm flipH="1">
            <a:off x="4933704" y="4449095"/>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C5A8FE5-0C9F-49CC-B9EA-43D664DC3A1B}"/>
              </a:ext>
            </a:extLst>
          </p:cNvPr>
          <p:cNvCxnSpPr>
            <a:cxnSpLocks/>
          </p:cNvCxnSpPr>
          <p:nvPr/>
        </p:nvCxnSpPr>
        <p:spPr>
          <a:xfrm flipH="1">
            <a:off x="6126480" y="4430103"/>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688E888-F376-46A1-8291-5B7F71E0D5DC}"/>
              </a:ext>
            </a:extLst>
          </p:cNvPr>
          <p:cNvCxnSpPr>
            <a:cxnSpLocks/>
          </p:cNvCxnSpPr>
          <p:nvPr/>
        </p:nvCxnSpPr>
        <p:spPr>
          <a:xfrm flipH="1">
            <a:off x="4913503" y="5021747"/>
            <a:ext cx="633868" cy="633816"/>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3B68919-99C3-4350-99D0-7BA691B5962E}"/>
              </a:ext>
            </a:extLst>
          </p:cNvPr>
          <p:cNvCxnSpPr>
            <a:cxnSpLocks/>
          </p:cNvCxnSpPr>
          <p:nvPr/>
        </p:nvCxnSpPr>
        <p:spPr>
          <a:xfrm flipH="1" flipV="1">
            <a:off x="5521463" y="5021748"/>
            <a:ext cx="583502" cy="60365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4C834942-48E8-4C58-BD4E-774AA8E964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6646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Here is a table. </a:t>
            </a:r>
          </a:p>
          <a:p>
            <a:r>
              <a:rPr lang="en-US" sz="3200" b="1" dirty="0"/>
              <a:t>The tick in the box shows that 20 is a multiple of 10</a:t>
            </a:r>
          </a:p>
          <a:p>
            <a:r>
              <a:rPr lang="en-US" sz="3200" b="1" dirty="0"/>
              <a:t>Put four more ticks to complete the table. </a:t>
            </a:r>
            <a:endParaRPr lang="en-US" sz="2800" dirty="0"/>
          </a:p>
        </p:txBody>
      </p:sp>
      <p:pic>
        <p:nvPicPr>
          <p:cNvPr id="3" name="Picture 2">
            <a:extLst>
              <a:ext uri="{FF2B5EF4-FFF2-40B4-BE49-F238E27FC236}">
                <a16:creationId xmlns:a16="http://schemas.microsoft.com/office/drawing/2014/main" id="{B5407447-28C1-49E6-B283-F18F2A6F23BF}"/>
              </a:ext>
            </a:extLst>
          </p:cNvPr>
          <p:cNvPicPr>
            <a:picLocks noChangeAspect="1"/>
          </p:cNvPicPr>
          <p:nvPr/>
        </p:nvPicPr>
        <p:blipFill>
          <a:blip r:embed="rId3"/>
          <a:stretch>
            <a:fillRect/>
          </a:stretch>
        </p:blipFill>
        <p:spPr>
          <a:xfrm>
            <a:off x="333808" y="1722725"/>
            <a:ext cx="7175356" cy="3717353"/>
          </a:xfrm>
          <a:prstGeom prst="rect">
            <a:avLst/>
          </a:prstGeom>
        </p:spPr>
      </p:pic>
      <p:sp>
        <p:nvSpPr>
          <p:cNvPr id="5" name="Rectangle 4">
            <a:extLst>
              <a:ext uri="{FF2B5EF4-FFF2-40B4-BE49-F238E27FC236}">
                <a16:creationId xmlns:a16="http://schemas.microsoft.com/office/drawing/2014/main" id="{350FBCC9-3E1D-4656-B62C-FD1A65AC67AB}"/>
              </a:ext>
            </a:extLst>
          </p:cNvPr>
          <p:cNvSpPr/>
          <p:nvPr/>
        </p:nvSpPr>
        <p:spPr>
          <a:xfrm>
            <a:off x="3544977" y="36709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E6952187-BB1B-451D-BA52-880BDB9C62E9}"/>
              </a:ext>
            </a:extLst>
          </p:cNvPr>
          <p:cNvSpPr/>
          <p:nvPr/>
        </p:nvSpPr>
        <p:spPr>
          <a:xfrm>
            <a:off x="6386788" y="36709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F0D96C20-F901-4578-B7A5-250E29F6697E}"/>
              </a:ext>
            </a:extLst>
          </p:cNvPr>
          <p:cNvSpPr/>
          <p:nvPr/>
        </p:nvSpPr>
        <p:spPr>
          <a:xfrm>
            <a:off x="4912094" y="45763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7BD6E2A3-EE79-4C11-9872-F75489E602A2}"/>
              </a:ext>
            </a:extLst>
          </p:cNvPr>
          <p:cNvSpPr/>
          <p:nvPr/>
        </p:nvSpPr>
        <p:spPr>
          <a:xfrm>
            <a:off x="6386788" y="45763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268831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B385D3-90B8-4845-A07A-F5DDDE68EC5E}"/>
              </a:ext>
            </a:extLst>
          </p:cNvPr>
          <p:cNvSpPr/>
          <p:nvPr/>
        </p:nvSpPr>
        <p:spPr>
          <a:xfrm>
            <a:off x="56123" y="43795"/>
            <a:ext cx="9337428"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rectangle has an area of 36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long could the sides of the rectangle be?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Give three different examples, using whole numbers.</a:t>
            </a:r>
          </a:p>
        </p:txBody>
      </p:sp>
      <p:sp>
        <p:nvSpPr>
          <p:cNvPr id="3" name="Rectangle 2">
            <a:extLst>
              <a:ext uri="{FF2B5EF4-FFF2-40B4-BE49-F238E27FC236}">
                <a16:creationId xmlns:a16="http://schemas.microsoft.com/office/drawing/2014/main" id="{B0ED89C2-2491-4C21-A4C7-23125999BE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4" name="Rectangle 3">
            <a:extLst>
              <a:ext uri="{FF2B5EF4-FFF2-40B4-BE49-F238E27FC236}">
                <a16:creationId xmlns:a16="http://schemas.microsoft.com/office/drawing/2014/main" id="{1C1A15F1-78A4-46A4-81C5-1F4F5717CA79}"/>
              </a:ext>
            </a:extLst>
          </p:cNvPr>
          <p:cNvSpPr/>
          <p:nvPr/>
        </p:nvSpPr>
        <p:spPr>
          <a:xfrm>
            <a:off x="1394988" y="1658822"/>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1 cm x 36 cm</a:t>
            </a:r>
          </a:p>
        </p:txBody>
      </p:sp>
      <p:sp>
        <p:nvSpPr>
          <p:cNvPr id="5" name="Rectangle 4">
            <a:extLst>
              <a:ext uri="{FF2B5EF4-FFF2-40B4-BE49-F238E27FC236}">
                <a16:creationId xmlns:a16="http://schemas.microsoft.com/office/drawing/2014/main" id="{68DD30D4-88B3-45D8-8356-0707B4A4C867}"/>
              </a:ext>
            </a:extLst>
          </p:cNvPr>
          <p:cNvSpPr/>
          <p:nvPr/>
        </p:nvSpPr>
        <p:spPr>
          <a:xfrm>
            <a:off x="1394988" y="2255359"/>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2 cm x 18 cm</a:t>
            </a:r>
          </a:p>
        </p:txBody>
      </p:sp>
      <p:sp>
        <p:nvSpPr>
          <p:cNvPr id="6" name="Rectangle 5">
            <a:extLst>
              <a:ext uri="{FF2B5EF4-FFF2-40B4-BE49-F238E27FC236}">
                <a16:creationId xmlns:a16="http://schemas.microsoft.com/office/drawing/2014/main" id="{3ADC7BD1-E23E-4C03-BA38-23DF84B46C04}"/>
              </a:ext>
            </a:extLst>
          </p:cNvPr>
          <p:cNvSpPr/>
          <p:nvPr/>
        </p:nvSpPr>
        <p:spPr>
          <a:xfrm>
            <a:off x="1394988" y="2832463"/>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3 cm x 12 cm</a:t>
            </a:r>
          </a:p>
        </p:txBody>
      </p:sp>
      <p:sp>
        <p:nvSpPr>
          <p:cNvPr id="7" name="Rectangle 6">
            <a:extLst>
              <a:ext uri="{FF2B5EF4-FFF2-40B4-BE49-F238E27FC236}">
                <a16:creationId xmlns:a16="http://schemas.microsoft.com/office/drawing/2014/main" id="{69FFA6CA-FA18-494B-B086-4811B642D6D5}"/>
              </a:ext>
            </a:extLst>
          </p:cNvPr>
          <p:cNvSpPr/>
          <p:nvPr/>
        </p:nvSpPr>
        <p:spPr>
          <a:xfrm>
            <a:off x="1394988" y="3429000"/>
            <a:ext cx="2172390" cy="584775"/>
          </a:xfrm>
          <a:prstGeom prst="rect">
            <a:avLst/>
          </a:prstGeom>
        </p:spPr>
        <p:txBody>
          <a:bodyPr wrap="none">
            <a:spAutoFit/>
          </a:bodyPr>
          <a:lstStyle/>
          <a:p>
            <a:r>
              <a:rPr lang="en-GB" sz="3200" b="1" dirty="0">
                <a:solidFill>
                  <a:srgbClr val="FF0000"/>
                </a:solidFill>
                <a:latin typeface="Calibri" panose="020F0502020204030204" pitchFamily="34" charset="0"/>
              </a:rPr>
              <a:t>4 cm x 9 cm</a:t>
            </a:r>
          </a:p>
        </p:txBody>
      </p:sp>
    </p:spTree>
    <p:extLst>
      <p:ext uri="{BB962C8B-B14F-4D97-AF65-F5344CB8AC3E}">
        <p14:creationId xmlns:p14="http://schemas.microsoft.com/office/powerpoint/2010/main" val="1297320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7D29BED-2746-4E58-90D9-ED027F0E7AB5}"/>
              </a:ext>
            </a:extLst>
          </p:cNvPr>
          <p:cNvSpPr/>
          <p:nvPr/>
        </p:nvSpPr>
        <p:spPr>
          <a:xfrm>
            <a:off x="56123" y="50000"/>
            <a:ext cx="11869714" cy="1569660"/>
          </a:xfrm>
          <a:prstGeom prst="rect">
            <a:avLst/>
          </a:prstGeom>
        </p:spPr>
        <p:txBody>
          <a:bodyPr wrap="square">
            <a:spAutoFit/>
          </a:bodyPr>
          <a:lstStyle/>
          <a:p>
            <a:r>
              <a:rPr lang="en-GB" sz="3200" b="1" dirty="0"/>
              <a:t>Megan wants to fill a bucket with water.</a:t>
            </a:r>
          </a:p>
          <a:p>
            <a:r>
              <a:rPr lang="en-GB" sz="3200" b="1" dirty="0"/>
              <a:t>A bucket holds 6 litres. A jug holds 500 millilitres.</a:t>
            </a:r>
          </a:p>
          <a:p>
            <a:r>
              <a:rPr lang="en-GB" sz="3200" b="1" dirty="0"/>
              <a:t>How many jugs of water does Megan need to fill an empty bucket?</a:t>
            </a:r>
          </a:p>
        </p:txBody>
      </p:sp>
      <p:sp>
        <p:nvSpPr>
          <p:cNvPr id="4" name="TextBox 3">
            <a:extLst>
              <a:ext uri="{FF2B5EF4-FFF2-40B4-BE49-F238E27FC236}">
                <a16:creationId xmlns:a16="http://schemas.microsoft.com/office/drawing/2014/main" id="{412EB150-2348-4A89-936C-1BEA17B1E23D}"/>
              </a:ext>
            </a:extLst>
          </p:cNvPr>
          <p:cNvSpPr txBox="1"/>
          <p:nvPr/>
        </p:nvSpPr>
        <p:spPr>
          <a:xfrm>
            <a:off x="1432494" y="1846770"/>
            <a:ext cx="1746135" cy="584775"/>
          </a:xfrm>
          <a:prstGeom prst="rect">
            <a:avLst/>
          </a:prstGeom>
          <a:noFill/>
        </p:spPr>
        <p:txBody>
          <a:bodyPr wrap="square" rtlCol="0">
            <a:spAutoFit/>
          </a:bodyPr>
          <a:lstStyle/>
          <a:p>
            <a:r>
              <a:rPr lang="en-GB" sz="3200" b="1" dirty="0">
                <a:solidFill>
                  <a:srgbClr val="FF0000"/>
                </a:solidFill>
              </a:rPr>
              <a:t>6 litres = </a:t>
            </a:r>
          </a:p>
        </p:txBody>
      </p:sp>
      <p:sp>
        <p:nvSpPr>
          <p:cNvPr id="5" name="TextBox 4">
            <a:extLst>
              <a:ext uri="{FF2B5EF4-FFF2-40B4-BE49-F238E27FC236}">
                <a16:creationId xmlns:a16="http://schemas.microsoft.com/office/drawing/2014/main" id="{5FB9284D-B81E-4CD1-BA22-B9D8685B2BC2}"/>
              </a:ext>
            </a:extLst>
          </p:cNvPr>
          <p:cNvSpPr txBox="1"/>
          <p:nvPr/>
        </p:nvSpPr>
        <p:spPr>
          <a:xfrm>
            <a:off x="3050837" y="1847172"/>
            <a:ext cx="3030649" cy="584775"/>
          </a:xfrm>
          <a:prstGeom prst="rect">
            <a:avLst/>
          </a:prstGeom>
          <a:noFill/>
        </p:spPr>
        <p:txBody>
          <a:bodyPr wrap="square" rtlCol="0">
            <a:spAutoFit/>
          </a:bodyPr>
          <a:lstStyle/>
          <a:p>
            <a:r>
              <a:rPr lang="en-GB" sz="3200" b="1" dirty="0">
                <a:solidFill>
                  <a:srgbClr val="FF0000"/>
                </a:solidFill>
              </a:rPr>
              <a:t>6000 millilitres</a:t>
            </a:r>
          </a:p>
        </p:txBody>
      </p:sp>
      <p:sp>
        <p:nvSpPr>
          <p:cNvPr id="6" name="TextBox 5">
            <a:extLst>
              <a:ext uri="{FF2B5EF4-FFF2-40B4-BE49-F238E27FC236}">
                <a16:creationId xmlns:a16="http://schemas.microsoft.com/office/drawing/2014/main" id="{F0E6381E-A216-40BC-A724-9397967CD13F}"/>
              </a:ext>
            </a:extLst>
          </p:cNvPr>
          <p:cNvSpPr txBox="1"/>
          <p:nvPr/>
        </p:nvSpPr>
        <p:spPr>
          <a:xfrm>
            <a:off x="2177769" y="2658655"/>
            <a:ext cx="1746135" cy="584775"/>
          </a:xfrm>
          <a:prstGeom prst="rect">
            <a:avLst/>
          </a:prstGeom>
          <a:noFill/>
        </p:spPr>
        <p:txBody>
          <a:bodyPr wrap="square" rtlCol="0">
            <a:spAutoFit/>
          </a:bodyPr>
          <a:lstStyle/>
          <a:p>
            <a:r>
              <a:rPr lang="en-GB" sz="3200" b="1" dirty="0">
                <a:solidFill>
                  <a:srgbClr val="FF0000"/>
                </a:solidFill>
              </a:rPr>
              <a:t>1 jug = </a:t>
            </a:r>
          </a:p>
        </p:txBody>
      </p:sp>
      <p:sp>
        <p:nvSpPr>
          <p:cNvPr id="7" name="TextBox 6">
            <a:extLst>
              <a:ext uri="{FF2B5EF4-FFF2-40B4-BE49-F238E27FC236}">
                <a16:creationId xmlns:a16="http://schemas.microsoft.com/office/drawing/2014/main" id="{29FB3669-03BB-4C5C-A63C-43A1B289FDBE}"/>
              </a:ext>
            </a:extLst>
          </p:cNvPr>
          <p:cNvSpPr txBox="1"/>
          <p:nvPr/>
        </p:nvSpPr>
        <p:spPr>
          <a:xfrm>
            <a:off x="3440375" y="2658654"/>
            <a:ext cx="3030649" cy="584775"/>
          </a:xfrm>
          <a:prstGeom prst="rect">
            <a:avLst/>
          </a:prstGeom>
          <a:noFill/>
        </p:spPr>
        <p:txBody>
          <a:bodyPr wrap="square" rtlCol="0">
            <a:spAutoFit/>
          </a:bodyPr>
          <a:lstStyle/>
          <a:p>
            <a:r>
              <a:rPr lang="en-GB" sz="3200" b="1" dirty="0">
                <a:solidFill>
                  <a:srgbClr val="FF0000"/>
                </a:solidFill>
              </a:rPr>
              <a:t>500 millilitres</a:t>
            </a:r>
          </a:p>
        </p:txBody>
      </p:sp>
      <p:sp>
        <p:nvSpPr>
          <p:cNvPr id="8" name="TextBox 7">
            <a:extLst>
              <a:ext uri="{FF2B5EF4-FFF2-40B4-BE49-F238E27FC236}">
                <a16:creationId xmlns:a16="http://schemas.microsoft.com/office/drawing/2014/main" id="{BB7703AE-4CAB-401F-957A-FF6193582382}"/>
              </a:ext>
            </a:extLst>
          </p:cNvPr>
          <p:cNvSpPr txBox="1"/>
          <p:nvPr/>
        </p:nvSpPr>
        <p:spPr>
          <a:xfrm>
            <a:off x="1982385" y="3243429"/>
            <a:ext cx="1746135" cy="584775"/>
          </a:xfrm>
          <a:prstGeom prst="rect">
            <a:avLst/>
          </a:prstGeom>
          <a:noFill/>
        </p:spPr>
        <p:txBody>
          <a:bodyPr wrap="square" rtlCol="0">
            <a:spAutoFit/>
          </a:bodyPr>
          <a:lstStyle/>
          <a:p>
            <a:r>
              <a:rPr lang="en-GB" sz="3200" b="1" dirty="0">
                <a:solidFill>
                  <a:srgbClr val="FF0000"/>
                </a:solidFill>
              </a:rPr>
              <a:t>2 jugs = </a:t>
            </a:r>
          </a:p>
        </p:txBody>
      </p:sp>
      <p:sp>
        <p:nvSpPr>
          <p:cNvPr id="9" name="TextBox 8">
            <a:extLst>
              <a:ext uri="{FF2B5EF4-FFF2-40B4-BE49-F238E27FC236}">
                <a16:creationId xmlns:a16="http://schemas.microsoft.com/office/drawing/2014/main" id="{ABE46DAC-4DDC-4E56-8080-A591D4B02F0F}"/>
              </a:ext>
            </a:extLst>
          </p:cNvPr>
          <p:cNvSpPr txBox="1"/>
          <p:nvPr/>
        </p:nvSpPr>
        <p:spPr>
          <a:xfrm>
            <a:off x="3440375" y="3243429"/>
            <a:ext cx="3030649" cy="584775"/>
          </a:xfrm>
          <a:prstGeom prst="rect">
            <a:avLst/>
          </a:prstGeom>
          <a:noFill/>
        </p:spPr>
        <p:txBody>
          <a:bodyPr wrap="square" rtlCol="0">
            <a:spAutoFit/>
          </a:bodyPr>
          <a:lstStyle/>
          <a:p>
            <a:r>
              <a:rPr lang="en-GB" sz="3200" b="1" dirty="0">
                <a:solidFill>
                  <a:srgbClr val="FF0000"/>
                </a:solidFill>
              </a:rPr>
              <a:t>1000 millilitres</a:t>
            </a:r>
          </a:p>
        </p:txBody>
      </p:sp>
      <p:sp>
        <p:nvSpPr>
          <p:cNvPr id="10" name="TextBox 9">
            <a:extLst>
              <a:ext uri="{FF2B5EF4-FFF2-40B4-BE49-F238E27FC236}">
                <a16:creationId xmlns:a16="http://schemas.microsoft.com/office/drawing/2014/main" id="{95FC4F77-72F9-4669-BD4B-89DC983713B3}"/>
              </a:ext>
            </a:extLst>
          </p:cNvPr>
          <p:cNvSpPr txBox="1"/>
          <p:nvPr/>
        </p:nvSpPr>
        <p:spPr>
          <a:xfrm>
            <a:off x="3440374" y="4282423"/>
            <a:ext cx="3030649" cy="584775"/>
          </a:xfrm>
          <a:prstGeom prst="rect">
            <a:avLst/>
          </a:prstGeom>
          <a:noFill/>
        </p:spPr>
        <p:txBody>
          <a:bodyPr wrap="square" rtlCol="0">
            <a:spAutoFit/>
          </a:bodyPr>
          <a:lstStyle/>
          <a:p>
            <a:r>
              <a:rPr lang="en-GB" sz="3200" b="1" dirty="0">
                <a:solidFill>
                  <a:srgbClr val="FF0000"/>
                </a:solidFill>
              </a:rPr>
              <a:t>6000 millilitres</a:t>
            </a:r>
          </a:p>
        </p:txBody>
      </p:sp>
      <p:cxnSp>
        <p:nvCxnSpPr>
          <p:cNvPr id="11" name="Straight Arrow Connector 10">
            <a:extLst>
              <a:ext uri="{FF2B5EF4-FFF2-40B4-BE49-F238E27FC236}">
                <a16:creationId xmlns:a16="http://schemas.microsoft.com/office/drawing/2014/main" id="{C1205DF3-A97E-4220-B738-52441160F3CC}"/>
              </a:ext>
            </a:extLst>
          </p:cNvPr>
          <p:cNvCxnSpPr/>
          <p:nvPr/>
        </p:nvCxnSpPr>
        <p:spPr>
          <a:xfrm>
            <a:off x="4221647" y="388683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7B3148D-A4B7-4F91-8720-08E648F697C5}"/>
              </a:ext>
            </a:extLst>
          </p:cNvPr>
          <p:cNvSpPr/>
          <p:nvPr/>
        </p:nvSpPr>
        <p:spPr>
          <a:xfrm>
            <a:off x="4305521" y="379370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TextBox 12">
            <a:extLst>
              <a:ext uri="{FF2B5EF4-FFF2-40B4-BE49-F238E27FC236}">
                <a16:creationId xmlns:a16="http://schemas.microsoft.com/office/drawing/2014/main" id="{8DE910A2-44E3-46C1-A89E-49F51B9FE8B0}"/>
              </a:ext>
            </a:extLst>
          </p:cNvPr>
          <p:cNvSpPr txBox="1"/>
          <p:nvPr/>
        </p:nvSpPr>
        <p:spPr>
          <a:xfrm>
            <a:off x="1799468" y="4282422"/>
            <a:ext cx="1746135" cy="584775"/>
          </a:xfrm>
          <a:prstGeom prst="rect">
            <a:avLst/>
          </a:prstGeom>
          <a:noFill/>
        </p:spPr>
        <p:txBody>
          <a:bodyPr wrap="square" rtlCol="0">
            <a:spAutoFit/>
          </a:bodyPr>
          <a:lstStyle/>
          <a:p>
            <a:r>
              <a:rPr lang="en-GB" sz="3200" b="1" dirty="0">
                <a:solidFill>
                  <a:srgbClr val="FF0000"/>
                </a:solidFill>
              </a:rPr>
              <a:t>12 jugs = </a:t>
            </a:r>
          </a:p>
        </p:txBody>
      </p:sp>
      <p:sp>
        <p:nvSpPr>
          <p:cNvPr id="14" name="TextBox 13">
            <a:extLst>
              <a:ext uri="{FF2B5EF4-FFF2-40B4-BE49-F238E27FC236}">
                <a16:creationId xmlns:a16="http://schemas.microsoft.com/office/drawing/2014/main" id="{854DE752-9FE7-449B-B1F9-ADB29EC5304D}"/>
              </a:ext>
            </a:extLst>
          </p:cNvPr>
          <p:cNvSpPr txBox="1"/>
          <p:nvPr/>
        </p:nvSpPr>
        <p:spPr>
          <a:xfrm>
            <a:off x="10179702" y="1554382"/>
            <a:ext cx="1746135" cy="584775"/>
          </a:xfrm>
          <a:prstGeom prst="rect">
            <a:avLst/>
          </a:prstGeom>
          <a:noFill/>
        </p:spPr>
        <p:txBody>
          <a:bodyPr wrap="square" rtlCol="0">
            <a:spAutoFit/>
          </a:bodyPr>
          <a:lstStyle/>
          <a:p>
            <a:r>
              <a:rPr lang="en-GB" sz="3200" b="1" dirty="0">
                <a:solidFill>
                  <a:srgbClr val="FF0000"/>
                </a:solidFill>
              </a:rPr>
              <a:t>12 jugs </a:t>
            </a:r>
          </a:p>
        </p:txBody>
      </p:sp>
      <p:sp>
        <p:nvSpPr>
          <p:cNvPr id="15" name="TextBox 14">
            <a:extLst>
              <a:ext uri="{FF2B5EF4-FFF2-40B4-BE49-F238E27FC236}">
                <a16:creationId xmlns:a16="http://schemas.microsoft.com/office/drawing/2014/main" id="{EEA601E2-E023-4F4D-AECF-A5CFEEA86A06}"/>
              </a:ext>
            </a:extLst>
          </p:cNvPr>
          <p:cNvSpPr txBox="1"/>
          <p:nvPr/>
        </p:nvSpPr>
        <p:spPr>
          <a:xfrm>
            <a:off x="6983582" y="2658653"/>
            <a:ext cx="3030649" cy="584775"/>
          </a:xfrm>
          <a:prstGeom prst="rect">
            <a:avLst/>
          </a:prstGeom>
          <a:noFill/>
        </p:spPr>
        <p:txBody>
          <a:bodyPr wrap="square" rtlCol="0">
            <a:spAutoFit/>
          </a:bodyPr>
          <a:lstStyle/>
          <a:p>
            <a:r>
              <a:rPr lang="en-GB" sz="3200" b="1" dirty="0">
                <a:solidFill>
                  <a:srgbClr val="FF0000"/>
                </a:solidFill>
              </a:rPr>
              <a:t>6000 ÷ 500 = </a:t>
            </a:r>
          </a:p>
        </p:txBody>
      </p:sp>
      <p:cxnSp>
        <p:nvCxnSpPr>
          <p:cNvPr id="16" name="Straight Connector 15">
            <a:extLst>
              <a:ext uri="{FF2B5EF4-FFF2-40B4-BE49-F238E27FC236}">
                <a16:creationId xmlns:a16="http://schemas.microsoft.com/office/drawing/2014/main" id="{3E52A585-29A1-451D-A0E1-8623EF3B2231}"/>
              </a:ext>
            </a:extLst>
          </p:cNvPr>
          <p:cNvCxnSpPr/>
          <p:nvPr/>
        </p:nvCxnSpPr>
        <p:spPr>
          <a:xfrm flipH="1">
            <a:off x="7530353" y="2743200"/>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CAAE75-A36D-4EFA-B522-4BADA3831645}"/>
              </a:ext>
            </a:extLst>
          </p:cNvPr>
          <p:cNvCxnSpPr/>
          <p:nvPr/>
        </p:nvCxnSpPr>
        <p:spPr>
          <a:xfrm flipH="1">
            <a:off x="7733630" y="2738875"/>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B438B69-BF45-4411-BCA3-A05B724FC4AC}"/>
              </a:ext>
            </a:extLst>
          </p:cNvPr>
          <p:cNvCxnSpPr/>
          <p:nvPr/>
        </p:nvCxnSpPr>
        <p:spPr>
          <a:xfrm flipH="1">
            <a:off x="8545147" y="2743709"/>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8ACFD39-A161-48C2-B9C5-D258F95344B3}"/>
              </a:ext>
            </a:extLst>
          </p:cNvPr>
          <p:cNvCxnSpPr/>
          <p:nvPr/>
        </p:nvCxnSpPr>
        <p:spPr>
          <a:xfrm flipH="1">
            <a:off x="8748424" y="2739384"/>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0CAD551-B85F-4905-9FB9-F777657495CC}"/>
              </a:ext>
            </a:extLst>
          </p:cNvPr>
          <p:cNvSpPr txBox="1"/>
          <p:nvPr/>
        </p:nvSpPr>
        <p:spPr>
          <a:xfrm>
            <a:off x="9212978" y="2658653"/>
            <a:ext cx="693925" cy="584775"/>
          </a:xfrm>
          <a:prstGeom prst="rect">
            <a:avLst/>
          </a:prstGeom>
          <a:noFill/>
        </p:spPr>
        <p:txBody>
          <a:bodyPr wrap="square" rtlCol="0">
            <a:spAutoFit/>
          </a:bodyPr>
          <a:lstStyle/>
          <a:p>
            <a:r>
              <a:rPr lang="en-GB" sz="3200" b="1" dirty="0">
                <a:solidFill>
                  <a:srgbClr val="FF0000"/>
                </a:solidFill>
              </a:rPr>
              <a:t>12</a:t>
            </a:r>
          </a:p>
        </p:txBody>
      </p:sp>
    </p:spTree>
    <p:extLst>
      <p:ext uri="{BB962C8B-B14F-4D97-AF65-F5344CB8AC3E}">
        <p14:creationId xmlns:p14="http://schemas.microsoft.com/office/powerpoint/2010/main" val="3037759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par>
                                <p:cTn id="43" presetID="10" presetClass="entr" presetSubtype="0" fill="hold"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fade">
                                      <p:cBhvr>
                                        <p:cTn id="50" dur="500"/>
                                        <p:tgtEl>
                                          <p:spTgt spid="13"/>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par>
                                <p:cTn id="66" presetID="10" presetClass="entr" presetSubtype="0" fill="hold" nodeType="with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par>
                                <p:cTn id="69" presetID="10" presetClass="entr" presetSubtype="0" fill="hold" nodeType="withEffect">
                                  <p:stCondLst>
                                    <p:cond delay="0"/>
                                  </p:stCondLst>
                                  <p:childTnLst>
                                    <p:set>
                                      <p:cBhvr>
                                        <p:cTn id="70" dur="1" fill="hold">
                                          <p:stCondLst>
                                            <p:cond delay="0"/>
                                          </p:stCondLst>
                                        </p:cTn>
                                        <p:tgtEl>
                                          <p:spTgt spid="16"/>
                                        </p:tgtEl>
                                        <p:attrNameLst>
                                          <p:attrName>style.visibility</p:attrName>
                                        </p:attrNameLst>
                                      </p:cBhvr>
                                      <p:to>
                                        <p:strVal val="visible"/>
                                      </p:to>
                                    </p:set>
                                    <p:animEffect transition="in" filter="fade">
                                      <p:cBhvr>
                                        <p:cTn id="71" dur="500"/>
                                        <p:tgtEl>
                                          <p:spTgt spid="16"/>
                                        </p:tgtEl>
                                      </p:cBhvr>
                                    </p:animEffect>
                                  </p:childTnLst>
                                </p:cTn>
                              </p:par>
                              <p:par>
                                <p:cTn id="72" presetID="10" presetClass="entr" presetSubtype="0" fill="hold" nodeType="withEffect">
                                  <p:stCondLst>
                                    <p:cond delay="0"/>
                                  </p:stCondLst>
                                  <p:childTnLst>
                                    <p:set>
                                      <p:cBhvr>
                                        <p:cTn id="73" dur="1" fill="hold">
                                          <p:stCondLst>
                                            <p:cond delay="0"/>
                                          </p:stCondLst>
                                        </p:cTn>
                                        <p:tgtEl>
                                          <p:spTgt spid="18"/>
                                        </p:tgtEl>
                                        <p:attrNameLst>
                                          <p:attrName>style.visibility</p:attrName>
                                        </p:attrNameLst>
                                      </p:cBhvr>
                                      <p:to>
                                        <p:strVal val="visible"/>
                                      </p:to>
                                    </p:set>
                                    <p:animEffect transition="in" filter="fade">
                                      <p:cBhvr>
                                        <p:cTn id="74" dur="500"/>
                                        <p:tgtEl>
                                          <p:spTgt spid="18"/>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2" grpId="0"/>
      <p:bldP spid="13" grpId="0"/>
      <p:bldP spid="14" grpId="0"/>
      <p:bldP spid="15" grpId="0"/>
      <p:bldP spid="21"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Part of this number line is shaded. </a:t>
            </a:r>
            <a:endParaRPr lang="en-US" sz="3200" dirty="0"/>
          </a:p>
        </p:txBody>
      </p:sp>
      <p:pic>
        <p:nvPicPr>
          <p:cNvPr id="3" name="Picture 2">
            <a:extLst>
              <a:ext uri="{FF2B5EF4-FFF2-40B4-BE49-F238E27FC236}">
                <a16:creationId xmlns:a16="http://schemas.microsoft.com/office/drawing/2014/main" id="{4653A882-7CC3-41FF-A511-613F8FA6D267}"/>
              </a:ext>
            </a:extLst>
          </p:cNvPr>
          <p:cNvPicPr>
            <a:picLocks noChangeAspect="1"/>
          </p:cNvPicPr>
          <p:nvPr/>
        </p:nvPicPr>
        <p:blipFill>
          <a:blip r:embed="rId3"/>
          <a:stretch>
            <a:fillRect/>
          </a:stretch>
        </p:blipFill>
        <p:spPr>
          <a:xfrm>
            <a:off x="228233" y="661591"/>
            <a:ext cx="8352161" cy="1958094"/>
          </a:xfrm>
          <a:prstGeom prst="rect">
            <a:avLst/>
          </a:prstGeom>
        </p:spPr>
      </p:pic>
      <p:sp>
        <p:nvSpPr>
          <p:cNvPr id="5" name="Rectangle 4">
            <a:extLst>
              <a:ext uri="{FF2B5EF4-FFF2-40B4-BE49-F238E27FC236}">
                <a16:creationId xmlns:a16="http://schemas.microsoft.com/office/drawing/2014/main" id="{00A0502A-7A10-409C-8415-FC2FB31C7FB0}"/>
              </a:ext>
            </a:extLst>
          </p:cNvPr>
          <p:cNvSpPr/>
          <p:nvPr/>
        </p:nvSpPr>
        <p:spPr>
          <a:xfrm>
            <a:off x="56123" y="2818954"/>
            <a:ext cx="7062130" cy="1077218"/>
          </a:xfrm>
          <a:prstGeom prst="rect">
            <a:avLst/>
          </a:prstGeom>
        </p:spPr>
        <p:txBody>
          <a:bodyPr wrap="square">
            <a:spAutoFit/>
          </a:bodyPr>
          <a:lstStyle/>
          <a:p>
            <a:r>
              <a:rPr lang="en-US" sz="3200" b="1" dirty="0"/>
              <a:t>Circle all the numbers below that belong in the shaded part of the number line.</a:t>
            </a:r>
          </a:p>
        </p:txBody>
      </p:sp>
      <p:pic>
        <p:nvPicPr>
          <p:cNvPr id="4" name="Picture 3">
            <a:extLst>
              <a:ext uri="{FF2B5EF4-FFF2-40B4-BE49-F238E27FC236}">
                <a16:creationId xmlns:a16="http://schemas.microsoft.com/office/drawing/2014/main" id="{84DFC72A-DC14-471B-BC20-D691811FFE0B}"/>
              </a:ext>
            </a:extLst>
          </p:cNvPr>
          <p:cNvPicPr>
            <a:picLocks noChangeAspect="1"/>
          </p:cNvPicPr>
          <p:nvPr/>
        </p:nvPicPr>
        <p:blipFill>
          <a:blip r:embed="rId4"/>
          <a:stretch>
            <a:fillRect/>
          </a:stretch>
        </p:blipFill>
        <p:spPr>
          <a:xfrm>
            <a:off x="474236" y="4095441"/>
            <a:ext cx="5881208" cy="1077218"/>
          </a:xfrm>
          <a:prstGeom prst="rect">
            <a:avLst/>
          </a:prstGeom>
        </p:spPr>
      </p:pic>
      <p:sp>
        <p:nvSpPr>
          <p:cNvPr id="7" name="Rectangle 6">
            <a:extLst>
              <a:ext uri="{FF2B5EF4-FFF2-40B4-BE49-F238E27FC236}">
                <a16:creationId xmlns:a16="http://schemas.microsoft.com/office/drawing/2014/main" id="{8B168A71-C467-405B-A279-3E9077601F13}"/>
              </a:ext>
            </a:extLst>
          </p:cNvPr>
          <p:cNvSpPr/>
          <p:nvPr/>
        </p:nvSpPr>
        <p:spPr>
          <a:xfrm>
            <a:off x="4491774" y="821503"/>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nvGrpSpPr>
          <p:cNvPr id="11" name="Group 10">
            <a:extLst>
              <a:ext uri="{FF2B5EF4-FFF2-40B4-BE49-F238E27FC236}">
                <a16:creationId xmlns:a16="http://schemas.microsoft.com/office/drawing/2014/main" id="{E9E8152F-2066-4374-9E57-8787C29E649E}"/>
              </a:ext>
            </a:extLst>
          </p:cNvPr>
          <p:cNvGrpSpPr/>
          <p:nvPr/>
        </p:nvGrpSpPr>
        <p:grpSpPr>
          <a:xfrm>
            <a:off x="4742374" y="634775"/>
            <a:ext cx="401445" cy="901091"/>
            <a:chOff x="4742374" y="634775"/>
            <a:chExt cx="401445" cy="901091"/>
          </a:xfrm>
        </p:grpSpPr>
        <p:sp>
          <p:nvSpPr>
            <p:cNvPr id="8" name="Rectangle 7">
              <a:extLst>
                <a:ext uri="{FF2B5EF4-FFF2-40B4-BE49-F238E27FC236}">
                  <a16:creationId xmlns:a16="http://schemas.microsoft.com/office/drawing/2014/main" id="{326A8E65-DDD1-41AB-83DA-EE00E51C86E0}"/>
                </a:ext>
              </a:extLst>
            </p:cNvPr>
            <p:cNvSpPr/>
            <p:nvPr/>
          </p:nvSpPr>
          <p:spPr>
            <a:xfrm>
              <a:off x="4742374" y="634775"/>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a:t>
              </a:r>
            </a:p>
          </p:txBody>
        </p:sp>
        <p:cxnSp>
          <p:nvCxnSpPr>
            <p:cNvPr id="9" name="Straight Connector 8">
              <a:extLst>
                <a:ext uri="{FF2B5EF4-FFF2-40B4-BE49-F238E27FC236}">
                  <a16:creationId xmlns:a16="http://schemas.microsoft.com/office/drawing/2014/main" id="{C39688DF-5752-4517-8D30-C490E20C5BD5}"/>
                </a:ext>
              </a:extLst>
            </p:cNvPr>
            <p:cNvCxnSpPr>
              <a:cxnSpLocks/>
            </p:cNvCxnSpPr>
            <p:nvPr/>
          </p:nvCxnSpPr>
          <p:spPr>
            <a:xfrm>
              <a:off x="4827935" y="1093556"/>
              <a:ext cx="22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4F1551A-4CF3-4BF5-9BA9-CE2A588C227D}"/>
                </a:ext>
              </a:extLst>
            </p:cNvPr>
            <p:cNvSpPr/>
            <p:nvPr/>
          </p:nvSpPr>
          <p:spPr>
            <a:xfrm>
              <a:off x="4753458" y="1012646"/>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sp>
        <p:nvSpPr>
          <p:cNvPr id="14" name="Rectangle 13">
            <a:extLst>
              <a:ext uri="{FF2B5EF4-FFF2-40B4-BE49-F238E27FC236}">
                <a16:creationId xmlns:a16="http://schemas.microsoft.com/office/drawing/2014/main" id="{607A7B62-E65A-4080-BA19-35F7437F49E3}"/>
              </a:ext>
            </a:extLst>
          </p:cNvPr>
          <p:cNvSpPr/>
          <p:nvPr/>
        </p:nvSpPr>
        <p:spPr>
          <a:xfrm>
            <a:off x="5304409" y="821503"/>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nvGrpSpPr>
          <p:cNvPr id="15" name="Group 14">
            <a:extLst>
              <a:ext uri="{FF2B5EF4-FFF2-40B4-BE49-F238E27FC236}">
                <a16:creationId xmlns:a16="http://schemas.microsoft.com/office/drawing/2014/main" id="{1E49119B-1C93-4E50-95ED-B714144597B6}"/>
              </a:ext>
            </a:extLst>
          </p:cNvPr>
          <p:cNvGrpSpPr/>
          <p:nvPr/>
        </p:nvGrpSpPr>
        <p:grpSpPr>
          <a:xfrm>
            <a:off x="5555009" y="634775"/>
            <a:ext cx="401445" cy="901091"/>
            <a:chOff x="4742374" y="634775"/>
            <a:chExt cx="401445" cy="901091"/>
          </a:xfrm>
        </p:grpSpPr>
        <p:sp>
          <p:nvSpPr>
            <p:cNvPr id="16" name="Rectangle 15">
              <a:extLst>
                <a:ext uri="{FF2B5EF4-FFF2-40B4-BE49-F238E27FC236}">
                  <a16:creationId xmlns:a16="http://schemas.microsoft.com/office/drawing/2014/main" id="{A6231AFD-929A-4669-AC77-D349B7BEF5BD}"/>
                </a:ext>
              </a:extLst>
            </p:cNvPr>
            <p:cNvSpPr/>
            <p:nvPr/>
          </p:nvSpPr>
          <p:spPr>
            <a:xfrm>
              <a:off x="4742374" y="634775"/>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cxnSp>
          <p:nvCxnSpPr>
            <p:cNvPr id="17" name="Straight Connector 16">
              <a:extLst>
                <a:ext uri="{FF2B5EF4-FFF2-40B4-BE49-F238E27FC236}">
                  <a16:creationId xmlns:a16="http://schemas.microsoft.com/office/drawing/2014/main" id="{0D817DAE-C5FB-483C-A8AE-EB4AA660BCC8}"/>
                </a:ext>
              </a:extLst>
            </p:cNvPr>
            <p:cNvCxnSpPr>
              <a:cxnSpLocks/>
            </p:cNvCxnSpPr>
            <p:nvPr/>
          </p:nvCxnSpPr>
          <p:spPr>
            <a:xfrm>
              <a:off x="4827935" y="1093556"/>
              <a:ext cx="22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F0652A54-5398-4657-9C0C-43AF0236836E}"/>
                </a:ext>
              </a:extLst>
            </p:cNvPr>
            <p:cNvSpPr/>
            <p:nvPr/>
          </p:nvSpPr>
          <p:spPr>
            <a:xfrm>
              <a:off x="4753458" y="1012646"/>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sp>
        <p:nvSpPr>
          <p:cNvPr id="19" name="Rectangle 18">
            <a:extLst>
              <a:ext uri="{FF2B5EF4-FFF2-40B4-BE49-F238E27FC236}">
                <a16:creationId xmlns:a16="http://schemas.microsoft.com/office/drawing/2014/main" id="{EB2051DC-E241-472B-8F66-7EB823A87844}"/>
              </a:ext>
            </a:extLst>
          </p:cNvPr>
          <p:cNvSpPr/>
          <p:nvPr/>
        </p:nvSpPr>
        <p:spPr>
          <a:xfrm>
            <a:off x="4474015" y="2128684"/>
            <a:ext cx="11491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1.25</a:t>
            </a:r>
          </a:p>
        </p:txBody>
      </p:sp>
      <p:sp>
        <p:nvSpPr>
          <p:cNvPr id="20" name="Rectangle 19">
            <a:extLst>
              <a:ext uri="{FF2B5EF4-FFF2-40B4-BE49-F238E27FC236}">
                <a16:creationId xmlns:a16="http://schemas.microsoft.com/office/drawing/2014/main" id="{2CA1E383-A25E-425A-8476-68D1D7866FF5}"/>
              </a:ext>
            </a:extLst>
          </p:cNvPr>
          <p:cNvSpPr/>
          <p:nvPr/>
        </p:nvSpPr>
        <p:spPr>
          <a:xfrm>
            <a:off x="5304409" y="2122343"/>
            <a:ext cx="6409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a:t>
            </a:r>
          </a:p>
        </p:txBody>
      </p:sp>
      <p:sp>
        <p:nvSpPr>
          <p:cNvPr id="21" name="Rectangle 20">
            <a:extLst>
              <a:ext uri="{FF2B5EF4-FFF2-40B4-BE49-F238E27FC236}">
                <a16:creationId xmlns:a16="http://schemas.microsoft.com/office/drawing/2014/main" id="{9F0399F3-3325-4FD0-B93E-D788F9DF96AE}"/>
              </a:ext>
            </a:extLst>
          </p:cNvPr>
          <p:cNvSpPr/>
          <p:nvPr/>
        </p:nvSpPr>
        <p:spPr>
          <a:xfrm>
            <a:off x="5761273" y="2121544"/>
            <a:ext cx="314004"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cxnSp>
        <p:nvCxnSpPr>
          <p:cNvPr id="22" name="Straight Connector 21">
            <a:extLst>
              <a:ext uri="{FF2B5EF4-FFF2-40B4-BE49-F238E27FC236}">
                <a16:creationId xmlns:a16="http://schemas.microsoft.com/office/drawing/2014/main" id="{845ED0B6-1407-46DA-99F2-6B165826B574}"/>
              </a:ext>
            </a:extLst>
          </p:cNvPr>
          <p:cNvCxnSpPr>
            <a:cxnSpLocks/>
          </p:cNvCxnSpPr>
          <p:nvPr/>
        </p:nvCxnSpPr>
        <p:spPr>
          <a:xfrm>
            <a:off x="8870619" y="117165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C9DB5C8-18FD-40EE-B8EB-496F744029C9}"/>
              </a:ext>
            </a:extLst>
          </p:cNvPr>
          <p:cNvCxnSpPr>
            <a:cxnSpLocks/>
          </p:cNvCxnSpPr>
          <p:nvPr/>
        </p:nvCxnSpPr>
        <p:spPr>
          <a:xfrm>
            <a:off x="9749849" y="1155348"/>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AA5EE25C-5E90-4487-AB64-6716094E16A5}"/>
              </a:ext>
            </a:extLst>
          </p:cNvPr>
          <p:cNvSpPr txBox="1"/>
          <p:nvPr/>
        </p:nvSpPr>
        <p:spPr>
          <a:xfrm>
            <a:off x="8833246" y="66381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03807B9B-CF37-451E-A254-06ED79117AC8}"/>
              </a:ext>
            </a:extLst>
          </p:cNvPr>
          <p:cNvSpPr txBox="1"/>
          <p:nvPr/>
        </p:nvSpPr>
        <p:spPr>
          <a:xfrm>
            <a:off x="8843812" y="110986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6" name="TextBox 25">
            <a:extLst>
              <a:ext uri="{FF2B5EF4-FFF2-40B4-BE49-F238E27FC236}">
                <a16:creationId xmlns:a16="http://schemas.microsoft.com/office/drawing/2014/main" id="{5037784B-807E-4FE0-B2D0-CA55D4DF9AE0}"/>
              </a:ext>
            </a:extLst>
          </p:cNvPr>
          <p:cNvSpPr txBox="1"/>
          <p:nvPr/>
        </p:nvSpPr>
        <p:spPr>
          <a:xfrm>
            <a:off x="9751254" y="1093556"/>
            <a:ext cx="146229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7" name="TextBox 26">
            <a:extLst>
              <a:ext uri="{FF2B5EF4-FFF2-40B4-BE49-F238E27FC236}">
                <a16:creationId xmlns:a16="http://schemas.microsoft.com/office/drawing/2014/main" id="{094FCEF3-026A-41DD-9FFD-686C10639767}"/>
              </a:ext>
            </a:extLst>
          </p:cNvPr>
          <p:cNvSpPr txBox="1"/>
          <p:nvPr/>
        </p:nvSpPr>
        <p:spPr>
          <a:xfrm>
            <a:off x="9302806" y="85618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Arc 27">
            <a:extLst>
              <a:ext uri="{FF2B5EF4-FFF2-40B4-BE49-F238E27FC236}">
                <a16:creationId xmlns:a16="http://schemas.microsoft.com/office/drawing/2014/main" id="{389D85ED-FB42-4E1B-AADF-E3D7335D8D05}"/>
              </a:ext>
            </a:extLst>
          </p:cNvPr>
          <p:cNvSpPr/>
          <p:nvPr/>
        </p:nvSpPr>
        <p:spPr>
          <a:xfrm rot="16200000">
            <a:off x="9357889" y="19311"/>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Arc 28">
            <a:extLst>
              <a:ext uri="{FF2B5EF4-FFF2-40B4-BE49-F238E27FC236}">
                <a16:creationId xmlns:a16="http://schemas.microsoft.com/office/drawing/2014/main" id="{1E4DB54C-FECD-44D0-8CC4-8AE888054C59}"/>
              </a:ext>
            </a:extLst>
          </p:cNvPr>
          <p:cNvSpPr/>
          <p:nvPr/>
        </p:nvSpPr>
        <p:spPr>
          <a:xfrm rot="5400000">
            <a:off x="9347601" y="946432"/>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0" name="TextBox 29">
            <a:extLst>
              <a:ext uri="{FF2B5EF4-FFF2-40B4-BE49-F238E27FC236}">
                <a16:creationId xmlns:a16="http://schemas.microsoft.com/office/drawing/2014/main" id="{2B44E035-C3E1-4F79-A6CA-79C59FD9819A}"/>
              </a:ext>
            </a:extLst>
          </p:cNvPr>
          <p:cNvSpPr txBox="1"/>
          <p:nvPr/>
        </p:nvSpPr>
        <p:spPr>
          <a:xfrm>
            <a:off x="9355810" y="160419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29BF0E9D-D1B5-478E-B9F2-CA544F4C510A}"/>
              </a:ext>
            </a:extLst>
          </p:cNvPr>
          <p:cNvSpPr txBox="1"/>
          <p:nvPr/>
        </p:nvSpPr>
        <p:spPr>
          <a:xfrm>
            <a:off x="9355809" y="30987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5A864E8C-38BC-4F8D-9F4C-789F4CFB047A}"/>
              </a:ext>
            </a:extLst>
          </p:cNvPr>
          <p:cNvSpPr txBox="1"/>
          <p:nvPr/>
        </p:nvSpPr>
        <p:spPr>
          <a:xfrm>
            <a:off x="9963737" y="647514"/>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44" name="TextBox 43">
            <a:extLst>
              <a:ext uri="{FF2B5EF4-FFF2-40B4-BE49-F238E27FC236}">
                <a16:creationId xmlns:a16="http://schemas.microsoft.com/office/drawing/2014/main" id="{479B16EE-9A31-4341-85DE-00109642F68E}"/>
              </a:ext>
            </a:extLst>
          </p:cNvPr>
          <p:cNvSpPr txBox="1"/>
          <p:nvPr/>
        </p:nvSpPr>
        <p:spPr>
          <a:xfrm>
            <a:off x="8833246" y="6717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5" name="TextBox 44">
            <a:extLst>
              <a:ext uri="{FF2B5EF4-FFF2-40B4-BE49-F238E27FC236}">
                <a16:creationId xmlns:a16="http://schemas.microsoft.com/office/drawing/2014/main" id="{B2D0D38B-E7B7-4039-85B6-B1C9D0D50F6B}"/>
              </a:ext>
            </a:extLst>
          </p:cNvPr>
          <p:cNvSpPr txBox="1"/>
          <p:nvPr/>
        </p:nvSpPr>
        <p:spPr>
          <a:xfrm>
            <a:off x="9963737" y="655457"/>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46" name="Rectangle 45">
            <a:extLst>
              <a:ext uri="{FF2B5EF4-FFF2-40B4-BE49-F238E27FC236}">
                <a16:creationId xmlns:a16="http://schemas.microsoft.com/office/drawing/2014/main" id="{D840BCF4-A16B-4FE9-AB90-FCA804FFEDBE}"/>
              </a:ext>
            </a:extLst>
          </p:cNvPr>
          <p:cNvSpPr/>
          <p:nvPr/>
        </p:nvSpPr>
        <p:spPr>
          <a:xfrm>
            <a:off x="1066100" y="4182482"/>
            <a:ext cx="314004" cy="830997"/>
          </a:xfrm>
          <a:prstGeom prst="rect">
            <a:avLst/>
          </a:prstGeom>
        </p:spPr>
        <p:txBody>
          <a:bodyPr wrap="square">
            <a:spAutoFit/>
          </a:bodyPr>
          <a:lstStyle/>
          <a:p>
            <a:r>
              <a:rPr lang="en-GB" sz="4800" dirty="0">
                <a:solidFill>
                  <a:srgbClr val="FF0000"/>
                </a:solidFill>
                <a:latin typeface="Calibri" panose="020F0502020204030204" pitchFamily="34" charset="0"/>
                <a:ea typeface="Cambria Math" panose="02040503050406030204" pitchFamily="18" charset="0"/>
              </a:rPr>
              <a:t>0</a:t>
            </a:r>
          </a:p>
        </p:txBody>
      </p:sp>
      <p:sp>
        <p:nvSpPr>
          <p:cNvPr id="47" name="Rectangle 46">
            <a:extLst>
              <a:ext uri="{FF2B5EF4-FFF2-40B4-BE49-F238E27FC236}">
                <a16:creationId xmlns:a16="http://schemas.microsoft.com/office/drawing/2014/main" id="{2D1E734F-5B74-45DB-BCB6-5986FC55C907}"/>
              </a:ext>
            </a:extLst>
          </p:cNvPr>
          <p:cNvSpPr/>
          <p:nvPr/>
        </p:nvSpPr>
        <p:spPr>
          <a:xfrm>
            <a:off x="2896987" y="4169779"/>
            <a:ext cx="314004" cy="830997"/>
          </a:xfrm>
          <a:prstGeom prst="rect">
            <a:avLst/>
          </a:prstGeom>
        </p:spPr>
        <p:txBody>
          <a:bodyPr wrap="square">
            <a:spAutoFit/>
          </a:bodyPr>
          <a:lstStyle/>
          <a:p>
            <a:r>
              <a:rPr lang="en-GB" sz="4800" dirty="0">
                <a:solidFill>
                  <a:srgbClr val="FF0000"/>
                </a:solidFill>
                <a:latin typeface="Calibri" panose="020F0502020204030204" pitchFamily="34" charset="0"/>
                <a:ea typeface="Cambria Math" panose="02040503050406030204" pitchFamily="18" charset="0"/>
              </a:rPr>
              <a:t>0</a:t>
            </a:r>
          </a:p>
        </p:txBody>
      </p:sp>
      <p:sp>
        <p:nvSpPr>
          <p:cNvPr id="48" name="Oval 47">
            <a:extLst>
              <a:ext uri="{FF2B5EF4-FFF2-40B4-BE49-F238E27FC236}">
                <a16:creationId xmlns:a16="http://schemas.microsoft.com/office/drawing/2014/main" id="{FEA16FA9-73D3-4240-A1C5-6305FB64C7B2}"/>
              </a:ext>
            </a:extLst>
          </p:cNvPr>
          <p:cNvSpPr/>
          <p:nvPr/>
        </p:nvSpPr>
        <p:spPr>
          <a:xfrm>
            <a:off x="1971968" y="4107557"/>
            <a:ext cx="1397533" cy="100288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p14="http://schemas.microsoft.com/office/powerpoint/2010/main">
        <mc:Choice Requires="p14">
          <p:contentPart p14:bwMode="auto" r:id="rId5">
            <p14:nvContentPartPr>
              <p14:cNvPr id="49" name="Ink 48">
                <a:extLst>
                  <a:ext uri="{FF2B5EF4-FFF2-40B4-BE49-F238E27FC236}">
                    <a16:creationId xmlns:a16="http://schemas.microsoft.com/office/drawing/2014/main" id="{661F5867-FD60-4B1F-BE9D-E81092B8E0F1}"/>
                  </a:ext>
                </a:extLst>
              </p14:cNvPr>
              <p14:cNvContentPartPr/>
              <p14:nvPr/>
            </p14:nvContentPartPr>
            <p14:xfrm>
              <a:off x="4366440" y="4205880"/>
              <a:ext cx="295200" cy="857520"/>
            </p14:xfrm>
          </p:contentPart>
        </mc:Choice>
        <mc:Fallback xmlns="">
          <p:pic>
            <p:nvPicPr>
              <p:cNvPr id="49" name="Ink 48">
                <a:extLst>
                  <a:ext uri="{FF2B5EF4-FFF2-40B4-BE49-F238E27FC236}">
                    <a16:creationId xmlns:a16="http://schemas.microsoft.com/office/drawing/2014/main" id="{661F5867-FD60-4B1F-BE9D-E81092B8E0F1}"/>
                  </a:ext>
                </a:extLst>
              </p:cNvPr>
              <p:cNvPicPr/>
              <p:nvPr/>
            </p:nvPicPr>
            <p:blipFill>
              <a:blip r:embed="rId6"/>
              <a:stretch>
                <a:fillRect/>
              </a:stretch>
            </p:blipFill>
            <p:spPr>
              <a:xfrm>
                <a:off x="4357080" y="4196520"/>
                <a:ext cx="313920" cy="876240"/>
              </a:xfrm>
              <a:prstGeom prst="rect">
                <a:avLst/>
              </a:prstGeom>
            </p:spPr>
          </p:pic>
        </mc:Fallback>
      </mc:AlternateContent>
      <p:sp>
        <p:nvSpPr>
          <p:cNvPr id="52" name="Rectangle 51">
            <a:extLst>
              <a:ext uri="{FF2B5EF4-FFF2-40B4-BE49-F238E27FC236}">
                <a16:creationId xmlns:a16="http://schemas.microsoft.com/office/drawing/2014/main" id="{A5369A25-3FB8-4E96-93C5-2ECB678C0787}"/>
              </a:ext>
            </a:extLst>
          </p:cNvPr>
          <p:cNvSpPr/>
          <p:nvPr/>
        </p:nvSpPr>
        <p:spPr>
          <a:xfrm>
            <a:off x="4762606" y="4175603"/>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nvGrpSpPr>
          <p:cNvPr id="57" name="Group 56">
            <a:extLst>
              <a:ext uri="{FF2B5EF4-FFF2-40B4-BE49-F238E27FC236}">
                <a16:creationId xmlns:a16="http://schemas.microsoft.com/office/drawing/2014/main" id="{F09B907B-740A-4868-95F3-F3E6A85ABBBB}"/>
              </a:ext>
            </a:extLst>
          </p:cNvPr>
          <p:cNvGrpSpPr/>
          <p:nvPr/>
        </p:nvGrpSpPr>
        <p:grpSpPr>
          <a:xfrm>
            <a:off x="4677594" y="4547650"/>
            <a:ext cx="561515" cy="523220"/>
            <a:chOff x="4677594" y="4547650"/>
            <a:chExt cx="561515" cy="523220"/>
          </a:xfrm>
        </p:grpSpPr>
        <p:cxnSp>
          <p:nvCxnSpPr>
            <p:cNvPr id="53" name="Straight Connector 52">
              <a:extLst>
                <a:ext uri="{FF2B5EF4-FFF2-40B4-BE49-F238E27FC236}">
                  <a16:creationId xmlns:a16="http://schemas.microsoft.com/office/drawing/2014/main" id="{FEFB27B7-6CBF-4061-B803-39E3F2B89D18}"/>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0533119A-8066-49B5-A847-169E624E6D1F}"/>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62" name="Rectangle 61">
            <a:extLst>
              <a:ext uri="{FF2B5EF4-FFF2-40B4-BE49-F238E27FC236}">
                <a16:creationId xmlns:a16="http://schemas.microsoft.com/office/drawing/2014/main" id="{E48B72A4-CFA7-4A5C-8DCD-0993C5E71B35}"/>
              </a:ext>
            </a:extLst>
          </p:cNvPr>
          <p:cNvSpPr/>
          <p:nvPr/>
        </p:nvSpPr>
        <p:spPr>
          <a:xfrm>
            <a:off x="4488397" y="1394585"/>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63" name="Rectangle 62">
            <a:extLst>
              <a:ext uri="{FF2B5EF4-FFF2-40B4-BE49-F238E27FC236}">
                <a16:creationId xmlns:a16="http://schemas.microsoft.com/office/drawing/2014/main" id="{0397E764-3190-444B-B4B8-A405F3C4F209}"/>
              </a:ext>
            </a:extLst>
          </p:cNvPr>
          <p:cNvSpPr/>
          <p:nvPr/>
        </p:nvSpPr>
        <p:spPr>
          <a:xfrm>
            <a:off x="5301032" y="1394585"/>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64" name="Rectangle 63">
            <a:extLst>
              <a:ext uri="{FF2B5EF4-FFF2-40B4-BE49-F238E27FC236}">
                <a16:creationId xmlns:a16="http://schemas.microsoft.com/office/drawing/2014/main" id="{AD8DB68A-823C-4F17-8576-15210597FD40}"/>
              </a:ext>
            </a:extLst>
          </p:cNvPr>
          <p:cNvSpPr/>
          <p:nvPr/>
        </p:nvSpPr>
        <p:spPr>
          <a:xfrm>
            <a:off x="4815941" y="1299492"/>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3</a:t>
            </a:r>
          </a:p>
        </p:txBody>
      </p:sp>
      <p:grpSp>
        <p:nvGrpSpPr>
          <p:cNvPr id="65" name="Group 64">
            <a:extLst>
              <a:ext uri="{FF2B5EF4-FFF2-40B4-BE49-F238E27FC236}">
                <a16:creationId xmlns:a16="http://schemas.microsoft.com/office/drawing/2014/main" id="{EB792C10-9639-4C4F-98CC-F1E6EFBA610E}"/>
              </a:ext>
            </a:extLst>
          </p:cNvPr>
          <p:cNvGrpSpPr/>
          <p:nvPr/>
        </p:nvGrpSpPr>
        <p:grpSpPr>
          <a:xfrm>
            <a:off x="4730929" y="1671539"/>
            <a:ext cx="561515" cy="523220"/>
            <a:chOff x="4677594" y="4547650"/>
            <a:chExt cx="561515" cy="523220"/>
          </a:xfrm>
        </p:grpSpPr>
        <p:cxnSp>
          <p:nvCxnSpPr>
            <p:cNvPr id="66" name="Straight Connector 65">
              <a:extLst>
                <a:ext uri="{FF2B5EF4-FFF2-40B4-BE49-F238E27FC236}">
                  <a16:creationId xmlns:a16="http://schemas.microsoft.com/office/drawing/2014/main" id="{DB1900EA-D238-41C0-B402-A05164172D2C}"/>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7" name="Rectangle 66">
              <a:extLst>
                <a:ext uri="{FF2B5EF4-FFF2-40B4-BE49-F238E27FC236}">
                  <a16:creationId xmlns:a16="http://schemas.microsoft.com/office/drawing/2014/main" id="{0359EA13-2CAA-475A-9827-07F43E1C69CA}"/>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68" name="Rectangle 67">
            <a:extLst>
              <a:ext uri="{FF2B5EF4-FFF2-40B4-BE49-F238E27FC236}">
                <a16:creationId xmlns:a16="http://schemas.microsoft.com/office/drawing/2014/main" id="{79DED5AD-BA0E-403D-82FF-C4FBF7BE1095}"/>
              </a:ext>
            </a:extLst>
          </p:cNvPr>
          <p:cNvSpPr/>
          <p:nvPr/>
        </p:nvSpPr>
        <p:spPr>
          <a:xfrm>
            <a:off x="5630838" y="1309004"/>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6</a:t>
            </a:r>
          </a:p>
        </p:txBody>
      </p:sp>
      <p:grpSp>
        <p:nvGrpSpPr>
          <p:cNvPr id="69" name="Group 68">
            <a:extLst>
              <a:ext uri="{FF2B5EF4-FFF2-40B4-BE49-F238E27FC236}">
                <a16:creationId xmlns:a16="http://schemas.microsoft.com/office/drawing/2014/main" id="{F9C5628F-162C-4FF5-A615-2507E0CBE214}"/>
              </a:ext>
            </a:extLst>
          </p:cNvPr>
          <p:cNvGrpSpPr/>
          <p:nvPr/>
        </p:nvGrpSpPr>
        <p:grpSpPr>
          <a:xfrm>
            <a:off x="5545826" y="1681051"/>
            <a:ext cx="561515" cy="523220"/>
            <a:chOff x="4677594" y="4547650"/>
            <a:chExt cx="561515" cy="523220"/>
          </a:xfrm>
        </p:grpSpPr>
        <p:cxnSp>
          <p:nvCxnSpPr>
            <p:cNvPr id="70" name="Straight Connector 69">
              <a:extLst>
                <a:ext uri="{FF2B5EF4-FFF2-40B4-BE49-F238E27FC236}">
                  <a16:creationId xmlns:a16="http://schemas.microsoft.com/office/drawing/2014/main" id="{502E0237-E045-4AAD-AC8A-2120EFC6BADE}"/>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B8B76DAA-9DFA-4DF2-83D4-0EAA2EECE6EF}"/>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72" name="Oval 71">
            <a:extLst>
              <a:ext uri="{FF2B5EF4-FFF2-40B4-BE49-F238E27FC236}">
                <a16:creationId xmlns:a16="http://schemas.microsoft.com/office/drawing/2014/main" id="{B4E7C272-00A4-46D8-BFAB-2D3A0931B21B}"/>
              </a:ext>
            </a:extLst>
          </p:cNvPr>
          <p:cNvSpPr/>
          <p:nvPr/>
        </p:nvSpPr>
        <p:spPr>
          <a:xfrm>
            <a:off x="3731544" y="4118997"/>
            <a:ext cx="1397533" cy="100288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2576AB61-27A1-4D38-BCC1-D3E99EB30A91}"/>
              </a:ext>
            </a:extLst>
          </p:cNvPr>
          <p:cNvSpPr/>
          <p:nvPr/>
        </p:nvSpPr>
        <p:spPr>
          <a:xfrm>
            <a:off x="6298281" y="4157861"/>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nvGrpSpPr>
          <p:cNvPr id="74" name="Group 73">
            <a:extLst>
              <a:ext uri="{FF2B5EF4-FFF2-40B4-BE49-F238E27FC236}">
                <a16:creationId xmlns:a16="http://schemas.microsoft.com/office/drawing/2014/main" id="{B8CE36AD-3C90-4F3D-B3E1-59840B817EFF}"/>
              </a:ext>
            </a:extLst>
          </p:cNvPr>
          <p:cNvGrpSpPr/>
          <p:nvPr/>
        </p:nvGrpSpPr>
        <p:grpSpPr>
          <a:xfrm>
            <a:off x="6213269" y="4529908"/>
            <a:ext cx="561515" cy="523220"/>
            <a:chOff x="4677594" y="4547650"/>
            <a:chExt cx="561515" cy="523220"/>
          </a:xfrm>
        </p:grpSpPr>
        <p:cxnSp>
          <p:nvCxnSpPr>
            <p:cNvPr id="75" name="Straight Connector 74">
              <a:extLst>
                <a:ext uri="{FF2B5EF4-FFF2-40B4-BE49-F238E27FC236}">
                  <a16:creationId xmlns:a16="http://schemas.microsoft.com/office/drawing/2014/main" id="{DD00AD2F-CFE1-42CB-8D9E-0B711544780A}"/>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31C28388-971C-4364-BA97-0DCC21176AE8}"/>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20</a:t>
              </a:r>
            </a:p>
          </p:txBody>
        </p:sp>
      </p:grpSp>
      <p:sp>
        <p:nvSpPr>
          <p:cNvPr id="77" name="Rectangle 76">
            <a:extLst>
              <a:ext uri="{FF2B5EF4-FFF2-40B4-BE49-F238E27FC236}">
                <a16:creationId xmlns:a16="http://schemas.microsoft.com/office/drawing/2014/main" id="{3D80DD49-8309-4880-BA09-9FF92DB126E3}"/>
              </a:ext>
            </a:extLst>
          </p:cNvPr>
          <p:cNvSpPr/>
          <p:nvPr/>
        </p:nvSpPr>
        <p:spPr>
          <a:xfrm>
            <a:off x="4477448" y="1390851"/>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79" name="Rectangle 78">
            <a:extLst>
              <a:ext uri="{FF2B5EF4-FFF2-40B4-BE49-F238E27FC236}">
                <a16:creationId xmlns:a16="http://schemas.microsoft.com/office/drawing/2014/main" id="{EDD7A864-4EEA-4EA0-B669-2CA7426AFB2D}"/>
              </a:ext>
            </a:extLst>
          </p:cNvPr>
          <p:cNvSpPr/>
          <p:nvPr/>
        </p:nvSpPr>
        <p:spPr>
          <a:xfrm>
            <a:off x="4804992" y="1295758"/>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a:t>
            </a:r>
          </a:p>
        </p:txBody>
      </p:sp>
      <p:grpSp>
        <p:nvGrpSpPr>
          <p:cNvPr id="80" name="Group 79">
            <a:extLst>
              <a:ext uri="{FF2B5EF4-FFF2-40B4-BE49-F238E27FC236}">
                <a16:creationId xmlns:a16="http://schemas.microsoft.com/office/drawing/2014/main" id="{AF27CC74-D5A2-4BC3-8A6C-53A69D55F9A5}"/>
              </a:ext>
            </a:extLst>
          </p:cNvPr>
          <p:cNvGrpSpPr/>
          <p:nvPr/>
        </p:nvGrpSpPr>
        <p:grpSpPr>
          <a:xfrm>
            <a:off x="4719980" y="1667805"/>
            <a:ext cx="561515" cy="523220"/>
            <a:chOff x="4677594" y="4547650"/>
            <a:chExt cx="561515" cy="523220"/>
          </a:xfrm>
        </p:grpSpPr>
        <p:cxnSp>
          <p:nvCxnSpPr>
            <p:cNvPr id="81" name="Straight Connector 80">
              <a:extLst>
                <a:ext uri="{FF2B5EF4-FFF2-40B4-BE49-F238E27FC236}">
                  <a16:creationId xmlns:a16="http://schemas.microsoft.com/office/drawing/2014/main" id="{01E72FC6-394C-4527-8A7F-9E9C7FE4A585}"/>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A2A64AF3-F728-45C3-811B-97730C5ABE89}"/>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20</a:t>
              </a:r>
            </a:p>
          </p:txBody>
        </p:sp>
      </p:grpSp>
    </p:spTree>
    <p:extLst>
      <p:ext uri="{BB962C8B-B14F-4D97-AF65-F5344CB8AC3E}">
        <p14:creationId xmlns:p14="http://schemas.microsoft.com/office/powerpoint/2010/main" val="584514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500"/>
                                        <p:tgtEl>
                                          <p:spTgt spid="2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24"/>
                                        </p:tgtEl>
                                      </p:cBhvr>
                                    </p:animEffect>
                                    <p:set>
                                      <p:cBhvr>
                                        <p:cTn id="69" dur="1" fill="hold">
                                          <p:stCondLst>
                                            <p:cond delay="499"/>
                                          </p:stCondLst>
                                        </p:cTn>
                                        <p:tgtEl>
                                          <p:spTgt spid="24"/>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32"/>
                                        </p:tgtEl>
                                      </p:cBhvr>
                                    </p:animEffect>
                                    <p:set>
                                      <p:cBhvr>
                                        <p:cTn id="72" dur="1" fill="hold">
                                          <p:stCondLst>
                                            <p:cond delay="499"/>
                                          </p:stCondLst>
                                        </p:cTn>
                                        <p:tgtEl>
                                          <p:spTgt spid="32"/>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5"/>
                                        </p:tgtEl>
                                        <p:attrNameLst>
                                          <p:attrName>style.visibility</p:attrName>
                                        </p:attrNameLst>
                                      </p:cBhvr>
                                      <p:to>
                                        <p:strVal val="visible"/>
                                      </p:to>
                                    </p:set>
                                    <p:animEffect transition="in" filter="fade">
                                      <p:cBhvr>
                                        <p:cTn id="82" dur="500"/>
                                        <p:tgtEl>
                                          <p:spTgt spid="4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fade">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46"/>
                                        </p:tgtEl>
                                        <p:attrNameLst>
                                          <p:attrName>style.visibility</p:attrName>
                                        </p:attrNameLst>
                                      </p:cBhvr>
                                      <p:to>
                                        <p:strVal val="visible"/>
                                      </p:to>
                                    </p:set>
                                    <p:animEffect transition="in" filter="fade">
                                      <p:cBhvr>
                                        <p:cTn id="97" dur="500"/>
                                        <p:tgtEl>
                                          <p:spTgt spid="46"/>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47"/>
                                        </p:tgtEl>
                                        <p:attrNameLst>
                                          <p:attrName>style.visibility</p:attrName>
                                        </p:attrNameLst>
                                      </p:cBhvr>
                                      <p:to>
                                        <p:strVal val="visible"/>
                                      </p:to>
                                    </p:set>
                                    <p:animEffect transition="in" filter="fade">
                                      <p:cBhvr>
                                        <p:cTn id="102" dur="500"/>
                                        <p:tgtEl>
                                          <p:spTgt spid="47"/>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48"/>
                                        </p:tgtEl>
                                        <p:attrNameLst>
                                          <p:attrName>style.visibility</p:attrName>
                                        </p:attrNameLst>
                                      </p:cBhvr>
                                      <p:to>
                                        <p:strVal val="visible"/>
                                      </p:to>
                                    </p:set>
                                    <p:animEffect transition="in" filter="fade">
                                      <p:cBhvr>
                                        <p:cTn id="107" dur="500"/>
                                        <p:tgtEl>
                                          <p:spTgt spid="4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xit" presetSubtype="0" fill="hold" grpId="1" nodeType="clickEffect">
                                  <p:stCondLst>
                                    <p:cond delay="0"/>
                                  </p:stCondLst>
                                  <p:childTnLst>
                                    <p:animEffect transition="out" filter="fade">
                                      <p:cBhvr>
                                        <p:cTn id="111" dur="500"/>
                                        <p:tgtEl>
                                          <p:spTgt spid="46"/>
                                        </p:tgtEl>
                                      </p:cBhvr>
                                    </p:animEffect>
                                    <p:set>
                                      <p:cBhvr>
                                        <p:cTn id="112" dur="1" fill="hold">
                                          <p:stCondLst>
                                            <p:cond delay="499"/>
                                          </p:stCondLst>
                                        </p:cTn>
                                        <p:tgtEl>
                                          <p:spTgt spid="46"/>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47"/>
                                        </p:tgtEl>
                                      </p:cBhvr>
                                    </p:animEffect>
                                    <p:set>
                                      <p:cBhvr>
                                        <p:cTn id="115" dur="1" fill="hold">
                                          <p:stCondLst>
                                            <p:cond delay="499"/>
                                          </p:stCondLst>
                                        </p:cTn>
                                        <p:tgtEl>
                                          <p:spTgt spid="47"/>
                                        </p:tgtEl>
                                        <p:attrNameLst>
                                          <p:attrName>style.visibility</p:attrName>
                                        </p:attrNameLst>
                                      </p:cBhvr>
                                      <p:to>
                                        <p:strVal val="hidden"/>
                                      </p:to>
                                    </p:se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nodeType="clickEffect">
                                  <p:stCondLst>
                                    <p:cond delay="0"/>
                                  </p:stCondLst>
                                  <p:childTnLst>
                                    <p:set>
                                      <p:cBhvr>
                                        <p:cTn id="119" dur="1" fill="hold">
                                          <p:stCondLst>
                                            <p:cond delay="0"/>
                                          </p:stCondLst>
                                        </p:cTn>
                                        <p:tgtEl>
                                          <p:spTgt spid="57"/>
                                        </p:tgtEl>
                                        <p:attrNameLst>
                                          <p:attrName>style.visibility</p:attrName>
                                        </p:attrNameLst>
                                      </p:cBhvr>
                                      <p:to>
                                        <p:strVal val="visible"/>
                                      </p:to>
                                    </p:set>
                                    <p:animEffect transition="in" filter="fade">
                                      <p:cBhvr>
                                        <p:cTn id="120" dur="500"/>
                                        <p:tgtEl>
                                          <p:spTgt spid="57"/>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2"/>
                                        </p:tgtEl>
                                        <p:attrNameLst>
                                          <p:attrName>style.visibility</p:attrName>
                                        </p:attrNameLst>
                                      </p:cBhvr>
                                      <p:to>
                                        <p:strVal val="visible"/>
                                      </p:to>
                                    </p:set>
                                    <p:animEffect transition="in" filter="fade">
                                      <p:cBhvr>
                                        <p:cTn id="125" dur="500"/>
                                        <p:tgtEl>
                                          <p:spTgt spid="52"/>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9"/>
                                        </p:tgtEl>
                                        <p:attrNameLst>
                                          <p:attrName>style.visibility</p:attrName>
                                        </p:attrNameLst>
                                      </p:cBhvr>
                                      <p:to>
                                        <p:strVal val="visible"/>
                                      </p:to>
                                    </p:set>
                                    <p:animEffect transition="in" filter="fade">
                                      <p:cBhvr>
                                        <p:cTn id="130" dur="500"/>
                                        <p:tgtEl>
                                          <p:spTgt spid="49"/>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62"/>
                                        </p:tgtEl>
                                        <p:attrNameLst>
                                          <p:attrName>style.visibility</p:attrName>
                                        </p:attrNameLst>
                                      </p:cBhvr>
                                      <p:to>
                                        <p:strVal val="visible"/>
                                      </p:to>
                                    </p:set>
                                    <p:animEffect transition="in" filter="fade">
                                      <p:cBhvr>
                                        <p:cTn id="135" dur="500"/>
                                        <p:tgtEl>
                                          <p:spTgt spid="6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par>
                                <p:cTn id="139" presetID="10" presetClass="entr" presetSubtype="0" fill="hold" nodeType="withEffect">
                                  <p:stCondLst>
                                    <p:cond delay="0"/>
                                  </p:stCondLst>
                                  <p:childTnLst>
                                    <p:set>
                                      <p:cBhvr>
                                        <p:cTn id="140" dur="1" fill="hold">
                                          <p:stCondLst>
                                            <p:cond delay="0"/>
                                          </p:stCondLst>
                                        </p:cTn>
                                        <p:tgtEl>
                                          <p:spTgt spid="65"/>
                                        </p:tgtEl>
                                        <p:attrNameLst>
                                          <p:attrName>style.visibility</p:attrName>
                                        </p:attrNameLst>
                                      </p:cBhvr>
                                      <p:to>
                                        <p:strVal val="visible"/>
                                      </p:to>
                                    </p:set>
                                    <p:animEffect transition="in" filter="fade">
                                      <p:cBhvr>
                                        <p:cTn id="141" dur="500"/>
                                        <p:tgtEl>
                                          <p:spTgt spid="65"/>
                                        </p:tgtEl>
                                      </p:cBhvr>
                                    </p:animEffect>
                                  </p:childTnLst>
                                </p:cTn>
                              </p:par>
                              <p:par>
                                <p:cTn id="142" presetID="10" presetClass="entr" presetSubtype="0" fill="hold" nodeType="withEffect">
                                  <p:stCondLst>
                                    <p:cond delay="0"/>
                                  </p:stCondLst>
                                  <p:childTnLst>
                                    <p:set>
                                      <p:cBhvr>
                                        <p:cTn id="143" dur="1" fill="hold">
                                          <p:stCondLst>
                                            <p:cond delay="0"/>
                                          </p:stCondLst>
                                        </p:cTn>
                                        <p:tgtEl>
                                          <p:spTgt spid="69"/>
                                        </p:tgtEl>
                                        <p:attrNameLst>
                                          <p:attrName>style.visibility</p:attrName>
                                        </p:attrNameLst>
                                      </p:cBhvr>
                                      <p:to>
                                        <p:strVal val="visible"/>
                                      </p:to>
                                    </p:set>
                                    <p:animEffect transition="in" filter="fade">
                                      <p:cBhvr>
                                        <p:cTn id="144" dur="500"/>
                                        <p:tgtEl>
                                          <p:spTgt spid="69"/>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64"/>
                                        </p:tgtEl>
                                        <p:attrNameLst>
                                          <p:attrName>style.visibility</p:attrName>
                                        </p:attrNameLst>
                                      </p:cBhvr>
                                      <p:to>
                                        <p:strVal val="visible"/>
                                      </p:to>
                                    </p:set>
                                    <p:animEffect transition="in" filter="fade">
                                      <p:cBhvr>
                                        <p:cTn id="149" dur="500"/>
                                        <p:tgtEl>
                                          <p:spTgt spid="64"/>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68"/>
                                        </p:tgtEl>
                                        <p:attrNameLst>
                                          <p:attrName>style.visibility</p:attrName>
                                        </p:attrNameLst>
                                      </p:cBhvr>
                                      <p:to>
                                        <p:strVal val="visible"/>
                                      </p:to>
                                    </p:set>
                                    <p:animEffect transition="in" filter="fade">
                                      <p:cBhvr>
                                        <p:cTn id="154" dur="500"/>
                                        <p:tgtEl>
                                          <p:spTgt spid="68"/>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72"/>
                                        </p:tgtEl>
                                        <p:attrNameLst>
                                          <p:attrName>style.visibility</p:attrName>
                                        </p:attrNameLst>
                                      </p:cBhvr>
                                      <p:to>
                                        <p:strVal val="visible"/>
                                      </p:to>
                                    </p:set>
                                    <p:animEffect transition="in" filter="fade">
                                      <p:cBhvr>
                                        <p:cTn id="159" dur="500"/>
                                        <p:tgtEl>
                                          <p:spTgt spid="72"/>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xit" presetSubtype="0" fill="hold" nodeType="clickEffect">
                                  <p:stCondLst>
                                    <p:cond delay="0"/>
                                  </p:stCondLst>
                                  <p:childTnLst>
                                    <p:animEffect transition="out" filter="fade">
                                      <p:cBhvr>
                                        <p:cTn id="163" dur="500"/>
                                        <p:tgtEl>
                                          <p:spTgt spid="57"/>
                                        </p:tgtEl>
                                      </p:cBhvr>
                                    </p:animEffect>
                                    <p:set>
                                      <p:cBhvr>
                                        <p:cTn id="164" dur="1" fill="hold">
                                          <p:stCondLst>
                                            <p:cond delay="499"/>
                                          </p:stCondLst>
                                        </p:cTn>
                                        <p:tgtEl>
                                          <p:spTgt spid="57"/>
                                        </p:tgtEl>
                                        <p:attrNameLst>
                                          <p:attrName>style.visibility</p:attrName>
                                        </p:attrNameLst>
                                      </p:cBhvr>
                                      <p:to>
                                        <p:strVal val="hidden"/>
                                      </p:to>
                                    </p:set>
                                  </p:childTnLst>
                                </p:cTn>
                              </p:par>
                              <p:par>
                                <p:cTn id="165" presetID="10" presetClass="exit" presetSubtype="0" fill="hold" grpId="1" nodeType="withEffect">
                                  <p:stCondLst>
                                    <p:cond delay="0"/>
                                  </p:stCondLst>
                                  <p:childTnLst>
                                    <p:animEffect transition="out" filter="fade">
                                      <p:cBhvr>
                                        <p:cTn id="166" dur="500"/>
                                        <p:tgtEl>
                                          <p:spTgt spid="52"/>
                                        </p:tgtEl>
                                      </p:cBhvr>
                                    </p:animEffect>
                                    <p:set>
                                      <p:cBhvr>
                                        <p:cTn id="167" dur="1" fill="hold">
                                          <p:stCondLst>
                                            <p:cond delay="499"/>
                                          </p:stCondLst>
                                        </p:cTn>
                                        <p:tgtEl>
                                          <p:spTgt spid="52"/>
                                        </p:tgtEl>
                                        <p:attrNameLst>
                                          <p:attrName>style.visibility</p:attrName>
                                        </p:attrNameLst>
                                      </p:cBhvr>
                                      <p:to>
                                        <p:strVal val="hidden"/>
                                      </p:to>
                                    </p:set>
                                  </p:childTnLst>
                                </p:cTn>
                              </p:par>
                              <p:par>
                                <p:cTn id="168" presetID="10" presetClass="exit" presetSubtype="0" fill="hold" nodeType="withEffect">
                                  <p:stCondLst>
                                    <p:cond delay="0"/>
                                  </p:stCondLst>
                                  <p:childTnLst>
                                    <p:animEffect transition="out" filter="fade">
                                      <p:cBhvr>
                                        <p:cTn id="169" dur="500"/>
                                        <p:tgtEl>
                                          <p:spTgt spid="49"/>
                                        </p:tgtEl>
                                      </p:cBhvr>
                                    </p:animEffect>
                                    <p:set>
                                      <p:cBhvr>
                                        <p:cTn id="170" dur="1" fill="hold">
                                          <p:stCondLst>
                                            <p:cond delay="499"/>
                                          </p:stCondLst>
                                        </p:cTn>
                                        <p:tgtEl>
                                          <p:spTgt spid="49"/>
                                        </p:tgtEl>
                                        <p:attrNameLst>
                                          <p:attrName>style.visibility</p:attrName>
                                        </p:attrNameLst>
                                      </p:cBhvr>
                                      <p:to>
                                        <p:strVal val="hidden"/>
                                      </p:to>
                                    </p:set>
                                  </p:childTnLst>
                                </p:cTn>
                              </p:par>
                              <p:par>
                                <p:cTn id="171" presetID="10" presetClass="exit" presetSubtype="0" fill="hold" grpId="1" nodeType="withEffect">
                                  <p:stCondLst>
                                    <p:cond delay="0"/>
                                  </p:stCondLst>
                                  <p:childTnLst>
                                    <p:animEffect transition="out" filter="fade">
                                      <p:cBhvr>
                                        <p:cTn id="172" dur="500"/>
                                        <p:tgtEl>
                                          <p:spTgt spid="62"/>
                                        </p:tgtEl>
                                      </p:cBhvr>
                                    </p:animEffect>
                                    <p:set>
                                      <p:cBhvr>
                                        <p:cTn id="173" dur="1" fill="hold">
                                          <p:stCondLst>
                                            <p:cond delay="499"/>
                                          </p:stCondLst>
                                        </p:cTn>
                                        <p:tgtEl>
                                          <p:spTgt spid="62"/>
                                        </p:tgtEl>
                                        <p:attrNameLst>
                                          <p:attrName>style.visibility</p:attrName>
                                        </p:attrNameLst>
                                      </p:cBhvr>
                                      <p:to>
                                        <p:strVal val="hidden"/>
                                      </p:to>
                                    </p:set>
                                  </p:childTnLst>
                                </p:cTn>
                              </p:par>
                              <p:par>
                                <p:cTn id="174" presetID="10" presetClass="exit" presetSubtype="0" fill="hold" grpId="1" nodeType="withEffect">
                                  <p:stCondLst>
                                    <p:cond delay="0"/>
                                  </p:stCondLst>
                                  <p:childTnLst>
                                    <p:animEffect transition="out" filter="fade">
                                      <p:cBhvr>
                                        <p:cTn id="175" dur="500"/>
                                        <p:tgtEl>
                                          <p:spTgt spid="63"/>
                                        </p:tgtEl>
                                      </p:cBhvr>
                                    </p:animEffect>
                                    <p:set>
                                      <p:cBhvr>
                                        <p:cTn id="176" dur="1" fill="hold">
                                          <p:stCondLst>
                                            <p:cond delay="499"/>
                                          </p:stCondLst>
                                        </p:cTn>
                                        <p:tgtEl>
                                          <p:spTgt spid="63"/>
                                        </p:tgtEl>
                                        <p:attrNameLst>
                                          <p:attrName>style.visibility</p:attrName>
                                        </p:attrNameLst>
                                      </p:cBhvr>
                                      <p:to>
                                        <p:strVal val="hidden"/>
                                      </p:to>
                                    </p:set>
                                  </p:childTnLst>
                                </p:cTn>
                              </p:par>
                              <p:par>
                                <p:cTn id="177" presetID="10" presetClass="exit" presetSubtype="0" fill="hold" nodeType="withEffect">
                                  <p:stCondLst>
                                    <p:cond delay="0"/>
                                  </p:stCondLst>
                                  <p:childTnLst>
                                    <p:animEffect transition="out" filter="fade">
                                      <p:cBhvr>
                                        <p:cTn id="178" dur="500"/>
                                        <p:tgtEl>
                                          <p:spTgt spid="65"/>
                                        </p:tgtEl>
                                      </p:cBhvr>
                                    </p:animEffect>
                                    <p:set>
                                      <p:cBhvr>
                                        <p:cTn id="179" dur="1" fill="hold">
                                          <p:stCondLst>
                                            <p:cond delay="499"/>
                                          </p:stCondLst>
                                        </p:cTn>
                                        <p:tgtEl>
                                          <p:spTgt spid="65"/>
                                        </p:tgtEl>
                                        <p:attrNameLst>
                                          <p:attrName>style.visibility</p:attrName>
                                        </p:attrNameLst>
                                      </p:cBhvr>
                                      <p:to>
                                        <p:strVal val="hidden"/>
                                      </p:to>
                                    </p:set>
                                  </p:childTnLst>
                                </p:cTn>
                              </p:par>
                              <p:par>
                                <p:cTn id="180" presetID="10" presetClass="exit" presetSubtype="0" fill="hold" grpId="1" nodeType="withEffect">
                                  <p:stCondLst>
                                    <p:cond delay="0"/>
                                  </p:stCondLst>
                                  <p:childTnLst>
                                    <p:animEffect transition="out" filter="fade">
                                      <p:cBhvr>
                                        <p:cTn id="181" dur="500"/>
                                        <p:tgtEl>
                                          <p:spTgt spid="64"/>
                                        </p:tgtEl>
                                      </p:cBhvr>
                                    </p:animEffect>
                                    <p:set>
                                      <p:cBhvr>
                                        <p:cTn id="182" dur="1" fill="hold">
                                          <p:stCondLst>
                                            <p:cond delay="499"/>
                                          </p:stCondLst>
                                        </p:cTn>
                                        <p:tgtEl>
                                          <p:spTgt spid="64"/>
                                        </p:tgtEl>
                                        <p:attrNameLst>
                                          <p:attrName>style.visibility</p:attrName>
                                        </p:attrNameLst>
                                      </p:cBhvr>
                                      <p:to>
                                        <p:strVal val="hidden"/>
                                      </p:to>
                                    </p:set>
                                  </p:childTnLst>
                                </p:cTn>
                              </p:par>
                              <p:par>
                                <p:cTn id="183" presetID="10" presetClass="exit" presetSubtype="0" fill="hold" nodeType="withEffect">
                                  <p:stCondLst>
                                    <p:cond delay="0"/>
                                  </p:stCondLst>
                                  <p:childTnLst>
                                    <p:animEffect transition="out" filter="fade">
                                      <p:cBhvr>
                                        <p:cTn id="184" dur="500"/>
                                        <p:tgtEl>
                                          <p:spTgt spid="69"/>
                                        </p:tgtEl>
                                      </p:cBhvr>
                                    </p:animEffect>
                                    <p:set>
                                      <p:cBhvr>
                                        <p:cTn id="185" dur="1" fill="hold">
                                          <p:stCondLst>
                                            <p:cond delay="499"/>
                                          </p:stCondLst>
                                        </p:cTn>
                                        <p:tgtEl>
                                          <p:spTgt spid="69"/>
                                        </p:tgtEl>
                                        <p:attrNameLst>
                                          <p:attrName>style.visibility</p:attrName>
                                        </p:attrNameLst>
                                      </p:cBhvr>
                                      <p:to>
                                        <p:strVal val="hidden"/>
                                      </p:to>
                                    </p:set>
                                  </p:childTnLst>
                                </p:cTn>
                              </p:par>
                              <p:par>
                                <p:cTn id="186" presetID="10" presetClass="exit" presetSubtype="0" fill="hold" grpId="1" nodeType="withEffect">
                                  <p:stCondLst>
                                    <p:cond delay="0"/>
                                  </p:stCondLst>
                                  <p:childTnLst>
                                    <p:animEffect transition="out" filter="fade">
                                      <p:cBhvr>
                                        <p:cTn id="187" dur="500"/>
                                        <p:tgtEl>
                                          <p:spTgt spid="68"/>
                                        </p:tgtEl>
                                      </p:cBhvr>
                                    </p:animEffect>
                                    <p:set>
                                      <p:cBhvr>
                                        <p:cTn id="188" dur="1" fill="hold">
                                          <p:stCondLst>
                                            <p:cond delay="499"/>
                                          </p:stCondLst>
                                        </p:cTn>
                                        <p:tgtEl>
                                          <p:spTgt spid="68"/>
                                        </p:tgtEl>
                                        <p:attrNameLst>
                                          <p:attrName>style.visibility</p:attrName>
                                        </p:attrNameLst>
                                      </p:cBhvr>
                                      <p:to>
                                        <p:strVal val="hidden"/>
                                      </p:to>
                                    </p:set>
                                  </p:childTnLst>
                                </p:cTn>
                              </p:par>
                            </p:childTnLst>
                          </p:cTn>
                        </p:par>
                      </p:childTnLst>
                    </p:cTn>
                  </p:par>
                  <p:par>
                    <p:cTn id="189" fill="hold">
                      <p:stCondLst>
                        <p:cond delay="indefinite"/>
                      </p:stCondLst>
                      <p:childTnLst>
                        <p:par>
                          <p:cTn id="190" fill="hold">
                            <p:stCondLst>
                              <p:cond delay="0"/>
                            </p:stCondLst>
                            <p:childTnLst>
                              <p:par>
                                <p:cTn id="191" presetID="10" presetClass="entr" presetSubtype="0" fill="hold" nodeType="clickEffect">
                                  <p:stCondLst>
                                    <p:cond delay="0"/>
                                  </p:stCondLst>
                                  <p:childTnLst>
                                    <p:set>
                                      <p:cBhvr>
                                        <p:cTn id="192" dur="1" fill="hold">
                                          <p:stCondLst>
                                            <p:cond delay="0"/>
                                          </p:stCondLst>
                                        </p:cTn>
                                        <p:tgtEl>
                                          <p:spTgt spid="74"/>
                                        </p:tgtEl>
                                        <p:attrNameLst>
                                          <p:attrName>style.visibility</p:attrName>
                                        </p:attrNameLst>
                                      </p:cBhvr>
                                      <p:to>
                                        <p:strVal val="visible"/>
                                      </p:to>
                                    </p:set>
                                    <p:animEffect transition="in" filter="fade">
                                      <p:cBhvr>
                                        <p:cTn id="193" dur="500"/>
                                        <p:tgtEl>
                                          <p:spTgt spid="74"/>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73"/>
                                        </p:tgtEl>
                                        <p:attrNameLst>
                                          <p:attrName>style.visibility</p:attrName>
                                        </p:attrNameLst>
                                      </p:cBhvr>
                                      <p:to>
                                        <p:strVal val="visible"/>
                                      </p:to>
                                    </p:set>
                                    <p:animEffect transition="in" filter="fade">
                                      <p:cBhvr>
                                        <p:cTn id="198" dur="500"/>
                                        <p:tgtEl>
                                          <p:spTgt spid="7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77"/>
                                        </p:tgtEl>
                                        <p:attrNameLst>
                                          <p:attrName>style.visibility</p:attrName>
                                        </p:attrNameLst>
                                      </p:cBhvr>
                                      <p:to>
                                        <p:strVal val="visible"/>
                                      </p:to>
                                    </p:set>
                                    <p:animEffect transition="in" filter="fade">
                                      <p:cBhvr>
                                        <p:cTn id="203" dur="500"/>
                                        <p:tgtEl>
                                          <p:spTgt spid="77"/>
                                        </p:tgtEl>
                                      </p:cBhvr>
                                    </p:animEffect>
                                  </p:childTnLst>
                                </p:cTn>
                              </p:par>
                              <p:par>
                                <p:cTn id="204" presetID="10" presetClass="entr" presetSubtype="0" fill="hold" nodeType="withEffect">
                                  <p:stCondLst>
                                    <p:cond delay="0"/>
                                  </p:stCondLst>
                                  <p:childTnLst>
                                    <p:set>
                                      <p:cBhvr>
                                        <p:cTn id="205" dur="1" fill="hold">
                                          <p:stCondLst>
                                            <p:cond delay="0"/>
                                          </p:stCondLst>
                                        </p:cTn>
                                        <p:tgtEl>
                                          <p:spTgt spid="80"/>
                                        </p:tgtEl>
                                        <p:attrNameLst>
                                          <p:attrName>style.visibility</p:attrName>
                                        </p:attrNameLst>
                                      </p:cBhvr>
                                      <p:to>
                                        <p:strVal val="visible"/>
                                      </p:to>
                                    </p:set>
                                    <p:animEffect transition="in" filter="fade">
                                      <p:cBhvr>
                                        <p:cTn id="206" dur="500"/>
                                        <p:tgtEl>
                                          <p:spTgt spid="80"/>
                                        </p:tgtEl>
                                      </p:cBhvr>
                                    </p:animEffect>
                                  </p:childTnLst>
                                </p:cTn>
                              </p:par>
                            </p:childTnLst>
                          </p:cTn>
                        </p:par>
                      </p:childTnLst>
                    </p:cTn>
                  </p:par>
                  <p:par>
                    <p:cTn id="207" fill="hold">
                      <p:stCondLst>
                        <p:cond delay="indefinite"/>
                      </p:stCondLst>
                      <p:childTnLst>
                        <p:par>
                          <p:cTn id="208" fill="hold">
                            <p:stCondLst>
                              <p:cond delay="0"/>
                            </p:stCondLst>
                            <p:childTnLst>
                              <p:par>
                                <p:cTn id="209" presetID="10" presetClass="entr" presetSubtype="0" fill="hold" grpId="0" nodeType="clickEffect">
                                  <p:stCondLst>
                                    <p:cond delay="0"/>
                                  </p:stCondLst>
                                  <p:childTnLst>
                                    <p:set>
                                      <p:cBhvr>
                                        <p:cTn id="210" dur="1" fill="hold">
                                          <p:stCondLst>
                                            <p:cond delay="0"/>
                                          </p:stCondLst>
                                        </p:cTn>
                                        <p:tgtEl>
                                          <p:spTgt spid="79"/>
                                        </p:tgtEl>
                                        <p:attrNameLst>
                                          <p:attrName>style.visibility</p:attrName>
                                        </p:attrNameLst>
                                      </p:cBhvr>
                                      <p:to>
                                        <p:strVal val="visible"/>
                                      </p:to>
                                    </p:set>
                                    <p:animEffect transition="in" filter="fade">
                                      <p:cBhvr>
                                        <p:cTn id="211" dur="500"/>
                                        <p:tgtEl>
                                          <p:spTgt spid="79"/>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xit" presetSubtype="0" fill="hold" grpId="1" nodeType="clickEffect">
                                  <p:stCondLst>
                                    <p:cond delay="0"/>
                                  </p:stCondLst>
                                  <p:childTnLst>
                                    <p:animEffect transition="out" filter="fade">
                                      <p:cBhvr>
                                        <p:cTn id="215" dur="500"/>
                                        <p:tgtEl>
                                          <p:spTgt spid="77"/>
                                        </p:tgtEl>
                                      </p:cBhvr>
                                    </p:animEffect>
                                    <p:set>
                                      <p:cBhvr>
                                        <p:cTn id="216" dur="1" fill="hold">
                                          <p:stCondLst>
                                            <p:cond delay="499"/>
                                          </p:stCondLst>
                                        </p:cTn>
                                        <p:tgtEl>
                                          <p:spTgt spid="77"/>
                                        </p:tgtEl>
                                        <p:attrNameLst>
                                          <p:attrName>style.visibility</p:attrName>
                                        </p:attrNameLst>
                                      </p:cBhvr>
                                      <p:to>
                                        <p:strVal val="hidden"/>
                                      </p:to>
                                    </p:set>
                                  </p:childTnLst>
                                </p:cTn>
                              </p:par>
                              <p:par>
                                <p:cTn id="217" presetID="10" presetClass="exit" presetSubtype="0" fill="hold" nodeType="withEffect">
                                  <p:stCondLst>
                                    <p:cond delay="0"/>
                                  </p:stCondLst>
                                  <p:childTnLst>
                                    <p:animEffect transition="out" filter="fade">
                                      <p:cBhvr>
                                        <p:cTn id="218" dur="500"/>
                                        <p:tgtEl>
                                          <p:spTgt spid="80"/>
                                        </p:tgtEl>
                                      </p:cBhvr>
                                    </p:animEffect>
                                    <p:set>
                                      <p:cBhvr>
                                        <p:cTn id="219" dur="1" fill="hold">
                                          <p:stCondLst>
                                            <p:cond delay="499"/>
                                          </p:stCondLst>
                                        </p:cTn>
                                        <p:tgtEl>
                                          <p:spTgt spid="80"/>
                                        </p:tgtEl>
                                        <p:attrNameLst>
                                          <p:attrName>style.visibility</p:attrName>
                                        </p:attrNameLst>
                                      </p:cBhvr>
                                      <p:to>
                                        <p:strVal val="hidden"/>
                                      </p:to>
                                    </p:set>
                                  </p:childTnLst>
                                </p:cTn>
                              </p:par>
                              <p:par>
                                <p:cTn id="220" presetID="10" presetClass="exit" presetSubtype="0" fill="hold" grpId="1" nodeType="withEffect">
                                  <p:stCondLst>
                                    <p:cond delay="0"/>
                                  </p:stCondLst>
                                  <p:childTnLst>
                                    <p:animEffect transition="out" filter="fade">
                                      <p:cBhvr>
                                        <p:cTn id="221" dur="500"/>
                                        <p:tgtEl>
                                          <p:spTgt spid="79"/>
                                        </p:tgtEl>
                                      </p:cBhvr>
                                    </p:animEffect>
                                    <p:set>
                                      <p:cBhvr>
                                        <p:cTn id="222" dur="1" fill="hold">
                                          <p:stCondLst>
                                            <p:cond delay="499"/>
                                          </p:stCondLst>
                                        </p:cTn>
                                        <p:tgtEl>
                                          <p:spTgt spid="79"/>
                                        </p:tgtEl>
                                        <p:attrNameLst>
                                          <p:attrName>style.visibility</p:attrName>
                                        </p:attrNameLst>
                                      </p:cBhvr>
                                      <p:to>
                                        <p:strVal val="hidden"/>
                                      </p:to>
                                    </p:set>
                                  </p:childTnLst>
                                </p:cTn>
                              </p:par>
                              <p:par>
                                <p:cTn id="223" presetID="10" presetClass="exit" presetSubtype="0" fill="hold" nodeType="withEffect">
                                  <p:stCondLst>
                                    <p:cond delay="0"/>
                                  </p:stCondLst>
                                  <p:childTnLst>
                                    <p:animEffect transition="out" filter="fade">
                                      <p:cBhvr>
                                        <p:cTn id="224" dur="500"/>
                                        <p:tgtEl>
                                          <p:spTgt spid="74"/>
                                        </p:tgtEl>
                                      </p:cBhvr>
                                    </p:animEffect>
                                    <p:set>
                                      <p:cBhvr>
                                        <p:cTn id="225" dur="1" fill="hold">
                                          <p:stCondLst>
                                            <p:cond delay="499"/>
                                          </p:stCondLst>
                                        </p:cTn>
                                        <p:tgtEl>
                                          <p:spTgt spid="74"/>
                                        </p:tgtEl>
                                        <p:attrNameLst>
                                          <p:attrName>style.visibility</p:attrName>
                                        </p:attrNameLst>
                                      </p:cBhvr>
                                      <p:to>
                                        <p:strVal val="hidden"/>
                                      </p:to>
                                    </p:set>
                                  </p:childTnLst>
                                </p:cTn>
                              </p:par>
                              <p:par>
                                <p:cTn id="226" presetID="10" presetClass="exit" presetSubtype="0" fill="hold" grpId="1" nodeType="withEffect">
                                  <p:stCondLst>
                                    <p:cond delay="0"/>
                                  </p:stCondLst>
                                  <p:childTnLst>
                                    <p:animEffect transition="out" filter="fade">
                                      <p:cBhvr>
                                        <p:cTn id="227" dur="500"/>
                                        <p:tgtEl>
                                          <p:spTgt spid="73"/>
                                        </p:tgtEl>
                                      </p:cBhvr>
                                    </p:animEffect>
                                    <p:set>
                                      <p:cBhvr>
                                        <p:cTn id="228" dur="1" fill="hold">
                                          <p:stCondLst>
                                            <p:cond delay="499"/>
                                          </p:stCondLst>
                                        </p:cTn>
                                        <p:tgtEl>
                                          <p:spTgt spid="7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P spid="19" grpId="0"/>
      <p:bldP spid="20" grpId="0"/>
      <p:bldP spid="21" grpId="0"/>
      <p:bldP spid="24" grpId="0"/>
      <p:bldP spid="24" grpId="1"/>
      <p:bldP spid="25" grpId="0"/>
      <p:bldP spid="26" grpId="0"/>
      <p:bldP spid="27" grpId="0"/>
      <p:bldP spid="28" grpId="0" animBg="1"/>
      <p:bldP spid="29" grpId="0" animBg="1"/>
      <p:bldP spid="30" grpId="0"/>
      <p:bldP spid="31" grpId="0"/>
      <p:bldP spid="32" grpId="0"/>
      <p:bldP spid="32" grpId="1"/>
      <p:bldP spid="44" grpId="0"/>
      <p:bldP spid="45" grpId="0"/>
      <p:bldP spid="46" grpId="0"/>
      <p:bldP spid="46" grpId="1"/>
      <p:bldP spid="47" grpId="0"/>
      <p:bldP spid="47" grpId="1"/>
      <p:bldP spid="48" grpId="0" animBg="1"/>
      <p:bldP spid="52" grpId="0"/>
      <p:bldP spid="52" grpId="1"/>
      <p:bldP spid="62" grpId="0"/>
      <p:bldP spid="62" grpId="1"/>
      <p:bldP spid="63" grpId="0"/>
      <p:bldP spid="63" grpId="1"/>
      <p:bldP spid="64" grpId="0"/>
      <p:bldP spid="64" grpId="1"/>
      <p:bldP spid="68" grpId="0"/>
      <p:bldP spid="68" grpId="1"/>
      <p:bldP spid="72" grpId="0" animBg="1"/>
      <p:bldP spid="73" grpId="0"/>
      <p:bldP spid="73" grpId="1"/>
      <p:bldP spid="77" grpId="0"/>
      <p:bldP spid="77" grpId="1"/>
      <p:bldP spid="79" grpId="0"/>
      <p:bldP spid="79" grpId="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BA45EBE3-F9D5-44D5-9254-7DC13E481E48}"/>
              </a:ext>
            </a:extLst>
          </p:cNvPr>
          <p:cNvSpPr/>
          <p:nvPr/>
        </p:nvSpPr>
        <p:spPr>
          <a:xfrm>
            <a:off x="56123" y="50000"/>
            <a:ext cx="11676531" cy="584775"/>
          </a:xfrm>
          <a:prstGeom prst="rect">
            <a:avLst/>
          </a:prstGeom>
        </p:spPr>
        <p:txBody>
          <a:bodyPr wrap="square">
            <a:spAutoFit/>
          </a:bodyPr>
          <a:lstStyle/>
          <a:p>
            <a:r>
              <a:rPr lang="en-US" sz="3200" b="1" dirty="0"/>
              <a:t>Here is a triangle. Calculate the size of angle x. </a:t>
            </a:r>
          </a:p>
        </p:txBody>
      </p:sp>
      <p:pic>
        <p:nvPicPr>
          <p:cNvPr id="2" name="Picture 1">
            <a:extLst>
              <a:ext uri="{FF2B5EF4-FFF2-40B4-BE49-F238E27FC236}">
                <a16:creationId xmlns:a16="http://schemas.microsoft.com/office/drawing/2014/main" id="{734A527B-201E-48F1-AE64-52FB1237996B}"/>
              </a:ext>
            </a:extLst>
          </p:cNvPr>
          <p:cNvPicPr>
            <a:picLocks noChangeAspect="1"/>
          </p:cNvPicPr>
          <p:nvPr/>
        </p:nvPicPr>
        <p:blipFill>
          <a:blip r:embed="rId3"/>
          <a:stretch>
            <a:fillRect/>
          </a:stretch>
        </p:blipFill>
        <p:spPr>
          <a:xfrm>
            <a:off x="342970" y="740888"/>
            <a:ext cx="8036755" cy="3221601"/>
          </a:xfrm>
          <a:prstGeom prst="rect">
            <a:avLst/>
          </a:prstGeom>
        </p:spPr>
      </p:pic>
      <p:sp>
        <p:nvSpPr>
          <p:cNvPr id="5" name="Rectangle 4">
            <a:extLst>
              <a:ext uri="{FF2B5EF4-FFF2-40B4-BE49-F238E27FC236}">
                <a16:creationId xmlns:a16="http://schemas.microsoft.com/office/drawing/2014/main" id="{1B8A1FDC-0C7F-4537-B5A1-7501033988F3}"/>
              </a:ext>
            </a:extLst>
          </p:cNvPr>
          <p:cNvSpPr/>
          <p:nvPr/>
        </p:nvSpPr>
        <p:spPr>
          <a:xfrm>
            <a:off x="1202834" y="4196438"/>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34 + 39 = </a:t>
            </a:r>
          </a:p>
        </p:txBody>
      </p:sp>
      <p:sp>
        <p:nvSpPr>
          <p:cNvPr id="6" name="Rectangle 5">
            <a:extLst>
              <a:ext uri="{FF2B5EF4-FFF2-40B4-BE49-F238E27FC236}">
                <a16:creationId xmlns:a16="http://schemas.microsoft.com/office/drawing/2014/main" id="{3A806EBC-9CC4-4042-96A6-41B3C0C5E7E4}"/>
              </a:ext>
            </a:extLst>
          </p:cNvPr>
          <p:cNvSpPr/>
          <p:nvPr/>
        </p:nvSpPr>
        <p:spPr>
          <a:xfrm>
            <a:off x="3070746" y="4196438"/>
            <a:ext cx="1183205" cy="523220"/>
          </a:xfrm>
          <a:prstGeom prst="rect">
            <a:avLst/>
          </a:prstGeom>
        </p:spPr>
        <p:txBody>
          <a:bodyPr wrap="square">
            <a:spAutoFit/>
          </a:bodyPr>
          <a:lstStyle/>
          <a:p>
            <a:r>
              <a:rPr lang="en-GB" sz="2800" b="1" dirty="0">
                <a:solidFill>
                  <a:srgbClr val="FF0000"/>
                </a:solidFill>
                <a:latin typeface="Arial Black" panose="020B0A04020102020204" pitchFamily="34" charset="0"/>
              </a:rPr>
              <a:t>73</a:t>
            </a:r>
          </a:p>
        </p:txBody>
      </p:sp>
      <p:sp>
        <p:nvSpPr>
          <p:cNvPr id="7" name="Rectangle 6">
            <a:extLst>
              <a:ext uri="{FF2B5EF4-FFF2-40B4-BE49-F238E27FC236}">
                <a16:creationId xmlns:a16="http://schemas.microsoft.com/office/drawing/2014/main" id="{DAB2B533-4AFB-4C61-AC33-B00E20C8951E}"/>
              </a:ext>
            </a:extLst>
          </p:cNvPr>
          <p:cNvSpPr/>
          <p:nvPr/>
        </p:nvSpPr>
        <p:spPr>
          <a:xfrm>
            <a:off x="1202834" y="4745050"/>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73 = </a:t>
            </a:r>
          </a:p>
        </p:txBody>
      </p:sp>
      <p:sp>
        <p:nvSpPr>
          <p:cNvPr id="8" name="Rectangle 7">
            <a:extLst>
              <a:ext uri="{FF2B5EF4-FFF2-40B4-BE49-F238E27FC236}">
                <a16:creationId xmlns:a16="http://schemas.microsoft.com/office/drawing/2014/main" id="{F5EEAD4E-16B1-472D-BD54-21B0F6B92CDA}"/>
              </a:ext>
            </a:extLst>
          </p:cNvPr>
          <p:cNvSpPr/>
          <p:nvPr/>
        </p:nvSpPr>
        <p:spPr>
          <a:xfrm>
            <a:off x="3270441" y="4747221"/>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
        <p:nvSpPr>
          <p:cNvPr id="9" name="Rectangle 8">
            <a:extLst>
              <a:ext uri="{FF2B5EF4-FFF2-40B4-BE49-F238E27FC236}">
                <a16:creationId xmlns:a16="http://schemas.microsoft.com/office/drawing/2014/main" id="{60BDD80D-8C33-4453-9DF0-8A5EB303D162}"/>
              </a:ext>
            </a:extLst>
          </p:cNvPr>
          <p:cNvSpPr/>
          <p:nvPr/>
        </p:nvSpPr>
        <p:spPr>
          <a:xfrm>
            <a:off x="4259776" y="1101000"/>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
        <p:nvSpPr>
          <p:cNvPr id="10" name="Rectangle 9">
            <a:extLst>
              <a:ext uri="{FF2B5EF4-FFF2-40B4-BE49-F238E27FC236}">
                <a16:creationId xmlns:a16="http://schemas.microsoft.com/office/drawing/2014/main" id="{5DCDACCB-61DA-4D60-92ED-BFA8C992E0D6}"/>
              </a:ext>
            </a:extLst>
          </p:cNvPr>
          <p:cNvSpPr/>
          <p:nvPr/>
        </p:nvSpPr>
        <p:spPr>
          <a:xfrm>
            <a:off x="7939335" y="105971"/>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Tree>
    <p:extLst>
      <p:ext uri="{BB962C8B-B14F-4D97-AF65-F5344CB8AC3E}">
        <p14:creationId xmlns:p14="http://schemas.microsoft.com/office/powerpoint/2010/main" val="83271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grid made of squares.</a:t>
            </a:r>
          </a:p>
          <a:p>
            <a:r>
              <a:rPr lang="en-US" sz="3200" b="1" dirty="0"/>
              <a:t>Shade 10% of this grid.</a:t>
            </a:r>
          </a:p>
        </p:txBody>
      </p:sp>
      <p:pic>
        <p:nvPicPr>
          <p:cNvPr id="97282" name="Picture 2">
            <a:extLst>
              <a:ext uri="{FF2B5EF4-FFF2-40B4-BE49-F238E27FC236}">
                <a16:creationId xmlns:a16="http://schemas.microsoft.com/office/drawing/2014/main" id="{9E091086-BCBA-43BD-A62B-12DD52CAA5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4088" y="1329699"/>
            <a:ext cx="4099758" cy="342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83A67504-9014-4CBA-BEDC-326D308E3482}"/>
              </a:ext>
            </a:extLst>
          </p:cNvPr>
          <p:cNvSpPr txBox="1"/>
          <p:nvPr/>
        </p:nvSpPr>
        <p:spPr>
          <a:xfrm>
            <a:off x="544088" y="4897359"/>
            <a:ext cx="2417682" cy="630942"/>
          </a:xfrm>
          <a:prstGeom prst="rect">
            <a:avLst/>
          </a:prstGeom>
          <a:noFill/>
        </p:spPr>
        <p:txBody>
          <a:bodyPr wrap="square" rtlCol="0">
            <a:spAutoFit/>
          </a:bodyPr>
          <a:lstStyle/>
          <a:p>
            <a:r>
              <a:rPr lang="en-GB" sz="3500" b="1" dirty="0">
                <a:solidFill>
                  <a:srgbClr val="FF0000"/>
                </a:solidFill>
              </a:rPr>
              <a:t>30 squares</a:t>
            </a:r>
          </a:p>
        </p:txBody>
      </p:sp>
      <p:cxnSp>
        <p:nvCxnSpPr>
          <p:cNvPr id="6" name="Straight Connector 5">
            <a:extLst>
              <a:ext uri="{FF2B5EF4-FFF2-40B4-BE49-F238E27FC236}">
                <a16:creationId xmlns:a16="http://schemas.microsoft.com/office/drawing/2014/main" id="{6279C722-0EF7-4868-876F-6E4B8A0C040B}"/>
              </a:ext>
            </a:extLst>
          </p:cNvPr>
          <p:cNvCxnSpPr>
            <a:cxnSpLocks/>
          </p:cNvCxnSpPr>
          <p:nvPr/>
        </p:nvCxnSpPr>
        <p:spPr>
          <a:xfrm>
            <a:off x="5112144" y="1672358"/>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3E27F22-1FFF-4156-AABC-7A4ECA2DB52D}"/>
              </a:ext>
            </a:extLst>
          </p:cNvPr>
          <p:cNvCxnSpPr>
            <a:cxnSpLocks/>
          </p:cNvCxnSpPr>
          <p:nvPr/>
        </p:nvCxnSpPr>
        <p:spPr>
          <a:xfrm>
            <a:off x="6893302" y="1672678"/>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019DA891-7A1B-416E-BF95-8EF81F2DDE1E}"/>
              </a:ext>
            </a:extLst>
          </p:cNvPr>
          <p:cNvSpPr txBox="1"/>
          <p:nvPr/>
        </p:nvSpPr>
        <p:spPr>
          <a:xfrm>
            <a:off x="5303415" y="1164501"/>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9" name="TextBox 8">
            <a:extLst>
              <a:ext uri="{FF2B5EF4-FFF2-40B4-BE49-F238E27FC236}">
                <a16:creationId xmlns:a16="http://schemas.microsoft.com/office/drawing/2014/main" id="{E0B0D57F-E797-44DD-B0AA-14AB6951EE7D}"/>
              </a:ext>
            </a:extLst>
          </p:cNvPr>
          <p:cNvSpPr txBox="1"/>
          <p:nvPr/>
        </p:nvSpPr>
        <p:spPr>
          <a:xfrm>
            <a:off x="5100860" y="1620667"/>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E403A443-4212-4739-AEAF-663EF9911553}"/>
              </a:ext>
            </a:extLst>
          </p:cNvPr>
          <p:cNvSpPr txBox="1"/>
          <p:nvPr/>
        </p:nvSpPr>
        <p:spPr>
          <a:xfrm>
            <a:off x="6879007" y="1614152"/>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1" name="TextBox 10">
            <a:extLst>
              <a:ext uri="{FF2B5EF4-FFF2-40B4-BE49-F238E27FC236}">
                <a16:creationId xmlns:a16="http://schemas.microsoft.com/office/drawing/2014/main" id="{2BA10299-7519-46D8-9C33-B98579D0D06F}"/>
              </a:ext>
            </a:extLst>
          </p:cNvPr>
          <p:cNvSpPr txBox="1"/>
          <p:nvPr/>
        </p:nvSpPr>
        <p:spPr>
          <a:xfrm>
            <a:off x="6435541" y="138125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2" name="Arc 11">
            <a:extLst>
              <a:ext uri="{FF2B5EF4-FFF2-40B4-BE49-F238E27FC236}">
                <a16:creationId xmlns:a16="http://schemas.microsoft.com/office/drawing/2014/main" id="{1E35865F-40DE-480E-8CA5-CA0D78DCFFCE}"/>
              </a:ext>
            </a:extLst>
          </p:cNvPr>
          <p:cNvSpPr/>
          <p:nvPr/>
        </p:nvSpPr>
        <p:spPr>
          <a:xfrm rot="16200000">
            <a:off x="6153388" y="451880"/>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252C14CA-088E-4485-8E3C-529F67962DE6}"/>
              </a:ext>
            </a:extLst>
          </p:cNvPr>
          <p:cNvSpPr/>
          <p:nvPr/>
        </p:nvSpPr>
        <p:spPr>
          <a:xfrm rot="5400000">
            <a:off x="6156764" y="1375626"/>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5002A632-AF5E-422E-951A-7B2D12DE6F03}"/>
              </a:ext>
            </a:extLst>
          </p:cNvPr>
          <p:cNvSpPr txBox="1"/>
          <p:nvPr/>
        </p:nvSpPr>
        <p:spPr>
          <a:xfrm>
            <a:off x="6188697" y="2129263"/>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527B8085-D5A3-481D-A10F-FB4A97A11FF7}"/>
              </a:ext>
            </a:extLst>
          </p:cNvPr>
          <p:cNvSpPr txBox="1"/>
          <p:nvPr/>
        </p:nvSpPr>
        <p:spPr>
          <a:xfrm>
            <a:off x="6188696" y="834950"/>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657CE9EF-3B60-417A-87E6-7577B7E0347F}"/>
              </a:ext>
            </a:extLst>
          </p:cNvPr>
          <p:cNvSpPr txBox="1"/>
          <p:nvPr/>
        </p:nvSpPr>
        <p:spPr>
          <a:xfrm>
            <a:off x="7106750" y="1173305"/>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17" name="Straight Connector 16">
            <a:extLst>
              <a:ext uri="{FF2B5EF4-FFF2-40B4-BE49-F238E27FC236}">
                <a16:creationId xmlns:a16="http://schemas.microsoft.com/office/drawing/2014/main" id="{966A12DB-C2C2-44E1-9343-897CEAA6FF9A}"/>
              </a:ext>
            </a:extLst>
          </p:cNvPr>
          <p:cNvCxnSpPr>
            <a:cxnSpLocks/>
          </p:cNvCxnSpPr>
          <p:nvPr/>
        </p:nvCxnSpPr>
        <p:spPr>
          <a:xfrm>
            <a:off x="8355518" y="1678334"/>
            <a:ext cx="9507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4D94483-8B75-430F-A87D-1F884CB37D81}"/>
              </a:ext>
            </a:extLst>
          </p:cNvPr>
          <p:cNvSpPr txBox="1"/>
          <p:nvPr/>
        </p:nvSpPr>
        <p:spPr>
          <a:xfrm>
            <a:off x="7861901" y="138093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FB32E5D1-D425-4595-8DD1-8863F9991D2B}"/>
              </a:ext>
            </a:extLst>
          </p:cNvPr>
          <p:cNvSpPr txBox="1"/>
          <p:nvPr/>
        </p:nvSpPr>
        <p:spPr>
          <a:xfrm>
            <a:off x="8373999" y="1614152"/>
            <a:ext cx="11250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20" name="Arc 19">
            <a:extLst>
              <a:ext uri="{FF2B5EF4-FFF2-40B4-BE49-F238E27FC236}">
                <a16:creationId xmlns:a16="http://schemas.microsoft.com/office/drawing/2014/main" id="{1ECDC1AE-9379-4683-8B91-13C39C8FB6D7}"/>
              </a:ext>
            </a:extLst>
          </p:cNvPr>
          <p:cNvSpPr/>
          <p:nvPr/>
        </p:nvSpPr>
        <p:spPr>
          <a:xfrm rot="16200000">
            <a:off x="7712686" y="498568"/>
            <a:ext cx="810037" cy="146265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Arc 20">
            <a:extLst>
              <a:ext uri="{FF2B5EF4-FFF2-40B4-BE49-F238E27FC236}">
                <a16:creationId xmlns:a16="http://schemas.microsoft.com/office/drawing/2014/main" id="{B47BE46A-3CAD-4311-B2E2-8FAF82A5E324}"/>
              </a:ext>
            </a:extLst>
          </p:cNvPr>
          <p:cNvSpPr/>
          <p:nvPr/>
        </p:nvSpPr>
        <p:spPr>
          <a:xfrm rot="5400000">
            <a:off x="7715859" y="1422520"/>
            <a:ext cx="810037" cy="146900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252C1518-42E9-4B25-8F26-880FC2418CD8}"/>
              </a:ext>
            </a:extLst>
          </p:cNvPr>
          <p:cNvSpPr txBox="1"/>
          <p:nvPr/>
        </p:nvSpPr>
        <p:spPr>
          <a:xfrm>
            <a:off x="7794686" y="2129263"/>
            <a:ext cx="759134"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BD78813E-B8DD-40B0-A5A4-424C24DF7967}"/>
              </a:ext>
            </a:extLst>
          </p:cNvPr>
          <p:cNvSpPr txBox="1"/>
          <p:nvPr/>
        </p:nvSpPr>
        <p:spPr>
          <a:xfrm>
            <a:off x="7794685" y="834950"/>
            <a:ext cx="759134"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9D961A93-A301-4487-AA52-0B17B6AE5103}"/>
              </a:ext>
            </a:extLst>
          </p:cNvPr>
          <p:cNvSpPr txBox="1"/>
          <p:nvPr/>
        </p:nvSpPr>
        <p:spPr>
          <a:xfrm>
            <a:off x="8614809" y="1173305"/>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 name="Rectangle 3">
            <a:extLst>
              <a:ext uri="{FF2B5EF4-FFF2-40B4-BE49-F238E27FC236}">
                <a16:creationId xmlns:a16="http://schemas.microsoft.com/office/drawing/2014/main" id="{71194531-F565-4B5D-AE9A-76C07DE7D3E2}"/>
              </a:ext>
            </a:extLst>
          </p:cNvPr>
          <p:cNvSpPr/>
          <p:nvPr/>
        </p:nvSpPr>
        <p:spPr>
          <a:xfrm>
            <a:off x="597648" y="1386910"/>
            <a:ext cx="663388" cy="19838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17A857A8-370D-44A9-8FB2-34DF96E9CF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67422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fade">
                                      <p:cBhvr>
                                        <p:cTn id="59" dur="500"/>
                                        <p:tgtEl>
                                          <p:spTgt spid="1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fade">
                                      <p:cBhvr>
                                        <p:cTn id="8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P spid="11" grpId="0"/>
      <p:bldP spid="12" grpId="0" animBg="1"/>
      <p:bldP spid="13" grpId="0" animBg="1"/>
      <p:bldP spid="14" grpId="0"/>
      <p:bldP spid="15" grpId="0"/>
      <p:bldP spid="16" grpId="0"/>
      <p:bldP spid="18" grpId="0"/>
      <p:bldP spid="19" grpId="0"/>
      <p:bldP spid="20" grpId="0" animBg="1"/>
      <p:bldP spid="21" grpId="0" animBg="1"/>
      <p:bldP spid="22" grpId="0"/>
      <p:bldP spid="23" grpId="0"/>
      <p:bldP spid="24" grpId="0"/>
      <p:bldP spid="4"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Mari is the presenter of a weekly radio show.</a:t>
            </a:r>
          </a:p>
          <a:p>
            <a:r>
              <a:rPr lang="en-US" sz="3200" b="1" dirty="0"/>
              <a:t>She always plays five new songs for every two old songs.</a:t>
            </a:r>
          </a:p>
          <a:p>
            <a:r>
              <a:rPr lang="en-US" sz="3200" b="1" dirty="0"/>
              <a:t>Last week she played 15 new songs.</a:t>
            </a:r>
          </a:p>
          <a:p>
            <a:r>
              <a:rPr lang="en-US" sz="3200" b="1" dirty="0"/>
              <a:t>How many songs did she play altogether?</a:t>
            </a:r>
          </a:p>
        </p:txBody>
      </p:sp>
      <p:sp>
        <p:nvSpPr>
          <p:cNvPr id="4" name="Rectangle 3">
            <a:extLst>
              <a:ext uri="{FF2B5EF4-FFF2-40B4-BE49-F238E27FC236}">
                <a16:creationId xmlns:a16="http://schemas.microsoft.com/office/drawing/2014/main" id="{52A815CE-D69C-4183-A5EE-AFA4F2D703D4}"/>
              </a:ext>
            </a:extLst>
          </p:cNvPr>
          <p:cNvSpPr/>
          <p:nvPr/>
        </p:nvSpPr>
        <p:spPr>
          <a:xfrm>
            <a:off x="1742045" y="2228105"/>
            <a:ext cx="2130279" cy="954107"/>
          </a:xfrm>
          <a:prstGeom prst="rect">
            <a:avLst/>
          </a:prstGeom>
        </p:spPr>
        <p:txBody>
          <a:bodyPr wrap="square">
            <a:spAutoFit/>
          </a:bodyPr>
          <a:lstStyle/>
          <a:p>
            <a:r>
              <a:rPr lang="en-GB" sz="2800" b="1" dirty="0">
                <a:solidFill>
                  <a:srgbClr val="FF0000"/>
                </a:solidFill>
              </a:rPr>
              <a:t>new: old</a:t>
            </a:r>
          </a:p>
          <a:p>
            <a:r>
              <a:rPr lang="en-GB" sz="2800" b="1" dirty="0">
                <a:solidFill>
                  <a:srgbClr val="FF0000"/>
                </a:solidFill>
              </a:rPr>
              <a:t>     </a:t>
            </a:r>
            <a:r>
              <a:rPr lang="en-GB" sz="1600" b="1" dirty="0">
                <a:solidFill>
                  <a:srgbClr val="FF0000"/>
                </a:solidFill>
              </a:rPr>
              <a:t> </a:t>
            </a:r>
            <a:r>
              <a:rPr lang="en-GB" sz="2800" b="1" dirty="0">
                <a:solidFill>
                  <a:srgbClr val="FF0000"/>
                </a:solidFill>
              </a:rPr>
              <a:t>5: 2</a:t>
            </a:r>
            <a:endParaRPr lang="en-GB" sz="2400" dirty="0">
              <a:solidFill>
                <a:srgbClr val="FF0000"/>
              </a:solidFill>
            </a:endParaRPr>
          </a:p>
        </p:txBody>
      </p:sp>
      <p:sp>
        <p:nvSpPr>
          <p:cNvPr id="5" name="Rectangle 4">
            <a:extLst>
              <a:ext uri="{FF2B5EF4-FFF2-40B4-BE49-F238E27FC236}">
                <a16:creationId xmlns:a16="http://schemas.microsoft.com/office/drawing/2014/main" id="{BF11F9A1-463B-45C5-A094-8025A4759974}"/>
              </a:ext>
            </a:extLst>
          </p:cNvPr>
          <p:cNvSpPr/>
          <p:nvPr/>
        </p:nvSpPr>
        <p:spPr>
          <a:xfrm>
            <a:off x="2013324" y="3774303"/>
            <a:ext cx="743531" cy="523220"/>
          </a:xfrm>
          <a:prstGeom prst="rect">
            <a:avLst/>
          </a:prstGeom>
        </p:spPr>
        <p:txBody>
          <a:bodyPr wrap="square">
            <a:spAutoFit/>
          </a:bodyPr>
          <a:lstStyle/>
          <a:p>
            <a:r>
              <a:rPr lang="en-GB" sz="2800" b="1" dirty="0">
                <a:solidFill>
                  <a:srgbClr val="FF0000"/>
                </a:solidFill>
              </a:rPr>
              <a:t>15:</a:t>
            </a:r>
            <a:endParaRPr lang="en-GB" sz="2400" dirty="0">
              <a:solidFill>
                <a:srgbClr val="FF0000"/>
              </a:solidFill>
            </a:endParaRPr>
          </a:p>
        </p:txBody>
      </p:sp>
      <p:sp>
        <p:nvSpPr>
          <p:cNvPr id="6" name="Arrow: Curved Right 5">
            <a:extLst>
              <a:ext uri="{FF2B5EF4-FFF2-40B4-BE49-F238E27FC236}">
                <a16:creationId xmlns:a16="http://schemas.microsoft.com/office/drawing/2014/main" id="{D5CDA33A-3F8D-4623-85B6-691F50084DB5}"/>
              </a:ext>
            </a:extLst>
          </p:cNvPr>
          <p:cNvSpPr/>
          <p:nvPr/>
        </p:nvSpPr>
        <p:spPr>
          <a:xfrm>
            <a:off x="1587760"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Arrow: Curved Right 6">
            <a:extLst>
              <a:ext uri="{FF2B5EF4-FFF2-40B4-BE49-F238E27FC236}">
                <a16:creationId xmlns:a16="http://schemas.microsoft.com/office/drawing/2014/main" id="{840206E4-2451-4DAB-9EAC-1F8426E7ECC3}"/>
              </a:ext>
            </a:extLst>
          </p:cNvPr>
          <p:cNvSpPr/>
          <p:nvPr/>
        </p:nvSpPr>
        <p:spPr>
          <a:xfrm flipH="1">
            <a:off x="2934269"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TextBox 7">
            <a:extLst>
              <a:ext uri="{FF2B5EF4-FFF2-40B4-BE49-F238E27FC236}">
                <a16:creationId xmlns:a16="http://schemas.microsoft.com/office/drawing/2014/main" id="{9A7D3FD2-DFB8-40DC-A7DB-44F27023755F}"/>
              </a:ext>
            </a:extLst>
          </p:cNvPr>
          <p:cNvSpPr txBox="1"/>
          <p:nvPr/>
        </p:nvSpPr>
        <p:spPr>
          <a:xfrm>
            <a:off x="941372" y="3156473"/>
            <a:ext cx="872542" cy="646331"/>
          </a:xfrm>
          <a:prstGeom prst="rect">
            <a:avLst/>
          </a:prstGeom>
          <a:noFill/>
        </p:spPr>
        <p:txBody>
          <a:bodyPr wrap="square" rtlCol="0">
            <a:spAutoFit/>
          </a:bodyPr>
          <a:lstStyle/>
          <a:p>
            <a:r>
              <a:rPr lang="en-GB" sz="3600" dirty="0">
                <a:solidFill>
                  <a:srgbClr val="FF0000"/>
                </a:solidFill>
              </a:rPr>
              <a:t>x3</a:t>
            </a:r>
          </a:p>
        </p:txBody>
      </p:sp>
      <p:sp>
        <p:nvSpPr>
          <p:cNvPr id="9" name="TextBox 8">
            <a:extLst>
              <a:ext uri="{FF2B5EF4-FFF2-40B4-BE49-F238E27FC236}">
                <a16:creationId xmlns:a16="http://schemas.microsoft.com/office/drawing/2014/main" id="{DC1CDFD5-C1B9-449A-B186-A5A3EB0A63E4}"/>
              </a:ext>
            </a:extLst>
          </p:cNvPr>
          <p:cNvSpPr txBox="1"/>
          <p:nvPr/>
        </p:nvSpPr>
        <p:spPr>
          <a:xfrm>
            <a:off x="3369165" y="3188005"/>
            <a:ext cx="619080" cy="646331"/>
          </a:xfrm>
          <a:prstGeom prst="rect">
            <a:avLst/>
          </a:prstGeom>
          <a:noFill/>
        </p:spPr>
        <p:txBody>
          <a:bodyPr wrap="none" rtlCol="0">
            <a:spAutoFit/>
          </a:bodyPr>
          <a:lstStyle/>
          <a:p>
            <a:r>
              <a:rPr lang="en-GB" sz="3600" dirty="0">
                <a:solidFill>
                  <a:srgbClr val="FF0000"/>
                </a:solidFill>
              </a:rPr>
              <a:t>x3</a:t>
            </a:r>
          </a:p>
        </p:txBody>
      </p:sp>
      <p:sp>
        <p:nvSpPr>
          <p:cNvPr id="10" name="Rectangle 9">
            <a:extLst>
              <a:ext uri="{FF2B5EF4-FFF2-40B4-BE49-F238E27FC236}">
                <a16:creationId xmlns:a16="http://schemas.microsoft.com/office/drawing/2014/main" id="{3F6FE3E4-F43F-4A9A-9806-E74EFDF70C9A}"/>
              </a:ext>
            </a:extLst>
          </p:cNvPr>
          <p:cNvSpPr/>
          <p:nvPr/>
        </p:nvSpPr>
        <p:spPr>
          <a:xfrm>
            <a:off x="2572138" y="3774303"/>
            <a:ext cx="369434" cy="523220"/>
          </a:xfrm>
          <a:prstGeom prst="rect">
            <a:avLst/>
          </a:prstGeom>
        </p:spPr>
        <p:txBody>
          <a:bodyPr wrap="square">
            <a:spAutoFit/>
          </a:bodyPr>
          <a:lstStyle/>
          <a:p>
            <a:r>
              <a:rPr lang="en-GB" sz="2800" b="1" dirty="0">
                <a:solidFill>
                  <a:srgbClr val="FF0000"/>
                </a:solidFill>
              </a:rPr>
              <a:t>6</a:t>
            </a:r>
            <a:endParaRPr lang="en-GB" sz="2400" dirty="0">
              <a:solidFill>
                <a:srgbClr val="FF0000"/>
              </a:solidFill>
            </a:endParaRPr>
          </a:p>
        </p:txBody>
      </p:sp>
      <p:sp>
        <p:nvSpPr>
          <p:cNvPr id="11" name="Rectangle 10">
            <a:extLst>
              <a:ext uri="{FF2B5EF4-FFF2-40B4-BE49-F238E27FC236}">
                <a16:creationId xmlns:a16="http://schemas.microsoft.com/office/drawing/2014/main" id="{008669D7-3D83-4C52-B8C9-A527D53CD17E}"/>
              </a:ext>
            </a:extLst>
          </p:cNvPr>
          <p:cNvSpPr/>
          <p:nvPr/>
        </p:nvSpPr>
        <p:spPr>
          <a:xfrm>
            <a:off x="623456" y="4631131"/>
            <a:ext cx="7697005" cy="584775"/>
          </a:xfrm>
          <a:prstGeom prst="rect">
            <a:avLst/>
          </a:prstGeom>
        </p:spPr>
        <p:txBody>
          <a:bodyPr wrap="square">
            <a:spAutoFit/>
          </a:bodyPr>
          <a:lstStyle/>
          <a:p>
            <a:r>
              <a:rPr lang="en-GB" sz="3200" b="1" dirty="0">
                <a:solidFill>
                  <a:srgbClr val="FF0000"/>
                </a:solidFill>
              </a:rPr>
              <a:t>She played 15 new songs and 6 old songs. </a:t>
            </a:r>
          </a:p>
        </p:txBody>
      </p:sp>
      <p:sp>
        <p:nvSpPr>
          <p:cNvPr id="12" name="Rectangle 11">
            <a:extLst>
              <a:ext uri="{FF2B5EF4-FFF2-40B4-BE49-F238E27FC236}">
                <a16:creationId xmlns:a16="http://schemas.microsoft.com/office/drawing/2014/main" id="{09CD5CD9-19F8-479D-B1EB-9D6DF56C9A65}"/>
              </a:ext>
            </a:extLst>
          </p:cNvPr>
          <p:cNvSpPr/>
          <p:nvPr/>
        </p:nvSpPr>
        <p:spPr>
          <a:xfrm>
            <a:off x="7905015" y="4631131"/>
            <a:ext cx="2116626" cy="584775"/>
          </a:xfrm>
          <a:prstGeom prst="rect">
            <a:avLst/>
          </a:prstGeom>
        </p:spPr>
        <p:txBody>
          <a:bodyPr wrap="square">
            <a:spAutoFit/>
          </a:bodyPr>
          <a:lstStyle/>
          <a:p>
            <a:r>
              <a:rPr lang="en-GB" sz="3200" b="1" dirty="0">
                <a:solidFill>
                  <a:srgbClr val="FF0000"/>
                </a:solidFill>
              </a:rPr>
              <a:t>15 + 6 = 21</a:t>
            </a:r>
          </a:p>
        </p:txBody>
      </p:sp>
      <p:sp>
        <p:nvSpPr>
          <p:cNvPr id="13" name="Rectangle 12">
            <a:extLst>
              <a:ext uri="{FF2B5EF4-FFF2-40B4-BE49-F238E27FC236}">
                <a16:creationId xmlns:a16="http://schemas.microsoft.com/office/drawing/2014/main" id="{84502B29-9F55-41E9-9542-BFC0136AB4DD}"/>
              </a:ext>
            </a:extLst>
          </p:cNvPr>
          <p:cNvSpPr/>
          <p:nvPr/>
        </p:nvSpPr>
        <p:spPr>
          <a:xfrm>
            <a:off x="623457" y="5119495"/>
            <a:ext cx="5747363" cy="584775"/>
          </a:xfrm>
          <a:prstGeom prst="rect">
            <a:avLst/>
          </a:prstGeom>
        </p:spPr>
        <p:txBody>
          <a:bodyPr wrap="square">
            <a:spAutoFit/>
          </a:bodyPr>
          <a:lstStyle/>
          <a:p>
            <a:r>
              <a:rPr lang="en-GB" sz="3200" b="1" dirty="0">
                <a:solidFill>
                  <a:srgbClr val="FF0000"/>
                </a:solidFill>
              </a:rPr>
              <a:t>She played 21 songs altogether. </a:t>
            </a:r>
            <a:endParaRPr lang="en-GB" sz="2800" dirty="0">
              <a:solidFill>
                <a:srgbClr val="FF0000"/>
              </a:solidFill>
            </a:endParaRPr>
          </a:p>
        </p:txBody>
      </p:sp>
    </p:spTree>
    <p:extLst>
      <p:ext uri="{BB962C8B-B14F-4D97-AF65-F5344CB8AC3E}">
        <p14:creationId xmlns:p14="http://schemas.microsoft.com/office/powerpoint/2010/main" val="1077292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dissolv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dissolv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dissolv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dissolve">
                                      <p:cBhvr>
                                        <p:cTn id="4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8" grpId="0"/>
      <p:bldP spid="9" grpId="0"/>
      <p:bldP spid="10" grpId="0"/>
      <p:bldP spid="11" grpId="0"/>
      <p:bldP spid="12" grpId="0"/>
      <p:bldP spid="1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DC08393-A15A-4F7A-84B7-7E7ACFFE6EF8}"/>
              </a:ext>
            </a:extLst>
          </p:cNvPr>
          <p:cNvPicPr/>
          <p:nvPr/>
        </p:nvPicPr>
        <p:blipFill>
          <a:blip r:embed="rId3" cstate="print">
            <a:extLst>
              <a:ext uri="{28A0092B-C50C-407E-A947-70E740481C1C}">
                <a14:useLocalDpi xmlns:a14="http://schemas.microsoft.com/office/drawing/2010/main" val="0"/>
              </a:ext>
            </a:extLst>
          </a:blip>
          <a:stretch>
            <a:fillRect/>
          </a:stretch>
        </p:blipFill>
        <p:spPr>
          <a:xfrm>
            <a:off x="5194749" y="277836"/>
            <a:ext cx="6997251" cy="6302327"/>
          </a:xfrm>
          <a:prstGeom prst="rect">
            <a:avLst/>
          </a:prstGeom>
        </p:spPr>
      </p:pic>
      <p:sp>
        <p:nvSpPr>
          <p:cNvPr id="2" name="Rectangle 1">
            <a:extLst>
              <a:ext uri="{FF2B5EF4-FFF2-40B4-BE49-F238E27FC236}">
                <a16:creationId xmlns:a16="http://schemas.microsoft.com/office/drawing/2014/main" id="{BAE9E520-0273-4838-A2BD-F1B0705B0095}"/>
              </a:ext>
            </a:extLst>
          </p:cNvPr>
          <p:cNvSpPr/>
          <p:nvPr/>
        </p:nvSpPr>
        <p:spPr>
          <a:xfrm>
            <a:off x="103032" y="51516"/>
            <a:ext cx="5194749"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square grid. Two sides of a kite are drawn on the grid. Complete the kite by drawing the two missing sides.</a:t>
            </a:r>
            <a:endParaRPr lang="en-GB" sz="3200" b="1" dirty="0">
              <a:latin typeface="Calibri" panose="020F0502020204030204" pitchFamily="34" charset="0"/>
            </a:endParaRPr>
          </a:p>
        </p:txBody>
      </p:sp>
      <p:sp>
        <p:nvSpPr>
          <p:cNvPr id="8" name="Oval 7">
            <a:extLst>
              <a:ext uri="{FF2B5EF4-FFF2-40B4-BE49-F238E27FC236}">
                <a16:creationId xmlns:a16="http://schemas.microsoft.com/office/drawing/2014/main" id="{0ACF41C3-3B28-40FA-85A8-CC60EAD3CD5D}"/>
              </a:ext>
            </a:extLst>
          </p:cNvPr>
          <p:cNvSpPr/>
          <p:nvPr/>
        </p:nvSpPr>
        <p:spPr>
          <a:xfrm>
            <a:off x="5944703" y="264319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9B011841-282D-4B0A-8CE1-E2D243D5DDD3}"/>
              </a:ext>
            </a:extLst>
          </p:cNvPr>
          <p:cNvSpPr/>
          <p:nvPr/>
        </p:nvSpPr>
        <p:spPr>
          <a:xfrm>
            <a:off x="10793978" y="264319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7DF47D7E-5A07-4FA1-A5D9-2C95281E9259}"/>
              </a:ext>
            </a:extLst>
          </p:cNvPr>
          <p:cNvCxnSpPr>
            <a:cxnSpLocks/>
          </p:cNvCxnSpPr>
          <p:nvPr/>
        </p:nvCxnSpPr>
        <p:spPr>
          <a:xfrm>
            <a:off x="8444753" y="1309998"/>
            <a:ext cx="2420471" cy="14186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88DFD50-12A7-4AE8-8B2F-628A4224FEB4}"/>
              </a:ext>
            </a:extLst>
          </p:cNvPr>
          <p:cNvCxnSpPr>
            <a:cxnSpLocks/>
          </p:cNvCxnSpPr>
          <p:nvPr/>
        </p:nvCxnSpPr>
        <p:spPr>
          <a:xfrm flipV="1">
            <a:off x="8444753" y="2716306"/>
            <a:ext cx="2420471" cy="33550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FF6AEA8C-691B-49D4-8337-F660844820C1}"/>
              </a:ext>
            </a:extLst>
          </p:cNvPr>
          <p:cNvCxnSpPr>
            <a:cxnSpLocks/>
          </p:cNvCxnSpPr>
          <p:nvPr/>
        </p:nvCxnSpPr>
        <p:spPr>
          <a:xfrm>
            <a:off x="8444753" y="277836"/>
            <a:ext cx="0" cy="6580164"/>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FF6F1C8-BFF6-425D-B9DF-83208D85C1C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0458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B4251DE-7FC2-4E00-BBD2-690127172FAF}"/>
              </a:ext>
            </a:extLst>
          </p:cNvPr>
          <p:cNvSpPr/>
          <p:nvPr/>
        </p:nvSpPr>
        <p:spPr>
          <a:xfrm>
            <a:off x="103033" y="51516"/>
            <a:ext cx="5817704"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of wooden centimetre cubes.</a:t>
            </a:r>
          </a:p>
        </p:txBody>
      </p:sp>
      <p:pic>
        <p:nvPicPr>
          <p:cNvPr id="3" name="Picture 2">
            <a:extLst>
              <a:ext uri="{FF2B5EF4-FFF2-40B4-BE49-F238E27FC236}">
                <a16:creationId xmlns:a16="http://schemas.microsoft.com/office/drawing/2014/main" id="{17EFAC24-DAA0-4CD8-8F86-5D33DD64E931}"/>
              </a:ext>
            </a:extLst>
          </p:cNvPr>
          <p:cNvPicPr>
            <a:picLocks noChangeAspect="1"/>
          </p:cNvPicPr>
          <p:nvPr/>
        </p:nvPicPr>
        <p:blipFill>
          <a:blip r:embed="rId3"/>
          <a:stretch>
            <a:fillRect/>
          </a:stretch>
        </p:blipFill>
        <p:spPr>
          <a:xfrm>
            <a:off x="503588" y="1077218"/>
            <a:ext cx="5088824" cy="3424859"/>
          </a:xfrm>
          <a:prstGeom prst="rect">
            <a:avLst/>
          </a:prstGeom>
        </p:spPr>
      </p:pic>
      <p:sp>
        <p:nvSpPr>
          <p:cNvPr id="4" name="Rectangle 3">
            <a:extLst>
              <a:ext uri="{FF2B5EF4-FFF2-40B4-BE49-F238E27FC236}">
                <a16:creationId xmlns:a16="http://schemas.microsoft.com/office/drawing/2014/main" id="{B20E1906-00C4-4806-BC08-33A9D445DB09}"/>
              </a:ext>
            </a:extLst>
          </p:cNvPr>
          <p:cNvSpPr/>
          <p:nvPr/>
        </p:nvSpPr>
        <p:spPr>
          <a:xfrm>
            <a:off x="6367766" y="590125"/>
            <a:ext cx="508882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many more centimetre cubes are needed to make it into a solid cuboid 3 cm tall, 5 cm long and 5 cm wide?</a:t>
            </a:r>
          </a:p>
        </p:txBody>
      </p:sp>
      <p:sp>
        <p:nvSpPr>
          <p:cNvPr id="5" name="Rectangle 4">
            <a:extLst>
              <a:ext uri="{FF2B5EF4-FFF2-40B4-BE49-F238E27FC236}">
                <a16:creationId xmlns:a16="http://schemas.microsoft.com/office/drawing/2014/main" id="{213517F6-97FA-453B-97BF-332DBCFF9CB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6" name="Rectangle 5">
            <a:extLst>
              <a:ext uri="{FF2B5EF4-FFF2-40B4-BE49-F238E27FC236}">
                <a16:creationId xmlns:a16="http://schemas.microsoft.com/office/drawing/2014/main" id="{25F049F7-D623-48A9-9D14-AB2C2E8E70E0}"/>
              </a:ext>
            </a:extLst>
          </p:cNvPr>
          <p:cNvSpPr/>
          <p:nvPr/>
        </p:nvSpPr>
        <p:spPr>
          <a:xfrm>
            <a:off x="6363893" y="2867669"/>
            <a:ext cx="3764845" cy="584775"/>
          </a:xfrm>
          <a:prstGeom prst="rect">
            <a:avLst/>
          </a:prstGeom>
        </p:spPr>
        <p:txBody>
          <a:bodyPr wrap="square">
            <a:spAutoFit/>
          </a:bodyPr>
          <a:lstStyle/>
          <a:p>
            <a:r>
              <a:rPr lang="en-GB" sz="3200" b="1" dirty="0">
                <a:solidFill>
                  <a:srgbClr val="FF0000"/>
                </a:solidFill>
                <a:latin typeface="Calibri" panose="020F0502020204030204" pitchFamily="34" charset="0"/>
              </a:rPr>
              <a:t>Middle: 16 cubes</a:t>
            </a:r>
            <a:endParaRPr lang="en-GB" sz="28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074D9D09-D8A0-4B9D-8C61-879938C474B4}"/>
              </a:ext>
            </a:extLst>
          </p:cNvPr>
          <p:cNvSpPr/>
          <p:nvPr/>
        </p:nvSpPr>
        <p:spPr>
          <a:xfrm>
            <a:off x="6965606" y="3429000"/>
            <a:ext cx="3094891" cy="584775"/>
          </a:xfrm>
          <a:prstGeom prst="rect">
            <a:avLst/>
          </a:prstGeom>
        </p:spPr>
        <p:txBody>
          <a:bodyPr wrap="square">
            <a:spAutoFit/>
          </a:bodyPr>
          <a:lstStyle/>
          <a:p>
            <a:r>
              <a:rPr lang="en-GB" sz="3200" b="1" dirty="0">
                <a:solidFill>
                  <a:srgbClr val="FF0000"/>
                </a:solidFill>
                <a:latin typeface="Calibri" panose="020F0502020204030204" pitchFamily="34" charset="0"/>
              </a:rPr>
              <a:t>Top: 22 cubes</a:t>
            </a:r>
            <a:endParaRPr lang="en-GB" sz="28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32A73175-0D38-4053-B093-C489FEB88324}"/>
              </a:ext>
            </a:extLst>
          </p:cNvPr>
          <p:cNvSpPr/>
          <p:nvPr/>
        </p:nvSpPr>
        <p:spPr>
          <a:xfrm>
            <a:off x="6363893" y="4472169"/>
            <a:ext cx="3094891" cy="584775"/>
          </a:xfrm>
          <a:prstGeom prst="rect">
            <a:avLst/>
          </a:prstGeom>
        </p:spPr>
        <p:txBody>
          <a:bodyPr wrap="square">
            <a:spAutoFit/>
          </a:bodyPr>
          <a:lstStyle/>
          <a:p>
            <a:r>
              <a:rPr lang="en-GB" sz="3200" b="1" dirty="0">
                <a:solidFill>
                  <a:srgbClr val="FF0000"/>
                </a:solidFill>
                <a:latin typeface="Calibri" panose="020F0502020204030204" pitchFamily="34" charset="0"/>
              </a:rPr>
              <a:t>22 + 16 = </a:t>
            </a:r>
            <a:endParaRPr lang="en-GB" sz="2800" b="1" dirty="0">
              <a:solidFill>
                <a:srgbClr val="FF0000"/>
              </a:solidFill>
              <a:latin typeface="Calibri" panose="020F0502020204030204" pitchFamily="34" charset="0"/>
            </a:endParaRPr>
          </a:p>
        </p:txBody>
      </p:sp>
      <p:sp>
        <p:nvSpPr>
          <p:cNvPr id="9" name="Rectangle 8">
            <a:extLst>
              <a:ext uri="{FF2B5EF4-FFF2-40B4-BE49-F238E27FC236}">
                <a16:creationId xmlns:a16="http://schemas.microsoft.com/office/drawing/2014/main" id="{46580A65-6545-4BBE-9CD1-B813D5AA410A}"/>
              </a:ext>
            </a:extLst>
          </p:cNvPr>
          <p:cNvSpPr/>
          <p:nvPr/>
        </p:nvSpPr>
        <p:spPr>
          <a:xfrm>
            <a:off x="7995174" y="4472168"/>
            <a:ext cx="3645263" cy="584775"/>
          </a:xfrm>
          <a:prstGeom prst="rect">
            <a:avLst/>
          </a:prstGeom>
        </p:spPr>
        <p:txBody>
          <a:bodyPr wrap="square">
            <a:spAutoFit/>
          </a:bodyPr>
          <a:lstStyle/>
          <a:p>
            <a:r>
              <a:rPr lang="en-GB" sz="3200" b="1" dirty="0">
                <a:solidFill>
                  <a:srgbClr val="FF0000"/>
                </a:solidFill>
                <a:latin typeface="Calibri" panose="020F0502020204030204" pitchFamily="34" charset="0"/>
              </a:rPr>
              <a:t>38 cubes needed</a:t>
            </a:r>
            <a:endParaRPr lang="en-GB" sz="2800" b="1" dirty="0">
              <a:solidFill>
                <a:srgbClr val="FF0000"/>
              </a:solidFill>
              <a:latin typeface="Calibri" panose="020F0502020204030204" pitchFamily="34" charset="0"/>
            </a:endParaRPr>
          </a:p>
        </p:txBody>
      </p:sp>
    </p:spTree>
    <p:extLst>
      <p:ext uri="{BB962C8B-B14F-4D97-AF65-F5344CB8AC3E}">
        <p14:creationId xmlns:p14="http://schemas.microsoft.com/office/powerpoint/2010/main" val="320480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 name="Picture 2">
            <a:extLst>
              <a:ext uri="{FF2B5EF4-FFF2-40B4-BE49-F238E27FC236}">
                <a16:creationId xmlns:a16="http://schemas.microsoft.com/office/drawing/2014/main" id="{40FEDF2A-B210-4C6A-BB38-52DE6A47E4FD}"/>
              </a:ext>
            </a:extLst>
          </p:cNvPr>
          <p:cNvPicPr>
            <a:picLocks noChangeAspect="1"/>
          </p:cNvPicPr>
          <p:nvPr/>
        </p:nvPicPr>
        <p:blipFill>
          <a:blip r:embed="rId3"/>
          <a:stretch>
            <a:fillRect/>
          </a:stretch>
        </p:blipFill>
        <p:spPr>
          <a:xfrm>
            <a:off x="142490" y="120940"/>
            <a:ext cx="7389129" cy="3230052"/>
          </a:xfrm>
          <a:prstGeom prst="rect">
            <a:avLst/>
          </a:prstGeom>
        </p:spPr>
      </p:pic>
      <p:sp>
        <p:nvSpPr>
          <p:cNvPr id="5" name="Rectangle 4">
            <a:extLst>
              <a:ext uri="{FF2B5EF4-FFF2-40B4-BE49-F238E27FC236}">
                <a16:creationId xmlns:a16="http://schemas.microsoft.com/office/drawing/2014/main" id="{0AC34FF6-919A-4E47-959E-A36C4FD7E2AC}"/>
              </a:ext>
            </a:extLst>
          </p:cNvPr>
          <p:cNvSpPr/>
          <p:nvPr/>
        </p:nvSpPr>
        <p:spPr>
          <a:xfrm>
            <a:off x="7412140" y="84592"/>
            <a:ext cx="4713416" cy="2677656"/>
          </a:xfrm>
          <a:prstGeom prst="rect">
            <a:avLst/>
          </a:prstGeom>
        </p:spPr>
        <p:txBody>
          <a:bodyPr wrap="square">
            <a:spAutoFit/>
          </a:bodyPr>
          <a:lstStyle/>
          <a:p>
            <a:r>
              <a:rPr lang="en-US" sz="2800" b="1" dirty="0" err="1"/>
              <a:t>Mr</a:t>
            </a:r>
            <a:r>
              <a:rPr lang="en-US" sz="2800" b="1" dirty="0"/>
              <a:t> Singh buys paving slabs to go around his pond. </a:t>
            </a:r>
          </a:p>
          <a:p>
            <a:r>
              <a:rPr lang="en-US" sz="2800" b="1" dirty="0"/>
              <a:t>He buys 4 rectangular slabs and 4 square slabs. </a:t>
            </a:r>
          </a:p>
          <a:p>
            <a:r>
              <a:rPr lang="en-US" sz="2800" b="1" dirty="0"/>
              <a:t>What is the total cost of the slabs he buys?</a:t>
            </a:r>
          </a:p>
        </p:txBody>
      </p:sp>
      <p:sp>
        <p:nvSpPr>
          <p:cNvPr id="7" name="TextBox 6">
            <a:extLst>
              <a:ext uri="{FF2B5EF4-FFF2-40B4-BE49-F238E27FC236}">
                <a16:creationId xmlns:a16="http://schemas.microsoft.com/office/drawing/2014/main" id="{B948FED8-86FF-496D-ADCD-3A17EFFCD2CF}"/>
              </a:ext>
            </a:extLst>
          </p:cNvPr>
          <p:cNvSpPr txBox="1"/>
          <p:nvPr/>
        </p:nvSpPr>
        <p:spPr>
          <a:xfrm>
            <a:off x="4851956" y="2916649"/>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1.9 5</a:t>
            </a:r>
          </a:p>
        </p:txBody>
      </p:sp>
      <p:sp>
        <p:nvSpPr>
          <p:cNvPr id="8" name="TextBox 7">
            <a:extLst>
              <a:ext uri="{FF2B5EF4-FFF2-40B4-BE49-F238E27FC236}">
                <a16:creationId xmlns:a16="http://schemas.microsoft.com/office/drawing/2014/main" id="{88BD5E7C-A684-47DD-80B0-A9979C854D75}"/>
              </a:ext>
            </a:extLst>
          </p:cNvPr>
          <p:cNvSpPr txBox="1"/>
          <p:nvPr/>
        </p:nvSpPr>
        <p:spPr>
          <a:xfrm>
            <a:off x="4388596" y="3336277"/>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9" name="TextBox 8">
            <a:extLst>
              <a:ext uri="{FF2B5EF4-FFF2-40B4-BE49-F238E27FC236}">
                <a16:creationId xmlns:a16="http://schemas.microsoft.com/office/drawing/2014/main" id="{06D90215-98D7-4910-8096-D45F53886EB9}"/>
              </a:ext>
            </a:extLst>
          </p:cNvPr>
          <p:cNvSpPr txBox="1"/>
          <p:nvPr/>
        </p:nvSpPr>
        <p:spPr>
          <a:xfrm>
            <a:off x="5746069" y="3333331"/>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cxnSp>
        <p:nvCxnSpPr>
          <p:cNvPr id="10" name="Straight Connector 9">
            <a:extLst>
              <a:ext uri="{FF2B5EF4-FFF2-40B4-BE49-F238E27FC236}">
                <a16:creationId xmlns:a16="http://schemas.microsoft.com/office/drawing/2014/main" id="{D0A1F581-C125-47FA-896E-5354E4EA699E}"/>
              </a:ext>
            </a:extLst>
          </p:cNvPr>
          <p:cNvCxnSpPr>
            <a:cxnSpLocks/>
          </p:cNvCxnSpPr>
          <p:nvPr/>
        </p:nvCxnSpPr>
        <p:spPr>
          <a:xfrm>
            <a:off x="4425863" y="3873033"/>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3EC18AD-C4AE-459C-A423-AE5F62F37C5B}"/>
              </a:ext>
            </a:extLst>
          </p:cNvPr>
          <p:cNvCxnSpPr>
            <a:cxnSpLocks/>
          </p:cNvCxnSpPr>
          <p:nvPr/>
        </p:nvCxnSpPr>
        <p:spPr>
          <a:xfrm>
            <a:off x="4425863" y="4315488"/>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B8CA3AD-AAB0-406F-8AEF-D8CFB2468039}"/>
              </a:ext>
            </a:extLst>
          </p:cNvPr>
          <p:cNvSpPr txBox="1"/>
          <p:nvPr/>
        </p:nvSpPr>
        <p:spPr>
          <a:xfrm>
            <a:off x="5166665" y="3790743"/>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13" name="TextBox 12">
            <a:extLst>
              <a:ext uri="{FF2B5EF4-FFF2-40B4-BE49-F238E27FC236}">
                <a16:creationId xmlns:a16="http://schemas.microsoft.com/office/drawing/2014/main" id="{3D7C57AA-2E59-404B-A788-D47DEB330F11}"/>
              </a:ext>
            </a:extLst>
          </p:cNvPr>
          <p:cNvSpPr txBox="1"/>
          <p:nvPr/>
        </p:nvSpPr>
        <p:spPr>
          <a:xfrm>
            <a:off x="5750209" y="3779985"/>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14" name="TextBox 13">
            <a:extLst>
              <a:ext uri="{FF2B5EF4-FFF2-40B4-BE49-F238E27FC236}">
                <a16:creationId xmlns:a16="http://schemas.microsoft.com/office/drawing/2014/main" id="{A6AE658E-7C79-40E0-8A40-AE883479BADF}"/>
              </a:ext>
            </a:extLst>
          </p:cNvPr>
          <p:cNvSpPr txBox="1"/>
          <p:nvPr/>
        </p:nvSpPr>
        <p:spPr>
          <a:xfrm>
            <a:off x="5331833" y="3790743"/>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8</a:t>
            </a:r>
          </a:p>
        </p:txBody>
      </p:sp>
      <p:sp>
        <p:nvSpPr>
          <p:cNvPr id="15" name="TextBox 14">
            <a:extLst>
              <a:ext uri="{FF2B5EF4-FFF2-40B4-BE49-F238E27FC236}">
                <a16:creationId xmlns:a16="http://schemas.microsoft.com/office/drawing/2014/main" id="{A0F91EA8-1E15-481A-BE4B-EB172DC1135D}"/>
              </a:ext>
            </a:extLst>
          </p:cNvPr>
          <p:cNvSpPr txBox="1"/>
          <p:nvPr/>
        </p:nvSpPr>
        <p:spPr>
          <a:xfrm>
            <a:off x="5340000" y="2646240"/>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2</a:t>
            </a:r>
          </a:p>
        </p:txBody>
      </p:sp>
      <p:sp>
        <p:nvSpPr>
          <p:cNvPr id="16" name="TextBox 15">
            <a:extLst>
              <a:ext uri="{FF2B5EF4-FFF2-40B4-BE49-F238E27FC236}">
                <a16:creationId xmlns:a16="http://schemas.microsoft.com/office/drawing/2014/main" id="{F64AFE89-116C-4BBF-A18D-07DD8149491F}"/>
              </a:ext>
            </a:extLst>
          </p:cNvPr>
          <p:cNvSpPr txBox="1"/>
          <p:nvPr/>
        </p:nvSpPr>
        <p:spPr>
          <a:xfrm>
            <a:off x="4860375" y="3791960"/>
            <a:ext cx="51863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7</a:t>
            </a:r>
          </a:p>
        </p:txBody>
      </p:sp>
      <p:sp>
        <p:nvSpPr>
          <p:cNvPr id="17" name="TextBox 16">
            <a:extLst>
              <a:ext uri="{FF2B5EF4-FFF2-40B4-BE49-F238E27FC236}">
                <a16:creationId xmlns:a16="http://schemas.microsoft.com/office/drawing/2014/main" id="{6784C960-C47D-441C-9FEA-495BA93D2DA1}"/>
              </a:ext>
            </a:extLst>
          </p:cNvPr>
          <p:cNvSpPr txBox="1"/>
          <p:nvPr/>
        </p:nvSpPr>
        <p:spPr>
          <a:xfrm>
            <a:off x="4888604" y="2636209"/>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3</a:t>
            </a:r>
          </a:p>
        </p:txBody>
      </p:sp>
      <p:sp>
        <p:nvSpPr>
          <p:cNvPr id="18" name="TextBox 17">
            <a:extLst>
              <a:ext uri="{FF2B5EF4-FFF2-40B4-BE49-F238E27FC236}">
                <a16:creationId xmlns:a16="http://schemas.microsoft.com/office/drawing/2014/main" id="{E62A3CA6-1CFD-49D0-9E0B-17BB75726C60}"/>
              </a:ext>
            </a:extLst>
          </p:cNvPr>
          <p:cNvSpPr txBox="1"/>
          <p:nvPr/>
        </p:nvSpPr>
        <p:spPr>
          <a:xfrm>
            <a:off x="4488391" y="3790742"/>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19" name="TextBox 18">
            <a:extLst>
              <a:ext uri="{FF2B5EF4-FFF2-40B4-BE49-F238E27FC236}">
                <a16:creationId xmlns:a16="http://schemas.microsoft.com/office/drawing/2014/main" id="{80979318-8A02-44DE-A65B-ABB4C32223E6}"/>
              </a:ext>
            </a:extLst>
          </p:cNvPr>
          <p:cNvSpPr txBox="1"/>
          <p:nvPr/>
        </p:nvSpPr>
        <p:spPr>
          <a:xfrm>
            <a:off x="7492047" y="2897276"/>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3.5 0</a:t>
            </a:r>
          </a:p>
        </p:txBody>
      </p:sp>
      <p:sp>
        <p:nvSpPr>
          <p:cNvPr id="20" name="TextBox 19">
            <a:extLst>
              <a:ext uri="{FF2B5EF4-FFF2-40B4-BE49-F238E27FC236}">
                <a16:creationId xmlns:a16="http://schemas.microsoft.com/office/drawing/2014/main" id="{CCF698D1-2A15-4562-AC6D-C6B51A552D3D}"/>
              </a:ext>
            </a:extLst>
          </p:cNvPr>
          <p:cNvSpPr txBox="1"/>
          <p:nvPr/>
        </p:nvSpPr>
        <p:spPr>
          <a:xfrm>
            <a:off x="7028687" y="3316904"/>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21" name="TextBox 20">
            <a:extLst>
              <a:ext uri="{FF2B5EF4-FFF2-40B4-BE49-F238E27FC236}">
                <a16:creationId xmlns:a16="http://schemas.microsoft.com/office/drawing/2014/main" id="{B9F6F0E6-2444-4E3A-A462-C678C77620F2}"/>
              </a:ext>
            </a:extLst>
          </p:cNvPr>
          <p:cNvSpPr txBox="1"/>
          <p:nvPr/>
        </p:nvSpPr>
        <p:spPr>
          <a:xfrm>
            <a:off x="8386160" y="3313958"/>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cxnSp>
        <p:nvCxnSpPr>
          <p:cNvPr id="22" name="Straight Connector 21">
            <a:extLst>
              <a:ext uri="{FF2B5EF4-FFF2-40B4-BE49-F238E27FC236}">
                <a16:creationId xmlns:a16="http://schemas.microsoft.com/office/drawing/2014/main" id="{57A6BB95-2B12-4806-9640-3076F2FC294F}"/>
              </a:ext>
            </a:extLst>
          </p:cNvPr>
          <p:cNvCxnSpPr>
            <a:cxnSpLocks/>
          </p:cNvCxnSpPr>
          <p:nvPr/>
        </p:nvCxnSpPr>
        <p:spPr>
          <a:xfrm>
            <a:off x="7065954" y="3853660"/>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53A1539-5CFA-4CB3-B4AE-9046AF04CAC2}"/>
              </a:ext>
            </a:extLst>
          </p:cNvPr>
          <p:cNvCxnSpPr>
            <a:cxnSpLocks/>
          </p:cNvCxnSpPr>
          <p:nvPr/>
        </p:nvCxnSpPr>
        <p:spPr>
          <a:xfrm>
            <a:off x="7065954" y="4296115"/>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5825B47D-2F8C-4943-BADD-BF94A84C8040}"/>
              </a:ext>
            </a:extLst>
          </p:cNvPr>
          <p:cNvSpPr txBox="1"/>
          <p:nvPr/>
        </p:nvSpPr>
        <p:spPr>
          <a:xfrm>
            <a:off x="7806756" y="377137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25" name="TextBox 24">
            <a:extLst>
              <a:ext uri="{FF2B5EF4-FFF2-40B4-BE49-F238E27FC236}">
                <a16:creationId xmlns:a16="http://schemas.microsoft.com/office/drawing/2014/main" id="{479214E2-C70D-4F2A-9D3C-C7B306EB619E}"/>
              </a:ext>
            </a:extLst>
          </p:cNvPr>
          <p:cNvSpPr txBox="1"/>
          <p:nvPr/>
        </p:nvSpPr>
        <p:spPr>
          <a:xfrm>
            <a:off x="8390300" y="3760612"/>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26" name="TextBox 25">
            <a:extLst>
              <a:ext uri="{FF2B5EF4-FFF2-40B4-BE49-F238E27FC236}">
                <a16:creationId xmlns:a16="http://schemas.microsoft.com/office/drawing/2014/main" id="{AA675BFE-0614-49C9-B307-A8C7C0A27BF8}"/>
              </a:ext>
            </a:extLst>
          </p:cNvPr>
          <p:cNvSpPr txBox="1"/>
          <p:nvPr/>
        </p:nvSpPr>
        <p:spPr>
          <a:xfrm>
            <a:off x="7971924" y="377137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28" name="TextBox 27">
            <a:extLst>
              <a:ext uri="{FF2B5EF4-FFF2-40B4-BE49-F238E27FC236}">
                <a16:creationId xmlns:a16="http://schemas.microsoft.com/office/drawing/2014/main" id="{AA7A45C9-4005-49F2-AA25-384B91A0B2F6}"/>
              </a:ext>
            </a:extLst>
          </p:cNvPr>
          <p:cNvSpPr txBox="1"/>
          <p:nvPr/>
        </p:nvSpPr>
        <p:spPr>
          <a:xfrm>
            <a:off x="7044133" y="3772587"/>
            <a:ext cx="974971"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1 4</a:t>
            </a:r>
          </a:p>
        </p:txBody>
      </p:sp>
      <p:sp>
        <p:nvSpPr>
          <p:cNvPr id="29" name="TextBox 28">
            <a:extLst>
              <a:ext uri="{FF2B5EF4-FFF2-40B4-BE49-F238E27FC236}">
                <a16:creationId xmlns:a16="http://schemas.microsoft.com/office/drawing/2014/main" id="{705A7B75-F3BC-42F2-8249-7589E3CD9870}"/>
              </a:ext>
            </a:extLst>
          </p:cNvPr>
          <p:cNvSpPr txBox="1"/>
          <p:nvPr/>
        </p:nvSpPr>
        <p:spPr>
          <a:xfrm>
            <a:off x="7528695" y="2616836"/>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2</a:t>
            </a:r>
          </a:p>
        </p:txBody>
      </p:sp>
      <p:sp>
        <p:nvSpPr>
          <p:cNvPr id="30" name="TextBox 29">
            <a:extLst>
              <a:ext uri="{FF2B5EF4-FFF2-40B4-BE49-F238E27FC236}">
                <a16:creationId xmlns:a16="http://schemas.microsoft.com/office/drawing/2014/main" id="{F4AB66B1-FB61-4E8E-8536-ABFF2ADF497E}"/>
              </a:ext>
            </a:extLst>
          </p:cNvPr>
          <p:cNvSpPr txBox="1"/>
          <p:nvPr/>
        </p:nvSpPr>
        <p:spPr>
          <a:xfrm>
            <a:off x="6704897" y="3771369"/>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31" name="TextBox 30">
            <a:extLst>
              <a:ext uri="{FF2B5EF4-FFF2-40B4-BE49-F238E27FC236}">
                <a16:creationId xmlns:a16="http://schemas.microsoft.com/office/drawing/2014/main" id="{E98F8265-1EE5-4157-8143-6DE4522FECF7}"/>
              </a:ext>
            </a:extLst>
          </p:cNvPr>
          <p:cNvSpPr txBox="1"/>
          <p:nvPr/>
        </p:nvSpPr>
        <p:spPr>
          <a:xfrm>
            <a:off x="9923612" y="247800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1 4.0 0</a:t>
            </a:r>
          </a:p>
        </p:txBody>
      </p:sp>
      <p:sp>
        <p:nvSpPr>
          <p:cNvPr id="32" name="TextBox 31">
            <a:extLst>
              <a:ext uri="{FF2B5EF4-FFF2-40B4-BE49-F238E27FC236}">
                <a16:creationId xmlns:a16="http://schemas.microsoft.com/office/drawing/2014/main" id="{0E6620FA-508C-4BC0-AC2A-C7FE1C318FDC}"/>
              </a:ext>
            </a:extLst>
          </p:cNvPr>
          <p:cNvSpPr txBox="1"/>
          <p:nvPr/>
        </p:nvSpPr>
        <p:spPr>
          <a:xfrm>
            <a:off x="10381513" y="2914498"/>
            <a:ext cx="14155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7.8 0</a:t>
            </a:r>
          </a:p>
        </p:txBody>
      </p:sp>
      <p:sp>
        <p:nvSpPr>
          <p:cNvPr id="33" name="TextBox 32">
            <a:extLst>
              <a:ext uri="{FF2B5EF4-FFF2-40B4-BE49-F238E27FC236}">
                <a16:creationId xmlns:a16="http://schemas.microsoft.com/office/drawing/2014/main" id="{73085D13-F57D-4743-9741-31B0130F549C}"/>
              </a:ext>
            </a:extLst>
          </p:cNvPr>
          <p:cNvSpPr txBox="1"/>
          <p:nvPr/>
        </p:nvSpPr>
        <p:spPr>
          <a:xfrm>
            <a:off x="9490189" y="2914498"/>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4" name="Straight Connector 33">
            <a:extLst>
              <a:ext uri="{FF2B5EF4-FFF2-40B4-BE49-F238E27FC236}">
                <a16:creationId xmlns:a16="http://schemas.microsoft.com/office/drawing/2014/main" id="{098669BF-A380-491F-A4A4-A3137A619C41}"/>
              </a:ext>
            </a:extLst>
          </p:cNvPr>
          <p:cNvCxnSpPr>
            <a:cxnSpLocks/>
          </p:cNvCxnSpPr>
          <p:nvPr/>
        </p:nvCxnSpPr>
        <p:spPr>
          <a:xfrm>
            <a:off x="9496628" y="3425907"/>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FEE21F8-9864-4816-B4AC-EA1F018DF3DB}"/>
              </a:ext>
            </a:extLst>
          </p:cNvPr>
          <p:cNvCxnSpPr>
            <a:cxnSpLocks/>
          </p:cNvCxnSpPr>
          <p:nvPr/>
        </p:nvCxnSpPr>
        <p:spPr>
          <a:xfrm>
            <a:off x="9496628" y="3869110"/>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8D92C7D-6F32-4E6B-B947-517E12ADDE0D}"/>
              </a:ext>
            </a:extLst>
          </p:cNvPr>
          <p:cNvSpPr txBox="1"/>
          <p:nvPr/>
        </p:nvSpPr>
        <p:spPr>
          <a:xfrm>
            <a:off x="10661747" y="335271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37F00D21-09C9-4FAE-A975-488038C14C5B}"/>
              </a:ext>
            </a:extLst>
          </p:cNvPr>
          <p:cNvSpPr txBox="1"/>
          <p:nvPr/>
        </p:nvSpPr>
        <p:spPr>
          <a:xfrm>
            <a:off x="11256322"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4DE35928-9F83-4111-96B9-16E31C4E1531}"/>
              </a:ext>
            </a:extLst>
          </p:cNvPr>
          <p:cNvSpPr txBox="1"/>
          <p:nvPr/>
        </p:nvSpPr>
        <p:spPr>
          <a:xfrm>
            <a:off x="10841809" y="3353950"/>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0" name="TextBox 39">
            <a:extLst>
              <a:ext uri="{FF2B5EF4-FFF2-40B4-BE49-F238E27FC236}">
                <a16:creationId xmlns:a16="http://schemas.microsoft.com/office/drawing/2014/main" id="{0F50DF48-3FB7-4E15-B71F-BB595869BD38}"/>
              </a:ext>
            </a:extLst>
          </p:cNvPr>
          <p:cNvSpPr txBox="1"/>
          <p:nvPr/>
        </p:nvSpPr>
        <p:spPr>
          <a:xfrm>
            <a:off x="9988077" y="2177534"/>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0A8D06F7-536E-4474-99D8-01E890866615}"/>
              </a:ext>
            </a:extLst>
          </p:cNvPr>
          <p:cNvSpPr txBox="1"/>
          <p:nvPr/>
        </p:nvSpPr>
        <p:spPr>
          <a:xfrm>
            <a:off x="10371456"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2" name="TextBox 41">
            <a:extLst>
              <a:ext uri="{FF2B5EF4-FFF2-40B4-BE49-F238E27FC236}">
                <a16:creationId xmlns:a16="http://schemas.microsoft.com/office/drawing/2014/main" id="{72A4BE0C-223B-4BFF-938E-2381B8B2698D}"/>
              </a:ext>
            </a:extLst>
          </p:cNvPr>
          <p:cNvSpPr txBox="1"/>
          <p:nvPr/>
        </p:nvSpPr>
        <p:spPr>
          <a:xfrm>
            <a:off x="9926066"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3" name="TextBox 42">
            <a:extLst>
              <a:ext uri="{FF2B5EF4-FFF2-40B4-BE49-F238E27FC236}">
                <a16:creationId xmlns:a16="http://schemas.microsoft.com/office/drawing/2014/main" id="{6AAA9318-2D93-4F82-AF88-4542513D8D4E}"/>
              </a:ext>
            </a:extLst>
          </p:cNvPr>
          <p:cNvSpPr txBox="1"/>
          <p:nvPr/>
        </p:nvSpPr>
        <p:spPr>
          <a:xfrm>
            <a:off x="9530834" y="3355658"/>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47" name="Rectangle 46">
            <a:extLst>
              <a:ext uri="{FF2B5EF4-FFF2-40B4-BE49-F238E27FC236}">
                <a16:creationId xmlns:a16="http://schemas.microsoft.com/office/drawing/2014/main" id="{3DE26AFC-5F01-4225-BC88-59FC26CF476F}"/>
              </a:ext>
            </a:extLst>
          </p:cNvPr>
          <p:cNvSpPr/>
          <p:nvPr/>
        </p:nvSpPr>
        <p:spPr>
          <a:xfrm>
            <a:off x="143171" y="4629690"/>
            <a:ext cx="4245425" cy="1815882"/>
          </a:xfrm>
          <a:prstGeom prst="rect">
            <a:avLst/>
          </a:prstGeom>
        </p:spPr>
        <p:txBody>
          <a:bodyPr wrap="square">
            <a:spAutoFit/>
          </a:bodyPr>
          <a:lstStyle/>
          <a:p>
            <a:r>
              <a:rPr lang="en-US" sz="2800" b="1" dirty="0" err="1"/>
              <a:t>Mr</a:t>
            </a:r>
            <a:r>
              <a:rPr lang="en-US" sz="2800" b="1" dirty="0"/>
              <a:t> Singh says, ‘It would cost more to use square slabs all the way round.’</a:t>
            </a:r>
          </a:p>
          <a:p>
            <a:r>
              <a:rPr lang="en-US" sz="2800" b="1" dirty="0"/>
              <a:t>Explain why he is correct.</a:t>
            </a:r>
          </a:p>
        </p:txBody>
      </p:sp>
      <p:sp>
        <p:nvSpPr>
          <p:cNvPr id="48" name="Rectangle 47">
            <a:extLst>
              <a:ext uri="{FF2B5EF4-FFF2-40B4-BE49-F238E27FC236}">
                <a16:creationId xmlns:a16="http://schemas.microsoft.com/office/drawing/2014/main" id="{08868832-644C-4A6B-817E-56A12F4A1CFC}"/>
              </a:ext>
            </a:extLst>
          </p:cNvPr>
          <p:cNvSpPr/>
          <p:nvPr/>
        </p:nvSpPr>
        <p:spPr>
          <a:xfrm>
            <a:off x="3959914" y="4626744"/>
            <a:ext cx="636028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 rectangle is the same size as 2 squares</a:t>
            </a:r>
          </a:p>
        </p:txBody>
      </p:sp>
      <p:cxnSp>
        <p:nvCxnSpPr>
          <p:cNvPr id="49" name="Straight Connector 48">
            <a:extLst>
              <a:ext uri="{FF2B5EF4-FFF2-40B4-BE49-F238E27FC236}">
                <a16:creationId xmlns:a16="http://schemas.microsoft.com/office/drawing/2014/main" id="{E29484B7-6F7A-4695-898D-74BFA13AF2E9}"/>
              </a:ext>
            </a:extLst>
          </p:cNvPr>
          <p:cNvCxnSpPr>
            <a:cxnSpLocks/>
          </p:cNvCxnSpPr>
          <p:nvPr/>
        </p:nvCxnSpPr>
        <p:spPr>
          <a:xfrm flipH="1">
            <a:off x="5510719" y="1697477"/>
            <a:ext cx="4766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D035556A-5E49-458A-BAF0-07FA3E9D5B18}"/>
              </a:ext>
            </a:extLst>
          </p:cNvPr>
          <p:cNvCxnSpPr>
            <a:cxnSpLocks/>
          </p:cNvCxnSpPr>
          <p:nvPr/>
        </p:nvCxnSpPr>
        <p:spPr>
          <a:xfrm flipH="1">
            <a:off x="6981339" y="1697477"/>
            <a:ext cx="4766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D25C39EA-CF2B-4B70-9BC6-CD05CD6DF5D5}"/>
              </a:ext>
            </a:extLst>
          </p:cNvPr>
          <p:cNvCxnSpPr>
            <a:cxnSpLocks/>
          </p:cNvCxnSpPr>
          <p:nvPr/>
        </p:nvCxnSpPr>
        <p:spPr>
          <a:xfrm flipH="1" flipV="1">
            <a:off x="6488667" y="719846"/>
            <a:ext cx="1" cy="4928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3329658B-3982-463F-BF14-590CEF06464B}"/>
              </a:ext>
            </a:extLst>
          </p:cNvPr>
          <p:cNvCxnSpPr>
            <a:cxnSpLocks/>
          </p:cNvCxnSpPr>
          <p:nvPr/>
        </p:nvCxnSpPr>
        <p:spPr>
          <a:xfrm flipH="1" flipV="1">
            <a:off x="6487558" y="2201915"/>
            <a:ext cx="1" cy="4928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47134021-E70F-471F-AB4D-A8C73F9D2913}"/>
              </a:ext>
            </a:extLst>
          </p:cNvPr>
          <p:cNvSpPr/>
          <p:nvPr/>
        </p:nvSpPr>
        <p:spPr>
          <a:xfrm>
            <a:off x="3969962" y="5063336"/>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so he would need 12 squares</a:t>
            </a:r>
          </a:p>
        </p:txBody>
      </p:sp>
      <p:sp>
        <p:nvSpPr>
          <p:cNvPr id="68" name="TextBox 67">
            <a:extLst>
              <a:ext uri="{FF2B5EF4-FFF2-40B4-BE49-F238E27FC236}">
                <a16:creationId xmlns:a16="http://schemas.microsoft.com/office/drawing/2014/main" id="{7B357383-778E-4179-94E6-30532E498BA4}"/>
              </a:ext>
            </a:extLst>
          </p:cNvPr>
          <p:cNvSpPr txBox="1"/>
          <p:nvPr/>
        </p:nvSpPr>
        <p:spPr>
          <a:xfrm>
            <a:off x="10388173" y="4951316"/>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1.9 5</a:t>
            </a:r>
          </a:p>
        </p:txBody>
      </p:sp>
      <p:sp>
        <p:nvSpPr>
          <p:cNvPr id="69" name="TextBox 68">
            <a:extLst>
              <a:ext uri="{FF2B5EF4-FFF2-40B4-BE49-F238E27FC236}">
                <a16:creationId xmlns:a16="http://schemas.microsoft.com/office/drawing/2014/main" id="{AEE734B0-63AA-45AB-A32F-DD89A5EBD1AD}"/>
              </a:ext>
            </a:extLst>
          </p:cNvPr>
          <p:cNvSpPr txBox="1"/>
          <p:nvPr/>
        </p:nvSpPr>
        <p:spPr>
          <a:xfrm>
            <a:off x="9924813" y="5370944"/>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70" name="TextBox 69">
            <a:extLst>
              <a:ext uri="{FF2B5EF4-FFF2-40B4-BE49-F238E27FC236}">
                <a16:creationId xmlns:a16="http://schemas.microsoft.com/office/drawing/2014/main" id="{4ADF968D-D03C-4A76-B525-5E700AD1D1F9}"/>
              </a:ext>
            </a:extLst>
          </p:cNvPr>
          <p:cNvSpPr txBox="1"/>
          <p:nvPr/>
        </p:nvSpPr>
        <p:spPr>
          <a:xfrm>
            <a:off x="10853913" y="5367998"/>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1 2</a:t>
            </a:r>
          </a:p>
        </p:txBody>
      </p:sp>
      <p:cxnSp>
        <p:nvCxnSpPr>
          <p:cNvPr id="71" name="Straight Connector 70">
            <a:extLst>
              <a:ext uri="{FF2B5EF4-FFF2-40B4-BE49-F238E27FC236}">
                <a16:creationId xmlns:a16="http://schemas.microsoft.com/office/drawing/2014/main" id="{79788937-9ACF-4407-9A3D-5AC8FEF8FF6F}"/>
              </a:ext>
            </a:extLst>
          </p:cNvPr>
          <p:cNvCxnSpPr>
            <a:cxnSpLocks/>
          </p:cNvCxnSpPr>
          <p:nvPr/>
        </p:nvCxnSpPr>
        <p:spPr>
          <a:xfrm>
            <a:off x="9962080" y="5907700"/>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3B1675F6-33EA-4C90-8321-2CC5B26D7B77}"/>
              </a:ext>
            </a:extLst>
          </p:cNvPr>
          <p:cNvCxnSpPr>
            <a:cxnSpLocks/>
          </p:cNvCxnSpPr>
          <p:nvPr/>
        </p:nvCxnSpPr>
        <p:spPr>
          <a:xfrm>
            <a:off x="9962080" y="6350155"/>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C53AB4A-B7EE-4A04-8F80-EF6BC81F4D5F}"/>
              </a:ext>
            </a:extLst>
          </p:cNvPr>
          <p:cNvSpPr txBox="1"/>
          <p:nvPr/>
        </p:nvSpPr>
        <p:spPr>
          <a:xfrm>
            <a:off x="10702882" y="582541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74" name="TextBox 73">
            <a:extLst>
              <a:ext uri="{FF2B5EF4-FFF2-40B4-BE49-F238E27FC236}">
                <a16:creationId xmlns:a16="http://schemas.microsoft.com/office/drawing/2014/main" id="{60B26E63-69D7-4066-94E6-75E9AC02DE23}"/>
              </a:ext>
            </a:extLst>
          </p:cNvPr>
          <p:cNvSpPr txBox="1"/>
          <p:nvPr/>
        </p:nvSpPr>
        <p:spPr>
          <a:xfrm>
            <a:off x="11286426" y="5814652"/>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75" name="TextBox 74">
            <a:extLst>
              <a:ext uri="{FF2B5EF4-FFF2-40B4-BE49-F238E27FC236}">
                <a16:creationId xmlns:a16="http://schemas.microsoft.com/office/drawing/2014/main" id="{C5185FD9-CF88-475D-B1CD-56D67B30BC2B}"/>
              </a:ext>
            </a:extLst>
          </p:cNvPr>
          <p:cNvSpPr txBox="1"/>
          <p:nvPr/>
        </p:nvSpPr>
        <p:spPr>
          <a:xfrm>
            <a:off x="10868050" y="582541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sp>
        <p:nvSpPr>
          <p:cNvPr id="76" name="TextBox 75">
            <a:extLst>
              <a:ext uri="{FF2B5EF4-FFF2-40B4-BE49-F238E27FC236}">
                <a16:creationId xmlns:a16="http://schemas.microsoft.com/office/drawing/2014/main" id="{2B93F089-E0A3-4621-83E8-509C07FD62B0}"/>
              </a:ext>
            </a:extLst>
          </p:cNvPr>
          <p:cNvSpPr txBox="1"/>
          <p:nvPr/>
        </p:nvSpPr>
        <p:spPr>
          <a:xfrm>
            <a:off x="10876217" y="4680907"/>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6</a:t>
            </a:r>
          </a:p>
        </p:txBody>
      </p:sp>
      <p:sp>
        <p:nvSpPr>
          <p:cNvPr id="77" name="TextBox 76">
            <a:extLst>
              <a:ext uri="{FF2B5EF4-FFF2-40B4-BE49-F238E27FC236}">
                <a16:creationId xmlns:a16="http://schemas.microsoft.com/office/drawing/2014/main" id="{F8B51B9F-EDDF-4C56-89F6-AE523AD1743F}"/>
              </a:ext>
            </a:extLst>
          </p:cNvPr>
          <p:cNvSpPr txBox="1"/>
          <p:nvPr/>
        </p:nvSpPr>
        <p:spPr>
          <a:xfrm>
            <a:off x="9923612" y="5826627"/>
            <a:ext cx="99161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2 3</a:t>
            </a:r>
          </a:p>
        </p:txBody>
      </p:sp>
      <p:sp>
        <p:nvSpPr>
          <p:cNvPr id="78" name="TextBox 77">
            <a:extLst>
              <a:ext uri="{FF2B5EF4-FFF2-40B4-BE49-F238E27FC236}">
                <a16:creationId xmlns:a16="http://schemas.microsoft.com/office/drawing/2014/main" id="{CC41109A-E34E-4FBB-A264-C19B89F74BBE}"/>
              </a:ext>
            </a:extLst>
          </p:cNvPr>
          <p:cNvSpPr txBox="1"/>
          <p:nvPr/>
        </p:nvSpPr>
        <p:spPr>
          <a:xfrm>
            <a:off x="10301418" y="4670876"/>
            <a:ext cx="62933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11</a:t>
            </a:r>
          </a:p>
        </p:txBody>
      </p:sp>
      <p:sp>
        <p:nvSpPr>
          <p:cNvPr id="79" name="TextBox 78">
            <a:extLst>
              <a:ext uri="{FF2B5EF4-FFF2-40B4-BE49-F238E27FC236}">
                <a16:creationId xmlns:a16="http://schemas.microsoft.com/office/drawing/2014/main" id="{A0DAE020-69B5-4B27-8218-E1B15BDC64FA}"/>
              </a:ext>
            </a:extLst>
          </p:cNvPr>
          <p:cNvSpPr txBox="1"/>
          <p:nvPr/>
        </p:nvSpPr>
        <p:spPr>
          <a:xfrm>
            <a:off x="9558126" y="5833849"/>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80" name="Rectangle 79">
            <a:extLst>
              <a:ext uri="{FF2B5EF4-FFF2-40B4-BE49-F238E27FC236}">
                <a16:creationId xmlns:a16="http://schemas.microsoft.com/office/drawing/2014/main" id="{0C54654E-9500-4BD9-8D7D-88ABCA122936}"/>
              </a:ext>
            </a:extLst>
          </p:cNvPr>
          <p:cNvSpPr/>
          <p:nvPr/>
        </p:nvSpPr>
        <p:spPr>
          <a:xfrm>
            <a:off x="3971104" y="5486422"/>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which would cost £23.40 </a:t>
            </a:r>
          </a:p>
        </p:txBody>
      </p:sp>
      <p:sp>
        <p:nvSpPr>
          <p:cNvPr id="81" name="Rectangle 80">
            <a:extLst>
              <a:ext uri="{FF2B5EF4-FFF2-40B4-BE49-F238E27FC236}">
                <a16:creationId xmlns:a16="http://schemas.microsoft.com/office/drawing/2014/main" id="{A974BD31-57BC-410B-8C0D-66312FC223B8}"/>
              </a:ext>
            </a:extLst>
          </p:cNvPr>
          <p:cNvSpPr/>
          <p:nvPr/>
        </p:nvSpPr>
        <p:spPr>
          <a:xfrm>
            <a:off x="3962745" y="5930674"/>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which is more than £21.80</a:t>
            </a:r>
          </a:p>
        </p:txBody>
      </p:sp>
    </p:spTree>
    <p:extLst>
      <p:ext uri="{BB962C8B-B14F-4D97-AF65-F5344CB8AC3E}">
        <p14:creationId xmlns:p14="http://schemas.microsoft.com/office/powerpoint/2010/main" val="2670919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500"/>
                                        <p:tgtEl>
                                          <p:spTgt spid="1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par>
                                <p:cTn id="60" presetID="10" presetClass="entr" presetSubtype="0" fill="hold"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6"/>
                                        </p:tgtEl>
                                        <p:attrNameLst>
                                          <p:attrName>style.visibility</p:attrName>
                                        </p:attrNameLst>
                                      </p:cBhvr>
                                      <p:to>
                                        <p:strVal val="visible"/>
                                      </p:to>
                                    </p:set>
                                    <p:animEffect transition="in" filter="fade">
                                      <p:cBhvr>
                                        <p:cTn id="91" dur="500"/>
                                        <p:tgtEl>
                                          <p:spTgt spid="26"/>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8"/>
                                        </p:tgtEl>
                                        <p:attrNameLst>
                                          <p:attrName>style.visibility</p:attrName>
                                        </p:attrNameLst>
                                      </p:cBhvr>
                                      <p:to>
                                        <p:strVal val="visible"/>
                                      </p:to>
                                    </p:set>
                                    <p:animEffect transition="in" filter="fade">
                                      <p:cBhvr>
                                        <p:cTn id="96" dur="500"/>
                                        <p:tgtEl>
                                          <p:spTgt spid="28"/>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0"/>
                                        </p:tgtEl>
                                        <p:attrNameLst>
                                          <p:attrName>style.visibility</p:attrName>
                                        </p:attrNameLst>
                                      </p:cBhvr>
                                      <p:to>
                                        <p:strVal val="visible"/>
                                      </p:to>
                                    </p:set>
                                    <p:animEffect transition="in" filter="fade">
                                      <p:cBhvr>
                                        <p:cTn id="101" dur="500"/>
                                        <p:tgtEl>
                                          <p:spTgt spid="30"/>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1"/>
                                        </p:tgtEl>
                                        <p:attrNameLst>
                                          <p:attrName>style.visibility</p:attrName>
                                        </p:attrNameLst>
                                      </p:cBhvr>
                                      <p:to>
                                        <p:strVal val="visible"/>
                                      </p:to>
                                    </p:set>
                                    <p:animEffect transition="in" filter="fade">
                                      <p:cBhvr>
                                        <p:cTn id="106" dur="500"/>
                                        <p:tgtEl>
                                          <p:spTgt spid="31"/>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2"/>
                                        </p:tgtEl>
                                        <p:attrNameLst>
                                          <p:attrName>style.visibility</p:attrName>
                                        </p:attrNameLst>
                                      </p:cBhvr>
                                      <p:to>
                                        <p:strVal val="visible"/>
                                      </p:to>
                                    </p:set>
                                    <p:animEffect transition="in" filter="fade">
                                      <p:cBhvr>
                                        <p:cTn id="111" dur="500"/>
                                        <p:tgtEl>
                                          <p:spTgt spid="32"/>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500"/>
                                        <p:tgtEl>
                                          <p:spTgt spid="33"/>
                                        </p:tgtEl>
                                      </p:cBhvr>
                                    </p:animEffect>
                                  </p:childTnLst>
                                </p:cTn>
                              </p:par>
                              <p:par>
                                <p:cTn id="117" presetID="10" presetClass="entr" presetSubtype="0"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Effect transition="in" filter="fade">
                                      <p:cBhvr>
                                        <p:cTn id="119" dur="500"/>
                                        <p:tgtEl>
                                          <p:spTgt spid="35"/>
                                        </p:tgtEl>
                                      </p:cBhvr>
                                    </p:animEffect>
                                  </p:childTnLst>
                                </p:cTn>
                              </p:par>
                              <p:par>
                                <p:cTn id="120" presetID="10" presetClass="entr" presetSubtype="0" fill="hold" nodeType="withEffect">
                                  <p:stCondLst>
                                    <p:cond delay="0"/>
                                  </p:stCondLst>
                                  <p:childTnLst>
                                    <p:set>
                                      <p:cBhvr>
                                        <p:cTn id="121" dur="1" fill="hold">
                                          <p:stCondLst>
                                            <p:cond delay="0"/>
                                          </p:stCondLst>
                                        </p:cTn>
                                        <p:tgtEl>
                                          <p:spTgt spid="34"/>
                                        </p:tgtEl>
                                        <p:attrNameLst>
                                          <p:attrName>style.visibility</p:attrName>
                                        </p:attrNameLst>
                                      </p:cBhvr>
                                      <p:to>
                                        <p:strVal val="visible"/>
                                      </p:to>
                                    </p:set>
                                    <p:animEffect transition="in" filter="fade">
                                      <p:cBhvr>
                                        <p:cTn id="122" dur="500"/>
                                        <p:tgtEl>
                                          <p:spTgt spid="34"/>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6"/>
                                        </p:tgtEl>
                                        <p:attrNameLst>
                                          <p:attrName>style.visibility</p:attrName>
                                        </p:attrNameLst>
                                      </p:cBhvr>
                                      <p:to>
                                        <p:strVal val="visible"/>
                                      </p:to>
                                    </p:set>
                                    <p:animEffect transition="in" filter="fade">
                                      <p:cBhvr>
                                        <p:cTn id="127" dur="500"/>
                                        <p:tgtEl>
                                          <p:spTgt spid="36"/>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7"/>
                                        </p:tgtEl>
                                        <p:attrNameLst>
                                          <p:attrName>style.visibility</p:attrName>
                                        </p:attrNameLst>
                                      </p:cBhvr>
                                      <p:to>
                                        <p:strVal val="visible"/>
                                      </p:to>
                                    </p:set>
                                    <p:animEffect transition="in" filter="fade">
                                      <p:cBhvr>
                                        <p:cTn id="132" dur="500"/>
                                        <p:tgtEl>
                                          <p:spTgt spid="37"/>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9"/>
                                        </p:tgtEl>
                                        <p:attrNameLst>
                                          <p:attrName>style.visibility</p:attrName>
                                        </p:attrNameLst>
                                      </p:cBhvr>
                                      <p:to>
                                        <p:strVal val="visible"/>
                                      </p:to>
                                    </p:set>
                                    <p:animEffect transition="in" filter="fade">
                                      <p:cBhvr>
                                        <p:cTn id="137" dur="500"/>
                                        <p:tgtEl>
                                          <p:spTgt spid="39"/>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40"/>
                                        </p:tgtEl>
                                        <p:attrNameLst>
                                          <p:attrName>style.visibility</p:attrName>
                                        </p:attrNameLst>
                                      </p:cBhvr>
                                      <p:to>
                                        <p:strVal val="visible"/>
                                      </p:to>
                                    </p:set>
                                    <p:animEffect transition="in" filter="fade">
                                      <p:cBhvr>
                                        <p:cTn id="142" dur="500"/>
                                        <p:tgtEl>
                                          <p:spTgt spid="40"/>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1"/>
                                        </p:tgtEl>
                                        <p:attrNameLst>
                                          <p:attrName>style.visibility</p:attrName>
                                        </p:attrNameLst>
                                      </p:cBhvr>
                                      <p:to>
                                        <p:strVal val="visible"/>
                                      </p:to>
                                    </p:set>
                                    <p:animEffect transition="in" filter="fade">
                                      <p:cBhvr>
                                        <p:cTn id="147" dur="500"/>
                                        <p:tgtEl>
                                          <p:spTgt spid="41"/>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42"/>
                                        </p:tgtEl>
                                        <p:attrNameLst>
                                          <p:attrName>style.visibility</p:attrName>
                                        </p:attrNameLst>
                                      </p:cBhvr>
                                      <p:to>
                                        <p:strVal val="visible"/>
                                      </p:to>
                                    </p:set>
                                    <p:animEffect transition="in" filter="fade">
                                      <p:cBhvr>
                                        <p:cTn id="152" dur="500"/>
                                        <p:tgtEl>
                                          <p:spTgt spid="42"/>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3"/>
                                        </p:tgtEl>
                                        <p:attrNameLst>
                                          <p:attrName>style.visibility</p:attrName>
                                        </p:attrNameLst>
                                      </p:cBhvr>
                                      <p:to>
                                        <p:strVal val="visible"/>
                                      </p:to>
                                    </p:set>
                                    <p:animEffect transition="in" filter="fade">
                                      <p:cBhvr>
                                        <p:cTn id="157" dur="500"/>
                                        <p:tgtEl>
                                          <p:spTgt spid="43"/>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48"/>
                                        </p:tgtEl>
                                        <p:attrNameLst>
                                          <p:attrName>style.visibility</p:attrName>
                                        </p:attrNameLst>
                                      </p:cBhvr>
                                      <p:to>
                                        <p:strVal val="visible"/>
                                      </p:to>
                                    </p:set>
                                    <p:animEffect transition="in" filter="fade">
                                      <p:cBhvr>
                                        <p:cTn id="162" dur="500"/>
                                        <p:tgtEl>
                                          <p:spTgt spid="48"/>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nodeType="clickEffect">
                                  <p:stCondLst>
                                    <p:cond delay="0"/>
                                  </p:stCondLst>
                                  <p:childTnLst>
                                    <p:set>
                                      <p:cBhvr>
                                        <p:cTn id="166" dur="1" fill="hold">
                                          <p:stCondLst>
                                            <p:cond delay="0"/>
                                          </p:stCondLst>
                                        </p:cTn>
                                        <p:tgtEl>
                                          <p:spTgt spid="55"/>
                                        </p:tgtEl>
                                        <p:attrNameLst>
                                          <p:attrName>style.visibility</p:attrName>
                                        </p:attrNameLst>
                                      </p:cBhvr>
                                      <p:to>
                                        <p:strVal val="visible"/>
                                      </p:to>
                                    </p:set>
                                    <p:animEffect transition="in" filter="fade">
                                      <p:cBhvr>
                                        <p:cTn id="167" dur="500"/>
                                        <p:tgtEl>
                                          <p:spTgt spid="55"/>
                                        </p:tgtEl>
                                      </p:cBhvr>
                                    </p:animEffect>
                                  </p:childTnLst>
                                </p:cTn>
                              </p:par>
                              <p:par>
                                <p:cTn id="168" presetID="10" presetClass="entr" presetSubtype="0" fill="hold" nodeType="withEffect">
                                  <p:stCondLst>
                                    <p:cond delay="0"/>
                                  </p:stCondLst>
                                  <p:childTnLst>
                                    <p:set>
                                      <p:cBhvr>
                                        <p:cTn id="169" dur="1" fill="hold">
                                          <p:stCondLst>
                                            <p:cond delay="0"/>
                                          </p:stCondLst>
                                        </p:cTn>
                                        <p:tgtEl>
                                          <p:spTgt spid="49"/>
                                        </p:tgtEl>
                                        <p:attrNameLst>
                                          <p:attrName>style.visibility</p:attrName>
                                        </p:attrNameLst>
                                      </p:cBhvr>
                                      <p:to>
                                        <p:strVal val="visible"/>
                                      </p:to>
                                    </p:set>
                                    <p:animEffect transition="in" filter="fade">
                                      <p:cBhvr>
                                        <p:cTn id="170" dur="500"/>
                                        <p:tgtEl>
                                          <p:spTgt spid="49"/>
                                        </p:tgtEl>
                                      </p:cBhvr>
                                    </p:animEffect>
                                  </p:childTnLst>
                                </p:cTn>
                              </p:par>
                              <p:par>
                                <p:cTn id="171" presetID="10" presetClass="entr" presetSubtype="0" fill="hold" nodeType="withEffect">
                                  <p:stCondLst>
                                    <p:cond delay="0"/>
                                  </p:stCondLst>
                                  <p:childTnLst>
                                    <p:set>
                                      <p:cBhvr>
                                        <p:cTn id="172" dur="1" fill="hold">
                                          <p:stCondLst>
                                            <p:cond delay="0"/>
                                          </p:stCondLst>
                                        </p:cTn>
                                        <p:tgtEl>
                                          <p:spTgt spid="53"/>
                                        </p:tgtEl>
                                        <p:attrNameLst>
                                          <p:attrName>style.visibility</p:attrName>
                                        </p:attrNameLst>
                                      </p:cBhvr>
                                      <p:to>
                                        <p:strVal val="visible"/>
                                      </p:to>
                                    </p:set>
                                    <p:animEffect transition="in" filter="fade">
                                      <p:cBhvr>
                                        <p:cTn id="173" dur="500"/>
                                        <p:tgtEl>
                                          <p:spTgt spid="53"/>
                                        </p:tgtEl>
                                      </p:cBhvr>
                                    </p:animEffect>
                                  </p:childTnLst>
                                </p:cTn>
                              </p:par>
                              <p:par>
                                <p:cTn id="174" presetID="10" presetClass="entr" presetSubtype="0" fill="hold" nodeType="withEffect">
                                  <p:stCondLst>
                                    <p:cond delay="0"/>
                                  </p:stCondLst>
                                  <p:childTnLst>
                                    <p:set>
                                      <p:cBhvr>
                                        <p:cTn id="175" dur="1" fill="hold">
                                          <p:stCondLst>
                                            <p:cond delay="0"/>
                                          </p:stCondLst>
                                        </p:cTn>
                                        <p:tgtEl>
                                          <p:spTgt spid="52"/>
                                        </p:tgtEl>
                                        <p:attrNameLst>
                                          <p:attrName>style.visibility</p:attrName>
                                        </p:attrNameLst>
                                      </p:cBhvr>
                                      <p:to>
                                        <p:strVal val="visible"/>
                                      </p:to>
                                    </p:set>
                                    <p:animEffect transition="in" filter="fade">
                                      <p:cBhvr>
                                        <p:cTn id="176" dur="500"/>
                                        <p:tgtEl>
                                          <p:spTgt spid="52"/>
                                        </p:tgtEl>
                                      </p:cBhvr>
                                    </p:animEffect>
                                  </p:childTnLst>
                                </p:cTn>
                              </p:par>
                            </p:childTnLst>
                          </p:cTn>
                        </p:par>
                      </p:childTnLst>
                    </p:cTn>
                  </p:par>
                  <p:par>
                    <p:cTn id="177" fill="hold">
                      <p:stCondLst>
                        <p:cond delay="indefinite"/>
                      </p:stCondLst>
                      <p:childTnLst>
                        <p:par>
                          <p:cTn id="178" fill="hold">
                            <p:stCondLst>
                              <p:cond delay="0"/>
                            </p:stCondLst>
                            <p:childTnLst>
                              <p:par>
                                <p:cTn id="179" presetID="10" presetClass="entr" presetSubtype="0" fill="hold" grpId="0" nodeType="clickEffect">
                                  <p:stCondLst>
                                    <p:cond delay="0"/>
                                  </p:stCondLst>
                                  <p:childTnLst>
                                    <p:set>
                                      <p:cBhvr>
                                        <p:cTn id="180" dur="1" fill="hold">
                                          <p:stCondLst>
                                            <p:cond delay="0"/>
                                          </p:stCondLst>
                                        </p:cTn>
                                        <p:tgtEl>
                                          <p:spTgt spid="56"/>
                                        </p:tgtEl>
                                        <p:attrNameLst>
                                          <p:attrName>style.visibility</p:attrName>
                                        </p:attrNameLst>
                                      </p:cBhvr>
                                      <p:to>
                                        <p:strVal val="visible"/>
                                      </p:to>
                                    </p:set>
                                    <p:animEffect transition="in" filter="fade">
                                      <p:cBhvr>
                                        <p:cTn id="181" dur="500"/>
                                        <p:tgtEl>
                                          <p:spTgt spid="56"/>
                                        </p:tgtEl>
                                      </p:cBhvr>
                                    </p:animEffect>
                                  </p:childTnLst>
                                </p:cTn>
                              </p:par>
                            </p:childTnLst>
                          </p:cTn>
                        </p:par>
                      </p:childTnLst>
                    </p:cTn>
                  </p:par>
                  <p:par>
                    <p:cTn id="182" fill="hold">
                      <p:stCondLst>
                        <p:cond delay="indefinite"/>
                      </p:stCondLst>
                      <p:childTnLst>
                        <p:par>
                          <p:cTn id="183" fill="hold">
                            <p:stCondLst>
                              <p:cond delay="0"/>
                            </p:stCondLst>
                            <p:childTnLst>
                              <p:par>
                                <p:cTn id="184" presetID="10" presetClass="entr" presetSubtype="0" fill="hold" nodeType="clickEffect">
                                  <p:stCondLst>
                                    <p:cond delay="0"/>
                                  </p:stCondLst>
                                  <p:childTnLst>
                                    <p:set>
                                      <p:cBhvr>
                                        <p:cTn id="185" dur="1" fill="hold">
                                          <p:stCondLst>
                                            <p:cond delay="0"/>
                                          </p:stCondLst>
                                        </p:cTn>
                                        <p:tgtEl>
                                          <p:spTgt spid="71"/>
                                        </p:tgtEl>
                                        <p:attrNameLst>
                                          <p:attrName>style.visibility</p:attrName>
                                        </p:attrNameLst>
                                      </p:cBhvr>
                                      <p:to>
                                        <p:strVal val="visible"/>
                                      </p:to>
                                    </p:set>
                                    <p:animEffect transition="in" filter="fade">
                                      <p:cBhvr>
                                        <p:cTn id="186" dur="500"/>
                                        <p:tgtEl>
                                          <p:spTgt spid="71"/>
                                        </p:tgtEl>
                                      </p:cBhvr>
                                    </p:animEffect>
                                  </p:childTnLst>
                                </p:cTn>
                              </p:par>
                              <p:par>
                                <p:cTn id="187" presetID="10" presetClass="entr" presetSubtype="0" fill="hold" nodeType="withEffect">
                                  <p:stCondLst>
                                    <p:cond delay="0"/>
                                  </p:stCondLst>
                                  <p:childTnLst>
                                    <p:set>
                                      <p:cBhvr>
                                        <p:cTn id="188" dur="1" fill="hold">
                                          <p:stCondLst>
                                            <p:cond delay="0"/>
                                          </p:stCondLst>
                                        </p:cTn>
                                        <p:tgtEl>
                                          <p:spTgt spid="72"/>
                                        </p:tgtEl>
                                        <p:attrNameLst>
                                          <p:attrName>style.visibility</p:attrName>
                                        </p:attrNameLst>
                                      </p:cBhvr>
                                      <p:to>
                                        <p:strVal val="visible"/>
                                      </p:to>
                                    </p:set>
                                    <p:animEffect transition="in" filter="fade">
                                      <p:cBhvr>
                                        <p:cTn id="189" dur="500"/>
                                        <p:tgtEl>
                                          <p:spTgt spid="72"/>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68"/>
                                        </p:tgtEl>
                                        <p:attrNameLst>
                                          <p:attrName>style.visibility</p:attrName>
                                        </p:attrNameLst>
                                      </p:cBhvr>
                                      <p:to>
                                        <p:strVal val="visible"/>
                                      </p:to>
                                    </p:set>
                                    <p:animEffect transition="in" filter="fade">
                                      <p:cBhvr>
                                        <p:cTn id="192" dur="500"/>
                                        <p:tgtEl>
                                          <p:spTgt spid="68"/>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69"/>
                                        </p:tgtEl>
                                        <p:attrNameLst>
                                          <p:attrName>style.visibility</p:attrName>
                                        </p:attrNameLst>
                                      </p:cBhvr>
                                      <p:to>
                                        <p:strVal val="visible"/>
                                      </p:to>
                                    </p:set>
                                    <p:animEffect transition="in" filter="fade">
                                      <p:cBhvr>
                                        <p:cTn id="195" dur="500"/>
                                        <p:tgtEl>
                                          <p:spTgt spid="69"/>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70"/>
                                        </p:tgtEl>
                                        <p:attrNameLst>
                                          <p:attrName>style.visibility</p:attrName>
                                        </p:attrNameLst>
                                      </p:cBhvr>
                                      <p:to>
                                        <p:strVal val="visible"/>
                                      </p:to>
                                    </p:set>
                                    <p:animEffect transition="in" filter="fade">
                                      <p:cBhvr>
                                        <p:cTn id="198" dur="500"/>
                                        <p:tgtEl>
                                          <p:spTgt spid="70"/>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73"/>
                                        </p:tgtEl>
                                        <p:attrNameLst>
                                          <p:attrName>style.visibility</p:attrName>
                                        </p:attrNameLst>
                                      </p:cBhvr>
                                      <p:to>
                                        <p:strVal val="visible"/>
                                      </p:to>
                                    </p:set>
                                    <p:animEffect transition="in" filter="fade">
                                      <p:cBhvr>
                                        <p:cTn id="203" dur="500"/>
                                        <p:tgtEl>
                                          <p:spTgt spid="73"/>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ntr" presetSubtype="0" fill="hold" grpId="0" nodeType="clickEffect">
                                  <p:stCondLst>
                                    <p:cond delay="0"/>
                                  </p:stCondLst>
                                  <p:childTnLst>
                                    <p:set>
                                      <p:cBhvr>
                                        <p:cTn id="207" dur="1" fill="hold">
                                          <p:stCondLst>
                                            <p:cond delay="0"/>
                                          </p:stCondLst>
                                        </p:cTn>
                                        <p:tgtEl>
                                          <p:spTgt spid="76"/>
                                        </p:tgtEl>
                                        <p:attrNameLst>
                                          <p:attrName>style.visibility</p:attrName>
                                        </p:attrNameLst>
                                      </p:cBhvr>
                                      <p:to>
                                        <p:strVal val="visible"/>
                                      </p:to>
                                    </p:set>
                                    <p:animEffect transition="in" filter="fade">
                                      <p:cBhvr>
                                        <p:cTn id="208" dur="500"/>
                                        <p:tgtEl>
                                          <p:spTgt spid="76"/>
                                        </p:tgtEl>
                                      </p:cBhvr>
                                    </p:animEffect>
                                  </p:childTnLst>
                                </p:cTn>
                              </p:par>
                            </p:childTnLst>
                          </p:cTn>
                        </p:par>
                      </p:childTnLst>
                    </p:cTn>
                  </p:par>
                  <p:par>
                    <p:cTn id="209" fill="hold">
                      <p:stCondLst>
                        <p:cond delay="indefinite"/>
                      </p:stCondLst>
                      <p:childTnLst>
                        <p:par>
                          <p:cTn id="210" fill="hold">
                            <p:stCondLst>
                              <p:cond delay="0"/>
                            </p:stCondLst>
                            <p:childTnLst>
                              <p:par>
                                <p:cTn id="211" presetID="10" presetClass="entr" presetSubtype="0" fill="hold" grpId="0" nodeType="clickEffect">
                                  <p:stCondLst>
                                    <p:cond delay="0"/>
                                  </p:stCondLst>
                                  <p:childTnLst>
                                    <p:set>
                                      <p:cBhvr>
                                        <p:cTn id="212" dur="1" fill="hold">
                                          <p:stCondLst>
                                            <p:cond delay="0"/>
                                          </p:stCondLst>
                                        </p:cTn>
                                        <p:tgtEl>
                                          <p:spTgt spid="74"/>
                                        </p:tgtEl>
                                        <p:attrNameLst>
                                          <p:attrName>style.visibility</p:attrName>
                                        </p:attrNameLst>
                                      </p:cBhvr>
                                      <p:to>
                                        <p:strVal val="visible"/>
                                      </p:to>
                                    </p:set>
                                    <p:animEffect transition="in" filter="fade">
                                      <p:cBhvr>
                                        <p:cTn id="213" dur="500"/>
                                        <p:tgtEl>
                                          <p:spTgt spid="74"/>
                                        </p:tgtEl>
                                      </p:cBhvr>
                                    </p:animEffect>
                                  </p:childTnLst>
                                </p:cTn>
                              </p:par>
                            </p:childTnLst>
                          </p:cTn>
                        </p:par>
                      </p:childTnLst>
                    </p:cTn>
                  </p:par>
                  <p:par>
                    <p:cTn id="214" fill="hold">
                      <p:stCondLst>
                        <p:cond delay="indefinite"/>
                      </p:stCondLst>
                      <p:childTnLst>
                        <p:par>
                          <p:cTn id="215" fill="hold">
                            <p:stCondLst>
                              <p:cond delay="0"/>
                            </p:stCondLst>
                            <p:childTnLst>
                              <p:par>
                                <p:cTn id="216" presetID="10" presetClass="entr" presetSubtype="0" fill="hold" grpId="0" nodeType="clickEffect">
                                  <p:stCondLst>
                                    <p:cond delay="0"/>
                                  </p:stCondLst>
                                  <p:childTnLst>
                                    <p:set>
                                      <p:cBhvr>
                                        <p:cTn id="217" dur="1" fill="hold">
                                          <p:stCondLst>
                                            <p:cond delay="0"/>
                                          </p:stCondLst>
                                        </p:cTn>
                                        <p:tgtEl>
                                          <p:spTgt spid="78"/>
                                        </p:tgtEl>
                                        <p:attrNameLst>
                                          <p:attrName>style.visibility</p:attrName>
                                        </p:attrNameLst>
                                      </p:cBhvr>
                                      <p:to>
                                        <p:strVal val="visible"/>
                                      </p:to>
                                    </p:set>
                                    <p:animEffect transition="in" filter="fade">
                                      <p:cBhvr>
                                        <p:cTn id="218" dur="500"/>
                                        <p:tgtEl>
                                          <p:spTgt spid="78"/>
                                        </p:tgtEl>
                                      </p:cBhvr>
                                    </p:animEffect>
                                  </p:childTnLst>
                                </p:cTn>
                              </p:par>
                            </p:childTnLst>
                          </p:cTn>
                        </p:par>
                      </p:childTnLst>
                    </p:cTn>
                  </p:par>
                  <p:par>
                    <p:cTn id="219" fill="hold">
                      <p:stCondLst>
                        <p:cond delay="indefinite"/>
                      </p:stCondLst>
                      <p:childTnLst>
                        <p:par>
                          <p:cTn id="220" fill="hold">
                            <p:stCondLst>
                              <p:cond delay="0"/>
                            </p:stCondLst>
                            <p:childTnLst>
                              <p:par>
                                <p:cTn id="221" presetID="10" presetClass="entr" presetSubtype="0" fill="hold" grpId="0" nodeType="clickEffect">
                                  <p:stCondLst>
                                    <p:cond delay="0"/>
                                  </p:stCondLst>
                                  <p:childTnLst>
                                    <p:set>
                                      <p:cBhvr>
                                        <p:cTn id="222" dur="1" fill="hold">
                                          <p:stCondLst>
                                            <p:cond delay="0"/>
                                          </p:stCondLst>
                                        </p:cTn>
                                        <p:tgtEl>
                                          <p:spTgt spid="75"/>
                                        </p:tgtEl>
                                        <p:attrNameLst>
                                          <p:attrName>style.visibility</p:attrName>
                                        </p:attrNameLst>
                                      </p:cBhvr>
                                      <p:to>
                                        <p:strVal val="visible"/>
                                      </p:to>
                                    </p:set>
                                    <p:animEffect transition="in" filter="fade">
                                      <p:cBhvr>
                                        <p:cTn id="223" dur="500"/>
                                        <p:tgtEl>
                                          <p:spTgt spid="75"/>
                                        </p:tgtEl>
                                      </p:cBhvr>
                                    </p:animEffect>
                                  </p:childTnLst>
                                </p:cTn>
                              </p:par>
                            </p:childTnLst>
                          </p:cTn>
                        </p:par>
                      </p:childTnLst>
                    </p:cTn>
                  </p:par>
                  <p:par>
                    <p:cTn id="224" fill="hold">
                      <p:stCondLst>
                        <p:cond delay="indefinite"/>
                      </p:stCondLst>
                      <p:childTnLst>
                        <p:par>
                          <p:cTn id="225" fill="hold">
                            <p:stCondLst>
                              <p:cond delay="0"/>
                            </p:stCondLst>
                            <p:childTnLst>
                              <p:par>
                                <p:cTn id="226" presetID="10" presetClass="entr" presetSubtype="0" fill="hold" grpId="0" nodeType="clickEffect">
                                  <p:stCondLst>
                                    <p:cond delay="0"/>
                                  </p:stCondLst>
                                  <p:childTnLst>
                                    <p:set>
                                      <p:cBhvr>
                                        <p:cTn id="227" dur="1" fill="hold">
                                          <p:stCondLst>
                                            <p:cond delay="0"/>
                                          </p:stCondLst>
                                        </p:cTn>
                                        <p:tgtEl>
                                          <p:spTgt spid="77"/>
                                        </p:tgtEl>
                                        <p:attrNameLst>
                                          <p:attrName>style.visibility</p:attrName>
                                        </p:attrNameLst>
                                      </p:cBhvr>
                                      <p:to>
                                        <p:strVal val="visible"/>
                                      </p:to>
                                    </p:set>
                                    <p:animEffect transition="in" filter="fade">
                                      <p:cBhvr>
                                        <p:cTn id="228" dur="500"/>
                                        <p:tgtEl>
                                          <p:spTgt spid="77"/>
                                        </p:tgtEl>
                                      </p:cBhvr>
                                    </p:animEffect>
                                  </p:childTnLst>
                                </p:cTn>
                              </p:par>
                            </p:childTnLst>
                          </p:cTn>
                        </p:par>
                      </p:childTnLst>
                    </p:cTn>
                  </p:par>
                  <p:par>
                    <p:cTn id="229" fill="hold">
                      <p:stCondLst>
                        <p:cond delay="indefinite"/>
                      </p:stCondLst>
                      <p:childTnLst>
                        <p:par>
                          <p:cTn id="230" fill="hold">
                            <p:stCondLst>
                              <p:cond delay="0"/>
                            </p:stCondLst>
                            <p:childTnLst>
                              <p:par>
                                <p:cTn id="231" presetID="10" presetClass="entr" presetSubtype="0" fill="hold" grpId="0" nodeType="clickEffect">
                                  <p:stCondLst>
                                    <p:cond delay="0"/>
                                  </p:stCondLst>
                                  <p:childTnLst>
                                    <p:set>
                                      <p:cBhvr>
                                        <p:cTn id="232" dur="1" fill="hold">
                                          <p:stCondLst>
                                            <p:cond delay="0"/>
                                          </p:stCondLst>
                                        </p:cTn>
                                        <p:tgtEl>
                                          <p:spTgt spid="79"/>
                                        </p:tgtEl>
                                        <p:attrNameLst>
                                          <p:attrName>style.visibility</p:attrName>
                                        </p:attrNameLst>
                                      </p:cBhvr>
                                      <p:to>
                                        <p:strVal val="visible"/>
                                      </p:to>
                                    </p:set>
                                    <p:animEffect transition="in" filter="fade">
                                      <p:cBhvr>
                                        <p:cTn id="233" dur="500"/>
                                        <p:tgtEl>
                                          <p:spTgt spid="79"/>
                                        </p:tgtEl>
                                      </p:cBhvr>
                                    </p:animEffect>
                                  </p:childTnLst>
                                </p:cTn>
                              </p:par>
                            </p:childTnLst>
                          </p:cTn>
                        </p:par>
                      </p:childTnLst>
                    </p:cTn>
                  </p:par>
                  <p:par>
                    <p:cTn id="234" fill="hold">
                      <p:stCondLst>
                        <p:cond delay="indefinite"/>
                      </p:stCondLst>
                      <p:childTnLst>
                        <p:par>
                          <p:cTn id="235" fill="hold">
                            <p:stCondLst>
                              <p:cond delay="0"/>
                            </p:stCondLst>
                            <p:childTnLst>
                              <p:par>
                                <p:cTn id="236" presetID="10" presetClass="entr" presetSubtype="0" fill="hold" grpId="0" nodeType="clickEffect">
                                  <p:stCondLst>
                                    <p:cond delay="0"/>
                                  </p:stCondLst>
                                  <p:childTnLst>
                                    <p:set>
                                      <p:cBhvr>
                                        <p:cTn id="237" dur="1" fill="hold">
                                          <p:stCondLst>
                                            <p:cond delay="0"/>
                                          </p:stCondLst>
                                        </p:cTn>
                                        <p:tgtEl>
                                          <p:spTgt spid="80"/>
                                        </p:tgtEl>
                                        <p:attrNameLst>
                                          <p:attrName>style.visibility</p:attrName>
                                        </p:attrNameLst>
                                      </p:cBhvr>
                                      <p:to>
                                        <p:strVal val="visible"/>
                                      </p:to>
                                    </p:set>
                                    <p:animEffect transition="in" filter="fade">
                                      <p:cBhvr>
                                        <p:cTn id="238" dur="500"/>
                                        <p:tgtEl>
                                          <p:spTgt spid="80"/>
                                        </p:tgtEl>
                                      </p:cBhvr>
                                    </p:animEffect>
                                  </p:childTnLst>
                                </p:cTn>
                              </p:par>
                            </p:childTnLst>
                          </p:cTn>
                        </p:par>
                      </p:childTnLst>
                    </p:cTn>
                  </p:par>
                  <p:par>
                    <p:cTn id="239" fill="hold">
                      <p:stCondLst>
                        <p:cond delay="indefinite"/>
                      </p:stCondLst>
                      <p:childTnLst>
                        <p:par>
                          <p:cTn id="240" fill="hold">
                            <p:stCondLst>
                              <p:cond delay="0"/>
                            </p:stCondLst>
                            <p:childTnLst>
                              <p:par>
                                <p:cTn id="241" presetID="10" presetClass="entr" presetSubtype="0" fill="hold" grpId="0" nodeType="clickEffect">
                                  <p:stCondLst>
                                    <p:cond delay="0"/>
                                  </p:stCondLst>
                                  <p:childTnLst>
                                    <p:set>
                                      <p:cBhvr>
                                        <p:cTn id="242" dur="1" fill="hold">
                                          <p:stCondLst>
                                            <p:cond delay="0"/>
                                          </p:stCondLst>
                                        </p:cTn>
                                        <p:tgtEl>
                                          <p:spTgt spid="81"/>
                                        </p:tgtEl>
                                        <p:attrNameLst>
                                          <p:attrName>style.visibility</p:attrName>
                                        </p:attrNameLst>
                                      </p:cBhvr>
                                      <p:to>
                                        <p:strVal val="visible"/>
                                      </p:to>
                                    </p:set>
                                    <p:animEffect transition="in" filter="fade">
                                      <p:cBhvr>
                                        <p:cTn id="243"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2" grpId="0"/>
      <p:bldP spid="13" grpId="0"/>
      <p:bldP spid="14" grpId="0"/>
      <p:bldP spid="15" grpId="0"/>
      <p:bldP spid="16" grpId="0"/>
      <p:bldP spid="17" grpId="0"/>
      <p:bldP spid="18" grpId="0"/>
      <p:bldP spid="19" grpId="0"/>
      <p:bldP spid="20" grpId="0"/>
      <p:bldP spid="21" grpId="0"/>
      <p:bldP spid="24" grpId="0"/>
      <p:bldP spid="25" grpId="0"/>
      <p:bldP spid="26" grpId="0"/>
      <p:bldP spid="28" grpId="0"/>
      <p:bldP spid="29" grpId="0"/>
      <p:bldP spid="30" grpId="0"/>
      <p:bldP spid="31" grpId="0"/>
      <p:bldP spid="32" grpId="0"/>
      <p:bldP spid="33" grpId="0"/>
      <p:bldP spid="36" grpId="0"/>
      <p:bldP spid="37" grpId="0"/>
      <p:bldP spid="39" grpId="0"/>
      <p:bldP spid="40" grpId="0"/>
      <p:bldP spid="41" grpId="0"/>
      <p:bldP spid="42" grpId="0"/>
      <p:bldP spid="43" grpId="0"/>
      <p:bldP spid="48" grpId="0"/>
      <p:bldP spid="56" grpId="0"/>
      <p:bldP spid="68" grpId="0"/>
      <p:bldP spid="69" grpId="0"/>
      <p:bldP spid="70" grpId="0"/>
      <p:bldP spid="73" grpId="0"/>
      <p:bldP spid="74" grpId="0"/>
      <p:bldP spid="75" grpId="0"/>
      <p:bldP spid="76" grpId="0"/>
      <p:bldP spid="77" grpId="0"/>
      <p:bldP spid="78" grpId="0"/>
      <p:bldP spid="79" grpId="0"/>
      <p:bldP spid="80" grpId="0"/>
      <p:bldP spid="81"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97CC214-5B91-46C4-9FBE-E708C2E7081A}"/>
              </a:ext>
            </a:extLst>
          </p:cNvPr>
          <p:cNvPicPr>
            <a:picLocks noChangeAspect="1"/>
          </p:cNvPicPr>
          <p:nvPr/>
        </p:nvPicPr>
        <p:blipFill>
          <a:blip r:embed="rId3"/>
          <a:stretch>
            <a:fillRect/>
          </a:stretch>
        </p:blipFill>
        <p:spPr>
          <a:xfrm>
            <a:off x="229917" y="1569660"/>
            <a:ext cx="5275859" cy="5242845"/>
          </a:xfrm>
          <a:prstGeom prst="rect">
            <a:avLst/>
          </a:prstGeom>
        </p:spPr>
      </p:pic>
      <p:sp>
        <p:nvSpPr>
          <p:cNvPr id="2" name="Rectangle 1">
            <a:extLst>
              <a:ext uri="{FF2B5EF4-FFF2-40B4-BE49-F238E27FC236}">
                <a16:creationId xmlns:a16="http://schemas.microsoft.com/office/drawing/2014/main" id="{C9EF6813-37B2-4C7A-8058-14D097425C84}"/>
              </a:ext>
            </a:extLst>
          </p:cNvPr>
          <p:cNvSpPr/>
          <p:nvPr/>
        </p:nvSpPr>
        <p:spPr>
          <a:xfrm>
            <a:off x="103032" y="51516"/>
            <a:ext cx="12192000"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diagram shows a square with dots at the vertices and at the middle of each side. The square is divided into four triangles, A, B, C and D. </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98E53DC5-C0E8-44AB-AAD8-288C614B8C0C}"/>
              </a:ext>
            </a:extLst>
          </p:cNvPr>
          <p:cNvSpPr/>
          <p:nvPr/>
        </p:nvSpPr>
        <p:spPr>
          <a:xfrm>
            <a:off x="5735307" y="3826148"/>
            <a:ext cx="591274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letters of all the isosceles triangles.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E92B5964-49E8-4C45-929E-762C213B0809}"/>
              </a:ext>
            </a:extLst>
          </p:cNvPr>
          <p:cNvSpPr/>
          <p:nvPr/>
        </p:nvSpPr>
        <p:spPr>
          <a:xfrm>
            <a:off x="5735306" y="1591725"/>
            <a:ext cx="591274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all the triangles that have a right angle.</a:t>
            </a:r>
            <a:endParaRPr lang="en-GB" sz="3200" b="1" dirty="0">
              <a:latin typeface="Calibri" panose="020F0502020204030204" pitchFamily="34" charset="0"/>
            </a:endParaRPr>
          </a:p>
        </p:txBody>
      </p:sp>
      <p:sp>
        <p:nvSpPr>
          <p:cNvPr id="6" name="L-Shape 5">
            <a:extLst>
              <a:ext uri="{FF2B5EF4-FFF2-40B4-BE49-F238E27FC236}">
                <a16:creationId xmlns:a16="http://schemas.microsoft.com/office/drawing/2014/main" id="{000E6A78-C3C9-43AA-95DF-DD769B2BCDFF}"/>
              </a:ext>
            </a:extLst>
          </p:cNvPr>
          <p:cNvSpPr/>
          <p:nvPr/>
        </p:nvSpPr>
        <p:spPr>
          <a:xfrm rot="10800000" flipH="1">
            <a:off x="419640" y="1745611"/>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L-Shape 6">
            <a:extLst>
              <a:ext uri="{FF2B5EF4-FFF2-40B4-BE49-F238E27FC236}">
                <a16:creationId xmlns:a16="http://schemas.microsoft.com/office/drawing/2014/main" id="{DF5A3544-94DD-4D34-8DA1-221A4F66550D}"/>
              </a:ext>
            </a:extLst>
          </p:cNvPr>
          <p:cNvSpPr/>
          <p:nvPr/>
        </p:nvSpPr>
        <p:spPr>
          <a:xfrm rot="16200000" flipH="1">
            <a:off x="4760070" y="1743880"/>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L-Shape 7">
            <a:extLst>
              <a:ext uri="{FF2B5EF4-FFF2-40B4-BE49-F238E27FC236}">
                <a16:creationId xmlns:a16="http://schemas.microsoft.com/office/drawing/2014/main" id="{E5B66463-6EC4-4521-B87D-416E0E80F3E0}"/>
              </a:ext>
            </a:extLst>
          </p:cNvPr>
          <p:cNvSpPr/>
          <p:nvPr/>
        </p:nvSpPr>
        <p:spPr>
          <a:xfrm rot="5400000" flipH="1">
            <a:off x="421371" y="6112379"/>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L-Shape 8">
            <a:extLst>
              <a:ext uri="{FF2B5EF4-FFF2-40B4-BE49-F238E27FC236}">
                <a16:creationId xmlns:a16="http://schemas.microsoft.com/office/drawing/2014/main" id="{A5EDEFE2-5D19-44EB-8711-7F29B8BBC69C}"/>
              </a:ext>
            </a:extLst>
          </p:cNvPr>
          <p:cNvSpPr/>
          <p:nvPr/>
        </p:nvSpPr>
        <p:spPr>
          <a:xfrm rot="7037366" flipH="1">
            <a:off x="415546" y="3770722"/>
            <a:ext cx="674350" cy="651893"/>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C607A267-7A3B-4CD4-B890-2F4A549B7BFB}"/>
              </a:ext>
            </a:extLst>
          </p:cNvPr>
          <p:cNvSpPr/>
          <p:nvPr/>
        </p:nvSpPr>
        <p:spPr>
          <a:xfrm>
            <a:off x="7362789" y="2514635"/>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11" name="Rectangle 10">
            <a:extLst>
              <a:ext uri="{FF2B5EF4-FFF2-40B4-BE49-F238E27FC236}">
                <a16:creationId xmlns:a16="http://schemas.microsoft.com/office/drawing/2014/main" id="{D797EA1C-0061-4A63-AC9E-77146CAC7DC2}"/>
              </a:ext>
            </a:extLst>
          </p:cNvPr>
          <p:cNvSpPr/>
          <p:nvPr/>
        </p:nvSpPr>
        <p:spPr>
          <a:xfrm>
            <a:off x="7783945" y="2544499"/>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B</a:t>
            </a:r>
          </a:p>
        </p:txBody>
      </p:sp>
      <p:sp>
        <p:nvSpPr>
          <p:cNvPr id="12" name="Rectangle 11">
            <a:extLst>
              <a:ext uri="{FF2B5EF4-FFF2-40B4-BE49-F238E27FC236}">
                <a16:creationId xmlns:a16="http://schemas.microsoft.com/office/drawing/2014/main" id="{BC65DEFA-D853-4AA6-B07C-5535E9AA7A6F}"/>
              </a:ext>
            </a:extLst>
          </p:cNvPr>
          <p:cNvSpPr/>
          <p:nvPr/>
        </p:nvSpPr>
        <p:spPr>
          <a:xfrm>
            <a:off x="8538267" y="2544499"/>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cxnSp>
        <p:nvCxnSpPr>
          <p:cNvPr id="13" name="Straight Connector 12">
            <a:extLst>
              <a:ext uri="{FF2B5EF4-FFF2-40B4-BE49-F238E27FC236}">
                <a16:creationId xmlns:a16="http://schemas.microsoft.com/office/drawing/2014/main" id="{0C3C3A3C-8B8C-46EF-9DE5-593439463EC5}"/>
              </a:ext>
            </a:extLst>
          </p:cNvPr>
          <p:cNvCxnSpPr>
            <a:cxnSpLocks/>
          </p:cNvCxnSpPr>
          <p:nvPr/>
        </p:nvCxnSpPr>
        <p:spPr>
          <a:xfrm>
            <a:off x="419640" y="1745611"/>
            <a:ext cx="1" cy="244547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C49D85A-9F67-4EBE-883F-8AD432788DD9}"/>
              </a:ext>
            </a:extLst>
          </p:cNvPr>
          <p:cNvCxnSpPr>
            <a:cxnSpLocks/>
          </p:cNvCxnSpPr>
          <p:nvPr/>
        </p:nvCxnSpPr>
        <p:spPr>
          <a:xfrm>
            <a:off x="419639" y="1745611"/>
            <a:ext cx="2456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A43A78A-7F3B-44AE-B34D-918D7433EF33}"/>
              </a:ext>
            </a:extLst>
          </p:cNvPr>
          <p:cNvCxnSpPr>
            <a:cxnSpLocks/>
          </p:cNvCxnSpPr>
          <p:nvPr/>
        </p:nvCxnSpPr>
        <p:spPr>
          <a:xfrm>
            <a:off x="419639" y="4138792"/>
            <a:ext cx="4856607" cy="248976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E2396B0-CCF8-475B-80F9-7D0614F73B9A}"/>
              </a:ext>
            </a:extLst>
          </p:cNvPr>
          <p:cNvCxnSpPr>
            <a:cxnSpLocks/>
          </p:cNvCxnSpPr>
          <p:nvPr/>
        </p:nvCxnSpPr>
        <p:spPr>
          <a:xfrm>
            <a:off x="2847942" y="1742633"/>
            <a:ext cx="2428304" cy="48859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12BF25EA-CD6E-46A7-B055-DBBAD1A4CBB9}"/>
              </a:ext>
            </a:extLst>
          </p:cNvPr>
          <p:cNvSpPr/>
          <p:nvPr/>
        </p:nvSpPr>
        <p:spPr>
          <a:xfrm>
            <a:off x="7428583" y="4732634"/>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24" name="Rectangle 23">
            <a:extLst>
              <a:ext uri="{FF2B5EF4-FFF2-40B4-BE49-F238E27FC236}">
                <a16:creationId xmlns:a16="http://schemas.microsoft.com/office/drawing/2014/main" id="{7729DEBA-CF80-4FAA-AA96-AC92306D8E0D}"/>
              </a:ext>
            </a:extLst>
          </p:cNvPr>
          <p:cNvSpPr/>
          <p:nvPr/>
        </p:nvSpPr>
        <p:spPr>
          <a:xfrm>
            <a:off x="7865237" y="4762498"/>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C</a:t>
            </a:r>
          </a:p>
        </p:txBody>
      </p:sp>
      <p:sp>
        <p:nvSpPr>
          <p:cNvPr id="20" name="Rectangle 19">
            <a:extLst>
              <a:ext uri="{FF2B5EF4-FFF2-40B4-BE49-F238E27FC236}">
                <a16:creationId xmlns:a16="http://schemas.microsoft.com/office/drawing/2014/main" id="{7CB5B638-98ED-481C-AC97-ECF7B9BC9E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186286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6"/>
                                        </p:tgtEl>
                                      </p:cBhvr>
                                    </p:animEffect>
                                    <p:set>
                                      <p:cBhvr>
                                        <p:cTn id="42" dur="1" fill="hold">
                                          <p:stCondLst>
                                            <p:cond delay="499"/>
                                          </p:stCondLst>
                                        </p:cTn>
                                        <p:tgtEl>
                                          <p:spTgt spid="6"/>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8"/>
                                        </p:tgtEl>
                                      </p:cBhvr>
                                    </p:animEffect>
                                    <p:set>
                                      <p:cBhvr>
                                        <p:cTn id="48" dur="1" fill="hold">
                                          <p:stCondLst>
                                            <p:cond delay="499"/>
                                          </p:stCondLst>
                                        </p:cTn>
                                        <p:tgtEl>
                                          <p:spTgt spid="8"/>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9"/>
                                        </p:tgtEl>
                                      </p:cBhvr>
                                    </p:animEffect>
                                    <p:set>
                                      <p:cBhvr>
                                        <p:cTn id="51" dur="1" fill="hold">
                                          <p:stCondLst>
                                            <p:cond delay="499"/>
                                          </p:stCondLst>
                                        </p:cTn>
                                        <p:tgtEl>
                                          <p:spTgt spid="9"/>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500"/>
                                        <p:tgtEl>
                                          <p:spTgt spid="13"/>
                                        </p:tgtEl>
                                      </p:cBhvr>
                                    </p:animEffect>
                                  </p:childTnLst>
                                </p:cTn>
                              </p:par>
                              <p:par>
                                <p:cTn id="57" presetID="10" presetClass="entr" presetSubtype="0" fill="hold" nodeType="with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par>
                                <p:cTn id="70" presetID="10" presetClass="entr" presetSubtype="0" fill="hold" nodeType="with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1" grpId="0"/>
      <p:bldP spid="12" grpId="0"/>
      <p:bldP spid="23" grpId="0"/>
      <p:bldP spid="2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7540432" cy="2062103"/>
          </a:xfrm>
          <a:prstGeom prst="rect">
            <a:avLst/>
          </a:prstGeom>
        </p:spPr>
        <p:txBody>
          <a:bodyPr wrap="square">
            <a:spAutoFit/>
          </a:bodyPr>
          <a:lstStyle/>
          <a:p>
            <a:r>
              <a:rPr lang="en-GB" sz="3200" b="1" dirty="0"/>
              <a:t>Mina has 5 more marbles than Kirsty. </a:t>
            </a:r>
          </a:p>
          <a:p>
            <a:r>
              <a:rPr lang="en-GB" sz="3200" b="1" dirty="0"/>
              <a:t>Kirsty has 2 more marbles than </a:t>
            </a:r>
            <a:r>
              <a:rPr lang="en-GB" sz="3200" b="1" dirty="0" err="1"/>
              <a:t>Seb</a:t>
            </a:r>
            <a:r>
              <a:rPr lang="en-GB" sz="3200" b="1" dirty="0"/>
              <a:t>. </a:t>
            </a:r>
          </a:p>
          <a:p>
            <a:r>
              <a:rPr lang="en-GB" sz="3200" b="1" dirty="0"/>
              <a:t>Altogether they have 30 marbles. </a:t>
            </a:r>
          </a:p>
          <a:p>
            <a:r>
              <a:rPr lang="en-GB" sz="3200" b="1" dirty="0"/>
              <a:t>How many marbles does each child have? </a:t>
            </a:r>
          </a:p>
        </p:txBody>
      </p:sp>
      <p:pic>
        <p:nvPicPr>
          <p:cNvPr id="3" name="Picture 2">
            <a:extLst>
              <a:ext uri="{FF2B5EF4-FFF2-40B4-BE49-F238E27FC236}">
                <a16:creationId xmlns:a16="http://schemas.microsoft.com/office/drawing/2014/main" id="{12237C20-926F-43FC-AEFF-928850888247}"/>
              </a:ext>
            </a:extLst>
          </p:cNvPr>
          <p:cNvPicPr>
            <a:picLocks noChangeAspect="1"/>
          </p:cNvPicPr>
          <p:nvPr/>
        </p:nvPicPr>
        <p:blipFill>
          <a:blip r:embed="rId3"/>
          <a:stretch>
            <a:fillRect/>
          </a:stretch>
        </p:blipFill>
        <p:spPr>
          <a:xfrm>
            <a:off x="1401677" y="5657163"/>
            <a:ext cx="9388646" cy="944516"/>
          </a:xfrm>
          <a:prstGeom prst="rect">
            <a:avLst/>
          </a:prstGeom>
        </p:spPr>
      </p:pic>
      <p:sp>
        <p:nvSpPr>
          <p:cNvPr id="4" name="Rectangle 3">
            <a:extLst>
              <a:ext uri="{FF2B5EF4-FFF2-40B4-BE49-F238E27FC236}">
                <a16:creationId xmlns:a16="http://schemas.microsoft.com/office/drawing/2014/main" id="{1289EB48-3FDE-48F1-87AE-1C929F93BE77}"/>
              </a:ext>
            </a:extLst>
          </p:cNvPr>
          <p:cNvSpPr/>
          <p:nvPr/>
        </p:nvSpPr>
        <p:spPr>
          <a:xfrm>
            <a:off x="6559976" y="2945272"/>
            <a:ext cx="50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7EEA05EB-5DD6-40F1-B0DB-9E5AD62C6D01}"/>
              </a:ext>
            </a:extLst>
          </p:cNvPr>
          <p:cNvSpPr/>
          <p:nvPr/>
        </p:nvSpPr>
        <p:spPr>
          <a:xfrm>
            <a:off x="3319976" y="2945272"/>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52982435-D93C-491B-A684-3CBE035E533A}"/>
              </a:ext>
            </a:extLst>
          </p:cNvPr>
          <p:cNvSpPr/>
          <p:nvPr/>
        </p:nvSpPr>
        <p:spPr>
          <a:xfrm>
            <a:off x="796767" y="2945272"/>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Brace 4">
            <a:extLst>
              <a:ext uri="{FF2B5EF4-FFF2-40B4-BE49-F238E27FC236}">
                <a16:creationId xmlns:a16="http://schemas.microsoft.com/office/drawing/2014/main" id="{8D11D889-407D-438F-9928-15AB2E4CA7B4}"/>
              </a:ext>
            </a:extLst>
          </p:cNvPr>
          <p:cNvSpPr/>
          <p:nvPr/>
        </p:nvSpPr>
        <p:spPr>
          <a:xfrm rot="16200000">
            <a:off x="6012931" y="-2641776"/>
            <a:ext cx="370881" cy="10803209"/>
          </a:xfrm>
          <a:prstGeom prst="rightBrace">
            <a:avLst/>
          </a:prstGeom>
          <a:noFill/>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Rectangle 8">
            <a:extLst>
              <a:ext uri="{FF2B5EF4-FFF2-40B4-BE49-F238E27FC236}">
                <a16:creationId xmlns:a16="http://schemas.microsoft.com/office/drawing/2014/main" id="{E8EE2DCA-45BD-4BB9-A4B6-1D832FB4604B}"/>
              </a:ext>
            </a:extLst>
          </p:cNvPr>
          <p:cNvSpPr/>
          <p:nvPr/>
        </p:nvSpPr>
        <p:spPr>
          <a:xfrm>
            <a:off x="796767" y="3485272"/>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5E15EC8B-6598-4341-895B-E68BA31176FD}"/>
              </a:ext>
            </a:extLst>
          </p:cNvPr>
          <p:cNvSpPr/>
          <p:nvPr/>
        </p:nvSpPr>
        <p:spPr>
          <a:xfrm>
            <a:off x="3316767" y="348527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9F7A10A0-BC9A-417B-9146-87C0B1F59B8A}"/>
              </a:ext>
            </a:extLst>
          </p:cNvPr>
          <p:cNvSpPr/>
          <p:nvPr/>
        </p:nvSpPr>
        <p:spPr>
          <a:xfrm>
            <a:off x="5843185" y="348527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00823BAB-912F-4BC8-962E-5C7AA497C2A5}"/>
              </a:ext>
            </a:extLst>
          </p:cNvPr>
          <p:cNvSpPr/>
          <p:nvPr/>
        </p:nvSpPr>
        <p:spPr>
          <a:xfrm>
            <a:off x="6566394" y="348527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AA6D8858-2597-458C-AF35-D7AD788CF245}"/>
              </a:ext>
            </a:extLst>
          </p:cNvPr>
          <p:cNvSpPr/>
          <p:nvPr/>
        </p:nvSpPr>
        <p:spPr>
          <a:xfrm>
            <a:off x="9092812" y="348527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A8FE5E94-0828-492C-AAE3-6B28995C60D0}"/>
              </a:ext>
            </a:extLst>
          </p:cNvPr>
          <p:cNvSpPr/>
          <p:nvPr/>
        </p:nvSpPr>
        <p:spPr>
          <a:xfrm>
            <a:off x="9819230" y="3485270"/>
            <a:ext cx="1787164"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48E970A5-24B8-4BAF-AB06-913D83602D06}"/>
              </a:ext>
            </a:extLst>
          </p:cNvPr>
          <p:cNvSpPr/>
          <p:nvPr/>
        </p:nvSpPr>
        <p:spPr>
          <a:xfrm>
            <a:off x="1699511" y="2945270"/>
            <a:ext cx="1538616" cy="523220"/>
          </a:xfrm>
          <a:prstGeom prst="rect">
            <a:avLst/>
          </a:prstGeom>
        </p:spPr>
        <p:txBody>
          <a:bodyPr wrap="square">
            <a:spAutoFit/>
          </a:bodyPr>
          <a:lstStyle/>
          <a:p>
            <a:r>
              <a:rPr lang="en-GB" sz="2800" b="1" dirty="0" err="1">
                <a:solidFill>
                  <a:srgbClr val="FF0000"/>
                </a:solidFill>
                <a:latin typeface="Calibri" panose="020F0502020204030204" pitchFamily="34" charset="0"/>
                <a:ea typeface="Cambria Math" panose="02040503050406030204" pitchFamily="18" charset="0"/>
              </a:rPr>
              <a:t>Seb</a:t>
            </a:r>
            <a:endParaRPr lang="en-GB" sz="2800" b="1" dirty="0">
              <a:solidFill>
                <a:srgbClr val="FF0000"/>
              </a:solidFill>
              <a:latin typeface="Calibri" panose="020F0502020204030204" pitchFamily="34" charset="0"/>
              <a:ea typeface="Cambria Math" panose="02040503050406030204" pitchFamily="18" charset="0"/>
            </a:endParaRPr>
          </a:p>
        </p:txBody>
      </p:sp>
      <p:sp>
        <p:nvSpPr>
          <p:cNvPr id="16" name="Rectangle 15">
            <a:extLst>
              <a:ext uri="{FF2B5EF4-FFF2-40B4-BE49-F238E27FC236}">
                <a16:creationId xmlns:a16="http://schemas.microsoft.com/office/drawing/2014/main" id="{275FF156-54D2-424D-B324-64AC50E047A9}"/>
              </a:ext>
            </a:extLst>
          </p:cNvPr>
          <p:cNvSpPr/>
          <p:nvPr/>
        </p:nvSpPr>
        <p:spPr>
          <a:xfrm>
            <a:off x="4332848" y="2953662"/>
            <a:ext cx="132364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Kirsty</a:t>
            </a:r>
          </a:p>
        </p:txBody>
      </p:sp>
      <p:sp>
        <p:nvSpPr>
          <p:cNvPr id="17" name="Rectangle 16">
            <a:extLst>
              <a:ext uri="{FF2B5EF4-FFF2-40B4-BE49-F238E27FC236}">
                <a16:creationId xmlns:a16="http://schemas.microsoft.com/office/drawing/2014/main" id="{79B42ABF-AA58-4FF9-AF34-CDE1ED180F0A}"/>
              </a:ext>
            </a:extLst>
          </p:cNvPr>
          <p:cNvSpPr/>
          <p:nvPr/>
        </p:nvSpPr>
        <p:spPr>
          <a:xfrm>
            <a:off x="8356209" y="2945270"/>
            <a:ext cx="12594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Mina</a:t>
            </a:r>
          </a:p>
        </p:txBody>
      </p:sp>
      <p:sp>
        <p:nvSpPr>
          <p:cNvPr id="18" name="Rectangle 17">
            <a:extLst>
              <a:ext uri="{FF2B5EF4-FFF2-40B4-BE49-F238E27FC236}">
                <a16:creationId xmlns:a16="http://schemas.microsoft.com/office/drawing/2014/main" id="{354DFA9B-9DBA-48A5-9D61-FBDAC840DE7C}"/>
              </a:ext>
            </a:extLst>
          </p:cNvPr>
          <p:cNvSpPr/>
          <p:nvPr/>
        </p:nvSpPr>
        <p:spPr>
          <a:xfrm>
            <a:off x="5918640" y="1967722"/>
            <a:ext cx="132364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30</a:t>
            </a:r>
          </a:p>
        </p:txBody>
      </p:sp>
      <p:sp>
        <p:nvSpPr>
          <p:cNvPr id="19" name="Rectangle 18">
            <a:extLst>
              <a:ext uri="{FF2B5EF4-FFF2-40B4-BE49-F238E27FC236}">
                <a16:creationId xmlns:a16="http://schemas.microsoft.com/office/drawing/2014/main" id="{AD76FFC5-F3A2-490C-979F-E8C9F3D3076A}"/>
              </a:ext>
            </a:extLst>
          </p:cNvPr>
          <p:cNvSpPr/>
          <p:nvPr/>
        </p:nvSpPr>
        <p:spPr>
          <a:xfrm>
            <a:off x="6036911" y="3501499"/>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sp>
        <p:nvSpPr>
          <p:cNvPr id="20" name="Rectangle 19">
            <a:extLst>
              <a:ext uri="{FF2B5EF4-FFF2-40B4-BE49-F238E27FC236}">
                <a16:creationId xmlns:a16="http://schemas.microsoft.com/office/drawing/2014/main" id="{2798529C-A442-4ED5-AD0E-05F3688975A7}"/>
              </a:ext>
            </a:extLst>
          </p:cNvPr>
          <p:cNvSpPr/>
          <p:nvPr/>
        </p:nvSpPr>
        <p:spPr>
          <a:xfrm>
            <a:off x="9286658" y="3499606"/>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sp>
        <p:nvSpPr>
          <p:cNvPr id="21" name="Rectangle 20">
            <a:extLst>
              <a:ext uri="{FF2B5EF4-FFF2-40B4-BE49-F238E27FC236}">
                <a16:creationId xmlns:a16="http://schemas.microsoft.com/office/drawing/2014/main" id="{408FB271-2366-46A4-B3DE-4950B4F28CCA}"/>
              </a:ext>
            </a:extLst>
          </p:cNvPr>
          <p:cNvSpPr/>
          <p:nvPr/>
        </p:nvSpPr>
        <p:spPr>
          <a:xfrm>
            <a:off x="10539519" y="3507995"/>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a:t>
            </a:r>
          </a:p>
        </p:txBody>
      </p:sp>
      <p:sp>
        <p:nvSpPr>
          <p:cNvPr id="22" name="Rectangle 21">
            <a:extLst>
              <a:ext uri="{FF2B5EF4-FFF2-40B4-BE49-F238E27FC236}">
                <a16:creationId xmlns:a16="http://schemas.microsoft.com/office/drawing/2014/main" id="{6821F3BB-E6E8-4086-AC1C-73CC3CAD13C2}"/>
              </a:ext>
            </a:extLst>
          </p:cNvPr>
          <p:cNvSpPr/>
          <p:nvPr/>
        </p:nvSpPr>
        <p:spPr>
          <a:xfrm>
            <a:off x="1394945" y="4167664"/>
            <a:ext cx="36975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 (2 + 2 + 5) = </a:t>
            </a:r>
          </a:p>
        </p:txBody>
      </p:sp>
      <p:sp>
        <p:nvSpPr>
          <p:cNvPr id="23" name="Rectangle 22">
            <a:extLst>
              <a:ext uri="{FF2B5EF4-FFF2-40B4-BE49-F238E27FC236}">
                <a16:creationId xmlns:a16="http://schemas.microsoft.com/office/drawing/2014/main" id="{63A65D67-F65A-4604-8A88-34982FC41D57}"/>
              </a:ext>
            </a:extLst>
          </p:cNvPr>
          <p:cNvSpPr/>
          <p:nvPr/>
        </p:nvSpPr>
        <p:spPr>
          <a:xfrm>
            <a:off x="4247220" y="4165286"/>
            <a:ext cx="36975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
        <p:nvSpPr>
          <p:cNvPr id="24" name="TextBox 23">
            <a:extLst>
              <a:ext uri="{FF2B5EF4-FFF2-40B4-BE49-F238E27FC236}">
                <a16:creationId xmlns:a16="http://schemas.microsoft.com/office/drawing/2014/main" id="{8864CE79-16F4-4C58-BC2D-97D5421DEFAE}"/>
              </a:ext>
            </a:extLst>
          </p:cNvPr>
          <p:cNvSpPr txBox="1"/>
          <p:nvPr/>
        </p:nvSpPr>
        <p:spPr>
          <a:xfrm>
            <a:off x="1394945" y="4695040"/>
            <a:ext cx="1802338" cy="584775"/>
          </a:xfrm>
          <a:prstGeom prst="rect">
            <a:avLst/>
          </a:prstGeom>
          <a:noFill/>
        </p:spPr>
        <p:txBody>
          <a:bodyPr wrap="square" rtlCol="0">
            <a:spAutoFit/>
          </a:bodyPr>
          <a:lstStyle/>
          <a:p>
            <a:r>
              <a:rPr lang="en-GB" sz="3200" b="1" dirty="0">
                <a:solidFill>
                  <a:srgbClr val="FF0000"/>
                </a:solidFill>
              </a:rPr>
              <a:t>21 ÷ 3 = </a:t>
            </a:r>
          </a:p>
        </p:txBody>
      </p:sp>
      <p:sp>
        <p:nvSpPr>
          <p:cNvPr id="25" name="TextBox 24">
            <a:extLst>
              <a:ext uri="{FF2B5EF4-FFF2-40B4-BE49-F238E27FC236}">
                <a16:creationId xmlns:a16="http://schemas.microsoft.com/office/drawing/2014/main" id="{2C23D7F6-9261-48B8-A76F-FC84D2B02C75}"/>
              </a:ext>
            </a:extLst>
          </p:cNvPr>
          <p:cNvSpPr txBox="1"/>
          <p:nvPr/>
        </p:nvSpPr>
        <p:spPr>
          <a:xfrm>
            <a:off x="2820619" y="4695039"/>
            <a:ext cx="861648" cy="584775"/>
          </a:xfrm>
          <a:prstGeom prst="rect">
            <a:avLst/>
          </a:prstGeom>
          <a:noFill/>
        </p:spPr>
        <p:txBody>
          <a:bodyPr wrap="square" rtlCol="0">
            <a:spAutoFit/>
          </a:bodyPr>
          <a:lstStyle/>
          <a:p>
            <a:r>
              <a:rPr lang="en-GB" sz="3200" b="1" dirty="0">
                <a:solidFill>
                  <a:srgbClr val="FF0000"/>
                </a:solidFill>
              </a:rPr>
              <a:t>7</a:t>
            </a:r>
          </a:p>
        </p:txBody>
      </p:sp>
      <p:sp>
        <p:nvSpPr>
          <p:cNvPr id="26" name="TextBox 25">
            <a:extLst>
              <a:ext uri="{FF2B5EF4-FFF2-40B4-BE49-F238E27FC236}">
                <a16:creationId xmlns:a16="http://schemas.microsoft.com/office/drawing/2014/main" id="{63F370EF-7A09-4DA3-8C5A-56F37BA05873}"/>
              </a:ext>
            </a:extLst>
          </p:cNvPr>
          <p:cNvSpPr txBox="1"/>
          <p:nvPr/>
        </p:nvSpPr>
        <p:spPr>
          <a:xfrm>
            <a:off x="1929553" y="3468828"/>
            <a:ext cx="861648" cy="584775"/>
          </a:xfrm>
          <a:prstGeom prst="rect">
            <a:avLst/>
          </a:prstGeom>
          <a:noFill/>
        </p:spPr>
        <p:txBody>
          <a:bodyPr wrap="square" rtlCol="0">
            <a:spAutoFit/>
          </a:bodyPr>
          <a:lstStyle/>
          <a:p>
            <a:r>
              <a:rPr lang="en-GB" sz="3200" b="1" dirty="0">
                <a:solidFill>
                  <a:srgbClr val="FF0000"/>
                </a:solidFill>
              </a:rPr>
              <a:t>7</a:t>
            </a:r>
          </a:p>
        </p:txBody>
      </p:sp>
      <p:sp>
        <p:nvSpPr>
          <p:cNvPr id="27" name="TextBox 26">
            <a:extLst>
              <a:ext uri="{FF2B5EF4-FFF2-40B4-BE49-F238E27FC236}">
                <a16:creationId xmlns:a16="http://schemas.microsoft.com/office/drawing/2014/main" id="{4244815A-4258-4339-A275-C4E664C4373E}"/>
              </a:ext>
            </a:extLst>
          </p:cNvPr>
          <p:cNvSpPr txBox="1"/>
          <p:nvPr/>
        </p:nvSpPr>
        <p:spPr>
          <a:xfrm>
            <a:off x="4515570" y="3453777"/>
            <a:ext cx="861648" cy="584775"/>
          </a:xfrm>
          <a:prstGeom prst="rect">
            <a:avLst/>
          </a:prstGeom>
          <a:noFill/>
        </p:spPr>
        <p:txBody>
          <a:bodyPr wrap="square" rtlCol="0">
            <a:spAutoFit/>
          </a:bodyPr>
          <a:lstStyle/>
          <a:p>
            <a:r>
              <a:rPr lang="en-GB" sz="3200" b="1" dirty="0">
                <a:solidFill>
                  <a:srgbClr val="FF0000"/>
                </a:solidFill>
              </a:rPr>
              <a:t>7</a:t>
            </a:r>
          </a:p>
        </p:txBody>
      </p:sp>
      <p:sp>
        <p:nvSpPr>
          <p:cNvPr id="28" name="TextBox 27">
            <a:extLst>
              <a:ext uri="{FF2B5EF4-FFF2-40B4-BE49-F238E27FC236}">
                <a16:creationId xmlns:a16="http://schemas.microsoft.com/office/drawing/2014/main" id="{6F9773BF-A5F4-4153-A2B5-A2CE31253A08}"/>
              </a:ext>
            </a:extLst>
          </p:cNvPr>
          <p:cNvSpPr txBox="1"/>
          <p:nvPr/>
        </p:nvSpPr>
        <p:spPr>
          <a:xfrm>
            <a:off x="7743348" y="3463757"/>
            <a:ext cx="861648" cy="584775"/>
          </a:xfrm>
          <a:prstGeom prst="rect">
            <a:avLst/>
          </a:prstGeom>
          <a:noFill/>
        </p:spPr>
        <p:txBody>
          <a:bodyPr wrap="square" rtlCol="0">
            <a:spAutoFit/>
          </a:bodyPr>
          <a:lstStyle/>
          <a:p>
            <a:r>
              <a:rPr lang="en-GB" sz="3200" b="1" dirty="0">
                <a:solidFill>
                  <a:srgbClr val="FF0000"/>
                </a:solidFill>
              </a:rPr>
              <a:t>7</a:t>
            </a:r>
          </a:p>
        </p:txBody>
      </p:sp>
      <p:sp>
        <p:nvSpPr>
          <p:cNvPr id="29" name="TextBox 28">
            <a:extLst>
              <a:ext uri="{FF2B5EF4-FFF2-40B4-BE49-F238E27FC236}">
                <a16:creationId xmlns:a16="http://schemas.microsoft.com/office/drawing/2014/main" id="{BBF1AB31-CC74-4EA5-AA40-4B607F6679F7}"/>
              </a:ext>
            </a:extLst>
          </p:cNvPr>
          <p:cNvSpPr txBox="1"/>
          <p:nvPr/>
        </p:nvSpPr>
        <p:spPr>
          <a:xfrm>
            <a:off x="2950622" y="5807189"/>
            <a:ext cx="861648" cy="630942"/>
          </a:xfrm>
          <a:prstGeom prst="rect">
            <a:avLst/>
          </a:prstGeom>
          <a:noFill/>
        </p:spPr>
        <p:txBody>
          <a:bodyPr wrap="square" rtlCol="0">
            <a:spAutoFit/>
          </a:bodyPr>
          <a:lstStyle/>
          <a:p>
            <a:r>
              <a:rPr lang="en-GB" sz="3500" b="1" dirty="0">
                <a:solidFill>
                  <a:srgbClr val="FF0000"/>
                </a:solidFill>
              </a:rPr>
              <a:t>14</a:t>
            </a:r>
          </a:p>
        </p:txBody>
      </p:sp>
      <p:sp>
        <p:nvSpPr>
          <p:cNvPr id="30" name="TextBox 29">
            <a:extLst>
              <a:ext uri="{FF2B5EF4-FFF2-40B4-BE49-F238E27FC236}">
                <a16:creationId xmlns:a16="http://schemas.microsoft.com/office/drawing/2014/main" id="{FF07680D-DE5D-4B43-A0A1-7B79B590A83A}"/>
              </a:ext>
            </a:extLst>
          </p:cNvPr>
          <p:cNvSpPr txBox="1"/>
          <p:nvPr/>
        </p:nvSpPr>
        <p:spPr>
          <a:xfrm>
            <a:off x="6369161" y="5807189"/>
            <a:ext cx="861648" cy="630942"/>
          </a:xfrm>
          <a:prstGeom prst="rect">
            <a:avLst/>
          </a:prstGeom>
          <a:noFill/>
        </p:spPr>
        <p:txBody>
          <a:bodyPr wrap="square" rtlCol="0">
            <a:spAutoFit/>
          </a:bodyPr>
          <a:lstStyle/>
          <a:p>
            <a:r>
              <a:rPr lang="en-GB" sz="3500" b="1" dirty="0">
                <a:solidFill>
                  <a:srgbClr val="FF0000"/>
                </a:solidFill>
              </a:rPr>
              <a:t>9</a:t>
            </a:r>
          </a:p>
        </p:txBody>
      </p:sp>
      <p:sp>
        <p:nvSpPr>
          <p:cNvPr id="31" name="TextBox 30">
            <a:extLst>
              <a:ext uri="{FF2B5EF4-FFF2-40B4-BE49-F238E27FC236}">
                <a16:creationId xmlns:a16="http://schemas.microsoft.com/office/drawing/2014/main" id="{A2D93A62-58B3-4872-A061-37399072EC1D}"/>
              </a:ext>
            </a:extLst>
          </p:cNvPr>
          <p:cNvSpPr txBox="1"/>
          <p:nvPr/>
        </p:nvSpPr>
        <p:spPr>
          <a:xfrm>
            <a:off x="9691939" y="5813950"/>
            <a:ext cx="861648" cy="630942"/>
          </a:xfrm>
          <a:prstGeom prst="rect">
            <a:avLst/>
          </a:prstGeom>
          <a:noFill/>
        </p:spPr>
        <p:txBody>
          <a:bodyPr wrap="square" rtlCol="0">
            <a:spAutoFit/>
          </a:bodyPr>
          <a:lstStyle/>
          <a:p>
            <a:r>
              <a:rPr lang="en-GB" sz="3500" b="1" dirty="0">
                <a:solidFill>
                  <a:srgbClr val="FF0000"/>
                </a:solidFill>
              </a:rPr>
              <a:t>7</a:t>
            </a:r>
          </a:p>
        </p:txBody>
      </p:sp>
    </p:spTree>
    <p:extLst>
      <p:ext uri="{BB962C8B-B14F-4D97-AF65-F5344CB8AC3E}">
        <p14:creationId xmlns:p14="http://schemas.microsoft.com/office/powerpoint/2010/main" val="3759234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500"/>
                                        <p:tgtEl>
                                          <p:spTgt spid="1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3"/>
                                        </p:tgtEl>
                                        <p:attrNameLst>
                                          <p:attrName>style.visibility</p:attrName>
                                        </p:attrNameLst>
                                      </p:cBhvr>
                                      <p:to>
                                        <p:strVal val="visible"/>
                                      </p:to>
                                    </p:set>
                                    <p:animEffect transition="in" filter="fade">
                                      <p:cBhvr>
                                        <p:cTn id="62" dur="500"/>
                                        <p:tgtEl>
                                          <p:spTgt spid="1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500"/>
                                        <p:tgtEl>
                                          <p:spTgt spid="14"/>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fade">
                                      <p:cBhvr>
                                        <p:cTn id="93" dur="500"/>
                                        <p:tgtEl>
                                          <p:spTgt spid="25"/>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5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500"/>
                                        <p:tgtEl>
                                          <p:spTgt spid="2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9"/>
                                        </p:tgtEl>
                                        <p:attrNameLst>
                                          <p:attrName>style.visibility</p:attrName>
                                        </p:attrNameLst>
                                      </p:cBhvr>
                                      <p:to>
                                        <p:strVal val="visible"/>
                                      </p:to>
                                    </p:set>
                                    <p:animEffect transition="in" filter="fade">
                                      <p:cBhvr>
                                        <p:cTn id="109" dur="500"/>
                                        <p:tgtEl>
                                          <p:spTgt spid="2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animEffect transition="in" filter="fade">
                                      <p:cBhvr>
                                        <p:cTn id="114" dur="500"/>
                                        <p:tgtEl>
                                          <p:spTgt spid="3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1"/>
                                        </p:tgtEl>
                                        <p:attrNameLst>
                                          <p:attrName>style.visibility</p:attrName>
                                        </p:attrNameLst>
                                      </p:cBhvr>
                                      <p:to>
                                        <p:strVal val="visible"/>
                                      </p:to>
                                    </p:set>
                                    <p:animEffect transition="in" filter="fade">
                                      <p:cBhvr>
                                        <p:cTn id="119"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5" grpId="0" animBg="1"/>
      <p:bldP spid="9" grpId="0" animBg="1"/>
      <p:bldP spid="10" grpId="0" animBg="1"/>
      <p:bldP spid="11" grpId="0" animBg="1"/>
      <p:bldP spid="12" grpId="0" animBg="1"/>
      <p:bldP spid="13" grpId="0" animBg="1"/>
      <p:bldP spid="14" grpId="0" animBg="1"/>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P spid="30" grpId="0"/>
      <p:bldP spid="31"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9065FA3-DE79-42A6-BBB1-35457C22AB08}"/>
              </a:ext>
            </a:extLst>
          </p:cNvPr>
          <p:cNvSpPr/>
          <p:nvPr/>
        </p:nvSpPr>
        <p:spPr>
          <a:xfrm>
            <a:off x="103032" y="51516"/>
            <a:ext cx="761141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I’m thinking of a 3-D shape.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It has a square base.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It has 4 other faces, which are triangles.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name of the 3-D shape? </a:t>
            </a:r>
          </a:p>
        </p:txBody>
      </p:sp>
      <p:sp>
        <p:nvSpPr>
          <p:cNvPr id="4" name="Rectangle 3">
            <a:extLst>
              <a:ext uri="{FF2B5EF4-FFF2-40B4-BE49-F238E27FC236}">
                <a16:creationId xmlns:a16="http://schemas.microsoft.com/office/drawing/2014/main" id="{2796B74C-B5BF-4AA6-A2D9-E04D7198483D}"/>
              </a:ext>
            </a:extLst>
          </p:cNvPr>
          <p:cNvSpPr/>
          <p:nvPr/>
        </p:nvSpPr>
        <p:spPr>
          <a:xfrm>
            <a:off x="3582651" y="2495154"/>
            <a:ext cx="6205926" cy="584775"/>
          </a:xfrm>
          <a:prstGeom prst="rect">
            <a:avLst/>
          </a:prstGeom>
        </p:spPr>
        <p:txBody>
          <a:bodyPr wrap="square">
            <a:spAutoFit/>
          </a:bodyPr>
          <a:lstStyle/>
          <a:p>
            <a:r>
              <a:rPr lang="en-GB" sz="3200" b="1" dirty="0">
                <a:solidFill>
                  <a:srgbClr val="FF0000"/>
                </a:solidFill>
                <a:latin typeface="Calibri" panose="020F0502020204030204" pitchFamily="34" charset="0"/>
              </a:rPr>
              <a:t>Square based pyramid</a:t>
            </a:r>
          </a:p>
        </p:txBody>
      </p:sp>
      <p:pic>
        <p:nvPicPr>
          <p:cNvPr id="5" name="Picture 14" descr="blue square pyramid">
            <a:extLst>
              <a:ext uri="{FF2B5EF4-FFF2-40B4-BE49-F238E27FC236}">
                <a16:creationId xmlns:a16="http://schemas.microsoft.com/office/drawing/2014/main" id="{BEBB3609-BB05-40E1-A061-85F502895B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7227" y="2495154"/>
            <a:ext cx="2313482" cy="29432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4B5AD7C6-A899-414B-9228-CEA481B454F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33193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4524315"/>
          </a:xfrm>
          <a:prstGeom prst="rect">
            <a:avLst/>
          </a:prstGeom>
        </p:spPr>
        <p:txBody>
          <a:bodyPr wrap="square">
            <a:spAutoFit/>
          </a:bodyPr>
          <a:lstStyle/>
          <a:p>
            <a:r>
              <a:rPr lang="en-US" sz="3200" b="1" dirty="0"/>
              <a:t>Look at these numbers written in Roman numerals.</a:t>
            </a:r>
          </a:p>
          <a:p>
            <a:endParaRPr lang="en-US" sz="3200" b="1" dirty="0"/>
          </a:p>
          <a:p>
            <a:r>
              <a:rPr lang="en-US" sz="3200" b="1" dirty="0"/>
              <a:t>       MCMVII       MMCD       MDCCXLIII     MMDX</a:t>
            </a:r>
          </a:p>
          <a:p>
            <a:endParaRPr lang="en-US" sz="3200" b="1" dirty="0"/>
          </a:p>
          <a:p>
            <a:endParaRPr lang="en-US" sz="3200" b="1" dirty="0"/>
          </a:p>
          <a:p>
            <a:r>
              <a:rPr lang="en-US" sz="3200" b="1" dirty="0"/>
              <a:t>Circle the largest number.</a:t>
            </a:r>
          </a:p>
          <a:p>
            <a:endParaRPr lang="en-US" sz="3200" b="1" dirty="0"/>
          </a:p>
          <a:p>
            <a:endParaRPr lang="en-US" sz="3200" b="1" dirty="0"/>
          </a:p>
          <a:p>
            <a:r>
              <a:rPr lang="en-US" sz="3200" b="1" dirty="0"/>
              <a:t>What is the value of the smallest number?</a:t>
            </a:r>
          </a:p>
        </p:txBody>
      </p:sp>
      <p:sp>
        <p:nvSpPr>
          <p:cNvPr id="4" name="Rectangle 3">
            <a:extLst>
              <a:ext uri="{FF2B5EF4-FFF2-40B4-BE49-F238E27FC236}">
                <a16:creationId xmlns:a16="http://schemas.microsoft.com/office/drawing/2014/main" id="{BCDC9DE9-8DF0-4AA8-AE34-72D63E067E35}"/>
              </a:ext>
            </a:extLst>
          </p:cNvPr>
          <p:cNvSpPr/>
          <p:nvPr/>
        </p:nvSpPr>
        <p:spPr>
          <a:xfrm>
            <a:off x="6211487"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L = 50</a:t>
            </a:r>
          </a:p>
        </p:txBody>
      </p:sp>
      <p:sp>
        <p:nvSpPr>
          <p:cNvPr id="5" name="Rectangle 4">
            <a:extLst>
              <a:ext uri="{FF2B5EF4-FFF2-40B4-BE49-F238E27FC236}">
                <a16:creationId xmlns:a16="http://schemas.microsoft.com/office/drawing/2014/main" id="{83CBA2FE-3755-4C9C-8A73-1DADD591AD0B}"/>
              </a:ext>
            </a:extLst>
          </p:cNvPr>
          <p:cNvSpPr/>
          <p:nvPr/>
        </p:nvSpPr>
        <p:spPr>
          <a:xfrm>
            <a:off x="7681222"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X = 10</a:t>
            </a:r>
          </a:p>
        </p:txBody>
      </p:sp>
      <p:sp>
        <p:nvSpPr>
          <p:cNvPr id="6" name="Rectangle 5">
            <a:extLst>
              <a:ext uri="{FF2B5EF4-FFF2-40B4-BE49-F238E27FC236}">
                <a16:creationId xmlns:a16="http://schemas.microsoft.com/office/drawing/2014/main" id="{3EE37918-7F97-462B-B554-F6B411EB5938}"/>
              </a:ext>
            </a:extLst>
          </p:cNvPr>
          <p:cNvSpPr/>
          <p:nvPr/>
        </p:nvSpPr>
        <p:spPr>
          <a:xfrm>
            <a:off x="9170720"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V = 5</a:t>
            </a:r>
          </a:p>
        </p:txBody>
      </p:sp>
      <p:sp>
        <p:nvSpPr>
          <p:cNvPr id="7" name="Rectangle 6">
            <a:extLst>
              <a:ext uri="{FF2B5EF4-FFF2-40B4-BE49-F238E27FC236}">
                <a16:creationId xmlns:a16="http://schemas.microsoft.com/office/drawing/2014/main" id="{5B07E3F0-65E7-4ADB-9C3C-9C94ACD8F4C5}"/>
              </a:ext>
            </a:extLst>
          </p:cNvPr>
          <p:cNvSpPr/>
          <p:nvPr/>
        </p:nvSpPr>
        <p:spPr>
          <a:xfrm>
            <a:off x="10565505"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 = 1</a:t>
            </a:r>
          </a:p>
        </p:txBody>
      </p:sp>
      <p:sp>
        <p:nvSpPr>
          <p:cNvPr id="8" name="Rectangle 7">
            <a:extLst>
              <a:ext uri="{FF2B5EF4-FFF2-40B4-BE49-F238E27FC236}">
                <a16:creationId xmlns:a16="http://schemas.microsoft.com/office/drawing/2014/main" id="{ECCBF429-9FF1-44C3-BE50-83EFC5F1D086}"/>
              </a:ext>
            </a:extLst>
          </p:cNvPr>
          <p:cNvSpPr/>
          <p:nvPr/>
        </p:nvSpPr>
        <p:spPr>
          <a:xfrm>
            <a:off x="4397323"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98266854-A975-4B6C-8931-9ACB55C834CF}"/>
              </a:ext>
            </a:extLst>
          </p:cNvPr>
          <p:cNvSpPr/>
          <p:nvPr/>
        </p:nvSpPr>
        <p:spPr>
          <a:xfrm>
            <a:off x="425611" y="19913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0" name="Rectangle 9">
            <a:extLst>
              <a:ext uri="{FF2B5EF4-FFF2-40B4-BE49-F238E27FC236}">
                <a16:creationId xmlns:a16="http://schemas.microsoft.com/office/drawing/2014/main" id="{774D699E-B33E-4397-A025-1FA4BC9519D5}"/>
              </a:ext>
            </a:extLst>
          </p:cNvPr>
          <p:cNvSpPr/>
          <p:nvPr/>
        </p:nvSpPr>
        <p:spPr>
          <a:xfrm>
            <a:off x="2583159"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D = 500</a:t>
            </a:r>
          </a:p>
        </p:txBody>
      </p:sp>
      <p:sp>
        <p:nvSpPr>
          <p:cNvPr id="11" name="Rectangle 10">
            <a:extLst>
              <a:ext uri="{FF2B5EF4-FFF2-40B4-BE49-F238E27FC236}">
                <a16:creationId xmlns:a16="http://schemas.microsoft.com/office/drawing/2014/main" id="{CD4530C9-9A78-4FA5-9E1B-8EBBE89D9EE1}"/>
              </a:ext>
            </a:extLst>
          </p:cNvPr>
          <p:cNvSpPr/>
          <p:nvPr/>
        </p:nvSpPr>
        <p:spPr>
          <a:xfrm>
            <a:off x="985516" y="520301"/>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1907</a:t>
            </a:r>
          </a:p>
        </p:txBody>
      </p:sp>
      <p:sp>
        <p:nvSpPr>
          <p:cNvPr id="12" name="Rectangle 11">
            <a:extLst>
              <a:ext uri="{FF2B5EF4-FFF2-40B4-BE49-F238E27FC236}">
                <a16:creationId xmlns:a16="http://schemas.microsoft.com/office/drawing/2014/main" id="{DF87B6F8-A703-486E-83C9-B38C4AF6397D}"/>
              </a:ext>
            </a:extLst>
          </p:cNvPr>
          <p:cNvSpPr/>
          <p:nvPr/>
        </p:nvSpPr>
        <p:spPr>
          <a:xfrm>
            <a:off x="2857385" y="520301"/>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2400</a:t>
            </a:r>
          </a:p>
        </p:txBody>
      </p:sp>
      <p:sp>
        <p:nvSpPr>
          <p:cNvPr id="13" name="Rectangle 12">
            <a:extLst>
              <a:ext uri="{FF2B5EF4-FFF2-40B4-BE49-F238E27FC236}">
                <a16:creationId xmlns:a16="http://schemas.microsoft.com/office/drawing/2014/main" id="{D486E1D3-5F60-4808-85ED-003F6BB8737F}"/>
              </a:ext>
            </a:extLst>
          </p:cNvPr>
          <p:cNvSpPr/>
          <p:nvPr/>
        </p:nvSpPr>
        <p:spPr>
          <a:xfrm>
            <a:off x="5053933" y="523773"/>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1743</a:t>
            </a:r>
          </a:p>
        </p:txBody>
      </p:sp>
      <p:sp>
        <p:nvSpPr>
          <p:cNvPr id="14" name="Rectangle 13">
            <a:extLst>
              <a:ext uri="{FF2B5EF4-FFF2-40B4-BE49-F238E27FC236}">
                <a16:creationId xmlns:a16="http://schemas.microsoft.com/office/drawing/2014/main" id="{B789016D-FA86-495B-93EB-3F31E4C7C9EB}"/>
              </a:ext>
            </a:extLst>
          </p:cNvPr>
          <p:cNvSpPr/>
          <p:nvPr/>
        </p:nvSpPr>
        <p:spPr>
          <a:xfrm>
            <a:off x="6925802" y="52030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2510</a:t>
            </a:r>
          </a:p>
        </p:txBody>
      </p:sp>
      <p:sp>
        <p:nvSpPr>
          <p:cNvPr id="15" name="Oval 14">
            <a:extLst>
              <a:ext uri="{FF2B5EF4-FFF2-40B4-BE49-F238E27FC236}">
                <a16:creationId xmlns:a16="http://schemas.microsoft.com/office/drawing/2014/main" id="{D401534F-602B-47BC-AF4E-1BAF470637CE}"/>
              </a:ext>
            </a:extLst>
          </p:cNvPr>
          <p:cNvSpPr/>
          <p:nvPr/>
        </p:nvSpPr>
        <p:spPr>
          <a:xfrm>
            <a:off x="6780240" y="972315"/>
            <a:ext cx="1383990" cy="703785"/>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FAFA00E4-184A-4A2E-B4FD-23E5A0BA3D19}"/>
              </a:ext>
            </a:extLst>
          </p:cNvPr>
          <p:cNvSpPr/>
          <p:nvPr/>
        </p:nvSpPr>
        <p:spPr>
          <a:xfrm>
            <a:off x="7301833" y="393133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1743</a:t>
            </a:r>
          </a:p>
        </p:txBody>
      </p:sp>
      <p:sp>
        <p:nvSpPr>
          <p:cNvPr id="17" name="Rectangle 16">
            <a:extLst>
              <a:ext uri="{FF2B5EF4-FFF2-40B4-BE49-F238E27FC236}">
                <a16:creationId xmlns:a16="http://schemas.microsoft.com/office/drawing/2014/main" id="{362B6C99-D329-4DDC-B4D5-B795A157E49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1764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animBg="1"/>
      <p:bldP spid="16"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EDE0BB9-56F0-444D-A38E-D09BC706E6CC}"/>
              </a:ext>
            </a:extLst>
          </p:cNvPr>
          <p:cNvSpPr/>
          <p:nvPr/>
        </p:nvSpPr>
        <p:spPr>
          <a:xfrm>
            <a:off x="56123" y="50000"/>
            <a:ext cx="10105308" cy="2554545"/>
          </a:xfrm>
          <a:prstGeom prst="rect">
            <a:avLst/>
          </a:prstGeom>
        </p:spPr>
        <p:txBody>
          <a:bodyPr wrap="square">
            <a:spAutoFit/>
          </a:bodyPr>
          <a:lstStyle/>
          <a:p>
            <a:r>
              <a:rPr lang="en-GB" sz="3200" b="1" dirty="0"/>
              <a:t>A shop sells jars of honey and honey dippers.</a:t>
            </a:r>
          </a:p>
          <a:p>
            <a:r>
              <a:rPr lang="en-US" sz="3200" b="1" dirty="0"/>
              <a:t>Chen bought three jars of honey and a dipper.</a:t>
            </a:r>
          </a:p>
          <a:p>
            <a:r>
              <a:rPr lang="en-US" sz="3200" b="1" dirty="0"/>
              <a:t>The total cost was £5.40</a:t>
            </a:r>
          </a:p>
          <a:p>
            <a:r>
              <a:rPr lang="en-US" sz="3200" b="1" dirty="0"/>
              <a:t>The dipper cost 75p.</a:t>
            </a:r>
          </a:p>
          <a:p>
            <a:r>
              <a:rPr lang="en-US" sz="3200" b="1" dirty="0"/>
              <a:t>How much did each jar of honey cost?</a:t>
            </a:r>
          </a:p>
        </p:txBody>
      </p:sp>
      <p:sp>
        <p:nvSpPr>
          <p:cNvPr id="4" name="TextBox 3">
            <a:extLst>
              <a:ext uri="{FF2B5EF4-FFF2-40B4-BE49-F238E27FC236}">
                <a16:creationId xmlns:a16="http://schemas.microsoft.com/office/drawing/2014/main" id="{33FCC8DE-6724-4644-97C7-ED014AE09F14}"/>
              </a:ext>
            </a:extLst>
          </p:cNvPr>
          <p:cNvSpPr txBox="1"/>
          <p:nvPr/>
        </p:nvSpPr>
        <p:spPr>
          <a:xfrm>
            <a:off x="1325198" y="3113529"/>
            <a:ext cx="15380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5.4 0</a:t>
            </a:r>
          </a:p>
        </p:txBody>
      </p:sp>
      <p:sp>
        <p:nvSpPr>
          <p:cNvPr id="5" name="TextBox 4">
            <a:extLst>
              <a:ext uri="{FF2B5EF4-FFF2-40B4-BE49-F238E27FC236}">
                <a16:creationId xmlns:a16="http://schemas.microsoft.com/office/drawing/2014/main" id="{481A9E1A-F50A-46EF-9B66-B75D59D71991}"/>
              </a:ext>
            </a:extLst>
          </p:cNvPr>
          <p:cNvSpPr txBox="1"/>
          <p:nvPr/>
        </p:nvSpPr>
        <p:spPr>
          <a:xfrm>
            <a:off x="1313564" y="3550663"/>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0.7 5</a:t>
            </a:r>
          </a:p>
        </p:txBody>
      </p:sp>
      <p:cxnSp>
        <p:nvCxnSpPr>
          <p:cNvPr id="6" name="Straight Connector 5">
            <a:extLst>
              <a:ext uri="{FF2B5EF4-FFF2-40B4-BE49-F238E27FC236}">
                <a16:creationId xmlns:a16="http://schemas.microsoft.com/office/drawing/2014/main" id="{5A0C62FF-0481-4E43-8F05-6A34313F1CCB}"/>
              </a:ext>
            </a:extLst>
          </p:cNvPr>
          <p:cNvCxnSpPr>
            <a:cxnSpLocks/>
          </p:cNvCxnSpPr>
          <p:nvPr/>
        </p:nvCxnSpPr>
        <p:spPr>
          <a:xfrm>
            <a:off x="929011" y="4061739"/>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5C43568-6334-4F6E-8148-BB8B2DDB9003}"/>
              </a:ext>
            </a:extLst>
          </p:cNvPr>
          <p:cNvCxnSpPr>
            <a:cxnSpLocks/>
          </p:cNvCxnSpPr>
          <p:nvPr/>
        </p:nvCxnSpPr>
        <p:spPr>
          <a:xfrm>
            <a:off x="929011" y="4510744"/>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18DDEA8D-DCCE-4F11-A3F5-CAB4F45E819D}"/>
              </a:ext>
            </a:extLst>
          </p:cNvPr>
          <p:cNvSpPr txBox="1"/>
          <p:nvPr/>
        </p:nvSpPr>
        <p:spPr>
          <a:xfrm>
            <a:off x="993467" y="3559646"/>
            <a:ext cx="470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9" name="TextBox 8">
            <a:extLst>
              <a:ext uri="{FF2B5EF4-FFF2-40B4-BE49-F238E27FC236}">
                <a16:creationId xmlns:a16="http://schemas.microsoft.com/office/drawing/2014/main" id="{18FBC19D-0C4D-4C4C-85B9-5D103CB424C0}"/>
              </a:ext>
            </a:extLst>
          </p:cNvPr>
          <p:cNvSpPr txBox="1"/>
          <p:nvPr/>
        </p:nvSpPr>
        <p:spPr>
          <a:xfrm>
            <a:off x="1618429" y="398592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TextBox 9">
            <a:extLst>
              <a:ext uri="{FF2B5EF4-FFF2-40B4-BE49-F238E27FC236}">
                <a16:creationId xmlns:a16="http://schemas.microsoft.com/office/drawing/2014/main" id="{E4AB3C2F-70C6-4B1B-AD14-54C7AABB04E0}"/>
              </a:ext>
            </a:extLst>
          </p:cNvPr>
          <p:cNvSpPr txBox="1"/>
          <p:nvPr/>
        </p:nvSpPr>
        <p:spPr>
          <a:xfrm>
            <a:off x="2184092" y="3985926"/>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1" name="TextBox 10">
            <a:extLst>
              <a:ext uri="{FF2B5EF4-FFF2-40B4-BE49-F238E27FC236}">
                <a16:creationId xmlns:a16="http://schemas.microsoft.com/office/drawing/2014/main" id="{19D992E1-8FB3-4443-9495-4AD2E4D741C1}"/>
              </a:ext>
            </a:extLst>
          </p:cNvPr>
          <p:cNvSpPr txBox="1"/>
          <p:nvPr/>
        </p:nvSpPr>
        <p:spPr>
          <a:xfrm>
            <a:off x="1769661" y="39932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F4905442-9CE9-4238-8CC4-B7F884E0CD83}"/>
              </a:ext>
            </a:extLst>
          </p:cNvPr>
          <p:cNvSpPr txBox="1"/>
          <p:nvPr/>
        </p:nvSpPr>
        <p:spPr>
          <a:xfrm>
            <a:off x="1297005" y="3989643"/>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 name="Straight Connector 12">
            <a:extLst>
              <a:ext uri="{FF2B5EF4-FFF2-40B4-BE49-F238E27FC236}">
                <a16:creationId xmlns:a16="http://schemas.microsoft.com/office/drawing/2014/main" id="{4F4F5847-4D42-4E7B-AA81-0BC6AAABBC54}"/>
              </a:ext>
            </a:extLst>
          </p:cNvPr>
          <p:cNvCxnSpPr>
            <a:cxnSpLocks/>
          </p:cNvCxnSpPr>
          <p:nvPr/>
        </p:nvCxnSpPr>
        <p:spPr>
          <a:xfrm flipV="1">
            <a:off x="1766459" y="317841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77166BA7-AFD7-48E8-9FCD-20359F96A39B}"/>
              </a:ext>
            </a:extLst>
          </p:cNvPr>
          <p:cNvSpPr txBox="1"/>
          <p:nvPr/>
        </p:nvSpPr>
        <p:spPr>
          <a:xfrm>
            <a:off x="1813898" y="2890088"/>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4CCD6BE2-E4C9-41A4-974F-F05A0D4B8E67}"/>
              </a:ext>
            </a:extLst>
          </p:cNvPr>
          <p:cNvSpPr txBox="1"/>
          <p:nvPr/>
        </p:nvSpPr>
        <p:spPr>
          <a:xfrm>
            <a:off x="2060129" y="3116281"/>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16" name="Straight Connector 15">
            <a:extLst>
              <a:ext uri="{FF2B5EF4-FFF2-40B4-BE49-F238E27FC236}">
                <a16:creationId xmlns:a16="http://schemas.microsoft.com/office/drawing/2014/main" id="{80AE89C1-7D7C-40E1-9FEC-BD29DE117AF9}"/>
              </a:ext>
            </a:extLst>
          </p:cNvPr>
          <p:cNvCxnSpPr>
            <a:cxnSpLocks/>
          </p:cNvCxnSpPr>
          <p:nvPr/>
        </p:nvCxnSpPr>
        <p:spPr>
          <a:xfrm flipV="1">
            <a:off x="1325197" y="318297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9B6A4FEA-0428-484B-996F-A618BFC55712}"/>
              </a:ext>
            </a:extLst>
          </p:cNvPr>
          <p:cNvSpPr txBox="1"/>
          <p:nvPr/>
        </p:nvSpPr>
        <p:spPr>
          <a:xfrm>
            <a:off x="1368030" y="2896633"/>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602ACD42-C529-4CBD-B7CA-9534FECE5F27}"/>
              </a:ext>
            </a:extLst>
          </p:cNvPr>
          <p:cNvSpPr txBox="1"/>
          <p:nvPr/>
        </p:nvSpPr>
        <p:spPr>
          <a:xfrm>
            <a:off x="1680362" y="2889304"/>
            <a:ext cx="31684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8B5FB9C9-66F4-4B45-9AFA-E17641326C82}"/>
              </a:ext>
            </a:extLst>
          </p:cNvPr>
          <p:cNvSpPr txBox="1"/>
          <p:nvPr/>
        </p:nvSpPr>
        <p:spPr>
          <a:xfrm>
            <a:off x="918319" y="3972802"/>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7CBECC88-C8DC-4A58-83AD-33480266C653}"/>
              </a:ext>
            </a:extLst>
          </p:cNvPr>
          <p:cNvSpPr txBox="1"/>
          <p:nvPr/>
        </p:nvSpPr>
        <p:spPr>
          <a:xfrm>
            <a:off x="3798278" y="388132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4.6 5</a:t>
            </a:r>
          </a:p>
        </p:txBody>
      </p:sp>
      <p:sp>
        <p:nvSpPr>
          <p:cNvPr id="21" name="TextBox 20">
            <a:extLst>
              <a:ext uri="{FF2B5EF4-FFF2-40B4-BE49-F238E27FC236}">
                <a16:creationId xmlns:a16="http://schemas.microsoft.com/office/drawing/2014/main" id="{1337F12C-8271-42F8-B4AA-DD69F4120D24}"/>
              </a:ext>
            </a:extLst>
          </p:cNvPr>
          <p:cNvSpPr txBox="1"/>
          <p:nvPr/>
        </p:nvSpPr>
        <p:spPr>
          <a:xfrm>
            <a:off x="3323661" y="38877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2" name="Straight Connector 21">
            <a:extLst>
              <a:ext uri="{FF2B5EF4-FFF2-40B4-BE49-F238E27FC236}">
                <a16:creationId xmlns:a16="http://schemas.microsoft.com/office/drawing/2014/main" id="{411953FA-DDD2-42ED-84A0-661303BE5C36}"/>
              </a:ext>
            </a:extLst>
          </p:cNvPr>
          <p:cNvCxnSpPr>
            <a:cxnSpLocks/>
          </p:cNvCxnSpPr>
          <p:nvPr/>
        </p:nvCxnSpPr>
        <p:spPr>
          <a:xfrm>
            <a:off x="3798278" y="393728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04F764F-F306-4295-A8A7-F63071960B02}"/>
              </a:ext>
            </a:extLst>
          </p:cNvPr>
          <p:cNvCxnSpPr>
            <a:cxnSpLocks/>
          </p:cNvCxnSpPr>
          <p:nvPr/>
        </p:nvCxnSpPr>
        <p:spPr>
          <a:xfrm>
            <a:off x="3817230" y="392124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BFB7210C-50AB-45F7-B392-3E4FD9A3E218}"/>
              </a:ext>
            </a:extLst>
          </p:cNvPr>
          <p:cNvSpPr txBox="1"/>
          <p:nvPr/>
        </p:nvSpPr>
        <p:spPr>
          <a:xfrm>
            <a:off x="3797549" y="3430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8F686A5D-E0C4-4BAB-9605-3445DF48C3DD}"/>
              </a:ext>
            </a:extLst>
          </p:cNvPr>
          <p:cNvSpPr txBox="1"/>
          <p:nvPr/>
        </p:nvSpPr>
        <p:spPr>
          <a:xfrm>
            <a:off x="4244895" y="34304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6" name="TextBox 25">
            <a:extLst>
              <a:ext uri="{FF2B5EF4-FFF2-40B4-BE49-F238E27FC236}">
                <a16:creationId xmlns:a16="http://schemas.microsoft.com/office/drawing/2014/main" id="{80E5A229-ECC0-4213-8756-B1E53E41AC96}"/>
              </a:ext>
            </a:extLst>
          </p:cNvPr>
          <p:cNvSpPr txBox="1"/>
          <p:nvPr/>
        </p:nvSpPr>
        <p:spPr>
          <a:xfrm>
            <a:off x="4118922"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963AF9F4-4D5C-4419-A79E-80F3F09623C5}"/>
              </a:ext>
            </a:extLst>
          </p:cNvPr>
          <p:cNvSpPr txBox="1"/>
          <p:nvPr/>
        </p:nvSpPr>
        <p:spPr>
          <a:xfrm>
            <a:off x="4097827" y="3430280"/>
            <a:ext cx="300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2CF76B18-07A9-4717-8F07-1BEBC37E1232}"/>
              </a:ext>
            </a:extLst>
          </p:cNvPr>
          <p:cNvSpPr txBox="1"/>
          <p:nvPr/>
        </p:nvSpPr>
        <p:spPr>
          <a:xfrm>
            <a:off x="4537801"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9" name="TextBox 28">
            <a:extLst>
              <a:ext uri="{FF2B5EF4-FFF2-40B4-BE49-F238E27FC236}">
                <a16:creationId xmlns:a16="http://schemas.microsoft.com/office/drawing/2014/main" id="{82C1D4A6-9DB7-4D45-84D6-7C0ED3A010BD}"/>
              </a:ext>
            </a:extLst>
          </p:cNvPr>
          <p:cNvSpPr txBox="1"/>
          <p:nvPr/>
        </p:nvSpPr>
        <p:spPr>
          <a:xfrm>
            <a:off x="4635124" y="343028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0" name="TextBox 29">
            <a:extLst>
              <a:ext uri="{FF2B5EF4-FFF2-40B4-BE49-F238E27FC236}">
                <a16:creationId xmlns:a16="http://schemas.microsoft.com/office/drawing/2014/main" id="{690B7862-B91D-4EE7-A75D-77AE765F9929}"/>
              </a:ext>
            </a:extLst>
          </p:cNvPr>
          <p:cNvSpPr txBox="1"/>
          <p:nvPr/>
        </p:nvSpPr>
        <p:spPr>
          <a:xfrm>
            <a:off x="3398586" y="34238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1" name="TextBox 30">
            <a:extLst>
              <a:ext uri="{FF2B5EF4-FFF2-40B4-BE49-F238E27FC236}">
                <a16:creationId xmlns:a16="http://schemas.microsoft.com/office/drawing/2014/main" id="{B4A3C29C-8523-45AA-A320-FE7B743F4A8B}"/>
              </a:ext>
            </a:extLst>
          </p:cNvPr>
          <p:cNvSpPr txBox="1"/>
          <p:nvPr/>
        </p:nvSpPr>
        <p:spPr>
          <a:xfrm>
            <a:off x="6588100" y="1973603"/>
            <a:ext cx="23273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£1.55</a:t>
            </a:r>
          </a:p>
        </p:txBody>
      </p:sp>
    </p:spTree>
    <p:extLst>
      <p:ext uri="{BB962C8B-B14F-4D97-AF65-F5344CB8AC3E}">
        <p14:creationId xmlns:p14="http://schemas.microsoft.com/office/powerpoint/2010/main" val="3083886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fade">
                                      <p:cBhvr>
                                        <p:cTn id="63" dur="500"/>
                                        <p:tgtEl>
                                          <p:spTgt spid="1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fade">
                                      <p:cBhvr>
                                        <p:cTn id="68" dur="5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2"/>
                                        </p:tgtEl>
                                        <p:attrNameLst>
                                          <p:attrName>style.visibility</p:attrName>
                                        </p:attrNameLst>
                                      </p:cBhvr>
                                      <p:to>
                                        <p:strVal val="visible"/>
                                      </p:to>
                                    </p:set>
                                    <p:animEffect transition="in" filter="fade">
                                      <p:cBhvr>
                                        <p:cTn id="73" dur="500"/>
                                        <p:tgtEl>
                                          <p:spTgt spid="12"/>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500"/>
                                        <p:tgtEl>
                                          <p:spTgt spid="19"/>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0"/>
                                        </p:tgtEl>
                                        <p:attrNameLst>
                                          <p:attrName>style.visibility</p:attrName>
                                        </p:attrNameLst>
                                      </p:cBhvr>
                                      <p:to>
                                        <p:strVal val="visible"/>
                                      </p:to>
                                    </p:set>
                                    <p:animEffect transition="in" filter="fade">
                                      <p:cBhvr>
                                        <p:cTn id="83" dur="500"/>
                                        <p:tgtEl>
                                          <p:spTgt spid="2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par>
                                <p:cTn id="87" presetID="10" presetClass="entr" presetSubtype="0" fill="hold" nodeType="withEffect">
                                  <p:stCondLst>
                                    <p:cond delay="0"/>
                                  </p:stCondLst>
                                  <p:childTnLst>
                                    <p:set>
                                      <p:cBhvr>
                                        <p:cTn id="88" dur="1" fill="hold">
                                          <p:stCondLst>
                                            <p:cond delay="0"/>
                                          </p:stCondLst>
                                        </p:cTn>
                                        <p:tgtEl>
                                          <p:spTgt spid="22"/>
                                        </p:tgtEl>
                                        <p:attrNameLst>
                                          <p:attrName>style.visibility</p:attrName>
                                        </p:attrNameLst>
                                      </p:cBhvr>
                                      <p:to>
                                        <p:strVal val="visible"/>
                                      </p:to>
                                    </p:set>
                                    <p:animEffect transition="in" filter="fade">
                                      <p:cBhvr>
                                        <p:cTn id="89" dur="500"/>
                                        <p:tgtEl>
                                          <p:spTgt spid="22"/>
                                        </p:tgtEl>
                                      </p:cBhvr>
                                    </p:animEffect>
                                  </p:childTnLst>
                                </p:cTn>
                              </p:par>
                              <p:par>
                                <p:cTn id="90" presetID="10" presetClass="entr" presetSubtype="0" fill="hold" nodeType="withEffect">
                                  <p:stCondLst>
                                    <p:cond delay="0"/>
                                  </p:stCondLst>
                                  <p:childTnLst>
                                    <p:set>
                                      <p:cBhvr>
                                        <p:cTn id="91" dur="1" fill="hold">
                                          <p:stCondLst>
                                            <p:cond delay="0"/>
                                          </p:stCondLst>
                                        </p:cTn>
                                        <p:tgtEl>
                                          <p:spTgt spid="23"/>
                                        </p:tgtEl>
                                        <p:attrNameLst>
                                          <p:attrName>style.visibility</p:attrName>
                                        </p:attrNameLst>
                                      </p:cBhvr>
                                      <p:to>
                                        <p:strVal val="visible"/>
                                      </p:to>
                                    </p:set>
                                    <p:animEffect transition="in" filter="fade">
                                      <p:cBhvr>
                                        <p:cTn id="92" dur="500"/>
                                        <p:tgtEl>
                                          <p:spTgt spid="2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fade">
                                      <p:cBhvr>
                                        <p:cTn id="97" dur="500"/>
                                        <p:tgtEl>
                                          <p:spTgt spid="2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5"/>
                                        </p:tgtEl>
                                        <p:attrNameLst>
                                          <p:attrName>style.visibility</p:attrName>
                                        </p:attrNameLst>
                                      </p:cBhvr>
                                      <p:to>
                                        <p:strVal val="visible"/>
                                      </p:to>
                                    </p:set>
                                    <p:animEffect transition="in" filter="fade">
                                      <p:cBhvr>
                                        <p:cTn id="112" dur="500"/>
                                        <p:tgtEl>
                                          <p:spTgt spid="25"/>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8"/>
                                        </p:tgtEl>
                                        <p:attrNameLst>
                                          <p:attrName>style.visibility</p:attrName>
                                        </p:attrNameLst>
                                      </p:cBhvr>
                                      <p:to>
                                        <p:strVal val="visible"/>
                                      </p:to>
                                    </p:set>
                                    <p:animEffect transition="in" filter="fade">
                                      <p:cBhvr>
                                        <p:cTn id="117" dur="500"/>
                                        <p:tgtEl>
                                          <p:spTgt spid="28"/>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0"/>
                                        </p:tgtEl>
                                        <p:attrNameLst>
                                          <p:attrName>style.visibility</p:attrName>
                                        </p:attrNameLst>
                                      </p:cBhvr>
                                      <p:to>
                                        <p:strVal val="visible"/>
                                      </p:to>
                                    </p:set>
                                    <p:animEffect transition="in" filter="fade">
                                      <p:cBhvr>
                                        <p:cTn id="127" dur="500"/>
                                        <p:tgtEl>
                                          <p:spTgt spid="3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fade">
                                      <p:cBhvr>
                                        <p:cTn id="1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10" grpId="0"/>
      <p:bldP spid="11" grpId="0"/>
      <p:bldP spid="12" grpId="0"/>
      <p:bldP spid="14" grpId="0"/>
      <p:bldP spid="15" grpId="0"/>
      <p:bldP spid="17" grpId="0"/>
      <p:bldP spid="18" grpId="0"/>
      <p:bldP spid="19" grpId="0"/>
      <p:bldP spid="20" grpId="0"/>
      <p:bldP spid="21" grpId="0"/>
      <p:bldP spid="24" grpId="0"/>
      <p:bldP spid="25" grpId="0"/>
      <p:bldP spid="26" grpId="0"/>
      <p:bldP spid="27" grpId="0"/>
      <p:bldP spid="28" grpId="0"/>
      <p:bldP spid="29" grpId="0"/>
      <p:bldP spid="30" grpId="0"/>
      <p:bldP spid="31"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Lin has five blocks which are all the same.</a:t>
            </a:r>
          </a:p>
          <a:p>
            <a:r>
              <a:rPr lang="en-US" sz="3200" b="1" dirty="0"/>
              <a:t>She balances them on the scale with two weights.</a:t>
            </a:r>
          </a:p>
          <a:p>
            <a:r>
              <a:rPr lang="en-US" sz="3200" b="1" dirty="0"/>
              <a:t>Calculate the weight of one block.</a:t>
            </a:r>
          </a:p>
        </p:txBody>
      </p:sp>
      <p:pic>
        <p:nvPicPr>
          <p:cNvPr id="3" name="Picture 2">
            <a:extLst>
              <a:ext uri="{FF2B5EF4-FFF2-40B4-BE49-F238E27FC236}">
                <a16:creationId xmlns:a16="http://schemas.microsoft.com/office/drawing/2014/main" id="{D5491FF6-3631-4D0E-A55B-DF2DB0047CFC}"/>
              </a:ext>
            </a:extLst>
          </p:cNvPr>
          <p:cNvPicPr>
            <a:picLocks noChangeAspect="1"/>
          </p:cNvPicPr>
          <p:nvPr/>
        </p:nvPicPr>
        <p:blipFill>
          <a:blip r:embed="rId3"/>
          <a:stretch>
            <a:fillRect/>
          </a:stretch>
        </p:blipFill>
        <p:spPr>
          <a:xfrm>
            <a:off x="389226" y="1619660"/>
            <a:ext cx="5058656" cy="3402590"/>
          </a:xfrm>
          <a:prstGeom prst="rect">
            <a:avLst/>
          </a:prstGeom>
        </p:spPr>
      </p:pic>
      <p:sp>
        <p:nvSpPr>
          <p:cNvPr id="5" name="Rectangle 4">
            <a:extLst>
              <a:ext uri="{FF2B5EF4-FFF2-40B4-BE49-F238E27FC236}">
                <a16:creationId xmlns:a16="http://schemas.microsoft.com/office/drawing/2014/main" id="{014CCDD6-B4E7-4CB8-8224-3ED96D072185}"/>
              </a:ext>
            </a:extLst>
          </p:cNvPr>
          <p:cNvSpPr/>
          <p:nvPr/>
        </p:nvSpPr>
        <p:spPr>
          <a:xfrm>
            <a:off x="6096000" y="1619660"/>
            <a:ext cx="33760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800 – 500 = 300</a:t>
            </a:r>
          </a:p>
        </p:txBody>
      </p:sp>
      <p:sp>
        <p:nvSpPr>
          <p:cNvPr id="6" name="Rectangle 5">
            <a:extLst>
              <a:ext uri="{FF2B5EF4-FFF2-40B4-BE49-F238E27FC236}">
                <a16:creationId xmlns:a16="http://schemas.microsoft.com/office/drawing/2014/main" id="{8E806425-8741-4000-B4AD-4B118C5BA0D6}"/>
              </a:ext>
            </a:extLst>
          </p:cNvPr>
          <p:cNvSpPr/>
          <p:nvPr/>
        </p:nvSpPr>
        <p:spPr>
          <a:xfrm>
            <a:off x="6096000" y="2250602"/>
            <a:ext cx="33760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blocks = 300 g</a:t>
            </a:r>
          </a:p>
        </p:txBody>
      </p:sp>
      <p:sp>
        <p:nvSpPr>
          <p:cNvPr id="7" name="TextBox 6">
            <a:extLst>
              <a:ext uri="{FF2B5EF4-FFF2-40B4-BE49-F238E27FC236}">
                <a16:creationId xmlns:a16="http://schemas.microsoft.com/office/drawing/2014/main" id="{04735311-F068-4F47-9C8A-76B1D8139A8C}"/>
              </a:ext>
            </a:extLst>
          </p:cNvPr>
          <p:cNvSpPr txBox="1"/>
          <p:nvPr/>
        </p:nvSpPr>
        <p:spPr>
          <a:xfrm>
            <a:off x="6118085" y="2951946"/>
            <a:ext cx="3331893" cy="584775"/>
          </a:xfrm>
          <a:prstGeom prst="rect">
            <a:avLst/>
          </a:prstGeom>
          <a:noFill/>
        </p:spPr>
        <p:txBody>
          <a:bodyPr wrap="square" rtlCol="0">
            <a:spAutoFit/>
          </a:bodyPr>
          <a:lstStyle/>
          <a:p>
            <a:r>
              <a:rPr lang="en-GB" sz="3200" b="1" dirty="0">
                <a:solidFill>
                  <a:srgbClr val="FF0000"/>
                </a:solidFill>
              </a:rPr>
              <a:t>1 block = </a:t>
            </a:r>
          </a:p>
        </p:txBody>
      </p:sp>
      <p:sp>
        <p:nvSpPr>
          <p:cNvPr id="8" name="TextBox 7">
            <a:extLst>
              <a:ext uri="{FF2B5EF4-FFF2-40B4-BE49-F238E27FC236}">
                <a16:creationId xmlns:a16="http://schemas.microsoft.com/office/drawing/2014/main" id="{D48D3DCB-28C6-4A4C-8054-28EF42C79441}"/>
              </a:ext>
            </a:extLst>
          </p:cNvPr>
          <p:cNvSpPr txBox="1"/>
          <p:nvPr/>
        </p:nvSpPr>
        <p:spPr>
          <a:xfrm>
            <a:off x="7775988" y="2951946"/>
            <a:ext cx="2175382" cy="584775"/>
          </a:xfrm>
          <a:prstGeom prst="rect">
            <a:avLst/>
          </a:prstGeom>
          <a:noFill/>
        </p:spPr>
        <p:txBody>
          <a:bodyPr wrap="square" rtlCol="0">
            <a:spAutoFit/>
          </a:bodyPr>
          <a:lstStyle/>
          <a:p>
            <a:r>
              <a:rPr lang="en-GB" sz="3200" b="1" dirty="0">
                <a:solidFill>
                  <a:srgbClr val="FF0000"/>
                </a:solidFill>
              </a:rPr>
              <a:t>300 ÷ 5 = </a:t>
            </a:r>
          </a:p>
        </p:txBody>
      </p:sp>
      <p:sp>
        <p:nvSpPr>
          <p:cNvPr id="12" name="TextBox 11">
            <a:extLst>
              <a:ext uri="{FF2B5EF4-FFF2-40B4-BE49-F238E27FC236}">
                <a16:creationId xmlns:a16="http://schemas.microsoft.com/office/drawing/2014/main" id="{F0F7776C-6BDD-4339-BCAB-C8994FFC437E}"/>
              </a:ext>
            </a:extLst>
          </p:cNvPr>
          <p:cNvSpPr txBox="1"/>
          <p:nvPr/>
        </p:nvSpPr>
        <p:spPr>
          <a:xfrm>
            <a:off x="9433890" y="2951946"/>
            <a:ext cx="2175382" cy="584775"/>
          </a:xfrm>
          <a:prstGeom prst="rect">
            <a:avLst/>
          </a:prstGeom>
          <a:noFill/>
        </p:spPr>
        <p:txBody>
          <a:bodyPr wrap="square" rtlCol="0">
            <a:spAutoFit/>
          </a:bodyPr>
          <a:lstStyle/>
          <a:p>
            <a:r>
              <a:rPr lang="en-GB" sz="3200" b="1" dirty="0">
                <a:solidFill>
                  <a:srgbClr val="FF0000"/>
                </a:solidFill>
              </a:rPr>
              <a:t>60 g</a:t>
            </a:r>
          </a:p>
        </p:txBody>
      </p:sp>
    </p:spTree>
    <p:extLst>
      <p:ext uri="{BB962C8B-B14F-4D97-AF65-F5344CB8AC3E}">
        <p14:creationId xmlns:p14="http://schemas.microsoft.com/office/powerpoint/2010/main" val="1283096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2"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062103"/>
          </a:xfrm>
          <a:prstGeom prst="rect">
            <a:avLst/>
          </a:prstGeom>
        </p:spPr>
        <p:txBody>
          <a:bodyPr wrap="square">
            <a:spAutoFit/>
          </a:bodyPr>
          <a:lstStyle/>
          <a:p>
            <a:r>
              <a:rPr lang="en-US" sz="3200" b="1" dirty="0"/>
              <a:t>Put these volumes in order, starting with the smallest.</a:t>
            </a:r>
          </a:p>
          <a:p>
            <a:endParaRPr lang="en-US" sz="3200" b="1" dirty="0"/>
          </a:p>
          <a:p>
            <a:r>
              <a:rPr lang="en-US" sz="3200" dirty="0"/>
              <a:t>     900 ml                 ½ </a:t>
            </a:r>
            <a:r>
              <a:rPr lang="en-US" sz="3200" dirty="0" err="1"/>
              <a:t>litre</a:t>
            </a:r>
            <a:r>
              <a:rPr lang="en-US" sz="3200" dirty="0"/>
              <a:t>                1 </a:t>
            </a:r>
            <a:r>
              <a:rPr lang="en-US" sz="3200" dirty="0" err="1"/>
              <a:t>litre</a:t>
            </a:r>
            <a:r>
              <a:rPr lang="en-US" sz="3200" dirty="0"/>
              <a:t>                80 ml</a:t>
            </a:r>
          </a:p>
          <a:p>
            <a:endParaRPr lang="en-US" sz="3200" b="1" dirty="0"/>
          </a:p>
        </p:txBody>
      </p:sp>
      <p:pic>
        <p:nvPicPr>
          <p:cNvPr id="3" name="Picture 2">
            <a:extLst>
              <a:ext uri="{FF2B5EF4-FFF2-40B4-BE49-F238E27FC236}">
                <a16:creationId xmlns:a16="http://schemas.microsoft.com/office/drawing/2014/main" id="{E396711D-261A-414E-B79C-004A296C8B50}"/>
              </a:ext>
            </a:extLst>
          </p:cNvPr>
          <p:cNvPicPr>
            <a:picLocks noChangeAspect="1"/>
          </p:cNvPicPr>
          <p:nvPr/>
        </p:nvPicPr>
        <p:blipFill>
          <a:blip r:embed="rId3"/>
          <a:stretch>
            <a:fillRect/>
          </a:stretch>
        </p:blipFill>
        <p:spPr>
          <a:xfrm>
            <a:off x="1269371" y="3429000"/>
            <a:ext cx="8419772" cy="1761042"/>
          </a:xfrm>
          <a:prstGeom prst="rect">
            <a:avLst/>
          </a:prstGeom>
        </p:spPr>
      </p:pic>
      <p:sp>
        <p:nvSpPr>
          <p:cNvPr id="5" name="Rectangle 4">
            <a:extLst>
              <a:ext uri="{FF2B5EF4-FFF2-40B4-BE49-F238E27FC236}">
                <a16:creationId xmlns:a16="http://schemas.microsoft.com/office/drawing/2014/main" id="{F0B74D2D-45F9-4CAD-8193-B9E390FE3840}"/>
              </a:ext>
            </a:extLst>
          </p:cNvPr>
          <p:cNvSpPr/>
          <p:nvPr/>
        </p:nvSpPr>
        <p:spPr>
          <a:xfrm flipH="1">
            <a:off x="3189421" y="1526261"/>
            <a:ext cx="1628238" cy="584775"/>
          </a:xfrm>
          <a:prstGeom prst="rect">
            <a:avLst/>
          </a:prstGeom>
        </p:spPr>
        <p:txBody>
          <a:bodyPr wrap="square">
            <a:spAutoFit/>
          </a:bodyPr>
          <a:lstStyle/>
          <a:p>
            <a:r>
              <a:rPr lang="en-GB" sz="3200" b="1" dirty="0">
                <a:solidFill>
                  <a:srgbClr val="FF0000"/>
                </a:solidFill>
              </a:rPr>
              <a:t>500 ml</a:t>
            </a:r>
            <a:endParaRPr lang="en-GB" sz="3200" dirty="0">
              <a:solidFill>
                <a:srgbClr val="FF0000"/>
              </a:solidFill>
            </a:endParaRPr>
          </a:p>
        </p:txBody>
      </p:sp>
      <p:sp>
        <p:nvSpPr>
          <p:cNvPr id="6" name="Rectangle 5">
            <a:extLst>
              <a:ext uri="{FF2B5EF4-FFF2-40B4-BE49-F238E27FC236}">
                <a16:creationId xmlns:a16="http://schemas.microsoft.com/office/drawing/2014/main" id="{8381D4BD-BA37-4303-BE0D-5EB1BE201481}"/>
              </a:ext>
            </a:extLst>
          </p:cNvPr>
          <p:cNvSpPr/>
          <p:nvPr/>
        </p:nvSpPr>
        <p:spPr>
          <a:xfrm flipH="1">
            <a:off x="5620997" y="1526260"/>
            <a:ext cx="1628238" cy="584775"/>
          </a:xfrm>
          <a:prstGeom prst="rect">
            <a:avLst/>
          </a:prstGeom>
        </p:spPr>
        <p:txBody>
          <a:bodyPr wrap="square">
            <a:spAutoFit/>
          </a:bodyPr>
          <a:lstStyle/>
          <a:p>
            <a:r>
              <a:rPr lang="en-GB" sz="3200" b="1" dirty="0">
                <a:solidFill>
                  <a:srgbClr val="FF0000"/>
                </a:solidFill>
              </a:rPr>
              <a:t>1000 ml</a:t>
            </a:r>
            <a:endParaRPr lang="en-GB" sz="3200" dirty="0">
              <a:solidFill>
                <a:srgbClr val="FF0000"/>
              </a:solidFill>
            </a:endParaRPr>
          </a:p>
        </p:txBody>
      </p:sp>
      <p:sp>
        <p:nvSpPr>
          <p:cNvPr id="7" name="Rectangle 6">
            <a:extLst>
              <a:ext uri="{FF2B5EF4-FFF2-40B4-BE49-F238E27FC236}">
                <a16:creationId xmlns:a16="http://schemas.microsoft.com/office/drawing/2014/main" id="{A646A00E-C63B-4513-9DE7-3DE3554746EE}"/>
              </a:ext>
            </a:extLst>
          </p:cNvPr>
          <p:cNvSpPr/>
          <p:nvPr/>
        </p:nvSpPr>
        <p:spPr>
          <a:xfrm flipH="1">
            <a:off x="1547535" y="3738394"/>
            <a:ext cx="1628238" cy="584775"/>
          </a:xfrm>
          <a:prstGeom prst="rect">
            <a:avLst/>
          </a:prstGeom>
        </p:spPr>
        <p:txBody>
          <a:bodyPr wrap="square">
            <a:spAutoFit/>
          </a:bodyPr>
          <a:lstStyle/>
          <a:p>
            <a:r>
              <a:rPr lang="en-GB" sz="3200" b="1" dirty="0">
                <a:solidFill>
                  <a:srgbClr val="FF0000"/>
                </a:solidFill>
              </a:rPr>
              <a:t>80 ml</a:t>
            </a:r>
            <a:endParaRPr lang="en-GB" sz="3200" dirty="0">
              <a:solidFill>
                <a:srgbClr val="FF0000"/>
              </a:solidFill>
            </a:endParaRPr>
          </a:p>
        </p:txBody>
      </p:sp>
      <p:sp>
        <p:nvSpPr>
          <p:cNvPr id="8" name="Rectangle 7">
            <a:extLst>
              <a:ext uri="{FF2B5EF4-FFF2-40B4-BE49-F238E27FC236}">
                <a16:creationId xmlns:a16="http://schemas.microsoft.com/office/drawing/2014/main" id="{67FC9637-41A1-4886-B2CE-8EE4A9586437}"/>
              </a:ext>
            </a:extLst>
          </p:cNvPr>
          <p:cNvSpPr/>
          <p:nvPr/>
        </p:nvSpPr>
        <p:spPr>
          <a:xfrm flipH="1">
            <a:off x="3707853" y="3739794"/>
            <a:ext cx="1628238" cy="584775"/>
          </a:xfrm>
          <a:prstGeom prst="rect">
            <a:avLst/>
          </a:prstGeom>
        </p:spPr>
        <p:txBody>
          <a:bodyPr wrap="square">
            <a:spAutoFit/>
          </a:bodyPr>
          <a:lstStyle/>
          <a:p>
            <a:r>
              <a:rPr lang="en-GB" sz="3200" b="1" dirty="0">
                <a:solidFill>
                  <a:srgbClr val="FF0000"/>
                </a:solidFill>
              </a:rPr>
              <a:t>½ litre</a:t>
            </a:r>
            <a:endParaRPr lang="en-GB" sz="3200" dirty="0">
              <a:solidFill>
                <a:srgbClr val="FF0000"/>
              </a:solidFill>
            </a:endParaRPr>
          </a:p>
        </p:txBody>
      </p:sp>
      <p:sp>
        <p:nvSpPr>
          <p:cNvPr id="9" name="Rectangle 8">
            <a:extLst>
              <a:ext uri="{FF2B5EF4-FFF2-40B4-BE49-F238E27FC236}">
                <a16:creationId xmlns:a16="http://schemas.microsoft.com/office/drawing/2014/main" id="{B08BA617-E634-47CD-BDA2-D3FC264F7CF1}"/>
              </a:ext>
            </a:extLst>
          </p:cNvPr>
          <p:cNvSpPr/>
          <p:nvPr/>
        </p:nvSpPr>
        <p:spPr>
          <a:xfrm flipH="1">
            <a:off x="5959904" y="3738394"/>
            <a:ext cx="1628238" cy="584775"/>
          </a:xfrm>
          <a:prstGeom prst="rect">
            <a:avLst/>
          </a:prstGeom>
        </p:spPr>
        <p:txBody>
          <a:bodyPr wrap="square">
            <a:spAutoFit/>
          </a:bodyPr>
          <a:lstStyle/>
          <a:p>
            <a:r>
              <a:rPr lang="en-GB" sz="3200" b="1" dirty="0">
                <a:solidFill>
                  <a:srgbClr val="FF0000"/>
                </a:solidFill>
              </a:rPr>
              <a:t>900 ml</a:t>
            </a:r>
            <a:endParaRPr lang="en-GB" sz="3200" dirty="0">
              <a:solidFill>
                <a:srgbClr val="FF0000"/>
              </a:solidFill>
            </a:endParaRPr>
          </a:p>
        </p:txBody>
      </p:sp>
      <p:sp>
        <p:nvSpPr>
          <p:cNvPr id="10" name="Rectangle 9">
            <a:extLst>
              <a:ext uri="{FF2B5EF4-FFF2-40B4-BE49-F238E27FC236}">
                <a16:creationId xmlns:a16="http://schemas.microsoft.com/office/drawing/2014/main" id="{05FE4558-EE9C-48CF-8451-0DDDD8542BC0}"/>
              </a:ext>
            </a:extLst>
          </p:cNvPr>
          <p:cNvSpPr/>
          <p:nvPr/>
        </p:nvSpPr>
        <p:spPr>
          <a:xfrm flipH="1">
            <a:off x="8296103" y="3739794"/>
            <a:ext cx="1628238" cy="584775"/>
          </a:xfrm>
          <a:prstGeom prst="rect">
            <a:avLst/>
          </a:prstGeom>
        </p:spPr>
        <p:txBody>
          <a:bodyPr wrap="square">
            <a:spAutoFit/>
          </a:bodyPr>
          <a:lstStyle/>
          <a:p>
            <a:r>
              <a:rPr lang="en-GB" sz="3200" b="1" dirty="0">
                <a:solidFill>
                  <a:srgbClr val="FF0000"/>
                </a:solidFill>
              </a:rPr>
              <a:t>1 litre</a:t>
            </a:r>
            <a:endParaRPr lang="en-GB" sz="3200" dirty="0">
              <a:solidFill>
                <a:srgbClr val="FF0000"/>
              </a:solidFill>
            </a:endParaRPr>
          </a:p>
        </p:txBody>
      </p:sp>
      <p:sp>
        <p:nvSpPr>
          <p:cNvPr id="11" name="Rectangle 10">
            <a:extLst>
              <a:ext uri="{FF2B5EF4-FFF2-40B4-BE49-F238E27FC236}">
                <a16:creationId xmlns:a16="http://schemas.microsoft.com/office/drawing/2014/main" id="{D243F73F-7F4D-492D-9A45-FD9754520B9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9749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844932" cy="1077218"/>
          </a:xfrm>
          <a:prstGeom prst="rect">
            <a:avLst/>
          </a:prstGeom>
        </p:spPr>
        <p:txBody>
          <a:bodyPr wrap="square">
            <a:spAutoFit/>
          </a:bodyPr>
          <a:lstStyle/>
          <a:p>
            <a:r>
              <a:rPr lang="en-GB" sz="3200" b="1" dirty="0"/>
              <a:t>Kirsty measured the length of her shadow every hour on one sunny day. She plotted her results on this graph. </a:t>
            </a:r>
          </a:p>
        </p:txBody>
      </p:sp>
      <p:pic>
        <p:nvPicPr>
          <p:cNvPr id="3" name="Picture 2">
            <a:extLst>
              <a:ext uri="{FF2B5EF4-FFF2-40B4-BE49-F238E27FC236}">
                <a16:creationId xmlns:a16="http://schemas.microsoft.com/office/drawing/2014/main" id="{EFF34AE9-1FDF-48B0-B6A3-154D03BF246F}"/>
              </a:ext>
            </a:extLst>
          </p:cNvPr>
          <p:cNvPicPr>
            <a:picLocks noChangeAspect="1"/>
          </p:cNvPicPr>
          <p:nvPr/>
        </p:nvPicPr>
        <p:blipFill>
          <a:blip r:embed="rId3"/>
          <a:stretch>
            <a:fillRect/>
          </a:stretch>
        </p:blipFill>
        <p:spPr>
          <a:xfrm>
            <a:off x="144605" y="1127218"/>
            <a:ext cx="5895975" cy="5057775"/>
          </a:xfrm>
          <a:prstGeom prst="rect">
            <a:avLst/>
          </a:prstGeom>
        </p:spPr>
      </p:pic>
      <p:sp>
        <p:nvSpPr>
          <p:cNvPr id="5" name="Rectangle 4">
            <a:extLst>
              <a:ext uri="{FF2B5EF4-FFF2-40B4-BE49-F238E27FC236}">
                <a16:creationId xmlns:a16="http://schemas.microsoft.com/office/drawing/2014/main" id="{25B6C944-11B1-4205-A416-B66D0327F231}"/>
              </a:ext>
            </a:extLst>
          </p:cNvPr>
          <p:cNvSpPr/>
          <p:nvPr/>
        </p:nvSpPr>
        <p:spPr>
          <a:xfrm>
            <a:off x="6142480" y="1101560"/>
            <a:ext cx="5752509" cy="1569660"/>
          </a:xfrm>
          <a:prstGeom prst="rect">
            <a:avLst/>
          </a:prstGeom>
        </p:spPr>
        <p:txBody>
          <a:bodyPr wrap="square">
            <a:spAutoFit/>
          </a:bodyPr>
          <a:lstStyle/>
          <a:p>
            <a:r>
              <a:rPr lang="en-GB" sz="3200" b="1" dirty="0"/>
              <a:t>Look at the graph. </a:t>
            </a:r>
          </a:p>
          <a:p>
            <a:r>
              <a:rPr lang="en-GB" sz="3200" b="1" dirty="0"/>
              <a:t>Estimate the length of Kirsty’s shadow at 3:30pm. </a:t>
            </a:r>
          </a:p>
        </p:txBody>
      </p:sp>
      <p:sp>
        <p:nvSpPr>
          <p:cNvPr id="6" name="Rectangle 5">
            <a:extLst>
              <a:ext uri="{FF2B5EF4-FFF2-40B4-BE49-F238E27FC236}">
                <a16:creationId xmlns:a16="http://schemas.microsoft.com/office/drawing/2014/main" id="{6B0E2C71-2BB2-4F5D-BD21-61886D203477}"/>
              </a:ext>
            </a:extLst>
          </p:cNvPr>
          <p:cNvSpPr/>
          <p:nvPr/>
        </p:nvSpPr>
        <p:spPr>
          <a:xfrm>
            <a:off x="6142480" y="3249384"/>
            <a:ext cx="5952535" cy="1077218"/>
          </a:xfrm>
          <a:prstGeom prst="rect">
            <a:avLst/>
          </a:prstGeom>
        </p:spPr>
        <p:txBody>
          <a:bodyPr wrap="square">
            <a:spAutoFit/>
          </a:bodyPr>
          <a:lstStyle/>
          <a:p>
            <a:r>
              <a:rPr lang="en-GB" sz="3200" b="1" dirty="0"/>
              <a:t>Estimate a time when her shadow was 180 centimetres long. </a:t>
            </a:r>
          </a:p>
        </p:txBody>
      </p:sp>
      <p:cxnSp>
        <p:nvCxnSpPr>
          <p:cNvPr id="7" name="Straight Connector 6">
            <a:extLst>
              <a:ext uri="{FF2B5EF4-FFF2-40B4-BE49-F238E27FC236}">
                <a16:creationId xmlns:a16="http://schemas.microsoft.com/office/drawing/2014/main" id="{3DA0A7F4-BA94-4911-8AAC-AC9E3C6855E3}"/>
              </a:ext>
            </a:extLst>
          </p:cNvPr>
          <p:cNvCxnSpPr>
            <a:cxnSpLocks/>
          </p:cNvCxnSpPr>
          <p:nvPr/>
        </p:nvCxnSpPr>
        <p:spPr>
          <a:xfrm flipV="1">
            <a:off x="5493895" y="1394085"/>
            <a:ext cx="0" cy="398277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811750F-2EFF-491F-8183-07794EE945AE}"/>
              </a:ext>
            </a:extLst>
          </p:cNvPr>
          <p:cNvCxnSpPr>
            <a:cxnSpLocks/>
          </p:cNvCxnSpPr>
          <p:nvPr/>
        </p:nvCxnSpPr>
        <p:spPr>
          <a:xfrm flipV="1">
            <a:off x="1484026" y="2968052"/>
            <a:ext cx="4009869"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Arrow: Curved Right 10">
            <a:extLst>
              <a:ext uri="{FF2B5EF4-FFF2-40B4-BE49-F238E27FC236}">
                <a16:creationId xmlns:a16="http://schemas.microsoft.com/office/drawing/2014/main" id="{69944321-3385-403A-9046-328A11E12FC2}"/>
              </a:ext>
            </a:extLst>
          </p:cNvPr>
          <p:cNvSpPr/>
          <p:nvPr/>
        </p:nvSpPr>
        <p:spPr>
          <a:xfrm rot="10800000" flipH="1">
            <a:off x="1142921" y="4935488"/>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urved Right 12">
            <a:extLst>
              <a:ext uri="{FF2B5EF4-FFF2-40B4-BE49-F238E27FC236}">
                <a16:creationId xmlns:a16="http://schemas.microsoft.com/office/drawing/2014/main" id="{B721CCE7-5933-4E71-9F31-CEB68C3963CA}"/>
              </a:ext>
            </a:extLst>
          </p:cNvPr>
          <p:cNvSpPr/>
          <p:nvPr/>
        </p:nvSpPr>
        <p:spPr>
          <a:xfrm rot="10800000" flipH="1">
            <a:off x="1142922" y="4579508"/>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urved Right 13">
            <a:extLst>
              <a:ext uri="{FF2B5EF4-FFF2-40B4-BE49-F238E27FC236}">
                <a16:creationId xmlns:a16="http://schemas.microsoft.com/office/drawing/2014/main" id="{39A03543-0967-45A9-B7ED-AB0954722B5F}"/>
              </a:ext>
            </a:extLst>
          </p:cNvPr>
          <p:cNvSpPr/>
          <p:nvPr/>
        </p:nvSpPr>
        <p:spPr>
          <a:xfrm rot="10800000" flipH="1">
            <a:off x="1142921" y="4204542"/>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Arrow: Curved Right 14">
            <a:extLst>
              <a:ext uri="{FF2B5EF4-FFF2-40B4-BE49-F238E27FC236}">
                <a16:creationId xmlns:a16="http://schemas.microsoft.com/office/drawing/2014/main" id="{5048980B-E9F5-47FF-AD0B-B53667683C47}"/>
              </a:ext>
            </a:extLst>
          </p:cNvPr>
          <p:cNvSpPr/>
          <p:nvPr/>
        </p:nvSpPr>
        <p:spPr>
          <a:xfrm rot="10800000" flipH="1">
            <a:off x="1142922" y="3848562"/>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 name="Arrow: Curved Right 15">
            <a:extLst>
              <a:ext uri="{FF2B5EF4-FFF2-40B4-BE49-F238E27FC236}">
                <a16:creationId xmlns:a16="http://schemas.microsoft.com/office/drawing/2014/main" id="{AC3B2F7A-77FA-418F-B49F-EE23C0A9B77E}"/>
              </a:ext>
            </a:extLst>
          </p:cNvPr>
          <p:cNvSpPr/>
          <p:nvPr/>
        </p:nvSpPr>
        <p:spPr>
          <a:xfrm rot="10800000" flipH="1">
            <a:off x="1142921" y="3493666"/>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Rectangle 16">
            <a:extLst>
              <a:ext uri="{FF2B5EF4-FFF2-40B4-BE49-F238E27FC236}">
                <a16:creationId xmlns:a16="http://schemas.microsoft.com/office/drawing/2014/main" id="{D07EAE17-211B-437C-9AED-878E1161128B}"/>
              </a:ext>
            </a:extLst>
          </p:cNvPr>
          <p:cNvSpPr/>
          <p:nvPr/>
        </p:nvSpPr>
        <p:spPr>
          <a:xfrm>
            <a:off x="382798" y="5910200"/>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r>
              <a:rPr lang="en-GB" sz="3200" b="1" dirty="0">
                <a:solidFill>
                  <a:srgbClr val="FF0000"/>
                </a:solidFill>
              </a:rPr>
              <a:t> ÷ 5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8" name="Rectangle 17">
            <a:extLst>
              <a:ext uri="{FF2B5EF4-FFF2-40B4-BE49-F238E27FC236}">
                <a16:creationId xmlns:a16="http://schemas.microsoft.com/office/drawing/2014/main" id="{C36824BE-3AD5-4EF2-862D-ED5C23925352}"/>
              </a:ext>
            </a:extLst>
          </p:cNvPr>
          <p:cNvSpPr/>
          <p:nvPr/>
        </p:nvSpPr>
        <p:spPr>
          <a:xfrm>
            <a:off x="1974631" y="591019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19" name="Rectangle 18">
            <a:extLst>
              <a:ext uri="{FF2B5EF4-FFF2-40B4-BE49-F238E27FC236}">
                <a16:creationId xmlns:a16="http://schemas.microsoft.com/office/drawing/2014/main" id="{D1DC1CEC-CB2C-41A1-B601-DCE291F8DEF2}"/>
              </a:ext>
            </a:extLst>
          </p:cNvPr>
          <p:cNvSpPr/>
          <p:nvPr/>
        </p:nvSpPr>
        <p:spPr>
          <a:xfrm>
            <a:off x="967630" y="3008016"/>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120</a:t>
            </a:r>
          </a:p>
        </p:txBody>
      </p:sp>
      <p:sp>
        <p:nvSpPr>
          <p:cNvPr id="20" name="Rectangle 19">
            <a:extLst>
              <a:ext uri="{FF2B5EF4-FFF2-40B4-BE49-F238E27FC236}">
                <a16:creationId xmlns:a16="http://schemas.microsoft.com/office/drawing/2014/main" id="{E0F8C855-E1D3-4F0F-8D62-38CDB2C8065C}"/>
              </a:ext>
            </a:extLst>
          </p:cNvPr>
          <p:cNvSpPr/>
          <p:nvPr/>
        </p:nvSpPr>
        <p:spPr>
          <a:xfrm>
            <a:off x="962608" y="2650226"/>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140</a:t>
            </a:r>
          </a:p>
        </p:txBody>
      </p:sp>
      <p:sp>
        <p:nvSpPr>
          <p:cNvPr id="21" name="Rectangle 20">
            <a:extLst>
              <a:ext uri="{FF2B5EF4-FFF2-40B4-BE49-F238E27FC236}">
                <a16:creationId xmlns:a16="http://schemas.microsoft.com/office/drawing/2014/main" id="{88B136FE-5D08-4623-8D6D-0C79731763A9}"/>
              </a:ext>
            </a:extLst>
          </p:cNvPr>
          <p:cNvSpPr/>
          <p:nvPr/>
        </p:nvSpPr>
        <p:spPr>
          <a:xfrm>
            <a:off x="6561997" y="2641546"/>
            <a:ext cx="38719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135 centimetres</a:t>
            </a:r>
          </a:p>
        </p:txBody>
      </p:sp>
      <p:sp>
        <p:nvSpPr>
          <p:cNvPr id="22" name="Rectangle 21">
            <a:extLst>
              <a:ext uri="{FF2B5EF4-FFF2-40B4-BE49-F238E27FC236}">
                <a16:creationId xmlns:a16="http://schemas.microsoft.com/office/drawing/2014/main" id="{C1C7C9BC-FE7C-4F03-942B-011B47C0CC1D}"/>
              </a:ext>
            </a:extLst>
          </p:cNvPr>
          <p:cNvSpPr/>
          <p:nvPr/>
        </p:nvSpPr>
        <p:spPr>
          <a:xfrm>
            <a:off x="965039" y="2287960"/>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160</a:t>
            </a:r>
          </a:p>
        </p:txBody>
      </p:sp>
      <p:sp>
        <p:nvSpPr>
          <p:cNvPr id="23" name="Rectangle 22">
            <a:extLst>
              <a:ext uri="{FF2B5EF4-FFF2-40B4-BE49-F238E27FC236}">
                <a16:creationId xmlns:a16="http://schemas.microsoft.com/office/drawing/2014/main" id="{E31ABDBC-045D-4085-AF87-46AF6424B53D}"/>
              </a:ext>
            </a:extLst>
          </p:cNvPr>
          <p:cNvSpPr/>
          <p:nvPr/>
        </p:nvSpPr>
        <p:spPr>
          <a:xfrm>
            <a:off x="960017" y="1930170"/>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180</a:t>
            </a:r>
          </a:p>
        </p:txBody>
      </p:sp>
      <p:cxnSp>
        <p:nvCxnSpPr>
          <p:cNvPr id="24" name="Straight Connector 23">
            <a:extLst>
              <a:ext uri="{FF2B5EF4-FFF2-40B4-BE49-F238E27FC236}">
                <a16:creationId xmlns:a16="http://schemas.microsoft.com/office/drawing/2014/main" id="{09752DBB-8F66-4C7C-B416-E79E2A94D655}"/>
              </a:ext>
            </a:extLst>
          </p:cNvPr>
          <p:cNvCxnSpPr>
            <a:cxnSpLocks/>
          </p:cNvCxnSpPr>
          <p:nvPr/>
        </p:nvCxnSpPr>
        <p:spPr>
          <a:xfrm flipV="1">
            <a:off x="1484026" y="2127987"/>
            <a:ext cx="4395715"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D031B65-850A-4FD6-AA90-5087FCC0B5E2}"/>
              </a:ext>
            </a:extLst>
          </p:cNvPr>
          <p:cNvCxnSpPr>
            <a:cxnSpLocks/>
          </p:cNvCxnSpPr>
          <p:nvPr/>
        </p:nvCxnSpPr>
        <p:spPr>
          <a:xfrm flipV="1">
            <a:off x="2334734" y="2127986"/>
            <a:ext cx="0" cy="32488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D7CC5F0A-0E47-466E-8C91-C3BCC360DA05}"/>
              </a:ext>
            </a:extLst>
          </p:cNvPr>
          <p:cNvSpPr/>
          <p:nvPr/>
        </p:nvSpPr>
        <p:spPr>
          <a:xfrm>
            <a:off x="6561996" y="4350713"/>
            <a:ext cx="38719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9:40am</a:t>
            </a:r>
          </a:p>
        </p:txBody>
      </p:sp>
      <p:sp>
        <p:nvSpPr>
          <p:cNvPr id="31" name="Rectangle 30">
            <a:extLst>
              <a:ext uri="{FF2B5EF4-FFF2-40B4-BE49-F238E27FC236}">
                <a16:creationId xmlns:a16="http://schemas.microsoft.com/office/drawing/2014/main" id="{6FB2756F-9C29-4B28-AB43-E6F61D41BF6C}"/>
              </a:ext>
            </a:extLst>
          </p:cNvPr>
          <p:cNvSpPr/>
          <p:nvPr/>
        </p:nvSpPr>
        <p:spPr>
          <a:xfrm>
            <a:off x="6561995" y="5012978"/>
            <a:ext cx="5332994" cy="954107"/>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9:30am and 9:50am</a:t>
            </a:r>
          </a:p>
        </p:txBody>
      </p:sp>
    </p:spTree>
    <p:extLst>
      <p:ext uri="{BB962C8B-B14F-4D97-AF65-F5344CB8AC3E}">
        <p14:creationId xmlns:p14="http://schemas.microsoft.com/office/powerpoint/2010/main" val="920240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11"/>
                                        </p:tgtEl>
                                      </p:cBhvr>
                                    </p:animEffect>
                                    <p:set>
                                      <p:cBhvr>
                                        <p:cTn id="52" dur="1" fill="hold">
                                          <p:stCondLst>
                                            <p:cond delay="499"/>
                                          </p:stCondLst>
                                        </p:cTn>
                                        <p:tgtEl>
                                          <p:spTgt spid="11"/>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13"/>
                                        </p:tgtEl>
                                      </p:cBhvr>
                                    </p:animEffect>
                                    <p:set>
                                      <p:cBhvr>
                                        <p:cTn id="55" dur="1" fill="hold">
                                          <p:stCondLst>
                                            <p:cond delay="499"/>
                                          </p:stCondLst>
                                        </p:cTn>
                                        <p:tgtEl>
                                          <p:spTgt spid="1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14"/>
                                        </p:tgtEl>
                                      </p:cBhvr>
                                    </p:animEffect>
                                    <p:set>
                                      <p:cBhvr>
                                        <p:cTn id="58" dur="1" fill="hold">
                                          <p:stCondLst>
                                            <p:cond delay="499"/>
                                          </p:stCondLst>
                                        </p:cTn>
                                        <p:tgtEl>
                                          <p:spTgt spid="14"/>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5"/>
                                        </p:tgtEl>
                                      </p:cBhvr>
                                    </p:animEffect>
                                    <p:set>
                                      <p:cBhvr>
                                        <p:cTn id="61" dur="1" fill="hold">
                                          <p:stCondLst>
                                            <p:cond delay="499"/>
                                          </p:stCondLst>
                                        </p:cTn>
                                        <p:tgtEl>
                                          <p:spTgt spid="15"/>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6"/>
                                        </p:tgtEl>
                                      </p:cBhvr>
                                    </p:animEffect>
                                    <p:set>
                                      <p:cBhvr>
                                        <p:cTn id="64" dur="1" fill="hold">
                                          <p:stCondLst>
                                            <p:cond delay="499"/>
                                          </p:stCondLst>
                                        </p:cTn>
                                        <p:tgtEl>
                                          <p:spTgt spid="16"/>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nodeType="clickEffect">
                                  <p:stCondLst>
                                    <p:cond delay="0"/>
                                  </p:stCondLst>
                                  <p:childTnLst>
                                    <p:animEffect transition="out" filter="fade">
                                      <p:cBhvr>
                                        <p:cTn id="83" dur="500"/>
                                        <p:tgtEl>
                                          <p:spTgt spid="7"/>
                                        </p:tgtEl>
                                      </p:cBhvr>
                                    </p:animEffect>
                                    <p:set>
                                      <p:cBhvr>
                                        <p:cTn id="84" dur="1" fill="hold">
                                          <p:stCondLst>
                                            <p:cond delay="499"/>
                                          </p:stCondLst>
                                        </p:cTn>
                                        <p:tgtEl>
                                          <p:spTgt spid="7"/>
                                        </p:tgtEl>
                                        <p:attrNameLst>
                                          <p:attrName>style.visibility</p:attrName>
                                        </p:attrNameLst>
                                      </p:cBhvr>
                                      <p:to>
                                        <p:strVal val="hidden"/>
                                      </p:to>
                                    </p:set>
                                  </p:childTnLst>
                                </p:cTn>
                              </p:par>
                              <p:par>
                                <p:cTn id="85" presetID="10" presetClass="exit" presetSubtype="0" fill="hold" nodeType="withEffect">
                                  <p:stCondLst>
                                    <p:cond delay="0"/>
                                  </p:stCondLst>
                                  <p:childTnLst>
                                    <p:animEffect transition="out" filter="fade">
                                      <p:cBhvr>
                                        <p:cTn id="86" dur="500"/>
                                        <p:tgtEl>
                                          <p:spTgt spid="9"/>
                                        </p:tgtEl>
                                      </p:cBhvr>
                                    </p:animEffect>
                                    <p:set>
                                      <p:cBhvr>
                                        <p:cTn id="87" dur="1" fill="hold">
                                          <p:stCondLst>
                                            <p:cond delay="499"/>
                                          </p:stCondLst>
                                        </p:cTn>
                                        <p:tgtEl>
                                          <p:spTgt spid="9"/>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0"/>
                                        </p:tgtEl>
                                        <p:attrNameLst>
                                          <p:attrName>style.visibility</p:attrName>
                                        </p:attrNameLst>
                                      </p:cBhvr>
                                      <p:to>
                                        <p:strVal val="visible"/>
                                      </p:to>
                                    </p:set>
                                    <p:animEffect transition="in" filter="fade">
                                      <p:cBhvr>
                                        <p:cTn id="112" dur="500"/>
                                        <p:tgtEl>
                                          <p:spTgt spid="30"/>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fade">
                                      <p:cBhvr>
                                        <p:cTn id="117" dur="500"/>
                                        <p:tgtEl>
                                          <p:spTgt spid="31"/>
                                        </p:tgtEl>
                                      </p:cBhvr>
                                    </p:animEffect>
                                  </p:childTnLst>
                                </p:cTn>
                              </p:par>
                              <p:par>
                                <p:cTn id="118" presetID="10" presetClass="exit" presetSubtype="0" fill="hold" nodeType="withEffect">
                                  <p:stCondLst>
                                    <p:cond delay="0"/>
                                  </p:stCondLst>
                                  <p:childTnLst>
                                    <p:animEffect transition="out" filter="fade">
                                      <p:cBhvr>
                                        <p:cTn id="119" dur="500"/>
                                        <p:tgtEl>
                                          <p:spTgt spid="24"/>
                                        </p:tgtEl>
                                      </p:cBhvr>
                                    </p:animEffect>
                                    <p:set>
                                      <p:cBhvr>
                                        <p:cTn id="120" dur="1" fill="hold">
                                          <p:stCondLst>
                                            <p:cond delay="499"/>
                                          </p:stCondLst>
                                        </p:cTn>
                                        <p:tgtEl>
                                          <p:spTgt spid="24"/>
                                        </p:tgtEl>
                                        <p:attrNameLst>
                                          <p:attrName>style.visibility</p:attrName>
                                        </p:attrNameLst>
                                      </p:cBhvr>
                                      <p:to>
                                        <p:strVal val="hidden"/>
                                      </p:to>
                                    </p:set>
                                  </p:childTnLst>
                                </p:cTn>
                              </p:par>
                              <p:par>
                                <p:cTn id="121" presetID="10" presetClass="exit" presetSubtype="0" fill="hold" nodeType="withEffect">
                                  <p:stCondLst>
                                    <p:cond delay="0"/>
                                  </p:stCondLst>
                                  <p:childTnLst>
                                    <p:animEffect transition="out" filter="fade">
                                      <p:cBhvr>
                                        <p:cTn id="122" dur="500"/>
                                        <p:tgtEl>
                                          <p:spTgt spid="26"/>
                                        </p:tgtEl>
                                      </p:cBhvr>
                                    </p:animEffect>
                                    <p:set>
                                      <p:cBhvr>
                                        <p:cTn id="123" dur="1" fill="hold">
                                          <p:stCondLst>
                                            <p:cond delay="499"/>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3" grpId="0" animBg="1"/>
      <p:bldP spid="13" grpId="1" animBg="1"/>
      <p:bldP spid="14" grpId="0" animBg="1"/>
      <p:bldP spid="14" grpId="1" animBg="1"/>
      <p:bldP spid="15" grpId="0" animBg="1"/>
      <p:bldP spid="15" grpId="1" animBg="1"/>
      <p:bldP spid="16" grpId="0" animBg="1"/>
      <p:bldP spid="16" grpId="1" animBg="1"/>
      <p:bldP spid="17" grpId="0"/>
      <p:bldP spid="18" grpId="0"/>
      <p:bldP spid="19" grpId="0"/>
      <p:bldP spid="20" grpId="0"/>
      <p:bldP spid="21" grpId="0"/>
      <p:bldP spid="22" grpId="0"/>
      <p:bldP spid="23" grpId="0"/>
      <p:bldP spid="30" grpId="0"/>
      <p:bldP spid="31"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879EBE6-7887-4AF0-B676-8BA27CB038A2}"/>
              </a:ext>
            </a:extLst>
          </p:cNvPr>
          <p:cNvSpPr/>
          <p:nvPr/>
        </p:nvSpPr>
        <p:spPr>
          <a:xfrm>
            <a:off x="56122" y="50000"/>
            <a:ext cx="10028035" cy="2062103"/>
          </a:xfrm>
          <a:prstGeom prst="rect">
            <a:avLst/>
          </a:prstGeom>
        </p:spPr>
        <p:txBody>
          <a:bodyPr wrap="square">
            <a:spAutoFit/>
          </a:bodyPr>
          <a:lstStyle/>
          <a:p>
            <a:r>
              <a:rPr lang="en-US" sz="3200" b="1" dirty="0"/>
              <a:t>The number in A is twice the number in D.</a:t>
            </a:r>
          </a:p>
          <a:p>
            <a:r>
              <a:rPr lang="en-US" sz="3200" b="1" dirty="0"/>
              <a:t>The number in B is 5 less than the number in C.</a:t>
            </a:r>
          </a:p>
          <a:p>
            <a:r>
              <a:rPr lang="en-US" sz="3200" b="1" dirty="0"/>
              <a:t>The number in D is 10 more than the number in B.</a:t>
            </a:r>
          </a:p>
          <a:p>
            <a:r>
              <a:rPr lang="en-US" sz="3200" b="1" dirty="0"/>
              <a:t>Write the missing numbers in this diagram.</a:t>
            </a:r>
          </a:p>
        </p:txBody>
      </p:sp>
      <p:sp>
        <p:nvSpPr>
          <p:cNvPr id="3" name="Rectangle 2">
            <a:extLst>
              <a:ext uri="{FF2B5EF4-FFF2-40B4-BE49-F238E27FC236}">
                <a16:creationId xmlns:a16="http://schemas.microsoft.com/office/drawing/2014/main" id="{08729F0F-AE59-4020-88B3-3350C5A945CD}"/>
              </a:ext>
            </a:extLst>
          </p:cNvPr>
          <p:cNvSpPr/>
          <p:nvPr/>
        </p:nvSpPr>
        <p:spPr>
          <a:xfrm>
            <a:off x="5565879" y="2294712"/>
            <a:ext cx="5668719" cy="1077218"/>
          </a:xfrm>
          <a:prstGeom prst="rect">
            <a:avLst/>
          </a:prstGeom>
        </p:spPr>
        <p:txBody>
          <a:bodyPr wrap="square">
            <a:spAutoFit/>
          </a:bodyPr>
          <a:lstStyle/>
          <a:p>
            <a:r>
              <a:rPr lang="en-GB" sz="3200" b="1" dirty="0"/>
              <a:t>Now use the same rule for this diagram.</a:t>
            </a:r>
          </a:p>
        </p:txBody>
      </p:sp>
      <p:pic>
        <p:nvPicPr>
          <p:cNvPr id="4" name="Picture 3">
            <a:extLst>
              <a:ext uri="{FF2B5EF4-FFF2-40B4-BE49-F238E27FC236}">
                <a16:creationId xmlns:a16="http://schemas.microsoft.com/office/drawing/2014/main" id="{1FE0EB63-3C80-464B-82FD-236AD43A6212}"/>
              </a:ext>
            </a:extLst>
          </p:cNvPr>
          <p:cNvPicPr>
            <a:picLocks noChangeAspect="1"/>
          </p:cNvPicPr>
          <p:nvPr/>
        </p:nvPicPr>
        <p:blipFill>
          <a:blip r:embed="rId3"/>
          <a:stretch>
            <a:fillRect/>
          </a:stretch>
        </p:blipFill>
        <p:spPr>
          <a:xfrm>
            <a:off x="219526" y="2075650"/>
            <a:ext cx="4445074" cy="3506918"/>
          </a:xfrm>
          <a:prstGeom prst="rect">
            <a:avLst/>
          </a:prstGeom>
        </p:spPr>
      </p:pic>
      <p:pic>
        <p:nvPicPr>
          <p:cNvPr id="5" name="Picture 4">
            <a:extLst>
              <a:ext uri="{FF2B5EF4-FFF2-40B4-BE49-F238E27FC236}">
                <a16:creationId xmlns:a16="http://schemas.microsoft.com/office/drawing/2014/main" id="{6F537369-D30B-4867-8B4E-23CB5E7B384B}"/>
              </a:ext>
            </a:extLst>
          </p:cNvPr>
          <p:cNvPicPr>
            <a:picLocks noChangeAspect="1"/>
          </p:cNvPicPr>
          <p:nvPr/>
        </p:nvPicPr>
        <p:blipFill>
          <a:blip r:embed="rId4"/>
          <a:stretch>
            <a:fillRect/>
          </a:stretch>
        </p:blipFill>
        <p:spPr>
          <a:xfrm>
            <a:off x="7244354" y="2833321"/>
            <a:ext cx="4445074" cy="3506918"/>
          </a:xfrm>
          <a:prstGeom prst="rect">
            <a:avLst/>
          </a:prstGeom>
        </p:spPr>
      </p:pic>
      <p:sp>
        <p:nvSpPr>
          <p:cNvPr id="7" name="Rectangle 6">
            <a:extLst>
              <a:ext uri="{FF2B5EF4-FFF2-40B4-BE49-F238E27FC236}">
                <a16:creationId xmlns:a16="http://schemas.microsoft.com/office/drawing/2014/main" id="{FC3691F4-0466-43E8-9E66-D27E55A1CFAA}"/>
              </a:ext>
            </a:extLst>
          </p:cNvPr>
          <p:cNvSpPr/>
          <p:nvPr/>
        </p:nvSpPr>
        <p:spPr>
          <a:xfrm>
            <a:off x="3174052" y="4208748"/>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25</a:t>
            </a:r>
          </a:p>
        </p:txBody>
      </p:sp>
      <p:sp>
        <p:nvSpPr>
          <p:cNvPr id="8" name="Rectangle 7">
            <a:extLst>
              <a:ext uri="{FF2B5EF4-FFF2-40B4-BE49-F238E27FC236}">
                <a16:creationId xmlns:a16="http://schemas.microsoft.com/office/drawing/2014/main" id="{261A9703-0D13-49AC-90D6-4EA9A80B25B6}"/>
              </a:ext>
            </a:extLst>
          </p:cNvPr>
          <p:cNvSpPr/>
          <p:nvPr/>
        </p:nvSpPr>
        <p:spPr>
          <a:xfrm>
            <a:off x="3174052" y="2773575"/>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15</a:t>
            </a:r>
          </a:p>
        </p:txBody>
      </p:sp>
      <p:sp>
        <p:nvSpPr>
          <p:cNvPr id="9" name="Rectangle 8">
            <a:extLst>
              <a:ext uri="{FF2B5EF4-FFF2-40B4-BE49-F238E27FC236}">
                <a16:creationId xmlns:a16="http://schemas.microsoft.com/office/drawing/2014/main" id="{1E87538E-69A2-40C0-9D49-0567B46106B2}"/>
              </a:ext>
            </a:extLst>
          </p:cNvPr>
          <p:cNvSpPr/>
          <p:nvPr/>
        </p:nvSpPr>
        <p:spPr>
          <a:xfrm>
            <a:off x="1214440" y="4208748"/>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20</a:t>
            </a:r>
          </a:p>
        </p:txBody>
      </p:sp>
      <p:sp>
        <p:nvSpPr>
          <p:cNvPr id="10" name="Rectangle 9">
            <a:extLst>
              <a:ext uri="{FF2B5EF4-FFF2-40B4-BE49-F238E27FC236}">
                <a16:creationId xmlns:a16="http://schemas.microsoft.com/office/drawing/2014/main" id="{4C5C177B-D1ED-44BA-A817-6270712B9428}"/>
              </a:ext>
            </a:extLst>
          </p:cNvPr>
          <p:cNvSpPr/>
          <p:nvPr/>
        </p:nvSpPr>
        <p:spPr>
          <a:xfrm>
            <a:off x="10192473" y="3548323"/>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45</a:t>
            </a:r>
          </a:p>
        </p:txBody>
      </p:sp>
      <p:sp>
        <p:nvSpPr>
          <p:cNvPr id="11" name="Rectangle 10">
            <a:extLst>
              <a:ext uri="{FF2B5EF4-FFF2-40B4-BE49-F238E27FC236}">
                <a16:creationId xmlns:a16="http://schemas.microsoft.com/office/drawing/2014/main" id="{0ABCA73F-4DD3-4D7D-9907-EE9C1704E98B}"/>
              </a:ext>
            </a:extLst>
          </p:cNvPr>
          <p:cNvSpPr/>
          <p:nvPr/>
        </p:nvSpPr>
        <p:spPr>
          <a:xfrm>
            <a:off x="10197330" y="4944281"/>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55</a:t>
            </a:r>
          </a:p>
        </p:txBody>
      </p:sp>
      <p:sp>
        <p:nvSpPr>
          <p:cNvPr id="12" name="Rectangle 11">
            <a:extLst>
              <a:ext uri="{FF2B5EF4-FFF2-40B4-BE49-F238E27FC236}">
                <a16:creationId xmlns:a16="http://schemas.microsoft.com/office/drawing/2014/main" id="{112258E1-07D7-4542-B054-D85920B4B1F9}"/>
              </a:ext>
            </a:extLst>
          </p:cNvPr>
          <p:cNvSpPr/>
          <p:nvPr/>
        </p:nvSpPr>
        <p:spPr>
          <a:xfrm>
            <a:off x="8091572" y="3554039"/>
            <a:ext cx="1125347"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110</a:t>
            </a:r>
          </a:p>
        </p:txBody>
      </p:sp>
    </p:spTree>
    <p:extLst>
      <p:ext uri="{BB962C8B-B14F-4D97-AF65-F5344CB8AC3E}">
        <p14:creationId xmlns:p14="http://schemas.microsoft.com/office/powerpoint/2010/main" val="2586765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2C4C972A-10B4-4E3D-994B-D39B02EF089B}"/>
              </a:ext>
            </a:extLst>
          </p:cNvPr>
          <p:cNvSpPr txBox="1"/>
          <p:nvPr/>
        </p:nvSpPr>
        <p:spPr>
          <a:xfrm>
            <a:off x="10505851" y="291966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Write in the missing numbers. </a:t>
            </a:r>
          </a:p>
          <a:p>
            <a:r>
              <a:rPr lang="en-US" sz="3200" b="1" dirty="0"/>
              <a:t>One has been done for you. </a:t>
            </a:r>
            <a:endParaRPr lang="en-US" sz="2800" dirty="0"/>
          </a:p>
        </p:txBody>
      </p:sp>
      <p:pic>
        <p:nvPicPr>
          <p:cNvPr id="3" name="Picture 2">
            <a:extLst>
              <a:ext uri="{FF2B5EF4-FFF2-40B4-BE49-F238E27FC236}">
                <a16:creationId xmlns:a16="http://schemas.microsoft.com/office/drawing/2014/main" id="{B7C81C32-E2DA-47AE-BC4C-9DFCA47F07F1}"/>
              </a:ext>
            </a:extLst>
          </p:cNvPr>
          <p:cNvPicPr>
            <a:picLocks noChangeAspect="1"/>
          </p:cNvPicPr>
          <p:nvPr/>
        </p:nvPicPr>
        <p:blipFill>
          <a:blip r:embed="rId3"/>
          <a:stretch>
            <a:fillRect/>
          </a:stretch>
        </p:blipFill>
        <p:spPr>
          <a:xfrm>
            <a:off x="219506" y="1127218"/>
            <a:ext cx="5474710" cy="3782654"/>
          </a:xfrm>
          <a:prstGeom prst="rect">
            <a:avLst/>
          </a:prstGeom>
        </p:spPr>
      </p:pic>
      <p:cxnSp>
        <p:nvCxnSpPr>
          <p:cNvPr id="5" name="Straight Connector 4">
            <a:extLst>
              <a:ext uri="{FF2B5EF4-FFF2-40B4-BE49-F238E27FC236}">
                <a16:creationId xmlns:a16="http://schemas.microsoft.com/office/drawing/2014/main" id="{56936F51-5BFE-4128-9F45-C2E9B1498D60}"/>
              </a:ext>
            </a:extLst>
          </p:cNvPr>
          <p:cNvCxnSpPr>
            <a:cxnSpLocks/>
          </p:cNvCxnSpPr>
          <p:nvPr/>
        </p:nvCxnSpPr>
        <p:spPr>
          <a:xfrm>
            <a:off x="5884290" y="298588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9E29926-ED90-4665-8D2C-9E6FCA5BD934}"/>
              </a:ext>
            </a:extLst>
          </p:cNvPr>
          <p:cNvSpPr txBox="1"/>
          <p:nvPr/>
        </p:nvSpPr>
        <p:spPr>
          <a:xfrm>
            <a:off x="5857163" y="24751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C569766D-897B-41CB-BB70-5D84ED21F511}"/>
              </a:ext>
            </a:extLst>
          </p:cNvPr>
          <p:cNvSpPr txBox="1"/>
          <p:nvPr/>
        </p:nvSpPr>
        <p:spPr>
          <a:xfrm>
            <a:off x="5862155" y="292219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783C6CF9-30E6-4164-8225-00F76D451F0E}"/>
              </a:ext>
            </a:extLst>
          </p:cNvPr>
          <p:cNvSpPr txBox="1"/>
          <p:nvPr/>
        </p:nvSpPr>
        <p:spPr>
          <a:xfrm>
            <a:off x="6271626" y="2485184"/>
            <a:ext cx="18376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 1 0 0</a:t>
            </a:r>
          </a:p>
        </p:txBody>
      </p:sp>
      <p:sp>
        <p:nvSpPr>
          <p:cNvPr id="9" name="TextBox 8">
            <a:extLst>
              <a:ext uri="{FF2B5EF4-FFF2-40B4-BE49-F238E27FC236}">
                <a16:creationId xmlns:a16="http://schemas.microsoft.com/office/drawing/2014/main" id="{32C826CD-F872-4E2A-AAD0-6D1CD1213132}"/>
              </a:ext>
            </a:extLst>
          </p:cNvPr>
          <p:cNvSpPr txBox="1"/>
          <p:nvPr/>
        </p:nvSpPr>
        <p:spPr>
          <a:xfrm>
            <a:off x="8023986" y="249524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TextBox 9">
            <a:extLst>
              <a:ext uri="{FF2B5EF4-FFF2-40B4-BE49-F238E27FC236}">
                <a16:creationId xmlns:a16="http://schemas.microsoft.com/office/drawing/2014/main" id="{A91AD2DE-D478-433B-A81C-489C0108051C}"/>
              </a:ext>
            </a:extLst>
          </p:cNvPr>
          <p:cNvSpPr txBox="1"/>
          <p:nvPr/>
        </p:nvSpPr>
        <p:spPr>
          <a:xfrm>
            <a:off x="8495350" y="2478054"/>
            <a:ext cx="13866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11" name="Straight Connector 10">
            <a:extLst>
              <a:ext uri="{FF2B5EF4-FFF2-40B4-BE49-F238E27FC236}">
                <a16:creationId xmlns:a16="http://schemas.microsoft.com/office/drawing/2014/main" id="{45927C6E-2BE9-4346-A939-F31AA7CDCC21}"/>
              </a:ext>
            </a:extLst>
          </p:cNvPr>
          <p:cNvCxnSpPr>
            <a:cxnSpLocks/>
          </p:cNvCxnSpPr>
          <p:nvPr/>
        </p:nvCxnSpPr>
        <p:spPr>
          <a:xfrm>
            <a:off x="8511658" y="2985888"/>
            <a:ext cx="137029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72993B8-8993-4570-9A53-ABBF44A113C7}"/>
              </a:ext>
            </a:extLst>
          </p:cNvPr>
          <p:cNvSpPr txBox="1"/>
          <p:nvPr/>
        </p:nvSpPr>
        <p:spPr>
          <a:xfrm>
            <a:off x="8923401" y="293102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3F08A67D-E587-4F52-BE58-C7094296DCD5}"/>
              </a:ext>
            </a:extLst>
          </p:cNvPr>
          <p:cNvSpPr txBox="1"/>
          <p:nvPr/>
        </p:nvSpPr>
        <p:spPr>
          <a:xfrm>
            <a:off x="10031234" y="293272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AC3926D6-38B5-4CCA-93B9-E241BDEE3F2E}"/>
              </a:ext>
            </a:extLst>
          </p:cNvPr>
          <p:cNvCxnSpPr>
            <a:cxnSpLocks/>
          </p:cNvCxnSpPr>
          <p:nvPr/>
        </p:nvCxnSpPr>
        <p:spPr>
          <a:xfrm>
            <a:off x="10505851" y="298228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1C7743D-82A6-4FF8-9DD6-4772A1B057F3}"/>
              </a:ext>
            </a:extLst>
          </p:cNvPr>
          <p:cNvCxnSpPr>
            <a:cxnSpLocks/>
          </p:cNvCxnSpPr>
          <p:nvPr/>
        </p:nvCxnSpPr>
        <p:spPr>
          <a:xfrm flipH="1">
            <a:off x="10521005" y="298228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4AFC6350-21B5-4100-B923-E34295EDED68}"/>
              </a:ext>
            </a:extLst>
          </p:cNvPr>
          <p:cNvSpPr txBox="1"/>
          <p:nvPr/>
        </p:nvSpPr>
        <p:spPr>
          <a:xfrm>
            <a:off x="10504055" y="248197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229D5D0A-AB33-4741-BBCD-DE1246BE0DC1}"/>
              </a:ext>
            </a:extLst>
          </p:cNvPr>
          <p:cNvSpPr txBox="1"/>
          <p:nvPr/>
        </p:nvSpPr>
        <p:spPr>
          <a:xfrm>
            <a:off x="10927061" y="248197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BE3F9E46-139C-4FC5-B009-29856F1190FC}"/>
              </a:ext>
            </a:extLst>
          </p:cNvPr>
          <p:cNvSpPr txBox="1"/>
          <p:nvPr/>
        </p:nvSpPr>
        <p:spPr>
          <a:xfrm>
            <a:off x="10797937" y="295961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61B4931B-E73A-4F62-A996-49757091860D}"/>
              </a:ext>
            </a:extLst>
          </p:cNvPr>
          <p:cNvSpPr txBox="1"/>
          <p:nvPr/>
        </p:nvSpPr>
        <p:spPr>
          <a:xfrm>
            <a:off x="11384541" y="246890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7409B37E-3262-4105-AEA5-ACE3449A7D27}"/>
              </a:ext>
            </a:extLst>
          </p:cNvPr>
          <p:cNvSpPr txBox="1"/>
          <p:nvPr/>
        </p:nvSpPr>
        <p:spPr>
          <a:xfrm>
            <a:off x="4428844" y="2703074"/>
            <a:ext cx="11983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150</a:t>
            </a:r>
          </a:p>
        </p:txBody>
      </p:sp>
      <p:sp>
        <p:nvSpPr>
          <p:cNvPr id="26" name="TextBox 25">
            <a:extLst>
              <a:ext uri="{FF2B5EF4-FFF2-40B4-BE49-F238E27FC236}">
                <a16:creationId xmlns:a16="http://schemas.microsoft.com/office/drawing/2014/main" id="{6FE4E2F8-3275-43A4-B7EB-ED38308234D1}"/>
              </a:ext>
            </a:extLst>
          </p:cNvPr>
          <p:cNvSpPr txBox="1"/>
          <p:nvPr/>
        </p:nvSpPr>
        <p:spPr>
          <a:xfrm>
            <a:off x="10505851" y="435480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27" name="Straight Connector 26">
            <a:extLst>
              <a:ext uri="{FF2B5EF4-FFF2-40B4-BE49-F238E27FC236}">
                <a16:creationId xmlns:a16="http://schemas.microsoft.com/office/drawing/2014/main" id="{46CF0FC7-836D-4975-A3A2-6BB26F3DE030}"/>
              </a:ext>
            </a:extLst>
          </p:cNvPr>
          <p:cNvCxnSpPr>
            <a:cxnSpLocks/>
          </p:cNvCxnSpPr>
          <p:nvPr/>
        </p:nvCxnSpPr>
        <p:spPr>
          <a:xfrm>
            <a:off x="5884290" y="442102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59410AF-1795-4E59-B41E-E027C9D70F49}"/>
              </a:ext>
            </a:extLst>
          </p:cNvPr>
          <p:cNvSpPr txBox="1"/>
          <p:nvPr/>
        </p:nvSpPr>
        <p:spPr>
          <a:xfrm>
            <a:off x="5857163" y="391026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CA46DBF5-516A-4507-988C-C5DF1428E777}"/>
              </a:ext>
            </a:extLst>
          </p:cNvPr>
          <p:cNvSpPr txBox="1"/>
          <p:nvPr/>
        </p:nvSpPr>
        <p:spPr>
          <a:xfrm>
            <a:off x="5862155" y="43573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BF777802-1A56-4017-A0A2-CD34CF606E7E}"/>
              </a:ext>
            </a:extLst>
          </p:cNvPr>
          <p:cNvSpPr txBox="1"/>
          <p:nvPr/>
        </p:nvSpPr>
        <p:spPr>
          <a:xfrm>
            <a:off x="6271626" y="3920324"/>
            <a:ext cx="18376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 1 0 0</a:t>
            </a:r>
          </a:p>
        </p:txBody>
      </p:sp>
      <p:sp>
        <p:nvSpPr>
          <p:cNvPr id="31" name="TextBox 30">
            <a:extLst>
              <a:ext uri="{FF2B5EF4-FFF2-40B4-BE49-F238E27FC236}">
                <a16:creationId xmlns:a16="http://schemas.microsoft.com/office/drawing/2014/main" id="{26A58A8B-8F5B-4039-B78C-4F2AF01B3074}"/>
              </a:ext>
            </a:extLst>
          </p:cNvPr>
          <p:cNvSpPr txBox="1"/>
          <p:nvPr/>
        </p:nvSpPr>
        <p:spPr>
          <a:xfrm>
            <a:off x="8023986" y="393038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TextBox 31">
            <a:extLst>
              <a:ext uri="{FF2B5EF4-FFF2-40B4-BE49-F238E27FC236}">
                <a16:creationId xmlns:a16="http://schemas.microsoft.com/office/drawing/2014/main" id="{E2C999FA-4A50-46E0-B4F0-301412DAB7A7}"/>
              </a:ext>
            </a:extLst>
          </p:cNvPr>
          <p:cNvSpPr txBox="1"/>
          <p:nvPr/>
        </p:nvSpPr>
        <p:spPr>
          <a:xfrm>
            <a:off x="8495350" y="3913194"/>
            <a:ext cx="13866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33" name="Straight Connector 32">
            <a:extLst>
              <a:ext uri="{FF2B5EF4-FFF2-40B4-BE49-F238E27FC236}">
                <a16:creationId xmlns:a16="http://schemas.microsoft.com/office/drawing/2014/main" id="{EC6D3870-7F8E-4AD7-9360-46FD3E3EA2E1}"/>
              </a:ext>
            </a:extLst>
          </p:cNvPr>
          <p:cNvCxnSpPr>
            <a:cxnSpLocks/>
          </p:cNvCxnSpPr>
          <p:nvPr/>
        </p:nvCxnSpPr>
        <p:spPr>
          <a:xfrm>
            <a:off x="8511658" y="4421028"/>
            <a:ext cx="137029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B6A9F69-3B18-41CD-BF7C-37D3F2045680}"/>
              </a:ext>
            </a:extLst>
          </p:cNvPr>
          <p:cNvSpPr txBox="1"/>
          <p:nvPr/>
        </p:nvSpPr>
        <p:spPr>
          <a:xfrm>
            <a:off x="8923401" y="436616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5" name="TextBox 34">
            <a:extLst>
              <a:ext uri="{FF2B5EF4-FFF2-40B4-BE49-F238E27FC236}">
                <a16:creationId xmlns:a16="http://schemas.microsoft.com/office/drawing/2014/main" id="{7AD22E8B-16F2-40DD-B830-1DE60E670610}"/>
              </a:ext>
            </a:extLst>
          </p:cNvPr>
          <p:cNvSpPr txBox="1"/>
          <p:nvPr/>
        </p:nvSpPr>
        <p:spPr>
          <a:xfrm>
            <a:off x="10031234" y="436786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6" name="Straight Connector 35">
            <a:extLst>
              <a:ext uri="{FF2B5EF4-FFF2-40B4-BE49-F238E27FC236}">
                <a16:creationId xmlns:a16="http://schemas.microsoft.com/office/drawing/2014/main" id="{D06E93F5-72E3-41E2-9F12-22B4F3073066}"/>
              </a:ext>
            </a:extLst>
          </p:cNvPr>
          <p:cNvCxnSpPr>
            <a:cxnSpLocks/>
          </p:cNvCxnSpPr>
          <p:nvPr/>
        </p:nvCxnSpPr>
        <p:spPr>
          <a:xfrm>
            <a:off x="10505851" y="441742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52EA15C-D317-4D20-A040-7A3CCE297714}"/>
              </a:ext>
            </a:extLst>
          </p:cNvPr>
          <p:cNvCxnSpPr>
            <a:cxnSpLocks/>
          </p:cNvCxnSpPr>
          <p:nvPr/>
        </p:nvCxnSpPr>
        <p:spPr>
          <a:xfrm flipH="1">
            <a:off x="10521005" y="441742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F4142D50-2C33-4D81-8447-FEA045508E80}"/>
              </a:ext>
            </a:extLst>
          </p:cNvPr>
          <p:cNvSpPr txBox="1"/>
          <p:nvPr/>
        </p:nvSpPr>
        <p:spPr>
          <a:xfrm>
            <a:off x="10949133" y="391711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9" name="TextBox 38">
            <a:extLst>
              <a:ext uri="{FF2B5EF4-FFF2-40B4-BE49-F238E27FC236}">
                <a16:creationId xmlns:a16="http://schemas.microsoft.com/office/drawing/2014/main" id="{9E5D4F18-7D27-414A-B976-6C4B5B61C77A}"/>
              </a:ext>
            </a:extLst>
          </p:cNvPr>
          <p:cNvSpPr txBox="1"/>
          <p:nvPr/>
        </p:nvSpPr>
        <p:spPr>
          <a:xfrm>
            <a:off x="11372139" y="391711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0" name="TextBox 39">
            <a:extLst>
              <a:ext uri="{FF2B5EF4-FFF2-40B4-BE49-F238E27FC236}">
                <a16:creationId xmlns:a16="http://schemas.microsoft.com/office/drawing/2014/main" id="{3D300145-8080-4318-BB20-E8AED887A025}"/>
              </a:ext>
            </a:extLst>
          </p:cNvPr>
          <p:cNvSpPr txBox="1"/>
          <p:nvPr/>
        </p:nvSpPr>
        <p:spPr>
          <a:xfrm>
            <a:off x="11243015" y="439475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947B15B5-186C-4DA1-87E7-CF8B08996E25}"/>
              </a:ext>
            </a:extLst>
          </p:cNvPr>
          <p:cNvSpPr txBox="1"/>
          <p:nvPr/>
        </p:nvSpPr>
        <p:spPr>
          <a:xfrm>
            <a:off x="4566910" y="4101949"/>
            <a:ext cx="11983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a:t>
            </a:r>
          </a:p>
        </p:txBody>
      </p:sp>
    </p:spTree>
    <p:extLst>
      <p:ext uri="{BB962C8B-B14F-4D97-AF65-F5344CB8AC3E}">
        <p14:creationId xmlns:p14="http://schemas.microsoft.com/office/powerpoint/2010/main" val="1550425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7"/>
                                        </p:tgtEl>
                                        <p:attrNameLst>
                                          <p:attrName>style.visibility</p:attrName>
                                        </p:attrNameLst>
                                      </p:cBhvr>
                                      <p:to>
                                        <p:strVal val="visible"/>
                                      </p:to>
                                    </p:set>
                                    <p:animEffect transition="in" filter="fade">
                                      <p:cBhvr>
                                        <p:cTn id="78" dur="500"/>
                                        <p:tgtEl>
                                          <p:spTgt spid="2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fade">
                                      <p:cBhvr>
                                        <p:cTn id="81" dur="500"/>
                                        <p:tgtEl>
                                          <p:spTgt spid="2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33"/>
                                        </p:tgtEl>
                                        <p:attrNameLst>
                                          <p:attrName>style.visibility</p:attrName>
                                        </p:attrNameLst>
                                      </p:cBhvr>
                                      <p:to>
                                        <p:strVal val="visible"/>
                                      </p:to>
                                    </p:set>
                                    <p:animEffect transition="in" filter="fade">
                                      <p:cBhvr>
                                        <p:cTn id="102" dur="500"/>
                                        <p:tgtEl>
                                          <p:spTgt spid="3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4"/>
                                        </p:tgtEl>
                                        <p:attrNameLst>
                                          <p:attrName>style.visibility</p:attrName>
                                        </p:attrNameLst>
                                      </p:cBhvr>
                                      <p:to>
                                        <p:strVal val="visible"/>
                                      </p:to>
                                    </p:set>
                                    <p:animEffect transition="in" filter="fade">
                                      <p:cBhvr>
                                        <p:cTn id="105" dur="500"/>
                                        <p:tgtEl>
                                          <p:spTgt spid="34"/>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5"/>
                                        </p:tgtEl>
                                        <p:attrNameLst>
                                          <p:attrName>style.visibility</p:attrName>
                                        </p:attrNameLst>
                                      </p:cBhvr>
                                      <p:to>
                                        <p:strVal val="visible"/>
                                      </p:to>
                                    </p:set>
                                    <p:animEffect transition="in" filter="fade">
                                      <p:cBhvr>
                                        <p:cTn id="113" dur="500"/>
                                        <p:tgtEl>
                                          <p:spTgt spid="35"/>
                                        </p:tgtEl>
                                      </p:cBhvr>
                                    </p:animEffect>
                                  </p:childTnLst>
                                </p:cTn>
                              </p:par>
                              <p:par>
                                <p:cTn id="114" presetID="10" presetClass="entr" presetSubtype="0" fill="hold" nodeType="withEffect">
                                  <p:stCondLst>
                                    <p:cond delay="0"/>
                                  </p:stCondLst>
                                  <p:childTnLst>
                                    <p:set>
                                      <p:cBhvr>
                                        <p:cTn id="115" dur="1" fill="hold">
                                          <p:stCondLst>
                                            <p:cond delay="0"/>
                                          </p:stCondLst>
                                        </p:cTn>
                                        <p:tgtEl>
                                          <p:spTgt spid="36"/>
                                        </p:tgtEl>
                                        <p:attrNameLst>
                                          <p:attrName>style.visibility</p:attrName>
                                        </p:attrNameLst>
                                      </p:cBhvr>
                                      <p:to>
                                        <p:strVal val="visible"/>
                                      </p:to>
                                    </p:set>
                                    <p:animEffect transition="in" filter="fade">
                                      <p:cBhvr>
                                        <p:cTn id="116" dur="500"/>
                                        <p:tgtEl>
                                          <p:spTgt spid="36"/>
                                        </p:tgtEl>
                                      </p:cBhvr>
                                    </p:animEffect>
                                  </p:childTnLst>
                                </p:cTn>
                              </p:par>
                              <p:par>
                                <p:cTn id="117" presetID="10" presetClass="entr" presetSubtype="0" fill="hold" nodeType="withEffect">
                                  <p:stCondLst>
                                    <p:cond delay="0"/>
                                  </p:stCondLst>
                                  <p:childTnLst>
                                    <p:set>
                                      <p:cBhvr>
                                        <p:cTn id="118" dur="1" fill="hold">
                                          <p:stCondLst>
                                            <p:cond delay="0"/>
                                          </p:stCondLst>
                                        </p:cTn>
                                        <p:tgtEl>
                                          <p:spTgt spid="37"/>
                                        </p:tgtEl>
                                        <p:attrNameLst>
                                          <p:attrName>style.visibility</p:attrName>
                                        </p:attrNameLst>
                                      </p:cBhvr>
                                      <p:to>
                                        <p:strVal val="visible"/>
                                      </p:to>
                                    </p:set>
                                    <p:animEffect transition="in" filter="fade">
                                      <p:cBhvr>
                                        <p:cTn id="119" dur="500"/>
                                        <p:tgtEl>
                                          <p:spTgt spid="37"/>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8"/>
                                        </p:tgtEl>
                                        <p:attrNameLst>
                                          <p:attrName>style.visibility</p:attrName>
                                        </p:attrNameLst>
                                      </p:cBhvr>
                                      <p:to>
                                        <p:strVal val="visible"/>
                                      </p:to>
                                    </p:set>
                                    <p:animEffect transition="in" filter="fade">
                                      <p:cBhvr>
                                        <p:cTn id="124" dur="500"/>
                                        <p:tgtEl>
                                          <p:spTgt spid="38"/>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40"/>
                                        </p:tgtEl>
                                        <p:attrNameLst>
                                          <p:attrName>style.visibility</p:attrName>
                                        </p:attrNameLst>
                                      </p:cBhvr>
                                      <p:to>
                                        <p:strVal val="visible"/>
                                      </p:to>
                                    </p:set>
                                    <p:animEffect transition="in" filter="fade">
                                      <p:cBhvr>
                                        <p:cTn id="129" dur="500"/>
                                        <p:tgtEl>
                                          <p:spTgt spid="4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39"/>
                                        </p:tgtEl>
                                        <p:attrNameLst>
                                          <p:attrName>style.visibility</p:attrName>
                                        </p:attrNameLst>
                                      </p:cBhvr>
                                      <p:to>
                                        <p:strVal val="visible"/>
                                      </p:to>
                                    </p:set>
                                    <p:animEffect transition="in" filter="fade">
                                      <p:cBhvr>
                                        <p:cTn id="134" dur="500"/>
                                        <p:tgtEl>
                                          <p:spTgt spid="39"/>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42"/>
                                        </p:tgtEl>
                                        <p:attrNameLst>
                                          <p:attrName>style.visibility</p:attrName>
                                        </p:attrNameLst>
                                      </p:cBhvr>
                                      <p:to>
                                        <p:strVal val="visible"/>
                                      </p:to>
                                    </p:set>
                                    <p:animEffect transition="in" filter="fade">
                                      <p:cBhvr>
                                        <p:cTn id="1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6" grpId="0"/>
      <p:bldP spid="7" grpId="0"/>
      <p:bldP spid="8" grpId="0"/>
      <p:bldP spid="9" grpId="0"/>
      <p:bldP spid="10" grpId="0"/>
      <p:bldP spid="12" grpId="0"/>
      <p:bldP spid="18" grpId="0"/>
      <p:bldP spid="21" grpId="0"/>
      <p:bldP spid="22" grpId="0"/>
      <p:bldP spid="23" grpId="0"/>
      <p:bldP spid="24" grpId="0"/>
      <p:bldP spid="25" grpId="0"/>
      <p:bldP spid="26" grpId="0"/>
      <p:bldP spid="28" grpId="0"/>
      <p:bldP spid="29" grpId="0"/>
      <p:bldP spid="30" grpId="0"/>
      <p:bldP spid="31" grpId="0"/>
      <p:bldP spid="32" grpId="0"/>
      <p:bldP spid="34" grpId="0"/>
      <p:bldP spid="35" grpId="0"/>
      <p:bldP spid="38" grpId="0"/>
      <p:bldP spid="39" grpId="0"/>
      <p:bldP spid="40" grpId="0"/>
      <p:bldP spid="42"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A0163E2-6F05-4CC2-96D5-E17F616D033F}"/>
              </a:ext>
            </a:extLst>
          </p:cNvPr>
          <p:cNvSpPr/>
          <p:nvPr/>
        </p:nvSpPr>
        <p:spPr>
          <a:xfrm>
            <a:off x="51516" y="51516"/>
            <a:ext cx="12192000" cy="6278642"/>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For each of the four sentences below, put a tick if it is true. Put a cross if it is not true.</a:t>
            </a:r>
          </a:p>
          <a:p>
            <a:pPr>
              <a:spcAft>
                <a:spcPts val="0"/>
              </a:spcAft>
            </a:pPr>
            <a:endParaRPr lang="en-GB" sz="1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1) </a:t>
            </a:r>
            <a:r>
              <a:rPr lang="en-US" sz="3200" b="1" dirty="0">
                <a:latin typeface="Calibri" panose="020F0502020204030204" pitchFamily="34" charset="0"/>
                <a:ea typeface="Times New Roman" panose="02020603050405020304" pitchFamily="18" charset="0"/>
                <a:cs typeface="Times New Roman" panose="02020603050405020304" pitchFamily="18" charset="0"/>
              </a:rPr>
              <a:t>A triangle can have 2 acute angles. </a:t>
            </a:r>
          </a:p>
          <a:p>
            <a:pPr marL="51435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marL="51435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A triangle can have 2 obtuse angles.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A triangle can have 2 parallel sides.</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 A triangle can have 2 perpendicular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5D816E22-0102-479A-81F7-F8F7A22FC26C}"/>
              </a:ext>
            </a:extLst>
          </p:cNvPr>
          <p:cNvSpPr/>
          <p:nvPr/>
        </p:nvSpPr>
        <p:spPr>
          <a:xfrm>
            <a:off x="6299354" y="10831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 name="Rectangle 3">
            <a:extLst>
              <a:ext uri="{FF2B5EF4-FFF2-40B4-BE49-F238E27FC236}">
                <a16:creationId xmlns:a16="http://schemas.microsoft.com/office/drawing/2014/main" id="{9559014D-896E-499F-946E-9A0A8368517D}"/>
              </a:ext>
            </a:extLst>
          </p:cNvPr>
          <p:cNvSpPr/>
          <p:nvPr/>
        </p:nvSpPr>
        <p:spPr>
          <a:xfrm>
            <a:off x="6545937" y="252015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5" name="Rectangle 4">
            <a:extLst>
              <a:ext uri="{FF2B5EF4-FFF2-40B4-BE49-F238E27FC236}">
                <a16:creationId xmlns:a16="http://schemas.microsoft.com/office/drawing/2014/main" id="{3A842E92-08B8-4C0D-87F1-E8BD9FD1F4F2}"/>
              </a:ext>
            </a:extLst>
          </p:cNvPr>
          <p:cNvSpPr/>
          <p:nvPr/>
        </p:nvSpPr>
        <p:spPr>
          <a:xfrm>
            <a:off x="6497810" y="404545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 name="Rectangle 5">
            <a:extLst>
              <a:ext uri="{FF2B5EF4-FFF2-40B4-BE49-F238E27FC236}">
                <a16:creationId xmlns:a16="http://schemas.microsoft.com/office/drawing/2014/main" id="{112663ED-21B9-49E1-BC50-ACC0639D22FE}"/>
              </a:ext>
            </a:extLst>
          </p:cNvPr>
          <p:cNvSpPr/>
          <p:nvPr/>
        </p:nvSpPr>
        <p:spPr>
          <a:xfrm>
            <a:off x="7506690" y="54642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ight Triangle 6">
            <a:extLst>
              <a:ext uri="{FF2B5EF4-FFF2-40B4-BE49-F238E27FC236}">
                <a16:creationId xmlns:a16="http://schemas.microsoft.com/office/drawing/2014/main" id="{A4387A70-238A-4D37-8D57-FE494C7F1794}"/>
              </a:ext>
            </a:extLst>
          </p:cNvPr>
          <p:cNvSpPr/>
          <p:nvPr/>
        </p:nvSpPr>
        <p:spPr>
          <a:xfrm>
            <a:off x="7692567" y="847635"/>
            <a:ext cx="1376239" cy="1366176"/>
          </a:xfrm>
          <a:prstGeom prst="rtTriangl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Arc 7">
            <a:extLst>
              <a:ext uri="{FF2B5EF4-FFF2-40B4-BE49-F238E27FC236}">
                <a16:creationId xmlns:a16="http://schemas.microsoft.com/office/drawing/2014/main" id="{5E5ADD5E-E7D1-4860-8445-59E4E1470A73}"/>
              </a:ext>
            </a:extLst>
          </p:cNvPr>
          <p:cNvSpPr/>
          <p:nvPr/>
        </p:nvSpPr>
        <p:spPr>
          <a:xfrm rot="4473443">
            <a:off x="7537134" y="754902"/>
            <a:ext cx="438920" cy="479909"/>
          </a:xfrm>
          <a:prstGeom prst="arc">
            <a:avLst>
              <a:gd name="adj1" fmla="val 18878177"/>
              <a:gd name="adj2" fmla="val 1721453"/>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Arc 8">
            <a:extLst>
              <a:ext uri="{FF2B5EF4-FFF2-40B4-BE49-F238E27FC236}">
                <a16:creationId xmlns:a16="http://schemas.microsoft.com/office/drawing/2014/main" id="{EB59D934-AA7A-4468-A91D-1670F0CA073E}"/>
              </a:ext>
            </a:extLst>
          </p:cNvPr>
          <p:cNvSpPr/>
          <p:nvPr/>
        </p:nvSpPr>
        <p:spPr>
          <a:xfrm rot="12775265">
            <a:off x="8690033" y="1895638"/>
            <a:ext cx="438920" cy="479909"/>
          </a:xfrm>
          <a:prstGeom prst="arc">
            <a:avLst>
              <a:gd name="adj1" fmla="val 18878177"/>
              <a:gd name="adj2" fmla="val 1721453"/>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ectangle 9">
            <a:extLst>
              <a:ext uri="{FF2B5EF4-FFF2-40B4-BE49-F238E27FC236}">
                <a16:creationId xmlns:a16="http://schemas.microsoft.com/office/drawing/2014/main" id="{2857D56C-1949-493E-8643-23997C8E07FC}"/>
              </a:ext>
            </a:extLst>
          </p:cNvPr>
          <p:cNvSpPr/>
          <p:nvPr/>
        </p:nvSpPr>
        <p:spPr>
          <a:xfrm>
            <a:off x="177552" y="3139321"/>
            <a:ext cx="11926980"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 Obtuse angles are more than 90°. If you have 2 obtuse angles, you have more than 180°. </a:t>
            </a:r>
          </a:p>
        </p:txBody>
      </p:sp>
      <p:sp>
        <p:nvSpPr>
          <p:cNvPr id="11" name="Rectangle 10">
            <a:extLst>
              <a:ext uri="{FF2B5EF4-FFF2-40B4-BE49-F238E27FC236}">
                <a16:creationId xmlns:a16="http://schemas.microsoft.com/office/drawing/2014/main" id="{D6DB8D1E-2426-47F5-9D47-F27E663DC97D}"/>
              </a:ext>
            </a:extLst>
          </p:cNvPr>
          <p:cNvSpPr/>
          <p:nvPr/>
        </p:nvSpPr>
        <p:spPr>
          <a:xfrm>
            <a:off x="103032" y="4616648"/>
            <a:ext cx="9867900" cy="523220"/>
          </a:xfrm>
          <a:prstGeom prst="rect">
            <a:avLst/>
          </a:prstGeom>
        </p:spPr>
        <p:txBody>
          <a:bodyPr wrap="square">
            <a:spAutoFit/>
          </a:bodyPr>
          <a:lstStyle/>
          <a:p>
            <a:r>
              <a:rPr lang="en-GB" sz="2800" dirty="0">
                <a:solidFill>
                  <a:srgbClr val="FF0000"/>
                </a:solidFill>
                <a:latin typeface="Calibri" panose="020F0502020204030204" pitchFamily="34" charset="0"/>
              </a:rPr>
              <a:t>A shape with parallel sides must have at least 4 sides. </a:t>
            </a:r>
          </a:p>
        </p:txBody>
      </p:sp>
      <p:cxnSp>
        <p:nvCxnSpPr>
          <p:cNvPr id="12" name="Straight Connector 11">
            <a:extLst>
              <a:ext uri="{FF2B5EF4-FFF2-40B4-BE49-F238E27FC236}">
                <a16:creationId xmlns:a16="http://schemas.microsoft.com/office/drawing/2014/main" id="{BE052843-A7AA-4BAB-A169-0F4C2B99ED88}"/>
              </a:ext>
            </a:extLst>
          </p:cNvPr>
          <p:cNvCxnSpPr>
            <a:cxnSpLocks/>
          </p:cNvCxnSpPr>
          <p:nvPr/>
        </p:nvCxnSpPr>
        <p:spPr>
          <a:xfrm>
            <a:off x="9867900" y="4407098"/>
            <a:ext cx="91440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F77D492-0D65-40EA-813C-3D31D2144F1F}"/>
              </a:ext>
            </a:extLst>
          </p:cNvPr>
          <p:cNvCxnSpPr>
            <a:cxnSpLocks/>
          </p:cNvCxnSpPr>
          <p:nvPr/>
        </p:nvCxnSpPr>
        <p:spPr>
          <a:xfrm>
            <a:off x="9867900" y="4917816"/>
            <a:ext cx="91440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ight Triangle 14">
            <a:extLst>
              <a:ext uri="{FF2B5EF4-FFF2-40B4-BE49-F238E27FC236}">
                <a16:creationId xmlns:a16="http://schemas.microsoft.com/office/drawing/2014/main" id="{55DE0BA7-E176-46A5-A47D-7A1069C236CB}"/>
              </a:ext>
            </a:extLst>
          </p:cNvPr>
          <p:cNvSpPr/>
          <p:nvPr/>
        </p:nvSpPr>
        <p:spPr>
          <a:xfrm>
            <a:off x="9410699" y="5349417"/>
            <a:ext cx="914401" cy="991543"/>
          </a:xfrm>
          <a:prstGeom prst="rtTriangl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6" name="Straight Connector 15">
            <a:extLst>
              <a:ext uri="{FF2B5EF4-FFF2-40B4-BE49-F238E27FC236}">
                <a16:creationId xmlns:a16="http://schemas.microsoft.com/office/drawing/2014/main" id="{011104D8-329F-45CF-8716-15C3044ADF51}"/>
              </a:ext>
            </a:extLst>
          </p:cNvPr>
          <p:cNvCxnSpPr>
            <a:cxnSpLocks/>
          </p:cNvCxnSpPr>
          <p:nvPr/>
        </p:nvCxnSpPr>
        <p:spPr>
          <a:xfrm flipV="1">
            <a:off x="9410558" y="5796115"/>
            <a:ext cx="0" cy="103198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97E851E-8993-464D-AFD5-9DA6BC3838FE}"/>
              </a:ext>
            </a:extLst>
          </p:cNvPr>
          <p:cNvCxnSpPr>
            <a:cxnSpLocks/>
          </p:cNvCxnSpPr>
          <p:nvPr/>
        </p:nvCxnSpPr>
        <p:spPr>
          <a:xfrm>
            <a:off x="8857875" y="6340962"/>
            <a:ext cx="1112036"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B40CFB12-327D-4D9C-93B0-5D7D686E3F70}"/>
              </a:ext>
            </a:extLst>
          </p:cNvPr>
          <p:cNvSpPr/>
          <p:nvPr/>
        </p:nvSpPr>
        <p:spPr>
          <a:xfrm>
            <a:off x="103031" y="6105754"/>
            <a:ext cx="7543656" cy="523220"/>
          </a:xfrm>
          <a:prstGeom prst="rect">
            <a:avLst/>
          </a:prstGeom>
        </p:spPr>
        <p:txBody>
          <a:bodyPr wrap="square">
            <a:spAutoFit/>
          </a:bodyPr>
          <a:lstStyle/>
          <a:p>
            <a:r>
              <a:rPr lang="en-GB" sz="2800" dirty="0">
                <a:solidFill>
                  <a:srgbClr val="FF0000"/>
                </a:solidFill>
                <a:latin typeface="Calibri" panose="020F0502020204030204" pitchFamily="34" charset="0"/>
              </a:rPr>
              <a:t>Lines on a right angle are perpendicular. </a:t>
            </a:r>
          </a:p>
        </p:txBody>
      </p:sp>
      <p:sp>
        <p:nvSpPr>
          <p:cNvPr id="18" name="Rectangle 17">
            <a:extLst>
              <a:ext uri="{FF2B5EF4-FFF2-40B4-BE49-F238E27FC236}">
                <a16:creationId xmlns:a16="http://schemas.microsoft.com/office/drawing/2014/main" id="{C5BDE31D-2CB6-45DB-A565-1166E65BFD5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299435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fade">
                                      <p:cBhvr>
                                        <p:cTn id="52" dur="500"/>
                                        <p:tgtEl>
                                          <p:spTgt spid="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fade">
                                      <p:cBhvr>
                                        <p:cTn id="7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animBg="1"/>
      <p:bldP spid="8" grpId="0" animBg="1"/>
      <p:bldP spid="9" grpId="0" animBg="1"/>
      <p:bldP spid="10" grpId="0"/>
      <p:bldP spid="11" grpId="0"/>
      <p:bldP spid="15" grpId="0" animBg="1"/>
      <p:bldP spid="2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Draw an arrow to show the position for 7,500</a:t>
            </a:r>
          </a:p>
        </p:txBody>
      </p:sp>
      <p:pic>
        <p:nvPicPr>
          <p:cNvPr id="144386" name="Picture 2">
            <a:extLst>
              <a:ext uri="{FF2B5EF4-FFF2-40B4-BE49-F238E27FC236}">
                <a16:creationId xmlns:a16="http://schemas.microsoft.com/office/drawing/2014/main" id="{48E107D1-1D34-486F-83E6-1F6DCF2AF9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6051" y="1088176"/>
            <a:ext cx="9415254" cy="1461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4E305CD8-5072-49FB-8872-23391AC41A01}"/>
              </a:ext>
            </a:extLst>
          </p:cNvPr>
          <p:cNvSpPr txBox="1"/>
          <p:nvPr/>
        </p:nvSpPr>
        <p:spPr>
          <a:xfrm>
            <a:off x="7670244" y="2844225"/>
            <a:ext cx="2947890" cy="584775"/>
          </a:xfrm>
          <a:prstGeom prst="rect">
            <a:avLst/>
          </a:prstGeom>
          <a:noFill/>
        </p:spPr>
        <p:txBody>
          <a:bodyPr wrap="square" rtlCol="0">
            <a:spAutoFit/>
          </a:bodyPr>
          <a:lstStyle/>
          <a:p>
            <a:r>
              <a:rPr lang="en-GB" sz="3200" b="1" dirty="0">
                <a:solidFill>
                  <a:srgbClr val="FF0000"/>
                </a:solidFill>
              </a:rPr>
              <a:t>10 000 ÷ 10 = </a:t>
            </a:r>
          </a:p>
        </p:txBody>
      </p:sp>
      <p:sp>
        <p:nvSpPr>
          <p:cNvPr id="6" name="TextBox 5">
            <a:extLst>
              <a:ext uri="{FF2B5EF4-FFF2-40B4-BE49-F238E27FC236}">
                <a16:creationId xmlns:a16="http://schemas.microsoft.com/office/drawing/2014/main" id="{3E23D1C3-B13C-4AE8-8564-E98830953D38}"/>
              </a:ext>
            </a:extLst>
          </p:cNvPr>
          <p:cNvSpPr txBox="1"/>
          <p:nvPr/>
        </p:nvSpPr>
        <p:spPr>
          <a:xfrm>
            <a:off x="9984644" y="2844225"/>
            <a:ext cx="1653173" cy="584775"/>
          </a:xfrm>
          <a:prstGeom prst="rect">
            <a:avLst/>
          </a:prstGeom>
          <a:noFill/>
        </p:spPr>
        <p:txBody>
          <a:bodyPr wrap="square" rtlCol="0">
            <a:spAutoFit/>
          </a:bodyPr>
          <a:lstStyle/>
          <a:p>
            <a:r>
              <a:rPr lang="en-GB" sz="3200" b="1" dirty="0">
                <a:solidFill>
                  <a:srgbClr val="FF0000"/>
                </a:solidFill>
              </a:rPr>
              <a:t>1000</a:t>
            </a:r>
          </a:p>
        </p:txBody>
      </p:sp>
      <p:cxnSp>
        <p:nvCxnSpPr>
          <p:cNvPr id="7" name="Straight Connector 6">
            <a:extLst>
              <a:ext uri="{FF2B5EF4-FFF2-40B4-BE49-F238E27FC236}">
                <a16:creationId xmlns:a16="http://schemas.microsoft.com/office/drawing/2014/main" id="{98503D97-7297-4658-8AB6-78BD86546E53}"/>
              </a:ext>
            </a:extLst>
          </p:cNvPr>
          <p:cNvCxnSpPr>
            <a:cxnSpLocks/>
          </p:cNvCxnSpPr>
          <p:nvPr/>
        </p:nvCxnSpPr>
        <p:spPr>
          <a:xfrm>
            <a:off x="7134944" y="1126298"/>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34B795E8-3D34-49CA-B0D8-D0F3D64E8DAF}"/>
              </a:ext>
            </a:extLst>
          </p:cNvPr>
          <p:cNvSpPr/>
          <p:nvPr/>
        </p:nvSpPr>
        <p:spPr>
          <a:xfrm>
            <a:off x="6790112" y="1539851"/>
            <a:ext cx="1112081" cy="369332"/>
          </a:xfrm>
          <a:prstGeom prst="rect">
            <a:avLst/>
          </a:prstGeom>
        </p:spPr>
        <p:txBody>
          <a:bodyPr wrap="square">
            <a:spAutoFit/>
          </a:bodyPr>
          <a:lstStyle/>
          <a:p>
            <a:r>
              <a:rPr lang="en-GB" b="1" dirty="0">
                <a:solidFill>
                  <a:srgbClr val="FF0000"/>
                </a:solidFill>
              </a:rPr>
              <a:t>7000</a:t>
            </a:r>
            <a:endParaRPr lang="en-US" b="1" dirty="0">
              <a:solidFill>
                <a:srgbClr val="FF0000"/>
              </a:solidFill>
            </a:endParaRPr>
          </a:p>
        </p:txBody>
      </p:sp>
      <p:cxnSp>
        <p:nvCxnSpPr>
          <p:cNvPr id="9" name="Straight Connector 8">
            <a:extLst>
              <a:ext uri="{FF2B5EF4-FFF2-40B4-BE49-F238E27FC236}">
                <a16:creationId xmlns:a16="http://schemas.microsoft.com/office/drawing/2014/main" id="{C85B2DC8-2E0B-4E74-845C-4DA88E3979A1}"/>
              </a:ext>
            </a:extLst>
          </p:cNvPr>
          <p:cNvCxnSpPr>
            <a:cxnSpLocks/>
          </p:cNvCxnSpPr>
          <p:nvPr/>
        </p:nvCxnSpPr>
        <p:spPr>
          <a:xfrm>
            <a:off x="8059241" y="1126298"/>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5CA7A89D-C4A9-483A-A2F7-9CACCF8912AB}"/>
              </a:ext>
            </a:extLst>
          </p:cNvPr>
          <p:cNvSpPr/>
          <p:nvPr/>
        </p:nvSpPr>
        <p:spPr>
          <a:xfrm>
            <a:off x="7714409" y="1539851"/>
            <a:ext cx="1112081" cy="369332"/>
          </a:xfrm>
          <a:prstGeom prst="rect">
            <a:avLst/>
          </a:prstGeom>
        </p:spPr>
        <p:txBody>
          <a:bodyPr wrap="square">
            <a:spAutoFit/>
          </a:bodyPr>
          <a:lstStyle/>
          <a:p>
            <a:r>
              <a:rPr lang="en-GB" b="1" dirty="0">
                <a:solidFill>
                  <a:srgbClr val="FF0000"/>
                </a:solidFill>
              </a:rPr>
              <a:t>8000</a:t>
            </a:r>
            <a:endParaRPr lang="en-US" b="1" dirty="0">
              <a:solidFill>
                <a:srgbClr val="FF0000"/>
              </a:solidFill>
            </a:endParaRPr>
          </a:p>
        </p:txBody>
      </p:sp>
      <p:cxnSp>
        <p:nvCxnSpPr>
          <p:cNvPr id="4" name="Straight Arrow Connector 3">
            <a:extLst>
              <a:ext uri="{FF2B5EF4-FFF2-40B4-BE49-F238E27FC236}">
                <a16:creationId xmlns:a16="http://schemas.microsoft.com/office/drawing/2014/main" id="{892889BD-1071-496B-86D5-36C83B66915C}"/>
              </a:ext>
            </a:extLst>
          </p:cNvPr>
          <p:cNvCxnSpPr/>
          <p:nvPr/>
        </p:nvCxnSpPr>
        <p:spPr>
          <a:xfrm flipV="1">
            <a:off x="7608460" y="1486305"/>
            <a:ext cx="0" cy="1010167"/>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4F78B58-1B41-47DE-8404-73F85F175B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0642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10"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678A97-E86F-4B54-91CE-4E051B00A016}"/>
              </a:ext>
            </a:extLst>
          </p:cNvPr>
          <p:cNvSpPr/>
          <p:nvPr/>
        </p:nvSpPr>
        <p:spPr>
          <a:xfrm>
            <a:off x="56123" y="48769"/>
            <a:ext cx="808892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area of a rectangle is 16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One of the sides is 2 cm long.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the rectangle?</a:t>
            </a:r>
          </a:p>
        </p:txBody>
      </p:sp>
      <p:sp>
        <p:nvSpPr>
          <p:cNvPr id="4" name="Rectangle 3">
            <a:extLst>
              <a:ext uri="{FF2B5EF4-FFF2-40B4-BE49-F238E27FC236}">
                <a16:creationId xmlns:a16="http://schemas.microsoft.com/office/drawing/2014/main" id="{DFC323C6-4E26-4D78-9518-2B208D0DE0EE}"/>
              </a:ext>
            </a:extLst>
          </p:cNvPr>
          <p:cNvSpPr/>
          <p:nvPr/>
        </p:nvSpPr>
        <p:spPr>
          <a:xfrm>
            <a:off x="882407" y="2163220"/>
            <a:ext cx="3760803" cy="1682574"/>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05D82955-3790-4AFC-A677-C78CA69264AF}"/>
              </a:ext>
            </a:extLst>
          </p:cNvPr>
          <p:cNvSpPr/>
          <p:nvPr/>
        </p:nvSpPr>
        <p:spPr>
          <a:xfrm>
            <a:off x="479412" y="266949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6" name="Rectangle 5">
            <a:extLst>
              <a:ext uri="{FF2B5EF4-FFF2-40B4-BE49-F238E27FC236}">
                <a16:creationId xmlns:a16="http://schemas.microsoft.com/office/drawing/2014/main" id="{E1223246-336E-4F8D-8DA8-6C0A76CBE430}"/>
              </a:ext>
            </a:extLst>
          </p:cNvPr>
          <p:cNvSpPr/>
          <p:nvPr/>
        </p:nvSpPr>
        <p:spPr>
          <a:xfrm>
            <a:off x="2553920" y="1640000"/>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7" name="Rectangle 6">
            <a:extLst>
              <a:ext uri="{FF2B5EF4-FFF2-40B4-BE49-F238E27FC236}">
                <a16:creationId xmlns:a16="http://schemas.microsoft.com/office/drawing/2014/main" id="{B2EE6CE9-68F6-44D1-892D-1F393BA9888D}"/>
              </a:ext>
            </a:extLst>
          </p:cNvPr>
          <p:cNvSpPr/>
          <p:nvPr/>
        </p:nvSpPr>
        <p:spPr>
          <a:xfrm>
            <a:off x="2553920" y="386736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980C52E6-D188-4ECF-A906-17C0A30E1A9E}"/>
              </a:ext>
            </a:extLst>
          </p:cNvPr>
          <p:cNvSpPr/>
          <p:nvPr/>
        </p:nvSpPr>
        <p:spPr>
          <a:xfrm>
            <a:off x="4716378" y="266949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9" name="Rectangle 8">
            <a:extLst>
              <a:ext uri="{FF2B5EF4-FFF2-40B4-BE49-F238E27FC236}">
                <a16:creationId xmlns:a16="http://schemas.microsoft.com/office/drawing/2014/main" id="{8A05FCB4-131C-48A5-98A0-8EEE00A4ABC6}"/>
              </a:ext>
            </a:extLst>
          </p:cNvPr>
          <p:cNvSpPr/>
          <p:nvPr/>
        </p:nvSpPr>
        <p:spPr>
          <a:xfrm>
            <a:off x="5615903" y="1831582"/>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2 cm x _____ = 16 cm² </a:t>
            </a:r>
          </a:p>
        </p:txBody>
      </p:sp>
      <p:sp>
        <p:nvSpPr>
          <p:cNvPr id="10" name="Rectangle 9">
            <a:extLst>
              <a:ext uri="{FF2B5EF4-FFF2-40B4-BE49-F238E27FC236}">
                <a16:creationId xmlns:a16="http://schemas.microsoft.com/office/drawing/2014/main" id="{87F81C33-779C-4944-8E2E-CF229FBE6105}"/>
              </a:ext>
            </a:extLst>
          </p:cNvPr>
          <p:cNvSpPr/>
          <p:nvPr/>
        </p:nvSpPr>
        <p:spPr>
          <a:xfrm>
            <a:off x="7067235" y="1831582"/>
            <a:ext cx="1370434" cy="646331"/>
          </a:xfrm>
          <a:prstGeom prst="rect">
            <a:avLst/>
          </a:prstGeom>
        </p:spPr>
        <p:txBody>
          <a:bodyPr wrap="square">
            <a:spAutoFit/>
          </a:bodyPr>
          <a:lstStyle/>
          <a:p>
            <a:r>
              <a:rPr lang="en-GB" sz="3600" b="1" dirty="0">
                <a:solidFill>
                  <a:srgbClr val="FF0000"/>
                </a:solidFill>
                <a:latin typeface="Calibri" panose="020F0502020204030204" pitchFamily="34" charset="0"/>
              </a:rPr>
              <a:t>8 cm</a:t>
            </a:r>
          </a:p>
        </p:txBody>
      </p:sp>
      <p:sp>
        <p:nvSpPr>
          <p:cNvPr id="11" name="Rectangle 10">
            <a:extLst>
              <a:ext uri="{FF2B5EF4-FFF2-40B4-BE49-F238E27FC236}">
                <a16:creationId xmlns:a16="http://schemas.microsoft.com/office/drawing/2014/main" id="{FFB17B1C-641C-444C-9C29-2C9F8C828D30}"/>
              </a:ext>
            </a:extLst>
          </p:cNvPr>
          <p:cNvSpPr/>
          <p:nvPr/>
        </p:nvSpPr>
        <p:spPr>
          <a:xfrm>
            <a:off x="5615902" y="2546385"/>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8 + 8 + 2 + 2 =</a:t>
            </a:r>
          </a:p>
        </p:txBody>
      </p:sp>
      <p:sp>
        <p:nvSpPr>
          <p:cNvPr id="12" name="Rectangle 11">
            <a:extLst>
              <a:ext uri="{FF2B5EF4-FFF2-40B4-BE49-F238E27FC236}">
                <a16:creationId xmlns:a16="http://schemas.microsoft.com/office/drawing/2014/main" id="{1D604E41-01E2-4100-A1FC-2D3F52D37634}"/>
              </a:ext>
            </a:extLst>
          </p:cNvPr>
          <p:cNvSpPr/>
          <p:nvPr/>
        </p:nvSpPr>
        <p:spPr>
          <a:xfrm>
            <a:off x="8357459" y="2546384"/>
            <a:ext cx="849848" cy="646331"/>
          </a:xfrm>
          <a:prstGeom prst="rect">
            <a:avLst/>
          </a:prstGeom>
        </p:spPr>
        <p:txBody>
          <a:bodyPr wrap="square">
            <a:spAutoFit/>
          </a:bodyPr>
          <a:lstStyle/>
          <a:p>
            <a:r>
              <a:rPr lang="en-GB" sz="3600" b="1" dirty="0">
                <a:solidFill>
                  <a:srgbClr val="FF0000"/>
                </a:solidFill>
                <a:latin typeface="Calibri" panose="020F0502020204030204" pitchFamily="34" charset="0"/>
              </a:rPr>
              <a:t>20</a:t>
            </a:r>
          </a:p>
        </p:txBody>
      </p:sp>
      <p:sp>
        <p:nvSpPr>
          <p:cNvPr id="13" name="Rectangle 12">
            <a:extLst>
              <a:ext uri="{FF2B5EF4-FFF2-40B4-BE49-F238E27FC236}">
                <a16:creationId xmlns:a16="http://schemas.microsoft.com/office/drawing/2014/main" id="{AEDA4BD5-7205-4D54-B994-3193BAEFC0F6}"/>
              </a:ext>
            </a:extLst>
          </p:cNvPr>
          <p:cNvSpPr/>
          <p:nvPr/>
        </p:nvSpPr>
        <p:spPr>
          <a:xfrm>
            <a:off x="5615901" y="3261187"/>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The perimeter is 20 cm.</a:t>
            </a:r>
          </a:p>
        </p:txBody>
      </p:sp>
      <p:sp>
        <p:nvSpPr>
          <p:cNvPr id="14" name="Rectangle 13">
            <a:extLst>
              <a:ext uri="{FF2B5EF4-FFF2-40B4-BE49-F238E27FC236}">
                <a16:creationId xmlns:a16="http://schemas.microsoft.com/office/drawing/2014/main" id="{DCB5C895-39A3-4F42-AEB5-73D368BEA2B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95046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dissolve">
                                      <p:cBhvr>
                                        <p:cTn id="32" dur="500"/>
                                        <p:tgtEl>
                                          <p:spTgt spid="6"/>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dissolv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dissolv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dissolve">
                                      <p:cBhvr>
                                        <p:cTn id="5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p:bldP spid="7" grpId="0"/>
      <p:bldP spid="8" grpId="0"/>
      <p:bldP spid="9" grpId="0"/>
      <p:bldP spid="10" grpId="0"/>
      <p:bldP spid="11" grpId="0"/>
      <p:bldP spid="12" grpId="0"/>
      <p:bldP spid="13"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fractions.</a:t>
            </a:r>
          </a:p>
        </p:txBody>
      </p:sp>
      <p:pic>
        <p:nvPicPr>
          <p:cNvPr id="53250" name="Picture 2">
            <a:extLst>
              <a:ext uri="{FF2B5EF4-FFF2-40B4-BE49-F238E27FC236}">
                <a16:creationId xmlns:a16="http://schemas.microsoft.com/office/drawing/2014/main" id="{333FA7C9-FACE-4B38-A499-60E54B7710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0589" y="818347"/>
            <a:ext cx="5648946" cy="1336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1" name="Picture 3">
            <a:extLst>
              <a:ext uri="{FF2B5EF4-FFF2-40B4-BE49-F238E27FC236}">
                <a16:creationId xmlns:a16="http://schemas.microsoft.com/office/drawing/2014/main" id="{900C6265-BB50-4575-9F43-B63D939F30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0589" y="2952100"/>
            <a:ext cx="5784356" cy="1336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3741440A-152E-48B1-988B-BD2D94233F2B}"/>
              </a:ext>
            </a:extLst>
          </p:cNvPr>
          <p:cNvGrpSpPr/>
          <p:nvPr/>
        </p:nvGrpSpPr>
        <p:grpSpPr>
          <a:xfrm>
            <a:off x="2674852" y="1353697"/>
            <a:ext cx="630890" cy="584775"/>
            <a:chOff x="8608255" y="2187080"/>
            <a:chExt cx="630890" cy="584775"/>
          </a:xfrm>
        </p:grpSpPr>
        <p:sp>
          <p:nvSpPr>
            <p:cNvPr id="7" name="Rectangle 6">
              <a:extLst>
                <a:ext uri="{FF2B5EF4-FFF2-40B4-BE49-F238E27FC236}">
                  <a16:creationId xmlns:a16="http://schemas.microsoft.com/office/drawing/2014/main" id="{4A0BE869-3078-4BA7-ACFF-BC5DF1B81EB9}"/>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C76DB997-8B9B-4516-B8B4-F9C4558E1EC1}"/>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88F733AD-B3E4-4BB8-9F6D-ED431D8CF956}"/>
              </a:ext>
            </a:extLst>
          </p:cNvPr>
          <p:cNvSpPr/>
          <p:nvPr/>
        </p:nvSpPr>
        <p:spPr>
          <a:xfrm>
            <a:off x="2798923" y="994824"/>
            <a:ext cx="630890" cy="584775"/>
          </a:xfrm>
          <a:prstGeom prst="rect">
            <a:avLst/>
          </a:prstGeom>
        </p:spPr>
        <p:txBody>
          <a:bodyPr wrap="square">
            <a:spAutoFit/>
          </a:bodyPr>
          <a:lstStyle/>
          <a:p>
            <a:r>
              <a:rPr lang="en-US" sz="3200" b="1" dirty="0">
                <a:solidFill>
                  <a:srgbClr val="FF0000"/>
                </a:solidFill>
              </a:rPr>
              <a:t>6</a:t>
            </a:r>
            <a:endParaRPr lang="en-GB" sz="3200" b="1" dirty="0">
              <a:solidFill>
                <a:srgbClr val="FF0000"/>
              </a:solidFill>
            </a:endParaRPr>
          </a:p>
        </p:txBody>
      </p:sp>
      <p:grpSp>
        <p:nvGrpSpPr>
          <p:cNvPr id="10" name="Group 9">
            <a:extLst>
              <a:ext uri="{FF2B5EF4-FFF2-40B4-BE49-F238E27FC236}">
                <a16:creationId xmlns:a16="http://schemas.microsoft.com/office/drawing/2014/main" id="{D0BC7754-F26D-438F-8255-AB4394018A26}"/>
              </a:ext>
            </a:extLst>
          </p:cNvPr>
          <p:cNvGrpSpPr/>
          <p:nvPr/>
        </p:nvGrpSpPr>
        <p:grpSpPr>
          <a:xfrm>
            <a:off x="6451794" y="1374661"/>
            <a:ext cx="630890" cy="584775"/>
            <a:chOff x="8608255" y="2187080"/>
            <a:chExt cx="630890" cy="584775"/>
          </a:xfrm>
        </p:grpSpPr>
        <p:sp>
          <p:nvSpPr>
            <p:cNvPr id="11" name="Rectangle 10">
              <a:extLst>
                <a:ext uri="{FF2B5EF4-FFF2-40B4-BE49-F238E27FC236}">
                  <a16:creationId xmlns:a16="http://schemas.microsoft.com/office/drawing/2014/main" id="{CDF6374A-966D-48B0-8828-89C927D286B3}"/>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12" name="Straight Connector 11">
              <a:extLst>
                <a:ext uri="{FF2B5EF4-FFF2-40B4-BE49-F238E27FC236}">
                  <a16:creationId xmlns:a16="http://schemas.microsoft.com/office/drawing/2014/main" id="{3104B558-06EE-47B8-AB87-A6B942E3BB9A}"/>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4D9818D1-00EB-4273-BCA2-E27DF86B0EF9}"/>
              </a:ext>
            </a:extLst>
          </p:cNvPr>
          <p:cNvSpPr/>
          <p:nvPr/>
        </p:nvSpPr>
        <p:spPr>
          <a:xfrm>
            <a:off x="6447529" y="1015788"/>
            <a:ext cx="630890" cy="584775"/>
          </a:xfrm>
          <a:prstGeom prst="rect">
            <a:avLst/>
          </a:prstGeom>
        </p:spPr>
        <p:txBody>
          <a:bodyPr wrap="square">
            <a:spAutoFit/>
          </a:bodyPr>
          <a:lstStyle/>
          <a:p>
            <a:r>
              <a:rPr lang="en-US" sz="3200" b="1" dirty="0">
                <a:solidFill>
                  <a:srgbClr val="FF0000"/>
                </a:solidFill>
              </a:rPr>
              <a:t>14</a:t>
            </a:r>
            <a:endParaRPr lang="en-GB" sz="3200" b="1" dirty="0">
              <a:solidFill>
                <a:srgbClr val="FF0000"/>
              </a:solidFill>
            </a:endParaRPr>
          </a:p>
        </p:txBody>
      </p:sp>
      <p:grpSp>
        <p:nvGrpSpPr>
          <p:cNvPr id="14" name="Group 13">
            <a:extLst>
              <a:ext uri="{FF2B5EF4-FFF2-40B4-BE49-F238E27FC236}">
                <a16:creationId xmlns:a16="http://schemas.microsoft.com/office/drawing/2014/main" id="{71104DCC-8AB7-43E5-A885-8313EC27F121}"/>
              </a:ext>
            </a:extLst>
          </p:cNvPr>
          <p:cNvGrpSpPr/>
          <p:nvPr/>
        </p:nvGrpSpPr>
        <p:grpSpPr>
          <a:xfrm>
            <a:off x="4247144" y="1374661"/>
            <a:ext cx="630890" cy="584775"/>
            <a:chOff x="8608255" y="2187080"/>
            <a:chExt cx="630890" cy="584775"/>
          </a:xfrm>
        </p:grpSpPr>
        <p:sp>
          <p:nvSpPr>
            <p:cNvPr id="15" name="Rectangle 14">
              <a:extLst>
                <a:ext uri="{FF2B5EF4-FFF2-40B4-BE49-F238E27FC236}">
                  <a16:creationId xmlns:a16="http://schemas.microsoft.com/office/drawing/2014/main" id="{919447DD-A1EE-4A62-8CCE-0CA6204353F2}"/>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16" name="Straight Connector 15">
              <a:extLst>
                <a:ext uri="{FF2B5EF4-FFF2-40B4-BE49-F238E27FC236}">
                  <a16:creationId xmlns:a16="http://schemas.microsoft.com/office/drawing/2014/main" id="{755F61F3-DCFE-45DE-8DA9-2FFC2BA82E32}"/>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0584A6D4-8073-4C30-9DEB-7ACDF0BFC27F}"/>
              </a:ext>
            </a:extLst>
          </p:cNvPr>
          <p:cNvSpPr/>
          <p:nvPr/>
        </p:nvSpPr>
        <p:spPr>
          <a:xfrm>
            <a:off x="4371215" y="1015788"/>
            <a:ext cx="630890"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grpSp>
        <p:nvGrpSpPr>
          <p:cNvPr id="18" name="Group 17">
            <a:extLst>
              <a:ext uri="{FF2B5EF4-FFF2-40B4-BE49-F238E27FC236}">
                <a16:creationId xmlns:a16="http://schemas.microsoft.com/office/drawing/2014/main" id="{5698B917-3067-416A-B3BD-E3A56AAB3CDD}"/>
              </a:ext>
            </a:extLst>
          </p:cNvPr>
          <p:cNvGrpSpPr/>
          <p:nvPr/>
        </p:nvGrpSpPr>
        <p:grpSpPr>
          <a:xfrm>
            <a:off x="4590408" y="3495003"/>
            <a:ext cx="630890" cy="584775"/>
            <a:chOff x="8608255" y="2187080"/>
            <a:chExt cx="630890" cy="584775"/>
          </a:xfrm>
        </p:grpSpPr>
        <p:sp>
          <p:nvSpPr>
            <p:cNvPr id="19" name="Rectangle 18">
              <a:extLst>
                <a:ext uri="{FF2B5EF4-FFF2-40B4-BE49-F238E27FC236}">
                  <a16:creationId xmlns:a16="http://schemas.microsoft.com/office/drawing/2014/main" id="{BD6DF274-FA11-4478-855F-1AEDE18AA7DC}"/>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12</a:t>
              </a:r>
              <a:endParaRPr lang="en-GB" sz="3200" b="1" dirty="0">
                <a:solidFill>
                  <a:srgbClr val="FF0000"/>
                </a:solidFill>
              </a:endParaRPr>
            </a:p>
          </p:txBody>
        </p:sp>
        <p:cxnSp>
          <p:nvCxnSpPr>
            <p:cNvPr id="20" name="Straight Connector 19">
              <a:extLst>
                <a:ext uri="{FF2B5EF4-FFF2-40B4-BE49-F238E27FC236}">
                  <a16:creationId xmlns:a16="http://schemas.microsoft.com/office/drawing/2014/main" id="{2F5D42BA-0807-4B47-8278-BC676F867D38}"/>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9C2C7469-EA89-479A-BF4D-623C755E9F81}"/>
              </a:ext>
            </a:extLst>
          </p:cNvPr>
          <p:cNvSpPr/>
          <p:nvPr/>
        </p:nvSpPr>
        <p:spPr>
          <a:xfrm>
            <a:off x="4714479" y="3136130"/>
            <a:ext cx="630890"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grpSp>
        <p:nvGrpSpPr>
          <p:cNvPr id="22" name="Group 21">
            <a:extLst>
              <a:ext uri="{FF2B5EF4-FFF2-40B4-BE49-F238E27FC236}">
                <a16:creationId xmlns:a16="http://schemas.microsoft.com/office/drawing/2014/main" id="{027C859F-53BD-49A3-BADA-A724AD97FEF0}"/>
              </a:ext>
            </a:extLst>
          </p:cNvPr>
          <p:cNvGrpSpPr/>
          <p:nvPr/>
        </p:nvGrpSpPr>
        <p:grpSpPr>
          <a:xfrm>
            <a:off x="2415054" y="3495003"/>
            <a:ext cx="630890" cy="584775"/>
            <a:chOff x="8608255" y="2187080"/>
            <a:chExt cx="630890" cy="584775"/>
          </a:xfrm>
        </p:grpSpPr>
        <p:sp>
          <p:nvSpPr>
            <p:cNvPr id="23" name="Rectangle 22">
              <a:extLst>
                <a:ext uri="{FF2B5EF4-FFF2-40B4-BE49-F238E27FC236}">
                  <a16:creationId xmlns:a16="http://schemas.microsoft.com/office/drawing/2014/main" id="{3BB608CA-8212-47C3-8035-DE39FCA324C4}"/>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12</a:t>
              </a:r>
              <a:endParaRPr lang="en-GB" sz="3200" b="1" dirty="0">
                <a:solidFill>
                  <a:srgbClr val="FF0000"/>
                </a:solidFill>
              </a:endParaRPr>
            </a:p>
          </p:txBody>
        </p:sp>
        <p:cxnSp>
          <p:nvCxnSpPr>
            <p:cNvPr id="24" name="Straight Connector 23">
              <a:extLst>
                <a:ext uri="{FF2B5EF4-FFF2-40B4-BE49-F238E27FC236}">
                  <a16:creationId xmlns:a16="http://schemas.microsoft.com/office/drawing/2014/main" id="{0F1D9339-5B4E-4674-B81E-9CD496585B55}"/>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5" name="Rectangle 24">
            <a:extLst>
              <a:ext uri="{FF2B5EF4-FFF2-40B4-BE49-F238E27FC236}">
                <a16:creationId xmlns:a16="http://schemas.microsoft.com/office/drawing/2014/main" id="{39BABE11-2984-4287-A208-414D66F379A8}"/>
              </a:ext>
            </a:extLst>
          </p:cNvPr>
          <p:cNvSpPr/>
          <p:nvPr/>
        </p:nvSpPr>
        <p:spPr>
          <a:xfrm>
            <a:off x="2539125" y="3136130"/>
            <a:ext cx="630890"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sp>
        <p:nvSpPr>
          <p:cNvPr id="26" name="Rectangle 25">
            <a:extLst>
              <a:ext uri="{FF2B5EF4-FFF2-40B4-BE49-F238E27FC236}">
                <a16:creationId xmlns:a16="http://schemas.microsoft.com/office/drawing/2014/main" id="{55986E54-7659-4E60-BC82-D7F899E866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3558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7" grpId="0"/>
      <p:bldP spid="21" grpId="0"/>
      <p:bldP spid="25"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A shop sells food for birds.</a:t>
            </a:r>
          </a:p>
          <a:p>
            <a:r>
              <a:rPr lang="en-US" sz="3200" dirty="0"/>
              <a:t>Bird seed - £3.79 for a bag</a:t>
            </a:r>
          </a:p>
          <a:p>
            <a:r>
              <a:rPr lang="en-US" sz="3200" dirty="0"/>
              <a:t>Peanuts - £1.35 for a bag</a:t>
            </a:r>
          </a:p>
          <a:p>
            <a:r>
              <a:rPr lang="en-US" sz="3200" dirty="0"/>
              <a:t>Bird feeder - £8.95 each</a:t>
            </a:r>
          </a:p>
          <a:p>
            <a:r>
              <a:rPr lang="en-US" sz="3200" b="1" dirty="0"/>
              <a:t>Lara has £10 to spend on peanuts. </a:t>
            </a:r>
          </a:p>
          <a:p>
            <a:r>
              <a:rPr lang="en-US" sz="3200" b="1" dirty="0"/>
              <a:t>How many bags of peanuts can she get for £10?</a:t>
            </a:r>
          </a:p>
        </p:txBody>
      </p:sp>
      <p:sp>
        <p:nvSpPr>
          <p:cNvPr id="4" name="TextBox 3">
            <a:extLst>
              <a:ext uri="{FF2B5EF4-FFF2-40B4-BE49-F238E27FC236}">
                <a16:creationId xmlns:a16="http://schemas.microsoft.com/office/drawing/2014/main" id="{8A72D80A-776F-4414-8C09-C55410F3ABB1}"/>
              </a:ext>
            </a:extLst>
          </p:cNvPr>
          <p:cNvSpPr txBox="1"/>
          <p:nvPr/>
        </p:nvSpPr>
        <p:spPr>
          <a:xfrm>
            <a:off x="786759" y="3136612"/>
            <a:ext cx="2948331" cy="584775"/>
          </a:xfrm>
          <a:prstGeom prst="rect">
            <a:avLst/>
          </a:prstGeom>
          <a:noFill/>
        </p:spPr>
        <p:txBody>
          <a:bodyPr wrap="square" rtlCol="0">
            <a:spAutoFit/>
          </a:bodyPr>
          <a:lstStyle/>
          <a:p>
            <a:r>
              <a:rPr lang="en-GB" sz="3200" b="1" dirty="0">
                <a:solidFill>
                  <a:srgbClr val="FF0000"/>
                </a:solidFill>
              </a:rPr>
              <a:t>1 bag  = £1.35</a:t>
            </a:r>
          </a:p>
        </p:txBody>
      </p:sp>
      <p:sp>
        <p:nvSpPr>
          <p:cNvPr id="5" name="TextBox 4">
            <a:extLst>
              <a:ext uri="{FF2B5EF4-FFF2-40B4-BE49-F238E27FC236}">
                <a16:creationId xmlns:a16="http://schemas.microsoft.com/office/drawing/2014/main" id="{FF5D8B3C-8D6B-44D0-886A-BAEF4C48162A}"/>
              </a:ext>
            </a:extLst>
          </p:cNvPr>
          <p:cNvSpPr txBox="1"/>
          <p:nvPr/>
        </p:nvSpPr>
        <p:spPr>
          <a:xfrm>
            <a:off x="740265" y="3596612"/>
            <a:ext cx="2948331" cy="584775"/>
          </a:xfrm>
          <a:prstGeom prst="rect">
            <a:avLst/>
          </a:prstGeom>
          <a:noFill/>
        </p:spPr>
        <p:txBody>
          <a:bodyPr wrap="square" rtlCol="0">
            <a:spAutoFit/>
          </a:bodyPr>
          <a:lstStyle/>
          <a:p>
            <a:r>
              <a:rPr lang="en-GB" sz="3200" b="1" dirty="0">
                <a:solidFill>
                  <a:srgbClr val="FF0000"/>
                </a:solidFill>
              </a:rPr>
              <a:t>2 bags = £2.70</a:t>
            </a:r>
          </a:p>
        </p:txBody>
      </p:sp>
      <p:sp>
        <p:nvSpPr>
          <p:cNvPr id="6" name="TextBox 5">
            <a:extLst>
              <a:ext uri="{FF2B5EF4-FFF2-40B4-BE49-F238E27FC236}">
                <a16:creationId xmlns:a16="http://schemas.microsoft.com/office/drawing/2014/main" id="{35780AEE-E24B-486B-985A-2BD31FAC89ED}"/>
              </a:ext>
            </a:extLst>
          </p:cNvPr>
          <p:cNvSpPr txBox="1"/>
          <p:nvPr/>
        </p:nvSpPr>
        <p:spPr>
          <a:xfrm>
            <a:off x="740264" y="4055519"/>
            <a:ext cx="2948331" cy="584775"/>
          </a:xfrm>
          <a:prstGeom prst="rect">
            <a:avLst/>
          </a:prstGeom>
          <a:noFill/>
        </p:spPr>
        <p:txBody>
          <a:bodyPr wrap="square" rtlCol="0">
            <a:spAutoFit/>
          </a:bodyPr>
          <a:lstStyle/>
          <a:p>
            <a:r>
              <a:rPr lang="en-GB" sz="3200" b="1" dirty="0">
                <a:solidFill>
                  <a:srgbClr val="FF0000"/>
                </a:solidFill>
              </a:rPr>
              <a:t>4 bags = £5.40</a:t>
            </a:r>
          </a:p>
        </p:txBody>
      </p:sp>
      <p:sp>
        <p:nvSpPr>
          <p:cNvPr id="7" name="TextBox 6">
            <a:extLst>
              <a:ext uri="{FF2B5EF4-FFF2-40B4-BE49-F238E27FC236}">
                <a16:creationId xmlns:a16="http://schemas.microsoft.com/office/drawing/2014/main" id="{78BD51B7-81A8-4330-B9DC-9B0A13B8E681}"/>
              </a:ext>
            </a:extLst>
          </p:cNvPr>
          <p:cNvSpPr txBox="1"/>
          <p:nvPr/>
        </p:nvSpPr>
        <p:spPr>
          <a:xfrm>
            <a:off x="740263" y="4512852"/>
            <a:ext cx="2948331" cy="584775"/>
          </a:xfrm>
          <a:prstGeom prst="rect">
            <a:avLst/>
          </a:prstGeom>
          <a:noFill/>
        </p:spPr>
        <p:txBody>
          <a:bodyPr wrap="square" rtlCol="0">
            <a:spAutoFit/>
          </a:bodyPr>
          <a:lstStyle/>
          <a:p>
            <a:r>
              <a:rPr lang="en-GB" sz="3200" b="1" dirty="0">
                <a:solidFill>
                  <a:srgbClr val="FF0000"/>
                </a:solidFill>
              </a:rPr>
              <a:t>6 bags = £8.10</a:t>
            </a:r>
          </a:p>
        </p:txBody>
      </p:sp>
      <p:sp>
        <p:nvSpPr>
          <p:cNvPr id="8" name="TextBox 7">
            <a:extLst>
              <a:ext uri="{FF2B5EF4-FFF2-40B4-BE49-F238E27FC236}">
                <a16:creationId xmlns:a16="http://schemas.microsoft.com/office/drawing/2014/main" id="{0486DEAA-1950-460C-9060-1AFD7325D080}"/>
              </a:ext>
            </a:extLst>
          </p:cNvPr>
          <p:cNvSpPr txBox="1"/>
          <p:nvPr/>
        </p:nvSpPr>
        <p:spPr>
          <a:xfrm>
            <a:off x="740263" y="4964602"/>
            <a:ext cx="2948331" cy="584775"/>
          </a:xfrm>
          <a:prstGeom prst="rect">
            <a:avLst/>
          </a:prstGeom>
          <a:noFill/>
        </p:spPr>
        <p:txBody>
          <a:bodyPr wrap="square" rtlCol="0">
            <a:spAutoFit/>
          </a:bodyPr>
          <a:lstStyle/>
          <a:p>
            <a:r>
              <a:rPr lang="en-GB" sz="3200" b="1" dirty="0">
                <a:solidFill>
                  <a:srgbClr val="FF0000"/>
                </a:solidFill>
              </a:rPr>
              <a:t>7 bags = £9.45</a:t>
            </a:r>
          </a:p>
        </p:txBody>
      </p:sp>
      <p:sp>
        <p:nvSpPr>
          <p:cNvPr id="9" name="TextBox 8">
            <a:extLst>
              <a:ext uri="{FF2B5EF4-FFF2-40B4-BE49-F238E27FC236}">
                <a16:creationId xmlns:a16="http://schemas.microsoft.com/office/drawing/2014/main" id="{E4E9A10A-5E9A-47B1-B5B8-D678EE946DDC}"/>
              </a:ext>
            </a:extLst>
          </p:cNvPr>
          <p:cNvSpPr txBox="1"/>
          <p:nvPr/>
        </p:nvSpPr>
        <p:spPr>
          <a:xfrm>
            <a:off x="8265013" y="2469638"/>
            <a:ext cx="2948331" cy="584775"/>
          </a:xfrm>
          <a:prstGeom prst="rect">
            <a:avLst/>
          </a:prstGeom>
          <a:noFill/>
        </p:spPr>
        <p:txBody>
          <a:bodyPr wrap="square" rtlCol="0">
            <a:spAutoFit/>
          </a:bodyPr>
          <a:lstStyle/>
          <a:p>
            <a:r>
              <a:rPr lang="en-GB" sz="3200" b="1" dirty="0">
                <a:solidFill>
                  <a:srgbClr val="FF0000"/>
                </a:solidFill>
              </a:rPr>
              <a:t>7 bags</a:t>
            </a:r>
          </a:p>
        </p:txBody>
      </p:sp>
    </p:spTree>
    <p:extLst>
      <p:ext uri="{BB962C8B-B14F-4D97-AF65-F5344CB8AC3E}">
        <p14:creationId xmlns:p14="http://schemas.microsoft.com/office/powerpoint/2010/main" val="3774309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Place these fractions in order of size, starting with the smallest.</a:t>
            </a:r>
          </a:p>
          <a:p>
            <a:r>
              <a:rPr lang="en-US" sz="3200" b="1" dirty="0"/>
              <a:t> </a:t>
            </a:r>
          </a:p>
          <a:p>
            <a:endParaRPr lang="en-US" sz="3200" b="1" dirty="0"/>
          </a:p>
          <a:p>
            <a:endParaRPr lang="en-US" sz="3200" b="1" dirty="0"/>
          </a:p>
        </p:txBody>
      </p:sp>
      <p:pic>
        <p:nvPicPr>
          <p:cNvPr id="3" name="Picture 2">
            <a:extLst>
              <a:ext uri="{FF2B5EF4-FFF2-40B4-BE49-F238E27FC236}">
                <a16:creationId xmlns:a16="http://schemas.microsoft.com/office/drawing/2014/main" id="{7DF96F18-A672-4A56-9580-CE6AF32A10F6}"/>
              </a:ext>
            </a:extLst>
          </p:cNvPr>
          <p:cNvPicPr>
            <a:picLocks noChangeAspect="1"/>
          </p:cNvPicPr>
          <p:nvPr/>
        </p:nvPicPr>
        <p:blipFill>
          <a:blip r:embed="rId3"/>
          <a:stretch>
            <a:fillRect/>
          </a:stretch>
        </p:blipFill>
        <p:spPr>
          <a:xfrm>
            <a:off x="883446" y="4130006"/>
            <a:ext cx="9800823" cy="1785335"/>
          </a:xfrm>
          <a:prstGeom prst="rect">
            <a:avLst/>
          </a:prstGeom>
        </p:spPr>
      </p:pic>
      <p:sp>
        <p:nvSpPr>
          <p:cNvPr id="9" name="Rectangle 8">
            <a:extLst>
              <a:ext uri="{FF2B5EF4-FFF2-40B4-BE49-F238E27FC236}">
                <a16:creationId xmlns:a16="http://schemas.microsoft.com/office/drawing/2014/main" id="{389A54C6-793D-4F4A-82C1-5D3051D3E497}"/>
              </a:ext>
            </a:extLst>
          </p:cNvPr>
          <p:cNvSpPr/>
          <p:nvPr/>
        </p:nvSpPr>
        <p:spPr>
          <a:xfrm>
            <a:off x="1157904" y="742435"/>
            <a:ext cx="425004" cy="584775"/>
          </a:xfrm>
          <a:prstGeom prst="rect">
            <a:avLst/>
          </a:prstGeom>
        </p:spPr>
        <p:txBody>
          <a:bodyPr wrap="square">
            <a:spAutoFit/>
          </a:bodyPr>
          <a:lstStyle/>
          <a:p>
            <a:r>
              <a:rPr lang="en-US" sz="3200" b="1" dirty="0"/>
              <a:t>1</a:t>
            </a:r>
            <a:endParaRPr lang="en-GB" sz="3200" b="1" dirty="0"/>
          </a:p>
        </p:txBody>
      </p:sp>
      <p:sp>
        <p:nvSpPr>
          <p:cNvPr id="10" name="Rectangle 9">
            <a:extLst>
              <a:ext uri="{FF2B5EF4-FFF2-40B4-BE49-F238E27FC236}">
                <a16:creationId xmlns:a16="http://schemas.microsoft.com/office/drawing/2014/main" id="{5767FF19-4F05-410A-B02E-683F211D6B92}"/>
              </a:ext>
            </a:extLst>
          </p:cNvPr>
          <p:cNvSpPr/>
          <p:nvPr/>
        </p:nvSpPr>
        <p:spPr>
          <a:xfrm>
            <a:off x="1157904" y="1101899"/>
            <a:ext cx="425004" cy="584775"/>
          </a:xfrm>
          <a:prstGeom prst="rect">
            <a:avLst/>
          </a:prstGeom>
        </p:spPr>
        <p:txBody>
          <a:bodyPr wrap="square">
            <a:spAutoFit/>
          </a:bodyPr>
          <a:lstStyle/>
          <a:p>
            <a:r>
              <a:rPr lang="en-US" sz="3200" b="1" dirty="0"/>
              <a:t>2</a:t>
            </a:r>
            <a:endParaRPr lang="en-GB" sz="3200" b="1" dirty="0"/>
          </a:p>
        </p:txBody>
      </p:sp>
      <p:cxnSp>
        <p:nvCxnSpPr>
          <p:cNvPr id="11" name="Straight Connector 10">
            <a:extLst>
              <a:ext uri="{FF2B5EF4-FFF2-40B4-BE49-F238E27FC236}">
                <a16:creationId xmlns:a16="http://schemas.microsoft.com/office/drawing/2014/main" id="{C9BB9E81-6F2B-4D05-8622-B1C0E7CECD5A}"/>
              </a:ext>
            </a:extLst>
          </p:cNvPr>
          <p:cNvCxnSpPr/>
          <p:nvPr/>
        </p:nvCxnSpPr>
        <p:spPr>
          <a:xfrm>
            <a:off x="1174873"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30104866-6B48-4678-B429-442FA12AF27C}"/>
              </a:ext>
            </a:extLst>
          </p:cNvPr>
          <p:cNvSpPr/>
          <p:nvPr/>
        </p:nvSpPr>
        <p:spPr>
          <a:xfrm>
            <a:off x="3051642" y="753424"/>
            <a:ext cx="425004" cy="584775"/>
          </a:xfrm>
          <a:prstGeom prst="rect">
            <a:avLst/>
          </a:prstGeom>
        </p:spPr>
        <p:txBody>
          <a:bodyPr wrap="square">
            <a:spAutoFit/>
          </a:bodyPr>
          <a:lstStyle/>
          <a:p>
            <a:r>
              <a:rPr lang="en-US" sz="3200" b="1" dirty="0"/>
              <a:t>1</a:t>
            </a:r>
            <a:endParaRPr lang="en-GB" sz="3200" b="1" dirty="0"/>
          </a:p>
        </p:txBody>
      </p:sp>
      <p:sp>
        <p:nvSpPr>
          <p:cNvPr id="13" name="Rectangle 12">
            <a:extLst>
              <a:ext uri="{FF2B5EF4-FFF2-40B4-BE49-F238E27FC236}">
                <a16:creationId xmlns:a16="http://schemas.microsoft.com/office/drawing/2014/main" id="{4A222EB6-4AFA-4509-AC1E-B433BCE2ED3E}"/>
              </a:ext>
            </a:extLst>
          </p:cNvPr>
          <p:cNvSpPr/>
          <p:nvPr/>
        </p:nvSpPr>
        <p:spPr>
          <a:xfrm>
            <a:off x="3051642" y="1112888"/>
            <a:ext cx="425004" cy="584775"/>
          </a:xfrm>
          <a:prstGeom prst="rect">
            <a:avLst/>
          </a:prstGeom>
        </p:spPr>
        <p:txBody>
          <a:bodyPr wrap="square">
            <a:spAutoFit/>
          </a:bodyPr>
          <a:lstStyle/>
          <a:p>
            <a:r>
              <a:rPr lang="en-US" sz="3200" b="1" dirty="0"/>
              <a:t>3</a:t>
            </a:r>
            <a:endParaRPr lang="en-GB" sz="3200" b="1" dirty="0"/>
          </a:p>
        </p:txBody>
      </p:sp>
      <p:cxnSp>
        <p:nvCxnSpPr>
          <p:cNvPr id="14" name="Straight Connector 13">
            <a:extLst>
              <a:ext uri="{FF2B5EF4-FFF2-40B4-BE49-F238E27FC236}">
                <a16:creationId xmlns:a16="http://schemas.microsoft.com/office/drawing/2014/main" id="{35EAAAFC-F655-4018-8E3F-19F78D49B382}"/>
              </a:ext>
            </a:extLst>
          </p:cNvPr>
          <p:cNvCxnSpPr/>
          <p:nvPr/>
        </p:nvCxnSpPr>
        <p:spPr>
          <a:xfrm>
            <a:off x="3068611" y="122963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D49EEC31-A050-4BBD-B6EF-5C7EE43AB9B5}"/>
              </a:ext>
            </a:extLst>
          </p:cNvPr>
          <p:cNvSpPr/>
          <p:nvPr/>
        </p:nvSpPr>
        <p:spPr>
          <a:xfrm>
            <a:off x="5020331" y="742435"/>
            <a:ext cx="425004" cy="584775"/>
          </a:xfrm>
          <a:prstGeom prst="rect">
            <a:avLst/>
          </a:prstGeom>
        </p:spPr>
        <p:txBody>
          <a:bodyPr wrap="square">
            <a:spAutoFit/>
          </a:bodyPr>
          <a:lstStyle/>
          <a:p>
            <a:r>
              <a:rPr lang="en-US" sz="3200" b="1" dirty="0"/>
              <a:t>5</a:t>
            </a:r>
            <a:endParaRPr lang="en-GB" sz="3200" b="1" dirty="0"/>
          </a:p>
        </p:txBody>
      </p:sp>
      <p:sp>
        <p:nvSpPr>
          <p:cNvPr id="16" name="Rectangle 15">
            <a:extLst>
              <a:ext uri="{FF2B5EF4-FFF2-40B4-BE49-F238E27FC236}">
                <a16:creationId xmlns:a16="http://schemas.microsoft.com/office/drawing/2014/main" id="{C6BE9439-B0E3-4F42-9791-C4EE547EA347}"/>
              </a:ext>
            </a:extLst>
          </p:cNvPr>
          <p:cNvSpPr/>
          <p:nvPr/>
        </p:nvSpPr>
        <p:spPr>
          <a:xfrm>
            <a:off x="4945380" y="1101899"/>
            <a:ext cx="637655" cy="584775"/>
          </a:xfrm>
          <a:prstGeom prst="rect">
            <a:avLst/>
          </a:prstGeom>
        </p:spPr>
        <p:txBody>
          <a:bodyPr wrap="square">
            <a:spAutoFit/>
          </a:bodyPr>
          <a:lstStyle/>
          <a:p>
            <a:r>
              <a:rPr lang="en-US" sz="3200" b="1" dirty="0"/>
              <a:t>12</a:t>
            </a:r>
            <a:endParaRPr lang="en-GB" sz="3200" b="1" dirty="0"/>
          </a:p>
        </p:txBody>
      </p:sp>
      <p:cxnSp>
        <p:nvCxnSpPr>
          <p:cNvPr id="17" name="Straight Connector 16">
            <a:extLst>
              <a:ext uri="{FF2B5EF4-FFF2-40B4-BE49-F238E27FC236}">
                <a16:creationId xmlns:a16="http://schemas.microsoft.com/office/drawing/2014/main" id="{70214D65-1E17-45C9-BEA9-C81143615C32}"/>
              </a:ext>
            </a:extLst>
          </p:cNvPr>
          <p:cNvCxnSpPr/>
          <p:nvPr/>
        </p:nvCxnSpPr>
        <p:spPr>
          <a:xfrm>
            <a:off x="5037300"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134CF063-E1C7-49E0-9CC9-6429DC0D37E6}"/>
              </a:ext>
            </a:extLst>
          </p:cNvPr>
          <p:cNvSpPr/>
          <p:nvPr/>
        </p:nvSpPr>
        <p:spPr>
          <a:xfrm>
            <a:off x="6919725" y="761200"/>
            <a:ext cx="425004" cy="584775"/>
          </a:xfrm>
          <a:prstGeom prst="rect">
            <a:avLst/>
          </a:prstGeom>
        </p:spPr>
        <p:txBody>
          <a:bodyPr wrap="square">
            <a:spAutoFit/>
          </a:bodyPr>
          <a:lstStyle/>
          <a:p>
            <a:r>
              <a:rPr lang="en-US" sz="3200" b="1" dirty="0"/>
              <a:t>5</a:t>
            </a:r>
            <a:endParaRPr lang="en-GB" sz="3200" b="1" dirty="0"/>
          </a:p>
        </p:txBody>
      </p:sp>
      <p:sp>
        <p:nvSpPr>
          <p:cNvPr id="19" name="Rectangle 18">
            <a:extLst>
              <a:ext uri="{FF2B5EF4-FFF2-40B4-BE49-F238E27FC236}">
                <a16:creationId xmlns:a16="http://schemas.microsoft.com/office/drawing/2014/main" id="{7E8539E9-B042-4268-A188-D07AA76FE471}"/>
              </a:ext>
            </a:extLst>
          </p:cNvPr>
          <p:cNvSpPr/>
          <p:nvPr/>
        </p:nvSpPr>
        <p:spPr>
          <a:xfrm>
            <a:off x="6919725" y="1120664"/>
            <a:ext cx="425004" cy="584775"/>
          </a:xfrm>
          <a:prstGeom prst="rect">
            <a:avLst/>
          </a:prstGeom>
        </p:spPr>
        <p:txBody>
          <a:bodyPr wrap="square">
            <a:spAutoFit/>
          </a:bodyPr>
          <a:lstStyle/>
          <a:p>
            <a:r>
              <a:rPr lang="en-US" sz="3200" b="1" dirty="0"/>
              <a:t>6</a:t>
            </a:r>
            <a:endParaRPr lang="en-GB" sz="3200" b="1" dirty="0"/>
          </a:p>
        </p:txBody>
      </p:sp>
      <p:cxnSp>
        <p:nvCxnSpPr>
          <p:cNvPr id="20" name="Straight Connector 19">
            <a:extLst>
              <a:ext uri="{FF2B5EF4-FFF2-40B4-BE49-F238E27FC236}">
                <a16:creationId xmlns:a16="http://schemas.microsoft.com/office/drawing/2014/main" id="{2F4AD0BE-6AF0-4CA4-8DC9-103C713DD0D5}"/>
              </a:ext>
            </a:extLst>
          </p:cNvPr>
          <p:cNvCxnSpPr/>
          <p:nvPr/>
        </p:nvCxnSpPr>
        <p:spPr>
          <a:xfrm>
            <a:off x="6936694" y="12374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8D21729-17BF-4C85-9AB1-A131F4744C54}"/>
              </a:ext>
            </a:extLst>
          </p:cNvPr>
          <p:cNvCxnSpPr>
            <a:cxnSpLocks/>
          </p:cNvCxnSpPr>
          <p:nvPr/>
        </p:nvCxnSpPr>
        <p:spPr>
          <a:xfrm>
            <a:off x="418659"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1B17083-9A0D-4834-B465-FAD99A71D5E3}"/>
              </a:ext>
            </a:extLst>
          </p:cNvPr>
          <p:cNvCxnSpPr>
            <a:cxnSpLocks/>
          </p:cNvCxnSpPr>
          <p:nvPr/>
        </p:nvCxnSpPr>
        <p:spPr>
          <a:xfrm>
            <a:off x="1297889"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D629C174-C844-4095-86B0-7DA4A8B64D47}"/>
              </a:ext>
            </a:extLst>
          </p:cNvPr>
          <p:cNvSpPr txBox="1"/>
          <p:nvPr/>
        </p:nvSpPr>
        <p:spPr>
          <a:xfrm>
            <a:off x="381286"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7D827F01-C572-4506-B693-8121621EE5C4}"/>
              </a:ext>
            </a:extLst>
          </p:cNvPr>
          <p:cNvSpPr txBox="1"/>
          <p:nvPr/>
        </p:nvSpPr>
        <p:spPr>
          <a:xfrm>
            <a:off x="391852"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8CA587C5-AD26-44A3-ABA4-7454C462BCCC}"/>
              </a:ext>
            </a:extLst>
          </p:cNvPr>
          <p:cNvSpPr txBox="1"/>
          <p:nvPr/>
        </p:nvSpPr>
        <p:spPr>
          <a:xfrm>
            <a:off x="1278432"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6" name="TextBox 25">
            <a:extLst>
              <a:ext uri="{FF2B5EF4-FFF2-40B4-BE49-F238E27FC236}">
                <a16:creationId xmlns:a16="http://schemas.microsoft.com/office/drawing/2014/main" id="{1B021ABB-A412-4DA5-AF5A-54BFCAF8F525}"/>
              </a:ext>
            </a:extLst>
          </p:cNvPr>
          <p:cNvSpPr txBox="1"/>
          <p:nvPr/>
        </p:nvSpPr>
        <p:spPr>
          <a:xfrm>
            <a:off x="850846"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Arc 26">
            <a:extLst>
              <a:ext uri="{FF2B5EF4-FFF2-40B4-BE49-F238E27FC236}">
                <a16:creationId xmlns:a16="http://schemas.microsoft.com/office/drawing/2014/main" id="{EE528C95-EB90-4DAF-81BB-550904649E9B}"/>
              </a:ext>
            </a:extLst>
          </p:cNvPr>
          <p:cNvSpPr/>
          <p:nvPr/>
        </p:nvSpPr>
        <p:spPr>
          <a:xfrm rot="16200000">
            <a:off x="778912"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Arc 27">
            <a:extLst>
              <a:ext uri="{FF2B5EF4-FFF2-40B4-BE49-F238E27FC236}">
                <a16:creationId xmlns:a16="http://schemas.microsoft.com/office/drawing/2014/main" id="{50F7181A-0900-4859-8433-009F2DB4C4BA}"/>
              </a:ext>
            </a:extLst>
          </p:cNvPr>
          <p:cNvSpPr/>
          <p:nvPr/>
        </p:nvSpPr>
        <p:spPr>
          <a:xfrm rot="5400000">
            <a:off x="768624"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TextBox 28">
            <a:extLst>
              <a:ext uri="{FF2B5EF4-FFF2-40B4-BE49-F238E27FC236}">
                <a16:creationId xmlns:a16="http://schemas.microsoft.com/office/drawing/2014/main" id="{BCA490B7-7DC8-4102-A2CC-CEB0368EFFA8}"/>
              </a:ext>
            </a:extLst>
          </p:cNvPr>
          <p:cNvSpPr txBox="1"/>
          <p:nvPr/>
        </p:nvSpPr>
        <p:spPr>
          <a:xfrm>
            <a:off x="922169"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A874F902-9C0E-40DA-A6D7-0815A2C7A0BA}"/>
              </a:ext>
            </a:extLst>
          </p:cNvPr>
          <p:cNvSpPr txBox="1"/>
          <p:nvPr/>
        </p:nvSpPr>
        <p:spPr>
          <a:xfrm>
            <a:off x="907580"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FF16FC32-8E64-4753-BDDC-E55F83BB3AA9}"/>
              </a:ext>
            </a:extLst>
          </p:cNvPr>
          <p:cNvSpPr txBox="1"/>
          <p:nvPr/>
        </p:nvSpPr>
        <p:spPr>
          <a:xfrm>
            <a:off x="1488813" y="22512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32" name="Straight Connector 31">
            <a:extLst>
              <a:ext uri="{FF2B5EF4-FFF2-40B4-BE49-F238E27FC236}">
                <a16:creationId xmlns:a16="http://schemas.microsoft.com/office/drawing/2014/main" id="{FF5A7215-C0F0-45BB-AA15-F133B0BB6DE5}"/>
              </a:ext>
            </a:extLst>
          </p:cNvPr>
          <p:cNvCxnSpPr>
            <a:cxnSpLocks/>
          </p:cNvCxnSpPr>
          <p:nvPr/>
        </p:nvCxnSpPr>
        <p:spPr>
          <a:xfrm>
            <a:off x="3048214"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9BA001D7-BE8C-4917-A3DC-73B97FCFB520}"/>
              </a:ext>
            </a:extLst>
          </p:cNvPr>
          <p:cNvCxnSpPr>
            <a:cxnSpLocks/>
          </p:cNvCxnSpPr>
          <p:nvPr/>
        </p:nvCxnSpPr>
        <p:spPr>
          <a:xfrm>
            <a:off x="3927444"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8ED87767-F7AF-4052-BFB1-40FACF1AB6EE}"/>
              </a:ext>
            </a:extLst>
          </p:cNvPr>
          <p:cNvSpPr txBox="1"/>
          <p:nvPr/>
        </p:nvSpPr>
        <p:spPr>
          <a:xfrm>
            <a:off x="3010841"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422F54F8-125A-4635-B384-5315B063F082}"/>
              </a:ext>
            </a:extLst>
          </p:cNvPr>
          <p:cNvSpPr txBox="1"/>
          <p:nvPr/>
        </p:nvSpPr>
        <p:spPr>
          <a:xfrm>
            <a:off x="3021407"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8963E006-4EC7-4819-BCA0-56AA87DC895B}"/>
              </a:ext>
            </a:extLst>
          </p:cNvPr>
          <p:cNvSpPr txBox="1"/>
          <p:nvPr/>
        </p:nvSpPr>
        <p:spPr>
          <a:xfrm>
            <a:off x="3907987"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7" name="TextBox 36">
            <a:extLst>
              <a:ext uri="{FF2B5EF4-FFF2-40B4-BE49-F238E27FC236}">
                <a16:creationId xmlns:a16="http://schemas.microsoft.com/office/drawing/2014/main" id="{1FBB8577-4625-4519-828C-061F915DA50C}"/>
              </a:ext>
            </a:extLst>
          </p:cNvPr>
          <p:cNvSpPr txBox="1"/>
          <p:nvPr/>
        </p:nvSpPr>
        <p:spPr>
          <a:xfrm>
            <a:off x="3480401"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Arc 37">
            <a:extLst>
              <a:ext uri="{FF2B5EF4-FFF2-40B4-BE49-F238E27FC236}">
                <a16:creationId xmlns:a16="http://schemas.microsoft.com/office/drawing/2014/main" id="{5092E765-CB0D-4F89-BFAB-676EB1D3BC2F}"/>
              </a:ext>
            </a:extLst>
          </p:cNvPr>
          <p:cNvSpPr/>
          <p:nvPr/>
        </p:nvSpPr>
        <p:spPr>
          <a:xfrm rot="16200000">
            <a:off x="3408467"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Arc 38">
            <a:extLst>
              <a:ext uri="{FF2B5EF4-FFF2-40B4-BE49-F238E27FC236}">
                <a16:creationId xmlns:a16="http://schemas.microsoft.com/office/drawing/2014/main" id="{D2ED8F40-86F6-4124-AF19-801AB6AC0F8A}"/>
              </a:ext>
            </a:extLst>
          </p:cNvPr>
          <p:cNvSpPr/>
          <p:nvPr/>
        </p:nvSpPr>
        <p:spPr>
          <a:xfrm rot="5400000">
            <a:off x="3398179"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0" name="TextBox 39">
            <a:extLst>
              <a:ext uri="{FF2B5EF4-FFF2-40B4-BE49-F238E27FC236}">
                <a16:creationId xmlns:a16="http://schemas.microsoft.com/office/drawing/2014/main" id="{762A9CBC-4BD0-4131-AC62-3E7C6AA051ED}"/>
              </a:ext>
            </a:extLst>
          </p:cNvPr>
          <p:cNvSpPr txBox="1"/>
          <p:nvPr/>
        </p:nvSpPr>
        <p:spPr>
          <a:xfrm>
            <a:off x="3551724"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47DA3183-BE19-4D70-AB5E-8C2531284C40}"/>
              </a:ext>
            </a:extLst>
          </p:cNvPr>
          <p:cNvSpPr txBox="1"/>
          <p:nvPr/>
        </p:nvSpPr>
        <p:spPr>
          <a:xfrm>
            <a:off x="3537135"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DCF7BA68-FD03-4BF3-AD00-BC6E4175463D}"/>
              </a:ext>
            </a:extLst>
          </p:cNvPr>
          <p:cNvSpPr txBox="1"/>
          <p:nvPr/>
        </p:nvSpPr>
        <p:spPr>
          <a:xfrm>
            <a:off x="4118368" y="22512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3" name="Straight Connector 42">
            <a:extLst>
              <a:ext uri="{FF2B5EF4-FFF2-40B4-BE49-F238E27FC236}">
                <a16:creationId xmlns:a16="http://schemas.microsoft.com/office/drawing/2014/main" id="{74C0382A-D373-491B-9369-D45FF8592192}"/>
              </a:ext>
            </a:extLst>
          </p:cNvPr>
          <p:cNvCxnSpPr>
            <a:cxnSpLocks/>
          </p:cNvCxnSpPr>
          <p:nvPr/>
        </p:nvCxnSpPr>
        <p:spPr>
          <a:xfrm>
            <a:off x="5875275" y="276140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284B4A4-F126-458C-AE7D-A1F038D5C72C}"/>
              </a:ext>
            </a:extLst>
          </p:cNvPr>
          <p:cNvCxnSpPr>
            <a:cxnSpLocks/>
          </p:cNvCxnSpPr>
          <p:nvPr/>
        </p:nvCxnSpPr>
        <p:spPr>
          <a:xfrm>
            <a:off x="6754505" y="2761403"/>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CC3BB1E-DB22-48B4-BB20-D764B3FDFF54}"/>
              </a:ext>
            </a:extLst>
          </p:cNvPr>
          <p:cNvSpPr txBox="1"/>
          <p:nvPr/>
        </p:nvSpPr>
        <p:spPr>
          <a:xfrm>
            <a:off x="5837902" y="225356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6" name="TextBox 45">
            <a:extLst>
              <a:ext uri="{FF2B5EF4-FFF2-40B4-BE49-F238E27FC236}">
                <a16:creationId xmlns:a16="http://schemas.microsoft.com/office/drawing/2014/main" id="{F01B0F04-F869-431C-A60A-D48874FDD27C}"/>
              </a:ext>
            </a:extLst>
          </p:cNvPr>
          <p:cNvSpPr txBox="1"/>
          <p:nvPr/>
        </p:nvSpPr>
        <p:spPr>
          <a:xfrm>
            <a:off x="5848468" y="269961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7" name="TextBox 46">
            <a:extLst>
              <a:ext uri="{FF2B5EF4-FFF2-40B4-BE49-F238E27FC236}">
                <a16:creationId xmlns:a16="http://schemas.microsoft.com/office/drawing/2014/main" id="{800C81DA-24BB-488F-B753-38968396B59F}"/>
              </a:ext>
            </a:extLst>
          </p:cNvPr>
          <p:cNvSpPr txBox="1"/>
          <p:nvPr/>
        </p:nvSpPr>
        <p:spPr>
          <a:xfrm>
            <a:off x="6735048" y="2699611"/>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48" name="TextBox 47">
            <a:extLst>
              <a:ext uri="{FF2B5EF4-FFF2-40B4-BE49-F238E27FC236}">
                <a16:creationId xmlns:a16="http://schemas.microsoft.com/office/drawing/2014/main" id="{5DA0EAFA-ED47-45AE-88C4-52CBDF542971}"/>
              </a:ext>
            </a:extLst>
          </p:cNvPr>
          <p:cNvSpPr txBox="1"/>
          <p:nvPr/>
        </p:nvSpPr>
        <p:spPr>
          <a:xfrm>
            <a:off x="6307462" y="244593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Arc 48">
            <a:extLst>
              <a:ext uri="{FF2B5EF4-FFF2-40B4-BE49-F238E27FC236}">
                <a16:creationId xmlns:a16="http://schemas.microsoft.com/office/drawing/2014/main" id="{DE0A9E86-0496-49F0-A285-193DC7C15A7C}"/>
              </a:ext>
            </a:extLst>
          </p:cNvPr>
          <p:cNvSpPr/>
          <p:nvPr/>
        </p:nvSpPr>
        <p:spPr>
          <a:xfrm rot="16200000">
            <a:off x="6235528" y="1736077"/>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1" name="Arc 50">
            <a:extLst>
              <a:ext uri="{FF2B5EF4-FFF2-40B4-BE49-F238E27FC236}">
                <a16:creationId xmlns:a16="http://schemas.microsoft.com/office/drawing/2014/main" id="{D0320B4A-35E6-4655-9D71-3DB2CBC33468}"/>
              </a:ext>
            </a:extLst>
          </p:cNvPr>
          <p:cNvSpPr/>
          <p:nvPr/>
        </p:nvSpPr>
        <p:spPr>
          <a:xfrm rot="5400000">
            <a:off x="6225240" y="2669732"/>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2" name="TextBox 51">
            <a:extLst>
              <a:ext uri="{FF2B5EF4-FFF2-40B4-BE49-F238E27FC236}">
                <a16:creationId xmlns:a16="http://schemas.microsoft.com/office/drawing/2014/main" id="{BB88C6F6-53AB-4AF3-8FF1-551C9ACBBAC6}"/>
              </a:ext>
            </a:extLst>
          </p:cNvPr>
          <p:cNvSpPr txBox="1"/>
          <p:nvPr/>
        </p:nvSpPr>
        <p:spPr>
          <a:xfrm>
            <a:off x="6378785" y="320047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45690BBB-8C23-46DE-8438-14AD5C10A529}"/>
              </a:ext>
            </a:extLst>
          </p:cNvPr>
          <p:cNvSpPr txBox="1"/>
          <p:nvPr/>
        </p:nvSpPr>
        <p:spPr>
          <a:xfrm>
            <a:off x="6364196" y="1899629"/>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4" name="TextBox 53">
            <a:extLst>
              <a:ext uri="{FF2B5EF4-FFF2-40B4-BE49-F238E27FC236}">
                <a16:creationId xmlns:a16="http://schemas.microsoft.com/office/drawing/2014/main" id="{A8B956F8-46EA-44F2-9622-31B4044589EF}"/>
              </a:ext>
            </a:extLst>
          </p:cNvPr>
          <p:cNvSpPr txBox="1"/>
          <p:nvPr/>
        </p:nvSpPr>
        <p:spPr>
          <a:xfrm>
            <a:off x="6735569" y="2253569"/>
            <a:ext cx="101620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nvGrpSpPr>
          <p:cNvPr id="4" name="Group 3">
            <a:extLst>
              <a:ext uri="{FF2B5EF4-FFF2-40B4-BE49-F238E27FC236}">
                <a16:creationId xmlns:a16="http://schemas.microsoft.com/office/drawing/2014/main" id="{0875B8BA-3ADD-43AF-AB41-05EED90614DE}"/>
              </a:ext>
            </a:extLst>
          </p:cNvPr>
          <p:cNvGrpSpPr/>
          <p:nvPr/>
        </p:nvGrpSpPr>
        <p:grpSpPr>
          <a:xfrm>
            <a:off x="1554566" y="4284155"/>
            <a:ext cx="502160" cy="1076984"/>
            <a:chOff x="3163241" y="2403662"/>
            <a:chExt cx="502160" cy="1076984"/>
          </a:xfrm>
        </p:grpSpPr>
        <p:cxnSp>
          <p:nvCxnSpPr>
            <p:cNvPr id="55" name="Straight Connector 54">
              <a:extLst>
                <a:ext uri="{FF2B5EF4-FFF2-40B4-BE49-F238E27FC236}">
                  <a16:creationId xmlns:a16="http://schemas.microsoft.com/office/drawing/2014/main" id="{6EE3D464-4899-4130-B6A0-07A61A72C1F3}"/>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59FC297E-7C9D-4717-80DA-DCE15479027D}"/>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7" name="TextBox 56">
              <a:extLst>
                <a:ext uri="{FF2B5EF4-FFF2-40B4-BE49-F238E27FC236}">
                  <a16:creationId xmlns:a16="http://schemas.microsoft.com/office/drawing/2014/main" id="{750BA846-4D52-47BB-9113-AF38C9EA73AD}"/>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5" name="Group 4">
            <a:extLst>
              <a:ext uri="{FF2B5EF4-FFF2-40B4-BE49-F238E27FC236}">
                <a16:creationId xmlns:a16="http://schemas.microsoft.com/office/drawing/2014/main" id="{ABD927CE-C02C-498C-B605-3FDF4D0AB2EB}"/>
              </a:ext>
            </a:extLst>
          </p:cNvPr>
          <p:cNvGrpSpPr/>
          <p:nvPr/>
        </p:nvGrpSpPr>
        <p:grpSpPr>
          <a:xfrm>
            <a:off x="4018322" y="4284155"/>
            <a:ext cx="1212623" cy="1076984"/>
            <a:chOff x="4060387" y="2403662"/>
            <a:chExt cx="1212623" cy="1076984"/>
          </a:xfrm>
        </p:grpSpPr>
        <p:cxnSp>
          <p:nvCxnSpPr>
            <p:cNvPr id="58" name="Straight Connector 57">
              <a:extLst>
                <a:ext uri="{FF2B5EF4-FFF2-40B4-BE49-F238E27FC236}">
                  <a16:creationId xmlns:a16="http://schemas.microsoft.com/office/drawing/2014/main" id="{F73C6CA3-5FB7-4C45-A69F-DDB94B2FB079}"/>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5C36F931-8ADC-4090-B4EA-28CD3D35CA29}"/>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60" name="TextBox 59">
              <a:extLst>
                <a:ext uri="{FF2B5EF4-FFF2-40B4-BE49-F238E27FC236}">
                  <a16:creationId xmlns:a16="http://schemas.microsoft.com/office/drawing/2014/main" id="{CD3D064E-0E66-4992-A96F-1A8779F8D10E}"/>
                </a:ext>
              </a:extLst>
            </p:cNvPr>
            <p:cNvSpPr txBox="1"/>
            <p:nvPr/>
          </p:nvSpPr>
          <p:spPr>
            <a:xfrm>
              <a:off x="4270768" y="24036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grpSp>
        <p:nvGrpSpPr>
          <p:cNvPr id="62" name="Group 61">
            <a:extLst>
              <a:ext uri="{FF2B5EF4-FFF2-40B4-BE49-F238E27FC236}">
                <a16:creationId xmlns:a16="http://schemas.microsoft.com/office/drawing/2014/main" id="{19C6D4D6-0F1E-4A7E-90BD-2A6C1546C851}"/>
              </a:ext>
            </a:extLst>
          </p:cNvPr>
          <p:cNvGrpSpPr/>
          <p:nvPr/>
        </p:nvGrpSpPr>
        <p:grpSpPr>
          <a:xfrm>
            <a:off x="6926069" y="4308796"/>
            <a:ext cx="502160" cy="1076984"/>
            <a:chOff x="3163241" y="2403662"/>
            <a:chExt cx="502160" cy="1076984"/>
          </a:xfrm>
        </p:grpSpPr>
        <p:cxnSp>
          <p:nvCxnSpPr>
            <p:cNvPr id="63" name="Straight Connector 62">
              <a:extLst>
                <a:ext uri="{FF2B5EF4-FFF2-40B4-BE49-F238E27FC236}">
                  <a16:creationId xmlns:a16="http://schemas.microsoft.com/office/drawing/2014/main" id="{EF797D66-8D3D-41B5-B632-841E304DED81}"/>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2851400E-7F01-4127-952F-FFEA922711C3}"/>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5" name="TextBox 64">
              <a:extLst>
                <a:ext uri="{FF2B5EF4-FFF2-40B4-BE49-F238E27FC236}">
                  <a16:creationId xmlns:a16="http://schemas.microsoft.com/office/drawing/2014/main" id="{D82DB6E0-53C0-4F6F-9448-8481F1F17E08}"/>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66" name="Group 65">
            <a:extLst>
              <a:ext uri="{FF2B5EF4-FFF2-40B4-BE49-F238E27FC236}">
                <a16:creationId xmlns:a16="http://schemas.microsoft.com/office/drawing/2014/main" id="{470CD721-04C9-481A-827E-092F049E954A}"/>
              </a:ext>
            </a:extLst>
          </p:cNvPr>
          <p:cNvGrpSpPr/>
          <p:nvPr/>
        </p:nvGrpSpPr>
        <p:grpSpPr>
          <a:xfrm>
            <a:off x="9612841" y="4278138"/>
            <a:ext cx="502160" cy="1076984"/>
            <a:chOff x="3163241" y="2403662"/>
            <a:chExt cx="502160" cy="1076984"/>
          </a:xfrm>
        </p:grpSpPr>
        <p:cxnSp>
          <p:nvCxnSpPr>
            <p:cNvPr id="67" name="Straight Connector 66">
              <a:extLst>
                <a:ext uri="{FF2B5EF4-FFF2-40B4-BE49-F238E27FC236}">
                  <a16:creationId xmlns:a16="http://schemas.microsoft.com/office/drawing/2014/main" id="{03D7651D-AE48-4FB0-A6E0-1494532BD5D6}"/>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382B16E5-6E38-4251-89FA-955581D13FF3}"/>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9" name="TextBox 68">
              <a:extLst>
                <a:ext uri="{FF2B5EF4-FFF2-40B4-BE49-F238E27FC236}">
                  <a16:creationId xmlns:a16="http://schemas.microsoft.com/office/drawing/2014/main" id="{D72A53AF-5A54-4328-88D6-86B1D6470B39}"/>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
        <p:nvSpPr>
          <p:cNvPr id="70" name="Rectangle 69">
            <a:extLst>
              <a:ext uri="{FF2B5EF4-FFF2-40B4-BE49-F238E27FC236}">
                <a16:creationId xmlns:a16="http://schemas.microsoft.com/office/drawing/2014/main" id="{2F372E7E-C360-4EB2-B9B8-814E030743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1598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fade">
                                      <p:cBhvr>
                                        <p:cTn id="30" dur="500"/>
                                        <p:tgtEl>
                                          <p:spTgt spid="2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500"/>
                                        <p:tgtEl>
                                          <p:spTgt spid="3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fade">
                                      <p:cBhvr>
                                        <p:cTn id="43" dur="500"/>
                                        <p:tgtEl>
                                          <p:spTgt spid="3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par>
                                <p:cTn id="49" presetID="10" presetClass="entr" presetSubtype="0" fill="hold"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500"/>
                                        <p:tgtEl>
                                          <p:spTgt spid="34"/>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fade">
                                      <p:cBhvr>
                                        <p:cTn id="60" dur="500"/>
                                        <p:tgtEl>
                                          <p:spTgt spid="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fade">
                                      <p:cBhvr>
                                        <p:cTn id="63" dur="500"/>
                                        <p:tgtEl>
                                          <p:spTgt spid="3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fade">
                                      <p:cBhvr>
                                        <p:cTn id="68" dur="500"/>
                                        <p:tgtEl>
                                          <p:spTgt spid="39"/>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500"/>
                                        <p:tgtEl>
                                          <p:spTgt spid="40"/>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8"/>
                                        </p:tgtEl>
                                        <p:attrNameLst>
                                          <p:attrName>style.visibility</p:attrName>
                                        </p:attrNameLst>
                                      </p:cBhvr>
                                      <p:to>
                                        <p:strVal val="visible"/>
                                      </p:to>
                                    </p:set>
                                    <p:animEffect transition="in" filter="fade">
                                      <p:cBhvr>
                                        <p:cTn id="76" dur="500"/>
                                        <p:tgtEl>
                                          <p:spTgt spid="3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fade">
                                      <p:cBhvr>
                                        <p:cTn id="79" dur="500"/>
                                        <p:tgtEl>
                                          <p:spTgt spid="4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fade">
                                      <p:cBhvr>
                                        <p:cTn id="84" dur="500"/>
                                        <p:tgtEl>
                                          <p:spTgt spid="4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43"/>
                                        </p:tgtEl>
                                        <p:attrNameLst>
                                          <p:attrName>style.visibility</p:attrName>
                                        </p:attrNameLst>
                                      </p:cBhvr>
                                      <p:to>
                                        <p:strVal val="visible"/>
                                      </p:to>
                                    </p:set>
                                    <p:animEffect transition="in" filter="fade">
                                      <p:cBhvr>
                                        <p:cTn id="89" dur="500"/>
                                        <p:tgtEl>
                                          <p:spTgt spid="43"/>
                                        </p:tgtEl>
                                      </p:cBhvr>
                                    </p:animEffect>
                                  </p:childTnLst>
                                </p:cTn>
                              </p:par>
                              <p:par>
                                <p:cTn id="90" presetID="10" presetClass="entr" presetSubtype="0" fill="hold" nodeType="withEffect">
                                  <p:stCondLst>
                                    <p:cond delay="0"/>
                                  </p:stCondLst>
                                  <p:childTnLst>
                                    <p:set>
                                      <p:cBhvr>
                                        <p:cTn id="91" dur="1" fill="hold">
                                          <p:stCondLst>
                                            <p:cond delay="0"/>
                                          </p:stCondLst>
                                        </p:cTn>
                                        <p:tgtEl>
                                          <p:spTgt spid="44"/>
                                        </p:tgtEl>
                                        <p:attrNameLst>
                                          <p:attrName>style.visibility</p:attrName>
                                        </p:attrNameLst>
                                      </p:cBhvr>
                                      <p:to>
                                        <p:strVal val="visible"/>
                                      </p:to>
                                    </p:set>
                                    <p:animEffect transition="in" filter="fade">
                                      <p:cBhvr>
                                        <p:cTn id="92" dur="500"/>
                                        <p:tgtEl>
                                          <p:spTgt spid="4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45"/>
                                        </p:tgtEl>
                                        <p:attrNameLst>
                                          <p:attrName>style.visibility</p:attrName>
                                        </p:attrNameLst>
                                      </p:cBhvr>
                                      <p:to>
                                        <p:strVal val="visible"/>
                                      </p:to>
                                    </p:set>
                                    <p:animEffect transition="in" filter="fade">
                                      <p:cBhvr>
                                        <p:cTn id="95" dur="500"/>
                                        <p:tgtEl>
                                          <p:spTgt spid="45"/>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46"/>
                                        </p:tgtEl>
                                        <p:attrNameLst>
                                          <p:attrName>style.visibility</p:attrName>
                                        </p:attrNameLst>
                                      </p:cBhvr>
                                      <p:to>
                                        <p:strVal val="visible"/>
                                      </p:to>
                                    </p:set>
                                    <p:animEffect transition="in" filter="fade">
                                      <p:cBhvr>
                                        <p:cTn id="98" dur="500"/>
                                        <p:tgtEl>
                                          <p:spTgt spid="46"/>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47"/>
                                        </p:tgtEl>
                                        <p:attrNameLst>
                                          <p:attrName>style.visibility</p:attrName>
                                        </p:attrNameLst>
                                      </p:cBhvr>
                                      <p:to>
                                        <p:strVal val="visible"/>
                                      </p:to>
                                    </p:set>
                                    <p:animEffect transition="in" filter="fade">
                                      <p:cBhvr>
                                        <p:cTn id="101" dur="500"/>
                                        <p:tgtEl>
                                          <p:spTgt spid="4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8"/>
                                        </p:tgtEl>
                                        <p:attrNameLst>
                                          <p:attrName>style.visibility</p:attrName>
                                        </p:attrNameLst>
                                      </p:cBhvr>
                                      <p:to>
                                        <p:strVal val="visible"/>
                                      </p:to>
                                    </p:set>
                                    <p:animEffect transition="in" filter="fade">
                                      <p:cBhvr>
                                        <p:cTn id="104" dur="500"/>
                                        <p:tgtEl>
                                          <p:spTgt spid="4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51"/>
                                        </p:tgtEl>
                                        <p:attrNameLst>
                                          <p:attrName>style.visibility</p:attrName>
                                        </p:attrNameLst>
                                      </p:cBhvr>
                                      <p:to>
                                        <p:strVal val="visible"/>
                                      </p:to>
                                    </p:set>
                                    <p:animEffect transition="in" filter="fade">
                                      <p:cBhvr>
                                        <p:cTn id="109" dur="500"/>
                                        <p:tgtEl>
                                          <p:spTgt spid="51"/>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52"/>
                                        </p:tgtEl>
                                        <p:attrNameLst>
                                          <p:attrName>style.visibility</p:attrName>
                                        </p:attrNameLst>
                                      </p:cBhvr>
                                      <p:to>
                                        <p:strVal val="visible"/>
                                      </p:to>
                                    </p:set>
                                    <p:animEffect transition="in" filter="fade">
                                      <p:cBhvr>
                                        <p:cTn id="112" dur="500"/>
                                        <p:tgtEl>
                                          <p:spTgt spid="52"/>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9"/>
                                        </p:tgtEl>
                                        <p:attrNameLst>
                                          <p:attrName>style.visibility</p:attrName>
                                        </p:attrNameLst>
                                      </p:cBhvr>
                                      <p:to>
                                        <p:strVal val="visible"/>
                                      </p:to>
                                    </p:set>
                                    <p:animEffect transition="in" filter="fade">
                                      <p:cBhvr>
                                        <p:cTn id="117" dur="500"/>
                                        <p:tgtEl>
                                          <p:spTgt spid="49"/>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53"/>
                                        </p:tgtEl>
                                        <p:attrNameLst>
                                          <p:attrName>style.visibility</p:attrName>
                                        </p:attrNameLst>
                                      </p:cBhvr>
                                      <p:to>
                                        <p:strVal val="visible"/>
                                      </p:to>
                                    </p:set>
                                    <p:animEffect transition="in" filter="fade">
                                      <p:cBhvr>
                                        <p:cTn id="120" dur="500"/>
                                        <p:tgtEl>
                                          <p:spTgt spid="53"/>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4"/>
                                        </p:tgtEl>
                                        <p:attrNameLst>
                                          <p:attrName>style.visibility</p:attrName>
                                        </p:attrNameLst>
                                      </p:cBhvr>
                                      <p:to>
                                        <p:strVal val="visible"/>
                                      </p:to>
                                    </p:set>
                                    <p:animEffect transition="in" filter="fade">
                                      <p:cBhvr>
                                        <p:cTn id="125" dur="500"/>
                                        <p:tgtEl>
                                          <p:spTgt spid="54"/>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
                                        </p:tgtEl>
                                        <p:attrNameLst>
                                          <p:attrName>style.visibility</p:attrName>
                                        </p:attrNameLst>
                                      </p:cBhvr>
                                      <p:to>
                                        <p:strVal val="visible"/>
                                      </p:to>
                                    </p:set>
                                    <p:animEffect transition="in" filter="fade">
                                      <p:cBhvr>
                                        <p:cTn id="130" dur="500"/>
                                        <p:tgtEl>
                                          <p:spTgt spid="4"/>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5"/>
                                        </p:tgtEl>
                                        <p:attrNameLst>
                                          <p:attrName>style.visibility</p:attrName>
                                        </p:attrNameLst>
                                      </p:cBhvr>
                                      <p:to>
                                        <p:strVal val="visible"/>
                                      </p:to>
                                    </p:set>
                                    <p:animEffect transition="in" filter="fade">
                                      <p:cBhvr>
                                        <p:cTn id="135" dur="500"/>
                                        <p:tgtEl>
                                          <p:spTgt spid="5"/>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nodeType="clickEffect">
                                  <p:stCondLst>
                                    <p:cond delay="0"/>
                                  </p:stCondLst>
                                  <p:childTnLst>
                                    <p:set>
                                      <p:cBhvr>
                                        <p:cTn id="139" dur="1" fill="hold">
                                          <p:stCondLst>
                                            <p:cond delay="0"/>
                                          </p:stCondLst>
                                        </p:cTn>
                                        <p:tgtEl>
                                          <p:spTgt spid="62"/>
                                        </p:tgtEl>
                                        <p:attrNameLst>
                                          <p:attrName>style.visibility</p:attrName>
                                        </p:attrNameLst>
                                      </p:cBhvr>
                                      <p:to>
                                        <p:strVal val="visible"/>
                                      </p:to>
                                    </p:set>
                                    <p:animEffect transition="in" filter="fade">
                                      <p:cBhvr>
                                        <p:cTn id="140" dur="500"/>
                                        <p:tgtEl>
                                          <p:spTgt spid="62"/>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66"/>
                                        </p:tgtEl>
                                        <p:attrNameLst>
                                          <p:attrName>style.visibility</p:attrName>
                                        </p:attrNameLst>
                                      </p:cBhvr>
                                      <p:to>
                                        <p:strVal val="visible"/>
                                      </p:to>
                                    </p:set>
                                    <p:animEffect transition="in" filter="fade">
                                      <p:cBhvr>
                                        <p:cTn id="145"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animBg="1"/>
      <p:bldP spid="28" grpId="0" animBg="1"/>
      <p:bldP spid="29" grpId="0"/>
      <p:bldP spid="30" grpId="0"/>
      <p:bldP spid="31" grpId="0"/>
      <p:bldP spid="34" grpId="0"/>
      <p:bldP spid="35" grpId="0"/>
      <p:bldP spid="36" grpId="0"/>
      <p:bldP spid="37" grpId="0"/>
      <p:bldP spid="38" grpId="0" animBg="1"/>
      <p:bldP spid="39" grpId="0" animBg="1"/>
      <p:bldP spid="40" grpId="0"/>
      <p:bldP spid="41" grpId="0"/>
      <p:bldP spid="42" grpId="0"/>
      <p:bldP spid="45" grpId="0"/>
      <p:bldP spid="46" grpId="0"/>
      <p:bldP spid="47" grpId="0"/>
      <p:bldP spid="48" grpId="0"/>
      <p:bldP spid="49" grpId="0" animBg="1"/>
      <p:bldP spid="51" grpId="0" animBg="1"/>
      <p:bldP spid="52" grpId="0"/>
      <p:bldP spid="53" grpId="0"/>
      <p:bldP spid="54"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Grace made purple paint by mixing three </a:t>
            </a:r>
            <a:r>
              <a:rPr lang="en-US" sz="3200" b="1" dirty="0" err="1"/>
              <a:t>colours</a:t>
            </a:r>
            <a:r>
              <a:rPr lang="en-US" sz="3200" b="1" dirty="0"/>
              <a:t>.</a:t>
            </a:r>
          </a:p>
          <a:p>
            <a:r>
              <a:rPr lang="en-US" sz="3200" b="1" dirty="0"/>
              <a:t>50% was red</a:t>
            </a:r>
          </a:p>
          <a:p>
            <a:r>
              <a:rPr lang="en-US" sz="3200" b="1" dirty="0"/>
              <a:t>30% was blue </a:t>
            </a:r>
          </a:p>
          <a:p>
            <a:r>
              <a:rPr lang="en-US" sz="3200" b="1" dirty="0"/>
              <a:t>and the rest was white.</a:t>
            </a:r>
          </a:p>
          <a:p>
            <a:r>
              <a:rPr lang="en-US" sz="3200" b="1" dirty="0"/>
              <a:t>What percentage of the purple paint was white?</a:t>
            </a:r>
          </a:p>
        </p:txBody>
      </p:sp>
      <p:sp>
        <p:nvSpPr>
          <p:cNvPr id="4" name="TextBox 3">
            <a:extLst>
              <a:ext uri="{FF2B5EF4-FFF2-40B4-BE49-F238E27FC236}">
                <a16:creationId xmlns:a16="http://schemas.microsoft.com/office/drawing/2014/main" id="{B5A9930A-A609-4522-AD2A-B0303AA40B62}"/>
              </a:ext>
            </a:extLst>
          </p:cNvPr>
          <p:cNvSpPr txBox="1"/>
          <p:nvPr/>
        </p:nvSpPr>
        <p:spPr>
          <a:xfrm>
            <a:off x="349005" y="2604545"/>
            <a:ext cx="2045851" cy="584775"/>
          </a:xfrm>
          <a:prstGeom prst="rect">
            <a:avLst/>
          </a:prstGeom>
          <a:noFill/>
        </p:spPr>
        <p:txBody>
          <a:bodyPr wrap="square" rtlCol="0">
            <a:spAutoFit/>
          </a:bodyPr>
          <a:lstStyle/>
          <a:p>
            <a:r>
              <a:rPr lang="en-GB" sz="3200" b="1" dirty="0">
                <a:solidFill>
                  <a:srgbClr val="FF0000"/>
                </a:solidFill>
              </a:rPr>
              <a:t>50 + 30 = </a:t>
            </a:r>
          </a:p>
        </p:txBody>
      </p:sp>
      <p:sp>
        <p:nvSpPr>
          <p:cNvPr id="5" name="TextBox 4">
            <a:extLst>
              <a:ext uri="{FF2B5EF4-FFF2-40B4-BE49-F238E27FC236}">
                <a16:creationId xmlns:a16="http://schemas.microsoft.com/office/drawing/2014/main" id="{4D446CDE-9220-4BA5-99CA-E61217E81CB5}"/>
              </a:ext>
            </a:extLst>
          </p:cNvPr>
          <p:cNvSpPr txBox="1"/>
          <p:nvPr/>
        </p:nvSpPr>
        <p:spPr>
          <a:xfrm>
            <a:off x="1996378" y="2605315"/>
            <a:ext cx="2967509" cy="584775"/>
          </a:xfrm>
          <a:prstGeom prst="rect">
            <a:avLst/>
          </a:prstGeom>
          <a:noFill/>
        </p:spPr>
        <p:txBody>
          <a:bodyPr wrap="square" rtlCol="0">
            <a:spAutoFit/>
          </a:bodyPr>
          <a:lstStyle/>
          <a:p>
            <a:r>
              <a:rPr lang="en-GB" sz="3200" b="1" dirty="0">
                <a:solidFill>
                  <a:srgbClr val="FF0000"/>
                </a:solidFill>
              </a:rPr>
              <a:t>80% red or blue</a:t>
            </a:r>
          </a:p>
        </p:txBody>
      </p:sp>
      <p:sp>
        <p:nvSpPr>
          <p:cNvPr id="6" name="TextBox 5">
            <a:extLst>
              <a:ext uri="{FF2B5EF4-FFF2-40B4-BE49-F238E27FC236}">
                <a16:creationId xmlns:a16="http://schemas.microsoft.com/office/drawing/2014/main" id="{9C4C27B5-64D1-4891-8FC7-009D40257E4C}"/>
              </a:ext>
            </a:extLst>
          </p:cNvPr>
          <p:cNvSpPr txBox="1"/>
          <p:nvPr/>
        </p:nvSpPr>
        <p:spPr>
          <a:xfrm>
            <a:off x="349005" y="3251006"/>
            <a:ext cx="2967509" cy="584775"/>
          </a:xfrm>
          <a:prstGeom prst="rect">
            <a:avLst/>
          </a:prstGeom>
          <a:noFill/>
        </p:spPr>
        <p:txBody>
          <a:bodyPr wrap="square" rtlCol="0">
            <a:spAutoFit/>
          </a:bodyPr>
          <a:lstStyle/>
          <a:p>
            <a:r>
              <a:rPr lang="en-GB" sz="3200" b="1" dirty="0">
                <a:solidFill>
                  <a:srgbClr val="FF0000"/>
                </a:solidFill>
              </a:rPr>
              <a:t>100 – 80 = </a:t>
            </a:r>
          </a:p>
        </p:txBody>
      </p:sp>
      <p:sp>
        <p:nvSpPr>
          <p:cNvPr id="7" name="TextBox 6">
            <a:extLst>
              <a:ext uri="{FF2B5EF4-FFF2-40B4-BE49-F238E27FC236}">
                <a16:creationId xmlns:a16="http://schemas.microsoft.com/office/drawing/2014/main" id="{DF0E0E81-B208-466E-9592-ECE3524F8673}"/>
              </a:ext>
            </a:extLst>
          </p:cNvPr>
          <p:cNvSpPr txBox="1"/>
          <p:nvPr/>
        </p:nvSpPr>
        <p:spPr>
          <a:xfrm>
            <a:off x="2199578" y="3250236"/>
            <a:ext cx="2967509" cy="584775"/>
          </a:xfrm>
          <a:prstGeom prst="rect">
            <a:avLst/>
          </a:prstGeom>
          <a:noFill/>
        </p:spPr>
        <p:txBody>
          <a:bodyPr wrap="square" rtlCol="0">
            <a:spAutoFit/>
          </a:bodyPr>
          <a:lstStyle/>
          <a:p>
            <a:r>
              <a:rPr lang="en-GB" sz="3200" b="1" dirty="0">
                <a:solidFill>
                  <a:srgbClr val="FF0000"/>
                </a:solidFill>
              </a:rPr>
              <a:t>20% white</a:t>
            </a:r>
          </a:p>
        </p:txBody>
      </p:sp>
      <p:sp>
        <p:nvSpPr>
          <p:cNvPr id="8" name="TextBox 7">
            <a:extLst>
              <a:ext uri="{FF2B5EF4-FFF2-40B4-BE49-F238E27FC236}">
                <a16:creationId xmlns:a16="http://schemas.microsoft.com/office/drawing/2014/main" id="{9034D2A2-CB94-420F-8CBC-150021438E00}"/>
              </a:ext>
            </a:extLst>
          </p:cNvPr>
          <p:cNvSpPr txBox="1"/>
          <p:nvPr/>
        </p:nvSpPr>
        <p:spPr>
          <a:xfrm>
            <a:off x="8288321" y="1997499"/>
            <a:ext cx="2967509" cy="584775"/>
          </a:xfrm>
          <a:prstGeom prst="rect">
            <a:avLst/>
          </a:prstGeom>
          <a:noFill/>
        </p:spPr>
        <p:txBody>
          <a:bodyPr wrap="square" rtlCol="0">
            <a:spAutoFit/>
          </a:bodyPr>
          <a:lstStyle/>
          <a:p>
            <a:r>
              <a:rPr lang="en-GB" sz="3200" b="1" dirty="0">
                <a:solidFill>
                  <a:srgbClr val="FF0000"/>
                </a:solidFill>
              </a:rPr>
              <a:t>20%</a:t>
            </a:r>
          </a:p>
        </p:txBody>
      </p:sp>
      <p:sp>
        <p:nvSpPr>
          <p:cNvPr id="9" name="Rectangle 8">
            <a:extLst>
              <a:ext uri="{FF2B5EF4-FFF2-40B4-BE49-F238E27FC236}">
                <a16:creationId xmlns:a16="http://schemas.microsoft.com/office/drawing/2014/main" id="{BF44DD67-FE8F-4DFA-9F10-810BCC00CB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7596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factor pairs of 8 are</a:t>
            </a:r>
          </a:p>
        </p:txBody>
      </p:sp>
      <p:sp>
        <p:nvSpPr>
          <p:cNvPr id="4" name="Rectangle 3">
            <a:extLst>
              <a:ext uri="{FF2B5EF4-FFF2-40B4-BE49-F238E27FC236}">
                <a16:creationId xmlns:a16="http://schemas.microsoft.com/office/drawing/2014/main" id="{4E4E0CB1-D344-485A-B0B7-E613051B9FE9}"/>
              </a:ext>
            </a:extLst>
          </p:cNvPr>
          <p:cNvSpPr/>
          <p:nvPr/>
        </p:nvSpPr>
        <p:spPr>
          <a:xfrm>
            <a:off x="56121" y="2456207"/>
            <a:ext cx="11581695" cy="584775"/>
          </a:xfrm>
          <a:prstGeom prst="rect">
            <a:avLst/>
          </a:prstGeom>
        </p:spPr>
        <p:txBody>
          <a:bodyPr wrap="square">
            <a:spAutoFit/>
          </a:bodyPr>
          <a:lstStyle/>
          <a:p>
            <a:r>
              <a:rPr lang="en-US" sz="3200" b="1" dirty="0"/>
              <a:t>Write all the factor pairs of 42</a:t>
            </a:r>
          </a:p>
        </p:txBody>
      </p:sp>
      <p:pic>
        <p:nvPicPr>
          <p:cNvPr id="3" name="Picture 2">
            <a:extLst>
              <a:ext uri="{FF2B5EF4-FFF2-40B4-BE49-F238E27FC236}">
                <a16:creationId xmlns:a16="http://schemas.microsoft.com/office/drawing/2014/main" id="{A77F9615-2204-466B-9405-EC2D9EDFE95C}"/>
              </a:ext>
            </a:extLst>
          </p:cNvPr>
          <p:cNvPicPr>
            <a:picLocks noChangeAspect="1"/>
          </p:cNvPicPr>
          <p:nvPr/>
        </p:nvPicPr>
        <p:blipFill>
          <a:blip r:embed="rId3"/>
          <a:stretch>
            <a:fillRect/>
          </a:stretch>
        </p:blipFill>
        <p:spPr>
          <a:xfrm>
            <a:off x="2744475" y="535726"/>
            <a:ext cx="2294520" cy="1658919"/>
          </a:xfrm>
          <a:prstGeom prst="rect">
            <a:avLst/>
          </a:prstGeom>
        </p:spPr>
      </p:pic>
      <p:pic>
        <p:nvPicPr>
          <p:cNvPr id="5" name="Picture 4">
            <a:extLst>
              <a:ext uri="{FF2B5EF4-FFF2-40B4-BE49-F238E27FC236}">
                <a16:creationId xmlns:a16="http://schemas.microsoft.com/office/drawing/2014/main" id="{65B0C98F-ADBB-43AE-A6FF-4BF7EE4506E2}"/>
              </a:ext>
            </a:extLst>
          </p:cNvPr>
          <p:cNvPicPr>
            <a:picLocks noChangeAspect="1"/>
          </p:cNvPicPr>
          <p:nvPr/>
        </p:nvPicPr>
        <p:blipFill>
          <a:blip r:embed="rId4"/>
          <a:stretch>
            <a:fillRect/>
          </a:stretch>
        </p:blipFill>
        <p:spPr>
          <a:xfrm>
            <a:off x="2744475" y="2989758"/>
            <a:ext cx="2307232" cy="3540298"/>
          </a:xfrm>
          <a:prstGeom prst="rect">
            <a:avLst/>
          </a:prstGeom>
        </p:spPr>
      </p:pic>
      <p:sp>
        <p:nvSpPr>
          <p:cNvPr id="7" name="TextBox 6">
            <a:extLst>
              <a:ext uri="{FF2B5EF4-FFF2-40B4-BE49-F238E27FC236}">
                <a16:creationId xmlns:a16="http://schemas.microsoft.com/office/drawing/2014/main" id="{27DBBF1B-AB65-4222-80C9-F372F2767E48}"/>
              </a:ext>
            </a:extLst>
          </p:cNvPr>
          <p:cNvSpPr txBox="1"/>
          <p:nvPr/>
        </p:nvSpPr>
        <p:spPr>
          <a:xfrm>
            <a:off x="4405441" y="3973952"/>
            <a:ext cx="684366" cy="584775"/>
          </a:xfrm>
          <a:prstGeom prst="rect">
            <a:avLst/>
          </a:prstGeom>
          <a:noFill/>
        </p:spPr>
        <p:txBody>
          <a:bodyPr wrap="square" rtlCol="0">
            <a:spAutoFit/>
          </a:bodyPr>
          <a:lstStyle/>
          <a:p>
            <a:r>
              <a:rPr lang="en-GB" sz="3200" b="1" dirty="0">
                <a:solidFill>
                  <a:srgbClr val="FF0000"/>
                </a:solidFill>
              </a:rPr>
              <a:t>21</a:t>
            </a:r>
          </a:p>
        </p:txBody>
      </p:sp>
      <p:sp>
        <p:nvSpPr>
          <p:cNvPr id="8" name="TextBox 7">
            <a:extLst>
              <a:ext uri="{FF2B5EF4-FFF2-40B4-BE49-F238E27FC236}">
                <a16:creationId xmlns:a16="http://schemas.microsoft.com/office/drawing/2014/main" id="{20F96711-B1AA-4630-9CAB-4BA48045C58D}"/>
              </a:ext>
            </a:extLst>
          </p:cNvPr>
          <p:cNvSpPr txBox="1"/>
          <p:nvPr/>
        </p:nvSpPr>
        <p:spPr>
          <a:xfrm>
            <a:off x="4504148" y="5846423"/>
            <a:ext cx="684366" cy="584775"/>
          </a:xfrm>
          <a:prstGeom prst="rect">
            <a:avLst/>
          </a:prstGeom>
          <a:noFill/>
        </p:spPr>
        <p:txBody>
          <a:bodyPr wrap="square" rtlCol="0">
            <a:spAutoFit/>
          </a:bodyPr>
          <a:lstStyle/>
          <a:p>
            <a:r>
              <a:rPr lang="en-GB" sz="3200" b="1" dirty="0">
                <a:solidFill>
                  <a:srgbClr val="FF0000"/>
                </a:solidFill>
              </a:rPr>
              <a:t>7</a:t>
            </a:r>
          </a:p>
        </p:txBody>
      </p:sp>
      <p:sp>
        <p:nvSpPr>
          <p:cNvPr id="9" name="TextBox 8">
            <a:extLst>
              <a:ext uri="{FF2B5EF4-FFF2-40B4-BE49-F238E27FC236}">
                <a16:creationId xmlns:a16="http://schemas.microsoft.com/office/drawing/2014/main" id="{CCEDDF1E-3420-41AB-9839-A5346321EC9B}"/>
              </a:ext>
            </a:extLst>
          </p:cNvPr>
          <p:cNvSpPr txBox="1"/>
          <p:nvPr/>
        </p:nvSpPr>
        <p:spPr>
          <a:xfrm>
            <a:off x="6174547" y="499641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10" name="TextBox 9">
            <a:extLst>
              <a:ext uri="{FF2B5EF4-FFF2-40B4-BE49-F238E27FC236}">
                <a16:creationId xmlns:a16="http://schemas.microsoft.com/office/drawing/2014/main" id="{CC4752E4-2EEF-4808-88EC-DC0F5667E91E}"/>
              </a:ext>
            </a:extLst>
          </p:cNvPr>
          <p:cNvSpPr txBox="1"/>
          <p:nvPr/>
        </p:nvSpPr>
        <p:spPr>
          <a:xfrm>
            <a:off x="5699930" y="500948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1" name="Straight Connector 10">
            <a:extLst>
              <a:ext uri="{FF2B5EF4-FFF2-40B4-BE49-F238E27FC236}">
                <a16:creationId xmlns:a16="http://schemas.microsoft.com/office/drawing/2014/main" id="{0853DCD8-3466-4200-9350-28820BD603F7}"/>
              </a:ext>
            </a:extLst>
          </p:cNvPr>
          <p:cNvCxnSpPr>
            <a:cxnSpLocks/>
          </p:cNvCxnSpPr>
          <p:nvPr/>
        </p:nvCxnSpPr>
        <p:spPr>
          <a:xfrm>
            <a:off x="6174547" y="505903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ECAC9F2-C7E8-467C-B96E-07DB7A839B5E}"/>
              </a:ext>
            </a:extLst>
          </p:cNvPr>
          <p:cNvCxnSpPr>
            <a:cxnSpLocks/>
          </p:cNvCxnSpPr>
          <p:nvPr/>
        </p:nvCxnSpPr>
        <p:spPr>
          <a:xfrm>
            <a:off x="6193499" y="505903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A632C78C-4503-4716-BEBC-605E0BA965C6}"/>
              </a:ext>
            </a:extLst>
          </p:cNvPr>
          <p:cNvSpPr txBox="1"/>
          <p:nvPr/>
        </p:nvSpPr>
        <p:spPr>
          <a:xfrm>
            <a:off x="6174918" y="45587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89E6CACC-5905-4003-B980-3074A7985574}"/>
              </a:ext>
            </a:extLst>
          </p:cNvPr>
          <p:cNvSpPr txBox="1"/>
          <p:nvPr/>
        </p:nvSpPr>
        <p:spPr>
          <a:xfrm>
            <a:off x="6597924" y="45587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22051D7D-E375-4C70-8402-6A7E8B8F0FF7}"/>
              </a:ext>
            </a:extLst>
          </p:cNvPr>
          <p:cNvSpPr txBox="1"/>
          <p:nvPr/>
        </p:nvSpPr>
        <p:spPr>
          <a:xfrm>
            <a:off x="6472537" y="5034208"/>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78D67D2-B161-4D12-BF29-4A723943D7F4}"/>
              </a:ext>
            </a:extLst>
          </p:cNvPr>
          <p:cNvSpPr txBox="1"/>
          <p:nvPr/>
        </p:nvSpPr>
        <p:spPr>
          <a:xfrm>
            <a:off x="2938591" y="4923170"/>
            <a:ext cx="684366" cy="584775"/>
          </a:xfrm>
          <a:prstGeom prst="rect">
            <a:avLst/>
          </a:prstGeom>
          <a:noFill/>
        </p:spPr>
        <p:txBody>
          <a:bodyPr wrap="square" rtlCol="0">
            <a:spAutoFit/>
          </a:bodyPr>
          <a:lstStyle/>
          <a:p>
            <a:r>
              <a:rPr lang="en-GB" sz="3200" b="1" dirty="0">
                <a:solidFill>
                  <a:srgbClr val="FF0000"/>
                </a:solidFill>
              </a:rPr>
              <a:t>3</a:t>
            </a:r>
          </a:p>
        </p:txBody>
      </p:sp>
      <p:sp>
        <p:nvSpPr>
          <p:cNvPr id="17" name="TextBox 16">
            <a:extLst>
              <a:ext uri="{FF2B5EF4-FFF2-40B4-BE49-F238E27FC236}">
                <a16:creationId xmlns:a16="http://schemas.microsoft.com/office/drawing/2014/main" id="{9D072CA8-486A-4C82-8893-23D1F116916B}"/>
              </a:ext>
            </a:extLst>
          </p:cNvPr>
          <p:cNvSpPr txBox="1"/>
          <p:nvPr/>
        </p:nvSpPr>
        <p:spPr>
          <a:xfrm>
            <a:off x="4405441" y="4922825"/>
            <a:ext cx="684366" cy="584775"/>
          </a:xfrm>
          <a:prstGeom prst="rect">
            <a:avLst/>
          </a:prstGeom>
          <a:noFill/>
        </p:spPr>
        <p:txBody>
          <a:bodyPr wrap="square" rtlCol="0">
            <a:spAutoFit/>
          </a:bodyPr>
          <a:lstStyle/>
          <a:p>
            <a:r>
              <a:rPr lang="en-GB" sz="3200" b="1" dirty="0">
                <a:solidFill>
                  <a:srgbClr val="FF0000"/>
                </a:solidFill>
              </a:rPr>
              <a:t>14</a:t>
            </a:r>
          </a:p>
        </p:txBody>
      </p:sp>
      <p:sp>
        <p:nvSpPr>
          <p:cNvPr id="18" name="Rectangle 17">
            <a:extLst>
              <a:ext uri="{FF2B5EF4-FFF2-40B4-BE49-F238E27FC236}">
                <a16:creationId xmlns:a16="http://schemas.microsoft.com/office/drawing/2014/main" id="{AB751EF9-941D-40F2-8545-5A7811BA3A6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74946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p:bldP spid="14" grpId="0"/>
      <p:bldP spid="15" grpId="0"/>
      <p:bldP spid="16" grpId="0"/>
      <p:bldP spid="17"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35F03F-427E-41A0-8DB3-E421373EF34A}"/>
              </a:ext>
            </a:extLst>
          </p:cNvPr>
          <p:cNvPicPr>
            <a:picLocks noChangeAspect="1"/>
          </p:cNvPicPr>
          <p:nvPr/>
        </p:nvPicPr>
        <p:blipFill>
          <a:blip r:embed="rId3"/>
          <a:stretch>
            <a:fillRect/>
          </a:stretch>
        </p:blipFill>
        <p:spPr>
          <a:xfrm>
            <a:off x="6295475" y="0"/>
            <a:ext cx="5896525" cy="6858000"/>
          </a:xfrm>
          <a:prstGeom prst="rect">
            <a:avLst/>
          </a:prstGeom>
        </p:spPr>
      </p:pic>
      <p:sp>
        <p:nvSpPr>
          <p:cNvPr id="2" name="Rectangle 1">
            <a:extLst>
              <a:ext uri="{FF2B5EF4-FFF2-40B4-BE49-F238E27FC236}">
                <a16:creationId xmlns:a16="http://schemas.microsoft.com/office/drawing/2014/main" id="{8636ACE6-7B4C-416E-B293-4DEC3E09BA60}"/>
              </a:ext>
            </a:extLst>
          </p:cNvPr>
          <p:cNvSpPr/>
          <p:nvPr/>
        </p:nvSpPr>
        <p:spPr>
          <a:xfrm>
            <a:off x="115911" y="51516"/>
            <a:ext cx="6096000" cy="2062103"/>
          </a:xfrm>
          <a:prstGeom prst="rect">
            <a:avLst/>
          </a:prstGeom>
        </p:spPr>
        <p:txBody>
          <a:bodyPr>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six rectangles on a grid. Which two rectangles fit together, without overlapping, to make a square?</a:t>
            </a:r>
            <a:endParaRPr lang="en-GB" sz="3200" b="1" dirty="0">
              <a:latin typeface="Calibri" panose="020F0502020204030204" pitchFamily="34" charset="0"/>
            </a:endParaRPr>
          </a:p>
        </p:txBody>
      </p:sp>
      <p:grpSp>
        <p:nvGrpSpPr>
          <p:cNvPr id="10" name="Group 9">
            <a:extLst>
              <a:ext uri="{FF2B5EF4-FFF2-40B4-BE49-F238E27FC236}">
                <a16:creationId xmlns:a16="http://schemas.microsoft.com/office/drawing/2014/main" id="{417986D0-1CE8-482A-830C-5C9C746F1C2B}"/>
              </a:ext>
            </a:extLst>
          </p:cNvPr>
          <p:cNvGrpSpPr/>
          <p:nvPr/>
        </p:nvGrpSpPr>
        <p:grpSpPr>
          <a:xfrm>
            <a:off x="6838333" y="4396915"/>
            <a:ext cx="446159" cy="1438341"/>
            <a:chOff x="6838333" y="4396915"/>
            <a:chExt cx="446159" cy="1438341"/>
          </a:xfrm>
        </p:grpSpPr>
        <p:cxnSp>
          <p:nvCxnSpPr>
            <p:cNvPr id="4" name="Straight Connector 3">
              <a:extLst>
                <a:ext uri="{FF2B5EF4-FFF2-40B4-BE49-F238E27FC236}">
                  <a16:creationId xmlns:a16="http://schemas.microsoft.com/office/drawing/2014/main" id="{A90E1CE9-5B4B-4E96-BDF7-3BA65C6DEED6}"/>
                </a:ext>
              </a:extLst>
            </p:cNvPr>
            <p:cNvCxnSpPr>
              <a:cxnSpLocks/>
            </p:cNvCxnSpPr>
            <p:nvPr/>
          </p:nvCxnSpPr>
          <p:spPr>
            <a:xfrm flipH="1">
              <a:off x="6856164"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26C7B3C-30A6-478A-8629-3E0E9B3A9082}"/>
                </a:ext>
              </a:extLst>
            </p:cNvPr>
            <p:cNvCxnSpPr>
              <a:cxnSpLocks/>
            </p:cNvCxnSpPr>
            <p:nvPr/>
          </p:nvCxnSpPr>
          <p:spPr>
            <a:xfrm flipH="1">
              <a:off x="7266661"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CA89ADD-0E43-4E63-9768-B6EF1DC0C417}"/>
                </a:ext>
              </a:extLst>
            </p:cNvPr>
            <p:cNvCxnSpPr>
              <a:cxnSpLocks/>
            </p:cNvCxnSpPr>
            <p:nvPr/>
          </p:nvCxnSpPr>
          <p:spPr>
            <a:xfrm flipH="1">
              <a:off x="6856164" y="4437863"/>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EAFDC67-5F42-4210-94A9-209C3E848202}"/>
                </a:ext>
              </a:extLst>
            </p:cNvPr>
            <p:cNvCxnSpPr>
              <a:cxnSpLocks/>
            </p:cNvCxnSpPr>
            <p:nvPr/>
          </p:nvCxnSpPr>
          <p:spPr>
            <a:xfrm flipH="1">
              <a:off x="6838333" y="5800049"/>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452C1F84-A7B7-4402-8CE1-DE97E5A53677}"/>
              </a:ext>
            </a:extLst>
          </p:cNvPr>
          <p:cNvGrpSpPr/>
          <p:nvPr/>
        </p:nvGrpSpPr>
        <p:grpSpPr>
          <a:xfrm rot="5400000">
            <a:off x="6849763" y="4431204"/>
            <a:ext cx="446159" cy="1438341"/>
            <a:chOff x="6838333" y="4396915"/>
            <a:chExt cx="446159" cy="1438341"/>
          </a:xfrm>
        </p:grpSpPr>
        <p:cxnSp>
          <p:nvCxnSpPr>
            <p:cNvPr id="12" name="Straight Connector 11">
              <a:extLst>
                <a:ext uri="{FF2B5EF4-FFF2-40B4-BE49-F238E27FC236}">
                  <a16:creationId xmlns:a16="http://schemas.microsoft.com/office/drawing/2014/main" id="{1803C32F-5C64-4C40-AC14-3BEB498BBDE6}"/>
                </a:ext>
              </a:extLst>
            </p:cNvPr>
            <p:cNvCxnSpPr>
              <a:cxnSpLocks/>
            </p:cNvCxnSpPr>
            <p:nvPr/>
          </p:nvCxnSpPr>
          <p:spPr>
            <a:xfrm flipH="1">
              <a:off x="6856164"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CC7FE62-292E-4E09-80D8-993402FBD9DD}"/>
                </a:ext>
              </a:extLst>
            </p:cNvPr>
            <p:cNvCxnSpPr>
              <a:cxnSpLocks/>
            </p:cNvCxnSpPr>
            <p:nvPr/>
          </p:nvCxnSpPr>
          <p:spPr>
            <a:xfrm flipH="1">
              <a:off x="7266661"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1DD40C8-05F9-40BA-A5A1-1D3C472D418F}"/>
                </a:ext>
              </a:extLst>
            </p:cNvPr>
            <p:cNvCxnSpPr>
              <a:cxnSpLocks/>
            </p:cNvCxnSpPr>
            <p:nvPr/>
          </p:nvCxnSpPr>
          <p:spPr>
            <a:xfrm flipH="1">
              <a:off x="6856164" y="4437863"/>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C0B6C1F-E02A-490A-A64D-9BCD157665F5}"/>
                </a:ext>
              </a:extLst>
            </p:cNvPr>
            <p:cNvCxnSpPr>
              <a:cxnSpLocks/>
            </p:cNvCxnSpPr>
            <p:nvPr/>
          </p:nvCxnSpPr>
          <p:spPr>
            <a:xfrm flipH="1">
              <a:off x="6838333" y="5800049"/>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D2E08549-5D64-4FA7-A8A5-C59C2D20D011}"/>
              </a:ext>
            </a:extLst>
          </p:cNvPr>
          <p:cNvGrpSpPr/>
          <p:nvPr/>
        </p:nvGrpSpPr>
        <p:grpSpPr>
          <a:xfrm>
            <a:off x="9717708" y="2949567"/>
            <a:ext cx="1446869" cy="1447348"/>
            <a:chOff x="9725800" y="2949567"/>
            <a:chExt cx="1446869" cy="1447348"/>
          </a:xfrm>
        </p:grpSpPr>
        <p:cxnSp>
          <p:nvCxnSpPr>
            <p:cNvPr id="22" name="Straight Connector 21">
              <a:extLst>
                <a:ext uri="{FF2B5EF4-FFF2-40B4-BE49-F238E27FC236}">
                  <a16:creationId xmlns:a16="http://schemas.microsoft.com/office/drawing/2014/main" id="{C5BD35B4-7B1B-4D06-A499-13D1640E059C}"/>
                </a:ext>
              </a:extLst>
            </p:cNvPr>
            <p:cNvCxnSpPr>
              <a:cxnSpLocks/>
            </p:cNvCxnSpPr>
            <p:nvPr/>
          </p:nvCxnSpPr>
          <p:spPr>
            <a:xfrm flipH="1">
              <a:off x="9765634" y="2958574"/>
              <a:ext cx="3"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26D3925-4D07-4A20-B181-A207781EB4A8}"/>
                </a:ext>
              </a:extLst>
            </p:cNvPr>
            <p:cNvCxnSpPr>
              <a:cxnSpLocks/>
            </p:cNvCxnSpPr>
            <p:nvPr/>
          </p:nvCxnSpPr>
          <p:spPr>
            <a:xfrm flipH="1">
              <a:off x="11136101" y="2949567"/>
              <a:ext cx="3"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45DB4D7-862E-4752-A045-50A785830083}"/>
                </a:ext>
              </a:extLst>
            </p:cNvPr>
            <p:cNvCxnSpPr>
              <a:cxnSpLocks/>
            </p:cNvCxnSpPr>
            <p:nvPr/>
          </p:nvCxnSpPr>
          <p:spPr>
            <a:xfrm flipH="1">
              <a:off x="9725800" y="2986284"/>
              <a:ext cx="14021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80080E6-E257-4244-AC99-1676AA4532D8}"/>
                </a:ext>
              </a:extLst>
            </p:cNvPr>
            <p:cNvCxnSpPr>
              <a:cxnSpLocks/>
            </p:cNvCxnSpPr>
            <p:nvPr/>
          </p:nvCxnSpPr>
          <p:spPr>
            <a:xfrm flipH="1">
              <a:off x="9733935" y="4361708"/>
              <a:ext cx="14387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DA6FEF9B-9A4B-4E99-B7F0-F458810BA696}"/>
              </a:ext>
            </a:extLst>
          </p:cNvPr>
          <p:cNvSpPr/>
          <p:nvPr/>
        </p:nvSpPr>
        <p:spPr>
          <a:xfrm>
            <a:off x="1593736" y="1528844"/>
            <a:ext cx="2343185" cy="584775"/>
          </a:xfrm>
          <a:prstGeom prst="rect">
            <a:avLst/>
          </a:prstGeom>
        </p:spPr>
        <p:txBody>
          <a:bodyPr wrap="square">
            <a:spAutoFit/>
          </a:bodyPr>
          <a:lstStyle/>
          <a:p>
            <a:r>
              <a:rPr lang="en-GB" sz="3200" b="1" dirty="0">
                <a:solidFill>
                  <a:srgbClr val="FF0000"/>
                </a:solidFill>
                <a:latin typeface="Calibri" panose="020F0502020204030204" pitchFamily="34" charset="0"/>
              </a:rPr>
              <a:t>D and E</a:t>
            </a:r>
          </a:p>
        </p:txBody>
      </p:sp>
      <p:sp>
        <p:nvSpPr>
          <p:cNvPr id="20" name="Rectangle 19">
            <a:extLst>
              <a:ext uri="{FF2B5EF4-FFF2-40B4-BE49-F238E27FC236}">
                <a16:creationId xmlns:a16="http://schemas.microsoft.com/office/drawing/2014/main" id="{793B44E3-A249-46A1-B144-60E240661A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34198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8" presetClass="emph" presetSubtype="0" fill="hold" nodeType="clickEffect">
                                  <p:stCondLst>
                                    <p:cond delay="0"/>
                                  </p:stCondLst>
                                  <p:childTnLst>
                                    <p:animRot by="5400000">
                                      <p:cBhvr>
                                        <p:cTn id="11" dur="2000" fill="hold"/>
                                        <p:tgtEl>
                                          <p:spTgt spid="10"/>
                                        </p:tgtEl>
                                        <p:attrNameLst>
                                          <p:attrName>r</p:attrName>
                                        </p:attrNameLst>
                                      </p:cBhvr>
                                    </p:animRot>
                                  </p:childTnLst>
                                </p:cTn>
                              </p:par>
                            </p:childTnLst>
                          </p:cTn>
                        </p:par>
                        <p:par>
                          <p:cTn id="12" fill="hold">
                            <p:stCondLst>
                              <p:cond delay="2000"/>
                            </p:stCondLst>
                            <p:childTnLst>
                              <p:par>
                                <p:cTn id="13" presetID="1" presetClass="exit" presetSubtype="0" fill="hold" nodeType="afterEffect">
                                  <p:stCondLst>
                                    <p:cond delay="0"/>
                                  </p:stCondLst>
                                  <p:childTnLst>
                                    <p:set>
                                      <p:cBhvr>
                                        <p:cTn id="14" dur="1" fill="hold">
                                          <p:stCondLst>
                                            <p:cond delay="0"/>
                                          </p:stCondLst>
                                        </p:cTn>
                                        <p:tgtEl>
                                          <p:spTgt spid="10"/>
                                        </p:tgtEl>
                                        <p:attrNameLst>
                                          <p:attrName>style.visibility</p:attrName>
                                        </p:attrNameLst>
                                      </p:cBhvr>
                                      <p:to>
                                        <p:strVal val="hidden"/>
                                      </p:to>
                                    </p:se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childTnLst>
                                </p:cTn>
                              </p:par>
                            </p:childTnLst>
                          </p:cTn>
                        </p:par>
                        <p:par>
                          <p:cTn id="18" fill="hold">
                            <p:stCondLst>
                              <p:cond delay="2000"/>
                            </p:stCondLst>
                            <p:childTnLst>
                              <p:par>
                                <p:cTn id="19" presetID="0" presetClass="path" presetSubtype="0" accel="50000" decel="50000" fill="hold" nodeType="afterEffect">
                                  <p:stCondLst>
                                    <p:cond delay="0"/>
                                  </p:stCondLst>
                                  <p:childTnLst>
                                    <p:animMotion origin="layout" path="M 0.0013 0.00138 L 0.0013 0.00138 C 0.00547 0.00069 0.00976 0.00046 0.01393 -0.00024 C 0.022 -0.00209 0.02396 -0.00394 0.03125 -0.00672 C 0.03268 -0.00741 0.03424 -0.00787 0.03581 -0.00834 C 0.03698 -0.0088 0.03815 -0.00949 0.03945 -0.00996 C 0.04284 -0.01135 0.05482 -0.01459 0.05573 -0.01482 C 0.06081 -0.01598 0.06575 -0.01621 0.07083 -0.01737 C 0.07656 -0.01852 0.08229 -0.02084 0.08802 -0.02223 C 0.09232 -0.02315 0.09648 -0.02362 0.10078 -0.02454 C 0.10403 -0.02524 0.10716 -0.02639 0.11028 -0.02709 C 0.11224 -0.02732 0.11432 -0.02755 0.11627 -0.02778 L 0.12669 -0.0294 C 0.12903 -0.02987 0.13125 -0.03033 0.13346 -0.03102 C 0.13906 -0.03264 0.13581 -0.03264 0.14075 -0.03357 C 0.14674 -0.03449 0.14948 -0.03426 0.15573 -0.03588 C 0.15885 -0.03681 0.16185 -0.0382 0.16484 -0.03912 C 0.16758 -0.04005 0.17044 -0.04005 0.17305 -0.04167 C 0.17552 -0.04306 0.17396 -0.04237 0.17799 -0.04329 C 0.18515 -0.04815 0.17396 -0.04051 0.18398 -0.04653 C 0.18463 -0.04676 0.18515 -0.04769 0.18581 -0.04792 C 0.18919 -0.05024 0.1931 -0.05116 0.19622 -0.0544 C 0.19831 -0.05672 0.20039 -0.05903 0.2026 -0.06088 C 0.20325 -0.06158 0.20377 -0.06204 0.20443 -0.0625 C 0.20534 -0.0632 0.20625 -0.06366 0.20716 -0.06412 C 0.20794 -0.06528 0.20859 -0.06667 0.20937 -0.06737 C 0.21002 -0.06806 0.21068 -0.06783 0.2112 -0.06829 C 0.21172 -0.06852 0.21211 -0.06945 0.21263 -0.06991 C 0.21328 -0.07037 0.21419 -0.07037 0.21484 -0.07061 C 0.21562 -0.07107 0.2164 -0.07176 0.21719 -0.07223 C 0.21771 -0.07269 0.21836 -0.07269 0.21901 -0.07315 C 0.2194 -0.07338 0.21992 -0.07362 0.22031 -0.07385 C 0.22148 -0.07454 0.22396 -0.07547 0.22396 -0.07547 C 0.22448 -0.07639 0.22474 -0.07732 0.22539 -0.07801 C 0.22604 -0.07871 0.22682 -0.07894 0.2276 -0.07963 C 0.22825 -0.0801 0.22877 -0.08056 0.22943 -0.08125 C 0.23034 -0.08218 0.23125 -0.08334 0.23216 -0.08449 C 0.23255 -0.08496 0.23294 -0.08565 0.23346 -0.08612 C 0.2362 -0.08797 0.23776 -0.08866 0.24036 -0.0926 C 0.24193 -0.09491 0.24245 -0.09561 0.24401 -0.09723 C 0.24544 -0.09908 0.24713 -0.10024 0.24857 -0.10209 C 0.24909 -0.10301 0.24974 -0.10371 0.25039 -0.10463 C 0.25078 -0.10533 0.25117 -0.10649 0.25169 -0.10695 C 0.25273 -0.10811 0.25377 -0.10857 0.25482 -0.10949 C 0.25534 -0.11019 0.25573 -0.11112 0.25625 -0.11181 C 0.25677 -0.1125 0.25755 -0.11274 0.25807 -0.11343 C 0.25846 -0.11412 0.25859 -0.11528 0.25898 -0.11598 C 0.26055 -0.11875 0.26263 -0.12061 0.26445 -0.12315 C 0.26497 -0.12385 0.26523 -0.12477 0.26575 -0.1257 C 0.2664 -0.12639 0.26693 -0.12732 0.26758 -0.12801 C 0.2681 -0.12871 0.26849 -0.12894 0.26901 -0.12963 C 0.2694 -0.13033 0.26979 -0.13125 0.27031 -0.13218 C 0.27291 -0.13588 0.27213 -0.13172 0.27539 -0.14028 L 0.27721 -0.14491 " pathEditMode="relative" ptsTypes="AAAAAAAAAAAAAAAAAAAAAAAAAAAAAAAAAAAAAAAAAAAAAAAAAAAAAA">
                                      <p:cBhvr>
                                        <p:cTn id="20" dur="2000" fill="hold"/>
                                        <p:tgtEl>
                                          <p:spTgt spid="11"/>
                                        </p:tgtEl>
                                        <p:attrNameLst>
                                          <p:attrName>ppt_x</p:attrName>
                                          <p:attrName>ppt_y</p:attrName>
                                        </p:attrNameLst>
                                      </p:cBhvr>
                                    </p:animMotion>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11"/>
                                        </p:tgtEl>
                                      </p:cBhvr>
                                    </p:animEffect>
                                    <p:set>
                                      <p:cBhvr>
                                        <p:cTn id="25" dur="1" fill="hold">
                                          <p:stCondLst>
                                            <p:cond delay="499"/>
                                          </p:stCondLst>
                                        </p:cTn>
                                        <p:tgtEl>
                                          <p:spTgt spid="11"/>
                                        </p:tgtEl>
                                        <p:attrNameLst>
                                          <p:attrName>style.visibility</p:attrName>
                                        </p:attrNameLst>
                                      </p:cBhvr>
                                      <p:to>
                                        <p:strVal val="hidden"/>
                                      </p:to>
                                    </p:set>
                                  </p:childTnLst>
                                </p:cTn>
                              </p:par>
                              <p:par>
                                <p:cTn id="26" presetID="10" presetClass="entr" presetSubtype="0" fill="hold"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GFY662_files/img01.jpg">
            <a:extLst>
              <a:ext uri="{FF2B5EF4-FFF2-40B4-BE49-F238E27FC236}">
                <a16:creationId xmlns:a16="http://schemas.microsoft.com/office/drawing/2014/main" id="{A8D049F2-4213-4133-8BDD-E84D702FBE8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7665" y="1679051"/>
            <a:ext cx="7291360" cy="4921743"/>
          </a:xfrm>
          <a:prstGeom prst="rect">
            <a:avLst/>
          </a:prstGeom>
          <a:noFill/>
          <a:ln>
            <a:noFill/>
          </a:ln>
        </p:spPr>
      </p:pic>
      <p:sp>
        <p:nvSpPr>
          <p:cNvPr id="2" name="Rectangle 1">
            <a:extLst>
              <a:ext uri="{FF2B5EF4-FFF2-40B4-BE49-F238E27FC236}">
                <a16:creationId xmlns:a16="http://schemas.microsoft.com/office/drawing/2014/main" id="{BF54E35A-DE33-44FB-B75B-435BB1D0C8F5}"/>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rectangle that has sides of 4 cm and 5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different rectangle on the centimetre grid below that has the same area.</a:t>
            </a:r>
          </a:p>
        </p:txBody>
      </p:sp>
      <p:sp>
        <p:nvSpPr>
          <p:cNvPr id="5" name="Rectangle 4">
            <a:extLst>
              <a:ext uri="{FF2B5EF4-FFF2-40B4-BE49-F238E27FC236}">
                <a16:creationId xmlns:a16="http://schemas.microsoft.com/office/drawing/2014/main" id="{5DA15D76-24FD-4BBA-BBF5-E12D80988928}"/>
              </a:ext>
            </a:extLst>
          </p:cNvPr>
          <p:cNvSpPr/>
          <p:nvPr/>
        </p:nvSpPr>
        <p:spPr>
          <a:xfrm>
            <a:off x="8970885" y="1079444"/>
            <a:ext cx="2175596" cy="707886"/>
          </a:xfrm>
          <a:prstGeom prst="rect">
            <a:avLst/>
          </a:prstGeom>
        </p:spPr>
        <p:txBody>
          <a:bodyPr wrap="none">
            <a:spAutoFit/>
          </a:bodyPr>
          <a:lstStyle/>
          <a:p>
            <a:r>
              <a:rPr lang="en-GB" sz="4000" b="1" dirty="0">
                <a:solidFill>
                  <a:srgbClr val="FF0000"/>
                </a:solidFill>
                <a:latin typeface="Calibri" panose="020F0502020204030204" pitchFamily="34" charset="0"/>
              </a:rPr>
              <a:t>4 x 5 = 20</a:t>
            </a:r>
          </a:p>
        </p:txBody>
      </p:sp>
      <p:sp>
        <p:nvSpPr>
          <p:cNvPr id="6" name="Rectangle 5">
            <a:extLst>
              <a:ext uri="{FF2B5EF4-FFF2-40B4-BE49-F238E27FC236}">
                <a16:creationId xmlns:a16="http://schemas.microsoft.com/office/drawing/2014/main" id="{90808DCB-570A-4D87-9126-B8E0A556F519}"/>
              </a:ext>
            </a:extLst>
          </p:cNvPr>
          <p:cNvSpPr/>
          <p:nvPr/>
        </p:nvSpPr>
        <p:spPr>
          <a:xfrm>
            <a:off x="8970885" y="1787330"/>
            <a:ext cx="2435282" cy="707886"/>
          </a:xfrm>
          <a:prstGeom prst="rect">
            <a:avLst/>
          </a:prstGeom>
        </p:spPr>
        <p:txBody>
          <a:bodyPr wrap="none">
            <a:spAutoFit/>
          </a:bodyPr>
          <a:lstStyle/>
          <a:p>
            <a:r>
              <a:rPr lang="en-GB" sz="4000" b="1" dirty="0">
                <a:solidFill>
                  <a:srgbClr val="FF0000"/>
                </a:solidFill>
                <a:latin typeface="Calibri" panose="020F0502020204030204" pitchFamily="34" charset="0"/>
              </a:rPr>
              <a:t>2 x 10 = 20</a:t>
            </a:r>
          </a:p>
        </p:txBody>
      </p:sp>
      <p:grpSp>
        <p:nvGrpSpPr>
          <p:cNvPr id="7" name="Group 6">
            <a:extLst>
              <a:ext uri="{FF2B5EF4-FFF2-40B4-BE49-F238E27FC236}">
                <a16:creationId xmlns:a16="http://schemas.microsoft.com/office/drawing/2014/main" id="{5E4B8204-6DFB-4BF2-A87F-36579D4AA1D1}"/>
              </a:ext>
            </a:extLst>
          </p:cNvPr>
          <p:cNvGrpSpPr/>
          <p:nvPr/>
        </p:nvGrpSpPr>
        <p:grpSpPr>
          <a:xfrm>
            <a:off x="1113002" y="2298711"/>
            <a:ext cx="5984483" cy="1227181"/>
            <a:chOff x="2237591" y="2829261"/>
            <a:chExt cx="3444240" cy="877910"/>
          </a:xfrm>
        </p:grpSpPr>
        <p:cxnSp>
          <p:nvCxnSpPr>
            <p:cNvPr id="8" name="Straight Connector 7">
              <a:extLst>
                <a:ext uri="{FF2B5EF4-FFF2-40B4-BE49-F238E27FC236}">
                  <a16:creationId xmlns:a16="http://schemas.microsoft.com/office/drawing/2014/main" id="{C2F8F562-BD82-4A76-8E06-A8A2BB995A6F}"/>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E39584E-2D3D-4DF3-BF82-7357DD7E4E9B}"/>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9063FA6-F81A-4D9D-9A5F-74DA6FE96C6C}"/>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689EB46-EF1D-4010-B4CA-133520F00FA3}"/>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3DAA5C80-00BD-4E97-9B62-2BA61670F48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97394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D79160-8BF6-4EE8-A04D-C9D61FDAAEDC}"/>
              </a:ext>
            </a:extLst>
          </p:cNvPr>
          <p:cNvSpPr/>
          <p:nvPr/>
        </p:nvSpPr>
        <p:spPr>
          <a:xfrm>
            <a:off x="103032" y="51516"/>
            <a:ext cx="11848562"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the net of a cube with no top. The shaded square shows the bottom of the cube. Draw an extra square to make the net of a cube which does have a top.</a:t>
            </a:r>
          </a:p>
        </p:txBody>
      </p:sp>
      <p:pic>
        <p:nvPicPr>
          <p:cNvPr id="3" name="Picture 2" descr="https://app.doublestruck.eu/content/K2_REAS/HTML/Q/Q03B08_files/image001.jpg">
            <a:extLst>
              <a:ext uri="{FF2B5EF4-FFF2-40B4-BE49-F238E27FC236}">
                <a16:creationId xmlns:a16="http://schemas.microsoft.com/office/drawing/2014/main" id="{F20DBF81-26CA-401A-8963-F16BF3AB013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0366" y="1867520"/>
            <a:ext cx="7034161" cy="4573036"/>
          </a:xfrm>
          <a:prstGeom prst="rect">
            <a:avLst/>
          </a:prstGeom>
          <a:noFill/>
          <a:ln>
            <a:noFill/>
          </a:ln>
        </p:spPr>
      </p:pic>
      <p:sp>
        <p:nvSpPr>
          <p:cNvPr id="4" name="Rectangle 3">
            <a:extLst>
              <a:ext uri="{FF2B5EF4-FFF2-40B4-BE49-F238E27FC236}">
                <a16:creationId xmlns:a16="http://schemas.microsoft.com/office/drawing/2014/main" id="{82650197-FBC2-48BE-B169-14F1042C4F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D11E5BCF-2447-46F2-9AC7-A9F3A6103D9F}"/>
              </a:ext>
            </a:extLst>
          </p:cNvPr>
          <p:cNvSpPr/>
          <p:nvPr/>
        </p:nvSpPr>
        <p:spPr>
          <a:xfrm>
            <a:off x="3478162" y="1916163"/>
            <a:ext cx="978568" cy="87225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Rectangle 5">
            <a:extLst>
              <a:ext uri="{FF2B5EF4-FFF2-40B4-BE49-F238E27FC236}">
                <a16:creationId xmlns:a16="http://schemas.microsoft.com/office/drawing/2014/main" id="{2154DE0F-768B-4772-B395-A15660AEC2FF}"/>
              </a:ext>
            </a:extLst>
          </p:cNvPr>
          <p:cNvSpPr/>
          <p:nvPr/>
        </p:nvSpPr>
        <p:spPr>
          <a:xfrm>
            <a:off x="3478162" y="5500507"/>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Rectangle 6">
            <a:extLst>
              <a:ext uri="{FF2B5EF4-FFF2-40B4-BE49-F238E27FC236}">
                <a16:creationId xmlns:a16="http://schemas.microsoft.com/office/drawing/2014/main" id="{DB36183B-BC1F-490A-9955-FEA454DA3C0F}"/>
              </a:ext>
            </a:extLst>
          </p:cNvPr>
          <p:cNvSpPr/>
          <p:nvPr/>
        </p:nvSpPr>
        <p:spPr>
          <a:xfrm>
            <a:off x="5448819" y="3695406"/>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 name="Rectangle 7">
            <a:extLst>
              <a:ext uri="{FF2B5EF4-FFF2-40B4-BE49-F238E27FC236}">
                <a16:creationId xmlns:a16="http://schemas.microsoft.com/office/drawing/2014/main" id="{D050C8BA-25BE-4104-8AAF-F809D4D2A779}"/>
              </a:ext>
            </a:extLst>
          </p:cNvPr>
          <p:cNvSpPr/>
          <p:nvPr/>
        </p:nvSpPr>
        <p:spPr>
          <a:xfrm>
            <a:off x="2477292" y="5500506"/>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3727276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7"/>
                                        </p:tgtEl>
                                      </p:cBhvr>
                                    </p:animEffect>
                                    <p:set>
                                      <p:cBhvr>
                                        <p:cTn id="32" dur="1" fill="hold">
                                          <p:stCondLst>
                                            <p:cond delay="499"/>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9680306" cy="2554545"/>
          </a:xfrm>
          <a:prstGeom prst="rect">
            <a:avLst/>
          </a:prstGeom>
        </p:spPr>
        <p:txBody>
          <a:bodyPr wrap="square">
            <a:spAutoFit/>
          </a:bodyPr>
          <a:lstStyle/>
          <a:p>
            <a:r>
              <a:rPr lang="en-US" sz="3200" b="1" dirty="0"/>
              <a:t>Kim knows that</a:t>
            </a:r>
          </a:p>
          <a:p>
            <a:r>
              <a:rPr lang="en-US" sz="3200" b="1" dirty="0"/>
              <a:t>137 × 28 = 3836</a:t>
            </a:r>
          </a:p>
          <a:p>
            <a:r>
              <a:rPr lang="en-US" sz="3200" b="1" dirty="0"/>
              <a:t>Explain how she can use this information to work out this multiplication.</a:t>
            </a:r>
          </a:p>
          <a:p>
            <a:r>
              <a:rPr lang="en-US" sz="3200" b="1" dirty="0"/>
              <a:t>138 × 28</a:t>
            </a:r>
          </a:p>
        </p:txBody>
      </p:sp>
      <p:sp>
        <p:nvSpPr>
          <p:cNvPr id="4" name="TextBox 3">
            <a:extLst>
              <a:ext uri="{FF2B5EF4-FFF2-40B4-BE49-F238E27FC236}">
                <a16:creationId xmlns:a16="http://schemas.microsoft.com/office/drawing/2014/main" id="{00EA3BE8-91D8-4649-AFF2-E70AAB1D399F}"/>
              </a:ext>
            </a:extLst>
          </p:cNvPr>
          <p:cNvSpPr txBox="1"/>
          <p:nvPr/>
        </p:nvSpPr>
        <p:spPr>
          <a:xfrm>
            <a:off x="734716" y="2604545"/>
            <a:ext cx="8544751" cy="584775"/>
          </a:xfrm>
          <a:prstGeom prst="rect">
            <a:avLst/>
          </a:prstGeom>
          <a:noFill/>
        </p:spPr>
        <p:txBody>
          <a:bodyPr wrap="square" rtlCol="0">
            <a:spAutoFit/>
          </a:bodyPr>
          <a:lstStyle/>
          <a:p>
            <a:r>
              <a:rPr lang="en-GB" sz="3200" b="1" dirty="0">
                <a:solidFill>
                  <a:srgbClr val="FF0000"/>
                </a:solidFill>
              </a:rPr>
              <a:t>She can add 28 to 3836</a:t>
            </a:r>
          </a:p>
        </p:txBody>
      </p:sp>
      <p:sp>
        <p:nvSpPr>
          <p:cNvPr id="5" name="Rectangle 4">
            <a:extLst>
              <a:ext uri="{FF2B5EF4-FFF2-40B4-BE49-F238E27FC236}">
                <a16:creationId xmlns:a16="http://schemas.microsoft.com/office/drawing/2014/main" id="{74524390-C29F-4D88-ADAB-77D85108A2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92590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B745F4D3-4135-4060-B589-0A95BEDBDDAA}"/>
              </a:ext>
            </a:extLst>
          </p:cNvPr>
          <p:cNvSpPr/>
          <p:nvPr/>
        </p:nvSpPr>
        <p:spPr>
          <a:xfrm>
            <a:off x="56123" y="50000"/>
            <a:ext cx="4897879" cy="584775"/>
          </a:xfrm>
          <a:prstGeom prst="rect">
            <a:avLst/>
          </a:prstGeom>
        </p:spPr>
        <p:txBody>
          <a:bodyPr wrap="none">
            <a:spAutoFit/>
          </a:bodyPr>
          <a:lstStyle/>
          <a:p>
            <a:r>
              <a:rPr lang="en-GB" sz="3200" b="1" dirty="0"/>
              <a:t>Here are five number cards.</a:t>
            </a:r>
          </a:p>
        </p:txBody>
      </p:sp>
      <p:pic>
        <p:nvPicPr>
          <p:cNvPr id="3" name="Picture 2">
            <a:extLst>
              <a:ext uri="{FF2B5EF4-FFF2-40B4-BE49-F238E27FC236}">
                <a16:creationId xmlns:a16="http://schemas.microsoft.com/office/drawing/2014/main" id="{19D476A6-1D24-488C-85A3-1002EB78471F}"/>
              </a:ext>
            </a:extLst>
          </p:cNvPr>
          <p:cNvPicPr>
            <a:picLocks noChangeAspect="1"/>
          </p:cNvPicPr>
          <p:nvPr/>
        </p:nvPicPr>
        <p:blipFill>
          <a:blip r:embed="rId3"/>
          <a:stretch>
            <a:fillRect/>
          </a:stretch>
        </p:blipFill>
        <p:spPr>
          <a:xfrm>
            <a:off x="5466568" y="154968"/>
            <a:ext cx="6096000" cy="1347808"/>
          </a:xfrm>
          <a:prstGeom prst="rect">
            <a:avLst/>
          </a:prstGeom>
        </p:spPr>
      </p:pic>
      <p:sp>
        <p:nvSpPr>
          <p:cNvPr id="4" name="Rectangle 3">
            <a:extLst>
              <a:ext uri="{FF2B5EF4-FFF2-40B4-BE49-F238E27FC236}">
                <a16:creationId xmlns:a16="http://schemas.microsoft.com/office/drawing/2014/main" id="{B4D0D91D-EE10-4D18-81B3-BDD7D09832E2}"/>
              </a:ext>
            </a:extLst>
          </p:cNvPr>
          <p:cNvSpPr/>
          <p:nvPr/>
        </p:nvSpPr>
        <p:spPr>
          <a:xfrm>
            <a:off x="56124" y="615958"/>
            <a:ext cx="5565744" cy="6001643"/>
          </a:xfrm>
          <a:prstGeom prst="rect">
            <a:avLst/>
          </a:prstGeom>
        </p:spPr>
        <p:txBody>
          <a:bodyPr wrap="square">
            <a:spAutoFit/>
          </a:bodyPr>
          <a:lstStyle/>
          <a:p>
            <a:r>
              <a:rPr lang="en-GB" sz="3200" b="1" dirty="0"/>
              <a:t>Use each card </a:t>
            </a:r>
            <a:r>
              <a:rPr lang="en-GB" sz="3200" b="1" u="sng" dirty="0"/>
              <a:t>once</a:t>
            </a:r>
            <a:r>
              <a:rPr lang="en-GB" sz="3200" b="1" dirty="0"/>
              <a:t> to make every statement below correct.</a:t>
            </a:r>
          </a:p>
          <a:p>
            <a:endParaRPr lang="en-GB" sz="3200" b="1" dirty="0"/>
          </a:p>
          <a:p>
            <a:r>
              <a:rPr lang="en-GB" sz="3200" b="1" dirty="0"/>
              <a:t>   _____ is a multiple of 3</a:t>
            </a:r>
          </a:p>
          <a:p>
            <a:endParaRPr lang="en-GB" sz="3200" b="1" dirty="0"/>
          </a:p>
          <a:p>
            <a:r>
              <a:rPr lang="en-GB" sz="3200" b="1" dirty="0"/>
              <a:t>   _____ is a multiple of 4</a:t>
            </a:r>
          </a:p>
          <a:p>
            <a:endParaRPr lang="en-GB" sz="3200" b="1" dirty="0"/>
          </a:p>
          <a:p>
            <a:r>
              <a:rPr lang="en-GB" sz="3200" b="1" dirty="0"/>
              <a:t>   _____ is a multiple of 5</a:t>
            </a:r>
          </a:p>
          <a:p>
            <a:endParaRPr lang="en-GB" sz="3200" b="1" dirty="0"/>
          </a:p>
          <a:p>
            <a:r>
              <a:rPr lang="en-GB" sz="3200" b="1" dirty="0"/>
              <a:t>   _____ is a multiple of 6</a:t>
            </a:r>
          </a:p>
          <a:p>
            <a:endParaRPr lang="en-GB" sz="3200" b="1" dirty="0"/>
          </a:p>
          <a:p>
            <a:r>
              <a:rPr lang="en-GB" sz="3200" b="1" dirty="0"/>
              <a:t>   _____ is a multiple of 7</a:t>
            </a:r>
          </a:p>
        </p:txBody>
      </p:sp>
      <p:sp>
        <p:nvSpPr>
          <p:cNvPr id="6" name="TextBox 5">
            <a:extLst>
              <a:ext uri="{FF2B5EF4-FFF2-40B4-BE49-F238E27FC236}">
                <a16:creationId xmlns:a16="http://schemas.microsoft.com/office/drawing/2014/main" id="{5B8D7A8A-705F-426E-B33C-313021545764}"/>
              </a:ext>
            </a:extLst>
          </p:cNvPr>
          <p:cNvSpPr txBox="1"/>
          <p:nvPr/>
        </p:nvSpPr>
        <p:spPr>
          <a:xfrm>
            <a:off x="592667" y="3967925"/>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a:t>
            </a:r>
          </a:p>
        </p:txBody>
      </p:sp>
      <p:sp>
        <p:nvSpPr>
          <p:cNvPr id="7" name="TextBox 6">
            <a:extLst>
              <a:ext uri="{FF2B5EF4-FFF2-40B4-BE49-F238E27FC236}">
                <a16:creationId xmlns:a16="http://schemas.microsoft.com/office/drawing/2014/main" id="{11BC9B97-AA50-4E29-B10F-DEAF5480E9B6}"/>
              </a:ext>
            </a:extLst>
          </p:cNvPr>
          <p:cNvSpPr txBox="1"/>
          <p:nvPr/>
        </p:nvSpPr>
        <p:spPr>
          <a:xfrm>
            <a:off x="592667" y="4943426"/>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48</a:t>
            </a:r>
          </a:p>
        </p:txBody>
      </p:sp>
      <p:sp>
        <p:nvSpPr>
          <p:cNvPr id="8" name="TextBox 7">
            <a:extLst>
              <a:ext uri="{FF2B5EF4-FFF2-40B4-BE49-F238E27FC236}">
                <a16:creationId xmlns:a16="http://schemas.microsoft.com/office/drawing/2014/main" id="{85F0BCCD-5F20-462C-BF46-BE37383A0C62}"/>
              </a:ext>
            </a:extLst>
          </p:cNvPr>
          <p:cNvSpPr txBox="1"/>
          <p:nvPr/>
        </p:nvSpPr>
        <p:spPr>
          <a:xfrm>
            <a:off x="592667" y="5918927"/>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49</a:t>
            </a:r>
          </a:p>
        </p:txBody>
      </p:sp>
      <p:sp>
        <p:nvSpPr>
          <p:cNvPr id="9" name="TextBox 8">
            <a:extLst>
              <a:ext uri="{FF2B5EF4-FFF2-40B4-BE49-F238E27FC236}">
                <a16:creationId xmlns:a16="http://schemas.microsoft.com/office/drawing/2014/main" id="{D6A9463E-14EB-4E59-BACF-CBACE92C7D95}"/>
              </a:ext>
            </a:extLst>
          </p:cNvPr>
          <p:cNvSpPr txBox="1"/>
          <p:nvPr/>
        </p:nvSpPr>
        <p:spPr>
          <a:xfrm>
            <a:off x="592667" y="2985837"/>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52</a:t>
            </a:r>
          </a:p>
        </p:txBody>
      </p:sp>
      <p:sp>
        <p:nvSpPr>
          <p:cNvPr id="10" name="TextBox 9">
            <a:extLst>
              <a:ext uri="{FF2B5EF4-FFF2-40B4-BE49-F238E27FC236}">
                <a16:creationId xmlns:a16="http://schemas.microsoft.com/office/drawing/2014/main" id="{8A6A8625-1965-4E90-A18F-1982B047ECE4}"/>
              </a:ext>
            </a:extLst>
          </p:cNvPr>
          <p:cNvSpPr txBox="1"/>
          <p:nvPr/>
        </p:nvSpPr>
        <p:spPr>
          <a:xfrm>
            <a:off x="592667" y="2003749"/>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51</a:t>
            </a:r>
          </a:p>
        </p:txBody>
      </p:sp>
      <p:sp>
        <p:nvSpPr>
          <p:cNvPr id="11" name="TextBox 10">
            <a:extLst>
              <a:ext uri="{FF2B5EF4-FFF2-40B4-BE49-F238E27FC236}">
                <a16:creationId xmlns:a16="http://schemas.microsoft.com/office/drawing/2014/main" id="{23D04F7B-2690-4691-8453-CCABD70AF352}"/>
              </a:ext>
            </a:extLst>
          </p:cNvPr>
          <p:cNvSpPr txBox="1"/>
          <p:nvPr/>
        </p:nvSpPr>
        <p:spPr>
          <a:xfrm>
            <a:off x="5081725" y="3184229"/>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5 2</a:t>
            </a:r>
          </a:p>
        </p:txBody>
      </p:sp>
      <p:sp>
        <p:nvSpPr>
          <p:cNvPr id="12" name="TextBox 11">
            <a:extLst>
              <a:ext uri="{FF2B5EF4-FFF2-40B4-BE49-F238E27FC236}">
                <a16:creationId xmlns:a16="http://schemas.microsoft.com/office/drawing/2014/main" id="{FB0A0C44-1710-461C-9159-C52CA51646EC}"/>
              </a:ext>
            </a:extLst>
          </p:cNvPr>
          <p:cNvSpPr txBox="1"/>
          <p:nvPr/>
        </p:nvSpPr>
        <p:spPr>
          <a:xfrm>
            <a:off x="4607108" y="319729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 name="Straight Connector 12">
            <a:extLst>
              <a:ext uri="{FF2B5EF4-FFF2-40B4-BE49-F238E27FC236}">
                <a16:creationId xmlns:a16="http://schemas.microsoft.com/office/drawing/2014/main" id="{1CC2BB23-F3A6-4903-BAD6-F3C15D07C5F4}"/>
              </a:ext>
            </a:extLst>
          </p:cNvPr>
          <p:cNvCxnSpPr>
            <a:cxnSpLocks/>
          </p:cNvCxnSpPr>
          <p:nvPr/>
        </p:nvCxnSpPr>
        <p:spPr>
          <a:xfrm>
            <a:off x="5081725" y="3246849"/>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50C0632-B90D-40E6-9ACE-3DF33B7887E1}"/>
              </a:ext>
            </a:extLst>
          </p:cNvPr>
          <p:cNvCxnSpPr>
            <a:cxnSpLocks/>
          </p:cNvCxnSpPr>
          <p:nvPr/>
        </p:nvCxnSpPr>
        <p:spPr>
          <a:xfrm>
            <a:off x="5100677" y="324684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6343B08-D027-4679-97E5-0E9C6858612F}"/>
              </a:ext>
            </a:extLst>
          </p:cNvPr>
          <p:cNvSpPr txBox="1"/>
          <p:nvPr/>
        </p:nvSpPr>
        <p:spPr>
          <a:xfrm>
            <a:off x="5082096" y="27465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E3C4DF8A-A2FD-44DD-B3C7-93C341BEBBC3}"/>
              </a:ext>
            </a:extLst>
          </p:cNvPr>
          <p:cNvSpPr txBox="1"/>
          <p:nvPr/>
        </p:nvSpPr>
        <p:spPr>
          <a:xfrm>
            <a:off x="5505102" y="27465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TextBox 16">
            <a:extLst>
              <a:ext uri="{FF2B5EF4-FFF2-40B4-BE49-F238E27FC236}">
                <a16:creationId xmlns:a16="http://schemas.microsoft.com/office/drawing/2014/main" id="{CA219C70-2ABE-405D-9F6A-C29ECB36018C}"/>
              </a:ext>
            </a:extLst>
          </p:cNvPr>
          <p:cNvSpPr txBox="1"/>
          <p:nvPr/>
        </p:nvSpPr>
        <p:spPr>
          <a:xfrm>
            <a:off x="5392347" y="323080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5C133A78-07DD-49C3-9D12-4880E2817219}"/>
              </a:ext>
            </a:extLst>
          </p:cNvPr>
          <p:cNvSpPr txBox="1"/>
          <p:nvPr/>
        </p:nvSpPr>
        <p:spPr>
          <a:xfrm>
            <a:off x="5081725" y="2109066"/>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5 1</a:t>
            </a:r>
          </a:p>
        </p:txBody>
      </p:sp>
      <p:sp>
        <p:nvSpPr>
          <p:cNvPr id="19" name="TextBox 18">
            <a:extLst>
              <a:ext uri="{FF2B5EF4-FFF2-40B4-BE49-F238E27FC236}">
                <a16:creationId xmlns:a16="http://schemas.microsoft.com/office/drawing/2014/main" id="{74DFB078-CDC3-41CC-80D9-B714A1B90170}"/>
              </a:ext>
            </a:extLst>
          </p:cNvPr>
          <p:cNvSpPr txBox="1"/>
          <p:nvPr/>
        </p:nvSpPr>
        <p:spPr>
          <a:xfrm>
            <a:off x="4607108" y="2122129"/>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0" name="Straight Connector 19">
            <a:extLst>
              <a:ext uri="{FF2B5EF4-FFF2-40B4-BE49-F238E27FC236}">
                <a16:creationId xmlns:a16="http://schemas.microsoft.com/office/drawing/2014/main" id="{0558912B-C391-4ADB-B31B-BA3BB8AE2D5D}"/>
              </a:ext>
            </a:extLst>
          </p:cNvPr>
          <p:cNvCxnSpPr>
            <a:cxnSpLocks/>
          </p:cNvCxnSpPr>
          <p:nvPr/>
        </p:nvCxnSpPr>
        <p:spPr>
          <a:xfrm>
            <a:off x="5081725" y="2171686"/>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1ADB1B8-6B2E-4F58-8E74-DB8A5A5B011D}"/>
              </a:ext>
            </a:extLst>
          </p:cNvPr>
          <p:cNvCxnSpPr>
            <a:cxnSpLocks/>
          </p:cNvCxnSpPr>
          <p:nvPr/>
        </p:nvCxnSpPr>
        <p:spPr>
          <a:xfrm>
            <a:off x="5100677" y="217168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F07EA15-CF83-407B-BEFE-899DE19AF8E6}"/>
              </a:ext>
            </a:extLst>
          </p:cNvPr>
          <p:cNvSpPr txBox="1"/>
          <p:nvPr/>
        </p:nvSpPr>
        <p:spPr>
          <a:xfrm>
            <a:off x="5082096" y="16713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9498AAFE-3FD7-481F-B0D2-B8EFB0543A2A}"/>
              </a:ext>
            </a:extLst>
          </p:cNvPr>
          <p:cNvSpPr txBox="1"/>
          <p:nvPr/>
        </p:nvSpPr>
        <p:spPr>
          <a:xfrm>
            <a:off x="5505102" y="16713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4" name="TextBox 23">
            <a:extLst>
              <a:ext uri="{FF2B5EF4-FFF2-40B4-BE49-F238E27FC236}">
                <a16:creationId xmlns:a16="http://schemas.microsoft.com/office/drawing/2014/main" id="{679F5FF1-B67E-40B4-A697-028D2B9B9AA1}"/>
              </a:ext>
            </a:extLst>
          </p:cNvPr>
          <p:cNvSpPr txBox="1"/>
          <p:nvPr/>
        </p:nvSpPr>
        <p:spPr>
          <a:xfrm>
            <a:off x="5392347" y="215564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69955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nodeType="with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par>
                                <p:cTn id="65" presetID="10" presetClass="entr" presetSubtype="0"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nodeType="with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4"/>
                                        </p:tgtEl>
                                        <p:attrNameLst>
                                          <p:attrName>style.visibility</p:attrName>
                                        </p:attrNameLst>
                                      </p:cBhvr>
                                      <p:to>
                                        <p:strVal val="visible"/>
                                      </p:to>
                                    </p:set>
                                    <p:animEffect transition="in" filter="fade">
                                      <p:cBhvr>
                                        <p:cTn id="80" dur="500"/>
                                        <p:tgtEl>
                                          <p:spTgt spid="2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fade">
                                      <p:cBhvr>
                                        <p:cTn id="8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p:bldP spid="15" grpId="0"/>
      <p:bldP spid="16" grpId="0"/>
      <p:bldP spid="17" grpId="0"/>
      <p:bldP spid="18" grpId="0"/>
      <p:bldP spid="19" grpId="0"/>
      <p:bldP spid="22" grpId="0"/>
      <p:bldP spid="23" grpId="0"/>
      <p:bldP spid="24"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Lara chooses a </a:t>
            </a:r>
            <a:r>
              <a:rPr lang="en-US" sz="3200" b="1" u="sng" dirty="0"/>
              <a:t>square number</a:t>
            </a:r>
            <a:r>
              <a:rPr lang="en-US" sz="3200" b="1" dirty="0"/>
              <a:t>.</a:t>
            </a:r>
          </a:p>
          <a:p>
            <a:r>
              <a:rPr lang="en-US" sz="3200" b="1" dirty="0"/>
              <a:t>She rounds it to the nearest hundred. </a:t>
            </a:r>
          </a:p>
          <a:p>
            <a:r>
              <a:rPr lang="en-US" sz="3200" b="1" dirty="0"/>
              <a:t>Her answer is 200</a:t>
            </a:r>
          </a:p>
          <a:p>
            <a:r>
              <a:rPr lang="en-US" sz="3200" b="1" dirty="0"/>
              <a:t>Write </a:t>
            </a:r>
            <a:r>
              <a:rPr lang="en-US" sz="3200" b="1" u="sng" dirty="0"/>
              <a:t>all</a:t>
            </a:r>
            <a:r>
              <a:rPr lang="en-US" sz="3200" b="1" dirty="0"/>
              <a:t> the possible square numbers Lara could have chosen.</a:t>
            </a:r>
          </a:p>
        </p:txBody>
      </p:sp>
      <p:sp>
        <p:nvSpPr>
          <p:cNvPr id="4" name="Rectangle 3">
            <a:extLst>
              <a:ext uri="{FF2B5EF4-FFF2-40B4-BE49-F238E27FC236}">
                <a16:creationId xmlns:a16="http://schemas.microsoft.com/office/drawing/2014/main" id="{8D5BE4CA-ABEE-4FF9-AA95-A96BE848AAFA}"/>
              </a:ext>
            </a:extLst>
          </p:cNvPr>
          <p:cNvSpPr/>
          <p:nvPr/>
        </p:nvSpPr>
        <p:spPr>
          <a:xfrm>
            <a:off x="235791" y="2478730"/>
            <a:ext cx="906770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 square numbers must be between 150 and 249</a:t>
            </a:r>
          </a:p>
        </p:txBody>
      </p:sp>
      <p:sp>
        <p:nvSpPr>
          <p:cNvPr id="5" name="Rectangle 4">
            <a:extLst>
              <a:ext uri="{FF2B5EF4-FFF2-40B4-BE49-F238E27FC236}">
                <a16:creationId xmlns:a16="http://schemas.microsoft.com/office/drawing/2014/main" id="{DE8B3B7B-0A18-4345-9212-03360197A68D}"/>
              </a:ext>
            </a:extLst>
          </p:cNvPr>
          <p:cNvSpPr/>
          <p:nvPr/>
        </p:nvSpPr>
        <p:spPr>
          <a:xfrm>
            <a:off x="2041002" y="3965192"/>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0B19A2BB-1CD1-4C35-8A49-34AD44195C99}"/>
              </a:ext>
            </a:extLst>
          </p:cNvPr>
          <p:cNvSpPr/>
          <p:nvPr/>
        </p:nvSpPr>
        <p:spPr>
          <a:xfrm>
            <a:off x="1599362" y="3964737"/>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404683E-38AA-43A3-99E9-C7EE80F4EFDA}"/>
              </a:ext>
            </a:extLst>
          </p:cNvPr>
          <p:cNvSpPr/>
          <p:nvPr/>
        </p:nvSpPr>
        <p:spPr>
          <a:xfrm>
            <a:off x="2037487" y="3063093"/>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00F16FDC-875C-4C1E-A0BB-CDB82FFF8491}"/>
              </a:ext>
            </a:extLst>
          </p:cNvPr>
          <p:cNvSpPr/>
          <p:nvPr/>
        </p:nvSpPr>
        <p:spPr>
          <a:xfrm>
            <a:off x="1591878" y="3062638"/>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74271BF7-9C7C-4A06-A9C2-33AE05F7327A}"/>
              </a:ext>
            </a:extLst>
          </p:cNvPr>
          <p:cNvCxnSpPr>
            <a:cxnSpLocks/>
          </p:cNvCxnSpPr>
          <p:nvPr/>
        </p:nvCxnSpPr>
        <p:spPr>
          <a:xfrm>
            <a:off x="700949" y="4401248"/>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FE8D5752-5739-4016-8BCE-FFA41D68E4CD}"/>
              </a:ext>
            </a:extLst>
          </p:cNvPr>
          <p:cNvSpPr txBox="1"/>
          <p:nvPr/>
        </p:nvSpPr>
        <p:spPr>
          <a:xfrm>
            <a:off x="1592524" y="3419998"/>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1" name="TextBox 10">
            <a:extLst>
              <a:ext uri="{FF2B5EF4-FFF2-40B4-BE49-F238E27FC236}">
                <a16:creationId xmlns:a16="http://schemas.microsoft.com/office/drawing/2014/main" id="{B55D1B0B-9BF4-4454-B3F5-2E71F5A0C6EE}"/>
              </a:ext>
            </a:extLst>
          </p:cNvPr>
          <p:cNvSpPr txBox="1"/>
          <p:nvPr/>
        </p:nvSpPr>
        <p:spPr>
          <a:xfrm>
            <a:off x="2064960" y="3413454"/>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2" name="TextBox 11">
            <a:extLst>
              <a:ext uri="{FF2B5EF4-FFF2-40B4-BE49-F238E27FC236}">
                <a16:creationId xmlns:a16="http://schemas.microsoft.com/office/drawing/2014/main" id="{4FD066D3-AEE2-455A-A0D5-916EE96B0D46}"/>
              </a:ext>
            </a:extLst>
          </p:cNvPr>
          <p:cNvSpPr txBox="1"/>
          <p:nvPr/>
        </p:nvSpPr>
        <p:spPr>
          <a:xfrm>
            <a:off x="1610303" y="3845069"/>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3" name="TextBox 12">
            <a:extLst>
              <a:ext uri="{FF2B5EF4-FFF2-40B4-BE49-F238E27FC236}">
                <a16:creationId xmlns:a16="http://schemas.microsoft.com/office/drawing/2014/main" id="{C7E588FC-6483-416B-B9DA-645DF0FE1207}"/>
              </a:ext>
            </a:extLst>
          </p:cNvPr>
          <p:cNvSpPr txBox="1"/>
          <p:nvPr/>
        </p:nvSpPr>
        <p:spPr>
          <a:xfrm>
            <a:off x="2054039" y="3852953"/>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4" name="TextBox 13">
            <a:extLst>
              <a:ext uri="{FF2B5EF4-FFF2-40B4-BE49-F238E27FC236}">
                <a16:creationId xmlns:a16="http://schemas.microsoft.com/office/drawing/2014/main" id="{6DB061BB-0AAD-4C8D-AE96-7B010DF02C49}"/>
              </a:ext>
            </a:extLst>
          </p:cNvPr>
          <p:cNvSpPr txBox="1"/>
          <p:nvPr/>
        </p:nvSpPr>
        <p:spPr>
          <a:xfrm>
            <a:off x="311367" y="3894732"/>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6" name="TextBox 15">
            <a:extLst>
              <a:ext uri="{FF2B5EF4-FFF2-40B4-BE49-F238E27FC236}">
                <a16:creationId xmlns:a16="http://schemas.microsoft.com/office/drawing/2014/main" id="{CABF760B-5FB7-4188-9C2A-AA9068A1EAA0}"/>
              </a:ext>
            </a:extLst>
          </p:cNvPr>
          <p:cNvSpPr txBox="1"/>
          <p:nvPr/>
        </p:nvSpPr>
        <p:spPr>
          <a:xfrm>
            <a:off x="2033877" y="4348455"/>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17" name="TextBox 16">
            <a:extLst>
              <a:ext uri="{FF2B5EF4-FFF2-40B4-BE49-F238E27FC236}">
                <a16:creationId xmlns:a16="http://schemas.microsoft.com/office/drawing/2014/main" id="{1B982B8D-4EDE-49CA-930B-04E128EAC950}"/>
              </a:ext>
            </a:extLst>
          </p:cNvPr>
          <p:cNvSpPr txBox="1"/>
          <p:nvPr/>
        </p:nvSpPr>
        <p:spPr>
          <a:xfrm>
            <a:off x="1582581" y="4348455"/>
            <a:ext cx="5325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42D00795-8C52-4662-9AD2-6DFD3C88862C}"/>
              </a:ext>
            </a:extLst>
          </p:cNvPr>
          <p:cNvSpPr txBox="1"/>
          <p:nvPr/>
        </p:nvSpPr>
        <p:spPr>
          <a:xfrm>
            <a:off x="2031464" y="477980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0" name="TextBox 19">
            <a:extLst>
              <a:ext uri="{FF2B5EF4-FFF2-40B4-BE49-F238E27FC236}">
                <a16:creationId xmlns:a16="http://schemas.microsoft.com/office/drawing/2014/main" id="{0FB76202-FB89-494B-830D-6892F9AD84F5}"/>
              </a:ext>
            </a:extLst>
          </p:cNvPr>
          <p:cNvSpPr txBox="1"/>
          <p:nvPr/>
        </p:nvSpPr>
        <p:spPr>
          <a:xfrm>
            <a:off x="1589933" y="477980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1" name="TextBox 20">
            <a:extLst>
              <a:ext uri="{FF2B5EF4-FFF2-40B4-BE49-F238E27FC236}">
                <a16:creationId xmlns:a16="http://schemas.microsoft.com/office/drawing/2014/main" id="{AE61459D-BE0D-481D-AE4B-CA1F527CC609}"/>
              </a:ext>
            </a:extLst>
          </p:cNvPr>
          <p:cNvSpPr txBox="1"/>
          <p:nvPr/>
        </p:nvSpPr>
        <p:spPr>
          <a:xfrm>
            <a:off x="1136786" y="4779806"/>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22" name="Straight Connector 21">
            <a:extLst>
              <a:ext uri="{FF2B5EF4-FFF2-40B4-BE49-F238E27FC236}">
                <a16:creationId xmlns:a16="http://schemas.microsoft.com/office/drawing/2014/main" id="{6F863E9B-0D17-4966-A850-0735A0996815}"/>
              </a:ext>
            </a:extLst>
          </p:cNvPr>
          <p:cNvCxnSpPr>
            <a:cxnSpLocks/>
          </p:cNvCxnSpPr>
          <p:nvPr/>
        </p:nvCxnSpPr>
        <p:spPr>
          <a:xfrm>
            <a:off x="704030" y="5296798"/>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6E5017E-F92B-4E20-A7B2-409C1BF9BB83}"/>
              </a:ext>
            </a:extLst>
          </p:cNvPr>
          <p:cNvSpPr txBox="1"/>
          <p:nvPr/>
        </p:nvSpPr>
        <p:spPr>
          <a:xfrm>
            <a:off x="2031464" y="52171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4" name="TextBox 23">
            <a:extLst>
              <a:ext uri="{FF2B5EF4-FFF2-40B4-BE49-F238E27FC236}">
                <a16:creationId xmlns:a16="http://schemas.microsoft.com/office/drawing/2014/main" id="{39D31433-1AAE-4F34-93A9-2615D4DB74F8}"/>
              </a:ext>
            </a:extLst>
          </p:cNvPr>
          <p:cNvSpPr txBox="1"/>
          <p:nvPr/>
        </p:nvSpPr>
        <p:spPr>
          <a:xfrm>
            <a:off x="1576067" y="522652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5" name="TextBox 24">
            <a:extLst>
              <a:ext uri="{FF2B5EF4-FFF2-40B4-BE49-F238E27FC236}">
                <a16:creationId xmlns:a16="http://schemas.microsoft.com/office/drawing/2014/main" id="{3D0B64F7-8D96-4775-AE35-CB123B75B8CB}"/>
              </a:ext>
            </a:extLst>
          </p:cNvPr>
          <p:cNvSpPr txBox="1"/>
          <p:nvPr/>
        </p:nvSpPr>
        <p:spPr>
          <a:xfrm>
            <a:off x="1132123" y="5218575"/>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Rectangle 25">
            <a:extLst>
              <a:ext uri="{FF2B5EF4-FFF2-40B4-BE49-F238E27FC236}">
                <a16:creationId xmlns:a16="http://schemas.microsoft.com/office/drawing/2014/main" id="{8F217E2E-D3E3-4764-97AF-D21550F8255F}"/>
              </a:ext>
            </a:extLst>
          </p:cNvPr>
          <p:cNvSpPr/>
          <p:nvPr/>
        </p:nvSpPr>
        <p:spPr>
          <a:xfrm>
            <a:off x="4651608" y="3963750"/>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2495705B-7564-46FE-B766-A2A0FA32B556}"/>
              </a:ext>
            </a:extLst>
          </p:cNvPr>
          <p:cNvSpPr/>
          <p:nvPr/>
        </p:nvSpPr>
        <p:spPr>
          <a:xfrm>
            <a:off x="4209968" y="3963295"/>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974A0A30-D2BB-4BA5-9324-FE5360BFB280}"/>
              </a:ext>
            </a:extLst>
          </p:cNvPr>
          <p:cNvSpPr/>
          <p:nvPr/>
        </p:nvSpPr>
        <p:spPr>
          <a:xfrm>
            <a:off x="4648093" y="3061651"/>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C69EE6C4-E50A-4547-87F0-BC6614531AB2}"/>
              </a:ext>
            </a:extLst>
          </p:cNvPr>
          <p:cNvSpPr/>
          <p:nvPr/>
        </p:nvSpPr>
        <p:spPr>
          <a:xfrm>
            <a:off x="4202484" y="3061196"/>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a:extLst>
              <a:ext uri="{FF2B5EF4-FFF2-40B4-BE49-F238E27FC236}">
                <a16:creationId xmlns:a16="http://schemas.microsoft.com/office/drawing/2014/main" id="{69E87759-581A-43AF-AB1A-8B0E5DE6C650}"/>
              </a:ext>
            </a:extLst>
          </p:cNvPr>
          <p:cNvCxnSpPr>
            <a:cxnSpLocks/>
          </p:cNvCxnSpPr>
          <p:nvPr/>
        </p:nvCxnSpPr>
        <p:spPr>
          <a:xfrm>
            <a:off x="3311555" y="439980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E0B86CA-B49C-4B1D-8FBA-481ED566FF0B}"/>
              </a:ext>
            </a:extLst>
          </p:cNvPr>
          <p:cNvSpPr txBox="1"/>
          <p:nvPr/>
        </p:nvSpPr>
        <p:spPr>
          <a:xfrm>
            <a:off x="4203130" y="341855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32" name="TextBox 31">
            <a:extLst>
              <a:ext uri="{FF2B5EF4-FFF2-40B4-BE49-F238E27FC236}">
                <a16:creationId xmlns:a16="http://schemas.microsoft.com/office/drawing/2014/main" id="{21628EE8-D5BD-4894-83F2-81DE885DA1AE}"/>
              </a:ext>
            </a:extLst>
          </p:cNvPr>
          <p:cNvSpPr txBox="1"/>
          <p:nvPr/>
        </p:nvSpPr>
        <p:spPr>
          <a:xfrm>
            <a:off x="4675566" y="341201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33" name="TextBox 32">
            <a:extLst>
              <a:ext uri="{FF2B5EF4-FFF2-40B4-BE49-F238E27FC236}">
                <a16:creationId xmlns:a16="http://schemas.microsoft.com/office/drawing/2014/main" id="{30570565-E4BF-480F-B7C2-57A68F636C31}"/>
              </a:ext>
            </a:extLst>
          </p:cNvPr>
          <p:cNvSpPr txBox="1"/>
          <p:nvPr/>
        </p:nvSpPr>
        <p:spPr>
          <a:xfrm>
            <a:off x="4220909" y="384362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34" name="TextBox 33">
            <a:extLst>
              <a:ext uri="{FF2B5EF4-FFF2-40B4-BE49-F238E27FC236}">
                <a16:creationId xmlns:a16="http://schemas.microsoft.com/office/drawing/2014/main" id="{58316DCB-F354-44D9-AD81-5A02BD81372C}"/>
              </a:ext>
            </a:extLst>
          </p:cNvPr>
          <p:cNvSpPr txBox="1"/>
          <p:nvPr/>
        </p:nvSpPr>
        <p:spPr>
          <a:xfrm>
            <a:off x="4664645" y="385151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35" name="TextBox 34">
            <a:extLst>
              <a:ext uri="{FF2B5EF4-FFF2-40B4-BE49-F238E27FC236}">
                <a16:creationId xmlns:a16="http://schemas.microsoft.com/office/drawing/2014/main" id="{9F01B63D-B1B2-43E0-882F-1E9E95625821}"/>
              </a:ext>
            </a:extLst>
          </p:cNvPr>
          <p:cNvSpPr txBox="1"/>
          <p:nvPr/>
        </p:nvSpPr>
        <p:spPr>
          <a:xfrm>
            <a:off x="2921973" y="389329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36" name="TextBox 35">
            <a:extLst>
              <a:ext uri="{FF2B5EF4-FFF2-40B4-BE49-F238E27FC236}">
                <a16:creationId xmlns:a16="http://schemas.microsoft.com/office/drawing/2014/main" id="{3D3601AB-31E2-4FFC-BCD8-D10BEE3B1390}"/>
              </a:ext>
            </a:extLst>
          </p:cNvPr>
          <p:cNvSpPr txBox="1"/>
          <p:nvPr/>
        </p:nvSpPr>
        <p:spPr>
          <a:xfrm>
            <a:off x="4252069" y="322639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1054ECCE-9F6F-4CBF-B006-E3770B857779}"/>
              </a:ext>
            </a:extLst>
          </p:cNvPr>
          <p:cNvSpPr txBox="1"/>
          <p:nvPr/>
        </p:nvSpPr>
        <p:spPr>
          <a:xfrm>
            <a:off x="4644483" y="434701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8" name="TextBox 37">
            <a:extLst>
              <a:ext uri="{FF2B5EF4-FFF2-40B4-BE49-F238E27FC236}">
                <a16:creationId xmlns:a16="http://schemas.microsoft.com/office/drawing/2014/main" id="{9690511B-EDAF-4D9B-8DEC-E70A5A27DE34}"/>
              </a:ext>
            </a:extLst>
          </p:cNvPr>
          <p:cNvSpPr txBox="1"/>
          <p:nvPr/>
        </p:nvSpPr>
        <p:spPr>
          <a:xfrm>
            <a:off x="4207064" y="4347013"/>
            <a:ext cx="5186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9" name="Straight Connector 38">
            <a:extLst>
              <a:ext uri="{FF2B5EF4-FFF2-40B4-BE49-F238E27FC236}">
                <a16:creationId xmlns:a16="http://schemas.microsoft.com/office/drawing/2014/main" id="{D39890CF-567F-45D9-946F-2CBBDECD48D5}"/>
              </a:ext>
            </a:extLst>
          </p:cNvPr>
          <p:cNvCxnSpPr>
            <a:cxnSpLocks/>
          </p:cNvCxnSpPr>
          <p:nvPr/>
        </p:nvCxnSpPr>
        <p:spPr>
          <a:xfrm>
            <a:off x="4301934" y="341626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7E35928-88CF-4693-B595-9F93AFC2E411}"/>
              </a:ext>
            </a:extLst>
          </p:cNvPr>
          <p:cNvSpPr txBox="1"/>
          <p:nvPr/>
        </p:nvSpPr>
        <p:spPr>
          <a:xfrm>
            <a:off x="4642070" y="47783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1" name="TextBox 40">
            <a:extLst>
              <a:ext uri="{FF2B5EF4-FFF2-40B4-BE49-F238E27FC236}">
                <a16:creationId xmlns:a16="http://schemas.microsoft.com/office/drawing/2014/main" id="{EA4AA19D-88E7-4387-A8B7-D1D166D83043}"/>
              </a:ext>
            </a:extLst>
          </p:cNvPr>
          <p:cNvSpPr txBox="1"/>
          <p:nvPr/>
        </p:nvSpPr>
        <p:spPr>
          <a:xfrm>
            <a:off x="4200539" y="47783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9A1312F0-E4DE-4068-8BCB-A3BEAD5C923D}"/>
              </a:ext>
            </a:extLst>
          </p:cNvPr>
          <p:cNvSpPr txBox="1"/>
          <p:nvPr/>
        </p:nvSpPr>
        <p:spPr>
          <a:xfrm>
            <a:off x="3747392" y="4778364"/>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43" name="Straight Connector 42">
            <a:extLst>
              <a:ext uri="{FF2B5EF4-FFF2-40B4-BE49-F238E27FC236}">
                <a16:creationId xmlns:a16="http://schemas.microsoft.com/office/drawing/2014/main" id="{5940A445-FA79-412E-9618-E9EC6053D06A}"/>
              </a:ext>
            </a:extLst>
          </p:cNvPr>
          <p:cNvCxnSpPr>
            <a:cxnSpLocks/>
          </p:cNvCxnSpPr>
          <p:nvPr/>
        </p:nvCxnSpPr>
        <p:spPr>
          <a:xfrm>
            <a:off x="3314636" y="52953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D7DCBBCD-FF38-47A8-BA56-7C7CFF758A04}"/>
              </a:ext>
            </a:extLst>
          </p:cNvPr>
          <p:cNvSpPr txBox="1"/>
          <p:nvPr/>
        </p:nvSpPr>
        <p:spPr>
          <a:xfrm>
            <a:off x="4642070" y="521569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5" name="TextBox 44">
            <a:extLst>
              <a:ext uri="{FF2B5EF4-FFF2-40B4-BE49-F238E27FC236}">
                <a16:creationId xmlns:a16="http://schemas.microsoft.com/office/drawing/2014/main" id="{657745C8-6313-45A5-999F-1FB66A9632F7}"/>
              </a:ext>
            </a:extLst>
          </p:cNvPr>
          <p:cNvSpPr txBox="1"/>
          <p:nvPr/>
        </p:nvSpPr>
        <p:spPr>
          <a:xfrm>
            <a:off x="4186673" y="52250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6" name="TextBox 45">
            <a:extLst>
              <a:ext uri="{FF2B5EF4-FFF2-40B4-BE49-F238E27FC236}">
                <a16:creationId xmlns:a16="http://schemas.microsoft.com/office/drawing/2014/main" id="{7DFF2393-0109-4594-94A9-E55FA8EA6111}"/>
              </a:ext>
            </a:extLst>
          </p:cNvPr>
          <p:cNvSpPr txBox="1"/>
          <p:nvPr/>
        </p:nvSpPr>
        <p:spPr>
          <a:xfrm>
            <a:off x="3742729" y="52171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7" name="Rectangle 46">
            <a:extLst>
              <a:ext uri="{FF2B5EF4-FFF2-40B4-BE49-F238E27FC236}">
                <a16:creationId xmlns:a16="http://schemas.microsoft.com/office/drawing/2014/main" id="{CA8C6011-1545-4CFF-956D-B3201EB0E5C6}"/>
              </a:ext>
            </a:extLst>
          </p:cNvPr>
          <p:cNvSpPr/>
          <p:nvPr/>
        </p:nvSpPr>
        <p:spPr>
          <a:xfrm>
            <a:off x="7347103" y="397169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55672F93-39FB-4D90-9546-DF2E041EE511}"/>
              </a:ext>
            </a:extLst>
          </p:cNvPr>
          <p:cNvSpPr/>
          <p:nvPr/>
        </p:nvSpPr>
        <p:spPr>
          <a:xfrm>
            <a:off x="6905463" y="397124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B320DC7B-42FD-4594-BC49-D25547B41E3E}"/>
              </a:ext>
            </a:extLst>
          </p:cNvPr>
          <p:cNvSpPr/>
          <p:nvPr/>
        </p:nvSpPr>
        <p:spPr>
          <a:xfrm>
            <a:off x="7343588" y="306959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E795E40C-9940-4E6C-9812-0F9562CBEF65}"/>
              </a:ext>
            </a:extLst>
          </p:cNvPr>
          <p:cNvSpPr/>
          <p:nvPr/>
        </p:nvSpPr>
        <p:spPr>
          <a:xfrm>
            <a:off x="6897979" y="306914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2" name="Straight Connector 51">
            <a:extLst>
              <a:ext uri="{FF2B5EF4-FFF2-40B4-BE49-F238E27FC236}">
                <a16:creationId xmlns:a16="http://schemas.microsoft.com/office/drawing/2014/main" id="{FE30C00E-36DE-4281-9339-80D1D730454F}"/>
              </a:ext>
            </a:extLst>
          </p:cNvPr>
          <p:cNvCxnSpPr>
            <a:cxnSpLocks/>
          </p:cNvCxnSpPr>
          <p:nvPr/>
        </p:nvCxnSpPr>
        <p:spPr>
          <a:xfrm>
            <a:off x="6007050" y="4407754"/>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096E4782-04C9-43D9-8B3B-C96991EF19F2}"/>
              </a:ext>
            </a:extLst>
          </p:cNvPr>
          <p:cNvSpPr txBox="1"/>
          <p:nvPr/>
        </p:nvSpPr>
        <p:spPr>
          <a:xfrm>
            <a:off x="6898625" y="3426504"/>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54" name="TextBox 53">
            <a:extLst>
              <a:ext uri="{FF2B5EF4-FFF2-40B4-BE49-F238E27FC236}">
                <a16:creationId xmlns:a16="http://schemas.microsoft.com/office/drawing/2014/main" id="{9C303E2D-FD89-4574-9F9B-34B949B1090E}"/>
              </a:ext>
            </a:extLst>
          </p:cNvPr>
          <p:cNvSpPr txBox="1"/>
          <p:nvPr/>
        </p:nvSpPr>
        <p:spPr>
          <a:xfrm>
            <a:off x="7371061" y="3419960"/>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55" name="TextBox 54">
            <a:extLst>
              <a:ext uri="{FF2B5EF4-FFF2-40B4-BE49-F238E27FC236}">
                <a16:creationId xmlns:a16="http://schemas.microsoft.com/office/drawing/2014/main" id="{3FC87CC8-CCC8-4934-8B6E-F526581B4597}"/>
              </a:ext>
            </a:extLst>
          </p:cNvPr>
          <p:cNvSpPr txBox="1"/>
          <p:nvPr/>
        </p:nvSpPr>
        <p:spPr>
          <a:xfrm>
            <a:off x="6916404" y="3851575"/>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56" name="TextBox 55">
            <a:extLst>
              <a:ext uri="{FF2B5EF4-FFF2-40B4-BE49-F238E27FC236}">
                <a16:creationId xmlns:a16="http://schemas.microsoft.com/office/drawing/2014/main" id="{35622B39-2536-41F5-854A-DC41252119D6}"/>
              </a:ext>
            </a:extLst>
          </p:cNvPr>
          <p:cNvSpPr txBox="1"/>
          <p:nvPr/>
        </p:nvSpPr>
        <p:spPr>
          <a:xfrm>
            <a:off x="7360140" y="3859459"/>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57" name="TextBox 56">
            <a:extLst>
              <a:ext uri="{FF2B5EF4-FFF2-40B4-BE49-F238E27FC236}">
                <a16:creationId xmlns:a16="http://schemas.microsoft.com/office/drawing/2014/main" id="{CC8BE2AE-44AC-48AD-82F2-5AB86646228C}"/>
              </a:ext>
            </a:extLst>
          </p:cNvPr>
          <p:cNvSpPr txBox="1"/>
          <p:nvPr/>
        </p:nvSpPr>
        <p:spPr>
          <a:xfrm>
            <a:off x="5617468" y="3901238"/>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58" name="TextBox 57">
            <a:extLst>
              <a:ext uri="{FF2B5EF4-FFF2-40B4-BE49-F238E27FC236}">
                <a16:creationId xmlns:a16="http://schemas.microsoft.com/office/drawing/2014/main" id="{97137452-66EF-47D4-A645-BF531418C2C9}"/>
              </a:ext>
            </a:extLst>
          </p:cNvPr>
          <p:cNvSpPr txBox="1"/>
          <p:nvPr/>
        </p:nvSpPr>
        <p:spPr>
          <a:xfrm>
            <a:off x="6947564" y="3234347"/>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59" name="TextBox 58">
            <a:extLst>
              <a:ext uri="{FF2B5EF4-FFF2-40B4-BE49-F238E27FC236}">
                <a16:creationId xmlns:a16="http://schemas.microsoft.com/office/drawing/2014/main" id="{CDE57603-0DF6-42F8-AF9B-FDBEE42CED22}"/>
              </a:ext>
            </a:extLst>
          </p:cNvPr>
          <p:cNvSpPr txBox="1"/>
          <p:nvPr/>
        </p:nvSpPr>
        <p:spPr>
          <a:xfrm>
            <a:off x="7339978" y="4354961"/>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0" name="TextBox 59">
            <a:extLst>
              <a:ext uri="{FF2B5EF4-FFF2-40B4-BE49-F238E27FC236}">
                <a16:creationId xmlns:a16="http://schemas.microsoft.com/office/drawing/2014/main" id="{B56554EA-0975-4366-8162-FEF0AA77DD79}"/>
              </a:ext>
            </a:extLst>
          </p:cNvPr>
          <p:cNvSpPr txBox="1"/>
          <p:nvPr/>
        </p:nvSpPr>
        <p:spPr>
          <a:xfrm>
            <a:off x="6916404" y="4354961"/>
            <a:ext cx="5048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61" name="Straight Connector 60">
            <a:extLst>
              <a:ext uri="{FF2B5EF4-FFF2-40B4-BE49-F238E27FC236}">
                <a16:creationId xmlns:a16="http://schemas.microsoft.com/office/drawing/2014/main" id="{9C2E74DB-0097-4C72-9E41-3251485B363F}"/>
              </a:ext>
            </a:extLst>
          </p:cNvPr>
          <p:cNvCxnSpPr>
            <a:cxnSpLocks/>
          </p:cNvCxnSpPr>
          <p:nvPr/>
        </p:nvCxnSpPr>
        <p:spPr>
          <a:xfrm>
            <a:off x="6997429" y="3424208"/>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D4F21A1A-D553-4B7B-8E37-68B179AFE775}"/>
              </a:ext>
            </a:extLst>
          </p:cNvPr>
          <p:cNvSpPr txBox="1"/>
          <p:nvPr/>
        </p:nvSpPr>
        <p:spPr>
          <a:xfrm>
            <a:off x="7337565" y="478631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3" name="TextBox 62">
            <a:extLst>
              <a:ext uri="{FF2B5EF4-FFF2-40B4-BE49-F238E27FC236}">
                <a16:creationId xmlns:a16="http://schemas.microsoft.com/office/drawing/2014/main" id="{6E55FA8D-A9A9-4B1F-B856-0C4F2CC92C18}"/>
              </a:ext>
            </a:extLst>
          </p:cNvPr>
          <p:cNvSpPr txBox="1"/>
          <p:nvPr/>
        </p:nvSpPr>
        <p:spPr>
          <a:xfrm>
            <a:off x="6896034" y="478631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4" name="TextBox 63">
            <a:extLst>
              <a:ext uri="{FF2B5EF4-FFF2-40B4-BE49-F238E27FC236}">
                <a16:creationId xmlns:a16="http://schemas.microsoft.com/office/drawing/2014/main" id="{3A1B2411-822F-41BE-9FB4-B01F488943EF}"/>
              </a:ext>
            </a:extLst>
          </p:cNvPr>
          <p:cNvSpPr txBox="1"/>
          <p:nvPr/>
        </p:nvSpPr>
        <p:spPr>
          <a:xfrm>
            <a:off x="6442887" y="4786312"/>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65" name="Straight Connector 64">
            <a:extLst>
              <a:ext uri="{FF2B5EF4-FFF2-40B4-BE49-F238E27FC236}">
                <a16:creationId xmlns:a16="http://schemas.microsoft.com/office/drawing/2014/main" id="{76B5619A-BC87-4435-92BE-0D495174CDBE}"/>
              </a:ext>
            </a:extLst>
          </p:cNvPr>
          <p:cNvCxnSpPr>
            <a:cxnSpLocks/>
          </p:cNvCxnSpPr>
          <p:nvPr/>
        </p:nvCxnSpPr>
        <p:spPr>
          <a:xfrm>
            <a:off x="6010131" y="5303304"/>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B6F1EAB3-F25F-40AE-8645-256F449A5E67}"/>
              </a:ext>
            </a:extLst>
          </p:cNvPr>
          <p:cNvSpPr txBox="1"/>
          <p:nvPr/>
        </p:nvSpPr>
        <p:spPr>
          <a:xfrm>
            <a:off x="7337565" y="522363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7" name="TextBox 66">
            <a:extLst>
              <a:ext uri="{FF2B5EF4-FFF2-40B4-BE49-F238E27FC236}">
                <a16:creationId xmlns:a16="http://schemas.microsoft.com/office/drawing/2014/main" id="{E3E72157-8E3E-43B7-AE44-62AD76428EDD}"/>
              </a:ext>
            </a:extLst>
          </p:cNvPr>
          <p:cNvSpPr txBox="1"/>
          <p:nvPr/>
        </p:nvSpPr>
        <p:spPr>
          <a:xfrm>
            <a:off x="6882168" y="523302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8" name="TextBox 67">
            <a:extLst>
              <a:ext uri="{FF2B5EF4-FFF2-40B4-BE49-F238E27FC236}">
                <a16:creationId xmlns:a16="http://schemas.microsoft.com/office/drawing/2014/main" id="{27E1D5F2-9C3C-424E-9367-EDE77F6ED1C1}"/>
              </a:ext>
            </a:extLst>
          </p:cNvPr>
          <p:cNvSpPr txBox="1"/>
          <p:nvPr/>
        </p:nvSpPr>
        <p:spPr>
          <a:xfrm>
            <a:off x="6438224" y="52250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9" name="TextBox 68">
            <a:extLst>
              <a:ext uri="{FF2B5EF4-FFF2-40B4-BE49-F238E27FC236}">
                <a16:creationId xmlns:a16="http://schemas.microsoft.com/office/drawing/2014/main" id="{85A84C16-9695-4748-896C-097776BEBA53}"/>
              </a:ext>
            </a:extLst>
          </p:cNvPr>
          <p:cNvSpPr txBox="1"/>
          <p:nvPr/>
        </p:nvSpPr>
        <p:spPr>
          <a:xfrm>
            <a:off x="6472460" y="4354961"/>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70" name="Rectangle 69">
            <a:extLst>
              <a:ext uri="{FF2B5EF4-FFF2-40B4-BE49-F238E27FC236}">
                <a16:creationId xmlns:a16="http://schemas.microsoft.com/office/drawing/2014/main" id="{12EE4C26-A598-4121-9608-93E23BE079C8}"/>
              </a:ext>
            </a:extLst>
          </p:cNvPr>
          <p:cNvSpPr/>
          <p:nvPr/>
        </p:nvSpPr>
        <p:spPr>
          <a:xfrm>
            <a:off x="10028896" y="3966250"/>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CE198007-561E-4FF9-9985-7E5753EAF020}"/>
              </a:ext>
            </a:extLst>
          </p:cNvPr>
          <p:cNvSpPr/>
          <p:nvPr/>
        </p:nvSpPr>
        <p:spPr>
          <a:xfrm>
            <a:off x="9587256" y="3965795"/>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D5DE472E-E6AB-49C7-896B-6090DD41474D}"/>
              </a:ext>
            </a:extLst>
          </p:cNvPr>
          <p:cNvSpPr/>
          <p:nvPr/>
        </p:nvSpPr>
        <p:spPr>
          <a:xfrm>
            <a:off x="10025381" y="3064151"/>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87DCC4EF-E213-4BF5-97C6-F575AE035388}"/>
              </a:ext>
            </a:extLst>
          </p:cNvPr>
          <p:cNvSpPr/>
          <p:nvPr/>
        </p:nvSpPr>
        <p:spPr>
          <a:xfrm>
            <a:off x="9579772" y="3063696"/>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4" name="Straight Connector 73">
            <a:extLst>
              <a:ext uri="{FF2B5EF4-FFF2-40B4-BE49-F238E27FC236}">
                <a16:creationId xmlns:a16="http://schemas.microsoft.com/office/drawing/2014/main" id="{88E3EB1D-9E56-4878-8AB6-1FC6CD07E345}"/>
              </a:ext>
            </a:extLst>
          </p:cNvPr>
          <p:cNvCxnSpPr>
            <a:cxnSpLocks/>
          </p:cNvCxnSpPr>
          <p:nvPr/>
        </p:nvCxnSpPr>
        <p:spPr>
          <a:xfrm>
            <a:off x="8688843" y="440230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C7F5A86A-28CB-4037-B7C1-39675087EEA5}"/>
              </a:ext>
            </a:extLst>
          </p:cNvPr>
          <p:cNvSpPr txBox="1"/>
          <p:nvPr/>
        </p:nvSpPr>
        <p:spPr>
          <a:xfrm>
            <a:off x="9580418" y="342105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6" name="TextBox 75">
            <a:extLst>
              <a:ext uri="{FF2B5EF4-FFF2-40B4-BE49-F238E27FC236}">
                <a16:creationId xmlns:a16="http://schemas.microsoft.com/office/drawing/2014/main" id="{CE3E2DA7-B3DF-44A4-A171-419D9995245E}"/>
              </a:ext>
            </a:extLst>
          </p:cNvPr>
          <p:cNvSpPr txBox="1"/>
          <p:nvPr/>
        </p:nvSpPr>
        <p:spPr>
          <a:xfrm>
            <a:off x="10052854" y="341451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77" name="TextBox 76">
            <a:extLst>
              <a:ext uri="{FF2B5EF4-FFF2-40B4-BE49-F238E27FC236}">
                <a16:creationId xmlns:a16="http://schemas.microsoft.com/office/drawing/2014/main" id="{560B27CF-4E6C-4F6B-AE8C-6633EFD33388}"/>
              </a:ext>
            </a:extLst>
          </p:cNvPr>
          <p:cNvSpPr txBox="1"/>
          <p:nvPr/>
        </p:nvSpPr>
        <p:spPr>
          <a:xfrm>
            <a:off x="9598197" y="384612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8" name="TextBox 77">
            <a:extLst>
              <a:ext uri="{FF2B5EF4-FFF2-40B4-BE49-F238E27FC236}">
                <a16:creationId xmlns:a16="http://schemas.microsoft.com/office/drawing/2014/main" id="{EA9429B5-5A78-429E-936A-568681B6BBF0}"/>
              </a:ext>
            </a:extLst>
          </p:cNvPr>
          <p:cNvSpPr txBox="1"/>
          <p:nvPr/>
        </p:nvSpPr>
        <p:spPr>
          <a:xfrm>
            <a:off x="10041933" y="385401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79" name="TextBox 78">
            <a:extLst>
              <a:ext uri="{FF2B5EF4-FFF2-40B4-BE49-F238E27FC236}">
                <a16:creationId xmlns:a16="http://schemas.microsoft.com/office/drawing/2014/main" id="{B0476FF3-F7AA-4512-B272-C5F54E25911B}"/>
              </a:ext>
            </a:extLst>
          </p:cNvPr>
          <p:cNvSpPr txBox="1"/>
          <p:nvPr/>
        </p:nvSpPr>
        <p:spPr>
          <a:xfrm>
            <a:off x="8299261" y="389579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80" name="TextBox 79">
            <a:extLst>
              <a:ext uri="{FF2B5EF4-FFF2-40B4-BE49-F238E27FC236}">
                <a16:creationId xmlns:a16="http://schemas.microsoft.com/office/drawing/2014/main" id="{2ECBCA2D-3437-441A-945C-AC3B59D766EA}"/>
              </a:ext>
            </a:extLst>
          </p:cNvPr>
          <p:cNvSpPr txBox="1"/>
          <p:nvPr/>
        </p:nvSpPr>
        <p:spPr>
          <a:xfrm>
            <a:off x="9629357" y="322889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81" name="TextBox 80">
            <a:extLst>
              <a:ext uri="{FF2B5EF4-FFF2-40B4-BE49-F238E27FC236}">
                <a16:creationId xmlns:a16="http://schemas.microsoft.com/office/drawing/2014/main" id="{C2F3D0EF-790D-4917-9A7D-AA1BA2F181BD}"/>
              </a:ext>
            </a:extLst>
          </p:cNvPr>
          <p:cNvSpPr txBox="1"/>
          <p:nvPr/>
        </p:nvSpPr>
        <p:spPr>
          <a:xfrm>
            <a:off x="10021771" y="434951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2" name="TextBox 81">
            <a:extLst>
              <a:ext uri="{FF2B5EF4-FFF2-40B4-BE49-F238E27FC236}">
                <a16:creationId xmlns:a16="http://schemas.microsoft.com/office/drawing/2014/main" id="{5A4763E1-99C8-4C4F-87D5-97CEF3C34344}"/>
              </a:ext>
            </a:extLst>
          </p:cNvPr>
          <p:cNvSpPr txBox="1"/>
          <p:nvPr/>
        </p:nvSpPr>
        <p:spPr>
          <a:xfrm>
            <a:off x="9598197" y="4349513"/>
            <a:ext cx="5048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83" name="Straight Connector 82">
            <a:extLst>
              <a:ext uri="{FF2B5EF4-FFF2-40B4-BE49-F238E27FC236}">
                <a16:creationId xmlns:a16="http://schemas.microsoft.com/office/drawing/2014/main" id="{F4F51924-0D39-432F-8E2B-7899080F65C2}"/>
              </a:ext>
            </a:extLst>
          </p:cNvPr>
          <p:cNvCxnSpPr>
            <a:cxnSpLocks/>
          </p:cNvCxnSpPr>
          <p:nvPr/>
        </p:nvCxnSpPr>
        <p:spPr>
          <a:xfrm>
            <a:off x="9679222" y="341876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7E080A64-5B0D-49EC-85B8-EF40D3638A98}"/>
              </a:ext>
            </a:extLst>
          </p:cNvPr>
          <p:cNvSpPr txBox="1"/>
          <p:nvPr/>
        </p:nvSpPr>
        <p:spPr>
          <a:xfrm>
            <a:off x="10019358" y="47808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5" name="TextBox 84">
            <a:extLst>
              <a:ext uri="{FF2B5EF4-FFF2-40B4-BE49-F238E27FC236}">
                <a16:creationId xmlns:a16="http://schemas.microsoft.com/office/drawing/2014/main" id="{02B3AD3D-6570-4495-8A0F-83D94EB43E6E}"/>
              </a:ext>
            </a:extLst>
          </p:cNvPr>
          <p:cNvSpPr txBox="1"/>
          <p:nvPr/>
        </p:nvSpPr>
        <p:spPr>
          <a:xfrm>
            <a:off x="9577827" y="47808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6" name="TextBox 85">
            <a:extLst>
              <a:ext uri="{FF2B5EF4-FFF2-40B4-BE49-F238E27FC236}">
                <a16:creationId xmlns:a16="http://schemas.microsoft.com/office/drawing/2014/main" id="{F3D8E178-6FBD-4BAF-8D07-E71AFC6A9A3E}"/>
              </a:ext>
            </a:extLst>
          </p:cNvPr>
          <p:cNvSpPr txBox="1"/>
          <p:nvPr/>
        </p:nvSpPr>
        <p:spPr>
          <a:xfrm>
            <a:off x="9124680" y="4780864"/>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87" name="Straight Connector 86">
            <a:extLst>
              <a:ext uri="{FF2B5EF4-FFF2-40B4-BE49-F238E27FC236}">
                <a16:creationId xmlns:a16="http://schemas.microsoft.com/office/drawing/2014/main" id="{582C2354-1A30-4259-9588-6ABD81EDF3E0}"/>
              </a:ext>
            </a:extLst>
          </p:cNvPr>
          <p:cNvCxnSpPr>
            <a:cxnSpLocks/>
          </p:cNvCxnSpPr>
          <p:nvPr/>
        </p:nvCxnSpPr>
        <p:spPr>
          <a:xfrm>
            <a:off x="8691924" y="52978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F254BC18-748F-4B22-BEDE-6095A2D04B87}"/>
              </a:ext>
            </a:extLst>
          </p:cNvPr>
          <p:cNvSpPr txBox="1"/>
          <p:nvPr/>
        </p:nvSpPr>
        <p:spPr>
          <a:xfrm>
            <a:off x="10019358" y="521819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9" name="TextBox 88">
            <a:extLst>
              <a:ext uri="{FF2B5EF4-FFF2-40B4-BE49-F238E27FC236}">
                <a16:creationId xmlns:a16="http://schemas.microsoft.com/office/drawing/2014/main" id="{F193B6DE-A63C-43F0-A738-4715E6B32627}"/>
              </a:ext>
            </a:extLst>
          </p:cNvPr>
          <p:cNvSpPr txBox="1"/>
          <p:nvPr/>
        </p:nvSpPr>
        <p:spPr>
          <a:xfrm>
            <a:off x="9563961" y="52275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0" name="TextBox 89">
            <a:extLst>
              <a:ext uri="{FF2B5EF4-FFF2-40B4-BE49-F238E27FC236}">
                <a16:creationId xmlns:a16="http://schemas.microsoft.com/office/drawing/2014/main" id="{F122F8F6-9B7D-455E-A2DB-60C4D32366F8}"/>
              </a:ext>
            </a:extLst>
          </p:cNvPr>
          <p:cNvSpPr txBox="1"/>
          <p:nvPr/>
        </p:nvSpPr>
        <p:spPr>
          <a:xfrm>
            <a:off x="9120017" y="52196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1" name="TextBox 90">
            <a:extLst>
              <a:ext uri="{FF2B5EF4-FFF2-40B4-BE49-F238E27FC236}">
                <a16:creationId xmlns:a16="http://schemas.microsoft.com/office/drawing/2014/main" id="{2DBE664D-16EC-4C02-A447-B718DE98D377}"/>
              </a:ext>
            </a:extLst>
          </p:cNvPr>
          <p:cNvSpPr txBox="1"/>
          <p:nvPr/>
        </p:nvSpPr>
        <p:spPr>
          <a:xfrm>
            <a:off x="9154253" y="4349513"/>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92" name="Rectangle 91">
            <a:extLst>
              <a:ext uri="{FF2B5EF4-FFF2-40B4-BE49-F238E27FC236}">
                <a16:creationId xmlns:a16="http://schemas.microsoft.com/office/drawing/2014/main" id="{838C6F5A-5B71-4DAA-8DD8-890AE30C31D1}"/>
              </a:ext>
            </a:extLst>
          </p:cNvPr>
          <p:cNvSpPr/>
          <p:nvPr/>
        </p:nvSpPr>
        <p:spPr>
          <a:xfrm>
            <a:off x="9482724" y="1895835"/>
            <a:ext cx="26099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169, 196, 225</a:t>
            </a:r>
          </a:p>
        </p:txBody>
      </p:sp>
    </p:spTree>
    <p:extLst>
      <p:ext uri="{BB962C8B-B14F-4D97-AF65-F5344CB8AC3E}">
        <p14:creationId xmlns:p14="http://schemas.microsoft.com/office/powerpoint/2010/main" val="4076010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childTnLst>
                          </p:cTn>
                        </p:par>
                        <p:par>
                          <p:cTn id="46" fill="hold">
                            <p:stCondLst>
                              <p:cond delay="500"/>
                            </p:stCondLst>
                            <p:childTnLst>
                              <p:par>
                                <p:cTn id="47" presetID="10" presetClass="entr" presetSubtype="0" fill="hold" grpId="0"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500"/>
                                        <p:tgtEl>
                                          <p:spTgt spid="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xit" presetSubtype="0" fill="hold" grpId="1" nodeType="clickEffect">
                                  <p:stCondLst>
                                    <p:cond delay="0"/>
                                  </p:stCondLst>
                                  <p:childTnLst>
                                    <p:animEffect transition="out" filter="fade">
                                      <p:cBhvr>
                                        <p:cTn id="58" dur="500"/>
                                        <p:tgtEl>
                                          <p:spTgt spid="5"/>
                                        </p:tgtEl>
                                      </p:cBhvr>
                                    </p:animEffect>
                                    <p:set>
                                      <p:cBhvr>
                                        <p:cTn id="59" dur="1" fill="hold">
                                          <p:stCondLst>
                                            <p:cond delay="499"/>
                                          </p:stCondLst>
                                        </p:cTn>
                                        <p:tgtEl>
                                          <p:spTgt spid="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
                                        </p:tgtEl>
                                      </p:cBhvr>
                                    </p:animEffect>
                                    <p:set>
                                      <p:cBhvr>
                                        <p:cTn id="62" dur="1" fill="hold">
                                          <p:stCondLst>
                                            <p:cond delay="499"/>
                                          </p:stCondLst>
                                        </p:cTn>
                                        <p:tgtEl>
                                          <p:spTgt spid="8"/>
                                        </p:tgtEl>
                                        <p:attrNameLst>
                                          <p:attrName>style.visibility</p:attrName>
                                        </p:attrNameLst>
                                      </p:cBhvr>
                                      <p:to>
                                        <p:strVal val="hidden"/>
                                      </p:to>
                                    </p:set>
                                  </p:childTnLst>
                                </p:cTn>
                              </p:par>
                            </p:childTnLst>
                          </p:cTn>
                        </p:par>
                        <p:par>
                          <p:cTn id="63" fill="hold">
                            <p:stCondLst>
                              <p:cond delay="500"/>
                            </p:stCondLst>
                            <p:childTnLst>
                              <p:par>
                                <p:cTn id="64" presetID="10" presetClass="entr" presetSubtype="0" fill="hold" grpId="2" nodeType="after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fade">
                                      <p:cBhvr>
                                        <p:cTn id="66" dur="500"/>
                                        <p:tgtEl>
                                          <p:spTgt spid="7"/>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fade">
                                      <p:cBhvr>
                                        <p:cTn id="69" dur="500"/>
                                        <p:tgtEl>
                                          <p:spTgt spid="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fade">
                                      <p:cBhvr>
                                        <p:cTn id="74" dur="500"/>
                                        <p:tgtEl>
                                          <p:spTgt spid="1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fad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grpId="3" nodeType="clickEffect">
                                  <p:stCondLst>
                                    <p:cond delay="0"/>
                                  </p:stCondLst>
                                  <p:childTnLst>
                                    <p:animEffect transition="out" filter="fade">
                                      <p:cBhvr>
                                        <p:cTn id="83" dur="500"/>
                                        <p:tgtEl>
                                          <p:spTgt spid="7"/>
                                        </p:tgtEl>
                                      </p:cBhvr>
                                    </p:animEffect>
                                    <p:set>
                                      <p:cBhvr>
                                        <p:cTn id="84" dur="1" fill="hold">
                                          <p:stCondLst>
                                            <p:cond delay="499"/>
                                          </p:stCondLst>
                                        </p:cTn>
                                        <p:tgtEl>
                                          <p:spTgt spid="7"/>
                                        </p:tgtEl>
                                        <p:attrNameLst>
                                          <p:attrName>style.visibility</p:attrName>
                                        </p:attrNameLst>
                                      </p:cBhvr>
                                      <p:to>
                                        <p:strVal val="hidden"/>
                                      </p:to>
                                    </p:set>
                                  </p:childTnLst>
                                </p:cTn>
                              </p:par>
                            </p:childTnLst>
                          </p:cTn>
                        </p:par>
                        <p:par>
                          <p:cTn id="85" fill="hold">
                            <p:stCondLst>
                              <p:cond delay="500"/>
                            </p:stCondLst>
                            <p:childTnLst>
                              <p:par>
                                <p:cTn id="86" presetID="10" presetClass="entr" presetSubtype="0" fill="hold" grpId="2" nodeType="afterEffect">
                                  <p:stCondLst>
                                    <p:cond delay="0"/>
                                  </p:stCondLst>
                                  <p:childTnLst>
                                    <p:set>
                                      <p:cBhvr>
                                        <p:cTn id="87" dur="1" fill="hold">
                                          <p:stCondLst>
                                            <p:cond delay="0"/>
                                          </p:stCondLst>
                                        </p:cTn>
                                        <p:tgtEl>
                                          <p:spTgt spid="8"/>
                                        </p:tgtEl>
                                        <p:attrNameLst>
                                          <p:attrName>style.visibility</p:attrName>
                                        </p:attrNameLst>
                                      </p:cBhvr>
                                      <p:to>
                                        <p:strVal val="visible"/>
                                      </p:to>
                                    </p:set>
                                    <p:animEffect transition="in" filter="fade">
                                      <p:cBhvr>
                                        <p:cTn id="88" dur="500"/>
                                        <p:tgtEl>
                                          <p:spTgt spid="8"/>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1"/>
                                        </p:tgtEl>
                                        <p:attrNameLst>
                                          <p:attrName>style.visibility</p:attrName>
                                        </p:attrNameLst>
                                      </p:cBhvr>
                                      <p:to>
                                        <p:strVal val="visible"/>
                                      </p:to>
                                    </p:set>
                                    <p:animEffect transition="in" filter="fade">
                                      <p:cBhvr>
                                        <p:cTn id="93" dur="500"/>
                                        <p:tgtEl>
                                          <p:spTgt spid="21"/>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xit" presetSubtype="0" fill="hold" grpId="3" nodeType="clickEffect">
                                  <p:stCondLst>
                                    <p:cond delay="0"/>
                                  </p:stCondLst>
                                  <p:childTnLst>
                                    <p:animEffect transition="out" filter="fade">
                                      <p:cBhvr>
                                        <p:cTn id="97" dur="500"/>
                                        <p:tgtEl>
                                          <p:spTgt spid="8"/>
                                        </p:tgtEl>
                                      </p:cBhvr>
                                    </p:animEffect>
                                    <p:set>
                                      <p:cBhvr>
                                        <p:cTn id="98" dur="1" fill="hold">
                                          <p:stCondLst>
                                            <p:cond delay="499"/>
                                          </p:stCondLst>
                                        </p:cTn>
                                        <p:tgtEl>
                                          <p:spTgt spid="8"/>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6"/>
                                        </p:tgtEl>
                                      </p:cBhvr>
                                    </p:animEffect>
                                    <p:set>
                                      <p:cBhvr>
                                        <p:cTn id="101" dur="1" fill="hold">
                                          <p:stCondLst>
                                            <p:cond delay="499"/>
                                          </p:stCondLst>
                                        </p:cTn>
                                        <p:tgtEl>
                                          <p:spTgt spid="6"/>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22"/>
                                        </p:tgtEl>
                                        <p:attrNameLst>
                                          <p:attrName>style.visibility</p:attrName>
                                        </p:attrNameLst>
                                      </p:cBhvr>
                                      <p:to>
                                        <p:strVal val="visible"/>
                                      </p:to>
                                    </p:set>
                                    <p:animEffect transition="in" filter="fade">
                                      <p:cBhvr>
                                        <p:cTn id="106" dur="500"/>
                                        <p:tgtEl>
                                          <p:spTgt spid="22"/>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fade">
                                      <p:cBhvr>
                                        <p:cTn id="111" dur="500"/>
                                        <p:tgtEl>
                                          <p:spTgt spid="2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4"/>
                                        </p:tgtEl>
                                        <p:attrNameLst>
                                          <p:attrName>style.visibility</p:attrName>
                                        </p:attrNameLst>
                                      </p:cBhvr>
                                      <p:to>
                                        <p:strVal val="visible"/>
                                      </p:to>
                                    </p:set>
                                    <p:animEffect transition="in" filter="fade">
                                      <p:cBhvr>
                                        <p:cTn id="116" dur="500"/>
                                        <p:tgtEl>
                                          <p:spTgt spid="24"/>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25"/>
                                        </p:tgtEl>
                                        <p:attrNameLst>
                                          <p:attrName>style.visibility</p:attrName>
                                        </p:attrNameLst>
                                      </p:cBhvr>
                                      <p:to>
                                        <p:strVal val="visible"/>
                                      </p:to>
                                    </p:set>
                                    <p:animEffect transition="in" filter="fade">
                                      <p:cBhvr>
                                        <p:cTn id="121" dur="500"/>
                                        <p:tgtEl>
                                          <p:spTgt spid="2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2"/>
                                        </p:tgtEl>
                                        <p:attrNameLst>
                                          <p:attrName>style.visibility</p:attrName>
                                        </p:attrNameLst>
                                      </p:cBhvr>
                                      <p:to>
                                        <p:strVal val="visible"/>
                                      </p:to>
                                    </p:set>
                                    <p:animEffect transition="in" filter="fade">
                                      <p:cBhvr>
                                        <p:cTn id="126" dur="500"/>
                                        <p:tgtEl>
                                          <p:spTgt spid="32"/>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31"/>
                                        </p:tgtEl>
                                        <p:attrNameLst>
                                          <p:attrName>style.visibility</p:attrName>
                                        </p:attrNameLst>
                                      </p:cBhvr>
                                      <p:to>
                                        <p:strVal val="visible"/>
                                      </p:to>
                                    </p:set>
                                    <p:animEffect transition="in" filter="fade">
                                      <p:cBhvr>
                                        <p:cTn id="129" dur="500"/>
                                        <p:tgtEl>
                                          <p:spTgt spid="31"/>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4"/>
                                        </p:tgtEl>
                                        <p:attrNameLst>
                                          <p:attrName>style.visibility</p:attrName>
                                        </p:attrNameLst>
                                      </p:cBhvr>
                                      <p:to>
                                        <p:strVal val="visible"/>
                                      </p:to>
                                    </p:set>
                                    <p:animEffect transition="in" filter="fade">
                                      <p:cBhvr>
                                        <p:cTn id="132" dur="500"/>
                                        <p:tgtEl>
                                          <p:spTgt spid="34"/>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33"/>
                                        </p:tgtEl>
                                        <p:attrNameLst>
                                          <p:attrName>style.visibility</p:attrName>
                                        </p:attrNameLst>
                                      </p:cBhvr>
                                      <p:to>
                                        <p:strVal val="visible"/>
                                      </p:to>
                                    </p:set>
                                    <p:animEffect transition="in" filter="fade">
                                      <p:cBhvr>
                                        <p:cTn id="135" dur="500"/>
                                        <p:tgtEl>
                                          <p:spTgt spid="33"/>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Effect transition="in" filter="fade">
                                      <p:cBhvr>
                                        <p:cTn id="138" dur="500"/>
                                        <p:tgtEl>
                                          <p:spTgt spid="35"/>
                                        </p:tgtEl>
                                      </p:cBhvr>
                                    </p:animEffect>
                                  </p:childTnLst>
                                </p:cTn>
                              </p:par>
                              <p:par>
                                <p:cTn id="139" presetID="10" presetClass="entr" presetSubtype="0" fill="hold" nodeType="withEffect">
                                  <p:stCondLst>
                                    <p:cond delay="0"/>
                                  </p:stCondLst>
                                  <p:childTnLst>
                                    <p:set>
                                      <p:cBhvr>
                                        <p:cTn id="140" dur="1" fill="hold">
                                          <p:stCondLst>
                                            <p:cond delay="0"/>
                                          </p:stCondLst>
                                        </p:cTn>
                                        <p:tgtEl>
                                          <p:spTgt spid="30"/>
                                        </p:tgtEl>
                                        <p:attrNameLst>
                                          <p:attrName>style.visibility</p:attrName>
                                        </p:attrNameLst>
                                      </p:cBhvr>
                                      <p:to>
                                        <p:strVal val="visible"/>
                                      </p:to>
                                    </p:set>
                                    <p:animEffect transition="in" filter="fade">
                                      <p:cBhvr>
                                        <p:cTn id="141" dur="500"/>
                                        <p:tgtEl>
                                          <p:spTgt spid="3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8"/>
                                        </p:tgtEl>
                                        <p:attrNameLst>
                                          <p:attrName>style.visibility</p:attrName>
                                        </p:attrNameLst>
                                      </p:cBhvr>
                                      <p:to>
                                        <p:strVal val="visible"/>
                                      </p:to>
                                    </p:set>
                                    <p:animEffect transition="in" filter="fade">
                                      <p:cBhvr>
                                        <p:cTn id="146" dur="500"/>
                                        <p:tgtEl>
                                          <p:spTgt spid="28"/>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26"/>
                                        </p:tgtEl>
                                        <p:attrNameLst>
                                          <p:attrName>style.visibility</p:attrName>
                                        </p:attrNameLst>
                                      </p:cBhvr>
                                      <p:to>
                                        <p:strVal val="visible"/>
                                      </p:to>
                                    </p:set>
                                    <p:animEffect transition="in" filter="fade">
                                      <p:cBhvr>
                                        <p:cTn id="149" dur="500"/>
                                        <p:tgtEl>
                                          <p:spTgt spid="26"/>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36"/>
                                        </p:tgtEl>
                                        <p:attrNameLst>
                                          <p:attrName>style.visibility</p:attrName>
                                        </p:attrNameLst>
                                      </p:cBhvr>
                                      <p:to>
                                        <p:strVal val="visible"/>
                                      </p:to>
                                    </p:set>
                                    <p:animEffect transition="in" filter="fade">
                                      <p:cBhvr>
                                        <p:cTn id="154" dur="500"/>
                                        <p:tgtEl>
                                          <p:spTgt spid="36"/>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37"/>
                                        </p:tgtEl>
                                        <p:attrNameLst>
                                          <p:attrName>style.visibility</p:attrName>
                                        </p:attrNameLst>
                                      </p:cBhvr>
                                      <p:to>
                                        <p:strVal val="visible"/>
                                      </p:to>
                                    </p:set>
                                    <p:animEffect transition="in" filter="fade">
                                      <p:cBhvr>
                                        <p:cTn id="159" dur="500"/>
                                        <p:tgtEl>
                                          <p:spTgt spid="37"/>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xit" presetSubtype="0" fill="hold" grpId="1" nodeType="clickEffect">
                                  <p:stCondLst>
                                    <p:cond delay="0"/>
                                  </p:stCondLst>
                                  <p:childTnLst>
                                    <p:animEffect transition="out" filter="fade">
                                      <p:cBhvr>
                                        <p:cTn id="163" dur="500"/>
                                        <p:tgtEl>
                                          <p:spTgt spid="28"/>
                                        </p:tgtEl>
                                      </p:cBhvr>
                                    </p:animEffect>
                                    <p:set>
                                      <p:cBhvr>
                                        <p:cTn id="164" dur="1" fill="hold">
                                          <p:stCondLst>
                                            <p:cond delay="499"/>
                                          </p:stCondLst>
                                        </p:cTn>
                                        <p:tgtEl>
                                          <p:spTgt spid="28"/>
                                        </p:tgtEl>
                                        <p:attrNameLst>
                                          <p:attrName>style.visibility</p:attrName>
                                        </p:attrNameLst>
                                      </p:cBhvr>
                                      <p:to>
                                        <p:strVal val="hidden"/>
                                      </p:to>
                                    </p:set>
                                  </p:childTnLst>
                                </p:cTn>
                              </p:par>
                            </p:childTnLst>
                          </p:cTn>
                        </p:par>
                        <p:par>
                          <p:cTn id="165" fill="hold">
                            <p:stCondLst>
                              <p:cond delay="500"/>
                            </p:stCondLst>
                            <p:childTnLst>
                              <p:par>
                                <p:cTn id="166" presetID="10" presetClass="entr" presetSubtype="0" fill="hold" grpId="0" nodeType="afterEffect">
                                  <p:stCondLst>
                                    <p:cond delay="0"/>
                                  </p:stCondLst>
                                  <p:childTnLst>
                                    <p:set>
                                      <p:cBhvr>
                                        <p:cTn id="167" dur="1" fill="hold">
                                          <p:stCondLst>
                                            <p:cond delay="0"/>
                                          </p:stCondLst>
                                        </p:cTn>
                                        <p:tgtEl>
                                          <p:spTgt spid="29"/>
                                        </p:tgtEl>
                                        <p:attrNameLst>
                                          <p:attrName>style.visibility</p:attrName>
                                        </p:attrNameLst>
                                      </p:cBhvr>
                                      <p:to>
                                        <p:strVal val="visible"/>
                                      </p:to>
                                    </p:set>
                                    <p:animEffect transition="in" filter="fade">
                                      <p:cBhvr>
                                        <p:cTn id="168" dur="500"/>
                                        <p:tgtEl>
                                          <p:spTgt spid="29"/>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38"/>
                                        </p:tgtEl>
                                        <p:attrNameLst>
                                          <p:attrName>style.visibility</p:attrName>
                                        </p:attrNameLst>
                                      </p:cBhvr>
                                      <p:to>
                                        <p:strVal val="visible"/>
                                      </p:to>
                                    </p:set>
                                    <p:animEffect transition="in" filter="fade">
                                      <p:cBhvr>
                                        <p:cTn id="173" dur="500"/>
                                        <p:tgtEl>
                                          <p:spTgt spid="38"/>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nodeType="clickEffect">
                                  <p:stCondLst>
                                    <p:cond delay="0"/>
                                  </p:stCondLst>
                                  <p:childTnLst>
                                    <p:set>
                                      <p:cBhvr>
                                        <p:cTn id="177" dur="1" fill="hold">
                                          <p:stCondLst>
                                            <p:cond delay="0"/>
                                          </p:stCondLst>
                                        </p:cTn>
                                        <p:tgtEl>
                                          <p:spTgt spid="39"/>
                                        </p:tgtEl>
                                        <p:attrNameLst>
                                          <p:attrName>style.visibility</p:attrName>
                                        </p:attrNameLst>
                                      </p:cBhvr>
                                      <p:to>
                                        <p:strVal val="visible"/>
                                      </p:to>
                                    </p:set>
                                    <p:animEffect transition="in" filter="fade">
                                      <p:cBhvr>
                                        <p:cTn id="178" dur="500"/>
                                        <p:tgtEl>
                                          <p:spTgt spid="39"/>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xit" presetSubtype="0" fill="hold" grpId="1" nodeType="clickEffect">
                                  <p:stCondLst>
                                    <p:cond delay="0"/>
                                  </p:stCondLst>
                                  <p:childTnLst>
                                    <p:animEffect transition="out" filter="fade">
                                      <p:cBhvr>
                                        <p:cTn id="182" dur="500"/>
                                        <p:tgtEl>
                                          <p:spTgt spid="26"/>
                                        </p:tgtEl>
                                      </p:cBhvr>
                                    </p:animEffect>
                                    <p:set>
                                      <p:cBhvr>
                                        <p:cTn id="183" dur="1" fill="hold">
                                          <p:stCondLst>
                                            <p:cond delay="499"/>
                                          </p:stCondLst>
                                        </p:cTn>
                                        <p:tgtEl>
                                          <p:spTgt spid="26"/>
                                        </p:tgtEl>
                                        <p:attrNameLst>
                                          <p:attrName>style.visibility</p:attrName>
                                        </p:attrNameLst>
                                      </p:cBhvr>
                                      <p:to>
                                        <p:strVal val="hidden"/>
                                      </p:to>
                                    </p:set>
                                  </p:childTnLst>
                                </p:cTn>
                              </p:par>
                              <p:par>
                                <p:cTn id="184" presetID="10" presetClass="exit" presetSubtype="0" fill="hold" grpId="1" nodeType="withEffect">
                                  <p:stCondLst>
                                    <p:cond delay="0"/>
                                  </p:stCondLst>
                                  <p:childTnLst>
                                    <p:animEffect transition="out" filter="fade">
                                      <p:cBhvr>
                                        <p:cTn id="185" dur="500"/>
                                        <p:tgtEl>
                                          <p:spTgt spid="29"/>
                                        </p:tgtEl>
                                      </p:cBhvr>
                                    </p:animEffect>
                                    <p:set>
                                      <p:cBhvr>
                                        <p:cTn id="186" dur="1" fill="hold">
                                          <p:stCondLst>
                                            <p:cond delay="499"/>
                                          </p:stCondLst>
                                        </p:cTn>
                                        <p:tgtEl>
                                          <p:spTgt spid="29"/>
                                        </p:tgtEl>
                                        <p:attrNameLst>
                                          <p:attrName>style.visibility</p:attrName>
                                        </p:attrNameLst>
                                      </p:cBhvr>
                                      <p:to>
                                        <p:strVal val="hidden"/>
                                      </p:to>
                                    </p:set>
                                  </p:childTnLst>
                                </p:cTn>
                              </p:par>
                            </p:childTnLst>
                          </p:cTn>
                        </p:par>
                        <p:par>
                          <p:cTn id="187" fill="hold">
                            <p:stCondLst>
                              <p:cond delay="500"/>
                            </p:stCondLst>
                            <p:childTnLst>
                              <p:par>
                                <p:cTn id="188" presetID="10" presetClass="entr" presetSubtype="0" fill="hold" grpId="2" nodeType="afterEffect">
                                  <p:stCondLst>
                                    <p:cond delay="0"/>
                                  </p:stCondLst>
                                  <p:childTnLst>
                                    <p:set>
                                      <p:cBhvr>
                                        <p:cTn id="189" dur="1" fill="hold">
                                          <p:stCondLst>
                                            <p:cond delay="0"/>
                                          </p:stCondLst>
                                        </p:cTn>
                                        <p:tgtEl>
                                          <p:spTgt spid="28"/>
                                        </p:tgtEl>
                                        <p:attrNameLst>
                                          <p:attrName>style.visibility</p:attrName>
                                        </p:attrNameLst>
                                      </p:cBhvr>
                                      <p:to>
                                        <p:strVal val="visible"/>
                                      </p:to>
                                    </p:set>
                                    <p:animEffect transition="in" filter="fade">
                                      <p:cBhvr>
                                        <p:cTn id="190" dur="500"/>
                                        <p:tgtEl>
                                          <p:spTgt spid="28"/>
                                        </p:tgtEl>
                                      </p:cBhvr>
                                    </p:animEffect>
                                  </p:childTnLst>
                                </p:cTn>
                              </p:par>
                              <p:par>
                                <p:cTn id="191" presetID="10" presetClass="entr" presetSubtype="0" fill="hold" grpId="0" nodeType="withEffect">
                                  <p:stCondLst>
                                    <p:cond delay="0"/>
                                  </p:stCondLst>
                                  <p:childTnLst>
                                    <p:set>
                                      <p:cBhvr>
                                        <p:cTn id="192" dur="1" fill="hold">
                                          <p:stCondLst>
                                            <p:cond delay="0"/>
                                          </p:stCondLst>
                                        </p:cTn>
                                        <p:tgtEl>
                                          <p:spTgt spid="27"/>
                                        </p:tgtEl>
                                        <p:attrNameLst>
                                          <p:attrName>style.visibility</p:attrName>
                                        </p:attrNameLst>
                                      </p:cBhvr>
                                      <p:to>
                                        <p:strVal val="visible"/>
                                      </p:to>
                                    </p:set>
                                    <p:animEffect transition="in" filter="fade">
                                      <p:cBhvr>
                                        <p:cTn id="193" dur="500"/>
                                        <p:tgtEl>
                                          <p:spTgt spid="27"/>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40"/>
                                        </p:tgtEl>
                                        <p:attrNameLst>
                                          <p:attrName>style.visibility</p:attrName>
                                        </p:attrNameLst>
                                      </p:cBhvr>
                                      <p:to>
                                        <p:strVal val="visible"/>
                                      </p:to>
                                    </p:set>
                                    <p:animEffect transition="in" filter="fade">
                                      <p:cBhvr>
                                        <p:cTn id="198" dur="500"/>
                                        <p:tgtEl>
                                          <p:spTgt spid="40"/>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41"/>
                                        </p:tgtEl>
                                        <p:attrNameLst>
                                          <p:attrName>style.visibility</p:attrName>
                                        </p:attrNameLst>
                                      </p:cBhvr>
                                      <p:to>
                                        <p:strVal val="visible"/>
                                      </p:to>
                                    </p:set>
                                    <p:animEffect transition="in" filter="fade">
                                      <p:cBhvr>
                                        <p:cTn id="203" dur="500"/>
                                        <p:tgtEl>
                                          <p:spTgt spid="41"/>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xit" presetSubtype="0" fill="hold" grpId="3" nodeType="clickEffect">
                                  <p:stCondLst>
                                    <p:cond delay="0"/>
                                  </p:stCondLst>
                                  <p:childTnLst>
                                    <p:animEffect transition="out" filter="fade">
                                      <p:cBhvr>
                                        <p:cTn id="207" dur="500"/>
                                        <p:tgtEl>
                                          <p:spTgt spid="28"/>
                                        </p:tgtEl>
                                      </p:cBhvr>
                                    </p:animEffect>
                                    <p:set>
                                      <p:cBhvr>
                                        <p:cTn id="208" dur="1" fill="hold">
                                          <p:stCondLst>
                                            <p:cond delay="499"/>
                                          </p:stCondLst>
                                        </p:cTn>
                                        <p:tgtEl>
                                          <p:spTgt spid="28"/>
                                        </p:tgtEl>
                                        <p:attrNameLst>
                                          <p:attrName>style.visibility</p:attrName>
                                        </p:attrNameLst>
                                      </p:cBhvr>
                                      <p:to>
                                        <p:strVal val="hidden"/>
                                      </p:to>
                                    </p:set>
                                  </p:childTnLst>
                                </p:cTn>
                              </p:par>
                            </p:childTnLst>
                          </p:cTn>
                        </p:par>
                        <p:par>
                          <p:cTn id="209" fill="hold">
                            <p:stCondLst>
                              <p:cond delay="500"/>
                            </p:stCondLst>
                            <p:childTnLst>
                              <p:par>
                                <p:cTn id="210" presetID="10" presetClass="entr" presetSubtype="0" fill="hold" grpId="2" nodeType="afterEffect">
                                  <p:stCondLst>
                                    <p:cond delay="0"/>
                                  </p:stCondLst>
                                  <p:childTnLst>
                                    <p:set>
                                      <p:cBhvr>
                                        <p:cTn id="211" dur="1" fill="hold">
                                          <p:stCondLst>
                                            <p:cond delay="0"/>
                                          </p:stCondLst>
                                        </p:cTn>
                                        <p:tgtEl>
                                          <p:spTgt spid="29"/>
                                        </p:tgtEl>
                                        <p:attrNameLst>
                                          <p:attrName>style.visibility</p:attrName>
                                        </p:attrNameLst>
                                      </p:cBhvr>
                                      <p:to>
                                        <p:strVal val="visible"/>
                                      </p:to>
                                    </p:set>
                                    <p:animEffect transition="in" filter="fade">
                                      <p:cBhvr>
                                        <p:cTn id="212" dur="500"/>
                                        <p:tgtEl>
                                          <p:spTgt spid="29"/>
                                        </p:tgtEl>
                                      </p:cBhvr>
                                    </p:animEffect>
                                  </p:childTnLst>
                                </p:cTn>
                              </p:par>
                            </p:childTnLst>
                          </p:cTn>
                        </p:par>
                      </p:childTnLst>
                    </p:cTn>
                  </p:par>
                  <p:par>
                    <p:cTn id="213" fill="hold">
                      <p:stCondLst>
                        <p:cond delay="indefinite"/>
                      </p:stCondLst>
                      <p:childTnLst>
                        <p:par>
                          <p:cTn id="214" fill="hold">
                            <p:stCondLst>
                              <p:cond delay="0"/>
                            </p:stCondLst>
                            <p:childTnLst>
                              <p:par>
                                <p:cTn id="215" presetID="10" presetClass="entr" presetSubtype="0" fill="hold" grpId="0" nodeType="clickEffect">
                                  <p:stCondLst>
                                    <p:cond delay="0"/>
                                  </p:stCondLst>
                                  <p:childTnLst>
                                    <p:set>
                                      <p:cBhvr>
                                        <p:cTn id="216" dur="1" fill="hold">
                                          <p:stCondLst>
                                            <p:cond delay="0"/>
                                          </p:stCondLst>
                                        </p:cTn>
                                        <p:tgtEl>
                                          <p:spTgt spid="42"/>
                                        </p:tgtEl>
                                        <p:attrNameLst>
                                          <p:attrName>style.visibility</p:attrName>
                                        </p:attrNameLst>
                                      </p:cBhvr>
                                      <p:to>
                                        <p:strVal val="visible"/>
                                      </p:to>
                                    </p:set>
                                    <p:animEffect transition="in" filter="fade">
                                      <p:cBhvr>
                                        <p:cTn id="217" dur="500"/>
                                        <p:tgtEl>
                                          <p:spTgt spid="42"/>
                                        </p:tgtEl>
                                      </p:cBhvr>
                                    </p:animEffect>
                                  </p:childTnLst>
                                </p:cTn>
                              </p:par>
                            </p:childTnLst>
                          </p:cTn>
                        </p:par>
                      </p:childTnLst>
                    </p:cTn>
                  </p:par>
                  <p:par>
                    <p:cTn id="218" fill="hold">
                      <p:stCondLst>
                        <p:cond delay="indefinite"/>
                      </p:stCondLst>
                      <p:childTnLst>
                        <p:par>
                          <p:cTn id="219" fill="hold">
                            <p:stCondLst>
                              <p:cond delay="0"/>
                            </p:stCondLst>
                            <p:childTnLst>
                              <p:par>
                                <p:cTn id="220" presetID="10" presetClass="exit" presetSubtype="0" fill="hold" grpId="3" nodeType="clickEffect">
                                  <p:stCondLst>
                                    <p:cond delay="0"/>
                                  </p:stCondLst>
                                  <p:childTnLst>
                                    <p:animEffect transition="out" filter="fade">
                                      <p:cBhvr>
                                        <p:cTn id="221" dur="500"/>
                                        <p:tgtEl>
                                          <p:spTgt spid="29"/>
                                        </p:tgtEl>
                                      </p:cBhvr>
                                    </p:animEffect>
                                    <p:set>
                                      <p:cBhvr>
                                        <p:cTn id="222" dur="1" fill="hold">
                                          <p:stCondLst>
                                            <p:cond delay="499"/>
                                          </p:stCondLst>
                                        </p:cTn>
                                        <p:tgtEl>
                                          <p:spTgt spid="29"/>
                                        </p:tgtEl>
                                        <p:attrNameLst>
                                          <p:attrName>style.visibility</p:attrName>
                                        </p:attrNameLst>
                                      </p:cBhvr>
                                      <p:to>
                                        <p:strVal val="hidden"/>
                                      </p:to>
                                    </p:set>
                                  </p:childTnLst>
                                </p:cTn>
                              </p:par>
                              <p:par>
                                <p:cTn id="223" presetID="10" presetClass="exit" presetSubtype="0" fill="hold" grpId="1" nodeType="withEffect">
                                  <p:stCondLst>
                                    <p:cond delay="0"/>
                                  </p:stCondLst>
                                  <p:childTnLst>
                                    <p:animEffect transition="out" filter="fade">
                                      <p:cBhvr>
                                        <p:cTn id="224" dur="500"/>
                                        <p:tgtEl>
                                          <p:spTgt spid="27"/>
                                        </p:tgtEl>
                                      </p:cBhvr>
                                    </p:animEffect>
                                    <p:set>
                                      <p:cBhvr>
                                        <p:cTn id="225" dur="1" fill="hold">
                                          <p:stCondLst>
                                            <p:cond delay="499"/>
                                          </p:stCondLst>
                                        </p:cTn>
                                        <p:tgtEl>
                                          <p:spTgt spid="27"/>
                                        </p:tgtEl>
                                        <p:attrNameLst>
                                          <p:attrName>style.visibility</p:attrName>
                                        </p:attrNameLst>
                                      </p:cBhvr>
                                      <p:to>
                                        <p:strVal val="hidden"/>
                                      </p:to>
                                    </p:set>
                                  </p:childTnLst>
                                </p:cTn>
                              </p:par>
                            </p:childTnLst>
                          </p:cTn>
                        </p:par>
                      </p:childTnLst>
                    </p:cTn>
                  </p:par>
                  <p:par>
                    <p:cTn id="226" fill="hold">
                      <p:stCondLst>
                        <p:cond delay="indefinite"/>
                      </p:stCondLst>
                      <p:childTnLst>
                        <p:par>
                          <p:cTn id="227" fill="hold">
                            <p:stCondLst>
                              <p:cond delay="0"/>
                            </p:stCondLst>
                            <p:childTnLst>
                              <p:par>
                                <p:cTn id="228" presetID="10" presetClass="entr" presetSubtype="0" fill="hold" nodeType="clickEffect">
                                  <p:stCondLst>
                                    <p:cond delay="0"/>
                                  </p:stCondLst>
                                  <p:childTnLst>
                                    <p:set>
                                      <p:cBhvr>
                                        <p:cTn id="229" dur="1" fill="hold">
                                          <p:stCondLst>
                                            <p:cond delay="0"/>
                                          </p:stCondLst>
                                        </p:cTn>
                                        <p:tgtEl>
                                          <p:spTgt spid="43"/>
                                        </p:tgtEl>
                                        <p:attrNameLst>
                                          <p:attrName>style.visibility</p:attrName>
                                        </p:attrNameLst>
                                      </p:cBhvr>
                                      <p:to>
                                        <p:strVal val="visible"/>
                                      </p:to>
                                    </p:set>
                                    <p:animEffect transition="in" filter="fade">
                                      <p:cBhvr>
                                        <p:cTn id="230" dur="500"/>
                                        <p:tgtEl>
                                          <p:spTgt spid="43"/>
                                        </p:tgtEl>
                                      </p:cBhvr>
                                    </p:animEffect>
                                  </p:childTnLst>
                                </p:cTn>
                              </p:par>
                            </p:childTnLst>
                          </p:cTn>
                        </p:par>
                      </p:childTnLst>
                    </p:cTn>
                  </p:par>
                  <p:par>
                    <p:cTn id="231" fill="hold">
                      <p:stCondLst>
                        <p:cond delay="indefinite"/>
                      </p:stCondLst>
                      <p:childTnLst>
                        <p:par>
                          <p:cTn id="232" fill="hold">
                            <p:stCondLst>
                              <p:cond delay="0"/>
                            </p:stCondLst>
                            <p:childTnLst>
                              <p:par>
                                <p:cTn id="233" presetID="10" presetClass="entr" presetSubtype="0" fill="hold" grpId="0" nodeType="clickEffect">
                                  <p:stCondLst>
                                    <p:cond delay="0"/>
                                  </p:stCondLst>
                                  <p:childTnLst>
                                    <p:set>
                                      <p:cBhvr>
                                        <p:cTn id="234" dur="1" fill="hold">
                                          <p:stCondLst>
                                            <p:cond delay="0"/>
                                          </p:stCondLst>
                                        </p:cTn>
                                        <p:tgtEl>
                                          <p:spTgt spid="44"/>
                                        </p:tgtEl>
                                        <p:attrNameLst>
                                          <p:attrName>style.visibility</p:attrName>
                                        </p:attrNameLst>
                                      </p:cBhvr>
                                      <p:to>
                                        <p:strVal val="visible"/>
                                      </p:to>
                                    </p:set>
                                    <p:animEffect transition="in" filter="fade">
                                      <p:cBhvr>
                                        <p:cTn id="235" dur="500"/>
                                        <p:tgtEl>
                                          <p:spTgt spid="44"/>
                                        </p:tgtEl>
                                      </p:cBhvr>
                                    </p:animEffect>
                                  </p:childTnLst>
                                </p:cTn>
                              </p:par>
                            </p:childTnLst>
                          </p:cTn>
                        </p:par>
                      </p:childTnLst>
                    </p:cTn>
                  </p:par>
                  <p:par>
                    <p:cTn id="236" fill="hold">
                      <p:stCondLst>
                        <p:cond delay="indefinite"/>
                      </p:stCondLst>
                      <p:childTnLst>
                        <p:par>
                          <p:cTn id="237" fill="hold">
                            <p:stCondLst>
                              <p:cond delay="0"/>
                            </p:stCondLst>
                            <p:childTnLst>
                              <p:par>
                                <p:cTn id="238" presetID="10" presetClass="entr" presetSubtype="0" fill="hold" grpId="0" nodeType="clickEffect">
                                  <p:stCondLst>
                                    <p:cond delay="0"/>
                                  </p:stCondLst>
                                  <p:childTnLst>
                                    <p:set>
                                      <p:cBhvr>
                                        <p:cTn id="239" dur="1" fill="hold">
                                          <p:stCondLst>
                                            <p:cond delay="0"/>
                                          </p:stCondLst>
                                        </p:cTn>
                                        <p:tgtEl>
                                          <p:spTgt spid="45"/>
                                        </p:tgtEl>
                                        <p:attrNameLst>
                                          <p:attrName>style.visibility</p:attrName>
                                        </p:attrNameLst>
                                      </p:cBhvr>
                                      <p:to>
                                        <p:strVal val="visible"/>
                                      </p:to>
                                    </p:set>
                                    <p:animEffect transition="in" filter="fade">
                                      <p:cBhvr>
                                        <p:cTn id="240" dur="500"/>
                                        <p:tgtEl>
                                          <p:spTgt spid="45"/>
                                        </p:tgtEl>
                                      </p:cBhvr>
                                    </p:animEffect>
                                  </p:childTnLst>
                                </p:cTn>
                              </p:par>
                            </p:childTnLst>
                          </p:cTn>
                        </p:par>
                      </p:childTnLst>
                    </p:cTn>
                  </p:par>
                  <p:par>
                    <p:cTn id="241" fill="hold">
                      <p:stCondLst>
                        <p:cond delay="indefinite"/>
                      </p:stCondLst>
                      <p:childTnLst>
                        <p:par>
                          <p:cTn id="242" fill="hold">
                            <p:stCondLst>
                              <p:cond delay="0"/>
                            </p:stCondLst>
                            <p:childTnLst>
                              <p:par>
                                <p:cTn id="243" presetID="10" presetClass="entr" presetSubtype="0" fill="hold" grpId="0" nodeType="clickEffect">
                                  <p:stCondLst>
                                    <p:cond delay="0"/>
                                  </p:stCondLst>
                                  <p:childTnLst>
                                    <p:set>
                                      <p:cBhvr>
                                        <p:cTn id="244" dur="1" fill="hold">
                                          <p:stCondLst>
                                            <p:cond delay="0"/>
                                          </p:stCondLst>
                                        </p:cTn>
                                        <p:tgtEl>
                                          <p:spTgt spid="46"/>
                                        </p:tgtEl>
                                        <p:attrNameLst>
                                          <p:attrName>style.visibility</p:attrName>
                                        </p:attrNameLst>
                                      </p:cBhvr>
                                      <p:to>
                                        <p:strVal val="visible"/>
                                      </p:to>
                                    </p:set>
                                    <p:animEffect transition="in" filter="fade">
                                      <p:cBhvr>
                                        <p:cTn id="245" dur="500"/>
                                        <p:tgtEl>
                                          <p:spTgt spid="46"/>
                                        </p:tgtEl>
                                      </p:cBhvr>
                                    </p:animEffect>
                                  </p:childTnLst>
                                </p:cTn>
                              </p:par>
                            </p:childTnLst>
                          </p:cTn>
                        </p:par>
                      </p:childTnLst>
                    </p:cTn>
                  </p:par>
                  <p:par>
                    <p:cTn id="246" fill="hold">
                      <p:stCondLst>
                        <p:cond delay="indefinite"/>
                      </p:stCondLst>
                      <p:childTnLst>
                        <p:par>
                          <p:cTn id="247" fill="hold">
                            <p:stCondLst>
                              <p:cond delay="0"/>
                            </p:stCondLst>
                            <p:childTnLst>
                              <p:par>
                                <p:cTn id="248" presetID="10" presetClass="entr" presetSubtype="0" fill="hold" grpId="0" nodeType="clickEffect">
                                  <p:stCondLst>
                                    <p:cond delay="0"/>
                                  </p:stCondLst>
                                  <p:childTnLst>
                                    <p:set>
                                      <p:cBhvr>
                                        <p:cTn id="249" dur="1" fill="hold">
                                          <p:stCondLst>
                                            <p:cond delay="0"/>
                                          </p:stCondLst>
                                        </p:cTn>
                                        <p:tgtEl>
                                          <p:spTgt spid="54"/>
                                        </p:tgtEl>
                                        <p:attrNameLst>
                                          <p:attrName>style.visibility</p:attrName>
                                        </p:attrNameLst>
                                      </p:cBhvr>
                                      <p:to>
                                        <p:strVal val="visible"/>
                                      </p:to>
                                    </p:set>
                                    <p:animEffect transition="in" filter="fade">
                                      <p:cBhvr>
                                        <p:cTn id="250" dur="500"/>
                                        <p:tgtEl>
                                          <p:spTgt spid="54"/>
                                        </p:tgtEl>
                                      </p:cBhvr>
                                    </p:animEffect>
                                  </p:childTnLst>
                                </p:cTn>
                              </p:par>
                              <p:par>
                                <p:cTn id="251" presetID="10" presetClass="entr" presetSubtype="0" fill="hold" grpId="0" nodeType="withEffect">
                                  <p:stCondLst>
                                    <p:cond delay="0"/>
                                  </p:stCondLst>
                                  <p:childTnLst>
                                    <p:set>
                                      <p:cBhvr>
                                        <p:cTn id="252" dur="1" fill="hold">
                                          <p:stCondLst>
                                            <p:cond delay="0"/>
                                          </p:stCondLst>
                                        </p:cTn>
                                        <p:tgtEl>
                                          <p:spTgt spid="53"/>
                                        </p:tgtEl>
                                        <p:attrNameLst>
                                          <p:attrName>style.visibility</p:attrName>
                                        </p:attrNameLst>
                                      </p:cBhvr>
                                      <p:to>
                                        <p:strVal val="visible"/>
                                      </p:to>
                                    </p:set>
                                    <p:animEffect transition="in" filter="fade">
                                      <p:cBhvr>
                                        <p:cTn id="253" dur="500"/>
                                        <p:tgtEl>
                                          <p:spTgt spid="53"/>
                                        </p:tgtEl>
                                      </p:cBhvr>
                                    </p:animEffect>
                                  </p:childTnLst>
                                </p:cTn>
                              </p:par>
                              <p:par>
                                <p:cTn id="254" presetID="10" presetClass="entr" presetSubtype="0" fill="hold" grpId="0" nodeType="withEffect">
                                  <p:stCondLst>
                                    <p:cond delay="0"/>
                                  </p:stCondLst>
                                  <p:childTnLst>
                                    <p:set>
                                      <p:cBhvr>
                                        <p:cTn id="255" dur="1" fill="hold">
                                          <p:stCondLst>
                                            <p:cond delay="0"/>
                                          </p:stCondLst>
                                        </p:cTn>
                                        <p:tgtEl>
                                          <p:spTgt spid="56"/>
                                        </p:tgtEl>
                                        <p:attrNameLst>
                                          <p:attrName>style.visibility</p:attrName>
                                        </p:attrNameLst>
                                      </p:cBhvr>
                                      <p:to>
                                        <p:strVal val="visible"/>
                                      </p:to>
                                    </p:set>
                                    <p:animEffect transition="in" filter="fade">
                                      <p:cBhvr>
                                        <p:cTn id="256" dur="500"/>
                                        <p:tgtEl>
                                          <p:spTgt spid="56"/>
                                        </p:tgtEl>
                                      </p:cBhvr>
                                    </p:animEffect>
                                  </p:childTnLst>
                                </p:cTn>
                              </p:par>
                              <p:par>
                                <p:cTn id="257" presetID="10" presetClass="entr" presetSubtype="0" fill="hold" grpId="0" nodeType="withEffect">
                                  <p:stCondLst>
                                    <p:cond delay="0"/>
                                  </p:stCondLst>
                                  <p:childTnLst>
                                    <p:set>
                                      <p:cBhvr>
                                        <p:cTn id="258" dur="1" fill="hold">
                                          <p:stCondLst>
                                            <p:cond delay="0"/>
                                          </p:stCondLst>
                                        </p:cTn>
                                        <p:tgtEl>
                                          <p:spTgt spid="55"/>
                                        </p:tgtEl>
                                        <p:attrNameLst>
                                          <p:attrName>style.visibility</p:attrName>
                                        </p:attrNameLst>
                                      </p:cBhvr>
                                      <p:to>
                                        <p:strVal val="visible"/>
                                      </p:to>
                                    </p:set>
                                    <p:animEffect transition="in" filter="fade">
                                      <p:cBhvr>
                                        <p:cTn id="259" dur="500"/>
                                        <p:tgtEl>
                                          <p:spTgt spid="55"/>
                                        </p:tgtEl>
                                      </p:cBhvr>
                                    </p:animEffect>
                                  </p:childTnLst>
                                </p:cTn>
                              </p:par>
                              <p:par>
                                <p:cTn id="260" presetID="10" presetClass="entr" presetSubtype="0" fill="hold" grpId="0" nodeType="withEffect">
                                  <p:stCondLst>
                                    <p:cond delay="0"/>
                                  </p:stCondLst>
                                  <p:childTnLst>
                                    <p:set>
                                      <p:cBhvr>
                                        <p:cTn id="261" dur="1" fill="hold">
                                          <p:stCondLst>
                                            <p:cond delay="0"/>
                                          </p:stCondLst>
                                        </p:cTn>
                                        <p:tgtEl>
                                          <p:spTgt spid="57"/>
                                        </p:tgtEl>
                                        <p:attrNameLst>
                                          <p:attrName>style.visibility</p:attrName>
                                        </p:attrNameLst>
                                      </p:cBhvr>
                                      <p:to>
                                        <p:strVal val="visible"/>
                                      </p:to>
                                    </p:set>
                                    <p:animEffect transition="in" filter="fade">
                                      <p:cBhvr>
                                        <p:cTn id="262" dur="500"/>
                                        <p:tgtEl>
                                          <p:spTgt spid="57"/>
                                        </p:tgtEl>
                                      </p:cBhvr>
                                    </p:animEffect>
                                  </p:childTnLst>
                                </p:cTn>
                              </p:par>
                              <p:par>
                                <p:cTn id="263" presetID="10" presetClass="entr" presetSubtype="0" fill="hold" nodeType="withEffect">
                                  <p:stCondLst>
                                    <p:cond delay="0"/>
                                  </p:stCondLst>
                                  <p:childTnLst>
                                    <p:set>
                                      <p:cBhvr>
                                        <p:cTn id="264" dur="1" fill="hold">
                                          <p:stCondLst>
                                            <p:cond delay="0"/>
                                          </p:stCondLst>
                                        </p:cTn>
                                        <p:tgtEl>
                                          <p:spTgt spid="52"/>
                                        </p:tgtEl>
                                        <p:attrNameLst>
                                          <p:attrName>style.visibility</p:attrName>
                                        </p:attrNameLst>
                                      </p:cBhvr>
                                      <p:to>
                                        <p:strVal val="visible"/>
                                      </p:to>
                                    </p:set>
                                    <p:animEffect transition="in" filter="fade">
                                      <p:cBhvr>
                                        <p:cTn id="265" dur="500"/>
                                        <p:tgtEl>
                                          <p:spTgt spid="52"/>
                                        </p:tgtEl>
                                      </p:cBhvr>
                                    </p:animEffect>
                                  </p:childTnLst>
                                </p:cTn>
                              </p:par>
                            </p:childTnLst>
                          </p:cTn>
                        </p:par>
                      </p:childTnLst>
                    </p:cTn>
                  </p:par>
                  <p:par>
                    <p:cTn id="266" fill="hold">
                      <p:stCondLst>
                        <p:cond delay="indefinite"/>
                      </p:stCondLst>
                      <p:childTnLst>
                        <p:par>
                          <p:cTn id="267" fill="hold">
                            <p:stCondLst>
                              <p:cond delay="0"/>
                            </p:stCondLst>
                            <p:childTnLst>
                              <p:par>
                                <p:cTn id="268" presetID="10" presetClass="entr" presetSubtype="0" fill="hold" grpId="0" nodeType="clickEffect">
                                  <p:stCondLst>
                                    <p:cond delay="0"/>
                                  </p:stCondLst>
                                  <p:childTnLst>
                                    <p:set>
                                      <p:cBhvr>
                                        <p:cTn id="269" dur="1" fill="hold">
                                          <p:stCondLst>
                                            <p:cond delay="0"/>
                                          </p:stCondLst>
                                        </p:cTn>
                                        <p:tgtEl>
                                          <p:spTgt spid="49"/>
                                        </p:tgtEl>
                                        <p:attrNameLst>
                                          <p:attrName>style.visibility</p:attrName>
                                        </p:attrNameLst>
                                      </p:cBhvr>
                                      <p:to>
                                        <p:strVal val="visible"/>
                                      </p:to>
                                    </p:set>
                                    <p:animEffect transition="in" filter="fade">
                                      <p:cBhvr>
                                        <p:cTn id="270" dur="500"/>
                                        <p:tgtEl>
                                          <p:spTgt spid="49"/>
                                        </p:tgtEl>
                                      </p:cBhvr>
                                    </p:animEffect>
                                  </p:childTnLst>
                                </p:cTn>
                              </p:par>
                              <p:par>
                                <p:cTn id="271" presetID="10" presetClass="entr" presetSubtype="0" fill="hold" grpId="0" nodeType="withEffect">
                                  <p:stCondLst>
                                    <p:cond delay="0"/>
                                  </p:stCondLst>
                                  <p:childTnLst>
                                    <p:set>
                                      <p:cBhvr>
                                        <p:cTn id="272" dur="1" fill="hold">
                                          <p:stCondLst>
                                            <p:cond delay="0"/>
                                          </p:stCondLst>
                                        </p:cTn>
                                        <p:tgtEl>
                                          <p:spTgt spid="47"/>
                                        </p:tgtEl>
                                        <p:attrNameLst>
                                          <p:attrName>style.visibility</p:attrName>
                                        </p:attrNameLst>
                                      </p:cBhvr>
                                      <p:to>
                                        <p:strVal val="visible"/>
                                      </p:to>
                                    </p:set>
                                    <p:animEffect transition="in" filter="fade">
                                      <p:cBhvr>
                                        <p:cTn id="273" dur="500"/>
                                        <p:tgtEl>
                                          <p:spTgt spid="47"/>
                                        </p:tgtEl>
                                      </p:cBhvr>
                                    </p:animEffect>
                                  </p:childTnLst>
                                </p:cTn>
                              </p:par>
                            </p:childTnLst>
                          </p:cTn>
                        </p:par>
                      </p:childTnLst>
                    </p:cTn>
                  </p:par>
                  <p:par>
                    <p:cTn id="274" fill="hold">
                      <p:stCondLst>
                        <p:cond delay="indefinite"/>
                      </p:stCondLst>
                      <p:childTnLst>
                        <p:par>
                          <p:cTn id="275" fill="hold">
                            <p:stCondLst>
                              <p:cond delay="0"/>
                            </p:stCondLst>
                            <p:childTnLst>
                              <p:par>
                                <p:cTn id="276" presetID="10" presetClass="entr" presetSubtype="0" fill="hold" grpId="0" nodeType="clickEffect">
                                  <p:stCondLst>
                                    <p:cond delay="0"/>
                                  </p:stCondLst>
                                  <p:childTnLst>
                                    <p:set>
                                      <p:cBhvr>
                                        <p:cTn id="277" dur="1" fill="hold">
                                          <p:stCondLst>
                                            <p:cond delay="0"/>
                                          </p:stCondLst>
                                        </p:cTn>
                                        <p:tgtEl>
                                          <p:spTgt spid="58"/>
                                        </p:tgtEl>
                                        <p:attrNameLst>
                                          <p:attrName>style.visibility</p:attrName>
                                        </p:attrNameLst>
                                      </p:cBhvr>
                                      <p:to>
                                        <p:strVal val="visible"/>
                                      </p:to>
                                    </p:set>
                                    <p:animEffect transition="in" filter="fade">
                                      <p:cBhvr>
                                        <p:cTn id="278" dur="500"/>
                                        <p:tgtEl>
                                          <p:spTgt spid="58"/>
                                        </p:tgtEl>
                                      </p:cBhvr>
                                    </p:animEffect>
                                  </p:childTnLst>
                                </p:cTn>
                              </p:par>
                            </p:childTnLst>
                          </p:cTn>
                        </p:par>
                      </p:childTnLst>
                    </p:cTn>
                  </p:par>
                  <p:par>
                    <p:cTn id="279" fill="hold">
                      <p:stCondLst>
                        <p:cond delay="indefinite"/>
                      </p:stCondLst>
                      <p:childTnLst>
                        <p:par>
                          <p:cTn id="280" fill="hold">
                            <p:stCondLst>
                              <p:cond delay="0"/>
                            </p:stCondLst>
                            <p:childTnLst>
                              <p:par>
                                <p:cTn id="281" presetID="10" presetClass="entr" presetSubtype="0" fill="hold" grpId="0" nodeType="clickEffect">
                                  <p:stCondLst>
                                    <p:cond delay="0"/>
                                  </p:stCondLst>
                                  <p:childTnLst>
                                    <p:set>
                                      <p:cBhvr>
                                        <p:cTn id="282" dur="1" fill="hold">
                                          <p:stCondLst>
                                            <p:cond delay="0"/>
                                          </p:stCondLst>
                                        </p:cTn>
                                        <p:tgtEl>
                                          <p:spTgt spid="59"/>
                                        </p:tgtEl>
                                        <p:attrNameLst>
                                          <p:attrName>style.visibility</p:attrName>
                                        </p:attrNameLst>
                                      </p:cBhvr>
                                      <p:to>
                                        <p:strVal val="visible"/>
                                      </p:to>
                                    </p:set>
                                    <p:animEffect transition="in" filter="fade">
                                      <p:cBhvr>
                                        <p:cTn id="283" dur="500"/>
                                        <p:tgtEl>
                                          <p:spTgt spid="59"/>
                                        </p:tgtEl>
                                      </p:cBhvr>
                                    </p:animEffect>
                                  </p:childTnLst>
                                </p:cTn>
                              </p:par>
                            </p:childTnLst>
                          </p:cTn>
                        </p:par>
                      </p:childTnLst>
                    </p:cTn>
                  </p:par>
                  <p:par>
                    <p:cTn id="284" fill="hold">
                      <p:stCondLst>
                        <p:cond delay="indefinite"/>
                      </p:stCondLst>
                      <p:childTnLst>
                        <p:par>
                          <p:cTn id="285" fill="hold">
                            <p:stCondLst>
                              <p:cond delay="0"/>
                            </p:stCondLst>
                            <p:childTnLst>
                              <p:par>
                                <p:cTn id="286" presetID="10" presetClass="exit" presetSubtype="0" fill="hold" grpId="1" nodeType="clickEffect">
                                  <p:stCondLst>
                                    <p:cond delay="0"/>
                                  </p:stCondLst>
                                  <p:childTnLst>
                                    <p:animEffect transition="out" filter="fade">
                                      <p:cBhvr>
                                        <p:cTn id="287" dur="500"/>
                                        <p:tgtEl>
                                          <p:spTgt spid="49"/>
                                        </p:tgtEl>
                                      </p:cBhvr>
                                    </p:animEffect>
                                    <p:set>
                                      <p:cBhvr>
                                        <p:cTn id="288" dur="1" fill="hold">
                                          <p:stCondLst>
                                            <p:cond delay="499"/>
                                          </p:stCondLst>
                                        </p:cTn>
                                        <p:tgtEl>
                                          <p:spTgt spid="49"/>
                                        </p:tgtEl>
                                        <p:attrNameLst>
                                          <p:attrName>style.visibility</p:attrName>
                                        </p:attrNameLst>
                                      </p:cBhvr>
                                      <p:to>
                                        <p:strVal val="hidden"/>
                                      </p:to>
                                    </p:set>
                                  </p:childTnLst>
                                </p:cTn>
                              </p:par>
                            </p:childTnLst>
                          </p:cTn>
                        </p:par>
                        <p:par>
                          <p:cTn id="289" fill="hold">
                            <p:stCondLst>
                              <p:cond delay="500"/>
                            </p:stCondLst>
                            <p:childTnLst>
                              <p:par>
                                <p:cTn id="290" presetID="10" presetClass="entr" presetSubtype="0" fill="hold" grpId="0" nodeType="afterEffect">
                                  <p:stCondLst>
                                    <p:cond delay="0"/>
                                  </p:stCondLst>
                                  <p:childTnLst>
                                    <p:set>
                                      <p:cBhvr>
                                        <p:cTn id="291" dur="1" fill="hold">
                                          <p:stCondLst>
                                            <p:cond delay="0"/>
                                          </p:stCondLst>
                                        </p:cTn>
                                        <p:tgtEl>
                                          <p:spTgt spid="51"/>
                                        </p:tgtEl>
                                        <p:attrNameLst>
                                          <p:attrName>style.visibility</p:attrName>
                                        </p:attrNameLst>
                                      </p:cBhvr>
                                      <p:to>
                                        <p:strVal val="visible"/>
                                      </p:to>
                                    </p:set>
                                    <p:animEffect transition="in" filter="fade">
                                      <p:cBhvr>
                                        <p:cTn id="292" dur="500"/>
                                        <p:tgtEl>
                                          <p:spTgt spid="51"/>
                                        </p:tgtEl>
                                      </p:cBhvr>
                                    </p:animEffect>
                                  </p:childTnLst>
                                </p:cTn>
                              </p:par>
                            </p:childTnLst>
                          </p:cTn>
                        </p:par>
                      </p:childTnLst>
                    </p:cTn>
                  </p:par>
                  <p:par>
                    <p:cTn id="293" fill="hold">
                      <p:stCondLst>
                        <p:cond delay="indefinite"/>
                      </p:stCondLst>
                      <p:childTnLst>
                        <p:par>
                          <p:cTn id="294" fill="hold">
                            <p:stCondLst>
                              <p:cond delay="0"/>
                            </p:stCondLst>
                            <p:childTnLst>
                              <p:par>
                                <p:cTn id="295" presetID="10" presetClass="entr" presetSubtype="0" fill="hold" grpId="0" nodeType="clickEffect">
                                  <p:stCondLst>
                                    <p:cond delay="0"/>
                                  </p:stCondLst>
                                  <p:childTnLst>
                                    <p:set>
                                      <p:cBhvr>
                                        <p:cTn id="296" dur="1" fill="hold">
                                          <p:stCondLst>
                                            <p:cond delay="0"/>
                                          </p:stCondLst>
                                        </p:cTn>
                                        <p:tgtEl>
                                          <p:spTgt spid="60"/>
                                        </p:tgtEl>
                                        <p:attrNameLst>
                                          <p:attrName>style.visibility</p:attrName>
                                        </p:attrNameLst>
                                      </p:cBhvr>
                                      <p:to>
                                        <p:strVal val="visible"/>
                                      </p:to>
                                    </p:set>
                                    <p:animEffect transition="in" filter="fade">
                                      <p:cBhvr>
                                        <p:cTn id="297" dur="500"/>
                                        <p:tgtEl>
                                          <p:spTgt spid="60"/>
                                        </p:tgtEl>
                                      </p:cBhvr>
                                    </p:animEffect>
                                  </p:childTnLst>
                                </p:cTn>
                              </p:par>
                            </p:childTnLst>
                          </p:cTn>
                        </p:par>
                      </p:childTnLst>
                    </p:cTn>
                  </p:par>
                  <p:par>
                    <p:cTn id="298" fill="hold">
                      <p:stCondLst>
                        <p:cond delay="indefinite"/>
                      </p:stCondLst>
                      <p:childTnLst>
                        <p:par>
                          <p:cTn id="299" fill="hold">
                            <p:stCondLst>
                              <p:cond delay="0"/>
                            </p:stCondLst>
                            <p:childTnLst>
                              <p:par>
                                <p:cTn id="300" presetID="10" presetClass="entr" presetSubtype="0" fill="hold" nodeType="clickEffect">
                                  <p:stCondLst>
                                    <p:cond delay="0"/>
                                  </p:stCondLst>
                                  <p:childTnLst>
                                    <p:set>
                                      <p:cBhvr>
                                        <p:cTn id="301" dur="1" fill="hold">
                                          <p:stCondLst>
                                            <p:cond delay="0"/>
                                          </p:stCondLst>
                                        </p:cTn>
                                        <p:tgtEl>
                                          <p:spTgt spid="61"/>
                                        </p:tgtEl>
                                        <p:attrNameLst>
                                          <p:attrName>style.visibility</p:attrName>
                                        </p:attrNameLst>
                                      </p:cBhvr>
                                      <p:to>
                                        <p:strVal val="visible"/>
                                      </p:to>
                                    </p:set>
                                    <p:animEffect transition="in" filter="fade">
                                      <p:cBhvr>
                                        <p:cTn id="302" dur="500"/>
                                        <p:tgtEl>
                                          <p:spTgt spid="61"/>
                                        </p:tgtEl>
                                      </p:cBhvr>
                                    </p:animEffect>
                                  </p:childTnLst>
                                </p:cTn>
                              </p:par>
                            </p:childTnLst>
                          </p:cTn>
                        </p:par>
                      </p:childTnLst>
                    </p:cTn>
                  </p:par>
                  <p:par>
                    <p:cTn id="303" fill="hold">
                      <p:stCondLst>
                        <p:cond delay="indefinite"/>
                      </p:stCondLst>
                      <p:childTnLst>
                        <p:par>
                          <p:cTn id="304" fill="hold">
                            <p:stCondLst>
                              <p:cond delay="0"/>
                            </p:stCondLst>
                            <p:childTnLst>
                              <p:par>
                                <p:cTn id="305" presetID="10" presetClass="exit" presetSubtype="0" fill="hold" grpId="1" nodeType="clickEffect">
                                  <p:stCondLst>
                                    <p:cond delay="0"/>
                                  </p:stCondLst>
                                  <p:childTnLst>
                                    <p:animEffect transition="out" filter="fade">
                                      <p:cBhvr>
                                        <p:cTn id="306" dur="500"/>
                                        <p:tgtEl>
                                          <p:spTgt spid="47"/>
                                        </p:tgtEl>
                                      </p:cBhvr>
                                    </p:animEffect>
                                    <p:set>
                                      <p:cBhvr>
                                        <p:cTn id="307" dur="1" fill="hold">
                                          <p:stCondLst>
                                            <p:cond delay="499"/>
                                          </p:stCondLst>
                                        </p:cTn>
                                        <p:tgtEl>
                                          <p:spTgt spid="47"/>
                                        </p:tgtEl>
                                        <p:attrNameLst>
                                          <p:attrName>style.visibility</p:attrName>
                                        </p:attrNameLst>
                                      </p:cBhvr>
                                      <p:to>
                                        <p:strVal val="hidden"/>
                                      </p:to>
                                    </p:set>
                                  </p:childTnLst>
                                </p:cTn>
                              </p:par>
                              <p:par>
                                <p:cTn id="308" presetID="10" presetClass="exit" presetSubtype="0" fill="hold" grpId="1" nodeType="withEffect">
                                  <p:stCondLst>
                                    <p:cond delay="0"/>
                                  </p:stCondLst>
                                  <p:childTnLst>
                                    <p:animEffect transition="out" filter="fade">
                                      <p:cBhvr>
                                        <p:cTn id="309" dur="500"/>
                                        <p:tgtEl>
                                          <p:spTgt spid="51"/>
                                        </p:tgtEl>
                                      </p:cBhvr>
                                    </p:animEffect>
                                    <p:set>
                                      <p:cBhvr>
                                        <p:cTn id="310" dur="1" fill="hold">
                                          <p:stCondLst>
                                            <p:cond delay="499"/>
                                          </p:stCondLst>
                                        </p:cTn>
                                        <p:tgtEl>
                                          <p:spTgt spid="51"/>
                                        </p:tgtEl>
                                        <p:attrNameLst>
                                          <p:attrName>style.visibility</p:attrName>
                                        </p:attrNameLst>
                                      </p:cBhvr>
                                      <p:to>
                                        <p:strVal val="hidden"/>
                                      </p:to>
                                    </p:set>
                                  </p:childTnLst>
                                </p:cTn>
                              </p:par>
                            </p:childTnLst>
                          </p:cTn>
                        </p:par>
                        <p:par>
                          <p:cTn id="311" fill="hold">
                            <p:stCondLst>
                              <p:cond delay="500"/>
                            </p:stCondLst>
                            <p:childTnLst>
                              <p:par>
                                <p:cTn id="312" presetID="10" presetClass="entr" presetSubtype="0" fill="hold" grpId="2" nodeType="afterEffect">
                                  <p:stCondLst>
                                    <p:cond delay="0"/>
                                  </p:stCondLst>
                                  <p:childTnLst>
                                    <p:set>
                                      <p:cBhvr>
                                        <p:cTn id="313" dur="1" fill="hold">
                                          <p:stCondLst>
                                            <p:cond delay="0"/>
                                          </p:stCondLst>
                                        </p:cTn>
                                        <p:tgtEl>
                                          <p:spTgt spid="49"/>
                                        </p:tgtEl>
                                        <p:attrNameLst>
                                          <p:attrName>style.visibility</p:attrName>
                                        </p:attrNameLst>
                                      </p:cBhvr>
                                      <p:to>
                                        <p:strVal val="visible"/>
                                      </p:to>
                                    </p:set>
                                    <p:animEffect transition="in" filter="fade">
                                      <p:cBhvr>
                                        <p:cTn id="314" dur="500"/>
                                        <p:tgtEl>
                                          <p:spTgt spid="49"/>
                                        </p:tgtEl>
                                      </p:cBhvr>
                                    </p:animEffect>
                                  </p:childTnLst>
                                </p:cTn>
                              </p:par>
                              <p:par>
                                <p:cTn id="315" presetID="10" presetClass="entr" presetSubtype="0" fill="hold" grpId="0" nodeType="withEffect">
                                  <p:stCondLst>
                                    <p:cond delay="0"/>
                                  </p:stCondLst>
                                  <p:childTnLst>
                                    <p:set>
                                      <p:cBhvr>
                                        <p:cTn id="316" dur="1" fill="hold">
                                          <p:stCondLst>
                                            <p:cond delay="0"/>
                                          </p:stCondLst>
                                        </p:cTn>
                                        <p:tgtEl>
                                          <p:spTgt spid="48"/>
                                        </p:tgtEl>
                                        <p:attrNameLst>
                                          <p:attrName>style.visibility</p:attrName>
                                        </p:attrNameLst>
                                      </p:cBhvr>
                                      <p:to>
                                        <p:strVal val="visible"/>
                                      </p:to>
                                    </p:set>
                                    <p:animEffect transition="in" filter="fade">
                                      <p:cBhvr>
                                        <p:cTn id="317" dur="500"/>
                                        <p:tgtEl>
                                          <p:spTgt spid="48"/>
                                        </p:tgtEl>
                                      </p:cBhvr>
                                    </p:animEffect>
                                  </p:childTnLst>
                                </p:cTn>
                              </p:par>
                            </p:childTnLst>
                          </p:cTn>
                        </p:par>
                      </p:childTnLst>
                    </p:cTn>
                  </p:par>
                  <p:par>
                    <p:cTn id="318" fill="hold">
                      <p:stCondLst>
                        <p:cond delay="indefinite"/>
                      </p:stCondLst>
                      <p:childTnLst>
                        <p:par>
                          <p:cTn id="319" fill="hold">
                            <p:stCondLst>
                              <p:cond delay="0"/>
                            </p:stCondLst>
                            <p:childTnLst>
                              <p:par>
                                <p:cTn id="320" presetID="10" presetClass="entr" presetSubtype="0" fill="hold" grpId="0" nodeType="clickEffect">
                                  <p:stCondLst>
                                    <p:cond delay="0"/>
                                  </p:stCondLst>
                                  <p:childTnLst>
                                    <p:set>
                                      <p:cBhvr>
                                        <p:cTn id="321" dur="1" fill="hold">
                                          <p:stCondLst>
                                            <p:cond delay="0"/>
                                          </p:stCondLst>
                                        </p:cTn>
                                        <p:tgtEl>
                                          <p:spTgt spid="62"/>
                                        </p:tgtEl>
                                        <p:attrNameLst>
                                          <p:attrName>style.visibility</p:attrName>
                                        </p:attrNameLst>
                                      </p:cBhvr>
                                      <p:to>
                                        <p:strVal val="visible"/>
                                      </p:to>
                                    </p:set>
                                    <p:animEffect transition="in" filter="fade">
                                      <p:cBhvr>
                                        <p:cTn id="322" dur="500"/>
                                        <p:tgtEl>
                                          <p:spTgt spid="62"/>
                                        </p:tgtEl>
                                      </p:cBhvr>
                                    </p:animEffect>
                                  </p:childTnLst>
                                </p:cTn>
                              </p:par>
                            </p:childTnLst>
                          </p:cTn>
                        </p:par>
                      </p:childTnLst>
                    </p:cTn>
                  </p:par>
                  <p:par>
                    <p:cTn id="323" fill="hold">
                      <p:stCondLst>
                        <p:cond delay="indefinite"/>
                      </p:stCondLst>
                      <p:childTnLst>
                        <p:par>
                          <p:cTn id="324" fill="hold">
                            <p:stCondLst>
                              <p:cond delay="0"/>
                            </p:stCondLst>
                            <p:childTnLst>
                              <p:par>
                                <p:cTn id="325" presetID="10" presetClass="entr" presetSubtype="0" fill="hold" grpId="0" nodeType="clickEffect">
                                  <p:stCondLst>
                                    <p:cond delay="0"/>
                                  </p:stCondLst>
                                  <p:childTnLst>
                                    <p:set>
                                      <p:cBhvr>
                                        <p:cTn id="326" dur="1" fill="hold">
                                          <p:stCondLst>
                                            <p:cond delay="0"/>
                                          </p:stCondLst>
                                        </p:cTn>
                                        <p:tgtEl>
                                          <p:spTgt spid="63"/>
                                        </p:tgtEl>
                                        <p:attrNameLst>
                                          <p:attrName>style.visibility</p:attrName>
                                        </p:attrNameLst>
                                      </p:cBhvr>
                                      <p:to>
                                        <p:strVal val="visible"/>
                                      </p:to>
                                    </p:set>
                                    <p:animEffect transition="in" filter="fade">
                                      <p:cBhvr>
                                        <p:cTn id="327" dur="500"/>
                                        <p:tgtEl>
                                          <p:spTgt spid="63"/>
                                        </p:tgtEl>
                                      </p:cBhvr>
                                    </p:animEffect>
                                  </p:childTnLst>
                                </p:cTn>
                              </p:par>
                            </p:childTnLst>
                          </p:cTn>
                        </p:par>
                      </p:childTnLst>
                    </p:cTn>
                  </p:par>
                  <p:par>
                    <p:cTn id="328" fill="hold">
                      <p:stCondLst>
                        <p:cond delay="indefinite"/>
                      </p:stCondLst>
                      <p:childTnLst>
                        <p:par>
                          <p:cTn id="329" fill="hold">
                            <p:stCondLst>
                              <p:cond delay="0"/>
                            </p:stCondLst>
                            <p:childTnLst>
                              <p:par>
                                <p:cTn id="330" presetID="10" presetClass="exit" presetSubtype="0" fill="hold" grpId="3" nodeType="clickEffect">
                                  <p:stCondLst>
                                    <p:cond delay="0"/>
                                  </p:stCondLst>
                                  <p:childTnLst>
                                    <p:animEffect transition="out" filter="fade">
                                      <p:cBhvr>
                                        <p:cTn id="331" dur="500"/>
                                        <p:tgtEl>
                                          <p:spTgt spid="49"/>
                                        </p:tgtEl>
                                      </p:cBhvr>
                                    </p:animEffect>
                                    <p:set>
                                      <p:cBhvr>
                                        <p:cTn id="332" dur="1" fill="hold">
                                          <p:stCondLst>
                                            <p:cond delay="499"/>
                                          </p:stCondLst>
                                        </p:cTn>
                                        <p:tgtEl>
                                          <p:spTgt spid="49"/>
                                        </p:tgtEl>
                                        <p:attrNameLst>
                                          <p:attrName>style.visibility</p:attrName>
                                        </p:attrNameLst>
                                      </p:cBhvr>
                                      <p:to>
                                        <p:strVal val="hidden"/>
                                      </p:to>
                                    </p:set>
                                  </p:childTnLst>
                                </p:cTn>
                              </p:par>
                            </p:childTnLst>
                          </p:cTn>
                        </p:par>
                        <p:par>
                          <p:cTn id="333" fill="hold">
                            <p:stCondLst>
                              <p:cond delay="500"/>
                            </p:stCondLst>
                            <p:childTnLst>
                              <p:par>
                                <p:cTn id="334" presetID="10" presetClass="entr" presetSubtype="0" fill="hold" grpId="2" nodeType="afterEffect">
                                  <p:stCondLst>
                                    <p:cond delay="0"/>
                                  </p:stCondLst>
                                  <p:childTnLst>
                                    <p:set>
                                      <p:cBhvr>
                                        <p:cTn id="335" dur="1" fill="hold">
                                          <p:stCondLst>
                                            <p:cond delay="0"/>
                                          </p:stCondLst>
                                        </p:cTn>
                                        <p:tgtEl>
                                          <p:spTgt spid="51"/>
                                        </p:tgtEl>
                                        <p:attrNameLst>
                                          <p:attrName>style.visibility</p:attrName>
                                        </p:attrNameLst>
                                      </p:cBhvr>
                                      <p:to>
                                        <p:strVal val="visible"/>
                                      </p:to>
                                    </p:set>
                                    <p:animEffect transition="in" filter="fade">
                                      <p:cBhvr>
                                        <p:cTn id="336" dur="500"/>
                                        <p:tgtEl>
                                          <p:spTgt spid="51"/>
                                        </p:tgtEl>
                                      </p:cBhvr>
                                    </p:animEffect>
                                  </p:childTnLst>
                                </p:cTn>
                              </p:par>
                            </p:childTnLst>
                          </p:cTn>
                        </p:par>
                      </p:childTnLst>
                    </p:cTn>
                  </p:par>
                  <p:par>
                    <p:cTn id="337" fill="hold">
                      <p:stCondLst>
                        <p:cond delay="indefinite"/>
                      </p:stCondLst>
                      <p:childTnLst>
                        <p:par>
                          <p:cTn id="338" fill="hold">
                            <p:stCondLst>
                              <p:cond delay="0"/>
                            </p:stCondLst>
                            <p:childTnLst>
                              <p:par>
                                <p:cTn id="339" presetID="10" presetClass="entr" presetSubtype="0" fill="hold" grpId="0" nodeType="click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fade">
                                      <p:cBhvr>
                                        <p:cTn id="341" dur="500"/>
                                        <p:tgtEl>
                                          <p:spTgt spid="64"/>
                                        </p:tgtEl>
                                      </p:cBhvr>
                                    </p:animEffect>
                                  </p:childTnLst>
                                </p:cTn>
                              </p:par>
                            </p:childTnLst>
                          </p:cTn>
                        </p:par>
                      </p:childTnLst>
                    </p:cTn>
                  </p:par>
                  <p:par>
                    <p:cTn id="342" fill="hold">
                      <p:stCondLst>
                        <p:cond delay="indefinite"/>
                      </p:stCondLst>
                      <p:childTnLst>
                        <p:par>
                          <p:cTn id="343" fill="hold">
                            <p:stCondLst>
                              <p:cond delay="0"/>
                            </p:stCondLst>
                            <p:childTnLst>
                              <p:par>
                                <p:cTn id="344" presetID="10" presetClass="exit" presetSubtype="0" fill="hold" grpId="3" nodeType="clickEffect">
                                  <p:stCondLst>
                                    <p:cond delay="0"/>
                                  </p:stCondLst>
                                  <p:childTnLst>
                                    <p:animEffect transition="out" filter="fade">
                                      <p:cBhvr>
                                        <p:cTn id="345" dur="500"/>
                                        <p:tgtEl>
                                          <p:spTgt spid="51"/>
                                        </p:tgtEl>
                                      </p:cBhvr>
                                    </p:animEffect>
                                    <p:set>
                                      <p:cBhvr>
                                        <p:cTn id="346" dur="1" fill="hold">
                                          <p:stCondLst>
                                            <p:cond delay="499"/>
                                          </p:stCondLst>
                                        </p:cTn>
                                        <p:tgtEl>
                                          <p:spTgt spid="51"/>
                                        </p:tgtEl>
                                        <p:attrNameLst>
                                          <p:attrName>style.visibility</p:attrName>
                                        </p:attrNameLst>
                                      </p:cBhvr>
                                      <p:to>
                                        <p:strVal val="hidden"/>
                                      </p:to>
                                    </p:set>
                                  </p:childTnLst>
                                </p:cTn>
                              </p:par>
                              <p:par>
                                <p:cTn id="347" presetID="10" presetClass="exit" presetSubtype="0" fill="hold" grpId="1" nodeType="withEffect">
                                  <p:stCondLst>
                                    <p:cond delay="0"/>
                                  </p:stCondLst>
                                  <p:childTnLst>
                                    <p:animEffect transition="out" filter="fade">
                                      <p:cBhvr>
                                        <p:cTn id="348" dur="500"/>
                                        <p:tgtEl>
                                          <p:spTgt spid="48"/>
                                        </p:tgtEl>
                                      </p:cBhvr>
                                    </p:animEffect>
                                    <p:set>
                                      <p:cBhvr>
                                        <p:cTn id="349" dur="1" fill="hold">
                                          <p:stCondLst>
                                            <p:cond delay="499"/>
                                          </p:stCondLst>
                                        </p:cTn>
                                        <p:tgtEl>
                                          <p:spTgt spid="48"/>
                                        </p:tgtEl>
                                        <p:attrNameLst>
                                          <p:attrName>style.visibility</p:attrName>
                                        </p:attrNameLst>
                                      </p:cBhvr>
                                      <p:to>
                                        <p:strVal val="hidden"/>
                                      </p:to>
                                    </p:set>
                                  </p:childTnLst>
                                </p:cTn>
                              </p:par>
                            </p:childTnLst>
                          </p:cTn>
                        </p:par>
                      </p:childTnLst>
                    </p:cTn>
                  </p:par>
                  <p:par>
                    <p:cTn id="350" fill="hold">
                      <p:stCondLst>
                        <p:cond delay="indefinite"/>
                      </p:stCondLst>
                      <p:childTnLst>
                        <p:par>
                          <p:cTn id="351" fill="hold">
                            <p:stCondLst>
                              <p:cond delay="0"/>
                            </p:stCondLst>
                            <p:childTnLst>
                              <p:par>
                                <p:cTn id="352" presetID="10" presetClass="entr" presetSubtype="0" fill="hold" nodeType="clickEffect">
                                  <p:stCondLst>
                                    <p:cond delay="0"/>
                                  </p:stCondLst>
                                  <p:childTnLst>
                                    <p:set>
                                      <p:cBhvr>
                                        <p:cTn id="353" dur="1" fill="hold">
                                          <p:stCondLst>
                                            <p:cond delay="0"/>
                                          </p:stCondLst>
                                        </p:cTn>
                                        <p:tgtEl>
                                          <p:spTgt spid="65"/>
                                        </p:tgtEl>
                                        <p:attrNameLst>
                                          <p:attrName>style.visibility</p:attrName>
                                        </p:attrNameLst>
                                      </p:cBhvr>
                                      <p:to>
                                        <p:strVal val="visible"/>
                                      </p:to>
                                    </p:set>
                                    <p:animEffect transition="in" filter="fade">
                                      <p:cBhvr>
                                        <p:cTn id="354" dur="500"/>
                                        <p:tgtEl>
                                          <p:spTgt spid="65"/>
                                        </p:tgtEl>
                                      </p:cBhvr>
                                    </p:animEffect>
                                  </p:childTnLst>
                                </p:cTn>
                              </p:par>
                            </p:childTnLst>
                          </p:cTn>
                        </p:par>
                      </p:childTnLst>
                    </p:cTn>
                  </p:par>
                  <p:par>
                    <p:cTn id="355" fill="hold">
                      <p:stCondLst>
                        <p:cond delay="indefinite"/>
                      </p:stCondLst>
                      <p:childTnLst>
                        <p:par>
                          <p:cTn id="356" fill="hold">
                            <p:stCondLst>
                              <p:cond delay="0"/>
                            </p:stCondLst>
                            <p:childTnLst>
                              <p:par>
                                <p:cTn id="357" presetID="10" presetClass="entr" presetSubtype="0" fill="hold" grpId="0" nodeType="clickEffect">
                                  <p:stCondLst>
                                    <p:cond delay="0"/>
                                  </p:stCondLst>
                                  <p:childTnLst>
                                    <p:set>
                                      <p:cBhvr>
                                        <p:cTn id="358" dur="1" fill="hold">
                                          <p:stCondLst>
                                            <p:cond delay="0"/>
                                          </p:stCondLst>
                                        </p:cTn>
                                        <p:tgtEl>
                                          <p:spTgt spid="66"/>
                                        </p:tgtEl>
                                        <p:attrNameLst>
                                          <p:attrName>style.visibility</p:attrName>
                                        </p:attrNameLst>
                                      </p:cBhvr>
                                      <p:to>
                                        <p:strVal val="visible"/>
                                      </p:to>
                                    </p:set>
                                    <p:animEffect transition="in" filter="fade">
                                      <p:cBhvr>
                                        <p:cTn id="359" dur="500"/>
                                        <p:tgtEl>
                                          <p:spTgt spid="66"/>
                                        </p:tgtEl>
                                      </p:cBhvr>
                                    </p:animEffect>
                                  </p:childTnLst>
                                </p:cTn>
                              </p:par>
                            </p:childTnLst>
                          </p:cTn>
                        </p:par>
                      </p:childTnLst>
                    </p:cTn>
                  </p:par>
                  <p:par>
                    <p:cTn id="360" fill="hold">
                      <p:stCondLst>
                        <p:cond delay="indefinite"/>
                      </p:stCondLst>
                      <p:childTnLst>
                        <p:par>
                          <p:cTn id="361" fill="hold">
                            <p:stCondLst>
                              <p:cond delay="0"/>
                            </p:stCondLst>
                            <p:childTnLst>
                              <p:par>
                                <p:cTn id="362" presetID="10" presetClass="entr" presetSubtype="0" fill="hold" grpId="0" nodeType="clickEffect">
                                  <p:stCondLst>
                                    <p:cond delay="0"/>
                                  </p:stCondLst>
                                  <p:childTnLst>
                                    <p:set>
                                      <p:cBhvr>
                                        <p:cTn id="363" dur="1" fill="hold">
                                          <p:stCondLst>
                                            <p:cond delay="0"/>
                                          </p:stCondLst>
                                        </p:cTn>
                                        <p:tgtEl>
                                          <p:spTgt spid="67"/>
                                        </p:tgtEl>
                                        <p:attrNameLst>
                                          <p:attrName>style.visibility</p:attrName>
                                        </p:attrNameLst>
                                      </p:cBhvr>
                                      <p:to>
                                        <p:strVal val="visible"/>
                                      </p:to>
                                    </p:set>
                                    <p:animEffect transition="in" filter="fade">
                                      <p:cBhvr>
                                        <p:cTn id="364" dur="500"/>
                                        <p:tgtEl>
                                          <p:spTgt spid="67"/>
                                        </p:tgtEl>
                                      </p:cBhvr>
                                    </p:animEffect>
                                  </p:childTnLst>
                                </p:cTn>
                              </p:par>
                            </p:childTnLst>
                          </p:cTn>
                        </p:par>
                      </p:childTnLst>
                    </p:cTn>
                  </p:par>
                  <p:par>
                    <p:cTn id="365" fill="hold">
                      <p:stCondLst>
                        <p:cond delay="indefinite"/>
                      </p:stCondLst>
                      <p:childTnLst>
                        <p:par>
                          <p:cTn id="366" fill="hold">
                            <p:stCondLst>
                              <p:cond delay="0"/>
                            </p:stCondLst>
                            <p:childTnLst>
                              <p:par>
                                <p:cTn id="367" presetID="10" presetClass="entr" presetSubtype="0" fill="hold" grpId="0" nodeType="clickEffect">
                                  <p:stCondLst>
                                    <p:cond delay="0"/>
                                  </p:stCondLst>
                                  <p:childTnLst>
                                    <p:set>
                                      <p:cBhvr>
                                        <p:cTn id="368" dur="1" fill="hold">
                                          <p:stCondLst>
                                            <p:cond delay="0"/>
                                          </p:stCondLst>
                                        </p:cTn>
                                        <p:tgtEl>
                                          <p:spTgt spid="69"/>
                                        </p:tgtEl>
                                        <p:attrNameLst>
                                          <p:attrName>style.visibility</p:attrName>
                                        </p:attrNameLst>
                                      </p:cBhvr>
                                      <p:to>
                                        <p:strVal val="visible"/>
                                      </p:to>
                                    </p:set>
                                    <p:animEffect transition="in" filter="fade">
                                      <p:cBhvr>
                                        <p:cTn id="369" dur="500"/>
                                        <p:tgtEl>
                                          <p:spTgt spid="69"/>
                                        </p:tgtEl>
                                      </p:cBhvr>
                                    </p:animEffect>
                                  </p:childTnLst>
                                </p:cTn>
                              </p:par>
                            </p:childTnLst>
                          </p:cTn>
                        </p:par>
                      </p:childTnLst>
                    </p:cTn>
                  </p:par>
                  <p:par>
                    <p:cTn id="370" fill="hold">
                      <p:stCondLst>
                        <p:cond delay="indefinite"/>
                      </p:stCondLst>
                      <p:childTnLst>
                        <p:par>
                          <p:cTn id="371" fill="hold">
                            <p:stCondLst>
                              <p:cond delay="0"/>
                            </p:stCondLst>
                            <p:childTnLst>
                              <p:par>
                                <p:cTn id="372" presetID="10" presetClass="entr" presetSubtype="0" fill="hold" grpId="0" nodeType="clickEffect">
                                  <p:stCondLst>
                                    <p:cond delay="0"/>
                                  </p:stCondLst>
                                  <p:childTnLst>
                                    <p:set>
                                      <p:cBhvr>
                                        <p:cTn id="373" dur="1" fill="hold">
                                          <p:stCondLst>
                                            <p:cond delay="0"/>
                                          </p:stCondLst>
                                        </p:cTn>
                                        <p:tgtEl>
                                          <p:spTgt spid="68"/>
                                        </p:tgtEl>
                                        <p:attrNameLst>
                                          <p:attrName>style.visibility</p:attrName>
                                        </p:attrNameLst>
                                      </p:cBhvr>
                                      <p:to>
                                        <p:strVal val="visible"/>
                                      </p:to>
                                    </p:set>
                                    <p:animEffect transition="in" filter="fade">
                                      <p:cBhvr>
                                        <p:cTn id="374" dur="500"/>
                                        <p:tgtEl>
                                          <p:spTgt spid="68"/>
                                        </p:tgtEl>
                                      </p:cBhvr>
                                    </p:animEffect>
                                  </p:childTnLst>
                                </p:cTn>
                              </p:par>
                            </p:childTnLst>
                          </p:cTn>
                        </p:par>
                      </p:childTnLst>
                    </p:cTn>
                  </p:par>
                  <p:par>
                    <p:cTn id="375" fill="hold">
                      <p:stCondLst>
                        <p:cond delay="indefinite"/>
                      </p:stCondLst>
                      <p:childTnLst>
                        <p:par>
                          <p:cTn id="376" fill="hold">
                            <p:stCondLst>
                              <p:cond delay="0"/>
                            </p:stCondLst>
                            <p:childTnLst>
                              <p:par>
                                <p:cTn id="377" presetID="10" presetClass="entr" presetSubtype="0" fill="hold" grpId="0" nodeType="clickEffect">
                                  <p:stCondLst>
                                    <p:cond delay="0"/>
                                  </p:stCondLst>
                                  <p:childTnLst>
                                    <p:set>
                                      <p:cBhvr>
                                        <p:cTn id="378" dur="1" fill="hold">
                                          <p:stCondLst>
                                            <p:cond delay="0"/>
                                          </p:stCondLst>
                                        </p:cTn>
                                        <p:tgtEl>
                                          <p:spTgt spid="76"/>
                                        </p:tgtEl>
                                        <p:attrNameLst>
                                          <p:attrName>style.visibility</p:attrName>
                                        </p:attrNameLst>
                                      </p:cBhvr>
                                      <p:to>
                                        <p:strVal val="visible"/>
                                      </p:to>
                                    </p:set>
                                    <p:animEffect transition="in" filter="fade">
                                      <p:cBhvr>
                                        <p:cTn id="379" dur="500"/>
                                        <p:tgtEl>
                                          <p:spTgt spid="76"/>
                                        </p:tgtEl>
                                      </p:cBhvr>
                                    </p:animEffect>
                                  </p:childTnLst>
                                </p:cTn>
                              </p:par>
                              <p:par>
                                <p:cTn id="380" presetID="10" presetClass="entr" presetSubtype="0" fill="hold" grpId="0" nodeType="withEffect">
                                  <p:stCondLst>
                                    <p:cond delay="0"/>
                                  </p:stCondLst>
                                  <p:childTnLst>
                                    <p:set>
                                      <p:cBhvr>
                                        <p:cTn id="381" dur="1" fill="hold">
                                          <p:stCondLst>
                                            <p:cond delay="0"/>
                                          </p:stCondLst>
                                        </p:cTn>
                                        <p:tgtEl>
                                          <p:spTgt spid="75"/>
                                        </p:tgtEl>
                                        <p:attrNameLst>
                                          <p:attrName>style.visibility</p:attrName>
                                        </p:attrNameLst>
                                      </p:cBhvr>
                                      <p:to>
                                        <p:strVal val="visible"/>
                                      </p:to>
                                    </p:set>
                                    <p:animEffect transition="in" filter="fade">
                                      <p:cBhvr>
                                        <p:cTn id="382" dur="500"/>
                                        <p:tgtEl>
                                          <p:spTgt spid="75"/>
                                        </p:tgtEl>
                                      </p:cBhvr>
                                    </p:animEffect>
                                  </p:childTnLst>
                                </p:cTn>
                              </p:par>
                              <p:par>
                                <p:cTn id="383" presetID="10" presetClass="entr" presetSubtype="0"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Effect transition="in" filter="fade">
                                      <p:cBhvr>
                                        <p:cTn id="385" dur="500"/>
                                        <p:tgtEl>
                                          <p:spTgt spid="78"/>
                                        </p:tgtEl>
                                      </p:cBhvr>
                                    </p:animEffect>
                                  </p:childTnLst>
                                </p:cTn>
                              </p:par>
                              <p:par>
                                <p:cTn id="386" presetID="10" presetClass="entr" presetSubtype="0" fill="hold" grpId="0" nodeType="withEffect">
                                  <p:stCondLst>
                                    <p:cond delay="0"/>
                                  </p:stCondLst>
                                  <p:childTnLst>
                                    <p:set>
                                      <p:cBhvr>
                                        <p:cTn id="387" dur="1" fill="hold">
                                          <p:stCondLst>
                                            <p:cond delay="0"/>
                                          </p:stCondLst>
                                        </p:cTn>
                                        <p:tgtEl>
                                          <p:spTgt spid="77"/>
                                        </p:tgtEl>
                                        <p:attrNameLst>
                                          <p:attrName>style.visibility</p:attrName>
                                        </p:attrNameLst>
                                      </p:cBhvr>
                                      <p:to>
                                        <p:strVal val="visible"/>
                                      </p:to>
                                    </p:set>
                                    <p:animEffect transition="in" filter="fade">
                                      <p:cBhvr>
                                        <p:cTn id="388" dur="500"/>
                                        <p:tgtEl>
                                          <p:spTgt spid="77"/>
                                        </p:tgtEl>
                                      </p:cBhvr>
                                    </p:animEffect>
                                  </p:childTnLst>
                                </p:cTn>
                              </p:par>
                              <p:par>
                                <p:cTn id="389" presetID="10" presetClass="entr" presetSubtype="0" fill="hold" grpId="0" nodeType="withEffect">
                                  <p:stCondLst>
                                    <p:cond delay="0"/>
                                  </p:stCondLst>
                                  <p:childTnLst>
                                    <p:set>
                                      <p:cBhvr>
                                        <p:cTn id="390" dur="1" fill="hold">
                                          <p:stCondLst>
                                            <p:cond delay="0"/>
                                          </p:stCondLst>
                                        </p:cTn>
                                        <p:tgtEl>
                                          <p:spTgt spid="79"/>
                                        </p:tgtEl>
                                        <p:attrNameLst>
                                          <p:attrName>style.visibility</p:attrName>
                                        </p:attrNameLst>
                                      </p:cBhvr>
                                      <p:to>
                                        <p:strVal val="visible"/>
                                      </p:to>
                                    </p:set>
                                    <p:animEffect transition="in" filter="fade">
                                      <p:cBhvr>
                                        <p:cTn id="391" dur="500"/>
                                        <p:tgtEl>
                                          <p:spTgt spid="79"/>
                                        </p:tgtEl>
                                      </p:cBhvr>
                                    </p:animEffect>
                                  </p:childTnLst>
                                </p:cTn>
                              </p:par>
                              <p:par>
                                <p:cTn id="392" presetID="10" presetClass="entr" presetSubtype="0" fill="hold" nodeType="withEffect">
                                  <p:stCondLst>
                                    <p:cond delay="0"/>
                                  </p:stCondLst>
                                  <p:childTnLst>
                                    <p:set>
                                      <p:cBhvr>
                                        <p:cTn id="393" dur="1" fill="hold">
                                          <p:stCondLst>
                                            <p:cond delay="0"/>
                                          </p:stCondLst>
                                        </p:cTn>
                                        <p:tgtEl>
                                          <p:spTgt spid="74"/>
                                        </p:tgtEl>
                                        <p:attrNameLst>
                                          <p:attrName>style.visibility</p:attrName>
                                        </p:attrNameLst>
                                      </p:cBhvr>
                                      <p:to>
                                        <p:strVal val="visible"/>
                                      </p:to>
                                    </p:set>
                                    <p:animEffect transition="in" filter="fade">
                                      <p:cBhvr>
                                        <p:cTn id="394" dur="500"/>
                                        <p:tgtEl>
                                          <p:spTgt spid="74"/>
                                        </p:tgtEl>
                                      </p:cBhvr>
                                    </p:animEffect>
                                  </p:childTnLst>
                                </p:cTn>
                              </p:par>
                            </p:childTnLst>
                          </p:cTn>
                        </p:par>
                      </p:childTnLst>
                    </p:cTn>
                  </p:par>
                  <p:par>
                    <p:cTn id="395" fill="hold">
                      <p:stCondLst>
                        <p:cond delay="indefinite"/>
                      </p:stCondLst>
                      <p:childTnLst>
                        <p:par>
                          <p:cTn id="396" fill="hold">
                            <p:stCondLst>
                              <p:cond delay="0"/>
                            </p:stCondLst>
                            <p:childTnLst>
                              <p:par>
                                <p:cTn id="397" presetID="10" presetClass="entr" presetSubtype="0" fill="hold" grpId="0" nodeType="clickEffect">
                                  <p:stCondLst>
                                    <p:cond delay="0"/>
                                  </p:stCondLst>
                                  <p:childTnLst>
                                    <p:set>
                                      <p:cBhvr>
                                        <p:cTn id="398" dur="1" fill="hold">
                                          <p:stCondLst>
                                            <p:cond delay="0"/>
                                          </p:stCondLst>
                                        </p:cTn>
                                        <p:tgtEl>
                                          <p:spTgt spid="72"/>
                                        </p:tgtEl>
                                        <p:attrNameLst>
                                          <p:attrName>style.visibility</p:attrName>
                                        </p:attrNameLst>
                                      </p:cBhvr>
                                      <p:to>
                                        <p:strVal val="visible"/>
                                      </p:to>
                                    </p:set>
                                    <p:animEffect transition="in" filter="fade">
                                      <p:cBhvr>
                                        <p:cTn id="399" dur="500"/>
                                        <p:tgtEl>
                                          <p:spTgt spid="72"/>
                                        </p:tgtEl>
                                      </p:cBhvr>
                                    </p:animEffect>
                                  </p:childTnLst>
                                </p:cTn>
                              </p:par>
                              <p:par>
                                <p:cTn id="400" presetID="10" presetClass="entr" presetSubtype="0" fill="hold" grpId="0" nodeType="withEffect">
                                  <p:stCondLst>
                                    <p:cond delay="0"/>
                                  </p:stCondLst>
                                  <p:childTnLst>
                                    <p:set>
                                      <p:cBhvr>
                                        <p:cTn id="401" dur="1" fill="hold">
                                          <p:stCondLst>
                                            <p:cond delay="0"/>
                                          </p:stCondLst>
                                        </p:cTn>
                                        <p:tgtEl>
                                          <p:spTgt spid="70"/>
                                        </p:tgtEl>
                                        <p:attrNameLst>
                                          <p:attrName>style.visibility</p:attrName>
                                        </p:attrNameLst>
                                      </p:cBhvr>
                                      <p:to>
                                        <p:strVal val="visible"/>
                                      </p:to>
                                    </p:set>
                                    <p:animEffect transition="in" filter="fade">
                                      <p:cBhvr>
                                        <p:cTn id="402" dur="500"/>
                                        <p:tgtEl>
                                          <p:spTgt spid="70"/>
                                        </p:tgtEl>
                                      </p:cBhvr>
                                    </p:animEffect>
                                  </p:childTnLst>
                                </p:cTn>
                              </p:par>
                            </p:childTnLst>
                          </p:cTn>
                        </p:par>
                      </p:childTnLst>
                    </p:cTn>
                  </p:par>
                  <p:par>
                    <p:cTn id="403" fill="hold">
                      <p:stCondLst>
                        <p:cond delay="indefinite"/>
                      </p:stCondLst>
                      <p:childTnLst>
                        <p:par>
                          <p:cTn id="404" fill="hold">
                            <p:stCondLst>
                              <p:cond delay="0"/>
                            </p:stCondLst>
                            <p:childTnLst>
                              <p:par>
                                <p:cTn id="405" presetID="10" presetClass="entr" presetSubtype="0" fill="hold" grpId="0" nodeType="clickEffect">
                                  <p:stCondLst>
                                    <p:cond delay="0"/>
                                  </p:stCondLst>
                                  <p:childTnLst>
                                    <p:set>
                                      <p:cBhvr>
                                        <p:cTn id="406" dur="1" fill="hold">
                                          <p:stCondLst>
                                            <p:cond delay="0"/>
                                          </p:stCondLst>
                                        </p:cTn>
                                        <p:tgtEl>
                                          <p:spTgt spid="80"/>
                                        </p:tgtEl>
                                        <p:attrNameLst>
                                          <p:attrName>style.visibility</p:attrName>
                                        </p:attrNameLst>
                                      </p:cBhvr>
                                      <p:to>
                                        <p:strVal val="visible"/>
                                      </p:to>
                                    </p:set>
                                    <p:animEffect transition="in" filter="fade">
                                      <p:cBhvr>
                                        <p:cTn id="407" dur="500"/>
                                        <p:tgtEl>
                                          <p:spTgt spid="80"/>
                                        </p:tgtEl>
                                      </p:cBhvr>
                                    </p:animEffect>
                                  </p:childTnLst>
                                </p:cTn>
                              </p:par>
                            </p:childTnLst>
                          </p:cTn>
                        </p:par>
                      </p:childTnLst>
                    </p:cTn>
                  </p:par>
                  <p:par>
                    <p:cTn id="408" fill="hold">
                      <p:stCondLst>
                        <p:cond delay="indefinite"/>
                      </p:stCondLst>
                      <p:childTnLst>
                        <p:par>
                          <p:cTn id="409" fill="hold">
                            <p:stCondLst>
                              <p:cond delay="0"/>
                            </p:stCondLst>
                            <p:childTnLst>
                              <p:par>
                                <p:cTn id="410" presetID="10" presetClass="entr" presetSubtype="0" fill="hold" grpId="0" nodeType="clickEffect">
                                  <p:stCondLst>
                                    <p:cond delay="0"/>
                                  </p:stCondLst>
                                  <p:childTnLst>
                                    <p:set>
                                      <p:cBhvr>
                                        <p:cTn id="411" dur="1" fill="hold">
                                          <p:stCondLst>
                                            <p:cond delay="0"/>
                                          </p:stCondLst>
                                        </p:cTn>
                                        <p:tgtEl>
                                          <p:spTgt spid="81"/>
                                        </p:tgtEl>
                                        <p:attrNameLst>
                                          <p:attrName>style.visibility</p:attrName>
                                        </p:attrNameLst>
                                      </p:cBhvr>
                                      <p:to>
                                        <p:strVal val="visible"/>
                                      </p:to>
                                    </p:set>
                                    <p:animEffect transition="in" filter="fade">
                                      <p:cBhvr>
                                        <p:cTn id="412" dur="500"/>
                                        <p:tgtEl>
                                          <p:spTgt spid="81"/>
                                        </p:tgtEl>
                                      </p:cBhvr>
                                    </p:animEffect>
                                  </p:childTnLst>
                                </p:cTn>
                              </p:par>
                            </p:childTnLst>
                          </p:cTn>
                        </p:par>
                      </p:childTnLst>
                    </p:cTn>
                  </p:par>
                  <p:par>
                    <p:cTn id="413" fill="hold">
                      <p:stCondLst>
                        <p:cond delay="indefinite"/>
                      </p:stCondLst>
                      <p:childTnLst>
                        <p:par>
                          <p:cTn id="414" fill="hold">
                            <p:stCondLst>
                              <p:cond delay="0"/>
                            </p:stCondLst>
                            <p:childTnLst>
                              <p:par>
                                <p:cTn id="415" presetID="10" presetClass="exit" presetSubtype="0" fill="hold" grpId="1" nodeType="clickEffect">
                                  <p:stCondLst>
                                    <p:cond delay="0"/>
                                  </p:stCondLst>
                                  <p:childTnLst>
                                    <p:animEffect transition="out" filter="fade">
                                      <p:cBhvr>
                                        <p:cTn id="416" dur="500"/>
                                        <p:tgtEl>
                                          <p:spTgt spid="72"/>
                                        </p:tgtEl>
                                      </p:cBhvr>
                                    </p:animEffect>
                                    <p:set>
                                      <p:cBhvr>
                                        <p:cTn id="417" dur="1" fill="hold">
                                          <p:stCondLst>
                                            <p:cond delay="499"/>
                                          </p:stCondLst>
                                        </p:cTn>
                                        <p:tgtEl>
                                          <p:spTgt spid="72"/>
                                        </p:tgtEl>
                                        <p:attrNameLst>
                                          <p:attrName>style.visibility</p:attrName>
                                        </p:attrNameLst>
                                      </p:cBhvr>
                                      <p:to>
                                        <p:strVal val="hidden"/>
                                      </p:to>
                                    </p:set>
                                  </p:childTnLst>
                                </p:cTn>
                              </p:par>
                            </p:childTnLst>
                          </p:cTn>
                        </p:par>
                        <p:par>
                          <p:cTn id="418" fill="hold">
                            <p:stCondLst>
                              <p:cond delay="500"/>
                            </p:stCondLst>
                            <p:childTnLst>
                              <p:par>
                                <p:cTn id="419" presetID="10" presetClass="entr" presetSubtype="0" fill="hold" grpId="0" nodeType="afterEffect">
                                  <p:stCondLst>
                                    <p:cond delay="0"/>
                                  </p:stCondLst>
                                  <p:childTnLst>
                                    <p:set>
                                      <p:cBhvr>
                                        <p:cTn id="420" dur="1" fill="hold">
                                          <p:stCondLst>
                                            <p:cond delay="0"/>
                                          </p:stCondLst>
                                        </p:cTn>
                                        <p:tgtEl>
                                          <p:spTgt spid="73"/>
                                        </p:tgtEl>
                                        <p:attrNameLst>
                                          <p:attrName>style.visibility</p:attrName>
                                        </p:attrNameLst>
                                      </p:cBhvr>
                                      <p:to>
                                        <p:strVal val="visible"/>
                                      </p:to>
                                    </p:set>
                                    <p:animEffect transition="in" filter="fade">
                                      <p:cBhvr>
                                        <p:cTn id="421" dur="500"/>
                                        <p:tgtEl>
                                          <p:spTgt spid="73"/>
                                        </p:tgtEl>
                                      </p:cBhvr>
                                    </p:animEffect>
                                  </p:childTnLst>
                                </p:cTn>
                              </p:par>
                            </p:childTnLst>
                          </p:cTn>
                        </p:par>
                      </p:childTnLst>
                    </p:cTn>
                  </p:par>
                  <p:par>
                    <p:cTn id="422" fill="hold">
                      <p:stCondLst>
                        <p:cond delay="indefinite"/>
                      </p:stCondLst>
                      <p:childTnLst>
                        <p:par>
                          <p:cTn id="423" fill="hold">
                            <p:stCondLst>
                              <p:cond delay="0"/>
                            </p:stCondLst>
                            <p:childTnLst>
                              <p:par>
                                <p:cTn id="424" presetID="10" presetClass="entr" presetSubtype="0" fill="hold" grpId="0" nodeType="clickEffect">
                                  <p:stCondLst>
                                    <p:cond delay="0"/>
                                  </p:stCondLst>
                                  <p:childTnLst>
                                    <p:set>
                                      <p:cBhvr>
                                        <p:cTn id="425" dur="1" fill="hold">
                                          <p:stCondLst>
                                            <p:cond delay="0"/>
                                          </p:stCondLst>
                                        </p:cTn>
                                        <p:tgtEl>
                                          <p:spTgt spid="82"/>
                                        </p:tgtEl>
                                        <p:attrNameLst>
                                          <p:attrName>style.visibility</p:attrName>
                                        </p:attrNameLst>
                                      </p:cBhvr>
                                      <p:to>
                                        <p:strVal val="visible"/>
                                      </p:to>
                                    </p:set>
                                    <p:animEffect transition="in" filter="fade">
                                      <p:cBhvr>
                                        <p:cTn id="426" dur="500"/>
                                        <p:tgtEl>
                                          <p:spTgt spid="82"/>
                                        </p:tgtEl>
                                      </p:cBhvr>
                                    </p:animEffect>
                                  </p:childTnLst>
                                </p:cTn>
                              </p:par>
                            </p:childTnLst>
                          </p:cTn>
                        </p:par>
                      </p:childTnLst>
                    </p:cTn>
                  </p:par>
                  <p:par>
                    <p:cTn id="427" fill="hold">
                      <p:stCondLst>
                        <p:cond delay="indefinite"/>
                      </p:stCondLst>
                      <p:childTnLst>
                        <p:par>
                          <p:cTn id="428" fill="hold">
                            <p:stCondLst>
                              <p:cond delay="0"/>
                            </p:stCondLst>
                            <p:childTnLst>
                              <p:par>
                                <p:cTn id="429" presetID="10" presetClass="entr" presetSubtype="0" fill="hold" nodeType="clickEffect">
                                  <p:stCondLst>
                                    <p:cond delay="0"/>
                                  </p:stCondLst>
                                  <p:childTnLst>
                                    <p:set>
                                      <p:cBhvr>
                                        <p:cTn id="430" dur="1" fill="hold">
                                          <p:stCondLst>
                                            <p:cond delay="0"/>
                                          </p:stCondLst>
                                        </p:cTn>
                                        <p:tgtEl>
                                          <p:spTgt spid="83"/>
                                        </p:tgtEl>
                                        <p:attrNameLst>
                                          <p:attrName>style.visibility</p:attrName>
                                        </p:attrNameLst>
                                      </p:cBhvr>
                                      <p:to>
                                        <p:strVal val="visible"/>
                                      </p:to>
                                    </p:set>
                                    <p:animEffect transition="in" filter="fade">
                                      <p:cBhvr>
                                        <p:cTn id="431" dur="500"/>
                                        <p:tgtEl>
                                          <p:spTgt spid="83"/>
                                        </p:tgtEl>
                                      </p:cBhvr>
                                    </p:animEffect>
                                  </p:childTnLst>
                                </p:cTn>
                              </p:par>
                            </p:childTnLst>
                          </p:cTn>
                        </p:par>
                      </p:childTnLst>
                    </p:cTn>
                  </p:par>
                  <p:par>
                    <p:cTn id="432" fill="hold">
                      <p:stCondLst>
                        <p:cond delay="indefinite"/>
                      </p:stCondLst>
                      <p:childTnLst>
                        <p:par>
                          <p:cTn id="433" fill="hold">
                            <p:stCondLst>
                              <p:cond delay="0"/>
                            </p:stCondLst>
                            <p:childTnLst>
                              <p:par>
                                <p:cTn id="434" presetID="10" presetClass="exit" presetSubtype="0" fill="hold" grpId="1" nodeType="clickEffect">
                                  <p:stCondLst>
                                    <p:cond delay="0"/>
                                  </p:stCondLst>
                                  <p:childTnLst>
                                    <p:animEffect transition="out" filter="fade">
                                      <p:cBhvr>
                                        <p:cTn id="435" dur="500"/>
                                        <p:tgtEl>
                                          <p:spTgt spid="70"/>
                                        </p:tgtEl>
                                      </p:cBhvr>
                                    </p:animEffect>
                                    <p:set>
                                      <p:cBhvr>
                                        <p:cTn id="436" dur="1" fill="hold">
                                          <p:stCondLst>
                                            <p:cond delay="499"/>
                                          </p:stCondLst>
                                        </p:cTn>
                                        <p:tgtEl>
                                          <p:spTgt spid="70"/>
                                        </p:tgtEl>
                                        <p:attrNameLst>
                                          <p:attrName>style.visibility</p:attrName>
                                        </p:attrNameLst>
                                      </p:cBhvr>
                                      <p:to>
                                        <p:strVal val="hidden"/>
                                      </p:to>
                                    </p:set>
                                  </p:childTnLst>
                                </p:cTn>
                              </p:par>
                              <p:par>
                                <p:cTn id="437" presetID="10" presetClass="exit" presetSubtype="0" fill="hold" grpId="1" nodeType="withEffect">
                                  <p:stCondLst>
                                    <p:cond delay="0"/>
                                  </p:stCondLst>
                                  <p:childTnLst>
                                    <p:animEffect transition="out" filter="fade">
                                      <p:cBhvr>
                                        <p:cTn id="438" dur="500"/>
                                        <p:tgtEl>
                                          <p:spTgt spid="73"/>
                                        </p:tgtEl>
                                      </p:cBhvr>
                                    </p:animEffect>
                                    <p:set>
                                      <p:cBhvr>
                                        <p:cTn id="439" dur="1" fill="hold">
                                          <p:stCondLst>
                                            <p:cond delay="499"/>
                                          </p:stCondLst>
                                        </p:cTn>
                                        <p:tgtEl>
                                          <p:spTgt spid="73"/>
                                        </p:tgtEl>
                                        <p:attrNameLst>
                                          <p:attrName>style.visibility</p:attrName>
                                        </p:attrNameLst>
                                      </p:cBhvr>
                                      <p:to>
                                        <p:strVal val="hidden"/>
                                      </p:to>
                                    </p:set>
                                  </p:childTnLst>
                                </p:cTn>
                              </p:par>
                            </p:childTnLst>
                          </p:cTn>
                        </p:par>
                        <p:par>
                          <p:cTn id="440" fill="hold">
                            <p:stCondLst>
                              <p:cond delay="500"/>
                            </p:stCondLst>
                            <p:childTnLst>
                              <p:par>
                                <p:cTn id="441" presetID="10" presetClass="entr" presetSubtype="0" fill="hold" grpId="2" nodeType="afterEffect">
                                  <p:stCondLst>
                                    <p:cond delay="0"/>
                                  </p:stCondLst>
                                  <p:childTnLst>
                                    <p:set>
                                      <p:cBhvr>
                                        <p:cTn id="442" dur="1" fill="hold">
                                          <p:stCondLst>
                                            <p:cond delay="0"/>
                                          </p:stCondLst>
                                        </p:cTn>
                                        <p:tgtEl>
                                          <p:spTgt spid="72"/>
                                        </p:tgtEl>
                                        <p:attrNameLst>
                                          <p:attrName>style.visibility</p:attrName>
                                        </p:attrNameLst>
                                      </p:cBhvr>
                                      <p:to>
                                        <p:strVal val="visible"/>
                                      </p:to>
                                    </p:set>
                                    <p:animEffect transition="in" filter="fade">
                                      <p:cBhvr>
                                        <p:cTn id="443" dur="500"/>
                                        <p:tgtEl>
                                          <p:spTgt spid="72"/>
                                        </p:tgtEl>
                                      </p:cBhvr>
                                    </p:animEffect>
                                  </p:childTnLst>
                                </p:cTn>
                              </p:par>
                              <p:par>
                                <p:cTn id="444" presetID="10" presetClass="entr" presetSubtype="0" fill="hold" grpId="0" nodeType="withEffect">
                                  <p:stCondLst>
                                    <p:cond delay="0"/>
                                  </p:stCondLst>
                                  <p:childTnLst>
                                    <p:set>
                                      <p:cBhvr>
                                        <p:cTn id="445" dur="1" fill="hold">
                                          <p:stCondLst>
                                            <p:cond delay="0"/>
                                          </p:stCondLst>
                                        </p:cTn>
                                        <p:tgtEl>
                                          <p:spTgt spid="71"/>
                                        </p:tgtEl>
                                        <p:attrNameLst>
                                          <p:attrName>style.visibility</p:attrName>
                                        </p:attrNameLst>
                                      </p:cBhvr>
                                      <p:to>
                                        <p:strVal val="visible"/>
                                      </p:to>
                                    </p:set>
                                    <p:animEffect transition="in" filter="fade">
                                      <p:cBhvr>
                                        <p:cTn id="446" dur="500"/>
                                        <p:tgtEl>
                                          <p:spTgt spid="71"/>
                                        </p:tgtEl>
                                      </p:cBhvr>
                                    </p:animEffect>
                                  </p:childTnLst>
                                </p:cTn>
                              </p:par>
                            </p:childTnLst>
                          </p:cTn>
                        </p:par>
                      </p:childTnLst>
                    </p:cTn>
                  </p:par>
                  <p:par>
                    <p:cTn id="447" fill="hold">
                      <p:stCondLst>
                        <p:cond delay="indefinite"/>
                      </p:stCondLst>
                      <p:childTnLst>
                        <p:par>
                          <p:cTn id="448" fill="hold">
                            <p:stCondLst>
                              <p:cond delay="0"/>
                            </p:stCondLst>
                            <p:childTnLst>
                              <p:par>
                                <p:cTn id="449" presetID="10" presetClass="entr" presetSubtype="0" fill="hold" grpId="0" nodeType="clickEffect">
                                  <p:stCondLst>
                                    <p:cond delay="0"/>
                                  </p:stCondLst>
                                  <p:childTnLst>
                                    <p:set>
                                      <p:cBhvr>
                                        <p:cTn id="450" dur="1" fill="hold">
                                          <p:stCondLst>
                                            <p:cond delay="0"/>
                                          </p:stCondLst>
                                        </p:cTn>
                                        <p:tgtEl>
                                          <p:spTgt spid="84"/>
                                        </p:tgtEl>
                                        <p:attrNameLst>
                                          <p:attrName>style.visibility</p:attrName>
                                        </p:attrNameLst>
                                      </p:cBhvr>
                                      <p:to>
                                        <p:strVal val="visible"/>
                                      </p:to>
                                    </p:set>
                                    <p:animEffect transition="in" filter="fade">
                                      <p:cBhvr>
                                        <p:cTn id="451" dur="500"/>
                                        <p:tgtEl>
                                          <p:spTgt spid="84"/>
                                        </p:tgtEl>
                                      </p:cBhvr>
                                    </p:animEffect>
                                  </p:childTnLst>
                                </p:cTn>
                              </p:par>
                            </p:childTnLst>
                          </p:cTn>
                        </p:par>
                      </p:childTnLst>
                    </p:cTn>
                  </p:par>
                  <p:par>
                    <p:cTn id="452" fill="hold">
                      <p:stCondLst>
                        <p:cond delay="indefinite"/>
                      </p:stCondLst>
                      <p:childTnLst>
                        <p:par>
                          <p:cTn id="453" fill="hold">
                            <p:stCondLst>
                              <p:cond delay="0"/>
                            </p:stCondLst>
                            <p:childTnLst>
                              <p:par>
                                <p:cTn id="454" presetID="10" presetClass="entr" presetSubtype="0" fill="hold" grpId="0" nodeType="clickEffect">
                                  <p:stCondLst>
                                    <p:cond delay="0"/>
                                  </p:stCondLst>
                                  <p:childTnLst>
                                    <p:set>
                                      <p:cBhvr>
                                        <p:cTn id="455" dur="1" fill="hold">
                                          <p:stCondLst>
                                            <p:cond delay="0"/>
                                          </p:stCondLst>
                                        </p:cTn>
                                        <p:tgtEl>
                                          <p:spTgt spid="85"/>
                                        </p:tgtEl>
                                        <p:attrNameLst>
                                          <p:attrName>style.visibility</p:attrName>
                                        </p:attrNameLst>
                                      </p:cBhvr>
                                      <p:to>
                                        <p:strVal val="visible"/>
                                      </p:to>
                                    </p:set>
                                    <p:animEffect transition="in" filter="fade">
                                      <p:cBhvr>
                                        <p:cTn id="456" dur="500"/>
                                        <p:tgtEl>
                                          <p:spTgt spid="85"/>
                                        </p:tgtEl>
                                      </p:cBhvr>
                                    </p:animEffect>
                                  </p:childTnLst>
                                </p:cTn>
                              </p:par>
                            </p:childTnLst>
                          </p:cTn>
                        </p:par>
                      </p:childTnLst>
                    </p:cTn>
                  </p:par>
                  <p:par>
                    <p:cTn id="457" fill="hold">
                      <p:stCondLst>
                        <p:cond delay="indefinite"/>
                      </p:stCondLst>
                      <p:childTnLst>
                        <p:par>
                          <p:cTn id="458" fill="hold">
                            <p:stCondLst>
                              <p:cond delay="0"/>
                            </p:stCondLst>
                            <p:childTnLst>
                              <p:par>
                                <p:cTn id="459" presetID="10" presetClass="exit" presetSubtype="0" fill="hold" grpId="3" nodeType="clickEffect">
                                  <p:stCondLst>
                                    <p:cond delay="0"/>
                                  </p:stCondLst>
                                  <p:childTnLst>
                                    <p:animEffect transition="out" filter="fade">
                                      <p:cBhvr>
                                        <p:cTn id="460" dur="500"/>
                                        <p:tgtEl>
                                          <p:spTgt spid="72"/>
                                        </p:tgtEl>
                                      </p:cBhvr>
                                    </p:animEffect>
                                    <p:set>
                                      <p:cBhvr>
                                        <p:cTn id="461" dur="1" fill="hold">
                                          <p:stCondLst>
                                            <p:cond delay="499"/>
                                          </p:stCondLst>
                                        </p:cTn>
                                        <p:tgtEl>
                                          <p:spTgt spid="72"/>
                                        </p:tgtEl>
                                        <p:attrNameLst>
                                          <p:attrName>style.visibility</p:attrName>
                                        </p:attrNameLst>
                                      </p:cBhvr>
                                      <p:to>
                                        <p:strVal val="hidden"/>
                                      </p:to>
                                    </p:set>
                                  </p:childTnLst>
                                </p:cTn>
                              </p:par>
                            </p:childTnLst>
                          </p:cTn>
                        </p:par>
                        <p:par>
                          <p:cTn id="462" fill="hold">
                            <p:stCondLst>
                              <p:cond delay="500"/>
                            </p:stCondLst>
                            <p:childTnLst>
                              <p:par>
                                <p:cTn id="463" presetID="10" presetClass="entr" presetSubtype="0" fill="hold" grpId="2" nodeType="afterEffect">
                                  <p:stCondLst>
                                    <p:cond delay="0"/>
                                  </p:stCondLst>
                                  <p:childTnLst>
                                    <p:set>
                                      <p:cBhvr>
                                        <p:cTn id="464" dur="1" fill="hold">
                                          <p:stCondLst>
                                            <p:cond delay="0"/>
                                          </p:stCondLst>
                                        </p:cTn>
                                        <p:tgtEl>
                                          <p:spTgt spid="73"/>
                                        </p:tgtEl>
                                        <p:attrNameLst>
                                          <p:attrName>style.visibility</p:attrName>
                                        </p:attrNameLst>
                                      </p:cBhvr>
                                      <p:to>
                                        <p:strVal val="visible"/>
                                      </p:to>
                                    </p:set>
                                    <p:animEffect transition="in" filter="fade">
                                      <p:cBhvr>
                                        <p:cTn id="465" dur="500"/>
                                        <p:tgtEl>
                                          <p:spTgt spid="73"/>
                                        </p:tgtEl>
                                      </p:cBhvr>
                                    </p:animEffect>
                                  </p:childTnLst>
                                </p:cTn>
                              </p:par>
                            </p:childTnLst>
                          </p:cTn>
                        </p:par>
                      </p:childTnLst>
                    </p:cTn>
                  </p:par>
                  <p:par>
                    <p:cTn id="466" fill="hold">
                      <p:stCondLst>
                        <p:cond delay="indefinite"/>
                      </p:stCondLst>
                      <p:childTnLst>
                        <p:par>
                          <p:cTn id="467" fill="hold">
                            <p:stCondLst>
                              <p:cond delay="0"/>
                            </p:stCondLst>
                            <p:childTnLst>
                              <p:par>
                                <p:cTn id="468" presetID="10" presetClass="entr" presetSubtype="0" fill="hold" grpId="0" nodeType="clickEffect">
                                  <p:stCondLst>
                                    <p:cond delay="0"/>
                                  </p:stCondLst>
                                  <p:childTnLst>
                                    <p:set>
                                      <p:cBhvr>
                                        <p:cTn id="469" dur="1" fill="hold">
                                          <p:stCondLst>
                                            <p:cond delay="0"/>
                                          </p:stCondLst>
                                        </p:cTn>
                                        <p:tgtEl>
                                          <p:spTgt spid="86"/>
                                        </p:tgtEl>
                                        <p:attrNameLst>
                                          <p:attrName>style.visibility</p:attrName>
                                        </p:attrNameLst>
                                      </p:cBhvr>
                                      <p:to>
                                        <p:strVal val="visible"/>
                                      </p:to>
                                    </p:set>
                                    <p:animEffect transition="in" filter="fade">
                                      <p:cBhvr>
                                        <p:cTn id="470" dur="500"/>
                                        <p:tgtEl>
                                          <p:spTgt spid="86"/>
                                        </p:tgtEl>
                                      </p:cBhvr>
                                    </p:animEffect>
                                  </p:childTnLst>
                                </p:cTn>
                              </p:par>
                            </p:childTnLst>
                          </p:cTn>
                        </p:par>
                      </p:childTnLst>
                    </p:cTn>
                  </p:par>
                  <p:par>
                    <p:cTn id="471" fill="hold">
                      <p:stCondLst>
                        <p:cond delay="indefinite"/>
                      </p:stCondLst>
                      <p:childTnLst>
                        <p:par>
                          <p:cTn id="472" fill="hold">
                            <p:stCondLst>
                              <p:cond delay="0"/>
                            </p:stCondLst>
                            <p:childTnLst>
                              <p:par>
                                <p:cTn id="473" presetID="10" presetClass="exit" presetSubtype="0" fill="hold" grpId="3" nodeType="clickEffect">
                                  <p:stCondLst>
                                    <p:cond delay="0"/>
                                  </p:stCondLst>
                                  <p:childTnLst>
                                    <p:animEffect transition="out" filter="fade">
                                      <p:cBhvr>
                                        <p:cTn id="474" dur="500"/>
                                        <p:tgtEl>
                                          <p:spTgt spid="73"/>
                                        </p:tgtEl>
                                      </p:cBhvr>
                                    </p:animEffect>
                                    <p:set>
                                      <p:cBhvr>
                                        <p:cTn id="475" dur="1" fill="hold">
                                          <p:stCondLst>
                                            <p:cond delay="499"/>
                                          </p:stCondLst>
                                        </p:cTn>
                                        <p:tgtEl>
                                          <p:spTgt spid="73"/>
                                        </p:tgtEl>
                                        <p:attrNameLst>
                                          <p:attrName>style.visibility</p:attrName>
                                        </p:attrNameLst>
                                      </p:cBhvr>
                                      <p:to>
                                        <p:strVal val="hidden"/>
                                      </p:to>
                                    </p:set>
                                  </p:childTnLst>
                                </p:cTn>
                              </p:par>
                              <p:par>
                                <p:cTn id="476" presetID="10" presetClass="exit" presetSubtype="0" fill="hold" grpId="1" nodeType="withEffect">
                                  <p:stCondLst>
                                    <p:cond delay="0"/>
                                  </p:stCondLst>
                                  <p:childTnLst>
                                    <p:animEffect transition="out" filter="fade">
                                      <p:cBhvr>
                                        <p:cTn id="477" dur="500"/>
                                        <p:tgtEl>
                                          <p:spTgt spid="71"/>
                                        </p:tgtEl>
                                      </p:cBhvr>
                                    </p:animEffect>
                                    <p:set>
                                      <p:cBhvr>
                                        <p:cTn id="478" dur="1" fill="hold">
                                          <p:stCondLst>
                                            <p:cond delay="499"/>
                                          </p:stCondLst>
                                        </p:cTn>
                                        <p:tgtEl>
                                          <p:spTgt spid="71"/>
                                        </p:tgtEl>
                                        <p:attrNameLst>
                                          <p:attrName>style.visibility</p:attrName>
                                        </p:attrNameLst>
                                      </p:cBhvr>
                                      <p:to>
                                        <p:strVal val="hidden"/>
                                      </p:to>
                                    </p:set>
                                  </p:childTnLst>
                                </p:cTn>
                              </p:par>
                            </p:childTnLst>
                          </p:cTn>
                        </p:par>
                      </p:childTnLst>
                    </p:cTn>
                  </p:par>
                  <p:par>
                    <p:cTn id="479" fill="hold">
                      <p:stCondLst>
                        <p:cond delay="indefinite"/>
                      </p:stCondLst>
                      <p:childTnLst>
                        <p:par>
                          <p:cTn id="480" fill="hold">
                            <p:stCondLst>
                              <p:cond delay="0"/>
                            </p:stCondLst>
                            <p:childTnLst>
                              <p:par>
                                <p:cTn id="481" presetID="10" presetClass="entr" presetSubtype="0" fill="hold" nodeType="clickEffect">
                                  <p:stCondLst>
                                    <p:cond delay="0"/>
                                  </p:stCondLst>
                                  <p:childTnLst>
                                    <p:set>
                                      <p:cBhvr>
                                        <p:cTn id="482" dur="1" fill="hold">
                                          <p:stCondLst>
                                            <p:cond delay="0"/>
                                          </p:stCondLst>
                                        </p:cTn>
                                        <p:tgtEl>
                                          <p:spTgt spid="87"/>
                                        </p:tgtEl>
                                        <p:attrNameLst>
                                          <p:attrName>style.visibility</p:attrName>
                                        </p:attrNameLst>
                                      </p:cBhvr>
                                      <p:to>
                                        <p:strVal val="visible"/>
                                      </p:to>
                                    </p:set>
                                    <p:animEffect transition="in" filter="fade">
                                      <p:cBhvr>
                                        <p:cTn id="483" dur="500"/>
                                        <p:tgtEl>
                                          <p:spTgt spid="87"/>
                                        </p:tgtEl>
                                      </p:cBhvr>
                                    </p:animEffect>
                                  </p:childTnLst>
                                </p:cTn>
                              </p:par>
                            </p:childTnLst>
                          </p:cTn>
                        </p:par>
                      </p:childTnLst>
                    </p:cTn>
                  </p:par>
                  <p:par>
                    <p:cTn id="484" fill="hold">
                      <p:stCondLst>
                        <p:cond delay="indefinite"/>
                      </p:stCondLst>
                      <p:childTnLst>
                        <p:par>
                          <p:cTn id="485" fill="hold">
                            <p:stCondLst>
                              <p:cond delay="0"/>
                            </p:stCondLst>
                            <p:childTnLst>
                              <p:par>
                                <p:cTn id="486" presetID="10" presetClass="entr" presetSubtype="0" fill="hold" grpId="0" nodeType="clickEffect">
                                  <p:stCondLst>
                                    <p:cond delay="0"/>
                                  </p:stCondLst>
                                  <p:childTnLst>
                                    <p:set>
                                      <p:cBhvr>
                                        <p:cTn id="487" dur="1" fill="hold">
                                          <p:stCondLst>
                                            <p:cond delay="0"/>
                                          </p:stCondLst>
                                        </p:cTn>
                                        <p:tgtEl>
                                          <p:spTgt spid="88"/>
                                        </p:tgtEl>
                                        <p:attrNameLst>
                                          <p:attrName>style.visibility</p:attrName>
                                        </p:attrNameLst>
                                      </p:cBhvr>
                                      <p:to>
                                        <p:strVal val="visible"/>
                                      </p:to>
                                    </p:set>
                                    <p:animEffect transition="in" filter="fade">
                                      <p:cBhvr>
                                        <p:cTn id="488" dur="500"/>
                                        <p:tgtEl>
                                          <p:spTgt spid="88"/>
                                        </p:tgtEl>
                                      </p:cBhvr>
                                    </p:animEffect>
                                  </p:childTnLst>
                                </p:cTn>
                              </p:par>
                            </p:childTnLst>
                          </p:cTn>
                        </p:par>
                      </p:childTnLst>
                    </p:cTn>
                  </p:par>
                  <p:par>
                    <p:cTn id="489" fill="hold">
                      <p:stCondLst>
                        <p:cond delay="indefinite"/>
                      </p:stCondLst>
                      <p:childTnLst>
                        <p:par>
                          <p:cTn id="490" fill="hold">
                            <p:stCondLst>
                              <p:cond delay="0"/>
                            </p:stCondLst>
                            <p:childTnLst>
                              <p:par>
                                <p:cTn id="491" presetID="10" presetClass="entr" presetSubtype="0" fill="hold" grpId="0" nodeType="clickEffect">
                                  <p:stCondLst>
                                    <p:cond delay="0"/>
                                  </p:stCondLst>
                                  <p:childTnLst>
                                    <p:set>
                                      <p:cBhvr>
                                        <p:cTn id="492" dur="1" fill="hold">
                                          <p:stCondLst>
                                            <p:cond delay="0"/>
                                          </p:stCondLst>
                                        </p:cTn>
                                        <p:tgtEl>
                                          <p:spTgt spid="91"/>
                                        </p:tgtEl>
                                        <p:attrNameLst>
                                          <p:attrName>style.visibility</p:attrName>
                                        </p:attrNameLst>
                                      </p:cBhvr>
                                      <p:to>
                                        <p:strVal val="visible"/>
                                      </p:to>
                                    </p:set>
                                    <p:animEffect transition="in" filter="fade">
                                      <p:cBhvr>
                                        <p:cTn id="493" dur="500"/>
                                        <p:tgtEl>
                                          <p:spTgt spid="91"/>
                                        </p:tgtEl>
                                      </p:cBhvr>
                                    </p:animEffect>
                                  </p:childTnLst>
                                </p:cTn>
                              </p:par>
                            </p:childTnLst>
                          </p:cTn>
                        </p:par>
                      </p:childTnLst>
                    </p:cTn>
                  </p:par>
                  <p:par>
                    <p:cTn id="494" fill="hold">
                      <p:stCondLst>
                        <p:cond delay="indefinite"/>
                      </p:stCondLst>
                      <p:childTnLst>
                        <p:par>
                          <p:cTn id="495" fill="hold">
                            <p:stCondLst>
                              <p:cond delay="0"/>
                            </p:stCondLst>
                            <p:childTnLst>
                              <p:par>
                                <p:cTn id="496" presetID="10" presetClass="entr" presetSubtype="0" fill="hold" grpId="0" nodeType="clickEffect">
                                  <p:stCondLst>
                                    <p:cond delay="0"/>
                                  </p:stCondLst>
                                  <p:childTnLst>
                                    <p:set>
                                      <p:cBhvr>
                                        <p:cTn id="497" dur="1" fill="hold">
                                          <p:stCondLst>
                                            <p:cond delay="0"/>
                                          </p:stCondLst>
                                        </p:cTn>
                                        <p:tgtEl>
                                          <p:spTgt spid="89"/>
                                        </p:tgtEl>
                                        <p:attrNameLst>
                                          <p:attrName>style.visibility</p:attrName>
                                        </p:attrNameLst>
                                      </p:cBhvr>
                                      <p:to>
                                        <p:strVal val="visible"/>
                                      </p:to>
                                    </p:set>
                                    <p:animEffect transition="in" filter="fade">
                                      <p:cBhvr>
                                        <p:cTn id="498" dur="500"/>
                                        <p:tgtEl>
                                          <p:spTgt spid="89"/>
                                        </p:tgtEl>
                                      </p:cBhvr>
                                    </p:animEffect>
                                  </p:childTnLst>
                                </p:cTn>
                              </p:par>
                            </p:childTnLst>
                          </p:cTn>
                        </p:par>
                      </p:childTnLst>
                    </p:cTn>
                  </p:par>
                  <p:par>
                    <p:cTn id="499" fill="hold">
                      <p:stCondLst>
                        <p:cond delay="indefinite"/>
                      </p:stCondLst>
                      <p:childTnLst>
                        <p:par>
                          <p:cTn id="500" fill="hold">
                            <p:stCondLst>
                              <p:cond delay="0"/>
                            </p:stCondLst>
                            <p:childTnLst>
                              <p:par>
                                <p:cTn id="501" presetID="10" presetClass="entr" presetSubtype="0" fill="hold" grpId="0" nodeType="clickEffect">
                                  <p:stCondLst>
                                    <p:cond delay="0"/>
                                  </p:stCondLst>
                                  <p:childTnLst>
                                    <p:set>
                                      <p:cBhvr>
                                        <p:cTn id="502" dur="1" fill="hold">
                                          <p:stCondLst>
                                            <p:cond delay="0"/>
                                          </p:stCondLst>
                                        </p:cTn>
                                        <p:tgtEl>
                                          <p:spTgt spid="90"/>
                                        </p:tgtEl>
                                        <p:attrNameLst>
                                          <p:attrName>style.visibility</p:attrName>
                                        </p:attrNameLst>
                                      </p:cBhvr>
                                      <p:to>
                                        <p:strVal val="visible"/>
                                      </p:to>
                                    </p:set>
                                    <p:animEffect transition="in" filter="fade">
                                      <p:cBhvr>
                                        <p:cTn id="503" dur="500"/>
                                        <p:tgtEl>
                                          <p:spTgt spid="90"/>
                                        </p:tgtEl>
                                      </p:cBhvr>
                                    </p:animEffect>
                                  </p:childTnLst>
                                </p:cTn>
                              </p:par>
                            </p:childTnLst>
                          </p:cTn>
                        </p:par>
                      </p:childTnLst>
                    </p:cTn>
                  </p:par>
                  <p:par>
                    <p:cTn id="504" fill="hold">
                      <p:stCondLst>
                        <p:cond delay="indefinite"/>
                      </p:stCondLst>
                      <p:childTnLst>
                        <p:par>
                          <p:cTn id="505" fill="hold">
                            <p:stCondLst>
                              <p:cond delay="0"/>
                            </p:stCondLst>
                            <p:childTnLst>
                              <p:par>
                                <p:cTn id="506" presetID="10" presetClass="entr" presetSubtype="0" fill="hold" grpId="0" nodeType="clickEffect">
                                  <p:stCondLst>
                                    <p:cond delay="0"/>
                                  </p:stCondLst>
                                  <p:childTnLst>
                                    <p:set>
                                      <p:cBhvr>
                                        <p:cTn id="507" dur="1" fill="hold">
                                          <p:stCondLst>
                                            <p:cond delay="0"/>
                                          </p:stCondLst>
                                        </p:cTn>
                                        <p:tgtEl>
                                          <p:spTgt spid="92"/>
                                        </p:tgtEl>
                                        <p:attrNameLst>
                                          <p:attrName>style.visibility</p:attrName>
                                        </p:attrNameLst>
                                      </p:cBhvr>
                                      <p:to>
                                        <p:strVal val="visible"/>
                                      </p:to>
                                    </p:set>
                                    <p:animEffect transition="in" filter="fade">
                                      <p:cBhvr>
                                        <p:cTn id="508"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7" grpId="2" animBg="1"/>
      <p:bldP spid="7" grpId="3" animBg="1"/>
      <p:bldP spid="8" grpId="0" animBg="1"/>
      <p:bldP spid="8" grpId="1" animBg="1"/>
      <p:bldP spid="8" grpId="2" animBg="1"/>
      <p:bldP spid="8" grpId="3" animBg="1"/>
      <p:bldP spid="10" grpId="0"/>
      <p:bldP spid="11" grpId="0"/>
      <p:bldP spid="12" grpId="0"/>
      <p:bldP spid="13" grpId="0"/>
      <p:bldP spid="14" grpId="0"/>
      <p:bldP spid="16" grpId="0"/>
      <p:bldP spid="17" grpId="0"/>
      <p:bldP spid="19" grpId="0"/>
      <p:bldP spid="20" grpId="0"/>
      <p:bldP spid="21" grpId="0"/>
      <p:bldP spid="23" grpId="0"/>
      <p:bldP spid="24" grpId="0"/>
      <p:bldP spid="25" grpId="0"/>
      <p:bldP spid="26" grpId="0" animBg="1"/>
      <p:bldP spid="26" grpId="1" animBg="1"/>
      <p:bldP spid="27" grpId="0" animBg="1"/>
      <p:bldP spid="27" grpId="1" animBg="1"/>
      <p:bldP spid="28" grpId="0" animBg="1"/>
      <p:bldP spid="28" grpId="1" animBg="1"/>
      <p:bldP spid="28" grpId="2" animBg="1"/>
      <p:bldP spid="28" grpId="3" animBg="1"/>
      <p:bldP spid="29" grpId="0" animBg="1"/>
      <p:bldP spid="29" grpId="1" animBg="1"/>
      <p:bldP spid="29" grpId="2" animBg="1"/>
      <p:bldP spid="29" grpId="3" animBg="1"/>
      <p:bldP spid="31" grpId="0"/>
      <p:bldP spid="32" grpId="0"/>
      <p:bldP spid="33" grpId="0"/>
      <p:bldP spid="34" grpId="0"/>
      <p:bldP spid="35" grpId="0"/>
      <p:bldP spid="36" grpId="0"/>
      <p:bldP spid="37" grpId="0"/>
      <p:bldP spid="38" grpId="0"/>
      <p:bldP spid="40" grpId="0"/>
      <p:bldP spid="41" grpId="0"/>
      <p:bldP spid="42" grpId="0"/>
      <p:bldP spid="44" grpId="0"/>
      <p:bldP spid="45" grpId="0"/>
      <p:bldP spid="46" grpId="0"/>
      <p:bldP spid="47" grpId="0" animBg="1"/>
      <p:bldP spid="47" grpId="1" animBg="1"/>
      <p:bldP spid="48" grpId="0" animBg="1"/>
      <p:bldP spid="48" grpId="1" animBg="1"/>
      <p:bldP spid="49" grpId="0" animBg="1"/>
      <p:bldP spid="49" grpId="1" animBg="1"/>
      <p:bldP spid="49" grpId="2" animBg="1"/>
      <p:bldP spid="49" grpId="3" animBg="1"/>
      <p:bldP spid="51" grpId="0" animBg="1"/>
      <p:bldP spid="51" grpId="1" animBg="1"/>
      <p:bldP spid="51" grpId="2" animBg="1"/>
      <p:bldP spid="51" grpId="3" animBg="1"/>
      <p:bldP spid="53" grpId="0"/>
      <p:bldP spid="54" grpId="0"/>
      <p:bldP spid="55" grpId="0"/>
      <p:bldP spid="56" grpId="0"/>
      <p:bldP spid="57" grpId="0"/>
      <p:bldP spid="58" grpId="0"/>
      <p:bldP spid="59" grpId="0"/>
      <p:bldP spid="60" grpId="0"/>
      <p:bldP spid="62" grpId="0"/>
      <p:bldP spid="63" grpId="0"/>
      <p:bldP spid="64" grpId="0"/>
      <p:bldP spid="66" grpId="0"/>
      <p:bldP spid="67" grpId="0"/>
      <p:bldP spid="68" grpId="0"/>
      <p:bldP spid="69" grpId="0"/>
      <p:bldP spid="70" grpId="0" animBg="1"/>
      <p:bldP spid="70" grpId="1" animBg="1"/>
      <p:bldP spid="71" grpId="0" animBg="1"/>
      <p:bldP spid="71" grpId="1" animBg="1"/>
      <p:bldP spid="72" grpId="0" animBg="1"/>
      <p:bldP spid="72" grpId="1" animBg="1"/>
      <p:bldP spid="72" grpId="2" animBg="1"/>
      <p:bldP spid="72" grpId="3" animBg="1"/>
      <p:bldP spid="73" grpId="0" animBg="1"/>
      <p:bldP spid="73" grpId="1" animBg="1"/>
      <p:bldP spid="73" grpId="2" animBg="1"/>
      <p:bldP spid="73" grpId="3" animBg="1"/>
      <p:bldP spid="75" grpId="0"/>
      <p:bldP spid="76" grpId="0"/>
      <p:bldP spid="77" grpId="0"/>
      <p:bldP spid="78" grpId="0"/>
      <p:bldP spid="79" grpId="0"/>
      <p:bldP spid="80" grpId="0"/>
      <p:bldP spid="81" grpId="0"/>
      <p:bldP spid="82" grpId="0"/>
      <p:bldP spid="84" grpId="0"/>
      <p:bldP spid="85" grpId="0"/>
      <p:bldP spid="86" grpId="0"/>
      <p:bldP spid="88" grpId="0"/>
      <p:bldP spid="89" grpId="0"/>
      <p:bldP spid="90" grpId="0"/>
      <p:bldP spid="91" grpId="0"/>
      <p:bldP spid="92"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01737B5-5CA9-45FB-8AC3-052D1C9B2109}"/>
              </a:ext>
            </a:extLst>
          </p:cNvPr>
          <p:cNvSpPr/>
          <p:nvPr/>
        </p:nvSpPr>
        <p:spPr>
          <a:xfrm>
            <a:off x="56122" y="50000"/>
            <a:ext cx="12135878" cy="1569660"/>
          </a:xfrm>
          <a:prstGeom prst="rect">
            <a:avLst/>
          </a:prstGeom>
        </p:spPr>
        <p:txBody>
          <a:bodyPr wrap="square">
            <a:spAutoFit/>
          </a:bodyPr>
          <a:lstStyle/>
          <a:p>
            <a:r>
              <a:rPr lang="en-GB" sz="3200" b="1" dirty="0"/>
              <a:t>Chen and Megan each have a parcel.</a:t>
            </a:r>
          </a:p>
          <a:p>
            <a:r>
              <a:rPr lang="en-GB" sz="3200" b="1" dirty="0"/>
              <a:t>Chen’s parcel weighs 1½ kg. Megan’s parcel weighs 1.2kg.</a:t>
            </a:r>
          </a:p>
          <a:p>
            <a:r>
              <a:rPr lang="en-GB" sz="3200" b="1" dirty="0"/>
              <a:t>How many more grams does Chen’s parcel weigh than Megan’s parcel?</a:t>
            </a:r>
          </a:p>
        </p:txBody>
      </p:sp>
      <p:sp>
        <p:nvSpPr>
          <p:cNvPr id="4" name="Rectangle 3">
            <a:extLst>
              <a:ext uri="{FF2B5EF4-FFF2-40B4-BE49-F238E27FC236}">
                <a16:creationId xmlns:a16="http://schemas.microsoft.com/office/drawing/2014/main" id="{794CE10E-6A36-49FC-852C-33AAE5FD2D9F}"/>
              </a:ext>
            </a:extLst>
          </p:cNvPr>
          <p:cNvSpPr/>
          <p:nvPr/>
        </p:nvSpPr>
        <p:spPr>
          <a:xfrm flipH="1">
            <a:off x="596348" y="1921624"/>
            <a:ext cx="7156174" cy="584775"/>
          </a:xfrm>
          <a:prstGeom prst="rect">
            <a:avLst/>
          </a:prstGeom>
        </p:spPr>
        <p:txBody>
          <a:bodyPr wrap="square">
            <a:spAutoFit/>
          </a:bodyPr>
          <a:lstStyle/>
          <a:p>
            <a:r>
              <a:rPr lang="en-GB" sz="3200" b="1" dirty="0">
                <a:solidFill>
                  <a:srgbClr val="FF0000"/>
                </a:solidFill>
              </a:rPr>
              <a:t>1 kilogram = 1000 grams</a:t>
            </a:r>
            <a:endParaRPr lang="en-GB" sz="3200" dirty="0">
              <a:solidFill>
                <a:srgbClr val="FF0000"/>
              </a:solidFill>
            </a:endParaRPr>
          </a:p>
        </p:txBody>
      </p:sp>
      <p:sp>
        <p:nvSpPr>
          <p:cNvPr id="5" name="Rectangle 4">
            <a:extLst>
              <a:ext uri="{FF2B5EF4-FFF2-40B4-BE49-F238E27FC236}">
                <a16:creationId xmlns:a16="http://schemas.microsoft.com/office/drawing/2014/main" id="{9BD6C021-2026-4B9C-8871-9F6C9EEC7F9D}"/>
              </a:ext>
            </a:extLst>
          </p:cNvPr>
          <p:cNvSpPr/>
          <p:nvPr/>
        </p:nvSpPr>
        <p:spPr>
          <a:xfrm flipH="1">
            <a:off x="500469" y="2506399"/>
            <a:ext cx="7156174" cy="584775"/>
          </a:xfrm>
          <a:prstGeom prst="rect">
            <a:avLst/>
          </a:prstGeom>
        </p:spPr>
        <p:txBody>
          <a:bodyPr wrap="square">
            <a:spAutoFit/>
          </a:bodyPr>
          <a:lstStyle/>
          <a:p>
            <a:r>
              <a:rPr lang="en-GB" sz="3200" b="1" dirty="0">
                <a:solidFill>
                  <a:srgbClr val="FF0000"/>
                </a:solidFill>
              </a:rPr>
              <a:t>½ kilogram = 500 grams</a:t>
            </a:r>
            <a:endParaRPr lang="en-GB" sz="3200" dirty="0">
              <a:solidFill>
                <a:srgbClr val="FF0000"/>
              </a:solidFill>
            </a:endParaRPr>
          </a:p>
        </p:txBody>
      </p:sp>
      <p:sp>
        <p:nvSpPr>
          <p:cNvPr id="6" name="Rectangle 5">
            <a:extLst>
              <a:ext uri="{FF2B5EF4-FFF2-40B4-BE49-F238E27FC236}">
                <a16:creationId xmlns:a16="http://schemas.microsoft.com/office/drawing/2014/main" id="{952D6955-384C-4BA8-BC8C-8A3F004EC262}"/>
              </a:ext>
            </a:extLst>
          </p:cNvPr>
          <p:cNvSpPr/>
          <p:nvPr/>
        </p:nvSpPr>
        <p:spPr>
          <a:xfrm flipH="1">
            <a:off x="1429678" y="3627158"/>
            <a:ext cx="3917574" cy="584775"/>
          </a:xfrm>
          <a:prstGeom prst="rect">
            <a:avLst/>
          </a:prstGeom>
        </p:spPr>
        <p:txBody>
          <a:bodyPr wrap="square">
            <a:spAutoFit/>
          </a:bodyPr>
          <a:lstStyle/>
          <a:p>
            <a:r>
              <a:rPr lang="en-GB" sz="3200" b="1" dirty="0">
                <a:solidFill>
                  <a:srgbClr val="FF0000"/>
                </a:solidFill>
              </a:rPr>
              <a:t>1½ kilograms =</a:t>
            </a:r>
            <a:endParaRPr lang="en-GB" sz="3200" dirty="0">
              <a:solidFill>
                <a:srgbClr val="FF0000"/>
              </a:solidFill>
            </a:endParaRPr>
          </a:p>
        </p:txBody>
      </p:sp>
      <p:sp>
        <p:nvSpPr>
          <p:cNvPr id="7" name="Rectangle 6">
            <a:extLst>
              <a:ext uri="{FF2B5EF4-FFF2-40B4-BE49-F238E27FC236}">
                <a16:creationId xmlns:a16="http://schemas.microsoft.com/office/drawing/2014/main" id="{B357AB30-AA1E-4F5D-A7DB-3EF8F27E572D}"/>
              </a:ext>
            </a:extLst>
          </p:cNvPr>
          <p:cNvSpPr/>
          <p:nvPr/>
        </p:nvSpPr>
        <p:spPr>
          <a:xfrm flipH="1">
            <a:off x="4038800" y="3627157"/>
            <a:ext cx="2635626" cy="584775"/>
          </a:xfrm>
          <a:prstGeom prst="rect">
            <a:avLst/>
          </a:prstGeom>
        </p:spPr>
        <p:txBody>
          <a:bodyPr wrap="square">
            <a:spAutoFit/>
          </a:bodyPr>
          <a:lstStyle/>
          <a:p>
            <a:r>
              <a:rPr lang="en-GB" sz="3200" b="1" dirty="0">
                <a:solidFill>
                  <a:srgbClr val="FF0000"/>
                </a:solidFill>
              </a:rPr>
              <a:t>1500 grams</a:t>
            </a:r>
            <a:endParaRPr lang="en-GB" sz="3200" dirty="0">
              <a:solidFill>
                <a:srgbClr val="FF0000"/>
              </a:solidFill>
            </a:endParaRPr>
          </a:p>
        </p:txBody>
      </p:sp>
      <p:sp>
        <p:nvSpPr>
          <p:cNvPr id="8" name="Rectangle 7">
            <a:extLst>
              <a:ext uri="{FF2B5EF4-FFF2-40B4-BE49-F238E27FC236}">
                <a16:creationId xmlns:a16="http://schemas.microsoft.com/office/drawing/2014/main" id="{34231298-C28A-4DF7-AB54-62FF6F4EABB3}"/>
              </a:ext>
            </a:extLst>
          </p:cNvPr>
          <p:cNvSpPr/>
          <p:nvPr/>
        </p:nvSpPr>
        <p:spPr>
          <a:xfrm flipH="1">
            <a:off x="1409800" y="4163140"/>
            <a:ext cx="3917574" cy="584775"/>
          </a:xfrm>
          <a:prstGeom prst="rect">
            <a:avLst/>
          </a:prstGeom>
        </p:spPr>
        <p:txBody>
          <a:bodyPr wrap="square">
            <a:spAutoFit/>
          </a:bodyPr>
          <a:lstStyle/>
          <a:p>
            <a:r>
              <a:rPr lang="en-GB" sz="3200" b="1" dirty="0">
                <a:solidFill>
                  <a:srgbClr val="FF0000"/>
                </a:solidFill>
              </a:rPr>
              <a:t>1.2 kilograms =</a:t>
            </a:r>
            <a:endParaRPr lang="en-GB" sz="3200" dirty="0">
              <a:solidFill>
                <a:srgbClr val="FF0000"/>
              </a:solidFill>
            </a:endParaRPr>
          </a:p>
        </p:txBody>
      </p:sp>
      <p:sp>
        <p:nvSpPr>
          <p:cNvPr id="9" name="Rectangle 8">
            <a:extLst>
              <a:ext uri="{FF2B5EF4-FFF2-40B4-BE49-F238E27FC236}">
                <a16:creationId xmlns:a16="http://schemas.microsoft.com/office/drawing/2014/main" id="{9AF0AA0D-A451-46E4-86E4-709E724029E5}"/>
              </a:ext>
            </a:extLst>
          </p:cNvPr>
          <p:cNvSpPr/>
          <p:nvPr/>
        </p:nvSpPr>
        <p:spPr>
          <a:xfrm flipH="1">
            <a:off x="4038800" y="4163139"/>
            <a:ext cx="2635626" cy="584775"/>
          </a:xfrm>
          <a:prstGeom prst="rect">
            <a:avLst/>
          </a:prstGeom>
        </p:spPr>
        <p:txBody>
          <a:bodyPr wrap="square">
            <a:spAutoFit/>
          </a:bodyPr>
          <a:lstStyle/>
          <a:p>
            <a:r>
              <a:rPr lang="en-GB" sz="3200" b="1" dirty="0">
                <a:solidFill>
                  <a:srgbClr val="FF0000"/>
                </a:solidFill>
              </a:rPr>
              <a:t>1200 grams</a:t>
            </a:r>
            <a:endParaRPr lang="en-GB" sz="3200" dirty="0">
              <a:solidFill>
                <a:srgbClr val="FF0000"/>
              </a:solidFill>
            </a:endParaRPr>
          </a:p>
        </p:txBody>
      </p:sp>
      <p:sp>
        <p:nvSpPr>
          <p:cNvPr id="10" name="Rectangle 9">
            <a:extLst>
              <a:ext uri="{FF2B5EF4-FFF2-40B4-BE49-F238E27FC236}">
                <a16:creationId xmlns:a16="http://schemas.microsoft.com/office/drawing/2014/main" id="{86DA7E4F-DBCC-42C9-A67D-63F94F2450B8}"/>
              </a:ext>
            </a:extLst>
          </p:cNvPr>
          <p:cNvSpPr/>
          <p:nvPr/>
        </p:nvSpPr>
        <p:spPr>
          <a:xfrm flipH="1">
            <a:off x="1429678" y="5235105"/>
            <a:ext cx="2635626" cy="584775"/>
          </a:xfrm>
          <a:prstGeom prst="rect">
            <a:avLst/>
          </a:prstGeom>
        </p:spPr>
        <p:txBody>
          <a:bodyPr wrap="square">
            <a:spAutoFit/>
          </a:bodyPr>
          <a:lstStyle/>
          <a:p>
            <a:r>
              <a:rPr lang="en-GB" sz="3200" b="1" dirty="0">
                <a:solidFill>
                  <a:srgbClr val="FF0000"/>
                </a:solidFill>
              </a:rPr>
              <a:t>1500 – 1200 = </a:t>
            </a:r>
            <a:endParaRPr lang="en-GB" sz="3200" dirty="0">
              <a:solidFill>
                <a:srgbClr val="FF0000"/>
              </a:solidFill>
            </a:endParaRPr>
          </a:p>
        </p:txBody>
      </p:sp>
      <p:sp>
        <p:nvSpPr>
          <p:cNvPr id="11" name="Rectangle 10">
            <a:extLst>
              <a:ext uri="{FF2B5EF4-FFF2-40B4-BE49-F238E27FC236}">
                <a16:creationId xmlns:a16="http://schemas.microsoft.com/office/drawing/2014/main" id="{1C232620-B2CA-4347-BFA2-B1A1E86F0EAE}"/>
              </a:ext>
            </a:extLst>
          </p:cNvPr>
          <p:cNvSpPr/>
          <p:nvPr/>
        </p:nvSpPr>
        <p:spPr>
          <a:xfrm flipH="1">
            <a:off x="3910171" y="5235104"/>
            <a:ext cx="2635626" cy="584775"/>
          </a:xfrm>
          <a:prstGeom prst="rect">
            <a:avLst/>
          </a:prstGeom>
        </p:spPr>
        <p:txBody>
          <a:bodyPr wrap="square">
            <a:spAutoFit/>
          </a:bodyPr>
          <a:lstStyle/>
          <a:p>
            <a:r>
              <a:rPr lang="en-GB" sz="3200" b="1" dirty="0">
                <a:solidFill>
                  <a:srgbClr val="FF0000"/>
                </a:solidFill>
              </a:rPr>
              <a:t>300 grams</a:t>
            </a:r>
            <a:endParaRPr lang="en-GB" sz="3200" dirty="0">
              <a:solidFill>
                <a:srgbClr val="FF0000"/>
              </a:solidFill>
            </a:endParaRPr>
          </a:p>
        </p:txBody>
      </p:sp>
      <p:sp>
        <p:nvSpPr>
          <p:cNvPr id="12" name="Rectangle 11">
            <a:extLst>
              <a:ext uri="{FF2B5EF4-FFF2-40B4-BE49-F238E27FC236}">
                <a16:creationId xmlns:a16="http://schemas.microsoft.com/office/drawing/2014/main" id="{85148B50-7E7C-47BE-94FF-0D392B85EFA8}"/>
              </a:ext>
            </a:extLst>
          </p:cNvPr>
          <p:cNvSpPr/>
          <p:nvPr/>
        </p:nvSpPr>
        <p:spPr>
          <a:xfrm flipH="1">
            <a:off x="10040040" y="1536328"/>
            <a:ext cx="2095401" cy="584775"/>
          </a:xfrm>
          <a:prstGeom prst="rect">
            <a:avLst/>
          </a:prstGeom>
        </p:spPr>
        <p:txBody>
          <a:bodyPr wrap="square">
            <a:spAutoFit/>
          </a:bodyPr>
          <a:lstStyle/>
          <a:p>
            <a:r>
              <a:rPr lang="en-GB" sz="3200" b="1" dirty="0">
                <a:solidFill>
                  <a:srgbClr val="FF0000"/>
                </a:solidFill>
              </a:rPr>
              <a:t>300 grams</a:t>
            </a:r>
            <a:endParaRPr lang="en-GB" sz="3200" dirty="0">
              <a:solidFill>
                <a:srgbClr val="FF0000"/>
              </a:solidFill>
            </a:endParaRPr>
          </a:p>
        </p:txBody>
      </p:sp>
      <p:sp>
        <p:nvSpPr>
          <p:cNvPr id="13" name="Rectangle 12">
            <a:extLst>
              <a:ext uri="{FF2B5EF4-FFF2-40B4-BE49-F238E27FC236}">
                <a16:creationId xmlns:a16="http://schemas.microsoft.com/office/drawing/2014/main" id="{05B72F7A-03DF-46AD-A016-6F2A2CBEAB62}"/>
              </a:ext>
            </a:extLst>
          </p:cNvPr>
          <p:cNvSpPr/>
          <p:nvPr/>
        </p:nvSpPr>
        <p:spPr>
          <a:xfrm flipH="1">
            <a:off x="1409800" y="4469174"/>
            <a:ext cx="3917574" cy="584775"/>
          </a:xfrm>
          <a:prstGeom prst="rect">
            <a:avLst/>
          </a:prstGeom>
        </p:spPr>
        <p:txBody>
          <a:bodyPr wrap="square">
            <a:spAutoFit/>
          </a:bodyPr>
          <a:lstStyle/>
          <a:p>
            <a:r>
              <a:rPr lang="en-GB" sz="3200" b="1" dirty="0">
                <a:solidFill>
                  <a:srgbClr val="FF0000"/>
                </a:solidFill>
              </a:rPr>
              <a:t>1.200</a:t>
            </a:r>
            <a:endParaRPr lang="en-GB" sz="3200" dirty="0">
              <a:solidFill>
                <a:srgbClr val="FF0000"/>
              </a:solidFill>
            </a:endParaRPr>
          </a:p>
        </p:txBody>
      </p:sp>
    </p:spTree>
    <p:extLst>
      <p:ext uri="{BB962C8B-B14F-4D97-AF65-F5344CB8AC3E}">
        <p14:creationId xmlns:p14="http://schemas.microsoft.com/office/powerpoint/2010/main" val="1695866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8569263" cy="1569660"/>
          </a:xfrm>
          <a:prstGeom prst="rect">
            <a:avLst/>
          </a:prstGeom>
        </p:spPr>
        <p:txBody>
          <a:bodyPr wrap="square">
            <a:spAutoFit/>
          </a:bodyPr>
          <a:lstStyle/>
          <a:p>
            <a:r>
              <a:rPr lang="en-US" sz="3200" b="1" dirty="0"/>
              <a:t>Raj is making a cake.</a:t>
            </a:r>
          </a:p>
          <a:p>
            <a:r>
              <a:rPr lang="en-US" sz="3200" b="1" dirty="0"/>
              <a:t>He pours 275ml of milk into a jug.</a:t>
            </a:r>
          </a:p>
          <a:p>
            <a:r>
              <a:rPr lang="en-US" sz="3200" b="1" dirty="0"/>
              <a:t>Draw a line on the jug to show the level of milk.</a:t>
            </a:r>
          </a:p>
        </p:txBody>
      </p:sp>
      <p:pic>
        <p:nvPicPr>
          <p:cNvPr id="106498" name="Picture 2">
            <a:extLst>
              <a:ext uri="{FF2B5EF4-FFF2-40B4-BE49-F238E27FC236}">
                <a16:creationId xmlns:a16="http://schemas.microsoft.com/office/drawing/2014/main" id="{77190D1F-D634-439B-B5DD-714CE2C003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488" y="1619660"/>
            <a:ext cx="4124184" cy="43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AAE464E-AA79-4B24-A294-AB4D479D5F58}"/>
              </a:ext>
            </a:extLst>
          </p:cNvPr>
          <p:cNvSpPr/>
          <p:nvPr/>
        </p:nvSpPr>
        <p:spPr>
          <a:xfrm>
            <a:off x="5410711" y="1807806"/>
            <a:ext cx="6275554" cy="1569660"/>
          </a:xfrm>
          <a:prstGeom prst="rect">
            <a:avLst/>
          </a:prstGeom>
        </p:spPr>
        <p:txBody>
          <a:bodyPr wrap="square">
            <a:spAutoFit/>
          </a:bodyPr>
          <a:lstStyle/>
          <a:p>
            <a:r>
              <a:rPr lang="en-US" sz="3200" b="1" dirty="0"/>
              <a:t>The scales below show how much flour he uses.</a:t>
            </a:r>
          </a:p>
          <a:p>
            <a:r>
              <a:rPr lang="en-US" sz="3200" b="1" dirty="0"/>
              <a:t>How much flour does Raj use?</a:t>
            </a:r>
          </a:p>
        </p:txBody>
      </p:sp>
      <p:pic>
        <p:nvPicPr>
          <p:cNvPr id="106499" name="Picture 3">
            <a:extLst>
              <a:ext uri="{FF2B5EF4-FFF2-40B4-BE49-F238E27FC236}">
                <a16:creationId xmlns:a16="http://schemas.microsoft.com/office/drawing/2014/main" id="{F2DF120D-BEA2-43CF-9F8E-26D1C0E49B9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6824" y="3565612"/>
            <a:ext cx="2839020" cy="2821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B12238F7-D8C9-483D-B417-EB69A72B0DFE}"/>
              </a:ext>
            </a:extLst>
          </p:cNvPr>
          <p:cNvSpPr/>
          <p:nvPr/>
        </p:nvSpPr>
        <p:spPr>
          <a:xfrm>
            <a:off x="678992" y="5977041"/>
            <a:ext cx="1727201" cy="584775"/>
          </a:xfrm>
          <a:prstGeom prst="rect">
            <a:avLst/>
          </a:prstGeom>
        </p:spPr>
        <p:txBody>
          <a:bodyPr wrap="square">
            <a:spAutoFit/>
          </a:bodyPr>
          <a:lstStyle/>
          <a:p>
            <a:r>
              <a:rPr lang="en-US" sz="3200" b="1" dirty="0">
                <a:solidFill>
                  <a:srgbClr val="FF0000"/>
                </a:solidFill>
              </a:rPr>
              <a:t>100 </a:t>
            </a:r>
            <a:r>
              <a:rPr lang="en-GB" sz="3200" b="1" dirty="0">
                <a:solidFill>
                  <a:srgbClr val="FF0000"/>
                </a:solidFill>
              </a:rPr>
              <a:t>÷ 4 =</a:t>
            </a:r>
            <a:r>
              <a:rPr lang="en-US" sz="3200" b="1" dirty="0">
                <a:solidFill>
                  <a:srgbClr val="FF0000"/>
                </a:solidFill>
              </a:rPr>
              <a:t> </a:t>
            </a:r>
          </a:p>
        </p:txBody>
      </p:sp>
      <p:sp>
        <p:nvSpPr>
          <p:cNvPr id="8" name="Rectangle 7">
            <a:extLst>
              <a:ext uri="{FF2B5EF4-FFF2-40B4-BE49-F238E27FC236}">
                <a16:creationId xmlns:a16="http://schemas.microsoft.com/office/drawing/2014/main" id="{3A349273-79A6-4C96-B5E3-EAEB4CF35ADC}"/>
              </a:ext>
            </a:extLst>
          </p:cNvPr>
          <p:cNvSpPr/>
          <p:nvPr/>
        </p:nvSpPr>
        <p:spPr>
          <a:xfrm>
            <a:off x="2247443" y="5971831"/>
            <a:ext cx="647700" cy="584775"/>
          </a:xfrm>
          <a:prstGeom prst="rect">
            <a:avLst/>
          </a:prstGeom>
        </p:spPr>
        <p:txBody>
          <a:bodyPr wrap="square">
            <a:spAutoFit/>
          </a:bodyPr>
          <a:lstStyle/>
          <a:p>
            <a:r>
              <a:rPr lang="en-GB" sz="3200" b="1" dirty="0">
                <a:solidFill>
                  <a:srgbClr val="FF0000"/>
                </a:solidFill>
              </a:rPr>
              <a:t>25</a:t>
            </a:r>
            <a:endParaRPr lang="en-US" sz="3200" b="1" dirty="0">
              <a:solidFill>
                <a:srgbClr val="FF0000"/>
              </a:solidFill>
            </a:endParaRPr>
          </a:p>
        </p:txBody>
      </p:sp>
      <p:sp>
        <p:nvSpPr>
          <p:cNvPr id="9" name="Rectangle 8">
            <a:extLst>
              <a:ext uri="{FF2B5EF4-FFF2-40B4-BE49-F238E27FC236}">
                <a16:creationId xmlns:a16="http://schemas.microsoft.com/office/drawing/2014/main" id="{CFDF2D26-303B-4EBF-AFA6-44BA19CF5D8A}"/>
              </a:ext>
            </a:extLst>
          </p:cNvPr>
          <p:cNvSpPr/>
          <p:nvPr/>
        </p:nvSpPr>
        <p:spPr>
          <a:xfrm>
            <a:off x="2088593" y="5463666"/>
            <a:ext cx="647700" cy="369332"/>
          </a:xfrm>
          <a:prstGeom prst="rect">
            <a:avLst/>
          </a:prstGeom>
        </p:spPr>
        <p:txBody>
          <a:bodyPr wrap="square">
            <a:spAutoFit/>
          </a:bodyPr>
          <a:lstStyle/>
          <a:p>
            <a:r>
              <a:rPr lang="en-GB" b="1" dirty="0">
                <a:solidFill>
                  <a:srgbClr val="FF0000"/>
                </a:solidFill>
              </a:rPr>
              <a:t>25</a:t>
            </a:r>
            <a:endParaRPr lang="en-US" b="1" dirty="0">
              <a:solidFill>
                <a:srgbClr val="FF0000"/>
              </a:solidFill>
            </a:endParaRPr>
          </a:p>
        </p:txBody>
      </p:sp>
      <p:sp>
        <p:nvSpPr>
          <p:cNvPr id="10" name="Rectangle 9">
            <a:extLst>
              <a:ext uri="{FF2B5EF4-FFF2-40B4-BE49-F238E27FC236}">
                <a16:creationId xmlns:a16="http://schemas.microsoft.com/office/drawing/2014/main" id="{690D3A94-9136-4410-812F-89D90223CC05}"/>
              </a:ext>
            </a:extLst>
          </p:cNvPr>
          <p:cNvSpPr/>
          <p:nvPr/>
        </p:nvSpPr>
        <p:spPr>
          <a:xfrm>
            <a:off x="2082343" y="5223030"/>
            <a:ext cx="647700" cy="369332"/>
          </a:xfrm>
          <a:prstGeom prst="rect">
            <a:avLst/>
          </a:prstGeom>
        </p:spPr>
        <p:txBody>
          <a:bodyPr wrap="square">
            <a:spAutoFit/>
          </a:bodyPr>
          <a:lstStyle/>
          <a:p>
            <a:r>
              <a:rPr lang="en-GB" b="1" dirty="0">
                <a:solidFill>
                  <a:srgbClr val="FF0000"/>
                </a:solidFill>
              </a:rPr>
              <a:t>50</a:t>
            </a:r>
            <a:endParaRPr lang="en-US" b="1" dirty="0">
              <a:solidFill>
                <a:srgbClr val="FF0000"/>
              </a:solidFill>
            </a:endParaRPr>
          </a:p>
        </p:txBody>
      </p:sp>
      <p:sp>
        <p:nvSpPr>
          <p:cNvPr id="11" name="Rectangle 10">
            <a:extLst>
              <a:ext uri="{FF2B5EF4-FFF2-40B4-BE49-F238E27FC236}">
                <a16:creationId xmlns:a16="http://schemas.microsoft.com/office/drawing/2014/main" id="{4CA48C9D-BF37-4C3F-BA3D-B3E042BC84B4}"/>
              </a:ext>
            </a:extLst>
          </p:cNvPr>
          <p:cNvSpPr/>
          <p:nvPr/>
        </p:nvSpPr>
        <p:spPr>
          <a:xfrm>
            <a:off x="2082343" y="5000992"/>
            <a:ext cx="647700" cy="369332"/>
          </a:xfrm>
          <a:prstGeom prst="rect">
            <a:avLst/>
          </a:prstGeom>
        </p:spPr>
        <p:txBody>
          <a:bodyPr wrap="square">
            <a:spAutoFit/>
          </a:bodyPr>
          <a:lstStyle/>
          <a:p>
            <a:r>
              <a:rPr lang="en-GB" b="1" dirty="0">
                <a:solidFill>
                  <a:srgbClr val="FF0000"/>
                </a:solidFill>
              </a:rPr>
              <a:t>75</a:t>
            </a:r>
            <a:endParaRPr lang="en-US" b="1" dirty="0">
              <a:solidFill>
                <a:srgbClr val="FF0000"/>
              </a:solidFill>
            </a:endParaRPr>
          </a:p>
        </p:txBody>
      </p:sp>
      <p:sp>
        <p:nvSpPr>
          <p:cNvPr id="12" name="Rectangle 11">
            <a:extLst>
              <a:ext uri="{FF2B5EF4-FFF2-40B4-BE49-F238E27FC236}">
                <a16:creationId xmlns:a16="http://schemas.microsoft.com/office/drawing/2014/main" id="{1F10CEAC-822A-4C9A-B74A-730E95FFFE1E}"/>
              </a:ext>
            </a:extLst>
          </p:cNvPr>
          <p:cNvSpPr/>
          <p:nvPr/>
        </p:nvSpPr>
        <p:spPr>
          <a:xfrm>
            <a:off x="2082343" y="4543697"/>
            <a:ext cx="647700" cy="369332"/>
          </a:xfrm>
          <a:prstGeom prst="rect">
            <a:avLst/>
          </a:prstGeom>
        </p:spPr>
        <p:txBody>
          <a:bodyPr wrap="square">
            <a:spAutoFit/>
          </a:bodyPr>
          <a:lstStyle/>
          <a:p>
            <a:r>
              <a:rPr lang="en-GB" b="1" dirty="0">
                <a:solidFill>
                  <a:srgbClr val="FF0000"/>
                </a:solidFill>
              </a:rPr>
              <a:t>125</a:t>
            </a:r>
            <a:endParaRPr lang="en-US" b="1" dirty="0">
              <a:solidFill>
                <a:srgbClr val="FF0000"/>
              </a:solidFill>
            </a:endParaRPr>
          </a:p>
        </p:txBody>
      </p:sp>
      <p:sp>
        <p:nvSpPr>
          <p:cNvPr id="13" name="Rectangle 12">
            <a:extLst>
              <a:ext uri="{FF2B5EF4-FFF2-40B4-BE49-F238E27FC236}">
                <a16:creationId xmlns:a16="http://schemas.microsoft.com/office/drawing/2014/main" id="{4D5A9C86-E578-46E6-B751-F740EAD460E1}"/>
              </a:ext>
            </a:extLst>
          </p:cNvPr>
          <p:cNvSpPr/>
          <p:nvPr/>
        </p:nvSpPr>
        <p:spPr>
          <a:xfrm>
            <a:off x="2076093" y="4303061"/>
            <a:ext cx="647700" cy="369332"/>
          </a:xfrm>
          <a:prstGeom prst="rect">
            <a:avLst/>
          </a:prstGeom>
        </p:spPr>
        <p:txBody>
          <a:bodyPr wrap="square">
            <a:spAutoFit/>
          </a:bodyPr>
          <a:lstStyle/>
          <a:p>
            <a:r>
              <a:rPr lang="en-GB" b="1" dirty="0">
                <a:solidFill>
                  <a:srgbClr val="FF0000"/>
                </a:solidFill>
              </a:rPr>
              <a:t>150</a:t>
            </a:r>
            <a:endParaRPr lang="en-US" b="1" dirty="0">
              <a:solidFill>
                <a:srgbClr val="FF0000"/>
              </a:solidFill>
            </a:endParaRPr>
          </a:p>
        </p:txBody>
      </p:sp>
      <p:sp>
        <p:nvSpPr>
          <p:cNvPr id="14" name="Rectangle 13">
            <a:extLst>
              <a:ext uri="{FF2B5EF4-FFF2-40B4-BE49-F238E27FC236}">
                <a16:creationId xmlns:a16="http://schemas.microsoft.com/office/drawing/2014/main" id="{A1680C47-4C4B-431E-AC83-ECCB342BBA89}"/>
              </a:ext>
            </a:extLst>
          </p:cNvPr>
          <p:cNvSpPr/>
          <p:nvPr/>
        </p:nvSpPr>
        <p:spPr>
          <a:xfrm>
            <a:off x="2076093" y="4081023"/>
            <a:ext cx="647700" cy="369332"/>
          </a:xfrm>
          <a:prstGeom prst="rect">
            <a:avLst/>
          </a:prstGeom>
        </p:spPr>
        <p:txBody>
          <a:bodyPr wrap="square">
            <a:spAutoFit/>
          </a:bodyPr>
          <a:lstStyle/>
          <a:p>
            <a:r>
              <a:rPr lang="en-GB" b="1" dirty="0">
                <a:solidFill>
                  <a:srgbClr val="FF0000"/>
                </a:solidFill>
              </a:rPr>
              <a:t>175</a:t>
            </a:r>
            <a:endParaRPr lang="en-US" b="1" dirty="0">
              <a:solidFill>
                <a:srgbClr val="FF0000"/>
              </a:solidFill>
            </a:endParaRPr>
          </a:p>
        </p:txBody>
      </p:sp>
      <p:sp>
        <p:nvSpPr>
          <p:cNvPr id="15" name="Rectangle 14">
            <a:extLst>
              <a:ext uri="{FF2B5EF4-FFF2-40B4-BE49-F238E27FC236}">
                <a16:creationId xmlns:a16="http://schemas.microsoft.com/office/drawing/2014/main" id="{A8C2E6A5-52B6-444B-915F-0B249B187E5A}"/>
              </a:ext>
            </a:extLst>
          </p:cNvPr>
          <p:cNvSpPr/>
          <p:nvPr/>
        </p:nvSpPr>
        <p:spPr>
          <a:xfrm>
            <a:off x="2082343" y="3629298"/>
            <a:ext cx="647700" cy="369332"/>
          </a:xfrm>
          <a:prstGeom prst="rect">
            <a:avLst/>
          </a:prstGeom>
        </p:spPr>
        <p:txBody>
          <a:bodyPr wrap="square">
            <a:spAutoFit/>
          </a:bodyPr>
          <a:lstStyle/>
          <a:p>
            <a:r>
              <a:rPr lang="en-GB" b="1" dirty="0">
                <a:solidFill>
                  <a:srgbClr val="FF0000"/>
                </a:solidFill>
              </a:rPr>
              <a:t>225</a:t>
            </a:r>
            <a:endParaRPr lang="en-US" b="1" dirty="0">
              <a:solidFill>
                <a:srgbClr val="FF0000"/>
              </a:solidFill>
            </a:endParaRPr>
          </a:p>
        </p:txBody>
      </p:sp>
      <p:sp>
        <p:nvSpPr>
          <p:cNvPr id="16" name="Rectangle 15">
            <a:extLst>
              <a:ext uri="{FF2B5EF4-FFF2-40B4-BE49-F238E27FC236}">
                <a16:creationId xmlns:a16="http://schemas.microsoft.com/office/drawing/2014/main" id="{F1007E19-A154-478C-A4D8-5DD091779116}"/>
              </a:ext>
            </a:extLst>
          </p:cNvPr>
          <p:cNvSpPr/>
          <p:nvPr/>
        </p:nvSpPr>
        <p:spPr>
          <a:xfrm>
            <a:off x="2076093" y="3388662"/>
            <a:ext cx="647700" cy="369332"/>
          </a:xfrm>
          <a:prstGeom prst="rect">
            <a:avLst/>
          </a:prstGeom>
        </p:spPr>
        <p:txBody>
          <a:bodyPr wrap="square">
            <a:spAutoFit/>
          </a:bodyPr>
          <a:lstStyle/>
          <a:p>
            <a:r>
              <a:rPr lang="en-GB" b="1" dirty="0">
                <a:solidFill>
                  <a:srgbClr val="FF0000"/>
                </a:solidFill>
              </a:rPr>
              <a:t>250</a:t>
            </a:r>
            <a:endParaRPr lang="en-US" b="1" dirty="0">
              <a:solidFill>
                <a:srgbClr val="FF0000"/>
              </a:solidFill>
            </a:endParaRPr>
          </a:p>
        </p:txBody>
      </p:sp>
      <p:sp>
        <p:nvSpPr>
          <p:cNvPr id="17" name="Rectangle 16">
            <a:extLst>
              <a:ext uri="{FF2B5EF4-FFF2-40B4-BE49-F238E27FC236}">
                <a16:creationId xmlns:a16="http://schemas.microsoft.com/office/drawing/2014/main" id="{3483AB2C-40E8-469B-B66F-15D3202B02CA}"/>
              </a:ext>
            </a:extLst>
          </p:cNvPr>
          <p:cNvSpPr/>
          <p:nvPr/>
        </p:nvSpPr>
        <p:spPr>
          <a:xfrm>
            <a:off x="2076093" y="3166624"/>
            <a:ext cx="647700" cy="369332"/>
          </a:xfrm>
          <a:prstGeom prst="rect">
            <a:avLst/>
          </a:prstGeom>
        </p:spPr>
        <p:txBody>
          <a:bodyPr wrap="square">
            <a:spAutoFit/>
          </a:bodyPr>
          <a:lstStyle/>
          <a:p>
            <a:r>
              <a:rPr lang="en-GB" b="1" dirty="0">
                <a:solidFill>
                  <a:srgbClr val="FF0000"/>
                </a:solidFill>
              </a:rPr>
              <a:t>275</a:t>
            </a:r>
            <a:endParaRPr lang="en-US" b="1" dirty="0">
              <a:solidFill>
                <a:srgbClr val="FF0000"/>
              </a:solidFill>
            </a:endParaRPr>
          </a:p>
        </p:txBody>
      </p:sp>
      <p:sp>
        <p:nvSpPr>
          <p:cNvPr id="18" name="Rectangle 17">
            <a:extLst>
              <a:ext uri="{FF2B5EF4-FFF2-40B4-BE49-F238E27FC236}">
                <a16:creationId xmlns:a16="http://schemas.microsoft.com/office/drawing/2014/main" id="{1381E8C8-4431-4419-B5D5-E32C3BD23771}"/>
              </a:ext>
            </a:extLst>
          </p:cNvPr>
          <p:cNvSpPr/>
          <p:nvPr/>
        </p:nvSpPr>
        <p:spPr>
          <a:xfrm>
            <a:off x="2096702" y="2724103"/>
            <a:ext cx="647700" cy="369332"/>
          </a:xfrm>
          <a:prstGeom prst="rect">
            <a:avLst/>
          </a:prstGeom>
        </p:spPr>
        <p:txBody>
          <a:bodyPr wrap="square">
            <a:spAutoFit/>
          </a:bodyPr>
          <a:lstStyle/>
          <a:p>
            <a:r>
              <a:rPr lang="en-GB" b="1" dirty="0">
                <a:solidFill>
                  <a:srgbClr val="FF0000"/>
                </a:solidFill>
              </a:rPr>
              <a:t>325</a:t>
            </a:r>
            <a:endParaRPr lang="en-US" b="1" dirty="0">
              <a:solidFill>
                <a:srgbClr val="FF0000"/>
              </a:solidFill>
            </a:endParaRPr>
          </a:p>
        </p:txBody>
      </p:sp>
      <p:sp>
        <p:nvSpPr>
          <p:cNvPr id="19" name="Rectangle 18">
            <a:extLst>
              <a:ext uri="{FF2B5EF4-FFF2-40B4-BE49-F238E27FC236}">
                <a16:creationId xmlns:a16="http://schemas.microsoft.com/office/drawing/2014/main" id="{2EAC6A42-D600-40ED-B2DC-F8DDF2884F3A}"/>
              </a:ext>
            </a:extLst>
          </p:cNvPr>
          <p:cNvSpPr/>
          <p:nvPr/>
        </p:nvSpPr>
        <p:spPr>
          <a:xfrm>
            <a:off x="2090452" y="2483467"/>
            <a:ext cx="647700" cy="369332"/>
          </a:xfrm>
          <a:prstGeom prst="rect">
            <a:avLst/>
          </a:prstGeom>
        </p:spPr>
        <p:txBody>
          <a:bodyPr wrap="square">
            <a:spAutoFit/>
          </a:bodyPr>
          <a:lstStyle/>
          <a:p>
            <a:r>
              <a:rPr lang="en-GB" b="1" dirty="0">
                <a:solidFill>
                  <a:srgbClr val="FF0000"/>
                </a:solidFill>
              </a:rPr>
              <a:t>350</a:t>
            </a:r>
            <a:endParaRPr lang="en-US" b="1" dirty="0">
              <a:solidFill>
                <a:srgbClr val="FF0000"/>
              </a:solidFill>
            </a:endParaRPr>
          </a:p>
        </p:txBody>
      </p:sp>
      <p:sp>
        <p:nvSpPr>
          <p:cNvPr id="20" name="Rectangle 19">
            <a:extLst>
              <a:ext uri="{FF2B5EF4-FFF2-40B4-BE49-F238E27FC236}">
                <a16:creationId xmlns:a16="http://schemas.microsoft.com/office/drawing/2014/main" id="{89F87EA0-D3E1-44DC-9FF9-DCC6426B55D2}"/>
              </a:ext>
            </a:extLst>
          </p:cNvPr>
          <p:cNvSpPr/>
          <p:nvPr/>
        </p:nvSpPr>
        <p:spPr>
          <a:xfrm>
            <a:off x="2090452" y="2261429"/>
            <a:ext cx="647700" cy="369332"/>
          </a:xfrm>
          <a:prstGeom prst="rect">
            <a:avLst/>
          </a:prstGeom>
        </p:spPr>
        <p:txBody>
          <a:bodyPr wrap="square">
            <a:spAutoFit/>
          </a:bodyPr>
          <a:lstStyle/>
          <a:p>
            <a:r>
              <a:rPr lang="en-GB" b="1" dirty="0">
                <a:solidFill>
                  <a:srgbClr val="FF0000"/>
                </a:solidFill>
              </a:rPr>
              <a:t>375</a:t>
            </a:r>
            <a:endParaRPr lang="en-US" b="1" dirty="0">
              <a:solidFill>
                <a:srgbClr val="FF0000"/>
              </a:solidFill>
            </a:endParaRPr>
          </a:p>
        </p:txBody>
      </p:sp>
      <p:cxnSp>
        <p:nvCxnSpPr>
          <p:cNvPr id="4" name="Straight Connector 3">
            <a:extLst>
              <a:ext uri="{FF2B5EF4-FFF2-40B4-BE49-F238E27FC236}">
                <a16:creationId xmlns:a16="http://schemas.microsoft.com/office/drawing/2014/main" id="{2D9DC0ED-D45D-4DD2-B7B7-FC6107042ABA}"/>
              </a:ext>
            </a:extLst>
          </p:cNvPr>
          <p:cNvCxnSpPr/>
          <p:nvPr/>
        </p:nvCxnSpPr>
        <p:spPr>
          <a:xfrm>
            <a:off x="802105" y="3373984"/>
            <a:ext cx="25667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EB283D63-65A3-42BC-9ED7-395599B5AEB7}"/>
              </a:ext>
            </a:extLst>
          </p:cNvPr>
          <p:cNvSpPr/>
          <p:nvPr/>
        </p:nvSpPr>
        <p:spPr>
          <a:xfrm>
            <a:off x="7595452" y="5926970"/>
            <a:ext cx="834095" cy="369332"/>
          </a:xfrm>
          <a:prstGeom prst="rect">
            <a:avLst/>
          </a:prstGeom>
        </p:spPr>
        <p:txBody>
          <a:bodyPr wrap="square">
            <a:spAutoFit/>
          </a:bodyPr>
          <a:lstStyle/>
          <a:p>
            <a:r>
              <a:rPr lang="en-GB" b="1" dirty="0">
                <a:solidFill>
                  <a:srgbClr val="FF0000"/>
                </a:solidFill>
              </a:rPr>
              <a:t>1000g</a:t>
            </a:r>
            <a:endParaRPr lang="en-US" b="1" dirty="0">
              <a:solidFill>
                <a:srgbClr val="FF0000"/>
              </a:solidFill>
            </a:endParaRPr>
          </a:p>
        </p:txBody>
      </p:sp>
      <p:sp>
        <p:nvSpPr>
          <p:cNvPr id="24" name="Rectangle 23">
            <a:extLst>
              <a:ext uri="{FF2B5EF4-FFF2-40B4-BE49-F238E27FC236}">
                <a16:creationId xmlns:a16="http://schemas.microsoft.com/office/drawing/2014/main" id="{53D654F3-1DF8-4600-9E00-96D76817D0D8}"/>
              </a:ext>
            </a:extLst>
          </p:cNvPr>
          <p:cNvSpPr/>
          <p:nvPr/>
        </p:nvSpPr>
        <p:spPr>
          <a:xfrm>
            <a:off x="10630249" y="2781459"/>
            <a:ext cx="1402136" cy="584775"/>
          </a:xfrm>
          <a:prstGeom prst="rect">
            <a:avLst/>
          </a:prstGeom>
        </p:spPr>
        <p:txBody>
          <a:bodyPr wrap="square">
            <a:spAutoFit/>
          </a:bodyPr>
          <a:lstStyle/>
          <a:p>
            <a:r>
              <a:rPr lang="en-GB" sz="3200" b="1" dirty="0">
                <a:solidFill>
                  <a:srgbClr val="FF0000"/>
                </a:solidFill>
              </a:rPr>
              <a:t>750 g</a:t>
            </a:r>
            <a:endParaRPr lang="en-US" sz="3200" b="1" dirty="0">
              <a:solidFill>
                <a:srgbClr val="FF0000"/>
              </a:solidFill>
            </a:endParaRPr>
          </a:p>
        </p:txBody>
      </p:sp>
      <p:sp>
        <p:nvSpPr>
          <p:cNvPr id="25" name="Rectangle 24">
            <a:extLst>
              <a:ext uri="{FF2B5EF4-FFF2-40B4-BE49-F238E27FC236}">
                <a16:creationId xmlns:a16="http://schemas.microsoft.com/office/drawing/2014/main" id="{89388844-C332-4281-90C9-EF9939CAE2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25B07ED1-563F-48AD-BAE4-D492F925C25C}"/>
              </a:ext>
            </a:extLst>
          </p:cNvPr>
          <p:cNvSpPr/>
          <p:nvPr/>
        </p:nvSpPr>
        <p:spPr>
          <a:xfrm>
            <a:off x="8650327" y="5000992"/>
            <a:ext cx="2216151" cy="584775"/>
          </a:xfrm>
          <a:prstGeom prst="rect">
            <a:avLst/>
          </a:prstGeom>
        </p:spPr>
        <p:txBody>
          <a:bodyPr wrap="square">
            <a:spAutoFit/>
          </a:bodyPr>
          <a:lstStyle/>
          <a:p>
            <a:r>
              <a:rPr lang="en-GB" sz="3200" b="1" dirty="0">
                <a:solidFill>
                  <a:srgbClr val="FF0000"/>
                </a:solidFill>
              </a:rPr>
              <a:t>¾ of 1000 =</a:t>
            </a:r>
            <a:endParaRPr lang="en-US" sz="3200" b="1" dirty="0">
              <a:solidFill>
                <a:srgbClr val="FF0000"/>
              </a:solidFill>
            </a:endParaRPr>
          </a:p>
        </p:txBody>
      </p:sp>
      <p:sp>
        <p:nvSpPr>
          <p:cNvPr id="27" name="Rectangle 26">
            <a:extLst>
              <a:ext uri="{FF2B5EF4-FFF2-40B4-BE49-F238E27FC236}">
                <a16:creationId xmlns:a16="http://schemas.microsoft.com/office/drawing/2014/main" id="{42F8FCE0-17BB-4DBD-AAA0-1A9C6A87422D}"/>
              </a:ext>
            </a:extLst>
          </p:cNvPr>
          <p:cNvSpPr/>
          <p:nvPr/>
        </p:nvSpPr>
        <p:spPr>
          <a:xfrm>
            <a:off x="10675978" y="4995782"/>
            <a:ext cx="856080" cy="584775"/>
          </a:xfrm>
          <a:prstGeom prst="rect">
            <a:avLst/>
          </a:prstGeom>
        </p:spPr>
        <p:txBody>
          <a:bodyPr wrap="square">
            <a:spAutoFit/>
          </a:bodyPr>
          <a:lstStyle/>
          <a:p>
            <a:r>
              <a:rPr lang="en-GB" sz="3200" b="1" dirty="0">
                <a:solidFill>
                  <a:srgbClr val="FF0000"/>
                </a:solidFill>
              </a:rPr>
              <a:t>750</a:t>
            </a:r>
            <a:endParaRPr lang="en-US" sz="3200" b="1" dirty="0">
              <a:solidFill>
                <a:srgbClr val="FF0000"/>
              </a:solidFill>
            </a:endParaRPr>
          </a:p>
        </p:txBody>
      </p:sp>
    </p:spTree>
    <p:extLst>
      <p:ext uri="{BB962C8B-B14F-4D97-AF65-F5344CB8AC3E}">
        <p14:creationId xmlns:p14="http://schemas.microsoft.com/office/powerpoint/2010/main" val="2852424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fade">
                                      <p:cBhvr>
                                        <p:cTn id="55" dur="500"/>
                                        <p:tgtEl>
                                          <p:spTgt spid="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fade">
                                      <p:cBhvr>
                                        <p:cTn id="65" dur="500"/>
                                        <p:tgtEl>
                                          <p:spTgt spid="2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3" grpId="0"/>
      <p:bldP spid="24" grpId="0"/>
      <p:bldP spid="26" grpId="0"/>
      <p:bldP spid="27"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4799213" cy="1077218"/>
          </a:xfrm>
          <a:prstGeom prst="rect">
            <a:avLst/>
          </a:prstGeom>
        </p:spPr>
        <p:txBody>
          <a:bodyPr wrap="square">
            <a:spAutoFit/>
          </a:bodyPr>
          <a:lstStyle/>
          <a:p>
            <a:r>
              <a:rPr lang="en-US" sz="3200" b="1" dirty="0"/>
              <a:t>Here is an equilateral triangle drawn on a circle.</a:t>
            </a:r>
          </a:p>
        </p:txBody>
      </p:sp>
      <p:pic>
        <p:nvPicPr>
          <p:cNvPr id="204802" name="Picture 2">
            <a:extLst>
              <a:ext uri="{FF2B5EF4-FFF2-40B4-BE49-F238E27FC236}">
                <a16:creationId xmlns:a16="http://schemas.microsoft.com/office/drawing/2014/main" id="{C3A998C4-03EA-4F4E-8E53-1AC60F4F70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521" y="1241425"/>
            <a:ext cx="3640428" cy="3622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525D5BA4-B026-4A2A-8FC3-1ADFCC9868A2}"/>
              </a:ext>
            </a:extLst>
          </p:cNvPr>
          <p:cNvSpPr/>
          <p:nvPr/>
        </p:nvSpPr>
        <p:spPr>
          <a:xfrm>
            <a:off x="5707801" y="50000"/>
            <a:ext cx="5110453" cy="1077218"/>
          </a:xfrm>
          <a:prstGeom prst="rect">
            <a:avLst/>
          </a:prstGeom>
        </p:spPr>
        <p:txBody>
          <a:bodyPr wrap="square">
            <a:spAutoFit/>
          </a:bodyPr>
          <a:lstStyle/>
          <a:p>
            <a:r>
              <a:rPr lang="en-US" sz="3200" b="1" dirty="0"/>
              <a:t>Use a ruler to draw a regular hexagon on this circle.</a:t>
            </a:r>
          </a:p>
        </p:txBody>
      </p:sp>
      <p:pic>
        <p:nvPicPr>
          <p:cNvPr id="204803" name="Picture 3">
            <a:extLst>
              <a:ext uri="{FF2B5EF4-FFF2-40B4-BE49-F238E27FC236}">
                <a16:creationId xmlns:a16="http://schemas.microsoft.com/office/drawing/2014/main" id="{338FBB6B-16BF-49CF-AA28-0C8CB24E88E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1241425"/>
            <a:ext cx="3640428" cy="3622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BCC3D46-9BB1-4BAD-BE2D-9AAFE7D0B327}"/>
              </a:ext>
            </a:extLst>
          </p:cNvPr>
          <p:cNvSpPr/>
          <p:nvPr/>
        </p:nvSpPr>
        <p:spPr>
          <a:xfrm>
            <a:off x="4125354" y="5354965"/>
            <a:ext cx="7800537" cy="523220"/>
          </a:xfrm>
          <a:prstGeom prst="rect">
            <a:avLst/>
          </a:prstGeom>
        </p:spPr>
        <p:txBody>
          <a:bodyPr wrap="square">
            <a:spAutoFit/>
          </a:bodyPr>
          <a:lstStyle/>
          <a:p>
            <a:r>
              <a:rPr lang="en-GB" sz="2800" b="1" dirty="0">
                <a:solidFill>
                  <a:srgbClr val="FF0000"/>
                </a:solidFill>
                <a:latin typeface="Calibri" panose="020F0502020204030204" pitchFamily="34" charset="0"/>
              </a:rPr>
              <a:t>12 points ÷ 6 = 2 points from one vertex to the next</a:t>
            </a:r>
          </a:p>
        </p:txBody>
      </p:sp>
      <p:sp>
        <p:nvSpPr>
          <p:cNvPr id="8" name="Oval 7">
            <a:extLst>
              <a:ext uri="{FF2B5EF4-FFF2-40B4-BE49-F238E27FC236}">
                <a16:creationId xmlns:a16="http://schemas.microsoft.com/office/drawing/2014/main" id="{A8483081-0777-43CD-9D22-DFA335E7B2D4}"/>
              </a:ext>
            </a:extLst>
          </p:cNvPr>
          <p:cNvSpPr/>
          <p:nvPr/>
        </p:nvSpPr>
        <p:spPr>
          <a:xfrm>
            <a:off x="8704675" y="1485802"/>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DDD754D-AEBD-418E-8C88-953AAE93940A}"/>
              </a:ext>
            </a:extLst>
          </p:cNvPr>
          <p:cNvSpPr/>
          <p:nvPr/>
        </p:nvSpPr>
        <p:spPr>
          <a:xfrm>
            <a:off x="9582189" y="2975467"/>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A4946CE-0164-4296-8AA3-FA4037720AE5}"/>
              </a:ext>
            </a:extLst>
          </p:cNvPr>
          <p:cNvSpPr/>
          <p:nvPr/>
        </p:nvSpPr>
        <p:spPr>
          <a:xfrm>
            <a:off x="8704675" y="4465757"/>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96DD876C-45E8-4BCA-97A0-B24926273BDA}"/>
              </a:ext>
            </a:extLst>
          </p:cNvPr>
          <p:cNvSpPr/>
          <p:nvPr/>
        </p:nvSpPr>
        <p:spPr>
          <a:xfrm>
            <a:off x="6990262" y="4455268"/>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BE193E7E-9B65-4A6A-9902-34FEC7753B51}"/>
              </a:ext>
            </a:extLst>
          </p:cNvPr>
          <p:cNvSpPr/>
          <p:nvPr/>
        </p:nvSpPr>
        <p:spPr>
          <a:xfrm>
            <a:off x="6127530" y="2974034"/>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3F52F3A2-2356-44BA-943F-570D0CF82B9D}"/>
              </a:ext>
            </a:extLst>
          </p:cNvPr>
          <p:cNvSpPr/>
          <p:nvPr/>
        </p:nvSpPr>
        <p:spPr>
          <a:xfrm>
            <a:off x="6980634" y="1476954"/>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Hexagon 3">
            <a:extLst>
              <a:ext uri="{FF2B5EF4-FFF2-40B4-BE49-F238E27FC236}">
                <a16:creationId xmlns:a16="http://schemas.microsoft.com/office/drawing/2014/main" id="{A498B79C-10FE-4932-9FAA-882B17D992DC}"/>
              </a:ext>
            </a:extLst>
          </p:cNvPr>
          <p:cNvSpPr/>
          <p:nvPr/>
        </p:nvSpPr>
        <p:spPr>
          <a:xfrm>
            <a:off x="6182167" y="1532906"/>
            <a:ext cx="3454658" cy="2997530"/>
          </a:xfrm>
          <a:prstGeom prst="hexagon">
            <a:avLst>
              <a:gd name="adj" fmla="val 28452"/>
              <a:gd name="vf" fmla="val 11547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5F042EB-C2B9-4080-9674-9950B8DF96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6535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animBg="1"/>
      <p:bldP spid="11" grpId="0" animBg="1"/>
      <p:bldP spid="12" grpId="0" animBg="1"/>
      <p:bldP spid="13" grpId="0" animBg="1"/>
      <p:bldP spid="4"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6569761" cy="2554545"/>
          </a:xfrm>
          <a:prstGeom prst="rect">
            <a:avLst/>
          </a:prstGeom>
        </p:spPr>
        <p:txBody>
          <a:bodyPr wrap="square">
            <a:spAutoFit/>
          </a:bodyPr>
          <a:lstStyle/>
          <a:p>
            <a:r>
              <a:rPr lang="en-US" sz="3200" b="1" dirty="0"/>
              <a:t>Mina has </a:t>
            </a:r>
            <a:r>
              <a:rPr lang="en-US" sz="3200" b="1" u="sng" dirty="0"/>
              <a:t>two</a:t>
            </a:r>
            <a:r>
              <a:rPr lang="en-US" sz="3200" b="1" dirty="0"/>
              <a:t> cartons of juice. </a:t>
            </a:r>
          </a:p>
          <a:p>
            <a:r>
              <a:rPr lang="en-US" sz="3200" b="1" u="sng" dirty="0"/>
              <a:t>Each</a:t>
            </a:r>
            <a:r>
              <a:rPr lang="en-US" sz="3200" b="1" dirty="0"/>
              <a:t> carton contains 220ml.</a:t>
            </a:r>
          </a:p>
          <a:p>
            <a:r>
              <a:rPr lang="en-US" sz="3200" b="1" dirty="0"/>
              <a:t>She empties them both into this jug.  </a:t>
            </a:r>
          </a:p>
          <a:p>
            <a:r>
              <a:rPr lang="en-US" sz="3200" b="1" dirty="0"/>
              <a:t>Draw an arrow to show the level of the mixture in the jug.</a:t>
            </a:r>
          </a:p>
        </p:txBody>
      </p:sp>
      <p:pic>
        <p:nvPicPr>
          <p:cNvPr id="3" name="Picture 2">
            <a:extLst>
              <a:ext uri="{FF2B5EF4-FFF2-40B4-BE49-F238E27FC236}">
                <a16:creationId xmlns:a16="http://schemas.microsoft.com/office/drawing/2014/main" id="{29C0C30C-EB5E-457D-9F9F-77604103CF9D}"/>
              </a:ext>
            </a:extLst>
          </p:cNvPr>
          <p:cNvPicPr>
            <a:picLocks noChangeAspect="1"/>
          </p:cNvPicPr>
          <p:nvPr/>
        </p:nvPicPr>
        <p:blipFill>
          <a:blip r:embed="rId3"/>
          <a:stretch>
            <a:fillRect/>
          </a:stretch>
        </p:blipFill>
        <p:spPr>
          <a:xfrm>
            <a:off x="6425499" y="248653"/>
            <a:ext cx="5606213" cy="6360693"/>
          </a:xfrm>
          <a:prstGeom prst="rect">
            <a:avLst/>
          </a:prstGeom>
        </p:spPr>
      </p:pic>
      <p:sp>
        <p:nvSpPr>
          <p:cNvPr id="4" name="Arrow: Curved Left 3">
            <a:extLst>
              <a:ext uri="{FF2B5EF4-FFF2-40B4-BE49-F238E27FC236}">
                <a16:creationId xmlns:a16="http://schemas.microsoft.com/office/drawing/2014/main" id="{48BFD36D-3D7A-4EED-8D2F-FB14971539FA}"/>
              </a:ext>
            </a:extLst>
          </p:cNvPr>
          <p:cNvSpPr/>
          <p:nvPr/>
        </p:nvSpPr>
        <p:spPr>
          <a:xfrm flipH="1" flipV="1">
            <a:off x="6703141" y="5240594"/>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Left 5">
            <a:extLst>
              <a:ext uri="{FF2B5EF4-FFF2-40B4-BE49-F238E27FC236}">
                <a16:creationId xmlns:a16="http://schemas.microsoft.com/office/drawing/2014/main" id="{CF0D1743-0B55-489B-9319-E6AE1BCB6734}"/>
              </a:ext>
            </a:extLst>
          </p:cNvPr>
          <p:cNvSpPr/>
          <p:nvPr/>
        </p:nvSpPr>
        <p:spPr>
          <a:xfrm flipH="1" flipV="1">
            <a:off x="6703141" y="4972665"/>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Left 6">
            <a:extLst>
              <a:ext uri="{FF2B5EF4-FFF2-40B4-BE49-F238E27FC236}">
                <a16:creationId xmlns:a16="http://schemas.microsoft.com/office/drawing/2014/main" id="{5857149B-F88A-4801-B121-D995F1A0A206}"/>
              </a:ext>
            </a:extLst>
          </p:cNvPr>
          <p:cNvSpPr/>
          <p:nvPr/>
        </p:nvSpPr>
        <p:spPr>
          <a:xfrm flipH="1" flipV="1">
            <a:off x="6703140" y="4701352"/>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Left 7">
            <a:extLst>
              <a:ext uri="{FF2B5EF4-FFF2-40B4-BE49-F238E27FC236}">
                <a16:creationId xmlns:a16="http://schemas.microsoft.com/office/drawing/2014/main" id="{CA3EED33-B2A5-470F-9841-615943DF5DC9}"/>
              </a:ext>
            </a:extLst>
          </p:cNvPr>
          <p:cNvSpPr/>
          <p:nvPr/>
        </p:nvSpPr>
        <p:spPr>
          <a:xfrm flipH="1" flipV="1">
            <a:off x="6703139" y="4436647"/>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Rectangle 8">
            <a:extLst>
              <a:ext uri="{FF2B5EF4-FFF2-40B4-BE49-F238E27FC236}">
                <a16:creationId xmlns:a16="http://schemas.microsoft.com/office/drawing/2014/main" id="{938AA191-42EE-454D-A9A4-A31B9ABCEB51}"/>
              </a:ext>
            </a:extLst>
          </p:cNvPr>
          <p:cNvSpPr/>
          <p:nvPr/>
        </p:nvSpPr>
        <p:spPr>
          <a:xfrm>
            <a:off x="4850924" y="5633582"/>
            <a:ext cx="18522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 4 = </a:t>
            </a:r>
          </a:p>
        </p:txBody>
      </p:sp>
      <p:sp>
        <p:nvSpPr>
          <p:cNvPr id="10" name="Rectangle 9">
            <a:extLst>
              <a:ext uri="{FF2B5EF4-FFF2-40B4-BE49-F238E27FC236}">
                <a16:creationId xmlns:a16="http://schemas.microsoft.com/office/drawing/2014/main" id="{07816159-8C2F-49E8-8B50-9493C6F16BC9}"/>
              </a:ext>
            </a:extLst>
          </p:cNvPr>
          <p:cNvSpPr/>
          <p:nvPr/>
        </p:nvSpPr>
        <p:spPr>
          <a:xfrm>
            <a:off x="6617745" y="5632100"/>
            <a:ext cx="8088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a:t>
            </a:r>
          </a:p>
        </p:txBody>
      </p:sp>
      <p:sp>
        <p:nvSpPr>
          <p:cNvPr id="11" name="Rectangle 10">
            <a:extLst>
              <a:ext uri="{FF2B5EF4-FFF2-40B4-BE49-F238E27FC236}">
                <a16:creationId xmlns:a16="http://schemas.microsoft.com/office/drawing/2014/main" id="{6427AC99-DF69-4CB1-B961-8BDD69CD40FC}"/>
              </a:ext>
            </a:extLst>
          </p:cNvPr>
          <p:cNvSpPr/>
          <p:nvPr/>
        </p:nvSpPr>
        <p:spPr>
          <a:xfrm>
            <a:off x="7426637" y="5133423"/>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125</a:t>
            </a:r>
          </a:p>
        </p:txBody>
      </p:sp>
      <p:sp>
        <p:nvSpPr>
          <p:cNvPr id="12" name="Rectangle 11">
            <a:extLst>
              <a:ext uri="{FF2B5EF4-FFF2-40B4-BE49-F238E27FC236}">
                <a16:creationId xmlns:a16="http://schemas.microsoft.com/office/drawing/2014/main" id="{4ADDB97D-208B-4A73-8023-068B579D4743}"/>
              </a:ext>
            </a:extLst>
          </p:cNvPr>
          <p:cNvSpPr/>
          <p:nvPr/>
        </p:nvSpPr>
        <p:spPr>
          <a:xfrm>
            <a:off x="7619570" y="4854962"/>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150</a:t>
            </a:r>
          </a:p>
        </p:txBody>
      </p:sp>
      <p:sp>
        <p:nvSpPr>
          <p:cNvPr id="13" name="Rectangle 12">
            <a:extLst>
              <a:ext uri="{FF2B5EF4-FFF2-40B4-BE49-F238E27FC236}">
                <a16:creationId xmlns:a16="http://schemas.microsoft.com/office/drawing/2014/main" id="{247A569C-D0BA-4212-BDCD-C00B276B96D7}"/>
              </a:ext>
            </a:extLst>
          </p:cNvPr>
          <p:cNvSpPr/>
          <p:nvPr/>
        </p:nvSpPr>
        <p:spPr>
          <a:xfrm>
            <a:off x="7426637" y="4588107"/>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175</a:t>
            </a:r>
          </a:p>
        </p:txBody>
      </p:sp>
      <p:sp>
        <p:nvSpPr>
          <p:cNvPr id="14" name="Rectangle 13">
            <a:extLst>
              <a:ext uri="{FF2B5EF4-FFF2-40B4-BE49-F238E27FC236}">
                <a16:creationId xmlns:a16="http://schemas.microsoft.com/office/drawing/2014/main" id="{FD997DE5-DD7B-4B9B-8396-A53313B2E278}"/>
              </a:ext>
            </a:extLst>
          </p:cNvPr>
          <p:cNvSpPr/>
          <p:nvPr/>
        </p:nvSpPr>
        <p:spPr>
          <a:xfrm>
            <a:off x="7426637" y="4062381"/>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225</a:t>
            </a:r>
          </a:p>
        </p:txBody>
      </p:sp>
      <p:sp>
        <p:nvSpPr>
          <p:cNvPr id="15" name="Rectangle 14">
            <a:extLst>
              <a:ext uri="{FF2B5EF4-FFF2-40B4-BE49-F238E27FC236}">
                <a16:creationId xmlns:a16="http://schemas.microsoft.com/office/drawing/2014/main" id="{0255F113-E8A6-42AF-B22E-61F551A7D2A2}"/>
              </a:ext>
            </a:extLst>
          </p:cNvPr>
          <p:cNvSpPr/>
          <p:nvPr/>
        </p:nvSpPr>
        <p:spPr>
          <a:xfrm>
            <a:off x="7619570" y="3783920"/>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250</a:t>
            </a:r>
          </a:p>
        </p:txBody>
      </p:sp>
      <p:sp>
        <p:nvSpPr>
          <p:cNvPr id="16" name="Rectangle 15">
            <a:extLst>
              <a:ext uri="{FF2B5EF4-FFF2-40B4-BE49-F238E27FC236}">
                <a16:creationId xmlns:a16="http://schemas.microsoft.com/office/drawing/2014/main" id="{83C4D3C4-18E9-4CB0-8177-0D1EF9853AE3}"/>
              </a:ext>
            </a:extLst>
          </p:cNvPr>
          <p:cNvSpPr/>
          <p:nvPr/>
        </p:nvSpPr>
        <p:spPr>
          <a:xfrm>
            <a:off x="7426637" y="3517065"/>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275</a:t>
            </a:r>
          </a:p>
        </p:txBody>
      </p:sp>
      <p:sp>
        <p:nvSpPr>
          <p:cNvPr id="17" name="Rectangle 16">
            <a:extLst>
              <a:ext uri="{FF2B5EF4-FFF2-40B4-BE49-F238E27FC236}">
                <a16:creationId xmlns:a16="http://schemas.microsoft.com/office/drawing/2014/main" id="{41C65945-3F12-4C39-A238-7FF45FF4F199}"/>
              </a:ext>
            </a:extLst>
          </p:cNvPr>
          <p:cNvSpPr/>
          <p:nvPr/>
        </p:nvSpPr>
        <p:spPr>
          <a:xfrm>
            <a:off x="7426637" y="3004864"/>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325</a:t>
            </a:r>
          </a:p>
        </p:txBody>
      </p:sp>
      <p:sp>
        <p:nvSpPr>
          <p:cNvPr id="18" name="Rectangle 17">
            <a:extLst>
              <a:ext uri="{FF2B5EF4-FFF2-40B4-BE49-F238E27FC236}">
                <a16:creationId xmlns:a16="http://schemas.microsoft.com/office/drawing/2014/main" id="{45771175-922F-4112-864A-1AF6BDC81AAB}"/>
              </a:ext>
            </a:extLst>
          </p:cNvPr>
          <p:cNvSpPr/>
          <p:nvPr/>
        </p:nvSpPr>
        <p:spPr>
          <a:xfrm>
            <a:off x="7619570" y="2726403"/>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350</a:t>
            </a:r>
          </a:p>
        </p:txBody>
      </p:sp>
      <p:sp>
        <p:nvSpPr>
          <p:cNvPr id="19" name="Rectangle 18">
            <a:extLst>
              <a:ext uri="{FF2B5EF4-FFF2-40B4-BE49-F238E27FC236}">
                <a16:creationId xmlns:a16="http://schemas.microsoft.com/office/drawing/2014/main" id="{848C88E4-95FF-4B63-8EF0-3387FA28A2C3}"/>
              </a:ext>
            </a:extLst>
          </p:cNvPr>
          <p:cNvSpPr/>
          <p:nvPr/>
        </p:nvSpPr>
        <p:spPr>
          <a:xfrm>
            <a:off x="7426637" y="2459548"/>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375</a:t>
            </a:r>
          </a:p>
        </p:txBody>
      </p:sp>
      <p:sp>
        <p:nvSpPr>
          <p:cNvPr id="20" name="Rectangle 19">
            <a:extLst>
              <a:ext uri="{FF2B5EF4-FFF2-40B4-BE49-F238E27FC236}">
                <a16:creationId xmlns:a16="http://schemas.microsoft.com/office/drawing/2014/main" id="{1BBEFF78-0252-48D0-9727-E1D4606CC43B}"/>
              </a:ext>
            </a:extLst>
          </p:cNvPr>
          <p:cNvSpPr/>
          <p:nvPr/>
        </p:nvSpPr>
        <p:spPr>
          <a:xfrm>
            <a:off x="7391566" y="1933822"/>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425</a:t>
            </a:r>
          </a:p>
        </p:txBody>
      </p:sp>
      <p:sp>
        <p:nvSpPr>
          <p:cNvPr id="21" name="Rectangle 20">
            <a:extLst>
              <a:ext uri="{FF2B5EF4-FFF2-40B4-BE49-F238E27FC236}">
                <a16:creationId xmlns:a16="http://schemas.microsoft.com/office/drawing/2014/main" id="{BD3CD859-E262-4921-B785-A8875FB49283}"/>
              </a:ext>
            </a:extLst>
          </p:cNvPr>
          <p:cNvSpPr/>
          <p:nvPr/>
        </p:nvSpPr>
        <p:spPr>
          <a:xfrm>
            <a:off x="7584499" y="1655361"/>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450</a:t>
            </a:r>
          </a:p>
        </p:txBody>
      </p:sp>
      <p:sp>
        <p:nvSpPr>
          <p:cNvPr id="22" name="Rectangle 21">
            <a:extLst>
              <a:ext uri="{FF2B5EF4-FFF2-40B4-BE49-F238E27FC236}">
                <a16:creationId xmlns:a16="http://schemas.microsoft.com/office/drawing/2014/main" id="{4F4BB0B7-C58F-4B07-85ED-311D41B02B6C}"/>
              </a:ext>
            </a:extLst>
          </p:cNvPr>
          <p:cNvSpPr/>
          <p:nvPr/>
        </p:nvSpPr>
        <p:spPr>
          <a:xfrm>
            <a:off x="7391566" y="1388506"/>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475</a:t>
            </a:r>
          </a:p>
        </p:txBody>
      </p:sp>
      <p:sp>
        <p:nvSpPr>
          <p:cNvPr id="23" name="Rectangle 22">
            <a:extLst>
              <a:ext uri="{FF2B5EF4-FFF2-40B4-BE49-F238E27FC236}">
                <a16:creationId xmlns:a16="http://schemas.microsoft.com/office/drawing/2014/main" id="{D57B1C3F-D13B-4753-BA7E-A90C108970BF}"/>
              </a:ext>
            </a:extLst>
          </p:cNvPr>
          <p:cNvSpPr/>
          <p:nvPr/>
        </p:nvSpPr>
        <p:spPr>
          <a:xfrm>
            <a:off x="473527" y="2605625"/>
            <a:ext cx="18522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220 x 2 = </a:t>
            </a:r>
          </a:p>
        </p:txBody>
      </p:sp>
      <p:sp>
        <p:nvSpPr>
          <p:cNvPr id="24" name="Rectangle 23">
            <a:extLst>
              <a:ext uri="{FF2B5EF4-FFF2-40B4-BE49-F238E27FC236}">
                <a16:creationId xmlns:a16="http://schemas.microsoft.com/office/drawing/2014/main" id="{56269D2E-021B-40CC-917B-8966B56CA90A}"/>
              </a:ext>
            </a:extLst>
          </p:cNvPr>
          <p:cNvSpPr/>
          <p:nvPr/>
        </p:nvSpPr>
        <p:spPr>
          <a:xfrm>
            <a:off x="2170008" y="2604143"/>
            <a:ext cx="8088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440</a:t>
            </a:r>
          </a:p>
        </p:txBody>
      </p:sp>
      <p:cxnSp>
        <p:nvCxnSpPr>
          <p:cNvPr id="25" name="Straight Arrow Connector 24">
            <a:extLst>
              <a:ext uri="{FF2B5EF4-FFF2-40B4-BE49-F238E27FC236}">
                <a16:creationId xmlns:a16="http://schemas.microsoft.com/office/drawing/2014/main" id="{1B1FFD75-E9DD-4C0F-BEA5-29E8DF238F8B}"/>
              </a:ext>
            </a:extLst>
          </p:cNvPr>
          <p:cNvCxnSpPr/>
          <p:nvPr/>
        </p:nvCxnSpPr>
        <p:spPr>
          <a:xfrm>
            <a:off x="6533147" y="1958867"/>
            <a:ext cx="700555"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8930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500"/>
                                        <p:tgtEl>
                                          <p:spTgt spid="22"/>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fade">
                                      <p:cBhvr>
                                        <p:cTn id="75" dur="500"/>
                                        <p:tgtEl>
                                          <p:spTgt spid="2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4"/>
                                        </p:tgtEl>
                                        <p:attrNameLst>
                                          <p:attrName>style.visibility</p:attrName>
                                        </p:attrNameLst>
                                      </p:cBhvr>
                                      <p:to>
                                        <p:strVal val="visible"/>
                                      </p:to>
                                    </p:set>
                                    <p:animEffect transition="in" filter="fade">
                                      <p:cBhvr>
                                        <p:cTn id="80" dur="500"/>
                                        <p:tgtEl>
                                          <p:spTgt spid="2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This chart shows when some children were asleep one night.</a:t>
            </a:r>
          </a:p>
        </p:txBody>
      </p:sp>
      <p:pic>
        <p:nvPicPr>
          <p:cNvPr id="3" name="Picture 2">
            <a:extLst>
              <a:ext uri="{FF2B5EF4-FFF2-40B4-BE49-F238E27FC236}">
                <a16:creationId xmlns:a16="http://schemas.microsoft.com/office/drawing/2014/main" id="{E11E6346-1ED2-4C10-9D60-C62D57AFC9B5}"/>
              </a:ext>
            </a:extLst>
          </p:cNvPr>
          <p:cNvPicPr>
            <a:picLocks noChangeAspect="1"/>
          </p:cNvPicPr>
          <p:nvPr/>
        </p:nvPicPr>
        <p:blipFill>
          <a:blip r:embed="rId3"/>
          <a:stretch>
            <a:fillRect/>
          </a:stretch>
        </p:blipFill>
        <p:spPr>
          <a:xfrm>
            <a:off x="166255" y="523442"/>
            <a:ext cx="6543675" cy="5229225"/>
          </a:xfrm>
          <a:prstGeom prst="rect">
            <a:avLst/>
          </a:prstGeom>
        </p:spPr>
      </p:pic>
      <p:sp>
        <p:nvSpPr>
          <p:cNvPr id="5" name="Rectangle 4">
            <a:extLst>
              <a:ext uri="{FF2B5EF4-FFF2-40B4-BE49-F238E27FC236}">
                <a16:creationId xmlns:a16="http://schemas.microsoft.com/office/drawing/2014/main" id="{ED15C235-787E-4DB3-A82E-0FDFFC398872}"/>
              </a:ext>
            </a:extLst>
          </p:cNvPr>
          <p:cNvSpPr/>
          <p:nvPr/>
        </p:nvSpPr>
        <p:spPr>
          <a:xfrm>
            <a:off x="6743644" y="634775"/>
            <a:ext cx="5358519" cy="1077218"/>
          </a:xfrm>
          <a:prstGeom prst="rect">
            <a:avLst/>
          </a:prstGeom>
        </p:spPr>
        <p:txBody>
          <a:bodyPr wrap="square">
            <a:spAutoFit/>
          </a:bodyPr>
          <a:lstStyle/>
          <a:p>
            <a:r>
              <a:rPr lang="en-US" sz="3200" b="1" dirty="0"/>
              <a:t>For how many hours was Luke asleep?</a:t>
            </a:r>
          </a:p>
        </p:txBody>
      </p:sp>
      <p:sp>
        <p:nvSpPr>
          <p:cNvPr id="6" name="Rectangle 5">
            <a:extLst>
              <a:ext uri="{FF2B5EF4-FFF2-40B4-BE49-F238E27FC236}">
                <a16:creationId xmlns:a16="http://schemas.microsoft.com/office/drawing/2014/main" id="{B80AC43C-B411-4D34-9C2B-9CFBA2E8F7EF}"/>
              </a:ext>
            </a:extLst>
          </p:cNvPr>
          <p:cNvSpPr/>
          <p:nvPr/>
        </p:nvSpPr>
        <p:spPr>
          <a:xfrm>
            <a:off x="6709930" y="2351782"/>
            <a:ext cx="5358519" cy="1077218"/>
          </a:xfrm>
          <a:prstGeom prst="rect">
            <a:avLst/>
          </a:prstGeom>
        </p:spPr>
        <p:txBody>
          <a:bodyPr wrap="square">
            <a:spAutoFit/>
          </a:bodyPr>
          <a:lstStyle/>
          <a:p>
            <a:r>
              <a:rPr lang="en-US" sz="3200" b="1" dirty="0"/>
              <a:t>How many children woke up after 7am?</a:t>
            </a:r>
          </a:p>
        </p:txBody>
      </p:sp>
      <p:cxnSp>
        <p:nvCxnSpPr>
          <p:cNvPr id="7" name="Straight Connector 6">
            <a:extLst>
              <a:ext uri="{FF2B5EF4-FFF2-40B4-BE49-F238E27FC236}">
                <a16:creationId xmlns:a16="http://schemas.microsoft.com/office/drawing/2014/main" id="{E53B743F-8E2F-4A35-9066-345DD69EA894}"/>
              </a:ext>
            </a:extLst>
          </p:cNvPr>
          <p:cNvCxnSpPr>
            <a:cxnSpLocks/>
          </p:cNvCxnSpPr>
          <p:nvPr/>
        </p:nvCxnSpPr>
        <p:spPr>
          <a:xfrm flipV="1">
            <a:off x="1394389" y="1465335"/>
            <a:ext cx="0" cy="1758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A203175-EB47-402E-B4EF-E13D173DB2E9}"/>
              </a:ext>
            </a:extLst>
          </p:cNvPr>
          <p:cNvSpPr/>
          <p:nvPr/>
        </p:nvSpPr>
        <p:spPr>
          <a:xfrm>
            <a:off x="1379317" y="2676389"/>
            <a:ext cx="803054" cy="461665"/>
          </a:xfrm>
          <a:prstGeom prst="rect">
            <a:avLst/>
          </a:prstGeom>
        </p:spPr>
        <p:txBody>
          <a:bodyPr wrap="square">
            <a:spAutoFit/>
          </a:bodyPr>
          <a:lstStyle/>
          <a:p>
            <a:r>
              <a:rPr lang="en-GB" sz="2400" b="1" dirty="0">
                <a:solidFill>
                  <a:srgbClr val="FF0000"/>
                </a:solidFill>
              </a:rPr>
              <a:t>9:30</a:t>
            </a:r>
            <a:endParaRPr lang="en-US" sz="2400" b="1" dirty="0">
              <a:solidFill>
                <a:srgbClr val="FF0000"/>
              </a:solidFill>
            </a:endParaRPr>
          </a:p>
        </p:txBody>
      </p:sp>
      <p:cxnSp>
        <p:nvCxnSpPr>
          <p:cNvPr id="10" name="Straight Connector 9">
            <a:extLst>
              <a:ext uri="{FF2B5EF4-FFF2-40B4-BE49-F238E27FC236}">
                <a16:creationId xmlns:a16="http://schemas.microsoft.com/office/drawing/2014/main" id="{041E6C56-31B5-4F98-8343-40489133AC29}"/>
              </a:ext>
            </a:extLst>
          </p:cNvPr>
          <p:cNvCxnSpPr>
            <a:cxnSpLocks/>
          </p:cNvCxnSpPr>
          <p:nvPr/>
        </p:nvCxnSpPr>
        <p:spPr>
          <a:xfrm flipV="1">
            <a:off x="5885469" y="1465335"/>
            <a:ext cx="0" cy="1758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9BCA5D5-6FCC-44CC-800A-A967273AC338}"/>
              </a:ext>
            </a:extLst>
          </p:cNvPr>
          <p:cNvSpPr/>
          <p:nvPr/>
        </p:nvSpPr>
        <p:spPr>
          <a:xfrm>
            <a:off x="5870397" y="2676389"/>
            <a:ext cx="803054" cy="461665"/>
          </a:xfrm>
          <a:prstGeom prst="rect">
            <a:avLst/>
          </a:prstGeom>
        </p:spPr>
        <p:txBody>
          <a:bodyPr wrap="square">
            <a:spAutoFit/>
          </a:bodyPr>
          <a:lstStyle/>
          <a:p>
            <a:r>
              <a:rPr lang="en-GB" sz="2400" b="1" dirty="0">
                <a:solidFill>
                  <a:srgbClr val="FF0000"/>
                </a:solidFill>
              </a:rPr>
              <a:t>7:30</a:t>
            </a:r>
            <a:endParaRPr lang="en-US" sz="2400" b="1" dirty="0">
              <a:solidFill>
                <a:srgbClr val="FF0000"/>
              </a:solidFill>
            </a:endParaRPr>
          </a:p>
        </p:txBody>
      </p:sp>
      <p:sp>
        <p:nvSpPr>
          <p:cNvPr id="12" name="Rectangle 11">
            <a:extLst>
              <a:ext uri="{FF2B5EF4-FFF2-40B4-BE49-F238E27FC236}">
                <a16:creationId xmlns:a16="http://schemas.microsoft.com/office/drawing/2014/main" id="{D7A29550-D9C0-4152-B9B3-45F4A628B19F}"/>
              </a:ext>
            </a:extLst>
          </p:cNvPr>
          <p:cNvSpPr/>
          <p:nvPr/>
        </p:nvSpPr>
        <p:spPr>
          <a:xfrm>
            <a:off x="8140321" y="1127218"/>
            <a:ext cx="2236228" cy="584775"/>
          </a:xfrm>
          <a:prstGeom prst="rect">
            <a:avLst/>
          </a:prstGeom>
        </p:spPr>
        <p:txBody>
          <a:bodyPr wrap="square">
            <a:spAutoFit/>
          </a:bodyPr>
          <a:lstStyle/>
          <a:p>
            <a:r>
              <a:rPr lang="en-GB" sz="3200" b="1" dirty="0">
                <a:solidFill>
                  <a:srgbClr val="FF0000"/>
                </a:solidFill>
              </a:rPr>
              <a:t>10 hours</a:t>
            </a:r>
            <a:endParaRPr lang="en-GB" sz="3200" dirty="0">
              <a:solidFill>
                <a:srgbClr val="FF0000"/>
              </a:solidFill>
            </a:endParaRPr>
          </a:p>
        </p:txBody>
      </p:sp>
      <p:cxnSp>
        <p:nvCxnSpPr>
          <p:cNvPr id="13" name="Straight Connector 12">
            <a:extLst>
              <a:ext uri="{FF2B5EF4-FFF2-40B4-BE49-F238E27FC236}">
                <a16:creationId xmlns:a16="http://schemas.microsoft.com/office/drawing/2014/main" id="{0A5382F5-5CE6-49C3-A074-29BFAB7ED28E}"/>
              </a:ext>
            </a:extLst>
          </p:cNvPr>
          <p:cNvCxnSpPr>
            <a:cxnSpLocks/>
          </p:cNvCxnSpPr>
          <p:nvPr/>
        </p:nvCxnSpPr>
        <p:spPr>
          <a:xfrm flipV="1">
            <a:off x="5660498" y="1583642"/>
            <a:ext cx="0" cy="4169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10EBD516-78E7-402A-AFFC-4400DEF49B72}"/>
              </a:ext>
            </a:extLst>
          </p:cNvPr>
          <p:cNvSpPr/>
          <p:nvPr/>
        </p:nvSpPr>
        <p:spPr>
          <a:xfrm>
            <a:off x="8696268" y="2861363"/>
            <a:ext cx="2236228" cy="584775"/>
          </a:xfrm>
          <a:prstGeom prst="rect">
            <a:avLst/>
          </a:prstGeom>
        </p:spPr>
        <p:txBody>
          <a:bodyPr wrap="square">
            <a:spAutoFit/>
          </a:bodyPr>
          <a:lstStyle/>
          <a:p>
            <a:r>
              <a:rPr lang="en-GB" sz="3200" b="1" dirty="0">
                <a:solidFill>
                  <a:srgbClr val="FF0000"/>
                </a:solidFill>
              </a:rPr>
              <a:t>3 children</a:t>
            </a:r>
            <a:endParaRPr lang="en-GB" sz="3200" dirty="0">
              <a:solidFill>
                <a:srgbClr val="FF0000"/>
              </a:solidFill>
            </a:endParaRPr>
          </a:p>
        </p:txBody>
      </p:sp>
    </p:spTree>
    <p:extLst>
      <p:ext uri="{BB962C8B-B14F-4D97-AF65-F5344CB8AC3E}">
        <p14:creationId xmlns:p14="http://schemas.microsoft.com/office/powerpoint/2010/main" val="3463912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7"/>
                                        </p:tgtEl>
                                      </p:cBhvr>
                                    </p:animEffect>
                                    <p:set>
                                      <p:cBhvr>
                                        <p:cTn id="32" dur="1" fill="hold">
                                          <p:stCondLst>
                                            <p:cond delay="499"/>
                                          </p:stCondLst>
                                        </p:cTn>
                                        <p:tgtEl>
                                          <p:spTgt spid="7"/>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8"/>
                                        </p:tgtEl>
                                      </p:cBhvr>
                                    </p:animEffect>
                                    <p:set>
                                      <p:cBhvr>
                                        <p:cTn id="35" dur="1" fill="hold">
                                          <p:stCondLst>
                                            <p:cond delay="499"/>
                                          </p:stCondLst>
                                        </p:cTn>
                                        <p:tgtEl>
                                          <p:spTgt spid="8"/>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0"/>
                                        </p:tgtEl>
                                      </p:cBhvr>
                                    </p:animEffect>
                                    <p:set>
                                      <p:cBhvr>
                                        <p:cTn id="38" dur="1" fill="hold">
                                          <p:stCondLst>
                                            <p:cond delay="499"/>
                                          </p:stCondLst>
                                        </p:cTn>
                                        <p:tgtEl>
                                          <p:spTgt spid="10"/>
                                        </p:tgtEl>
                                        <p:attrNameLst>
                                          <p:attrName>style.visibility</p:attrName>
                                        </p:attrNameLst>
                                      </p:cBhvr>
                                      <p:to>
                                        <p:strVal val="hidden"/>
                                      </p:to>
                                    </p:set>
                                  </p:childTnLst>
                                </p:cTn>
                              </p:par>
                              <p:par>
                                <p:cTn id="39" presetID="10" presetClass="exit" presetSubtype="0" fill="hold" grpId="1" nodeType="withEffect">
                                  <p:stCondLst>
                                    <p:cond delay="0"/>
                                  </p:stCondLst>
                                  <p:childTnLst>
                                    <p:animEffect transition="out" filter="fade">
                                      <p:cBhvr>
                                        <p:cTn id="40" dur="500"/>
                                        <p:tgtEl>
                                          <p:spTgt spid="11"/>
                                        </p:tgtEl>
                                      </p:cBhvr>
                                    </p:animEffect>
                                    <p:set>
                                      <p:cBhvr>
                                        <p:cTn id="41" dur="1" fill="hold">
                                          <p:stCondLst>
                                            <p:cond delay="499"/>
                                          </p:stCondLst>
                                        </p:cTn>
                                        <p:tgtEl>
                                          <p:spTgt spid="1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dissolve">
                                      <p:cBhvr>
                                        <p:cTn id="5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11" grpId="0"/>
      <p:bldP spid="11" grpId="1"/>
      <p:bldP spid="12" grpId="0"/>
      <p:bldP spid="15"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2269EEC-DF4E-4578-8AFF-832604544BCB}"/>
              </a:ext>
            </a:extLst>
          </p:cNvPr>
          <p:cNvPicPr>
            <a:picLocks noChangeAspect="1"/>
          </p:cNvPicPr>
          <p:nvPr/>
        </p:nvPicPr>
        <p:blipFill>
          <a:blip r:embed="rId3"/>
          <a:stretch>
            <a:fillRect/>
          </a:stretch>
        </p:blipFill>
        <p:spPr>
          <a:xfrm>
            <a:off x="0" y="0"/>
            <a:ext cx="5396908" cy="6858000"/>
          </a:xfrm>
          <a:prstGeom prst="rect">
            <a:avLst/>
          </a:prstGeom>
        </p:spPr>
      </p:pic>
      <p:sp>
        <p:nvSpPr>
          <p:cNvPr id="2" name="Rectangle 1">
            <a:extLst>
              <a:ext uri="{FF2B5EF4-FFF2-40B4-BE49-F238E27FC236}">
                <a16:creationId xmlns:a16="http://schemas.microsoft.com/office/drawing/2014/main" id="{CE449670-6CBC-48A4-B242-3DCDECA6977C}"/>
              </a:ext>
            </a:extLst>
          </p:cNvPr>
          <p:cNvSpPr/>
          <p:nvPr/>
        </p:nvSpPr>
        <p:spPr>
          <a:xfrm>
            <a:off x="6395220" y="51516"/>
            <a:ext cx="5046766"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y.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0F82211B-357C-424A-8C75-A2F298ED5AED}"/>
              </a:ext>
            </a:extLst>
          </p:cNvPr>
          <p:cNvSpPr/>
          <p:nvPr/>
        </p:nvSpPr>
        <p:spPr>
          <a:xfrm>
            <a:off x="5807242" y="2357322"/>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5C709974-32D4-4F04-9548-A9F7963AD90F}"/>
              </a:ext>
            </a:extLst>
          </p:cNvPr>
          <p:cNvSpPr/>
          <p:nvPr/>
        </p:nvSpPr>
        <p:spPr>
          <a:xfrm>
            <a:off x="5781812" y="2308037"/>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D72AE798-84DA-4338-AE7C-8EA3F0B660B9}"/>
              </a:ext>
            </a:extLst>
          </p:cNvPr>
          <p:cNvSpPr/>
          <p:nvPr/>
        </p:nvSpPr>
        <p:spPr>
          <a:xfrm>
            <a:off x="6269279" y="81548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7" name="Rectangle 6">
            <a:extLst>
              <a:ext uri="{FF2B5EF4-FFF2-40B4-BE49-F238E27FC236}">
                <a16:creationId xmlns:a16="http://schemas.microsoft.com/office/drawing/2014/main" id="{B967C4D9-5B8B-44F5-AC50-32450A047798}"/>
              </a:ext>
            </a:extLst>
          </p:cNvPr>
          <p:cNvSpPr/>
          <p:nvPr/>
        </p:nvSpPr>
        <p:spPr>
          <a:xfrm>
            <a:off x="6269279" y="1844282"/>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y = 360° - 63° - 73° - 83°</a:t>
            </a:r>
          </a:p>
        </p:txBody>
      </p:sp>
      <p:sp>
        <p:nvSpPr>
          <p:cNvPr id="9" name="Rectangle 8">
            <a:extLst>
              <a:ext uri="{FF2B5EF4-FFF2-40B4-BE49-F238E27FC236}">
                <a16:creationId xmlns:a16="http://schemas.microsoft.com/office/drawing/2014/main" id="{80DAF1D3-F2F1-499E-B588-3A7DD21C22C5}"/>
              </a:ext>
            </a:extLst>
          </p:cNvPr>
          <p:cNvSpPr/>
          <p:nvPr/>
        </p:nvSpPr>
        <p:spPr>
          <a:xfrm>
            <a:off x="6269279" y="237226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360° - 219° </a:t>
            </a:r>
          </a:p>
        </p:txBody>
      </p:sp>
      <p:sp>
        <p:nvSpPr>
          <p:cNvPr id="10" name="Rectangle 9">
            <a:extLst>
              <a:ext uri="{FF2B5EF4-FFF2-40B4-BE49-F238E27FC236}">
                <a16:creationId xmlns:a16="http://schemas.microsoft.com/office/drawing/2014/main" id="{BD98F765-85B9-4165-961A-5B3FB0BC9752}"/>
              </a:ext>
            </a:extLst>
          </p:cNvPr>
          <p:cNvSpPr/>
          <p:nvPr/>
        </p:nvSpPr>
        <p:spPr>
          <a:xfrm>
            <a:off x="302383" y="2712738"/>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141°</a:t>
            </a:r>
          </a:p>
        </p:txBody>
      </p:sp>
      <p:sp>
        <p:nvSpPr>
          <p:cNvPr id="11" name="Rectangle 10">
            <a:extLst>
              <a:ext uri="{FF2B5EF4-FFF2-40B4-BE49-F238E27FC236}">
                <a16:creationId xmlns:a16="http://schemas.microsoft.com/office/drawing/2014/main" id="{6470818C-3416-4BD2-8077-3BBA2D3F01CA}"/>
              </a:ext>
            </a:extLst>
          </p:cNvPr>
          <p:cNvSpPr/>
          <p:nvPr/>
        </p:nvSpPr>
        <p:spPr>
          <a:xfrm>
            <a:off x="6268407" y="2909296"/>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141° </a:t>
            </a:r>
          </a:p>
        </p:txBody>
      </p:sp>
      <p:sp>
        <p:nvSpPr>
          <p:cNvPr id="13" name="Rectangle 12">
            <a:extLst>
              <a:ext uri="{FF2B5EF4-FFF2-40B4-BE49-F238E27FC236}">
                <a16:creationId xmlns:a16="http://schemas.microsoft.com/office/drawing/2014/main" id="{6514D3DA-3BF3-4502-8AC5-681CF711A7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0991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0" grpId="0"/>
      <p:bldP spid="11"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chart shows the amount of money spent in a toy shop in three months.</a:t>
            </a:r>
          </a:p>
        </p:txBody>
      </p:sp>
      <p:pic>
        <p:nvPicPr>
          <p:cNvPr id="3" name="Picture 2">
            <a:extLst>
              <a:ext uri="{FF2B5EF4-FFF2-40B4-BE49-F238E27FC236}">
                <a16:creationId xmlns:a16="http://schemas.microsoft.com/office/drawing/2014/main" id="{D4CE0906-1114-4129-AF11-0BF12D280403}"/>
              </a:ext>
            </a:extLst>
          </p:cNvPr>
          <p:cNvPicPr>
            <a:picLocks noChangeAspect="1"/>
          </p:cNvPicPr>
          <p:nvPr/>
        </p:nvPicPr>
        <p:blipFill>
          <a:blip r:embed="rId3"/>
          <a:stretch>
            <a:fillRect/>
          </a:stretch>
        </p:blipFill>
        <p:spPr>
          <a:xfrm>
            <a:off x="166979" y="1127218"/>
            <a:ext cx="7670957" cy="3200034"/>
          </a:xfrm>
          <a:prstGeom prst="rect">
            <a:avLst/>
          </a:prstGeom>
        </p:spPr>
      </p:pic>
      <p:sp>
        <p:nvSpPr>
          <p:cNvPr id="5" name="Rectangle 4">
            <a:extLst>
              <a:ext uri="{FF2B5EF4-FFF2-40B4-BE49-F238E27FC236}">
                <a16:creationId xmlns:a16="http://schemas.microsoft.com/office/drawing/2014/main" id="{14D9FE33-C1E0-4404-83E3-9A90079FCC29}"/>
              </a:ext>
            </a:extLst>
          </p:cNvPr>
          <p:cNvSpPr/>
          <p:nvPr/>
        </p:nvSpPr>
        <p:spPr>
          <a:xfrm>
            <a:off x="7837936" y="747391"/>
            <a:ext cx="4076665" cy="2062103"/>
          </a:xfrm>
          <a:prstGeom prst="rect">
            <a:avLst/>
          </a:prstGeom>
        </p:spPr>
        <p:txBody>
          <a:bodyPr wrap="square">
            <a:spAutoFit/>
          </a:bodyPr>
          <a:lstStyle/>
          <a:p>
            <a:r>
              <a:rPr lang="en-US" sz="3200" b="1" dirty="0"/>
              <a:t>How much more money was spent in the shop in December than in November?</a:t>
            </a:r>
          </a:p>
        </p:txBody>
      </p:sp>
      <p:sp>
        <p:nvSpPr>
          <p:cNvPr id="7" name="Arrow: Curved Up 6">
            <a:extLst>
              <a:ext uri="{FF2B5EF4-FFF2-40B4-BE49-F238E27FC236}">
                <a16:creationId xmlns:a16="http://schemas.microsoft.com/office/drawing/2014/main" id="{8754292B-6397-4BD4-8A5D-37F640EB3118}"/>
              </a:ext>
            </a:extLst>
          </p:cNvPr>
          <p:cNvSpPr/>
          <p:nvPr/>
        </p:nvSpPr>
        <p:spPr>
          <a:xfrm>
            <a:off x="1850343"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Up 8">
            <a:extLst>
              <a:ext uri="{FF2B5EF4-FFF2-40B4-BE49-F238E27FC236}">
                <a16:creationId xmlns:a16="http://schemas.microsoft.com/office/drawing/2014/main" id="{1C1BCF8E-774F-4A32-831A-D132A72D1451}"/>
              </a:ext>
            </a:extLst>
          </p:cNvPr>
          <p:cNvSpPr/>
          <p:nvPr/>
        </p:nvSpPr>
        <p:spPr>
          <a:xfrm>
            <a:off x="2252124"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Up 9">
            <a:extLst>
              <a:ext uri="{FF2B5EF4-FFF2-40B4-BE49-F238E27FC236}">
                <a16:creationId xmlns:a16="http://schemas.microsoft.com/office/drawing/2014/main" id="{000266AD-1D86-4739-9AF5-76FBFA70D4FE}"/>
              </a:ext>
            </a:extLst>
          </p:cNvPr>
          <p:cNvSpPr/>
          <p:nvPr/>
        </p:nvSpPr>
        <p:spPr>
          <a:xfrm>
            <a:off x="2653905"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Up 10">
            <a:extLst>
              <a:ext uri="{FF2B5EF4-FFF2-40B4-BE49-F238E27FC236}">
                <a16:creationId xmlns:a16="http://schemas.microsoft.com/office/drawing/2014/main" id="{56260017-3CE9-4060-8687-94E202EA5443}"/>
              </a:ext>
            </a:extLst>
          </p:cNvPr>
          <p:cNvSpPr/>
          <p:nvPr/>
        </p:nvSpPr>
        <p:spPr>
          <a:xfrm>
            <a:off x="3055686"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Rectangle 11">
            <a:extLst>
              <a:ext uri="{FF2B5EF4-FFF2-40B4-BE49-F238E27FC236}">
                <a16:creationId xmlns:a16="http://schemas.microsoft.com/office/drawing/2014/main" id="{DEC4F36A-A8E4-4DA7-B220-54E9919B7222}"/>
              </a:ext>
            </a:extLst>
          </p:cNvPr>
          <p:cNvSpPr/>
          <p:nvPr/>
        </p:nvSpPr>
        <p:spPr>
          <a:xfrm>
            <a:off x="445301" y="4335674"/>
            <a:ext cx="26103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10 000 </a:t>
            </a:r>
            <a:r>
              <a:rPr lang="en-GB" sz="3200" b="1" dirty="0">
                <a:solidFill>
                  <a:srgbClr val="FF0000"/>
                </a:solidFill>
              </a:rPr>
              <a:t>÷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734CB48A-47A0-4ECB-946D-050044DE851B}"/>
              </a:ext>
            </a:extLst>
          </p:cNvPr>
          <p:cNvSpPr/>
          <p:nvPr/>
        </p:nvSpPr>
        <p:spPr>
          <a:xfrm>
            <a:off x="2555755" y="4335673"/>
            <a:ext cx="115194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2500</a:t>
            </a:r>
          </a:p>
        </p:txBody>
      </p:sp>
      <p:cxnSp>
        <p:nvCxnSpPr>
          <p:cNvPr id="14" name="Straight Connector 13">
            <a:extLst>
              <a:ext uri="{FF2B5EF4-FFF2-40B4-BE49-F238E27FC236}">
                <a16:creationId xmlns:a16="http://schemas.microsoft.com/office/drawing/2014/main" id="{8EBC3F50-4B07-442F-A3A4-B276266E1511}"/>
              </a:ext>
            </a:extLst>
          </p:cNvPr>
          <p:cNvCxnSpPr/>
          <p:nvPr/>
        </p:nvCxnSpPr>
        <p:spPr>
          <a:xfrm>
            <a:off x="7063655" y="3118981"/>
            <a:ext cx="0" cy="60128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95F2801E-7D3B-4D6B-AC84-FBE73C049982}"/>
              </a:ext>
            </a:extLst>
          </p:cNvPr>
          <p:cNvSpPr/>
          <p:nvPr/>
        </p:nvSpPr>
        <p:spPr>
          <a:xfrm>
            <a:off x="6666203" y="3642477"/>
            <a:ext cx="1282148"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£32 500</a:t>
            </a:r>
          </a:p>
        </p:txBody>
      </p:sp>
      <p:cxnSp>
        <p:nvCxnSpPr>
          <p:cNvPr id="17" name="Straight Connector 16">
            <a:extLst>
              <a:ext uri="{FF2B5EF4-FFF2-40B4-BE49-F238E27FC236}">
                <a16:creationId xmlns:a16="http://schemas.microsoft.com/office/drawing/2014/main" id="{59313D9D-7AD5-47ED-94DF-6B3C5EA62214}"/>
              </a:ext>
            </a:extLst>
          </p:cNvPr>
          <p:cNvCxnSpPr>
            <a:cxnSpLocks/>
          </p:cNvCxnSpPr>
          <p:nvPr/>
        </p:nvCxnSpPr>
        <p:spPr>
          <a:xfrm>
            <a:off x="4266704" y="2314079"/>
            <a:ext cx="0" cy="140132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E1E97A4-59E5-41BC-8A37-64FE02557D26}"/>
              </a:ext>
            </a:extLst>
          </p:cNvPr>
          <p:cNvSpPr/>
          <p:nvPr/>
        </p:nvSpPr>
        <p:spPr>
          <a:xfrm>
            <a:off x="3669442" y="3633563"/>
            <a:ext cx="1282148"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£15 000</a:t>
            </a:r>
          </a:p>
        </p:txBody>
      </p:sp>
      <p:sp>
        <p:nvSpPr>
          <p:cNvPr id="20" name="TextBox 19">
            <a:extLst>
              <a:ext uri="{FF2B5EF4-FFF2-40B4-BE49-F238E27FC236}">
                <a16:creationId xmlns:a16="http://schemas.microsoft.com/office/drawing/2014/main" id="{3B959217-F58F-4497-A409-8441DCBF0200}"/>
              </a:ext>
            </a:extLst>
          </p:cNvPr>
          <p:cNvSpPr txBox="1"/>
          <p:nvPr/>
        </p:nvSpPr>
        <p:spPr>
          <a:xfrm>
            <a:off x="8659904" y="3009638"/>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3 2 5 0 0</a:t>
            </a:r>
          </a:p>
        </p:txBody>
      </p:sp>
      <p:sp>
        <p:nvSpPr>
          <p:cNvPr id="21" name="TextBox 20">
            <a:extLst>
              <a:ext uri="{FF2B5EF4-FFF2-40B4-BE49-F238E27FC236}">
                <a16:creationId xmlns:a16="http://schemas.microsoft.com/office/drawing/2014/main" id="{1E5B2D77-062E-4AA1-A0F6-6AF0DC395A3D}"/>
              </a:ext>
            </a:extLst>
          </p:cNvPr>
          <p:cNvSpPr txBox="1"/>
          <p:nvPr/>
        </p:nvSpPr>
        <p:spPr>
          <a:xfrm>
            <a:off x="8295288" y="3439745"/>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2" name="TextBox 21">
            <a:extLst>
              <a:ext uri="{FF2B5EF4-FFF2-40B4-BE49-F238E27FC236}">
                <a16:creationId xmlns:a16="http://schemas.microsoft.com/office/drawing/2014/main" id="{2F104D21-4F50-41C5-BC6E-D4E3D7423471}"/>
              </a:ext>
            </a:extLst>
          </p:cNvPr>
          <p:cNvSpPr txBox="1"/>
          <p:nvPr/>
        </p:nvSpPr>
        <p:spPr>
          <a:xfrm>
            <a:off x="8659904" y="3450503"/>
            <a:ext cx="28236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1 5 0 0 0</a:t>
            </a:r>
          </a:p>
        </p:txBody>
      </p:sp>
      <p:cxnSp>
        <p:nvCxnSpPr>
          <p:cNvPr id="23" name="Straight Connector 22">
            <a:extLst>
              <a:ext uri="{FF2B5EF4-FFF2-40B4-BE49-F238E27FC236}">
                <a16:creationId xmlns:a16="http://schemas.microsoft.com/office/drawing/2014/main" id="{B9BCBD32-DDDE-4AB0-9ECA-89AB9FB848BD}"/>
              </a:ext>
            </a:extLst>
          </p:cNvPr>
          <p:cNvCxnSpPr>
            <a:cxnSpLocks/>
          </p:cNvCxnSpPr>
          <p:nvPr/>
        </p:nvCxnSpPr>
        <p:spPr>
          <a:xfrm flipV="1">
            <a:off x="8211061" y="3976642"/>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4FF22B9-C872-4456-A7A1-B6F490C90A43}"/>
              </a:ext>
            </a:extLst>
          </p:cNvPr>
          <p:cNvCxnSpPr>
            <a:cxnSpLocks/>
          </p:cNvCxnSpPr>
          <p:nvPr/>
        </p:nvCxnSpPr>
        <p:spPr>
          <a:xfrm>
            <a:off x="8211061" y="4421880"/>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A3BDA64-F6DA-4C3A-AF01-FF3FC56C00E1}"/>
              </a:ext>
            </a:extLst>
          </p:cNvPr>
          <p:cNvSpPr txBox="1"/>
          <p:nvPr/>
        </p:nvSpPr>
        <p:spPr>
          <a:xfrm>
            <a:off x="10413034" y="390131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9" name="TextBox 28">
            <a:extLst>
              <a:ext uri="{FF2B5EF4-FFF2-40B4-BE49-F238E27FC236}">
                <a16:creationId xmlns:a16="http://schemas.microsoft.com/office/drawing/2014/main" id="{AC9B5349-422E-496B-AF9C-BC47A1548E3C}"/>
              </a:ext>
            </a:extLst>
          </p:cNvPr>
          <p:cNvSpPr txBox="1"/>
          <p:nvPr/>
        </p:nvSpPr>
        <p:spPr>
          <a:xfrm>
            <a:off x="9978916" y="3909732"/>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C0AE5966-AAB7-43B0-972F-1E49C12BCB1A}"/>
              </a:ext>
            </a:extLst>
          </p:cNvPr>
          <p:cNvSpPr txBox="1"/>
          <p:nvPr/>
        </p:nvSpPr>
        <p:spPr>
          <a:xfrm>
            <a:off x="9528615" y="39006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TextBox 33">
            <a:extLst>
              <a:ext uri="{FF2B5EF4-FFF2-40B4-BE49-F238E27FC236}">
                <a16:creationId xmlns:a16="http://schemas.microsoft.com/office/drawing/2014/main" id="{37E084BE-5FA4-423E-8727-142D7161A21D}"/>
              </a:ext>
            </a:extLst>
          </p:cNvPr>
          <p:cNvSpPr txBox="1"/>
          <p:nvPr/>
        </p:nvSpPr>
        <p:spPr>
          <a:xfrm>
            <a:off x="9092459" y="3909042"/>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5" name="Straight Connector 34">
            <a:extLst>
              <a:ext uri="{FF2B5EF4-FFF2-40B4-BE49-F238E27FC236}">
                <a16:creationId xmlns:a16="http://schemas.microsoft.com/office/drawing/2014/main" id="{ADB94B26-9E23-4CBE-8AAA-A2DCCD991A8F}"/>
              </a:ext>
            </a:extLst>
          </p:cNvPr>
          <p:cNvCxnSpPr>
            <a:cxnSpLocks/>
          </p:cNvCxnSpPr>
          <p:nvPr/>
        </p:nvCxnSpPr>
        <p:spPr>
          <a:xfrm flipV="1">
            <a:off x="8665536" y="310649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24410194-7B20-437C-BA12-5F721DFE0A42}"/>
              </a:ext>
            </a:extLst>
          </p:cNvPr>
          <p:cNvSpPr txBox="1"/>
          <p:nvPr/>
        </p:nvSpPr>
        <p:spPr>
          <a:xfrm>
            <a:off x="8711941" y="278897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24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CEEC260F-F361-4D81-9CE7-1498F7F11E92}"/>
              </a:ext>
            </a:extLst>
          </p:cNvPr>
          <p:cNvSpPr txBox="1"/>
          <p:nvPr/>
        </p:nvSpPr>
        <p:spPr>
          <a:xfrm>
            <a:off x="8985912" y="3048636"/>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7F683072-20FE-4279-91C6-D6F659510D9D}"/>
              </a:ext>
            </a:extLst>
          </p:cNvPr>
          <p:cNvSpPr txBox="1"/>
          <p:nvPr/>
        </p:nvSpPr>
        <p:spPr>
          <a:xfrm>
            <a:off x="8656169" y="3905717"/>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1" name="TextBox 30">
            <a:extLst>
              <a:ext uri="{FF2B5EF4-FFF2-40B4-BE49-F238E27FC236}">
                <a16:creationId xmlns:a16="http://schemas.microsoft.com/office/drawing/2014/main" id="{A359CA19-7499-4AF2-887D-ADF2166F6D8D}"/>
              </a:ext>
            </a:extLst>
          </p:cNvPr>
          <p:cNvSpPr txBox="1"/>
          <p:nvPr/>
        </p:nvSpPr>
        <p:spPr>
          <a:xfrm>
            <a:off x="8283044" y="3900629"/>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3324411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7"/>
                                        </p:tgtEl>
                                      </p:cBhvr>
                                    </p:animEffect>
                                    <p:set>
                                      <p:cBhvr>
                                        <p:cTn id="37" dur="1" fill="hold">
                                          <p:stCondLst>
                                            <p:cond delay="499"/>
                                          </p:stCondLst>
                                        </p:cTn>
                                        <p:tgtEl>
                                          <p:spTgt spid="7"/>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9"/>
                                        </p:tgtEl>
                                      </p:cBhvr>
                                    </p:animEffect>
                                    <p:set>
                                      <p:cBhvr>
                                        <p:cTn id="40" dur="1" fill="hold">
                                          <p:stCondLst>
                                            <p:cond delay="499"/>
                                          </p:stCondLst>
                                        </p:cTn>
                                        <p:tgtEl>
                                          <p:spTgt spid="9"/>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10"/>
                                        </p:tgtEl>
                                      </p:cBhvr>
                                    </p:animEffect>
                                    <p:set>
                                      <p:cBhvr>
                                        <p:cTn id="43" dur="1" fill="hold">
                                          <p:stCondLst>
                                            <p:cond delay="499"/>
                                          </p:stCondLst>
                                        </p:cTn>
                                        <p:tgtEl>
                                          <p:spTgt spid="1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1"/>
                                        </p:tgtEl>
                                      </p:cBhvr>
                                    </p:animEffect>
                                    <p:set>
                                      <p:cBhvr>
                                        <p:cTn id="46" dur="1" fill="hold">
                                          <p:stCondLst>
                                            <p:cond delay="499"/>
                                          </p:stCondLst>
                                        </p:cTn>
                                        <p:tgtEl>
                                          <p:spTgt spid="11"/>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500"/>
                                        <p:tgtEl>
                                          <p:spTgt spid="22"/>
                                        </p:tgtEl>
                                      </p:cBhvr>
                                    </p:animEffect>
                                  </p:childTnLst>
                                </p:cTn>
                              </p:par>
                              <p:par>
                                <p:cTn id="78" presetID="10" presetClass="entr" presetSubtype="0" fill="hold" nodeType="with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par>
                                <p:cTn id="81" presetID="10" presetClass="entr" presetSubtype="0" fill="hold" nodeType="with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9"/>
                                        </p:tgtEl>
                                        <p:attrNameLst>
                                          <p:attrName>style.visibility</p:attrName>
                                        </p:attrNameLst>
                                      </p:cBhvr>
                                      <p:to>
                                        <p:strVal val="visible"/>
                                      </p:to>
                                    </p:set>
                                    <p:animEffect transition="in" filter="fade">
                                      <p:cBhvr>
                                        <p:cTn id="93" dur="500"/>
                                        <p:tgtEl>
                                          <p:spTgt spid="29"/>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33"/>
                                        </p:tgtEl>
                                        <p:attrNameLst>
                                          <p:attrName>style.visibility</p:attrName>
                                        </p:attrNameLst>
                                      </p:cBhvr>
                                      <p:to>
                                        <p:strVal val="visible"/>
                                      </p:to>
                                    </p:set>
                                    <p:animEffect transition="in" filter="fade">
                                      <p:cBhvr>
                                        <p:cTn id="98" dur="500"/>
                                        <p:tgtEl>
                                          <p:spTgt spid="33"/>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fade">
                                      <p:cBhvr>
                                        <p:cTn id="103" dur="500"/>
                                        <p:tgtEl>
                                          <p:spTgt spid="35"/>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fade">
                                      <p:cBhvr>
                                        <p:cTn id="108" dur="500"/>
                                        <p:tgtEl>
                                          <p:spTgt spid="36"/>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7"/>
                                        </p:tgtEl>
                                        <p:attrNameLst>
                                          <p:attrName>style.visibility</p:attrName>
                                        </p:attrNameLst>
                                      </p:cBhvr>
                                      <p:to>
                                        <p:strVal val="visible"/>
                                      </p:to>
                                    </p:set>
                                    <p:animEffect transition="in" filter="fade">
                                      <p:cBhvr>
                                        <p:cTn id="113" dur="500"/>
                                        <p:tgtEl>
                                          <p:spTgt spid="37"/>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4"/>
                                        </p:tgtEl>
                                        <p:attrNameLst>
                                          <p:attrName>style.visibility</p:attrName>
                                        </p:attrNameLst>
                                      </p:cBhvr>
                                      <p:to>
                                        <p:strVal val="visible"/>
                                      </p:to>
                                    </p:set>
                                    <p:animEffect transition="in" filter="fade">
                                      <p:cBhvr>
                                        <p:cTn id="118" dur="500"/>
                                        <p:tgtEl>
                                          <p:spTgt spid="34"/>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31"/>
                                        </p:tgtEl>
                                        <p:attrNameLst>
                                          <p:attrName>style.visibility</p:attrName>
                                        </p:attrNameLst>
                                      </p:cBhvr>
                                      <p:to>
                                        <p:strVal val="visible"/>
                                      </p:to>
                                    </p:set>
                                    <p:animEffect transition="in" filter="fade">
                                      <p:cBhvr>
                                        <p:cTn id="1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9" grpId="0" animBg="1"/>
      <p:bldP spid="9" grpId="1" animBg="1"/>
      <p:bldP spid="10" grpId="0" animBg="1"/>
      <p:bldP spid="10" grpId="1" animBg="1"/>
      <p:bldP spid="11" grpId="0" animBg="1"/>
      <p:bldP spid="11" grpId="1" animBg="1"/>
      <p:bldP spid="12" grpId="0"/>
      <p:bldP spid="13" grpId="0"/>
      <p:bldP spid="16" grpId="0"/>
      <p:bldP spid="19" grpId="0"/>
      <p:bldP spid="20" grpId="0"/>
      <p:bldP spid="21" grpId="0"/>
      <p:bldP spid="22" grpId="0"/>
      <p:bldP spid="25" grpId="0"/>
      <p:bldP spid="29" grpId="0"/>
      <p:bldP spid="33" grpId="0"/>
      <p:bldP spid="34" grpId="0"/>
      <p:bldP spid="36" grpId="0"/>
      <p:bldP spid="37" grpId="0"/>
      <p:bldP spid="38" grpId="0"/>
      <p:bldP spid="31"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a:off x="663274" y="1512698"/>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38DD8989-AF13-4150-B3C5-FC9AA47E9C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DD454466-48D7-4252-9359-B0538CEC9790}"/>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24032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rot="3626491">
            <a:off x="1003584" y="929654"/>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7E90F464-F50F-4839-87AC-B9479BD09D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64A9C421-7D21-45B6-BAE2-6E72F2DD599E}"/>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52880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rot="7181836">
            <a:off x="1685755" y="923771"/>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FD689FCB-9171-4E64-ADC7-762E7F26808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9EEF1519-4D19-4631-A38E-61EF6B1314FF}"/>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7825029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sp>
        <p:nvSpPr>
          <p:cNvPr id="2" name="Rectangle 1">
            <a:extLst>
              <a:ext uri="{FF2B5EF4-FFF2-40B4-BE49-F238E27FC236}">
                <a16:creationId xmlns:a16="http://schemas.microsoft.com/office/drawing/2014/main" id="{E7281481-5CBF-46A7-8C70-FFF3CB4F5B02}"/>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D384486F-831D-4A86-BD86-C88314759122}"/>
              </a:ext>
            </a:extLst>
          </p:cNvPr>
          <p:cNvGrpSpPr/>
          <p:nvPr/>
        </p:nvGrpSpPr>
        <p:grpSpPr>
          <a:xfrm rot="10800000">
            <a:off x="2027616" y="1534444"/>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B53148BD-36AF-44EF-BC77-B42111BD60E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427378407"/>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220B259-D3D0-4D8C-8EE1-D372ED886302}"/>
              </a:ext>
            </a:extLst>
          </p:cNvPr>
          <p:cNvSpPr/>
          <p:nvPr/>
        </p:nvSpPr>
        <p:spPr>
          <a:xfrm>
            <a:off x="56123" y="50000"/>
            <a:ext cx="11676531" cy="1077218"/>
          </a:xfrm>
          <a:prstGeom prst="rect">
            <a:avLst/>
          </a:prstGeom>
        </p:spPr>
        <p:txBody>
          <a:bodyPr wrap="square">
            <a:spAutoFit/>
          </a:bodyPr>
          <a:lstStyle/>
          <a:p>
            <a:r>
              <a:rPr lang="en-US" sz="3200" b="1" dirty="0"/>
              <a:t>Here is a shaded shape on a square grid. </a:t>
            </a:r>
          </a:p>
          <a:p>
            <a:r>
              <a:rPr lang="en-US" sz="3200" b="1" dirty="0"/>
              <a:t>Draw the reflection of the shape in the mirror line. </a:t>
            </a:r>
          </a:p>
        </p:txBody>
      </p:sp>
      <p:pic>
        <p:nvPicPr>
          <p:cNvPr id="2" name="Picture 1">
            <a:extLst>
              <a:ext uri="{FF2B5EF4-FFF2-40B4-BE49-F238E27FC236}">
                <a16:creationId xmlns:a16="http://schemas.microsoft.com/office/drawing/2014/main" id="{A14F445A-1AD6-4E9A-B41F-E079196EA793}"/>
              </a:ext>
            </a:extLst>
          </p:cNvPr>
          <p:cNvPicPr>
            <a:picLocks noChangeAspect="1"/>
          </p:cNvPicPr>
          <p:nvPr/>
        </p:nvPicPr>
        <p:blipFill>
          <a:blip r:embed="rId3"/>
          <a:stretch>
            <a:fillRect/>
          </a:stretch>
        </p:blipFill>
        <p:spPr>
          <a:xfrm>
            <a:off x="2170136" y="1127218"/>
            <a:ext cx="5995335" cy="5337838"/>
          </a:xfrm>
          <a:prstGeom prst="rect">
            <a:avLst/>
          </a:prstGeom>
        </p:spPr>
      </p:pic>
      <p:sp>
        <p:nvSpPr>
          <p:cNvPr id="5" name="Flowchart: Process 4">
            <a:extLst>
              <a:ext uri="{FF2B5EF4-FFF2-40B4-BE49-F238E27FC236}">
                <a16:creationId xmlns:a16="http://schemas.microsoft.com/office/drawing/2014/main" id="{3DEE6C2A-BF3D-40FA-9E74-03E28534BA8D}"/>
              </a:ext>
            </a:extLst>
          </p:cNvPr>
          <p:cNvSpPr/>
          <p:nvPr/>
        </p:nvSpPr>
        <p:spPr>
          <a:xfrm rot="2705316">
            <a:off x="5488851" y="3104976"/>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660DDED-1B98-4465-8193-D4F9C4ABDC94}"/>
              </a:ext>
            </a:extLst>
          </p:cNvPr>
          <p:cNvSpPr/>
          <p:nvPr/>
        </p:nvSpPr>
        <p:spPr>
          <a:xfrm rot="2705316">
            <a:off x="5889952" y="2703868"/>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23123DAE-9D8B-472F-B771-3F01C87E956C}"/>
              </a:ext>
            </a:extLst>
          </p:cNvPr>
          <p:cNvSpPr/>
          <p:nvPr/>
        </p:nvSpPr>
        <p:spPr>
          <a:xfrm rot="2705316">
            <a:off x="5491810" y="3910152"/>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279F5D5D-FECA-4158-BFC2-A9784F3BC181}"/>
              </a:ext>
            </a:extLst>
          </p:cNvPr>
          <p:cNvSpPr/>
          <p:nvPr/>
        </p:nvSpPr>
        <p:spPr>
          <a:xfrm rot="8097629" flipV="1">
            <a:off x="5108032" y="3513833"/>
            <a:ext cx="546243" cy="54996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85978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9088937-A54F-46F7-92F5-1516F47C72BD}"/>
              </a:ext>
            </a:extLst>
          </p:cNvPr>
          <p:cNvPicPr>
            <a:picLocks noChangeAspect="1"/>
          </p:cNvPicPr>
          <p:nvPr/>
        </p:nvPicPr>
        <p:blipFill>
          <a:blip r:embed="rId3"/>
          <a:stretch>
            <a:fillRect/>
          </a:stretch>
        </p:blipFill>
        <p:spPr>
          <a:xfrm>
            <a:off x="173380" y="583259"/>
            <a:ext cx="6302372" cy="2907189"/>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3933857-CC8C-49F7-B9AF-3301DFBB5F97}"/>
              </a:ext>
            </a:extLst>
          </p:cNvPr>
          <p:cNvSpPr/>
          <p:nvPr/>
        </p:nvSpPr>
        <p:spPr>
          <a:xfrm>
            <a:off x="56123" y="50000"/>
            <a:ext cx="4658263" cy="584775"/>
          </a:xfrm>
          <a:prstGeom prst="rect">
            <a:avLst/>
          </a:prstGeom>
        </p:spPr>
        <p:txBody>
          <a:bodyPr wrap="none">
            <a:spAutoFit/>
          </a:bodyPr>
          <a:lstStyle/>
          <a:p>
            <a:r>
              <a:rPr lang="en-US" sz="3200" b="1" dirty="0"/>
              <a:t>A shop sells pairs of socks.</a:t>
            </a:r>
          </a:p>
        </p:txBody>
      </p:sp>
      <p:sp>
        <p:nvSpPr>
          <p:cNvPr id="4" name="Rectangle 3">
            <a:extLst>
              <a:ext uri="{FF2B5EF4-FFF2-40B4-BE49-F238E27FC236}">
                <a16:creationId xmlns:a16="http://schemas.microsoft.com/office/drawing/2014/main" id="{502BADA3-C2B9-40D2-BBF5-10999C03117A}"/>
              </a:ext>
            </a:extLst>
          </p:cNvPr>
          <p:cNvSpPr/>
          <p:nvPr/>
        </p:nvSpPr>
        <p:spPr>
          <a:xfrm>
            <a:off x="56123" y="3606637"/>
            <a:ext cx="5790042" cy="2062103"/>
          </a:xfrm>
          <a:prstGeom prst="rect">
            <a:avLst/>
          </a:prstGeom>
        </p:spPr>
        <p:txBody>
          <a:bodyPr wrap="square">
            <a:spAutoFit/>
          </a:bodyPr>
          <a:lstStyle/>
          <a:p>
            <a:r>
              <a:rPr lang="en-US" sz="3200" b="1" dirty="0"/>
              <a:t>Kirsty buys 1 pair of knee socks and 3 pairs of ankle socks.</a:t>
            </a:r>
          </a:p>
          <a:p>
            <a:r>
              <a:rPr lang="en-US" sz="3200" b="1" dirty="0"/>
              <a:t>She pays with a £20 note.</a:t>
            </a:r>
          </a:p>
          <a:p>
            <a:r>
              <a:rPr lang="en-US" sz="3200" b="1" dirty="0"/>
              <a:t>How much change does she get?</a:t>
            </a:r>
          </a:p>
        </p:txBody>
      </p:sp>
      <p:sp>
        <p:nvSpPr>
          <p:cNvPr id="18" name="TextBox 17">
            <a:extLst>
              <a:ext uri="{FF2B5EF4-FFF2-40B4-BE49-F238E27FC236}">
                <a16:creationId xmlns:a16="http://schemas.microsoft.com/office/drawing/2014/main" id="{9E5549B5-A8A6-4264-B194-87094643D50E}"/>
              </a:ext>
            </a:extLst>
          </p:cNvPr>
          <p:cNvSpPr txBox="1"/>
          <p:nvPr/>
        </p:nvSpPr>
        <p:spPr>
          <a:xfrm>
            <a:off x="7999202" y="2453203"/>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5.4 5</a:t>
            </a:r>
          </a:p>
        </p:txBody>
      </p:sp>
      <p:sp>
        <p:nvSpPr>
          <p:cNvPr id="19" name="TextBox 18">
            <a:extLst>
              <a:ext uri="{FF2B5EF4-FFF2-40B4-BE49-F238E27FC236}">
                <a16:creationId xmlns:a16="http://schemas.microsoft.com/office/drawing/2014/main" id="{2376E532-CD3D-499F-838D-60492F87CC4F}"/>
              </a:ext>
            </a:extLst>
          </p:cNvPr>
          <p:cNvSpPr txBox="1"/>
          <p:nvPr/>
        </p:nvSpPr>
        <p:spPr>
          <a:xfrm>
            <a:off x="7989311" y="2890337"/>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7.5 0</a:t>
            </a:r>
          </a:p>
        </p:txBody>
      </p:sp>
      <p:cxnSp>
        <p:nvCxnSpPr>
          <p:cNvPr id="20" name="Straight Connector 19">
            <a:extLst>
              <a:ext uri="{FF2B5EF4-FFF2-40B4-BE49-F238E27FC236}">
                <a16:creationId xmlns:a16="http://schemas.microsoft.com/office/drawing/2014/main" id="{D074DDCB-3447-4460-A754-D93B8F858525}"/>
              </a:ext>
            </a:extLst>
          </p:cNvPr>
          <p:cNvCxnSpPr>
            <a:cxnSpLocks/>
          </p:cNvCxnSpPr>
          <p:nvPr/>
        </p:nvCxnSpPr>
        <p:spPr>
          <a:xfrm>
            <a:off x="7564564" y="3401413"/>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56075C9-744F-455E-A578-2DB6F83D4B34}"/>
              </a:ext>
            </a:extLst>
          </p:cNvPr>
          <p:cNvCxnSpPr>
            <a:cxnSpLocks/>
          </p:cNvCxnSpPr>
          <p:nvPr/>
        </p:nvCxnSpPr>
        <p:spPr>
          <a:xfrm>
            <a:off x="7564564" y="3850418"/>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505E36A-49C3-42A1-92DB-74B177F91336}"/>
              </a:ext>
            </a:extLst>
          </p:cNvPr>
          <p:cNvSpPr txBox="1"/>
          <p:nvPr/>
        </p:nvSpPr>
        <p:spPr>
          <a:xfrm>
            <a:off x="7572001" y="2899320"/>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3" name="TextBox 22">
            <a:extLst>
              <a:ext uri="{FF2B5EF4-FFF2-40B4-BE49-F238E27FC236}">
                <a16:creationId xmlns:a16="http://schemas.microsoft.com/office/drawing/2014/main" id="{132B6AEB-B0A5-4FE4-ACD3-C04F57B0FD66}"/>
              </a:ext>
            </a:extLst>
          </p:cNvPr>
          <p:cNvSpPr txBox="1"/>
          <p:nvPr/>
        </p:nvSpPr>
        <p:spPr>
          <a:xfrm>
            <a:off x="8281476" y="3325600"/>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TextBox 23">
            <a:extLst>
              <a:ext uri="{FF2B5EF4-FFF2-40B4-BE49-F238E27FC236}">
                <a16:creationId xmlns:a16="http://schemas.microsoft.com/office/drawing/2014/main" id="{E7927180-5A09-4D34-B7C5-B8279C59F98F}"/>
              </a:ext>
            </a:extLst>
          </p:cNvPr>
          <p:cNvSpPr txBox="1"/>
          <p:nvPr/>
        </p:nvSpPr>
        <p:spPr>
          <a:xfrm>
            <a:off x="8889087" y="3325600"/>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BA9F492-458F-45D3-87BE-7158D7F27F4E}"/>
              </a:ext>
            </a:extLst>
          </p:cNvPr>
          <p:cNvSpPr txBox="1"/>
          <p:nvPr/>
        </p:nvSpPr>
        <p:spPr>
          <a:xfrm>
            <a:off x="8445590" y="33226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6" name="TextBox 25">
            <a:extLst>
              <a:ext uri="{FF2B5EF4-FFF2-40B4-BE49-F238E27FC236}">
                <a16:creationId xmlns:a16="http://schemas.microsoft.com/office/drawing/2014/main" id="{4D63126F-37C2-452A-A366-71A81329EE6B}"/>
              </a:ext>
            </a:extLst>
          </p:cNvPr>
          <p:cNvSpPr txBox="1"/>
          <p:nvPr/>
        </p:nvSpPr>
        <p:spPr>
          <a:xfrm>
            <a:off x="7515272" y="3329317"/>
            <a:ext cx="9765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7" name="TextBox 26">
            <a:extLst>
              <a:ext uri="{FF2B5EF4-FFF2-40B4-BE49-F238E27FC236}">
                <a16:creationId xmlns:a16="http://schemas.microsoft.com/office/drawing/2014/main" id="{CD9119FB-37C0-4699-BA9D-D63F236E2EFF}"/>
              </a:ext>
            </a:extLst>
          </p:cNvPr>
          <p:cNvSpPr txBox="1"/>
          <p:nvPr/>
        </p:nvSpPr>
        <p:spPr>
          <a:xfrm>
            <a:off x="8483306" y="2169614"/>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492758B3-EEA7-4E6B-82F0-F12B838DCE20}"/>
              </a:ext>
            </a:extLst>
          </p:cNvPr>
          <p:cNvSpPr txBox="1"/>
          <p:nvPr/>
        </p:nvSpPr>
        <p:spPr>
          <a:xfrm>
            <a:off x="7548419" y="4265309"/>
            <a:ext cx="11085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9" name="TextBox 28">
            <a:extLst>
              <a:ext uri="{FF2B5EF4-FFF2-40B4-BE49-F238E27FC236}">
                <a16:creationId xmlns:a16="http://schemas.microsoft.com/office/drawing/2014/main" id="{93381102-5EE1-49CB-AB8D-748C075E8097}"/>
              </a:ext>
            </a:extLst>
          </p:cNvPr>
          <p:cNvSpPr txBox="1"/>
          <p:nvPr/>
        </p:nvSpPr>
        <p:spPr>
          <a:xfrm>
            <a:off x="7245252" y="4674964"/>
            <a:ext cx="471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30" name="TextBox 29">
            <a:extLst>
              <a:ext uri="{FF2B5EF4-FFF2-40B4-BE49-F238E27FC236}">
                <a16:creationId xmlns:a16="http://schemas.microsoft.com/office/drawing/2014/main" id="{137552E0-9AFC-4F5B-911D-8F8D3F22C740}"/>
              </a:ext>
            </a:extLst>
          </p:cNvPr>
          <p:cNvSpPr txBox="1"/>
          <p:nvPr/>
        </p:nvSpPr>
        <p:spPr>
          <a:xfrm>
            <a:off x="7545416" y="4712206"/>
            <a:ext cx="18807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1 2.9 5</a:t>
            </a:r>
          </a:p>
        </p:txBody>
      </p:sp>
      <p:cxnSp>
        <p:nvCxnSpPr>
          <p:cNvPr id="31" name="Straight Connector 30">
            <a:extLst>
              <a:ext uri="{FF2B5EF4-FFF2-40B4-BE49-F238E27FC236}">
                <a16:creationId xmlns:a16="http://schemas.microsoft.com/office/drawing/2014/main" id="{314CBC01-B6A7-4EE8-AFCE-EA8EEFCF3F2A}"/>
              </a:ext>
            </a:extLst>
          </p:cNvPr>
          <p:cNvCxnSpPr>
            <a:cxnSpLocks/>
          </p:cNvCxnSpPr>
          <p:nvPr/>
        </p:nvCxnSpPr>
        <p:spPr>
          <a:xfrm>
            <a:off x="7099531" y="5228335"/>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023C17D3-B30D-42BE-9D69-94047635F9B9}"/>
              </a:ext>
            </a:extLst>
          </p:cNvPr>
          <p:cNvSpPr txBox="1"/>
          <p:nvPr/>
        </p:nvSpPr>
        <p:spPr>
          <a:xfrm>
            <a:off x="8291093" y="4268536"/>
            <a:ext cx="14010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33" name="TextBox 32">
            <a:extLst>
              <a:ext uri="{FF2B5EF4-FFF2-40B4-BE49-F238E27FC236}">
                <a16:creationId xmlns:a16="http://schemas.microsoft.com/office/drawing/2014/main" id="{42497652-F077-47E3-BD70-3674D37C29FD}"/>
              </a:ext>
            </a:extLst>
          </p:cNvPr>
          <p:cNvSpPr txBox="1"/>
          <p:nvPr/>
        </p:nvSpPr>
        <p:spPr>
          <a:xfrm>
            <a:off x="8281568" y="5159888"/>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4" name="Straight Connector 33">
            <a:extLst>
              <a:ext uri="{FF2B5EF4-FFF2-40B4-BE49-F238E27FC236}">
                <a16:creationId xmlns:a16="http://schemas.microsoft.com/office/drawing/2014/main" id="{7860E63D-6CD2-463D-8ACB-9501D333E282}"/>
              </a:ext>
            </a:extLst>
          </p:cNvPr>
          <p:cNvCxnSpPr>
            <a:cxnSpLocks/>
          </p:cNvCxnSpPr>
          <p:nvPr/>
        </p:nvCxnSpPr>
        <p:spPr>
          <a:xfrm flipV="1">
            <a:off x="7982009" y="435838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8BF239D8-76B7-4096-96B2-3CAF01CA896B}"/>
              </a:ext>
            </a:extLst>
          </p:cNvPr>
          <p:cNvSpPr txBox="1"/>
          <p:nvPr/>
        </p:nvSpPr>
        <p:spPr>
          <a:xfrm>
            <a:off x="8041117" y="405356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822D6F85-8047-4CD1-8D93-08569FF5EDCF}"/>
              </a:ext>
            </a:extLst>
          </p:cNvPr>
          <p:cNvSpPr txBox="1"/>
          <p:nvPr/>
        </p:nvSpPr>
        <p:spPr>
          <a:xfrm>
            <a:off x="8318067" y="4304501"/>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cxnSp>
        <p:nvCxnSpPr>
          <p:cNvPr id="37" name="Straight Connector 36">
            <a:extLst>
              <a:ext uri="{FF2B5EF4-FFF2-40B4-BE49-F238E27FC236}">
                <a16:creationId xmlns:a16="http://schemas.microsoft.com/office/drawing/2014/main" id="{5EFE3144-E5D5-4B6E-852F-672FC936E82C}"/>
              </a:ext>
            </a:extLst>
          </p:cNvPr>
          <p:cNvCxnSpPr>
            <a:cxnSpLocks/>
          </p:cNvCxnSpPr>
          <p:nvPr/>
        </p:nvCxnSpPr>
        <p:spPr>
          <a:xfrm flipV="1">
            <a:off x="8430890" y="434746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3EB9F1BE-6510-4DFD-B0D6-1CD075277253}"/>
              </a:ext>
            </a:extLst>
          </p:cNvPr>
          <p:cNvSpPr txBox="1"/>
          <p:nvPr/>
        </p:nvSpPr>
        <p:spPr>
          <a:xfrm>
            <a:off x="8477294" y="404687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A7EF8A3F-EF5E-49F6-9FBF-53294BFA1E8E}"/>
              </a:ext>
            </a:extLst>
          </p:cNvPr>
          <p:cNvSpPr txBox="1"/>
          <p:nvPr/>
        </p:nvSpPr>
        <p:spPr>
          <a:xfrm>
            <a:off x="8762715" y="431051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69F292F7-FC99-447B-A674-67FAA1163688}"/>
              </a:ext>
            </a:extLst>
          </p:cNvPr>
          <p:cNvSpPr txBox="1"/>
          <p:nvPr/>
        </p:nvSpPr>
        <p:spPr>
          <a:xfrm>
            <a:off x="8889087" y="5159888"/>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1" name="TextBox 40">
            <a:extLst>
              <a:ext uri="{FF2B5EF4-FFF2-40B4-BE49-F238E27FC236}">
                <a16:creationId xmlns:a16="http://schemas.microsoft.com/office/drawing/2014/main" id="{46CD4049-4E9A-443C-83F6-BAD1F92E1A61}"/>
              </a:ext>
            </a:extLst>
          </p:cNvPr>
          <p:cNvSpPr txBox="1"/>
          <p:nvPr/>
        </p:nvSpPr>
        <p:spPr>
          <a:xfrm>
            <a:off x="8437532"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2" name="TextBox 41">
            <a:extLst>
              <a:ext uri="{FF2B5EF4-FFF2-40B4-BE49-F238E27FC236}">
                <a16:creationId xmlns:a16="http://schemas.microsoft.com/office/drawing/2014/main" id="{3916FEBE-2970-47EF-9BDB-FD65083C73A0}"/>
              </a:ext>
            </a:extLst>
          </p:cNvPr>
          <p:cNvSpPr txBox="1"/>
          <p:nvPr/>
        </p:nvSpPr>
        <p:spPr>
          <a:xfrm>
            <a:off x="7959774"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43" name="Straight Connector 42">
            <a:extLst>
              <a:ext uri="{FF2B5EF4-FFF2-40B4-BE49-F238E27FC236}">
                <a16:creationId xmlns:a16="http://schemas.microsoft.com/office/drawing/2014/main" id="{A4F5448D-10DE-469C-9AF5-DF1BB232E7CB}"/>
              </a:ext>
            </a:extLst>
          </p:cNvPr>
          <p:cNvCxnSpPr>
            <a:cxnSpLocks/>
          </p:cNvCxnSpPr>
          <p:nvPr/>
        </p:nvCxnSpPr>
        <p:spPr>
          <a:xfrm>
            <a:off x="7099531" y="5668740"/>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53C7557-9F35-4819-A9AB-1E1EEE512B51}"/>
              </a:ext>
            </a:extLst>
          </p:cNvPr>
          <p:cNvCxnSpPr>
            <a:cxnSpLocks/>
          </p:cNvCxnSpPr>
          <p:nvPr/>
        </p:nvCxnSpPr>
        <p:spPr>
          <a:xfrm flipV="1">
            <a:off x="7553181" y="435597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AF4DAEFE-031B-4243-B203-C3E258003E88}"/>
              </a:ext>
            </a:extLst>
          </p:cNvPr>
          <p:cNvSpPr txBox="1"/>
          <p:nvPr/>
        </p:nvSpPr>
        <p:spPr>
          <a:xfrm>
            <a:off x="7612289" y="405114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AFD41249-6D5C-4A36-8A0D-DBFB235BF2AA}"/>
              </a:ext>
            </a:extLst>
          </p:cNvPr>
          <p:cNvSpPr txBox="1"/>
          <p:nvPr/>
        </p:nvSpPr>
        <p:spPr>
          <a:xfrm>
            <a:off x="7865172" y="430492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7" name="TextBox 46">
            <a:extLst>
              <a:ext uri="{FF2B5EF4-FFF2-40B4-BE49-F238E27FC236}">
                <a16:creationId xmlns:a16="http://schemas.microsoft.com/office/drawing/2014/main" id="{EC58F8C3-E0F3-4451-BCE0-34CDDC85D5C3}"/>
              </a:ext>
            </a:extLst>
          </p:cNvPr>
          <p:cNvSpPr txBox="1"/>
          <p:nvPr/>
        </p:nvSpPr>
        <p:spPr>
          <a:xfrm>
            <a:off x="7560058"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8" name="TextBox 47">
            <a:extLst>
              <a:ext uri="{FF2B5EF4-FFF2-40B4-BE49-F238E27FC236}">
                <a16:creationId xmlns:a16="http://schemas.microsoft.com/office/drawing/2014/main" id="{AF4C335F-4B96-471F-B4D7-9642FAF53067}"/>
              </a:ext>
            </a:extLst>
          </p:cNvPr>
          <p:cNvSpPr txBox="1"/>
          <p:nvPr/>
        </p:nvSpPr>
        <p:spPr>
          <a:xfrm>
            <a:off x="7189305" y="515587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TextBox 48">
            <a:extLst>
              <a:ext uri="{FF2B5EF4-FFF2-40B4-BE49-F238E27FC236}">
                <a16:creationId xmlns:a16="http://schemas.microsoft.com/office/drawing/2014/main" id="{F2F5E151-D761-49EC-8C68-A8BC0458BB7D}"/>
              </a:ext>
            </a:extLst>
          </p:cNvPr>
          <p:cNvSpPr txBox="1"/>
          <p:nvPr/>
        </p:nvSpPr>
        <p:spPr>
          <a:xfrm>
            <a:off x="3004176" y="5643799"/>
            <a:ext cx="23872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£7.05</a:t>
            </a:r>
          </a:p>
        </p:txBody>
      </p:sp>
    </p:spTree>
    <p:extLst>
      <p:ext uri="{BB962C8B-B14F-4D97-AF65-F5344CB8AC3E}">
        <p14:creationId xmlns:p14="http://schemas.microsoft.com/office/powerpoint/2010/main" val="1086613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par>
                                <p:cTn id="18" presetID="10" presetClass="entr" presetSubtype="0" fill="hold"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500"/>
                                        <p:tgtEl>
                                          <p:spTgt spid="2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500"/>
                                        <p:tgtEl>
                                          <p:spTgt spid="2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fade">
                                      <p:cBhvr>
                                        <p:cTn id="33" dur="500"/>
                                        <p:tgtEl>
                                          <p:spTgt spid="2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par>
                                <p:cTn id="62" presetID="10" presetClass="entr" presetSubtype="0" fill="hold"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par>
                                <p:cTn id="65" presetID="10" presetClass="entr" presetSubtype="0" fill="hold" nodeType="withEffect">
                                  <p:stCondLst>
                                    <p:cond delay="0"/>
                                  </p:stCondLst>
                                  <p:childTnLst>
                                    <p:set>
                                      <p:cBhvr>
                                        <p:cTn id="66" dur="1" fill="hold">
                                          <p:stCondLst>
                                            <p:cond delay="0"/>
                                          </p:stCondLst>
                                        </p:cTn>
                                        <p:tgtEl>
                                          <p:spTgt spid="43"/>
                                        </p:tgtEl>
                                        <p:attrNameLst>
                                          <p:attrName>style.visibility</p:attrName>
                                        </p:attrNameLst>
                                      </p:cBhvr>
                                      <p:to>
                                        <p:strVal val="visible"/>
                                      </p:to>
                                    </p:set>
                                    <p:animEffect transition="in" filter="fade">
                                      <p:cBhvr>
                                        <p:cTn id="67" dur="500"/>
                                        <p:tgtEl>
                                          <p:spTgt spid="4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fade">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500"/>
                                        <p:tgtEl>
                                          <p:spTgt spid="4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45"/>
                                        </p:tgtEl>
                                        <p:attrNameLst>
                                          <p:attrName>style.visibility</p:attrName>
                                        </p:attrNameLst>
                                      </p:cBhvr>
                                      <p:to>
                                        <p:strVal val="visible"/>
                                      </p:to>
                                    </p:set>
                                    <p:animEffect transition="in" filter="fade">
                                      <p:cBhvr>
                                        <p:cTn id="87" dur="500"/>
                                        <p:tgtEl>
                                          <p:spTgt spid="4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46"/>
                                        </p:tgtEl>
                                        <p:attrNameLst>
                                          <p:attrName>style.visibility</p:attrName>
                                        </p:attrNameLst>
                                      </p:cBhvr>
                                      <p:to>
                                        <p:strVal val="visible"/>
                                      </p:to>
                                    </p:set>
                                    <p:animEffect transition="in" filter="fade">
                                      <p:cBhvr>
                                        <p:cTn id="92" dur="500"/>
                                        <p:tgtEl>
                                          <p:spTgt spid="4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fade">
                                      <p:cBhvr>
                                        <p:cTn id="102" dur="500"/>
                                        <p:tgtEl>
                                          <p:spTgt spid="3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500"/>
                                        <p:tgtEl>
                                          <p:spTgt spid="3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37"/>
                                        </p:tgtEl>
                                        <p:attrNameLst>
                                          <p:attrName>style.visibility</p:attrName>
                                        </p:attrNameLst>
                                      </p:cBhvr>
                                      <p:to>
                                        <p:strVal val="visible"/>
                                      </p:to>
                                    </p:set>
                                    <p:animEffect transition="in" filter="fade">
                                      <p:cBhvr>
                                        <p:cTn id="112" dur="500"/>
                                        <p:tgtEl>
                                          <p:spTgt spid="3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8"/>
                                        </p:tgtEl>
                                        <p:attrNameLst>
                                          <p:attrName>style.visibility</p:attrName>
                                        </p:attrNameLst>
                                      </p:cBhvr>
                                      <p:to>
                                        <p:strVal val="visible"/>
                                      </p:to>
                                    </p:set>
                                    <p:animEffect transition="in" filter="fade">
                                      <p:cBhvr>
                                        <p:cTn id="117" dur="500"/>
                                        <p:tgtEl>
                                          <p:spTgt spid="38"/>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9"/>
                                        </p:tgtEl>
                                        <p:attrNameLst>
                                          <p:attrName>style.visibility</p:attrName>
                                        </p:attrNameLst>
                                      </p:cBhvr>
                                      <p:to>
                                        <p:strVal val="visible"/>
                                      </p:to>
                                    </p:set>
                                    <p:animEffect transition="in" filter="fade">
                                      <p:cBhvr>
                                        <p:cTn id="122" dur="500"/>
                                        <p:tgtEl>
                                          <p:spTgt spid="3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40"/>
                                        </p:tgtEl>
                                        <p:attrNameLst>
                                          <p:attrName>style.visibility</p:attrName>
                                        </p:attrNameLst>
                                      </p:cBhvr>
                                      <p:to>
                                        <p:strVal val="visible"/>
                                      </p:to>
                                    </p:set>
                                    <p:animEffect transition="in" filter="fade">
                                      <p:cBhvr>
                                        <p:cTn id="127" dur="500"/>
                                        <p:tgtEl>
                                          <p:spTgt spid="4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41"/>
                                        </p:tgtEl>
                                        <p:attrNameLst>
                                          <p:attrName>style.visibility</p:attrName>
                                        </p:attrNameLst>
                                      </p:cBhvr>
                                      <p:to>
                                        <p:strVal val="visible"/>
                                      </p:to>
                                    </p:set>
                                    <p:animEffect transition="in" filter="fade">
                                      <p:cBhvr>
                                        <p:cTn id="132" dur="500"/>
                                        <p:tgtEl>
                                          <p:spTgt spid="41"/>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42"/>
                                        </p:tgtEl>
                                        <p:attrNameLst>
                                          <p:attrName>style.visibility</p:attrName>
                                        </p:attrNameLst>
                                      </p:cBhvr>
                                      <p:to>
                                        <p:strVal val="visible"/>
                                      </p:to>
                                    </p:set>
                                    <p:animEffect transition="in" filter="fade">
                                      <p:cBhvr>
                                        <p:cTn id="137" dur="500"/>
                                        <p:tgtEl>
                                          <p:spTgt spid="42"/>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47"/>
                                        </p:tgtEl>
                                        <p:attrNameLst>
                                          <p:attrName>style.visibility</p:attrName>
                                        </p:attrNameLst>
                                      </p:cBhvr>
                                      <p:to>
                                        <p:strVal val="visible"/>
                                      </p:to>
                                    </p:set>
                                    <p:animEffect transition="in" filter="fade">
                                      <p:cBhvr>
                                        <p:cTn id="142" dur="500"/>
                                        <p:tgtEl>
                                          <p:spTgt spid="47"/>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8"/>
                                        </p:tgtEl>
                                        <p:attrNameLst>
                                          <p:attrName>style.visibility</p:attrName>
                                        </p:attrNameLst>
                                      </p:cBhvr>
                                      <p:to>
                                        <p:strVal val="visible"/>
                                      </p:to>
                                    </p:set>
                                    <p:animEffect transition="in" filter="fade">
                                      <p:cBhvr>
                                        <p:cTn id="147" dur="500"/>
                                        <p:tgtEl>
                                          <p:spTgt spid="48"/>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xit" presetSubtype="0" fill="hold" grpId="1" nodeType="clickEffect">
                                  <p:stCondLst>
                                    <p:cond delay="0"/>
                                  </p:stCondLst>
                                  <p:childTnLst>
                                    <p:animEffect transition="out" filter="fade">
                                      <p:cBhvr>
                                        <p:cTn id="151" dur="500"/>
                                        <p:tgtEl>
                                          <p:spTgt spid="47"/>
                                        </p:tgtEl>
                                      </p:cBhvr>
                                    </p:animEffect>
                                    <p:set>
                                      <p:cBhvr>
                                        <p:cTn id="152" dur="1" fill="hold">
                                          <p:stCondLst>
                                            <p:cond delay="499"/>
                                          </p:stCondLst>
                                        </p:cTn>
                                        <p:tgtEl>
                                          <p:spTgt spid="47"/>
                                        </p:tgtEl>
                                        <p:attrNameLst>
                                          <p:attrName>style.visibility</p:attrName>
                                        </p:attrNameLst>
                                      </p:cBhvr>
                                      <p:to>
                                        <p:strVal val="hidden"/>
                                      </p:to>
                                    </p:se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9"/>
                                        </p:tgtEl>
                                        <p:attrNameLst>
                                          <p:attrName>style.visibility</p:attrName>
                                        </p:attrNameLst>
                                      </p:cBhvr>
                                      <p:to>
                                        <p:strVal val="visible"/>
                                      </p:to>
                                    </p:set>
                                    <p:animEffect transition="in" filter="fade">
                                      <p:cBhvr>
                                        <p:cTn id="15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2" grpId="0"/>
      <p:bldP spid="23" grpId="0"/>
      <p:bldP spid="24" grpId="0"/>
      <p:bldP spid="25" grpId="0"/>
      <p:bldP spid="26" grpId="0"/>
      <p:bldP spid="27" grpId="0"/>
      <p:bldP spid="28" grpId="0"/>
      <p:bldP spid="29" grpId="0"/>
      <p:bldP spid="30" grpId="0"/>
      <p:bldP spid="32" grpId="0"/>
      <p:bldP spid="33" grpId="0"/>
      <p:bldP spid="35" grpId="0"/>
      <p:bldP spid="36" grpId="0"/>
      <p:bldP spid="38" grpId="0"/>
      <p:bldP spid="39" grpId="0"/>
      <p:bldP spid="40" grpId="0"/>
      <p:bldP spid="41" grpId="0"/>
      <p:bldP spid="42" grpId="0"/>
      <p:bldP spid="45" grpId="0"/>
      <p:bldP spid="46" grpId="0"/>
      <p:bldP spid="47" grpId="0"/>
      <p:bldP spid="47" grpId="1"/>
      <p:bldP spid="48" grpId="0"/>
      <p:bldP spid="49"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9088937-A54F-46F7-92F5-1516F47C72BD}"/>
              </a:ext>
            </a:extLst>
          </p:cNvPr>
          <p:cNvPicPr>
            <a:picLocks noChangeAspect="1"/>
          </p:cNvPicPr>
          <p:nvPr/>
        </p:nvPicPr>
        <p:blipFill>
          <a:blip r:embed="rId3"/>
          <a:stretch>
            <a:fillRect/>
          </a:stretch>
        </p:blipFill>
        <p:spPr>
          <a:xfrm>
            <a:off x="173379" y="583259"/>
            <a:ext cx="7000153" cy="322906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3933857-CC8C-49F7-B9AF-3301DFBB5F97}"/>
              </a:ext>
            </a:extLst>
          </p:cNvPr>
          <p:cNvSpPr/>
          <p:nvPr/>
        </p:nvSpPr>
        <p:spPr>
          <a:xfrm>
            <a:off x="56123" y="50000"/>
            <a:ext cx="4658263" cy="584775"/>
          </a:xfrm>
          <a:prstGeom prst="rect">
            <a:avLst/>
          </a:prstGeom>
        </p:spPr>
        <p:txBody>
          <a:bodyPr wrap="none">
            <a:spAutoFit/>
          </a:bodyPr>
          <a:lstStyle/>
          <a:p>
            <a:r>
              <a:rPr lang="en-US" sz="3200" b="1" dirty="0"/>
              <a:t>A shop sells pairs of socks.</a:t>
            </a:r>
          </a:p>
        </p:txBody>
      </p:sp>
      <p:sp>
        <p:nvSpPr>
          <p:cNvPr id="4" name="Rectangle 3">
            <a:extLst>
              <a:ext uri="{FF2B5EF4-FFF2-40B4-BE49-F238E27FC236}">
                <a16:creationId xmlns:a16="http://schemas.microsoft.com/office/drawing/2014/main" id="{502BADA3-C2B9-40D2-BBF5-10999C03117A}"/>
              </a:ext>
            </a:extLst>
          </p:cNvPr>
          <p:cNvSpPr/>
          <p:nvPr/>
        </p:nvSpPr>
        <p:spPr>
          <a:xfrm>
            <a:off x="56122" y="3936419"/>
            <a:ext cx="10646221" cy="1077218"/>
          </a:xfrm>
          <a:prstGeom prst="rect">
            <a:avLst/>
          </a:prstGeom>
        </p:spPr>
        <p:txBody>
          <a:bodyPr wrap="square">
            <a:spAutoFit/>
          </a:bodyPr>
          <a:lstStyle/>
          <a:p>
            <a:r>
              <a:rPr lang="en-US" sz="3200" b="1" dirty="0"/>
              <a:t>Amy spends £25.50 on trainer socks.</a:t>
            </a:r>
          </a:p>
          <a:p>
            <a:r>
              <a:rPr lang="en-US" sz="3200" b="1" dirty="0"/>
              <a:t>How many pairs of trainer socks does she get?</a:t>
            </a:r>
          </a:p>
        </p:txBody>
      </p:sp>
      <p:sp>
        <p:nvSpPr>
          <p:cNvPr id="7" name="Rectangle 6">
            <a:extLst>
              <a:ext uri="{FF2B5EF4-FFF2-40B4-BE49-F238E27FC236}">
                <a16:creationId xmlns:a16="http://schemas.microsoft.com/office/drawing/2014/main" id="{86F476E3-56A7-4E30-AB31-CE8B448E01B8}"/>
              </a:ext>
            </a:extLst>
          </p:cNvPr>
          <p:cNvSpPr/>
          <p:nvPr/>
        </p:nvSpPr>
        <p:spPr>
          <a:xfrm>
            <a:off x="7990241" y="2128856"/>
            <a:ext cx="28375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pairs = £8.50</a:t>
            </a:r>
          </a:p>
        </p:txBody>
      </p:sp>
      <p:sp>
        <p:nvSpPr>
          <p:cNvPr id="8" name="Rectangle 7">
            <a:extLst>
              <a:ext uri="{FF2B5EF4-FFF2-40B4-BE49-F238E27FC236}">
                <a16:creationId xmlns:a16="http://schemas.microsoft.com/office/drawing/2014/main" id="{FFC600BE-5D02-46A2-AF80-E2921BF13540}"/>
              </a:ext>
            </a:extLst>
          </p:cNvPr>
          <p:cNvSpPr/>
          <p:nvPr/>
        </p:nvSpPr>
        <p:spPr>
          <a:xfrm>
            <a:off x="7756201" y="2745957"/>
            <a:ext cx="21439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pairs =</a:t>
            </a:r>
          </a:p>
        </p:txBody>
      </p:sp>
      <p:sp>
        <p:nvSpPr>
          <p:cNvPr id="9" name="Rectangle 8">
            <a:extLst>
              <a:ext uri="{FF2B5EF4-FFF2-40B4-BE49-F238E27FC236}">
                <a16:creationId xmlns:a16="http://schemas.microsoft.com/office/drawing/2014/main" id="{EE5332DC-CE50-42ED-9289-92A052A2BDC1}"/>
              </a:ext>
            </a:extLst>
          </p:cNvPr>
          <p:cNvSpPr/>
          <p:nvPr/>
        </p:nvSpPr>
        <p:spPr>
          <a:xfrm>
            <a:off x="9474126" y="2713631"/>
            <a:ext cx="13499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£17.00</a:t>
            </a:r>
          </a:p>
        </p:txBody>
      </p:sp>
      <p:sp>
        <p:nvSpPr>
          <p:cNvPr id="10" name="Rectangle 9">
            <a:extLst>
              <a:ext uri="{FF2B5EF4-FFF2-40B4-BE49-F238E27FC236}">
                <a16:creationId xmlns:a16="http://schemas.microsoft.com/office/drawing/2014/main" id="{843A50BA-0C46-43A6-BDC0-2FE1AA149D2E}"/>
              </a:ext>
            </a:extLst>
          </p:cNvPr>
          <p:cNvSpPr/>
          <p:nvPr/>
        </p:nvSpPr>
        <p:spPr>
          <a:xfrm>
            <a:off x="7756201" y="3344717"/>
            <a:ext cx="21439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pairs =</a:t>
            </a:r>
          </a:p>
        </p:txBody>
      </p:sp>
      <p:sp>
        <p:nvSpPr>
          <p:cNvPr id="11" name="Rectangle 10">
            <a:extLst>
              <a:ext uri="{FF2B5EF4-FFF2-40B4-BE49-F238E27FC236}">
                <a16:creationId xmlns:a16="http://schemas.microsoft.com/office/drawing/2014/main" id="{070FE8BC-BA8F-4F1B-9815-5D0DA65298DB}"/>
              </a:ext>
            </a:extLst>
          </p:cNvPr>
          <p:cNvSpPr/>
          <p:nvPr/>
        </p:nvSpPr>
        <p:spPr>
          <a:xfrm>
            <a:off x="9474126" y="3312391"/>
            <a:ext cx="13499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£25.50</a:t>
            </a:r>
          </a:p>
        </p:txBody>
      </p:sp>
      <p:sp>
        <p:nvSpPr>
          <p:cNvPr id="12" name="Rectangle 11">
            <a:extLst>
              <a:ext uri="{FF2B5EF4-FFF2-40B4-BE49-F238E27FC236}">
                <a16:creationId xmlns:a16="http://schemas.microsoft.com/office/drawing/2014/main" id="{5BBB69A9-40CD-4F24-BCD4-B99A4C9E1A69}"/>
              </a:ext>
            </a:extLst>
          </p:cNvPr>
          <p:cNvSpPr/>
          <p:nvPr/>
        </p:nvSpPr>
        <p:spPr>
          <a:xfrm>
            <a:off x="7968616" y="4414077"/>
            <a:ext cx="16464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pairs</a:t>
            </a:r>
          </a:p>
        </p:txBody>
      </p:sp>
    </p:spTree>
    <p:extLst>
      <p:ext uri="{BB962C8B-B14F-4D97-AF65-F5344CB8AC3E}">
        <p14:creationId xmlns:p14="http://schemas.microsoft.com/office/powerpoint/2010/main" val="3258142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Some children do a sponsored walk. The graph shows their results. </a:t>
            </a:r>
            <a:endParaRPr lang="en-US" sz="2800" dirty="0"/>
          </a:p>
        </p:txBody>
      </p:sp>
      <p:pic>
        <p:nvPicPr>
          <p:cNvPr id="3" name="Picture 2">
            <a:extLst>
              <a:ext uri="{FF2B5EF4-FFF2-40B4-BE49-F238E27FC236}">
                <a16:creationId xmlns:a16="http://schemas.microsoft.com/office/drawing/2014/main" id="{50CC61B0-255A-4E01-A919-3BE26D7417D8}"/>
              </a:ext>
            </a:extLst>
          </p:cNvPr>
          <p:cNvPicPr>
            <a:picLocks noChangeAspect="1"/>
          </p:cNvPicPr>
          <p:nvPr/>
        </p:nvPicPr>
        <p:blipFill>
          <a:blip r:embed="rId3"/>
          <a:stretch>
            <a:fillRect/>
          </a:stretch>
        </p:blipFill>
        <p:spPr>
          <a:xfrm>
            <a:off x="321684" y="719137"/>
            <a:ext cx="5591175" cy="5419725"/>
          </a:xfrm>
          <a:prstGeom prst="rect">
            <a:avLst/>
          </a:prstGeom>
        </p:spPr>
      </p:pic>
      <p:sp>
        <p:nvSpPr>
          <p:cNvPr id="5" name="Rectangle 4">
            <a:extLst>
              <a:ext uri="{FF2B5EF4-FFF2-40B4-BE49-F238E27FC236}">
                <a16:creationId xmlns:a16="http://schemas.microsoft.com/office/drawing/2014/main" id="{B4C21F18-167F-4E51-AE9F-0E3A34E8594E}"/>
              </a:ext>
            </a:extLst>
          </p:cNvPr>
          <p:cNvSpPr/>
          <p:nvPr/>
        </p:nvSpPr>
        <p:spPr>
          <a:xfrm>
            <a:off x="6096000" y="719137"/>
            <a:ext cx="6000161" cy="1077218"/>
          </a:xfrm>
          <a:prstGeom prst="rect">
            <a:avLst/>
          </a:prstGeom>
        </p:spPr>
        <p:txBody>
          <a:bodyPr wrap="square">
            <a:spAutoFit/>
          </a:bodyPr>
          <a:lstStyle/>
          <a:p>
            <a:r>
              <a:rPr lang="en-US" sz="3200" b="1" dirty="0"/>
              <a:t>How many children walked 21 laps or more? </a:t>
            </a:r>
            <a:endParaRPr lang="en-US" sz="2800" dirty="0"/>
          </a:p>
        </p:txBody>
      </p:sp>
      <p:cxnSp>
        <p:nvCxnSpPr>
          <p:cNvPr id="6" name="Straight Connector 5">
            <a:extLst>
              <a:ext uri="{FF2B5EF4-FFF2-40B4-BE49-F238E27FC236}">
                <a16:creationId xmlns:a16="http://schemas.microsoft.com/office/drawing/2014/main" id="{ECD204ED-CF62-4FDE-95FF-E0F73BB27A3F}"/>
              </a:ext>
            </a:extLst>
          </p:cNvPr>
          <p:cNvCxnSpPr>
            <a:cxnSpLocks/>
          </p:cNvCxnSpPr>
          <p:nvPr/>
        </p:nvCxnSpPr>
        <p:spPr>
          <a:xfrm flipH="1" flipV="1">
            <a:off x="1505243" y="2214859"/>
            <a:ext cx="3315875"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FE53B969-AA7D-4678-B39D-F245E68398DF}"/>
              </a:ext>
            </a:extLst>
          </p:cNvPr>
          <p:cNvSpPr txBox="1"/>
          <p:nvPr/>
        </p:nvSpPr>
        <p:spPr>
          <a:xfrm>
            <a:off x="1005993" y="1973352"/>
            <a:ext cx="817784" cy="461665"/>
          </a:xfrm>
          <a:prstGeom prst="rect">
            <a:avLst/>
          </a:prstGeom>
          <a:noFill/>
        </p:spPr>
        <p:txBody>
          <a:bodyPr wrap="square" rtlCol="0">
            <a:spAutoFit/>
          </a:bodyPr>
          <a:lstStyle/>
          <a:p>
            <a:r>
              <a:rPr lang="en-GB" sz="2400" b="1" dirty="0">
                <a:solidFill>
                  <a:srgbClr val="FF0000"/>
                </a:solidFill>
              </a:rPr>
              <a:t>13</a:t>
            </a:r>
          </a:p>
        </p:txBody>
      </p:sp>
      <p:cxnSp>
        <p:nvCxnSpPr>
          <p:cNvPr id="9" name="Straight Connector 8">
            <a:extLst>
              <a:ext uri="{FF2B5EF4-FFF2-40B4-BE49-F238E27FC236}">
                <a16:creationId xmlns:a16="http://schemas.microsoft.com/office/drawing/2014/main" id="{23991F5C-0E7A-4DA4-B316-FC6D34E41043}"/>
              </a:ext>
            </a:extLst>
          </p:cNvPr>
          <p:cNvCxnSpPr>
            <a:cxnSpLocks/>
          </p:cNvCxnSpPr>
          <p:nvPr/>
        </p:nvCxnSpPr>
        <p:spPr>
          <a:xfrm flipH="1">
            <a:off x="1505244" y="2961660"/>
            <a:ext cx="413590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CAD7B4B-5774-4F90-AE35-3D3160C0C0F2}"/>
              </a:ext>
            </a:extLst>
          </p:cNvPr>
          <p:cNvSpPr txBox="1"/>
          <p:nvPr/>
        </p:nvSpPr>
        <p:spPr>
          <a:xfrm>
            <a:off x="6096000" y="1796355"/>
            <a:ext cx="5076189" cy="584775"/>
          </a:xfrm>
          <a:prstGeom prst="rect">
            <a:avLst/>
          </a:prstGeom>
          <a:noFill/>
        </p:spPr>
        <p:txBody>
          <a:bodyPr wrap="square" rtlCol="0">
            <a:spAutoFit/>
          </a:bodyPr>
          <a:lstStyle/>
          <a:p>
            <a:r>
              <a:rPr lang="en-GB" sz="3200" b="1" dirty="0">
                <a:solidFill>
                  <a:srgbClr val="FF0000"/>
                </a:solidFill>
              </a:rPr>
              <a:t>13 + 10 = </a:t>
            </a:r>
          </a:p>
        </p:txBody>
      </p:sp>
      <p:sp>
        <p:nvSpPr>
          <p:cNvPr id="12" name="TextBox 11">
            <a:extLst>
              <a:ext uri="{FF2B5EF4-FFF2-40B4-BE49-F238E27FC236}">
                <a16:creationId xmlns:a16="http://schemas.microsoft.com/office/drawing/2014/main" id="{4EFE4D25-57C2-48C7-9FFF-809E5D124505}"/>
              </a:ext>
            </a:extLst>
          </p:cNvPr>
          <p:cNvSpPr txBox="1"/>
          <p:nvPr/>
        </p:nvSpPr>
        <p:spPr>
          <a:xfrm>
            <a:off x="7710211" y="1796354"/>
            <a:ext cx="2684585" cy="584775"/>
          </a:xfrm>
          <a:prstGeom prst="rect">
            <a:avLst/>
          </a:prstGeom>
          <a:noFill/>
        </p:spPr>
        <p:txBody>
          <a:bodyPr wrap="square" rtlCol="0">
            <a:spAutoFit/>
          </a:bodyPr>
          <a:lstStyle/>
          <a:p>
            <a:r>
              <a:rPr lang="en-GB" sz="3200" b="1" dirty="0">
                <a:solidFill>
                  <a:srgbClr val="FF0000"/>
                </a:solidFill>
              </a:rPr>
              <a:t>23 children</a:t>
            </a:r>
          </a:p>
        </p:txBody>
      </p:sp>
    </p:spTree>
    <p:extLst>
      <p:ext uri="{BB962C8B-B14F-4D97-AF65-F5344CB8AC3E}">
        <p14:creationId xmlns:p14="http://schemas.microsoft.com/office/powerpoint/2010/main" val="988051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2"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9892A90-581D-4A26-B0CC-ED209CB055DA}"/>
              </a:ext>
            </a:extLst>
          </p:cNvPr>
          <p:cNvSpPr/>
          <p:nvPr/>
        </p:nvSpPr>
        <p:spPr>
          <a:xfrm>
            <a:off x="140680" y="70340"/>
            <a:ext cx="1054573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Ben’s rectangle is 10 cm long. It has a perimeter of 28 cm. </a:t>
            </a:r>
          </a:p>
          <a:p>
            <a:r>
              <a:rPr lang="en-GB" sz="3200" b="1" dirty="0">
                <a:latin typeface="Calibri" panose="020F0502020204030204" pitchFamily="34" charset="0"/>
                <a:ea typeface="Calibri" panose="020F0502020204030204" pitchFamily="34" charset="0"/>
                <a:cs typeface="Times New Roman" panose="02020603050405020304" pitchFamily="18" charset="0"/>
              </a:rPr>
              <a:t>How wide is his rectangle?</a:t>
            </a:r>
          </a:p>
        </p:txBody>
      </p:sp>
      <p:pic>
        <p:nvPicPr>
          <p:cNvPr id="8" name="Picture 7">
            <a:extLst>
              <a:ext uri="{FF2B5EF4-FFF2-40B4-BE49-F238E27FC236}">
                <a16:creationId xmlns:a16="http://schemas.microsoft.com/office/drawing/2014/main" id="{42F67964-3D06-4E6E-B14E-95D773A0C384}"/>
              </a:ext>
            </a:extLst>
          </p:cNvPr>
          <p:cNvPicPr>
            <a:picLocks noChangeAspect="1"/>
          </p:cNvPicPr>
          <p:nvPr/>
        </p:nvPicPr>
        <p:blipFill>
          <a:blip r:embed="rId3"/>
          <a:stretch>
            <a:fillRect/>
          </a:stretch>
        </p:blipFill>
        <p:spPr>
          <a:xfrm>
            <a:off x="622644" y="1423094"/>
            <a:ext cx="6222656" cy="3379994"/>
          </a:xfrm>
          <a:prstGeom prst="rect">
            <a:avLst/>
          </a:prstGeom>
        </p:spPr>
      </p:pic>
      <p:sp>
        <p:nvSpPr>
          <p:cNvPr id="4" name="Rectangle 3">
            <a:extLst>
              <a:ext uri="{FF2B5EF4-FFF2-40B4-BE49-F238E27FC236}">
                <a16:creationId xmlns:a16="http://schemas.microsoft.com/office/drawing/2014/main" id="{7836E189-0B48-45D5-9C6F-62D759AB390E}"/>
              </a:ext>
            </a:extLst>
          </p:cNvPr>
          <p:cNvSpPr/>
          <p:nvPr/>
        </p:nvSpPr>
        <p:spPr>
          <a:xfrm>
            <a:off x="6845302" y="1423094"/>
            <a:ext cx="3841116" cy="707886"/>
          </a:xfrm>
          <a:prstGeom prst="rect">
            <a:avLst/>
          </a:prstGeom>
        </p:spPr>
        <p:txBody>
          <a:bodyPr wrap="none">
            <a:spAutoFit/>
          </a:bodyPr>
          <a:lstStyle/>
          <a:p>
            <a:r>
              <a:rPr lang="en-GB" sz="4000" b="1" dirty="0">
                <a:solidFill>
                  <a:srgbClr val="FF0000"/>
                </a:solidFill>
                <a:latin typeface="Calibri" panose="020F0502020204030204" pitchFamily="34" charset="0"/>
              </a:rPr>
              <a:t>10 + 10 + 2w = 28</a:t>
            </a:r>
          </a:p>
        </p:txBody>
      </p:sp>
      <p:sp>
        <p:nvSpPr>
          <p:cNvPr id="5" name="Rectangle 4">
            <a:extLst>
              <a:ext uri="{FF2B5EF4-FFF2-40B4-BE49-F238E27FC236}">
                <a16:creationId xmlns:a16="http://schemas.microsoft.com/office/drawing/2014/main" id="{7836E189-0B48-45D5-9C6F-62D759AB390E}"/>
              </a:ext>
            </a:extLst>
          </p:cNvPr>
          <p:cNvSpPr/>
          <p:nvPr/>
        </p:nvSpPr>
        <p:spPr>
          <a:xfrm>
            <a:off x="6845302" y="2130980"/>
            <a:ext cx="2836033" cy="707886"/>
          </a:xfrm>
          <a:prstGeom prst="rect">
            <a:avLst/>
          </a:prstGeom>
        </p:spPr>
        <p:txBody>
          <a:bodyPr wrap="none">
            <a:spAutoFit/>
          </a:bodyPr>
          <a:lstStyle/>
          <a:p>
            <a:r>
              <a:rPr lang="en-GB" sz="4000" b="1" dirty="0">
                <a:solidFill>
                  <a:srgbClr val="FF0000"/>
                </a:solidFill>
                <a:latin typeface="Calibri" panose="020F0502020204030204" pitchFamily="34" charset="0"/>
              </a:rPr>
              <a:t>20 + 2w = 28</a:t>
            </a:r>
          </a:p>
        </p:txBody>
      </p:sp>
      <p:sp>
        <p:nvSpPr>
          <p:cNvPr id="6" name="Rectangle 5">
            <a:extLst>
              <a:ext uri="{FF2B5EF4-FFF2-40B4-BE49-F238E27FC236}">
                <a16:creationId xmlns:a16="http://schemas.microsoft.com/office/drawing/2014/main" id="{7836E189-0B48-45D5-9C6F-62D759AB390E}"/>
              </a:ext>
            </a:extLst>
          </p:cNvPr>
          <p:cNvSpPr/>
          <p:nvPr/>
        </p:nvSpPr>
        <p:spPr>
          <a:xfrm>
            <a:off x="6845301" y="2797659"/>
            <a:ext cx="1571264" cy="707886"/>
          </a:xfrm>
          <a:prstGeom prst="rect">
            <a:avLst/>
          </a:prstGeom>
        </p:spPr>
        <p:txBody>
          <a:bodyPr wrap="none">
            <a:spAutoFit/>
          </a:bodyPr>
          <a:lstStyle/>
          <a:p>
            <a:r>
              <a:rPr lang="en-GB" sz="4000" b="1" dirty="0">
                <a:solidFill>
                  <a:srgbClr val="FF0000"/>
                </a:solidFill>
                <a:latin typeface="Calibri" panose="020F0502020204030204" pitchFamily="34" charset="0"/>
              </a:rPr>
              <a:t>2w = 8</a:t>
            </a:r>
          </a:p>
        </p:txBody>
      </p:sp>
      <p:sp>
        <p:nvSpPr>
          <p:cNvPr id="7" name="Rectangle 6">
            <a:extLst>
              <a:ext uri="{FF2B5EF4-FFF2-40B4-BE49-F238E27FC236}">
                <a16:creationId xmlns:a16="http://schemas.microsoft.com/office/drawing/2014/main" id="{7836E189-0B48-45D5-9C6F-62D759AB390E}"/>
              </a:ext>
            </a:extLst>
          </p:cNvPr>
          <p:cNvSpPr/>
          <p:nvPr/>
        </p:nvSpPr>
        <p:spPr>
          <a:xfrm>
            <a:off x="6845300" y="3464338"/>
            <a:ext cx="1943161" cy="707886"/>
          </a:xfrm>
          <a:prstGeom prst="rect">
            <a:avLst/>
          </a:prstGeom>
        </p:spPr>
        <p:txBody>
          <a:bodyPr wrap="none">
            <a:spAutoFit/>
          </a:bodyPr>
          <a:lstStyle/>
          <a:p>
            <a:r>
              <a:rPr lang="en-GB" sz="4000" b="1" dirty="0">
                <a:solidFill>
                  <a:srgbClr val="FF0000"/>
                </a:solidFill>
                <a:latin typeface="Calibri" panose="020F0502020204030204" pitchFamily="34" charset="0"/>
              </a:rPr>
              <a:t>w = 4cm</a:t>
            </a:r>
          </a:p>
        </p:txBody>
      </p:sp>
      <p:sp>
        <p:nvSpPr>
          <p:cNvPr id="10" name="Rectangle 9">
            <a:extLst>
              <a:ext uri="{FF2B5EF4-FFF2-40B4-BE49-F238E27FC236}">
                <a16:creationId xmlns:a16="http://schemas.microsoft.com/office/drawing/2014/main" id="{30D4C7D5-0F65-492C-814F-20FD8BB21E77}"/>
              </a:ext>
            </a:extLst>
          </p:cNvPr>
          <p:cNvSpPr/>
          <p:nvPr/>
        </p:nvSpPr>
        <p:spPr>
          <a:xfrm>
            <a:off x="3037039" y="96807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10</a:t>
            </a:r>
            <a:endParaRPr lang="en-GB" sz="4000" b="1" dirty="0">
              <a:solidFill>
                <a:srgbClr val="FF0000"/>
              </a:solidFill>
            </a:endParaRPr>
          </a:p>
        </p:txBody>
      </p:sp>
      <p:sp>
        <p:nvSpPr>
          <p:cNvPr id="11" name="Rectangle 10">
            <a:extLst>
              <a:ext uri="{FF2B5EF4-FFF2-40B4-BE49-F238E27FC236}">
                <a16:creationId xmlns:a16="http://schemas.microsoft.com/office/drawing/2014/main" id="{74D02E68-23F4-41C1-BA9C-E818BA6AC678}"/>
              </a:ext>
            </a:extLst>
          </p:cNvPr>
          <p:cNvSpPr/>
          <p:nvPr/>
        </p:nvSpPr>
        <p:spPr>
          <a:xfrm>
            <a:off x="300376" y="250460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2" name="Rectangle 11">
            <a:extLst>
              <a:ext uri="{FF2B5EF4-FFF2-40B4-BE49-F238E27FC236}">
                <a16:creationId xmlns:a16="http://schemas.microsoft.com/office/drawing/2014/main" id="{95555D00-D7F8-4F04-94FF-8167ACC00239}"/>
              </a:ext>
            </a:extLst>
          </p:cNvPr>
          <p:cNvSpPr/>
          <p:nvPr/>
        </p:nvSpPr>
        <p:spPr>
          <a:xfrm>
            <a:off x="6076679" y="25046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3" name="Rectangle 12">
            <a:extLst>
              <a:ext uri="{FF2B5EF4-FFF2-40B4-BE49-F238E27FC236}">
                <a16:creationId xmlns:a16="http://schemas.microsoft.com/office/drawing/2014/main" id="{D9E97C76-C4F8-448E-BF1D-F1BCF85C9A1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9099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John says, ‘Every multiple of 5 ends in 5’</a:t>
            </a:r>
          </a:p>
          <a:p>
            <a:r>
              <a:rPr lang="en-US" sz="3200" b="1" dirty="0"/>
              <a:t>Is he correct? Explain how you know.</a:t>
            </a:r>
          </a:p>
        </p:txBody>
      </p:sp>
      <p:sp>
        <p:nvSpPr>
          <p:cNvPr id="4" name="Rectangle 3">
            <a:extLst>
              <a:ext uri="{FF2B5EF4-FFF2-40B4-BE49-F238E27FC236}">
                <a16:creationId xmlns:a16="http://schemas.microsoft.com/office/drawing/2014/main" id="{0384FD41-AD8A-4954-8297-8CB0B7ABE6E9}"/>
              </a:ext>
            </a:extLst>
          </p:cNvPr>
          <p:cNvSpPr/>
          <p:nvPr/>
        </p:nvSpPr>
        <p:spPr>
          <a:xfrm>
            <a:off x="514350" y="1222468"/>
            <a:ext cx="4309984" cy="584775"/>
          </a:xfrm>
          <a:prstGeom prst="rect">
            <a:avLst/>
          </a:prstGeom>
        </p:spPr>
        <p:txBody>
          <a:bodyPr wrap="square">
            <a:spAutoFit/>
          </a:bodyPr>
          <a:lstStyle/>
          <a:p>
            <a:r>
              <a:rPr lang="en-GB" sz="3200" b="1" dirty="0">
                <a:solidFill>
                  <a:srgbClr val="FF0000"/>
                </a:solidFill>
              </a:rPr>
              <a:t>John is not correct.</a:t>
            </a:r>
            <a:endParaRPr lang="en-GB" sz="2800" dirty="0">
              <a:solidFill>
                <a:srgbClr val="FF0000"/>
              </a:solidFill>
            </a:endParaRPr>
          </a:p>
        </p:txBody>
      </p:sp>
      <p:sp>
        <p:nvSpPr>
          <p:cNvPr id="5" name="Rectangle 4">
            <a:extLst>
              <a:ext uri="{FF2B5EF4-FFF2-40B4-BE49-F238E27FC236}">
                <a16:creationId xmlns:a16="http://schemas.microsoft.com/office/drawing/2014/main" id="{67619CAC-B3A5-410C-BFB6-7FBE33A1D284}"/>
              </a:ext>
            </a:extLst>
          </p:cNvPr>
          <p:cNvSpPr/>
          <p:nvPr/>
        </p:nvSpPr>
        <p:spPr>
          <a:xfrm>
            <a:off x="514350" y="1807243"/>
            <a:ext cx="10115550" cy="584775"/>
          </a:xfrm>
          <a:prstGeom prst="rect">
            <a:avLst/>
          </a:prstGeom>
        </p:spPr>
        <p:txBody>
          <a:bodyPr wrap="square">
            <a:spAutoFit/>
          </a:bodyPr>
          <a:lstStyle/>
          <a:p>
            <a:r>
              <a:rPr lang="en-GB" sz="3200" b="1" dirty="0">
                <a:solidFill>
                  <a:srgbClr val="FF0000"/>
                </a:solidFill>
              </a:rPr>
              <a:t>Numbers that end in 0 (e.g. 10, 20) are also multiples of 5</a:t>
            </a:r>
            <a:endParaRPr lang="en-GB" sz="2800" dirty="0">
              <a:solidFill>
                <a:srgbClr val="FF0000"/>
              </a:solidFill>
            </a:endParaRPr>
          </a:p>
        </p:txBody>
      </p:sp>
    </p:spTree>
    <p:extLst>
      <p:ext uri="{BB962C8B-B14F-4D97-AF65-F5344CB8AC3E}">
        <p14:creationId xmlns:p14="http://schemas.microsoft.com/office/powerpoint/2010/main" val="883709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DADBA8D-A447-43AB-B1FD-EBE0CD843BDF}"/>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plan of a garden is made of rectangles and triangles.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area of each rectangle is 12 square metres.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whole garden?</a:t>
            </a:r>
          </a:p>
        </p:txBody>
      </p:sp>
      <p:pic>
        <p:nvPicPr>
          <p:cNvPr id="3" name="Picture 2" descr="https://app.doublestruck.eu/content/K2_REAS/HTML/Q/Q97A17_files/image001.jpg">
            <a:extLst>
              <a:ext uri="{FF2B5EF4-FFF2-40B4-BE49-F238E27FC236}">
                <a16:creationId xmlns:a16="http://schemas.microsoft.com/office/drawing/2014/main" id="{36F2EE29-0C2A-419E-B56E-96AFA36211A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5974" y="2036102"/>
            <a:ext cx="5187991" cy="4233905"/>
          </a:xfrm>
          <a:prstGeom prst="rect">
            <a:avLst/>
          </a:prstGeom>
          <a:noFill/>
          <a:ln>
            <a:noFill/>
          </a:ln>
        </p:spPr>
      </p:pic>
      <p:sp>
        <p:nvSpPr>
          <p:cNvPr id="5" name="Rectangle 4">
            <a:extLst>
              <a:ext uri="{FF2B5EF4-FFF2-40B4-BE49-F238E27FC236}">
                <a16:creationId xmlns:a16="http://schemas.microsoft.com/office/drawing/2014/main" id="{1CA3D2D1-CCB6-4A07-80EB-6C6E33C4D5E9}"/>
              </a:ext>
            </a:extLst>
          </p:cNvPr>
          <p:cNvSpPr/>
          <p:nvPr/>
        </p:nvSpPr>
        <p:spPr>
          <a:xfrm>
            <a:off x="2903869" y="2378781"/>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6" name="Rectangle 5">
            <a:extLst>
              <a:ext uri="{FF2B5EF4-FFF2-40B4-BE49-F238E27FC236}">
                <a16:creationId xmlns:a16="http://schemas.microsoft.com/office/drawing/2014/main" id="{605CE8A9-E975-43B9-904B-009E0FFD63AC}"/>
              </a:ext>
            </a:extLst>
          </p:cNvPr>
          <p:cNvSpPr/>
          <p:nvPr/>
        </p:nvSpPr>
        <p:spPr>
          <a:xfrm>
            <a:off x="2903870"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7" name="Rectangle 6">
            <a:extLst>
              <a:ext uri="{FF2B5EF4-FFF2-40B4-BE49-F238E27FC236}">
                <a16:creationId xmlns:a16="http://schemas.microsoft.com/office/drawing/2014/main" id="{57569B7A-31DA-4E98-BF7B-09F1C53B8A7D}"/>
              </a:ext>
            </a:extLst>
          </p:cNvPr>
          <p:cNvSpPr/>
          <p:nvPr/>
        </p:nvSpPr>
        <p:spPr>
          <a:xfrm>
            <a:off x="2903869" y="5163884"/>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8" name="Rectangle 7">
            <a:extLst>
              <a:ext uri="{FF2B5EF4-FFF2-40B4-BE49-F238E27FC236}">
                <a16:creationId xmlns:a16="http://schemas.microsoft.com/office/drawing/2014/main" id="{24E7B6F7-DAE2-4601-B380-923398D3BCC1}"/>
              </a:ext>
            </a:extLst>
          </p:cNvPr>
          <p:cNvSpPr/>
          <p:nvPr/>
        </p:nvSpPr>
        <p:spPr>
          <a:xfrm>
            <a:off x="1192742"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9" name="Rectangle 8">
            <a:extLst>
              <a:ext uri="{FF2B5EF4-FFF2-40B4-BE49-F238E27FC236}">
                <a16:creationId xmlns:a16="http://schemas.microsoft.com/office/drawing/2014/main" id="{A186E4B7-795C-44C1-AF6E-F88C74FC8A92}"/>
              </a:ext>
            </a:extLst>
          </p:cNvPr>
          <p:cNvSpPr/>
          <p:nvPr/>
        </p:nvSpPr>
        <p:spPr>
          <a:xfrm>
            <a:off x="4681867"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10" name="Rectangle 9">
            <a:extLst>
              <a:ext uri="{FF2B5EF4-FFF2-40B4-BE49-F238E27FC236}">
                <a16:creationId xmlns:a16="http://schemas.microsoft.com/office/drawing/2014/main" id="{E4087A18-3F54-4FDB-9FCE-DF49A7186811}"/>
              </a:ext>
            </a:extLst>
          </p:cNvPr>
          <p:cNvSpPr/>
          <p:nvPr/>
        </p:nvSpPr>
        <p:spPr>
          <a:xfrm>
            <a:off x="1634902" y="2647778"/>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1F1612C2-8162-42F9-B63A-CFC5D211D952}"/>
              </a:ext>
            </a:extLst>
          </p:cNvPr>
          <p:cNvSpPr/>
          <p:nvPr/>
        </p:nvSpPr>
        <p:spPr>
          <a:xfrm>
            <a:off x="4487661" y="2647778"/>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2" name="Rectangle 11">
            <a:extLst>
              <a:ext uri="{FF2B5EF4-FFF2-40B4-BE49-F238E27FC236}">
                <a16:creationId xmlns:a16="http://schemas.microsoft.com/office/drawing/2014/main" id="{82A27F26-B3CD-49AB-B3F9-F6F6453B327E}"/>
              </a:ext>
            </a:extLst>
          </p:cNvPr>
          <p:cNvSpPr/>
          <p:nvPr/>
        </p:nvSpPr>
        <p:spPr>
          <a:xfrm>
            <a:off x="1634902" y="4894887"/>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3" name="Rectangle 12">
            <a:extLst>
              <a:ext uri="{FF2B5EF4-FFF2-40B4-BE49-F238E27FC236}">
                <a16:creationId xmlns:a16="http://schemas.microsoft.com/office/drawing/2014/main" id="{AAED7BB6-D510-40D1-AD16-99A577C1CFDE}"/>
              </a:ext>
            </a:extLst>
          </p:cNvPr>
          <p:cNvSpPr/>
          <p:nvPr/>
        </p:nvSpPr>
        <p:spPr>
          <a:xfrm>
            <a:off x="4487661" y="4894887"/>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4" name="Rectangle 13">
            <a:extLst>
              <a:ext uri="{FF2B5EF4-FFF2-40B4-BE49-F238E27FC236}">
                <a16:creationId xmlns:a16="http://schemas.microsoft.com/office/drawing/2014/main" id="{B6B700DE-CC90-4AC2-83EE-DF20B58F7970}"/>
              </a:ext>
            </a:extLst>
          </p:cNvPr>
          <p:cNvSpPr/>
          <p:nvPr/>
        </p:nvSpPr>
        <p:spPr>
          <a:xfrm>
            <a:off x="6308037" y="2036102"/>
            <a:ext cx="2357633" cy="646331"/>
          </a:xfrm>
          <a:prstGeom prst="rect">
            <a:avLst/>
          </a:prstGeom>
        </p:spPr>
        <p:txBody>
          <a:bodyPr wrap="square">
            <a:spAutoFit/>
          </a:bodyPr>
          <a:lstStyle/>
          <a:p>
            <a:r>
              <a:rPr lang="en-GB" sz="3600" b="1" dirty="0">
                <a:solidFill>
                  <a:srgbClr val="FF0000"/>
                </a:solidFill>
                <a:latin typeface="Calibri" panose="020F0502020204030204" pitchFamily="34" charset="0"/>
              </a:rPr>
              <a:t>5 x 12 m² = </a:t>
            </a:r>
          </a:p>
        </p:txBody>
      </p:sp>
      <p:sp>
        <p:nvSpPr>
          <p:cNvPr id="15" name="Rectangle 14">
            <a:extLst>
              <a:ext uri="{FF2B5EF4-FFF2-40B4-BE49-F238E27FC236}">
                <a16:creationId xmlns:a16="http://schemas.microsoft.com/office/drawing/2014/main" id="{44657F3C-28A7-4C00-9A3B-7B10A5F5A03D}"/>
              </a:ext>
            </a:extLst>
          </p:cNvPr>
          <p:cNvSpPr/>
          <p:nvPr/>
        </p:nvSpPr>
        <p:spPr>
          <a:xfrm>
            <a:off x="8602606" y="2036101"/>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60 m²</a:t>
            </a:r>
          </a:p>
        </p:txBody>
      </p:sp>
      <p:sp>
        <p:nvSpPr>
          <p:cNvPr id="16" name="Rectangle 15">
            <a:extLst>
              <a:ext uri="{FF2B5EF4-FFF2-40B4-BE49-F238E27FC236}">
                <a16:creationId xmlns:a16="http://schemas.microsoft.com/office/drawing/2014/main" id="{664D6F61-8EC4-4C24-9802-CD637AA16489}"/>
              </a:ext>
            </a:extLst>
          </p:cNvPr>
          <p:cNvSpPr/>
          <p:nvPr/>
        </p:nvSpPr>
        <p:spPr>
          <a:xfrm>
            <a:off x="6523380" y="2628217"/>
            <a:ext cx="2142290" cy="646331"/>
          </a:xfrm>
          <a:prstGeom prst="rect">
            <a:avLst/>
          </a:prstGeom>
        </p:spPr>
        <p:txBody>
          <a:bodyPr wrap="square">
            <a:spAutoFit/>
          </a:bodyPr>
          <a:lstStyle/>
          <a:p>
            <a:r>
              <a:rPr lang="en-GB" sz="3600" b="1" dirty="0">
                <a:solidFill>
                  <a:srgbClr val="FF0000"/>
                </a:solidFill>
                <a:latin typeface="Calibri" panose="020F0502020204030204" pitchFamily="34" charset="0"/>
              </a:rPr>
              <a:t>4 x 6 m² = </a:t>
            </a:r>
          </a:p>
        </p:txBody>
      </p:sp>
      <p:sp>
        <p:nvSpPr>
          <p:cNvPr id="17" name="Rectangle 16">
            <a:extLst>
              <a:ext uri="{FF2B5EF4-FFF2-40B4-BE49-F238E27FC236}">
                <a16:creationId xmlns:a16="http://schemas.microsoft.com/office/drawing/2014/main" id="{E76D481E-BD59-48B4-BF93-FD1EA22EB4EA}"/>
              </a:ext>
            </a:extLst>
          </p:cNvPr>
          <p:cNvSpPr/>
          <p:nvPr/>
        </p:nvSpPr>
        <p:spPr>
          <a:xfrm>
            <a:off x="8602606" y="2628216"/>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24 m²</a:t>
            </a:r>
          </a:p>
        </p:txBody>
      </p:sp>
      <p:cxnSp>
        <p:nvCxnSpPr>
          <p:cNvPr id="18" name="Straight Connector 17">
            <a:extLst>
              <a:ext uri="{FF2B5EF4-FFF2-40B4-BE49-F238E27FC236}">
                <a16:creationId xmlns:a16="http://schemas.microsoft.com/office/drawing/2014/main" id="{0BDD8143-9C19-49AA-ACE6-C6DC7D1AFD8E}"/>
              </a:ext>
            </a:extLst>
          </p:cNvPr>
          <p:cNvCxnSpPr>
            <a:cxnSpLocks/>
          </p:cNvCxnSpPr>
          <p:nvPr/>
        </p:nvCxnSpPr>
        <p:spPr>
          <a:xfrm>
            <a:off x="8602606" y="3299474"/>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4F509B9-24D0-49AC-9DA6-B8E7D4D38C6F}"/>
              </a:ext>
            </a:extLst>
          </p:cNvPr>
          <p:cNvSpPr/>
          <p:nvPr/>
        </p:nvSpPr>
        <p:spPr>
          <a:xfrm>
            <a:off x="8602606" y="3274546"/>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84 m²</a:t>
            </a:r>
          </a:p>
        </p:txBody>
      </p:sp>
      <p:sp>
        <p:nvSpPr>
          <p:cNvPr id="20" name="Rectangle 19">
            <a:extLst>
              <a:ext uri="{FF2B5EF4-FFF2-40B4-BE49-F238E27FC236}">
                <a16:creationId xmlns:a16="http://schemas.microsoft.com/office/drawing/2014/main" id="{4D8A3621-C1BA-48C4-B28A-707DA3264F87}"/>
              </a:ext>
            </a:extLst>
          </p:cNvPr>
          <p:cNvSpPr/>
          <p:nvPr/>
        </p:nvSpPr>
        <p:spPr>
          <a:xfrm>
            <a:off x="6822893" y="4479219"/>
            <a:ext cx="4651247" cy="1200329"/>
          </a:xfrm>
          <a:prstGeom prst="rect">
            <a:avLst/>
          </a:prstGeom>
        </p:spPr>
        <p:txBody>
          <a:bodyPr wrap="square">
            <a:spAutoFit/>
          </a:bodyPr>
          <a:lstStyle/>
          <a:p>
            <a:r>
              <a:rPr lang="en-GB" sz="3600" b="1" dirty="0">
                <a:solidFill>
                  <a:srgbClr val="FF0000"/>
                </a:solidFill>
                <a:latin typeface="Calibri" panose="020F0502020204030204" pitchFamily="34" charset="0"/>
              </a:rPr>
              <a:t>The area of the whole garden is 84 m²</a:t>
            </a:r>
          </a:p>
        </p:txBody>
      </p:sp>
      <p:sp>
        <p:nvSpPr>
          <p:cNvPr id="21" name="Rectangle 20">
            <a:extLst>
              <a:ext uri="{FF2B5EF4-FFF2-40B4-BE49-F238E27FC236}">
                <a16:creationId xmlns:a16="http://schemas.microsoft.com/office/drawing/2014/main" id="{1E6C916D-BA0D-4295-876C-A71D8C9B9DF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60570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500"/>
                                        <p:tgtEl>
                                          <p:spTgt spid="8"/>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dissolv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dissolve">
                                      <p:cBhvr>
                                        <p:cTn id="24" dur="500"/>
                                        <p:tgtEl>
                                          <p:spTgt spid="10"/>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dissolve">
                                      <p:cBhvr>
                                        <p:cTn id="30" dur="500"/>
                                        <p:tgtEl>
                                          <p:spTgt spid="12"/>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dissolv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dissolv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dissolv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dissolv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dissolv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dissolv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dissolve">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P spid="16" grpId="0"/>
      <p:bldP spid="17" grpId="0"/>
      <p:bldP spid="19" grpId="0"/>
      <p:bldP spid="20"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Match each decimal number to its equivalent fraction.</a:t>
            </a:r>
          </a:p>
          <a:p>
            <a:r>
              <a:rPr lang="en-US" sz="3200" b="1" dirty="0"/>
              <a:t>One has been done for you.</a:t>
            </a:r>
          </a:p>
        </p:txBody>
      </p:sp>
      <p:pic>
        <p:nvPicPr>
          <p:cNvPr id="3" name="Picture 2">
            <a:extLst>
              <a:ext uri="{FF2B5EF4-FFF2-40B4-BE49-F238E27FC236}">
                <a16:creationId xmlns:a16="http://schemas.microsoft.com/office/drawing/2014/main" id="{A3F31BDA-652B-46C5-919E-A7333B5394D9}"/>
              </a:ext>
            </a:extLst>
          </p:cNvPr>
          <p:cNvPicPr>
            <a:picLocks noChangeAspect="1"/>
          </p:cNvPicPr>
          <p:nvPr/>
        </p:nvPicPr>
        <p:blipFill>
          <a:blip r:embed="rId3"/>
          <a:stretch>
            <a:fillRect/>
          </a:stretch>
        </p:blipFill>
        <p:spPr>
          <a:xfrm>
            <a:off x="470277" y="1304409"/>
            <a:ext cx="4647552" cy="4913602"/>
          </a:xfrm>
          <a:prstGeom prst="rect">
            <a:avLst/>
          </a:prstGeom>
        </p:spPr>
      </p:pic>
      <p:cxnSp>
        <p:nvCxnSpPr>
          <p:cNvPr id="15" name="Straight Connector 14">
            <a:extLst>
              <a:ext uri="{FF2B5EF4-FFF2-40B4-BE49-F238E27FC236}">
                <a16:creationId xmlns:a16="http://schemas.microsoft.com/office/drawing/2014/main" id="{957A6CDC-9956-467E-B47B-D88B5D0EDDA4}"/>
              </a:ext>
            </a:extLst>
          </p:cNvPr>
          <p:cNvCxnSpPr>
            <a:cxnSpLocks/>
          </p:cNvCxnSpPr>
          <p:nvPr/>
        </p:nvCxnSpPr>
        <p:spPr>
          <a:xfrm>
            <a:off x="6413643" y="176122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8E850AF-CC07-49C9-A972-6DF4BAD8D061}"/>
              </a:ext>
            </a:extLst>
          </p:cNvPr>
          <p:cNvCxnSpPr>
            <a:cxnSpLocks/>
          </p:cNvCxnSpPr>
          <p:nvPr/>
        </p:nvCxnSpPr>
        <p:spPr>
          <a:xfrm>
            <a:off x="7292873" y="1744923"/>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A064771-8135-4200-B3B8-194127765BDA}"/>
              </a:ext>
            </a:extLst>
          </p:cNvPr>
          <p:cNvSpPr txBox="1"/>
          <p:nvPr/>
        </p:nvSpPr>
        <p:spPr>
          <a:xfrm>
            <a:off x="6376270" y="125339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9DD06539-3832-48E6-90AB-86BF63B071D5}"/>
              </a:ext>
            </a:extLst>
          </p:cNvPr>
          <p:cNvSpPr txBox="1"/>
          <p:nvPr/>
        </p:nvSpPr>
        <p:spPr>
          <a:xfrm>
            <a:off x="6386836" y="169943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9" name="TextBox 18">
            <a:extLst>
              <a:ext uri="{FF2B5EF4-FFF2-40B4-BE49-F238E27FC236}">
                <a16:creationId xmlns:a16="http://schemas.microsoft.com/office/drawing/2014/main" id="{649CCB5B-9270-41C0-ADAC-A7290AFF0219}"/>
              </a:ext>
            </a:extLst>
          </p:cNvPr>
          <p:cNvSpPr txBox="1"/>
          <p:nvPr/>
        </p:nvSpPr>
        <p:spPr>
          <a:xfrm>
            <a:off x="7294278" y="1683131"/>
            <a:ext cx="30080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0" name="TextBox 19">
            <a:extLst>
              <a:ext uri="{FF2B5EF4-FFF2-40B4-BE49-F238E27FC236}">
                <a16:creationId xmlns:a16="http://schemas.microsoft.com/office/drawing/2014/main" id="{42EE1BB3-E07C-4A8D-9F51-FB259AE91499}"/>
              </a:ext>
            </a:extLst>
          </p:cNvPr>
          <p:cNvSpPr txBox="1"/>
          <p:nvPr/>
        </p:nvSpPr>
        <p:spPr>
          <a:xfrm>
            <a:off x="6845830" y="144575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Arc 20">
            <a:extLst>
              <a:ext uri="{FF2B5EF4-FFF2-40B4-BE49-F238E27FC236}">
                <a16:creationId xmlns:a16="http://schemas.microsoft.com/office/drawing/2014/main" id="{D8EB5A48-09D6-48BF-93DF-DC87E2293E20}"/>
              </a:ext>
            </a:extLst>
          </p:cNvPr>
          <p:cNvSpPr/>
          <p:nvPr/>
        </p:nvSpPr>
        <p:spPr>
          <a:xfrm rot="16200000">
            <a:off x="6900913" y="608886"/>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Arc 21">
            <a:extLst>
              <a:ext uri="{FF2B5EF4-FFF2-40B4-BE49-F238E27FC236}">
                <a16:creationId xmlns:a16="http://schemas.microsoft.com/office/drawing/2014/main" id="{538B72B5-16DD-4817-AA3C-245431020D9A}"/>
              </a:ext>
            </a:extLst>
          </p:cNvPr>
          <p:cNvSpPr/>
          <p:nvPr/>
        </p:nvSpPr>
        <p:spPr>
          <a:xfrm rot="5400000">
            <a:off x="6890625" y="1536007"/>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TextBox 22">
            <a:extLst>
              <a:ext uri="{FF2B5EF4-FFF2-40B4-BE49-F238E27FC236}">
                <a16:creationId xmlns:a16="http://schemas.microsoft.com/office/drawing/2014/main" id="{0BEC62CE-CED5-446A-A12C-E3A252F18E8C}"/>
              </a:ext>
            </a:extLst>
          </p:cNvPr>
          <p:cNvSpPr txBox="1"/>
          <p:nvPr/>
        </p:nvSpPr>
        <p:spPr>
          <a:xfrm>
            <a:off x="6898834" y="21937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423EB128-34CB-48AB-8A43-AA353DBEB833}"/>
              </a:ext>
            </a:extLst>
          </p:cNvPr>
          <p:cNvSpPr txBox="1"/>
          <p:nvPr/>
        </p:nvSpPr>
        <p:spPr>
          <a:xfrm>
            <a:off x="6898833" y="89945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6AD4B319-4E9E-4936-8399-303F6A5A8B3A}"/>
              </a:ext>
            </a:extLst>
          </p:cNvPr>
          <p:cNvSpPr txBox="1"/>
          <p:nvPr/>
        </p:nvSpPr>
        <p:spPr>
          <a:xfrm>
            <a:off x="7506761" y="1237089"/>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cxnSp>
        <p:nvCxnSpPr>
          <p:cNvPr id="26" name="Straight Connector 25">
            <a:extLst>
              <a:ext uri="{FF2B5EF4-FFF2-40B4-BE49-F238E27FC236}">
                <a16:creationId xmlns:a16="http://schemas.microsoft.com/office/drawing/2014/main" id="{C3F99205-CF86-44A2-BD54-19F585145CD5}"/>
              </a:ext>
            </a:extLst>
          </p:cNvPr>
          <p:cNvCxnSpPr>
            <a:cxnSpLocks/>
          </p:cNvCxnSpPr>
          <p:nvPr/>
        </p:nvCxnSpPr>
        <p:spPr>
          <a:xfrm>
            <a:off x="1091381" y="1578077"/>
            <a:ext cx="3701845" cy="28316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A148E25-50D6-43E8-A76A-F9F81E5D11A7}"/>
              </a:ext>
            </a:extLst>
          </p:cNvPr>
          <p:cNvCxnSpPr>
            <a:cxnSpLocks/>
          </p:cNvCxnSpPr>
          <p:nvPr/>
        </p:nvCxnSpPr>
        <p:spPr>
          <a:xfrm>
            <a:off x="6572336" y="387564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DC36055-8C23-4B53-BB43-C236652E7FCB}"/>
              </a:ext>
            </a:extLst>
          </p:cNvPr>
          <p:cNvCxnSpPr>
            <a:cxnSpLocks/>
          </p:cNvCxnSpPr>
          <p:nvPr/>
        </p:nvCxnSpPr>
        <p:spPr>
          <a:xfrm>
            <a:off x="7451566" y="3875649"/>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3C38E47B-72C6-440F-B0FE-869558557E12}"/>
              </a:ext>
            </a:extLst>
          </p:cNvPr>
          <p:cNvSpPr txBox="1"/>
          <p:nvPr/>
        </p:nvSpPr>
        <p:spPr>
          <a:xfrm>
            <a:off x="6534963" y="336781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741C5DB4-9AFF-4AAD-AFFD-3A477D8C3AF3}"/>
              </a:ext>
            </a:extLst>
          </p:cNvPr>
          <p:cNvSpPr txBox="1"/>
          <p:nvPr/>
        </p:nvSpPr>
        <p:spPr>
          <a:xfrm>
            <a:off x="6545529" y="381385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551E636F-8D13-4BC4-94C7-53B7387E44F0}"/>
              </a:ext>
            </a:extLst>
          </p:cNvPr>
          <p:cNvSpPr txBox="1"/>
          <p:nvPr/>
        </p:nvSpPr>
        <p:spPr>
          <a:xfrm>
            <a:off x="7451565" y="3813857"/>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646AE0FC-2844-4D7E-B23E-42716EEDFBF6}"/>
              </a:ext>
            </a:extLst>
          </p:cNvPr>
          <p:cNvSpPr txBox="1"/>
          <p:nvPr/>
        </p:nvSpPr>
        <p:spPr>
          <a:xfrm>
            <a:off x="7004523" y="356017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FA31A1F0-D3DA-4200-9C45-7690885EB3A4}"/>
              </a:ext>
            </a:extLst>
          </p:cNvPr>
          <p:cNvSpPr/>
          <p:nvPr/>
        </p:nvSpPr>
        <p:spPr>
          <a:xfrm rot="16200000">
            <a:off x="6937224" y="2845690"/>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2D5F8819-2145-4718-AA0A-01B1AF92EAE9}"/>
              </a:ext>
            </a:extLst>
          </p:cNvPr>
          <p:cNvSpPr/>
          <p:nvPr/>
        </p:nvSpPr>
        <p:spPr>
          <a:xfrm rot="5400000">
            <a:off x="6926937" y="3772810"/>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C2D4117F-CD76-4E91-8B01-78BEFEF4EABE}"/>
              </a:ext>
            </a:extLst>
          </p:cNvPr>
          <p:cNvSpPr txBox="1"/>
          <p:nvPr/>
        </p:nvSpPr>
        <p:spPr>
          <a:xfrm>
            <a:off x="7057527" y="430818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5DF62080-2BE5-424C-BF50-4789757779A5}"/>
              </a:ext>
            </a:extLst>
          </p:cNvPr>
          <p:cNvSpPr txBox="1"/>
          <p:nvPr/>
        </p:nvSpPr>
        <p:spPr>
          <a:xfrm>
            <a:off x="7057526" y="301387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4CA32531-566D-4460-9DB1-02BF9C681599}"/>
              </a:ext>
            </a:extLst>
          </p:cNvPr>
          <p:cNvSpPr txBox="1"/>
          <p:nvPr/>
        </p:nvSpPr>
        <p:spPr>
          <a:xfrm>
            <a:off x="7665454" y="3367815"/>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1" name="Straight Connector 40">
            <a:extLst>
              <a:ext uri="{FF2B5EF4-FFF2-40B4-BE49-F238E27FC236}">
                <a16:creationId xmlns:a16="http://schemas.microsoft.com/office/drawing/2014/main" id="{C3E597CC-D873-4A9F-B3F2-001AAF018A36}"/>
              </a:ext>
            </a:extLst>
          </p:cNvPr>
          <p:cNvCxnSpPr>
            <a:cxnSpLocks/>
          </p:cNvCxnSpPr>
          <p:nvPr/>
        </p:nvCxnSpPr>
        <p:spPr>
          <a:xfrm>
            <a:off x="966711" y="3123174"/>
            <a:ext cx="3853322" cy="282042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66FAE1A-5BC8-4D6E-A536-3DE30D8F9318}"/>
              </a:ext>
            </a:extLst>
          </p:cNvPr>
          <p:cNvCxnSpPr>
            <a:cxnSpLocks/>
          </p:cNvCxnSpPr>
          <p:nvPr/>
        </p:nvCxnSpPr>
        <p:spPr>
          <a:xfrm flipV="1">
            <a:off x="964588" y="3123174"/>
            <a:ext cx="3828638" cy="282042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6110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par>
                                <p:cTn id="59" presetID="10" presetClass="entr" presetSubtype="0" fill="hold" nodeType="with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2"/>
                                        </p:tgtEl>
                                        <p:attrNameLst>
                                          <p:attrName>style.visibility</p:attrName>
                                        </p:attrNameLst>
                                      </p:cBhvr>
                                      <p:to>
                                        <p:strVal val="visible"/>
                                      </p:to>
                                    </p:set>
                                    <p:animEffect transition="in" filter="fade">
                                      <p:cBhvr>
                                        <p:cTn id="67" dur="500"/>
                                        <p:tgtEl>
                                          <p:spTgt spid="3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4"/>
                                        </p:tgtEl>
                                        <p:attrNameLst>
                                          <p:attrName>style.visibility</p:attrName>
                                        </p:attrNameLst>
                                      </p:cBhvr>
                                      <p:to>
                                        <p:strVal val="visible"/>
                                      </p:to>
                                    </p:set>
                                    <p:animEffect transition="in" filter="fade">
                                      <p:cBhvr>
                                        <p:cTn id="73" dur="500"/>
                                        <p:tgtEl>
                                          <p:spTgt spid="3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6"/>
                                        </p:tgtEl>
                                        <p:attrNameLst>
                                          <p:attrName>style.visibility</p:attrName>
                                        </p:attrNameLst>
                                      </p:cBhvr>
                                      <p:to>
                                        <p:strVal val="visible"/>
                                      </p:to>
                                    </p:set>
                                    <p:animEffect transition="in" filter="fade">
                                      <p:cBhvr>
                                        <p:cTn id="78" dur="500"/>
                                        <p:tgtEl>
                                          <p:spTgt spid="3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7"/>
                                        </p:tgtEl>
                                        <p:attrNameLst>
                                          <p:attrName>style.visibility</p:attrName>
                                        </p:attrNameLst>
                                      </p:cBhvr>
                                      <p:to>
                                        <p:strVal val="visible"/>
                                      </p:to>
                                    </p:set>
                                    <p:animEffect transition="in" filter="fade">
                                      <p:cBhvr>
                                        <p:cTn id="81" dur="500"/>
                                        <p:tgtEl>
                                          <p:spTgt spid="37"/>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5"/>
                                        </p:tgtEl>
                                        <p:attrNameLst>
                                          <p:attrName>style.visibility</p:attrName>
                                        </p:attrNameLst>
                                      </p:cBhvr>
                                      <p:to>
                                        <p:strVal val="visible"/>
                                      </p:to>
                                    </p:set>
                                    <p:animEffect transition="in" filter="fade">
                                      <p:cBhvr>
                                        <p:cTn id="86" dur="500"/>
                                        <p:tgtEl>
                                          <p:spTgt spid="35"/>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8"/>
                                        </p:tgtEl>
                                        <p:attrNameLst>
                                          <p:attrName>style.visibility</p:attrName>
                                        </p:attrNameLst>
                                      </p:cBhvr>
                                      <p:to>
                                        <p:strVal val="visible"/>
                                      </p:to>
                                    </p:set>
                                    <p:animEffect transition="in" filter="fade">
                                      <p:cBhvr>
                                        <p:cTn id="89" dur="500"/>
                                        <p:tgtEl>
                                          <p:spTgt spid="3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fade">
                                      <p:cBhvr>
                                        <p:cTn id="94" dur="500"/>
                                        <p:tgtEl>
                                          <p:spTgt spid="3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41"/>
                                        </p:tgtEl>
                                        <p:attrNameLst>
                                          <p:attrName>style.visibility</p:attrName>
                                        </p:attrNameLst>
                                      </p:cBhvr>
                                      <p:to>
                                        <p:strVal val="visible"/>
                                      </p:to>
                                    </p:set>
                                    <p:animEffect transition="in" filter="fade">
                                      <p:cBhvr>
                                        <p:cTn id="9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21" grpId="0" animBg="1"/>
      <p:bldP spid="22" grpId="0" animBg="1"/>
      <p:bldP spid="23" grpId="0"/>
      <p:bldP spid="24" grpId="0"/>
      <p:bldP spid="25" grpId="0"/>
      <p:bldP spid="31" grpId="0"/>
      <p:bldP spid="32" grpId="0"/>
      <p:bldP spid="33" grpId="0"/>
      <p:bldP spid="34" grpId="0"/>
      <p:bldP spid="35" grpId="0" animBg="1"/>
      <p:bldP spid="36" grpId="0" animBg="1"/>
      <p:bldP spid="37" grpId="0"/>
      <p:bldP spid="38" grpId="0"/>
      <p:bldP spid="39"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720242" cy="1569660"/>
          </a:xfrm>
          <a:prstGeom prst="rect">
            <a:avLst/>
          </a:prstGeom>
        </p:spPr>
        <p:txBody>
          <a:bodyPr wrap="square">
            <a:spAutoFit/>
          </a:bodyPr>
          <a:lstStyle/>
          <a:p>
            <a:r>
              <a:rPr lang="en-US" sz="3200" b="1" dirty="0"/>
              <a:t>The pie charts show the results of a school’s netball and football matches. The netball team played 30 games. The football team played 24 games.</a:t>
            </a:r>
          </a:p>
        </p:txBody>
      </p:sp>
      <p:pic>
        <p:nvPicPr>
          <p:cNvPr id="3" name="Picture 2">
            <a:extLst>
              <a:ext uri="{FF2B5EF4-FFF2-40B4-BE49-F238E27FC236}">
                <a16:creationId xmlns:a16="http://schemas.microsoft.com/office/drawing/2014/main" id="{3FC2276F-3D1D-4C85-B6EA-DBF23CEEDB76}"/>
              </a:ext>
            </a:extLst>
          </p:cNvPr>
          <p:cNvPicPr>
            <a:picLocks noChangeAspect="1"/>
          </p:cNvPicPr>
          <p:nvPr/>
        </p:nvPicPr>
        <p:blipFill>
          <a:blip r:embed="rId3"/>
          <a:stretch>
            <a:fillRect/>
          </a:stretch>
        </p:blipFill>
        <p:spPr>
          <a:xfrm>
            <a:off x="228953" y="1605805"/>
            <a:ext cx="2493123" cy="2945390"/>
          </a:xfrm>
          <a:prstGeom prst="rect">
            <a:avLst/>
          </a:prstGeom>
        </p:spPr>
      </p:pic>
      <p:pic>
        <p:nvPicPr>
          <p:cNvPr id="4" name="Picture 3">
            <a:extLst>
              <a:ext uri="{FF2B5EF4-FFF2-40B4-BE49-F238E27FC236}">
                <a16:creationId xmlns:a16="http://schemas.microsoft.com/office/drawing/2014/main" id="{7D510B36-E2A1-49F8-8BD7-858A754966CC}"/>
              </a:ext>
            </a:extLst>
          </p:cNvPr>
          <p:cNvPicPr>
            <a:picLocks noChangeAspect="1"/>
          </p:cNvPicPr>
          <p:nvPr/>
        </p:nvPicPr>
        <p:blipFill>
          <a:blip r:embed="rId4"/>
          <a:stretch>
            <a:fillRect/>
          </a:stretch>
        </p:blipFill>
        <p:spPr>
          <a:xfrm>
            <a:off x="2808038" y="1619660"/>
            <a:ext cx="2493123" cy="2911470"/>
          </a:xfrm>
          <a:prstGeom prst="rect">
            <a:avLst/>
          </a:prstGeom>
        </p:spPr>
      </p:pic>
      <p:sp>
        <p:nvSpPr>
          <p:cNvPr id="6" name="Rectangle 5">
            <a:extLst>
              <a:ext uri="{FF2B5EF4-FFF2-40B4-BE49-F238E27FC236}">
                <a16:creationId xmlns:a16="http://schemas.microsoft.com/office/drawing/2014/main" id="{24A2CB6F-D125-431A-A419-235517DBB952}"/>
              </a:ext>
            </a:extLst>
          </p:cNvPr>
          <p:cNvSpPr/>
          <p:nvPr/>
        </p:nvSpPr>
        <p:spPr>
          <a:xfrm>
            <a:off x="5502053" y="1605805"/>
            <a:ext cx="6073420" cy="1077218"/>
          </a:xfrm>
          <a:prstGeom prst="rect">
            <a:avLst/>
          </a:prstGeom>
        </p:spPr>
        <p:txBody>
          <a:bodyPr wrap="square">
            <a:spAutoFit/>
          </a:bodyPr>
          <a:lstStyle/>
          <a:p>
            <a:r>
              <a:rPr lang="en-US" sz="3200" b="1" dirty="0"/>
              <a:t>Estimate the percentage of games that the netball team lost.</a:t>
            </a:r>
          </a:p>
        </p:txBody>
      </p:sp>
      <p:cxnSp>
        <p:nvCxnSpPr>
          <p:cNvPr id="7" name="Straight Connector 6">
            <a:extLst>
              <a:ext uri="{FF2B5EF4-FFF2-40B4-BE49-F238E27FC236}">
                <a16:creationId xmlns:a16="http://schemas.microsoft.com/office/drawing/2014/main" id="{68CFB422-1AA6-495B-9DC9-36CC0B28E375}"/>
              </a:ext>
            </a:extLst>
          </p:cNvPr>
          <p:cNvCxnSpPr>
            <a:cxnSpLocks/>
          </p:cNvCxnSpPr>
          <p:nvPr/>
        </p:nvCxnSpPr>
        <p:spPr>
          <a:xfrm flipH="1">
            <a:off x="1469845" y="2848821"/>
            <a:ext cx="1189924" cy="0"/>
          </a:xfrm>
          <a:prstGeom prst="line">
            <a:avLst/>
          </a:prstGeom>
          <a:ln w="19050">
            <a:solidFill>
              <a:srgbClr val="FF0000"/>
            </a:solidFill>
            <a:prstDash val="lgDash"/>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C8F01E58-2D06-4F0B-9440-E633F18A9B16}"/>
              </a:ext>
            </a:extLst>
          </p:cNvPr>
          <p:cNvSpPr/>
          <p:nvPr/>
        </p:nvSpPr>
        <p:spPr>
          <a:xfrm>
            <a:off x="5502053" y="2683023"/>
            <a:ext cx="4345332" cy="630942"/>
          </a:xfrm>
          <a:prstGeom prst="rect">
            <a:avLst/>
          </a:prstGeom>
        </p:spPr>
        <p:txBody>
          <a:bodyPr wrap="square">
            <a:spAutoFit/>
          </a:bodyPr>
          <a:lstStyle/>
          <a:p>
            <a:r>
              <a:rPr lang="en-GB" sz="3500" b="1" dirty="0">
                <a:solidFill>
                  <a:srgbClr val="FF0000"/>
                </a:solidFill>
                <a:ea typeface="Cambria Math" panose="02040503050406030204" pitchFamily="18" charset="0"/>
              </a:rPr>
              <a:t>It’s more than ¼ (25%)</a:t>
            </a:r>
          </a:p>
        </p:txBody>
      </p:sp>
      <p:grpSp>
        <p:nvGrpSpPr>
          <p:cNvPr id="24" name="Group 23">
            <a:extLst>
              <a:ext uri="{FF2B5EF4-FFF2-40B4-BE49-F238E27FC236}">
                <a16:creationId xmlns:a16="http://schemas.microsoft.com/office/drawing/2014/main" id="{E490FAE4-E56E-4275-801A-F593235AC46C}"/>
              </a:ext>
            </a:extLst>
          </p:cNvPr>
          <p:cNvGrpSpPr/>
          <p:nvPr/>
        </p:nvGrpSpPr>
        <p:grpSpPr>
          <a:xfrm>
            <a:off x="9708552" y="2766415"/>
            <a:ext cx="2450704" cy="1108838"/>
            <a:chOff x="1290334" y="2648141"/>
            <a:chExt cx="2450704" cy="1108838"/>
          </a:xfrm>
        </p:grpSpPr>
        <p:cxnSp>
          <p:nvCxnSpPr>
            <p:cNvPr id="25" name="Straight Connector 24">
              <a:extLst>
                <a:ext uri="{FF2B5EF4-FFF2-40B4-BE49-F238E27FC236}">
                  <a16:creationId xmlns:a16="http://schemas.microsoft.com/office/drawing/2014/main" id="{5A87FF72-3F3F-46B3-B85C-A9C520A6F53A}"/>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999C04C-9713-46FD-BDED-A6619EB51795}"/>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2E145ED1-2D94-4A36-81D9-441B2CEBB0BF}"/>
                </a:ext>
              </a:extLst>
            </p:cNvPr>
            <p:cNvSpPr txBox="1"/>
            <p:nvPr/>
          </p:nvSpPr>
          <p:spPr>
            <a:xfrm>
              <a:off x="1295294" y="26481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BFA3146D-E137-42E9-A520-394033B91D2C}"/>
                </a:ext>
              </a:extLst>
            </p:cNvPr>
            <p:cNvSpPr txBox="1"/>
            <p:nvPr/>
          </p:nvSpPr>
          <p:spPr>
            <a:xfrm>
              <a:off x="1290334" y="3126037"/>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6FACA3F8-41B2-4DE6-9755-D548C04D5A47}"/>
                </a:ext>
              </a:extLst>
            </p:cNvPr>
            <p:cNvSpPr txBox="1"/>
            <p:nvPr/>
          </p:nvSpPr>
          <p:spPr>
            <a:xfrm>
              <a:off x="2231578" y="3086687"/>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0" name="TextBox 29">
              <a:extLst>
                <a:ext uri="{FF2B5EF4-FFF2-40B4-BE49-F238E27FC236}">
                  <a16:creationId xmlns:a16="http://schemas.microsoft.com/office/drawing/2014/main" id="{8D996696-E9DE-4FCF-AD2C-FAB334425849}"/>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1" name="Arc 30">
            <a:extLst>
              <a:ext uri="{FF2B5EF4-FFF2-40B4-BE49-F238E27FC236}">
                <a16:creationId xmlns:a16="http://schemas.microsoft.com/office/drawing/2014/main" id="{040C0994-7F44-4755-BC64-1656663CC2EF}"/>
              </a:ext>
            </a:extLst>
          </p:cNvPr>
          <p:cNvSpPr/>
          <p:nvPr/>
        </p:nvSpPr>
        <p:spPr>
          <a:xfrm rot="16200000">
            <a:off x="10241214" y="2147587"/>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2" name="Arc 31">
            <a:extLst>
              <a:ext uri="{FF2B5EF4-FFF2-40B4-BE49-F238E27FC236}">
                <a16:creationId xmlns:a16="http://schemas.microsoft.com/office/drawing/2014/main" id="{3DB7E50A-EE71-44AE-9CAF-126FD0938B33}"/>
              </a:ext>
            </a:extLst>
          </p:cNvPr>
          <p:cNvSpPr/>
          <p:nvPr/>
        </p:nvSpPr>
        <p:spPr>
          <a:xfrm rot="5400000">
            <a:off x="10236070" y="3069564"/>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3" name="TextBox 32">
            <a:extLst>
              <a:ext uri="{FF2B5EF4-FFF2-40B4-BE49-F238E27FC236}">
                <a16:creationId xmlns:a16="http://schemas.microsoft.com/office/drawing/2014/main" id="{1075923E-4DBC-4E4A-A611-0224C2E0D1F4}"/>
              </a:ext>
            </a:extLst>
          </p:cNvPr>
          <p:cNvSpPr txBox="1"/>
          <p:nvPr/>
        </p:nvSpPr>
        <p:spPr>
          <a:xfrm>
            <a:off x="10255757" y="371584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4" name="TextBox 33">
            <a:extLst>
              <a:ext uri="{FF2B5EF4-FFF2-40B4-BE49-F238E27FC236}">
                <a16:creationId xmlns:a16="http://schemas.microsoft.com/office/drawing/2014/main" id="{B533C504-A201-457C-BF22-5AFE7A3962DC}"/>
              </a:ext>
            </a:extLst>
          </p:cNvPr>
          <p:cNvSpPr txBox="1"/>
          <p:nvPr/>
        </p:nvSpPr>
        <p:spPr>
          <a:xfrm>
            <a:off x="10255756" y="242153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7DA3AFB5-7317-4B4F-9410-C830DCC889B9}"/>
              </a:ext>
            </a:extLst>
          </p:cNvPr>
          <p:cNvSpPr txBox="1"/>
          <p:nvPr/>
        </p:nvSpPr>
        <p:spPr>
          <a:xfrm>
            <a:off x="10899111" y="2765096"/>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6" name="Rectangle 35">
            <a:extLst>
              <a:ext uri="{FF2B5EF4-FFF2-40B4-BE49-F238E27FC236}">
                <a16:creationId xmlns:a16="http://schemas.microsoft.com/office/drawing/2014/main" id="{E1C6E72F-5746-45BB-8596-2A682DC9433C}"/>
              </a:ext>
            </a:extLst>
          </p:cNvPr>
          <p:cNvSpPr/>
          <p:nvPr/>
        </p:nvSpPr>
        <p:spPr>
          <a:xfrm>
            <a:off x="5502053" y="4173994"/>
            <a:ext cx="4345332" cy="630942"/>
          </a:xfrm>
          <a:prstGeom prst="rect">
            <a:avLst/>
          </a:prstGeom>
        </p:spPr>
        <p:txBody>
          <a:bodyPr wrap="square">
            <a:spAutoFit/>
          </a:bodyPr>
          <a:lstStyle/>
          <a:p>
            <a:r>
              <a:rPr lang="en-GB" sz="3500" b="1" dirty="0">
                <a:solidFill>
                  <a:srgbClr val="FF0000"/>
                </a:solidFill>
                <a:ea typeface="Cambria Math" panose="02040503050406030204" pitchFamily="18" charset="0"/>
              </a:rPr>
              <a:t>It’s less than ½ (50%)</a:t>
            </a:r>
          </a:p>
        </p:txBody>
      </p:sp>
      <p:grpSp>
        <p:nvGrpSpPr>
          <p:cNvPr id="37" name="Group 36">
            <a:extLst>
              <a:ext uri="{FF2B5EF4-FFF2-40B4-BE49-F238E27FC236}">
                <a16:creationId xmlns:a16="http://schemas.microsoft.com/office/drawing/2014/main" id="{2B71C5EC-FB56-4F47-8A26-DAF124272855}"/>
              </a:ext>
            </a:extLst>
          </p:cNvPr>
          <p:cNvGrpSpPr/>
          <p:nvPr/>
        </p:nvGrpSpPr>
        <p:grpSpPr>
          <a:xfrm>
            <a:off x="9717616" y="4682110"/>
            <a:ext cx="2433838" cy="1076984"/>
            <a:chOff x="1314975" y="2657199"/>
            <a:chExt cx="2433838" cy="1076984"/>
          </a:xfrm>
        </p:grpSpPr>
        <p:cxnSp>
          <p:nvCxnSpPr>
            <p:cNvPr id="38" name="Straight Connector 37">
              <a:extLst>
                <a:ext uri="{FF2B5EF4-FFF2-40B4-BE49-F238E27FC236}">
                  <a16:creationId xmlns:a16="http://schemas.microsoft.com/office/drawing/2014/main" id="{469F4593-22DA-46D0-8EF4-44B932326ED2}"/>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AFDA9A4-A039-4030-8254-D219EF49A742}"/>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ECA7135B-7AD2-4B7E-B1D9-F42CD1EF743F}"/>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9ED89998-FB6B-4786-8DA5-CCA172AC8D61}"/>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2" name="TextBox 41">
              <a:extLst>
                <a:ext uri="{FF2B5EF4-FFF2-40B4-BE49-F238E27FC236}">
                  <a16:creationId xmlns:a16="http://schemas.microsoft.com/office/drawing/2014/main" id="{04336B43-9A57-4A7E-BC99-92EF90853F7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43" name="TextBox 42">
              <a:extLst>
                <a:ext uri="{FF2B5EF4-FFF2-40B4-BE49-F238E27FC236}">
                  <a16:creationId xmlns:a16="http://schemas.microsoft.com/office/drawing/2014/main" id="{FF123078-45FB-48F4-B1EE-13E78F6F727B}"/>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4" name="Arc 43">
            <a:extLst>
              <a:ext uri="{FF2B5EF4-FFF2-40B4-BE49-F238E27FC236}">
                <a16:creationId xmlns:a16="http://schemas.microsoft.com/office/drawing/2014/main" id="{D2CDF45D-6E66-4CA3-84EF-C30D3BEB865F}"/>
              </a:ext>
            </a:extLst>
          </p:cNvPr>
          <p:cNvSpPr/>
          <p:nvPr/>
        </p:nvSpPr>
        <p:spPr>
          <a:xfrm rot="16200000">
            <a:off x="10225637" y="4054224"/>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5" name="Arc 44">
            <a:extLst>
              <a:ext uri="{FF2B5EF4-FFF2-40B4-BE49-F238E27FC236}">
                <a16:creationId xmlns:a16="http://schemas.microsoft.com/office/drawing/2014/main" id="{F2F45D5B-A378-49A0-B18D-CA0CD76812C7}"/>
              </a:ext>
            </a:extLst>
          </p:cNvPr>
          <p:cNvSpPr/>
          <p:nvPr/>
        </p:nvSpPr>
        <p:spPr>
          <a:xfrm rot="5400000">
            <a:off x="10220493" y="4976201"/>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6" name="TextBox 45">
            <a:extLst>
              <a:ext uri="{FF2B5EF4-FFF2-40B4-BE49-F238E27FC236}">
                <a16:creationId xmlns:a16="http://schemas.microsoft.com/office/drawing/2014/main" id="{C2B83E61-C01A-4868-AC26-DA4D5A3C96F6}"/>
              </a:ext>
            </a:extLst>
          </p:cNvPr>
          <p:cNvSpPr txBox="1"/>
          <p:nvPr/>
        </p:nvSpPr>
        <p:spPr>
          <a:xfrm>
            <a:off x="10240180" y="56224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47" name="TextBox 46">
            <a:extLst>
              <a:ext uri="{FF2B5EF4-FFF2-40B4-BE49-F238E27FC236}">
                <a16:creationId xmlns:a16="http://schemas.microsoft.com/office/drawing/2014/main" id="{24285EA2-C2A2-4027-8459-16EF205BFBC3}"/>
              </a:ext>
            </a:extLst>
          </p:cNvPr>
          <p:cNvSpPr txBox="1"/>
          <p:nvPr/>
        </p:nvSpPr>
        <p:spPr>
          <a:xfrm>
            <a:off x="10240179" y="432817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48" name="TextBox 47">
            <a:extLst>
              <a:ext uri="{FF2B5EF4-FFF2-40B4-BE49-F238E27FC236}">
                <a16:creationId xmlns:a16="http://schemas.microsoft.com/office/drawing/2014/main" id="{8EA041B7-E29A-4F62-BA1C-B369483C774E}"/>
              </a:ext>
            </a:extLst>
          </p:cNvPr>
          <p:cNvSpPr txBox="1"/>
          <p:nvPr/>
        </p:nvSpPr>
        <p:spPr>
          <a:xfrm>
            <a:off x="10848107" y="4682110"/>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49" name="Rectangle 48">
            <a:extLst>
              <a:ext uri="{FF2B5EF4-FFF2-40B4-BE49-F238E27FC236}">
                <a16:creationId xmlns:a16="http://schemas.microsoft.com/office/drawing/2014/main" id="{0DD6C841-FC40-4B9F-945D-F0812A151895}"/>
              </a:ext>
            </a:extLst>
          </p:cNvPr>
          <p:cNvSpPr/>
          <p:nvPr/>
        </p:nvSpPr>
        <p:spPr>
          <a:xfrm>
            <a:off x="1999030" y="4949786"/>
            <a:ext cx="4866004" cy="630942"/>
          </a:xfrm>
          <a:prstGeom prst="rect">
            <a:avLst/>
          </a:prstGeom>
        </p:spPr>
        <p:txBody>
          <a:bodyPr wrap="square">
            <a:spAutoFit/>
          </a:bodyPr>
          <a:lstStyle/>
          <a:p>
            <a:r>
              <a:rPr lang="en-GB" sz="3500" b="1" dirty="0">
                <a:solidFill>
                  <a:srgbClr val="FF0000"/>
                </a:solidFill>
                <a:ea typeface="Cambria Math" panose="02040503050406030204" pitchFamily="18" charset="0"/>
              </a:rPr>
              <a:t>It’s closer to ¼ than ½ …</a:t>
            </a:r>
          </a:p>
        </p:txBody>
      </p:sp>
      <p:sp>
        <p:nvSpPr>
          <p:cNvPr id="51" name="Rectangle 50">
            <a:extLst>
              <a:ext uri="{FF2B5EF4-FFF2-40B4-BE49-F238E27FC236}">
                <a16:creationId xmlns:a16="http://schemas.microsoft.com/office/drawing/2014/main" id="{5F4459BE-C509-45E0-944D-7B51EA4B421E}"/>
              </a:ext>
            </a:extLst>
          </p:cNvPr>
          <p:cNvSpPr/>
          <p:nvPr/>
        </p:nvSpPr>
        <p:spPr>
          <a:xfrm>
            <a:off x="1999030" y="5505415"/>
            <a:ext cx="5583456" cy="630942"/>
          </a:xfrm>
          <a:prstGeom prst="rect">
            <a:avLst/>
          </a:prstGeom>
        </p:spPr>
        <p:txBody>
          <a:bodyPr wrap="square">
            <a:spAutoFit/>
          </a:bodyPr>
          <a:lstStyle/>
          <a:p>
            <a:r>
              <a:rPr lang="en-GB" sz="3500" b="1" dirty="0">
                <a:solidFill>
                  <a:srgbClr val="FF0000"/>
                </a:solidFill>
                <a:ea typeface="Cambria Math" panose="02040503050406030204" pitchFamily="18" charset="0"/>
              </a:rPr>
              <a:t>… so I would estimate 35%</a:t>
            </a:r>
          </a:p>
        </p:txBody>
      </p:sp>
      <p:sp>
        <p:nvSpPr>
          <p:cNvPr id="52" name="Rectangle 51">
            <a:extLst>
              <a:ext uri="{FF2B5EF4-FFF2-40B4-BE49-F238E27FC236}">
                <a16:creationId xmlns:a16="http://schemas.microsoft.com/office/drawing/2014/main" id="{C02F8F81-1ED8-4079-AB0D-591251267AB8}"/>
              </a:ext>
            </a:extLst>
          </p:cNvPr>
          <p:cNvSpPr/>
          <p:nvPr/>
        </p:nvSpPr>
        <p:spPr>
          <a:xfrm>
            <a:off x="544123" y="6116571"/>
            <a:ext cx="9164429" cy="523220"/>
          </a:xfrm>
          <a:prstGeom prst="rect">
            <a:avLst/>
          </a:prstGeom>
        </p:spPr>
        <p:txBody>
          <a:bodyPr wrap="square">
            <a:spAutoFit/>
          </a:bodyPr>
          <a:lstStyle/>
          <a:p>
            <a:r>
              <a:rPr lang="en-GB" sz="2800" b="1" dirty="0">
                <a:solidFill>
                  <a:srgbClr val="FF0000"/>
                </a:solidFill>
                <a:ea typeface="Cambria Math" panose="02040503050406030204" pitchFamily="18" charset="0"/>
              </a:rPr>
              <a:t>(You get the mark for an estimate of between 30% and 36%.)</a:t>
            </a:r>
          </a:p>
        </p:txBody>
      </p:sp>
    </p:spTree>
    <p:extLst>
      <p:ext uri="{BB962C8B-B14F-4D97-AF65-F5344CB8AC3E}">
        <p14:creationId xmlns:p14="http://schemas.microsoft.com/office/powerpoint/2010/main" val="589287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500"/>
                                        <p:tgtEl>
                                          <p:spTgt spid="3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500"/>
                                        <p:tgtEl>
                                          <p:spTgt spid="3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fade">
                                      <p:cBhvr>
                                        <p:cTn id="48" dur="500"/>
                                        <p:tgtEl>
                                          <p:spTgt spid="3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5"/>
                                        </p:tgtEl>
                                        <p:attrNameLst>
                                          <p:attrName>style.visibility</p:attrName>
                                        </p:attrNameLst>
                                      </p:cBhvr>
                                      <p:to>
                                        <p:strVal val="visible"/>
                                      </p:to>
                                    </p:set>
                                    <p:animEffect transition="in" filter="fade">
                                      <p:cBhvr>
                                        <p:cTn id="56" dur="500"/>
                                        <p:tgtEl>
                                          <p:spTgt spid="4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500"/>
                                        <p:tgtEl>
                                          <p:spTgt spid="4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44"/>
                                        </p:tgtEl>
                                        <p:attrNameLst>
                                          <p:attrName>style.visibility</p:attrName>
                                        </p:attrNameLst>
                                      </p:cBhvr>
                                      <p:to>
                                        <p:strVal val="visible"/>
                                      </p:to>
                                    </p:set>
                                    <p:animEffect transition="in" filter="fade">
                                      <p:cBhvr>
                                        <p:cTn id="64" dur="500"/>
                                        <p:tgtEl>
                                          <p:spTgt spid="44"/>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fade">
                                      <p:cBhvr>
                                        <p:cTn id="69" dur="500"/>
                                        <p:tgtEl>
                                          <p:spTgt spid="4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9"/>
                                        </p:tgtEl>
                                        <p:attrNameLst>
                                          <p:attrName>style.visibility</p:attrName>
                                        </p:attrNameLst>
                                      </p:cBhvr>
                                      <p:to>
                                        <p:strVal val="visible"/>
                                      </p:to>
                                    </p:set>
                                    <p:animEffect transition="in" filter="fade">
                                      <p:cBhvr>
                                        <p:cTn id="74" dur="500"/>
                                        <p:tgtEl>
                                          <p:spTgt spid="4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fade">
                                      <p:cBhvr>
                                        <p:cTn id="8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1" grpId="0" animBg="1"/>
      <p:bldP spid="32" grpId="0" animBg="1"/>
      <p:bldP spid="33" grpId="0"/>
      <p:bldP spid="34" grpId="0"/>
      <p:bldP spid="35" grpId="0"/>
      <p:bldP spid="36" grpId="0"/>
      <p:bldP spid="44" grpId="0" animBg="1"/>
      <p:bldP spid="45" grpId="0" animBg="1"/>
      <p:bldP spid="46" grpId="0"/>
      <p:bldP spid="47" grpId="0"/>
      <p:bldP spid="48" grpId="0"/>
      <p:bldP spid="49" grpId="0"/>
      <p:bldP spid="51" grpId="0"/>
      <p:bldP spid="52"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3Y3B25_files/image002.jpg">
            <a:extLst>
              <a:ext uri="{FF2B5EF4-FFF2-40B4-BE49-F238E27FC236}">
                <a16:creationId xmlns:a16="http://schemas.microsoft.com/office/drawing/2014/main" id="{60368D87-FD48-4962-ACF1-39C82D089B2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609866" y="772092"/>
            <a:ext cx="6972268" cy="5834281"/>
          </a:xfrm>
          <a:prstGeom prst="rect">
            <a:avLst/>
          </a:prstGeom>
          <a:noFill/>
          <a:ln>
            <a:noFill/>
          </a:ln>
        </p:spPr>
      </p:pic>
      <p:sp>
        <p:nvSpPr>
          <p:cNvPr id="3" name="Rectangle 2">
            <a:extLst>
              <a:ext uri="{FF2B5EF4-FFF2-40B4-BE49-F238E27FC236}">
                <a16:creationId xmlns:a16="http://schemas.microsoft.com/office/drawing/2014/main" id="{BD8D6D89-96C6-42BA-ADAD-2C361584BB6F}"/>
              </a:ext>
            </a:extLst>
          </p:cNvPr>
          <p:cNvSpPr/>
          <p:nvPr/>
        </p:nvSpPr>
        <p:spPr>
          <a:xfrm>
            <a:off x="90153" y="51516"/>
            <a:ext cx="5855449"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this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0" name="Straight Connector 9">
            <a:extLst>
              <a:ext uri="{FF2B5EF4-FFF2-40B4-BE49-F238E27FC236}">
                <a16:creationId xmlns:a16="http://schemas.microsoft.com/office/drawing/2014/main" id="{C4384FF0-86D5-4439-8585-360FC009C9EB}"/>
              </a:ext>
            </a:extLst>
          </p:cNvPr>
          <p:cNvCxnSpPr>
            <a:cxnSpLocks/>
          </p:cNvCxnSpPr>
          <p:nvPr/>
        </p:nvCxnSpPr>
        <p:spPr>
          <a:xfrm flipH="1">
            <a:off x="4572000" y="5758764"/>
            <a:ext cx="1117444" cy="375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1115ECF-F0B6-4F45-92C1-91AC13CAE636}"/>
              </a:ext>
            </a:extLst>
          </p:cNvPr>
          <p:cNvCxnSpPr>
            <a:cxnSpLocks/>
          </p:cNvCxnSpPr>
          <p:nvPr/>
        </p:nvCxnSpPr>
        <p:spPr>
          <a:xfrm flipH="1" flipV="1">
            <a:off x="3792838" y="5367494"/>
            <a:ext cx="779162" cy="76702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13A79FD-CCC3-4C9A-B12E-124F4BB02A79}"/>
              </a:ext>
            </a:extLst>
          </p:cNvPr>
          <p:cNvCxnSpPr>
            <a:cxnSpLocks/>
          </p:cNvCxnSpPr>
          <p:nvPr/>
        </p:nvCxnSpPr>
        <p:spPr>
          <a:xfrm flipV="1">
            <a:off x="3833446" y="4286282"/>
            <a:ext cx="348973" cy="108121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6569731-6B8B-4F90-9CC7-BDDBB8F09169}"/>
              </a:ext>
            </a:extLst>
          </p:cNvPr>
          <p:cNvCxnSpPr>
            <a:cxnSpLocks/>
          </p:cNvCxnSpPr>
          <p:nvPr/>
        </p:nvCxnSpPr>
        <p:spPr>
          <a:xfrm flipH="1" flipV="1">
            <a:off x="4182419" y="4245429"/>
            <a:ext cx="1507026" cy="151333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C01A18EB-06CA-40AB-A347-8AA0595E7976}"/>
              </a:ext>
            </a:extLst>
          </p:cNvPr>
          <p:cNvSpPr/>
          <p:nvPr/>
        </p:nvSpPr>
        <p:spPr>
          <a:xfrm>
            <a:off x="5577005" y="566055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007ABC7B-5C9E-4DBB-93B6-7F0AEB6F115C}"/>
              </a:ext>
            </a:extLst>
          </p:cNvPr>
          <p:cNvSpPr/>
          <p:nvPr/>
        </p:nvSpPr>
        <p:spPr>
          <a:xfrm>
            <a:off x="6726521" y="60440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81969E19-2CF0-4CA5-964E-830921A82761}"/>
              </a:ext>
            </a:extLst>
          </p:cNvPr>
          <p:cNvSpPr/>
          <p:nvPr/>
        </p:nvSpPr>
        <p:spPr>
          <a:xfrm>
            <a:off x="4490226" y="60440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59B898A1-727B-4AC4-BE0F-9778C688D5E6}"/>
              </a:ext>
            </a:extLst>
          </p:cNvPr>
          <p:cNvSpPr/>
          <p:nvPr/>
        </p:nvSpPr>
        <p:spPr>
          <a:xfrm>
            <a:off x="7457822" y="53155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26327E35-286A-4FCE-9E08-B5C5C751161C}"/>
              </a:ext>
            </a:extLst>
          </p:cNvPr>
          <p:cNvSpPr/>
          <p:nvPr/>
        </p:nvSpPr>
        <p:spPr>
          <a:xfrm>
            <a:off x="3725702" y="53155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C19DBA3C-43F5-4F1F-A761-E2D127BD6713}"/>
              </a:ext>
            </a:extLst>
          </p:cNvPr>
          <p:cNvSpPr/>
          <p:nvPr/>
        </p:nvSpPr>
        <p:spPr>
          <a:xfrm>
            <a:off x="7079679" y="4154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A5E84941-E57E-430F-8046-6D15589EDDC2}"/>
              </a:ext>
            </a:extLst>
          </p:cNvPr>
          <p:cNvSpPr/>
          <p:nvPr/>
        </p:nvSpPr>
        <p:spPr>
          <a:xfrm>
            <a:off x="4108066" y="418767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7519DF6-F673-4ECA-9006-7BB5DD3B35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370732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fade">
                                      <p:cBhvr>
                                        <p:cTn id="46" dur="500"/>
                                        <p:tgtEl>
                                          <p:spTgt spid="1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500"/>
                                        <p:tgtEl>
                                          <p:spTgt spid="12"/>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E98A56-AEE4-4924-A89A-2E5F55D07960}"/>
              </a:ext>
            </a:extLst>
          </p:cNvPr>
          <p:cNvPicPr>
            <a:picLocks noChangeAspect="1"/>
          </p:cNvPicPr>
          <p:nvPr/>
        </p:nvPicPr>
        <p:blipFill>
          <a:blip r:embed="rId3"/>
          <a:stretch>
            <a:fillRect/>
          </a:stretch>
        </p:blipFill>
        <p:spPr>
          <a:xfrm>
            <a:off x="7592782" y="894691"/>
            <a:ext cx="4363427" cy="290358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355163" cy="3046988"/>
          </a:xfrm>
          <a:prstGeom prst="rect">
            <a:avLst/>
          </a:prstGeom>
        </p:spPr>
        <p:txBody>
          <a:bodyPr wrap="square">
            <a:spAutoFit/>
          </a:bodyPr>
          <a:lstStyle/>
          <a:p>
            <a:r>
              <a:rPr lang="en-US" sz="3200" b="1" dirty="0"/>
              <a:t>Amir has three parcels.</a:t>
            </a:r>
          </a:p>
          <a:p>
            <a:r>
              <a:rPr lang="en-US" sz="3200" b="1" dirty="0"/>
              <a:t>Parcels A and B together weigh the same as parcel C.</a:t>
            </a:r>
          </a:p>
          <a:p>
            <a:r>
              <a:rPr lang="en-US" sz="3200" b="1" dirty="0"/>
              <a:t>The three parcels weigh 800 grams altogether.</a:t>
            </a:r>
          </a:p>
          <a:p>
            <a:r>
              <a:rPr lang="en-US" sz="3200" b="1" dirty="0"/>
              <a:t>Parcel A weighs 250g.</a:t>
            </a:r>
          </a:p>
          <a:p>
            <a:r>
              <a:rPr lang="en-US" sz="3200" b="1" dirty="0"/>
              <a:t>How much does parcel B weigh?</a:t>
            </a:r>
          </a:p>
          <a:p>
            <a:endParaRPr lang="en-US" sz="3200" b="1" dirty="0"/>
          </a:p>
        </p:txBody>
      </p:sp>
      <p:sp>
        <p:nvSpPr>
          <p:cNvPr id="5" name="TextBox 4">
            <a:extLst>
              <a:ext uri="{FF2B5EF4-FFF2-40B4-BE49-F238E27FC236}">
                <a16:creationId xmlns:a16="http://schemas.microsoft.com/office/drawing/2014/main" id="{E9AA3C65-9F60-459F-8268-6D64779F96D4}"/>
              </a:ext>
            </a:extLst>
          </p:cNvPr>
          <p:cNvSpPr txBox="1"/>
          <p:nvPr/>
        </p:nvSpPr>
        <p:spPr>
          <a:xfrm>
            <a:off x="395307" y="2570469"/>
            <a:ext cx="1811740" cy="584775"/>
          </a:xfrm>
          <a:prstGeom prst="rect">
            <a:avLst/>
          </a:prstGeom>
          <a:noFill/>
        </p:spPr>
        <p:txBody>
          <a:bodyPr wrap="square" rtlCol="0">
            <a:spAutoFit/>
          </a:bodyPr>
          <a:lstStyle/>
          <a:p>
            <a:r>
              <a:rPr lang="en-GB" sz="3200" b="1" dirty="0">
                <a:solidFill>
                  <a:srgbClr val="FF0000"/>
                </a:solidFill>
              </a:rPr>
              <a:t>800 ÷ 2 = </a:t>
            </a:r>
          </a:p>
        </p:txBody>
      </p:sp>
      <p:sp>
        <p:nvSpPr>
          <p:cNvPr id="6" name="TextBox 5">
            <a:extLst>
              <a:ext uri="{FF2B5EF4-FFF2-40B4-BE49-F238E27FC236}">
                <a16:creationId xmlns:a16="http://schemas.microsoft.com/office/drawing/2014/main" id="{F107D63A-E344-49FA-A838-60BD2020952C}"/>
              </a:ext>
            </a:extLst>
          </p:cNvPr>
          <p:cNvSpPr txBox="1"/>
          <p:nvPr/>
        </p:nvSpPr>
        <p:spPr>
          <a:xfrm>
            <a:off x="2017332" y="2570469"/>
            <a:ext cx="2053425" cy="584775"/>
          </a:xfrm>
          <a:prstGeom prst="rect">
            <a:avLst/>
          </a:prstGeom>
          <a:noFill/>
        </p:spPr>
        <p:txBody>
          <a:bodyPr wrap="square" rtlCol="0">
            <a:spAutoFit/>
          </a:bodyPr>
          <a:lstStyle/>
          <a:p>
            <a:r>
              <a:rPr lang="en-GB" sz="3200" b="1" dirty="0">
                <a:solidFill>
                  <a:srgbClr val="FF0000"/>
                </a:solidFill>
              </a:rPr>
              <a:t>400</a:t>
            </a:r>
          </a:p>
        </p:txBody>
      </p:sp>
      <p:sp>
        <p:nvSpPr>
          <p:cNvPr id="7" name="TextBox 6">
            <a:extLst>
              <a:ext uri="{FF2B5EF4-FFF2-40B4-BE49-F238E27FC236}">
                <a16:creationId xmlns:a16="http://schemas.microsoft.com/office/drawing/2014/main" id="{AA8E2EBD-8DD6-45F6-921E-EB0B20D8C3D3}"/>
              </a:ext>
            </a:extLst>
          </p:cNvPr>
          <p:cNvSpPr txBox="1"/>
          <p:nvPr/>
        </p:nvSpPr>
        <p:spPr>
          <a:xfrm>
            <a:off x="7931529" y="2997588"/>
            <a:ext cx="2053425" cy="584775"/>
          </a:xfrm>
          <a:prstGeom prst="rect">
            <a:avLst/>
          </a:prstGeom>
          <a:noFill/>
        </p:spPr>
        <p:txBody>
          <a:bodyPr wrap="square" rtlCol="0">
            <a:spAutoFit/>
          </a:bodyPr>
          <a:lstStyle/>
          <a:p>
            <a:r>
              <a:rPr lang="en-GB" sz="3200" b="1" dirty="0">
                <a:solidFill>
                  <a:srgbClr val="FF0000"/>
                </a:solidFill>
              </a:rPr>
              <a:t>400</a:t>
            </a:r>
          </a:p>
        </p:txBody>
      </p:sp>
      <p:sp>
        <p:nvSpPr>
          <p:cNvPr id="8" name="TextBox 7">
            <a:extLst>
              <a:ext uri="{FF2B5EF4-FFF2-40B4-BE49-F238E27FC236}">
                <a16:creationId xmlns:a16="http://schemas.microsoft.com/office/drawing/2014/main" id="{4F5DEC32-CC82-4DDE-8434-F7C5E56194AA}"/>
              </a:ext>
            </a:extLst>
          </p:cNvPr>
          <p:cNvSpPr txBox="1"/>
          <p:nvPr/>
        </p:nvSpPr>
        <p:spPr>
          <a:xfrm>
            <a:off x="10853402" y="2992513"/>
            <a:ext cx="854116" cy="584775"/>
          </a:xfrm>
          <a:prstGeom prst="rect">
            <a:avLst/>
          </a:prstGeom>
          <a:noFill/>
        </p:spPr>
        <p:txBody>
          <a:bodyPr wrap="square" rtlCol="0">
            <a:spAutoFit/>
          </a:bodyPr>
          <a:lstStyle/>
          <a:p>
            <a:r>
              <a:rPr lang="en-GB" sz="3200" b="1" dirty="0">
                <a:solidFill>
                  <a:srgbClr val="FF0000"/>
                </a:solidFill>
              </a:rPr>
              <a:t>400</a:t>
            </a:r>
          </a:p>
        </p:txBody>
      </p:sp>
      <p:sp>
        <p:nvSpPr>
          <p:cNvPr id="9" name="TextBox 8">
            <a:extLst>
              <a:ext uri="{FF2B5EF4-FFF2-40B4-BE49-F238E27FC236}">
                <a16:creationId xmlns:a16="http://schemas.microsoft.com/office/drawing/2014/main" id="{5277721A-8E36-4898-B998-E97B4A22B77F}"/>
              </a:ext>
            </a:extLst>
          </p:cNvPr>
          <p:cNvSpPr txBox="1"/>
          <p:nvPr/>
        </p:nvSpPr>
        <p:spPr>
          <a:xfrm>
            <a:off x="395307" y="3155244"/>
            <a:ext cx="2580368" cy="584775"/>
          </a:xfrm>
          <a:prstGeom prst="rect">
            <a:avLst/>
          </a:prstGeom>
          <a:noFill/>
        </p:spPr>
        <p:txBody>
          <a:bodyPr wrap="square" rtlCol="0">
            <a:spAutoFit/>
          </a:bodyPr>
          <a:lstStyle/>
          <a:p>
            <a:r>
              <a:rPr lang="en-GB" sz="3200" b="1" dirty="0">
                <a:solidFill>
                  <a:srgbClr val="FF0000"/>
                </a:solidFill>
              </a:rPr>
              <a:t>400 – 250 = </a:t>
            </a:r>
          </a:p>
        </p:txBody>
      </p:sp>
      <p:sp>
        <p:nvSpPr>
          <p:cNvPr id="10" name="TextBox 9">
            <a:extLst>
              <a:ext uri="{FF2B5EF4-FFF2-40B4-BE49-F238E27FC236}">
                <a16:creationId xmlns:a16="http://schemas.microsoft.com/office/drawing/2014/main" id="{5720BB1F-0AD3-4633-821F-081764237E51}"/>
              </a:ext>
            </a:extLst>
          </p:cNvPr>
          <p:cNvSpPr txBox="1"/>
          <p:nvPr/>
        </p:nvSpPr>
        <p:spPr>
          <a:xfrm>
            <a:off x="2411769" y="3155243"/>
            <a:ext cx="2580368" cy="584775"/>
          </a:xfrm>
          <a:prstGeom prst="rect">
            <a:avLst/>
          </a:prstGeom>
          <a:noFill/>
        </p:spPr>
        <p:txBody>
          <a:bodyPr wrap="square" rtlCol="0">
            <a:spAutoFit/>
          </a:bodyPr>
          <a:lstStyle/>
          <a:p>
            <a:r>
              <a:rPr lang="en-GB" sz="3200" b="1" dirty="0">
                <a:solidFill>
                  <a:srgbClr val="FF0000"/>
                </a:solidFill>
              </a:rPr>
              <a:t>150 grams</a:t>
            </a:r>
          </a:p>
        </p:txBody>
      </p:sp>
    </p:spTree>
    <p:extLst>
      <p:ext uri="{BB962C8B-B14F-4D97-AF65-F5344CB8AC3E}">
        <p14:creationId xmlns:p14="http://schemas.microsoft.com/office/powerpoint/2010/main" val="647263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3515C00-D125-4AB9-885B-C25DF8FB7ED7}"/>
              </a:ext>
            </a:extLst>
          </p:cNvPr>
          <p:cNvPicPr>
            <a:picLocks noChangeAspect="1"/>
          </p:cNvPicPr>
          <p:nvPr/>
        </p:nvPicPr>
        <p:blipFill>
          <a:blip r:embed="rId3"/>
          <a:stretch>
            <a:fillRect/>
          </a:stretch>
        </p:blipFill>
        <p:spPr>
          <a:xfrm>
            <a:off x="387359" y="888050"/>
            <a:ext cx="9214268" cy="3904083"/>
          </a:xfrm>
          <a:prstGeom prst="rect">
            <a:avLst/>
          </a:prstGeom>
        </p:spPr>
      </p:pic>
      <p:sp>
        <p:nvSpPr>
          <p:cNvPr id="2" name="Rectangle 1">
            <a:extLst>
              <a:ext uri="{FF2B5EF4-FFF2-40B4-BE49-F238E27FC236}">
                <a16:creationId xmlns:a16="http://schemas.microsoft.com/office/drawing/2014/main" id="{E9200F30-C310-4F33-9D5F-F65915AD20D2}"/>
              </a:ext>
            </a:extLst>
          </p:cNvPr>
          <p:cNvSpPr/>
          <p:nvPr/>
        </p:nvSpPr>
        <p:spPr>
          <a:xfrm>
            <a:off x="103032" y="51516"/>
            <a:ext cx="12192000" cy="58477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this diagram. Calculate the size of angle x and angle y.</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AAA2723A-3A3D-4BB4-A1A4-AD465B961C25}"/>
              </a:ext>
            </a:extLst>
          </p:cNvPr>
          <p:cNvSpPr/>
          <p:nvPr/>
        </p:nvSpPr>
        <p:spPr>
          <a:xfrm>
            <a:off x="4674459" y="795492"/>
            <a:ext cx="7500610" cy="523220"/>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6E1873D1-85ED-49E2-8271-96D6E96F5031}"/>
              </a:ext>
            </a:extLst>
          </p:cNvPr>
          <p:cNvSpPr/>
          <p:nvPr/>
        </p:nvSpPr>
        <p:spPr>
          <a:xfrm>
            <a:off x="6380060" y="1479068"/>
            <a:ext cx="341120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- 35°</a:t>
            </a:r>
          </a:p>
        </p:txBody>
      </p:sp>
      <p:sp>
        <p:nvSpPr>
          <p:cNvPr id="6" name="Rectangle 5">
            <a:extLst>
              <a:ext uri="{FF2B5EF4-FFF2-40B4-BE49-F238E27FC236}">
                <a16:creationId xmlns:a16="http://schemas.microsoft.com/office/drawing/2014/main" id="{A0413FDC-809C-4F42-BE65-950FBB236518}"/>
              </a:ext>
            </a:extLst>
          </p:cNvPr>
          <p:cNvSpPr/>
          <p:nvPr/>
        </p:nvSpPr>
        <p:spPr>
          <a:xfrm>
            <a:off x="6380060" y="2006751"/>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145°</a:t>
            </a:r>
          </a:p>
        </p:txBody>
      </p:sp>
      <p:sp>
        <p:nvSpPr>
          <p:cNvPr id="7" name="Rectangle 6">
            <a:extLst>
              <a:ext uri="{FF2B5EF4-FFF2-40B4-BE49-F238E27FC236}">
                <a16:creationId xmlns:a16="http://schemas.microsoft.com/office/drawing/2014/main" id="{750BDA3F-D221-4372-A74B-59448C575B55}"/>
              </a:ext>
            </a:extLst>
          </p:cNvPr>
          <p:cNvSpPr/>
          <p:nvPr/>
        </p:nvSpPr>
        <p:spPr>
          <a:xfrm>
            <a:off x="8085662"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145°</a:t>
            </a:r>
          </a:p>
        </p:txBody>
      </p:sp>
      <p:sp>
        <p:nvSpPr>
          <p:cNvPr id="8" name="Rectangle 7">
            <a:extLst>
              <a:ext uri="{FF2B5EF4-FFF2-40B4-BE49-F238E27FC236}">
                <a16:creationId xmlns:a16="http://schemas.microsoft.com/office/drawing/2014/main" id="{928C78B2-B62B-40BF-AB63-D49C6A88B13A}"/>
              </a:ext>
            </a:extLst>
          </p:cNvPr>
          <p:cNvSpPr/>
          <p:nvPr/>
        </p:nvSpPr>
        <p:spPr>
          <a:xfrm>
            <a:off x="488645" y="5347506"/>
            <a:ext cx="6620553" cy="523220"/>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9" name="Rectangle 8">
            <a:extLst>
              <a:ext uri="{FF2B5EF4-FFF2-40B4-BE49-F238E27FC236}">
                <a16:creationId xmlns:a16="http://schemas.microsoft.com/office/drawing/2014/main" id="{5E00E37C-2B69-493F-9996-6FC5150A8030}"/>
              </a:ext>
            </a:extLst>
          </p:cNvPr>
          <p:cNvSpPr/>
          <p:nvPr/>
        </p:nvSpPr>
        <p:spPr>
          <a:xfrm>
            <a:off x="530361" y="4792133"/>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0" name="Rectangle 9">
            <a:extLst>
              <a:ext uri="{FF2B5EF4-FFF2-40B4-BE49-F238E27FC236}">
                <a16:creationId xmlns:a16="http://schemas.microsoft.com/office/drawing/2014/main" id="{15D81479-C952-469D-8408-43F1A84470C1}"/>
              </a:ext>
            </a:extLst>
          </p:cNvPr>
          <p:cNvSpPr/>
          <p:nvPr/>
        </p:nvSpPr>
        <p:spPr>
          <a:xfrm>
            <a:off x="3478527" y="1529429"/>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1" name="Rectangle 10">
            <a:extLst>
              <a:ext uri="{FF2B5EF4-FFF2-40B4-BE49-F238E27FC236}">
                <a16:creationId xmlns:a16="http://schemas.microsoft.com/office/drawing/2014/main" id="{84EF3986-9841-4FCC-B73A-342999A62451}"/>
              </a:ext>
            </a:extLst>
          </p:cNvPr>
          <p:cNvSpPr/>
          <p:nvPr/>
        </p:nvSpPr>
        <p:spPr>
          <a:xfrm>
            <a:off x="7262439" y="4974360"/>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- 90° - 35°</a:t>
            </a:r>
          </a:p>
        </p:txBody>
      </p:sp>
      <p:sp>
        <p:nvSpPr>
          <p:cNvPr id="12" name="Rectangle 11">
            <a:extLst>
              <a:ext uri="{FF2B5EF4-FFF2-40B4-BE49-F238E27FC236}">
                <a16:creationId xmlns:a16="http://schemas.microsoft.com/office/drawing/2014/main" id="{29C085DD-AA7C-4542-B75E-6810CF1EAE40}"/>
              </a:ext>
            </a:extLst>
          </p:cNvPr>
          <p:cNvSpPr/>
          <p:nvPr/>
        </p:nvSpPr>
        <p:spPr>
          <a:xfrm>
            <a:off x="7262440" y="5502043"/>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x = 55°</a:t>
            </a:r>
          </a:p>
        </p:txBody>
      </p:sp>
      <p:sp>
        <p:nvSpPr>
          <p:cNvPr id="13" name="Rectangle 12">
            <a:extLst>
              <a:ext uri="{FF2B5EF4-FFF2-40B4-BE49-F238E27FC236}">
                <a16:creationId xmlns:a16="http://schemas.microsoft.com/office/drawing/2014/main" id="{A6B26FCA-48CD-4F6B-8B9F-C5402D85CBAA}"/>
              </a:ext>
            </a:extLst>
          </p:cNvPr>
          <p:cNvSpPr/>
          <p:nvPr/>
        </p:nvSpPr>
        <p:spPr>
          <a:xfrm>
            <a:off x="1713856" y="380656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55°</a:t>
            </a:r>
          </a:p>
        </p:txBody>
      </p:sp>
      <p:sp>
        <p:nvSpPr>
          <p:cNvPr id="14" name="Rectangle 13">
            <a:extLst>
              <a:ext uri="{FF2B5EF4-FFF2-40B4-BE49-F238E27FC236}">
                <a16:creationId xmlns:a16="http://schemas.microsoft.com/office/drawing/2014/main" id="{9AE5CBDC-56D9-4B6B-8FD9-4FAA502BB89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43518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500"/>
                                        <p:tgtEl>
                                          <p:spTgt spid="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percentage to its correct decimal equivalent.</a:t>
            </a:r>
          </a:p>
        </p:txBody>
      </p:sp>
      <p:pic>
        <p:nvPicPr>
          <p:cNvPr id="99330" name="Picture 2">
            <a:extLst>
              <a:ext uri="{FF2B5EF4-FFF2-40B4-BE49-F238E27FC236}">
                <a16:creationId xmlns:a16="http://schemas.microsoft.com/office/drawing/2014/main" id="{01D061F1-A4E4-4C9E-BB30-C951335FC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3499" y="1132502"/>
            <a:ext cx="4394926" cy="4592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C752C00B-0BBC-4781-99F9-2962D8A58188}"/>
              </a:ext>
            </a:extLst>
          </p:cNvPr>
          <p:cNvCxnSpPr>
            <a:cxnSpLocks/>
          </p:cNvCxnSpPr>
          <p:nvPr/>
        </p:nvCxnSpPr>
        <p:spPr>
          <a:xfrm>
            <a:off x="2159465" y="1409935"/>
            <a:ext cx="1745785" cy="238101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E652E4C-24B0-4B83-9F6E-A0AF3403CC65}"/>
              </a:ext>
            </a:extLst>
          </p:cNvPr>
          <p:cNvCxnSpPr>
            <a:cxnSpLocks/>
          </p:cNvCxnSpPr>
          <p:nvPr/>
        </p:nvCxnSpPr>
        <p:spPr>
          <a:xfrm flipV="1">
            <a:off x="2159465" y="3067050"/>
            <a:ext cx="1745785" cy="3619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765987-88BB-46F7-BE0A-AA2B33EB8FBA}"/>
              </a:ext>
            </a:extLst>
          </p:cNvPr>
          <p:cNvCxnSpPr>
            <a:cxnSpLocks/>
          </p:cNvCxnSpPr>
          <p:nvPr/>
        </p:nvCxnSpPr>
        <p:spPr>
          <a:xfrm flipV="1">
            <a:off x="2168069" y="5448062"/>
            <a:ext cx="173718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E20F5DB-617C-4C52-AD21-8F88AF70CACA}"/>
              </a:ext>
            </a:extLst>
          </p:cNvPr>
          <p:cNvSpPr txBox="1"/>
          <p:nvPr/>
        </p:nvSpPr>
        <p:spPr>
          <a:xfrm>
            <a:off x="4522856" y="5169519"/>
            <a:ext cx="529466" cy="461665"/>
          </a:xfrm>
          <a:prstGeom prst="rect">
            <a:avLst/>
          </a:prstGeom>
          <a:noFill/>
        </p:spPr>
        <p:txBody>
          <a:bodyPr wrap="square" rtlCol="0">
            <a:spAutoFit/>
          </a:bodyPr>
          <a:lstStyle/>
          <a:p>
            <a:r>
              <a:rPr lang="en-GB" sz="2400" b="1" dirty="0">
                <a:solidFill>
                  <a:srgbClr val="FF0000"/>
                </a:solidFill>
              </a:rPr>
              <a:t>0</a:t>
            </a:r>
          </a:p>
        </p:txBody>
      </p:sp>
      <p:sp>
        <p:nvSpPr>
          <p:cNvPr id="9" name="Rectangle 8">
            <a:extLst>
              <a:ext uri="{FF2B5EF4-FFF2-40B4-BE49-F238E27FC236}">
                <a16:creationId xmlns:a16="http://schemas.microsoft.com/office/drawing/2014/main" id="{0E069F55-9EF5-4C5C-A904-B9DC3860CC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55249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BBDC98F-E6CD-4472-9AA0-ED29204BF855}"/>
              </a:ext>
            </a:extLst>
          </p:cNvPr>
          <p:cNvPicPr>
            <a:picLocks noChangeAspect="1"/>
          </p:cNvPicPr>
          <p:nvPr/>
        </p:nvPicPr>
        <p:blipFill>
          <a:blip r:embed="rId3"/>
          <a:stretch>
            <a:fillRect/>
          </a:stretch>
        </p:blipFill>
        <p:spPr>
          <a:xfrm>
            <a:off x="351694" y="1068552"/>
            <a:ext cx="6991642" cy="5436138"/>
          </a:xfrm>
          <a:prstGeom prst="rect">
            <a:avLst/>
          </a:prstGeom>
        </p:spPr>
      </p:pic>
      <p:sp>
        <p:nvSpPr>
          <p:cNvPr id="2" name="Rectangle 1">
            <a:extLst>
              <a:ext uri="{FF2B5EF4-FFF2-40B4-BE49-F238E27FC236}">
                <a16:creationId xmlns:a16="http://schemas.microsoft.com/office/drawing/2014/main" id="{5FD568C5-FA69-4D5D-B705-7919CB4AF6E9}"/>
              </a:ext>
            </a:extLst>
          </p:cNvPr>
          <p:cNvSpPr/>
          <p:nvPr/>
        </p:nvSpPr>
        <p:spPr>
          <a:xfrm>
            <a:off x="56123" y="50000"/>
            <a:ext cx="7686913"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y in this diagram.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C832691-3EA3-4000-B4C2-B5BE499AE00A}"/>
              </a:ext>
            </a:extLst>
          </p:cNvPr>
          <p:cNvSpPr/>
          <p:nvPr/>
        </p:nvSpPr>
        <p:spPr>
          <a:xfrm>
            <a:off x="6807200" y="453140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60214029-0473-419F-99C0-5971D5122467}"/>
              </a:ext>
            </a:extLst>
          </p:cNvPr>
          <p:cNvSpPr/>
          <p:nvPr/>
        </p:nvSpPr>
        <p:spPr>
          <a:xfrm>
            <a:off x="7294667" y="248961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6" name="Rectangle 5">
            <a:extLst>
              <a:ext uri="{FF2B5EF4-FFF2-40B4-BE49-F238E27FC236}">
                <a16:creationId xmlns:a16="http://schemas.microsoft.com/office/drawing/2014/main" id="{0D5A247B-13DB-43F0-9CB5-6F486128274E}"/>
              </a:ext>
            </a:extLst>
          </p:cNvPr>
          <p:cNvSpPr/>
          <p:nvPr/>
        </p:nvSpPr>
        <p:spPr>
          <a:xfrm>
            <a:off x="7294667" y="352869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- 90° - 65°</a:t>
            </a:r>
          </a:p>
        </p:txBody>
      </p:sp>
      <p:sp>
        <p:nvSpPr>
          <p:cNvPr id="7" name="Rectangle 6">
            <a:extLst>
              <a:ext uri="{FF2B5EF4-FFF2-40B4-BE49-F238E27FC236}">
                <a16:creationId xmlns:a16="http://schemas.microsoft.com/office/drawing/2014/main" id="{613A1C38-E61E-46E2-A84C-241980939E91}"/>
              </a:ext>
            </a:extLst>
          </p:cNvPr>
          <p:cNvSpPr/>
          <p:nvPr/>
        </p:nvSpPr>
        <p:spPr>
          <a:xfrm>
            <a:off x="7294667" y="405191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- 155°</a:t>
            </a:r>
          </a:p>
        </p:txBody>
      </p:sp>
      <p:sp>
        <p:nvSpPr>
          <p:cNvPr id="8" name="Rectangle 7">
            <a:extLst>
              <a:ext uri="{FF2B5EF4-FFF2-40B4-BE49-F238E27FC236}">
                <a16:creationId xmlns:a16="http://schemas.microsoft.com/office/drawing/2014/main" id="{8481E71A-3EA6-41A2-8863-00A097D79DDA}"/>
              </a:ext>
            </a:extLst>
          </p:cNvPr>
          <p:cNvSpPr/>
          <p:nvPr/>
        </p:nvSpPr>
        <p:spPr>
          <a:xfrm>
            <a:off x="7294667" y="457959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25°</a:t>
            </a:r>
          </a:p>
        </p:txBody>
      </p:sp>
      <p:sp>
        <p:nvSpPr>
          <p:cNvPr id="9" name="Rectangle 8">
            <a:extLst>
              <a:ext uri="{FF2B5EF4-FFF2-40B4-BE49-F238E27FC236}">
                <a16:creationId xmlns:a16="http://schemas.microsoft.com/office/drawing/2014/main" id="{A65B385F-0470-4EC1-B59E-4CC7AA5C9A31}"/>
              </a:ext>
            </a:extLst>
          </p:cNvPr>
          <p:cNvSpPr/>
          <p:nvPr/>
        </p:nvSpPr>
        <p:spPr>
          <a:xfrm>
            <a:off x="5195222" y="4779652"/>
            <a:ext cx="1074057" cy="646331"/>
          </a:xfrm>
          <a:prstGeom prst="rect">
            <a:avLst/>
          </a:prstGeom>
        </p:spPr>
        <p:txBody>
          <a:bodyPr wrap="square">
            <a:spAutoFit/>
          </a:bodyPr>
          <a:lstStyle/>
          <a:p>
            <a:r>
              <a:rPr lang="en-GB" sz="3600" b="1" dirty="0">
                <a:solidFill>
                  <a:srgbClr val="FF0000"/>
                </a:solidFill>
                <a:latin typeface="Arial Black" panose="020B0A04020102020204" pitchFamily="34" charset="0"/>
              </a:rPr>
              <a:t>25°</a:t>
            </a:r>
          </a:p>
        </p:txBody>
      </p:sp>
      <p:sp>
        <p:nvSpPr>
          <p:cNvPr id="10" name="Rectangle 9">
            <a:extLst>
              <a:ext uri="{FF2B5EF4-FFF2-40B4-BE49-F238E27FC236}">
                <a16:creationId xmlns:a16="http://schemas.microsoft.com/office/drawing/2014/main" id="{754604C4-9E0C-46FA-BB8E-FAF521E0EEF2}"/>
              </a:ext>
            </a:extLst>
          </p:cNvPr>
          <p:cNvSpPr/>
          <p:nvPr/>
        </p:nvSpPr>
        <p:spPr>
          <a:xfrm>
            <a:off x="7294667" y="1875161"/>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1" name="Rectangle 10">
            <a:extLst>
              <a:ext uri="{FF2B5EF4-FFF2-40B4-BE49-F238E27FC236}">
                <a16:creationId xmlns:a16="http://schemas.microsoft.com/office/drawing/2014/main" id="{1638AAE1-6FCE-4FAF-ADD5-4EC711867CCA}"/>
              </a:ext>
            </a:extLst>
          </p:cNvPr>
          <p:cNvSpPr/>
          <p:nvPr/>
        </p:nvSpPr>
        <p:spPr>
          <a:xfrm>
            <a:off x="3847515" y="3429000"/>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2" name="Rectangle 11">
            <a:extLst>
              <a:ext uri="{FF2B5EF4-FFF2-40B4-BE49-F238E27FC236}">
                <a16:creationId xmlns:a16="http://schemas.microsoft.com/office/drawing/2014/main" id="{E3531CAB-1276-4C4B-BF1A-FA62D6CC5B6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89091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each of these numbers in its correct place on the sorting diagram.</a:t>
            </a:r>
          </a:p>
          <a:p>
            <a:r>
              <a:rPr lang="en-US" sz="3200" dirty="0"/>
              <a:t>          40      8       15</a:t>
            </a:r>
          </a:p>
        </p:txBody>
      </p:sp>
      <p:pic>
        <p:nvPicPr>
          <p:cNvPr id="3" name="Picture 2">
            <a:extLst>
              <a:ext uri="{FF2B5EF4-FFF2-40B4-BE49-F238E27FC236}">
                <a16:creationId xmlns:a16="http://schemas.microsoft.com/office/drawing/2014/main" id="{17D9EAFB-DD5C-4FFF-8735-B9C57564DD3F}"/>
              </a:ext>
            </a:extLst>
          </p:cNvPr>
          <p:cNvPicPr>
            <a:picLocks noChangeAspect="1"/>
          </p:cNvPicPr>
          <p:nvPr/>
        </p:nvPicPr>
        <p:blipFill>
          <a:blip r:embed="rId3"/>
          <a:stretch>
            <a:fillRect/>
          </a:stretch>
        </p:blipFill>
        <p:spPr>
          <a:xfrm>
            <a:off x="350970" y="1619660"/>
            <a:ext cx="7454553" cy="4865546"/>
          </a:xfrm>
          <a:prstGeom prst="rect">
            <a:avLst/>
          </a:prstGeom>
        </p:spPr>
      </p:pic>
      <p:sp>
        <p:nvSpPr>
          <p:cNvPr id="5" name="TextBox 4">
            <a:extLst>
              <a:ext uri="{FF2B5EF4-FFF2-40B4-BE49-F238E27FC236}">
                <a16:creationId xmlns:a16="http://schemas.microsoft.com/office/drawing/2014/main" id="{830FBA5F-0850-4548-B152-CC8194E671D9}"/>
              </a:ext>
            </a:extLst>
          </p:cNvPr>
          <p:cNvSpPr txBox="1"/>
          <p:nvPr/>
        </p:nvSpPr>
        <p:spPr>
          <a:xfrm>
            <a:off x="3668159" y="326741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a:t>
            </a:r>
          </a:p>
        </p:txBody>
      </p:sp>
      <p:sp>
        <p:nvSpPr>
          <p:cNvPr id="6" name="TextBox 5">
            <a:extLst>
              <a:ext uri="{FF2B5EF4-FFF2-40B4-BE49-F238E27FC236}">
                <a16:creationId xmlns:a16="http://schemas.microsoft.com/office/drawing/2014/main" id="{E54C8C4B-C8C0-44C9-87B7-CEDFEBE90A99}"/>
              </a:ext>
            </a:extLst>
          </p:cNvPr>
          <p:cNvSpPr txBox="1"/>
          <p:nvPr/>
        </p:nvSpPr>
        <p:spPr>
          <a:xfrm>
            <a:off x="5069737" y="3626029"/>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 name="TextBox 6">
            <a:extLst>
              <a:ext uri="{FF2B5EF4-FFF2-40B4-BE49-F238E27FC236}">
                <a16:creationId xmlns:a16="http://schemas.microsoft.com/office/drawing/2014/main" id="{BB4595F3-787B-41EE-914D-45236ED82E8B}"/>
              </a:ext>
            </a:extLst>
          </p:cNvPr>
          <p:cNvSpPr txBox="1"/>
          <p:nvPr/>
        </p:nvSpPr>
        <p:spPr>
          <a:xfrm>
            <a:off x="2140620" y="326741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Tree>
    <p:extLst>
      <p:ext uri="{BB962C8B-B14F-4D97-AF65-F5344CB8AC3E}">
        <p14:creationId xmlns:p14="http://schemas.microsoft.com/office/powerpoint/2010/main" val="2970971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BE5EA49-D79C-4108-9348-30A2B66FDA6B}"/>
              </a:ext>
            </a:extLst>
          </p:cNvPr>
          <p:cNvPicPr>
            <a:picLocks noChangeAspect="1"/>
          </p:cNvPicPr>
          <p:nvPr/>
        </p:nvPicPr>
        <p:blipFill>
          <a:blip r:embed="rId3"/>
          <a:stretch>
            <a:fillRect/>
          </a:stretch>
        </p:blipFill>
        <p:spPr>
          <a:xfrm>
            <a:off x="1457906" y="1316442"/>
            <a:ext cx="4193200" cy="3555641"/>
          </a:xfrm>
          <a:prstGeom prst="rect">
            <a:avLst/>
          </a:prstGeom>
        </p:spPr>
      </p:pic>
      <p:sp>
        <p:nvSpPr>
          <p:cNvPr id="2" name="Rectangle 1">
            <a:extLst>
              <a:ext uri="{FF2B5EF4-FFF2-40B4-BE49-F238E27FC236}">
                <a16:creationId xmlns:a16="http://schemas.microsoft.com/office/drawing/2014/main" id="{A93A950D-BEC5-4977-A02A-20396A687AB0}"/>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These two shaded triangles are each inside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Under each hexagon, tick the correct name of the shaded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68979735-F254-4210-B1A4-3219F739E04B}"/>
              </a:ext>
            </a:extLst>
          </p:cNvPr>
          <p:cNvSpPr/>
          <p:nvPr/>
        </p:nvSpPr>
        <p:spPr>
          <a:xfrm>
            <a:off x="2307103" y="4872083"/>
            <a:ext cx="2278207" cy="1569660"/>
          </a:xfrm>
          <a:prstGeom prst="rect">
            <a:avLst/>
          </a:prstGeom>
        </p:spPr>
        <p:txBody>
          <a:bodyPr wrap="square">
            <a:spAutoFit/>
          </a:bodyPr>
          <a:lstStyle/>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equilateral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isosceles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r>
              <a:rPr lang="en-GB" sz="3200" dirty="0">
                <a:latin typeface="Calibri" panose="020F0502020204030204" pitchFamily="34" charset="0"/>
                <a:ea typeface="Calibri" panose="020F0502020204030204" pitchFamily="34" charset="0"/>
                <a:cs typeface="Times New Roman" panose="02020603050405020304" pitchFamily="18" charset="0"/>
              </a:rPr>
              <a:t>scalene</a:t>
            </a:r>
            <a:endParaRPr lang="en-GB" sz="3200" dirty="0">
              <a:latin typeface="Calibri" panose="020F0502020204030204" pitchFamily="34" charset="0"/>
            </a:endParaRPr>
          </a:p>
        </p:txBody>
      </p:sp>
      <p:sp>
        <p:nvSpPr>
          <p:cNvPr id="6" name="Rectangle 5">
            <a:extLst>
              <a:ext uri="{FF2B5EF4-FFF2-40B4-BE49-F238E27FC236}">
                <a16:creationId xmlns:a16="http://schemas.microsoft.com/office/drawing/2014/main" id="{F4C35050-05AF-4DD2-BB56-219046034DBE}"/>
              </a:ext>
            </a:extLst>
          </p:cNvPr>
          <p:cNvSpPr/>
          <p:nvPr/>
        </p:nvSpPr>
        <p:spPr>
          <a:xfrm>
            <a:off x="6434363" y="4917552"/>
            <a:ext cx="2845625" cy="1569660"/>
          </a:xfrm>
          <a:prstGeom prst="rect">
            <a:avLst/>
          </a:prstGeom>
        </p:spPr>
        <p:txBody>
          <a:bodyPr wrap="square">
            <a:spAutoFit/>
          </a:bodyPr>
          <a:lstStyle/>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equilateral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isosceles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r>
              <a:rPr lang="en-GB" sz="3200" dirty="0">
                <a:latin typeface="Calibri" panose="020F0502020204030204" pitchFamily="34" charset="0"/>
                <a:ea typeface="Calibri" panose="020F0502020204030204" pitchFamily="34" charset="0"/>
                <a:cs typeface="Times New Roman" panose="02020603050405020304" pitchFamily="18" charset="0"/>
              </a:rPr>
              <a:t>scalene</a:t>
            </a:r>
            <a:endParaRPr lang="en-GB" sz="3200" dirty="0">
              <a:latin typeface="Calibri" panose="020F0502020204030204" pitchFamily="34" charset="0"/>
            </a:endParaRPr>
          </a:p>
        </p:txBody>
      </p:sp>
      <p:sp>
        <p:nvSpPr>
          <p:cNvPr id="7" name="Rectangle 6">
            <a:extLst>
              <a:ext uri="{FF2B5EF4-FFF2-40B4-BE49-F238E27FC236}">
                <a16:creationId xmlns:a16="http://schemas.microsoft.com/office/drawing/2014/main" id="{20FE2FA5-5B42-4734-B32A-E474DFDD2B26}"/>
              </a:ext>
            </a:extLst>
          </p:cNvPr>
          <p:cNvSpPr/>
          <p:nvPr/>
        </p:nvSpPr>
        <p:spPr>
          <a:xfrm>
            <a:off x="4190347" y="523841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6B73B172-F815-4807-AC0F-A589665D55D0}"/>
              </a:ext>
            </a:extLst>
          </p:cNvPr>
          <p:cNvSpPr/>
          <p:nvPr/>
        </p:nvSpPr>
        <p:spPr>
          <a:xfrm>
            <a:off x="8484611" y="574060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66D1A011-67E5-41BE-B72B-9A2A0AFCB8B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pic>
        <p:nvPicPr>
          <p:cNvPr id="10" name="Picture 9">
            <a:extLst>
              <a:ext uri="{FF2B5EF4-FFF2-40B4-BE49-F238E27FC236}">
                <a16:creationId xmlns:a16="http://schemas.microsoft.com/office/drawing/2014/main" id="{B7BE920C-8141-434D-8E7D-CC7C089AE352}"/>
              </a:ext>
            </a:extLst>
          </p:cNvPr>
          <p:cNvPicPr>
            <a:picLocks noChangeAspect="1"/>
          </p:cNvPicPr>
          <p:nvPr/>
        </p:nvPicPr>
        <p:blipFill>
          <a:blip r:embed="rId4"/>
          <a:stretch>
            <a:fillRect/>
          </a:stretch>
        </p:blipFill>
        <p:spPr>
          <a:xfrm>
            <a:off x="6082837" y="1404768"/>
            <a:ext cx="3838036" cy="3324395"/>
          </a:xfrm>
          <a:prstGeom prst="rect">
            <a:avLst/>
          </a:prstGeom>
        </p:spPr>
      </p:pic>
    </p:spTree>
    <p:extLst>
      <p:ext uri="{BB962C8B-B14F-4D97-AF65-F5344CB8AC3E}">
        <p14:creationId xmlns:p14="http://schemas.microsoft.com/office/powerpoint/2010/main" val="2437722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two other prime numbers that multiply to make 165</a:t>
            </a:r>
          </a:p>
        </p:txBody>
      </p:sp>
      <p:pic>
        <p:nvPicPr>
          <p:cNvPr id="3" name="Picture 2">
            <a:extLst>
              <a:ext uri="{FF2B5EF4-FFF2-40B4-BE49-F238E27FC236}">
                <a16:creationId xmlns:a16="http://schemas.microsoft.com/office/drawing/2014/main" id="{C081349E-1322-4F64-9B5A-7AFE68F62629}"/>
              </a:ext>
            </a:extLst>
          </p:cNvPr>
          <p:cNvPicPr>
            <a:picLocks noChangeAspect="1"/>
          </p:cNvPicPr>
          <p:nvPr/>
        </p:nvPicPr>
        <p:blipFill>
          <a:blip r:embed="rId3"/>
          <a:stretch>
            <a:fillRect/>
          </a:stretch>
        </p:blipFill>
        <p:spPr>
          <a:xfrm>
            <a:off x="439961" y="689510"/>
            <a:ext cx="9972675" cy="1095375"/>
          </a:xfrm>
          <a:prstGeom prst="rect">
            <a:avLst/>
          </a:prstGeom>
        </p:spPr>
      </p:pic>
      <p:sp>
        <p:nvSpPr>
          <p:cNvPr id="5" name="Rectangle 4">
            <a:extLst>
              <a:ext uri="{FF2B5EF4-FFF2-40B4-BE49-F238E27FC236}">
                <a16:creationId xmlns:a16="http://schemas.microsoft.com/office/drawing/2014/main" id="{BC37F78A-CC97-491C-832D-B2362E2F601A}"/>
              </a:ext>
            </a:extLst>
          </p:cNvPr>
          <p:cNvSpPr/>
          <p:nvPr/>
        </p:nvSpPr>
        <p:spPr>
          <a:xfrm>
            <a:off x="1441578" y="2475332"/>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99E5E8DB-18F1-466D-AA5D-05058DA326DE}"/>
              </a:ext>
            </a:extLst>
          </p:cNvPr>
          <p:cNvSpPr/>
          <p:nvPr/>
        </p:nvSpPr>
        <p:spPr>
          <a:xfrm>
            <a:off x="2332437" y="24765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TextBox 6">
            <a:extLst>
              <a:ext uri="{FF2B5EF4-FFF2-40B4-BE49-F238E27FC236}">
                <a16:creationId xmlns:a16="http://schemas.microsoft.com/office/drawing/2014/main" id="{7496C9C5-B5DC-4CFA-8ACA-E3700111BFC6}"/>
              </a:ext>
            </a:extLst>
          </p:cNvPr>
          <p:cNvSpPr txBox="1"/>
          <p:nvPr/>
        </p:nvSpPr>
        <p:spPr>
          <a:xfrm>
            <a:off x="1435005" y="241428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1 6 5</a:t>
            </a:r>
          </a:p>
        </p:txBody>
      </p:sp>
      <p:sp>
        <p:nvSpPr>
          <p:cNvPr id="8" name="TextBox 7">
            <a:extLst>
              <a:ext uri="{FF2B5EF4-FFF2-40B4-BE49-F238E27FC236}">
                <a16:creationId xmlns:a16="http://schemas.microsoft.com/office/drawing/2014/main" id="{DC871A86-CF81-4680-A89F-AFF151B54914}"/>
              </a:ext>
            </a:extLst>
          </p:cNvPr>
          <p:cNvSpPr txBox="1"/>
          <p:nvPr/>
        </p:nvSpPr>
        <p:spPr>
          <a:xfrm>
            <a:off x="960388" y="24273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9" name="Straight Connector 8">
            <a:extLst>
              <a:ext uri="{FF2B5EF4-FFF2-40B4-BE49-F238E27FC236}">
                <a16:creationId xmlns:a16="http://schemas.microsoft.com/office/drawing/2014/main" id="{FEA5897E-B905-4A9B-B91E-BF4C96B94C17}"/>
              </a:ext>
            </a:extLst>
          </p:cNvPr>
          <p:cNvCxnSpPr>
            <a:cxnSpLocks/>
          </p:cNvCxnSpPr>
          <p:nvPr/>
        </p:nvCxnSpPr>
        <p:spPr>
          <a:xfrm>
            <a:off x="1435005" y="247690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4ECDD50-4C57-483F-B8AA-F43A8B83633A}"/>
              </a:ext>
            </a:extLst>
          </p:cNvPr>
          <p:cNvCxnSpPr>
            <a:cxnSpLocks/>
          </p:cNvCxnSpPr>
          <p:nvPr/>
        </p:nvCxnSpPr>
        <p:spPr>
          <a:xfrm flipH="1">
            <a:off x="1450159" y="247690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99BC5F5-2A49-4165-ABE2-B1F8BA7022F3}"/>
              </a:ext>
            </a:extLst>
          </p:cNvPr>
          <p:cNvSpPr txBox="1"/>
          <p:nvPr/>
        </p:nvSpPr>
        <p:spPr>
          <a:xfrm>
            <a:off x="1876964" y="19765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BA75C72C-2860-4A47-8B22-15319719D5EC}"/>
              </a:ext>
            </a:extLst>
          </p:cNvPr>
          <p:cNvSpPr txBox="1"/>
          <p:nvPr/>
        </p:nvSpPr>
        <p:spPr>
          <a:xfrm>
            <a:off x="2299970" y="1976590"/>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54F53A72-B4EE-4147-B29D-289F6DBB7E3C}"/>
              </a:ext>
            </a:extLst>
          </p:cNvPr>
          <p:cNvSpPr txBox="1"/>
          <p:nvPr/>
        </p:nvSpPr>
        <p:spPr>
          <a:xfrm>
            <a:off x="2186214" y="245423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5CC223F9-A13D-428B-8543-BBF548AC7469}"/>
              </a:ext>
            </a:extLst>
          </p:cNvPr>
          <p:cNvSpPr txBox="1"/>
          <p:nvPr/>
        </p:nvSpPr>
        <p:spPr>
          <a:xfrm>
            <a:off x="3551197" y="1976590"/>
            <a:ext cx="36333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x 3 = 33</a:t>
            </a:r>
          </a:p>
        </p:txBody>
      </p:sp>
      <p:sp>
        <p:nvSpPr>
          <p:cNvPr id="15" name="TextBox 14">
            <a:extLst>
              <a:ext uri="{FF2B5EF4-FFF2-40B4-BE49-F238E27FC236}">
                <a16:creationId xmlns:a16="http://schemas.microsoft.com/office/drawing/2014/main" id="{6E43FB01-155F-49BF-B927-256913FDF8E4}"/>
              </a:ext>
            </a:extLst>
          </p:cNvPr>
          <p:cNvSpPr txBox="1"/>
          <p:nvPr/>
        </p:nvSpPr>
        <p:spPr>
          <a:xfrm>
            <a:off x="3947961" y="937813"/>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16" name="TextBox 15">
            <a:extLst>
              <a:ext uri="{FF2B5EF4-FFF2-40B4-BE49-F238E27FC236}">
                <a16:creationId xmlns:a16="http://schemas.microsoft.com/office/drawing/2014/main" id="{164933C7-A338-42D1-90C9-8BAA73E033CE}"/>
              </a:ext>
            </a:extLst>
          </p:cNvPr>
          <p:cNvSpPr txBox="1"/>
          <p:nvPr/>
        </p:nvSpPr>
        <p:spPr>
          <a:xfrm>
            <a:off x="7133088" y="937813"/>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Rectangle 16">
            <a:extLst>
              <a:ext uri="{FF2B5EF4-FFF2-40B4-BE49-F238E27FC236}">
                <a16:creationId xmlns:a16="http://schemas.microsoft.com/office/drawing/2014/main" id="{2DE0A246-D272-4D64-B018-3B13955B3D2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9935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5"/>
                                        </p:tgtEl>
                                      </p:cBhvr>
                                    </p:animEffect>
                                    <p:set>
                                      <p:cBhvr>
                                        <p:cTn id="36" dur="1" fill="hold">
                                          <p:stCondLst>
                                            <p:cond delay="499"/>
                                          </p:stCondLst>
                                        </p:cTn>
                                        <p:tgtEl>
                                          <p:spTgt spid="5"/>
                                        </p:tgtEl>
                                        <p:attrNameLst>
                                          <p:attrName>style.visibility</p:attrName>
                                        </p:attrNameLst>
                                      </p:cBhvr>
                                      <p:to>
                                        <p:strVal val="hidden"/>
                                      </p:to>
                                    </p:set>
                                  </p:childTnLst>
                                </p:cTn>
                              </p:par>
                            </p:childTnLst>
                          </p:cTn>
                        </p:par>
                        <p:par>
                          <p:cTn id="37" fill="hold">
                            <p:stCondLst>
                              <p:cond delay="500"/>
                            </p:stCondLst>
                            <p:childTnLst>
                              <p:par>
                                <p:cTn id="38" presetID="10" presetClass="entr" presetSubtype="0" fill="hold" grpId="0"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500"/>
                                        <p:tgtEl>
                                          <p:spTgt spid="6"/>
                                        </p:tgtEl>
                                      </p:cBhvr>
                                    </p:animEffect>
                                    <p:set>
                                      <p:cBhvr>
                                        <p:cTn id="50" dur="1" fill="hold">
                                          <p:stCondLst>
                                            <p:cond delay="499"/>
                                          </p:stCondLst>
                                        </p:cTn>
                                        <p:tgtEl>
                                          <p:spTgt spid="6"/>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p:bldP spid="8" grpId="0"/>
      <p:bldP spid="11" grpId="0"/>
      <p:bldP spid="12" grpId="0"/>
      <p:bldP spid="13" grpId="0"/>
      <p:bldP spid="14" grpId="0"/>
      <p:bldP spid="15" grpId="0"/>
      <p:bldP spid="16"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Circle all the numbers that are one more than a multiple of 4</a:t>
            </a:r>
          </a:p>
          <a:p>
            <a:endParaRPr lang="en-US" sz="3200" b="1" dirty="0"/>
          </a:p>
          <a:p>
            <a:r>
              <a:rPr lang="en-US" sz="3200" dirty="0"/>
              <a:t>          11                17                25                34                40                49 </a:t>
            </a:r>
            <a:endParaRPr lang="en-US" sz="2800" dirty="0"/>
          </a:p>
        </p:txBody>
      </p:sp>
      <p:sp>
        <p:nvSpPr>
          <p:cNvPr id="4" name="Oval 3">
            <a:extLst>
              <a:ext uri="{FF2B5EF4-FFF2-40B4-BE49-F238E27FC236}">
                <a16:creationId xmlns:a16="http://schemas.microsoft.com/office/drawing/2014/main" id="{021975BC-BB28-4B87-A28C-92CA58A799E9}"/>
              </a:ext>
            </a:extLst>
          </p:cNvPr>
          <p:cNvSpPr/>
          <p:nvPr/>
        </p:nvSpPr>
        <p:spPr>
          <a:xfrm>
            <a:off x="2726233"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7D8F375B-FD04-4499-ABD0-F8FE707E6A9B}"/>
              </a:ext>
            </a:extLst>
          </p:cNvPr>
          <p:cNvSpPr/>
          <p:nvPr/>
        </p:nvSpPr>
        <p:spPr>
          <a:xfrm>
            <a:off x="2178707"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 16</a:t>
            </a:r>
          </a:p>
        </p:txBody>
      </p:sp>
      <p:sp>
        <p:nvSpPr>
          <p:cNvPr id="8" name="Oval 7">
            <a:extLst>
              <a:ext uri="{FF2B5EF4-FFF2-40B4-BE49-F238E27FC236}">
                <a16:creationId xmlns:a16="http://schemas.microsoft.com/office/drawing/2014/main" id="{A250436C-498B-4D12-89E6-B8F4BB67D382}"/>
              </a:ext>
            </a:extLst>
          </p:cNvPr>
          <p:cNvSpPr/>
          <p:nvPr/>
        </p:nvSpPr>
        <p:spPr>
          <a:xfrm>
            <a:off x="4624259"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FEC2CE2C-00A6-49FD-B65D-BA1615530FF7}"/>
              </a:ext>
            </a:extLst>
          </p:cNvPr>
          <p:cNvSpPr/>
          <p:nvPr/>
        </p:nvSpPr>
        <p:spPr>
          <a:xfrm>
            <a:off x="4076733"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10" name="Oval 9">
            <a:extLst>
              <a:ext uri="{FF2B5EF4-FFF2-40B4-BE49-F238E27FC236}">
                <a16:creationId xmlns:a16="http://schemas.microsoft.com/office/drawing/2014/main" id="{CAE782DB-1331-4A5D-BEB6-15BCA6736E9D}"/>
              </a:ext>
            </a:extLst>
          </p:cNvPr>
          <p:cNvSpPr/>
          <p:nvPr/>
        </p:nvSpPr>
        <p:spPr>
          <a:xfrm>
            <a:off x="10276940"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904990B-F412-402D-94E0-7CB7B0FF80AB}"/>
              </a:ext>
            </a:extLst>
          </p:cNvPr>
          <p:cNvSpPr/>
          <p:nvPr/>
        </p:nvSpPr>
        <p:spPr>
          <a:xfrm>
            <a:off x="9729413" y="1619660"/>
            <a:ext cx="211744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4 = 48</a:t>
            </a:r>
          </a:p>
        </p:txBody>
      </p:sp>
    </p:spTree>
    <p:extLst>
      <p:ext uri="{BB962C8B-B14F-4D97-AF65-F5344CB8AC3E}">
        <p14:creationId xmlns:p14="http://schemas.microsoft.com/office/powerpoint/2010/main" val="4030898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8" grpId="0" animBg="1"/>
      <p:bldP spid="9" grpId="0"/>
      <p:bldP spid="10" grpId="0" animBg="1"/>
      <p:bldP spid="11"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D911AA3-2703-4E3D-892C-2C670697776B}"/>
              </a:ext>
            </a:extLst>
          </p:cNvPr>
          <p:cNvSpPr/>
          <p:nvPr/>
        </p:nvSpPr>
        <p:spPr>
          <a:xfrm>
            <a:off x="140680" y="70340"/>
            <a:ext cx="673331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Lindy has 4 triangles, all the same size.</a:t>
            </a:r>
          </a:p>
        </p:txBody>
      </p:sp>
      <p:pic>
        <p:nvPicPr>
          <p:cNvPr id="3" name="Picture 2" descr="https://app.doublestruck.eu/content/K2_REAS/HTML/Q/Q99B20_files/image001.jpg">
            <a:extLst>
              <a:ext uri="{FF2B5EF4-FFF2-40B4-BE49-F238E27FC236}">
                <a16:creationId xmlns:a16="http://schemas.microsoft.com/office/drawing/2014/main" id="{A8DD7382-F034-4489-9EBF-3BF92E1153D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0" y="584775"/>
            <a:ext cx="6760793" cy="2482430"/>
          </a:xfrm>
          <a:prstGeom prst="rect">
            <a:avLst/>
          </a:prstGeom>
          <a:noFill/>
          <a:ln>
            <a:noFill/>
          </a:ln>
        </p:spPr>
      </p:pic>
      <p:sp>
        <p:nvSpPr>
          <p:cNvPr id="4" name="Rectangle 3">
            <a:extLst>
              <a:ext uri="{FF2B5EF4-FFF2-40B4-BE49-F238E27FC236}">
                <a16:creationId xmlns:a16="http://schemas.microsoft.com/office/drawing/2014/main" id="{BD95FD64-80E3-459A-A454-B7FF1EDBA129}"/>
              </a:ext>
            </a:extLst>
          </p:cNvPr>
          <p:cNvSpPr/>
          <p:nvPr/>
        </p:nvSpPr>
        <p:spPr>
          <a:xfrm>
            <a:off x="140680" y="3026349"/>
            <a:ext cx="6113725"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She uses them to make a star.</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perimeter of the star.</a:t>
            </a:r>
          </a:p>
        </p:txBody>
      </p:sp>
      <p:pic>
        <p:nvPicPr>
          <p:cNvPr id="7" name="Picture 6">
            <a:extLst>
              <a:ext uri="{FF2B5EF4-FFF2-40B4-BE49-F238E27FC236}">
                <a16:creationId xmlns:a16="http://schemas.microsoft.com/office/drawing/2014/main" id="{A5BDA359-2AD8-42D8-BED7-57FD210F8582}"/>
              </a:ext>
            </a:extLst>
          </p:cNvPr>
          <p:cNvPicPr>
            <a:picLocks noChangeAspect="1"/>
          </p:cNvPicPr>
          <p:nvPr/>
        </p:nvPicPr>
        <p:blipFill>
          <a:blip r:embed="rId4"/>
          <a:stretch>
            <a:fillRect/>
          </a:stretch>
        </p:blipFill>
        <p:spPr>
          <a:xfrm>
            <a:off x="7928320" y="2589994"/>
            <a:ext cx="3640828" cy="3609577"/>
          </a:xfrm>
          <a:prstGeom prst="rect">
            <a:avLst/>
          </a:prstGeom>
        </p:spPr>
      </p:pic>
      <p:sp>
        <p:nvSpPr>
          <p:cNvPr id="6" name="Rectangle 5">
            <a:extLst>
              <a:ext uri="{FF2B5EF4-FFF2-40B4-BE49-F238E27FC236}">
                <a16:creationId xmlns:a16="http://schemas.microsoft.com/office/drawing/2014/main" id="{FEA2A431-B124-4852-9A2B-C19C10CBF929}"/>
              </a:ext>
            </a:extLst>
          </p:cNvPr>
          <p:cNvSpPr/>
          <p:nvPr/>
        </p:nvSpPr>
        <p:spPr>
          <a:xfrm>
            <a:off x="8576874" y="3241792"/>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8" name="Rectangle 7">
            <a:extLst>
              <a:ext uri="{FF2B5EF4-FFF2-40B4-BE49-F238E27FC236}">
                <a16:creationId xmlns:a16="http://schemas.microsoft.com/office/drawing/2014/main" id="{FEA2A431-B124-4852-9A2B-C19C10CBF929}"/>
              </a:ext>
            </a:extLst>
          </p:cNvPr>
          <p:cNvSpPr/>
          <p:nvPr/>
        </p:nvSpPr>
        <p:spPr>
          <a:xfrm>
            <a:off x="10493324" y="3457236"/>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9" name="Rectangle 8">
            <a:extLst>
              <a:ext uri="{FF2B5EF4-FFF2-40B4-BE49-F238E27FC236}">
                <a16:creationId xmlns:a16="http://schemas.microsoft.com/office/drawing/2014/main" id="{FEA2A431-B124-4852-9A2B-C19C10CBF929}"/>
              </a:ext>
            </a:extLst>
          </p:cNvPr>
          <p:cNvSpPr/>
          <p:nvPr/>
        </p:nvSpPr>
        <p:spPr>
          <a:xfrm>
            <a:off x="10139294" y="4960051"/>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10" name="Rectangle 9">
            <a:extLst>
              <a:ext uri="{FF2B5EF4-FFF2-40B4-BE49-F238E27FC236}">
                <a16:creationId xmlns:a16="http://schemas.microsoft.com/office/drawing/2014/main" id="{FEA2A431-B124-4852-9A2B-C19C10CBF929}"/>
              </a:ext>
            </a:extLst>
          </p:cNvPr>
          <p:cNvSpPr/>
          <p:nvPr/>
        </p:nvSpPr>
        <p:spPr>
          <a:xfrm>
            <a:off x="8475178" y="4824959"/>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cxnSp>
        <p:nvCxnSpPr>
          <p:cNvPr id="11" name="Straight Arrow Connector 10">
            <a:extLst>
              <a:ext uri="{FF2B5EF4-FFF2-40B4-BE49-F238E27FC236}">
                <a16:creationId xmlns:a16="http://schemas.microsoft.com/office/drawing/2014/main" id="{C834C9E3-CB2E-45ED-8D57-C585B129DDA1}"/>
              </a:ext>
            </a:extLst>
          </p:cNvPr>
          <p:cNvCxnSpPr>
            <a:cxnSpLocks/>
          </p:cNvCxnSpPr>
          <p:nvPr/>
        </p:nvCxnSpPr>
        <p:spPr>
          <a:xfrm>
            <a:off x="9651254" y="2589994"/>
            <a:ext cx="8135" cy="181021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E70CB7F-F573-451D-959F-F78781A5CEB8}"/>
              </a:ext>
            </a:extLst>
          </p:cNvPr>
          <p:cNvSpPr/>
          <p:nvPr/>
        </p:nvSpPr>
        <p:spPr>
          <a:xfrm>
            <a:off x="9124770" y="3445867"/>
            <a:ext cx="623964"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12</a:t>
            </a:r>
          </a:p>
        </p:txBody>
      </p:sp>
      <p:cxnSp>
        <p:nvCxnSpPr>
          <p:cNvPr id="14" name="Straight Arrow Connector 13">
            <a:extLst>
              <a:ext uri="{FF2B5EF4-FFF2-40B4-BE49-F238E27FC236}">
                <a16:creationId xmlns:a16="http://schemas.microsoft.com/office/drawing/2014/main" id="{C834C9E3-CB2E-45ED-8D57-C585B129DDA1}"/>
              </a:ext>
            </a:extLst>
          </p:cNvPr>
          <p:cNvCxnSpPr>
            <a:cxnSpLocks/>
          </p:cNvCxnSpPr>
          <p:nvPr/>
        </p:nvCxnSpPr>
        <p:spPr>
          <a:xfrm>
            <a:off x="9838800" y="3495099"/>
            <a:ext cx="22870" cy="899683"/>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5E70CB7F-F573-451D-959F-F78781A5CEB8}"/>
              </a:ext>
            </a:extLst>
          </p:cNvPr>
          <p:cNvSpPr/>
          <p:nvPr/>
        </p:nvSpPr>
        <p:spPr>
          <a:xfrm>
            <a:off x="9788391" y="3707477"/>
            <a:ext cx="344293"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17" name="Rectangle 16">
            <a:extLst>
              <a:ext uri="{FF2B5EF4-FFF2-40B4-BE49-F238E27FC236}">
                <a16:creationId xmlns:a16="http://schemas.microsoft.com/office/drawing/2014/main" id="{FEA2A431-B124-4852-9A2B-C19C10CBF929}"/>
              </a:ext>
            </a:extLst>
          </p:cNvPr>
          <p:cNvSpPr/>
          <p:nvPr/>
        </p:nvSpPr>
        <p:spPr>
          <a:xfrm>
            <a:off x="9678126" y="289706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18" name="Rectangle 17">
            <a:extLst>
              <a:ext uri="{FF2B5EF4-FFF2-40B4-BE49-F238E27FC236}">
                <a16:creationId xmlns:a16="http://schemas.microsoft.com/office/drawing/2014/main" id="{FEA2A431-B124-4852-9A2B-C19C10CBF929}"/>
              </a:ext>
            </a:extLst>
          </p:cNvPr>
          <p:cNvSpPr/>
          <p:nvPr/>
        </p:nvSpPr>
        <p:spPr>
          <a:xfrm>
            <a:off x="10753172" y="4313720"/>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19" name="Rectangle 18">
            <a:extLst>
              <a:ext uri="{FF2B5EF4-FFF2-40B4-BE49-F238E27FC236}">
                <a16:creationId xmlns:a16="http://schemas.microsoft.com/office/drawing/2014/main" id="{FEA2A431-B124-4852-9A2B-C19C10CBF929}"/>
              </a:ext>
            </a:extLst>
          </p:cNvPr>
          <p:cNvSpPr/>
          <p:nvPr/>
        </p:nvSpPr>
        <p:spPr>
          <a:xfrm>
            <a:off x="9355267" y="53284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20" name="Rectangle 19">
            <a:extLst>
              <a:ext uri="{FF2B5EF4-FFF2-40B4-BE49-F238E27FC236}">
                <a16:creationId xmlns:a16="http://schemas.microsoft.com/office/drawing/2014/main" id="{FEA2A431-B124-4852-9A2B-C19C10CBF929}"/>
              </a:ext>
            </a:extLst>
          </p:cNvPr>
          <p:cNvSpPr/>
          <p:nvPr/>
        </p:nvSpPr>
        <p:spPr>
          <a:xfrm>
            <a:off x="8318273" y="3893590"/>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grpSp>
        <p:nvGrpSpPr>
          <p:cNvPr id="72" name="Group 71">
            <a:extLst>
              <a:ext uri="{FF2B5EF4-FFF2-40B4-BE49-F238E27FC236}">
                <a16:creationId xmlns:a16="http://schemas.microsoft.com/office/drawing/2014/main" id="{A760702A-8659-41B0-A5BF-AB414A1B9D17}"/>
              </a:ext>
            </a:extLst>
          </p:cNvPr>
          <p:cNvGrpSpPr/>
          <p:nvPr/>
        </p:nvGrpSpPr>
        <p:grpSpPr>
          <a:xfrm>
            <a:off x="6170713" y="3645711"/>
            <a:ext cx="1841202" cy="1094319"/>
            <a:chOff x="2256385" y="1937292"/>
            <a:chExt cx="1841202" cy="1094319"/>
          </a:xfrm>
        </p:grpSpPr>
        <p:sp>
          <p:nvSpPr>
            <p:cNvPr id="73" name="TextBox 72">
              <a:extLst>
                <a:ext uri="{FF2B5EF4-FFF2-40B4-BE49-F238E27FC236}">
                  <a16:creationId xmlns:a16="http://schemas.microsoft.com/office/drawing/2014/main" id="{92EC8B85-4E5B-4BE5-AF82-EF95E624BC9E}"/>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74" name="TextBox 73">
              <a:extLst>
                <a:ext uri="{FF2B5EF4-FFF2-40B4-BE49-F238E27FC236}">
                  <a16:creationId xmlns:a16="http://schemas.microsoft.com/office/drawing/2014/main" id="{8402F072-93C7-41D4-A1B8-B185FCC110CC}"/>
                </a:ext>
              </a:extLst>
            </p:cNvPr>
            <p:cNvSpPr txBox="1"/>
            <p:nvPr/>
          </p:nvSpPr>
          <p:spPr>
            <a:xfrm>
              <a:off x="3128057"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5" name="TextBox 74">
              <a:extLst>
                <a:ext uri="{FF2B5EF4-FFF2-40B4-BE49-F238E27FC236}">
                  <a16:creationId xmlns:a16="http://schemas.microsoft.com/office/drawing/2014/main" id="{71820FA2-8EE5-4F0B-908F-833984308D0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76" name="Straight Connector 75">
              <a:extLst>
                <a:ext uri="{FF2B5EF4-FFF2-40B4-BE49-F238E27FC236}">
                  <a16:creationId xmlns:a16="http://schemas.microsoft.com/office/drawing/2014/main" id="{2DA80F91-7F1C-4189-BCD1-4C3561C5EA6B}"/>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8" name="TextBox 77">
            <a:extLst>
              <a:ext uri="{FF2B5EF4-FFF2-40B4-BE49-F238E27FC236}">
                <a16:creationId xmlns:a16="http://schemas.microsoft.com/office/drawing/2014/main" id="{9BB2139E-CB6F-4E5E-BAF3-6E486DC08C45}"/>
              </a:ext>
            </a:extLst>
          </p:cNvPr>
          <p:cNvSpPr txBox="1"/>
          <p:nvPr/>
        </p:nvSpPr>
        <p:spPr>
          <a:xfrm>
            <a:off x="6683022" y="339158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79" name="TextBox 78">
            <a:extLst>
              <a:ext uri="{FF2B5EF4-FFF2-40B4-BE49-F238E27FC236}">
                <a16:creationId xmlns:a16="http://schemas.microsoft.com/office/drawing/2014/main" id="{D1F264D3-413F-4A97-B602-7FE3929FFED3}"/>
              </a:ext>
            </a:extLst>
          </p:cNvPr>
          <p:cNvSpPr txBox="1"/>
          <p:nvPr/>
        </p:nvSpPr>
        <p:spPr>
          <a:xfrm>
            <a:off x="7044071" y="4528410"/>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0" name="TextBox 79">
            <a:extLst>
              <a:ext uri="{FF2B5EF4-FFF2-40B4-BE49-F238E27FC236}">
                <a16:creationId xmlns:a16="http://schemas.microsoft.com/office/drawing/2014/main" id="{F3AD9F59-2A5A-4AF1-9CFC-F12BC0C166DA}"/>
              </a:ext>
            </a:extLst>
          </p:cNvPr>
          <p:cNvSpPr txBox="1"/>
          <p:nvPr/>
        </p:nvSpPr>
        <p:spPr>
          <a:xfrm>
            <a:off x="6610243" y="4528410"/>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1" name="TextBox 80">
            <a:extLst>
              <a:ext uri="{FF2B5EF4-FFF2-40B4-BE49-F238E27FC236}">
                <a16:creationId xmlns:a16="http://schemas.microsoft.com/office/drawing/2014/main" id="{F5379F5F-8EC4-4F04-BC78-E7BBB19FC7E6}"/>
              </a:ext>
            </a:extLst>
          </p:cNvPr>
          <p:cNvSpPr txBox="1"/>
          <p:nvPr/>
        </p:nvSpPr>
        <p:spPr>
          <a:xfrm>
            <a:off x="6157912" y="4976398"/>
            <a:ext cx="15868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 8</a:t>
            </a:r>
          </a:p>
        </p:txBody>
      </p:sp>
      <p:cxnSp>
        <p:nvCxnSpPr>
          <p:cNvPr id="82" name="Straight Connector 81">
            <a:extLst>
              <a:ext uri="{FF2B5EF4-FFF2-40B4-BE49-F238E27FC236}">
                <a16:creationId xmlns:a16="http://schemas.microsoft.com/office/drawing/2014/main" id="{FEE78F01-DBF1-4F92-BEB0-7AFD1FA5066C}"/>
              </a:ext>
            </a:extLst>
          </p:cNvPr>
          <p:cNvCxnSpPr>
            <a:cxnSpLocks/>
          </p:cNvCxnSpPr>
          <p:nvPr/>
        </p:nvCxnSpPr>
        <p:spPr>
          <a:xfrm>
            <a:off x="6156210" y="5497687"/>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45C285CB-4B18-4D51-85F3-95DA922BF307}"/>
              </a:ext>
            </a:extLst>
          </p:cNvPr>
          <p:cNvSpPr txBox="1"/>
          <p:nvPr/>
        </p:nvSpPr>
        <p:spPr>
          <a:xfrm>
            <a:off x="6682666" y="43668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84" name="TextBox 83">
            <a:extLst>
              <a:ext uri="{FF2B5EF4-FFF2-40B4-BE49-F238E27FC236}">
                <a16:creationId xmlns:a16="http://schemas.microsoft.com/office/drawing/2014/main" id="{6E91B93D-1A84-4236-8AD0-4FD6A1D2028F}"/>
              </a:ext>
            </a:extLst>
          </p:cNvPr>
          <p:cNvSpPr txBox="1"/>
          <p:nvPr/>
        </p:nvSpPr>
        <p:spPr>
          <a:xfrm>
            <a:off x="7034692" y="542702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5" name="TextBox 84">
            <a:extLst>
              <a:ext uri="{FF2B5EF4-FFF2-40B4-BE49-F238E27FC236}">
                <a16:creationId xmlns:a16="http://schemas.microsoft.com/office/drawing/2014/main" id="{D5FD58D3-DBB9-4240-A51B-263D61779EB1}"/>
              </a:ext>
            </a:extLst>
          </p:cNvPr>
          <p:cNvSpPr txBox="1"/>
          <p:nvPr/>
        </p:nvSpPr>
        <p:spPr>
          <a:xfrm>
            <a:off x="6600864" y="542702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6" name="TextBox 85">
            <a:extLst>
              <a:ext uri="{FF2B5EF4-FFF2-40B4-BE49-F238E27FC236}">
                <a16:creationId xmlns:a16="http://schemas.microsoft.com/office/drawing/2014/main" id="{38B0A12E-CA25-4BEA-9624-63CA160B359D}"/>
              </a:ext>
            </a:extLst>
          </p:cNvPr>
          <p:cNvSpPr txBox="1"/>
          <p:nvPr/>
        </p:nvSpPr>
        <p:spPr>
          <a:xfrm>
            <a:off x="7408251" y="5411132"/>
            <a:ext cx="112511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
        <p:nvSpPr>
          <p:cNvPr id="33" name="Rectangle 32">
            <a:extLst>
              <a:ext uri="{FF2B5EF4-FFF2-40B4-BE49-F238E27FC236}">
                <a16:creationId xmlns:a16="http://schemas.microsoft.com/office/drawing/2014/main" id="{77E5087A-2B0F-42C7-9DE5-8BFC183792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26540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72"/>
                                        </p:tgtEl>
                                        <p:attrNameLst>
                                          <p:attrName>style.visibility</p:attrName>
                                        </p:attrNameLst>
                                      </p:cBhvr>
                                      <p:to>
                                        <p:strVal val="visible"/>
                                      </p:to>
                                    </p:set>
                                    <p:animEffect transition="in" filter="fade">
                                      <p:cBhvr>
                                        <p:cTn id="57" dur="500"/>
                                        <p:tgtEl>
                                          <p:spTgt spid="7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78"/>
                                        </p:tgtEl>
                                        <p:attrNameLst>
                                          <p:attrName>style.visibility</p:attrName>
                                        </p:attrNameLst>
                                      </p:cBhvr>
                                      <p:to>
                                        <p:strVal val="visible"/>
                                      </p:to>
                                    </p:set>
                                    <p:animEffect transition="in" filter="fade">
                                      <p:cBhvr>
                                        <p:cTn id="62" dur="500"/>
                                        <p:tgtEl>
                                          <p:spTgt spid="7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79"/>
                                        </p:tgtEl>
                                        <p:attrNameLst>
                                          <p:attrName>style.visibility</p:attrName>
                                        </p:attrNameLst>
                                      </p:cBhvr>
                                      <p:to>
                                        <p:strVal val="visible"/>
                                      </p:to>
                                    </p:set>
                                    <p:animEffect transition="in" filter="fade">
                                      <p:cBhvr>
                                        <p:cTn id="67" dur="500"/>
                                        <p:tgtEl>
                                          <p:spTgt spid="7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80"/>
                                        </p:tgtEl>
                                        <p:attrNameLst>
                                          <p:attrName>style.visibility</p:attrName>
                                        </p:attrNameLst>
                                      </p:cBhvr>
                                      <p:to>
                                        <p:strVal val="visible"/>
                                      </p:to>
                                    </p:set>
                                    <p:animEffect transition="in" filter="fade">
                                      <p:cBhvr>
                                        <p:cTn id="72" dur="500"/>
                                        <p:tgtEl>
                                          <p:spTgt spid="8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81"/>
                                        </p:tgtEl>
                                        <p:attrNameLst>
                                          <p:attrName>style.visibility</p:attrName>
                                        </p:attrNameLst>
                                      </p:cBhvr>
                                      <p:to>
                                        <p:strVal val="visible"/>
                                      </p:to>
                                    </p:set>
                                    <p:animEffect transition="in" filter="fade">
                                      <p:cBhvr>
                                        <p:cTn id="77" dur="500"/>
                                        <p:tgtEl>
                                          <p:spTgt spid="81"/>
                                        </p:tgtEl>
                                      </p:cBhvr>
                                    </p:animEffect>
                                  </p:childTnLst>
                                </p:cTn>
                              </p:par>
                              <p:par>
                                <p:cTn id="78" presetID="10" presetClass="entr" presetSubtype="0" fill="hold" nodeType="withEffect">
                                  <p:stCondLst>
                                    <p:cond delay="0"/>
                                  </p:stCondLst>
                                  <p:childTnLst>
                                    <p:set>
                                      <p:cBhvr>
                                        <p:cTn id="79" dur="1" fill="hold">
                                          <p:stCondLst>
                                            <p:cond delay="0"/>
                                          </p:stCondLst>
                                        </p:cTn>
                                        <p:tgtEl>
                                          <p:spTgt spid="82"/>
                                        </p:tgtEl>
                                        <p:attrNameLst>
                                          <p:attrName>style.visibility</p:attrName>
                                        </p:attrNameLst>
                                      </p:cBhvr>
                                      <p:to>
                                        <p:strVal val="visible"/>
                                      </p:to>
                                    </p:set>
                                    <p:animEffect transition="in" filter="fade">
                                      <p:cBhvr>
                                        <p:cTn id="80" dur="500"/>
                                        <p:tgtEl>
                                          <p:spTgt spid="8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83"/>
                                        </p:tgtEl>
                                        <p:attrNameLst>
                                          <p:attrName>style.visibility</p:attrName>
                                        </p:attrNameLst>
                                      </p:cBhvr>
                                      <p:to>
                                        <p:strVal val="visible"/>
                                      </p:to>
                                    </p:set>
                                    <p:animEffect transition="in" filter="fade">
                                      <p:cBhvr>
                                        <p:cTn id="85" dur="500"/>
                                        <p:tgtEl>
                                          <p:spTgt spid="83"/>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84"/>
                                        </p:tgtEl>
                                        <p:attrNameLst>
                                          <p:attrName>style.visibility</p:attrName>
                                        </p:attrNameLst>
                                      </p:cBhvr>
                                      <p:to>
                                        <p:strVal val="visible"/>
                                      </p:to>
                                    </p:set>
                                    <p:animEffect transition="in" filter="fade">
                                      <p:cBhvr>
                                        <p:cTn id="90" dur="500"/>
                                        <p:tgtEl>
                                          <p:spTgt spid="8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85"/>
                                        </p:tgtEl>
                                        <p:attrNameLst>
                                          <p:attrName>style.visibility</p:attrName>
                                        </p:attrNameLst>
                                      </p:cBhvr>
                                      <p:to>
                                        <p:strVal val="visible"/>
                                      </p:to>
                                    </p:set>
                                    <p:animEffect transition="in" filter="fade">
                                      <p:cBhvr>
                                        <p:cTn id="95" dur="500"/>
                                        <p:tgtEl>
                                          <p:spTgt spid="85"/>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86"/>
                                        </p:tgtEl>
                                        <p:attrNameLst>
                                          <p:attrName>style.visibility</p:attrName>
                                        </p:attrNameLst>
                                      </p:cBhvr>
                                      <p:to>
                                        <p:strVal val="visible"/>
                                      </p:to>
                                    </p:set>
                                    <p:animEffect transition="in" filter="fade">
                                      <p:cBhvr>
                                        <p:cTn id="100"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P spid="9" grpId="0"/>
      <p:bldP spid="10" grpId="0"/>
      <p:bldP spid="12" grpId="0"/>
      <p:bldP spid="15" grpId="0"/>
      <p:bldP spid="17" grpId="0"/>
      <p:bldP spid="18" grpId="0"/>
      <p:bldP spid="19" grpId="0"/>
      <p:bldP spid="20" grpId="0"/>
      <p:bldP spid="78" grpId="0"/>
      <p:bldP spid="79" grpId="0"/>
      <p:bldP spid="80" grpId="0"/>
      <p:bldP spid="81" grpId="0"/>
      <p:bldP spid="83" grpId="0"/>
      <p:bldP spid="84" grpId="0"/>
      <p:bldP spid="85" grpId="0"/>
      <p:bldP spid="86"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AD86D4-3CCE-45BD-AF7E-6DD783723364}"/>
              </a:ext>
            </a:extLst>
          </p:cNvPr>
          <p:cNvSpPr/>
          <p:nvPr/>
        </p:nvSpPr>
        <p:spPr>
          <a:xfrm>
            <a:off x="140680" y="70340"/>
            <a:ext cx="4260122"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one line from each shape to the rectangle which has the same area. </a:t>
            </a:r>
          </a:p>
        </p:txBody>
      </p:sp>
      <p:pic>
        <p:nvPicPr>
          <p:cNvPr id="3" name="Picture 2" descr="https://app.doublestruck.eu/content/K2_REAS/HTML/Q/Q99A05_files/image002.jpg">
            <a:extLst>
              <a:ext uri="{FF2B5EF4-FFF2-40B4-BE49-F238E27FC236}">
                <a16:creationId xmlns:a16="http://schemas.microsoft.com/office/drawing/2014/main" id="{AFC97CA0-3A44-472C-BC9B-254AC09F62B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260122" y="214158"/>
            <a:ext cx="7749910" cy="6424420"/>
          </a:xfrm>
          <a:prstGeom prst="rect">
            <a:avLst/>
          </a:prstGeom>
          <a:noFill/>
          <a:ln>
            <a:noFill/>
          </a:ln>
        </p:spPr>
      </p:pic>
      <p:sp>
        <p:nvSpPr>
          <p:cNvPr id="5" name="Right Triangle 4">
            <a:extLst>
              <a:ext uri="{FF2B5EF4-FFF2-40B4-BE49-F238E27FC236}">
                <a16:creationId xmlns:a16="http://schemas.microsoft.com/office/drawing/2014/main" id="{B2EA6EC3-CF57-49EC-8B21-176D5C3D02BF}"/>
              </a:ext>
            </a:extLst>
          </p:cNvPr>
          <p:cNvSpPr/>
          <p:nvPr/>
        </p:nvSpPr>
        <p:spPr>
          <a:xfrm rot="16200000">
            <a:off x="5108166" y="2650166"/>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ight Triangle 5">
            <a:extLst>
              <a:ext uri="{FF2B5EF4-FFF2-40B4-BE49-F238E27FC236}">
                <a16:creationId xmlns:a16="http://schemas.microsoft.com/office/drawing/2014/main" id="{632CC7B0-457E-41D7-AF8F-5C891489F5E3}"/>
              </a:ext>
            </a:extLst>
          </p:cNvPr>
          <p:cNvSpPr/>
          <p:nvPr/>
        </p:nvSpPr>
        <p:spPr>
          <a:xfrm rot="5400000">
            <a:off x="6160280" y="3178590"/>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ight Triangle 6">
            <a:extLst>
              <a:ext uri="{FF2B5EF4-FFF2-40B4-BE49-F238E27FC236}">
                <a16:creationId xmlns:a16="http://schemas.microsoft.com/office/drawing/2014/main" id="{72C73C49-03B6-41F5-87D3-2AFDAD3ACD53}"/>
              </a:ext>
            </a:extLst>
          </p:cNvPr>
          <p:cNvSpPr/>
          <p:nvPr/>
        </p:nvSpPr>
        <p:spPr>
          <a:xfrm rot="16200000" flipV="1">
            <a:off x="6160280" y="2656316"/>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9FB049F0-6190-4AEB-86C3-CAA4CFE24FE1}"/>
              </a:ext>
            </a:extLst>
          </p:cNvPr>
          <p:cNvSpPr/>
          <p:nvPr/>
        </p:nvSpPr>
        <p:spPr>
          <a:xfrm rot="5400000" flipV="1">
            <a:off x="5108166" y="3184741"/>
            <a:ext cx="528424" cy="1052113"/>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5DDFE49E-C36F-45B4-BECF-EF0F79855E94}"/>
              </a:ext>
            </a:extLst>
          </p:cNvPr>
          <p:cNvCxnSpPr>
            <a:stCxn id="7" idx="0"/>
          </p:cNvCxnSpPr>
          <p:nvPr/>
        </p:nvCxnSpPr>
        <p:spPr>
          <a:xfrm flipV="1">
            <a:off x="6950549" y="2518348"/>
            <a:ext cx="2897989" cy="92823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ight Triangle 10">
            <a:extLst>
              <a:ext uri="{FF2B5EF4-FFF2-40B4-BE49-F238E27FC236}">
                <a16:creationId xmlns:a16="http://schemas.microsoft.com/office/drawing/2014/main" id="{252FCA38-9D4E-4505-82DD-7E6F33DB54E5}"/>
              </a:ext>
            </a:extLst>
          </p:cNvPr>
          <p:cNvSpPr/>
          <p:nvPr/>
        </p:nvSpPr>
        <p:spPr>
          <a:xfrm rot="16200000" flipV="1">
            <a:off x="5094718" y="4231785"/>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ight Triangle 11">
            <a:extLst>
              <a:ext uri="{FF2B5EF4-FFF2-40B4-BE49-F238E27FC236}">
                <a16:creationId xmlns:a16="http://schemas.microsoft.com/office/drawing/2014/main" id="{D5AEA6FB-80EB-48FA-B2A0-F812F39784A9}"/>
              </a:ext>
            </a:extLst>
          </p:cNvPr>
          <p:cNvSpPr/>
          <p:nvPr/>
        </p:nvSpPr>
        <p:spPr>
          <a:xfrm rot="16200000" flipV="1">
            <a:off x="6160280" y="4760209"/>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B855D447-0123-4758-B3B1-45695BD88F3D}"/>
              </a:ext>
            </a:extLst>
          </p:cNvPr>
          <p:cNvSpPr/>
          <p:nvPr/>
        </p:nvSpPr>
        <p:spPr>
          <a:xfrm rot="5400000">
            <a:off x="5620775" y="4771478"/>
            <a:ext cx="528424" cy="210422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300CEE75-948A-4EC5-9B48-FCE376F761FF}"/>
              </a:ext>
            </a:extLst>
          </p:cNvPr>
          <p:cNvSpPr/>
          <p:nvPr/>
        </p:nvSpPr>
        <p:spPr>
          <a:xfrm>
            <a:off x="5441981" y="5480018"/>
            <a:ext cx="340158" cy="461665"/>
          </a:xfrm>
          <a:prstGeom prst="rect">
            <a:avLst/>
          </a:prstGeom>
        </p:spPr>
        <p:txBody>
          <a:bodyPr wrap="none">
            <a:spAutoFit/>
          </a:bodyPr>
          <a:lstStyle/>
          <a:p>
            <a:r>
              <a:rPr lang="en-GB" sz="2400" b="1" dirty="0">
                <a:latin typeface="Calibri" panose="020F0502020204030204" pitchFamily="34" charset="0"/>
              </a:rPr>
              <a:t>2</a:t>
            </a:r>
            <a:endParaRPr lang="en-GB" sz="2800" dirty="0"/>
          </a:p>
        </p:txBody>
      </p:sp>
      <p:cxnSp>
        <p:nvCxnSpPr>
          <p:cNvPr id="15" name="Straight Connector 14">
            <a:extLst>
              <a:ext uri="{FF2B5EF4-FFF2-40B4-BE49-F238E27FC236}">
                <a16:creationId xmlns:a16="http://schemas.microsoft.com/office/drawing/2014/main" id="{25FB6199-E892-444B-8547-ACF603528274}"/>
              </a:ext>
            </a:extLst>
          </p:cNvPr>
          <p:cNvCxnSpPr>
            <a:cxnSpLocks/>
          </p:cNvCxnSpPr>
          <p:nvPr/>
        </p:nvCxnSpPr>
        <p:spPr>
          <a:xfrm flipV="1">
            <a:off x="6457738" y="4471279"/>
            <a:ext cx="2320502" cy="80003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D936E31-5C60-4643-BB38-5F0A4D7B44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33900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1" grpId="0" animBg="1"/>
      <p:bldP spid="12" grpId="0" animBg="1"/>
      <p:bldP spid="13" grpId="0" animBg="1"/>
      <p:bldP spid="14"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4975411" y="50000"/>
            <a:ext cx="7050333" cy="1077218"/>
          </a:xfrm>
          <a:prstGeom prst="rect">
            <a:avLst/>
          </a:prstGeom>
        </p:spPr>
        <p:txBody>
          <a:bodyPr wrap="square">
            <a:spAutoFit/>
          </a:bodyPr>
          <a:lstStyle/>
          <a:p>
            <a:r>
              <a:rPr lang="en-US" sz="3200" b="1" dirty="0"/>
              <a:t>These are the temperatures at noon and midnight on a day in winter.</a:t>
            </a:r>
            <a:endParaRPr lang="en-US" sz="2800" dirty="0"/>
          </a:p>
        </p:txBody>
      </p:sp>
      <p:pic>
        <p:nvPicPr>
          <p:cNvPr id="3" name="Picture 2">
            <a:extLst>
              <a:ext uri="{FF2B5EF4-FFF2-40B4-BE49-F238E27FC236}">
                <a16:creationId xmlns:a16="http://schemas.microsoft.com/office/drawing/2014/main" id="{314F84DD-ED82-42C5-B232-ABBCD4870956}"/>
              </a:ext>
            </a:extLst>
          </p:cNvPr>
          <p:cNvPicPr>
            <a:picLocks noChangeAspect="1"/>
          </p:cNvPicPr>
          <p:nvPr/>
        </p:nvPicPr>
        <p:blipFill>
          <a:blip r:embed="rId3"/>
          <a:stretch>
            <a:fillRect/>
          </a:stretch>
        </p:blipFill>
        <p:spPr>
          <a:xfrm>
            <a:off x="323417" y="132006"/>
            <a:ext cx="4539699" cy="6530603"/>
          </a:xfrm>
          <a:prstGeom prst="rect">
            <a:avLst/>
          </a:prstGeom>
        </p:spPr>
      </p:pic>
      <p:sp>
        <p:nvSpPr>
          <p:cNvPr id="5" name="Rectangle 4">
            <a:extLst>
              <a:ext uri="{FF2B5EF4-FFF2-40B4-BE49-F238E27FC236}">
                <a16:creationId xmlns:a16="http://schemas.microsoft.com/office/drawing/2014/main" id="{A427C0B6-8DDA-482F-836C-E9A121241FA3}"/>
              </a:ext>
            </a:extLst>
          </p:cNvPr>
          <p:cNvSpPr/>
          <p:nvPr/>
        </p:nvSpPr>
        <p:spPr>
          <a:xfrm>
            <a:off x="4975412" y="1127218"/>
            <a:ext cx="6893172" cy="1077218"/>
          </a:xfrm>
          <a:prstGeom prst="rect">
            <a:avLst/>
          </a:prstGeom>
        </p:spPr>
        <p:txBody>
          <a:bodyPr wrap="square">
            <a:spAutoFit/>
          </a:bodyPr>
          <a:lstStyle/>
          <a:p>
            <a:r>
              <a:rPr lang="en-US" sz="3200" b="1" dirty="0"/>
              <a:t>How many degrees higher is the temperature at noon than at midnight? </a:t>
            </a:r>
            <a:endParaRPr lang="en-US" sz="2800" dirty="0"/>
          </a:p>
        </p:txBody>
      </p:sp>
      <p:sp>
        <p:nvSpPr>
          <p:cNvPr id="6" name="Rectangle 5">
            <a:extLst>
              <a:ext uri="{FF2B5EF4-FFF2-40B4-BE49-F238E27FC236}">
                <a16:creationId xmlns:a16="http://schemas.microsoft.com/office/drawing/2014/main" id="{E0C40FFE-C635-4E21-9C8C-98681CCF0F12}"/>
              </a:ext>
            </a:extLst>
          </p:cNvPr>
          <p:cNvSpPr/>
          <p:nvPr/>
        </p:nvSpPr>
        <p:spPr>
          <a:xfrm>
            <a:off x="1540137" y="3429000"/>
            <a:ext cx="752129" cy="584775"/>
          </a:xfrm>
          <a:prstGeom prst="rect">
            <a:avLst/>
          </a:prstGeom>
        </p:spPr>
        <p:txBody>
          <a:bodyPr wrap="none">
            <a:spAutoFit/>
          </a:bodyPr>
          <a:lstStyle/>
          <a:p>
            <a:r>
              <a:rPr lang="en-US" sz="3200" b="1" dirty="0">
                <a:solidFill>
                  <a:srgbClr val="FF0000"/>
                </a:solidFill>
              </a:rPr>
              <a:t>3°C</a:t>
            </a:r>
            <a:endParaRPr lang="en-GB" sz="3200" dirty="0">
              <a:solidFill>
                <a:srgbClr val="FF0000"/>
              </a:solidFill>
            </a:endParaRPr>
          </a:p>
        </p:txBody>
      </p:sp>
      <p:sp>
        <p:nvSpPr>
          <p:cNvPr id="7" name="Rectangle 6">
            <a:extLst>
              <a:ext uri="{FF2B5EF4-FFF2-40B4-BE49-F238E27FC236}">
                <a16:creationId xmlns:a16="http://schemas.microsoft.com/office/drawing/2014/main" id="{4587A38A-CCEC-418F-9232-C3374357A03C}"/>
              </a:ext>
            </a:extLst>
          </p:cNvPr>
          <p:cNvSpPr/>
          <p:nvPr/>
        </p:nvSpPr>
        <p:spPr>
          <a:xfrm>
            <a:off x="3945612" y="4092389"/>
            <a:ext cx="877163" cy="584775"/>
          </a:xfrm>
          <a:prstGeom prst="rect">
            <a:avLst/>
          </a:prstGeom>
        </p:spPr>
        <p:txBody>
          <a:bodyPr wrap="none">
            <a:spAutoFit/>
          </a:bodyPr>
          <a:lstStyle/>
          <a:p>
            <a:r>
              <a:rPr lang="en-US" sz="3200" b="1" dirty="0">
                <a:solidFill>
                  <a:srgbClr val="FF0000"/>
                </a:solidFill>
              </a:rPr>
              <a:t>-4°C</a:t>
            </a:r>
            <a:endParaRPr lang="en-GB" sz="3200" dirty="0">
              <a:solidFill>
                <a:srgbClr val="FF0000"/>
              </a:solidFill>
            </a:endParaRPr>
          </a:p>
        </p:txBody>
      </p:sp>
      <p:grpSp>
        <p:nvGrpSpPr>
          <p:cNvPr id="8" name="Group 7">
            <a:extLst>
              <a:ext uri="{FF2B5EF4-FFF2-40B4-BE49-F238E27FC236}">
                <a16:creationId xmlns:a16="http://schemas.microsoft.com/office/drawing/2014/main" id="{AACF2594-3C8B-4147-AF6E-E581D4AD9811}"/>
              </a:ext>
            </a:extLst>
          </p:cNvPr>
          <p:cNvGrpSpPr/>
          <p:nvPr/>
        </p:nvGrpSpPr>
        <p:grpSpPr>
          <a:xfrm>
            <a:off x="5129974" y="2790307"/>
            <a:ext cx="522900" cy="492950"/>
            <a:chOff x="3807856" y="928777"/>
            <a:chExt cx="522900" cy="492950"/>
          </a:xfrm>
        </p:grpSpPr>
        <p:cxnSp>
          <p:nvCxnSpPr>
            <p:cNvPr id="9" name="Straight Connector 8">
              <a:extLst>
                <a:ext uri="{FF2B5EF4-FFF2-40B4-BE49-F238E27FC236}">
                  <a16:creationId xmlns:a16="http://schemas.microsoft.com/office/drawing/2014/main" id="{34F3B99F-33DC-4984-AF26-E676FEFF2C3C}"/>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DF3AAEC-7E98-43BF-851B-E9DB13CC2741}"/>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1" name="Group 10">
            <a:extLst>
              <a:ext uri="{FF2B5EF4-FFF2-40B4-BE49-F238E27FC236}">
                <a16:creationId xmlns:a16="http://schemas.microsoft.com/office/drawing/2014/main" id="{1F0204CC-F720-4E2F-A5E4-709CEA26CE0F}"/>
              </a:ext>
            </a:extLst>
          </p:cNvPr>
          <p:cNvGrpSpPr/>
          <p:nvPr/>
        </p:nvGrpSpPr>
        <p:grpSpPr>
          <a:xfrm>
            <a:off x="6106759" y="2787554"/>
            <a:ext cx="189378" cy="494964"/>
            <a:chOff x="7010015" y="926763"/>
            <a:chExt cx="189378" cy="494964"/>
          </a:xfrm>
        </p:grpSpPr>
        <p:cxnSp>
          <p:nvCxnSpPr>
            <p:cNvPr id="12" name="Straight Connector 11">
              <a:extLst>
                <a:ext uri="{FF2B5EF4-FFF2-40B4-BE49-F238E27FC236}">
                  <a16:creationId xmlns:a16="http://schemas.microsoft.com/office/drawing/2014/main" id="{EBA697D6-325F-41DF-BC67-56E8E5C30C5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DBBB5F48-8DB0-4C25-8960-C3D873CA21A0}"/>
                </a:ext>
              </a:extLst>
            </p:cNvPr>
            <p:cNvGrpSpPr/>
            <p:nvPr/>
          </p:nvGrpSpPr>
          <p:grpSpPr>
            <a:xfrm>
              <a:off x="7010015" y="928608"/>
              <a:ext cx="189378" cy="493119"/>
              <a:chOff x="7010015" y="928608"/>
              <a:chExt cx="189378" cy="493119"/>
            </a:xfrm>
          </p:grpSpPr>
          <p:sp>
            <p:nvSpPr>
              <p:cNvPr id="14" name="TextBox 13">
                <a:extLst>
                  <a:ext uri="{FF2B5EF4-FFF2-40B4-BE49-F238E27FC236}">
                    <a16:creationId xmlns:a16="http://schemas.microsoft.com/office/drawing/2014/main" id="{196FE581-3308-4579-B17E-DFA788C038D3}"/>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5" name="Straight Connector 14">
                <a:extLst>
                  <a:ext uri="{FF2B5EF4-FFF2-40B4-BE49-F238E27FC236}">
                    <a16:creationId xmlns:a16="http://schemas.microsoft.com/office/drawing/2014/main" id="{31892A02-33FA-443C-8CE4-C9E52BA743A3}"/>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DE3EC044-EF61-4982-81EB-BA405B4269D4}"/>
              </a:ext>
            </a:extLst>
          </p:cNvPr>
          <p:cNvGrpSpPr/>
          <p:nvPr/>
        </p:nvGrpSpPr>
        <p:grpSpPr>
          <a:xfrm>
            <a:off x="5353546" y="2291682"/>
            <a:ext cx="893612" cy="479154"/>
            <a:chOff x="7395283" y="5821043"/>
            <a:chExt cx="205894" cy="512761"/>
          </a:xfrm>
        </p:grpSpPr>
        <p:sp>
          <p:nvSpPr>
            <p:cNvPr id="17" name="Freeform 11">
              <a:extLst>
                <a:ext uri="{FF2B5EF4-FFF2-40B4-BE49-F238E27FC236}">
                  <a16:creationId xmlns:a16="http://schemas.microsoft.com/office/drawing/2014/main" id="{970E3E01-8E49-42EB-9330-9A15146B5D6A}"/>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358AD31C-2CA8-4111-A2F7-2F159B56D426}"/>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19" name="Group 91">
            <a:extLst>
              <a:ext uri="{FF2B5EF4-FFF2-40B4-BE49-F238E27FC236}">
                <a16:creationId xmlns:a16="http://schemas.microsoft.com/office/drawing/2014/main" id="{7FCDF4F9-F41D-4009-A663-1556A2C6BCA5}"/>
              </a:ext>
            </a:extLst>
          </p:cNvPr>
          <p:cNvGrpSpPr/>
          <p:nvPr/>
        </p:nvGrpSpPr>
        <p:grpSpPr>
          <a:xfrm>
            <a:off x="6250058" y="2287251"/>
            <a:ext cx="889897" cy="479154"/>
            <a:chOff x="7395283" y="5821043"/>
            <a:chExt cx="205894" cy="512761"/>
          </a:xfrm>
        </p:grpSpPr>
        <p:sp>
          <p:nvSpPr>
            <p:cNvPr id="20" name="Freeform 11">
              <a:extLst>
                <a:ext uri="{FF2B5EF4-FFF2-40B4-BE49-F238E27FC236}">
                  <a16:creationId xmlns:a16="http://schemas.microsoft.com/office/drawing/2014/main" id="{2350ECC9-CED1-48B0-B6BB-EFB866570A9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A11F6C39-F0BB-422E-8DB9-E6333D8A53CF}"/>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+3</a:t>
              </a:r>
            </a:p>
          </p:txBody>
        </p:sp>
      </p:grpSp>
      <p:grpSp>
        <p:nvGrpSpPr>
          <p:cNvPr id="22" name="Group 21">
            <a:extLst>
              <a:ext uri="{FF2B5EF4-FFF2-40B4-BE49-F238E27FC236}">
                <a16:creationId xmlns:a16="http://schemas.microsoft.com/office/drawing/2014/main" id="{4AA4EDD2-843B-49C1-B5EE-1A469B959C95}"/>
              </a:ext>
            </a:extLst>
          </p:cNvPr>
          <p:cNvGrpSpPr/>
          <p:nvPr/>
        </p:nvGrpSpPr>
        <p:grpSpPr>
          <a:xfrm>
            <a:off x="6987150" y="2785172"/>
            <a:ext cx="446400" cy="494964"/>
            <a:chOff x="6999307" y="926763"/>
            <a:chExt cx="446400" cy="494964"/>
          </a:xfrm>
        </p:grpSpPr>
        <p:cxnSp>
          <p:nvCxnSpPr>
            <p:cNvPr id="23" name="Straight Connector 22">
              <a:extLst>
                <a:ext uri="{FF2B5EF4-FFF2-40B4-BE49-F238E27FC236}">
                  <a16:creationId xmlns:a16="http://schemas.microsoft.com/office/drawing/2014/main" id="{A186C582-9F1F-4610-9D37-A6773D1AB4B9}"/>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B42EFA4A-FAC9-4D15-83F7-8C311D721D4F}"/>
                </a:ext>
              </a:extLst>
            </p:cNvPr>
            <p:cNvGrpSpPr/>
            <p:nvPr/>
          </p:nvGrpSpPr>
          <p:grpSpPr>
            <a:xfrm>
              <a:off x="6999307" y="928608"/>
              <a:ext cx="446400" cy="493119"/>
              <a:chOff x="6999307" y="928608"/>
              <a:chExt cx="446400" cy="493119"/>
            </a:xfrm>
          </p:grpSpPr>
          <p:sp>
            <p:nvSpPr>
              <p:cNvPr id="25" name="TextBox 24">
                <a:extLst>
                  <a:ext uri="{FF2B5EF4-FFF2-40B4-BE49-F238E27FC236}">
                    <a16:creationId xmlns:a16="http://schemas.microsoft.com/office/drawing/2014/main" id="{647BA1D2-9978-4AD3-8829-A96A7C7A1A48}"/>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6" name="Straight Connector 25">
                <a:extLst>
                  <a:ext uri="{FF2B5EF4-FFF2-40B4-BE49-F238E27FC236}">
                    <a16:creationId xmlns:a16="http://schemas.microsoft.com/office/drawing/2014/main" id="{AE559342-75C0-4BE5-A004-B2BDD6ED84C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5FEA98A0-ABBA-4360-92A6-2329FFB10924}"/>
              </a:ext>
            </a:extLst>
          </p:cNvPr>
          <p:cNvCxnSpPr>
            <a:cxnSpLocks/>
          </p:cNvCxnSpPr>
          <p:nvPr/>
        </p:nvCxnSpPr>
        <p:spPr>
          <a:xfrm>
            <a:off x="5021015" y="280335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65657E81-159C-4625-A1C5-882A3A821E99}"/>
              </a:ext>
            </a:extLst>
          </p:cNvPr>
          <p:cNvSpPr/>
          <p:nvPr/>
        </p:nvSpPr>
        <p:spPr>
          <a:xfrm>
            <a:off x="5287530" y="263778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B4843C85-B825-436C-B287-EFF38D9BD332}"/>
              </a:ext>
            </a:extLst>
          </p:cNvPr>
          <p:cNvSpPr/>
          <p:nvPr/>
        </p:nvSpPr>
        <p:spPr>
          <a:xfrm>
            <a:off x="7998449" y="2510963"/>
            <a:ext cx="3004540" cy="584775"/>
          </a:xfrm>
          <a:prstGeom prst="rect">
            <a:avLst/>
          </a:prstGeom>
        </p:spPr>
        <p:txBody>
          <a:bodyPr wrap="none">
            <a:spAutoFit/>
          </a:bodyPr>
          <a:lstStyle/>
          <a:p>
            <a:r>
              <a:rPr lang="en-US" sz="3200" b="1" dirty="0">
                <a:solidFill>
                  <a:srgbClr val="FF0000"/>
                </a:solidFill>
              </a:rPr>
              <a:t>7 degrees higher</a:t>
            </a:r>
            <a:endParaRPr lang="en-GB" sz="3200" dirty="0">
              <a:solidFill>
                <a:srgbClr val="FF0000"/>
              </a:solidFill>
            </a:endParaRPr>
          </a:p>
        </p:txBody>
      </p:sp>
    </p:spTree>
    <p:extLst>
      <p:ext uri="{BB962C8B-B14F-4D97-AF65-F5344CB8AC3E}">
        <p14:creationId xmlns:p14="http://schemas.microsoft.com/office/powerpoint/2010/main" val="1579593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3.125E-6 4.07407E-6 L 0.01927 -0.03797 C 0.02331 -0.0463 0.0293 -0.0507 0.03581 -0.0507 C 0.04297 -0.0507 0.04883 -0.0463 0.05287 -0.03797 L 0.07253 4.07407E-6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3 4.07407E-6 L 0.0918 -0.03704 C 0.09597 -0.04537 0.10222 -0.04977 0.10847 -0.04977 C 0.11589 -0.04977 0.12175 -0.04537 0.12578 -0.03704 L 0.14584 4.07407E-6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8" grpId="0" animBg="1"/>
      <p:bldP spid="28" grpId="1" animBg="1"/>
      <p:bldP spid="28" grpId="2" animBg="1"/>
      <p:bldP spid="29"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7057624" y="50000"/>
            <a:ext cx="4947724" cy="1569660"/>
          </a:xfrm>
          <a:prstGeom prst="rect">
            <a:avLst/>
          </a:prstGeom>
        </p:spPr>
        <p:txBody>
          <a:bodyPr wrap="square">
            <a:spAutoFit/>
          </a:bodyPr>
          <a:lstStyle/>
          <a:p>
            <a:r>
              <a:rPr lang="en-US" sz="3200" b="1" dirty="0"/>
              <a:t>Use the graph to work out how many miles are equal to 20 km.</a:t>
            </a:r>
          </a:p>
        </p:txBody>
      </p:sp>
      <p:pic>
        <p:nvPicPr>
          <p:cNvPr id="103426" name="Picture 2">
            <a:extLst>
              <a:ext uri="{FF2B5EF4-FFF2-40B4-BE49-F238E27FC236}">
                <a16:creationId xmlns:a16="http://schemas.microsoft.com/office/drawing/2014/main" id="{46368A00-B4C0-4133-9984-6B074E7FBF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652" y="184883"/>
            <a:ext cx="6885063" cy="446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19938CA-2B93-47E3-BBE6-C91FA21B9DE6}"/>
              </a:ext>
            </a:extLst>
          </p:cNvPr>
          <p:cNvSpPr/>
          <p:nvPr/>
        </p:nvSpPr>
        <p:spPr>
          <a:xfrm>
            <a:off x="7057624" y="2133364"/>
            <a:ext cx="4947724" cy="1569660"/>
          </a:xfrm>
          <a:prstGeom prst="rect">
            <a:avLst/>
          </a:prstGeom>
        </p:spPr>
        <p:txBody>
          <a:bodyPr wrap="square">
            <a:spAutoFit/>
          </a:bodyPr>
          <a:lstStyle/>
          <a:p>
            <a:r>
              <a:rPr lang="en-US" sz="3200" b="1" dirty="0"/>
              <a:t>Use the graph to work out how many kilometres are equal to 40 miles.</a:t>
            </a:r>
          </a:p>
        </p:txBody>
      </p:sp>
      <p:cxnSp>
        <p:nvCxnSpPr>
          <p:cNvPr id="6" name="Straight Connector 5">
            <a:extLst>
              <a:ext uri="{FF2B5EF4-FFF2-40B4-BE49-F238E27FC236}">
                <a16:creationId xmlns:a16="http://schemas.microsoft.com/office/drawing/2014/main" id="{BBB1887A-0974-4403-9A64-5AA75D274E10}"/>
              </a:ext>
            </a:extLst>
          </p:cNvPr>
          <p:cNvCxnSpPr>
            <a:cxnSpLocks/>
          </p:cNvCxnSpPr>
          <p:nvPr/>
        </p:nvCxnSpPr>
        <p:spPr>
          <a:xfrm flipV="1">
            <a:off x="2658273" y="3193676"/>
            <a:ext cx="0" cy="8315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20569B7-2023-4FA3-95BC-954FDF602D6A}"/>
              </a:ext>
            </a:extLst>
          </p:cNvPr>
          <p:cNvCxnSpPr>
            <a:cxnSpLocks/>
          </p:cNvCxnSpPr>
          <p:nvPr/>
        </p:nvCxnSpPr>
        <p:spPr>
          <a:xfrm>
            <a:off x="1317812" y="3212840"/>
            <a:ext cx="13404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B4C64D7B-18EF-48C3-A114-D3ED450DE819}"/>
              </a:ext>
            </a:extLst>
          </p:cNvPr>
          <p:cNvSpPr/>
          <p:nvPr/>
        </p:nvSpPr>
        <p:spPr>
          <a:xfrm>
            <a:off x="8768702" y="1034885"/>
            <a:ext cx="1814133" cy="584775"/>
          </a:xfrm>
          <a:prstGeom prst="rect">
            <a:avLst/>
          </a:prstGeom>
        </p:spPr>
        <p:txBody>
          <a:bodyPr wrap="square">
            <a:spAutoFit/>
          </a:bodyPr>
          <a:lstStyle/>
          <a:p>
            <a:r>
              <a:rPr lang="en-US" sz="3200" b="1" dirty="0">
                <a:solidFill>
                  <a:srgbClr val="FF0000"/>
                </a:solidFill>
              </a:rPr>
              <a:t>12 miles</a:t>
            </a:r>
          </a:p>
        </p:txBody>
      </p:sp>
      <p:cxnSp>
        <p:nvCxnSpPr>
          <p:cNvPr id="11" name="Straight Connector 10">
            <a:extLst>
              <a:ext uri="{FF2B5EF4-FFF2-40B4-BE49-F238E27FC236}">
                <a16:creationId xmlns:a16="http://schemas.microsoft.com/office/drawing/2014/main" id="{766A6041-D182-4054-BDA4-7839F4872A85}"/>
              </a:ext>
            </a:extLst>
          </p:cNvPr>
          <p:cNvCxnSpPr>
            <a:cxnSpLocks/>
          </p:cNvCxnSpPr>
          <p:nvPr/>
        </p:nvCxnSpPr>
        <p:spPr>
          <a:xfrm>
            <a:off x="1317812" y="1341395"/>
            <a:ext cx="430086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2BE86E9-30A7-45A2-9807-434E3D6312D3}"/>
              </a:ext>
            </a:extLst>
          </p:cNvPr>
          <p:cNvCxnSpPr>
            <a:cxnSpLocks/>
          </p:cNvCxnSpPr>
          <p:nvPr/>
        </p:nvCxnSpPr>
        <p:spPr>
          <a:xfrm flipV="1">
            <a:off x="5618672" y="1341395"/>
            <a:ext cx="0" cy="268386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846E34DA-FBE2-434F-B9EB-4CB70A7E8D98}"/>
              </a:ext>
            </a:extLst>
          </p:cNvPr>
          <p:cNvSpPr/>
          <p:nvPr/>
        </p:nvSpPr>
        <p:spPr>
          <a:xfrm>
            <a:off x="8768702" y="3703024"/>
            <a:ext cx="2603874" cy="584775"/>
          </a:xfrm>
          <a:prstGeom prst="rect">
            <a:avLst/>
          </a:prstGeom>
        </p:spPr>
        <p:txBody>
          <a:bodyPr wrap="square">
            <a:spAutoFit/>
          </a:bodyPr>
          <a:lstStyle/>
          <a:p>
            <a:r>
              <a:rPr lang="en-US" sz="3200" b="1" dirty="0">
                <a:solidFill>
                  <a:srgbClr val="FF0000"/>
                </a:solidFill>
              </a:rPr>
              <a:t>64 kilometres</a:t>
            </a:r>
          </a:p>
        </p:txBody>
      </p:sp>
      <p:sp>
        <p:nvSpPr>
          <p:cNvPr id="12" name="Rectangle 11">
            <a:extLst>
              <a:ext uri="{FF2B5EF4-FFF2-40B4-BE49-F238E27FC236}">
                <a16:creationId xmlns:a16="http://schemas.microsoft.com/office/drawing/2014/main" id="{4BE35F21-0DFB-43D4-86C5-F2E29767511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85107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170099"/>
          </a:xfrm>
          <a:prstGeom prst="rect">
            <a:avLst/>
          </a:prstGeom>
        </p:spPr>
        <p:txBody>
          <a:bodyPr wrap="square">
            <a:spAutoFit/>
          </a:bodyPr>
          <a:lstStyle/>
          <a:p>
            <a:r>
              <a:rPr lang="en-US" sz="3200" b="1" dirty="0"/>
              <a:t>The numbers in this sequence increase by 3 each time.</a:t>
            </a:r>
          </a:p>
          <a:p>
            <a:r>
              <a:rPr lang="en-US" sz="3600" dirty="0"/>
              <a:t>    3   6   9   12 . . .</a:t>
            </a:r>
          </a:p>
          <a:p>
            <a:r>
              <a:rPr lang="en-US" sz="3200" b="1" dirty="0"/>
              <a:t>The numbers in this sequence increase by 5 each time.</a:t>
            </a:r>
          </a:p>
          <a:p>
            <a:r>
              <a:rPr lang="en-US" sz="3600" dirty="0"/>
              <a:t>    5   10   15   20 . . .</a:t>
            </a:r>
          </a:p>
          <a:p>
            <a:r>
              <a:rPr lang="en-US" sz="3200" b="1" dirty="0"/>
              <a:t>Both sequences continue.</a:t>
            </a:r>
          </a:p>
          <a:p>
            <a:r>
              <a:rPr lang="en-US" sz="3200" b="1" dirty="0"/>
              <a:t>Write a number greater than 100 which will be in both sequences.</a:t>
            </a:r>
          </a:p>
        </p:txBody>
      </p:sp>
      <p:sp>
        <p:nvSpPr>
          <p:cNvPr id="4" name="Rectangle 3">
            <a:extLst>
              <a:ext uri="{FF2B5EF4-FFF2-40B4-BE49-F238E27FC236}">
                <a16:creationId xmlns:a16="http://schemas.microsoft.com/office/drawing/2014/main" id="{AB958B51-1631-4F8E-A7E9-94C369D34C17}"/>
              </a:ext>
            </a:extLst>
          </p:cNvPr>
          <p:cNvSpPr/>
          <p:nvPr/>
        </p:nvSpPr>
        <p:spPr>
          <a:xfrm>
            <a:off x="3439453" y="560590"/>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3</a:t>
            </a:r>
          </a:p>
        </p:txBody>
      </p:sp>
      <p:sp>
        <p:nvSpPr>
          <p:cNvPr id="5" name="Rectangle 4">
            <a:extLst>
              <a:ext uri="{FF2B5EF4-FFF2-40B4-BE49-F238E27FC236}">
                <a16:creationId xmlns:a16="http://schemas.microsoft.com/office/drawing/2014/main" id="{E5FFEEAB-2393-4C35-9405-345CD6E8D32D}"/>
              </a:ext>
            </a:extLst>
          </p:cNvPr>
          <p:cNvSpPr/>
          <p:nvPr/>
        </p:nvSpPr>
        <p:spPr>
          <a:xfrm>
            <a:off x="3932815" y="1597956"/>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5</a:t>
            </a:r>
          </a:p>
        </p:txBody>
      </p:sp>
      <p:sp>
        <p:nvSpPr>
          <p:cNvPr id="6" name="TextBox 5">
            <a:extLst>
              <a:ext uri="{FF2B5EF4-FFF2-40B4-BE49-F238E27FC236}">
                <a16:creationId xmlns:a16="http://schemas.microsoft.com/office/drawing/2014/main" id="{765611C4-91ED-4A69-83F2-7D7877326257}"/>
              </a:ext>
            </a:extLst>
          </p:cNvPr>
          <p:cNvSpPr txBox="1"/>
          <p:nvPr/>
        </p:nvSpPr>
        <p:spPr>
          <a:xfrm>
            <a:off x="1565658" y="372942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7" name="TextBox 6">
            <a:extLst>
              <a:ext uri="{FF2B5EF4-FFF2-40B4-BE49-F238E27FC236}">
                <a16:creationId xmlns:a16="http://schemas.microsoft.com/office/drawing/2014/main" id="{1DEE9605-6DDD-4E77-B1BA-4E2A55925A5A}"/>
              </a:ext>
            </a:extLst>
          </p:cNvPr>
          <p:cNvSpPr txBox="1"/>
          <p:nvPr/>
        </p:nvSpPr>
        <p:spPr>
          <a:xfrm>
            <a:off x="1091041" y="373582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8" name="Straight Connector 7">
            <a:extLst>
              <a:ext uri="{FF2B5EF4-FFF2-40B4-BE49-F238E27FC236}">
                <a16:creationId xmlns:a16="http://schemas.microsoft.com/office/drawing/2014/main" id="{E2D8EF8A-CB3D-48AB-A4AD-1BFFBBFEBB68}"/>
              </a:ext>
            </a:extLst>
          </p:cNvPr>
          <p:cNvCxnSpPr>
            <a:cxnSpLocks/>
          </p:cNvCxnSpPr>
          <p:nvPr/>
        </p:nvCxnSpPr>
        <p:spPr>
          <a:xfrm>
            <a:off x="1565658" y="3785385"/>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4FE862A-1372-4A8F-B971-B7D3A29C843F}"/>
              </a:ext>
            </a:extLst>
          </p:cNvPr>
          <p:cNvCxnSpPr>
            <a:cxnSpLocks/>
          </p:cNvCxnSpPr>
          <p:nvPr/>
        </p:nvCxnSpPr>
        <p:spPr>
          <a:xfrm>
            <a:off x="1584610" y="376934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DAB0CD6-A740-4E08-ABE2-8C1FC2D9E7E7}"/>
              </a:ext>
            </a:extLst>
          </p:cNvPr>
          <p:cNvSpPr txBox="1"/>
          <p:nvPr/>
        </p:nvSpPr>
        <p:spPr>
          <a:xfrm>
            <a:off x="2006980" y="329160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1B84E2A8-6FF9-428E-B71B-919929B12ACE}"/>
              </a:ext>
            </a:extLst>
          </p:cNvPr>
          <p:cNvSpPr txBox="1"/>
          <p:nvPr/>
        </p:nvSpPr>
        <p:spPr>
          <a:xfrm>
            <a:off x="2437273" y="32785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34406CCD-3C96-4DD5-A05B-C252CA86AEB0}"/>
              </a:ext>
            </a:extLst>
          </p:cNvPr>
          <p:cNvSpPr txBox="1"/>
          <p:nvPr/>
        </p:nvSpPr>
        <p:spPr>
          <a:xfrm>
            <a:off x="3878047" y="3729169"/>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18" name="TextBox 17">
            <a:extLst>
              <a:ext uri="{FF2B5EF4-FFF2-40B4-BE49-F238E27FC236}">
                <a16:creationId xmlns:a16="http://schemas.microsoft.com/office/drawing/2014/main" id="{B2B03FCA-5000-4028-9585-7C298905B0D5}"/>
              </a:ext>
            </a:extLst>
          </p:cNvPr>
          <p:cNvSpPr txBox="1"/>
          <p:nvPr/>
        </p:nvSpPr>
        <p:spPr>
          <a:xfrm>
            <a:off x="3403430" y="373557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9" name="Straight Connector 18">
            <a:extLst>
              <a:ext uri="{FF2B5EF4-FFF2-40B4-BE49-F238E27FC236}">
                <a16:creationId xmlns:a16="http://schemas.microsoft.com/office/drawing/2014/main" id="{A35D1D1B-ED48-4F32-B4FF-10E88D1DE1A9}"/>
              </a:ext>
            </a:extLst>
          </p:cNvPr>
          <p:cNvCxnSpPr>
            <a:cxnSpLocks/>
          </p:cNvCxnSpPr>
          <p:nvPr/>
        </p:nvCxnSpPr>
        <p:spPr>
          <a:xfrm>
            <a:off x="3878047" y="378513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2167DD4-DA8D-44BA-A355-386BC493DB46}"/>
              </a:ext>
            </a:extLst>
          </p:cNvPr>
          <p:cNvCxnSpPr>
            <a:cxnSpLocks/>
          </p:cNvCxnSpPr>
          <p:nvPr/>
        </p:nvCxnSpPr>
        <p:spPr>
          <a:xfrm>
            <a:off x="3896999" y="376908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5FDE8C77-D256-41F4-888B-B28F7AB73F03}"/>
              </a:ext>
            </a:extLst>
          </p:cNvPr>
          <p:cNvSpPr txBox="1"/>
          <p:nvPr/>
        </p:nvSpPr>
        <p:spPr>
          <a:xfrm>
            <a:off x="4319369" y="329135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9E6632C7-BC27-4012-B053-0C806BC8D8DC}"/>
              </a:ext>
            </a:extLst>
          </p:cNvPr>
          <p:cNvSpPr txBox="1"/>
          <p:nvPr/>
        </p:nvSpPr>
        <p:spPr>
          <a:xfrm>
            <a:off x="4749662" y="32782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64F123D-A1FC-496B-AE7F-1B43F9A21D51}"/>
              </a:ext>
            </a:extLst>
          </p:cNvPr>
          <p:cNvSpPr txBox="1"/>
          <p:nvPr/>
        </p:nvSpPr>
        <p:spPr>
          <a:xfrm>
            <a:off x="4637108" y="376418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68B40C7B-1FEA-4B8C-881E-661A5F63E621}"/>
              </a:ext>
            </a:extLst>
          </p:cNvPr>
          <p:cNvSpPr txBox="1"/>
          <p:nvPr/>
        </p:nvSpPr>
        <p:spPr>
          <a:xfrm>
            <a:off x="5959444" y="34792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105</a:t>
            </a:r>
          </a:p>
        </p:txBody>
      </p:sp>
      <p:sp>
        <p:nvSpPr>
          <p:cNvPr id="27" name="TextBox 26">
            <a:extLst>
              <a:ext uri="{FF2B5EF4-FFF2-40B4-BE49-F238E27FC236}">
                <a16:creationId xmlns:a16="http://schemas.microsoft.com/office/drawing/2014/main" id="{E0AA1BAF-384D-434C-80A1-3CE0F17E8043}"/>
              </a:ext>
            </a:extLst>
          </p:cNvPr>
          <p:cNvSpPr txBox="1"/>
          <p:nvPr/>
        </p:nvSpPr>
        <p:spPr>
          <a:xfrm>
            <a:off x="1565658" y="491485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1 2 0</a:t>
            </a:r>
          </a:p>
        </p:txBody>
      </p:sp>
      <p:sp>
        <p:nvSpPr>
          <p:cNvPr id="28" name="TextBox 27">
            <a:extLst>
              <a:ext uri="{FF2B5EF4-FFF2-40B4-BE49-F238E27FC236}">
                <a16:creationId xmlns:a16="http://schemas.microsoft.com/office/drawing/2014/main" id="{2870A7D4-BC02-4E03-B7BD-0282B977948E}"/>
              </a:ext>
            </a:extLst>
          </p:cNvPr>
          <p:cNvSpPr txBox="1"/>
          <p:nvPr/>
        </p:nvSpPr>
        <p:spPr>
          <a:xfrm>
            <a:off x="1091041" y="492126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29" name="Straight Connector 28">
            <a:extLst>
              <a:ext uri="{FF2B5EF4-FFF2-40B4-BE49-F238E27FC236}">
                <a16:creationId xmlns:a16="http://schemas.microsoft.com/office/drawing/2014/main" id="{DA18C17A-91C1-46CA-B484-A9551AEDA4EB}"/>
              </a:ext>
            </a:extLst>
          </p:cNvPr>
          <p:cNvCxnSpPr>
            <a:cxnSpLocks/>
          </p:cNvCxnSpPr>
          <p:nvPr/>
        </p:nvCxnSpPr>
        <p:spPr>
          <a:xfrm>
            <a:off x="1565658" y="497081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76243C7-62B9-46A6-8BDA-06BCCAB2A513}"/>
              </a:ext>
            </a:extLst>
          </p:cNvPr>
          <p:cNvCxnSpPr>
            <a:cxnSpLocks/>
          </p:cNvCxnSpPr>
          <p:nvPr/>
        </p:nvCxnSpPr>
        <p:spPr>
          <a:xfrm>
            <a:off x="1584610" y="495477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441F3A57-8594-42C7-8625-FC53D8FC2302}"/>
              </a:ext>
            </a:extLst>
          </p:cNvPr>
          <p:cNvSpPr txBox="1"/>
          <p:nvPr/>
        </p:nvSpPr>
        <p:spPr>
          <a:xfrm>
            <a:off x="2006980" y="44770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EECC3606-AFA5-46BF-B383-E11328A9EBD1}"/>
              </a:ext>
            </a:extLst>
          </p:cNvPr>
          <p:cNvSpPr txBox="1"/>
          <p:nvPr/>
        </p:nvSpPr>
        <p:spPr>
          <a:xfrm>
            <a:off x="2437273" y="44639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3" name="TextBox 32">
            <a:extLst>
              <a:ext uri="{FF2B5EF4-FFF2-40B4-BE49-F238E27FC236}">
                <a16:creationId xmlns:a16="http://schemas.microsoft.com/office/drawing/2014/main" id="{44397B64-5561-42DA-AC04-4FB4047E2E6E}"/>
              </a:ext>
            </a:extLst>
          </p:cNvPr>
          <p:cNvSpPr txBox="1"/>
          <p:nvPr/>
        </p:nvSpPr>
        <p:spPr>
          <a:xfrm>
            <a:off x="3878047" y="491460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1 2 0</a:t>
            </a:r>
          </a:p>
        </p:txBody>
      </p:sp>
      <p:sp>
        <p:nvSpPr>
          <p:cNvPr id="34" name="TextBox 33">
            <a:extLst>
              <a:ext uri="{FF2B5EF4-FFF2-40B4-BE49-F238E27FC236}">
                <a16:creationId xmlns:a16="http://schemas.microsoft.com/office/drawing/2014/main" id="{D5358FCC-1557-4100-B7F5-6846E42A1990}"/>
              </a:ext>
            </a:extLst>
          </p:cNvPr>
          <p:cNvSpPr txBox="1"/>
          <p:nvPr/>
        </p:nvSpPr>
        <p:spPr>
          <a:xfrm>
            <a:off x="3403430" y="492100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35" name="Straight Connector 34">
            <a:extLst>
              <a:ext uri="{FF2B5EF4-FFF2-40B4-BE49-F238E27FC236}">
                <a16:creationId xmlns:a16="http://schemas.microsoft.com/office/drawing/2014/main" id="{0A6903AF-347A-4A4C-9D01-B53B9EA0E0CA}"/>
              </a:ext>
            </a:extLst>
          </p:cNvPr>
          <p:cNvCxnSpPr>
            <a:cxnSpLocks/>
          </p:cNvCxnSpPr>
          <p:nvPr/>
        </p:nvCxnSpPr>
        <p:spPr>
          <a:xfrm>
            <a:off x="3878047" y="497056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C9DFD76-1A96-4394-8845-AE7C55F70A37}"/>
              </a:ext>
            </a:extLst>
          </p:cNvPr>
          <p:cNvCxnSpPr>
            <a:cxnSpLocks/>
          </p:cNvCxnSpPr>
          <p:nvPr/>
        </p:nvCxnSpPr>
        <p:spPr>
          <a:xfrm>
            <a:off x="3896999" y="495451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533CB0C4-7AE9-44E7-91FD-E6DAA0622FED}"/>
              </a:ext>
            </a:extLst>
          </p:cNvPr>
          <p:cNvSpPr txBox="1"/>
          <p:nvPr/>
        </p:nvSpPr>
        <p:spPr>
          <a:xfrm>
            <a:off x="4319369" y="446705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BB4B191C-26E8-45D6-BA0C-14ED73D44B9E}"/>
              </a:ext>
            </a:extLst>
          </p:cNvPr>
          <p:cNvSpPr txBox="1"/>
          <p:nvPr/>
        </p:nvSpPr>
        <p:spPr>
          <a:xfrm>
            <a:off x="4749662" y="445399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DD4A7D13-F89D-4FDB-B43F-0DB68A0E03B7}"/>
              </a:ext>
            </a:extLst>
          </p:cNvPr>
          <p:cNvSpPr txBox="1"/>
          <p:nvPr/>
        </p:nvSpPr>
        <p:spPr>
          <a:xfrm>
            <a:off x="2312192" y="494961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40" name="TextBox 39">
            <a:extLst>
              <a:ext uri="{FF2B5EF4-FFF2-40B4-BE49-F238E27FC236}">
                <a16:creationId xmlns:a16="http://schemas.microsoft.com/office/drawing/2014/main" id="{37E87680-54F1-4EB3-9FCC-7841904F52BC}"/>
              </a:ext>
            </a:extLst>
          </p:cNvPr>
          <p:cNvSpPr txBox="1"/>
          <p:nvPr/>
        </p:nvSpPr>
        <p:spPr>
          <a:xfrm>
            <a:off x="5959444" y="466468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120</a:t>
            </a:r>
          </a:p>
        </p:txBody>
      </p:sp>
    </p:spTree>
    <p:extLst>
      <p:ext uri="{BB962C8B-B14F-4D97-AF65-F5344CB8AC3E}">
        <p14:creationId xmlns:p14="http://schemas.microsoft.com/office/powerpoint/2010/main" val="1495160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fade">
                                      <p:cBhvr>
                                        <p:cTn id="60" dur="500"/>
                                        <p:tgtEl>
                                          <p:spTgt spid="2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fade">
                                      <p:cBhvr>
                                        <p:cTn id="65" dur="500"/>
                                        <p:tgtEl>
                                          <p:spTgt spid="2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par>
                                <p:cTn id="79" presetID="10" presetClass="entr" presetSubtype="0" fill="hold" nodeType="with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childTnLst>
                                </p:cTn>
                              </p:par>
                              <p:par>
                                <p:cTn id="82" presetID="10" presetClass="entr" presetSubtype="0" fill="hold" nodeType="with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fade">
                                      <p:cBhvr>
                                        <p:cTn id="84" dur="500"/>
                                        <p:tgtEl>
                                          <p:spTgt spid="30"/>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fade">
                                      <p:cBhvr>
                                        <p:cTn id="89" dur="500"/>
                                        <p:tgtEl>
                                          <p:spTgt spid="3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fade">
                                      <p:cBhvr>
                                        <p:cTn id="94" dur="500"/>
                                        <p:tgtEl>
                                          <p:spTgt spid="3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fade">
                                      <p:cBhvr>
                                        <p:cTn id="104" dur="500"/>
                                        <p:tgtEl>
                                          <p:spTgt spid="33"/>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fade">
                                      <p:cBhvr>
                                        <p:cTn id="107" dur="500"/>
                                        <p:tgtEl>
                                          <p:spTgt spid="34"/>
                                        </p:tgtEl>
                                      </p:cBhvr>
                                    </p:animEffect>
                                  </p:childTnLst>
                                </p:cTn>
                              </p:par>
                              <p:par>
                                <p:cTn id="108" presetID="10" presetClass="entr" presetSubtype="0" fill="hold" nodeType="with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fade">
                                      <p:cBhvr>
                                        <p:cTn id="110" dur="500"/>
                                        <p:tgtEl>
                                          <p:spTgt spid="35"/>
                                        </p:tgtEl>
                                      </p:cBhvr>
                                    </p:animEffect>
                                  </p:childTnLst>
                                </p:cTn>
                              </p:par>
                              <p:par>
                                <p:cTn id="111" presetID="10" presetClass="entr" presetSubtype="0" fill="hold" nodeType="with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fade">
                                      <p:cBhvr>
                                        <p:cTn id="113" dur="500"/>
                                        <p:tgtEl>
                                          <p:spTgt spid="36"/>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7"/>
                                        </p:tgtEl>
                                        <p:attrNameLst>
                                          <p:attrName>style.visibility</p:attrName>
                                        </p:attrNameLst>
                                      </p:cBhvr>
                                      <p:to>
                                        <p:strVal val="visible"/>
                                      </p:to>
                                    </p:set>
                                    <p:animEffect transition="in" filter="fade">
                                      <p:cBhvr>
                                        <p:cTn id="118" dur="500"/>
                                        <p:tgtEl>
                                          <p:spTgt spid="37"/>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40"/>
                                        </p:tgtEl>
                                        <p:attrNameLst>
                                          <p:attrName>style.visibility</p:attrName>
                                        </p:attrNameLst>
                                      </p:cBhvr>
                                      <p:to>
                                        <p:strVal val="visible"/>
                                      </p:to>
                                    </p:set>
                                    <p:animEffect transition="in" filter="fade">
                                      <p:cBhvr>
                                        <p:cTn id="128"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2" grpId="0"/>
      <p:bldP spid="13" grpId="0"/>
      <p:bldP spid="17" grpId="0"/>
      <p:bldP spid="18" grpId="0"/>
      <p:bldP spid="23" grpId="0"/>
      <p:bldP spid="24" grpId="0"/>
      <p:bldP spid="25" grpId="0"/>
      <p:bldP spid="26" grpId="0"/>
      <p:bldP spid="27" grpId="0"/>
      <p:bldP spid="28" grpId="0"/>
      <p:bldP spid="31" grpId="0"/>
      <p:bldP spid="32" grpId="0"/>
      <p:bldP spid="33" grpId="0"/>
      <p:bldP spid="34" grpId="0"/>
      <p:bldP spid="37" grpId="0"/>
      <p:bldP spid="38" grpId="0"/>
      <p:bldP spid="39" grpId="0"/>
      <p:bldP spid="40"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E5323AB-AE78-4555-AA97-5BB08C2D244A}"/>
              </a:ext>
            </a:extLst>
          </p:cNvPr>
          <p:cNvSpPr/>
          <p:nvPr/>
        </p:nvSpPr>
        <p:spPr>
          <a:xfrm>
            <a:off x="103032" y="51516"/>
            <a:ext cx="950460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square always has four sides.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Is it true that a four-sided shape is always a square?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Explain how you know.</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EC893664-51D9-4B8F-9B80-09E5EA7F970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4689517A-B008-4160-A14F-3B2EB1AAE002}"/>
              </a:ext>
            </a:extLst>
          </p:cNvPr>
          <p:cNvSpPr/>
          <p:nvPr/>
        </p:nvSpPr>
        <p:spPr>
          <a:xfrm>
            <a:off x="419538" y="1621176"/>
            <a:ext cx="10493627" cy="584775"/>
          </a:xfrm>
          <a:prstGeom prst="rect">
            <a:avLst/>
          </a:prstGeom>
        </p:spPr>
        <p:txBody>
          <a:bodyPr wrap="square">
            <a:spAutoFit/>
          </a:bodyPr>
          <a:lstStyle/>
          <a:p>
            <a:r>
              <a:rPr lang="en-GB" sz="3200" b="1" dirty="0">
                <a:solidFill>
                  <a:srgbClr val="FF0000"/>
                </a:solidFill>
                <a:latin typeface="Calibri" panose="020F0502020204030204" pitchFamily="34" charset="0"/>
              </a:rPr>
              <a:t>No. A rectangle had 4 sides but it’s not a square. </a:t>
            </a:r>
          </a:p>
        </p:txBody>
      </p:sp>
      <p:sp>
        <p:nvSpPr>
          <p:cNvPr id="6" name="Rectangle 5">
            <a:extLst>
              <a:ext uri="{FF2B5EF4-FFF2-40B4-BE49-F238E27FC236}">
                <a16:creationId xmlns:a16="http://schemas.microsoft.com/office/drawing/2014/main" id="{68C5AC03-CF01-4E91-869F-84B4A204DDCE}"/>
              </a:ext>
            </a:extLst>
          </p:cNvPr>
          <p:cNvSpPr/>
          <p:nvPr/>
        </p:nvSpPr>
        <p:spPr>
          <a:xfrm>
            <a:off x="419538" y="2329062"/>
            <a:ext cx="10493627" cy="1077218"/>
          </a:xfrm>
          <a:prstGeom prst="rect">
            <a:avLst/>
          </a:prstGeom>
        </p:spPr>
        <p:txBody>
          <a:bodyPr wrap="square">
            <a:spAutoFit/>
          </a:bodyPr>
          <a:lstStyle/>
          <a:p>
            <a:r>
              <a:rPr lang="en-GB" sz="3200" b="1" dirty="0">
                <a:solidFill>
                  <a:srgbClr val="FF0000"/>
                </a:solidFill>
                <a:latin typeface="Calibri" panose="020F0502020204030204" pitchFamily="34" charset="0"/>
              </a:rPr>
              <a:t>A square is a four-sided shape where </a:t>
            </a:r>
            <a:r>
              <a:rPr lang="en-GB" sz="3200" b="1" u="sng" dirty="0">
                <a:solidFill>
                  <a:srgbClr val="FF0000"/>
                </a:solidFill>
                <a:latin typeface="Calibri" panose="020F0502020204030204" pitchFamily="34" charset="0"/>
              </a:rPr>
              <a:t>all</a:t>
            </a:r>
            <a:r>
              <a:rPr lang="en-GB" sz="3200" b="1" dirty="0">
                <a:solidFill>
                  <a:srgbClr val="FF0000"/>
                </a:solidFill>
                <a:latin typeface="Calibri" panose="020F0502020204030204" pitchFamily="34" charset="0"/>
              </a:rPr>
              <a:t> sides are the same length and </a:t>
            </a:r>
            <a:r>
              <a:rPr lang="en-GB" sz="3200" b="1" u="sng" dirty="0">
                <a:solidFill>
                  <a:srgbClr val="FF0000"/>
                </a:solidFill>
                <a:latin typeface="Calibri" panose="020F0502020204030204" pitchFamily="34" charset="0"/>
              </a:rPr>
              <a:t>all</a:t>
            </a:r>
            <a:r>
              <a:rPr lang="en-GB" sz="3200" b="1" dirty="0">
                <a:solidFill>
                  <a:srgbClr val="FF0000"/>
                </a:solidFill>
                <a:latin typeface="Calibri" panose="020F0502020204030204" pitchFamily="34" charset="0"/>
              </a:rPr>
              <a:t> angles are 90°.</a:t>
            </a:r>
          </a:p>
        </p:txBody>
      </p:sp>
    </p:spTree>
    <p:extLst>
      <p:ext uri="{BB962C8B-B14F-4D97-AF65-F5344CB8AC3E}">
        <p14:creationId xmlns:p14="http://schemas.microsoft.com/office/powerpoint/2010/main" val="4108431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4B03_files/snip.jpg">
            <a:extLst>
              <a:ext uri="{FF2B5EF4-FFF2-40B4-BE49-F238E27FC236}">
                <a16:creationId xmlns:a16="http://schemas.microsoft.com/office/drawing/2014/main" id="{470AE7E1-A5C3-414A-B680-7CCF7B78DD9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188281" y="882390"/>
            <a:ext cx="7815438" cy="5633463"/>
          </a:xfrm>
          <a:prstGeom prst="rect">
            <a:avLst/>
          </a:prstGeom>
          <a:noFill/>
          <a:ln>
            <a:noFill/>
          </a:ln>
        </p:spPr>
      </p:pic>
      <p:sp>
        <p:nvSpPr>
          <p:cNvPr id="3" name="Rectangle 2">
            <a:extLst>
              <a:ext uri="{FF2B5EF4-FFF2-40B4-BE49-F238E27FC236}">
                <a16:creationId xmlns:a16="http://schemas.microsoft.com/office/drawing/2014/main" id="{CD2D8CB6-9C2F-4057-A591-99F3FA3EBBAA}"/>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Complete this shape so that it is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B1DC6229-4A4B-4779-9756-569D25FDE2C4}"/>
              </a:ext>
            </a:extLst>
          </p:cNvPr>
          <p:cNvCxnSpPr>
            <a:cxnSpLocks/>
          </p:cNvCxnSpPr>
          <p:nvPr/>
        </p:nvCxnSpPr>
        <p:spPr>
          <a:xfrm flipH="1">
            <a:off x="3256547" y="3673642"/>
            <a:ext cx="1299411" cy="13154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6D3648A-8296-41A1-B9CD-01765133C7A2}"/>
              </a:ext>
            </a:extLst>
          </p:cNvPr>
          <p:cNvCxnSpPr>
            <a:cxnSpLocks/>
          </p:cNvCxnSpPr>
          <p:nvPr/>
        </p:nvCxnSpPr>
        <p:spPr>
          <a:xfrm flipH="1" flipV="1">
            <a:off x="3256547" y="4989095"/>
            <a:ext cx="665747" cy="68178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27FB9B9-B9D7-44B4-B3F6-C5FD1B0A4DF0}"/>
              </a:ext>
            </a:extLst>
          </p:cNvPr>
          <p:cNvCxnSpPr>
            <a:cxnSpLocks/>
          </p:cNvCxnSpPr>
          <p:nvPr/>
        </p:nvCxnSpPr>
        <p:spPr>
          <a:xfrm flipV="1">
            <a:off x="3922294" y="3699121"/>
            <a:ext cx="633664" cy="197176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AC98270-E58C-4162-9921-9981D580E1AE}"/>
              </a:ext>
            </a:extLst>
          </p:cNvPr>
          <p:cNvCxnSpPr>
            <a:cxnSpLocks/>
          </p:cNvCxnSpPr>
          <p:nvPr/>
        </p:nvCxnSpPr>
        <p:spPr>
          <a:xfrm flipH="1" flipV="1">
            <a:off x="4588041" y="3673642"/>
            <a:ext cx="1347539" cy="131545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54D7A9D-1331-47C2-8B7E-187BE9A48A44}"/>
              </a:ext>
            </a:extLst>
          </p:cNvPr>
          <p:cNvCxnSpPr>
            <a:cxnSpLocks/>
          </p:cNvCxnSpPr>
          <p:nvPr/>
        </p:nvCxnSpPr>
        <p:spPr>
          <a:xfrm flipV="1">
            <a:off x="5967663" y="4331368"/>
            <a:ext cx="638406" cy="65772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9809AF6-C7CB-471C-8A10-200C035255B0}"/>
              </a:ext>
            </a:extLst>
          </p:cNvPr>
          <p:cNvCxnSpPr>
            <a:cxnSpLocks/>
          </p:cNvCxnSpPr>
          <p:nvPr/>
        </p:nvCxnSpPr>
        <p:spPr>
          <a:xfrm>
            <a:off x="4588041" y="3673642"/>
            <a:ext cx="2018028" cy="6577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78645707-4A66-44A6-A3D0-A18660CC5041}"/>
              </a:ext>
            </a:extLst>
          </p:cNvPr>
          <p:cNvSpPr/>
          <p:nvPr/>
        </p:nvSpPr>
        <p:spPr>
          <a:xfrm>
            <a:off x="4499057" y="357045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1F5CC187-5805-4385-BB21-6482A18E69A7}"/>
              </a:ext>
            </a:extLst>
          </p:cNvPr>
          <p:cNvSpPr/>
          <p:nvPr/>
        </p:nvSpPr>
        <p:spPr>
          <a:xfrm>
            <a:off x="3167563" y="22333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C84E38D0-D5E7-4905-B498-187F548B1F8F}"/>
              </a:ext>
            </a:extLst>
          </p:cNvPr>
          <p:cNvSpPr/>
          <p:nvPr/>
        </p:nvSpPr>
        <p:spPr>
          <a:xfrm>
            <a:off x="3162821" y="489864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5D2DF3FB-3329-4658-A479-627E2CAC3434}"/>
              </a:ext>
            </a:extLst>
          </p:cNvPr>
          <p:cNvSpPr/>
          <p:nvPr/>
        </p:nvSpPr>
        <p:spPr>
          <a:xfrm>
            <a:off x="3817268" y="156485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2CF497AD-42DF-4E52-AE6B-FEF8CD212839}"/>
              </a:ext>
            </a:extLst>
          </p:cNvPr>
          <p:cNvSpPr/>
          <p:nvPr/>
        </p:nvSpPr>
        <p:spPr>
          <a:xfrm>
            <a:off x="3817268" y="556096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F5FFD121-207D-4227-9914-12109D8376EA}"/>
              </a:ext>
            </a:extLst>
          </p:cNvPr>
          <p:cNvSpPr/>
          <p:nvPr/>
        </p:nvSpPr>
        <p:spPr>
          <a:xfrm>
            <a:off x="5846596" y="22333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DADA42FD-B0C1-414A-8F0F-0B4E5F8EF663}"/>
              </a:ext>
            </a:extLst>
          </p:cNvPr>
          <p:cNvSpPr/>
          <p:nvPr/>
        </p:nvSpPr>
        <p:spPr>
          <a:xfrm>
            <a:off x="5846595" y="489864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690A6BFD-9C9B-4526-BDF2-D68AEC957C79}"/>
              </a:ext>
            </a:extLst>
          </p:cNvPr>
          <p:cNvSpPr/>
          <p:nvPr/>
        </p:nvSpPr>
        <p:spPr>
          <a:xfrm>
            <a:off x="6517085" y="289748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D42D8D96-4AD5-4B7F-9FA5-B92A11C45DD3}"/>
              </a:ext>
            </a:extLst>
          </p:cNvPr>
          <p:cNvSpPr/>
          <p:nvPr/>
        </p:nvSpPr>
        <p:spPr>
          <a:xfrm>
            <a:off x="6517085" y="424092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1DA6907D-53D4-45F3-B093-E273166920A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070048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fade">
                                      <p:cBhvr>
                                        <p:cTn id="52" dur="500"/>
                                        <p:tgtEl>
                                          <p:spTgt spid="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7"/>
                                        </p:tgtEl>
                                        <p:attrNameLst>
                                          <p:attrName>style.visibility</p:attrName>
                                        </p:attrNameLst>
                                      </p:cBhvr>
                                      <p:to>
                                        <p:strVal val="visible"/>
                                      </p:to>
                                    </p:set>
                                    <p:animEffect transition="in" filter="fade">
                                      <p:cBhvr>
                                        <p:cTn id="57" dur="500"/>
                                        <p:tgtEl>
                                          <p:spTgt spid="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fade">
                                      <p:cBhvr>
                                        <p:cTn id="62" dur="500"/>
                                        <p:tgtEl>
                                          <p:spTgt spid="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2"/>
                                        </p:tgtEl>
                                        <p:attrNameLst>
                                          <p:attrName>style.visibility</p:attrName>
                                        </p:attrNameLst>
                                      </p:cBhvr>
                                      <p:to>
                                        <p:strVal val="visible"/>
                                      </p:to>
                                    </p:set>
                                    <p:animEffect transition="in" filter="fade">
                                      <p:cBhvr>
                                        <p:cTn id="67" dur="500"/>
                                        <p:tgtEl>
                                          <p:spTgt spid="1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5"/>
                                        </p:tgtEl>
                                        <p:attrNameLst>
                                          <p:attrName>style.visibility</p:attrName>
                                        </p:attrNameLst>
                                      </p:cBhvr>
                                      <p:to>
                                        <p:strVal val="visible"/>
                                      </p:to>
                                    </p:set>
                                    <p:animEffect transition="in" filter="fade">
                                      <p:cBhvr>
                                        <p:cTn id="72" dur="500"/>
                                        <p:tgtEl>
                                          <p:spTgt spid="1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fade">
                                      <p:cBhvr>
                                        <p:cTn id="7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4A20_files/image001.jpg">
            <a:extLst>
              <a:ext uri="{FF2B5EF4-FFF2-40B4-BE49-F238E27FC236}">
                <a16:creationId xmlns:a16="http://schemas.microsoft.com/office/drawing/2014/main" id="{22947D4E-78F0-4923-A6E9-5CDCAA5838A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124601" y="134765"/>
            <a:ext cx="9383150" cy="6299611"/>
          </a:xfrm>
          <a:prstGeom prst="rect">
            <a:avLst/>
          </a:prstGeom>
          <a:noFill/>
          <a:ln>
            <a:noFill/>
          </a:ln>
        </p:spPr>
      </p:pic>
      <p:sp>
        <p:nvSpPr>
          <p:cNvPr id="2" name="Rectangle 1">
            <a:extLst>
              <a:ext uri="{FF2B5EF4-FFF2-40B4-BE49-F238E27FC236}">
                <a16:creationId xmlns:a16="http://schemas.microsoft.com/office/drawing/2014/main" id="{7D00C448-EEE5-488E-9F7E-4892247236C6}"/>
              </a:ext>
            </a:extLst>
          </p:cNvPr>
          <p:cNvSpPr/>
          <p:nvPr/>
        </p:nvSpPr>
        <p:spPr>
          <a:xfrm>
            <a:off x="5565293" y="103032"/>
            <a:ext cx="2496196"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kite.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87F49DF-4460-44D8-AC67-7D771FC8E348}"/>
              </a:ext>
            </a:extLst>
          </p:cNvPr>
          <p:cNvSpPr/>
          <p:nvPr/>
        </p:nvSpPr>
        <p:spPr>
          <a:xfrm>
            <a:off x="5552041" y="584775"/>
            <a:ext cx="5779211"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point 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87722C8E-74FB-4C1F-9425-72BF51C9DBDA}"/>
              </a:ext>
            </a:extLst>
          </p:cNvPr>
          <p:cNvSpPr/>
          <p:nvPr/>
        </p:nvSpPr>
        <p:spPr>
          <a:xfrm>
            <a:off x="4958028" y="158498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0F28B1E-822B-482B-9FC0-7C670441D50D}"/>
              </a:ext>
            </a:extLst>
          </p:cNvPr>
          <p:cNvSpPr/>
          <p:nvPr/>
        </p:nvSpPr>
        <p:spPr>
          <a:xfrm>
            <a:off x="9882637" y="1221070"/>
            <a:ext cx="164037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D: (5, </a:t>
            </a:r>
          </a:p>
        </p:txBody>
      </p:sp>
      <p:sp>
        <p:nvSpPr>
          <p:cNvPr id="7" name="Rectangle 6">
            <a:extLst>
              <a:ext uri="{FF2B5EF4-FFF2-40B4-BE49-F238E27FC236}">
                <a16:creationId xmlns:a16="http://schemas.microsoft.com/office/drawing/2014/main" id="{72E2D71F-561B-4886-97CB-83B255AE789C}"/>
              </a:ext>
            </a:extLst>
          </p:cNvPr>
          <p:cNvSpPr/>
          <p:nvPr/>
        </p:nvSpPr>
        <p:spPr>
          <a:xfrm>
            <a:off x="4838140" y="6108827"/>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Oval 7">
            <a:extLst>
              <a:ext uri="{FF2B5EF4-FFF2-40B4-BE49-F238E27FC236}">
                <a16:creationId xmlns:a16="http://schemas.microsoft.com/office/drawing/2014/main" id="{0511A565-2DDF-4064-BB34-5A7818F0541C}"/>
              </a:ext>
            </a:extLst>
          </p:cNvPr>
          <p:cNvSpPr/>
          <p:nvPr/>
        </p:nvSpPr>
        <p:spPr>
          <a:xfrm>
            <a:off x="8352803" y="302691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4F38FDFB-B792-4061-A753-6FF19C62FA06}"/>
              </a:ext>
            </a:extLst>
          </p:cNvPr>
          <p:cNvSpPr/>
          <p:nvPr/>
        </p:nvSpPr>
        <p:spPr>
          <a:xfrm>
            <a:off x="929528" y="2853479"/>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Oval 9">
            <a:extLst>
              <a:ext uri="{FF2B5EF4-FFF2-40B4-BE49-F238E27FC236}">
                <a16:creationId xmlns:a16="http://schemas.microsoft.com/office/drawing/2014/main" id="{A64304F1-BAD4-423D-8803-1489F6640491}"/>
              </a:ext>
            </a:extLst>
          </p:cNvPr>
          <p:cNvSpPr/>
          <p:nvPr/>
        </p:nvSpPr>
        <p:spPr>
          <a:xfrm>
            <a:off x="4958028" y="158498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CAE90270-873E-412C-8F6B-CFE28823EA62}"/>
              </a:ext>
            </a:extLst>
          </p:cNvPr>
          <p:cNvSpPr/>
          <p:nvPr/>
        </p:nvSpPr>
        <p:spPr>
          <a:xfrm>
            <a:off x="929528" y="1406674"/>
            <a:ext cx="480790"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2" name="Straight Arrow Connector 11">
            <a:extLst>
              <a:ext uri="{FF2B5EF4-FFF2-40B4-BE49-F238E27FC236}">
                <a16:creationId xmlns:a16="http://schemas.microsoft.com/office/drawing/2014/main" id="{BB19D89F-6D0D-48A2-BA7D-40EEC6612B74}"/>
              </a:ext>
            </a:extLst>
          </p:cNvPr>
          <p:cNvCxnSpPr>
            <a:cxnSpLocks/>
          </p:cNvCxnSpPr>
          <p:nvPr/>
        </p:nvCxnSpPr>
        <p:spPr>
          <a:xfrm>
            <a:off x="1511858" y="1684872"/>
            <a:ext cx="0" cy="1415783"/>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AB5F8ADC-EFE0-4555-83E0-4C99FD86591C}"/>
              </a:ext>
            </a:extLst>
          </p:cNvPr>
          <p:cNvSpPr/>
          <p:nvPr/>
        </p:nvSpPr>
        <p:spPr>
          <a:xfrm>
            <a:off x="995754" y="2126214"/>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20" name="Group 19">
            <a:extLst>
              <a:ext uri="{FF2B5EF4-FFF2-40B4-BE49-F238E27FC236}">
                <a16:creationId xmlns:a16="http://schemas.microsoft.com/office/drawing/2014/main" id="{43B2C18E-58EA-45B7-AC02-D395AF76489C}"/>
              </a:ext>
            </a:extLst>
          </p:cNvPr>
          <p:cNvGrpSpPr/>
          <p:nvPr/>
        </p:nvGrpSpPr>
        <p:grpSpPr>
          <a:xfrm>
            <a:off x="1430464" y="1703271"/>
            <a:ext cx="7055128" cy="4351540"/>
            <a:chOff x="1430464" y="1703271"/>
            <a:chExt cx="7055128" cy="4351540"/>
          </a:xfrm>
        </p:grpSpPr>
        <p:cxnSp>
          <p:nvCxnSpPr>
            <p:cNvPr id="16" name="Straight Connector 15">
              <a:extLst>
                <a:ext uri="{FF2B5EF4-FFF2-40B4-BE49-F238E27FC236}">
                  <a16:creationId xmlns:a16="http://schemas.microsoft.com/office/drawing/2014/main" id="{F3C87902-EF03-4A7D-91B3-9C17639AE7E7}"/>
                </a:ext>
              </a:extLst>
            </p:cNvPr>
            <p:cNvCxnSpPr/>
            <p:nvPr/>
          </p:nvCxnSpPr>
          <p:spPr>
            <a:xfrm flipH="1">
              <a:off x="1430464" y="3131547"/>
              <a:ext cx="705512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F2E61A8-2FD6-4716-82D7-F314E292C56A}"/>
                </a:ext>
              </a:extLst>
            </p:cNvPr>
            <p:cNvCxnSpPr>
              <a:cxnSpLocks/>
            </p:cNvCxnSpPr>
            <p:nvPr/>
          </p:nvCxnSpPr>
          <p:spPr>
            <a:xfrm flipV="1">
              <a:off x="5084460" y="1703271"/>
              <a:ext cx="0" cy="435154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1" name="Straight Arrow Connector 20">
            <a:extLst>
              <a:ext uri="{FF2B5EF4-FFF2-40B4-BE49-F238E27FC236}">
                <a16:creationId xmlns:a16="http://schemas.microsoft.com/office/drawing/2014/main" id="{1FA24105-13FB-4487-82AC-737C647685A1}"/>
              </a:ext>
            </a:extLst>
          </p:cNvPr>
          <p:cNvCxnSpPr>
            <a:cxnSpLocks/>
          </p:cNvCxnSpPr>
          <p:nvPr/>
        </p:nvCxnSpPr>
        <p:spPr>
          <a:xfrm>
            <a:off x="1497387" y="3100655"/>
            <a:ext cx="0" cy="1415783"/>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A95B88D3-40C3-4D0F-9787-69087ECF5F10}"/>
              </a:ext>
            </a:extLst>
          </p:cNvPr>
          <p:cNvSpPr/>
          <p:nvPr/>
        </p:nvSpPr>
        <p:spPr>
          <a:xfrm>
            <a:off x="981283" y="3541997"/>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3" name="Rectangle 22">
            <a:extLst>
              <a:ext uri="{FF2B5EF4-FFF2-40B4-BE49-F238E27FC236}">
                <a16:creationId xmlns:a16="http://schemas.microsoft.com/office/drawing/2014/main" id="{FEA13E5A-2DAD-4488-9FB4-033D4AB02168}"/>
              </a:ext>
            </a:extLst>
          </p:cNvPr>
          <p:cNvSpPr/>
          <p:nvPr/>
        </p:nvSpPr>
        <p:spPr>
          <a:xfrm>
            <a:off x="929528" y="4162662"/>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4" name="Rectangle 23">
            <a:extLst>
              <a:ext uri="{FF2B5EF4-FFF2-40B4-BE49-F238E27FC236}">
                <a16:creationId xmlns:a16="http://schemas.microsoft.com/office/drawing/2014/main" id="{196226F4-5AFB-4FDE-9D69-BD9453118721}"/>
              </a:ext>
            </a:extLst>
          </p:cNvPr>
          <p:cNvSpPr/>
          <p:nvPr/>
        </p:nvSpPr>
        <p:spPr>
          <a:xfrm>
            <a:off x="10895594" y="1221070"/>
            <a:ext cx="82861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p>
        </p:txBody>
      </p:sp>
      <p:sp>
        <p:nvSpPr>
          <p:cNvPr id="25" name="Rectangle 24">
            <a:extLst>
              <a:ext uri="{FF2B5EF4-FFF2-40B4-BE49-F238E27FC236}">
                <a16:creationId xmlns:a16="http://schemas.microsoft.com/office/drawing/2014/main" id="{B2450FAF-E0A0-4653-BE6D-420BAF7FC8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626851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4.58333E-6 -2.22222E-6 L -0.00131 0.41297 " pathEditMode="relative" rAng="0" ptsTypes="AA">
                                      <p:cBhvr>
                                        <p:cTn id="11" dur="2000" fill="hold"/>
                                        <p:tgtEl>
                                          <p:spTgt spid="5"/>
                                        </p:tgtEl>
                                        <p:attrNameLst>
                                          <p:attrName>ppt_x</p:attrName>
                                          <p:attrName>ppt_y</p:attrName>
                                        </p:attrNameLst>
                                      </p:cBhvr>
                                      <p:rCtr x="-65" y="20648"/>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131 0.41297 L -0.00144 0.63403 " pathEditMode="relative" rAng="0" ptsTypes="AA">
                                      <p:cBhvr>
                                        <p:cTn id="15" dur="2000" fill="hold"/>
                                        <p:tgtEl>
                                          <p:spTgt spid="5"/>
                                        </p:tgtEl>
                                        <p:attrNameLst>
                                          <p:attrName>ppt_x</p:attrName>
                                          <p:attrName>ppt_y</p:attrName>
                                        </p:attrNameLst>
                                      </p:cBhvr>
                                      <p:rCtr x="-13" y="11042"/>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1"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0" nodeType="clickEffect">
                                  <p:stCondLst>
                                    <p:cond delay="0"/>
                                  </p:stCondLst>
                                  <p:childTnLst>
                                    <p:animMotion origin="layout" path="M -1.04167E-6 1.11111E-6 L -0.39831 0.00023 " pathEditMode="relative" rAng="0" ptsTypes="AA">
                                      <p:cBhvr>
                                        <p:cTn id="34" dur="2000" fill="hold"/>
                                        <p:tgtEl>
                                          <p:spTgt spid="8"/>
                                        </p:tgtEl>
                                        <p:attrNameLst>
                                          <p:attrName>ppt_x</p:attrName>
                                          <p:attrName>ppt_y</p:attrName>
                                        </p:attrNameLst>
                                      </p:cBhvr>
                                      <p:rCtr x="-19922" y="0"/>
                                    </p:animMotion>
                                  </p:childTnLst>
                                </p:cTn>
                              </p:par>
                            </p:childTnLst>
                          </p:cTn>
                        </p:par>
                      </p:childTnLst>
                    </p:cTn>
                  </p:par>
                  <p:par>
                    <p:cTn id="35" fill="hold">
                      <p:stCondLst>
                        <p:cond delay="indefinite"/>
                      </p:stCondLst>
                      <p:childTnLst>
                        <p:par>
                          <p:cTn id="36" fill="hold">
                            <p:stCondLst>
                              <p:cond delay="0"/>
                            </p:stCondLst>
                            <p:childTnLst>
                              <p:par>
                                <p:cTn id="37" presetID="42" presetClass="path" presetSubtype="0" accel="50000" decel="50000" fill="hold" grpId="2" nodeType="clickEffect">
                                  <p:stCondLst>
                                    <p:cond delay="0"/>
                                  </p:stCondLst>
                                  <p:childTnLst>
                                    <p:animMotion origin="layout" path="M -0.39831 0.00023 L -0.57174 -0.00324 " pathEditMode="relative" rAng="0" ptsTypes="AA">
                                      <p:cBhvr>
                                        <p:cTn id="38" dur="2000" fill="hold"/>
                                        <p:tgtEl>
                                          <p:spTgt spid="8"/>
                                        </p:tgtEl>
                                        <p:attrNameLst>
                                          <p:attrName>ppt_x</p:attrName>
                                          <p:attrName>ppt_y</p:attrName>
                                        </p:attrNameLst>
                                      </p:cBhvr>
                                      <p:rCtr x="-8672" y="-185"/>
                                    </p:animMotion>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1"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grpId="0" nodeType="clickEffect">
                                  <p:stCondLst>
                                    <p:cond delay="0"/>
                                  </p:stCondLst>
                                  <p:childTnLst>
                                    <p:animMotion origin="layout" path="M 4.58333E-6 -2.22222E-6 L -0.29349 -0.00023 " pathEditMode="relative" rAng="0" ptsTypes="AA">
                                      <p:cBhvr>
                                        <p:cTn id="52" dur="2000" fill="hold"/>
                                        <p:tgtEl>
                                          <p:spTgt spid="10"/>
                                        </p:tgtEl>
                                        <p:attrNameLst>
                                          <p:attrName>ppt_x</p:attrName>
                                          <p:attrName>ppt_y</p:attrName>
                                        </p:attrNameLst>
                                      </p:cBhvr>
                                      <p:rCtr x="-14674" y="-23"/>
                                    </p:animMotion>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500"/>
                                        <p:tgtEl>
                                          <p:spTgt spid="1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3"/>
                                        </p:tgtEl>
                                        <p:attrNameLst>
                                          <p:attrName>style.visibility</p:attrName>
                                        </p:attrNameLst>
                                      </p:cBhvr>
                                      <p:to>
                                        <p:strVal val="visible"/>
                                      </p:to>
                                    </p:set>
                                    <p:animEffect transition="in" filter="fade">
                                      <p:cBhvr>
                                        <p:cTn id="65" dur="500"/>
                                        <p:tgtEl>
                                          <p:spTgt spid="1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p:bldP spid="7" grpId="0"/>
      <p:bldP spid="8" grpId="0" animBg="1"/>
      <p:bldP spid="8" grpId="1" animBg="1"/>
      <p:bldP spid="8" grpId="2" animBg="1"/>
      <p:bldP spid="9" grpId="0"/>
      <p:bldP spid="10" grpId="0" animBg="1"/>
      <p:bldP spid="10" grpId="1" animBg="1"/>
      <p:bldP spid="11" grpId="0"/>
      <p:bldP spid="13" grpId="0"/>
      <p:bldP spid="22" grpId="0"/>
      <p:bldP spid="23" grpId="0"/>
      <p:bldP spid="24"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Use the dots to draw one different shape which has a right angle.</a:t>
            </a:r>
          </a:p>
        </p:txBody>
      </p:sp>
      <p:pic>
        <p:nvPicPr>
          <p:cNvPr id="122882" name="Picture 2">
            <a:extLst>
              <a:ext uri="{FF2B5EF4-FFF2-40B4-BE49-F238E27FC236}">
                <a16:creationId xmlns:a16="http://schemas.microsoft.com/office/drawing/2014/main" id="{E87B4AA8-CD5A-4F78-84E2-0A41C60CD8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56664" y="753101"/>
            <a:ext cx="4478672" cy="573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FFED1878-FFD7-4D74-97A1-E0C6EA9E941C}"/>
              </a:ext>
            </a:extLst>
          </p:cNvPr>
          <p:cNvCxnSpPr>
            <a:cxnSpLocks/>
          </p:cNvCxnSpPr>
          <p:nvPr/>
        </p:nvCxnSpPr>
        <p:spPr>
          <a:xfrm>
            <a:off x="5786651" y="1501254"/>
            <a:ext cx="1" cy="70103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0B555D4-55AC-4695-AF46-3E007745E916}"/>
              </a:ext>
            </a:extLst>
          </p:cNvPr>
          <p:cNvCxnSpPr>
            <a:cxnSpLocks/>
          </p:cNvCxnSpPr>
          <p:nvPr/>
        </p:nvCxnSpPr>
        <p:spPr>
          <a:xfrm flipH="1" flipV="1">
            <a:off x="5786651" y="2202287"/>
            <a:ext cx="1241947" cy="70468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25E2AFF-CDBB-4F52-B6DC-37794809DB0C}"/>
              </a:ext>
            </a:extLst>
          </p:cNvPr>
          <p:cNvCxnSpPr>
            <a:cxnSpLocks/>
          </p:cNvCxnSpPr>
          <p:nvPr/>
        </p:nvCxnSpPr>
        <p:spPr>
          <a:xfrm flipH="1" flipV="1">
            <a:off x="6398525" y="1501255"/>
            <a:ext cx="630072" cy="14057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59F8D32-072D-4D8D-B602-64F9DEC22439}"/>
              </a:ext>
            </a:extLst>
          </p:cNvPr>
          <p:cNvCxnSpPr>
            <a:cxnSpLocks/>
          </p:cNvCxnSpPr>
          <p:nvPr/>
        </p:nvCxnSpPr>
        <p:spPr>
          <a:xfrm flipH="1">
            <a:off x="5786653" y="1501254"/>
            <a:ext cx="6209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DFC12117-84B4-4BDE-B899-D3243867A3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74593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Some children each chose their </a:t>
            </a:r>
            <a:r>
              <a:rPr lang="en-US" sz="3200" b="1" dirty="0" err="1"/>
              <a:t>favourite</a:t>
            </a:r>
            <a:r>
              <a:rPr lang="en-US" sz="3200" b="1" dirty="0"/>
              <a:t> sport.</a:t>
            </a:r>
          </a:p>
          <a:p>
            <a:r>
              <a:rPr lang="en-US" sz="3200" b="1" dirty="0"/>
              <a:t>This chart shows the results. </a:t>
            </a:r>
          </a:p>
        </p:txBody>
      </p:sp>
      <p:pic>
        <p:nvPicPr>
          <p:cNvPr id="3" name="Picture 2">
            <a:extLst>
              <a:ext uri="{FF2B5EF4-FFF2-40B4-BE49-F238E27FC236}">
                <a16:creationId xmlns:a16="http://schemas.microsoft.com/office/drawing/2014/main" id="{46318BA6-31BA-411D-A92E-3EA26F239861}"/>
              </a:ext>
            </a:extLst>
          </p:cNvPr>
          <p:cNvPicPr>
            <a:picLocks noChangeAspect="1"/>
          </p:cNvPicPr>
          <p:nvPr/>
        </p:nvPicPr>
        <p:blipFill>
          <a:blip r:embed="rId3"/>
          <a:stretch>
            <a:fillRect/>
          </a:stretch>
        </p:blipFill>
        <p:spPr>
          <a:xfrm>
            <a:off x="295275" y="1127218"/>
            <a:ext cx="5800725" cy="5514975"/>
          </a:xfrm>
          <a:prstGeom prst="rect">
            <a:avLst/>
          </a:prstGeom>
        </p:spPr>
      </p:pic>
      <p:sp>
        <p:nvSpPr>
          <p:cNvPr id="5" name="Rectangle 4">
            <a:extLst>
              <a:ext uri="{FF2B5EF4-FFF2-40B4-BE49-F238E27FC236}">
                <a16:creationId xmlns:a16="http://schemas.microsoft.com/office/drawing/2014/main" id="{A6F7760F-8C21-41E3-9E32-FD794A1D6666}"/>
              </a:ext>
            </a:extLst>
          </p:cNvPr>
          <p:cNvSpPr/>
          <p:nvPr/>
        </p:nvSpPr>
        <p:spPr>
          <a:xfrm>
            <a:off x="6484496" y="974110"/>
            <a:ext cx="4526107" cy="1077218"/>
          </a:xfrm>
          <a:prstGeom prst="rect">
            <a:avLst/>
          </a:prstGeom>
        </p:spPr>
        <p:txBody>
          <a:bodyPr wrap="square">
            <a:spAutoFit/>
          </a:bodyPr>
          <a:lstStyle/>
          <a:p>
            <a:r>
              <a:rPr lang="en-US" sz="3200" b="1" dirty="0"/>
              <a:t>Which sport was chosen by the most children?</a:t>
            </a:r>
          </a:p>
        </p:txBody>
      </p:sp>
      <p:sp>
        <p:nvSpPr>
          <p:cNvPr id="6" name="Rectangle 5">
            <a:extLst>
              <a:ext uri="{FF2B5EF4-FFF2-40B4-BE49-F238E27FC236}">
                <a16:creationId xmlns:a16="http://schemas.microsoft.com/office/drawing/2014/main" id="{070605D8-92AA-4A56-BDFD-4F4319B10CB3}"/>
              </a:ext>
            </a:extLst>
          </p:cNvPr>
          <p:cNvSpPr/>
          <p:nvPr/>
        </p:nvSpPr>
        <p:spPr>
          <a:xfrm>
            <a:off x="6484496" y="2794488"/>
            <a:ext cx="4764823" cy="1077218"/>
          </a:xfrm>
          <a:prstGeom prst="rect">
            <a:avLst/>
          </a:prstGeom>
        </p:spPr>
        <p:txBody>
          <a:bodyPr wrap="square">
            <a:spAutoFit/>
          </a:bodyPr>
          <a:lstStyle/>
          <a:p>
            <a:r>
              <a:rPr lang="en-US" sz="3200" b="1" dirty="0"/>
              <a:t>How many more girls than boys chose basketball?</a:t>
            </a:r>
          </a:p>
        </p:txBody>
      </p:sp>
      <p:sp>
        <p:nvSpPr>
          <p:cNvPr id="7" name="Rectangle 6">
            <a:extLst>
              <a:ext uri="{FF2B5EF4-FFF2-40B4-BE49-F238E27FC236}">
                <a16:creationId xmlns:a16="http://schemas.microsoft.com/office/drawing/2014/main" id="{C97EC309-6CB4-4A54-9333-80E53457A392}"/>
              </a:ext>
            </a:extLst>
          </p:cNvPr>
          <p:cNvSpPr/>
          <p:nvPr/>
        </p:nvSpPr>
        <p:spPr>
          <a:xfrm>
            <a:off x="6490771" y="4581901"/>
            <a:ext cx="5644669" cy="1077218"/>
          </a:xfrm>
          <a:prstGeom prst="rect">
            <a:avLst/>
          </a:prstGeom>
        </p:spPr>
        <p:txBody>
          <a:bodyPr wrap="square">
            <a:spAutoFit/>
          </a:bodyPr>
          <a:lstStyle/>
          <a:p>
            <a:r>
              <a:rPr lang="en-US" sz="3200" b="1" dirty="0"/>
              <a:t>Write </a:t>
            </a:r>
            <a:r>
              <a:rPr lang="en-US" sz="3200" b="1" u="sng" dirty="0"/>
              <a:t>all</a:t>
            </a:r>
            <a:r>
              <a:rPr lang="en-US" sz="3200" b="1" dirty="0"/>
              <a:t> the sports that were chosen by more boys than girls.</a:t>
            </a:r>
          </a:p>
        </p:txBody>
      </p:sp>
      <p:sp>
        <p:nvSpPr>
          <p:cNvPr id="8" name="Rectangle 7">
            <a:extLst>
              <a:ext uri="{FF2B5EF4-FFF2-40B4-BE49-F238E27FC236}">
                <a16:creationId xmlns:a16="http://schemas.microsoft.com/office/drawing/2014/main" id="{2770C249-AD4F-4914-9C9C-168631A7D92A}"/>
              </a:ext>
            </a:extLst>
          </p:cNvPr>
          <p:cNvSpPr/>
          <p:nvPr/>
        </p:nvSpPr>
        <p:spPr>
          <a:xfrm>
            <a:off x="3423530" y="2620181"/>
            <a:ext cx="790417" cy="630942"/>
          </a:xfrm>
          <a:prstGeom prst="rect">
            <a:avLst/>
          </a:prstGeom>
        </p:spPr>
        <p:txBody>
          <a:bodyPr wrap="square">
            <a:spAutoFit/>
          </a:bodyPr>
          <a:lstStyle/>
          <a:p>
            <a:r>
              <a:rPr lang="en-GB" sz="3500" b="1" dirty="0">
                <a:solidFill>
                  <a:srgbClr val="FF0000"/>
                </a:solidFill>
              </a:rPr>
              <a:t>9</a:t>
            </a:r>
            <a:endParaRPr lang="en-GB" sz="3500" dirty="0">
              <a:solidFill>
                <a:srgbClr val="FF0000"/>
              </a:solidFill>
            </a:endParaRPr>
          </a:p>
        </p:txBody>
      </p:sp>
      <p:sp>
        <p:nvSpPr>
          <p:cNvPr id="9" name="Rectangle 8">
            <a:extLst>
              <a:ext uri="{FF2B5EF4-FFF2-40B4-BE49-F238E27FC236}">
                <a16:creationId xmlns:a16="http://schemas.microsoft.com/office/drawing/2014/main" id="{2EE229F3-AC37-42D8-BB66-40FF5A5E5B33}"/>
              </a:ext>
            </a:extLst>
          </p:cNvPr>
          <p:cNvSpPr/>
          <p:nvPr/>
        </p:nvSpPr>
        <p:spPr>
          <a:xfrm>
            <a:off x="3818738" y="2620181"/>
            <a:ext cx="790417" cy="630942"/>
          </a:xfrm>
          <a:prstGeom prst="rect">
            <a:avLst/>
          </a:prstGeom>
        </p:spPr>
        <p:txBody>
          <a:bodyPr wrap="square">
            <a:spAutoFit/>
          </a:bodyPr>
          <a:lstStyle/>
          <a:p>
            <a:r>
              <a:rPr lang="en-GB" sz="3500" b="1" dirty="0">
                <a:solidFill>
                  <a:srgbClr val="FF0000"/>
                </a:solidFill>
              </a:rPr>
              <a:t>8</a:t>
            </a:r>
            <a:endParaRPr lang="en-GB" sz="3500" dirty="0">
              <a:solidFill>
                <a:srgbClr val="FF0000"/>
              </a:solidFill>
            </a:endParaRPr>
          </a:p>
        </p:txBody>
      </p:sp>
      <p:sp>
        <p:nvSpPr>
          <p:cNvPr id="10" name="Rectangle 9">
            <a:extLst>
              <a:ext uri="{FF2B5EF4-FFF2-40B4-BE49-F238E27FC236}">
                <a16:creationId xmlns:a16="http://schemas.microsoft.com/office/drawing/2014/main" id="{C357BD93-9BC1-43D8-A1E3-BF95B2AD7E89}"/>
              </a:ext>
            </a:extLst>
          </p:cNvPr>
          <p:cNvSpPr/>
          <p:nvPr/>
        </p:nvSpPr>
        <p:spPr>
          <a:xfrm>
            <a:off x="3423530" y="3254502"/>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11" name="Rectangle 10">
            <a:extLst>
              <a:ext uri="{FF2B5EF4-FFF2-40B4-BE49-F238E27FC236}">
                <a16:creationId xmlns:a16="http://schemas.microsoft.com/office/drawing/2014/main" id="{7FCB10BC-D7D7-45DA-8C14-A9F55B79D7D9}"/>
              </a:ext>
            </a:extLst>
          </p:cNvPr>
          <p:cNvSpPr/>
          <p:nvPr/>
        </p:nvSpPr>
        <p:spPr>
          <a:xfrm>
            <a:off x="3818738" y="3254502"/>
            <a:ext cx="790417"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14" name="Rectangle 13">
            <a:extLst>
              <a:ext uri="{FF2B5EF4-FFF2-40B4-BE49-F238E27FC236}">
                <a16:creationId xmlns:a16="http://schemas.microsoft.com/office/drawing/2014/main" id="{426066AF-EBE2-4D69-92F2-AD343BB7A975}"/>
              </a:ext>
            </a:extLst>
          </p:cNvPr>
          <p:cNvSpPr/>
          <p:nvPr/>
        </p:nvSpPr>
        <p:spPr>
          <a:xfrm>
            <a:off x="3423093" y="3840347"/>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15" name="Rectangle 14">
            <a:extLst>
              <a:ext uri="{FF2B5EF4-FFF2-40B4-BE49-F238E27FC236}">
                <a16:creationId xmlns:a16="http://schemas.microsoft.com/office/drawing/2014/main" id="{ECEC1EF5-5511-4957-B33B-6A47827944A9}"/>
              </a:ext>
            </a:extLst>
          </p:cNvPr>
          <p:cNvSpPr/>
          <p:nvPr/>
        </p:nvSpPr>
        <p:spPr>
          <a:xfrm>
            <a:off x="3818301" y="3840347"/>
            <a:ext cx="790417" cy="630942"/>
          </a:xfrm>
          <a:prstGeom prst="rect">
            <a:avLst/>
          </a:prstGeom>
        </p:spPr>
        <p:txBody>
          <a:bodyPr wrap="square">
            <a:spAutoFit/>
          </a:bodyPr>
          <a:lstStyle/>
          <a:p>
            <a:r>
              <a:rPr lang="en-GB" sz="3500" b="1" dirty="0">
                <a:solidFill>
                  <a:srgbClr val="FF0000"/>
                </a:solidFill>
              </a:rPr>
              <a:t>3</a:t>
            </a:r>
            <a:endParaRPr lang="en-GB" sz="3500" dirty="0">
              <a:solidFill>
                <a:srgbClr val="FF0000"/>
              </a:solidFill>
            </a:endParaRPr>
          </a:p>
        </p:txBody>
      </p:sp>
      <p:sp>
        <p:nvSpPr>
          <p:cNvPr id="18" name="Rectangle 17">
            <a:extLst>
              <a:ext uri="{FF2B5EF4-FFF2-40B4-BE49-F238E27FC236}">
                <a16:creationId xmlns:a16="http://schemas.microsoft.com/office/drawing/2014/main" id="{5307A039-05A5-40CA-9FD2-2A28793AB475}"/>
              </a:ext>
            </a:extLst>
          </p:cNvPr>
          <p:cNvSpPr/>
          <p:nvPr/>
        </p:nvSpPr>
        <p:spPr>
          <a:xfrm>
            <a:off x="3203511" y="4471289"/>
            <a:ext cx="690466"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19" name="Rectangle 18">
            <a:extLst>
              <a:ext uri="{FF2B5EF4-FFF2-40B4-BE49-F238E27FC236}">
                <a16:creationId xmlns:a16="http://schemas.microsoft.com/office/drawing/2014/main" id="{8A0BA92F-BAD5-4DEC-84EB-EA1A8F45542F}"/>
              </a:ext>
            </a:extLst>
          </p:cNvPr>
          <p:cNvSpPr/>
          <p:nvPr/>
        </p:nvSpPr>
        <p:spPr>
          <a:xfrm>
            <a:off x="3817864" y="4471289"/>
            <a:ext cx="790417" cy="630942"/>
          </a:xfrm>
          <a:prstGeom prst="rect">
            <a:avLst/>
          </a:prstGeom>
        </p:spPr>
        <p:txBody>
          <a:bodyPr wrap="square">
            <a:spAutoFit/>
          </a:bodyPr>
          <a:lstStyle/>
          <a:p>
            <a:r>
              <a:rPr lang="en-GB" sz="3500" b="1" dirty="0">
                <a:solidFill>
                  <a:srgbClr val="FF0000"/>
                </a:solidFill>
              </a:rPr>
              <a:t>8</a:t>
            </a:r>
            <a:endParaRPr lang="en-GB" sz="3500" dirty="0">
              <a:solidFill>
                <a:srgbClr val="FF0000"/>
              </a:solidFill>
            </a:endParaRPr>
          </a:p>
        </p:txBody>
      </p:sp>
      <p:sp>
        <p:nvSpPr>
          <p:cNvPr id="20" name="Rectangle 19">
            <a:extLst>
              <a:ext uri="{FF2B5EF4-FFF2-40B4-BE49-F238E27FC236}">
                <a16:creationId xmlns:a16="http://schemas.microsoft.com/office/drawing/2014/main" id="{156B7F87-0A01-4A19-B028-FA2CF2745B8B}"/>
              </a:ext>
            </a:extLst>
          </p:cNvPr>
          <p:cNvSpPr/>
          <p:nvPr/>
        </p:nvSpPr>
        <p:spPr>
          <a:xfrm>
            <a:off x="3203512" y="5078645"/>
            <a:ext cx="1009562"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21" name="Rectangle 20">
            <a:extLst>
              <a:ext uri="{FF2B5EF4-FFF2-40B4-BE49-F238E27FC236}">
                <a16:creationId xmlns:a16="http://schemas.microsoft.com/office/drawing/2014/main" id="{21884452-1570-4C0A-AF53-3BF5B2BD090E}"/>
              </a:ext>
            </a:extLst>
          </p:cNvPr>
          <p:cNvSpPr/>
          <p:nvPr/>
        </p:nvSpPr>
        <p:spPr>
          <a:xfrm>
            <a:off x="3817864" y="5078645"/>
            <a:ext cx="790417" cy="630942"/>
          </a:xfrm>
          <a:prstGeom prst="rect">
            <a:avLst/>
          </a:prstGeom>
        </p:spPr>
        <p:txBody>
          <a:bodyPr wrap="square">
            <a:spAutoFit/>
          </a:bodyPr>
          <a:lstStyle/>
          <a:p>
            <a:r>
              <a:rPr lang="en-GB" sz="3500" b="1" dirty="0">
                <a:solidFill>
                  <a:srgbClr val="FF0000"/>
                </a:solidFill>
              </a:rPr>
              <a:t>3</a:t>
            </a:r>
            <a:endParaRPr lang="en-GB" sz="3500" dirty="0">
              <a:solidFill>
                <a:srgbClr val="FF0000"/>
              </a:solidFill>
            </a:endParaRPr>
          </a:p>
        </p:txBody>
      </p:sp>
      <p:sp>
        <p:nvSpPr>
          <p:cNvPr id="22" name="Rectangle 21">
            <a:extLst>
              <a:ext uri="{FF2B5EF4-FFF2-40B4-BE49-F238E27FC236}">
                <a16:creationId xmlns:a16="http://schemas.microsoft.com/office/drawing/2014/main" id="{B1E3D4FE-8051-4367-A61A-5F57DCE385CB}"/>
              </a:ext>
            </a:extLst>
          </p:cNvPr>
          <p:cNvSpPr/>
          <p:nvPr/>
        </p:nvSpPr>
        <p:spPr>
          <a:xfrm>
            <a:off x="3422656" y="5692221"/>
            <a:ext cx="790417" cy="630942"/>
          </a:xfrm>
          <a:prstGeom prst="rect">
            <a:avLst/>
          </a:prstGeom>
        </p:spPr>
        <p:txBody>
          <a:bodyPr wrap="square">
            <a:spAutoFit/>
          </a:bodyPr>
          <a:lstStyle/>
          <a:p>
            <a:r>
              <a:rPr lang="en-GB" sz="3500" b="1" dirty="0">
                <a:solidFill>
                  <a:srgbClr val="FF0000"/>
                </a:solidFill>
              </a:rPr>
              <a:t>5</a:t>
            </a:r>
            <a:endParaRPr lang="en-GB" sz="3500" dirty="0">
              <a:solidFill>
                <a:srgbClr val="FF0000"/>
              </a:solidFill>
            </a:endParaRPr>
          </a:p>
        </p:txBody>
      </p:sp>
      <p:sp>
        <p:nvSpPr>
          <p:cNvPr id="23" name="Rectangle 22">
            <a:extLst>
              <a:ext uri="{FF2B5EF4-FFF2-40B4-BE49-F238E27FC236}">
                <a16:creationId xmlns:a16="http://schemas.microsoft.com/office/drawing/2014/main" id="{9CDCDCA3-D516-436F-A744-91E9014E3FEB}"/>
              </a:ext>
            </a:extLst>
          </p:cNvPr>
          <p:cNvSpPr/>
          <p:nvPr/>
        </p:nvSpPr>
        <p:spPr>
          <a:xfrm>
            <a:off x="3817864" y="5692221"/>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24" name="Rectangle 23">
            <a:extLst>
              <a:ext uri="{FF2B5EF4-FFF2-40B4-BE49-F238E27FC236}">
                <a16:creationId xmlns:a16="http://schemas.microsoft.com/office/drawing/2014/main" id="{17107970-12B8-46CA-9831-640411A7ADB4}"/>
              </a:ext>
            </a:extLst>
          </p:cNvPr>
          <p:cNvSpPr/>
          <p:nvPr/>
        </p:nvSpPr>
        <p:spPr>
          <a:xfrm>
            <a:off x="6484495" y="2064076"/>
            <a:ext cx="2236228" cy="630942"/>
          </a:xfrm>
          <a:prstGeom prst="rect">
            <a:avLst/>
          </a:prstGeom>
        </p:spPr>
        <p:txBody>
          <a:bodyPr wrap="square">
            <a:spAutoFit/>
          </a:bodyPr>
          <a:lstStyle/>
          <a:p>
            <a:r>
              <a:rPr lang="en-GB" sz="3500" b="1" dirty="0">
                <a:solidFill>
                  <a:srgbClr val="FF0000"/>
                </a:solidFill>
              </a:rPr>
              <a:t>Swimming</a:t>
            </a:r>
            <a:endParaRPr lang="en-GB" sz="3500" dirty="0">
              <a:solidFill>
                <a:srgbClr val="FF0000"/>
              </a:solidFill>
            </a:endParaRPr>
          </a:p>
        </p:txBody>
      </p:sp>
      <p:sp>
        <p:nvSpPr>
          <p:cNvPr id="26" name="Rectangle 25">
            <a:extLst>
              <a:ext uri="{FF2B5EF4-FFF2-40B4-BE49-F238E27FC236}">
                <a16:creationId xmlns:a16="http://schemas.microsoft.com/office/drawing/2014/main" id="{95C063B7-E5C3-4D44-9A12-D5CACBA29A54}"/>
              </a:ext>
            </a:extLst>
          </p:cNvPr>
          <p:cNvSpPr/>
          <p:nvPr/>
        </p:nvSpPr>
        <p:spPr>
          <a:xfrm>
            <a:off x="6484495" y="3906372"/>
            <a:ext cx="1697183" cy="630942"/>
          </a:xfrm>
          <a:prstGeom prst="rect">
            <a:avLst/>
          </a:prstGeom>
        </p:spPr>
        <p:txBody>
          <a:bodyPr wrap="square">
            <a:spAutoFit/>
          </a:bodyPr>
          <a:lstStyle/>
          <a:p>
            <a:r>
              <a:rPr lang="en-GB" sz="3500" b="1" dirty="0">
                <a:solidFill>
                  <a:srgbClr val="FF0000"/>
                </a:solidFill>
              </a:rPr>
              <a:t>10 – 3 =</a:t>
            </a:r>
            <a:endParaRPr lang="en-GB" sz="3500" dirty="0">
              <a:solidFill>
                <a:srgbClr val="FF0000"/>
              </a:solidFill>
            </a:endParaRPr>
          </a:p>
        </p:txBody>
      </p:sp>
      <p:sp>
        <p:nvSpPr>
          <p:cNvPr id="27" name="Rectangle 26">
            <a:extLst>
              <a:ext uri="{FF2B5EF4-FFF2-40B4-BE49-F238E27FC236}">
                <a16:creationId xmlns:a16="http://schemas.microsoft.com/office/drawing/2014/main" id="{D61081E1-2522-401A-B8CE-534D3284B9A2}"/>
              </a:ext>
            </a:extLst>
          </p:cNvPr>
          <p:cNvSpPr/>
          <p:nvPr/>
        </p:nvSpPr>
        <p:spPr>
          <a:xfrm>
            <a:off x="8041174" y="3906372"/>
            <a:ext cx="702409" cy="630942"/>
          </a:xfrm>
          <a:prstGeom prst="rect">
            <a:avLst/>
          </a:prstGeom>
        </p:spPr>
        <p:txBody>
          <a:bodyPr wrap="square">
            <a:spAutoFit/>
          </a:bodyPr>
          <a:lstStyle/>
          <a:p>
            <a:r>
              <a:rPr lang="en-GB" sz="3500" b="1" dirty="0">
                <a:solidFill>
                  <a:srgbClr val="FF0000"/>
                </a:solidFill>
              </a:rPr>
              <a:t>7</a:t>
            </a:r>
            <a:endParaRPr lang="en-GB" sz="3500" dirty="0">
              <a:solidFill>
                <a:srgbClr val="FF0000"/>
              </a:solidFill>
            </a:endParaRPr>
          </a:p>
        </p:txBody>
      </p:sp>
      <p:sp>
        <p:nvSpPr>
          <p:cNvPr id="28" name="Rectangle 27">
            <a:extLst>
              <a:ext uri="{FF2B5EF4-FFF2-40B4-BE49-F238E27FC236}">
                <a16:creationId xmlns:a16="http://schemas.microsoft.com/office/drawing/2014/main" id="{9B0C1083-F20C-469C-91B4-D3D28832E4F4}"/>
              </a:ext>
            </a:extLst>
          </p:cNvPr>
          <p:cNvSpPr/>
          <p:nvPr/>
        </p:nvSpPr>
        <p:spPr>
          <a:xfrm>
            <a:off x="6484495" y="5657601"/>
            <a:ext cx="2049905" cy="630942"/>
          </a:xfrm>
          <a:prstGeom prst="rect">
            <a:avLst/>
          </a:prstGeom>
        </p:spPr>
        <p:txBody>
          <a:bodyPr wrap="square">
            <a:spAutoFit/>
          </a:bodyPr>
          <a:lstStyle/>
          <a:p>
            <a:r>
              <a:rPr lang="en-GB" sz="3500" b="1" dirty="0">
                <a:solidFill>
                  <a:srgbClr val="FF0000"/>
                </a:solidFill>
              </a:rPr>
              <a:t>Football</a:t>
            </a:r>
            <a:endParaRPr lang="en-GB" sz="3500" dirty="0">
              <a:solidFill>
                <a:srgbClr val="FF0000"/>
              </a:solidFill>
            </a:endParaRPr>
          </a:p>
        </p:txBody>
      </p:sp>
      <p:sp>
        <p:nvSpPr>
          <p:cNvPr id="29" name="Rectangle 28">
            <a:extLst>
              <a:ext uri="{FF2B5EF4-FFF2-40B4-BE49-F238E27FC236}">
                <a16:creationId xmlns:a16="http://schemas.microsoft.com/office/drawing/2014/main" id="{AAA81587-25CB-42FD-AE2D-5EE32AE9E270}"/>
              </a:ext>
            </a:extLst>
          </p:cNvPr>
          <p:cNvSpPr/>
          <p:nvPr/>
        </p:nvSpPr>
        <p:spPr>
          <a:xfrm>
            <a:off x="7990821" y="5652059"/>
            <a:ext cx="2476203" cy="630942"/>
          </a:xfrm>
          <a:prstGeom prst="rect">
            <a:avLst/>
          </a:prstGeom>
        </p:spPr>
        <p:txBody>
          <a:bodyPr wrap="square">
            <a:spAutoFit/>
          </a:bodyPr>
          <a:lstStyle/>
          <a:p>
            <a:r>
              <a:rPr lang="en-GB" sz="3500" b="1" dirty="0">
                <a:solidFill>
                  <a:srgbClr val="FF0000"/>
                </a:solidFill>
              </a:rPr>
              <a:t>, Rounders</a:t>
            </a:r>
            <a:endParaRPr lang="en-GB" sz="3500" dirty="0">
              <a:solidFill>
                <a:srgbClr val="FF0000"/>
              </a:solidFill>
            </a:endParaRPr>
          </a:p>
        </p:txBody>
      </p:sp>
    </p:spTree>
    <p:extLst>
      <p:ext uri="{BB962C8B-B14F-4D97-AF65-F5344CB8AC3E}">
        <p14:creationId xmlns:p14="http://schemas.microsoft.com/office/powerpoint/2010/main" val="79696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dissolv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dissolv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dissolv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dissolv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dissolve">
                                      <p:cBhvr>
                                        <p:cTn id="62" dur="500"/>
                                        <p:tgtEl>
                                          <p:spTgt spid="23"/>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dissolve">
                                      <p:cBhvr>
                                        <p:cTn id="67" dur="500"/>
                                        <p:tgtEl>
                                          <p:spTgt spid="24"/>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dissolv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dissolve">
                                      <p:cBhvr>
                                        <p:cTn id="77" dur="500"/>
                                        <p:tgtEl>
                                          <p:spTgt spid="27"/>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dissolv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dissolve">
                                      <p:cBhvr>
                                        <p:cTn id="8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4" grpId="0"/>
      <p:bldP spid="15" grpId="0"/>
      <p:bldP spid="18" grpId="0"/>
      <p:bldP spid="19" grpId="0"/>
      <p:bldP spid="20" grpId="0"/>
      <p:bldP spid="21" grpId="0"/>
      <p:bldP spid="22" grpId="0"/>
      <p:bldP spid="23" grpId="0"/>
      <p:bldP spid="24" grpId="0"/>
      <p:bldP spid="26" grpId="0"/>
      <p:bldP spid="27" grpId="0"/>
      <p:bldP spid="28" grpId="0"/>
      <p:bldP spid="29"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232202"/>
          </a:xfrm>
          <a:prstGeom prst="rect">
            <a:avLst/>
          </a:prstGeom>
        </p:spPr>
        <p:txBody>
          <a:bodyPr wrap="square">
            <a:spAutoFit/>
          </a:bodyPr>
          <a:lstStyle/>
          <a:p>
            <a:r>
              <a:rPr lang="en-US" sz="3200" b="1" dirty="0"/>
              <a:t>Look at this number.</a:t>
            </a:r>
          </a:p>
          <a:p>
            <a:r>
              <a:rPr lang="en-US" sz="3200" b="1" dirty="0"/>
              <a:t>     6 9 7, 4 3 2</a:t>
            </a:r>
          </a:p>
          <a:p>
            <a:r>
              <a:rPr lang="en-US" sz="3200" b="1" dirty="0"/>
              <a:t>What is the value of the digit 6 in the number?</a:t>
            </a:r>
          </a:p>
          <a:p>
            <a:r>
              <a:rPr lang="en-US" sz="3200" b="1" dirty="0"/>
              <a:t>Circle the correct answer.</a:t>
            </a:r>
          </a:p>
          <a:p>
            <a:endParaRPr lang="en-US" b="1" dirty="0"/>
          </a:p>
          <a:p>
            <a:r>
              <a:rPr lang="en-US" sz="3200" dirty="0"/>
              <a:t>    six thousand       </a:t>
            </a:r>
          </a:p>
          <a:p>
            <a:endParaRPr lang="en-US" dirty="0"/>
          </a:p>
          <a:p>
            <a:r>
              <a:rPr lang="en-US" sz="3200" dirty="0"/>
              <a:t>    six hundred thousand       </a:t>
            </a:r>
          </a:p>
          <a:p>
            <a:endParaRPr lang="en-US" dirty="0"/>
          </a:p>
          <a:p>
            <a:r>
              <a:rPr lang="en-US" sz="3200" dirty="0"/>
              <a:t>    sixty thousand       </a:t>
            </a:r>
          </a:p>
          <a:p>
            <a:endParaRPr lang="en-US" dirty="0"/>
          </a:p>
          <a:p>
            <a:r>
              <a:rPr lang="en-US" sz="3200" dirty="0"/>
              <a:t>    six million</a:t>
            </a:r>
          </a:p>
        </p:txBody>
      </p:sp>
      <p:sp>
        <p:nvSpPr>
          <p:cNvPr id="4" name="Rectangle 3">
            <a:extLst>
              <a:ext uri="{FF2B5EF4-FFF2-40B4-BE49-F238E27FC236}">
                <a16:creationId xmlns:a16="http://schemas.microsoft.com/office/drawing/2014/main" id="{C10BE89D-14E1-449C-A263-12E5E88D163E}"/>
              </a:ext>
            </a:extLst>
          </p:cNvPr>
          <p:cNvSpPr/>
          <p:nvPr/>
        </p:nvSpPr>
        <p:spPr>
          <a:xfrm>
            <a:off x="581025" y="607984"/>
            <a:ext cx="245660" cy="4610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CA43B71-36AA-425E-BA5D-49CF850E4FD9}"/>
              </a:ext>
            </a:extLst>
          </p:cNvPr>
          <p:cNvSpPr/>
          <p:nvPr/>
        </p:nvSpPr>
        <p:spPr>
          <a:xfrm>
            <a:off x="215319" y="2873683"/>
            <a:ext cx="4316339" cy="9144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747852E6-D398-4069-BED7-85F7B9D7DECB}"/>
              </a:ext>
            </a:extLst>
          </p:cNvPr>
          <p:cNvSpPr/>
          <p:nvPr/>
        </p:nvSpPr>
        <p:spPr>
          <a:xfrm>
            <a:off x="5136776" y="3136612"/>
            <a:ext cx="6400799" cy="584775"/>
          </a:xfrm>
          <a:prstGeom prst="rect">
            <a:avLst/>
          </a:prstGeom>
        </p:spPr>
        <p:txBody>
          <a:bodyPr wrap="square">
            <a:spAutoFit/>
          </a:bodyPr>
          <a:lstStyle/>
          <a:p>
            <a:r>
              <a:rPr lang="en-GB" sz="3200" b="1" dirty="0">
                <a:solidFill>
                  <a:srgbClr val="FF0000"/>
                </a:solidFill>
              </a:rPr>
              <a:t>It’s in the hundred thousands place. </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803935D0-0099-4984-B867-BD3D4D3B5AB9}"/>
              </a:ext>
            </a:extLst>
          </p:cNvPr>
          <p:cNvSpPr/>
          <p:nvPr/>
        </p:nvSpPr>
        <p:spPr>
          <a:xfrm>
            <a:off x="5136339" y="3724490"/>
            <a:ext cx="2449868" cy="584775"/>
          </a:xfrm>
          <a:prstGeom prst="rect">
            <a:avLst/>
          </a:prstGeom>
        </p:spPr>
        <p:txBody>
          <a:bodyPr wrap="square">
            <a:spAutoFit/>
          </a:bodyPr>
          <a:lstStyle/>
          <a:p>
            <a:r>
              <a:rPr lang="en-GB" sz="3200" b="1" dirty="0">
                <a:solidFill>
                  <a:srgbClr val="FF0000"/>
                </a:solidFill>
              </a:rPr>
              <a:t>6 x 100 000 = </a:t>
            </a:r>
            <a:endParaRPr lang="en-GB" sz="3200" b="1" dirty="0">
              <a:solidFill>
                <a:srgbClr val="FF0000"/>
              </a:solidFill>
              <a:ea typeface="Cambria Math" panose="02040503050406030204" pitchFamily="18" charset="0"/>
            </a:endParaRPr>
          </a:p>
        </p:txBody>
      </p:sp>
      <p:sp>
        <p:nvSpPr>
          <p:cNvPr id="8" name="Rectangle 7">
            <a:extLst>
              <a:ext uri="{FF2B5EF4-FFF2-40B4-BE49-F238E27FC236}">
                <a16:creationId xmlns:a16="http://schemas.microsoft.com/office/drawing/2014/main" id="{87AD650F-995A-4EE1-A8B4-F687F9E48375}"/>
              </a:ext>
            </a:extLst>
          </p:cNvPr>
          <p:cNvSpPr/>
          <p:nvPr/>
        </p:nvSpPr>
        <p:spPr>
          <a:xfrm>
            <a:off x="7449398" y="3724490"/>
            <a:ext cx="2449868" cy="584775"/>
          </a:xfrm>
          <a:prstGeom prst="rect">
            <a:avLst/>
          </a:prstGeom>
        </p:spPr>
        <p:txBody>
          <a:bodyPr wrap="square">
            <a:spAutoFit/>
          </a:bodyPr>
          <a:lstStyle/>
          <a:p>
            <a:r>
              <a:rPr lang="en-GB" sz="3200" b="1" dirty="0">
                <a:solidFill>
                  <a:srgbClr val="FF0000"/>
                </a:solidFill>
              </a:rPr>
              <a:t>600 000</a:t>
            </a:r>
            <a:endParaRPr lang="en-GB" sz="3200" b="1" dirty="0">
              <a:solidFill>
                <a:srgbClr val="FF0000"/>
              </a:solidFill>
              <a:ea typeface="Cambria Math" panose="02040503050406030204" pitchFamily="18" charset="0"/>
            </a:endParaRPr>
          </a:p>
        </p:txBody>
      </p:sp>
      <p:sp>
        <p:nvSpPr>
          <p:cNvPr id="9" name="Rectangle 8">
            <a:extLst>
              <a:ext uri="{FF2B5EF4-FFF2-40B4-BE49-F238E27FC236}">
                <a16:creationId xmlns:a16="http://schemas.microsoft.com/office/drawing/2014/main" id="{943DD1A6-ED28-4879-9A71-3E1592B555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08243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Effect transition="in" filter="fade">
                                      <p:cBhvr>
                                        <p:cTn id="17" dur="500"/>
                                        <p:tgtEl>
                                          <p:spTgt spid="6">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xEl>
                                              <p:pRg st="0" end="0"/>
                                            </p:txEl>
                                          </p:spTgt>
                                        </p:tgtEl>
                                        <p:attrNameLst>
                                          <p:attrName>style.visibility</p:attrName>
                                        </p:attrNameLst>
                                      </p:cBhvr>
                                      <p:to>
                                        <p:strVal val="visible"/>
                                      </p:to>
                                    </p:set>
                                    <p:animEffect transition="in" filter="fade">
                                      <p:cBhvr>
                                        <p:cTn id="22" dur="500"/>
                                        <p:tgtEl>
                                          <p:spTgt spid="7">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xEl>
                                              <p:pRg st="0" end="0"/>
                                            </p:txEl>
                                          </p:spTgt>
                                        </p:tgtEl>
                                        <p:attrNameLst>
                                          <p:attrName>style.visibility</p:attrName>
                                        </p:attrNameLst>
                                      </p:cBhvr>
                                      <p:to>
                                        <p:strVal val="visible"/>
                                      </p:to>
                                    </p:set>
                                    <p:animEffect transition="in" filter="fade">
                                      <p:cBhvr>
                                        <p:cTn id="27"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Emily, Ben and Nisha take part in a sponsored swim to collect money for charity.</a:t>
            </a:r>
          </a:p>
          <a:p>
            <a:r>
              <a:rPr lang="en-US" sz="3200" b="1" dirty="0"/>
              <a:t>Emily collects £2.75 more than Nisha.</a:t>
            </a:r>
          </a:p>
          <a:p>
            <a:r>
              <a:rPr lang="en-US" sz="3200" b="1" dirty="0"/>
              <a:t>Ben collects £15</a:t>
            </a:r>
          </a:p>
          <a:p>
            <a:r>
              <a:rPr lang="en-US" sz="3200" b="1" dirty="0"/>
              <a:t>Nisha collects £7 less than Ben.</a:t>
            </a:r>
          </a:p>
          <a:p>
            <a:r>
              <a:rPr lang="en-US" sz="3200" b="1" dirty="0"/>
              <a:t>Altogether how much money do the three children collect?</a:t>
            </a:r>
          </a:p>
        </p:txBody>
      </p:sp>
      <p:sp>
        <p:nvSpPr>
          <p:cNvPr id="4" name="Rectangle 3">
            <a:extLst>
              <a:ext uri="{FF2B5EF4-FFF2-40B4-BE49-F238E27FC236}">
                <a16:creationId xmlns:a16="http://schemas.microsoft.com/office/drawing/2014/main" id="{9766AB48-2B1E-43A9-8BED-7289E1638280}"/>
              </a:ext>
            </a:extLst>
          </p:cNvPr>
          <p:cNvSpPr/>
          <p:nvPr/>
        </p:nvSpPr>
        <p:spPr>
          <a:xfrm>
            <a:off x="5407030" y="1985763"/>
            <a:ext cx="1973183" cy="584775"/>
          </a:xfrm>
          <a:prstGeom prst="rect">
            <a:avLst/>
          </a:prstGeom>
        </p:spPr>
        <p:txBody>
          <a:bodyPr wrap="square">
            <a:spAutoFit/>
          </a:bodyPr>
          <a:lstStyle/>
          <a:p>
            <a:r>
              <a:rPr lang="en-GB" sz="3200" b="1" dirty="0">
                <a:solidFill>
                  <a:srgbClr val="FF0000"/>
                </a:solidFill>
              </a:rPr>
              <a:t>£15 – £7 =</a:t>
            </a:r>
            <a:endParaRPr lang="en-US" sz="3200" b="1" dirty="0">
              <a:solidFill>
                <a:srgbClr val="FF0000"/>
              </a:solidFill>
            </a:endParaRPr>
          </a:p>
        </p:txBody>
      </p:sp>
      <p:sp>
        <p:nvSpPr>
          <p:cNvPr id="5" name="Rectangle 4">
            <a:extLst>
              <a:ext uri="{FF2B5EF4-FFF2-40B4-BE49-F238E27FC236}">
                <a16:creationId xmlns:a16="http://schemas.microsoft.com/office/drawing/2014/main" id="{2B1659B2-999D-4627-AC00-18D9AC01B86E}"/>
              </a:ext>
            </a:extLst>
          </p:cNvPr>
          <p:cNvSpPr/>
          <p:nvPr/>
        </p:nvSpPr>
        <p:spPr>
          <a:xfrm>
            <a:off x="7232650" y="1985763"/>
            <a:ext cx="661913" cy="584775"/>
          </a:xfrm>
          <a:prstGeom prst="rect">
            <a:avLst/>
          </a:prstGeom>
        </p:spPr>
        <p:txBody>
          <a:bodyPr wrap="square">
            <a:spAutoFit/>
          </a:bodyPr>
          <a:lstStyle/>
          <a:p>
            <a:r>
              <a:rPr lang="en-GB" sz="3200" b="1" dirty="0">
                <a:solidFill>
                  <a:srgbClr val="FF0000"/>
                </a:solidFill>
              </a:rPr>
              <a:t>£8</a:t>
            </a:r>
            <a:endParaRPr lang="en-US" sz="3200" b="1" dirty="0">
              <a:solidFill>
                <a:srgbClr val="FF0000"/>
              </a:solidFill>
            </a:endParaRPr>
          </a:p>
        </p:txBody>
      </p:sp>
      <p:sp>
        <p:nvSpPr>
          <p:cNvPr id="6" name="Rectangle 5">
            <a:extLst>
              <a:ext uri="{FF2B5EF4-FFF2-40B4-BE49-F238E27FC236}">
                <a16:creationId xmlns:a16="http://schemas.microsoft.com/office/drawing/2014/main" id="{6599EBC4-82B2-4D6E-89F7-9F6753BF86CC}"/>
              </a:ext>
            </a:extLst>
          </p:cNvPr>
          <p:cNvSpPr/>
          <p:nvPr/>
        </p:nvSpPr>
        <p:spPr>
          <a:xfrm>
            <a:off x="6499230" y="1020563"/>
            <a:ext cx="2346320" cy="584775"/>
          </a:xfrm>
          <a:prstGeom prst="rect">
            <a:avLst/>
          </a:prstGeom>
        </p:spPr>
        <p:txBody>
          <a:bodyPr wrap="square">
            <a:spAutoFit/>
          </a:bodyPr>
          <a:lstStyle/>
          <a:p>
            <a:r>
              <a:rPr lang="en-GB" sz="3200" b="1" dirty="0">
                <a:solidFill>
                  <a:srgbClr val="FF0000"/>
                </a:solidFill>
              </a:rPr>
              <a:t>£8 + £2.75 =</a:t>
            </a:r>
            <a:endParaRPr lang="en-US" sz="3200" b="1" dirty="0">
              <a:solidFill>
                <a:srgbClr val="FF0000"/>
              </a:solidFill>
            </a:endParaRPr>
          </a:p>
        </p:txBody>
      </p:sp>
      <p:sp>
        <p:nvSpPr>
          <p:cNvPr id="7" name="Rectangle 6">
            <a:extLst>
              <a:ext uri="{FF2B5EF4-FFF2-40B4-BE49-F238E27FC236}">
                <a16:creationId xmlns:a16="http://schemas.microsoft.com/office/drawing/2014/main" id="{B0B88F5E-E32C-4A43-A5C0-332C48CB0471}"/>
              </a:ext>
            </a:extLst>
          </p:cNvPr>
          <p:cNvSpPr/>
          <p:nvPr/>
        </p:nvSpPr>
        <p:spPr>
          <a:xfrm>
            <a:off x="8705850" y="1020563"/>
            <a:ext cx="1395333" cy="584775"/>
          </a:xfrm>
          <a:prstGeom prst="rect">
            <a:avLst/>
          </a:prstGeom>
        </p:spPr>
        <p:txBody>
          <a:bodyPr wrap="square">
            <a:spAutoFit/>
          </a:bodyPr>
          <a:lstStyle/>
          <a:p>
            <a:r>
              <a:rPr lang="en-GB" sz="3200" b="1" dirty="0">
                <a:solidFill>
                  <a:srgbClr val="FF0000"/>
                </a:solidFill>
              </a:rPr>
              <a:t>£10.75</a:t>
            </a:r>
            <a:endParaRPr lang="en-US" sz="3200" b="1" dirty="0">
              <a:solidFill>
                <a:srgbClr val="FF0000"/>
              </a:solidFill>
            </a:endParaRPr>
          </a:p>
        </p:txBody>
      </p:sp>
      <p:sp>
        <p:nvSpPr>
          <p:cNvPr id="8" name="Rectangle 7">
            <a:extLst>
              <a:ext uri="{FF2B5EF4-FFF2-40B4-BE49-F238E27FC236}">
                <a16:creationId xmlns:a16="http://schemas.microsoft.com/office/drawing/2014/main" id="{434BE83A-EC4B-496E-96CE-00AC0B936E10}"/>
              </a:ext>
            </a:extLst>
          </p:cNvPr>
          <p:cNvSpPr/>
          <p:nvPr/>
        </p:nvSpPr>
        <p:spPr>
          <a:xfrm>
            <a:off x="1157912" y="3123221"/>
            <a:ext cx="3538074" cy="584775"/>
          </a:xfrm>
          <a:prstGeom prst="rect">
            <a:avLst/>
          </a:prstGeom>
        </p:spPr>
        <p:txBody>
          <a:bodyPr wrap="square">
            <a:spAutoFit/>
          </a:bodyPr>
          <a:lstStyle/>
          <a:p>
            <a:r>
              <a:rPr lang="en-GB" sz="3200" b="1" dirty="0">
                <a:solidFill>
                  <a:srgbClr val="FF0000"/>
                </a:solidFill>
              </a:rPr>
              <a:t>£10.75 + £15 + £8 = </a:t>
            </a:r>
            <a:endParaRPr lang="en-US" sz="3200" b="1" dirty="0">
              <a:solidFill>
                <a:srgbClr val="FF0000"/>
              </a:solidFill>
            </a:endParaRPr>
          </a:p>
        </p:txBody>
      </p:sp>
      <p:sp>
        <p:nvSpPr>
          <p:cNvPr id="9" name="Rectangle 8">
            <a:extLst>
              <a:ext uri="{FF2B5EF4-FFF2-40B4-BE49-F238E27FC236}">
                <a16:creationId xmlns:a16="http://schemas.microsoft.com/office/drawing/2014/main" id="{E402A223-1B31-440E-854A-4729E808A24C}"/>
              </a:ext>
            </a:extLst>
          </p:cNvPr>
          <p:cNvSpPr/>
          <p:nvPr/>
        </p:nvSpPr>
        <p:spPr>
          <a:xfrm>
            <a:off x="4578090" y="3123220"/>
            <a:ext cx="1471416" cy="584775"/>
          </a:xfrm>
          <a:prstGeom prst="rect">
            <a:avLst/>
          </a:prstGeom>
        </p:spPr>
        <p:txBody>
          <a:bodyPr wrap="square">
            <a:spAutoFit/>
          </a:bodyPr>
          <a:lstStyle/>
          <a:p>
            <a:r>
              <a:rPr lang="en-GB" sz="3200" b="1" dirty="0">
                <a:solidFill>
                  <a:srgbClr val="FF0000"/>
                </a:solidFill>
              </a:rPr>
              <a:t>£33.75</a:t>
            </a:r>
            <a:endParaRPr lang="en-US" sz="3200" b="1" dirty="0">
              <a:solidFill>
                <a:srgbClr val="FF0000"/>
              </a:solidFill>
            </a:endParaRPr>
          </a:p>
        </p:txBody>
      </p:sp>
    </p:spTree>
    <p:extLst>
      <p:ext uri="{BB962C8B-B14F-4D97-AF65-F5344CB8AC3E}">
        <p14:creationId xmlns:p14="http://schemas.microsoft.com/office/powerpoint/2010/main" val="24652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Hassan scores 40 out of 80 in a test.</a:t>
            </a:r>
          </a:p>
          <a:p>
            <a:r>
              <a:rPr lang="en-US" sz="3200" b="1" dirty="0"/>
              <a:t>Kate scores 40% in the same test.</a:t>
            </a:r>
          </a:p>
          <a:p>
            <a:r>
              <a:rPr lang="en-US" sz="3200" b="1" dirty="0"/>
              <a:t>Who has the higher score? Explain how you know.</a:t>
            </a:r>
          </a:p>
        </p:txBody>
      </p:sp>
      <p:cxnSp>
        <p:nvCxnSpPr>
          <p:cNvPr id="4" name="Straight Connector 3">
            <a:extLst>
              <a:ext uri="{FF2B5EF4-FFF2-40B4-BE49-F238E27FC236}">
                <a16:creationId xmlns:a16="http://schemas.microsoft.com/office/drawing/2014/main" id="{761D2C7A-1218-480E-9E64-49ED62C6DCF4}"/>
              </a:ext>
            </a:extLst>
          </p:cNvPr>
          <p:cNvCxnSpPr>
            <a:cxnSpLocks/>
          </p:cNvCxnSpPr>
          <p:nvPr/>
        </p:nvCxnSpPr>
        <p:spPr>
          <a:xfrm>
            <a:off x="499982" y="269778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CE398AF3-31E8-45F5-8CFB-37D077C53B8B}"/>
              </a:ext>
            </a:extLst>
          </p:cNvPr>
          <p:cNvCxnSpPr>
            <a:cxnSpLocks/>
          </p:cNvCxnSpPr>
          <p:nvPr/>
        </p:nvCxnSpPr>
        <p:spPr>
          <a:xfrm>
            <a:off x="1835916" y="2697788"/>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CBCC97C9-36ED-4DFD-9323-F83AC480EC26}"/>
              </a:ext>
            </a:extLst>
          </p:cNvPr>
          <p:cNvSpPr txBox="1"/>
          <p:nvPr/>
        </p:nvSpPr>
        <p:spPr>
          <a:xfrm>
            <a:off x="469515" y="2168831"/>
            <a:ext cx="10104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7" name="TextBox 6">
            <a:extLst>
              <a:ext uri="{FF2B5EF4-FFF2-40B4-BE49-F238E27FC236}">
                <a16:creationId xmlns:a16="http://schemas.microsoft.com/office/drawing/2014/main" id="{FACD6690-B49E-4641-8F68-084C4F267ECB}"/>
              </a:ext>
            </a:extLst>
          </p:cNvPr>
          <p:cNvSpPr txBox="1"/>
          <p:nvPr/>
        </p:nvSpPr>
        <p:spPr>
          <a:xfrm>
            <a:off x="464755" y="264516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a:t>
            </a:r>
          </a:p>
        </p:txBody>
      </p:sp>
      <p:sp>
        <p:nvSpPr>
          <p:cNvPr id="8" name="TextBox 7">
            <a:extLst>
              <a:ext uri="{FF2B5EF4-FFF2-40B4-BE49-F238E27FC236}">
                <a16:creationId xmlns:a16="http://schemas.microsoft.com/office/drawing/2014/main" id="{4118C9DA-999D-4B8D-A025-54D12A605E72}"/>
              </a:ext>
            </a:extLst>
          </p:cNvPr>
          <p:cNvSpPr txBox="1"/>
          <p:nvPr/>
        </p:nvSpPr>
        <p:spPr>
          <a:xfrm>
            <a:off x="1821621" y="2639262"/>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C68E204C-D837-4321-AD51-BD043455D2D1}"/>
              </a:ext>
            </a:extLst>
          </p:cNvPr>
          <p:cNvSpPr txBox="1"/>
          <p:nvPr/>
        </p:nvSpPr>
        <p:spPr>
          <a:xfrm>
            <a:off x="1378155" y="238558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Arc 9">
            <a:extLst>
              <a:ext uri="{FF2B5EF4-FFF2-40B4-BE49-F238E27FC236}">
                <a16:creationId xmlns:a16="http://schemas.microsoft.com/office/drawing/2014/main" id="{FAA9A370-87FF-48A3-A8F2-F18F7D7F522A}"/>
              </a:ext>
            </a:extLst>
          </p:cNvPr>
          <p:cNvSpPr/>
          <p:nvPr/>
        </p:nvSpPr>
        <p:spPr>
          <a:xfrm rot="16200000">
            <a:off x="1114914" y="1671095"/>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1" name="Arc 10">
            <a:extLst>
              <a:ext uri="{FF2B5EF4-FFF2-40B4-BE49-F238E27FC236}">
                <a16:creationId xmlns:a16="http://schemas.microsoft.com/office/drawing/2014/main" id="{DEEA2683-73B4-44EE-A851-72C2634B3AF9}"/>
              </a:ext>
            </a:extLst>
          </p:cNvPr>
          <p:cNvSpPr/>
          <p:nvPr/>
        </p:nvSpPr>
        <p:spPr>
          <a:xfrm rot="5400000">
            <a:off x="1104627" y="2598215"/>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TextBox 11">
            <a:extLst>
              <a:ext uri="{FF2B5EF4-FFF2-40B4-BE49-F238E27FC236}">
                <a16:creationId xmlns:a16="http://schemas.microsoft.com/office/drawing/2014/main" id="{719983C3-DE12-4F6E-A5EE-156A0FAF3654}"/>
              </a:ext>
            </a:extLst>
          </p:cNvPr>
          <p:cNvSpPr txBox="1"/>
          <p:nvPr/>
        </p:nvSpPr>
        <p:spPr>
          <a:xfrm>
            <a:off x="1139967" y="3133593"/>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40</a:t>
            </a:r>
            <a:endParaRPr lang="en-GB" sz="3500" b="1" dirty="0">
              <a:solidFill>
                <a:srgbClr val="FF0000"/>
              </a:solidFill>
              <a:latin typeface="Arial Black" panose="020B0A04020102020204" pitchFamily="34" charset="0"/>
            </a:endParaRPr>
          </a:p>
        </p:txBody>
      </p:sp>
      <p:sp>
        <p:nvSpPr>
          <p:cNvPr id="13" name="TextBox 12">
            <a:extLst>
              <a:ext uri="{FF2B5EF4-FFF2-40B4-BE49-F238E27FC236}">
                <a16:creationId xmlns:a16="http://schemas.microsoft.com/office/drawing/2014/main" id="{0F343592-D7B8-4640-BA47-8BB97AA46DFF}"/>
              </a:ext>
            </a:extLst>
          </p:cNvPr>
          <p:cNvSpPr txBox="1"/>
          <p:nvPr/>
        </p:nvSpPr>
        <p:spPr>
          <a:xfrm>
            <a:off x="1139966" y="1839280"/>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57621BDE-CE99-4E92-B114-480339B090F3}"/>
              </a:ext>
            </a:extLst>
          </p:cNvPr>
          <p:cNvSpPr txBox="1"/>
          <p:nvPr/>
        </p:nvSpPr>
        <p:spPr>
          <a:xfrm>
            <a:off x="1820338" y="2193220"/>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5" name="Group 14">
            <a:extLst>
              <a:ext uri="{FF2B5EF4-FFF2-40B4-BE49-F238E27FC236}">
                <a16:creationId xmlns:a16="http://schemas.microsoft.com/office/drawing/2014/main" id="{D7F05B1D-9F68-4CC3-A8D2-4516DD474295}"/>
              </a:ext>
            </a:extLst>
          </p:cNvPr>
          <p:cNvGrpSpPr/>
          <p:nvPr/>
        </p:nvGrpSpPr>
        <p:grpSpPr>
          <a:xfrm>
            <a:off x="2312036" y="2385583"/>
            <a:ext cx="1964278" cy="878566"/>
            <a:chOff x="1784535" y="2849562"/>
            <a:chExt cx="1964278" cy="878566"/>
          </a:xfrm>
        </p:grpSpPr>
        <p:cxnSp>
          <p:nvCxnSpPr>
            <p:cNvPr id="17" name="Straight Connector 16">
              <a:extLst>
                <a:ext uri="{FF2B5EF4-FFF2-40B4-BE49-F238E27FC236}">
                  <a16:creationId xmlns:a16="http://schemas.microsoft.com/office/drawing/2014/main" id="{BF1D4680-8B7F-4980-BDD8-F19F91D40D96}"/>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78207B40-CA69-4766-9A42-3AC9175C2C3D}"/>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F5B0C325-FAE4-4A0C-9B66-12E5A632A01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2" name="Arc 21">
            <a:extLst>
              <a:ext uri="{FF2B5EF4-FFF2-40B4-BE49-F238E27FC236}">
                <a16:creationId xmlns:a16="http://schemas.microsoft.com/office/drawing/2014/main" id="{35D04760-6047-4FF1-B0C6-6D6849A4DE6D}"/>
              </a:ext>
            </a:extLst>
          </p:cNvPr>
          <p:cNvSpPr/>
          <p:nvPr/>
        </p:nvSpPr>
        <p:spPr>
          <a:xfrm rot="16200000">
            <a:off x="2350497" y="1565334"/>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2C7CFBDB-8E63-4A90-B1C2-686684792D8A}"/>
              </a:ext>
            </a:extLst>
          </p:cNvPr>
          <p:cNvSpPr/>
          <p:nvPr/>
        </p:nvSpPr>
        <p:spPr>
          <a:xfrm rot="5400000">
            <a:off x="2345353" y="2487311"/>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AEEA50F4-7D8F-416C-B0C9-1D1488D10D38}"/>
              </a:ext>
            </a:extLst>
          </p:cNvPr>
          <p:cNvSpPr txBox="1"/>
          <p:nvPr/>
        </p:nvSpPr>
        <p:spPr>
          <a:xfrm>
            <a:off x="2365040" y="313359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15BADE12-9D91-4118-A0AF-F325432FA46D}"/>
              </a:ext>
            </a:extLst>
          </p:cNvPr>
          <p:cNvSpPr txBox="1"/>
          <p:nvPr/>
        </p:nvSpPr>
        <p:spPr>
          <a:xfrm>
            <a:off x="2365039" y="183928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F32D22CE-FF7F-40B6-A1ED-64D6487310EF}"/>
              </a:ext>
            </a:extLst>
          </p:cNvPr>
          <p:cNvSpPr txBox="1"/>
          <p:nvPr/>
        </p:nvSpPr>
        <p:spPr>
          <a:xfrm>
            <a:off x="2972967" y="2193220"/>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7" name="TextBox 26">
            <a:extLst>
              <a:ext uri="{FF2B5EF4-FFF2-40B4-BE49-F238E27FC236}">
                <a16:creationId xmlns:a16="http://schemas.microsoft.com/office/drawing/2014/main" id="{EE8E5DC2-96BA-4D7A-88A4-EBD731A440E7}"/>
              </a:ext>
            </a:extLst>
          </p:cNvPr>
          <p:cNvSpPr txBox="1"/>
          <p:nvPr/>
        </p:nvSpPr>
        <p:spPr>
          <a:xfrm>
            <a:off x="4175889" y="2382317"/>
            <a:ext cx="192011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50%</a:t>
            </a:r>
          </a:p>
        </p:txBody>
      </p:sp>
      <p:sp>
        <p:nvSpPr>
          <p:cNvPr id="28" name="TextBox 27">
            <a:extLst>
              <a:ext uri="{FF2B5EF4-FFF2-40B4-BE49-F238E27FC236}">
                <a16:creationId xmlns:a16="http://schemas.microsoft.com/office/drawing/2014/main" id="{DACC8010-1B8B-4B12-894C-C41CA09F5C96}"/>
              </a:ext>
            </a:extLst>
          </p:cNvPr>
          <p:cNvSpPr txBox="1"/>
          <p:nvPr/>
        </p:nvSpPr>
        <p:spPr>
          <a:xfrm>
            <a:off x="232527" y="3710191"/>
            <a:ext cx="6356959" cy="630942"/>
          </a:xfrm>
          <a:prstGeom prst="rect">
            <a:avLst/>
          </a:prstGeom>
          <a:noFill/>
        </p:spPr>
        <p:txBody>
          <a:bodyPr wrap="square" rtlCol="0">
            <a:spAutoFit/>
          </a:bodyPr>
          <a:lstStyle/>
          <a:p>
            <a:r>
              <a:rPr lang="en-GB" sz="3500" b="1" dirty="0">
                <a:solidFill>
                  <a:srgbClr val="FF0000"/>
                </a:solidFill>
              </a:rPr>
              <a:t>Hassan has the higher score. </a:t>
            </a:r>
          </a:p>
        </p:txBody>
      </p:sp>
      <p:sp>
        <p:nvSpPr>
          <p:cNvPr id="29" name="TextBox 28">
            <a:extLst>
              <a:ext uri="{FF2B5EF4-FFF2-40B4-BE49-F238E27FC236}">
                <a16:creationId xmlns:a16="http://schemas.microsoft.com/office/drawing/2014/main" id="{2FC62DD3-784A-448A-A8B4-CAFB4D30A2D6}"/>
              </a:ext>
            </a:extLst>
          </p:cNvPr>
          <p:cNvSpPr txBox="1"/>
          <p:nvPr/>
        </p:nvSpPr>
        <p:spPr>
          <a:xfrm>
            <a:off x="267754" y="4336410"/>
            <a:ext cx="6356959" cy="630942"/>
          </a:xfrm>
          <a:prstGeom prst="rect">
            <a:avLst/>
          </a:prstGeom>
          <a:noFill/>
        </p:spPr>
        <p:txBody>
          <a:bodyPr wrap="square" rtlCol="0">
            <a:spAutoFit/>
          </a:bodyPr>
          <a:lstStyle/>
          <a:p>
            <a:r>
              <a:rPr lang="en-GB" sz="3500" b="1" dirty="0">
                <a:solidFill>
                  <a:srgbClr val="FF0000"/>
                </a:solidFill>
              </a:rPr>
              <a:t>40 out of 80 is equivalent to 50%</a:t>
            </a:r>
          </a:p>
        </p:txBody>
      </p:sp>
      <p:sp>
        <p:nvSpPr>
          <p:cNvPr id="30" name="TextBox 29">
            <a:extLst>
              <a:ext uri="{FF2B5EF4-FFF2-40B4-BE49-F238E27FC236}">
                <a16:creationId xmlns:a16="http://schemas.microsoft.com/office/drawing/2014/main" id="{3BA8B1B4-1300-49D7-9CBB-256C6157914A}"/>
              </a:ext>
            </a:extLst>
          </p:cNvPr>
          <p:cNvSpPr txBox="1"/>
          <p:nvPr/>
        </p:nvSpPr>
        <p:spPr>
          <a:xfrm>
            <a:off x="267755" y="4914693"/>
            <a:ext cx="4710646" cy="630942"/>
          </a:xfrm>
          <a:prstGeom prst="rect">
            <a:avLst/>
          </a:prstGeom>
          <a:noFill/>
        </p:spPr>
        <p:txBody>
          <a:bodyPr wrap="square" rtlCol="0">
            <a:spAutoFit/>
          </a:bodyPr>
          <a:lstStyle/>
          <a:p>
            <a:r>
              <a:rPr lang="en-GB" sz="3500" b="1" dirty="0">
                <a:solidFill>
                  <a:srgbClr val="FF0000"/>
                </a:solidFill>
              </a:rPr>
              <a:t>50% is higher than 40%</a:t>
            </a:r>
          </a:p>
        </p:txBody>
      </p:sp>
      <p:cxnSp>
        <p:nvCxnSpPr>
          <p:cNvPr id="31" name="Straight Connector 30">
            <a:extLst>
              <a:ext uri="{FF2B5EF4-FFF2-40B4-BE49-F238E27FC236}">
                <a16:creationId xmlns:a16="http://schemas.microsoft.com/office/drawing/2014/main" id="{AC28450F-578F-4EC3-ACAC-1B0313BCC8ED}"/>
              </a:ext>
            </a:extLst>
          </p:cNvPr>
          <p:cNvCxnSpPr>
            <a:cxnSpLocks/>
          </p:cNvCxnSpPr>
          <p:nvPr/>
        </p:nvCxnSpPr>
        <p:spPr>
          <a:xfrm>
            <a:off x="7295156" y="2775930"/>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6355D95-819D-4A66-91CA-D3F5D39A548B}"/>
              </a:ext>
            </a:extLst>
          </p:cNvPr>
          <p:cNvCxnSpPr>
            <a:cxnSpLocks/>
          </p:cNvCxnSpPr>
          <p:nvPr/>
        </p:nvCxnSpPr>
        <p:spPr>
          <a:xfrm>
            <a:off x="9076314" y="2776250"/>
            <a:ext cx="87929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8882E4E8-B1D6-4FCB-AFE3-5C7569F29738}"/>
              </a:ext>
            </a:extLst>
          </p:cNvPr>
          <p:cNvSpPr txBox="1"/>
          <p:nvPr/>
        </p:nvSpPr>
        <p:spPr>
          <a:xfrm>
            <a:off x="7504162" y="2268073"/>
            <a:ext cx="96100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34" name="TextBox 33">
            <a:extLst>
              <a:ext uri="{FF2B5EF4-FFF2-40B4-BE49-F238E27FC236}">
                <a16:creationId xmlns:a16="http://schemas.microsoft.com/office/drawing/2014/main" id="{460EC784-80D7-4315-9FEC-6066B5320FEE}"/>
              </a:ext>
            </a:extLst>
          </p:cNvPr>
          <p:cNvSpPr txBox="1"/>
          <p:nvPr/>
        </p:nvSpPr>
        <p:spPr>
          <a:xfrm>
            <a:off x="7283872" y="2724239"/>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5" name="TextBox 34">
            <a:extLst>
              <a:ext uri="{FF2B5EF4-FFF2-40B4-BE49-F238E27FC236}">
                <a16:creationId xmlns:a16="http://schemas.microsoft.com/office/drawing/2014/main" id="{4DC0F0FB-CBEA-48C4-AE4C-EED6348DEEE3}"/>
              </a:ext>
            </a:extLst>
          </p:cNvPr>
          <p:cNvSpPr txBox="1"/>
          <p:nvPr/>
        </p:nvSpPr>
        <p:spPr>
          <a:xfrm>
            <a:off x="9062019" y="2717724"/>
            <a:ext cx="11301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6" name="TextBox 35">
            <a:extLst>
              <a:ext uri="{FF2B5EF4-FFF2-40B4-BE49-F238E27FC236}">
                <a16:creationId xmlns:a16="http://schemas.microsoft.com/office/drawing/2014/main" id="{E5CA9A4A-C1DB-459D-8FB0-97DC067A0186}"/>
              </a:ext>
            </a:extLst>
          </p:cNvPr>
          <p:cNvSpPr txBox="1"/>
          <p:nvPr/>
        </p:nvSpPr>
        <p:spPr>
          <a:xfrm>
            <a:off x="8618553" y="24848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Arc 36">
            <a:extLst>
              <a:ext uri="{FF2B5EF4-FFF2-40B4-BE49-F238E27FC236}">
                <a16:creationId xmlns:a16="http://schemas.microsoft.com/office/drawing/2014/main" id="{68D913DB-6FFB-4200-846A-5C07F296FABA}"/>
              </a:ext>
            </a:extLst>
          </p:cNvPr>
          <p:cNvSpPr/>
          <p:nvPr/>
        </p:nvSpPr>
        <p:spPr>
          <a:xfrm rot="16200000">
            <a:off x="8334812" y="1557038"/>
            <a:ext cx="810037" cy="1552860"/>
          </a:xfrm>
          <a:prstGeom prst="arc">
            <a:avLst>
              <a:gd name="adj1" fmla="val 16200000"/>
              <a:gd name="adj2" fmla="val 5396224"/>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8" name="Arc 37">
            <a:extLst>
              <a:ext uri="{FF2B5EF4-FFF2-40B4-BE49-F238E27FC236}">
                <a16:creationId xmlns:a16="http://schemas.microsoft.com/office/drawing/2014/main" id="{E812250F-6817-4217-A084-7213ADA120AB}"/>
              </a:ext>
            </a:extLst>
          </p:cNvPr>
          <p:cNvSpPr/>
          <p:nvPr/>
        </p:nvSpPr>
        <p:spPr>
          <a:xfrm rot="5400000">
            <a:off x="8334811" y="2484164"/>
            <a:ext cx="810037" cy="1552858"/>
          </a:xfrm>
          <a:prstGeom prst="arc">
            <a:avLst>
              <a:gd name="adj1" fmla="val 1607618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TextBox 38">
            <a:extLst>
              <a:ext uri="{FF2B5EF4-FFF2-40B4-BE49-F238E27FC236}">
                <a16:creationId xmlns:a16="http://schemas.microsoft.com/office/drawing/2014/main" id="{03C8631C-FF16-4A49-B0F2-CC4440D1B9FA}"/>
              </a:ext>
            </a:extLst>
          </p:cNvPr>
          <p:cNvSpPr txBox="1"/>
          <p:nvPr/>
        </p:nvSpPr>
        <p:spPr>
          <a:xfrm>
            <a:off x="8381382" y="3232835"/>
            <a:ext cx="761611"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25A968E1-F416-48E0-A6B9-B32FC046C441}"/>
              </a:ext>
            </a:extLst>
          </p:cNvPr>
          <p:cNvSpPr txBox="1"/>
          <p:nvPr/>
        </p:nvSpPr>
        <p:spPr>
          <a:xfrm>
            <a:off x="8381382" y="1938522"/>
            <a:ext cx="761610"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BFAAB973-8E04-4390-B003-8DA09778D91C}"/>
              </a:ext>
            </a:extLst>
          </p:cNvPr>
          <p:cNvSpPr txBox="1"/>
          <p:nvPr/>
        </p:nvSpPr>
        <p:spPr>
          <a:xfrm>
            <a:off x="9311963" y="226919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42" name="Group 41">
            <a:extLst>
              <a:ext uri="{FF2B5EF4-FFF2-40B4-BE49-F238E27FC236}">
                <a16:creationId xmlns:a16="http://schemas.microsoft.com/office/drawing/2014/main" id="{D6CE414F-E0CC-4811-B13A-97AFC435CDB7}"/>
              </a:ext>
            </a:extLst>
          </p:cNvPr>
          <p:cNvGrpSpPr/>
          <p:nvPr/>
        </p:nvGrpSpPr>
        <p:grpSpPr>
          <a:xfrm>
            <a:off x="7299734" y="4065000"/>
            <a:ext cx="2894899" cy="1067398"/>
            <a:chOff x="1758586" y="4952042"/>
            <a:chExt cx="2894899" cy="1067398"/>
          </a:xfrm>
        </p:grpSpPr>
        <p:grpSp>
          <p:nvGrpSpPr>
            <p:cNvPr id="43" name="Group 42">
              <a:extLst>
                <a:ext uri="{FF2B5EF4-FFF2-40B4-BE49-F238E27FC236}">
                  <a16:creationId xmlns:a16="http://schemas.microsoft.com/office/drawing/2014/main" id="{EAC3D7B4-7E3D-4561-8014-40AA64EAC8BA}"/>
                </a:ext>
              </a:extLst>
            </p:cNvPr>
            <p:cNvGrpSpPr/>
            <p:nvPr/>
          </p:nvGrpSpPr>
          <p:grpSpPr>
            <a:xfrm>
              <a:off x="1758586" y="4952042"/>
              <a:ext cx="940812" cy="1067398"/>
              <a:chOff x="1858295" y="1538931"/>
              <a:chExt cx="940812" cy="1067398"/>
            </a:xfrm>
          </p:grpSpPr>
          <p:grpSp>
            <p:nvGrpSpPr>
              <p:cNvPr id="45" name="Group 44">
                <a:extLst>
                  <a:ext uri="{FF2B5EF4-FFF2-40B4-BE49-F238E27FC236}">
                    <a16:creationId xmlns:a16="http://schemas.microsoft.com/office/drawing/2014/main" id="{59825770-9C62-442A-B653-6DCD1DC52AF3}"/>
                  </a:ext>
                </a:extLst>
              </p:cNvPr>
              <p:cNvGrpSpPr/>
              <p:nvPr/>
            </p:nvGrpSpPr>
            <p:grpSpPr>
              <a:xfrm>
                <a:off x="1858295" y="1975387"/>
                <a:ext cx="939912" cy="630942"/>
                <a:chOff x="1515758" y="476986"/>
                <a:chExt cx="939912" cy="630942"/>
              </a:xfrm>
            </p:grpSpPr>
            <p:sp>
              <p:nvSpPr>
                <p:cNvPr id="47" name="TextBox 46">
                  <a:extLst>
                    <a:ext uri="{FF2B5EF4-FFF2-40B4-BE49-F238E27FC236}">
                      <a16:creationId xmlns:a16="http://schemas.microsoft.com/office/drawing/2014/main" id="{67EADDF9-0462-40E9-9A8A-52FBD9D06B12}"/>
                    </a:ext>
                  </a:extLst>
                </p:cNvPr>
                <p:cNvSpPr txBox="1"/>
                <p:nvPr/>
              </p:nvSpPr>
              <p:spPr>
                <a:xfrm>
                  <a:off x="1519319"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48" name="Straight Connector 47">
                  <a:extLst>
                    <a:ext uri="{FF2B5EF4-FFF2-40B4-BE49-F238E27FC236}">
                      <a16:creationId xmlns:a16="http://schemas.microsoft.com/office/drawing/2014/main" id="{E9615A67-AC56-4260-B4E0-FC3D203A79B5}"/>
                    </a:ext>
                  </a:extLst>
                </p:cNvPr>
                <p:cNvCxnSpPr>
                  <a:cxnSpLocks/>
                </p:cNvCxnSpPr>
                <p:nvPr/>
              </p:nvCxnSpPr>
              <p:spPr>
                <a:xfrm flipV="1">
                  <a:off x="1515758" y="554976"/>
                  <a:ext cx="896768" cy="1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6" name="TextBox 45">
                <a:extLst>
                  <a:ext uri="{FF2B5EF4-FFF2-40B4-BE49-F238E27FC236}">
                    <a16:creationId xmlns:a16="http://schemas.microsoft.com/office/drawing/2014/main" id="{508BAF3F-B572-4F07-98A5-576F8FDC9811}"/>
                  </a:ext>
                </a:extLst>
              </p:cNvPr>
              <p:cNvSpPr txBox="1"/>
              <p:nvPr/>
            </p:nvSpPr>
            <p:spPr>
              <a:xfrm>
                <a:off x="2066451"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44" name="TextBox 43">
              <a:extLst>
                <a:ext uri="{FF2B5EF4-FFF2-40B4-BE49-F238E27FC236}">
                  <a16:creationId xmlns:a16="http://schemas.microsoft.com/office/drawing/2014/main" id="{19DB3750-C22E-4700-9A31-66F22E5F4A06}"/>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80 = </a:t>
              </a:r>
            </a:p>
          </p:txBody>
        </p:sp>
      </p:grpSp>
      <p:sp>
        <p:nvSpPr>
          <p:cNvPr id="49" name="TextBox 48">
            <a:extLst>
              <a:ext uri="{FF2B5EF4-FFF2-40B4-BE49-F238E27FC236}">
                <a16:creationId xmlns:a16="http://schemas.microsoft.com/office/drawing/2014/main" id="{2D8893EB-A353-491F-BA2B-C74629489879}"/>
              </a:ext>
            </a:extLst>
          </p:cNvPr>
          <p:cNvSpPr txBox="1"/>
          <p:nvPr/>
        </p:nvSpPr>
        <p:spPr>
          <a:xfrm>
            <a:off x="8237528" y="5104325"/>
            <a:ext cx="3571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 </a:t>
            </a:r>
            <a:r>
              <a:rPr lang="en-GB" sz="3500" dirty="0">
                <a:solidFill>
                  <a:srgbClr val="FF0000"/>
                </a:solidFill>
                <a:latin typeface="Arial Black" panose="020B0A04020102020204" pitchFamily="34" charset="0"/>
              </a:rPr>
              <a:t>÷ 1 0 = 8</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9EF23BA-8AD7-4F6A-AAFA-82DCB7D57E95}"/>
              </a:ext>
            </a:extLst>
          </p:cNvPr>
          <p:cNvSpPr txBox="1"/>
          <p:nvPr/>
        </p:nvSpPr>
        <p:spPr>
          <a:xfrm>
            <a:off x="8239241" y="5545635"/>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x 4 = 3 2</a:t>
            </a:r>
          </a:p>
        </p:txBody>
      </p:sp>
      <p:sp>
        <p:nvSpPr>
          <p:cNvPr id="52" name="TextBox 51">
            <a:extLst>
              <a:ext uri="{FF2B5EF4-FFF2-40B4-BE49-F238E27FC236}">
                <a16:creationId xmlns:a16="http://schemas.microsoft.com/office/drawing/2014/main" id="{9145FD0C-8BC5-4DBB-8F44-43AC29A0672C}"/>
              </a:ext>
            </a:extLst>
          </p:cNvPr>
          <p:cNvSpPr txBox="1"/>
          <p:nvPr/>
        </p:nvSpPr>
        <p:spPr>
          <a:xfrm>
            <a:off x="10070645" y="4263975"/>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3 2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0D288DF4-FC9A-46A6-8D5A-A3AAF4DD9EEA}"/>
              </a:ext>
            </a:extLst>
          </p:cNvPr>
          <p:cNvSpPr txBox="1"/>
          <p:nvPr/>
        </p:nvSpPr>
        <p:spPr>
          <a:xfrm>
            <a:off x="267754" y="5488253"/>
            <a:ext cx="5131559" cy="630942"/>
          </a:xfrm>
          <a:prstGeom prst="rect">
            <a:avLst/>
          </a:prstGeom>
          <a:noFill/>
        </p:spPr>
        <p:txBody>
          <a:bodyPr wrap="square" rtlCol="0">
            <a:spAutoFit/>
          </a:bodyPr>
          <a:lstStyle/>
          <a:p>
            <a:r>
              <a:rPr lang="en-GB" sz="3500" b="1" dirty="0">
                <a:solidFill>
                  <a:srgbClr val="FF0000"/>
                </a:solidFill>
              </a:rPr>
              <a:t>Kate only got 32 out of 80</a:t>
            </a:r>
          </a:p>
        </p:txBody>
      </p:sp>
    </p:spTree>
    <p:extLst>
      <p:ext uri="{BB962C8B-B14F-4D97-AF65-F5344CB8AC3E}">
        <p14:creationId xmlns:p14="http://schemas.microsoft.com/office/powerpoint/2010/main" val="321633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5"/>
                                        </p:tgtEl>
                                        <p:attrNameLst>
                                          <p:attrName>style.visibility</p:attrName>
                                        </p:attrNameLst>
                                      </p:cBhvr>
                                      <p:to>
                                        <p:strVal val="visible"/>
                                      </p:to>
                                    </p:set>
                                    <p:animEffect transition="in" filter="fade">
                                      <p:cBhvr>
                                        <p:cTn id="61" dur="500"/>
                                        <p:tgtEl>
                                          <p:spTgt spid="2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par>
                                <p:cTn id="95" presetID="10" presetClass="entr" presetSubtype="0"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fade">
                                      <p:cBhvr>
                                        <p:cTn id="100" dur="500"/>
                                        <p:tgtEl>
                                          <p:spTgt spid="33"/>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4"/>
                                        </p:tgtEl>
                                        <p:attrNameLst>
                                          <p:attrName>style.visibility</p:attrName>
                                        </p:attrNameLst>
                                      </p:cBhvr>
                                      <p:to>
                                        <p:strVal val="visible"/>
                                      </p:to>
                                    </p:set>
                                    <p:animEffect transition="in" filter="fade">
                                      <p:cBhvr>
                                        <p:cTn id="103" dur="500"/>
                                        <p:tgtEl>
                                          <p:spTgt spid="34"/>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6"/>
                                        </p:tgtEl>
                                        <p:attrNameLst>
                                          <p:attrName>style.visibility</p:attrName>
                                        </p:attrNameLst>
                                      </p:cBhvr>
                                      <p:to>
                                        <p:strVal val="visible"/>
                                      </p:to>
                                    </p:set>
                                    <p:animEffect transition="in" filter="fade">
                                      <p:cBhvr>
                                        <p:cTn id="106" dur="500"/>
                                        <p:tgtEl>
                                          <p:spTgt spid="36"/>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8"/>
                                        </p:tgtEl>
                                        <p:attrNameLst>
                                          <p:attrName>style.visibility</p:attrName>
                                        </p:attrNameLst>
                                      </p:cBhvr>
                                      <p:to>
                                        <p:strVal val="visible"/>
                                      </p:to>
                                    </p:set>
                                    <p:animEffect transition="in" filter="fade">
                                      <p:cBhvr>
                                        <p:cTn id="111" dur="500"/>
                                        <p:tgtEl>
                                          <p:spTgt spid="38"/>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39"/>
                                        </p:tgtEl>
                                        <p:attrNameLst>
                                          <p:attrName>style.visibility</p:attrName>
                                        </p:attrNameLst>
                                      </p:cBhvr>
                                      <p:to>
                                        <p:strVal val="visible"/>
                                      </p:to>
                                    </p:set>
                                    <p:animEffect transition="in" filter="fade">
                                      <p:cBhvr>
                                        <p:cTn id="114" dur="500"/>
                                        <p:tgtEl>
                                          <p:spTgt spid="39"/>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37"/>
                                        </p:tgtEl>
                                        <p:attrNameLst>
                                          <p:attrName>style.visibility</p:attrName>
                                        </p:attrNameLst>
                                      </p:cBhvr>
                                      <p:to>
                                        <p:strVal val="visible"/>
                                      </p:to>
                                    </p:set>
                                    <p:animEffect transition="in" filter="fade">
                                      <p:cBhvr>
                                        <p:cTn id="117" dur="500"/>
                                        <p:tgtEl>
                                          <p:spTgt spid="37"/>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0"/>
                                        </p:tgtEl>
                                        <p:attrNameLst>
                                          <p:attrName>style.visibility</p:attrName>
                                        </p:attrNameLst>
                                      </p:cBhvr>
                                      <p:to>
                                        <p:strVal val="visible"/>
                                      </p:to>
                                    </p:set>
                                    <p:animEffect transition="in" filter="fade">
                                      <p:cBhvr>
                                        <p:cTn id="120" dur="500"/>
                                        <p:tgtEl>
                                          <p:spTgt spid="40"/>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41"/>
                                        </p:tgtEl>
                                        <p:attrNameLst>
                                          <p:attrName>style.visibility</p:attrName>
                                        </p:attrNameLst>
                                      </p:cBhvr>
                                      <p:to>
                                        <p:strVal val="visible"/>
                                      </p:to>
                                    </p:set>
                                    <p:animEffect transition="in" filter="fade">
                                      <p:cBhvr>
                                        <p:cTn id="125" dur="500"/>
                                        <p:tgtEl>
                                          <p:spTgt spid="4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5"/>
                                        </p:tgtEl>
                                        <p:attrNameLst>
                                          <p:attrName>style.visibility</p:attrName>
                                        </p:attrNameLst>
                                      </p:cBhvr>
                                      <p:to>
                                        <p:strVal val="visible"/>
                                      </p:to>
                                    </p:set>
                                    <p:animEffect transition="in" filter="fade">
                                      <p:cBhvr>
                                        <p:cTn id="130" dur="500"/>
                                        <p:tgtEl>
                                          <p:spTgt spid="35"/>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42"/>
                                        </p:tgtEl>
                                        <p:attrNameLst>
                                          <p:attrName>style.visibility</p:attrName>
                                        </p:attrNameLst>
                                      </p:cBhvr>
                                      <p:to>
                                        <p:strVal val="visible"/>
                                      </p:to>
                                    </p:set>
                                    <p:animEffect transition="in" filter="fade">
                                      <p:cBhvr>
                                        <p:cTn id="135" dur="500"/>
                                        <p:tgtEl>
                                          <p:spTgt spid="42"/>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49"/>
                                        </p:tgtEl>
                                        <p:attrNameLst>
                                          <p:attrName>style.visibility</p:attrName>
                                        </p:attrNameLst>
                                      </p:cBhvr>
                                      <p:to>
                                        <p:strVal val="visible"/>
                                      </p:to>
                                    </p:set>
                                    <p:animEffect transition="in" filter="fade">
                                      <p:cBhvr>
                                        <p:cTn id="140" dur="500"/>
                                        <p:tgtEl>
                                          <p:spTgt spid="49"/>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51"/>
                                        </p:tgtEl>
                                        <p:attrNameLst>
                                          <p:attrName>style.visibility</p:attrName>
                                        </p:attrNameLst>
                                      </p:cBhvr>
                                      <p:to>
                                        <p:strVal val="visible"/>
                                      </p:to>
                                    </p:set>
                                    <p:animEffect transition="in" filter="fade">
                                      <p:cBhvr>
                                        <p:cTn id="145" dur="500"/>
                                        <p:tgtEl>
                                          <p:spTgt spid="51"/>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52"/>
                                        </p:tgtEl>
                                        <p:attrNameLst>
                                          <p:attrName>style.visibility</p:attrName>
                                        </p:attrNameLst>
                                      </p:cBhvr>
                                      <p:to>
                                        <p:strVal val="visible"/>
                                      </p:to>
                                    </p:set>
                                    <p:animEffect transition="in" filter="fade">
                                      <p:cBhvr>
                                        <p:cTn id="150" dur="500"/>
                                        <p:tgtEl>
                                          <p:spTgt spid="52"/>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53"/>
                                        </p:tgtEl>
                                        <p:attrNameLst>
                                          <p:attrName>style.visibility</p:attrName>
                                        </p:attrNameLst>
                                      </p:cBhvr>
                                      <p:to>
                                        <p:strVal val="visible"/>
                                      </p:to>
                                    </p:set>
                                    <p:animEffect transition="in" filter="fade">
                                      <p:cBhvr>
                                        <p:cTn id="155"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animBg="1"/>
      <p:bldP spid="11" grpId="0" animBg="1"/>
      <p:bldP spid="12" grpId="0"/>
      <p:bldP spid="13" grpId="0"/>
      <p:bldP spid="14" grpId="0"/>
      <p:bldP spid="22" grpId="0" animBg="1"/>
      <p:bldP spid="23" grpId="0" animBg="1"/>
      <p:bldP spid="24" grpId="0"/>
      <p:bldP spid="25" grpId="0"/>
      <p:bldP spid="26" grpId="0"/>
      <p:bldP spid="27" grpId="0"/>
      <p:bldP spid="28" grpId="0"/>
      <p:bldP spid="29" grpId="0"/>
      <p:bldP spid="30" grpId="0"/>
      <p:bldP spid="33" grpId="0"/>
      <p:bldP spid="34" grpId="0"/>
      <p:bldP spid="35" grpId="0"/>
      <p:bldP spid="36" grpId="0"/>
      <p:bldP spid="37" grpId="0" animBg="1"/>
      <p:bldP spid="38" grpId="0" animBg="1"/>
      <p:bldP spid="39" grpId="0"/>
      <p:bldP spid="40" grpId="0"/>
      <p:bldP spid="41" grpId="0"/>
      <p:bldP spid="49" grpId="0"/>
      <p:bldP spid="51" grpId="0"/>
      <p:bldP spid="52" grpId="0"/>
      <p:bldP spid="53"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8036314" y="50000"/>
            <a:ext cx="3967000" cy="3046988"/>
          </a:xfrm>
          <a:prstGeom prst="rect">
            <a:avLst/>
          </a:prstGeom>
        </p:spPr>
        <p:txBody>
          <a:bodyPr wrap="square">
            <a:spAutoFit/>
          </a:bodyPr>
          <a:lstStyle/>
          <a:p>
            <a:r>
              <a:rPr lang="en-US" sz="3200" b="1" dirty="0"/>
              <a:t>Here is part of a time line. Draw a line from each invention to the correct point on the time line. One has been done for you. </a:t>
            </a:r>
            <a:endParaRPr lang="en-US" sz="3200" dirty="0"/>
          </a:p>
        </p:txBody>
      </p:sp>
      <p:pic>
        <p:nvPicPr>
          <p:cNvPr id="3" name="Picture 2">
            <a:extLst>
              <a:ext uri="{FF2B5EF4-FFF2-40B4-BE49-F238E27FC236}">
                <a16:creationId xmlns:a16="http://schemas.microsoft.com/office/drawing/2014/main" id="{9131EFFF-F0BC-424C-949E-DB4DCEC7C623}"/>
              </a:ext>
            </a:extLst>
          </p:cNvPr>
          <p:cNvPicPr>
            <a:picLocks noChangeAspect="1"/>
          </p:cNvPicPr>
          <p:nvPr/>
        </p:nvPicPr>
        <p:blipFill>
          <a:blip r:embed="rId3"/>
          <a:stretch>
            <a:fillRect/>
          </a:stretch>
        </p:blipFill>
        <p:spPr>
          <a:xfrm>
            <a:off x="400915" y="174171"/>
            <a:ext cx="7635399" cy="6480465"/>
          </a:xfrm>
          <a:prstGeom prst="rect">
            <a:avLst/>
          </a:prstGeom>
        </p:spPr>
      </p:pic>
      <p:sp>
        <p:nvSpPr>
          <p:cNvPr id="5" name="Arrow: Circular 4">
            <a:extLst>
              <a:ext uri="{FF2B5EF4-FFF2-40B4-BE49-F238E27FC236}">
                <a16:creationId xmlns:a16="http://schemas.microsoft.com/office/drawing/2014/main" id="{71583698-BEE2-42D1-AA1B-EE8ECE231985}"/>
              </a:ext>
            </a:extLst>
          </p:cNvPr>
          <p:cNvSpPr/>
          <p:nvPr/>
        </p:nvSpPr>
        <p:spPr>
          <a:xfrm>
            <a:off x="1388182"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ircular 5">
            <a:extLst>
              <a:ext uri="{FF2B5EF4-FFF2-40B4-BE49-F238E27FC236}">
                <a16:creationId xmlns:a16="http://schemas.microsoft.com/office/drawing/2014/main" id="{68817B8E-03CE-411F-AA77-5F52B2D3EF20}"/>
              </a:ext>
            </a:extLst>
          </p:cNvPr>
          <p:cNvSpPr/>
          <p:nvPr/>
        </p:nvSpPr>
        <p:spPr>
          <a:xfrm>
            <a:off x="1924346"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ircular 6">
            <a:extLst>
              <a:ext uri="{FF2B5EF4-FFF2-40B4-BE49-F238E27FC236}">
                <a16:creationId xmlns:a16="http://schemas.microsoft.com/office/drawing/2014/main" id="{0A1F3507-BDB0-4B2D-85A8-5642051CE9B1}"/>
              </a:ext>
            </a:extLst>
          </p:cNvPr>
          <p:cNvSpPr/>
          <p:nvPr/>
        </p:nvSpPr>
        <p:spPr>
          <a:xfrm>
            <a:off x="2471640"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0E3F8FCA-44E0-4E55-91A8-7B3477548E32}"/>
              </a:ext>
            </a:extLst>
          </p:cNvPr>
          <p:cNvSpPr/>
          <p:nvPr/>
        </p:nvSpPr>
        <p:spPr>
          <a:xfrm>
            <a:off x="3007804"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ircular 8">
            <a:extLst>
              <a:ext uri="{FF2B5EF4-FFF2-40B4-BE49-F238E27FC236}">
                <a16:creationId xmlns:a16="http://schemas.microsoft.com/office/drawing/2014/main" id="{97D45E6D-CE8E-420F-AA98-48EEDC784520}"/>
              </a:ext>
            </a:extLst>
          </p:cNvPr>
          <p:cNvSpPr/>
          <p:nvPr/>
        </p:nvSpPr>
        <p:spPr>
          <a:xfrm>
            <a:off x="3555098"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ircular 9">
            <a:extLst>
              <a:ext uri="{FF2B5EF4-FFF2-40B4-BE49-F238E27FC236}">
                <a16:creationId xmlns:a16="http://schemas.microsoft.com/office/drawing/2014/main" id="{FDC39E21-241F-4C98-A12B-F0995B9266BF}"/>
              </a:ext>
            </a:extLst>
          </p:cNvPr>
          <p:cNvSpPr/>
          <p:nvPr/>
        </p:nvSpPr>
        <p:spPr>
          <a:xfrm>
            <a:off x="4091262"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B93D0D09-90A4-4372-97C1-228147D739B1}"/>
              </a:ext>
            </a:extLst>
          </p:cNvPr>
          <p:cNvSpPr/>
          <p:nvPr/>
        </p:nvSpPr>
        <p:spPr>
          <a:xfrm>
            <a:off x="4638556"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ircular 11">
            <a:extLst>
              <a:ext uri="{FF2B5EF4-FFF2-40B4-BE49-F238E27FC236}">
                <a16:creationId xmlns:a16="http://schemas.microsoft.com/office/drawing/2014/main" id="{DF64F08C-CB42-47F6-9EBA-E86B2FF6D8FC}"/>
              </a:ext>
            </a:extLst>
          </p:cNvPr>
          <p:cNvSpPr/>
          <p:nvPr/>
        </p:nvSpPr>
        <p:spPr>
          <a:xfrm>
            <a:off x="5174720"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ircular 12">
            <a:extLst>
              <a:ext uri="{FF2B5EF4-FFF2-40B4-BE49-F238E27FC236}">
                <a16:creationId xmlns:a16="http://schemas.microsoft.com/office/drawing/2014/main" id="{5D4575E2-4613-4B59-A830-800F14DDBAE3}"/>
              </a:ext>
            </a:extLst>
          </p:cNvPr>
          <p:cNvSpPr/>
          <p:nvPr/>
        </p:nvSpPr>
        <p:spPr>
          <a:xfrm>
            <a:off x="5726449"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ircular 13">
            <a:extLst>
              <a:ext uri="{FF2B5EF4-FFF2-40B4-BE49-F238E27FC236}">
                <a16:creationId xmlns:a16="http://schemas.microsoft.com/office/drawing/2014/main" id="{DA8751D4-F4F0-4D9F-A69B-57445E826AD8}"/>
              </a:ext>
            </a:extLst>
          </p:cNvPr>
          <p:cNvSpPr/>
          <p:nvPr/>
        </p:nvSpPr>
        <p:spPr>
          <a:xfrm>
            <a:off x="6262613"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TextBox 14">
            <a:extLst>
              <a:ext uri="{FF2B5EF4-FFF2-40B4-BE49-F238E27FC236}">
                <a16:creationId xmlns:a16="http://schemas.microsoft.com/office/drawing/2014/main" id="{698C0643-50FF-4BA3-B4B7-9BEF4EA56492}"/>
              </a:ext>
            </a:extLst>
          </p:cNvPr>
          <p:cNvSpPr txBox="1"/>
          <p:nvPr/>
        </p:nvSpPr>
        <p:spPr>
          <a:xfrm>
            <a:off x="8036314" y="3078789"/>
            <a:ext cx="1951748" cy="584775"/>
          </a:xfrm>
          <a:prstGeom prst="rect">
            <a:avLst/>
          </a:prstGeom>
          <a:noFill/>
        </p:spPr>
        <p:txBody>
          <a:bodyPr wrap="square" rtlCol="0">
            <a:spAutoFit/>
          </a:bodyPr>
          <a:lstStyle/>
          <a:p>
            <a:r>
              <a:rPr lang="en-GB" sz="3200" b="1" dirty="0">
                <a:solidFill>
                  <a:srgbClr val="FF0000"/>
                </a:solidFill>
              </a:rPr>
              <a:t>200 ÷ 10 = </a:t>
            </a:r>
          </a:p>
        </p:txBody>
      </p:sp>
      <p:sp>
        <p:nvSpPr>
          <p:cNvPr id="16" name="TextBox 15">
            <a:extLst>
              <a:ext uri="{FF2B5EF4-FFF2-40B4-BE49-F238E27FC236}">
                <a16:creationId xmlns:a16="http://schemas.microsoft.com/office/drawing/2014/main" id="{4EA43609-F857-4E56-A54E-98F056861A1D}"/>
              </a:ext>
            </a:extLst>
          </p:cNvPr>
          <p:cNvSpPr txBox="1"/>
          <p:nvPr/>
        </p:nvSpPr>
        <p:spPr>
          <a:xfrm>
            <a:off x="9826192" y="3078760"/>
            <a:ext cx="799514" cy="584775"/>
          </a:xfrm>
          <a:prstGeom prst="rect">
            <a:avLst/>
          </a:prstGeom>
          <a:noFill/>
        </p:spPr>
        <p:txBody>
          <a:bodyPr wrap="square" rtlCol="0">
            <a:spAutoFit/>
          </a:bodyPr>
          <a:lstStyle/>
          <a:p>
            <a:r>
              <a:rPr lang="en-GB" sz="3200" b="1" dirty="0">
                <a:solidFill>
                  <a:srgbClr val="FF0000"/>
                </a:solidFill>
              </a:rPr>
              <a:t>20 </a:t>
            </a:r>
          </a:p>
        </p:txBody>
      </p:sp>
      <p:sp>
        <p:nvSpPr>
          <p:cNvPr id="17" name="TextBox 16">
            <a:extLst>
              <a:ext uri="{FF2B5EF4-FFF2-40B4-BE49-F238E27FC236}">
                <a16:creationId xmlns:a16="http://schemas.microsoft.com/office/drawing/2014/main" id="{855736BB-0D9A-45C4-9648-41DBA7CB0C70}"/>
              </a:ext>
            </a:extLst>
          </p:cNvPr>
          <p:cNvSpPr txBox="1"/>
          <p:nvPr/>
        </p:nvSpPr>
        <p:spPr>
          <a:xfrm>
            <a:off x="8036313" y="3663535"/>
            <a:ext cx="3893285" cy="1077218"/>
          </a:xfrm>
          <a:prstGeom prst="rect">
            <a:avLst/>
          </a:prstGeom>
          <a:noFill/>
        </p:spPr>
        <p:txBody>
          <a:bodyPr wrap="square" rtlCol="0">
            <a:spAutoFit/>
          </a:bodyPr>
          <a:lstStyle/>
          <a:p>
            <a:r>
              <a:rPr lang="en-GB" sz="3200" b="1" dirty="0">
                <a:solidFill>
                  <a:srgbClr val="FF0000"/>
                </a:solidFill>
              </a:rPr>
              <a:t>…so each line represents 20 years </a:t>
            </a:r>
          </a:p>
        </p:txBody>
      </p:sp>
      <p:sp>
        <p:nvSpPr>
          <p:cNvPr id="18" name="TextBox 17">
            <a:extLst>
              <a:ext uri="{FF2B5EF4-FFF2-40B4-BE49-F238E27FC236}">
                <a16:creationId xmlns:a16="http://schemas.microsoft.com/office/drawing/2014/main" id="{9AB5AA0C-ABCC-44C4-8B85-FD0AC77BDE86}"/>
              </a:ext>
            </a:extLst>
          </p:cNvPr>
          <p:cNvSpPr txBox="1"/>
          <p:nvPr/>
        </p:nvSpPr>
        <p:spPr>
          <a:xfrm>
            <a:off x="1672125" y="4076654"/>
            <a:ext cx="799514" cy="400110"/>
          </a:xfrm>
          <a:prstGeom prst="rect">
            <a:avLst/>
          </a:prstGeom>
          <a:noFill/>
        </p:spPr>
        <p:txBody>
          <a:bodyPr wrap="square" rtlCol="0">
            <a:spAutoFit/>
          </a:bodyPr>
          <a:lstStyle/>
          <a:p>
            <a:r>
              <a:rPr lang="en-GB" sz="2000" b="1" dirty="0">
                <a:solidFill>
                  <a:srgbClr val="FF0000"/>
                </a:solidFill>
              </a:rPr>
              <a:t>1820</a:t>
            </a:r>
          </a:p>
        </p:txBody>
      </p:sp>
      <p:cxnSp>
        <p:nvCxnSpPr>
          <p:cNvPr id="19" name="Straight Connector 18">
            <a:extLst>
              <a:ext uri="{FF2B5EF4-FFF2-40B4-BE49-F238E27FC236}">
                <a16:creationId xmlns:a16="http://schemas.microsoft.com/office/drawing/2014/main" id="{EEC6F3C7-F39C-4803-A62E-F1050CB4A346}"/>
              </a:ext>
            </a:extLst>
          </p:cNvPr>
          <p:cNvCxnSpPr>
            <a:cxnSpLocks/>
          </p:cNvCxnSpPr>
          <p:nvPr/>
        </p:nvCxnSpPr>
        <p:spPr>
          <a:xfrm flipH="1" flipV="1">
            <a:off x="1760537" y="3898900"/>
            <a:ext cx="254000" cy="9779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5C89AE6-2855-48B8-834B-4E2448C97CCE}"/>
              </a:ext>
            </a:extLst>
          </p:cNvPr>
          <p:cNvSpPr txBox="1"/>
          <p:nvPr/>
        </p:nvSpPr>
        <p:spPr>
          <a:xfrm>
            <a:off x="3851910" y="4387850"/>
            <a:ext cx="799514" cy="400110"/>
          </a:xfrm>
          <a:prstGeom prst="rect">
            <a:avLst/>
          </a:prstGeom>
          <a:noFill/>
        </p:spPr>
        <p:txBody>
          <a:bodyPr wrap="square" rtlCol="0">
            <a:spAutoFit/>
          </a:bodyPr>
          <a:lstStyle/>
          <a:p>
            <a:r>
              <a:rPr lang="en-GB" sz="2000" b="1" dirty="0">
                <a:solidFill>
                  <a:srgbClr val="FF0000"/>
                </a:solidFill>
              </a:rPr>
              <a:t>1900</a:t>
            </a:r>
          </a:p>
        </p:txBody>
      </p:sp>
      <p:sp>
        <p:nvSpPr>
          <p:cNvPr id="23" name="TextBox 22">
            <a:extLst>
              <a:ext uri="{FF2B5EF4-FFF2-40B4-BE49-F238E27FC236}">
                <a16:creationId xmlns:a16="http://schemas.microsoft.com/office/drawing/2014/main" id="{488D9926-7F98-466F-A7C0-6462BA36F330}"/>
              </a:ext>
            </a:extLst>
          </p:cNvPr>
          <p:cNvSpPr txBox="1"/>
          <p:nvPr/>
        </p:nvSpPr>
        <p:spPr>
          <a:xfrm>
            <a:off x="4354807" y="4117302"/>
            <a:ext cx="799514" cy="400110"/>
          </a:xfrm>
          <a:prstGeom prst="rect">
            <a:avLst/>
          </a:prstGeom>
          <a:noFill/>
        </p:spPr>
        <p:txBody>
          <a:bodyPr wrap="square" rtlCol="0">
            <a:spAutoFit/>
          </a:bodyPr>
          <a:lstStyle/>
          <a:p>
            <a:r>
              <a:rPr lang="en-GB" sz="2000" b="1" dirty="0">
                <a:solidFill>
                  <a:srgbClr val="FF0000"/>
                </a:solidFill>
              </a:rPr>
              <a:t>1920</a:t>
            </a:r>
          </a:p>
        </p:txBody>
      </p:sp>
      <p:sp>
        <p:nvSpPr>
          <p:cNvPr id="24" name="TextBox 23">
            <a:extLst>
              <a:ext uri="{FF2B5EF4-FFF2-40B4-BE49-F238E27FC236}">
                <a16:creationId xmlns:a16="http://schemas.microsoft.com/office/drawing/2014/main" id="{53EF9604-9385-4E26-8FAE-C9B21A01B05D}"/>
              </a:ext>
            </a:extLst>
          </p:cNvPr>
          <p:cNvSpPr txBox="1"/>
          <p:nvPr/>
        </p:nvSpPr>
        <p:spPr>
          <a:xfrm>
            <a:off x="4925789" y="4117302"/>
            <a:ext cx="799514" cy="400110"/>
          </a:xfrm>
          <a:prstGeom prst="rect">
            <a:avLst/>
          </a:prstGeom>
          <a:noFill/>
        </p:spPr>
        <p:txBody>
          <a:bodyPr wrap="square" rtlCol="0">
            <a:spAutoFit/>
          </a:bodyPr>
          <a:lstStyle/>
          <a:p>
            <a:r>
              <a:rPr lang="en-GB" sz="2000" b="1" dirty="0">
                <a:solidFill>
                  <a:srgbClr val="FF0000"/>
                </a:solidFill>
              </a:rPr>
              <a:t>1940</a:t>
            </a:r>
          </a:p>
        </p:txBody>
      </p:sp>
      <p:sp>
        <p:nvSpPr>
          <p:cNvPr id="25" name="TextBox 24">
            <a:extLst>
              <a:ext uri="{FF2B5EF4-FFF2-40B4-BE49-F238E27FC236}">
                <a16:creationId xmlns:a16="http://schemas.microsoft.com/office/drawing/2014/main" id="{0D793759-5D0F-440C-80CE-E3B21B3EC16B}"/>
              </a:ext>
            </a:extLst>
          </p:cNvPr>
          <p:cNvSpPr txBox="1"/>
          <p:nvPr/>
        </p:nvSpPr>
        <p:spPr>
          <a:xfrm>
            <a:off x="5499836" y="4117302"/>
            <a:ext cx="799514" cy="400110"/>
          </a:xfrm>
          <a:prstGeom prst="rect">
            <a:avLst/>
          </a:prstGeom>
          <a:noFill/>
        </p:spPr>
        <p:txBody>
          <a:bodyPr wrap="square" rtlCol="0">
            <a:spAutoFit/>
          </a:bodyPr>
          <a:lstStyle/>
          <a:p>
            <a:r>
              <a:rPr lang="en-GB" sz="2000" b="1" dirty="0">
                <a:solidFill>
                  <a:srgbClr val="FF0000"/>
                </a:solidFill>
              </a:rPr>
              <a:t>1960</a:t>
            </a:r>
          </a:p>
        </p:txBody>
      </p:sp>
      <p:cxnSp>
        <p:nvCxnSpPr>
          <p:cNvPr id="26" name="Straight Connector 25">
            <a:extLst>
              <a:ext uri="{FF2B5EF4-FFF2-40B4-BE49-F238E27FC236}">
                <a16:creationId xmlns:a16="http://schemas.microsoft.com/office/drawing/2014/main" id="{29D79E44-A3EA-4B35-9E06-535C1CE3A778}"/>
              </a:ext>
            </a:extLst>
          </p:cNvPr>
          <p:cNvCxnSpPr>
            <a:cxnSpLocks/>
          </p:cNvCxnSpPr>
          <p:nvPr/>
        </p:nvCxnSpPr>
        <p:spPr>
          <a:xfrm flipH="1" flipV="1">
            <a:off x="5417866" y="3919606"/>
            <a:ext cx="955570" cy="96410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078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5"/>
                                        </p:tgtEl>
                                      </p:cBhvr>
                                    </p:animEffect>
                                    <p:set>
                                      <p:cBhvr>
                                        <p:cTn id="72" dur="1" fill="hold">
                                          <p:stCondLst>
                                            <p:cond delay="499"/>
                                          </p:stCondLst>
                                        </p:cTn>
                                        <p:tgtEl>
                                          <p:spTgt spid="5"/>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6"/>
                                        </p:tgtEl>
                                      </p:cBhvr>
                                    </p:animEffect>
                                    <p:set>
                                      <p:cBhvr>
                                        <p:cTn id="75" dur="1" fill="hold">
                                          <p:stCondLst>
                                            <p:cond delay="499"/>
                                          </p:stCondLst>
                                        </p:cTn>
                                        <p:tgtEl>
                                          <p:spTgt spid="6"/>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7"/>
                                        </p:tgtEl>
                                      </p:cBhvr>
                                    </p:animEffect>
                                    <p:set>
                                      <p:cBhvr>
                                        <p:cTn id="78" dur="1" fill="hold">
                                          <p:stCondLst>
                                            <p:cond delay="499"/>
                                          </p:stCondLst>
                                        </p:cTn>
                                        <p:tgtEl>
                                          <p:spTgt spid="7"/>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8"/>
                                        </p:tgtEl>
                                      </p:cBhvr>
                                    </p:animEffect>
                                    <p:set>
                                      <p:cBhvr>
                                        <p:cTn id="81" dur="1" fill="hold">
                                          <p:stCondLst>
                                            <p:cond delay="499"/>
                                          </p:stCondLst>
                                        </p:cTn>
                                        <p:tgtEl>
                                          <p:spTgt spid="8"/>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9"/>
                                        </p:tgtEl>
                                      </p:cBhvr>
                                    </p:animEffect>
                                    <p:set>
                                      <p:cBhvr>
                                        <p:cTn id="84" dur="1" fill="hold">
                                          <p:stCondLst>
                                            <p:cond delay="499"/>
                                          </p:stCondLst>
                                        </p:cTn>
                                        <p:tgtEl>
                                          <p:spTgt spid="9"/>
                                        </p:tgtEl>
                                        <p:attrNameLst>
                                          <p:attrName>style.visibility</p:attrName>
                                        </p:attrNameLst>
                                      </p:cBhvr>
                                      <p:to>
                                        <p:strVal val="hidden"/>
                                      </p:to>
                                    </p:set>
                                  </p:childTnLst>
                                </p:cTn>
                              </p:par>
                              <p:par>
                                <p:cTn id="85" presetID="10" presetClass="exit" presetSubtype="0" fill="hold" grpId="1" nodeType="withEffect">
                                  <p:stCondLst>
                                    <p:cond delay="0"/>
                                  </p:stCondLst>
                                  <p:childTnLst>
                                    <p:animEffect transition="out" filter="fade">
                                      <p:cBhvr>
                                        <p:cTn id="86" dur="500"/>
                                        <p:tgtEl>
                                          <p:spTgt spid="10"/>
                                        </p:tgtEl>
                                      </p:cBhvr>
                                    </p:animEffect>
                                    <p:set>
                                      <p:cBhvr>
                                        <p:cTn id="87" dur="1" fill="hold">
                                          <p:stCondLst>
                                            <p:cond delay="499"/>
                                          </p:stCondLst>
                                        </p:cTn>
                                        <p:tgtEl>
                                          <p:spTgt spid="10"/>
                                        </p:tgtEl>
                                        <p:attrNameLst>
                                          <p:attrName>style.visibility</p:attrName>
                                        </p:attrNameLst>
                                      </p:cBhvr>
                                      <p:to>
                                        <p:strVal val="hidden"/>
                                      </p:to>
                                    </p:set>
                                  </p:childTnLst>
                                </p:cTn>
                              </p:par>
                              <p:par>
                                <p:cTn id="88" presetID="10" presetClass="exit" presetSubtype="0" fill="hold" grpId="1" nodeType="withEffect">
                                  <p:stCondLst>
                                    <p:cond delay="0"/>
                                  </p:stCondLst>
                                  <p:childTnLst>
                                    <p:animEffect transition="out" filter="fade">
                                      <p:cBhvr>
                                        <p:cTn id="89" dur="500"/>
                                        <p:tgtEl>
                                          <p:spTgt spid="11"/>
                                        </p:tgtEl>
                                      </p:cBhvr>
                                    </p:animEffect>
                                    <p:set>
                                      <p:cBhvr>
                                        <p:cTn id="90" dur="1" fill="hold">
                                          <p:stCondLst>
                                            <p:cond delay="499"/>
                                          </p:stCondLst>
                                        </p:cTn>
                                        <p:tgtEl>
                                          <p:spTgt spid="11"/>
                                        </p:tgtEl>
                                        <p:attrNameLst>
                                          <p:attrName>style.visibility</p:attrName>
                                        </p:attrNameLst>
                                      </p:cBhvr>
                                      <p:to>
                                        <p:strVal val="hidden"/>
                                      </p:to>
                                    </p:set>
                                  </p:childTnLst>
                                </p:cTn>
                              </p:par>
                              <p:par>
                                <p:cTn id="91" presetID="10" presetClass="exit" presetSubtype="0" fill="hold" grpId="1" nodeType="withEffect">
                                  <p:stCondLst>
                                    <p:cond delay="0"/>
                                  </p:stCondLst>
                                  <p:childTnLst>
                                    <p:animEffect transition="out" filter="fade">
                                      <p:cBhvr>
                                        <p:cTn id="92" dur="500"/>
                                        <p:tgtEl>
                                          <p:spTgt spid="12"/>
                                        </p:tgtEl>
                                      </p:cBhvr>
                                    </p:animEffect>
                                    <p:set>
                                      <p:cBhvr>
                                        <p:cTn id="93" dur="1" fill="hold">
                                          <p:stCondLst>
                                            <p:cond delay="499"/>
                                          </p:stCondLst>
                                        </p:cTn>
                                        <p:tgtEl>
                                          <p:spTgt spid="12"/>
                                        </p:tgtEl>
                                        <p:attrNameLst>
                                          <p:attrName>style.visibility</p:attrName>
                                        </p:attrNameLst>
                                      </p:cBhvr>
                                      <p:to>
                                        <p:strVal val="hidden"/>
                                      </p:to>
                                    </p:set>
                                  </p:childTnLst>
                                </p:cTn>
                              </p:par>
                              <p:par>
                                <p:cTn id="94" presetID="10" presetClass="exit" presetSubtype="0" fill="hold" grpId="1" nodeType="withEffect">
                                  <p:stCondLst>
                                    <p:cond delay="0"/>
                                  </p:stCondLst>
                                  <p:childTnLst>
                                    <p:animEffect transition="out" filter="fade">
                                      <p:cBhvr>
                                        <p:cTn id="95" dur="500"/>
                                        <p:tgtEl>
                                          <p:spTgt spid="13"/>
                                        </p:tgtEl>
                                      </p:cBhvr>
                                    </p:animEffect>
                                    <p:set>
                                      <p:cBhvr>
                                        <p:cTn id="96" dur="1" fill="hold">
                                          <p:stCondLst>
                                            <p:cond delay="499"/>
                                          </p:stCondLst>
                                        </p:cTn>
                                        <p:tgtEl>
                                          <p:spTgt spid="13"/>
                                        </p:tgtEl>
                                        <p:attrNameLst>
                                          <p:attrName>style.visibility</p:attrName>
                                        </p:attrNameLst>
                                      </p:cBhvr>
                                      <p:to>
                                        <p:strVal val="hidden"/>
                                      </p:to>
                                    </p:set>
                                  </p:childTnLst>
                                </p:cTn>
                              </p:par>
                              <p:par>
                                <p:cTn id="97" presetID="10" presetClass="exit" presetSubtype="0" fill="hold" grpId="1" nodeType="withEffect">
                                  <p:stCondLst>
                                    <p:cond delay="0"/>
                                  </p:stCondLst>
                                  <p:childTnLst>
                                    <p:animEffect transition="out" filter="fade">
                                      <p:cBhvr>
                                        <p:cTn id="98" dur="500"/>
                                        <p:tgtEl>
                                          <p:spTgt spid="14"/>
                                        </p:tgtEl>
                                      </p:cBhvr>
                                    </p:animEffect>
                                    <p:set>
                                      <p:cBhvr>
                                        <p:cTn id="99" dur="1" fill="hold">
                                          <p:stCondLst>
                                            <p:cond delay="499"/>
                                          </p:stCondLst>
                                        </p:cTn>
                                        <p:tgtEl>
                                          <p:spTgt spid="14"/>
                                        </p:tgtEl>
                                        <p:attrNameLst>
                                          <p:attrName>style.visibility</p:attrName>
                                        </p:attrNameLst>
                                      </p:cBhvr>
                                      <p:to>
                                        <p:strVal val="hidden"/>
                                      </p:to>
                                    </p:se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500"/>
                                        <p:tgtEl>
                                          <p:spTgt spid="1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19"/>
                                        </p:tgtEl>
                                        <p:attrNameLst>
                                          <p:attrName>style.visibility</p:attrName>
                                        </p:attrNameLst>
                                      </p:cBhvr>
                                      <p:to>
                                        <p:strVal val="visible"/>
                                      </p:to>
                                    </p:set>
                                    <p:animEffect transition="in" filter="fade">
                                      <p:cBhvr>
                                        <p:cTn id="109" dur="500"/>
                                        <p:tgtEl>
                                          <p:spTgt spid="1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fade">
                                      <p:cBhvr>
                                        <p:cTn id="114" dur="500"/>
                                        <p:tgtEl>
                                          <p:spTgt spid="22"/>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3"/>
                                        </p:tgtEl>
                                        <p:attrNameLst>
                                          <p:attrName>style.visibility</p:attrName>
                                        </p:attrNameLst>
                                      </p:cBhvr>
                                      <p:to>
                                        <p:strVal val="visible"/>
                                      </p:to>
                                    </p:set>
                                    <p:animEffect transition="in" filter="fade">
                                      <p:cBhvr>
                                        <p:cTn id="119" dur="500"/>
                                        <p:tgtEl>
                                          <p:spTgt spid="2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24"/>
                                        </p:tgtEl>
                                        <p:attrNameLst>
                                          <p:attrName>style.visibility</p:attrName>
                                        </p:attrNameLst>
                                      </p:cBhvr>
                                      <p:to>
                                        <p:strVal val="visible"/>
                                      </p:to>
                                    </p:set>
                                    <p:animEffect transition="in" filter="fade">
                                      <p:cBhvr>
                                        <p:cTn id="124" dur="500"/>
                                        <p:tgtEl>
                                          <p:spTgt spid="24"/>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25"/>
                                        </p:tgtEl>
                                        <p:attrNameLst>
                                          <p:attrName>style.visibility</p:attrName>
                                        </p:attrNameLst>
                                      </p:cBhvr>
                                      <p:to>
                                        <p:strVal val="visible"/>
                                      </p:to>
                                    </p:set>
                                    <p:animEffect transition="in" filter="fade">
                                      <p:cBhvr>
                                        <p:cTn id="129" dur="500"/>
                                        <p:tgtEl>
                                          <p:spTgt spid="25"/>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6"/>
                                        </p:tgtEl>
                                        <p:attrNameLst>
                                          <p:attrName>style.visibility</p:attrName>
                                        </p:attrNameLst>
                                      </p:cBhvr>
                                      <p:to>
                                        <p:strVal val="visible"/>
                                      </p:to>
                                    </p:set>
                                    <p:animEffect transition="in" filter="fade">
                                      <p:cBhvr>
                                        <p:cTn id="1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p:bldP spid="16" grpId="0"/>
      <p:bldP spid="17" grpId="0"/>
      <p:bldP spid="18" grpId="0"/>
      <p:bldP spid="22" grpId="0"/>
      <p:bldP spid="23" grpId="0"/>
      <p:bldP spid="24" grpId="0"/>
      <p:bldP spid="25"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a:extLst>
              <a:ext uri="{FF2B5EF4-FFF2-40B4-BE49-F238E27FC236}">
                <a16:creationId xmlns:a16="http://schemas.microsoft.com/office/drawing/2014/main" id="{4B9F5C2E-82FC-4E9E-A6ED-868989D6920C}"/>
              </a:ext>
            </a:extLst>
          </p:cNvPr>
          <p:cNvSpPr/>
          <p:nvPr/>
        </p:nvSpPr>
        <p:spPr>
          <a:xfrm>
            <a:off x="1355120" y="3168056"/>
            <a:ext cx="1784080" cy="43912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a:extLst>
              <a:ext uri="{FF2B5EF4-FFF2-40B4-BE49-F238E27FC236}">
                <a16:creationId xmlns:a16="http://schemas.microsoft.com/office/drawing/2014/main" id="{FC830C95-2228-4C17-A37D-5C3BA4EBC034}"/>
              </a:ext>
            </a:extLst>
          </p:cNvPr>
          <p:cNvSpPr/>
          <p:nvPr/>
        </p:nvSpPr>
        <p:spPr>
          <a:xfrm>
            <a:off x="4029731" y="3168056"/>
            <a:ext cx="897344" cy="43769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3B59AF8B-0799-4B2F-9635-85B942DDB9BB}"/>
              </a:ext>
            </a:extLst>
          </p:cNvPr>
          <p:cNvSpPr/>
          <p:nvPr/>
        </p:nvSpPr>
        <p:spPr>
          <a:xfrm>
            <a:off x="5818743" y="3166961"/>
            <a:ext cx="2679528" cy="438791"/>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817264B7-CEB7-4833-AA4B-5744C0DA497E}"/>
              </a:ext>
            </a:extLst>
          </p:cNvPr>
          <p:cNvSpPr/>
          <p:nvPr/>
        </p:nvSpPr>
        <p:spPr>
          <a:xfrm>
            <a:off x="1352844" y="2275510"/>
            <a:ext cx="2232755" cy="43912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1318D52C-2FDC-4391-A512-67A51617888F}"/>
              </a:ext>
            </a:extLst>
          </p:cNvPr>
          <p:cNvSpPr/>
          <p:nvPr/>
        </p:nvSpPr>
        <p:spPr>
          <a:xfrm>
            <a:off x="4478012" y="2275510"/>
            <a:ext cx="446788" cy="43769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a:extLst>
              <a:ext uri="{FF2B5EF4-FFF2-40B4-BE49-F238E27FC236}">
                <a16:creationId xmlns:a16="http://schemas.microsoft.com/office/drawing/2014/main" id="{108BE072-8422-47C0-B976-DFFEF61656F8}"/>
              </a:ext>
            </a:extLst>
          </p:cNvPr>
          <p:cNvSpPr/>
          <p:nvPr/>
        </p:nvSpPr>
        <p:spPr>
          <a:xfrm>
            <a:off x="5816468" y="2274415"/>
            <a:ext cx="2679528" cy="438791"/>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 name="Group 3">
            <a:extLst>
              <a:ext uri="{FF2B5EF4-FFF2-40B4-BE49-F238E27FC236}">
                <a16:creationId xmlns:a16="http://schemas.microsoft.com/office/drawing/2014/main" id="{E9BB1FB6-7D39-476F-AEDF-B45EE0AC6DAE}"/>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F895FD8A-815F-4BC5-AE68-C7E93B01F753}"/>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2C426D40-39E0-4899-BA3A-05F69F523E95}"/>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1C56300-0AE3-4238-82D3-9DBDA66A23D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A0D7F43-205F-49F4-80E5-B946C7B7E61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E7E6DB1-B0B0-4074-BDEE-982D23E59CB5}"/>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2FA996-D0F3-420E-933A-3E7EC70FDD34}"/>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E27770C-6226-4E74-A32F-5CA9542AD752}"/>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CAA7483-11EE-4A9D-8A0C-3BD39AB4B07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75C70E2-9CA2-4C98-8F55-FC6244AE789D}"/>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D156212-39C5-4E1F-A833-788671A54D10}"/>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8BA01C4-B704-4971-9544-A58AE7A0FD9C}"/>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C1D7717-F4B8-4E4F-B3D4-61B4155C5F14}"/>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73040A7-B404-4CA9-A7A3-ED35A64342DB}"/>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46896A4-4026-47B6-B4E3-777C3FEBE06A}"/>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C22FC99-C3FD-4611-AF76-AF3E21353EFC}"/>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442326A-75B8-4BD2-B83D-F941FA02030F}"/>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3F3A5BD-30E9-4490-94B5-38758EFEEE5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A9D9E5E-C42A-45AA-8D53-380C7D137DE4}"/>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DA5150A-9F12-4120-8679-D6BD7DAB997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60299CBB-6FAC-470B-8BF1-97AAFC036914}"/>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BB6A55F-A0CC-466A-887E-AD39827C90DE}"/>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4B69FB8-DDFB-49E3-B005-62C04428365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08183390-39EB-4F07-B4B6-7BAC760C35E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67C3D87-561A-4BA6-BD78-BE8BC6F30FAF}"/>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61F74F6C-EDD1-44C8-8DAC-7B289628C5D5}"/>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6391ED6-38CA-4736-8905-1349B45D9A53}"/>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93A5482F-1C56-47AC-95DF-1F4B153A3328}"/>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4262CFC-6988-4A75-9634-42563D6687DC}"/>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EEB1D00-2A45-467F-8817-C7DDA49E5886}"/>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ABD1527-BF17-4F8A-9CD9-893AE9A0309A}"/>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57B02F8-F6A6-4ADD-8980-889367CA2F72}"/>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BC947B4-D6A7-42FC-A531-ADD1B5821743}"/>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36C30FF-49DB-4A76-9129-D0CBBA061528}"/>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FE9301A-C5BD-40CC-82D8-A27EF1BD93CD}"/>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49D0F41-AD06-4C88-8680-BB8E54A72214}"/>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D55311C-927B-454A-9EEB-91ACEE803F47}"/>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EF3A9AD-65FA-46A8-AF5D-98FC702041B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A9C1552-5BF4-4A3F-BD9C-602796F9B38B}"/>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3232ABC-08DA-4127-85DF-EFA7EAD04B1B}"/>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30F09A0-E39B-4094-8040-28AB53CC43D4}"/>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65495229-E6C4-439D-963B-E8EFB50F6E3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156366B-BA07-43AC-BB2E-B90D11ED6944}"/>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7922DD0-A96B-41A3-B7E7-3FF474AB0BDA}"/>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923604"/>
          </a:xfrm>
          <a:prstGeom prst="rect">
            <a:avLst/>
          </a:prstGeom>
          <a:solidFill>
            <a:schemeClr val="bg1"/>
          </a:solidFill>
        </p:spPr>
        <p:txBody>
          <a:bodyPr wrap="square">
            <a:spAutoFit/>
          </a:bodyPr>
          <a:lstStyle/>
          <a:p>
            <a:r>
              <a:rPr lang="en-US" sz="3200" b="1" dirty="0"/>
              <a:t>Circle two different numbers which multiply together to make </a:t>
            </a:r>
          </a:p>
          <a:p>
            <a:r>
              <a:rPr lang="en-US" sz="3200" b="1" dirty="0"/>
              <a:t>1 million.</a:t>
            </a:r>
          </a:p>
          <a:p>
            <a:endParaRPr lang="en-US" sz="1100" b="1" dirty="0"/>
          </a:p>
          <a:p>
            <a:r>
              <a:rPr lang="en-US" sz="3200" dirty="0"/>
              <a:t>          10            100            1000           10000           100000</a:t>
            </a:r>
          </a:p>
          <a:p>
            <a:endParaRPr lang="en-US" sz="1200" dirty="0"/>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Oval 2">
            <a:extLst>
              <a:ext uri="{FF2B5EF4-FFF2-40B4-BE49-F238E27FC236}">
                <a16:creationId xmlns:a16="http://schemas.microsoft.com/office/drawing/2014/main" id="{3799571B-F3E4-4B13-BFEF-EEE862CB3DE7}"/>
              </a:ext>
            </a:extLst>
          </p:cNvPr>
          <p:cNvSpPr/>
          <p:nvPr/>
        </p:nvSpPr>
        <p:spPr>
          <a:xfrm>
            <a:off x="7953348" y="1155032"/>
            <a:ext cx="1729477" cy="66452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2A82F27C-3116-4497-A8D2-99EBEA89C9CB}"/>
              </a:ext>
            </a:extLst>
          </p:cNvPr>
          <p:cNvSpPr/>
          <p:nvPr/>
        </p:nvSpPr>
        <p:spPr>
          <a:xfrm>
            <a:off x="609908" y="1151948"/>
            <a:ext cx="1342079" cy="66452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C198DF95-056C-471E-9BC1-B0EC41031D09}"/>
              </a:ext>
            </a:extLst>
          </p:cNvPr>
          <p:cNvSpPr txBox="1"/>
          <p:nvPr/>
        </p:nvSpPr>
        <p:spPr>
          <a:xfrm>
            <a:off x="886742" y="2201280"/>
            <a:ext cx="4636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x 1 0 = </a:t>
            </a:r>
          </a:p>
        </p:txBody>
      </p:sp>
      <p:sp>
        <p:nvSpPr>
          <p:cNvPr id="52" name="TextBox 51">
            <a:extLst>
              <a:ext uri="{FF2B5EF4-FFF2-40B4-BE49-F238E27FC236}">
                <a16:creationId xmlns:a16="http://schemas.microsoft.com/office/drawing/2014/main" id="{4BD81EB3-22D7-4295-87DD-5A9F6D874811}"/>
              </a:ext>
            </a:extLst>
          </p:cNvPr>
          <p:cNvSpPr txBox="1"/>
          <p:nvPr/>
        </p:nvSpPr>
        <p:spPr>
          <a:xfrm>
            <a:off x="5351498" y="2195524"/>
            <a:ext cx="35222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1 0 0 0 0 0 0 </a:t>
            </a:r>
          </a:p>
        </p:txBody>
      </p:sp>
      <p:sp>
        <p:nvSpPr>
          <p:cNvPr id="55" name="TextBox 54">
            <a:extLst>
              <a:ext uri="{FF2B5EF4-FFF2-40B4-BE49-F238E27FC236}">
                <a16:creationId xmlns:a16="http://schemas.microsoft.com/office/drawing/2014/main" id="{EC07496E-B96D-49DF-97A0-BECE0DC15EB8}"/>
              </a:ext>
            </a:extLst>
          </p:cNvPr>
          <p:cNvSpPr txBox="1"/>
          <p:nvPr/>
        </p:nvSpPr>
        <p:spPr>
          <a:xfrm>
            <a:off x="905687" y="3087444"/>
            <a:ext cx="4636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x 1 0 0 = </a:t>
            </a:r>
          </a:p>
        </p:txBody>
      </p:sp>
      <p:sp>
        <p:nvSpPr>
          <p:cNvPr id="56" name="TextBox 55">
            <a:extLst>
              <a:ext uri="{FF2B5EF4-FFF2-40B4-BE49-F238E27FC236}">
                <a16:creationId xmlns:a16="http://schemas.microsoft.com/office/drawing/2014/main" id="{19171F8B-6479-491A-B391-41EE7F047507}"/>
              </a:ext>
            </a:extLst>
          </p:cNvPr>
          <p:cNvSpPr txBox="1"/>
          <p:nvPr/>
        </p:nvSpPr>
        <p:spPr>
          <a:xfrm>
            <a:off x="5370443" y="3081688"/>
            <a:ext cx="35222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1 0 0 0 0 0 0 </a:t>
            </a:r>
          </a:p>
        </p:txBody>
      </p:sp>
    </p:spTree>
    <p:extLst>
      <p:ext uri="{BB962C8B-B14F-4D97-AF65-F5344CB8AC3E}">
        <p14:creationId xmlns:p14="http://schemas.microsoft.com/office/powerpoint/2010/main" val="2313287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500"/>
                                        <p:tgtEl>
                                          <p:spTgt spid="4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fade">
                                      <p:cBhvr>
                                        <p:cTn id="30" dur="500"/>
                                        <p:tgtEl>
                                          <p:spTgt spid="5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54"/>
                                        </p:tgtEl>
                                        <p:attrNameLst>
                                          <p:attrName>style.visibility</p:attrName>
                                        </p:attrNameLst>
                                      </p:cBhvr>
                                      <p:to>
                                        <p:strVal val="visible"/>
                                      </p:to>
                                    </p:set>
                                    <p:animEffect transition="in" filter="fade">
                                      <p:cBhvr>
                                        <p:cTn id="35" dur="500"/>
                                        <p:tgtEl>
                                          <p:spTgt spid="5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55"/>
                                        </p:tgtEl>
                                        <p:attrNameLst>
                                          <p:attrName>style.visibility</p:attrName>
                                        </p:attrNameLst>
                                      </p:cBhvr>
                                      <p:to>
                                        <p:strVal val="visible"/>
                                      </p:to>
                                    </p:set>
                                    <p:animEffect transition="in" filter="fade">
                                      <p:cBhvr>
                                        <p:cTn id="40" dur="500"/>
                                        <p:tgtEl>
                                          <p:spTgt spid="5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56"/>
                                        </p:tgtEl>
                                        <p:attrNameLst>
                                          <p:attrName>style.visibility</p:attrName>
                                        </p:attrNameLst>
                                      </p:cBhvr>
                                      <p:to>
                                        <p:strVal val="visible"/>
                                      </p:to>
                                    </p:set>
                                    <p:animEffect transition="in" filter="fade">
                                      <p:cBhvr>
                                        <p:cTn id="45" dur="500"/>
                                        <p:tgtEl>
                                          <p:spTgt spid="5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59"/>
                                        </p:tgtEl>
                                        <p:attrNameLst>
                                          <p:attrName>style.visibility</p:attrName>
                                        </p:attrNameLst>
                                      </p:cBhvr>
                                      <p:to>
                                        <p:strVal val="visible"/>
                                      </p:to>
                                    </p:set>
                                    <p:animEffect transition="in" filter="fade">
                                      <p:cBhvr>
                                        <p:cTn id="50" dur="500"/>
                                        <p:tgtEl>
                                          <p:spTgt spid="5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61"/>
                                        </p:tgtEl>
                                        <p:attrNameLst>
                                          <p:attrName>style.visibility</p:attrName>
                                        </p:attrNameLst>
                                      </p:cBhvr>
                                      <p:to>
                                        <p:strVal val="visible"/>
                                      </p:to>
                                    </p:set>
                                    <p:animEffect transition="in" filter="fade">
                                      <p:cBhvr>
                                        <p:cTn id="58" dur="500"/>
                                        <p:tgtEl>
                                          <p:spTgt spid="61"/>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1.875E-6 4.81481E-6 L 0.13151 0.00115 " pathEditMode="relative" rAng="0" ptsTypes="AA">
                                      <p:cBhvr>
                                        <p:cTn id="62" dur="2000" fill="hold"/>
                                        <p:tgtEl>
                                          <p:spTgt spid="49"/>
                                        </p:tgtEl>
                                        <p:attrNameLst>
                                          <p:attrName>ppt_x</p:attrName>
                                          <p:attrName>ppt_y</p:attrName>
                                        </p:attrNameLst>
                                      </p:cBhvr>
                                      <p:rCtr x="6576" y="46"/>
                                    </p:animMotion>
                                  </p:childTnLst>
                                </p:cTn>
                              </p:par>
                              <p:par>
                                <p:cTn id="63" presetID="42" presetClass="path" presetSubtype="0" accel="50000" decel="50000" fill="hold" grpId="1" nodeType="withEffect">
                                  <p:stCondLst>
                                    <p:cond delay="0"/>
                                  </p:stCondLst>
                                  <p:childTnLst>
                                    <p:animMotion origin="layout" path="M 2.91667E-6 1.85185E-6 L -0.1763 -0.00093 " pathEditMode="relative" rAng="0" ptsTypes="AA">
                                      <p:cBhvr>
                                        <p:cTn id="64" dur="2000" fill="hold"/>
                                        <p:tgtEl>
                                          <p:spTgt spid="3"/>
                                        </p:tgtEl>
                                        <p:attrNameLst>
                                          <p:attrName>ppt_x</p:attrName>
                                          <p:attrName>ppt_y</p:attrName>
                                        </p:attrNameLst>
                                      </p:cBhvr>
                                      <p:rCtr x="-8815" y="-4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P spid="61" grpId="0" animBg="1"/>
      <p:bldP spid="48" grpId="0" animBg="1"/>
      <p:bldP spid="53" grpId="0" animBg="1"/>
      <p:bldP spid="54" grpId="0" animBg="1"/>
      <p:bldP spid="3" grpId="0" animBg="1"/>
      <p:bldP spid="3" grpId="1" animBg="1"/>
      <p:bldP spid="49" grpId="0" animBg="1"/>
      <p:bldP spid="49" grpId="1" animBg="1"/>
      <p:bldP spid="51" grpId="0"/>
      <p:bldP spid="52" grpId="0"/>
      <p:bldP spid="55" grpId="0"/>
      <p:bldP spid="56"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dirty="0"/>
              <a:t>Car Boot Sale Entrance Fee:     Adults 50p          Children 30p</a:t>
            </a:r>
          </a:p>
          <a:p>
            <a:r>
              <a:rPr lang="en-US" sz="3200" b="1" dirty="0"/>
              <a:t>100 adults and 80 children pay to go in. </a:t>
            </a:r>
          </a:p>
          <a:p>
            <a:r>
              <a:rPr lang="en-US" sz="3200" b="1" dirty="0"/>
              <a:t>How much money do they pay altogether? </a:t>
            </a:r>
            <a:endParaRPr lang="en-US" sz="2800" b="1" dirty="0"/>
          </a:p>
        </p:txBody>
      </p:sp>
      <p:sp>
        <p:nvSpPr>
          <p:cNvPr id="4" name="Rectangle 3">
            <a:extLst>
              <a:ext uri="{FF2B5EF4-FFF2-40B4-BE49-F238E27FC236}">
                <a16:creationId xmlns:a16="http://schemas.microsoft.com/office/drawing/2014/main" id="{C4EAF5A3-4D0E-41A0-B1CC-EBFD3F115D54}"/>
              </a:ext>
            </a:extLst>
          </p:cNvPr>
          <p:cNvSpPr/>
          <p:nvPr/>
        </p:nvSpPr>
        <p:spPr>
          <a:xfrm flipH="1">
            <a:off x="378132" y="1867567"/>
            <a:ext cx="2242237" cy="584775"/>
          </a:xfrm>
          <a:prstGeom prst="rect">
            <a:avLst/>
          </a:prstGeom>
        </p:spPr>
        <p:txBody>
          <a:bodyPr wrap="square">
            <a:spAutoFit/>
          </a:bodyPr>
          <a:lstStyle/>
          <a:p>
            <a:r>
              <a:rPr lang="en-GB" sz="3200" b="1" dirty="0">
                <a:solidFill>
                  <a:srgbClr val="FF0000"/>
                </a:solidFill>
              </a:rPr>
              <a:t>100 x 50p = </a:t>
            </a:r>
            <a:endParaRPr lang="en-GB" sz="3200" dirty="0">
              <a:solidFill>
                <a:srgbClr val="FF0000"/>
              </a:solidFill>
            </a:endParaRPr>
          </a:p>
        </p:txBody>
      </p:sp>
      <p:sp>
        <p:nvSpPr>
          <p:cNvPr id="5" name="Rectangle 4">
            <a:extLst>
              <a:ext uri="{FF2B5EF4-FFF2-40B4-BE49-F238E27FC236}">
                <a16:creationId xmlns:a16="http://schemas.microsoft.com/office/drawing/2014/main" id="{348F1F78-6649-4F29-85C2-9A50F167E1B9}"/>
              </a:ext>
            </a:extLst>
          </p:cNvPr>
          <p:cNvSpPr/>
          <p:nvPr/>
        </p:nvSpPr>
        <p:spPr>
          <a:xfrm flipH="1">
            <a:off x="2427572" y="1867566"/>
            <a:ext cx="2037520" cy="584775"/>
          </a:xfrm>
          <a:prstGeom prst="rect">
            <a:avLst/>
          </a:prstGeom>
        </p:spPr>
        <p:txBody>
          <a:bodyPr wrap="square">
            <a:spAutoFit/>
          </a:bodyPr>
          <a:lstStyle/>
          <a:p>
            <a:r>
              <a:rPr lang="en-GB" sz="3200" b="1" dirty="0">
                <a:solidFill>
                  <a:srgbClr val="FF0000"/>
                </a:solidFill>
              </a:rPr>
              <a:t>5000p</a:t>
            </a:r>
            <a:endParaRPr lang="en-GB" sz="3200" dirty="0">
              <a:solidFill>
                <a:srgbClr val="FF0000"/>
              </a:solidFill>
            </a:endParaRPr>
          </a:p>
        </p:txBody>
      </p:sp>
      <p:sp>
        <p:nvSpPr>
          <p:cNvPr id="6" name="Rectangle 5">
            <a:extLst>
              <a:ext uri="{FF2B5EF4-FFF2-40B4-BE49-F238E27FC236}">
                <a16:creationId xmlns:a16="http://schemas.microsoft.com/office/drawing/2014/main" id="{ADF4CC3F-3E83-433D-A6FF-789A082975FD}"/>
              </a:ext>
            </a:extLst>
          </p:cNvPr>
          <p:cNvSpPr/>
          <p:nvPr/>
        </p:nvSpPr>
        <p:spPr>
          <a:xfrm flipH="1">
            <a:off x="3596454" y="1867565"/>
            <a:ext cx="2037520" cy="584775"/>
          </a:xfrm>
          <a:prstGeom prst="rect">
            <a:avLst/>
          </a:prstGeom>
        </p:spPr>
        <p:txBody>
          <a:bodyPr wrap="square">
            <a:spAutoFit/>
          </a:bodyPr>
          <a:lstStyle/>
          <a:p>
            <a:r>
              <a:rPr lang="en-GB" sz="3200" b="1" dirty="0">
                <a:solidFill>
                  <a:srgbClr val="FF0000"/>
                </a:solidFill>
              </a:rPr>
              <a:t>= £50.00</a:t>
            </a:r>
            <a:endParaRPr lang="en-GB" sz="3200" dirty="0">
              <a:solidFill>
                <a:srgbClr val="FF0000"/>
              </a:solidFill>
            </a:endParaRPr>
          </a:p>
        </p:txBody>
      </p:sp>
      <p:sp>
        <p:nvSpPr>
          <p:cNvPr id="7" name="Rectangle 6">
            <a:extLst>
              <a:ext uri="{FF2B5EF4-FFF2-40B4-BE49-F238E27FC236}">
                <a16:creationId xmlns:a16="http://schemas.microsoft.com/office/drawing/2014/main" id="{A758508C-4B7C-4533-9DAD-738DE53E8A5E}"/>
              </a:ext>
            </a:extLst>
          </p:cNvPr>
          <p:cNvSpPr/>
          <p:nvPr/>
        </p:nvSpPr>
        <p:spPr>
          <a:xfrm flipH="1">
            <a:off x="378132" y="2452340"/>
            <a:ext cx="2242237" cy="584775"/>
          </a:xfrm>
          <a:prstGeom prst="rect">
            <a:avLst/>
          </a:prstGeom>
        </p:spPr>
        <p:txBody>
          <a:bodyPr wrap="square">
            <a:spAutoFit/>
          </a:bodyPr>
          <a:lstStyle/>
          <a:p>
            <a:r>
              <a:rPr lang="en-GB" sz="3200" b="1" dirty="0">
                <a:solidFill>
                  <a:srgbClr val="FF0000"/>
                </a:solidFill>
              </a:rPr>
              <a:t>80 x 30p = </a:t>
            </a:r>
            <a:endParaRPr lang="en-GB" sz="3200" dirty="0">
              <a:solidFill>
                <a:srgbClr val="FF0000"/>
              </a:solidFill>
            </a:endParaRPr>
          </a:p>
        </p:txBody>
      </p:sp>
      <p:sp>
        <p:nvSpPr>
          <p:cNvPr id="8" name="Rectangle 7">
            <a:extLst>
              <a:ext uri="{FF2B5EF4-FFF2-40B4-BE49-F238E27FC236}">
                <a16:creationId xmlns:a16="http://schemas.microsoft.com/office/drawing/2014/main" id="{4AFCEA2F-8482-4F1F-8871-886A132582B6}"/>
              </a:ext>
            </a:extLst>
          </p:cNvPr>
          <p:cNvSpPr/>
          <p:nvPr/>
        </p:nvSpPr>
        <p:spPr>
          <a:xfrm flipH="1">
            <a:off x="2195558" y="2452339"/>
            <a:ext cx="2037520" cy="584775"/>
          </a:xfrm>
          <a:prstGeom prst="rect">
            <a:avLst/>
          </a:prstGeom>
        </p:spPr>
        <p:txBody>
          <a:bodyPr wrap="square">
            <a:spAutoFit/>
          </a:bodyPr>
          <a:lstStyle/>
          <a:p>
            <a:r>
              <a:rPr lang="en-GB" sz="3200" b="1" dirty="0">
                <a:solidFill>
                  <a:srgbClr val="FF0000"/>
                </a:solidFill>
              </a:rPr>
              <a:t>2400p</a:t>
            </a:r>
            <a:endParaRPr lang="en-GB" sz="3200" dirty="0">
              <a:solidFill>
                <a:srgbClr val="FF0000"/>
              </a:solidFill>
            </a:endParaRPr>
          </a:p>
        </p:txBody>
      </p:sp>
      <p:sp>
        <p:nvSpPr>
          <p:cNvPr id="9" name="Rectangle 8">
            <a:extLst>
              <a:ext uri="{FF2B5EF4-FFF2-40B4-BE49-F238E27FC236}">
                <a16:creationId xmlns:a16="http://schemas.microsoft.com/office/drawing/2014/main" id="{52318445-3C93-4C0E-AB60-97D50F607DF3}"/>
              </a:ext>
            </a:extLst>
          </p:cNvPr>
          <p:cNvSpPr/>
          <p:nvPr/>
        </p:nvSpPr>
        <p:spPr>
          <a:xfrm flipH="1">
            <a:off x="3364440" y="2452338"/>
            <a:ext cx="2037520" cy="584775"/>
          </a:xfrm>
          <a:prstGeom prst="rect">
            <a:avLst/>
          </a:prstGeom>
        </p:spPr>
        <p:txBody>
          <a:bodyPr wrap="square">
            <a:spAutoFit/>
          </a:bodyPr>
          <a:lstStyle/>
          <a:p>
            <a:r>
              <a:rPr lang="en-GB" sz="3200" b="1" dirty="0">
                <a:solidFill>
                  <a:srgbClr val="FF0000"/>
                </a:solidFill>
              </a:rPr>
              <a:t>= £24.00</a:t>
            </a:r>
            <a:endParaRPr lang="en-GB" sz="3200" dirty="0">
              <a:solidFill>
                <a:srgbClr val="FF0000"/>
              </a:solidFill>
            </a:endParaRPr>
          </a:p>
        </p:txBody>
      </p:sp>
      <p:sp>
        <p:nvSpPr>
          <p:cNvPr id="10" name="Rectangle 9">
            <a:extLst>
              <a:ext uri="{FF2B5EF4-FFF2-40B4-BE49-F238E27FC236}">
                <a16:creationId xmlns:a16="http://schemas.microsoft.com/office/drawing/2014/main" id="{7FF4CFCF-17DA-40B5-BB2F-984A727167C3}"/>
              </a:ext>
            </a:extLst>
          </p:cNvPr>
          <p:cNvSpPr/>
          <p:nvPr/>
        </p:nvSpPr>
        <p:spPr>
          <a:xfrm flipH="1">
            <a:off x="378131" y="3069898"/>
            <a:ext cx="2242237" cy="584775"/>
          </a:xfrm>
          <a:prstGeom prst="rect">
            <a:avLst/>
          </a:prstGeom>
        </p:spPr>
        <p:txBody>
          <a:bodyPr wrap="square">
            <a:spAutoFit/>
          </a:bodyPr>
          <a:lstStyle/>
          <a:p>
            <a:r>
              <a:rPr lang="en-GB" sz="3200" b="1" dirty="0">
                <a:solidFill>
                  <a:srgbClr val="FF0000"/>
                </a:solidFill>
              </a:rPr>
              <a:t>£50 + £24 = </a:t>
            </a:r>
            <a:endParaRPr lang="en-GB" sz="3200" dirty="0">
              <a:solidFill>
                <a:srgbClr val="FF0000"/>
              </a:solidFill>
            </a:endParaRPr>
          </a:p>
        </p:txBody>
      </p:sp>
      <p:sp>
        <p:nvSpPr>
          <p:cNvPr id="11" name="Rectangle 10">
            <a:extLst>
              <a:ext uri="{FF2B5EF4-FFF2-40B4-BE49-F238E27FC236}">
                <a16:creationId xmlns:a16="http://schemas.microsoft.com/office/drawing/2014/main" id="{C7E7140C-5435-4E8B-A4F3-04F19E32F964}"/>
              </a:ext>
            </a:extLst>
          </p:cNvPr>
          <p:cNvSpPr/>
          <p:nvPr/>
        </p:nvSpPr>
        <p:spPr>
          <a:xfrm flipH="1">
            <a:off x="2441220" y="3069897"/>
            <a:ext cx="923220" cy="584775"/>
          </a:xfrm>
          <a:prstGeom prst="rect">
            <a:avLst/>
          </a:prstGeom>
        </p:spPr>
        <p:txBody>
          <a:bodyPr wrap="square">
            <a:spAutoFit/>
          </a:bodyPr>
          <a:lstStyle/>
          <a:p>
            <a:r>
              <a:rPr lang="en-GB" sz="3200" b="1" dirty="0">
                <a:solidFill>
                  <a:srgbClr val="FF0000"/>
                </a:solidFill>
              </a:rPr>
              <a:t>£74</a:t>
            </a:r>
            <a:endParaRPr lang="en-GB" sz="3200" dirty="0">
              <a:solidFill>
                <a:srgbClr val="FF0000"/>
              </a:solidFill>
            </a:endParaRPr>
          </a:p>
        </p:txBody>
      </p:sp>
      <p:sp>
        <p:nvSpPr>
          <p:cNvPr id="12" name="Rectangle 11">
            <a:extLst>
              <a:ext uri="{FF2B5EF4-FFF2-40B4-BE49-F238E27FC236}">
                <a16:creationId xmlns:a16="http://schemas.microsoft.com/office/drawing/2014/main" id="{4E99AD19-1886-479D-9949-DAD07DE112EC}"/>
              </a:ext>
            </a:extLst>
          </p:cNvPr>
          <p:cNvSpPr/>
          <p:nvPr/>
        </p:nvSpPr>
        <p:spPr>
          <a:xfrm flipH="1">
            <a:off x="7343040" y="1034885"/>
            <a:ext cx="995741" cy="584775"/>
          </a:xfrm>
          <a:prstGeom prst="rect">
            <a:avLst/>
          </a:prstGeom>
        </p:spPr>
        <p:txBody>
          <a:bodyPr wrap="square">
            <a:spAutoFit/>
          </a:bodyPr>
          <a:lstStyle/>
          <a:p>
            <a:r>
              <a:rPr lang="en-GB" sz="3200" b="1" dirty="0">
                <a:solidFill>
                  <a:srgbClr val="FF0000"/>
                </a:solidFill>
              </a:rPr>
              <a:t>£74</a:t>
            </a:r>
            <a:endParaRPr lang="en-GB" sz="3200" dirty="0">
              <a:solidFill>
                <a:srgbClr val="FF0000"/>
              </a:solidFill>
            </a:endParaRPr>
          </a:p>
        </p:txBody>
      </p:sp>
    </p:spTree>
    <p:extLst>
      <p:ext uri="{BB962C8B-B14F-4D97-AF65-F5344CB8AC3E}">
        <p14:creationId xmlns:p14="http://schemas.microsoft.com/office/powerpoint/2010/main" val="1453174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389F007-7E3E-4AFC-B13A-D38CDB0FFFA9}"/>
              </a:ext>
            </a:extLst>
          </p:cNvPr>
          <p:cNvSpPr/>
          <p:nvPr/>
        </p:nvSpPr>
        <p:spPr>
          <a:xfrm>
            <a:off x="164890" y="104930"/>
            <a:ext cx="12192000" cy="58477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rectangle whose perimeter is 18 centimetres (cm). </a:t>
            </a:r>
          </a:p>
        </p:txBody>
      </p:sp>
      <p:pic>
        <p:nvPicPr>
          <p:cNvPr id="3" name="Picture 2" descr="https://app.doublestruck.eu/content/K2_REAS/HTML/Q/Q98Y4B35_files/image001.jpg">
            <a:extLst>
              <a:ext uri="{FF2B5EF4-FFF2-40B4-BE49-F238E27FC236}">
                <a16:creationId xmlns:a16="http://schemas.microsoft.com/office/drawing/2014/main" id="{B6DF4D32-9398-4E28-B802-F3154D5AFFB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4992" y="689705"/>
            <a:ext cx="6288019" cy="5963445"/>
          </a:xfrm>
          <a:prstGeom prst="rect">
            <a:avLst/>
          </a:prstGeom>
          <a:noFill/>
          <a:ln>
            <a:noFill/>
          </a:ln>
        </p:spPr>
      </p:pic>
      <p:grpSp>
        <p:nvGrpSpPr>
          <p:cNvPr id="4" name="Group 3"/>
          <p:cNvGrpSpPr/>
          <p:nvPr/>
        </p:nvGrpSpPr>
        <p:grpSpPr>
          <a:xfrm>
            <a:off x="2011648" y="1643981"/>
            <a:ext cx="3853493" cy="1130681"/>
            <a:chOff x="2237591" y="2829261"/>
            <a:chExt cx="3444240" cy="877910"/>
          </a:xfrm>
        </p:grpSpPr>
        <p:cxnSp>
          <p:nvCxnSpPr>
            <p:cNvPr id="5" name="Straight Connector 4">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2019022" y="1643981"/>
            <a:ext cx="3300430" cy="1681554"/>
            <a:chOff x="2237591" y="2829261"/>
            <a:chExt cx="3444240" cy="877910"/>
          </a:xfrm>
        </p:grpSpPr>
        <p:cxnSp>
          <p:nvCxnSpPr>
            <p:cNvPr id="10" name="Straight Connector 9">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2011647" y="1632173"/>
            <a:ext cx="2754739" cy="2257269"/>
            <a:chOff x="2237591" y="2829261"/>
            <a:chExt cx="3444240" cy="877910"/>
          </a:xfrm>
        </p:grpSpPr>
        <p:cxnSp>
          <p:nvCxnSpPr>
            <p:cNvPr id="15" name="Straight Connector 14">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D923A1D4-75F8-47DC-906C-473FB649E64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29755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9"/>
                                        </p:tgtEl>
                                      </p:cBhvr>
                                    </p:animEffect>
                                    <p:set>
                                      <p:cBhvr>
                                        <p:cTn id="22" dur="1" fill="hold">
                                          <p:stCondLst>
                                            <p:cond delay="499"/>
                                          </p:stCondLst>
                                        </p:cTn>
                                        <p:tgtEl>
                                          <p:spTgt spid="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4B02_files/image001.jpg">
            <a:extLst>
              <a:ext uri="{FF2B5EF4-FFF2-40B4-BE49-F238E27FC236}">
                <a16:creationId xmlns:a16="http://schemas.microsoft.com/office/drawing/2014/main" id="{FDE600F0-F625-4351-A43F-3B274B0D70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19575" y="-136480"/>
            <a:ext cx="7719094" cy="6858000"/>
          </a:xfrm>
          <a:prstGeom prst="rect">
            <a:avLst/>
          </a:prstGeom>
          <a:noFill/>
          <a:ln>
            <a:noFill/>
          </a:ln>
        </p:spPr>
      </p:pic>
      <p:sp>
        <p:nvSpPr>
          <p:cNvPr id="2" name="Rectangle 1">
            <a:extLst>
              <a:ext uri="{FF2B5EF4-FFF2-40B4-BE49-F238E27FC236}">
                <a16:creationId xmlns:a16="http://schemas.microsoft.com/office/drawing/2014/main" id="{6C65FD90-7735-40E7-B5BA-C4634107AB23}"/>
              </a:ext>
            </a:extLst>
          </p:cNvPr>
          <p:cNvSpPr/>
          <p:nvPr/>
        </p:nvSpPr>
        <p:spPr>
          <a:xfrm>
            <a:off x="115911" y="51516"/>
            <a:ext cx="440055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diagram below to make a shape that is symmetrical about the mirror line.</a:t>
            </a:r>
          </a:p>
        </p:txBody>
      </p:sp>
      <p:sp>
        <p:nvSpPr>
          <p:cNvPr id="4" name="Rectangle 3">
            <a:extLst>
              <a:ext uri="{FF2B5EF4-FFF2-40B4-BE49-F238E27FC236}">
                <a16:creationId xmlns:a16="http://schemas.microsoft.com/office/drawing/2014/main" id="{5599EED0-A9FC-4FA7-AC3F-AFBB6D6EAB4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CD00D569-BBBF-4C29-860C-7FF6F4A84AC7}"/>
              </a:ext>
            </a:extLst>
          </p:cNvPr>
          <p:cNvSpPr/>
          <p:nvPr/>
        </p:nvSpPr>
        <p:spPr>
          <a:xfrm>
            <a:off x="7185147" y="168270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A00E7313-0832-403E-A2F1-8F86BC5AF95F}"/>
              </a:ext>
            </a:extLst>
          </p:cNvPr>
          <p:cNvSpPr/>
          <p:nvPr/>
        </p:nvSpPr>
        <p:spPr>
          <a:xfrm>
            <a:off x="9481562" y="170121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4440067B-6CC7-473E-ADAA-925CF63202F2}"/>
              </a:ext>
            </a:extLst>
          </p:cNvPr>
          <p:cNvSpPr/>
          <p:nvPr/>
        </p:nvSpPr>
        <p:spPr>
          <a:xfrm>
            <a:off x="7755836" y="35471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9E1DD8C-5A42-4F9E-91D6-CB1A0C3ACCA9}"/>
              </a:ext>
            </a:extLst>
          </p:cNvPr>
          <p:cNvSpPr/>
          <p:nvPr/>
        </p:nvSpPr>
        <p:spPr>
          <a:xfrm>
            <a:off x="8902609" y="35471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4DAF9D9A-36F7-4504-A306-014C1043AD4E}"/>
              </a:ext>
            </a:extLst>
          </p:cNvPr>
          <p:cNvSpPr/>
          <p:nvPr/>
        </p:nvSpPr>
        <p:spPr>
          <a:xfrm>
            <a:off x="6617701" y="41600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58195F7-A0FF-46F8-B038-9E15641472EA}"/>
              </a:ext>
            </a:extLst>
          </p:cNvPr>
          <p:cNvSpPr/>
          <p:nvPr/>
        </p:nvSpPr>
        <p:spPr>
          <a:xfrm>
            <a:off x="10072184" y="415935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734CF321-3506-4267-B65B-DF17A42BFAA9}"/>
              </a:ext>
            </a:extLst>
          </p:cNvPr>
          <p:cNvCxnSpPr>
            <a:cxnSpLocks/>
          </p:cNvCxnSpPr>
          <p:nvPr/>
        </p:nvCxnSpPr>
        <p:spPr>
          <a:xfrm flipH="1">
            <a:off x="8422683" y="1773151"/>
            <a:ext cx="1159062" cy="12520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A20A58B-71EB-43F0-8442-2F94E57C1069}"/>
              </a:ext>
            </a:extLst>
          </p:cNvPr>
          <p:cNvCxnSpPr>
            <a:cxnSpLocks/>
          </p:cNvCxnSpPr>
          <p:nvPr/>
        </p:nvCxnSpPr>
        <p:spPr>
          <a:xfrm flipH="1">
            <a:off x="9002214" y="1773151"/>
            <a:ext cx="579532" cy="186446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CA0CB7A-E394-4027-BEAD-769DAE4F93B1}"/>
              </a:ext>
            </a:extLst>
          </p:cNvPr>
          <p:cNvCxnSpPr>
            <a:cxnSpLocks/>
          </p:cNvCxnSpPr>
          <p:nvPr/>
        </p:nvCxnSpPr>
        <p:spPr>
          <a:xfrm flipH="1" flipV="1">
            <a:off x="9002215" y="3637619"/>
            <a:ext cx="1159061" cy="61241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7A65FE6-B77B-49AE-B583-0B01B7106AFF}"/>
              </a:ext>
            </a:extLst>
          </p:cNvPr>
          <p:cNvCxnSpPr>
            <a:cxnSpLocks/>
          </p:cNvCxnSpPr>
          <p:nvPr/>
        </p:nvCxnSpPr>
        <p:spPr>
          <a:xfrm flipH="1">
            <a:off x="8422683" y="4250031"/>
            <a:ext cx="17385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7100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scale shows length measurements in centimetres and feet.</a:t>
            </a:r>
          </a:p>
        </p:txBody>
      </p:sp>
      <p:pic>
        <p:nvPicPr>
          <p:cNvPr id="3" name="Picture 2">
            <a:extLst>
              <a:ext uri="{FF2B5EF4-FFF2-40B4-BE49-F238E27FC236}">
                <a16:creationId xmlns:a16="http://schemas.microsoft.com/office/drawing/2014/main" id="{C4222049-0CC8-4095-96B7-C696BC77245D}"/>
              </a:ext>
            </a:extLst>
          </p:cNvPr>
          <p:cNvPicPr>
            <a:picLocks noChangeAspect="1"/>
          </p:cNvPicPr>
          <p:nvPr/>
        </p:nvPicPr>
        <p:blipFill>
          <a:blip r:embed="rId3"/>
          <a:stretch>
            <a:fillRect/>
          </a:stretch>
        </p:blipFill>
        <p:spPr>
          <a:xfrm>
            <a:off x="235527" y="634775"/>
            <a:ext cx="6514593" cy="2479620"/>
          </a:xfrm>
          <a:prstGeom prst="rect">
            <a:avLst/>
          </a:prstGeom>
        </p:spPr>
      </p:pic>
      <p:sp>
        <p:nvSpPr>
          <p:cNvPr id="5" name="Rectangle 4">
            <a:extLst>
              <a:ext uri="{FF2B5EF4-FFF2-40B4-BE49-F238E27FC236}">
                <a16:creationId xmlns:a16="http://schemas.microsoft.com/office/drawing/2014/main" id="{E3405F5E-CB2C-484F-8C6B-2A4C886E9976}"/>
              </a:ext>
            </a:extLst>
          </p:cNvPr>
          <p:cNvSpPr/>
          <p:nvPr/>
        </p:nvSpPr>
        <p:spPr>
          <a:xfrm>
            <a:off x="6846750" y="634775"/>
            <a:ext cx="5040097" cy="1569660"/>
          </a:xfrm>
          <a:prstGeom prst="rect">
            <a:avLst/>
          </a:prstGeom>
        </p:spPr>
        <p:txBody>
          <a:bodyPr wrap="square">
            <a:spAutoFit/>
          </a:bodyPr>
          <a:lstStyle/>
          <a:p>
            <a:r>
              <a:rPr lang="en-US" sz="3200" b="1" dirty="0"/>
              <a:t>Estimate the number of centimetres that are equal to 2½ feet.</a:t>
            </a:r>
          </a:p>
        </p:txBody>
      </p:sp>
      <p:sp>
        <p:nvSpPr>
          <p:cNvPr id="6" name="Rectangle 5">
            <a:extLst>
              <a:ext uri="{FF2B5EF4-FFF2-40B4-BE49-F238E27FC236}">
                <a16:creationId xmlns:a16="http://schemas.microsoft.com/office/drawing/2014/main" id="{78EBAF60-D367-4C62-B30E-9193696D4A7E}"/>
              </a:ext>
            </a:extLst>
          </p:cNvPr>
          <p:cNvSpPr/>
          <p:nvPr/>
        </p:nvSpPr>
        <p:spPr>
          <a:xfrm>
            <a:off x="56122" y="3114395"/>
            <a:ext cx="11706387" cy="584775"/>
          </a:xfrm>
          <a:prstGeom prst="rect">
            <a:avLst/>
          </a:prstGeom>
        </p:spPr>
        <p:txBody>
          <a:bodyPr wrap="square">
            <a:spAutoFit/>
          </a:bodyPr>
          <a:lstStyle/>
          <a:p>
            <a:r>
              <a:rPr lang="en-US" sz="3200" b="1" dirty="0"/>
              <a:t>Estimate the difference in centimetres between 50cm and 1½ feet.</a:t>
            </a:r>
          </a:p>
        </p:txBody>
      </p:sp>
      <p:sp>
        <p:nvSpPr>
          <p:cNvPr id="7" name="Rectangle 6">
            <a:extLst>
              <a:ext uri="{FF2B5EF4-FFF2-40B4-BE49-F238E27FC236}">
                <a16:creationId xmlns:a16="http://schemas.microsoft.com/office/drawing/2014/main" id="{43DA4F68-AE90-4C70-B256-0D10726073A0}"/>
              </a:ext>
            </a:extLst>
          </p:cNvPr>
          <p:cNvSpPr/>
          <p:nvPr/>
        </p:nvSpPr>
        <p:spPr>
          <a:xfrm>
            <a:off x="1173552"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10</a:t>
            </a:r>
          </a:p>
        </p:txBody>
      </p:sp>
      <p:sp>
        <p:nvSpPr>
          <p:cNvPr id="8" name="Rectangle 7">
            <a:extLst>
              <a:ext uri="{FF2B5EF4-FFF2-40B4-BE49-F238E27FC236}">
                <a16:creationId xmlns:a16="http://schemas.microsoft.com/office/drawing/2014/main" id="{08198E3F-8654-44CC-97BD-9D4887EC0B8F}"/>
              </a:ext>
            </a:extLst>
          </p:cNvPr>
          <p:cNvSpPr/>
          <p:nvPr/>
        </p:nvSpPr>
        <p:spPr>
          <a:xfrm>
            <a:off x="1684130"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20</a:t>
            </a:r>
          </a:p>
        </p:txBody>
      </p:sp>
      <p:sp>
        <p:nvSpPr>
          <p:cNvPr id="9" name="Rectangle 8">
            <a:extLst>
              <a:ext uri="{FF2B5EF4-FFF2-40B4-BE49-F238E27FC236}">
                <a16:creationId xmlns:a16="http://schemas.microsoft.com/office/drawing/2014/main" id="{2FD079C1-7DEF-4895-AB65-BFDA0510BB12}"/>
              </a:ext>
            </a:extLst>
          </p:cNvPr>
          <p:cNvSpPr/>
          <p:nvPr/>
        </p:nvSpPr>
        <p:spPr>
          <a:xfrm>
            <a:off x="2201058"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30</a:t>
            </a:r>
          </a:p>
        </p:txBody>
      </p:sp>
      <p:sp>
        <p:nvSpPr>
          <p:cNvPr id="10" name="Rectangle 9">
            <a:extLst>
              <a:ext uri="{FF2B5EF4-FFF2-40B4-BE49-F238E27FC236}">
                <a16:creationId xmlns:a16="http://schemas.microsoft.com/office/drawing/2014/main" id="{18B43DDA-229F-457C-9256-9406FAB2AC68}"/>
              </a:ext>
            </a:extLst>
          </p:cNvPr>
          <p:cNvSpPr/>
          <p:nvPr/>
        </p:nvSpPr>
        <p:spPr>
          <a:xfrm>
            <a:off x="2711636"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40</a:t>
            </a:r>
          </a:p>
        </p:txBody>
      </p:sp>
      <p:sp>
        <p:nvSpPr>
          <p:cNvPr id="11" name="Rectangle 10">
            <a:extLst>
              <a:ext uri="{FF2B5EF4-FFF2-40B4-BE49-F238E27FC236}">
                <a16:creationId xmlns:a16="http://schemas.microsoft.com/office/drawing/2014/main" id="{F79F6305-58EF-4CC4-82A6-E901B324B716}"/>
              </a:ext>
            </a:extLst>
          </p:cNvPr>
          <p:cNvSpPr/>
          <p:nvPr/>
        </p:nvSpPr>
        <p:spPr>
          <a:xfrm>
            <a:off x="3751842"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60</a:t>
            </a:r>
          </a:p>
        </p:txBody>
      </p:sp>
      <p:sp>
        <p:nvSpPr>
          <p:cNvPr id="12" name="Rectangle 11">
            <a:extLst>
              <a:ext uri="{FF2B5EF4-FFF2-40B4-BE49-F238E27FC236}">
                <a16:creationId xmlns:a16="http://schemas.microsoft.com/office/drawing/2014/main" id="{096CC854-A7DB-469C-8AD9-0F5E723C3E8A}"/>
              </a:ext>
            </a:extLst>
          </p:cNvPr>
          <p:cNvSpPr/>
          <p:nvPr/>
        </p:nvSpPr>
        <p:spPr>
          <a:xfrm>
            <a:off x="4262420"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70</a:t>
            </a:r>
          </a:p>
        </p:txBody>
      </p:sp>
      <p:sp>
        <p:nvSpPr>
          <p:cNvPr id="13" name="Rectangle 12">
            <a:extLst>
              <a:ext uri="{FF2B5EF4-FFF2-40B4-BE49-F238E27FC236}">
                <a16:creationId xmlns:a16="http://schemas.microsoft.com/office/drawing/2014/main" id="{5EE749EF-D3A1-43DA-842C-F94C1CFF6A26}"/>
              </a:ext>
            </a:extLst>
          </p:cNvPr>
          <p:cNvSpPr/>
          <p:nvPr/>
        </p:nvSpPr>
        <p:spPr>
          <a:xfrm>
            <a:off x="4779348"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80</a:t>
            </a:r>
          </a:p>
        </p:txBody>
      </p:sp>
      <p:sp>
        <p:nvSpPr>
          <p:cNvPr id="14" name="Rectangle 13">
            <a:extLst>
              <a:ext uri="{FF2B5EF4-FFF2-40B4-BE49-F238E27FC236}">
                <a16:creationId xmlns:a16="http://schemas.microsoft.com/office/drawing/2014/main" id="{8AC5E351-C714-4F02-A357-453534EF0F87}"/>
              </a:ext>
            </a:extLst>
          </p:cNvPr>
          <p:cNvSpPr/>
          <p:nvPr/>
        </p:nvSpPr>
        <p:spPr>
          <a:xfrm>
            <a:off x="5289926"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90</a:t>
            </a:r>
          </a:p>
        </p:txBody>
      </p:sp>
      <p:cxnSp>
        <p:nvCxnSpPr>
          <p:cNvPr id="15" name="Straight Connector 14">
            <a:extLst>
              <a:ext uri="{FF2B5EF4-FFF2-40B4-BE49-F238E27FC236}">
                <a16:creationId xmlns:a16="http://schemas.microsoft.com/office/drawing/2014/main" id="{33C6F10D-F3D4-4008-93EF-E170257C19FB}"/>
              </a:ext>
            </a:extLst>
          </p:cNvPr>
          <p:cNvCxnSpPr>
            <a:cxnSpLocks/>
          </p:cNvCxnSpPr>
          <p:nvPr/>
        </p:nvCxnSpPr>
        <p:spPr>
          <a:xfrm flipV="1">
            <a:off x="4817448" y="1159416"/>
            <a:ext cx="0" cy="1118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15E5ABC1-D6D3-43A2-A358-D36A7BE41C7C}"/>
              </a:ext>
            </a:extLst>
          </p:cNvPr>
          <p:cNvSpPr/>
          <p:nvPr/>
        </p:nvSpPr>
        <p:spPr>
          <a:xfrm>
            <a:off x="6846750" y="216647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77 centimetres</a:t>
            </a:r>
          </a:p>
        </p:txBody>
      </p:sp>
      <p:sp>
        <p:nvSpPr>
          <p:cNvPr id="18" name="Rectangle 17">
            <a:extLst>
              <a:ext uri="{FF2B5EF4-FFF2-40B4-BE49-F238E27FC236}">
                <a16:creationId xmlns:a16="http://schemas.microsoft.com/office/drawing/2014/main" id="{6D9BF7EA-050E-4911-B0C2-198405D264C0}"/>
              </a:ext>
            </a:extLst>
          </p:cNvPr>
          <p:cNvSpPr/>
          <p:nvPr/>
        </p:nvSpPr>
        <p:spPr>
          <a:xfrm>
            <a:off x="6846749" y="2701989"/>
            <a:ext cx="4915759"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also get the mark for 76 or 78</a:t>
            </a:r>
          </a:p>
        </p:txBody>
      </p:sp>
      <p:cxnSp>
        <p:nvCxnSpPr>
          <p:cNvPr id="19" name="Straight Connector 18">
            <a:extLst>
              <a:ext uri="{FF2B5EF4-FFF2-40B4-BE49-F238E27FC236}">
                <a16:creationId xmlns:a16="http://schemas.microsoft.com/office/drawing/2014/main" id="{EDDC369A-AD3B-449F-A499-34F944445644}"/>
              </a:ext>
            </a:extLst>
          </p:cNvPr>
          <p:cNvCxnSpPr>
            <a:cxnSpLocks/>
          </p:cNvCxnSpPr>
          <p:nvPr/>
        </p:nvCxnSpPr>
        <p:spPr>
          <a:xfrm flipV="1">
            <a:off x="3240846" y="1159416"/>
            <a:ext cx="0" cy="1118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1D09CE41-EEFF-4190-BA3C-1BFD6DF919A3}"/>
              </a:ext>
            </a:extLst>
          </p:cNvPr>
          <p:cNvSpPr/>
          <p:nvPr/>
        </p:nvSpPr>
        <p:spPr>
          <a:xfrm>
            <a:off x="1031513" y="3682154"/>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1½ feet = </a:t>
            </a:r>
          </a:p>
        </p:txBody>
      </p:sp>
      <p:sp>
        <p:nvSpPr>
          <p:cNvPr id="21" name="Rectangle 20">
            <a:extLst>
              <a:ext uri="{FF2B5EF4-FFF2-40B4-BE49-F238E27FC236}">
                <a16:creationId xmlns:a16="http://schemas.microsoft.com/office/drawing/2014/main" id="{C8FD35A2-F008-4C78-86FE-3176D4334237}"/>
              </a:ext>
            </a:extLst>
          </p:cNvPr>
          <p:cNvSpPr/>
          <p:nvPr/>
        </p:nvSpPr>
        <p:spPr>
          <a:xfrm>
            <a:off x="2720406" y="3682154"/>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46 centimetres</a:t>
            </a:r>
          </a:p>
        </p:txBody>
      </p:sp>
      <p:sp>
        <p:nvSpPr>
          <p:cNvPr id="22" name="Rectangle 21">
            <a:extLst>
              <a:ext uri="{FF2B5EF4-FFF2-40B4-BE49-F238E27FC236}">
                <a16:creationId xmlns:a16="http://schemas.microsoft.com/office/drawing/2014/main" id="{774E284D-03A0-4DE3-8243-DDE6780EE6FE}"/>
              </a:ext>
            </a:extLst>
          </p:cNvPr>
          <p:cNvSpPr/>
          <p:nvPr/>
        </p:nvSpPr>
        <p:spPr>
          <a:xfrm>
            <a:off x="1031512" y="4316742"/>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 46 = </a:t>
            </a:r>
          </a:p>
        </p:txBody>
      </p:sp>
      <p:sp>
        <p:nvSpPr>
          <p:cNvPr id="23" name="Rectangle 22">
            <a:extLst>
              <a:ext uri="{FF2B5EF4-FFF2-40B4-BE49-F238E27FC236}">
                <a16:creationId xmlns:a16="http://schemas.microsoft.com/office/drawing/2014/main" id="{3FF1C457-4A91-4B23-A374-0DE2A398947A}"/>
              </a:ext>
            </a:extLst>
          </p:cNvPr>
          <p:cNvSpPr/>
          <p:nvPr/>
        </p:nvSpPr>
        <p:spPr>
          <a:xfrm>
            <a:off x="2720406" y="4316742"/>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sp>
        <p:nvSpPr>
          <p:cNvPr id="24" name="Rectangle 23">
            <a:extLst>
              <a:ext uri="{FF2B5EF4-FFF2-40B4-BE49-F238E27FC236}">
                <a16:creationId xmlns:a16="http://schemas.microsoft.com/office/drawing/2014/main" id="{49E9CD7F-8E2F-41D6-9F6D-0F7EDE295C53}"/>
              </a:ext>
            </a:extLst>
          </p:cNvPr>
          <p:cNvSpPr/>
          <p:nvPr/>
        </p:nvSpPr>
        <p:spPr>
          <a:xfrm>
            <a:off x="8930350" y="3587263"/>
            <a:ext cx="27074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centimetres</a:t>
            </a:r>
          </a:p>
        </p:txBody>
      </p:sp>
      <p:sp>
        <p:nvSpPr>
          <p:cNvPr id="25" name="Rectangle 24">
            <a:extLst>
              <a:ext uri="{FF2B5EF4-FFF2-40B4-BE49-F238E27FC236}">
                <a16:creationId xmlns:a16="http://schemas.microsoft.com/office/drawing/2014/main" id="{74220199-0485-4D84-B573-73C697FE99BD}"/>
              </a:ext>
            </a:extLst>
          </p:cNvPr>
          <p:cNvSpPr/>
          <p:nvPr/>
        </p:nvSpPr>
        <p:spPr>
          <a:xfrm>
            <a:off x="7305269" y="4098773"/>
            <a:ext cx="4190045"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also get the mark for 3 or 5</a:t>
            </a:r>
          </a:p>
        </p:txBody>
      </p:sp>
    </p:spTree>
    <p:extLst>
      <p:ext uri="{BB962C8B-B14F-4D97-AF65-F5344CB8AC3E}">
        <p14:creationId xmlns:p14="http://schemas.microsoft.com/office/powerpoint/2010/main" val="1667537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fade">
                                      <p:cBhvr>
                                        <p:cTn id="68" dur="500"/>
                                        <p:tgtEl>
                                          <p:spTgt spid="2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fade">
                                      <p:cBhvr>
                                        <p:cTn id="73" dur="500"/>
                                        <p:tgtEl>
                                          <p:spTgt spid="2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5"/>
                                        </p:tgtEl>
                                        <p:attrNameLst>
                                          <p:attrName>style.visibility</p:attrName>
                                        </p:attrNameLst>
                                      </p:cBhvr>
                                      <p:to>
                                        <p:strVal val="visible"/>
                                      </p:to>
                                    </p:set>
                                    <p:animEffect transition="in" filter="fade">
                                      <p:cBhvr>
                                        <p:cTn id="7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7" grpId="0"/>
      <p:bldP spid="18" grpId="0"/>
      <p:bldP spid="20" grpId="0"/>
      <p:bldP spid="21" grpId="0"/>
      <p:bldP spid="22" grpId="0"/>
      <p:bldP spid="23" grpId="0"/>
      <p:bldP spid="24" grpId="0"/>
      <p:bldP spid="25"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6356227"/>
          </a:xfrm>
          <a:prstGeom prst="rect">
            <a:avLst/>
          </a:prstGeom>
        </p:spPr>
        <p:txBody>
          <a:bodyPr wrap="square">
            <a:spAutoFit/>
          </a:bodyPr>
          <a:lstStyle/>
          <a:p>
            <a:r>
              <a:rPr lang="en-US" sz="3200" b="1" dirty="0"/>
              <a:t>Here are four digit cards.</a:t>
            </a:r>
          </a:p>
          <a:p>
            <a:endParaRPr lang="en-US" sz="3200" b="1" dirty="0"/>
          </a:p>
          <a:p>
            <a:endParaRPr lang="en-US" sz="3200" b="1" dirty="0"/>
          </a:p>
          <a:p>
            <a:r>
              <a:rPr lang="en-US" sz="3200" b="1" dirty="0"/>
              <a:t>Choose two cards each time to make the following two-digit numbers.</a:t>
            </a:r>
          </a:p>
          <a:p>
            <a:r>
              <a:rPr lang="en-US" sz="3200" b="1" dirty="0"/>
              <a:t>The first one is done for you.</a:t>
            </a:r>
          </a:p>
          <a:p>
            <a:pPr>
              <a:lnSpc>
                <a:spcPct val="200000"/>
              </a:lnSpc>
            </a:pPr>
            <a:r>
              <a:rPr lang="en-US" sz="3200" dirty="0"/>
              <a:t>    an even number</a:t>
            </a:r>
          </a:p>
          <a:p>
            <a:pPr>
              <a:lnSpc>
                <a:spcPct val="200000"/>
              </a:lnSpc>
            </a:pPr>
            <a:r>
              <a:rPr lang="en-US" sz="3200" dirty="0"/>
              <a:t>    a multiple of 9</a:t>
            </a:r>
          </a:p>
          <a:p>
            <a:pPr>
              <a:lnSpc>
                <a:spcPct val="200000"/>
              </a:lnSpc>
            </a:pPr>
            <a:r>
              <a:rPr lang="en-US" sz="3200" dirty="0"/>
              <a:t>    a square number</a:t>
            </a:r>
          </a:p>
          <a:p>
            <a:pPr>
              <a:lnSpc>
                <a:spcPct val="200000"/>
              </a:lnSpc>
            </a:pPr>
            <a:r>
              <a:rPr lang="en-US" sz="3200" dirty="0"/>
              <a:t>    a factor of 96</a:t>
            </a:r>
          </a:p>
        </p:txBody>
      </p:sp>
      <p:pic>
        <p:nvPicPr>
          <p:cNvPr id="3" name="Picture 2">
            <a:extLst>
              <a:ext uri="{FF2B5EF4-FFF2-40B4-BE49-F238E27FC236}">
                <a16:creationId xmlns:a16="http://schemas.microsoft.com/office/drawing/2014/main" id="{CB889309-5F76-445A-B1CC-B4CF6D969BF7}"/>
              </a:ext>
            </a:extLst>
          </p:cNvPr>
          <p:cNvPicPr>
            <a:picLocks noChangeAspect="1"/>
          </p:cNvPicPr>
          <p:nvPr/>
        </p:nvPicPr>
        <p:blipFill>
          <a:blip r:embed="rId3"/>
          <a:stretch>
            <a:fillRect/>
          </a:stretch>
        </p:blipFill>
        <p:spPr>
          <a:xfrm>
            <a:off x="764166" y="623019"/>
            <a:ext cx="4168053" cy="886419"/>
          </a:xfrm>
          <a:prstGeom prst="rect">
            <a:avLst/>
          </a:prstGeom>
        </p:spPr>
      </p:pic>
      <p:pic>
        <p:nvPicPr>
          <p:cNvPr id="4" name="Picture 3">
            <a:extLst>
              <a:ext uri="{FF2B5EF4-FFF2-40B4-BE49-F238E27FC236}">
                <a16:creationId xmlns:a16="http://schemas.microsoft.com/office/drawing/2014/main" id="{0F79BFBA-8449-4CA8-8B65-135E7F8A9DFD}"/>
              </a:ext>
            </a:extLst>
          </p:cNvPr>
          <p:cNvPicPr>
            <a:picLocks noChangeAspect="1"/>
          </p:cNvPicPr>
          <p:nvPr/>
        </p:nvPicPr>
        <p:blipFill>
          <a:blip r:embed="rId4"/>
          <a:stretch>
            <a:fillRect/>
          </a:stretch>
        </p:blipFill>
        <p:spPr>
          <a:xfrm>
            <a:off x="3607456" y="2602362"/>
            <a:ext cx="1197967" cy="911076"/>
          </a:xfrm>
          <a:prstGeom prst="rect">
            <a:avLst/>
          </a:prstGeom>
        </p:spPr>
      </p:pic>
      <p:pic>
        <p:nvPicPr>
          <p:cNvPr id="5" name="Picture 4">
            <a:extLst>
              <a:ext uri="{FF2B5EF4-FFF2-40B4-BE49-F238E27FC236}">
                <a16:creationId xmlns:a16="http://schemas.microsoft.com/office/drawing/2014/main" id="{3FEBADAC-9FF5-4F82-A93B-8412E46360C7}"/>
              </a:ext>
            </a:extLst>
          </p:cNvPr>
          <p:cNvPicPr>
            <a:picLocks noChangeAspect="1"/>
          </p:cNvPicPr>
          <p:nvPr/>
        </p:nvPicPr>
        <p:blipFill>
          <a:blip r:embed="rId5"/>
          <a:stretch>
            <a:fillRect/>
          </a:stretch>
        </p:blipFill>
        <p:spPr>
          <a:xfrm>
            <a:off x="3607456" y="3617707"/>
            <a:ext cx="1190214" cy="918830"/>
          </a:xfrm>
          <a:prstGeom prst="rect">
            <a:avLst/>
          </a:prstGeom>
        </p:spPr>
      </p:pic>
      <p:pic>
        <p:nvPicPr>
          <p:cNvPr id="7" name="Picture 6">
            <a:extLst>
              <a:ext uri="{FF2B5EF4-FFF2-40B4-BE49-F238E27FC236}">
                <a16:creationId xmlns:a16="http://schemas.microsoft.com/office/drawing/2014/main" id="{1C88C122-5AED-48F7-9C6A-343F1361EF00}"/>
              </a:ext>
            </a:extLst>
          </p:cNvPr>
          <p:cNvPicPr>
            <a:picLocks noChangeAspect="1"/>
          </p:cNvPicPr>
          <p:nvPr/>
        </p:nvPicPr>
        <p:blipFill>
          <a:blip r:embed="rId5"/>
          <a:stretch>
            <a:fillRect/>
          </a:stretch>
        </p:blipFill>
        <p:spPr>
          <a:xfrm>
            <a:off x="3607456" y="4641356"/>
            <a:ext cx="1190214" cy="918830"/>
          </a:xfrm>
          <a:prstGeom prst="rect">
            <a:avLst/>
          </a:prstGeom>
        </p:spPr>
      </p:pic>
      <p:pic>
        <p:nvPicPr>
          <p:cNvPr id="8" name="Picture 7">
            <a:extLst>
              <a:ext uri="{FF2B5EF4-FFF2-40B4-BE49-F238E27FC236}">
                <a16:creationId xmlns:a16="http://schemas.microsoft.com/office/drawing/2014/main" id="{06E94BD0-C07F-4ACE-BB93-E9A13852B717}"/>
              </a:ext>
            </a:extLst>
          </p:cNvPr>
          <p:cNvPicPr>
            <a:picLocks noChangeAspect="1"/>
          </p:cNvPicPr>
          <p:nvPr/>
        </p:nvPicPr>
        <p:blipFill>
          <a:blip r:embed="rId5"/>
          <a:stretch>
            <a:fillRect/>
          </a:stretch>
        </p:blipFill>
        <p:spPr>
          <a:xfrm>
            <a:off x="3607456" y="5666019"/>
            <a:ext cx="1190214" cy="918830"/>
          </a:xfrm>
          <a:prstGeom prst="rect">
            <a:avLst/>
          </a:prstGeom>
        </p:spPr>
      </p:pic>
      <p:sp>
        <p:nvSpPr>
          <p:cNvPr id="9" name="Rectangle 8">
            <a:extLst>
              <a:ext uri="{FF2B5EF4-FFF2-40B4-BE49-F238E27FC236}">
                <a16:creationId xmlns:a16="http://schemas.microsoft.com/office/drawing/2014/main" id="{AD706451-37A2-4B2B-9DE7-B4D389CB8785}"/>
              </a:ext>
            </a:extLst>
          </p:cNvPr>
          <p:cNvSpPr/>
          <p:nvPr/>
        </p:nvSpPr>
        <p:spPr>
          <a:xfrm>
            <a:off x="3708099" y="3768350"/>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2    7</a:t>
            </a:r>
          </a:p>
        </p:txBody>
      </p:sp>
      <p:sp>
        <p:nvSpPr>
          <p:cNvPr id="10" name="Rectangle 9">
            <a:extLst>
              <a:ext uri="{FF2B5EF4-FFF2-40B4-BE49-F238E27FC236}">
                <a16:creationId xmlns:a16="http://schemas.microsoft.com/office/drawing/2014/main" id="{AD706451-37A2-4B2B-9DE7-B4D389CB8785}"/>
              </a:ext>
            </a:extLst>
          </p:cNvPr>
          <p:cNvSpPr/>
          <p:nvPr/>
        </p:nvSpPr>
        <p:spPr>
          <a:xfrm>
            <a:off x="4932219" y="3784124"/>
            <a:ext cx="106150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or 72</a:t>
            </a:r>
          </a:p>
        </p:txBody>
      </p:sp>
      <p:sp>
        <p:nvSpPr>
          <p:cNvPr id="11" name="Rectangle 10">
            <a:extLst>
              <a:ext uri="{FF2B5EF4-FFF2-40B4-BE49-F238E27FC236}">
                <a16:creationId xmlns:a16="http://schemas.microsoft.com/office/drawing/2014/main" id="{AD706451-37A2-4B2B-9DE7-B4D389CB8785}"/>
              </a:ext>
            </a:extLst>
          </p:cNvPr>
          <p:cNvSpPr/>
          <p:nvPr/>
        </p:nvSpPr>
        <p:spPr>
          <a:xfrm>
            <a:off x="3715891" y="4808383"/>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2    5</a:t>
            </a:r>
          </a:p>
        </p:txBody>
      </p:sp>
      <p:sp>
        <p:nvSpPr>
          <p:cNvPr id="12" name="Rectangle 11">
            <a:extLst>
              <a:ext uri="{FF2B5EF4-FFF2-40B4-BE49-F238E27FC236}">
                <a16:creationId xmlns:a16="http://schemas.microsoft.com/office/drawing/2014/main" id="{AD706451-37A2-4B2B-9DE7-B4D389CB8785}"/>
              </a:ext>
            </a:extLst>
          </p:cNvPr>
          <p:cNvSpPr/>
          <p:nvPr/>
        </p:nvSpPr>
        <p:spPr>
          <a:xfrm>
            <a:off x="3708098" y="5833046"/>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1    2</a:t>
            </a:r>
          </a:p>
        </p:txBody>
      </p:sp>
    </p:spTree>
    <p:extLst>
      <p:ext uri="{BB962C8B-B14F-4D97-AF65-F5344CB8AC3E}">
        <p14:creationId xmlns:p14="http://schemas.microsoft.com/office/powerpoint/2010/main" val="1114340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054CD5C-91E3-4653-B062-5E08C1B924AC}"/>
              </a:ext>
            </a:extLst>
          </p:cNvPr>
          <p:cNvSpPr/>
          <p:nvPr/>
        </p:nvSpPr>
        <p:spPr>
          <a:xfrm>
            <a:off x="56123" y="50000"/>
            <a:ext cx="8366660" cy="1077218"/>
          </a:xfrm>
          <a:prstGeom prst="rect">
            <a:avLst/>
          </a:prstGeom>
        </p:spPr>
        <p:txBody>
          <a:bodyPr wrap="square">
            <a:spAutoFit/>
          </a:bodyPr>
          <a:lstStyle/>
          <a:p>
            <a:r>
              <a:rPr lang="en-US" sz="3200" b="1" dirty="0"/>
              <a:t>Join each fraction to the correct decimal card.</a:t>
            </a:r>
          </a:p>
          <a:p>
            <a:r>
              <a:rPr lang="en-US" sz="3200" b="1" dirty="0"/>
              <a:t>The first one has been done for you.</a:t>
            </a:r>
          </a:p>
        </p:txBody>
      </p:sp>
      <p:pic>
        <p:nvPicPr>
          <p:cNvPr id="3" name="Picture 2">
            <a:extLst>
              <a:ext uri="{FF2B5EF4-FFF2-40B4-BE49-F238E27FC236}">
                <a16:creationId xmlns:a16="http://schemas.microsoft.com/office/drawing/2014/main" id="{4F939602-57FA-4FC7-9F81-D1E8DCC5D2EA}"/>
              </a:ext>
            </a:extLst>
          </p:cNvPr>
          <p:cNvPicPr>
            <a:picLocks noChangeAspect="1"/>
          </p:cNvPicPr>
          <p:nvPr/>
        </p:nvPicPr>
        <p:blipFill>
          <a:blip r:embed="rId3"/>
          <a:stretch>
            <a:fillRect/>
          </a:stretch>
        </p:blipFill>
        <p:spPr>
          <a:xfrm>
            <a:off x="1745888" y="1126728"/>
            <a:ext cx="3765527" cy="5504314"/>
          </a:xfrm>
          <a:prstGeom prst="rect">
            <a:avLst/>
          </a:prstGeom>
        </p:spPr>
      </p:pic>
      <p:grpSp>
        <p:nvGrpSpPr>
          <p:cNvPr id="6" name="Group 5">
            <a:extLst>
              <a:ext uri="{FF2B5EF4-FFF2-40B4-BE49-F238E27FC236}">
                <a16:creationId xmlns:a16="http://schemas.microsoft.com/office/drawing/2014/main" id="{6903D626-4031-4C95-AEA1-024C1C18D9DF}"/>
              </a:ext>
            </a:extLst>
          </p:cNvPr>
          <p:cNvGrpSpPr/>
          <p:nvPr/>
        </p:nvGrpSpPr>
        <p:grpSpPr>
          <a:xfrm>
            <a:off x="1252426" y="2560008"/>
            <a:ext cx="636684" cy="1019177"/>
            <a:chOff x="5149344" y="3295747"/>
            <a:chExt cx="636684" cy="1019177"/>
          </a:xfrm>
        </p:grpSpPr>
        <p:cxnSp>
          <p:nvCxnSpPr>
            <p:cNvPr id="8" name="Straight Connector 7">
              <a:extLst>
                <a:ext uri="{FF2B5EF4-FFF2-40B4-BE49-F238E27FC236}">
                  <a16:creationId xmlns:a16="http://schemas.microsoft.com/office/drawing/2014/main" id="{B901EEE0-F54C-444D-8237-18DE3FCB7C5E}"/>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D3E27CB-BC29-432D-AC88-6B9F1C41FB5F}"/>
                </a:ext>
              </a:extLst>
            </p:cNvPr>
            <p:cNvSpPr txBox="1"/>
            <p:nvPr/>
          </p:nvSpPr>
          <p:spPr>
            <a:xfrm>
              <a:off x="5149344" y="3683982"/>
              <a:ext cx="636684" cy="630942"/>
            </a:xfrm>
            <a:prstGeom prst="rect">
              <a:avLst/>
            </a:prstGeom>
            <a:noFill/>
          </p:spPr>
          <p:txBody>
            <a:bodyPr wrap="square" rtlCol="0">
              <a:spAutoFit/>
            </a:bodyPr>
            <a:lstStyle/>
            <a:p>
              <a:r>
                <a:rPr lang="en-GB" sz="3500" b="1" dirty="0">
                  <a:solidFill>
                    <a:srgbClr val="FF0000"/>
                  </a:solidFill>
                </a:rPr>
                <a:t>10</a:t>
              </a:r>
            </a:p>
          </p:txBody>
        </p:sp>
        <p:sp>
          <p:nvSpPr>
            <p:cNvPr id="10" name="TextBox 9">
              <a:extLst>
                <a:ext uri="{FF2B5EF4-FFF2-40B4-BE49-F238E27FC236}">
                  <a16:creationId xmlns:a16="http://schemas.microsoft.com/office/drawing/2014/main" id="{E2C5C689-F5A1-4223-A4DC-5AB37D1832A5}"/>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6</a:t>
              </a:r>
            </a:p>
          </p:txBody>
        </p:sp>
      </p:grpSp>
      <p:cxnSp>
        <p:nvCxnSpPr>
          <p:cNvPr id="11" name="Straight Connector 10">
            <a:extLst>
              <a:ext uri="{FF2B5EF4-FFF2-40B4-BE49-F238E27FC236}">
                <a16:creationId xmlns:a16="http://schemas.microsoft.com/office/drawing/2014/main" id="{066E3368-0BEF-43EE-8CC3-AEA1FC084F15}"/>
              </a:ext>
            </a:extLst>
          </p:cNvPr>
          <p:cNvCxnSpPr>
            <a:cxnSpLocks/>
          </p:cNvCxnSpPr>
          <p:nvPr/>
        </p:nvCxnSpPr>
        <p:spPr>
          <a:xfrm>
            <a:off x="2261937" y="3103161"/>
            <a:ext cx="2346158" cy="29246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ADC7E80-C5AB-460D-A707-BED57FB311D2}"/>
              </a:ext>
            </a:extLst>
          </p:cNvPr>
          <p:cNvCxnSpPr>
            <a:cxnSpLocks/>
          </p:cNvCxnSpPr>
          <p:nvPr/>
        </p:nvCxnSpPr>
        <p:spPr>
          <a:xfrm flipH="1">
            <a:off x="2261937" y="1684421"/>
            <a:ext cx="2346158" cy="287554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7" name="Group 16">
            <a:extLst>
              <a:ext uri="{FF2B5EF4-FFF2-40B4-BE49-F238E27FC236}">
                <a16:creationId xmlns:a16="http://schemas.microsoft.com/office/drawing/2014/main" id="{8C7E2AB8-2B6A-4385-BC4B-F9632D663F9A}"/>
              </a:ext>
            </a:extLst>
          </p:cNvPr>
          <p:cNvGrpSpPr/>
          <p:nvPr/>
        </p:nvGrpSpPr>
        <p:grpSpPr>
          <a:xfrm>
            <a:off x="970958" y="5754751"/>
            <a:ext cx="880295" cy="1019177"/>
            <a:chOff x="4940295" y="3295747"/>
            <a:chExt cx="880295" cy="1019177"/>
          </a:xfrm>
        </p:grpSpPr>
        <p:cxnSp>
          <p:nvCxnSpPr>
            <p:cNvPr id="18" name="Straight Connector 17">
              <a:extLst>
                <a:ext uri="{FF2B5EF4-FFF2-40B4-BE49-F238E27FC236}">
                  <a16:creationId xmlns:a16="http://schemas.microsoft.com/office/drawing/2014/main" id="{C15C4D36-492E-4EC7-B0F3-CB1EF6E6A50F}"/>
                </a:ext>
              </a:extLst>
            </p:cNvPr>
            <p:cNvCxnSpPr>
              <a:cxnSpLocks/>
            </p:cNvCxnSpPr>
            <p:nvPr/>
          </p:nvCxnSpPr>
          <p:spPr>
            <a:xfrm>
              <a:off x="5031424" y="3802804"/>
              <a:ext cx="68218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41B1939-F93E-428B-A4E9-C705BDC19576}"/>
                </a:ext>
              </a:extLst>
            </p:cNvPr>
            <p:cNvSpPr txBox="1"/>
            <p:nvPr/>
          </p:nvSpPr>
          <p:spPr>
            <a:xfrm>
              <a:off x="4940295" y="3683982"/>
              <a:ext cx="880295" cy="630942"/>
            </a:xfrm>
            <a:prstGeom prst="rect">
              <a:avLst/>
            </a:prstGeom>
            <a:noFill/>
          </p:spPr>
          <p:txBody>
            <a:bodyPr wrap="square" rtlCol="0">
              <a:spAutoFit/>
            </a:bodyPr>
            <a:lstStyle/>
            <a:p>
              <a:r>
                <a:rPr lang="en-GB" sz="3500" b="1" dirty="0">
                  <a:solidFill>
                    <a:srgbClr val="FF0000"/>
                  </a:solidFill>
                </a:rPr>
                <a:t>100</a:t>
              </a:r>
            </a:p>
          </p:txBody>
        </p:sp>
        <p:sp>
          <p:nvSpPr>
            <p:cNvPr id="20" name="TextBox 19">
              <a:extLst>
                <a:ext uri="{FF2B5EF4-FFF2-40B4-BE49-F238E27FC236}">
                  <a16:creationId xmlns:a16="http://schemas.microsoft.com/office/drawing/2014/main" id="{057297D4-D4B4-494F-848A-D4CC79A0E740}"/>
                </a:ext>
              </a:extLst>
            </p:cNvPr>
            <p:cNvSpPr txBox="1"/>
            <p:nvPr/>
          </p:nvSpPr>
          <p:spPr>
            <a:xfrm>
              <a:off x="5163177" y="3295747"/>
              <a:ext cx="502238" cy="630942"/>
            </a:xfrm>
            <a:prstGeom prst="rect">
              <a:avLst/>
            </a:prstGeom>
            <a:noFill/>
          </p:spPr>
          <p:txBody>
            <a:bodyPr wrap="square" rtlCol="0">
              <a:spAutoFit/>
            </a:bodyPr>
            <a:lstStyle/>
            <a:p>
              <a:r>
                <a:rPr lang="en-GB" sz="3500" b="1" dirty="0">
                  <a:solidFill>
                    <a:srgbClr val="FF0000"/>
                  </a:solidFill>
                </a:rPr>
                <a:t>6</a:t>
              </a:r>
            </a:p>
          </p:txBody>
        </p:sp>
      </p:grpSp>
      <p:cxnSp>
        <p:nvCxnSpPr>
          <p:cNvPr id="22" name="Straight Connector 21">
            <a:extLst>
              <a:ext uri="{FF2B5EF4-FFF2-40B4-BE49-F238E27FC236}">
                <a16:creationId xmlns:a16="http://schemas.microsoft.com/office/drawing/2014/main" id="{DDE3777D-8C7E-497A-AC97-B62B0B21164E}"/>
              </a:ext>
            </a:extLst>
          </p:cNvPr>
          <p:cNvCxnSpPr>
            <a:cxnSpLocks/>
          </p:cNvCxnSpPr>
          <p:nvPr/>
        </p:nvCxnSpPr>
        <p:spPr>
          <a:xfrm flipH="1">
            <a:off x="2261937" y="3103161"/>
            <a:ext cx="2346158" cy="287554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575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3046988"/>
          </a:xfrm>
          <a:prstGeom prst="rect">
            <a:avLst/>
          </a:prstGeom>
        </p:spPr>
        <p:txBody>
          <a:bodyPr wrap="square">
            <a:spAutoFit/>
          </a:bodyPr>
          <a:lstStyle/>
          <a:p>
            <a:r>
              <a:rPr lang="en-US" sz="3200" b="1" dirty="0"/>
              <a:t>Amir and Lara buy some fruit.</a:t>
            </a:r>
          </a:p>
          <a:p>
            <a:r>
              <a:rPr lang="en-US" sz="3200" dirty="0"/>
              <a:t>grapes - £2.50 for 1 kilogram</a:t>
            </a:r>
          </a:p>
          <a:p>
            <a:r>
              <a:rPr lang="en-US" sz="3200" dirty="0"/>
              <a:t>peaches - £1.99 for a box</a:t>
            </a:r>
          </a:p>
          <a:p>
            <a:r>
              <a:rPr lang="en-US" sz="3200" dirty="0"/>
              <a:t>pineapples - £1.40 each</a:t>
            </a:r>
          </a:p>
          <a:p>
            <a:r>
              <a:rPr lang="en-US" sz="3200" b="1" dirty="0"/>
              <a:t>Amir buys 2 pineapples and a box of peaches.</a:t>
            </a:r>
          </a:p>
          <a:p>
            <a:r>
              <a:rPr lang="en-US" sz="3200" b="1" dirty="0"/>
              <a:t>How much does he pay?</a:t>
            </a:r>
          </a:p>
        </p:txBody>
      </p:sp>
      <p:sp>
        <p:nvSpPr>
          <p:cNvPr id="4" name="TextBox 3">
            <a:extLst>
              <a:ext uri="{FF2B5EF4-FFF2-40B4-BE49-F238E27FC236}">
                <a16:creationId xmlns:a16="http://schemas.microsoft.com/office/drawing/2014/main" id="{5B63674A-05A2-4C7E-B210-62730E8C8707}"/>
              </a:ext>
            </a:extLst>
          </p:cNvPr>
          <p:cNvSpPr txBox="1"/>
          <p:nvPr/>
        </p:nvSpPr>
        <p:spPr>
          <a:xfrm>
            <a:off x="665017" y="3096988"/>
            <a:ext cx="2265318" cy="584775"/>
          </a:xfrm>
          <a:prstGeom prst="rect">
            <a:avLst/>
          </a:prstGeom>
          <a:noFill/>
        </p:spPr>
        <p:txBody>
          <a:bodyPr wrap="square" rtlCol="0">
            <a:spAutoFit/>
          </a:bodyPr>
          <a:lstStyle/>
          <a:p>
            <a:r>
              <a:rPr lang="en-GB" sz="3200" b="1" dirty="0">
                <a:solidFill>
                  <a:srgbClr val="FF0000"/>
                </a:solidFill>
              </a:rPr>
              <a:t>2 x £1.40 =</a:t>
            </a:r>
          </a:p>
        </p:txBody>
      </p:sp>
      <p:sp>
        <p:nvSpPr>
          <p:cNvPr id="5" name="TextBox 4">
            <a:extLst>
              <a:ext uri="{FF2B5EF4-FFF2-40B4-BE49-F238E27FC236}">
                <a16:creationId xmlns:a16="http://schemas.microsoft.com/office/drawing/2014/main" id="{62B3A3AA-0A03-4DFB-9C59-A9098E413C03}"/>
              </a:ext>
            </a:extLst>
          </p:cNvPr>
          <p:cNvSpPr txBox="1"/>
          <p:nvPr/>
        </p:nvSpPr>
        <p:spPr>
          <a:xfrm>
            <a:off x="2618508" y="3096987"/>
            <a:ext cx="2265318" cy="584775"/>
          </a:xfrm>
          <a:prstGeom prst="rect">
            <a:avLst/>
          </a:prstGeom>
          <a:noFill/>
        </p:spPr>
        <p:txBody>
          <a:bodyPr wrap="square" rtlCol="0">
            <a:spAutoFit/>
          </a:bodyPr>
          <a:lstStyle/>
          <a:p>
            <a:r>
              <a:rPr lang="en-GB" sz="3200" b="1" dirty="0">
                <a:solidFill>
                  <a:srgbClr val="FF0000"/>
                </a:solidFill>
              </a:rPr>
              <a:t>£2.80</a:t>
            </a:r>
          </a:p>
        </p:txBody>
      </p:sp>
      <p:sp>
        <p:nvSpPr>
          <p:cNvPr id="6" name="TextBox 5">
            <a:extLst>
              <a:ext uri="{FF2B5EF4-FFF2-40B4-BE49-F238E27FC236}">
                <a16:creationId xmlns:a16="http://schemas.microsoft.com/office/drawing/2014/main" id="{A51E3766-3583-449A-A57D-F54FAC8CF994}"/>
              </a:ext>
            </a:extLst>
          </p:cNvPr>
          <p:cNvSpPr txBox="1"/>
          <p:nvPr/>
        </p:nvSpPr>
        <p:spPr>
          <a:xfrm>
            <a:off x="665017" y="3706248"/>
            <a:ext cx="2964874" cy="584775"/>
          </a:xfrm>
          <a:prstGeom prst="rect">
            <a:avLst/>
          </a:prstGeom>
          <a:noFill/>
        </p:spPr>
        <p:txBody>
          <a:bodyPr wrap="square" rtlCol="0">
            <a:spAutoFit/>
          </a:bodyPr>
          <a:lstStyle/>
          <a:p>
            <a:r>
              <a:rPr lang="en-GB" sz="3200" b="1" dirty="0">
                <a:solidFill>
                  <a:srgbClr val="FF0000"/>
                </a:solidFill>
              </a:rPr>
              <a:t>£2.80 + £1.99 =</a:t>
            </a:r>
          </a:p>
        </p:txBody>
      </p:sp>
      <p:cxnSp>
        <p:nvCxnSpPr>
          <p:cNvPr id="7" name="Straight Arrow Connector 6">
            <a:extLst>
              <a:ext uri="{FF2B5EF4-FFF2-40B4-BE49-F238E27FC236}">
                <a16:creationId xmlns:a16="http://schemas.microsoft.com/office/drawing/2014/main" id="{05576EC1-DB8D-4EF4-98BD-103FFDB6DC55}"/>
              </a:ext>
            </a:extLst>
          </p:cNvPr>
          <p:cNvCxnSpPr/>
          <p:nvPr/>
        </p:nvCxnSpPr>
        <p:spPr>
          <a:xfrm flipV="1">
            <a:off x="2563087" y="4291023"/>
            <a:ext cx="0" cy="53035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5C38D70-9012-4EBA-92C1-6E0C8CDC04BF}"/>
              </a:ext>
            </a:extLst>
          </p:cNvPr>
          <p:cNvSpPr txBox="1"/>
          <p:nvPr/>
        </p:nvSpPr>
        <p:spPr>
          <a:xfrm>
            <a:off x="1482435" y="4919787"/>
            <a:ext cx="2618509" cy="523220"/>
          </a:xfrm>
          <a:prstGeom prst="rect">
            <a:avLst/>
          </a:prstGeom>
          <a:noFill/>
        </p:spPr>
        <p:txBody>
          <a:bodyPr wrap="square" rtlCol="0">
            <a:spAutoFit/>
          </a:bodyPr>
          <a:lstStyle/>
          <a:p>
            <a:r>
              <a:rPr lang="en-GB" sz="2800" b="1" dirty="0">
                <a:solidFill>
                  <a:srgbClr val="FF0000"/>
                </a:solidFill>
              </a:rPr>
              <a:t>1p less than £2</a:t>
            </a:r>
          </a:p>
        </p:txBody>
      </p:sp>
      <p:sp>
        <p:nvSpPr>
          <p:cNvPr id="10" name="TextBox 9">
            <a:extLst>
              <a:ext uri="{FF2B5EF4-FFF2-40B4-BE49-F238E27FC236}">
                <a16:creationId xmlns:a16="http://schemas.microsoft.com/office/drawing/2014/main" id="{EF89D041-A6E4-4BD7-AB2A-28528485CDB6}"/>
              </a:ext>
            </a:extLst>
          </p:cNvPr>
          <p:cNvSpPr txBox="1"/>
          <p:nvPr/>
        </p:nvSpPr>
        <p:spPr>
          <a:xfrm>
            <a:off x="3401389" y="3703756"/>
            <a:ext cx="2964874" cy="584775"/>
          </a:xfrm>
          <a:prstGeom prst="rect">
            <a:avLst/>
          </a:prstGeom>
          <a:noFill/>
        </p:spPr>
        <p:txBody>
          <a:bodyPr wrap="square" rtlCol="0">
            <a:spAutoFit/>
          </a:bodyPr>
          <a:lstStyle/>
          <a:p>
            <a:r>
              <a:rPr lang="en-GB" sz="3200" b="1" dirty="0">
                <a:solidFill>
                  <a:srgbClr val="FF0000"/>
                </a:solidFill>
              </a:rPr>
              <a:t>£4.79</a:t>
            </a:r>
          </a:p>
        </p:txBody>
      </p:sp>
      <p:cxnSp>
        <p:nvCxnSpPr>
          <p:cNvPr id="11" name="Straight Arrow Connector 10">
            <a:extLst>
              <a:ext uri="{FF2B5EF4-FFF2-40B4-BE49-F238E27FC236}">
                <a16:creationId xmlns:a16="http://schemas.microsoft.com/office/drawing/2014/main" id="{C0815F4B-0499-4AFC-A7B9-A51D7CFB415A}"/>
              </a:ext>
            </a:extLst>
          </p:cNvPr>
          <p:cNvCxnSpPr/>
          <p:nvPr/>
        </p:nvCxnSpPr>
        <p:spPr>
          <a:xfrm flipV="1">
            <a:off x="4267196" y="4288531"/>
            <a:ext cx="0" cy="53035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2243C27-3066-4435-8B23-F9FB8ABCA18A}"/>
              </a:ext>
            </a:extLst>
          </p:cNvPr>
          <p:cNvSpPr txBox="1"/>
          <p:nvPr/>
        </p:nvSpPr>
        <p:spPr>
          <a:xfrm>
            <a:off x="4100944" y="4919787"/>
            <a:ext cx="3449779" cy="523220"/>
          </a:xfrm>
          <a:prstGeom prst="rect">
            <a:avLst/>
          </a:prstGeom>
          <a:noFill/>
        </p:spPr>
        <p:txBody>
          <a:bodyPr wrap="square" rtlCol="0">
            <a:spAutoFit/>
          </a:bodyPr>
          <a:lstStyle/>
          <a:p>
            <a:r>
              <a:rPr lang="en-GB" sz="2800" b="1" dirty="0">
                <a:solidFill>
                  <a:srgbClr val="FF0000"/>
                </a:solidFill>
              </a:rPr>
              <a:t>1p less than £4.80</a:t>
            </a:r>
          </a:p>
        </p:txBody>
      </p:sp>
      <p:sp>
        <p:nvSpPr>
          <p:cNvPr id="13" name="TextBox 12">
            <a:extLst>
              <a:ext uri="{FF2B5EF4-FFF2-40B4-BE49-F238E27FC236}">
                <a16:creationId xmlns:a16="http://schemas.microsoft.com/office/drawing/2014/main" id="{34353CFA-1D58-4E48-BE2D-116E1772B16A}"/>
              </a:ext>
            </a:extLst>
          </p:cNvPr>
          <p:cNvSpPr txBox="1"/>
          <p:nvPr/>
        </p:nvSpPr>
        <p:spPr>
          <a:xfrm>
            <a:off x="4343396" y="2569469"/>
            <a:ext cx="2964874" cy="584775"/>
          </a:xfrm>
          <a:prstGeom prst="rect">
            <a:avLst/>
          </a:prstGeom>
          <a:noFill/>
        </p:spPr>
        <p:txBody>
          <a:bodyPr wrap="square" rtlCol="0">
            <a:spAutoFit/>
          </a:bodyPr>
          <a:lstStyle/>
          <a:p>
            <a:r>
              <a:rPr lang="en-GB" sz="3200" b="1" dirty="0">
                <a:solidFill>
                  <a:srgbClr val="FF0000"/>
                </a:solidFill>
              </a:rPr>
              <a:t>He pays £4.79</a:t>
            </a:r>
          </a:p>
        </p:txBody>
      </p:sp>
    </p:spTree>
    <p:extLst>
      <p:ext uri="{BB962C8B-B14F-4D97-AF65-F5344CB8AC3E}">
        <p14:creationId xmlns:p14="http://schemas.microsoft.com/office/powerpoint/2010/main" val="2234667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0" grpId="0"/>
      <p:bldP spid="12" grpId="0"/>
      <p:bldP spid="13"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ADAB7C4D-E457-45EA-8E06-60C222AEBAB9}"/>
              </a:ext>
            </a:extLst>
          </p:cNvPr>
          <p:cNvSpPr txBox="1"/>
          <p:nvPr/>
        </p:nvSpPr>
        <p:spPr>
          <a:xfrm>
            <a:off x="1336788" y="424474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2.5 0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3046988"/>
          </a:xfrm>
          <a:prstGeom prst="rect">
            <a:avLst/>
          </a:prstGeom>
        </p:spPr>
        <p:txBody>
          <a:bodyPr wrap="square">
            <a:spAutoFit/>
          </a:bodyPr>
          <a:lstStyle/>
          <a:p>
            <a:r>
              <a:rPr lang="en-US" sz="3200" b="1" dirty="0"/>
              <a:t>Amir and Lara buy some fruit.</a:t>
            </a:r>
          </a:p>
          <a:p>
            <a:r>
              <a:rPr lang="en-US" sz="3200" dirty="0"/>
              <a:t>grapes - £2.50 for 1 kilogram</a:t>
            </a:r>
          </a:p>
          <a:p>
            <a:r>
              <a:rPr lang="en-US" sz="3200" dirty="0"/>
              <a:t>peaches - £1.99 for a box</a:t>
            </a:r>
          </a:p>
          <a:p>
            <a:r>
              <a:rPr lang="en-US" sz="3200" dirty="0"/>
              <a:t>pineapples - £1.40 each</a:t>
            </a:r>
          </a:p>
          <a:p>
            <a:r>
              <a:rPr lang="en-US" sz="3200" b="1" dirty="0"/>
              <a:t>Lara buys half a kilogram of grapes and one pineapple.</a:t>
            </a:r>
          </a:p>
          <a:p>
            <a:r>
              <a:rPr lang="en-US" sz="3200" b="1" dirty="0"/>
              <a:t>How much change does she get from £5?</a:t>
            </a:r>
          </a:p>
        </p:txBody>
      </p:sp>
      <p:sp>
        <p:nvSpPr>
          <p:cNvPr id="4" name="TextBox 3">
            <a:extLst>
              <a:ext uri="{FF2B5EF4-FFF2-40B4-BE49-F238E27FC236}">
                <a16:creationId xmlns:a16="http://schemas.microsoft.com/office/drawing/2014/main" id="{D6BB3065-2963-45F2-AA5E-50C27388628E}"/>
              </a:ext>
            </a:extLst>
          </p:cNvPr>
          <p:cNvSpPr txBox="1"/>
          <p:nvPr/>
        </p:nvSpPr>
        <p:spPr>
          <a:xfrm>
            <a:off x="395306" y="3096988"/>
            <a:ext cx="2053425" cy="584775"/>
          </a:xfrm>
          <a:prstGeom prst="rect">
            <a:avLst/>
          </a:prstGeom>
          <a:noFill/>
        </p:spPr>
        <p:txBody>
          <a:bodyPr wrap="square" rtlCol="0">
            <a:spAutoFit/>
          </a:bodyPr>
          <a:lstStyle/>
          <a:p>
            <a:r>
              <a:rPr lang="en-GB" sz="3200" b="1" dirty="0">
                <a:solidFill>
                  <a:srgbClr val="FF0000"/>
                </a:solidFill>
              </a:rPr>
              <a:t>£2.50 ÷ 2 = </a:t>
            </a:r>
          </a:p>
        </p:txBody>
      </p:sp>
      <p:sp>
        <p:nvSpPr>
          <p:cNvPr id="5" name="TextBox 4">
            <a:extLst>
              <a:ext uri="{FF2B5EF4-FFF2-40B4-BE49-F238E27FC236}">
                <a16:creationId xmlns:a16="http://schemas.microsoft.com/office/drawing/2014/main" id="{A4177D2D-AE70-413D-A3CB-FE0D1E4BE498}"/>
              </a:ext>
            </a:extLst>
          </p:cNvPr>
          <p:cNvSpPr txBox="1"/>
          <p:nvPr/>
        </p:nvSpPr>
        <p:spPr>
          <a:xfrm>
            <a:off x="2358323" y="3096987"/>
            <a:ext cx="2053425" cy="584775"/>
          </a:xfrm>
          <a:prstGeom prst="rect">
            <a:avLst/>
          </a:prstGeom>
          <a:noFill/>
        </p:spPr>
        <p:txBody>
          <a:bodyPr wrap="square" rtlCol="0">
            <a:spAutoFit/>
          </a:bodyPr>
          <a:lstStyle/>
          <a:p>
            <a:r>
              <a:rPr lang="en-GB" sz="3200" b="1" dirty="0">
                <a:solidFill>
                  <a:srgbClr val="FF0000"/>
                </a:solidFill>
              </a:rPr>
              <a:t>£1.25</a:t>
            </a:r>
          </a:p>
        </p:txBody>
      </p:sp>
      <p:sp>
        <p:nvSpPr>
          <p:cNvPr id="10" name="TextBox 9">
            <a:extLst>
              <a:ext uri="{FF2B5EF4-FFF2-40B4-BE49-F238E27FC236}">
                <a16:creationId xmlns:a16="http://schemas.microsoft.com/office/drawing/2014/main" id="{520F22EF-0470-40CC-B059-D6F1B9AC0474}"/>
              </a:ext>
            </a:extLst>
          </p:cNvPr>
          <p:cNvSpPr txBox="1"/>
          <p:nvPr/>
        </p:nvSpPr>
        <p:spPr>
          <a:xfrm>
            <a:off x="862171" y="425780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94BC9EE5-CEB3-446C-B89D-5F6C3FB59BAF}"/>
              </a:ext>
            </a:extLst>
          </p:cNvPr>
          <p:cNvCxnSpPr>
            <a:cxnSpLocks/>
          </p:cNvCxnSpPr>
          <p:nvPr/>
        </p:nvCxnSpPr>
        <p:spPr>
          <a:xfrm>
            <a:off x="1336788" y="430736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DF64A1A-3DB8-4AA1-AB56-758D7E4C60AB}"/>
              </a:ext>
            </a:extLst>
          </p:cNvPr>
          <p:cNvCxnSpPr>
            <a:cxnSpLocks/>
          </p:cNvCxnSpPr>
          <p:nvPr/>
        </p:nvCxnSpPr>
        <p:spPr>
          <a:xfrm>
            <a:off x="1355740" y="429131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3958E6A-C819-496C-9698-D0185F2352A1}"/>
              </a:ext>
            </a:extLst>
          </p:cNvPr>
          <p:cNvSpPr txBox="1"/>
          <p:nvPr/>
        </p:nvSpPr>
        <p:spPr>
          <a:xfrm>
            <a:off x="1345123" y="380705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D2ADEA30-2D42-434F-BAFE-F0CBB5C56DCF}"/>
              </a:ext>
            </a:extLst>
          </p:cNvPr>
          <p:cNvSpPr txBox="1"/>
          <p:nvPr/>
        </p:nvSpPr>
        <p:spPr>
          <a:xfrm>
            <a:off x="2083500" y="428205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6BE4C00B-B87F-464D-894E-D29D317A332A}"/>
              </a:ext>
            </a:extLst>
          </p:cNvPr>
          <p:cNvSpPr txBox="1"/>
          <p:nvPr/>
        </p:nvSpPr>
        <p:spPr>
          <a:xfrm>
            <a:off x="1804842" y="38135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6" name="TextBox 15">
            <a:extLst>
              <a:ext uri="{FF2B5EF4-FFF2-40B4-BE49-F238E27FC236}">
                <a16:creationId xmlns:a16="http://schemas.microsoft.com/office/drawing/2014/main" id="{CAF1CC3C-D45C-4DAA-A2EC-46D7FB3DC2BE}"/>
              </a:ext>
            </a:extLst>
          </p:cNvPr>
          <p:cNvSpPr txBox="1"/>
          <p:nvPr/>
        </p:nvSpPr>
        <p:spPr>
          <a:xfrm>
            <a:off x="2225029" y="38005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8A78FD83-692F-436D-AD99-4CE88C934D70}"/>
              </a:ext>
            </a:extLst>
          </p:cNvPr>
          <p:cNvSpPr txBox="1"/>
          <p:nvPr/>
        </p:nvSpPr>
        <p:spPr>
          <a:xfrm>
            <a:off x="1637316" y="38037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8" name="TextBox 17">
            <a:extLst>
              <a:ext uri="{FF2B5EF4-FFF2-40B4-BE49-F238E27FC236}">
                <a16:creationId xmlns:a16="http://schemas.microsoft.com/office/drawing/2014/main" id="{48CC9929-B372-415A-8574-5262070CD1B4}"/>
              </a:ext>
            </a:extLst>
          </p:cNvPr>
          <p:cNvSpPr txBox="1"/>
          <p:nvPr/>
        </p:nvSpPr>
        <p:spPr>
          <a:xfrm>
            <a:off x="1057283" y="380920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23D57402-FF4F-4EB6-B642-D3E43B70C9BD}"/>
              </a:ext>
            </a:extLst>
          </p:cNvPr>
          <p:cNvSpPr txBox="1"/>
          <p:nvPr/>
        </p:nvSpPr>
        <p:spPr>
          <a:xfrm>
            <a:off x="3872982" y="3096986"/>
            <a:ext cx="2961771" cy="584775"/>
          </a:xfrm>
          <a:prstGeom prst="rect">
            <a:avLst/>
          </a:prstGeom>
          <a:noFill/>
        </p:spPr>
        <p:txBody>
          <a:bodyPr wrap="square" rtlCol="0">
            <a:spAutoFit/>
          </a:bodyPr>
          <a:lstStyle/>
          <a:p>
            <a:r>
              <a:rPr lang="en-GB" sz="3200" b="1" dirty="0">
                <a:solidFill>
                  <a:srgbClr val="FF0000"/>
                </a:solidFill>
              </a:rPr>
              <a:t>£1.25 + £1.40 = </a:t>
            </a:r>
          </a:p>
        </p:txBody>
      </p:sp>
      <p:sp>
        <p:nvSpPr>
          <p:cNvPr id="20" name="TextBox 19">
            <a:extLst>
              <a:ext uri="{FF2B5EF4-FFF2-40B4-BE49-F238E27FC236}">
                <a16:creationId xmlns:a16="http://schemas.microsoft.com/office/drawing/2014/main" id="{B5A7B246-7B7A-46CC-AB39-D20DFAC4A273}"/>
              </a:ext>
            </a:extLst>
          </p:cNvPr>
          <p:cNvSpPr txBox="1"/>
          <p:nvPr/>
        </p:nvSpPr>
        <p:spPr>
          <a:xfrm>
            <a:off x="6523543" y="3096985"/>
            <a:ext cx="2961771" cy="584775"/>
          </a:xfrm>
          <a:prstGeom prst="rect">
            <a:avLst/>
          </a:prstGeom>
          <a:noFill/>
        </p:spPr>
        <p:txBody>
          <a:bodyPr wrap="square" rtlCol="0">
            <a:spAutoFit/>
          </a:bodyPr>
          <a:lstStyle/>
          <a:p>
            <a:r>
              <a:rPr lang="en-GB" sz="3200" b="1" dirty="0">
                <a:solidFill>
                  <a:srgbClr val="FF0000"/>
                </a:solidFill>
              </a:rPr>
              <a:t>£2.65</a:t>
            </a:r>
          </a:p>
        </p:txBody>
      </p:sp>
      <p:sp>
        <p:nvSpPr>
          <p:cNvPr id="21" name="TextBox 20">
            <a:extLst>
              <a:ext uri="{FF2B5EF4-FFF2-40B4-BE49-F238E27FC236}">
                <a16:creationId xmlns:a16="http://schemas.microsoft.com/office/drawing/2014/main" id="{45EEB07E-BF96-4511-B28B-126FF3FD2284}"/>
              </a:ext>
            </a:extLst>
          </p:cNvPr>
          <p:cNvSpPr txBox="1"/>
          <p:nvPr/>
        </p:nvSpPr>
        <p:spPr>
          <a:xfrm>
            <a:off x="3872982" y="3716213"/>
            <a:ext cx="2961771" cy="584775"/>
          </a:xfrm>
          <a:prstGeom prst="rect">
            <a:avLst/>
          </a:prstGeom>
          <a:noFill/>
        </p:spPr>
        <p:txBody>
          <a:bodyPr wrap="square" rtlCol="0">
            <a:spAutoFit/>
          </a:bodyPr>
          <a:lstStyle/>
          <a:p>
            <a:r>
              <a:rPr lang="en-GB" sz="3200" b="1" dirty="0">
                <a:solidFill>
                  <a:srgbClr val="FF0000"/>
                </a:solidFill>
              </a:rPr>
              <a:t>£5.00 – £2.65 = </a:t>
            </a:r>
          </a:p>
        </p:txBody>
      </p:sp>
      <p:sp>
        <p:nvSpPr>
          <p:cNvPr id="22" name="TextBox 21">
            <a:extLst>
              <a:ext uri="{FF2B5EF4-FFF2-40B4-BE49-F238E27FC236}">
                <a16:creationId xmlns:a16="http://schemas.microsoft.com/office/drawing/2014/main" id="{4493DC8E-1090-408E-B436-90FFD45DEB8A}"/>
              </a:ext>
            </a:extLst>
          </p:cNvPr>
          <p:cNvSpPr txBox="1"/>
          <p:nvPr/>
        </p:nvSpPr>
        <p:spPr>
          <a:xfrm>
            <a:off x="4518273" y="4352465"/>
            <a:ext cx="3863255" cy="523220"/>
          </a:xfrm>
          <a:prstGeom prst="rect">
            <a:avLst/>
          </a:prstGeom>
          <a:noFill/>
        </p:spPr>
        <p:txBody>
          <a:bodyPr wrap="square" rtlCol="0">
            <a:spAutoFit/>
          </a:bodyPr>
          <a:lstStyle/>
          <a:p>
            <a:r>
              <a:rPr lang="en-GB" sz="2800" b="1" dirty="0">
                <a:solidFill>
                  <a:srgbClr val="FF0000"/>
                </a:solidFill>
              </a:rPr>
              <a:t>35p more makes £3</a:t>
            </a:r>
          </a:p>
        </p:txBody>
      </p:sp>
      <p:sp>
        <p:nvSpPr>
          <p:cNvPr id="23" name="TextBox 22">
            <a:extLst>
              <a:ext uri="{FF2B5EF4-FFF2-40B4-BE49-F238E27FC236}">
                <a16:creationId xmlns:a16="http://schemas.microsoft.com/office/drawing/2014/main" id="{C3607F35-5362-4019-9ED8-58CD5973FE81}"/>
              </a:ext>
            </a:extLst>
          </p:cNvPr>
          <p:cNvSpPr txBox="1"/>
          <p:nvPr/>
        </p:nvSpPr>
        <p:spPr>
          <a:xfrm>
            <a:off x="4664990" y="4844271"/>
            <a:ext cx="3709057" cy="523220"/>
          </a:xfrm>
          <a:prstGeom prst="rect">
            <a:avLst/>
          </a:prstGeom>
          <a:noFill/>
        </p:spPr>
        <p:txBody>
          <a:bodyPr wrap="square" rtlCol="0">
            <a:spAutoFit/>
          </a:bodyPr>
          <a:lstStyle/>
          <a:p>
            <a:r>
              <a:rPr lang="en-GB" sz="2800" b="1" dirty="0">
                <a:solidFill>
                  <a:srgbClr val="FF0000"/>
                </a:solidFill>
              </a:rPr>
              <a:t>£2 more makes £5</a:t>
            </a:r>
          </a:p>
        </p:txBody>
      </p:sp>
      <p:sp>
        <p:nvSpPr>
          <p:cNvPr id="3" name="Rectangle 2">
            <a:extLst>
              <a:ext uri="{FF2B5EF4-FFF2-40B4-BE49-F238E27FC236}">
                <a16:creationId xmlns:a16="http://schemas.microsoft.com/office/drawing/2014/main" id="{0D50366F-C84E-45BE-8A75-2D2796844257}"/>
              </a:ext>
            </a:extLst>
          </p:cNvPr>
          <p:cNvSpPr/>
          <p:nvPr/>
        </p:nvSpPr>
        <p:spPr>
          <a:xfrm>
            <a:off x="4557872" y="4375068"/>
            <a:ext cx="628463" cy="936027"/>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TextBox 24">
            <a:extLst>
              <a:ext uri="{FF2B5EF4-FFF2-40B4-BE49-F238E27FC236}">
                <a16:creationId xmlns:a16="http://schemas.microsoft.com/office/drawing/2014/main" id="{214BFAEF-57D6-458B-B46E-96EBF8D6CD7E}"/>
              </a:ext>
            </a:extLst>
          </p:cNvPr>
          <p:cNvSpPr txBox="1"/>
          <p:nvPr/>
        </p:nvSpPr>
        <p:spPr>
          <a:xfrm>
            <a:off x="6537147" y="3716213"/>
            <a:ext cx="1349554" cy="584775"/>
          </a:xfrm>
          <a:prstGeom prst="rect">
            <a:avLst/>
          </a:prstGeom>
          <a:noFill/>
        </p:spPr>
        <p:txBody>
          <a:bodyPr wrap="square" rtlCol="0">
            <a:spAutoFit/>
          </a:bodyPr>
          <a:lstStyle/>
          <a:p>
            <a:r>
              <a:rPr lang="en-GB" sz="3200" b="1" dirty="0">
                <a:solidFill>
                  <a:srgbClr val="FF0000"/>
                </a:solidFill>
              </a:rPr>
              <a:t>£2.35</a:t>
            </a:r>
          </a:p>
        </p:txBody>
      </p:sp>
      <p:grpSp>
        <p:nvGrpSpPr>
          <p:cNvPr id="26" name="Group 25">
            <a:extLst>
              <a:ext uri="{FF2B5EF4-FFF2-40B4-BE49-F238E27FC236}">
                <a16:creationId xmlns:a16="http://schemas.microsoft.com/office/drawing/2014/main" id="{7329E7E0-DF6E-4AA9-9082-880881DF8A15}"/>
              </a:ext>
            </a:extLst>
          </p:cNvPr>
          <p:cNvGrpSpPr/>
          <p:nvPr/>
        </p:nvGrpSpPr>
        <p:grpSpPr>
          <a:xfrm>
            <a:off x="7987012" y="4084010"/>
            <a:ext cx="1885499" cy="1414081"/>
            <a:chOff x="1371600" y="1941038"/>
            <a:chExt cx="1885499" cy="1414081"/>
          </a:xfrm>
        </p:grpSpPr>
        <p:sp>
          <p:nvSpPr>
            <p:cNvPr id="27" name="TextBox 26">
              <a:extLst>
                <a:ext uri="{FF2B5EF4-FFF2-40B4-BE49-F238E27FC236}">
                  <a16:creationId xmlns:a16="http://schemas.microsoft.com/office/drawing/2014/main" id="{69EB0735-A416-4231-8D28-F4BBEE90052A}"/>
                </a:ext>
              </a:extLst>
            </p:cNvPr>
            <p:cNvSpPr txBox="1"/>
            <p:nvPr/>
          </p:nvSpPr>
          <p:spPr>
            <a:xfrm>
              <a:off x="1812182" y="1941038"/>
              <a:ext cx="14028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5.0 0</a:t>
              </a:r>
            </a:p>
          </p:txBody>
        </p:sp>
        <p:sp>
          <p:nvSpPr>
            <p:cNvPr id="28" name="TextBox 27">
              <a:extLst>
                <a:ext uri="{FF2B5EF4-FFF2-40B4-BE49-F238E27FC236}">
                  <a16:creationId xmlns:a16="http://schemas.microsoft.com/office/drawing/2014/main" id="{C2BDD088-8509-42C4-BE09-2D655C0713D3}"/>
                </a:ext>
              </a:extLst>
            </p:cNvPr>
            <p:cNvSpPr txBox="1"/>
            <p:nvPr/>
          </p:nvSpPr>
          <p:spPr>
            <a:xfrm>
              <a:off x="1803236" y="2373230"/>
              <a:ext cx="14538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2.6 5</a:t>
              </a:r>
            </a:p>
          </p:txBody>
        </p:sp>
        <p:sp>
          <p:nvSpPr>
            <p:cNvPr id="29" name="TextBox 28">
              <a:extLst>
                <a:ext uri="{FF2B5EF4-FFF2-40B4-BE49-F238E27FC236}">
                  <a16:creationId xmlns:a16="http://schemas.microsoft.com/office/drawing/2014/main" id="{9E2C18E5-D410-4013-AC39-E01404B78600}"/>
                </a:ext>
              </a:extLst>
            </p:cNvPr>
            <p:cNvSpPr txBox="1"/>
            <p:nvPr/>
          </p:nvSpPr>
          <p:spPr>
            <a:xfrm>
              <a:off x="1414603" y="236840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0" name="Straight Connector 29">
              <a:extLst>
                <a:ext uri="{FF2B5EF4-FFF2-40B4-BE49-F238E27FC236}">
                  <a16:creationId xmlns:a16="http://schemas.microsoft.com/office/drawing/2014/main" id="{814C5FED-6714-483F-9B25-64FE682C6B59}"/>
                </a:ext>
              </a:extLst>
            </p:cNvPr>
            <p:cNvCxnSpPr>
              <a:cxnSpLocks/>
            </p:cNvCxnSpPr>
            <p:nvPr/>
          </p:nvCxnSpPr>
          <p:spPr>
            <a:xfrm>
              <a:off x="1371600" y="2902690"/>
              <a:ext cx="1775099" cy="27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622909-5B62-4AB2-B6E3-FF40DA542605}"/>
                </a:ext>
              </a:extLst>
            </p:cNvPr>
            <p:cNvCxnSpPr>
              <a:cxnSpLocks/>
            </p:cNvCxnSpPr>
            <p:nvPr/>
          </p:nvCxnSpPr>
          <p:spPr>
            <a:xfrm>
              <a:off x="1371600" y="3351814"/>
              <a:ext cx="1775099" cy="33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AFA95D6E-8342-4C99-8662-F0DD16F4306F}"/>
              </a:ext>
            </a:extLst>
          </p:cNvPr>
          <p:cNvSpPr txBox="1"/>
          <p:nvPr/>
        </p:nvSpPr>
        <p:spPr>
          <a:xfrm>
            <a:off x="9314914" y="496947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3" name="Straight Connector 32">
            <a:extLst>
              <a:ext uri="{FF2B5EF4-FFF2-40B4-BE49-F238E27FC236}">
                <a16:creationId xmlns:a16="http://schemas.microsoft.com/office/drawing/2014/main" id="{3E62A392-8401-4123-928F-D3DCE2CE1231}"/>
              </a:ext>
            </a:extLst>
          </p:cNvPr>
          <p:cNvCxnSpPr>
            <a:cxnSpLocks/>
          </p:cNvCxnSpPr>
          <p:nvPr/>
        </p:nvCxnSpPr>
        <p:spPr>
          <a:xfrm flipV="1">
            <a:off x="8872500" y="416806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45D231CA-4753-4968-818E-0BE6762DE083}"/>
              </a:ext>
            </a:extLst>
          </p:cNvPr>
          <p:cNvSpPr txBox="1"/>
          <p:nvPr/>
        </p:nvSpPr>
        <p:spPr>
          <a:xfrm>
            <a:off x="8902575" y="387064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35" name="TextBox 34">
            <a:extLst>
              <a:ext uri="{FF2B5EF4-FFF2-40B4-BE49-F238E27FC236}">
                <a16:creationId xmlns:a16="http://schemas.microsoft.com/office/drawing/2014/main" id="{8EA3C49E-3925-43BF-9BEB-CE56D5C54E7A}"/>
              </a:ext>
            </a:extLst>
          </p:cNvPr>
          <p:cNvSpPr txBox="1"/>
          <p:nvPr/>
        </p:nvSpPr>
        <p:spPr>
          <a:xfrm>
            <a:off x="9193810" y="4116636"/>
            <a:ext cx="385376"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6" name="TextBox 35">
            <a:extLst>
              <a:ext uri="{FF2B5EF4-FFF2-40B4-BE49-F238E27FC236}">
                <a16:creationId xmlns:a16="http://schemas.microsoft.com/office/drawing/2014/main" id="{13C0DB32-D40E-4B50-B9F2-21A6B96907FC}"/>
              </a:ext>
            </a:extLst>
          </p:cNvPr>
          <p:cNvSpPr txBox="1"/>
          <p:nvPr/>
        </p:nvSpPr>
        <p:spPr>
          <a:xfrm>
            <a:off x="8879519" y="4976066"/>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41F9152B-EFE6-491D-8F7B-902997EE69CE}"/>
              </a:ext>
            </a:extLst>
          </p:cNvPr>
          <p:cNvSpPr txBox="1"/>
          <p:nvPr/>
        </p:nvSpPr>
        <p:spPr>
          <a:xfrm>
            <a:off x="8403965" y="4976665"/>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8" name="Straight Connector 37">
            <a:extLst>
              <a:ext uri="{FF2B5EF4-FFF2-40B4-BE49-F238E27FC236}">
                <a16:creationId xmlns:a16="http://schemas.microsoft.com/office/drawing/2014/main" id="{0A17F611-3AF3-4A1E-812C-3A2AA021BAEE}"/>
              </a:ext>
            </a:extLst>
          </p:cNvPr>
          <p:cNvCxnSpPr>
            <a:cxnSpLocks/>
          </p:cNvCxnSpPr>
          <p:nvPr/>
        </p:nvCxnSpPr>
        <p:spPr>
          <a:xfrm flipV="1">
            <a:off x="8428000" y="416806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52D9A79A-36F9-4B35-8817-784A10457E1D}"/>
              </a:ext>
            </a:extLst>
          </p:cNvPr>
          <p:cNvSpPr txBox="1"/>
          <p:nvPr/>
        </p:nvSpPr>
        <p:spPr>
          <a:xfrm>
            <a:off x="8458075" y="387064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40" name="TextBox 39">
            <a:extLst>
              <a:ext uri="{FF2B5EF4-FFF2-40B4-BE49-F238E27FC236}">
                <a16:creationId xmlns:a16="http://schemas.microsoft.com/office/drawing/2014/main" id="{763CC429-FE09-4538-BB37-DA49D98EA690}"/>
              </a:ext>
            </a:extLst>
          </p:cNvPr>
          <p:cNvSpPr txBox="1"/>
          <p:nvPr/>
        </p:nvSpPr>
        <p:spPr>
          <a:xfrm>
            <a:off x="8750431" y="4112799"/>
            <a:ext cx="30385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C7D9F63C-8399-4DE6-8709-820AEE6951F3}"/>
              </a:ext>
            </a:extLst>
          </p:cNvPr>
          <p:cNvSpPr txBox="1"/>
          <p:nvPr/>
        </p:nvSpPr>
        <p:spPr>
          <a:xfrm>
            <a:off x="8713458" y="496947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2" name="TextBox 41">
            <a:extLst>
              <a:ext uri="{FF2B5EF4-FFF2-40B4-BE49-F238E27FC236}">
                <a16:creationId xmlns:a16="http://schemas.microsoft.com/office/drawing/2014/main" id="{7F23D93A-6C54-4F07-84A3-31CF0F3FD7EB}"/>
              </a:ext>
            </a:extLst>
          </p:cNvPr>
          <p:cNvSpPr txBox="1"/>
          <p:nvPr/>
        </p:nvSpPr>
        <p:spPr>
          <a:xfrm>
            <a:off x="8043638" y="4976066"/>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3" name="TextBox 42">
            <a:extLst>
              <a:ext uri="{FF2B5EF4-FFF2-40B4-BE49-F238E27FC236}">
                <a16:creationId xmlns:a16="http://schemas.microsoft.com/office/drawing/2014/main" id="{BA9EDB28-4BD4-40CF-8D82-5AE1F4D497DB}"/>
              </a:ext>
            </a:extLst>
          </p:cNvPr>
          <p:cNvSpPr txBox="1"/>
          <p:nvPr/>
        </p:nvSpPr>
        <p:spPr>
          <a:xfrm>
            <a:off x="7211925" y="2465573"/>
            <a:ext cx="4051162" cy="584775"/>
          </a:xfrm>
          <a:prstGeom prst="rect">
            <a:avLst/>
          </a:prstGeom>
          <a:noFill/>
        </p:spPr>
        <p:txBody>
          <a:bodyPr wrap="square" rtlCol="0">
            <a:spAutoFit/>
          </a:bodyPr>
          <a:lstStyle/>
          <a:p>
            <a:r>
              <a:rPr lang="en-GB" sz="3200" b="1" dirty="0">
                <a:solidFill>
                  <a:srgbClr val="FF0000"/>
                </a:solidFill>
              </a:rPr>
              <a:t>She gets £2.35 change</a:t>
            </a:r>
          </a:p>
        </p:txBody>
      </p:sp>
    </p:spTree>
    <p:extLst>
      <p:ext uri="{BB962C8B-B14F-4D97-AF65-F5344CB8AC3E}">
        <p14:creationId xmlns:p14="http://schemas.microsoft.com/office/powerpoint/2010/main" val="1031248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500"/>
                                        <p:tgtEl>
                                          <p:spTgt spid="22"/>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
                                        </p:tgtEl>
                                        <p:attrNameLst>
                                          <p:attrName>style.visibility</p:attrName>
                                        </p:attrNameLst>
                                      </p:cBhvr>
                                      <p:to>
                                        <p:strVal val="visible"/>
                                      </p:to>
                                    </p:set>
                                    <p:animEffect transition="in" filter="fade">
                                      <p:cBhvr>
                                        <p:cTn id="86" dur="500"/>
                                        <p:tgtEl>
                                          <p:spTgt spid="3"/>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500"/>
                                        <p:tgtEl>
                                          <p:spTgt spid="2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fade">
                                      <p:cBhvr>
                                        <p:cTn id="101" dur="500"/>
                                        <p:tgtEl>
                                          <p:spTgt spid="4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500"/>
                                        <p:tgtEl>
                                          <p:spTgt spid="39"/>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0"/>
                                        </p:tgtEl>
                                        <p:attrNameLst>
                                          <p:attrName>style.visibility</p:attrName>
                                        </p:attrNameLst>
                                      </p:cBhvr>
                                      <p:to>
                                        <p:strVal val="visible"/>
                                      </p:to>
                                    </p:set>
                                    <p:animEffect transition="in" filter="fade">
                                      <p:cBhvr>
                                        <p:cTn id="116" dur="500"/>
                                        <p:tgtEl>
                                          <p:spTgt spid="40"/>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33"/>
                                        </p:tgtEl>
                                        <p:attrNameLst>
                                          <p:attrName>style.visibility</p:attrName>
                                        </p:attrNameLst>
                                      </p:cBhvr>
                                      <p:to>
                                        <p:strVal val="visible"/>
                                      </p:to>
                                    </p:set>
                                    <p:animEffect transition="in" filter="fade">
                                      <p:cBhvr>
                                        <p:cTn id="121" dur="500"/>
                                        <p:tgtEl>
                                          <p:spTgt spid="33"/>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4"/>
                                        </p:tgtEl>
                                        <p:attrNameLst>
                                          <p:attrName>style.visibility</p:attrName>
                                        </p:attrNameLst>
                                      </p:cBhvr>
                                      <p:to>
                                        <p:strVal val="visible"/>
                                      </p:to>
                                    </p:set>
                                    <p:animEffect transition="in" filter="fade">
                                      <p:cBhvr>
                                        <p:cTn id="126" dur="500"/>
                                        <p:tgtEl>
                                          <p:spTgt spid="34"/>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5"/>
                                        </p:tgtEl>
                                        <p:attrNameLst>
                                          <p:attrName>style.visibility</p:attrName>
                                        </p:attrNameLst>
                                      </p:cBhvr>
                                      <p:to>
                                        <p:strVal val="visible"/>
                                      </p:to>
                                    </p:set>
                                    <p:animEffect transition="in" filter="fade">
                                      <p:cBhvr>
                                        <p:cTn id="131" dur="500"/>
                                        <p:tgtEl>
                                          <p:spTgt spid="3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fade">
                                      <p:cBhvr>
                                        <p:cTn id="136" dur="500"/>
                                        <p:tgtEl>
                                          <p:spTgt spid="3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6"/>
                                        </p:tgtEl>
                                        <p:attrNameLst>
                                          <p:attrName>style.visibility</p:attrName>
                                        </p:attrNameLst>
                                      </p:cBhvr>
                                      <p:to>
                                        <p:strVal val="visible"/>
                                      </p:to>
                                    </p:set>
                                    <p:animEffect transition="in" filter="fade">
                                      <p:cBhvr>
                                        <p:cTn id="141" dur="500"/>
                                        <p:tgtEl>
                                          <p:spTgt spid="3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7"/>
                                        </p:tgtEl>
                                        <p:attrNameLst>
                                          <p:attrName>style.visibility</p:attrName>
                                        </p:attrNameLst>
                                      </p:cBhvr>
                                      <p:to>
                                        <p:strVal val="visible"/>
                                      </p:to>
                                    </p:set>
                                    <p:animEffect transition="in" filter="fade">
                                      <p:cBhvr>
                                        <p:cTn id="146" dur="500"/>
                                        <p:tgtEl>
                                          <p:spTgt spid="37"/>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2"/>
                                        </p:tgtEl>
                                        <p:attrNameLst>
                                          <p:attrName>style.visibility</p:attrName>
                                        </p:attrNameLst>
                                      </p:cBhvr>
                                      <p:to>
                                        <p:strVal val="visible"/>
                                      </p:to>
                                    </p:set>
                                    <p:animEffect transition="in" filter="fade">
                                      <p:cBhvr>
                                        <p:cTn id="151" dur="500"/>
                                        <p:tgtEl>
                                          <p:spTgt spid="4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3"/>
                                        </p:tgtEl>
                                        <p:attrNameLst>
                                          <p:attrName>style.visibility</p:attrName>
                                        </p:attrNameLst>
                                      </p:cBhvr>
                                      <p:to>
                                        <p:strVal val="visible"/>
                                      </p:to>
                                    </p:set>
                                    <p:animEffect transition="in" filter="fade">
                                      <p:cBhvr>
                                        <p:cTn id="1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p:bldP spid="5" grpId="0"/>
      <p:bldP spid="10" grpId="0"/>
      <p:bldP spid="13" grpId="0"/>
      <p:bldP spid="14" grpId="0"/>
      <p:bldP spid="15" grpId="0"/>
      <p:bldP spid="16" grpId="0"/>
      <p:bldP spid="17" grpId="0"/>
      <p:bldP spid="18" grpId="0"/>
      <p:bldP spid="19" grpId="0"/>
      <p:bldP spid="20" grpId="0"/>
      <p:bldP spid="21" grpId="0"/>
      <p:bldP spid="22" grpId="0"/>
      <p:bldP spid="23" grpId="0"/>
      <p:bldP spid="3" grpId="0" animBg="1"/>
      <p:bldP spid="25" grpId="0"/>
      <p:bldP spid="32" grpId="0"/>
      <p:bldP spid="34" grpId="0"/>
      <p:bldP spid="35" grpId="0"/>
      <p:bldP spid="36" grpId="0"/>
      <p:bldP spid="37" grpId="0"/>
      <p:bldP spid="39" grpId="0"/>
      <p:bldP spid="40" grpId="0"/>
      <p:bldP spid="41" grpId="0"/>
      <p:bldP spid="42" grpId="0"/>
      <p:bldP spid="43"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509909" cy="1077218"/>
          </a:xfrm>
          <a:prstGeom prst="rect">
            <a:avLst/>
          </a:prstGeom>
        </p:spPr>
        <p:txBody>
          <a:bodyPr wrap="square">
            <a:spAutoFit/>
          </a:bodyPr>
          <a:lstStyle/>
          <a:p>
            <a:r>
              <a:rPr lang="en-US" sz="3200" b="1" dirty="0"/>
              <a:t>Holly says, ‘One-third of this shape is shaded.’</a:t>
            </a:r>
          </a:p>
          <a:p>
            <a:r>
              <a:rPr lang="en-US" sz="3200" b="1" dirty="0"/>
              <a:t>Is Holly correct? Explain how you know.</a:t>
            </a:r>
          </a:p>
        </p:txBody>
      </p:sp>
      <p:pic>
        <p:nvPicPr>
          <p:cNvPr id="3" name="Picture 2">
            <a:extLst>
              <a:ext uri="{FF2B5EF4-FFF2-40B4-BE49-F238E27FC236}">
                <a16:creationId xmlns:a16="http://schemas.microsoft.com/office/drawing/2014/main" id="{FE36F5AE-33E0-4D08-BC95-9DC71470A598}"/>
              </a:ext>
            </a:extLst>
          </p:cNvPr>
          <p:cNvPicPr>
            <a:picLocks noChangeAspect="1"/>
          </p:cNvPicPr>
          <p:nvPr/>
        </p:nvPicPr>
        <p:blipFill>
          <a:blip r:embed="rId3"/>
          <a:stretch>
            <a:fillRect/>
          </a:stretch>
        </p:blipFill>
        <p:spPr>
          <a:xfrm>
            <a:off x="8093978" y="246694"/>
            <a:ext cx="3857938" cy="1328888"/>
          </a:xfrm>
          <a:prstGeom prst="rect">
            <a:avLst/>
          </a:prstGeom>
        </p:spPr>
      </p:pic>
      <p:cxnSp>
        <p:nvCxnSpPr>
          <p:cNvPr id="5" name="Straight Connector 4">
            <a:extLst>
              <a:ext uri="{FF2B5EF4-FFF2-40B4-BE49-F238E27FC236}">
                <a16:creationId xmlns:a16="http://schemas.microsoft.com/office/drawing/2014/main" id="{0BAB036E-A16E-4584-B921-82A4300F7446}"/>
              </a:ext>
            </a:extLst>
          </p:cNvPr>
          <p:cNvCxnSpPr>
            <a:cxnSpLocks/>
          </p:cNvCxnSpPr>
          <p:nvPr/>
        </p:nvCxnSpPr>
        <p:spPr>
          <a:xfrm>
            <a:off x="9382897" y="280086"/>
            <a:ext cx="1272746" cy="126039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F58D58-C82B-4830-B7CF-19B118670C6B}"/>
              </a:ext>
            </a:extLst>
          </p:cNvPr>
          <p:cNvCxnSpPr>
            <a:cxnSpLocks/>
          </p:cNvCxnSpPr>
          <p:nvPr/>
        </p:nvCxnSpPr>
        <p:spPr>
          <a:xfrm>
            <a:off x="682984" y="218058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5BEBAE3-83EB-4E91-BE49-52920C6FC000}"/>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777DC5DB-5AE0-4311-A9C0-4FE6DB5E71CC}"/>
              </a:ext>
            </a:extLst>
          </p:cNvPr>
          <p:cNvSpPr txBox="1"/>
          <p:nvPr/>
        </p:nvSpPr>
        <p:spPr>
          <a:xfrm>
            <a:off x="645611" y="167274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 name="TextBox 9">
            <a:extLst>
              <a:ext uri="{FF2B5EF4-FFF2-40B4-BE49-F238E27FC236}">
                <a16:creationId xmlns:a16="http://schemas.microsoft.com/office/drawing/2014/main" id="{C30186D4-1A75-4FFB-B2D8-AFAF5987859D}"/>
              </a:ext>
            </a:extLst>
          </p:cNvPr>
          <p:cNvSpPr txBox="1"/>
          <p:nvPr/>
        </p:nvSpPr>
        <p:spPr>
          <a:xfrm>
            <a:off x="656177" y="211879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 name="TextBox 10">
            <a:extLst>
              <a:ext uri="{FF2B5EF4-FFF2-40B4-BE49-F238E27FC236}">
                <a16:creationId xmlns:a16="http://schemas.microsoft.com/office/drawing/2014/main" id="{7457364C-4706-419D-A569-327DE712F2A0}"/>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C786D344-06B3-4CF2-9474-54109131DBB1}"/>
              </a:ext>
            </a:extLst>
          </p:cNvPr>
          <p:cNvSpPr txBox="1"/>
          <p:nvPr/>
        </p:nvSpPr>
        <p:spPr>
          <a:xfrm>
            <a:off x="1115171" y="186511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BC6E3B15-F488-446D-9DD8-F2FA4D7D221D}"/>
              </a:ext>
            </a:extLst>
          </p:cNvPr>
          <p:cNvSpPr/>
          <p:nvPr/>
        </p:nvSpPr>
        <p:spPr>
          <a:xfrm rot="16200000">
            <a:off x="933972" y="126452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7FA894AE-F5D4-4424-AA7F-55B7ADA0331D}"/>
              </a:ext>
            </a:extLst>
          </p:cNvPr>
          <p:cNvSpPr/>
          <p:nvPr/>
        </p:nvSpPr>
        <p:spPr>
          <a:xfrm rot="5400000">
            <a:off x="923684" y="219817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62DD255B-0855-4E95-BF09-5D04A009BF7E}"/>
              </a:ext>
            </a:extLst>
          </p:cNvPr>
          <p:cNvSpPr txBox="1"/>
          <p:nvPr/>
        </p:nvSpPr>
        <p:spPr>
          <a:xfrm>
            <a:off x="1041714" y="261965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0D5EB6DE-A57C-4A5E-A252-DCA50FA6D42E}"/>
              </a:ext>
            </a:extLst>
          </p:cNvPr>
          <p:cNvSpPr txBox="1"/>
          <p:nvPr/>
        </p:nvSpPr>
        <p:spPr>
          <a:xfrm>
            <a:off x="1027125" y="131880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2D68EC1-1E88-45FA-B403-284B9B4D40B0}"/>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Rectangle 19">
            <a:extLst>
              <a:ext uri="{FF2B5EF4-FFF2-40B4-BE49-F238E27FC236}">
                <a16:creationId xmlns:a16="http://schemas.microsoft.com/office/drawing/2014/main" id="{11EBE70D-BEDF-4D61-A11C-70D32AD793C7}"/>
              </a:ext>
            </a:extLst>
          </p:cNvPr>
          <p:cNvSpPr/>
          <p:nvPr/>
        </p:nvSpPr>
        <p:spPr>
          <a:xfrm>
            <a:off x="2756463" y="1308736"/>
            <a:ext cx="64369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Holly is correct. </a:t>
            </a:r>
          </a:p>
        </p:txBody>
      </p:sp>
      <p:sp>
        <p:nvSpPr>
          <p:cNvPr id="21" name="Rectangle 20">
            <a:extLst>
              <a:ext uri="{FF2B5EF4-FFF2-40B4-BE49-F238E27FC236}">
                <a16:creationId xmlns:a16="http://schemas.microsoft.com/office/drawing/2014/main" id="{0BC64EDB-CA21-4ABE-9D2E-D46E5681F86F}"/>
              </a:ext>
            </a:extLst>
          </p:cNvPr>
          <p:cNvSpPr/>
          <p:nvPr/>
        </p:nvSpPr>
        <p:spPr>
          <a:xfrm>
            <a:off x="2767029" y="1893511"/>
            <a:ext cx="6436900"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Two sixths is shaded and that is equivalent to one third. </a:t>
            </a:r>
          </a:p>
        </p:txBody>
      </p:sp>
      <p:sp>
        <p:nvSpPr>
          <p:cNvPr id="22" name="Rectangle 21">
            <a:extLst>
              <a:ext uri="{FF2B5EF4-FFF2-40B4-BE49-F238E27FC236}">
                <a16:creationId xmlns:a16="http://schemas.microsoft.com/office/drawing/2014/main" id="{14F80950-0B09-403E-8C11-052D1B925521}"/>
              </a:ext>
            </a:extLst>
          </p:cNvPr>
          <p:cNvSpPr/>
          <p:nvPr/>
        </p:nvSpPr>
        <p:spPr>
          <a:xfrm>
            <a:off x="2756463" y="3016895"/>
            <a:ext cx="6809568" cy="1569660"/>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 two shaded triangles are the same as one square and that makes one out of three squares (one third) shaded. </a:t>
            </a:r>
          </a:p>
        </p:txBody>
      </p:sp>
    </p:spTree>
    <p:extLst>
      <p:ext uri="{BB962C8B-B14F-4D97-AF65-F5344CB8AC3E}">
        <p14:creationId xmlns:p14="http://schemas.microsoft.com/office/powerpoint/2010/main" val="1676805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fade">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20" grpId="0"/>
      <p:bldP spid="21" grpId="0"/>
      <p:bldP spid="22"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are four digit cards. </a:t>
            </a:r>
            <a:endParaRPr lang="en-US" sz="2800" dirty="0"/>
          </a:p>
        </p:txBody>
      </p:sp>
      <p:sp>
        <p:nvSpPr>
          <p:cNvPr id="4" name="Rectangle 3">
            <a:extLst>
              <a:ext uri="{FF2B5EF4-FFF2-40B4-BE49-F238E27FC236}">
                <a16:creationId xmlns:a16="http://schemas.microsoft.com/office/drawing/2014/main" id="{534397A4-818E-4219-882A-F03090613628}"/>
              </a:ext>
            </a:extLst>
          </p:cNvPr>
          <p:cNvSpPr/>
          <p:nvPr/>
        </p:nvSpPr>
        <p:spPr>
          <a:xfrm>
            <a:off x="56123" y="1670982"/>
            <a:ext cx="11969622" cy="584775"/>
          </a:xfrm>
          <a:prstGeom prst="rect">
            <a:avLst/>
          </a:prstGeom>
        </p:spPr>
        <p:txBody>
          <a:bodyPr wrap="square">
            <a:spAutoFit/>
          </a:bodyPr>
          <a:lstStyle/>
          <a:p>
            <a:r>
              <a:rPr lang="en-US" sz="3200" b="1" dirty="0"/>
              <a:t>Use two of the four cards to make the number on the number line. </a:t>
            </a:r>
            <a:endParaRPr lang="en-US" sz="2800" dirty="0"/>
          </a:p>
        </p:txBody>
      </p:sp>
      <p:pic>
        <p:nvPicPr>
          <p:cNvPr id="3" name="Picture 2">
            <a:extLst>
              <a:ext uri="{FF2B5EF4-FFF2-40B4-BE49-F238E27FC236}">
                <a16:creationId xmlns:a16="http://schemas.microsoft.com/office/drawing/2014/main" id="{82753B18-F18F-4183-BFD2-BD5CEFEDC263}"/>
              </a:ext>
            </a:extLst>
          </p:cNvPr>
          <p:cNvPicPr>
            <a:picLocks noChangeAspect="1"/>
          </p:cNvPicPr>
          <p:nvPr/>
        </p:nvPicPr>
        <p:blipFill>
          <a:blip r:embed="rId3"/>
          <a:stretch>
            <a:fillRect/>
          </a:stretch>
        </p:blipFill>
        <p:spPr>
          <a:xfrm>
            <a:off x="682769" y="567091"/>
            <a:ext cx="4314825" cy="1171575"/>
          </a:xfrm>
          <a:prstGeom prst="rect">
            <a:avLst/>
          </a:prstGeom>
        </p:spPr>
      </p:pic>
      <p:pic>
        <p:nvPicPr>
          <p:cNvPr id="5" name="Picture 4">
            <a:extLst>
              <a:ext uri="{FF2B5EF4-FFF2-40B4-BE49-F238E27FC236}">
                <a16:creationId xmlns:a16="http://schemas.microsoft.com/office/drawing/2014/main" id="{A1BE77A1-3249-4C73-A11A-905CD9D84B4E}"/>
              </a:ext>
            </a:extLst>
          </p:cNvPr>
          <p:cNvPicPr>
            <a:picLocks noChangeAspect="1"/>
          </p:cNvPicPr>
          <p:nvPr/>
        </p:nvPicPr>
        <p:blipFill>
          <a:blip r:embed="rId4"/>
          <a:stretch>
            <a:fillRect/>
          </a:stretch>
        </p:blipFill>
        <p:spPr>
          <a:xfrm>
            <a:off x="196481" y="2854991"/>
            <a:ext cx="11744325" cy="3057525"/>
          </a:xfrm>
          <a:prstGeom prst="rect">
            <a:avLst/>
          </a:prstGeom>
        </p:spPr>
      </p:pic>
      <p:sp>
        <p:nvSpPr>
          <p:cNvPr id="6" name="Arrow: Curved Down 5">
            <a:extLst>
              <a:ext uri="{FF2B5EF4-FFF2-40B4-BE49-F238E27FC236}">
                <a16:creationId xmlns:a16="http://schemas.microsoft.com/office/drawing/2014/main" id="{A4F74D3B-023C-4135-B63A-27DDAE1CE996}"/>
              </a:ext>
            </a:extLst>
          </p:cNvPr>
          <p:cNvSpPr/>
          <p:nvPr/>
        </p:nvSpPr>
        <p:spPr>
          <a:xfrm>
            <a:off x="914401" y="261486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Down 8">
            <a:extLst>
              <a:ext uri="{FF2B5EF4-FFF2-40B4-BE49-F238E27FC236}">
                <a16:creationId xmlns:a16="http://schemas.microsoft.com/office/drawing/2014/main" id="{A5B4AFEF-F360-417C-B8E4-CA8C0E29E32D}"/>
              </a:ext>
            </a:extLst>
          </p:cNvPr>
          <p:cNvSpPr/>
          <p:nvPr/>
        </p:nvSpPr>
        <p:spPr>
          <a:xfrm>
            <a:off x="3416968" y="260418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Down 9">
            <a:extLst>
              <a:ext uri="{FF2B5EF4-FFF2-40B4-BE49-F238E27FC236}">
                <a16:creationId xmlns:a16="http://schemas.microsoft.com/office/drawing/2014/main" id="{57EE1F3F-BD40-45A3-91D1-C4DAF2E0A8D2}"/>
              </a:ext>
            </a:extLst>
          </p:cNvPr>
          <p:cNvSpPr/>
          <p:nvPr/>
        </p:nvSpPr>
        <p:spPr>
          <a:xfrm>
            <a:off x="5970906" y="261486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Down 10">
            <a:extLst>
              <a:ext uri="{FF2B5EF4-FFF2-40B4-BE49-F238E27FC236}">
                <a16:creationId xmlns:a16="http://schemas.microsoft.com/office/drawing/2014/main" id="{176DD177-ABDB-49E4-B520-61014D90160B}"/>
              </a:ext>
            </a:extLst>
          </p:cNvPr>
          <p:cNvSpPr/>
          <p:nvPr/>
        </p:nvSpPr>
        <p:spPr>
          <a:xfrm>
            <a:off x="8473473" y="260418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TextBox 11">
            <a:extLst>
              <a:ext uri="{FF2B5EF4-FFF2-40B4-BE49-F238E27FC236}">
                <a16:creationId xmlns:a16="http://schemas.microsoft.com/office/drawing/2014/main" id="{B6DFE91A-A405-4B3C-BAD2-F681780EC064}"/>
              </a:ext>
            </a:extLst>
          </p:cNvPr>
          <p:cNvSpPr txBox="1"/>
          <p:nvPr/>
        </p:nvSpPr>
        <p:spPr>
          <a:xfrm>
            <a:off x="9501291" y="3946757"/>
            <a:ext cx="1788740" cy="584775"/>
          </a:xfrm>
          <a:prstGeom prst="rect">
            <a:avLst/>
          </a:prstGeom>
          <a:noFill/>
        </p:spPr>
        <p:txBody>
          <a:bodyPr wrap="square" rtlCol="0">
            <a:spAutoFit/>
          </a:bodyPr>
          <a:lstStyle/>
          <a:p>
            <a:r>
              <a:rPr lang="en-GB" sz="3200" b="1" dirty="0">
                <a:solidFill>
                  <a:srgbClr val="FF0000"/>
                </a:solidFill>
              </a:rPr>
              <a:t>800 ÷ 4 = </a:t>
            </a:r>
          </a:p>
        </p:txBody>
      </p:sp>
      <p:sp>
        <p:nvSpPr>
          <p:cNvPr id="13" name="TextBox 12">
            <a:extLst>
              <a:ext uri="{FF2B5EF4-FFF2-40B4-BE49-F238E27FC236}">
                <a16:creationId xmlns:a16="http://schemas.microsoft.com/office/drawing/2014/main" id="{9EBB8F04-0E01-496C-AA3C-B7547254CE96}"/>
              </a:ext>
            </a:extLst>
          </p:cNvPr>
          <p:cNvSpPr txBox="1"/>
          <p:nvPr/>
        </p:nvSpPr>
        <p:spPr>
          <a:xfrm>
            <a:off x="11124643" y="3946065"/>
            <a:ext cx="816163" cy="584775"/>
          </a:xfrm>
          <a:prstGeom prst="rect">
            <a:avLst/>
          </a:prstGeom>
          <a:noFill/>
        </p:spPr>
        <p:txBody>
          <a:bodyPr wrap="square" rtlCol="0">
            <a:spAutoFit/>
          </a:bodyPr>
          <a:lstStyle/>
          <a:p>
            <a:r>
              <a:rPr lang="en-GB" sz="3200" b="1" dirty="0">
                <a:solidFill>
                  <a:srgbClr val="FF0000"/>
                </a:solidFill>
              </a:rPr>
              <a:t>200</a:t>
            </a:r>
          </a:p>
        </p:txBody>
      </p:sp>
      <p:sp>
        <p:nvSpPr>
          <p:cNvPr id="14" name="TextBox 13">
            <a:extLst>
              <a:ext uri="{FF2B5EF4-FFF2-40B4-BE49-F238E27FC236}">
                <a16:creationId xmlns:a16="http://schemas.microsoft.com/office/drawing/2014/main" id="{7A2C6E0E-F965-4589-AC35-C0102263ADE8}"/>
              </a:ext>
            </a:extLst>
          </p:cNvPr>
          <p:cNvSpPr txBox="1"/>
          <p:nvPr/>
        </p:nvSpPr>
        <p:spPr>
          <a:xfrm>
            <a:off x="3085726" y="3204980"/>
            <a:ext cx="816163" cy="523220"/>
          </a:xfrm>
          <a:prstGeom prst="rect">
            <a:avLst/>
          </a:prstGeom>
          <a:noFill/>
        </p:spPr>
        <p:txBody>
          <a:bodyPr wrap="square" rtlCol="0">
            <a:spAutoFit/>
          </a:bodyPr>
          <a:lstStyle/>
          <a:p>
            <a:r>
              <a:rPr lang="en-GB" sz="2800" b="1" dirty="0">
                <a:solidFill>
                  <a:srgbClr val="FF0000"/>
                </a:solidFill>
              </a:rPr>
              <a:t>200</a:t>
            </a:r>
          </a:p>
        </p:txBody>
      </p:sp>
      <p:sp>
        <p:nvSpPr>
          <p:cNvPr id="15" name="TextBox 14">
            <a:extLst>
              <a:ext uri="{FF2B5EF4-FFF2-40B4-BE49-F238E27FC236}">
                <a16:creationId xmlns:a16="http://schemas.microsoft.com/office/drawing/2014/main" id="{45196358-F919-44B8-91CD-6789033F5ECA}"/>
              </a:ext>
            </a:extLst>
          </p:cNvPr>
          <p:cNvSpPr txBox="1"/>
          <p:nvPr/>
        </p:nvSpPr>
        <p:spPr>
          <a:xfrm>
            <a:off x="5606773" y="3213475"/>
            <a:ext cx="816163" cy="523220"/>
          </a:xfrm>
          <a:prstGeom prst="rect">
            <a:avLst/>
          </a:prstGeom>
          <a:noFill/>
        </p:spPr>
        <p:txBody>
          <a:bodyPr wrap="square" rtlCol="0">
            <a:spAutoFit/>
          </a:bodyPr>
          <a:lstStyle/>
          <a:p>
            <a:r>
              <a:rPr lang="en-GB" sz="2800" b="1" dirty="0">
                <a:solidFill>
                  <a:srgbClr val="FF0000"/>
                </a:solidFill>
              </a:rPr>
              <a:t>400</a:t>
            </a:r>
          </a:p>
        </p:txBody>
      </p:sp>
      <p:sp>
        <p:nvSpPr>
          <p:cNvPr id="16" name="TextBox 15">
            <a:extLst>
              <a:ext uri="{FF2B5EF4-FFF2-40B4-BE49-F238E27FC236}">
                <a16:creationId xmlns:a16="http://schemas.microsoft.com/office/drawing/2014/main" id="{72E0E93A-2967-4898-BC56-AF7DD33A1E33}"/>
              </a:ext>
            </a:extLst>
          </p:cNvPr>
          <p:cNvSpPr txBox="1"/>
          <p:nvPr/>
        </p:nvSpPr>
        <p:spPr>
          <a:xfrm>
            <a:off x="8149128" y="3223278"/>
            <a:ext cx="816163" cy="523220"/>
          </a:xfrm>
          <a:prstGeom prst="rect">
            <a:avLst/>
          </a:prstGeom>
          <a:noFill/>
        </p:spPr>
        <p:txBody>
          <a:bodyPr wrap="square" rtlCol="0">
            <a:spAutoFit/>
          </a:bodyPr>
          <a:lstStyle/>
          <a:p>
            <a:r>
              <a:rPr lang="en-GB" sz="2800" b="1" dirty="0">
                <a:solidFill>
                  <a:srgbClr val="FF0000"/>
                </a:solidFill>
              </a:rPr>
              <a:t>600</a:t>
            </a:r>
          </a:p>
        </p:txBody>
      </p:sp>
      <p:cxnSp>
        <p:nvCxnSpPr>
          <p:cNvPr id="17" name="Straight Connector 16">
            <a:extLst>
              <a:ext uri="{FF2B5EF4-FFF2-40B4-BE49-F238E27FC236}">
                <a16:creationId xmlns:a16="http://schemas.microsoft.com/office/drawing/2014/main" id="{9E6B2D5B-2903-41A4-BBF0-D405AB9ACB65}"/>
              </a:ext>
            </a:extLst>
          </p:cNvPr>
          <p:cNvCxnSpPr>
            <a:cxnSpLocks/>
          </p:cNvCxnSpPr>
          <p:nvPr/>
        </p:nvCxnSpPr>
        <p:spPr>
          <a:xfrm>
            <a:off x="7277098" y="2926940"/>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58364AA8-D228-4384-83E1-6DB4E68F2861}"/>
              </a:ext>
            </a:extLst>
          </p:cNvPr>
          <p:cNvSpPr/>
          <p:nvPr/>
        </p:nvSpPr>
        <p:spPr>
          <a:xfrm>
            <a:off x="6990901" y="3318977"/>
            <a:ext cx="647700" cy="369332"/>
          </a:xfrm>
          <a:prstGeom prst="rect">
            <a:avLst/>
          </a:prstGeom>
        </p:spPr>
        <p:txBody>
          <a:bodyPr wrap="square">
            <a:spAutoFit/>
          </a:bodyPr>
          <a:lstStyle/>
          <a:p>
            <a:r>
              <a:rPr lang="en-GB" b="1" dirty="0">
                <a:solidFill>
                  <a:srgbClr val="FF0000"/>
                </a:solidFill>
              </a:rPr>
              <a:t>500</a:t>
            </a:r>
            <a:endParaRPr lang="en-US" b="1" dirty="0">
              <a:solidFill>
                <a:srgbClr val="FF0000"/>
              </a:solidFill>
            </a:endParaRPr>
          </a:p>
        </p:txBody>
      </p:sp>
      <p:sp>
        <p:nvSpPr>
          <p:cNvPr id="20" name="TextBox 19">
            <a:extLst>
              <a:ext uri="{FF2B5EF4-FFF2-40B4-BE49-F238E27FC236}">
                <a16:creationId xmlns:a16="http://schemas.microsoft.com/office/drawing/2014/main" id="{F97B6B84-6054-43F5-93BC-2DA15E9109DC}"/>
              </a:ext>
            </a:extLst>
          </p:cNvPr>
          <p:cNvSpPr txBox="1"/>
          <p:nvPr/>
        </p:nvSpPr>
        <p:spPr>
          <a:xfrm>
            <a:off x="5291543" y="4970590"/>
            <a:ext cx="67936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20EBA323-E35C-4A4D-92B8-0ED96018C3B1}"/>
              </a:ext>
            </a:extLst>
          </p:cNvPr>
          <p:cNvSpPr txBox="1"/>
          <p:nvPr/>
        </p:nvSpPr>
        <p:spPr>
          <a:xfrm>
            <a:off x="6005246" y="4970590"/>
            <a:ext cx="67936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169922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fade">
                                      <p:cBhvr>
                                        <p:cTn id="60" dur="500"/>
                                        <p:tgtEl>
                                          <p:spTgt spid="2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11" grpId="0" animBg="1"/>
      <p:bldP spid="12" grpId="0"/>
      <p:bldP spid="13" grpId="0"/>
      <p:bldP spid="14" grpId="0"/>
      <p:bldP spid="15" grpId="0"/>
      <p:bldP spid="16" grpId="0"/>
      <p:bldP spid="18" grpId="0"/>
      <p:bldP spid="20" grpId="0"/>
      <p:bldP spid="21"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DDE8470-BEC6-495B-B617-624C24FA99DE}"/>
              </a:ext>
            </a:extLst>
          </p:cNvPr>
          <p:cNvPicPr>
            <a:picLocks noChangeAspect="1"/>
          </p:cNvPicPr>
          <p:nvPr/>
        </p:nvPicPr>
        <p:blipFill>
          <a:blip r:embed="rId3"/>
          <a:stretch>
            <a:fillRect/>
          </a:stretch>
        </p:blipFill>
        <p:spPr>
          <a:xfrm>
            <a:off x="357492" y="716858"/>
            <a:ext cx="6536307" cy="5591177"/>
          </a:xfrm>
          <a:prstGeom prst="rect">
            <a:avLst/>
          </a:prstGeom>
        </p:spPr>
      </p:pic>
      <p:sp>
        <p:nvSpPr>
          <p:cNvPr id="2" name="Rectangle 1">
            <a:extLst>
              <a:ext uri="{FF2B5EF4-FFF2-40B4-BE49-F238E27FC236}">
                <a16:creationId xmlns:a16="http://schemas.microsoft.com/office/drawing/2014/main" id="{3AF120C4-78AA-426B-B973-B003001AB829}"/>
              </a:ext>
            </a:extLst>
          </p:cNvPr>
          <p:cNvSpPr/>
          <p:nvPr/>
        </p:nvSpPr>
        <p:spPr>
          <a:xfrm>
            <a:off x="140680" y="70340"/>
            <a:ext cx="5440528"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this shape?</a:t>
            </a:r>
            <a:endParaRPr lang="en-GB" sz="3200" b="1" dirty="0">
              <a:latin typeface="Calibri" panose="020F0502020204030204" pitchFamily="34" charset="0"/>
            </a:endParaRPr>
          </a:p>
        </p:txBody>
      </p:sp>
      <p:cxnSp>
        <p:nvCxnSpPr>
          <p:cNvPr id="15" name="Straight Connector 14">
            <a:extLst>
              <a:ext uri="{FF2B5EF4-FFF2-40B4-BE49-F238E27FC236}">
                <a16:creationId xmlns:a16="http://schemas.microsoft.com/office/drawing/2014/main" id="{EF8CBE6B-33BF-4CA7-8E50-8032C230CAFA}"/>
              </a:ext>
            </a:extLst>
          </p:cNvPr>
          <p:cNvCxnSpPr>
            <a:cxnSpLocks/>
          </p:cNvCxnSpPr>
          <p:nvPr/>
        </p:nvCxnSpPr>
        <p:spPr>
          <a:xfrm>
            <a:off x="5742325" y="2737224"/>
            <a:ext cx="0" cy="2880658"/>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288278-E9D1-4201-AEB3-2A9C043FC322}"/>
              </a:ext>
            </a:extLst>
          </p:cNvPr>
          <p:cNvCxnSpPr>
            <a:cxnSpLocks/>
          </p:cNvCxnSpPr>
          <p:nvPr/>
        </p:nvCxnSpPr>
        <p:spPr>
          <a:xfrm>
            <a:off x="3230724" y="1433184"/>
            <a:ext cx="0" cy="130404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a16="http://schemas.microsoft.com/office/drawing/2014/main" id="{BE09E639-5379-411C-B424-38078A8EEC9D}"/>
              </a:ext>
            </a:extLst>
          </p:cNvPr>
          <p:cNvSpPr/>
          <p:nvPr/>
        </p:nvSpPr>
        <p:spPr>
          <a:xfrm>
            <a:off x="3249773" y="1823594"/>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3cm</a:t>
            </a:r>
          </a:p>
        </p:txBody>
      </p:sp>
      <p:cxnSp>
        <p:nvCxnSpPr>
          <p:cNvPr id="58" name="Straight Connector 57">
            <a:extLst>
              <a:ext uri="{FF2B5EF4-FFF2-40B4-BE49-F238E27FC236}">
                <a16:creationId xmlns:a16="http://schemas.microsoft.com/office/drawing/2014/main" id="{0C2D0992-E5E5-4403-824A-4371BFB89716}"/>
              </a:ext>
            </a:extLst>
          </p:cNvPr>
          <p:cNvCxnSpPr>
            <a:cxnSpLocks/>
          </p:cNvCxnSpPr>
          <p:nvPr/>
        </p:nvCxnSpPr>
        <p:spPr>
          <a:xfrm flipH="1">
            <a:off x="1510990" y="2737224"/>
            <a:ext cx="166428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020ABA78-E3F5-4117-B07E-781261031613}"/>
              </a:ext>
            </a:extLst>
          </p:cNvPr>
          <p:cNvSpPr/>
          <p:nvPr/>
        </p:nvSpPr>
        <p:spPr>
          <a:xfrm>
            <a:off x="7047066" y="182359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4 cm x 3 cm = 12 cm² </a:t>
            </a:r>
          </a:p>
        </p:txBody>
      </p:sp>
      <p:sp>
        <p:nvSpPr>
          <p:cNvPr id="62" name="Rectangle 61">
            <a:extLst>
              <a:ext uri="{FF2B5EF4-FFF2-40B4-BE49-F238E27FC236}">
                <a16:creationId xmlns:a16="http://schemas.microsoft.com/office/drawing/2014/main" id="{3ED23347-1AB3-4407-9F86-42E2DED76BD4}"/>
              </a:ext>
            </a:extLst>
          </p:cNvPr>
          <p:cNvSpPr/>
          <p:nvPr/>
        </p:nvSpPr>
        <p:spPr>
          <a:xfrm>
            <a:off x="7047066" y="273722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10 cm x 7 cm = 70 cm² </a:t>
            </a:r>
          </a:p>
        </p:txBody>
      </p:sp>
      <p:sp>
        <p:nvSpPr>
          <p:cNvPr id="63" name="Rectangle 62">
            <a:extLst>
              <a:ext uri="{FF2B5EF4-FFF2-40B4-BE49-F238E27FC236}">
                <a16:creationId xmlns:a16="http://schemas.microsoft.com/office/drawing/2014/main" id="{66787CD5-9AD0-462A-B88E-FC47B6D678AC}"/>
              </a:ext>
            </a:extLst>
          </p:cNvPr>
          <p:cNvSpPr/>
          <p:nvPr/>
        </p:nvSpPr>
        <p:spPr>
          <a:xfrm>
            <a:off x="7047066" y="3654333"/>
            <a:ext cx="5144934" cy="646331"/>
          </a:xfrm>
          <a:prstGeom prst="rect">
            <a:avLst/>
          </a:prstGeom>
        </p:spPr>
        <p:txBody>
          <a:bodyPr wrap="square">
            <a:spAutoFit/>
          </a:bodyPr>
          <a:lstStyle/>
          <a:p>
            <a:r>
              <a:rPr lang="en-GB" sz="3600" b="1" dirty="0">
                <a:solidFill>
                  <a:srgbClr val="FF0000"/>
                </a:solidFill>
                <a:latin typeface="Calibri" panose="020F0502020204030204" pitchFamily="34" charset="0"/>
              </a:rPr>
              <a:t>70 cm² + 12 cm² = 82 cm² </a:t>
            </a:r>
          </a:p>
        </p:txBody>
      </p:sp>
      <p:sp>
        <p:nvSpPr>
          <p:cNvPr id="64" name="Rectangle 63">
            <a:extLst>
              <a:ext uri="{FF2B5EF4-FFF2-40B4-BE49-F238E27FC236}">
                <a16:creationId xmlns:a16="http://schemas.microsoft.com/office/drawing/2014/main" id="{B5F70E15-4C0C-4041-AE40-B12F1CBC9668}"/>
              </a:ext>
            </a:extLst>
          </p:cNvPr>
          <p:cNvSpPr/>
          <p:nvPr/>
        </p:nvSpPr>
        <p:spPr>
          <a:xfrm>
            <a:off x="1708210" y="1801186"/>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12 cm² </a:t>
            </a:r>
          </a:p>
        </p:txBody>
      </p:sp>
      <p:sp>
        <p:nvSpPr>
          <p:cNvPr id="65" name="Rectangle 64">
            <a:extLst>
              <a:ext uri="{FF2B5EF4-FFF2-40B4-BE49-F238E27FC236}">
                <a16:creationId xmlns:a16="http://schemas.microsoft.com/office/drawing/2014/main" id="{8F5EF1E0-40E0-46DB-A5DA-7636E43E0EF2}"/>
              </a:ext>
            </a:extLst>
          </p:cNvPr>
          <p:cNvSpPr/>
          <p:nvPr/>
        </p:nvSpPr>
        <p:spPr>
          <a:xfrm>
            <a:off x="2870162" y="3915943"/>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70 cm² </a:t>
            </a:r>
          </a:p>
        </p:txBody>
      </p:sp>
      <p:cxnSp>
        <p:nvCxnSpPr>
          <p:cNvPr id="4" name="Straight Connector 3">
            <a:extLst>
              <a:ext uri="{FF2B5EF4-FFF2-40B4-BE49-F238E27FC236}">
                <a16:creationId xmlns:a16="http://schemas.microsoft.com/office/drawing/2014/main" id="{06A8FBAA-7301-4BB6-808D-A45B6804DEEE}"/>
              </a:ext>
            </a:extLst>
          </p:cNvPr>
          <p:cNvCxnSpPr>
            <a:cxnSpLocks/>
          </p:cNvCxnSpPr>
          <p:nvPr/>
        </p:nvCxnSpPr>
        <p:spPr>
          <a:xfrm>
            <a:off x="1510989" y="1447039"/>
            <a:ext cx="0" cy="4184698"/>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89A37768-0549-4C25-B126-282C5800DDE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53499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path" presetSubtype="0" accel="50000" decel="50000" fill="hold" nodeType="clickEffect">
                                  <p:stCondLst>
                                    <p:cond delay="0"/>
                                  </p:stCondLst>
                                  <p:childTnLst>
                                    <p:animMotion origin="layout" path="M -3.95833E-6 4.81481E-6 L -0.12851 0.00208 " pathEditMode="relative" rAng="0" ptsTypes="AA">
                                      <p:cBhvr>
                                        <p:cTn id="26" dur="2000" fill="hold"/>
                                        <p:tgtEl>
                                          <p:spTgt spid="16"/>
                                        </p:tgtEl>
                                        <p:attrNameLst>
                                          <p:attrName>ppt_x</p:attrName>
                                          <p:attrName>ppt_y</p:attrName>
                                        </p:attrNameLst>
                                      </p:cBhvr>
                                      <p:rCtr x="-6432" y="93"/>
                                    </p:animMotion>
                                  </p:childTnLst>
                                </p:cTn>
                              </p:par>
                              <p:par>
                                <p:cTn id="27" presetID="42" presetClass="path" presetSubtype="0" accel="50000" decel="50000" fill="hold" nodeType="withEffect">
                                  <p:stCondLst>
                                    <p:cond delay="0"/>
                                  </p:stCondLst>
                                  <p:childTnLst>
                                    <p:animMotion origin="layout" path="M -3.54167E-6 2.22222E-6 L -0.33502 0.00092 " pathEditMode="relative" rAng="0" ptsTypes="AA">
                                      <p:cBhvr>
                                        <p:cTn id="28" dur="2000" fill="hold"/>
                                        <p:tgtEl>
                                          <p:spTgt spid="15"/>
                                        </p:tgtEl>
                                        <p:attrNameLst>
                                          <p:attrName>ppt_x</p:attrName>
                                          <p:attrName>ppt_y</p:attrName>
                                        </p:attrNameLst>
                                      </p:cBhvr>
                                      <p:rCtr x="-16758" y="46"/>
                                    </p:animMotion>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0.33502 0.00092 L -3.54167E-6 4.07407E-6 " pathEditMode="relative" rAng="0" ptsTypes="AA">
                                      <p:cBhvr>
                                        <p:cTn id="32" dur="2000" fill="hold"/>
                                        <p:tgtEl>
                                          <p:spTgt spid="15"/>
                                        </p:tgtEl>
                                        <p:attrNameLst>
                                          <p:attrName>ppt_x</p:attrName>
                                          <p:attrName>ppt_y</p:attrName>
                                        </p:attrNameLst>
                                      </p:cBhvr>
                                      <p:rCtr x="16745" y="-463"/>
                                    </p:animMotion>
                                  </p:childTnLst>
                                </p:cTn>
                              </p:par>
                              <p:par>
                                <p:cTn id="33" presetID="42" presetClass="path" presetSubtype="0" accel="50000" decel="50000" fill="hold" nodeType="withEffect">
                                  <p:stCondLst>
                                    <p:cond delay="0"/>
                                  </p:stCondLst>
                                  <p:childTnLst>
                                    <p:animMotion origin="layout" path="M -0.12851 0.00208 L -3.95833E-6 3.7037E-6 " pathEditMode="relative" rAng="0" ptsTypes="AA">
                                      <p:cBhvr>
                                        <p:cTn id="34" dur="2000" fill="hold"/>
                                        <p:tgtEl>
                                          <p:spTgt spid="16"/>
                                        </p:tgtEl>
                                        <p:attrNameLst>
                                          <p:attrName>ppt_x</p:attrName>
                                          <p:attrName>ppt_y</p:attrName>
                                        </p:attrNameLst>
                                      </p:cBhvr>
                                      <p:rCtr x="6419" y="-185"/>
                                    </p:animMotion>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dissolve">
                                      <p:cBhvr>
                                        <p:cTn id="39" dur="500"/>
                                        <p:tgtEl>
                                          <p:spTgt spid="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nodeType="clickEffect">
                                  <p:stCondLst>
                                    <p:cond delay="0"/>
                                  </p:stCondLst>
                                  <p:childTnLst>
                                    <p:animEffect transition="out" filter="fade">
                                      <p:cBhvr>
                                        <p:cTn id="43" dur="500"/>
                                        <p:tgtEl>
                                          <p:spTgt spid="16"/>
                                        </p:tgtEl>
                                      </p:cBhvr>
                                    </p:animEffect>
                                    <p:set>
                                      <p:cBhvr>
                                        <p:cTn id="44" dur="1" fill="hold">
                                          <p:stCondLst>
                                            <p:cond delay="499"/>
                                          </p:stCondLst>
                                        </p:cTn>
                                        <p:tgtEl>
                                          <p:spTgt spid="16"/>
                                        </p:tgtEl>
                                        <p:attrNameLst>
                                          <p:attrName>style.visibility</p:attrName>
                                        </p:attrNameLst>
                                      </p:cBhvr>
                                      <p:to>
                                        <p:strVal val="hidden"/>
                                      </p:to>
                                    </p:set>
                                  </p:childTnLst>
                                </p:cTn>
                              </p:par>
                              <p:par>
                                <p:cTn id="45" presetID="10" presetClass="exit" presetSubtype="0" fill="hold" nodeType="withEffect">
                                  <p:stCondLst>
                                    <p:cond delay="0"/>
                                  </p:stCondLst>
                                  <p:childTnLst>
                                    <p:animEffect transition="out" filter="fade">
                                      <p:cBhvr>
                                        <p:cTn id="46" dur="500"/>
                                        <p:tgtEl>
                                          <p:spTgt spid="4"/>
                                        </p:tgtEl>
                                      </p:cBhvr>
                                    </p:animEffect>
                                    <p:set>
                                      <p:cBhvr>
                                        <p:cTn id="47" dur="1" fill="hold">
                                          <p:stCondLst>
                                            <p:cond delay="499"/>
                                          </p:stCondLst>
                                        </p:cTn>
                                        <p:tgtEl>
                                          <p:spTgt spid="4"/>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5"/>
                                        </p:tgtEl>
                                      </p:cBhvr>
                                    </p:animEffect>
                                    <p:set>
                                      <p:cBhvr>
                                        <p:cTn id="50" dur="1" fill="hold">
                                          <p:stCondLst>
                                            <p:cond delay="499"/>
                                          </p:stCondLst>
                                        </p:cTn>
                                        <p:tgtEl>
                                          <p:spTgt spid="15"/>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61"/>
                                        </p:tgtEl>
                                        <p:attrNameLst>
                                          <p:attrName>style.visibility</p:attrName>
                                        </p:attrNameLst>
                                      </p:cBhvr>
                                      <p:to>
                                        <p:strVal val="visible"/>
                                      </p:to>
                                    </p:set>
                                    <p:animEffect transition="in" filter="dissolve">
                                      <p:cBhvr>
                                        <p:cTn id="55" dur="500"/>
                                        <p:tgtEl>
                                          <p:spTgt spid="61"/>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grpId="0" nodeType="clickEffect">
                                  <p:stCondLst>
                                    <p:cond delay="0"/>
                                  </p:stCondLst>
                                  <p:childTnLst>
                                    <p:set>
                                      <p:cBhvr>
                                        <p:cTn id="59" dur="1" fill="hold">
                                          <p:stCondLst>
                                            <p:cond delay="0"/>
                                          </p:stCondLst>
                                        </p:cTn>
                                        <p:tgtEl>
                                          <p:spTgt spid="64"/>
                                        </p:tgtEl>
                                        <p:attrNameLst>
                                          <p:attrName>style.visibility</p:attrName>
                                        </p:attrNameLst>
                                      </p:cBhvr>
                                      <p:to>
                                        <p:strVal val="visible"/>
                                      </p:to>
                                    </p:set>
                                    <p:animEffect transition="in" filter="dissolve">
                                      <p:cBhvr>
                                        <p:cTn id="60" dur="500"/>
                                        <p:tgtEl>
                                          <p:spTgt spid="64"/>
                                        </p:tgtEl>
                                      </p:cBhvr>
                                    </p:animEffec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62"/>
                                        </p:tgtEl>
                                        <p:attrNameLst>
                                          <p:attrName>style.visibility</p:attrName>
                                        </p:attrNameLst>
                                      </p:cBhvr>
                                      <p:to>
                                        <p:strVal val="visible"/>
                                      </p:to>
                                    </p:set>
                                    <p:animEffect transition="in" filter="dissolve">
                                      <p:cBhvr>
                                        <p:cTn id="65" dur="500"/>
                                        <p:tgtEl>
                                          <p:spTgt spid="62"/>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grpId="0" nodeType="click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dissolve">
                                      <p:cBhvr>
                                        <p:cTn id="70" dur="500"/>
                                        <p:tgtEl>
                                          <p:spTgt spid="65"/>
                                        </p:tgtEl>
                                      </p:cBhvr>
                                    </p:animEffect>
                                  </p:childTnLst>
                                </p:cTn>
                              </p:par>
                            </p:childTnLst>
                          </p:cTn>
                        </p:par>
                      </p:childTnLst>
                    </p:cTn>
                  </p:par>
                  <p:par>
                    <p:cTn id="71" fill="hold">
                      <p:stCondLst>
                        <p:cond delay="indefinite"/>
                      </p:stCondLst>
                      <p:childTnLst>
                        <p:par>
                          <p:cTn id="72" fill="hold">
                            <p:stCondLst>
                              <p:cond delay="0"/>
                            </p:stCondLst>
                            <p:childTnLst>
                              <p:par>
                                <p:cTn id="73" presetID="9" presetClass="entr" presetSubtype="0" fill="hold" grpId="0" nodeType="clickEffect">
                                  <p:stCondLst>
                                    <p:cond delay="0"/>
                                  </p:stCondLst>
                                  <p:childTnLst>
                                    <p:set>
                                      <p:cBhvr>
                                        <p:cTn id="74" dur="1" fill="hold">
                                          <p:stCondLst>
                                            <p:cond delay="0"/>
                                          </p:stCondLst>
                                        </p:cTn>
                                        <p:tgtEl>
                                          <p:spTgt spid="63"/>
                                        </p:tgtEl>
                                        <p:attrNameLst>
                                          <p:attrName>style.visibility</p:attrName>
                                        </p:attrNameLst>
                                      </p:cBhvr>
                                      <p:to>
                                        <p:strVal val="visible"/>
                                      </p:to>
                                    </p:set>
                                    <p:animEffect transition="in" filter="dissolve">
                                      <p:cBhvr>
                                        <p:cTn id="7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1" grpId="0"/>
      <p:bldP spid="62" grpId="0"/>
      <p:bldP spid="63" grpId="0"/>
      <p:bldP spid="64" grpId="0"/>
      <p:bldP spid="65"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DDE8470-BEC6-495B-B617-624C24FA99DE}"/>
              </a:ext>
            </a:extLst>
          </p:cNvPr>
          <p:cNvPicPr>
            <a:picLocks noChangeAspect="1"/>
          </p:cNvPicPr>
          <p:nvPr/>
        </p:nvPicPr>
        <p:blipFill>
          <a:blip r:embed="rId3"/>
          <a:stretch>
            <a:fillRect/>
          </a:stretch>
        </p:blipFill>
        <p:spPr>
          <a:xfrm>
            <a:off x="357492" y="716858"/>
            <a:ext cx="6536307" cy="5591177"/>
          </a:xfrm>
          <a:prstGeom prst="rect">
            <a:avLst/>
          </a:prstGeom>
        </p:spPr>
      </p:pic>
      <p:sp>
        <p:nvSpPr>
          <p:cNvPr id="2" name="Rectangle 1">
            <a:extLst>
              <a:ext uri="{FF2B5EF4-FFF2-40B4-BE49-F238E27FC236}">
                <a16:creationId xmlns:a16="http://schemas.microsoft.com/office/drawing/2014/main" id="{3AF120C4-78AA-426B-B973-B003001AB829}"/>
              </a:ext>
            </a:extLst>
          </p:cNvPr>
          <p:cNvSpPr/>
          <p:nvPr/>
        </p:nvSpPr>
        <p:spPr>
          <a:xfrm>
            <a:off x="140680" y="70340"/>
            <a:ext cx="5440528"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this shape?</a:t>
            </a:r>
            <a:endParaRPr lang="en-GB" sz="3200" b="1" dirty="0">
              <a:latin typeface="Calibri" panose="020F0502020204030204" pitchFamily="34" charset="0"/>
            </a:endParaRPr>
          </a:p>
        </p:txBody>
      </p:sp>
      <p:cxnSp>
        <p:nvCxnSpPr>
          <p:cNvPr id="6" name="Straight Connector 5">
            <a:extLst>
              <a:ext uri="{FF2B5EF4-FFF2-40B4-BE49-F238E27FC236}">
                <a16:creationId xmlns:a16="http://schemas.microsoft.com/office/drawing/2014/main" id="{5C39120E-72F9-44F9-800B-6D150ABFD94A}"/>
              </a:ext>
            </a:extLst>
          </p:cNvPr>
          <p:cNvCxnSpPr>
            <a:cxnSpLocks/>
          </p:cNvCxnSpPr>
          <p:nvPr/>
        </p:nvCxnSpPr>
        <p:spPr>
          <a:xfrm>
            <a:off x="1526061" y="1437814"/>
            <a:ext cx="1659045" cy="0"/>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C5023CB-AAC8-477B-9DD8-C83350A43374}"/>
              </a:ext>
            </a:extLst>
          </p:cNvPr>
          <p:cNvCxnSpPr>
            <a:cxnSpLocks/>
          </p:cNvCxnSpPr>
          <p:nvPr/>
        </p:nvCxnSpPr>
        <p:spPr>
          <a:xfrm>
            <a:off x="3175280" y="2737224"/>
            <a:ext cx="0" cy="28782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12DA3F2-01C9-4D57-92CD-1850D2F5774E}"/>
              </a:ext>
            </a:extLst>
          </p:cNvPr>
          <p:cNvCxnSpPr>
            <a:cxnSpLocks/>
          </p:cNvCxnSpPr>
          <p:nvPr/>
        </p:nvCxnSpPr>
        <p:spPr>
          <a:xfrm flipH="1">
            <a:off x="3185106" y="2737224"/>
            <a:ext cx="2541218"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51BC0AB6-FDFA-450B-BCD2-FE615500D9FD}"/>
              </a:ext>
            </a:extLst>
          </p:cNvPr>
          <p:cNvCxnSpPr>
            <a:cxnSpLocks/>
          </p:cNvCxnSpPr>
          <p:nvPr/>
        </p:nvCxnSpPr>
        <p:spPr>
          <a:xfrm>
            <a:off x="1526061" y="5615439"/>
            <a:ext cx="4200263"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F5C70A05-5463-472A-A01B-6F51FEF9C6CE}"/>
              </a:ext>
            </a:extLst>
          </p:cNvPr>
          <p:cNvSpPr/>
          <p:nvPr/>
        </p:nvSpPr>
        <p:spPr>
          <a:xfrm>
            <a:off x="3951336" y="2214004"/>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33" name="Rectangle 32">
            <a:extLst>
              <a:ext uri="{FF2B5EF4-FFF2-40B4-BE49-F238E27FC236}">
                <a16:creationId xmlns:a16="http://schemas.microsoft.com/office/drawing/2014/main" id="{0642201C-865E-4A76-A57B-17A0926D5005}"/>
              </a:ext>
            </a:extLst>
          </p:cNvPr>
          <p:cNvSpPr/>
          <p:nvPr/>
        </p:nvSpPr>
        <p:spPr>
          <a:xfrm>
            <a:off x="7047066" y="182359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10 cm x 4 cm = 40 cm² </a:t>
            </a:r>
          </a:p>
        </p:txBody>
      </p:sp>
      <p:sp>
        <p:nvSpPr>
          <p:cNvPr id="34" name="Rectangle 33">
            <a:extLst>
              <a:ext uri="{FF2B5EF4-FFF2-40B4-BE49-F238E27FC236}">
                <a16:creationId xmlns:a16="http://schemas.microsoft.com/office/drawing/2014/main" id="{33A6AB38-28C9-40C7-A72F-EDD59BD69B7A}"/>
              </a:ext>
            </a:extLst>
          </p:cNvPr>
          <p:cNvSpPr/>
          <p:nvPr/>
        </p:nvSpPr>
        <p:spPr>
          <a:xfrm>
            <a:off x="7047066" y="273722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7 cm x 6 cm = 42 cm² </a:t>
            </a:r>
          </a:p>
        </p:txBody>
      </p:sp>
      <p:sp>
        <p:nvSpPr>
          <p:cNvPr id="35" name="Rectangle 34">
            <a:extLst>
              <a:ext uri="{FF2B5EF4-FFF2-40B4-BE49-F238E27FC236}">
                <a16:creationId xmlns:a16="http://schemas.microsoft.com/office/drawing/2014/main" id="{5004A7FF-4530-4317-AF76-8ED31F5FE7A9}"/>
              </a:ext>
            </a:extLst>
          </p:cNvPr>
          <p:cNvSpPr/>
          <p:nvPr/>
        </p:nvSpPr>
        <p:spPr>
          <a:xfrm>
            <a:off x="7047066" y="3654333"/>
            <a:ext cx="5144934" cy="646331"/>
          </a:xfrm>
          <a:prstGeom prst="rect">
            <a:avLst/>
          </a:prstGeom>
        </p:spPr>
        <p:txBody>
          <a:bodyPr wrap="square">
            <a:spAutoFit/>
          </a:bodyPr>
          <a:lstStyle/>
          <a:p>
            <a:r>
              <a:rPr lang="en-GB" sz="3600" b="1" dirty="0">
                <a:solidFill>
                  <a:srgbClr val="FF0000"/>
                </a:solidFill>
                <a:latin typeface="Calibri" panose="020F0502020204030204" pitchFamily="34" charset="0"/>
              </a:rPr>
              <a:t>40 cm² + 42 cm² = 82 cm² </a:t>
            </a:r>
          </a:p>
        </p:txBody>
      </p:sp>
      <p:sp>
        <p:nvSpPr>
          <p:cNvPr id="36" name="Rectangle 35">
            <a:extLst>
              <a:ext uri="{FF2B5EF4-FFF2-40B4-BE49-F238E27FC236}">
                <a16:creationId xmlns:a16="http://schemas.microsoft.com/office/drawing/2014/main" id="{AFD54773-FA12-4D05-8A74-8E86C694F2D2}"/>
              </a:ext>
            </a:extLst>
          </p:cNvPr>
          <p:cNvSpPr/>
          <p:nvPr/>
        </p:nvSpPr>
        <p:spPr>
          <a:xfrm>
            <a:off x="1674344" y="3342116"/>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40 cm² </a:t>
            </a:r>
          </a:p>
        </p:txBody>
      </p:sp>
      <p:sp>
        <p:nvSpPr>
          <p:cNvPr id="37" name="Rectangle 36">
            <a:extLst>
              <a:ext uri="{FF2B5EF4-FFF2-40B4-BE49-F238E27FC236}">
                <a16:creationId xmlns:a16="http://schemas.microsoft.com/office/drawing/2014/main" id="{BDE02645-A736-4608-BE51-CB607264DD4C}"/>
              </a:ext>
            </a:extLst>
          </p:cNvPr>
          <p:cNvSpPr/>
          <p:nvPr/>
        </p:nvSpPr>
        <p:spPr>
          <a:xfrm>
            <a:off x="3733764" y="3915943"/>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42 cm² </a:t>
            </a:r>
          </a:p>
        </p:txBody>
      </p:sp>
      <p:sp>
        <p:nvSpPr>
          <p:cNvPr id="14" name="Rectangle 13">
            <a:extLst>
              <a:ext uri="{FF2B5EF4-FFF2-40B4-BE49-F238E27FC236}">
                <a16:creationId xmlns:a16="http://schemas.microsoft.com/office/drawing/2014/main" id="{33052564-CA67-43F4-A4F8-3F05A7CA05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68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path" presetSubtype="0" accel="50000" decel="50000" fill="hold" nodeType="clickEffect">
                                  <p:stCondLst>
                                    <p:cond delay="0"/>
                                  </p:stCondLst>
                                  <p:childTnLst>
                                    <p:animMotion origin="layout" path="M 1.04167E-6 -2.22222E-6 L 0.00117 0.58982 " pathEditMode="relative" rAng="0" ptsTypes="AA">
                                      <p:cBhvr>
                                        <p:cTn id="36" dur="2000" fill="hold"/>
                                        <p:tgtEl>
                                          <p:spTgt spid="6"/>
                                        </p:tgtEl>
                                        <p:attrNameLst>
                                          <p:attrName>ppt_x</p:attrName>
                                          <p:attrName>ppt_y</p:attrName>
                                        </p:attrNameLst>
                                      </p:cBhvr>
                                      <p:rCtr x="52" y="29491"/>
                                    </p:animMotion>
                                  </p:childTnLst>
                                </p:cTn>
                              </p:par>
                              <p:par>
                                <p:cTn id="37" presetID="42" presetClass="path" presetSubtype="0" accel="50000" decel="50000" fill="hold" nodeType="withEffect">
                                  <p:stCondLst>
                                    <p:cond delay="0"/>
                                  </p:stCondLst>
                                  <p:childTnLst>
                                    <p:animMotion origin="layout" path="M -4.58333E-6 -4.07407E-6 L 0.00053 0.40047 " pathEditMode="relative" rAng="0" ptsTypes="AA">
                                      <p:cBhvr>
                                        <p:cTn id="38" dur="2000" fill="hold"/>
                                        <p:tgtEl>
                                          <p:spTgt spid="8"/>
                                        </p:tgtEl>
                                        <p:attrNameLst>
                                          <p:attrName>ppt_x</p:attrName>
                                          <p:attrName>ppt_y</p:attrName>
                                        </p:attrNameLst>
                                      </p:cBhvr>
                                      <p:rCtr x="26" y="20023"/>
                                    </p:animMotion>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nodeType="clickEffect">
                                  <p:stCondLst>
                                    <p:cond delay="0"/>
                                  </p:stCondLst>
                                  <p:childTnLst>
                                    <p:animMotion origin="layout" path="M 0.00117 0.58982 L -8.33333E-7 -2.22222E-6 " pathEditMode="relative" rAng="0" ptsTypes="AA">
                                      <p:cBhvr>
                                        <p:cTn id="42" dur="2000" fill="hold"/>
                                        <p:tgtEl>
                                          <p:spTgt spid="6"/>
                                        </p:tgtEl>
                                        <p:attrNameLst>
                                          <p:attrName>ppt_x</p:attrName>
                                          <p:attrName>ppt_y</p:attrName>
                                        </p:attrNameLst>
                                      </p:cBhvr>
                                      <p:rCtr x="0" y="-29491"/>
                                    </p:animMotion>
                                  </p:childTnLst>
                                </p:cTn>
                              </p:par>
                              <p:par>
                                <p:cTn id="43" presetID="42" presetClass="path" presetSubtype="0" accel="50000" decel="50000" fill="hold" nodeType="withEffect">
                                  <p:stCondLst>
                                    <p:cond delay="0"/>
                                  </p:stCondLst>
                                  <p:childTnLst>
                                    <p:animMotion origin="layout" path="M 0.00053 0.40047 L 4.58333E-6 -4.07407E-6 " pathEditMode="relative" rAng="0" ptsTypes="AA">
                                      <p:cBhvr>
                                        <p:cTn id="44" dur="2000" fill="hold"/>
                                        <p:tgtEl>
                                          <p:spTgt spid="8"/>
                                        </p:tgtEl>
                                        <p:attrNameLst>
                                          <p:attrName>ppt_x</p:attrName>
                                          <p:attrName>ppt_y</p:attrName>
                                        </p:attrNameLst>
                                      </p:cBhvr>
                                      <p:rCtr x="0" y="-20023"/>
                                    </p:animMotion>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dissolve">
                                      <p:cBhvr>
                                        <p:cTn id="49" dur="500"/>
                                        <p:tgtEl>
                                          <p:spTgt spid="3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nodeType="clickEffect">
                                  <p:stCondLst>
                                    <p:cond delay="0"/>
                                  </p:stCondLst>
                                  <p:childTnLst>
                                    <p:animEffect transition="out" filter="fade">
                                      <p:cBhvr>
                                        <p:cTn id="53" dur="500"/>
                                        <p:tgtEl>
                                          <p:spTgt spid="8"/>
                                        </p:tgtEl>
                                      </p:cBhvr>
                                    </p:animEffect>
                                    <p:set>
                                      <p:cBhvr>
                                        <p:cTn id="54" dur="1" fill="hold">
                                          <p:stCondLst>
                                            <p:cond delay="499"/>
                                          </p:stCondLst>
                                        </p:cTn>
                                        <p:tgtEl>
                                          <p:spTgt spid="8"/>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4"/>
                                        </p:tgtEl>
                                      </p:cBhvr>
                                    </p:animEffect>
                                    <p:set>
                                      <p:cBhvr>
                                        <p:cTn id="57" dur="1" fill="hold">
                                          <p:stCondLst>
                                            <p:cond delay="499"/>
                                          </p:stCondLst>
                                        </p:cTn>
                                        <p:tgtEl>
                                          <p:spTgt spid="4"/>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6"/>
                                        </p:tgtEl>
                                      </p:cBhvr>
                                    </p:animEffect>
                                    <p:set>
                                      <p:cBhvr>
                                        <p:cTn id="60" dur="1" fill="hold">
                                          <p:stCondLst>
                                            <p:cond delay="499"/>
                                          </p:stCondLst>
                                        </p:cTn>
                                        <p:tgtEl>
                                          <p:spTgt spid="6"/>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dissolve">
                                      <p:cBhvr>
                                        <p:cTn id="65" dur="500"/>
                                        <p:tgtEl>
                                          <p:spTgt spid="3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dissolve">
                                      <p:cBhvr>
                                        <p:cTn id="70" dur="500"/>
                                        <p:tgtEl>
                                          <p:spTgt spid="37"/>
                                        </p:tgtEl>
                                      </p:cBhvr>
                                    </p:animEffect>
                                  </p:childTnLst>
                                </p:cTn>
                              </p:par>
                            </p:childTnLst>
                          </p:cTn>
                        </p:par>
                      </p:childTnLst>
                    </p:cTn>
                  </p:par>
                  <p:par>
                    <p:cTn id="71" fill="hold">
                      <p:stCondLst>
                        <p:cond delay="indefinite"/>
                      </p:stCondLst>
                      <p:childTnLst>
                        <p:par>
                          <p:cTn id="72" fill="hold">
                            <p:stCondLst>
                              <p:cond delay="0"/>
                            </p:stCondLst>
                            <p:childTnLst>
                              <p:par>
                                <p:cTn id="73" presetID="9" presetClass="entr" presetSubtype="0" fill="hold" grpId="0" nodeType="clickEffect">
                                  <p:stCondLst>
                                    <p:cond delay="0"/>
                                  </p:stCondLst>
                                  <p:childTnLst>
                                    <p:set>
                                      <p:cBhvr>
                                        <p:cTn id="74" dur="1" fill="hold">
                                          <p:stCondLst>
                                            <p:cond delay="0"/>
                                          </p:stCondLst>
                                        </p:cTn>
                                        <p:tgtEl>
                                          <p:spTgt spid="35"/>
                                        </p:tgtEl>
                                        <p:attrNameLst>
                                          <p:attrName>style.visibility</p:attrName>
                                        </p:attrNameLst>
                                      </p:cBhvr>
                                      <p:to>
                                        <p:strVal val="visible"/>
                                      </p:to>
                                    </p:set>
                                    <p:animEffect transition="in" filter="dissolve">
                                      <p:cBhvr>
                                        <p:cTn id="7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1 and 48 is factor pair of 48</a:t>
            </a:r>
          </a:p>
          <a:p>
            <a:r>
              <a:rPr lang="en-US" sz="3200" b="1" dirty="0"/>
              <a:t>Find three other factor pairs of 48</a:t>
            </a:r>
          </a:p>
        </p:txBody>
      </p:sp>
      <p:pic>
        <p:nvPicPr>
          <p:cNvPr id="3" name="Picture 2">
            <a:extLst>
              <a:ext uri="{FF2B5EF4-FFF2-40B4-BE49-F238E27FC236}">
                <a16:creationId xmlns:a16="http://schemas.microsoft.com/office/drawing/2014/main" id="{AC5C618B-D807-4956-BFF5-11B6001CA9D6}"/>
              </a:ext>
            </a:extLst>
          </p:cNvPr>
          <p:cNvPicPr>
            <a:picLocks noChangeAspect="1"/>
          </p:cNvPicPr>
          <p:nvPr/>
        </p:nvPicPr>
        <p:blipFill>
          <a:blip r:embed="rId3"/>
          <a:stretch>
            <a:fillRect/>
          </a:stretch>
        </p:blipFill>
        <p:spPr>
          <a:xfrm>
            <a:off x="714710" y="1291443"/>
            <a:ext cx="3370555" cy="3509157"/>
          </a:xfrm>
          <a:prstGeom prst="rect">
            <a:avLst/>
          </a:prstGeom>
        </p:spPr>
      </p:pic>
      <p:sp>
        <p:nvSpPr>
          <p:cNvPr id="5" name="TextBox 4">
            <a:extLst>
              <a:ext uri="{FF2B5EF4-FFF2-40B4-BE49-F238E27FC236}">
                <a16:creationId xmlns:a16="http://schemas.microsoft.com/office/drawing/2014/main" id="{3B571CB4-8473-49C5-A552-D0AD54EFEF7D}"/>
              </a:ext>
            </a:extLst>
          </p:cNvPr>
          <p:cNvSpPr txBox="1"/>
          <p:nvPr/>
        </p:nvSpPr>
        <p:spPr>
          <a:xfrm>
            <a:off x="963169" y="144282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2B981FA8-9919-4BAC-87C1-34B68E7E3F62}"/>
              </a:ext>
            </a:extLst>
          </p:cNvPr>
          <p:cNvSpPr txBox="1"/>
          <p:nvPr/>
        </p:nvSpPr>
        <p:spPr>
          <a:xfrm>
            <a:off x="3210488" y="144282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7" name="TextBox 6">
            <a:extLst>
              <a:ext uri="{FF2B5EF4-FFF2-40B4-BE49-F238E27FC236}">
                <a16:creationId xmlns:a16="http://schemas.microsoft.com/office/drawing/2014/main" id="{A7A7964A-BEC5-46DF-A019-F1810EA7E2ED}"/>
              </a:ext>
            </a:extLst>
          </p:cNvPr>
          <p:cNvSpPr txBox="1"/>
          <p:nvPr/>
        </p:nvSpPr>
        <p:spPr>
          <a:xfrm>
            <a:off x="5019749" y="2795819"/>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8" name="TextBox 7">
            <a:extLst>
              <a:ext uri="{FF2B5EF4-FFF2-40B4-BE49-F238E27FC236}">
                <a16:creationId xmlns:a16="http://schemas.microsoft.com/office/drawing/2014/main" id="{C69E20E1-6185-495E-86DB-D4FDDF4E2692}"/>
              </a:ext>
            </a:extLst>
          </p:cNvPr>
          <p:cNvSpPr txBox="1"/>
          <p:nvPr/>
        </p:nvSpPr>
        <p:spPr>
          <a:xfrm>
            <a:off x="4545132" y="280888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9" name="Straight Connector 8">
            <a:extLst>
              <a:ext uri="{FF2B5EF4-FFF2-40B4-BE49-F238E27FC236}">
                <a16:creationId xmlns:a16="http://schemas.microsoft.com/office/drawing/2014/main" id="{6548E69F-3B2D-460C-9549-38E9710D4AAC}"/>
              </a:ext>
            </a:extLst>
          </p:cNvPr>
          <p:cNvCxnSpPr>
            <a:cxnSpLocks/>
          </p:cNvCxnSpPr>
          <p:nvPr/>
        </p:nvCxnSpPr>
        <p:spPr>
          <a:xfrm>
            <a:off x="5019749" y="2858439"/>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BB1F1EA-09BE-4B1D-B7A0-8853E6CFD12D}"/>
              </a:ext>
            </a:extLst>
          </p:cNvPr>
          <p:cNvCxnSpPr>
            <a:cxnSpLocks/>
          </p:cNvCxnSpPr>
          <p:nvPr/>
        </p:nvCxnSpPr>
        <p:spPr>
          <a:xfrm>
            <a:off x="5038701" y="285843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28E43EE4-F811-4089-A5F3-F6A0A1D49139}"/>
              </a:ext>
            </a:extLst>
          </p:cNvPr>
          <p:cNvSpPr txBox="1"/>
          <p:nvPr/>
        </p:nvSpPr>
        <p:spPr>
          <a:xfrm>
            <a:off x="5020120" y="235812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2" name="TextBox 11">
            <a:extLst>
              <a:ext uri="{FF2B5EF4-FFF2-40B4-BE49-F238E27FC236}">
                <a16:creationId xmlns:a16="http://schemas.microsoft.com/office/drawing/2014/main" id="{4CC2EAF7-6A86-41A7-A760-3CCAA4246D29}"/>
              </a:ext>
            </a:extLst>
          </p:cNvPr>
          <p:cNvSpPr txBox="1"/>
          <p:nvPr/>
        </p:nvSpPr>
        <p:spPr>
          <a:xfrm>
            <a:off x="5443126" y="235812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3" name="TextBox 12">
            <a:extLst>
              <a:ext uri="{FF2B5EF4-FFF2-40B4-BE49-F238E27FC236}">
                <a16:creationId xmlns:a16="http://schemas.microsoft.com/office/drawing/2014/main" id="{98DD4E6A-92FF-4CA4-944A-98D1E6B88AC0}"/>
              </a:ext>
            </a:extLst>
          </p:cNvPr>
          <p:cNvSpPr txBox="1"/>
          <p:nvPr/>
        </p:nvSpPr>
        <p:spPr>
          <a:xfrm>
            <a:off x="5317739" y="2833610"/>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95C00966-C342-48C2-B845-99084C00E5F6}"/>
              </a:ext>
            </a:extLst>
          </p:cNvPr>
          <p:cNvSpPr txBox="1"/>
          <p:nvPr/>
        </p:nvSpPr>
        <p:spPr>
          <a:xfrm>
            <a:off x="963169" y="275931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CD6E57B0-A745-4721-A91B-12D958426564}"/>
              </a:ext>
            </a:extLst>
          </p:cNvPr>
          <p:cNvSpPr txBox="1"/>
          <p:nvPr/>
        </p:nvSpPr>
        <p:spPr>
          <a:xfrm>
            <a:off x="3210488" y="275931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16" name="TextBox 15">
            <a:extLst>
              <a:ext uri="{FF2B5EF4-FFF2-40B4-BE49-F238E27FC236}">
                <a16:creationId xmlns:a16="http://schemas.microsoft.com/office/drawing/2014/main" id="{9FAA3A64-96EC-4C2E-A209-9550AA5F0E17}"/>
              </a:ext>
            </a:extLst>
          </p:cNvPr>
          <p:cNvSpPr txBox="1"/>
          <p:nvPr/>
        </p:nvSpPr>
        <p:spPr>
          <a:xfrm>
            <a:off x="963169" y="405675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7" name="TextBox 16">
            <a:extLst>
              <a:ext uri="{FF2B5EF4-FFF2-40B4-BE49-F238E27FC236}">
                <a16:creationId xmlns:a16="http://schemas.microsoft.com/office/drawing/2014/main" id="{BA598423-5E14-484A-A202-78A23FF805A3}"/>
              </a:ext>
            </a:extLst>
          </p:cNvPr>
          <p:cNvSpPr txBox="1"/>
          <p:nvPr/>
        </p:nvSpPr>
        <p:spPr>
          <a:xfrm>
            <a:off x="3210488" y="405675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
        <p:nvSpPr>
          <p:cNvPr id="18" name="TextBox 17">
            <a:extLst>
              <a:ext uri="{FF2B5EF4-FFF2-40B4-BE49-F238E27FC236}">
                <a16:creationId xmlns:a16="http://schemas.microsoft.com/office/drawing/2014/main" id="{81EEF8F6-BE81-45E6-A2C0-C25AD648D34D}"/>
              </a:ext>
            </a:extLst>
          </p:cNvPr>
          <p:cNvSpPr txBox="1"/>
          <p:nvPr/>
        </p:nvSpPr>
        <p:spPr>
          <a:xfrm>
            <a:off x="963169" y="492390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9" name="TextBox 18">
            <a:extLst>
              <a:ext uri="{FF2B5EF4-FFF2-40B4-BE49-F238E27FC236}">
                <a16:creationId xmlns:a16="http://schemas.microsoft.com/office/drawing/2014/main" id="{C159D7B6-2B1D-4493-8F2D-EEB6362B592C}"/>
              </a:ext>
            </a:extLst>
          </p:cNvPr>
          <p:cNvSpPr txBox="1"/>
          <p:nvPr/>
        </p:nvSpPr>
        <p:spPr>
          <a:xfrm>
            <a:off x="3362888" y="492390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0" name="Rectangle 19">
            <a:extLst>
              <a:ext uri="{FF2B5EF4-FFF2-40B4-BE49-F238E27FC236}">
                <a16:creationId xmlns:a16="http://schemas.microsoft.com/office/drawing/2014/main" id="{AAFE5331-29A7-4704-B8E8-4EE8548FDFC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a:extLst>
              <a:ext uri="{FF2B5EF4-FFF2-40B4-BE49-F238E27FC236}">
                <a16:creationId xmlns:a16="http://schemas.microsoft.com/office/drawing/2014/main" id="{5B53A73A-3DC6-40E7-B0D4-2D7C684F4D02}"/>
              </a:ext>
            </a:extLst>
          </p:cNvPr>
          <p:cNvSpPr txBox="1"/>
          <p:nvPr/>
        </p:nvSpPr>
        <p:spPr>
          <a:xfrm>
            <a:off x="5017201" y="167423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22" name="TextBox 21">
            <a:extLst>
              <a:ext uri="{FF2B5EF4-FFF2-40B4-BE49-F238E27FC236}">
                <a16:creationId xmlns:a16="http://schemas.microsoft.com/office/drawing/2014/main" id="{449CA8C9-4473-42BB-B5FE-38F508C93F99}"/>
              </a:ext>
            </a:extLst>
          </p:cNvPr>
          <p:cNvSpPr txBox="1"/>
          <p:nvPr/>
        </p:nvSpPr>
        <p:spPr>
          <a:xfrm>
            <a:off x="4542584" y="168729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D6C37F52-0A7C-4D84-B4EF-2D3B1BAE7988}"/>
              </a:ext>
            </a:extLst>
          </p:cNvPr>
          <p:cNvCxnSpPr>
            <a:cxnSpLocks/>
          </p:cNvCxnSpPr>
          <p:nvPr/>
        </p:nvCxnSpPr>
        <p:spPr>
          <a:xfrm>
            <a:off x="5017201" y="173685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FB6ABE9-8717-4F5E-9A48-5411B22995D2}"/>
              </a:ext>
            </a:extLst>
          </p:cNvPr>
          <p:cNvCxnSpPr>
            <a:cxnSpLocks/>
          </p:cNvCxnSpPr>
          <p:nvPr/>
        </p:nvCxnSpPr>
        <p:spPr>
          <a:xfrm>
            <a:off x="5036153" y="173685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A4741C9-1EB6-4DDE-A9A4-A4B1127962BF}"/>
              </a:ext>
            </a:extLst>
          </p:cNvPr>
          <p:cNvSpPr txBox="1"/>
          <p:nvPr/>
        </p:nvSpPr>
        <p:spPr>
          <a:xfrm>
            <a:off x="5017572" y="12365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2B930058-DB7D-43EE-BFF5-74E792E29670}"/>
              </a:ext>
            </a:extLst>
          </p:cNvPr>
          <p:cNvSpPr txBox="1"/>
          <p:nvPr/>
        </p:nvSpPr>
        <p:spPr>
          <a:xfrm>
            <a:off x="5440578" y="12365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Tree>
    <p:extLst>
      <p:ext uri="{BB962C8B-B14F-4D97-AF65-F5344CB8AC3E}">
        <p14:creationId xmlns:p14="http://schemas.microsoft.com/office/powerpoint/2010/main" val="2245535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fade">
                                      <p:cBhvr>
                                        <p:cTn id="44" dur="500"/>
                                        <p:tgtEl>
                                          <p:spTgt spid="8"/>
                                        </p:tgtEl>
                                      </p:cBhvr>
                                    </p:animEffect>
                                  </p:childTnLst>
                                </p:cTn>
                              </p:par>
                              <p:par>
                                <p:cTn id="45" presetID="10" presetClass="entr" presetSubtype="0"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par>
                                <p:cTn id="48" presetID="10" presetClass="entr" presetSubtype="0" fill="hold"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500"/>
                                        <p:tgtEl>
                                          <p:spTgt spid="1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500"/>
                                        <p:tgtEl>
                                          <p:spTgt spid="14"/>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6"/>
                                        </p:tgtEl>
                                        <p:attrNameLst>
                                          <p:attrName>style.visibility</p:attrName>
                                        </p:attrNameLst>
                                      </p:cBhvr>
                                      <p:to>
                                        <p:strVal val="visible"/>
                                      </p:to>
                                    </p:set>
                                    <p:animEffect transition="in" filter="fade">
                                      <p:cBhvr>
                                        <p:cTn id="80" dur="500"/>
                                        <p:tgtEl>
                                          <p:spTgt spid="1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17"/>
                                        </p:tgtEl>
                                        <p:attrNameLst>
                                          <p:attrName>style.visibility</p:attrName>
                                        </p:attrNameLst>
                                      </p:cBhvr>
                                      <p:to>
                                        <p:strVal val="visible"/>
                                      </p:to>
                                    </p:set>
                                    <p:animEffect transition="in" filter="fade">
                                      <p:cBhvr>
                                        <p:cTn id="85" dur="500"/>
                                        <p:tgtEl>
                                          <p:spTgt spid="1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18"/>
                                        </p:tgtEl>
                                        <p:attrNameLst>
                                          <p:attrName>style.visibility</p:attrName>
                                        </p:attrNameLst>
                                      </p:cBhvr>
                                      <p:to>
                                        <p:strVal val="visible"/>
                                      </p:to>
                                    </p:set>
                                    <p:animEffect transition="in" filter="fade">
                                      <p:cBhvr>
                                        <p:cTn id="90" dur="500"/>
                                        <p:tgtEl>
                                          <p:spTgt spid="18"/>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19"/>
                                        </p:tgtEl>
                                        <p:attrNameLst>
                                          <p:attrName>style.visibility</p:attrName>
                                        </p:attrNameLst>
                                      </p:cBhvr>
                                      <p:to>
                                        <p:strVal val="visible"/>
                                      </p:to>
                                    </p:set>
                                    <p:animEffect transition="in" filter="fade">
                                      <p:cBhvr>
                                        <p:cTn id="9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1" grpId="0"/>
      <p:bldP spid="12" grpId="0"/>
      <p:bldP spid="13" grpId="0"/>
      <p:bldP spid="14" grpId="0"/>
      <p:bldP spid="15" grpId="0"/>
      <p:bldP spid="16" grpId="0"/>
      <p:bldP spid="17" grpId="0"/>
      <p:bldP spid="18" grpId="0"/>
      <p:bldP spid="19" grpId="0"/>
      <p:bldP spid="21" grpId="0"/>
      <p:bldP spid="22" grpId="0"/>
      <p:bldP spid="25" grpId="0"/>
      <p:bldP spid="26"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C7FAC6E-1941-4498-825A-F61692905034}"/>
              </a:ext>
            </a:extLst>
          </p:cNvPr>
          <p:cNvSpPr/>
          <p:nvPr/>
        </p:nvSpPr>
        <p:spPr>
          <a:xfrm>
            <a:off x="103032" y="51516"/>
            <a:ext cx="6198172"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each word in the correct box.</a:t>
            </a:r>
          </a:p>
        </p:txBody>
      </p:sp>
      <p:pic>
        <p:nvPicPr>
          <p:cNvPr id="3" name="Picture 2" descr="https://app.doublestruck.eu/content/K2_REAS/HTML/Q/Q03Y3A11_files/img01.jpg">
            <a:extLst>
              <a:ext uri="{FF2B5EF4-FFF2-40B4-BE49-F238E27FC236}">
                <a16:creationId xmlns:a16="http://schemas.microsoft.com/office/drawing/2014/main" id="{7EF5CF6B-6A0D-4C6F-BC72-9767F0E1626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00006" y="738601"/>
            <a:ext cx="7418776" cy="805940"/>
          </a:xfrm>
          <a:prstGeom prst="rect">
            <a:avLst/>
          </a:prstGeom>
          <a:noFill/>
          <a:ln>
            <a:noFill/>
          </a:ln>
        </p:spPr>
      </p:pic>
      <p:pic>
        <p:nvPicPr>
          <p:cNvPr id="4" name="Picture 3" descr="https://app.doublestruck.eu/content/K2_REAS/HTML/Q/Q03Y3A11_files/img02.jpg">
            <a:extLst>
              <a:ext uri="{FF2B5EF4-FFF2-40B4-BE49-F238E27FC236}">
                <a16:creationId xmlns:a16="http://schemas.microsoft.com/office/drawing/2014/main" id="{AF5E014F-D489-4D71-849D-D020D5C35E92}"/>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482668" y="2069037"/>
            <a:ext cx="7336114" cy="4050362"/>
          </a:xfrm>
          <a:prstGeom prst="rect">
            <a:avLst/>
          </a:prstGeom>
          <a:noFill/>
          <a:ln>
            <a:noFill/>
          </a:ln>
        </p:spPr>
      </p:pic>
      <p:pic>
        <p:nvPicPr>
          <p:cNvPr id="6" name="Picture 8" descr="blue cube">
            <a:extLst>
              <a:ext uri="{FF2B5EF4-FFF2-40B4-BE49-F238E27FC236}">
                <a16:creationId xmlns:a16="http://schemas.microsoft.com/office/drawing/2014/main" id="{40510170-B7E2-4810-9902-FAC5BE3004D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31961" y="2836557"/>
            <a:ext cx="2571470" cy="257147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9BFF6882-7260-432B-B530-136DA4A10CE3}"/>
              </a:ext>
            </a:extLst>
          </p:cNvPr>
          <p:cNvSpPr/>
          <p:nvPr/>
        </p:nvSpPr>
        <p:spPr>
          <a:xfrm>
            <a:off x="6303679" y="2210559"/>
            <a:ext cx="1650394" cy="584775"/>
          </a:xfrm>
          <a:prstGeom prst="rect">
            <a:avLst/>
          </a:prstGeom>
        </p:spPr>
        <p:txBody>
          <a:bodyPr wrap="square">
            <a:spAutoFit/>
          </a:bodyPr>
          <a:lstStyle/>
          <a:p>
            <a:r>
              <a:rPr lang="en-GB" sz="3200" b="1" dirty="0">
                <a:solidFill>
                  <a:srgbClr val="FF0000"/>
                </a:solidFill>
                <a:latin typeface="Calibri" panose="020F0502020204030204" pitchFamily="34" charset="0"/>
              </a:rPr>
              <a:t>faces</a:t>
            </a:r>
          </a:p>
        </p:txBody>
      </p:sp>
      <p:sp>
        <p:nvSpPr>
          <p:cNvPr id="8" name="Rectangle 7">
            <a:extLst>
              <a:ext uri="{FF2B5EF4-FFF2-40B4-BE49-F238E27FC236}">
                <a16:creationId xmlns:a16="http://schemas.microsoft.com/office/drawing/2014/main" id="{BAB41BF5-BEC3-48B8-8915-E26504A805F6}"/>
              </a:ext>
            </a:extLst>
          </p:cNvPr>
          <p:cNvSpPr/>
          <p:nvPr/>
        </p:nvSpPr>
        <p:spPr>
          <a:xfrm>
            <a:off x="6067117" y="3794929"/>
            <a:ext cx="2034707" cy="584775"/>
          </a:xfrm>
          <a:prstGeom prst="rect">
            <a:avLst/>
          </a:prstGeom>
        </p:spPr>
        <p:txBody>
          <a:bodyPr wrap="square">
            <a:spAutoFit/>
          </a:bodyPr>
          <a:lstStyle/>
          <a:p>
            <a:r>
              <a:rPr lang="en-GB" sz="3200" b="1" dirty="0">
                <a:solidFill>
                  <a:srgbClr val="FF0000"/>
                </a:solidFill>
                <a:latin typeface="Calibri" panose="020F0502020204030204" pitchFamily="34" charset="0"/>
              </a:rPr>
              <a:t>vertices</a:t>
            </a:r>
          </a:p>
        </p:txBody>
      </p:sp>
      <p:sp>
        <p:nvSpPr>
          <p:cNvPr id="9" name="Rectangle 8">
            <a:extLst>
              <a:ext uri="{FF2B5EF4-FFF2-40B4-BE49-F238E27FC236}">
                <a16:creationId xmlns:a16="http://schemas.microsoft.com/office/drawing/2014/main" id="{CD5A80F9-6697-46F4-8E86-1CEBAB96C820}"/>
              </a:ext>
            </a:extLst>
          </p:cNvPr>
          <p:cNvSpPr/>
          <p:nvPr/>
        </p:nvSpPr>
        <p:spPr>
          <a:xfrm>
            <a:off x="6191536" y="5400503"/>
            <a:ext cx="1842047" cy="584775"/>
          </a:xfrm>
          <a:prstGeom prst="rect">
            <a:avLst/>
          </a:prstGeom>
        </p:spPr>
        <p:txBody>
          <a:bodyPr wrap="square">
            <a:spAutoFit/>
          </a:bodyPr>
          <a:lstStyle/>
          <a:p>
            <a:r>
              <a:rPr lang="en-GB" sz="3200" b="1" dirty="0">
                <a:solidFill>
                  <a:srgbClr val="FF0000"/>
                </a:solidFill>
                <a:latin typeface="Calibri" panose="020F0502020204030204" pitchFamily="34" charset="0"/>
              </a:rPr>
              <a:t>edges</a:t>
            </a:r>
          </a:p>
        </p:txBody>
      </p:sp>
      <p:sp>
        <p:nvSpPr>
          <p:cNvPr id="10" name="Rectangle 9">
            <a:extLst>
              <a:ext uri="{FF2B5EF4-FFF2-40B4-BE49-F238E27FC236}">
                <a16:creationId xmlns:a16="http://schemas.microsoft.com/office/drawing/2014/main" id="{D1D8B611-592E-468F-AC23-5D89CD44E02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9100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5A13_files/image002.jpg">
            <a:extLst>
              <a:ext uri="{FF2B5EF4-FFF2-40B4-BE49-F238E27FC236}">
                <a16:creationId xmlns:a16="http://schemas.microsoft.com/office/drawing/2014/main" id="{3467FAA0-8B6C-46E7-8177-9243E4FE399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897328" y="1077218"/>
            <a:ext cx="8018048" cy="5627077"/>
          </a:xfrm>
          <a:prstGeom prst="rect">
            <a:avLst/>
          </a:prstGeom>
          <a:noFill/>
          <a:ln>
            <a:noFill/>
          </a:ln>
        </p:spPr>
      </p:pic>
      <p:cxnSp>
        <p:nvCxnSpPr>
          <p:cNvPr id="5" name="Straight Connector 4">
            <a:extLst>
              <a:ext uri="{FF2B5EF4-FFF2-40B4-BE49-F238E27FC236}">
                <a16:creationId xmlns:a16="http://schemas.microsoft.com/office/drawing/2014/main" id="{40599986-8A58-47B3-9C96-2B24656617A3}"/>
              </a:ext>
            </a:extLst>
          </p:cNvPr>
          <p:cNvCxnSpPr>
            <a:cxnSpLocks/>
          </p:cNvCxnSpPr>
          <p:nvPr/>
        </p:nvCxnSpPr>
        <p:spPr>
          <a:xfrm>
            <a:off x="1897328" y="4297680"/>
            <a:ext cx="636884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8DB0150E-0F64-4EAF-AD23-36749730FE50}"/>
              </a:ext>
            </a:extLst>
          </p:cNvPr>
          <p:cNvSpPr/>
          <p:nvPr/>
        </p:nvSpPr>
        <p:spPr>
          <a:xfrm>
            <a:off x="4208669" y="576976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8350D43-CB51-482C-B3DD-298AB84BB53B}"/>
              </a:ext>
            </a:extLst>
          </p:cNvPr>
          <p:cNvSpPr/>
          <p:nvPr/>
        </p:nvSpPr>
        <p:spPr>
          <a:xfrm>
            <a:off x="4208669" y="26311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F86C7216-784A-46B2-8C5F-B78D390146E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7" name="Rectangle 6">
            <a:extLst>
              <a:ext uri="{FF2B5EF4-FFF2-40B4-BE49-F238E27FC236}">
                <a16:creationId xmlns:a16="http://schemas.microsoft.com/office/drawing/2014/main" id="{D5E34645-7738-47DE-9BFE-C61ADCEC9C98}"/>
              </a:ext>
            </a:extLst>
          </p:cNvPr>
          <p:cNvSpPr/>
          <p:nvPr/>
        </p:nvSpPr>
        <p:spPr>
          <a:xfrm>
            <a:off x="90153"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part of a shape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lines to make a shape which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067410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5A13_files/image002.jpg">
            <a:extLst>
              <a:ext uri="{FF2B5EF4-FFF2-40B4-BE49-F238E27FC236}">
                <a16:creationId xmlns:a16="http://schemas.microsoft.com/office/drawing/2014/main" id="{C386AB1E-11E9-4912-9308-CE465FE9974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897328" y="1077218"/>
            <a:ext cx="8018048" cy="5627077"/>
          </a:xfrm>
          <a:prstGeom prst="rect">
            <a:avLst/>
          </a:prstGeom>
          <a:noFill/>
          <a:ln>
            <a:noFill/>
          </a:ln>
        </p:spPr>
      </p:pic>
      <p:sp>
        <p:nvSpPr>
          <p:cNvPr id="3" name="Rectangle 2">
            <a:extLst>
              <a:ext uri="{FF2B5EF4-FFF2-40B4-BE49-F238E27FC236}">
                <a16:creationId xmlns:a16="http://schemas.microsoft.com/office/drawing/2014/main" id="{207EB142-915C-4C2F-B2C6-19F395C07A0A}"/>
              </a:ext>
            </a:extLst>
          </p:cNvPr>
          <p:cNvSpPr/>
          <p:nvPr/>
        </p:nvSpPr>
        <p:spPr>
          <a:xfrm>
            <a:off x="90153"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part of a shape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lines to make a shape which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9EE3FB7C-24D8-4CBF-8483-57B90937BF9A}"/>
              </a:ext>
            </a:extLst>
          </p:cNvPr>
          <p:cNvSpPr/>
          <p:nvPr/>
        </p:nvSpPr>
        <p:spPr>
          <a:xfrm>
            <a:off x="2655291" y="41820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DBEBCE73-4ED8-41B2-9B61-739C35A59AF4}"/>
              </a:ext>
            </a:extLst>
          </p:cNvPr>
          <p:cNvCxnSpPr>
            <a:cxnSpLocks/>
          </p:cNvCxnSpPr>
          <p:nvPr/>
        </p:nvCxnSpPr>
        <p:spPr>
          <a:xfrm flipV="1">
            <a:off x="5906352" y="4272482"/>
            <a:ext cx="1595592" cy="161733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A96A4E-08D1-4C7E-8F33-19F06F2C1DBD}"/>
              </a:ext>
            </a:extLst>
          </p:cNvPr>
          <p:cNvCxnSpPr>
            <a:cxnSpLocks/>
          </p:cNvCxnSpPr>
          <p:nvPr/>
        </p:nvCxnSpPr>
        <p:spPr>
          <a:xfrm>
            <a:off x="5123329" y="2702859"/>
            <a:ext cx="2378615" cy="1569623"/>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867B434-1A7D-40CF-975D-86F3412127D3}"/>
              </a:ext>
            </a:extLst>
          </p:cNvPr>
          <p:cNvCxnSpPr>
            <a:cxnSpLocks/>
          </p:cNvCxnSpPr>
          <p:nvPr/>
        </p:nvCxnSpPr>
        <p:spPr>
          <a:xfrm flipV="1">
            <a:off x="5123329" y="1909483"/>
            <a:ext cx="0" cy="446442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D2282725-D5D0-4AE1-A76C-ABF494FC8F51}"/>
              </a:ext>
            </a:extLst>
          </p:cNvPr>
          <p:cNvSpPr/>
          <p:nvPr/>
        </p:nvSpPr>
        <p:spPr>
          <a:xfrm>
            <a:off x="7412960" y="41820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264B6E53-E4CC-4878-AC79-4EF10AD4607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02081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5F2646B-B320-4D88-A1A3-D94AEEE85149}"/>
              </a:ext>
            </a:extLst>
          </p:cNvPr>
          <p:cNvSpPr/>
          <p:nvPr/>
        </p:nvSpPr>
        <p:spPr>
          <a:xfrm>
            <a:off x="56123" y="50000"/>
            <a:ext cx="1219200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Calibri" panose="020F0502020204030204" pitchFamily="34" charset="0"/>
              </a:rPr>
              <a:t>This fence has three posts, equally spaced. Each post is 15 centimetres wide. The length of the fence is 153 centimetres. </a:t>
            </a:r>
          </a:p>
          <a:p>
            <a:r>
              <a:rPr lang="en-GB" sz="3200" b="1" dirty="0">
                <a:latin typeface="Calibri" panose="020F0502020204030204" pitchFamily="34" charset="0"/>
                <a:ea typeface="Calibri" panose="020F0502020204030204" pitchFamily="34" charset="0"/>
                <a:cs typeface="Calibri" panose="020F0502020204030204" pitchFamily="34" charset="0"/>
              </a:rPr>
              <a:t>Calculate the length of one gap between two posts.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0B02EF7E-1F74-4953-9F3A-410D8F0BB55D}"/>
              </a:ext>
            </a:extLst>
          </p:cNvPr>
          <p:cNvPicPr>
            <a:picLocks noChangeAspect="1"/>
          </p:cNvPicPr>
          <p:nvPr/>
        </p:nvPicPr>
        <p:blipFill>
          <a:blip r:embed="rId3"/>
          <a:stretch>
            <a:fillRect/>
          </a:stretch>
        </p:blipFill>
        <p:spPr>
          <a:xfrm>
            <a:off x="6421658" y="1593234"/>
            <a:ext cx="5518744" cy="3875146"/>
          </a:xfrm>
          <a:prstGeom prst="rect">
            <a:avLst/>
          </a:prstGeom>
        </p:spPr>
      </p:pic>
      <p:sp>
        <p:nvSpPr>
          <p:cNvPr id="4" name="TextBox 3">
            <a:extLst>
              <a:ext uri="{FF2B5EF4-FFF2-40B4-BE49-F238E27FC236}">
                <a16:creationId xmlns:a16="http://schemas.microsoft.com/office/drawing/2014/main" id="{0A6C0841-B01F-4F05-ACC4-72C4EA688923}"/>
              </a:ext>
            </a:extLst>
          </p:cNvPr>
          <p:cNvSpPr txBox="1"/>
          <p:nvPr/>
        </p:nvSpPr>
        <p:spPr>
          <a:xfrm>
            <a:off x="251598" y="2361259"/>
            <a:ext cx="5118745"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15 + 15 + 15 = 45 cm</a:t>
            </a:r>
          </a:p>
        </p:txBody>
      </p:sp>
      <p:sp>
        <p:nvSpPr>
          <p:cNvPr id="6" name="TextBox 5">
            <a:extLst>
              <a:ext uri="{FF2B5EF4-FFF2-40B4-BE49-F238E27FC236}">
                <a16:creationId xmlns:a16="http://schemas.microsoft.com/office/drawing/2014/main" id="{0A6C0841-B01F-4F05-ACC4-72C4EA688923}"/>
              </a:ext>
            </a:extLst>
          </p:cNvPr>
          <p:cNvSpPr txBox="1"/>
          <p:nvPr/>
        </p:nvSpPr>
        <p:spPr>
          <a:xfrm>
            <a:off x="251597" y="2946034"/>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2 gaps = 153 – 45 =</a:t>
            </a:r>
          </a:p>
        </p:txBody>
      </p:sp>
      <p:sp>
        <p:nvSpPr>
          <p:cNvPr id="7" name="TextBox 6">
            <a:extLst>
              <a:ext uri="{FF2B5EF4-FFF2-40B4-BE49-F238E27FC236}">
                <a16:creationId xmlns:a16="http://schemas.microsoft.com/office/drawing/2014/main" id="{0A6C0841-B01F-4F05-ACC4-72C4EA688923}"/>
              </a:ext>
            </a:extLst>
          </p:cNvPr>
          <p:cNvSpPr txBox="1"/>
          <p:nvPr/>
        </p:nvSpPr>
        <p:spPr>
          <a:xfrm>
            <a:off x="4560575" y="2946033"/>
            <a:ext cx="210807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108 cm</a:t>
            </a:r>
          </a:p>
        </p:txBody>
      </p:sp>
      <p:sp>
        <p:nvSpPr>
          <p:cNvPr id="8" name="TextBox 7">
            <a:extLst>
              <a:ext uri="{FF2B5EF4-FFF2-40B4-BE49-F238E27FC236}">
                <a16:creationId xmlns:a16="http://schemas.microsoft.com/office/drawing/2014/main" id="{0A6C0841-B01F-4F05-ACC4-72C4EA688923}"/>
              </a:ext>
            </a:extLst>
          </p:cNvPr>
          <p:cNvSpPr txBox="1"/>
          <p:nvPr/>
        </p:nvSpPr>
        <p:spPr>
          <a:xfrm>
            <a:off x="251597" y="3572373"/>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 gap = 108 ÷ 2 =</a:t>
            </a:r>
          </a:p>
        </p:txBody>
      </p:sp>
      <p:sp>
        <p:nvSpPr>
          <p:cNvPr id="9" name="TextBox 8">
            <a:extLst>
              <a:ext uri="{FF2B5EF4-FFF2-40B4-BE49-F238E27FC236}">
                <a16:creationId xmlns:a16="http://schemas.microsoft.com/office/drawing/2014/main" id="{0A6C0841-B01F-4F05-ACC4-72C4EA688923}"/>
              </a:ext>
            </a:extLst>
          </p:cNvPr>
          <p:cNvSpPr txBox="1"/>
          <p:nvPr/>
        </p:nvSpPr>
        <p:spPr>
          <a:xfrm>
            <a:off x="4214786" y="3572372"/>
            <a:ext cx="1881214"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54 cm</a:t>
            </a:r>
          </a:p>
        </p:txBody>
      </p:sp>
      <p:sp>
        <p:nvSpPr>
          <p:cNvPr id="10" name="Rectangle 9">
            <a:extLst>
              <a:ext uri="{FF2B5EF4-FFF2-40B4-BE49-F238E27FC236}">
                <a16:creationId xmlns:a16="http://schemas.microsoft.com/office/drawing/2014/main" id="{952C9A0A-60D2-42D8-9285-9B217C189A3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4056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sorting diagram with four sections, A, B, C and D.</a:t>
            </a:r>
          </a:p>
        </p:txBody>
      </p:sp>
      <p:sp>
        <p:nvSpPr>
          <p:cNvPr id="4" name="Rectangle 3">
            <a:extLst>
              <a:ext uri="{FF2B5EF4-FFF2-40B4-BE49-F238E27FC236}">
                <a16:creationId xmlns:a16="http://schemas.microsoft.com/office/drawing/2014/main" id="{D8B4180F-41A9-4976-B956-3A14D2B46D2E}"/>
              </a:ext>
            </a:extLst>
          </p:cNvPr>
          <p:cNvSpPr/>
          <p:nvPr/>
        </p:nvSpPr>
        <p:spPr>
          <a:xfrm>
            <a:off x="6667388" y="665921"/>
            <a:ext cx="4364181" cy="1077218"/>
          </a:xfrm>
          <a:prstGeom prst="rect">
            <a:avLst/>
          </a:prstGeom>
        </p:spPr>
        <p:txBody>
          <a:bodyPr wrap="square">
            <a:spAutoFit/>
          </a:bodyPr>
          <a:lstStyle/>
          <a:p>
            <a:r>
              <a:rPr lang="en-US" sz="3200" b="1" dirty="0"/>
              <a:t>Write a number that could go in section C.</a:t>
            </a:r>
          </a:p>
        </p:txBody>
      </p:sp>
      <p:sp>
        <p:nvSpPr>
          <p:cNvPr id="5" name="Rectangle 4">
            <a:extLst>
              <a:ext uri="{FF2B5EF4-FFF2-40B4-BE49-F238E27FC236}">
                <a16:creationId xmlns:a16="http://schemas.microsoft.com/office/drawing/2014/main" id="{9D617B5B-B503-4E52-8776-4ECEF813EAD1}"/>
              </a:ext>
            </a:extLst>
          </p:cNvPr>
          <p:cNvSpPr/>
          <p:nvPr/>
        </p:nvSpPr>
        <p:spPr>
          <a:xfrm>
            <a:off x="6667387" y="2403601"/>
            <a:ext cx="4364181" cy="1569660"/>
          </a:xfrm>
          <a:prstGeom prst="rect">
            <a:avLst/>
          </a:prstGeom>
        </p:spPr>
        <p:txBody>
          <a:bodyPr wrap="square">
            <a:spAutoFit/>
          </a:bodyPr>
          <a:lstStyle/>
          <a:p>
            <a:r>
              <a:rPr lang="en-US" sz="3200" b="1" dirty="0"/>
              <a:t>Section B can never have any numbers in it.</a:t>
            </a:r>
          </a:p>
          <a:p>
            <a:r>
              <a:rPr lang="en-US" sz="3200" b="1" dirty="0"/>
              <a:t>Explain why.</a:t>
            </a:r>
          </a:p>
        </p:txBody>
      </p:sp>
      <p:pic>
        <p:nvPicPr>
          <p:cNvPr id="3" name="Picture 2">
            <a:extLst>
              <a:ext uri="{FF2B5EF4-FFF2-40B4-BE49-F238E27FC236}">
                <a16:creationId xmlns:a16="http://schemas.microsoft.com/office/drawing/2014/main" id="{48C43371-48A0-4C1A-8F6E-E6BF4A0895BD}"/>
              </a:ext>
            </a:extLst>
          </p:cNvPr>
          <p:cNvPicPr>
            <a:picLocks noChangeAspect="1"/>
          </p:cNvPicPr>
          <p:nvPr/>
        </p:nvPicPr>
        <p:blipFill>
          <a:blip r:embed="rId3"/>
          <a:stretch>
            <a:fillRect/>
          </a:stretch>
        </p:blipFill>
        <p:spPr>
          <a:xfrm>
            <a:off x="222971" y="665921"/>
            <a:ext cx="6278005" cy="3307340"/>
          </a:xfrm>
          <a:prstGeom prst="rect">
            <a:avLst/>
          </a:prstGeom>
        </p:spPr>
      </p:pic>
      <p:sp>
        <p:nvSpPr>
          <p:cNvPr id="7" name="Rectangle 6">
            <a:extLst>
              <a:ext uri="{FF2B5EF4-FFF2-40B4-BE49-F238E27FC236}">
                <a16:creationId xmlns:a16="http://schemas.microsoft.com/office/drawing/2014/main" id="{D0FDB880-EC29-4069-BA84-7B2D954AAFE8}"/>
              </a:ext>
            </a:extLst>
          </p:cNvPr>
          <p:cNvSpPr/>
          <p:nvPr/>
        </p:nvSpPr>
        <p:spPr>
          <a:xfrm>
            <a:off x="6667387" y="1743139"/>
            <a:ext cx="337606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 30, 50, …</a:t>
            </a:r>
          </a:p>
        </p:txBody>
      </p:sp>
      <p:sp>
        <p:nvSpPr>
          <p:cNvPr id="8" name="Oval 7">
            <a:extLst>
              <a:ext uri="{FF2B5EF4-FFF2-40B4-BE49-F238E27FC236}">
                <a16:creationId xmlns:a16="http://schemas.microsoft.com/office/drawing/2014/main" id="{00F74C4F-1279-4454-A6D0-7F18D7FF048B}"/>
              </a:ext>
            </a:extLst>
          </p:cNvPr>
          <p:cNvSpPr/>
          <p:nvPr/>
        </p:nvSpPr>
        <p:spPr>
          <a:xfrm>
            <a:off x="2994414" y="3033963"/>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454D2242-5DF1-4F34-B8B5-95C86E89A0A4}"/>
              </a:ext>
            </a:extLst>
          </p:cNvPr>
          <p:cNvSpPr/>
          <p:nvPr/>
        </p:nvSpPr>
        <p:spPr>
          <a:xfrm>
            <a:off x="5028559" y="1891471"/>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62F6271B-08C8-4B99-93DD-3A97A114632E}"/>
              </a:ext>
            </a:extLst>
          </p:cNvPr>
          <p:cNvSpPr/>
          <p:nvPr/>
        </p:nvSpPr>
        <p:spPr>
          <a:xfrm>
            <a:off x="6667387" y="3973261"/>
            <a:ext cx="4530592" cy="1169551"/>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All multiples of 20 </a:t>
            </a:r>
          </a:p>
          <a:p>
            <a:r>
              <a:rPr lang="en-GB" sz="3500" b="1" dirty="0">
                <a:solidFill>
                  <a:srgbClr val="FF0000"/>
                </a:solidFill>
                <a:latin typeface="Calibri" panose="020F0502020204030204" pitchFamily="34" charset="0"/>
                <a:ea typeface="Cambria Math" panose="02040503050406030204" pitchFamily="18" charset="0"/>
              </a:rPr>
              <a:t>are also multiples of 10</a:t>
            </a:r>
          </a:p>
        </p:txBody>
      </p:sp>
      <p:sp>
        <p:nvSpPr>
          <p:cNvPr id="11" name="Rectangle 10">
            <a:extLst>
              <a:ext uri="{FF2B5EF4-FFF2-40B4-BE49-F238E27FC236}">
                <a16:creationId xmlns:a16="http://schemas.microsoft.com/office/drawing/2014/main" id="{990EE4C7-3CD3-4181-A78E-DCC2AA3DB9DD}"/>
              </a:ext>
            </a:extLst>
          </p:cNvPr>
          <p:cNvSpPr/>
          <p:nvPr/>
        </p:nvSpPr>
        <p:spPr>
          <a:xfrm>
            <a:off x="6667387" y="5081625"/>
            <a:ext cx="453059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because 10 is a factor of 20</a:t>
            </a:r>
          </a:p>
        </p:txBody>
      </p:sp>
    </p:spTree>
    <p:extLst>
      <p:ext uri="{BB962C8B-B14F-4D97-AF65-F5344CB8AC3E}">
        <p14:creationId xmlns:p14="http://schemas.microsoft.com/office/powerpoint/2010/main" val="2044345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8"/>
                                        </p:tgtEl>
                                      </p:cBhvr>
                                    </p:animEffect>
                                    <p:set>
                                      <p:cBhvr>
                                        <p:cTn id="17" dur="1" fill="hold">
                                          <p:stCondLst>
                                            <p:cond delay="499"/>
                                          </p:stCondLst>
                                        </p:cTn>
                                        <p:tgtEl>
                                          <p:spTgt spid="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8" grpId="1" animBg="1"/>
      <p:bldP spid="9" grpId="0" animBg="1"/>
      <p:bldP spid="10" grpId="0"/>
      <p:bldP spid="11"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id="{9A903A5A-C211-438F-A0E1-EED41C923016}"/>
              </a:ext>
            </a:extLst>
          </p:cNvPr>
          <p:cNvSpPr/>
          <p:nvPr/>
        </p:nvSpPr>
        <p:spPr>
          <a:xfrm>
            <a:off x="1213945" y="2182965"/>
            <a:ext cx="69645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79" name="Rectangle 78">
            <a:extLst>
              <a:ext uri="{FF2B5EF4-FFF2-40B4-BE49-F238E27FC236}">
                <a16:creationId xmlns:a16="http://schemas.microsoft.com/office/drawing/2014/main" id="{F33DAE2C-0485-4853-B979-D095BAC41D94}"/>
              </a:ext>
            </a:extLst>
          </p:cNvPr>
          <p:cNvSpPr/>
          <p:nvPr/>
        </p:nvSpPr>
        <p:spPr>
          <a:xfrm>
            <a:off x="2552002" y="2182965"/>
            <a:ext cx="7364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0" name="Rectangle 79">
            <a:extLst>
              <a:ext uri="{FF2B5EF4-FFF2-40B4-BE49-F238E27FC236}">
                <a16:creationId xmlns:a16="http://schemas.microsoft.com/office/drawing/2014/main" id="{8A1D8E26-3052-4EEC-A8BC-85DCE6BB8F9A}"/>
              </a:ext>
            </a:extLst>
          </p:cNvPr>
          <p:cNvSpPr/>
          <p:nvPr/>
        </p:nvSpPr>
        <p:spPr>
          <a:xfrm>
            <a:off x="3891773" y="2182965"/>
            <a:ext cx="73469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1" name="Rectangle 80">
            <a:extLst>
              <a:ext uri="{FF2B5EF4-FFF2-40B4-BE49-F238E27FC236}">
                <a16:creationId xmlns:a16="http://schemas.microsoft.com/office/drawing/2014/main" id="{248E61E0-9FFF-4EF2-92D0-DBFA452C79E3}"/>
              </a:ext>
            </a:extLst>
          </p:cNvPr>
          <p:cNvSpPr/>
          <p:nvPr/>
        </p:nvSpPr>
        <p:spPr>
          <a:xfrm>
            <a:off x="5229830" y="2182965"/>
            <a:ext cx="7256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2" name="Rectangle 81">
            <a:extLst>
              <a:ext uri="{FF2B5EF4-FFF2-40B4-BE49-F238E27FC236}">
                <a16:creationId xmlns:a16="http://schemas.microsoft.com/office/drawing/2014/main" id="{4D0FEA79-17B3-476F-B953-7A31CACF6F46}"/>
              </a:ext>
            </a:extLst>
          </p:cNvPr>
          <p:cNvSpPr/>
          <p:nvPr/>
        </p:nvSpPr>
        <p:spPr>
          <a:xfrm>
            <a:off x="6572505" y="2183615"/>
            <a:ext cx="6534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3" name="Rectangle 82">
            <a:extLst>
              <a:ext uri="{FF2B5EF4-FFF2-40B4-BE49-F238E27FC236}">
                <a16:creationId xmlns:a16="http://schemas.microsoft.com/office/drawing/2014/main" id="{563F5832-AFFC-4460-B9B0-2F131FBCCBD2}"/>
              </a:ext>
            </a:extLst>
          </p:cNvPr>
          <p:cNvSpPr/>
          <p:nvPr/>
        </p:nvSpPr>
        <p:spPr>
          <a:xfrm>
            <a:off x="1212617" y="2628494"/>
            <a:ext cx="73469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48" name="Rectangle 47">
            <a:extLst>
              <a:ext uri="{FF2B5EF4-FFF2-40B4-BE49-F238E27FC236}">
                <a16:creationId xmlns:a16="http://schemas.microsoft.com/office/drawing/2014/main" id="{ED4B7289-68F2-465F-8E50-AA174C96C2D2}"/>
              </a:ext>
            </a:extLst>
          </p:cNvPr>
          <p:cNvSpPr/>
          <p:nvPr/>
        </p:nvSpPr>
        <p:spPr>
          <a:xfrm>
            <a:off x="907587"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941914" cy="2062103"/>
          </a:xfrm>
          <a:prstGeom prst="rect">
            <a:avLst/>
          </a:prstGeom>
        </p:spPr>
        <p:txBody>
          <a:bodyPr wrap="square">
            <a:spAutoFit/>
          </a:bodyPr>
          <a:lstStyle/>
          <a:p>
            <a:r>
              <a:rPr lang="en-US" sz="3200" b="1" dirty="0"/>
              <a:t>Liam thinks of a number.</a:t>
            </a:r>
          </a:p>
          <a:p>
            <a:r>
              <a:rPr lang="en-US" sz="3200" b="1" dirty="0"/>
              <a:t>He multiplies the number by 5 and then subtracts 60 from the result.</a:t>
            </a:r>
          </a:p>
          <a:p>
            <a:r>
              <a:rPr lang="en-US" sz="3200" b="1" dirty="0"/>
              <a:t>His answer equals the number he started with.</a:t>
            </a:r>
          </a:p>
          <a:p>
            <a:r>
              <a:rPr lang="en-US" sz="3200" b="1" dirty="0"/>
              <a:t>What was the number Liam started with?</a:t>
            </a:r>
          </a:p>
        </p:txBody>
      </p:sp>
      <p:sp>
        <p:nvSpPr>
          <p:cNvPr id="57" name="Rectangle 56">
            <a:extLst>
              <a:ext uri="{FF2B5EF4-FFF2-40B4-BE49-F238E27FC236}">
                <a16:creationId xmlns:a16="http://schemas.microsoft.com/office/drawing/2014/main" id="{5C6575C8-AEFF-4A8E-88F1-160D7F99B0AF}"/>
              </a:ext>
            </a:extLst>
          </p:cNvPr>
          <p:cNvSpPr/>
          <p:nvPr/>
        </p:nvSpPr>
        <p:spPr>
          <a:xfrm>
            <a:off x="2245644"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4F8AEDEF-C706-4C64-83FE-094003D689CB}"/>
              </a:ext>
            </a:extLst>
          </p:cNvPr>
          <p:cNvSpPr/>
          <p:nvPr/>
        </p:nvSpPr>
        <p:spPr>
          <a:xfrm>
            <a:off x="3585415"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8267D244-2B2D-44C3-84AE-2450F16E276B}"/>
              </a:ext>
            </a:extLst>
          </p:cNvPr>
          <p:cNvSpPr/>
          <p:nvPr/>
        </p:nvSpPr>
        <p:spPr>
          <a:xfrm>
            <a:off x="4923472"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a:extLst>
              <a:ext uri="{FF2B5EF4-FFF2-40B4-BE49-F238E27FC236}">
                <a16:creationId xmlns:a16="http://schemas.microsoft.com/office/drawing/2014/main" id="{D04D60A7-F912-4074-9FFB-CD7B06610E8A}"/>
              </a:ext>
            </a:extLst>
          </p:cNvPr>
          <p:cNvSpPr/>
          <p:nvPr/>
        </p:nvSpPr>
        <p:spPr>
          <a:xfrm>
            <a:off x="6266147" y="227693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484ECFFC-D47A-4D35-830E-F0ACBAA2BBA6}"/>
              </a:ext>
            </a:extLst>
          </p:cNvPr>
          <p:cNvSpPr/>
          <p:nvPr/>
        </p:nvSpPr>
        <p:spPr>
          <a:xfrm>
            <a:off x="906259" y="2721809"/>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0CFCA54C-E098-448E-8575-A59CC01FD87C}"/>
              </a:ext>
            </a:extLst>
          </p:cNvPr>
          <p:cNvSpPr/>
          <p:nvPr/>
        </p:nvSpPr>
        <p:spPr>
          <a:xfrm>
            <a:off x="2244316" y="2721809"/>
            <a:ext cx="5362984"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Rectangle 69">
            <a:extLst>
              <a:ext uri="{FF2B5EF4-FFF2-40B4-BE49-F238E27FC236}">
                <a16:creationId xmlns:a16="http://schemas.microsoft.com/office/drawing/2014/main" id="{0F97F078-6FE4-4033-8221-B09DCB839CFB}"/>
              </a:ext>
            </a:extLst>
          </p:cNvPr>
          <p:cNvSpPr/>
          <p:nvPr/>
        </p:nvSpPr>
        <p:spPr>
          <a:xfrm>
            <a:off x="4620360" y="2653894"/>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71" name="TextBox 70">
            <a:extLst>
              <a:ext uri="{FF2B5EF4-FFF2-40B4-BE49-F238E27FC236}">
                <a16:creationId xmlns:a16="http://schemas.microsoft.com/office/drawing/2014/main" id="{8045E3AA-21BF-499E-AA78-0B1880CD33B3}"/>
              </a:ext>
            </a:extLst>
          </p:cNvPr>
          <p:cNvSpPr txBox="1"/>
          <p:nvPr/>
        </p:nvSpPr>
        <p:spPr>
          <a:xfrm>
            <a:off x="2677346" y="399156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72" name="TextBox 71">
            <a:extLst>
              <a:ext uri="{FF2B5EF4-FFF2-40B4-BE49-F238E27FC236}">
                <a16:creationId xmlns:a16="http://schemas.microsoft.com/office/drawing/2014/main" id="{3AA7F7D0-4CFF-470D-A36A-20DA31F32D0A}"/>
              </a:ext>
            </a:extLst>
          </p:cNvPr>
          <p:cNvSpPr txBox="1"/>
          <p:nvPr/>
        </p:nvSpPr>
        <p:spPr>
          <a:xfrm>
            <a:off x="2202729" y="400463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73" name="Straight Connector 72">
            <a:extLst>
              <a:ext uri="{FF2B5EF4-FFF2-40B4-BE49-F238E27FC236}">
                <a16:creationId xmlns:a16="http://schemas.microsoft.com/office/drawing/2014/main" id="{CE3CD6D2-38B0-483E-A6B6-4DCBBBFAFE25}"/>
              </a:ext>
            </a:extLst>
          </p:cNvPr>
          <p:cNvCxnSpPr>
            <a:cxnSpLocks/>
          </p:cNvCxnSpPr>
          <p:nvPr/>
        </p:nvCxnSpPr>
        <p:spPr>
          <a:xfrm>
            <a:off x="2677346" y="405418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62411E8E-486B-4DBF-9751-396EE44B6BE3}"/>
              </a:ext>
            </a:extLst>
          </p:cNvPr>
          <p:cNvCxnSpPr>
            <a:cxnSpLocks/>
          </p:cNvCxnSpPr>
          <p:nvPr/>
        </p:nvCxnSpPr>
        <p:spPr>
          <a:xfrm>
            <a:off x="2696298" y="405418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5FD800BD-8169-45C3-9DEB-3C0D6D76F96C}"/>
              </a:ext>
            </a:extLst>
          </p:cNvPr>
          <p:cNvSpPr txBox="1"/>
          <p:nvPr/>
        </p:nvSpPr>
        <p:spPr>
          <a:xfrm>
            <a:off x="2677717" y="355387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6" name="TextBox 75">
            <a:extLst>
              <a:ext uri="{FF2B5EF4-FFF2-40B4-BE49-F238E27FC236}">
                <a16:creationId xmlns:a16="http://schemas.microsoft.com/office/drawing/2014/main" id="{FA1BC98E-F60B-4A9C-9106-D650CE478048}"/>
              </a:ext>
            </a:extLst>
          </p:cNvPr>
          <p:cNvSpPr txBox="1"/>
          <p:nvPr/>
        </p:nvSpPr>
        <p:spPr>
          <a:xfrm>
            <a:off x="3100723" y="355387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7" name="TextBox 76">
            <a:extLst>
              <a:ext uri="{FF2B5EF4-FFF2-40B4-BE49-F238E27FC236}">
                <a16:creationId xmlns:a16="http://schemas.microsoft.com/office/drawing/2014/main" id="{93A6F2BC-1BF3-4FEC-909F-7D4220491683}"/>
              </a:ext>
            </a:extLst>
          </p:cNvPr>
          <p:cNvSpPr txBox="1"/>
          <p:nvPr/>
        </p:nvSpPr>
        <p:spPr>
          <a:xfrm>
            <a:off x="2970557" y="4043600"/>
            <a:ext cx="37073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84" name="TextBox 83">
            <a:extLst>
              <a:ext uri="{FF2B5EF4-FFF2-40B4-BE49-F238E27FC236}">
                <a16:creationId xmlns:a16="http://schemas.microsoft.com/office/drawing/2014/main" id="{18DCD0CB-D41F-4C49-AEE4-B20693C5A893}"/>
              </a:ext>
            </a:extLst>
          </p:cNvPr>
          <p:cNvSpPr txBox="1"/>
          <p:nvPr/>
        </p:nvSpPr>
        <p:spPr>
          <a:xfrm>
            <a:off x="7145833" y="1504991"/>
            <a:ext cx="7781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grpSp>
        <p:nvGrpSpPr>
          <p:cNvPr id="85" name="Group 84">
            <a:extLst>
              <a:ext uri="{FF2B5EF4-FFF2-40B4-BE49-F238E27FC236}">
                <a16:creationId xmlns:a16="http://schemas.microsoft.com/office/drawing/2014/main" id="{57169A00-E973-4EC2-9E4B-575B8DD36BF5}"/>
              </a:ext>
            </a:extLst>
          </p:cNvPr>
          <p:cNvGrpSpPr/>
          <p:nvPr/>
        </p:nvGrpSpPr>
        <p:grpSpPr>
          <a:xfrm>
            <a:off x="4930744" y="3997304"/>
            <a:ext cx="1854081" cy="1405123"/>
            <a:chOff x="2256385" y="1937292"/>
            <a:chExt cx="1854081" cy="1405123"/>
          </a:xfrm>
        </p:grpSpPr>
        <p:sp>
          <p:nvSpPr>
            <p:cNvPr id="86" name="TextBox 85">
              <a:extLst>
                <a:ext uri="{FF2B5EF4-FFF2-40B4-BE49-F238E27FC236}">
                  <a16:creationId xmlns:a16="http://schemas.microsoft.com/office/drawing/2014/main" id="{1BA008A6-AB13-48BD-BE06-CAA9E59DD47A}"/>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87" name="TextBox 86">
              <a:extLst>
                <a:ext uri="{FF2B5EF4-FFF2-40B4-BE49-F238E27FC236}">
                  <a16:creationId xmlns:a16="http://schemas.microsoft.com/office/drawing/2014/main" id="{41CCCDC7-AF28-4653-AEF7-8A886EF0174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8" name="TextBox 87">
              <a:extLst>
                <a:ext uri="{FF2B5EF4-FFF2-40B4-BE49-F238E27FC236}">
                  <a16:creationId xmlns:a16="http://schemas.microsoft.com/office/drawing/2014/main" id="{715B382B-D0DA-4F92-BFD8-185B8B554D18}"/>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89" name="Straight Connector 88">
              <a:extLst>
                <a:ext uri="{FF2B5EF4-FFF2-40B4-BE49-F238E27FC236}">
                  <a16:creationId xmlns:a16="http://schemas.microsoft.com/office/drawing/2014/main" id="{C7ECF52D-F512-4B01-A929-9C2A314BF911}"/>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4818361A-9E4A-4A66-9464-FB4B8FC76C84}"/>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1" name="TextBox 90">
            <a:extLst>
              <a:ext uri="{FF2B5EF4-FFF2-40B4-BE49-F238E27FC236}">
                <a16:creationId xmlns:a16="http://schemas.microsoft.com/office/drawing/2014/main" id="{5427D4A8-29B7-4634-8456-5BDBEB305598}"/>
              </a:ext>
            </a:extLst>
          </p:cNvPr>
          <p:cNvSpPr txBox="1"/>
          <p:nvPr/>
        </p:nvSpPr>
        <p:spPr>
          <a:xfrm>
            <a:off x="5443053" y="374318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92" name="TextBox 91">
            <a:extLst>
              <a:ext uri="{FF2B5EF4-FFF2-40B4-BE49-F238E27FC236}">
                <a16:creationId xmlns:a16="http://schemas.microsoft.com/office/drawing/2014/main" id="{96B7F838-C650-416E-8FAC-2EC0E6673353}"/>
              </a:ext>
            </a:extLst>
          </p:cNvPr>
          <p:cNvSpPr txBox="1"/>
          <p:nvPr/>
        </p:nvSpPr>
        <p:spPr>
          <a:xfrm>
            <a:off x="5809853" y="488000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3" name="TextBox 92">
            <a:extLst>
              <a:ext uri="{FF2B5EF4-FFF2-40B4-BE49-F238E27FC236}">
                <a16:creationId xmlns:a16="http://schemas.microsoft.com/office/drawing/2014/main" id="{0BF43539-80B8-45EC-BE92-2E5302B733F5}"/>
              </a:ext>
            </a:extLst>
          </p:cNvPr>
          <p:cNvSpPr txBox="1"/>
          <p:nvPr/>
        </p:nvSpPr>
        <p:spPr>
          <a:xfrm>
            <a:off x="5370274" y="488000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94" name="TextBox 93">
            <a:extLst>
              <a:ext uri="{FF2B5EF4-FFF2-40B4-BE49-F238E27FC236}">
                <a16:creationId xmlns:a16="http://schemas.microsoft.com/office/drawing/2014/main" id="{05B1821C-32D9-4501-BE5C-DC8770D2DC13}"/>
              </a:ext>
            </a:extLst>
          </p:cNvPr>
          <p:cNvSpPr txBox="1"/>
          <p:nvPr/>
        </p:nvSpPr>
        <p:spPr>
          <a:xfrm>
            <a:off x="7170226" y="3991460"/>
            <a:ext cx="9979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98" name="TextBox 97">
            <a:extLst>
              <a:ext uri="{FF2B5EF4-FFF2-40B4-BE49-F238E27FC236}">
                <a16:creationId xmlns:a16="http://schemas.microsoft.com/office/drawing/2014/main" id="{757F9AEE-BBF7-43BA-8ABD-9C292A439D2F}"/>
              </a:ext>
            </a:extLst>
          </p:cNvPr>
          <p:cNvSpPr txBox="1"/>
          <p:nvPr/>
        </p:nvSpPr>
        <p:spPr>
          <a:xfrm>
            <a:off x="7161878" y="4436128"/>
            <a:ext cx="9979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99" name="TextBox 98">
            <a:extLst>
              <a:ext uri="{FF2B5EF4-FFF2-40B4-BE49-F238E27FC236}">
                <a16:creationId xmlns:a16="http://schemas.microsoft.com/office/drawing/2014/main" id="{24F5ED70-8C0C-4C29-8BDE-E15707249C8E}"/>
              </a:ext>
            </a:extLst>
          </p:cNvPr>
          <p:cNvSpPr txBox="1"/>
          <p:nvPr/>
        </p:nvSpPr>
        <p:spPr>
          <a:xfrm>
            <a:off x="6711040" y="4460230"/>
            <a:ext cx="5082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0" name="Straight Connector 99">
            <a:extLst>
              <a:ext uri="{FF2B5EF4-FFF2-40B4-BE49-F238E27FC236}">
                <a16:creationId xmlns:a16="http://schemas.microsoft.com/office/drawing/2014/main" id="{0D2E5BBF-2D1C-4910-97C3-1416CF950B5D}"/>
              </a:ext>
            </a:extLst>
          </p:cNvPr>
          <p:cNvCxnSpPr>
            <a:cxnSpLocks/>
          </p:cNvCxnSpPr>
          <p:nvPr/>
        </p:nvCxnSpPr>
        <p:spPr>
          <a:xfrm>
            <a:off x="6723850" y="4950377"/>
            <a:ext cx="13323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355C822-A03A-4949-A59B-1E1050ED559A}"/>
              </a:ext>
            </a:extLst>
          </p:cNvPr>
          <p:cNvCxnSpPr>
            <a:cxnSpLocks/>
          </p:cNvCxnSpPr>
          <p:nvPr/>
        </p:nvCxnSpPr>
        <p:spPr>
          <a:xfrm>
            <a:off x="6723850" y="5393234"/>
            <a:ext cx="13323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F0DD8123-98E6-4CD6-95BF-674AF0BF2C1A}"/>
              </a:ext>
            </a:extLst>
          </p:cNvPr>
          <p:cNvSpPr txBox="1"/>
          <p:nvPr/>
        </p:nvSpPr>
        <p:spPr>
          <a:xfrm>
            <a:off x="7599907" y="4882949"/>
            <a:ext cx="5654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03" name="TextBox 102">
            <a:extLst>
              <a:ext uri="{FF2B5EF4-FFF2-40B4-BE49-F238E27FC236}">
                <a16:creationId xmlns:a16="http://schemas.microsoft.com/office/drawing/2014/main" id="{93AC22FA-1D6A-48FA-8686-130934658420}"/>
              </a:ext>
            </a:extLst>
          </p:cNvPr>
          <p:cNvSpPr txBox="1"/>
          <p:nvPr/>
        </p:nvSpPr>
        <p:spPr>
          <a:xfrm>
            <a:off x="7160021" y="4880003"/>
            <a:ext cx="5654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1358739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fad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
                                        </p:tgtEl>
                                        <p:attrNameLst>
                                          <p:attrName>style.visibility</p:attrName>
                                        </p:attrNameLst>
                                      </p:cBhvr>
                                      <p:to>
                                        <p:strVal val="visible"/>
                                      </p:to>
                                    </p:set>
                                    <p:animEffect transition="in" filter="fade">
                                      <p:cBhvr>
                                        <p:cTn id="22" dur="500"/>
                                        <p:tgtEl>
                                          <p:spTgt spid="6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fade">
                                      <p:cBhvr>
                                        <p:cTn id="27" dur="500"/>
                                        <p:tgtEl>
                                          <p:spTgt spid="6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9"/>
                                        </p:tgtEl>
                                        <p:attrNameLst>
                                          <p:attrName>style.visibility</p:attrName>
                                        </p:attrNameLst>
                                      </p:cBhvr>
                                      <p:to>
                                        <p:strVal val="visible"/>
                                      </p:to>
                                    </p:set>
                                    <p:animEffect transition="in" filter="fade">
                                      <p:cBhvr>
                                        <p:cTn id="32" dur="500"/>
                                        <p:tgtEl>
                                          <p:spTgt spid="6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67"/>
                                        </p:tgtEl>
                                        <p:attrNameLst>
                                          <p:attrName>style.visibility</p:attrName>
                                        </p:attrNameLst>
                                      </p:cBhvr>
                                      <p:to>
                                        <p:strVal val="visible"/>
                                      </p:to>
                                    </p:set>
                                    <p:animEffect transition="in" filter="fade">
                                      <p:cBhvr>
                                        <p:cTn id="40" dur="500"/>
                                        <p:tgtEl>
                                          <p:spTgt spid="6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1"/>
                                        </p:tgtEl>
                                        <p:attrNameLst>
                                          <p:attrName>style.visibility</p:attrName>
                                        </p:attrNameLst>
                                      </p:cBhvr>
                                      <p:to>
                                        <p:strVal val="visible"/>
                                      </p:to>
                                    </p:set>
                                    <p:animEffect transition="in" filter="fade">
                                      <p:cBhvr>
                                        <p:cTn id="45" dur="500"/>
                                        <p:tgtEl>
                                          <p:spTgt spid="7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72"/>
                                        </p:tgtEl>
                                        <p:attrNameLst>
                                          <p:attrName>style.visibility</p:attrName>
                                        </p:attrNameLst>
                                      </p:cBhvr>
                                      <p:to>
                                        <p:strVal val="visible"/>
                                      </p:to>
                                    </p:set>
                                    <p:animEffect transition="in" filter="fade">
                                      <p:cBhvr>
                                        <p:cTn id="48" dur="500"/>
                                        <p:tgtEl>
                                          <p:spTgt spid="72"/>
                                        </p:tgtEl>
                                      </p:cBhvr>
                                    </p:animEffect>
                                  </p:childTnLst>
                                </p:cTn>
                              </p:par>
                              <p:par>
                                <p:cTn id="49" presetID="10" presetClass="entr" presetSubtype="0" fill="hold" nodeType="withEffect">
                                  <p:stCondLst>
                                    <p:cond delay="0"/>
                                  </p:stCondLst>
                                  <p:childTnLst>
                                    <p:set>
                                      <p:cBhvr>
                                        <p:cTn id="50" dur="1" fill="hold">
                                          <p:stCondLst>
                                            <p:cond delay="0"/>
                                          </p:stCondLst>
                                        </p:cTn>
                                        <p:tgtEl>
                                          <p:spTgt spid="73"/>
                                        </p:tgtEl>
                                        <p:attrNameLst>
                                          <p:attrName>style.visibility</p:attrName>
                                        </p:attrNameLst>
                                      </p:cBhvr>
                                      <p:to>
                                        <p:strVal val="visible"/>
                                      </p:to>
                                    </p:set>
                                    <p:animEffect transition="in" filter="fade">
                                      <p:cBhvr>
                                        <p:cTn id="51" dur="500"/>
                                        <p:tgtEl>
                                          <p:spTgt spid="73"/>
                                        </p:tgtEl>
                                      </p:cBhvr>
                                    </p:animEffect>
                                  </p:childTnLst>
                                </p:cTn>
                              </p:par>
                              <p:par>
                                <p:cTn id="52" presetID="10" presetClass="entr" presetSubtype="0" fill="hold" nodeType="with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75"/>
                                        </p:tgtEl>
                                        <p:attrNameLst>
                                          <p:attrName>style.visibility</p:attrName>
                                        </p:attrNameLst>
                                      </p:cBhvr>
                                      <p:to>
                                        <p:strVal val="visible"/>
                                      </p:to>
                                    </p:set>
                                    <p:animEffect transition="in" filter="fade">
                                      <p:cBhvr>
                                        <p:cTn id="59" dur="500"/>
                                        <p:tgtEl>
                                          <p:spTgt spid="7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77"/>
                                        </p:tgtEl>
                                        <p:attrNameLst>
                                          <p:attrName>style.visibility</p:attrName>
                                        </p:attrNameLst>
                                      </p:cBhvr>
                                      <p:to>
                                        <p:strVal val="visible"/>
                                      </p:to>
                                    </p:set>
                                    <p:animEffect transition="in" filter="fade">
                                      <p:cBhvr>
                                        <p:cTn id="64" dur="500"/>
                                        <p:tgtEl>
                                          <p:spTgt spid="7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76"/>
                                        </p:tgtEl>
                                        <p:attrNameLst>
                                          <p:attrName>style.visibility</p:attrName>
                                        </p:attrNameLst>
                                      </p:cBhvr>
                                      <p:to>
                                        <p:strVal val="visible"/>
                                      </p:to>
                                    </p:set>
                                    <p:animEffect transition="in" filter="fade">
                                      <p:cBhvr>
                                        <p:cTn id="69" dur="500"/>
                                        <p:tgtEl>
                                          <p:spTgt spid="7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78"/>
                                        </p:tgtEl>
                                        <p:attrNameLst>
                                          <p:attrName>style.visibility</p:attrName>
                                        </p:attrNameLst>
                                      </p:cBhvr>
                                      <p:to>
                                        <p:strVal val="visible"/>
                                      </p:to>
                                    </p:set>
                                    <p:animEffect transition="in" filter="fade">
                                      <p:cBhvr>
                                        <p:cTn id="74" dur="500"/>
                                        <p:tgtEl>
                                          <p:spTgt spid="78"/>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79"/>
                                        </p:tgtEl>
                                        <p:attrNameLst>
                                          <p:attrName>style.visibility</p:attrName>
                                        </p:attrNameLst>
                                      </p:cBhvr>
                                      <p:to>
                                        <p:strVal val="visible"/>
                                      </p:to>
                                    </p:set>
                                    <p:animEffect transition="in" filter="fade">
                                      <p:cBhvr>
                                        <p:cTn id="77" dur="500"/>
                                        <p:tgtEl>
                                          <p:spTgt spid="7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80"/>
                                        </p:tgtEl>
                                        <p:attrNameLst>
                                          <p:attrName>style.visibility</p:attrName>
                                        </p:attrNameLst>
                                      </p:cBhvr>
                                      <p:to>
                                        <p:strVal val="visible"/>
                                      </p:to>
                                    </p:set>
                                    <p:animEffect transition="in" filter="fade">
                                      <p:cBhvr>
                                        <p:cTn id="80" dur="500"/>
                                        <p:tgtEl>
                                          <p:spTgt spid="8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81"/>
                                        </p:tgtEl>
                                        <p:attrNameLst>
                                          <p:attrName>style.visibility</p:attrName>
                                        </p:attrNameLst>
                                      </p:cBhvr>
                                      <p:to>
                                        <p:strVal val="visible"/>
                                      </p:to>
                                    </p:set>
                                    <p:animEffect transition="in" filter="fade">
                                      <p:cBhvr>
                                        <p:cTn id="83" dur="500"/>
                                        <p:tgtEl>
                                          <p:spTgt spid="8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82"/>
                                        </p:tgtEl>
                                        <p:attrNameLst>
                                          <p:attrName>style.visibility</p:attrName>
                                        </p:attrNameLst>
                                      </p:cBhvr>
                                      <p:to>
                                        <p:strVal val="visible"/>
                                      </p:to>
                                    </p:set>
                                    <p:animEffect transition="in" filter="fade">
                                      <p:cBhvr>
                                        <p:cTn id="86" dur="500"/>
                                        <p:tgtEl>
                                          <p:spTgt spid="8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83"/>
                                        </p:tgtEl>
                                        <p:attrNameLst>
                                          <p:attrName>style.visibility</p:attrName>
                                        </p:attrNameLst>
                                      </p:cBhvr>
                                      <p:to>
                                        <p:strVal val="visible"/>
                                      </p:to>
                                    </p:set>
                                    <p:animEffect transition="in" filter="fade">
                                      <p:cBhvr>
                                        <p:cTn id="89" dur="500"/>
                                        <p:tgtEl>
                                          <p:spTgt spid="83"/>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fade">
                                      <p:cBhvr>
                                        <p:cTn id="94" dur="500"/>
                                        <p:tgtEl>
                                          <p:spTgt spid="8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85"/>
                                        </p:tgtEl>
                                        <p:attrNameLst>
                                          <p:attrName>style.visibility</p:attrName>
                                        </p:attrNameLst>
                                      </p:cBhvr>
                                      <p:to>
                                        <p:strVal val="visible"/>
                                      </p:to>
                                    </p:set>
                                    <p:animEffect transition="in" filter="fade">
                                      <p:cBhvr>
                                        <p:cTn id="99" dur="500"/>
                                        <p:tgtEl>
                                          <p:spTgt spid="8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91"/>
                                        </p:tgtEl>
                                        <p:attrNameLst>
                                          <p:attrName>style.visibility</p:attrName>
                                        </p:attrNameLst>
                                      </p:cBhvr>
                                      <p:to>
                                        <p:strVal val="visible"/>
                                      </p:to>
                                    </p:set>
                                    <p:animEffect transition="in" filter="fade">
                                      <p:cBhvr>
                                        <p:cTn id="104" dur="500"/>
                                        <p:tgtEl>
                                          <p:spTgt spid="9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92"/>
                                        </p:tgtEl>
                                        <p:attrNameLst>
                                          <p:attrName>style.visibility</p:attrName>
                                        </p:attrNameLst>
                                      </p:cBhvr>
                                      <p:to>
                                        <p:strVal val="visible"/>
                                      </p:to>
                                    </p:set>
                                    <p:animEffect transition="in" filter="fade">
                                      <p:cBhvr>
                                        <p:cTn id="109" dur="500"/>
                                        <p:tgtEl>
                                          <p:spTgt spid="9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93"/>
                                        </p:tgtEl>
                                        <p:attrNameLst>
                                          <p:attrName>style.visibility</p:attrName>
                                        </p:attrNameLst>
                                      </p:cBhvr>
                                      <p:to>
                                        <p:strVal val="visible"/>
                                      </p:to>
                                    </p:set>
                                    <p:animEffect transition="in" filter="fade">
                                      <p:cBhvr>
                                        <p:cTn id="114" dur="500"/>
                                        <p:tgtEl>
                                          <p:spTgt spid="93"/>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94"/>
                                        </p:tgtEl>
                                        <p:attrNameLst>
                                          <p:attrName>style.visibility</p:attrName>
                                        </p:attrNameLst>
                                      </p:cBhvr>
                                      <p:to>
                                        <p:strVal val="visible"/>
                                      </p:to>
                                    </p:set>
                                    <p:animEffect transition="in" filter="fade">
                                      <p:cBhvr>
                                        <p:cTn id="119" dur="500"/>
                                        <p:tgtEl>
                                          <p:spTgt spid="9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99"/>
                                        </p:tgtEl>
                                        <p:attrNameLst>
                                          <p:attrName>style.visibility</p:attrName>
                                        </p:attrNameLst>
                                      </p:cBhvr>
                                      <p:to>
                                        <p:strVal val="visible"/>
                                      </p:to>
                                    </p:set>
                                    <p:animEffect transition="in" filter="fade">
                                      <p:cBhvr>
                                        <p:cTn id="122" dur="500"/>
                                        <p:tgtEl>
                                          <p:spTgt spid="99"/>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98"/>
                                        </p:tgtEl>
                                        <p:attrNameLst>
                                          <p:attrName>style.visibility</p:attrName>
                                        </p:attrNameLst>
                                      </p:cBhvr>
                                      <p:to>
                                        <p:strVal val="visible"/>
                                      </p:to>
                                    </p:set>
                                    <p:animEffect transition="in" filter="fade">
                                      <p:cBhvr>
                                        <p:cTn id="125" dur="500"/>
                                        <p:tgtEl>
                                          <p:spTgt spid="98"/>
                                        </p:tgtEl>
                                      </p:cBhvr>
                                    </p:animEffect>
                                  </p:childTnLst>
                                </p:cTn>
                              </p:par>
                              <p:par>
                                <p:cTn id="126" presetID="10" presetClass="entr" presetSubtype="0" fill="hold" nodeType="withEffect">
                                  <p:stCondLst>
                                    <p:cond delay="0"/>
                                  </p:stCondLst>
                                  <p:childTnLst>
                                    <p:set>
                                      <p:cBhvr>
                                        <p:cTn id="127" dur="1" fill="hold">
                                          <p:stCondLst>
                                            <p:cond delay="0"/>
                                          </p:stCondLst>
                                        </p:cTn>
                                        <p:tgtEl>
                                          <p:spTgt spid="100"/>
                                        </p:tgtEl>
                                        <p:attrNameLst>
                                          <p:attrName>style.visibility</p:attrName>
                                        </p:attrNameLst>
                                      </p:cBhvr>
                                      <p:to>
                                        <p:strVal val="visible"/>
                                      </p:to>
                                    </p:set>
                                    <p:animEffect transition="in" filter="fade">
                                      <p:cBhvr>
                                        <p:cTn id="128" dur="500"/>
                                        <p:tgtEl>
                                          <p:spTgt spid="100"/>
                                        </p:tgtEl>
                                      </p:cBhvr>
                                    </p:animEffect>
                                  </p:childTnLst>
                                </p:cTn>
                              </p:par>
                              <p:par>
                                <p:cTn id="129" presetID="10" presetClass="entr" presetSubtype="0" fill="hold" nodeType="withEffect">
                                  <p:stCondLst>
                                    <p:cond delay="0"/>
                                  </p:stCondLst>
                                  <p:childTnLst>
                                    <p:set>
                                      <p:cBhvr>
                                        <p:cTn id="130" dur="1" fill="hold">
                                          <p:stCondLst>
                                            <p:cond delay="0"/>
                                          </p:stCondLst>
                                        </p:cTn>
                                        <p:tgtEl>
                                          <p:spTgt spid="101"/>
                                        </p:tgtEl>
                                        <p:attrNameLst>
                                          <p:attrName>style.visibility</p:attrName>
                                        </p:attrNameLst>
                                      </p:cBhvr>
                                      <p:to>
                                        <p:strVal val="visible"/>
                                      </p:to>
                                    </p:set>
                                    <p:animEffect transition="in" filter="fade">
                                      <p:cBhvr>
                                        <p:cTn id="131" dur="500"/>
                                        <p:tgtEl>
                                          <p:spTgt spid="101"/>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102"/>
                                        </p:tgtEl>
                                        <p:attrNameLst>
                                          <p:attrName>style.visibility</p:attrName>
                                        </p:attrNameLst>
                                      </p:cBhvr>
                                      <p:to>
                                        <p:strVal val="visible"/>
                                      </p:to>
                                    </p:set>
                                    <p:animEffect transition="in" filter="fade">
                                      <p:cBhvr>
                                        <p:cTn id="136" dur="500"/>
                                        <p:tgtEl>
                                          <p:spTgt spid="10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103"/>
                                        </p:tgtEl>
                                        <p:attrNameLst>
                                          <p:attrName>style.visibility</p:attrName>
                                        </p:attrNameLst>
                                      </p:cBhvr>
                                      <p:to>
                                        <p:strVal val="visible"/>
                                      </p:to>
                                    </p:set>
                                    <p:animEffect transition="in" filter="fade">
                                      <p:cBhvr>
                                        <p:cTn id="141"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1" grpId="0"/>
      <p:bldP spid="82" grpId="0"/>
      <p:bldP spid="83" grpId="0"/>
      <p:bldP spid="48" grpId="0" animBg="1"/>
      <p:bldP spid="57" grpId="0" animBg="1"/>
      <p:bldP spid="59" grpId="0" animBg="1"/>
      <p:bldP spid="61" grpId="0" animBg="1"/>
      <p:bldP spid="63" grpId="0" animBg="1"/>
      <p:bldP spid="67" grpId="0" animBg="1"/>
      <p:bldP spid="69" grpId="0" animBg="1"/>
      <p:bldP spid="70" grpId="0"/>
      <p:bldP spid="71" grpId="0"/>
      <p:bldP spid="72" grpId="0"/>
      <p:bldP spid="75" grpId="0"/>
      <p:bldP spid="76" grpId="0"/>
      <p:bldP spid="77" grpId="0"/>
      <p:bldP spid="84" grpId="0"/>
      <p:bldP spid="91" grpId="0"/>
      <p:bldP spid="92" grpId="0"/>
      <p:bldP spid="93" grpId="0"/>
      <p:bldP spid="94" grpId="0"/>
      <p:bldP spid="98" grpId="0"/>
      <p:bldP spid="99" grpId="0"/>
      <p:bldP spid="102" grpId="0"/>
      <p:bldP spid="103"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941914" cy="2062103"/>
          </a:xfrm>
          <a:prstGeom prst="rect">
            <a:avLst/>
          </a:prstGeom>
        </p:spPr>
        <p:txBody>
          <a:bodyPr wrap="square">
            <a:spAutoFit/>
          </a:bodyPr>
          <a:lstStyle/>
          <a:p>
            <a:r>
              <a:rPr lang="en-US" sz="3200" b="1" dirty="0"/>
              <a:t>Liam thinks of a number.</a:t>
            </a:r>
          </a:p>
          <a:p>
            <a:r>
              <a:rPr lang="en-US" sz="3200" b="1" dirty="0"/>
              <a:t>He multiplies the number by 5 and then subtracts 60 from the result.</a:t>
            </a:r>
          </a:p>
          <a:p>
            <a:r>
              <a:rPr lang="en-US" sz="3200" b="1" dirty="0"/>
              <a:t>His answer equals the number he started with.</a:t>
            </a:r>
          </a:p>
          <a:p>
            <a:r>
              <a:rPr lang="en-US" sz="3200" b="1" dirty="0"/>
              <a:t>What was the number Liam started with?</a:t>
            </a:r>
          </a:p>
        </p:txBody>
      </p:sp>
      <p:sp>
        <p:nvSpPr>
          <p:cNvPr id="84" name="TextBox 83">
            <a:extLst>
              <a:ext uri="{FF2B5EF4-FFF2-40B4-BE49-F238E27FC236}">
                <a16:creationId xmlns:a16="http://schemas.microsoft.com/office/drawing/2014/main" id="{18DCD0CB-D41F-4C49-AEE4-B20693C5A893}"/>
              </a:ext>
            </a:extLst>
          </p:cNvPr>
          <p:cNvSpPr txBox="1"/>
          <p:nvPr/>
        </p:nvSpPr>
        <p:spPr>
          <a:xfrm>
            <a:off x="7145833" y="1504991"/>
            <a:ext cx="7781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49" name="Rectangle 48">
            <a:extLst>
              <a:ext uri="{FF2B5EF4-FFF2-40B4-BE49-F238E27FC236}">
                <a16:creationId xmlns:a16="http://schemas.microsoft.com/office/drawing/2014/main" id="{DFC52EA6-90CF-4FB6-AACF-67D4744CA28B}"/>
              </a:ext>
            </a:extLst>
          </p:cNvPr>
          <p:cNvSpPr/>
          <p:nvPr/>
        </p:nvSpPr>
        <p:spPr>
          <a:xfrm>
            <a:off x="623457" y="2121461"/>
            <a:ext cx="5747363" cy="584775"/>
          </a:xfrm>
          <a:prstGeom prst="rect">
            <a:avLst/>
          </a:prstGeom>
        </p:spPr>
        <p:txBody>
          <a:bodyPr wrap="square">
            <a:spAutoFit/>
          </a:bodyPr>
          <a:lstStyle/>
          <a:p>
            <a:r>
              <a:rPr lang="en-GB" sz="3200" b="1" dirty="0">
                <a:solidFill>
                  <a:srgbClr val="FF0000"/>
                </a:solidFill>
              </a:rPr>
              <a:t>Trial and improvement: </a:t>
            </a:r>
            <a:endParaRPr lang="en-GB" sz="2800" dirty="0">
              <a:solidFill>
                <a:srgbClr val="FF0000"/>
              </a:solidFill>
            </a:endParaRPr>
          </a:p>
        </p:txBody>
      </p:sp>
      <p:sp>
        <p:nvSpPr>
          <p:cNvPr id="51" name="Rectangle 50">
            <a:extLst>
              <a:ext uri="{FF2B5EF4-FFF2-40B4-BE49-F238E27FC236}">
                <a16:creationId xmlns:a16="http://schemas.microsoft.com/office/drawing/2014/main" id="{809DBF12-F419-4AD3-8D0D-49F0F1BE4F90}"/>
              </a:ext>
            </a:extLst>
          </p:cNvPr>
          <p:cNvSpPr/>
          <p:nvPr/>
        </p:nvSpPr>
        <p:spPr>
          <a:xfrm>
            <a:off x="865798" y="2844225"/>
            <a:ext cx="5747363" cy="584775"/>
          </a:xfrm>
          <a:prstGeom prst="rect">
            <a:avLst/>
          </a:prstGeom>
        </p:spPr>
        <p:txBody>
          <a:bodyPr wrap="square">
            <a:spAutoFit/>
          </a:bodyPr>
          <a:lstStyle/>
          <a:p>
            <a:r>
              <a:rPr lang="en-GB" sz="3200" b="1" dirty="0">
                <a:solidFill>
                  <a:srgbClr val="FF0000"/>
                </a:solidFill>
              </a:rPr>
              <a:t>20 x 5 = 100</a:t>
            </a:r>
            <a:endParaRPr lang="en-GB" sz="2800" dirty="0">
              <a:solidFill>
                <a:srgbClr val="FF0000"/>
              </a:solidFill>
            </a:endParaRPr>
          </a:p>
        </p:txBody>
      </p:sp>
      <p:sp>
        <p:nvSpPr>
          <p:cNvPr id="53" name="Rectangle 52">
            <a:extLst>
              <a:ext uri="{FF2B5EF4-FFF2-40B4-BE49-F238E27FC236}">
                <a16:creationId xmlns:a16="http://schemas.microsoft.com/office/drawing/2014/main" id="{955C90FE-BDBC-4604-8518-ED2DF243EDCA}"/>
              </a:ext>
            </a:extLst>
          </p:cNvPr>
          <p:cNvSpPr/>
          <p:nvPr/>
        </p:nvSpPr>
        <p:spPr>
          <a:xfrm>
            <a:off x="3222318" y="2844225"/>
            <a:ext cx="5747363" cy="584775"/>
          </a:xfrm>
          <a:prstGeom prst="rect">
            <a:avLst/>
          </a:prstGeom>
        </p:spPr>
        <p:txBody>
          <a:bodyPr wrap="square">
            <a:spAutoFit/>
          </a:bodyPr>
          <a:lstStyle/>
          <a:p>
            <a:r>
              <a:rPr lang="en-GB" sz="3200" b="1" dirty="0">
                <a:solidFill>
                  <a:srgbClr val="FF0000"/>
                </a:solidFill>
              </a:rPr>
              <a:t>100 – 60 = 40</a:t>
            </a:r>
            <a:endParaRPr lang="en-GB" sz="2800" dirty="0">
              <a:solidFill>
                <a:srgbClr val="FF0000"/>
              </a:solidFill>
            </a:endParaRPr>
          </a:p>
        </p:txBody>
      </p:sp>
      <p:sp>
        <p:nvSpPr>
          <p:cNvPr id="54" name="Rectangle 53">
            <a:extLst>
              <a:ext uri="{FF2B5EF4-FFF2-40B4-BE49-F238E27FC236}">
                <a16:creationId xmlns:a16="http://schemas.microsoft.com/office/drawing/2014/main" id="{0075A824-66BF-49F2-B4FE-047BC567BFA7}"/>
              </a:ext>
            </a:extLst>
          </p:cNvPr>
          <p:cNvSpPr/>
          <p:nvPr/>
        </p:nvSpPr>
        <p:spPr>
          <a:xfrm>
            <a:off x="865798" y="3412445"/>
            <a:ext cx="5747363" cy="584775"/>
          </a:xfrm>
          <a:prstGeom prst="rect">
            <a:avLst/>
          </a:prstGeom>
        </p:spPr>
        <p:txBody>
          <a:bodyPr wrap="square">
            <a:spAutoFit/>
          </a:bodyPr>
          <a:lstStyle/>
          <a:p>
            <a:r>
              <a:rPr lang="en-GB" sz="3200" b="1" dirty="0">
                <a:solidFill>
                  <a:srgbClr val="FF0000"/>
                </a:solidFill>
              </a:rPr>
              <a:t>12 x 5 = 60</a:t>
            </a:r>
            <a:endParaRPr lang="en-GB" sz="2800" dirty="0">
              <a:solidFill>
                <a:srgbClr val="FF0000"/>
              </a:solidFill>
            </a:endParaRPr>
          </a:p>
        </p:txBody>
      </p:sp>
      <p:sp>
        <p:nvSpPr>
          <p:cNvPr id="55" name="Rectangle 54">
            <a:extLst>
              <a:ext uri="{FF2B5EF4-FFF2-40B4-BE49-F238E27FC236}">
                <a16:creationId xmlns:a16="http://schemas.microsoft.com/office/drawing/2014/main" id="{1FF333C6-3E39-4026-A7C3-14ECE050CB7E}"/>
              </a:ext>
            </a:extLst>
          </p:cNvPr>
          <p:cNvSpPr/>
          <p:nvPr/>
        </p:nvSpPr>
        <p:spPr>
          <a:xfrm>
            <a:off x="3432179" y="3412445"/>
            <a:ext cx="2428976" cy="584775"/>
          </a:xfrm>
          <a:prstGeom prst="rect">
            <a:avLst/>
          </a:prstGeom>
        </p:spPr>
        <p:txBody>
          <a:bodyPr wrap="square">
            <a:spAutoFit/>
          </a:bodyPr>
          <a:lstStyle/>
          <a:p>
            <a:r>
              <a:rPr lang="en-GB" sz="3200" b="1" dirty="0">
                <a:solidFill>
                  <a:srgbClr val="FF0000"/>
                </a:solidFill>
              </a:rPr>
              <a:t>60 – 60 = 0</a:t>
            </a:r>
            <a:endParaRPr lang="en-GB" sz="2800" dirty="0">
              <a:solidFill>
                <a:srgbClr val="FF0000"/>
              </a:solidFill>
            </a:endParaRPr>
          </a:p>
        </p:txBody>
      </p:sp>
      <p:sp>
        <p:nvSpPr>
          <p:cNvPr id="56" name="Rectangle 55">
            <a:extLst>
              <a:ext uri="{FF2B5EF4-FFF2-40B4-BE49-F238E27FC236}">
                <a16:creationId xmlns:a16="http://schemas.microsoft.com/office/drawing/2014/main" id="{185471CF-C85F-4165-AF33-17EAF3339D99}"/>
              </a:ext>
            </a:extLst>
          </p:cNvPr>
          <p:cNvSpPr/>
          <p:nvPr/>
        </p:nvSpPr>
        <p:spPr>
          <a:xfrm>
            <a:off x="865798" y="3997220"/>
            <a:ext cx="5747363" cy="584775"/>
          </a:xfrm>
          <a:prstGeom prst="rect">
            <a:avLst/>
          </a:prstGeom>
        </p:spPr>
        <p:txBody>
          <a:bodyPr wrap="square">
            <a:spAutoFit/>
          </a:bodyPr>
          <a:lstStyle/>
          <a:p>
            <a:r>
              <a:rPr lang="en-GB" sz="3200" b="1" dirty="0">
                <a:solidFill>
                  <a:srgbClr val="FF0000"/>
                </a:solidFill>
              </a:rPr>
              <a:t>15 x 5 = 75</a:t>
            </a:r>
            <a:endParaRPr lang="en-GB" sz="2800" dirty="0">
              <a:solidFill>
                <a:srgbClr val="FF0000"/>
              </a:solidFill>
            </a:endParaRPr>
          </a:p>
        </p:txBody>
      </p:sp>
      <p:sp>
        <p:nvSpPr>
          <p:cNvPr id="65" name="Rectangle 64">
            <a:extLst>
              <a:ext uri="{FF2B5EF4-FFF2-40B4-BE49-F238E27FC236}">
                <a16:creationId xmlns:a16="http://schemas.microsoft.com/office/drawing/2014/main" id="{D2D89E1E-C1F2-425C-B7EB-272CF9FE18A2}"/>
              </a:ext>
            </a:extLst>
          </p:cNvPr>
          <p:cNvSpPr/>
          <p:nvPr/>
        </p:nvSpPr>
        <p:spPr>
          <a:xfrm>
            <a:off x="3402198" y="3997220"/>
            <a:ext cx="2458957" cy="584775"/>
          </a:xfrm>
          <a:prstGeom prst="rect">
            <a:avLst/>
          </a:prstGeom>
        </p:spPr>
        <p:txBody>
          <a:bodyPr wrap="square">
            <a:spAutoFit/>
          </a:bodyPr>
          <a:lstStyle/>
          <a:p>
            <a:r>
              <a:rPr lang="en-GB" sz="3200" b="1" dirty="0">
                <a:solidFill>
                  <a:srgbClr val="FF0000"/>
                </a:solidFill>
              </a:rPr>
              <a:t>75 – 60 = 15</a:t>
            </a:r>
            <a:endParaRPr lang="en-GB" sz="2800" dirty="0">
              <a:solidFill>
                <a:srgbClr val="FF0000"/>
              </a:solidFill>
            </a:endParaRPr>
          </a:p>
        </p:txBody>
      </p:sp>
    </p:spTree>
    <p:extLst>
      <p:ext uri="{BB962C8B-B14F-4D97-AF65-F5344CB8AC3E}">
        <p14:creationId xmlns:p14="http://schemas.microsoft.com/office/powerpoint/2010/main" val="217608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dissolv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dissolve">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dissolve">
                                      <p:cBhvr>
                                        <p:cTn id="27" dur="500"/>
                                        <p:tgtEl>
                                          <p:spTgt spid="5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dissolv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dissolve">
                                      <p:cBhvr>
                                        <p:cTn id="37" dur="500"/>
                                        <p:tgtEl>
                                          <p:spTgt spid="6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84"/>
                                        </p:tgtEl>
                                        <p:attrNameLst>
                                          <p:attrName>style.visibility</p:attrName>
                                        </p:attrNameLst>
                                      </p:cBhvr>
                                      <p:to>
                                        <p:strVal val="visible"/>
                                      </p:to>
                                    </p:set>
                                    <p:animEffect transition="in" filter="fade">
                                      <p:cBhvr>
                                        <p:cTn id="4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49" grpId="0"/>
      <p:bldP spid="51" grpId="0"/>
      <p:bldP spid="53" grpId="0"/>
      <p:bldP spid="54" grpId="0"/>
      <p:bldP spid="55" grpId="0"/>
      <p:bldP spid="56" grpId="0"/>
      <p:bldP spid="65"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62" name="Picture 2">
            <a:extLst>
              <a:ext uri="{FF2B5EF4-FFF2-40B4-BE49-F238E27FC236}">
                <a16:creationId xmlns:a16="http://schemas.microsoft.com/office/drawing/2014/main" id="{62186055-9B1E-4370-A2BA-06DCBE41F1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98546" y="391127"/>
            <a:ext cx="3965575" cy="195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In a country dance there are 3 boys and 2 girls in every line.</a:t>
            </a:r>
          </a:p>
          <a:p>
            <a:r>
              <a:rPr lang="en-US" sz="3200" b="1" dirty="0"/>
              <a:t>42 boys take part in the dance.</a:t>
            </a:r>
          </a:p>
          <a:p>
            <a:r>
              <a:rPr lang="en-US" sz="3200" b="1" dirty="0"/>
              <a:t>How many girls take part?</a:t>
            </a:r>
          </a:p>
        </p:txBody>
      </p:sp>
      <p:sp>
        <p:nvSpPr>
          <p:cNvPr id="5" name="Rectangle 4">
            <a:extLst>
              <a:ext uri="{FF2B5EF4-FFF2-40B4-BE49-F238E27FC236}">
                <a16:creationId xmlns:a16="http://schemas.microsoft.com/office/drawing/2014/main" id="{0C6E208F-36DD-4A57-9D65-96235AFBF5CA}"/>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boys</a:t>
            </a:r>
          </a:p>
        </p:txBody>
      </p:sp>
      <p:sp>
        <p:nvSpPr>
          <p:cNvPr id="6" name="Rectangle 5">
            <a:extLst>
              <a:ext uri="{FF2B5EF4-FFF2-40B4-BE49-F238E27FC236}">
                <a16:creationId xmlns:a16="http://schemas.microsoft.com/office/drawing/2014/main" id="{73B15F92-5FDC-4D7F-877E-BE1E8A64DA9F}"/>
              </a:ext>
            </a:extLst>
          </p:cNvPr>
          <p:cNvSpPr/>
          <p:nvPr/>
        </p:nvSpPr>
        <p:spPr>
          <a:xfrm>
            <a:off x="3316949"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girls</a:t>
            </a:r>
          </a:p>
        </p:txBody>
      </p:sp>
      <p:sp>
        <p:nvSpPr>
          <p:cNvPr id="7" name="Rectangle 6">
            <a:extLst>
              <a:ext uri="{FF2B5EF4-FFF2-40B4-BE49-F238E27FC236}">
                <a16:creationId xmlns:a16="http://schemas.microsoft.com/office/drawing/2014/main" id="{37565B91-CA6D-4A96-B31E-B916236AB890}"/>
              </a:ext>
            </a:extLst>
          </p:cNvPr>
          <p:cNvSpPr/>
          <p:nvPr/>
        </p:nvSpPr>
        <p:spPr>
          <a:xfrm>
            <a:off x="97174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42 boys</a:t>
            </a:r>
          </a:p>
        </p:txBody>
      </p:sp>
      <p:cxnSp>
        <p:nvCxnSpPr>
          <p:cNvPr id="8" name="Straight Arrow Connector 7">
            <a:extLst>
              <a:ext uri="{FF2B5EF4-FFF2-40B4-BE49-F238E27FC236}">
                <a16:creationId xmlns:a16="http://schemas.microsoft.com/office/drawing/2014/main" id="{C4BF75B8-4536-4B41-B1C2-C6B95538BF47}"/>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972854D3-7428-45A7-8879-8B43ECEB6EB3}"/>
              </a:ext>
            </a:extLst>
          </p:cNvPr>
          <p:cNvSpPr/>
          <p:nvPr/>
        </p:nvSpPr>
        <p:spPr>
          <a:xfrm>
            <a:off x="1474826"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9D6C9533-F389-4343-8A5F-101A1862FEBE}"/>
              </a:ext>
            </a:extLst>
          </p:cNvPr>
          <p:cNvCxnSpPr/>
          <p:nvPr/>
        </p:nvCxnSpPr>
        <p:spPr>
          <a:xfrm>
            <a:off x="3763140"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E631886-3D5F-40BA-84F4-8F1D2D4E93CA}"/>
              </a:ext>
            </a:extLst>
          </p:cNvPr>
          <p:cNvSpPr/>
          <p:nvPr/>
        </p:nvSpPr>
        <p:spPr>
          <a:xfrm>
            <a:off x="3847014"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2FDF5C62-85AA-4641-968D-9D6E895AE78A}"/>
              </a:ext>
            </a:extLst>
          </p:cNvPr>
          <p:cNvSpPr/>
          <p:nvPr/>
        </p:nvSpPr>
        <p:spPr>
          <a:xfrm>
            <a:off x="3316949"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girls</a:t>
            </a:r>
          </a:p>
        </p:txBody>
      </p:sp>
      <p:sp>
        <p:nvSpPr>
          <p:cNvPr id="13" name="Rectangle 12">
            <a:extLst>
              <a:ext uri="{FF2B5EF4-FFF2-40B4-BE49-F238E27FC236}">
                <a16:creationId xmlns:a16="http://schemas.microsoft.com/office/drawing/2014/main" id="{0F222D1B-E485-4F48-A417-D4C7FE7008FA}"/>
              </a:ext>
            </a:extLst>
          </p:cNvPr>
          <p:cNvSpPr/>
          <p:nvPr/>
        </p:nvSpPr>
        <p:spPr>
          <a:xfrm>
            <a:off x="4642959" y="1034885"/>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girls </a:t>
            </a:r>
          </a:p>
        </p:txBody>
      </p:sp>
      <p:sp>
        <p:nvSpPr>
          <p:cNvPr id="14" name="TextBox 13">
            <a:extLst>
              <a:ext uri="{FF2B5EF4-FFF2-40B4-BE49-F238E27FC236}">
                <a16:creationId xmlns:a16="http://schemas.microsoft.com/office/drawing/2014/main" id="{B88BB067-A75D-43EE-9ED7-41C8AEE96DBE}"/>
              </a:ext>
            </a:extLst>
          </p:cNvPr>
          <p:cNvSpPr txBox="1"/>
          <p:nvPr/>
        </p:nvSpPr>
        <p:spPr>
          <a:xfrm>
            <a:off x="1390952" y="4474033"/>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15" name="TextBox 14">
            <a:extLst>
              <a:ext uri="{FF2B5EF4-FFF2-40B4-BE49-F238E27FC236}">
                <a16:creationId xmlns:a16="http://schemas.microsoft.com/office/drawing/2014/main" id="{08565450-AC94-4821-AC0F-DF5A04855BC1}"/>
              </a:ext>
            </a:extLst>
          </p:cNvPr>
          <p:cNvSpPr txBox="1"/>
          <p:nvPr/>
        </p:nvSpPr>
        <p:spPr>
          <a:xfrm>
            <a:off x="916335" y="448709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6" name="Straight Connector 15">
            <a:extLst>
              <a:ext uri="{FF2B5EF4-FFF2-40B4-BE49-F238E27FC236}">
                <a16:creationId xmlns:a16="http://schemas.microsoft.com/office/drawing/2014/main" id="{821B0362-9439-4616-868E-BF0EFBF6920C}"/>
              </a:ext>
            </a:extLst>
          </p:cNvPr>
          <p:cNvCxnSpPr>
            <a:cxnSpLocks/>
          </p:cNvCxnSpPr>
          <p:nvPr/>
        </p:nvCxnSpPr>
        <p:spPr>
          <a:xfrm>
            <a:off x="1390952" y="4536653"/>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534A8A3-96E2-4BE1-99B4-6EA2CF5BBE7A}"/>
              </a:ext>
            </a:extLst>
          </p:cNvPr>
          <p:cNvCxnSpPr>
            <a:cxnSpLocks/>
          </p:cNvCxnSpPr>
          <p:nvPr/>
        </p:nvCxnSpPr>
        <p:spPr>
          <a:xfrm>
            <a:off x="1409904" y="453665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275CA73-A41B-4993-8DFF-F22B63B4B101}"/>
              </a:ext>
            </a:extLst>
          </p:cNvPr>
          <p:cNvSpPr txBox="1"/>
          <p:nvPr/>
        </p:nvSpPr>
        <p:spPr>
          <a:xfrm>
            <a:off x="1391323" y="40363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071C2E57-6CFD-4E7C-BE75-F897FFB76C58}"/>
              </a:ext>
            </a:extLst>
          </p:cNvPr>
          <p:cNvSpPr txBox="1"/>
          <p:nvPr/>
        </p:nvSpPr>
        <p:spPr>
          <a:xfrm>
            <a:off x="1814329" y="40363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0" name="TextBox 19">
            <a:extLst>
              <a:ext uri="{FF2B5EF4-FFF2-40B4-BE49-F238E27FC236}">
                <a16:creationId xmlns:a16="http://schemas.microsoft.com/office/drawing/2014/main" id="{550475E1-F2C8-4289-AC01-66D1231D4D54}"/>
              </a:ext>
            </a:extLst>
          </p:cNvPr>
          <p:cNvSpPr txBox="1"/>
          <p:nvPr/>
        </p:nvSpPr>
        <p:spPr>
          <a:xfrm>
            <a:off x="1701574" y="452060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21" name="Group 20">
            <a:extLst>
              <a:ext uri="{FF2B5EF4-FFF2-40B4-BE49-F238E27FC236}">
                <a16:creationId xmlns:a16="http://schemas.microsoft.com/office/drawing/2014/main" id="{3B15DEF6-FC4F-4D23-ADC2-11D610BE0118}"/>
              </a:ext>
            </a:extLst>
          </p:cNvPr>
          <p:cNvGrpSpPr/>
          <p:nvPr/>
        </p:nvGrpSpPr>
        <p:grpSpPr>
          <a:xfrm>
            <a:off x="3303320" y="4036343"/>
            <a:ext cx="1861800" cy="1405123"/>
            <a:chOff x="2248666" y="1937292"/>
            <a:chExt cx="1861800" cy="1405123"/>
          </a:xfrm>
        </p:grpSpPr>
        <p:sp>
          <p:nvSpPr>
            <p:cNvPr id="22" name="TextBox 21">
              <a:extLst>
                <a:ext uri="{FF2B5EF4-FFF2-40B4-BE49-F238E27FC236}">
                  <a16:creationId xmlns:a16="http://schemas.microsoft.com/office/drawing/2014/main" id="{01566717-72D1-43CC-936F-1576C93BFC0D}"/>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23" name="TextBox 22">
              <a:extLst>
                <a:ext uri="{FF2B5EF4-FFF2-40B4-BE49-F238E27FC236}">
                  <a16:creationId xmlns:a16="http://schemas.microsoft.com/office/drawing/2014/main" id="{33A5EE41-2B5E-4A50-A2AF-D977AA73251F}"/>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D4E2C0EC-B53A-445E-84DE-80DE8604567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5" name="Straight Connector 24">
              <a:extLst>
                <a:ext uri="{FF2B5EF4-FFF2-40B4-BE49-F238E27FC236}">
                  <a16:creationId xmlns:a16="http://schemas.microsoft.com/office/drawing/2014/main" id="{7D70D6DB-4D2F-4043-8E8E-C60F8FB49E3E}"/>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691C17B-F673-427A-9FE0-93096AE3BCAA}"/>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0C00582B-0C8A-4168-82A1-92207B4C7932}"/>
              </a:ext>
            </a:extLst>
          </p:cNvPr>
          <p:cNvSpPr txBox="1"/>
          <p:nvPr/>
        </p:nvSpPr>
        <p:spPr>
          <a:xfrm>
            <a:off x="4198435" y="4927919"/>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8" name="TextBox 27">
            <a:extLst>
              <a:ext uri="{FF2B5EF4-FFF2-40B4-BE49-F238E27FC236}">
                <a16:creationId xmlns:a16="http://schemas.microsoft.com/office/drawing/2014/main" id="{56C86CF9-5D60-4282-9346-8D54E15A0153}"/>
              </a:ext>
            </a:extLst>
          </p:cNvPr>
          <p:cNvSpPr txBox="1"/>
          <p:nvPr/>
        </p:nvSpPr>
        <p:spPr>
          <a:xfrm>
            <a:off x="3763140" y="4927920"/>
            <a:ext cx="5076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Rectangle 28">
            <a:extLst>
              <a:ext uri="{FF2B5EF4-FFF2-40B4-BE49-F238E27FC236}">
                <a16:creationId xmlns:a16="http://schemas.microsoft.com/office/drawing/2014/main" id="{60ADFE2B-9D1A-48C0-9042-F12FAA204E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12301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fade">
                                      <p:cBhvr>
                                        <p:cTn id="51" dur="500"/>
                                        <p:tgtEl>
                                          <p:spTgt spid="9"/>
                                        </p:tgtEl>
                                      </p:cBhvr>
                                    </p:animEffect>
                                  </p:childTnLst>
                                </p:cTn>
                              </p:par>
                              <p:par>
                                <p:cTn id="52" presetID="10" presetClass="entr" presetSubtype="0" fill="hold" nodeType="with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fade">
                                      <p:cBhvr>
                                        <p:cTn id="54" dur="500"/>
                                        <p:tgtEl>
                                          <p:spTgt spid="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fade">
                                      <p:cBhvr>
                                        <p:cTn id="59" dur="500"/>
                                        <p:tgtEl>
                                          <p:spTgt spid="11"/>
                                        </p:tgtEl>
                                      </p:cBhvr>
                                    </p:animEffect>
                                  </p:childTnLst>
                                </p:cTn>
                              </p:par>
                              <p:par>
                                <p:cTn id="60" presetID="10" presetClass="entr" presetSubtype="0" fill="hold" nodeType="with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500"/>
                                        <p:tgtEl>
                                          <p:spTgt spid="1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P spid="14" grpId="0"/>
      <p:bldP spid="15" grpId="0"/>
      <p:bldP spid="18" grpId="0"/>
      <p:bldP spid="19" grpId="0"/>
      <p:bldP spid="20" grpId="0"/>
      <p:bldP spid="27" grpId="0"/>
      <p:bldP spid="28"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i="1" dirty="0"/>
              <a:t>n</a:t>
            </a:r>
            <a:r>
              <a:rPr lang="en-US" sz="3200" b="1" dirty="0"/>
              <a:t> and </a:t>
            </a:r>
            <a:r>
              <a:rPr lang="en-US" sz="3200" b="1" i="1" dirty="0"/>
              <a:t>p</a:t>
            </a:r>
            <a:r>
              <a:rPr lang="en-US" sz="3200" b="1" dirty="0"/>
              <a:t> stand for two numbers.</a:t>
            </a:r>
          </a:p>
          <a:p>
            <a:r>
              <a:rPr lang="en-US" sz="3200" b="1" i="1" dirty="0"/>
              <a:t>n</a:t>
            </a:r>
            <a:r>
              <a:rPr lang="en-US" sz="3200" b="1" dirty="0"/>
              <a:t> is a multiple of 5 </a:t>
            </a:r>
          </a:p>
          <a:p>
            <a:r>
              <a:rPr lang="en-US" sz="3200" b="1" i="1" dirty="0"/>
              <a:t>p</a:t>
            </a:r>
            <a:r>
              <a:rPr lang="en-US" sz="3200" b="1" dirty="0"/>
              <a:t> is a multiple of 6</a:t>
            </a:r>
          </a:p>
          <a:p>
            <a:endParaRPr lang="en-US" sz="3200" b="1" dirty="0"/>
          </a:p>
          <a:p>
            <a:endParaRPr lang="en-US" sz="3200" b="1" dirty="0"/>
          </a:p>
          <a:p>
            <a:endParaRPr lang="en-US" sz="3200" b="1" dirty="0"/>
          </a:p>
          <a:p>
            <a:r>
              <a:rPr lang="en-US" sz="3200" b="1" dirty="0"/>
              <a:t>Find numbers that </a:t>
            </a:r>
            <a:r>
              <a:rPr lang="en-US" sz="3200" b="1" i="1" dirty="0"/>
              <a:t>n</a:t>
            </a:r>
            <a:r>
              <a:rPr lang="en-US" sz="3200" b="1" dirty="0"/>
              <a:t> and </a:t>
            </a:r>
            <a:r>
              <a:rPr lang="en-US" sz="3200" b="1" i="1" dirty="0"/>
              <a:t>p</a:t>
            </a:r>
            <a:r>
              <a:rPr lang="en-US" sz="3200" b="1" dirty="0"/>
              <a:t> stand for.</a:t>
            </a:r>
          </a:p>
        </p:txBody>
      </p:sp>
      <p:pic>
        <p:nvPicPr>
          <p:cNvPr id="3" name="Picture 2">
            <a:extLst>
              <a:ext uri="{FF2B5EF4-FFF2-40B4-BE49-F238E27FC236}">
                <a16:creationId xmlns:a16="http://schemas.microsoft.com/office/drawing/2014/main" id="{D50BAD28-8C41-4D32-B1E6-B0D08F957375}"/>
              </a:ext>
            </a:extLst>
          </p:cNvPr>
          <p:cNvPicPr>
            <a:picLocks noChangeAspect="1"/>
          </p:cNvPicPr>
          <p:nvPr/>
        </p:nvPicPr>
        <p:blipFill>
          <a:blip r:embed="rId3"/>
          <a:stretch>
            <a:fillRect/>
          </a:stretch>
        </p:blipFill>
        <p:spPr>
          <a:xfrm>
            <a:off x="559152" y="1689907"/>
            <a:ext cx="2177542" cy="1252241"/>
          </a:xfrm>
          <a:prstGeom prst="rect">
            <a:avLst/>
          </a:prstGeom>
        </p:spPr>
      </p:pic>
      <p:sp>
        <p:nvSpPr>
          <p:cNvPr id="5" name="TextBox 4">
            <a:extLst>
              <a:ext uri="{FF2B5EF4-FFF2-40B4-BE49-F238E27FC236}">
                <a16:creationId xmlns:a16="http://schemas.microsoft.com/office/drawing/2014/main" id="{02932A30-A5A9-423B-8B38-1D18ADE9EF1D}"/>
              </a:ext>
            </a:extLst>
          </p:cNvPr>
          <p:cNvSpPr txBox="1"/>
          <p:nvPr/>
        </p:nvSpPr>
        <p:spPr>
          <a:xfrm>
            <a:off x="2959854" y="1672974"/>
            <a:ext cx="6726011" cy="584775"/>
          </a:xfrm>
          <a:prstGeom prst="rect">
            <a:avLst/>
          </a:prstGeom>
          <a:noFill/>
        </p:spPr>
        <p:txBody>
          <a:bodyPr wrap="square" rtlCol="0">
            <a:spAutoFit/>
          </a:bodyPr>
          <a:lstStyle/>
          <a:p>
            <a:r>
              <a:rPr lang="en-GB" sz="3200" b="1" dirty="0">
                <a:solidFill>
                  <a:srgbClr val="FF0000"/>
                </a:solidFill>
              </a:rPr>
              <a:t>5, 10, 15, 20, 25, 30, 35, …</a:t>
            </a:r>
          </a:p>
        </p:txBody>
      </p:sp>
      <p:sp>
        <p:nvSpPr>
          <p:cNvPr id="6" name="TextBox 5">
            <a:extLst>
              <a:ext uri="{FF2B5EF4-FFF2-40B4-BE49-F238E27FC236}">
                <a16:creationId xmlns:a16="http://schemas.microsoft.com/office/drawing/2014/main" id="{9B1AE058-EFD4-415D-987D-78FEB207C4B8}"/>
              </a:ext>
            </a:extLst>
          </p:cNvPr>
          <p:cNvSpPr txBox="1"/>
          <p:nvPr/>
        </p:nvSpPr>
        <p:spPr>
          <a:xfrm>
            <a:off x="2959853" y="2357373"/>
            <a:ext cx="6726011" cy="584775"/>
          </a:xfrm>
          <a:prstGeom prst="rect">
            <a:avLst/>
          </a:prstGeom>
          <a:noFill/>
        </p:spPr>
        <p:txBody>
          <a:bodyPr wrap="square" rtlCol="0">
            <a:spAutoFit/>
          </a:bodyPr>
          <a:lstStyle/>
          <a:p>
            <a:r>
              <a:rPr lang="en-GB" sz="3200" b="1" dirty="0">
                <a:solidFill>
                  <a:srgbClr val="FF0000"/>
                </a:solidFill>
              </a:rPr>
              <a:t>6, 12, 18, 24, 30, 36, 42, …</a:t>
            </a:r>
          </a:p>
        </p:txBody>
      </p:sp>
      <p:sp>
        <p:nvSpPr>
          <p:cNvPr id="4" name="Oval 3">
            <a:extLst>
              <a:ext uri="{FF2B5EF4-FFF2-40B4-BE49-F238E27FC236}">
                <a16:creationId xmlns:a16="http://schemas.microsoft.com/office/drawing/2014/main" id="{B081BB10-97F3-44F8-AC9C-3BDC589C4956}"/>
              </a:ext>
            </a:extLst>
          </p:cNvPr>
          <p:cNvSpPr/>
          <p:nvPr/>
        </p:nvSpPr>
        <p:spPr>
          <a:xfrm>
            <a:off x="4558789" y="1622175"/>
            <a:ext cx="609600" cy="68439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176CEEA-85B0-43F6-BF01-13D7784DF462}"/>
              </a:ext>
            </a:extLst>
          </p:cNvPr>
          <p:cNvSpPr/>
          <p:nvPr/>
        </p:nvSpPr>
        <p:spPr>
          <a:xfrm>
            <a:off x="5168389" y="2288015"/>
            <a:ext cx="609600" cy="68439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a:extLst>
              <a:ext uri="{FF2B5EF4-FFF2-40B4-BE49-F238E27FC236}">
                <a16:creationId xmlns:a16="http://schemas.microsoft.com/office/drawing/2014/main" id="{8E3615F8-5C91-4B06-96A3-7E973F726D6D}"/>
              </a:ext>
            </a:extLst>
          </p:cNvPr>
          <p:cNvSpPr txBox="1"/>
          <p:nvPr/>
        </p:nvSpPr>
        <p:spPr>
          <a:xfrm>
            <a:off x="6459417" y="2972414"/>
            <a:ext cx="2928998" cy="584775"/>
          </a:xfrm>
          <a:prstGeom prst="rect">
            <a:avLst/>
          </a:prstGeom>
          <a:noFill/>
        </p:spPr>
        <p:txBody>
          <a:bodyPr wrap="square" rtlCol="0">
            <a:spAutoFit/>
          </a:bodyPr>
          <a:lstStyle/>
          <a:p>
            <a:r>
              <a:rPr lang="en-GB" sz="3200" b="1" dirty="0">
                <a:solidFill>
                  <a:srgbClr val="FF0000"/>
                </a:solidFill>
              </a:rPr>
              <a:t>n = 20, p = 30</a:t>
            </a:r>
          </a:p>
        </p:txBody>
      </p:sp>
      <p:sp>
        <p:nvSpPr>
          <p:cNvPr id="10" name="TextBox 9">
            <a:extLst>
              <a:ext uri="{FF2B5EF4-FFF2-40B4-BE49-F238E27FC236}">
                <a16:creationId xmlns:a16="http://schemas.microsoft.com/office/drawing/2014/main" id="{CF8995FD-6C91-4C9D-A984-CA197065E6CE}"/>
              </a:ext>
            </a:extLst>
          </p:cNvPr>
          <p:cNvSpPr txBox="1"/>
          <p:nvPr/>
        </p:nvSpPr>
        <p:spPr>
          <a:xfrm>
            <a:off x="6459417" y="3548571"/>
            <a:ext cx="2928998" cy="584775"/>
          </a:xfrm>
          <a:prstGeom prst="rect">
            <a:avLst/>
          </a:prstGeom>
          <a:noFill/>
        </p:spPr>
        <p:txBody>
          <a:bodyPr wrap="square" rtlCol="0">
            <a:spAutoFit/>
          </a:bodyPr>
          <a:lstStyle/>
          <a:p>
            <a:r>
              <a:rPr lang="en-GB" sz="3200" b="1" dirty="0">
                <a:solidFill>
                  <a:srgbClr val="FF0000"/>
                </a:solidFill>
              </a:rPr>
              <a:t>n = 40, p = 60</a:t>
            </a:r>
          </a:p>
        </p:txBody>
      </p:sp>
      <p:sp>
        <p:nvSpPr>
          <p:cNvPr id="11" name="TextBox 10">
            <a:extLst>
              <a:ext uri="{FF2B5EF4-FFF2-40B4-BE49-F238E27FC236}">
                <a16:creationId xmlns:a16="http://schemas.microsoft.com/office/drawing/2014/main" id="{8B918BE6-F3EF-4FC3-9169-D368397E1897}"/>
              </a:ext>
            </a:extLst>
          </p:cNvPr>
          <p:cNvSpPr txBox="1"/>
          <p:nvPr/>
        </p:nvSpPr>
        <p:spPr>
          <a:xfrm>
            <a:off x="6459417" y="4124728"/>
            <a:ext cx="2928998" cy="584775"/>
          </a:xfrm>
          <a:prstGeom prst="rect">
            <a:avLst/>
          </a:prstGeom>
          <a:noFill/>
        </p:spPr>
        <p:txBody>
          <a:bodyPr wrap="square" rtlCol="0">
            <a:spAutoFit/>
          </a:bodyPr>
          <a:lstStyle/>
          <a:p>
            <a:r>
              <a:rPr lang="en-GB" sz="3200" b="1" dirty="0">
                <a:solidFill>
                  <a:srgbClr val="FF0000"/>
                </a:solidFill>
              </a:rPr>
              <a:t>n = 60, p = 90</a:t>
            </a:r>
          </a:p>
        </p:txBody>
      </p:sp>
      <p:sp>
        <p:nvSpPr>
          <p:cNvPr id="12" name="Rectangle 11">
            <a:extLst>
              <a:ext uri="{FF2B5EF4-FFF2-40B4-BE49-F238E27FC236}">
                <a16:creationId xmlns:a16="http://schemas.microsoft.com/office/drawing/2014/main" id="{92FB5460-3965-44B9-BB9E-2272C6846FB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08375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4" grpId="0" animBg="1"/>
      <p:bldP spid="8" grpId="0" animBg="1"/>
      <p:bldP spid="9" grpId="0"/>
      <p:bldP spid="10" grpId="0"/>
      <p:bldP spid="11"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Put these masses in order, starting with the heaviest.</a:t>
            </a:r>
          </a:p>
          <a:p>
            <a:endParaRPr lang="en-US" sz="3200" b="1" dirty="0"/>
          </a:p>
          <a:p>
            <a:r>
              <a:rPr lang="en-US" sz="3200" dirty="0"/>
              <a:t>       800 g                ½ kg               1 kg               60 g</a:t>
            </a:r>
          </a:p>
        </p:txBody>
      </p:sp>
      <p:pic>
        <p:nvPicPr>
          <p:cNvPr id="3" name="Picture 2">
            <a:extLst>
              <a:ext uri="{FF2B5EF4-FFF2-40B4-BE49-F238E27FC236}">
                <a16:creationId xmlns:a16="http://schemas.microsoft.com/office/drawing/2014/main" id="{D9C791D6-336F-449A-A48A-9B35C7FC0CF7}"/>
              </a:ext>
            </a:extLst>
          </p:cNvPr>
          <p:cNvPicPr>
            <a:picLocks noChangeAspect="1"/>
          </p:cNvPicPr>
          <p:nvPr/>
        </p:nvPicPr>
        <p:blipFill>
          <a:blip r:embed="rId3"/>
          <a:stretch>
            <a:fillRect/>
          </a:stretch>
        </p:blipFill>
        <p:spPr>
          <a:xfrm>
            <a:off x="655009" y="3358261"/>
            <a:ext cx="9255684" cy="1973478"/>
          </a:xfrm>
          <a:prstGeom prst="rect">
            <a:avLst/>
          </a:prstGeom>
        </p:spPr>
      </p:pic>
      <p:sp>
        <p:nvSpPr>
          <p:cNvPr id="5" name="Rectangle 4">
            <a:extLst>
              <a:ext uri="{FF2B5EF4-FFF2-40B4-BE49-F238E27FC236}">
                <a16:creationId xmlns:a16="http://schemas.microsoft.com/office/drawing/2014/main" id="{A0DE527D-302D-4AF0-BFC5-91BC37A0ABD1}"/>
              </a:ext>
            </a:extLst>
          </p:cNvPr>
          <p:cNvSpPr/>
          <p:nvPr/>
        </p:nvSpPr>
        <p:spPr>
          <a:xfrm flipH="1">
            <a:off x="2998351" y="1526261"/>
            <a:ext cx="1628238" cy="584775"/>
          </a:xfrm>
          <a:prstGeom prst="rect">
            <a:avLst/>
          </a:prstGeom>
        </p:spPr>
        <p:txBody>
          <a:bodyPr wrap="square">
            <a:spAutoFit/>
          </a:bodyPr>
          <a:lstStyle/>
          <a:p>
            <a:r>
              <a:rPr lang="en-GB" sz="3200" b="1" dirty="0">
                <a:solidFill>
                  <a:srgbClr val="FF0000"/>
                </a:solidFill>
              </a:rPr>
              <a:t>500 g</a:t>
            </a:r>
            <a:endParaRPr lang="en-GB" sz="3200" dirty="0">
              <a:solidFill>
                <a:srgbClr val="FF0000"/>
              </a:solidFill>
            </a:endParaRPr>
          </a:p>
        </p:txBody>
      </p:sp>
      <p:sp>
        <p:nvSpPr>
          <p:cNvPr id="6" name="Rectangle 5">
            <a:extLst>
              <a:ext uri="{FF2B5EF4-FFF2-40B4-BE49-F238E27FC236}">
                <a16:creationId xmlns:a16="http://schemas.microsoft.com/office/drawing/2014/main" id="{1BC881FA-7A50-4B46-B6CC-4B0FC165004C}"/>
              </a:ext>
            </a:extLst>
          </p:cNvPr>
          <p:cNvSpPr/>
          <p:nvPr/>
        </p:nvSpPr>
        <p:spPr>
          <a:xfrm flipH="1">
            <a:off x="4993197" y="1526260"/>
            <a:ext cx="1628238" cy="584775"/>
          </a:xfrm>
          <a:prstGeom prst="rect">
            <a:avLst/>
          </a:prstGeom>
        </p:spPr>
        <p:txBody>
          <a:bodyPr wrap="square">
            <a:spAutoFit/>
          </a:bodyPr>
          <a:lstStyle/>
          <a:p>
            <a:r>
              <a:rPr lang="en-GB" sz="3200" b="1" dirty="0">
                <a:solidFill>
                  <a:srgbClr val="FF0000"/>
                </a:solidFill>
              </a:rPr>
              <a:t>1000 g</a:t>
            </a:r>
            <a:endParaRPr lang="en-GB" sz="3200" dirty="0">
              <a:solidFill>
                <a:srgbClr val="FF0000"/>
              </a:solidFill>
            </a:endParaRPr>
          </a:p>
        </p:txBody>
      </p:sp>
      <p:sp>
        <p:nvSpPr>
          <p:cNvPr id="7" name="Rectangle 6">
            <a:extLst>
              <a:ext uri="{FF2B5EF4-FFF2-40B4-BE49-F238E27FC236}">
                <a16:creationId xmlns:a16="http://schemas.microsoft.com/office/drawing/2014/main" id="{C7AACE7B-1317-4E6C-9F94-796EEBF21C47}"/>
              </a:ext>
            </a:extLst>
          </p:cNvPr>
          <p:cNvSpPr/>
          <p:nvPr/>
        </p:nvSpPr>
        <p:spPr>
          <a:xfrm flipH="1">
            <a:off x="1097155" y="3738394"/>
            <a:ext cx="1628238" cy="584775"/>
          </a:xfrm>
          <a:prstGeom prst="rect">
            <a:avLst/>
          </a:prstGeom>
        </p:spPr>
        <p:txBody>
          <a:bodyPr wrap="square">
            <a:spAutoFit/>
          </a:bodyPr>
          <a:lstStyle/>
          <a:p>
            <a:r>
              <a:rPr lang="en-GB" sz="3200" b="1" dirty="0">
                <a:solidFill>
                  <a:srgbClr val="FF0000"/>
                </a:solidFill>
              </a:rPr>
              <a:t>1 kg</a:t>
            </a:r>
            <a:endParaRPr lang="en-GB" sz="3200" dirty="0">
              <a:solidFill>
                <a:srgbClr val="FF0000"/>
              </a:solidFill>
            </a:endParaRPr>
          </a:p>
        </p:txBody>
      </p:sp>
      <p:sp>
        <p:nvSpPr>
          <p:cNvPr id="8" name="Rectangle 7">
            <a:extLst>
              <a:ext uri="{FF2B5EF4-FFF2-40B4-BE49-F238E27FC236}">
                <a16:creationId xmlns:a16="http://schemas.microsoft.com/office/drawing/2014/main" id="{9B8792DC-0EDC-4FD5-8A0D-BD440C183AAA}"/>
              </a:ext>
            </a:extLst>
          </p:cNvPr>
          <p:cNvSpPr/>
          <p:nvPr/>
        </p:nvSpPr>
        <p:spPr>
          <a:xfrm flipH="1">
            <a:off x="3582629" y="3739794"/>
            <a:ext cx="1628238" cy="584775"/>
          </a:xfrm>
          <a:prstGeom prst="rect">
            <a:avLst/>
          </a:prstGeom>
        </p:spPr>
        <p:txBody>
          <a:bodyPr wrap="square">
            <a:spAutoFit/>
          </a:bodyPr>
          <a:lstStyle/>
          <a:p>
            <a:r>
              <a:rPr lang="en-GB" sz="3200" b="1" dirty="0">
                <a:solidFill>
                  <a:srgbClr val="FF0000"/>
                </a:solidFill>
              </a:rPr>
              <a:t>800 g</a:t>
            </a:r>
            <a:endParaRPr lang="en-GB" sz="3200" dirty="0">
              <a:solidFill>
                <a:srgbClr val="FF0000"/>
              </a:solidFill>
            </a:endParaRPr>
          </a:p>
        </p:txBody>
      </p:sp>
      <p:sp>
        <p:nvSpPr>
          <p:cNvPr id="9" name="Rectangle 8">
            <a:extLst>
              <a:ext uri="{FF2B5EF4-FFF2-40B4-BE49-F238E27FC236}">
                <a16:creationId xmlns:a16="http://schemas.microsoft.com/office/drawing/2014/main" id="{0B7F45CC-2776-43EE-B3F6-F28E564B4D5A}"/>
              </a:ext>
            </a:extLst>
          </p:cNvPr>
          <p:cNvSpPr/>
          <p:nvPr/>
        </p:nvSpPr>
        <p:spPr>
          <a:xfrm flipH="1">
            <a:off x="6051368" y="3738394"/>
            <a:ext cx="1628238" cy="584775"/>
          </a:xfrm>
          <a:prstGeom prst="rect">
            <a:avLst/>
          </a:prstGeom>
        </p:spPr>
        <p:txBody>
          <a:bodyPr wrap="square">
            <a:spAutoFit/>
          </a:bodyPr>
          <a:lstStyle/>
          <a:p>
            <a:r>
              <a:rPr lang="en-GB" sz="3200" b="1" dirty="0">
                <a:solidFill>
                  <a:srgbClr val="FF0000"/>
                </a:solidFill>
              </a:rPr>
              <a:t>½ kg</a:t>
            </a:r>
            <a:endParaRPr lang="en-GB" sz="3200" dirty="0">
              <a:solidFill>
                <a:srgbClr val="FF0000"/>
              </a:solidFill>
            </a:endParaRPr>
          </a:p>
        </p:txBody>
      </p:sp>
      <p:sp>
        <p:nvSpPr>
          <p:cNvPr id="10" name="Rectangle 9">
            <a:extLst>
              <a:ext uri="{FF2B5EF4-FFF2-40B4-BE49-F238E27FC236}">
                <a16:creationId xmlns:a16="http://schemas.microsoft.com/office/drawing/2014/main" id="{623DCC45-2D91-494E-A7CD-6DF4496FBF1A}"/>
              </a:ext>
            </a:extLst>
          </p:cNvPr>
          <p:cNvSpPr/>
          <p:nvPr/>
        </p:nvSpPr>
        <p:spPr>
          <a:xfrm flipH="1">
            <a:off x="8528118" y="3739794"/>
            <a:ext cx="1628238" cy="584775"/>
          </a:xfrm>
          <a:prstGeom prst="rect">
            <a:avLst/>
          </a:prstGeom>
        </p:spPr>
        <p:txBody>
          <a:bodyPr wrap="square">
            <a:spAutoFit/>
          </a:bodyPr>
          <a:lstStyle/>
          <a:p>
            <a:r>
              <a:rPr lang="en-GB" sz="3200" b="1" dirty="0">
                <a:solidFill>
                  <a:srgbClr val="FF0000"/>
                </a:solidFill>
              </a:rPr>
              <a:t>60 g</a:t>
            </a:r>
            <a:endParaRPr lang="en-GB" sz="3200" dirty="0">
              <a:solidFill>
                <a:srgbClr val="FF0000"/>
              </a:solidFill>
            </a:endParaRPr>
          </a:p>
        </p:txBody>
      </p:sp>
      <p:sp>
        <p:nvSpPr>
          <p:cNvPr id="11" name="Rectangle 10">
            <a:extLst>
              <a:ext uri="{FF2B5EF4-FFF2-40B4-BE49-F238E27FC236}">
                <a16:creationId xmlns:a16="http://schemas.microsoft.com/office/drawing/2014/main" id="{885F9ED5-0645-469E-AA8C-F2DA01A8B2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16393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56EEC23A-9195-429D-9144-A82FF0C3F4AD}"/>
              </a:ext>
            </a:extLst>
          </p:cNvPr>
          <p:cNvSpPr/>
          <p:nvPr/>
        </p:nvSpPr>
        <p:spPr>
          <a:xfrm>
            <a:off x="56122" y="50000"/>
            <a:ext cx="9152271" cy="584775"/>
          </a:xfrm>
          <a:prstGeom prst="rect">
            <a:avLst/>
          </a:prstGeom>
        </p:spPr>
        <p:txBody>
          <a:bodyPr wrap="square">
            <a:spAutoFit/>
          </a:bodyPr>
          <a:lstStyle/>
          <a:p>
            <a:r>
              <a:rPr lang="en-GB" sz="3200" b="1" dirty="0"/>
              <a:t>Write the two missing digits in this multiplication.</a:t>
            </a:r>
          </a:p>
        </p:txBody>
      </p:sp>
      <p:pic>
        <p:nvPicPr>
          <p:cNvPr id="3" name="Picture 2">
            <a:extLst>
              <a:ext uri="{FF2B5EF4-FFF2-40B4-BE49-F238E27FC236}">
                <a16:creationId xmlns:a16="http://schemas.microsoft.com/office/drawing/2014/main" id="{5BA1167C-1DA2-43FD-84D6-3337FA774ADE}"/>
              </a:ext>
            </a:extLst>
          </p:cNvPr>
          <p:cNvPicPr>
            <a:picLocks noChangeAspect="1"/>
          </p:cNvPicPr>
          <p:nvPr/>
        </p:nvPicPr>
        <p:blipFill>
          <a:blip r:embed="rId3"/>
          <a:stretch>
            <a:fillRect/>
          </a:stretch>
        </p:blipFill>
        <p:spPr>
          <a:xfrm>
            <a:off x="257914" y="634775"/>
            <a:ext cx="7211834" cy="1167116"/>
          </a:xfrm>
          <a:prstGeom prst="rect">
            <a:avLst/>
          </a:prstGeom>
        </p:spPr>
      </p:pic>
      <p:sp>
        <p:nvSpPr>
          <p:cNvPr id="5" name="TextBox 4">
            <a:extLst>
              <a:ext uri="{FF2B5EF4-FFF2-40B4-BE49-F238E27FC236}">
                <a16:creationId xmlns:a16="http://schemas.microsoft.com/office/drawing/2014/main" id="{9E11CC2D-6777-485E-B0C8-16C4BAB867A2}"/>
              </a:ext>
            </a:extLst>
          </p:cNvPr>
          <p:cNvSpPr txBox="1"/>
          <p:nvPr/>
        </p:nvSpPr>
        <p:spPr>
          <a:xfrm>
            <a:off x="1236551" y="2385148"/>
            <a:ext cx="1746135" cy="584775"/>
          </a:xfrm>
          <a:prstGeom prst="rect">
            <a:avLst/>
          </a:prstGeom>
          <a:noFill/>
        </p:spPr>
        <p:txBody>
          <a:bodyPr wrap="square" rtlCol="0">
            <a:spAutoFit/>
          </a:bodyPr>
          <a:lstStyle/>
          <a:p>
            <a:r>
              <a:rPr lang="en-GB" sz="3200" b="1" dirty="0">
                <a:solidFill>
                  <a:srgbClr val="FF0000"/>
                </a:solidFill>
              </a:rPr>
              <a:t>70 x 30 = </a:t>
            </a:r>
          </a:p>
        </p:txBody>
      </p:sp>
      <p:sp>
        <p:nvSpPr>
          <p:cNvPr id="6" name="TextBox 5">
            <a:extLst>
              <a:ext uri="{FF2B5EF4-FFF2-40B4-BE49-F238E27FC236}">
                <a16:creationId xmlns:a16="http://schemas.microsoft.com/office/drawing/2014/main" id="{C4E23D49-4D3D-43E2-A659-A28BC5002F11}"/>
              </a:ext>
            </a:extLst>
          </p:cNvPr>
          <p:cNvSpPr txBox="1"/>
          <p:nvPr/>
        </p:nvSpPr>
        <p:spPr>
          <a:xfrm>
            <a:off x="2856697" y="2385148"/>
            <a:ext cx="1746135" cy="584775"/>
          </a:xfrm>
          <a:prstGeom prst="rect">
            <a:avLst/>
          </a:prstGeom>
          <a:noFill/>
        </p:spPr>
        <p:txBody>
          <a:bodyPr wrap="square" rtlCol="0">
            <a:spAutoFit/>
          </a:bodyPr>
          <a:lstStyle/>
          <a:p>
            <a:r>
              <a:rPr lang="en-GB" sz="3200" b="1" dirty="0">
                <a:solidFill>
                  <a:srgbClr val="FF0000"/>
                </a:solidFill>
              </a:rPr>
              <a:t>2100</a:t>
            </a:r>
          </a:p>
        </p:txBody>
      </p:sp>
      <p:sp>
        <p:nvSpPr>
          <p:cNvPr id="7" name="TextBox 6">
            <a:extLst>
              <a:ext uri="{FF2B5EF4-FFF2-40B4-BE49-F238E27FC236}">
                <a16:creationId xmlns:a16="http://schemas.microsoft.com/office/drawing/2014/main" id="{67AB94F4-A5AF-4DAC-B1DC-0D47CFF7DF44}"/>
              </a:ext>
            </a:extLst>
          </p:cNvPr>
          <p:cNvSpPr txBox="1"/>
          <p:nvPr/>
        </p:nvSpPr>
        <p:spPr>
          <a:xfrm>
            <a:off x="1216187" y="2969923"/>
            <a:ext cx="1746135" cy="584775"/>
          </a:xfrm>
          <a:prstGeom prst="rect">
            <a:avLst/>
          </a:prstGeom>
          <a:noFill/>
        </p:spPr>
        <p:txBody>
          <a:bodyPr wrap="square" rtlCol="0">
            <a:spAutoFit/>
          </a:bodyPr>
          <a:lstStyle/>
          <a:p>
            <a:r>
              <a:rPr lang="en-GB" sz="3200" b="1" dirty="0">
                <a:solidFill>
                  <a:srgbClr val="FF0000"/>
                </a:solidFill>
              </a:rPr>
              <a:t>69 x 29 = </a:t>
            </a:r>
          </a:p>
        </p:txBody>
      </p:sp>
      <p:sp>
        <p:nvSpPr>
          <p:cNvPr id="8" name="Rectangle 7">
            <a:extLst>
              <a:ext uri="{FF2B5EF4-FFF2-40B4-BE49-F238E27FC236}">
                <a16:creationId xmlns:a16="http://schemas.microsoft.com/office/drawing/2014/main" id="{1C888AC6-2DA2-41E2-8A17-13CE23C72FEF}"/>
              </a:ext>
            </a:extLst>
          </p:cNvPr>
          <p:cNvSpPr/>
          <p:nvPr/>
        </p:nvSpPr>
        <p:spPr>
          <a:xfrm>
            <a:off x="5748152" y="3163837"/>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2D885843-98A0-4E10-A0A4-14B6721446D5}"/>
              </a:ext>
            </a:extLst>
          </p:cNvPr>
          <p:cNvSpPr/>
          <p:nvPr/>
        </p:nvSpPr>
        <p:spPr>
          <a:xfrm>
            <a:off x="5306512" y="3163382"/>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65884A86-A357-441C-8E23-D5F07D361F83}"/>
              </a:ext>
            </a:extLst>
          </p:cNvPr>
          <p:cNvSpPr/>
          <p:nvPr/>
        </p:nvSpPr>
        <p:spPr>
          <a:xfrm>
            <a:off x="5744637" y="2261738"/>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1B2EA57C-B0B2-4C40-BABA-1D4E7A3B5D7F}"/>
              </a:ext>
            </a:extLst>
          </p:cNvPr>
          <p:cNvSpPr/>
          <p:nvPr/>
        </p:nvSpPr>
        <p:spPr>
          <a:xfrm>
            <a:off x="5299028" y="2261283"/>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768E31E4-59A7-4694-AF83-62CC64FEADD8}"/>
              </a:ext>
            </a:extLst>
          </p:cNvPr>
          <p:cNvCxnSpPr>
            <a:cxnSpLocks/>
          </p:cNvCxnSpPr>
          <p:nvPr/>
        </p:nvCxnSpPr>
        <p:spPr>
          <a:xfrm>
            <a:off x="4408099" y="3599893"/>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E596236-7B33-4433-90BF-23221890BC50}"/>
              </a:ext>
            </a:extLst>
          </p:cNvPr>
          <p:cNvSpPr txBox="1"/>
          <p:nvPr/>
        </p:nvSpPr>
        <p:spPr>
          <a:xfrm>
            <a:off x="5299674" y="2618643"/>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4" name="TextBox 13">
            <a:extLst>
              <a:ext uri="{FF2B5EF4-FFF2-40B4-BE49-F238E27FC236}">
                <a16:creationId xmlns:a16="http://schemas.microsoft.com/office/drawing/2014/main" id="{976CC969-9206-4055-970D-4B8870E3894A}"/>
              </a:ext>
            </a:extLst>
          </p:cNvPr>
          <p:cNvSpPr txBox="1"/>
          <p:nvPr/>
        </p:nvSpPr>
        <p:spPr>
          <a:xfrm>
            <a:off x="5772110" y="2612099"/>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15" name="TextBox 14">
            <a:extLst>
              <a:ext uri="{FF2B5EF4-FFF2-40B4-BE49-F238E27FC236}">
                <a16:creationId xmlns:a16="http://schemas.microsoft.com/office/drawing/2014/main" id="{610935E5-2943-44C8-A371-1D6C916D43F4}"/>
              </a:ext>
            </a:extLst>
          </p:cNvPr>
          <p:cNvSpPr txBox="1"/>
          <p:nvPr/>
        </p:nvSpPr>
        <p:spPr>
          <a:xfrm>
            <a:off x="5317453" y="304371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6" name="TextBox 15">
            <a:extLst>
              <a:ext uri="{FF2B5EF4-FFF2-40B4-BE49-F238E27FC236}">
                <a16:creationId xmlns:a16="http://schemas.microsoft.com/office/drawing/2014/main" id="{B36BC069-BD48-481F-8ABB-811300BD8FF8}"/>
              </a:ext>
            </a:extLst>
          </p:cNvPr>
          <p:cNvSpPr txBox="1"/>
          <p:nvPr/>
        </p:nvSpPr>
        <p:spPr>
          <a:xfrm>
            <a:off x="5761189" y="3051598"/>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17" name="TextBox 16">
            <a:extLst>
              <a:ext uri="{FF2B5EF4-FFF2-40B4-BE49-F238E27FC236}">
                <a16:creationId xmlns:a16="http://schemas.microsoft.com/office/drawing/2014/main" id="{D554C6D6-EC1D-4B29-84C5-3E3BC0C1E1FC}"/>
              </a:ext>
            </a:extLst>
          </p:cNvPr>
          <p:cNvSpPr txBox="1"/>
          <p:nvPr/>
        </p:nvSpPr>
        <p:spPr>
          <a:xfrm>
            <a:off x="4018517" y="309337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8" name="TextBox 17">
            <a:extLst>
              <a:ext uri="{FF2B5EF4-FFF2-40B4-BE49-F238E27FC236}">
                <a16:creationId xmlns:a16="http://schemas.microsoft.com/office/drawing/2014/main" id="{0E376130-8327-4EFB-A32E-9C66350C1000}"/>
              </a:ext>
            </a:extLst>
          </p:cNvPr>
          <p:cNvSpPr txBox="1"/>
          <p:nvPr/>
        </p:nvSpPr>
        <p:spPr>
          <a:xfrm>
            <a:off x="5348613" y="2426486"/>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8</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20AF2DE2-4E25-4481-8471-1CF42E144E49}"/>
              </a:ext>
            </a:extLst>
          </p:cNvPr>
          <p:cNvSpPr txBox="1"/>
          <p:nvPr/>
        </p:nvSpPr>
        <p:spPr>
          <a:xfrm>
            <a:off x="5741027" y="354710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0" name="TextBox 19">
            <a:extLst>
              <a:ext uri="{FF2B5EF4-FFF2-40B4-BE49-F238E27FC236}">
                <a16:creationId xmlns:a16="http://schemas.microsoft.com/office/drawing/2014/main" id="{8E447DE8-370D-4B48-BA0A-600D6B13717E}"/>
              </a:ext>
            </a:extLst>
          </p:cNvPr>
          <p:cNvSpPr txBox="1"/>
          <p:nvPr/>
        </p:nvSpPr>
        <p:spPr>
          <a:xfrm>
            <a:off x="4838067" y="3547100"/>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6 2</a:t>
            </a:r>
          </a:p>
        </p:txBody>
      </p:sp>
      <p:sp>
        <p:nvSpPr>
          <p:cNvPr id="21" name="TextBox 20">
            <a:extLst>
              <a:ext uri="{FF2B5EF4-FFF2-40B4-BE49-F238E27FC236}">
                <a16:creationId xmlns:a16="http://schemas.microsoft.com/office/drawing/2014/main" id="{AA1F2F04-0ACD-4AE3-9B59-F5E821513069}"/>
              </a:ext>
            </a:extLst>
          </p:cNvPr>
          <p:cNvSpPr txBox="1"/>
          <p:nvPr/>
        </p:nvSpPr>
        <p:spPr>
          <a:xfrm>
            <a:off x="5738614" y="397845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2" name="TextBox 21">
            <a:extLst>
              <a:ext uri="{FF2B5EF4-FFF2-40B4-BE49-F238E27FC236}">
                <a16:creationId xmlns:a16="http://schemas.microsoft.com/office/drawing/2014/main" id="{42102BB9-5AE9-45EB-A3DF-7C7B6E69462E}"/>
              </a:ext>
            </a:extLst>
          </p:cNvPr>
          <p:cNvSpPr txBox="1"/>
          <p:nvPr/>
        </p:nvSpPr>
        <p:spPr>
          <a:xfrm>
            <a:off x="5297083" y="397845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3" name="TextBox 22">
            <a:extLst>
              <a:ext uri="{FF2B5EF4-FFF2-40B4-BE49-F238E27FC236}">
                <a16:creationId xmlns:a16="http://schemas.microsoft.com/office/drawing/2014/main" id="{F5CCB5AD-9D35-404A-A889-2237FE20F9C6}"/>
              </a:ext>
            </a:extLst>
          </p:cNvPr>
          <p:cNvSpPr txBox="1"/>
          <p:nvPr/>
        </p:nvSpPr>
        <p:spPr>
          <a:xfrm>
            <a:off x="4393169" y="3978451"/>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cxnSp>
        <p:nvCxnSpPr>
          <p:cNvPr id="24" name="Straight Connector 23">
            <a:extLst>
              <a:ext uri="{FF2B5EF4-FFF2-40B4-BE49-F238E27FC236}">
                <a16:creationId xmlns:a16="http://schemas.microsoft.com/office/drawing/2014/main" id="{A6A75DA4-C9AD-48E1-A2A8-9B9C43FEC716}"/>
              </a:ext>
            </a:extLst>
          </p:cNvPr>
          <p:cNvCxnSpPr>
            <a:cxnSpLocks/>
          </p:cNvCxnSpPr>
          <p:nvPr/>
        </p:nvCxnSpPr>
        <p:spPr>
          <a:xfrm>
            <a:off x="4411180" y="4495443"/>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7FDA06F-5E95-4C99-B5C3-F01BFFABB817}"/>
              </a:ext>
            </a:extLst>
          </p:cNvPr>
          <p:cNvSpPr txBox="1"/>
          <p:nvPr/>
        </p:nvSpPr>
        <p:spPr>
          <a:xfrm>
            <a:off x="5738614" y="4415778"/>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C6747429-B9D4-46A2-94FE-AF608C3DBDE7}"/>
              </a:ext>
            </a:extLst>
          </p:cNvPr>
          <p:cNvSpPr txBox="1"/>
          <p:nvPr/>
        </p:nvSpPr>
        <p:spPr>
          <a:xfrm>
            <a:off x="5283217" y="4425168"/>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0AF034E1-E0F1-4480-A7C0-953EA2415EB0}"/>
              </a:ext>
            </a:extLst>
          </p:cNvPr>
          <p:cNvSpPr txBox="1"/>
          <p:nvPr/>
        </p:nvSpPr>
        <p:spPr>
          <a:xfrm>
            <a:off x="4839273" y="4417220"/>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84E2A900-77BB-4E98-B899-472189FE3860}"/>
              </a:ext>
            </a:extLst>
          </p:cNvPr>
          <p:cNvSpPr txBox="1"/>
          <p:nvPr/>
        </p:nvSpPr>
        <p:spPr>
          <a:xfrm>
            <a:off x="4381463" y="442087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TextBox 28">
            <a:extLst>
              <a:ext uri="{FF2B5EF4-FFF2-40B4-BE49-F238E27FC236}">
                <a16:creationId xmlns:a16="http://schemas.microsoft.com/office/drawing/2014/main" id="{B1342BCB-BC63-4C70-A70B-DE1140AA57D7}"/>
              </a:ext>
            </a:extLst>
          </p:cNvPr>
          <p:cNvSpPr txBox="1"/>
          <p:nvPr/>
        </p:nvSpPr>
        <p:spPr>
          <a:xfrm>
            <a:off x="4882030" y="3322547"/>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30" name="Straight Connector 29">
            <a:extLst>
              <a:ext uri="{FF2B5EF4-FFF2-40B4-BE49-F238E27FC236}">
                <a16:creationId xmlns:a16="http://schemas.microsoft.com/office/drawing/2014/main" id="{964FD544-EBD1-4B5D-A8A1-58F44D2D8E68}"/>
              </a:ext>
            </a:extLst>
          </p:cNvPr>
          <p:cNvCxnSpPr>
            <a:cxnSpLocks/>
          </p:cNvCxnSpPr>
          <p:nvPr/>
        </p:nvCxnSpPr>
        <p:spPr>
          <a:xfrm>
            <a:off x="5399141" y="2618643"/>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85529A1-01CA-4592-9FC6-AA107C6950DF}"/>
              </a:ext>
            </a:extLst>
          </p:cNvPr>
          <p:cNvSpPr txBox="1"/>
          <p:nvPr/>
        </p:nvSpPr>
        <p:spPr>
          <a:xfrm>
            <a:off x="5344335" y="2201470"/>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1167618F-737B-4A35-9C41-B8950504C74D}"/>
              </a:ext>
            </a:extLst>
          </p:cNvPr>
          <p:cNvSpPr txBox="1"/>
          <p:nvPr/>
        </p:nvSpPr>
        <p:spPr>
          <a:xfrm>
            <a:off x="4426776" y="3322547"/>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4394EC26-2C9A-4D30-8359-0B2C027171A0}"/>
              </a:ext>
            </a:extLst>
          </p:cNvPr>
          <p:cNvSpPr txBox="1"/>
          <p:nvPr/>
        </p:nvSpPr>
        <p:spPr>
          <a:xfrm>
            <a:off x="583187" y="90256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4" name="TextBox 33">
            <a:extLst>
              <a:ext uri="{FF2B5EF4-FFF2-40B4-BE49-F238E27FC236}">
                <a16:creationId xmlns:a16="http://schemas.microsoft.com/office/drawing/2014/main" id="{01A8EE66-1361-4877-90BE-CD6D344651D0}"/>
              </a:ext>
            </a:extLst>
          </p:cNvPr>
          <p:cNvSpPr txBox="1"/>
          <p:nvPr/>
        </p:nvSpPr>
        <p:spPr>
          <a:xfrm>
            <a:off x="3575779" y="90256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113283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fade">
                                      <p:cBhvr>
                                        <p:cTn id="45" dur="500"/>
                                        <p:tgtEl>
                                          <p:spTgt spid="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fade">
                                      <p:cBhvr>
                                        <p:cTn id="55" dur="500"/>
                                        <p:tgtEl>
                                          <p:spTgt spid="19"/>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10"/>
                                        </p:tgtEl>
                                      </p:cBhvr>
                                    </p:animEffect>
                                    <p:set>
                                      <p:cBhvr>
                                        <p:cTn id="60" dur="1" fill="hold">
                                          <p:stCondLst>
                                            <p:cond delay="499"/>
                                          </p:stCondLst>
                                        </p:cTn>
                                        <p:tgtEl>
                                          <p:spTgt spid="10"/>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11"/>
                                        </p:tgtEl>
                                        <p:attrNameLst>
                                          <p:attrName>style.visibility</p:attrName>
                                        </p:attrNameLst>
                                      </p:cBhvr>
                                      <p:to>
                                        <p:strVal val="visible"/>
                                      </p:to>
                                    </p:set>
                                    <p:animEffect transition="in" filter="fade">
                                      <p:cBhvr>
                                        <p:cTn id="64" dur="500"/>
                                        <p:tgtEl>
                                          <p:spTgt spid="1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500"/>
                                        <p:tgtEl>
                                          <p:spTgt spid="20"/>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8"/>
                                        </p:tgtEl>
                                      </p:cBhvr>
                                    </p:animEffect>
                                    <p:set>
                                      <p:cBhvr>
                                        <p:cTn id="74" dur="1" fill="hold">
                                          <p:stCondLst>
                                            <p:cond delay="499"/>
                                          </p:stCondLst>
                                        </p:cTn>
                                        <p:tgtEl>
                                          <p:spTgt spid="8"/>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10"/>
                                        </p:tgtEl>
                                        <p:attrNameLst>
                                          <p:attrName>style.visibility</p:attrName>
                                        </p:attrNameLst>
                                      </p:cBhvr>
                                      <p:to>
                                        <p:strVal val="visible"/>
                                      </p:to>
                                    </p:set>
                                    <p:animEffect transition="in" filter="fade">
                                      <p:cBhvr>
                                        <p:cTn id="81" dur="500"/>
                                        <p:tgtEl>
                                          <p:spTgt spid="10"/>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9"/>
                                        </p:tgtEl>
                                        <p:attrNameLst>
                                          <p:attrName>style.visibility</p:attrName>
                                        </p:attrNameLst>
                                      </p:cBhvr>
                                      <p:to>
                                        <p:strVal val="visible"/>
                                      </p:to>
                                    </p:set>
                                    <p:animEffect transition="in" filter="fade">
                                      <p:cBhvr>
                                        <p:cTn id="84" dur="500"/>
                                        <p:tgtEl>
                                          <p:spTgt spid="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fade">
                                      <p:cBhvr>
                                        <p:cTn id="94" dur="500"/>
                                        <p:tgtEl>
                                          <p:spTgt spid="2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2"/>
                                        </p:tgtEl>
                                        <p:attrNameLst>
                                          <p:attrName>style.visibility</p:attrName>
                                        </p:attrNameLst>
                                      </p:cBhvr>
                                      <p:to>
                                        <p:strVal val="visible"/>
                                      </p:to>
                                    </p:set>
                                    <p:animEffect transition="in" filter="fade">
                                      <p:cBhvr>
                                        <p:cTn id="104" dur="500"/>
                                        <p:tgtEl>
                                          <p:spTgt spid="22"/>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xit" presetSubtype="0" fill="hold" grpId="3" nodeType="clickEffect">
                                  <p:stCondLst>
                                    <p:cond delay="0"/>
                                  </p:stCondLst>
                                  <p:childTnLst>
                                    <p:animEffect transition="out" filter="fade">
                                      <p:cBhvr>
                                        <p:cTn id="108" dur="500"/>
                                        <p:tgtEl>
                                          <p:spTgt spid="10"/>
                                        </p:tgtEl>
                                      </p:cBhvr>
                                    </p:animEffect>
                                    <p:set>
                                      <p:cBhvr>
                                        <p:cTn id="109" dur="1" fill="hold">
                                          <p:stCondLst>
                                            <p:cond delay="499"/>
                                          </p:stCondLst>
                                        </p:cTn>
                                        <p:tgtEl>
                                          <p:spTgt spid="10"/>
                                        </p:tgtEl>
                                        <p:attrNameLst>
                                          <p:attrName>style.visibility</p:attrName>
                                        </p:attrNameLst>
                                      </p:cBhvr>
                                      <p:to>
                                        <p:strVal val="hidden"/>
                                      </p:to>
                                    </p:set>
                                  </p:childTnLst>
                                </p:cTn>
                              </p:par>
                            </p:childTnLst>
                          </p:cTn>
                        </p:par>
                        <p:par>
                          <p:cTn id="110" fill="hold">
                            <p:stCondLst>
                              <p:cond delay="500"/>
                            </p:stCondLst>
                            <p:childTnLst>
                              <p:par>
                                <p:cTn id="111" presetID="10" presetClass="entr" presetSubtype="0" fill="hold" grpId="2" nodeType="afterEffect">
                                  <p:stCondLst>
                                    <p:cond delay="0"/>
                                  </p:stCondLst>
                                  <p:childTnLst>
                                    <p:set>
                                      <p:cBhvr>
                                        <p:cTn id="112" dur="1" fill="hold">
                                          <p:stCondLst>
                                            <p:cond delay="0"/>
                                          </p:stCondLst>
                                        </p:cTn>
                                        <p:tgtEl>
                                          <p:spTgt spid="11"/>
                                        </p:tgtEl>
                                        <p:attrNameLst>
                                          <p:attrName>style.visibility</p:attrName>
                                        </p:attrNameLst>
                                      </p:cBhvr>
                                      <p:to>
                                        <p:strVal val="visible"/>
                                      </p:to>
                                    </p:set>
                                    <p:animEffect transition="in" filter="fade">
                                      <p:cBhvr>
                                        <p:cTn id="113" dur="500"/>
                                        <p:tgtEl>
                                          <p:spTgt spid="11"/>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3"/>
                                        </p:tgtEl>
                                        <p:attrNameLst>
                                          <p:attrName>style.visibility</p:attrName>
                                        </p:attrNameLst>
                                      </p:cBhvr>
                                      <p:to>
                                        <p:strVal val="visible"/>
                                      </p:to>
                                    </p:set>
                                    <p:animEffect transition="in" filter="fade">
                                      <p:cBhvr>
                                        <p:cTn id="118" dur="500"/>
                                        <p:tgtEl>
                                          <p:spTgt spid="2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xit" presetSubtype="0" fill="hold" grpId="3" nodeType="clickEffect">
                                  <p:stCondLst>
                                    <p:cond delay="0"/>
                                  </p:stCondLst>
                                  <p:childTnLst>
                                    <p:animEffect transition="out" filter="fade">
                                      <p:cBhvr>
                                        <p:cTn id="122" dur="500"/>
                                        <p:tgtEl>
                                          <p:spTgt spid="11"/>
                                        </p:tgtEl>
                                      </p:cBhvr>
                                    </p:animEffect>
                                    <p:set>
                                      <p:cBhvr>
                                        <p:cTn id="123" dur="1" fill="hold">
                                          <p:stCondLst>
                                            <p:cond delay="499"/>
                                          </p:stCondLst>
                                        </p:cTn>
                                        <p:tgtEl>
                                          <p:spTgt spid="11"/>
                                        </p:tgtEl>
                                        <p:attrNameLst>
                                          <p:attrName>style.visibility</p:attrName>
                                        </p:attrNameLst>
                                      </p:cBhvr>
                                      <p:to>
                                        <p:strVal val="hidden"/>
                                      </p:to>
                                    </p:set>
                                  </p:childTnLst>
                                </p:cTn>
                              </p:par>
                              <p:par>
                                <p:cTn id="124" presetID="10" presetClass="exit" presetSubtype="0" fill="hold" grpId="1" nodeType="withEffect">
                                  <p:stCondLst>
                                    <p:cond delay="0"/>
                                  </p:stCondLst>
                                  <p:childTnLst>
                                    <p:animEffect transition="out" filter="fade">
                                      <p:cBhvr>
                                        <p:cTn id="125" dur="500"/>
                                        <p:tgtEl>
                                          <p:spTgt spid="9"/>
                                        </p:tgtEl>
                                      </p:cBhvr>
                                    </p:animEffect>
                                    <p:set>
                                      <p:cBhvr>
                                        <p:cTn id="126" dur="1" fill="hold">
                                          <p:stCondLst>
                                            <p:cond delay="499"/>
                                          </p:stCondLst>
                                        </p:cTn>
                                        <p:tgtEl>
                                          <p:spTgt spid="9"/>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4"/>
                                        </p:tgtEl>
                                        <p:attrNameLst>
                                          <p:attrName>style.visibility</p:attrName>
                                        </p:attrNameLst>
                                      </p:cBhvr>
                                      <p:to>
                                        <p:strVal val="visible"/>
                                      </p:to>
                                    </p:set>
                                    <p:animEffect transition="in" filter="fade">
                                      <p:cBhvr>
                                        <p:cTn id="131" dur="500"/>
                                        <p:tgtEl>
                                          <p:spTgt spid="24"/>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5"/>
                                        </p:tgtEl>
                                        <p:attrNameLst>
                                          <p:attrName>style.visibility</p:attrName>
                                        </p:attrNameLst>
                                      </p:cBhvr>
                                      <p:to>
                                        <p:strVal val="visible"/>
                                      </p:to>
                                    </p:set>
                                    <p:animEffect transition="in" filter="fade">
                                      <p:cBhvr>
                                        <p:cTn id="136" dur="500"/>
                                        <p:tgtEl>
                                          <p:spTgt spid="25"/>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29"/>
                                        </p:tgtEl>
                                        <p:attrNameLst>
                                          <p:attrName>style.visibility</p:attrName>
                                        </p:attrNameLst>
                                      </p:cBhvr>
                                      <p:to>
                                        <p:strVal val="visible"/>
                                      </p:to>
                                    </p:set>
                                    <p:animEffect transition="in" filter="fade">
                                      <p:cBhvr>
                                        <p:cTn id="141" dur="500"/>
                                        <p:tgtEl>
                                          <p:spTgt spid="29"/>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6"/>
                                        </p:tgtEl>
                                        <p:attrNameLst>
                                          <p:attrName>style.visibility</p:attrName>
                                        </p:attrNameLst>
                                      </p:cBhvr>
                                      <p:to>
                                        <p:strVal val="visible"/>
                                      </p:to>
                                    </p:set>
                                    <p:animEffect transition="in" filter="fade">
                                      <p:cBhvr>
                                        <p:cTn id="146" dur="500"/>
                                        <p:tgtEl>
                                          <p:spTgt spid="26"/>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32"/>
                                        </p:tgtEl>
                                        <p:attrNameLst>
                                          <p:attrName>style.visibility</p:attrName>
                                        </p:attrNameLst>
                                      </p:cBhvr>
                                      <p:to>
                                        <p:strVal val="visible"/>
                                      </p:to>
                                    </p:set>
                                    <p:animEffect transition="in" filter="fade">
                                      <p:cBhvr>
                                        <p:cTn id="151" dur="500"/>
                                        <p:tgtEl>
                                          <p:spTgt spid="3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27"/>
                                        </p:tgtEl>
                                        <p:attrNameLst>
                                          <p:attrName>style.visibility</p:attrName>
                                        </p:attrNameLst>
                                      </p:cBhvr>
                                      <p:to>
                                        <p:strVal val="visible"/>
                                      </p:to>
                                    </p:set>
                                    <p:animEffect transition="in" filter="fade">
                                      <p:cBhvr>
                                        <p:cTn id="156" dur="500"/>
                                        <p:tgtEl>
                                          <p:spTgt spid="27"/>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28"/>
                                        </p:tgtEl>
                                        <p:attrNameLst>
                                          <p:attrName>style.visibility</p:attrName>
                                        </p:attrNameLst>
                                      </p:cBhvr>
                                      <p:to>
                                        <p:strVal val="visible"/>
                                      </p:to>
                                    </p:set>
                                    <p:animEffect transition="in" filter="fade">
                                      <p:cBhvr>
                                        <p:cTn id="161" dur="500"/>
                                        <p:tgtEl>
                                          <p:spTgt spid="28"/>
                                        </p:tgtEl>
                                      </p:cBhvr>
                                    </p:animEffect>
                                  </p:childTnLst>
                                </p:cTn>
                              </p:par>
                            </p:childTnLst>
                          </p:cTn>
                        </p:par>
                      </p:childTnLst>
                    </p:cTn>
                  </p:par>
                  <p:par>
                    <p:cTn id="162" fill="hold">
                      <p:stCondLst>
                        <p:cond delay="indefinite"/>
                      </p:stCondLst>
                      <p:childTnLst>
                        <p:par>
                          <p:cTn id="163" fill="hold">
                            <p:stCondLst>
                              <p:cond delay="0"/>
                            </p:stCondLst>
                            <p:childTnLst>
                              <p:par>
                                <p:cTn id="164" presetID="10" presetClass="entr" presetSubtype="0" fill="hold" grpId="0" nodeType="clickEffect">
                                  <p:stCondLst>
                                    <p:cond delay="0"/>
                                  </p:stCondLst>
                                  <p:childTnLst>
                                    <p:set>
                                      <p:cBhvr>
                                        <p:cTn id="165" dur="1" fill="hold">
                                          <p:stCondLst>
                                            <p:cond delay="0"/>
                                          </p:stCondLst>
                                        </p:cTn>
                                        <p:tgtEl>
                                          <p:spTgt spid="33"/>
                                        </p:tgtEl>
                                        <p:attrNameLst>
                                          <p:attrName>style.visibility</p:attrName>
                                        </p:attrNameLst>
                                      </p:cBhvr>
                                      <p:to>
                                        <p:strVal val="visible"/>
                                      </p:to>
                                    </p:set>
                                    <p:animEffect transition="in" filter="fade">
                                      <p:cBhvr>
                                        <p:cTn id="166" dur="500"/>
                                        <p:tgtEl>
                                          <p:spTgt spid="33"/>
                                        </p:tgtEl>
                                      </p:cBhvr>
                                    </p:animEffect>
                                  </p:childTnLst>
                                </p:cTn>
                              </p:par>
                            </p:childTnLst>
                          </p:cTn>
                        </p:par>
                      </p:childTnLst>
                    </p:cTn>
                  </p:par>
                  <p:par>
                    <p:cTn id="167" fill="hold">
                      <p:stCondLst>
                        <p:cond delay="indefinite"/>
                      </p:stCondLst>
                      <p:childTnLst>
                        <p:par>
                          <p:cTn id="168" fill="hold">
                            <p:stCondLst>
                              <p:cond delay="0"/>
                            </p:stCondLst>
                            <p:childTnLst>
                              <p:par>
                                <p:cTn id="169" presetID="10" presetClass="entr" presetSubtype="0" fill="hold" grpId="0" nodeType="clickEffect">
                                  <p:stCondLst>
                                    <p:cond delay="0"/>
                                  </p:stCondLst>
                                  <p:childTnLst>
                                    <p:set>
                                      <p:cBhvr>
                                        <p:cTn id="170" dur="1" fill="hold">
                                          <p:stCondLst>
                                            <p:cond delay="0"/>
                                          </p:stCondLst>
                                        </p:cTn>
                                        <p:tgtEl>
                                          <p:spTgt spid="34"/>
                                        </p:tgtEl>
                                        <p:attrNameLst>
                                          <p:attrName>style.visibility</p:attrName>
                                        </p:attrNameLst>
                                      </p:cBhvr>
                                      <p:to>
                                        <p:strVal val="visible"/>
                                      </p:to>
                                    </p:set>
                                    <p:animEffect transition="in" filter="fade">
                                      <p:cBhvr>
                                        <p:cTn id="17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animBg="1"/>
      <p:bldP spid="8" grpId="1" animBg="1"/>
      <p:bldP spid="9" grpId="0" animBg="1"/>
      <p:bldP spid="9" grpId="1" animBg="1"/>
      <p:bldP spid="10" grpId="0" animBg="1"/>
      <p:bldP spid="10" grpId="1" animBg="1"/>
      <p:bldP spid="10" grpId="2" animBg="1"/>
      <p:bldP spid="10" grpId="3" animBg="1"/>
      <p:bldP spid="11" grpId="0" animBg="1"/>
      <p:bldP spid="11" grpId="1" animBg="1"/>
      <p:bldP spid="11" grpId="2" animBg="1"/>
      <p:bldP spid="11" grpId="3" animBg="1"/>
      <p:bldP spid="13" grpId="0"/>
      <p:bldP spid="14" grpId="0"/>
      <p:bldP spid="15" grpId="0"/>
      <p:bldP spid="16" grpId="0"/>
      <p:bldP spid="17" grpId="0"/>
      <p:bldP spid="18" grpId="0"/>
      <p:bldP spid="19" grpId="0"/>
      <p:bldP spid="20" grpId="0"/>
      <p:bldP spid="21" grpId="0"/>
      <p:bldP spid="22" grpId="0"/>
      <p:bldP spid="23" grpId="0"/>
      <p:bldP spid="25" grpId="0"/>
      <p:bldP spid="26" grpId="0"/>
      <p:bldP spid="27" grpId="0"/>
      <p:bldP spid="28" grpId="0"/>
      <p:bldP spid="29" grpId="0"/>
      <p:bldP spid="31" grpId="0"/>
      <p:bldP spid="32" grpId="0"/>
      <p:bldP spid="33" grpId="0"/>
      <p:bldP spid="34"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4134"/>
            <a:ext cx="11581695" cy="1569660"/>
          </a:xfrm>
          <a:prstGeom prst="rect">
            <a:avLst/>
          </a:prstGeom>
        </p:spPr>
        <p:txBody>
          <a:bodyPr wrap="square">
            <a:spAutoFit/>
          </a:bodyPr>
          <a:lstStyle/>
          <a:p>
            <a:r>
              <a:rPr lang="en-US" sz="3200" b="1" dirty="0"/>
              <a:t>Circle the number that is equal to</a:t>
            </a:r>
          </a:p>
          <a:p>
            <a:endParaRPr lang="en-US" sz="3200" dirty="0"/>
          </a:p>
          <a:p>
            <a:r>
              <a:rPr lang="en-US" sz="3200" dirty="0"/>
              <a:t>       0.70            0.007            0.07            0.7</a:t>
            </a:r>
          </a:p>
        </p:txBody>
      </p:sp>
      <p:sp>
        <p:nvSpPr>
          <p:cNvPr id="4" name="Rectangle 3">
            <a:extLst>
              <a:ext uri="{FF2B5EF4-FFF2-40B4-BE49-F238E27FC236}">
                <a16:creationId xmlns:a16="http://schemas.microsoft.com/office/drawing/2014/main" id="{A91F5EB7-A290-4EF7-B043-4F7C99E9E855}"/>
              </a:ext>
            </a:extLst>
          </p:cNvPr>
          <p:cNvSpPr/>
          <p:nvPr/>
        </p:nvSpPr>
        <p:spPr>
          <a:xfrm>
            <a:off x="5999252" y="-1319"/>
            <a:ext cx="939427" cy="584775"/>
          </a:xfrm>
          <a:prstGeom prst="rect">
            <a:avLst/>
          </a:prstGeom>
        </p:spPr>
        <p:txBody>
          <a:bodyPr wrap="square">
            <a:spAutoFit/>
          </a:bodyPr>
          <a:lstStyle/>
          <a:p>
            <a:r>
              <a:rPr lang="en-US" sz="3200" b="1" dirty="0"/>
              <a:t>70</a:t>
            </a:r>
            <a:endParaRPr lang="en-GB" sz="3200" b="1" dirty="0"/>
          </a:p>
        </p:txBody>
      </p:sp>
      <p:sp>
        <p:nvSpPr>
          <p:cNvPr id="5" name="Rectangle 4">
            <a:extLst>
              <a:ext uri="{FF2B5EF4-FFF2-40B4-BE49-F238E27FC236}">
                <a16:creationId xmlns:a16="http://schemas.microsoft.com/office/drawing/2014/main" id="{2B4E37D3-A238-40EB-862E-4774E4EB9294}"/>
              </a:ext>
            </a:extLst>
          </p:cNvPr>
          <p:cNvSpPr/>
          <p:nvPr/>
        </p:nvSpPr>
        <p:spPr>
          <a:xfrm>
            <a:off x="5767269" y="358145"/>
            <a:ext cx="1274564" cy="584775"/>
          </a:xfrm>
          <a:prstGeom prst="rect">
            <a:avLst/>
          </a:prstGeom>
        </p:spPr>
        <p:txBody>
          <a:bodyPr wrap="square">
            <a:spAutoFit/>
          </a:bodyPr>
          <a:lstStyle/>
          <a:p>
            <a:r>
              <a:rPr lang="en-US" sz="3200" b="1" dirty="0"/>
              <a:t>1000</a:t>
            </a:r>
            <a:endParaRPr lang="en-GB" sz="3200" b="1" dirty="0"/>
          </a:p>
        </p:txBody>
      </p:sp>
      <p:cxnSp>
        <p:nvCxnSpPr>
          <p:cNvPr id="6" name="Straight Connector 5">
            <a:extLst>
              <a:ext uri="{FF2B5EF4-FFF2-40B4-BE49-F238E27FC236}">
                <a16:creationId xmlns:a16="http://schemas.microsoft.com/office/drawing/2014/main" id="{6872BB5A-C46C-4DC2-9633-DE42A2D04BAD}"/>
              </a:ext>
            </a:extLst>
          </p:cNvPr>
          <p:cNvCxnSpPr>
            <a:cxnSpLocks/>
          </p:cNvCxnSpPr>
          <p:nvPr/>
        </p:nvCxnSpPr>
        <p:spPr>
          <a:xfrm>
            <a:off x="5871701" y="474895"/>
            <a:ext cx="81356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B411AFC7-1544-4D75-B23A-EA1991E7CE82}"/>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0.07</a:t>
            </a:r>
          </a:p>
        </p:txBody>
      </p:sp>
      <p:sp>
        <p:nvSpPr>
          <p:cNvPr id="10" name="TextBox 9">
            <a:extLst>
              <a:ext uri="{FF2B5EF4-FFF2-40B4-BE49-F238E27FC236}">
                <a16:creationId xmlns:a16="http://schemas.microsoft.com/office/drawing/2014/main" id="{11C2683C-62D7-471E-B8E7-8AA448DBA759}"/>
              </a:ext>
            </a:extLst>
          </p:cNvPr>
          <p:cNvSpPr txBox="1"/>
          <p:nvPr/>
        </p:nvSpPr>
        <p:spPr>
          <a:xfrm>
            <a:off x="7541429" y="212692"/>
            <a:ext cx="1168221" cy="584775"/>
          </a:xfrm>
          <a:prstGeom prst="rect">
            <a:avLst/>
          </a:prstGeom>
          <a:noFill/>
        </p:spPr>
        <p:txBody>
          <a:bodyPr wrap="square" rtlCol="0">
            <a:spAutoFit/>
          </a:bodyPr>
          <a:lstStyle/>
          <a:p>
            <a:r>
              <a:rPr lang="en-GB" sz="3200" b="1" dirty="0">
                <a:solidFill>
                  <a:srgbClr val="FF0000"/>
                </a:solidFill>
              </a:rPr>
              <a:t>0</a:t>
            </a:r>
          </a:p>
        </p:txBody>
      </p:sp>
      <p:sp>
        <p:nvSpPr>
          <p:cNvPr id="11" name="Oval 10">
            <a:extLst>
              <a:ext uri="{FF2B5EF4-FFF2-40B4-BE49-F238E27FC236}">
                <a16:creationId xmlns:a16="http://schemas.microsoft.com/office/drawing/2014/main" id="{72EA772C-8358-4A78-944C-65D71B475223}"/>
              </a:ext>
            </a:extLst>
          </p:cNvPr>
          <p:cNvSpPr/>
          <p:nvPr/>
        </p:nvSpPr>
        <p:spPr>
          <a:xfrm>
            <a:off x="4275366" y="1053579"/>
            <a:ext cx="1443777"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96204A15-B189-47E7-8EA6-986279C95C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39524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1"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part of a train timetable.</a:t>
            </a:r>
          </a:p>
        </p:txBody>
      </p:sp>
      <p:pic>
        <p:nvPicPr>
          <p:cNvPr id="3" name="Picture 2">
            <a:extLst>
              <a:ext uri="{FF2B5EF4-FFF2-40B4-BE49-F238E27FC236}">
                <a16:creationId xmlns:a16="http://schemas.microsoft.com/office/drawing/2014/main" id="{A8548537-6049-442A-9134-7F509F2F5B08}"/>
              </a:ext>
            </a:extLst>
          </p:cNvPr>
          <p:cNvPicPr>
            <a:picLocks noChangeAspect="1"/>
          </p:cNvPicPr>
          <p:nvPr/>
        </p:nvPicPr>
        <p:blipFill>
          <a:blip r:embed="rId3"/>
          <a:stretch>
            <a:fillRect/>
          </a:stretch>
        </p:blipFill>
        <p:spPr>
          <a:xfrm>
            <a:off x="205653" y="634775"/>
            <a:ext cx="7695021" cy="2868324"/>
          </a:xfrm>
          <a:prstGeom prst="rect">
            <a:avLst/>
          </a:prstGeom>
        </p:spPr>
      </p:pic>
      <p:sp>
        <p:nvSpPr>
          <p:cNvPr id="5" name="Rectangle 4">
            <a:extLst>
              <a:ext uri="{FF2B5EF4-FFF2-40B4-BE49-F238E27FC236}">
                <a16:creationId xmlns:a16="http://schemas.microsoft.com/office/drawing/2014/main" id="{184B5B1B-3100-4A20-9D4D-28D0E2F69B4A}"/>
              </a:ext>
            </a:extLst>
          </p:cNvPr>
          <p:cNvSpPr/>
          <p:nvPr/>
        </p:nvSpPr>
        <p:spPr>
          <a:xfrm>
            <a:off x="7900674" y="634775"/>
            <a:ext cx="3889543" cy="2062103"/>
          </a:xfrm>
          <a:prstGeom prst="rect">
            <a:avLst/>
          </a:prstGeom>
        </p:spPr>
        <p:txBody>
          <a:bodyPr wrap="square">
            <a:spAutoFit/>
          </a:bodyPr>
          <a:lstStyle/>
          <a:p>
            <a:r>
              <a:rPr lang="en-US" sz="3200" b="1" dirty="0"/>
              <a:t>How long does the first train from Edinburgh take to travel to Inverness?</a:t>
            </a:r>
          </a:p>
        </p:txBody>
      </p:sp>
      <p:sp>
        <p:nvSpPr>
          <p:cNvPr id="6" name="Oval 5">
            <a:extLst>
              <a:ext uri="{FF2B5EF4-FFF2-40B4-BE49-F238E27FC236}">
                <a16:creationId xmlns:a16="http://schemas.microsoft.com/office/drawing/2014/main" id="{370E1D18-FF99-4711-B61B-EEF5CEADB157}"/>
              </a:ext>
            </a:extLst>
          </p:cNvPr>
          <p:cNvSpPr/>
          <p:nvPr/>
        </p:nvSpPr>
        <p:spPr>
          <a:xfrm>
            <a:off x="2595950" y="739012"/>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4188CA7-B501-496E-840A-CEE1D2A6A0F9}"/>
              </a:ext>
            </a:extLst>
          </p:cNvPr>
          <p:cNvSpPr/>
          <p:nvPr/>
        </p:nvSpPr>
        <p:spPr>
          <a:xfrm>
            <a:off x="2595950" y="2964970"/>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 name="Group 7">
            <a:extLst>
              <a:ext uri="{FF2B5EF4-FFF2-40B4-BE49-F238E27FC236}">
                <a16:creationId xmlns:a16="http://schemas.microsoft.com/office/drawing/2014/main" id="{C6E36CBC-26EE-4F44-9471-3330866A2422}"/>
              </a:ext>
            </a:extLst>
          </p:cNvPr>
          <p:cNvGrpSpPr/>
          <p:nvPr/>
        </p:nvGrpSpPr>
        <p:grpSpPr>
          <a:xfrm>
            <a:off x="3622446" y="4167717"/>
            <a:ext cx="650662" cy="492950"/>
            <a:chOff x="3713710" y="928777"/>
            <a:chExt cx="650662" cy="492950"/>
          </a:xfrm>
        </p:grpSpPr>
        <p:cxnSp>
          <p:nvCxnSpPr>
            <p:cNvPr id="9" name="Straight Connector 8">
              <a:extLst>
                <a:ext uri="{FF2B5EF4-FFF2-40B4-BE49-F238E27FC236}">
                  <a16:creationId xmlns:a16="http://schemas.microsoft.com/office/drawing/2014/main" id="{18E216E4-415B-4949-A33B-AA3EC76BFC92}"/>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07F5B57-7963-4623-8E9E-767957E07145}"/>
                </a:ext>
              </a:extLst>
            </p:cNvPr>
            <p:cNvSpPr txBox="1"/>
            <p:nvPr/>
          </p:nvSpPr>
          <p:spPr>
            <a:xfrm>
              <a:off x="371371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9:35</a:t>
              </a:r>
            </a:p>
          </p:txBody>
        </p:sp>
      </p:grpSp>
      <p:grpSp>
        <p:nvGrpSpPr>
          <p:cNvPr id="11" name="Group 10">
            <a:extLst>
              <a:ext uri="{FF2B5EF4-FFF2-40B4-BE49-F238E27FC236}">
                <a16:creationId xmlns:a16="http://schemas.microsoft.com/office/drawing/2014/main" id="{1AEBE094-A62A-428B-91BA-B5BA02CBF362}"/>
              </a:ext>
            </a:extLst>
          </p:cNvPr>
          <p:cNvGrpSpPr/>
          <p:nvPr/>
        </p:nvGrpSpPr>
        <p:grpSpPr>
          <a:xfrm>
            <a:off x="4463490" y="4164964"/>
            <a:ext cx="776870" cy="494964"/>
            <a:chOff x="6780128" y="926763"/>
            <a:chExt cx="776870" cy="494964"/>
          </a:xfrm>
        </p:grpSpPr>
        <p:cxnSp>
          <p:nvCxnSpPr>
            <p:cNvPr id="12" name="Straight Connector 11">
              <a:extLst>
                <a:ext uri="{FF2B5EF4-FFF2-40B4-BE49-F238E27FC236}">
                  <a16:creationId xmlns:a16="http://schemas.microsoft.com/office/drawing/2014/main" id="{EA47CD87-6964-4B42-817D-C6AA237190B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3CF134B9-284C-43B4-A5B3-CAA2E4D9D442}"/>
                </a:ext>
              </a:extLst>
            </p:cNvPr>
            <p:cNvGrpSpPr/>
            <p:nvPr/>
          </p:nvGrpSpPr>
          <p:grpSpPr>
            <a:xfrm>
              <a:off x="6780128" y="928608"/>
              <a:ext cx="776870" cy="493119"/>
              <a:chOff x="6780128" y="928608"/>
              <a:chExt cx="776870" cy="493119"/>
            </a:xfrm>
          </p:grpSpPr>
          <p:sp>
            <p:nvSpPr>
              <p:cNvPr id="14" name="TextBox 13">
                <a:extLst>
                  <a:ext uri="{FF2B5EF4-FFF2-40B4-BE49-F238E27FC236}">
                    <a16:creationId xmlns:a16="http://schemas.microsoft.com/office/drawing/2014/main" id="{6637C2E5-37B9-4C6A-BF83-0EBF8FD69E2C}"/>
                  </a:ext>
                </a:extLst>
              </p:cNvPr>
              <p:cNvSpPr txBox="1"/>
              <p:nvPr/>
            </p:nvSpPr>
            <p:spPr>
              <a:xfrm>
                <a:off x="6780128" y="1021617"/>
                <a:ext cx="77687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10:35</a:t>
                </a:r>
              </a:p>
            </p:txBody>
          </p:sp>
          <p:cxnSp>
            <p:nvCxnSpPr>
              <p:cNvPr id="15" name="Straight Connector 14">
                <a:extLst>
                  <a:ext uri="{FF2B5EF4-FFF2-40B4-BE49-F238E27FC236}">
                    <a16:creationId xmlns:a16="http://schemas.microsoft.com/office/drawing/2014/main" id="{1D4F9375-394A-4C33-9CBF-9AA4801EB995}"/>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4CC69E1A-1327-4E2D-B590-C2C8AC95B71E}"/>
              </a:ext>
            </a:extLst>
          </p:cNvPr>
          <p:cNvGrpSpPr/>
          <p:nvPr/>
        </p:nvGrpSpPr>
        <p:grpSpPr>
          <a:xfrm>
            <a:off x="3940164" y="3669092"/>
            <a:ext cx="893612" cy="479154"/>
            <a:chOff x="7395283" y="5821043"/>
            <a:chExt cx="205894" cy="512761"/>
          </a:xfrm>
        </p:grpSpPr>
        <p:sp>
          <p:nvSpPr>
            <p:cNvPr id="17" name="Freeform 11">
              <a:extLst>
                <a:ext uri="{FF2B5EF4-FFF2-40B4-BE49-F238E27FC236}">
                  <a16:creationId xmlns:a16="http://schemas.microsoft.com/office/drawing/2014/main" id="{D5B9BE8C-142E-4A88-8E98-7D2737EC2DB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A25DAB75-878C-4948-8588-8CD47CEBCC49}"/>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+1h</a:t>
              </a:r>
            </a:p>
          </p:txBody>
        </p:sp>
      </p:grpSp>
      <p:grpSp>
        <p:nvGrpSpPr>
          <p:cNvPr id="19" name="Group 91">
            <a:extLst>
              <a:ext uri="{FF2B5EF4-FFF2-40B4-BE49-F238E27FC236}">
                <a16:creationId xmlns:a16="http://schemas.microsoft.com/office/drawing/2014/main" id="{79A79BA0-9601-4921-9D9B-7EEEF03BC1A8}"/>
              </a:ext>
            </a:extLst>
          </p:cNvPr>
          <p:cNvGrpSpPr/>
          <p:nvPr/>
        </p:nvGrpSpPr>
        <p:grpSpPr>
          <a:xfrm>
            <a:off x="4836713" y="3664661"/>
            <a:ext cx="889898" cy="479154"/>
            <a:chOff x="7395283" y="5821043"/>
            <a:chExt cx="205894" cy="512761"/>
          </a:xfrm>
        </p:grpSpPr>
        <p:sp>
          <p:nvSpPr>
            <p:cNvPr id="20" name="Freeform 11">
              <a:extLst>
                <a:ext uri="{FF2B5EF4-FFF2-40B4-BE49-F238E27FC236}">
                  <a16:creationId xmlns:a16="http://schemas.microsoft.com/office/drawing/2014/main" id="{9951014F-41FF-4051-8472-144FABA9F7CD}"/>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BC8F2568-06CD-4FE1-A590-288016744FE9}"/>
                </a:ext>
              </a:extLst>
            </p:cNvPr>
            <p:cNvSpPr/>
            <p:nvPr/>
          </p:nvSpPr>
          <p:spPr>
            <a:xfrm>
              <a:off x="7426675" y="5821043"/>
              <a:ext cx="157747" cy="395236"/>
            </a:xfrm>
            <a:prstGeom prst="rect">
              <a:avLst/>
            </a:prstGeom>
          </p:spPr>
          <p:txBody>
            <a:bodyPr wrap="square">
              <a:spAutoFit/>
            </a:bodyPr>
            <a:lstStyle/>
            <a:p>
              <a:r>
                <a:rPr lang="en-GB" b="1" dirty="0">
                  <a:solidFill>
                    <a:srgbClr val="002060"/>
                  </a:solidFill>
                </a:rPr>
                <a:t>+1h</a:t>
              </a:r>
            </a:p>
          </p:txBody>
        </p:sp>
      </p:grpSp>
      <p:grpSp>
        <p:nvGrpSpPr>
          <p:cNvPr id="22" name="Group 21">
            <a:extLst>
              <a:ext uri="{FF2B5EF4-FFF2-40B4-BE49-F238E27FC236}">
                <a16:creationId xmlns:a16="http://schemas.microsoft.com/office/drawing/2014/main" id="{34C3BAE9-837F-4FD8-95E2-1E447C34635A}"/>
              </a:ext>
            </a:extLst>
          </p:cNvPr>
          <p:cNvGrpSpPr/>
          <p:nvPr/>
        </p:nvGrpSpPr>
        <p:grpSpPr>
          <a:xfrm>
            <a:off x="5323143" y="4162582"/>
            <a:ext cx="822936" cy="494964"/>
            <a:chOff x="6748682" y="926763"/>
            <a:chExt cx="822936" cy="494964"/>
          </a:xfrm>
        </p:grpSpPr>
        <p:cxnSp>
          <p:nvCxnSpPr>
            <p:cNvPr id="23" name="Straight Connector 22">
              <a:extLst>
                <a:ext uri="{FF2B5EF4-FFF2-40B4-BE49-F238E27FC236}">
                  <a16:creationId xmlns:a16="http://schemas.microsoft.com/office/drawing/2014/main" id="{F0A0AB6A-504F-4760-8B83-7DC3B2A8DAA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121DFEEE-D2A5-4865-A893-408D2C134BBB}"/>
                </a:ext>
              </a:extLst>
            </p:cNvPr>
            <p:cNvGrpSpPr/>
            <p:nvPr/>
          </p:nvGrpSpPr>
          <p:grpSpPr>
            <a:xfrm>
              <a:off x="6748682" y="928608"/>
              <a:ext cx="822936" cy="493119"/>
              <a:chOff x="6748682" y="928608"/>
              <a:chExt cx="822936" cy="493119"/>
            </a:xfrm>
          </p:grpSpPr>
          <p:sp>
            <p:nvSpPr>
              <p:cNvPr id="25" name="TextBox 24">
                <a:extLst>
                  <a:ext uri="{FF2B5EF4-FFF2-40B4-BE49-F238E27FC236}">
                    <a16:creationId xmlns:a16="http://schemas.microsoft.com/office/drawing/2014/main" id="{D2B4D232-EF02-4FEC-82FE-651D0E94E0FD}"/>
                  </a:ext>
                </a:extLst>
              </p:cNvPr>
              <p:cNvSpPr txBox="1"/>
              <p:nvPr/>
            </p:nvSpPr>
            <p:spPr>
              <a:xfrm>
                <a:off x="6748682" y="1021617"/>
                <a:ext cx="822936"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11:35</a:t>
                </a:r>
              </a:p>
            </p:txBody>
          </p:sp>
          <p:cxnSp>
            <p:nvCxnSpPr>
              <p:cNvPr id="26" name="Straight Connector 25">
                <a:extLst>
                  <a:ext uri="{FF2B5EF4-FFF2-40B4-BE49-F238E27FC236}">
                    <a16:creationId xmlns:a16="http://schemas.microsoft.com/office/drawing/2014/main" id="{D1A07039-051B-4825-AA49-6CA7760FA47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CDDC9F05-D367-4296-AE28-E70D0D701694}"/>
              </a:ext>
            </a:extLst>
          </p:cNvPr>
          <p:cNvCxnSpPr>
            <a:cxnSpLocks/>
          </p:cNvCxnSpPr>
          <p:nvPr/>
        </p:nvCxnSpPr>
        <p:spPr>
          <a:xfrm>
            <a:off x="3607633" y="4180761"/>
            <a:ext cx="517825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9B2D4D69-296F-4761-B72F-7F7617A0BC4A}"/>
              </a:ext>
            </a:extLst>
          </p:cNvPr>
          <p:cNvSpPr/>
          <p:nvPr/>
        </p:nvSpPr>
        <p:spPr>
          <a:xfrm>
            <a:off x="3874148" y="401519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9" name="Group 28">
            <a:extLst>
              <a:ext uri="{FF2B5EF4-FFF2-40B4-BE49-F238E27FC236}">
                <a16:creationId xmlns:a16="http://schemas.microsoft.com/office/drawing/2014/main" id="{BADB0D36-A355-48B5-BB5E-3C317B3306DE}"/>
              </a:ext>
            </a:extLst>
          </p:cNvPr>
          <p:cNvGrpSpPr/>
          <p:nvPr/>
        </p:nvGrpSpPr>
        <p:grpSpPr>
          <a:xfrm>
            <a:off x="6242139" y="4162582"/>
            <a:ext cx="811025" cy="494964"/>
            <a:chOff x="6766422" y="926763"/>
            <a:chExt cx="811025" cy="494964"/>
          </a:xfrm>
        </p:grpSpPr>
        <p:cxnSp>
          <p:nvCxnSpPr>
            <p:cNvPr id="30" name="Straight Connector 29">
              <a:extLst>
                <a:ext uri="{FF2B5EF4-FFF2-40B4-BE49-F238E27FC236}">
                  <a16:creationId xmlns:a16="http://schemas.microsoft.com/office/drawing/2014/main" id="{14CFD4F6-08E1-4612-A9AB-741F879D155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89F51AC-3619-4F5C-B3FF-475B43ABA892}"/>
                </a:ext>
              </a:extLst>
            </p:cNvPr>
            <p:cNvGrpSpPr/>
            <p:nvPr/>
          </p:nvGrpSpPr>
          <p:grpSpPr>
            <a:xfrm>
              <a:off x="6766422" y="928608"/>
              <a:ext cx="811025" cy="493119"/>
              <a:chOff x="6766422" y="928608"/>
              <a:chExt cx="811025" cy="493119"/>
            </a:xfrm>
          </p:grpSpPr>
          <p:sp>
            <p:nvSpPr>
              <p:cNvPr id="32" name="TextBox 31">
                <a:extLst>
                  <a:ext uri="{FF2B5EF4-FFF2-40B4-BE49-F238E27FC236}">
                    <a16:creationId xmlns:a16="http://schemas.microsoft.com/office/drawing/2014/main" id="{47B3102C-7C22-4883-B1ED-899369CC7C3B}"/>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12:35</a:t>
                </a:r>
              </a:p>
            </p:txBody>
          </p:sp>
          <p:cxnSp>
            <p:nvCxnSpPr>
              <p:cNvPr id="33" name="Straight Connector 32">
                <a:extLst>
                  <a:ext uri="{FF2B5EF4-FFF2-40B4-BE49-F238E27FC236}">
                    <a16:creationId xmlns:a16="http://schemas.microsoft.com/office/drawing/2014/main" id="{DE11882A-B231-4AF8-AF67-1FBFD16E97E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4" name="Group 91">
            <a:extLst>
              <a:ext uri="{FF2B5EF4-FFF2-40B4-BE49-F238E27FC236}">
                <a16:creationId xmlns:a16="http://schemas.microsoft.com/office/drawing/2014/main" id="{27645068-2237-4AC9-9F01-49D9E17F459C}"/>
              </a:ext>
            </a:extLst>
          </p:cNvPr>
          <p:cNvGrpSpPr/>
          <p:nvPr/>
        </p:nvGrpSpPr>
        <p:grpSpPr>
          <a:xfrm>
            <a:off x="5732519" y="3666710"/>
            <a:ext cx="893612" cy="479154"/>
            <a:chOff x="7395283" y="5821043"/>
            <a:chExt cx="205894" cy="512761"/>
          </a:xfrm>
        </p:grpSpPr>
        <p:sp>
          <p:nvSpPr>
            <p:cNvPr id="35" name="Freeform 11">
              <a:extLst>
                <a:ext uri="{FF2B5EF4-FFF2-40B4-BE49-F238E27FC236}">
                  <a16:creationId xmlns:a16="http://schemas.microsoft.com/office/drawing/2014/main" id="{A0CE9A5C-3C83-4875-9DAD-21783957898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6" name="Rectangle 35">
              <a:extLst>
                <a:ext uri="{FF2B5EF4-FFF2-40B4-BE49-F238E27FC236}">
                  <a16:creationId xmlns:a16="http://schemas.microsoft.com/office/drawing/2014/main" id="{FBDD72C5-3082-4ECB-9FF2-A6A15A966013}"/>
                </a:ext>
              </a:extLst>
            </p:cNvPr>
            <p:cNvSpPr/>
            <p:nvPr/>
          </p:nvSpPr>
          <p:spPr>
            <a:xfrm>
              <a:off x="7425183" y="5821043"/>
              <a:ext cx="152073" cy="395236"/>
            </a:xfrm>
            <a:prstGeom prst="rect">
              <a:avLst/>
            </a:prstGeom>
          </p:spPr>
          <p:txBody>
            <a:bodyPr wrap="square">
              <a:spAutoFit/>
            </a:bodyPr>
            <a:lstStyle/>
            <a:p>
              <a:r>
                <a:rPr lang="en-GB" b="1" dirty="0">
                  <a:solidFill>
                    <a:srgbClr val="002060"/>
                  </a:solidFill>
                </a:rPr>
                <a:t>+1h</a:t>
              </a:r>
            </a:p>
          </p:txBody>
        </p:sp>
      </p:grpSp>
      <p:grpSp>
        <p:nvGrpSpPr>
          <p:cNvPr id="38" name="Group 37">
            <a:extLst>
              <a:ext uri="{FF2B5EF4-FFF2-40B4-BE49-F238E27FC236}">
                <a16:creationId xmlns:a16="http://schemas.microsoft.com/office/drawing/2014/main" id="{F9A9639D-4C5C-4DED-A77C-8223F3371559}"/>
              </a:ext>
            </a:extLst>
          </p:cNvPr>
          <p:cNvGrpSpPr/>
          <p:nvPr/>
        </p:nvGrpSpPr>
        <p:grpSpPr>
          <a:xfrm>
            <a:off x="7145531" y="4164407"/>
            <a:ext cx="811025" cy="494964"/>
            <a:chOff x="6766422" y="926763"/>
            <a:chExt cx="811025" cy="494964"/>
          </a:xfrm>
        </p:grpSpPr>
        <p:cxnSp>
          <p:nvCxnSpPr>
            <p:cNvPr id="39" name="Straight Connector 38">
              <a:extLst>
                <a:ext uri="{FF2B5EF4-FFF2-40B4-BE49-F238E27FC236}">
                  <a16:creationId xmlns:a16="http://schemas.microsoft.com/office/drawing/2014/main" id="{43A41C10-C631-4D2D-98B2-74AE229E616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8EE4DD84-6615-4FCF-A061-96D9BBC10162}"/>
                </a:ext>
              </a:extLst>
            </p:cNvPr>
            <p:cNvGrpSpPr/>
            <p:nvPr/>
          </p:nvGrpSpPr>
          <p:grpSpPr>
            <a:xfrm>
              <a:off x="6766422" y="928608"/>
              <a:ext cx="811025" cy="493119"/>
              <a:chOff x="6766422" y="928608"/>
              <a:chExt cx="811025" cy="493119"/>
            </a:xfrm>
          </p:grpSpPr>
          <p:sp>
            <p:nvSpPr>
              <p:cNvPr id="41" name="TextBox 40">
                <a:extLst>
                  <a:ext uri="{FF2B5EF4-FFF2-40B4-BE49-F238E27FC236}">
                    <a16:creationId xmlns:a16="http://schemas.microsoft.com/office/drawing/2014/main" id="{B376511B-5CA4-4639-A922-A6C8E120684B}"/>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13:00</a:t>
                </a:r>
              </a:p>
            </p:txBody>
          </p:sp>
          <p:cxnSp>
            <p:nvCxnSpPr>
              <p:cNvPr id="42" name="Straight Connector 41">
                <a:extLst>
                  <a:ext uri="{FF2B5EF4-FFF2-40B4-BE49-F238E27FC236}">
                    <a16:creationId xmlns:a16="http://schemas.microsoft.com/office/drawing/2014/main" id="{87E70134-4A63-4B1B-9F1A-71E3E1AD2A3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43" name="Group 91">
            <a:extLst>
              <a:ext uri="{FF2B5EF4-FFF2-40B4-BE49-F238E27FC236}">
                <a16:creationId xmlns:a16="http://schemas.microsoft.com/office/drawing/2014/main" id="{9352747A-27F9-41BB-BEB2-8AE638C06249}"/>
              </a:ext>
            </a:extLst>
          </p:cNvPr>
          <p:cNvGrpSpPr/>
          <p:nvPr/>
        </p:nvGrpSpPr>
        <p:grpSpPr>
          <a:xfrm>
            <a:off x="6635911" y="3668535"/>
            <a:ext cx="893612" cy="479154"/>
            <a:chOff x="7395283" y="5821043"/>
            <a:chExt cx="205894" cy="512761"/>
          </a:xfrm>
        </p:grpSpPr>
        <p:sp>
          <p:nvSpPr>
            <p:cNvPr id="44" name="Freeform 11">
              <a:extLst>
                <a:ext uri="{FF2B5EF4-FFF2-40B4-BE49-F238E27FC236}">
                  <a16:creationId xmlns:a16="http://schemas.microsoft.com/office/drawing/2014/main" id="{28682B5F-216F-4B18-8169-6A1FF6959E8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5" name="Rectangle 44">
              <a:extLst>
                <a:ext uri="{FF2B5EF4-FFF2-40B4-BE49-F238E27FC236}">
                  <a16:creationId xmlns:a16="http://schemas.microsoft.com/office/drawing/2014/main" id="{B7C3D5EF-6B40-40B8-96CE-A33E12680491}"/>
                </a:ext>
              </a:extLst>
            </p:cNvPr>
            <p:cNvSpPr/>
            <p:nvPr/>
          </p:nvSpPr>
          <p:spPr>
            <a:xfrm>
              <a:off x="7414770" y="5821043"/>
              <a:ext cx="169703" cy="395236"/>
            </a:xfrm>
            <a:prstGeom prst="rect">
              <a:avLst/>
            </a:prstGeom>
          </p:spPr>
          <p:txBody>
            <a:bodyPr wrap="square">
              <a:spAutoFit/>
            </a:bodyPr>
            <a:lstStyle/>
            <a:p>
              <a:r>
                <a:rPr lang="en-GB" b="1" dirty="0">
                  <a:solidFill>
                    <a:srgbClr val="002060"/>
                  </a:solidFill>
                </a:rPr>
                <a:t>+25m</a:t>
              </a:r>
            </a:p>
          </p:txBody>
        </p:sp>
      </p:grpSp>
      <p:grpSp>
        <p:nvGrpSpPr>
          <p:cNvPr id="47" name="Group 46">
            <a:extLst>
              <a:ext uri="{FF2B5EF4-FFF2-40B4-BE49-F238E27FC236}">
                <a16:creationId xmlns:a16="http://schemas.microsoft.com/office/drawing/2014/main" id="{76977ACF-EB03-46E1-9C2F-957FAA5150FB}"/>
              </a:ext>
            </a:extLst>
          </p:cNvPr>
          <p:cNvGrpSpPr/>
          <p:nvPr/>
        </p:nvGrpSpPr>
        <p:grpSpPr>
          <a:xfrm>
            <a:off x="8055962" y="4161123"/>
            <a:ext cx="811025" cy="494964"/>
            <a:chOff x="6766422" y="926763"/>
            <a:chExt cx="811025" cy="494964"/>
          </a:xfrm>
        </p:grpSpPr>
        <p:cxnSp>
          <p:nvCxnSpPr>
            <p:cNvPr id="48" name="Straight Connector 47">
              <a:extLst>
                <a:ext uri="{FF2B5EF4-FFF2-40B4-BE49-F238E27FC236}">
                  <a16:creationId xmlns:a16="http://schemas.microsoft.com/office/drawing/2014/main" id="{F42C0C3A-61B2-431E-9510-7587D1D27F9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FD614B41-4D91-420E-8BCC-1633A980D926}"/>
                </a:ext>
              </a:extLst>
            </p:cNvPr>
            <p:cNvGrpSpPr/>
            <p:nvPr/>
          </p:nvGrpSpPr>
          <p:grpSpPr>
            <a:xfrm>
              <a:off x="6766422" y="928608"/>
              <a:ext cx="811025" cy="493119"/>
              <a:chOff x="6766422" y="928608"/>
              <a:chExt cx="811025" cy="493119"/>
            </a:xfrm>
          </p:grpSpPr>
          <p:sp>
            <p:nvSpPr>
              <p:cNvPr id="51" name="TextBox 50">
                <a:extLst>
                  <a:ext uri="{FF2B5EF4-FFF2-40B4-BE49-F238E27FC236}">
                    <a16:creationId xmlns:a16="http://schemas.microsoft.com/office/drawing/2014/main" id="{965BDD6C-3876-4174-8F87-E579DBCD422C}"/>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13:10</a:t>
                </a:r>
              </a:p>
            </p:txBody>
          </p:sp>
          <p:cxnSp>
            <p:nvCxnSpPr>
              <p:cNvPr id="52" name="Straight Connector 51">
                <a:extLst>
                  <a:ext uri="{FF2B5EF4-FFF2-40B4-BE49-F238E27FC236}">
                    <a16:creationId xmlns:a16="http://schemas.microsoft.com/office/drawing/2014/main" id="{951D1803-AEC8-409B-9093-7051913B97DE}"/>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53" name="Group 91">
            <a:extLst>
              <a:ext uri="{FF2B5EF4-FFF2-40B4-BE49-F238E27FC236}">
                <a16:creationId xmlns:a16="http://schemas.microsoft.com/office/drawing/2014/main" id="{D90EF302-D5FD-415E-8B5F-2391CAFA9959}"/>
              </a:ext>
            </a:extLst>
          </p:cNvPr>
          <p:cNvGrpSpPr/>
          <p:nvPr/>
        </p:nvGrpSpPr>
        <p:grpSpPr>
          <a:xfrm>
            <a:off x="7546342" y="3665251"/>
            <a:ext cx="893612" cy="479154"/>
            <a:chOff x="7395283" y="5821043"/>
            <a:chExt cx="205894" cy="512761"/>
          </a:xfrm>
        </p:grpSpPr>
        <p:sp>
          <p:nvSpPr>
            <p:cNvPr id="54" name="Freeform 11">
              <a:extLst>
                <a:ext uri="{FF2B5EF4-FFF2-40B4-BE49-F238E27FC236}">
                  <a16:creationId xmlns:a16="http://schemas.microsoft.com/office/drawing/2014/main" id="{4C92D7C5-DB54-4EF2-AB52-7121AD13FFA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55" name="Rectangle 54">
              <a:extLst>
                <a:ext uri="{FF2B5EF4-FFF2-40B4-BE49-F238E27FC236}">
                  <a16:creationId xmlns:a16="http://schemas.microsoft.com/office/drawing/2014/main" id="{D3B36B25-FE8E-435C-BF4C-62EB6839CE15}"/>
                </a:ext>
              </a:extLst>
            </p:cNvPr>
            <p:cNvSpPr/>
            <p:nvPr/>
          </p:nvSpPr>
          <p:spPr>
            <a:xfrm>
              <a:off x="7414770" y="5821043"/>
              <a:ext cx="169703" cy="395236"/>
            </a:xfrm>
            <a:prstGeom prst="rect">
              <a:avLst/>
            </a:prstGeom>
          </p:spPr>
          <p:txBody>
            <a:bodyPr wrap="square">
              <a:spAutoFit/>
            </a:bodyPr>
            <a:lstStyle/>
            <a:p>
              <a:r>
                <a:rPr lang="en-GB" b="1" dirty="0">
                  <a:solidFill>
                    <a:srgbClr val="002060"/>
                  </a:solidFill>
                </a:rPr>
                <a:t>+10m</a:t>
              </a:r>
            </a:p>
          </p:txBody>
        </p:sp>
      </p:grpSp>
      <p:sp>
        <p:nvSpPr>
          <p:cNvPr id="56" name="Rectangle 55">
            <a:extLst>
              <a:ext uri="{FF2B5EF4-FFF2-40B4-BE49-F238E27FC236}">
                <a16:creationId xmlns:a16="http://schemas.microsoft.com/office/drawing/2014/main" id="{E3261898-5480-4879-95AD-BAAF2F0A0321}"/>
              </a:ext>
            </a:extLst>
          </p:cNvPr>
          <p:cNvSpPr/>
          <p:nvPr/>
        </p:nvSpPr>
        <p:spPr>
          <a:xfrm>
            <a:off x="7993148" y="2658376"/>
            <a:ext cx="3516546" cy="584775"/>
          </a:xfrm>
          <a:prstGeom prst="rect">
            <a:avLst/>
          </a:prstGeom>
        </p:spPr>
        <p:txBody>
          <a:bodyPr wrap="square">
            <a:spAutoFit/>
          </a:bodyPr>
          <a:lstStyle/>
          <a:p>
            <a:r>
              <a:rPr lang="en-GB" sz="3200" b="1" dirty="0">
                <a:solidFill>
                  <a:srgbClr val="FF0000"/>
                </a:solidFill>
              </a:rPr>
              <a:t>3 hours 35 minutes</a:t>
            </a:r>
            <a:endParaRPr lang="en-GB" sz="2800" dirty="0">
              <a:solidFill>
                <a:srgbClr val="FF0000"/>
              </a:solidFill>
            </a:endParaRPr>
          </a:p>
        </p:txBody>
      </p:sp>
    </p:spTree>
    <p:extLst>
      <p:ext uri="{BB962C8B-B14F-4D97-AF65-F5344CB8AC3E}">
        <p14:creationId xmlns:p14="http://schemas.microsoft.com/office/powerpoint/2010/main" val="399082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2.5E-6 -3.7037E-7 L 0.01927 -0.03796 C 0.0233 -0.0463 0.02929 -0.05069 0.0358 -0.05069 C 0.04297 -0.05069 0.04883 -0.0463 0.05286 -0.03796 L 0.07252 -3.7037E-7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3.7037E-7 L 0.09179 -0.03704 C 0.09596 -0.04537 0.10221 -0.04977 0.10846 -0.04977 C 0.11588 -0.04977 0.12174 -0.04537 0.12578 -0.03704 L 0.14583 -3.7037E-7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37" presetClass="path" presetSubtype="0" accel="50000" decel="50000" fill="hold" grpId="3" nodeType="clickEffect">
                                  <p:stCondLst>
                                    <p:cond delay="0"/>
                                  </p:stCondLst>
                                  <p:childTnLst>
                                    <p:animMotion origin="layout" path="M 0.14648 -3.7037E-7 L 0.16601 -0.03657 C 0.17005 -0.04468 0.17617 -0.04907 0.18268 -0.04907 C 0.18997 -0.04907 0.19583 -0.04468 0.19987 -0.03657 L 0.21953 -3.7037E-7 " pathEditMode="relative" rAng="0" ptsTypes="AAAAA">
                                      <p:cBhvr>
                                        <p:cTn id="61" dur="1000" fill="hold"/>
                                        <p:tgtEl>
                                          <p:spTgt spid="28"/>
                                        </p:tgtEl>
                                        <p:attrNameLst>
                                          <p:attrName>ppt_x</p:attrName>
                                          <p:attrName>ppt_y</p:attrName>
                                        </p:attrNameLst>
                                      </p:cBhvr>
                                      <p:rCtr x="3646" y="-2454"/>
                                    </p:animMotion>
                                  </p:childTnLst>
                                </p:cTn>
                              </p:par>
                            </p:childTnLst>
                          </p:cTn>
                        </p:par>
                        <p:par>
                          <p:cTn id="62" fill="hold">
                            <p:stCondLst>
                              <p:cond delay="1000"/>
                            </p:stCondLst>
                            <p:childTnLst>
                              <p:par>
                                <p:cTn id="63" presetID="17" presetClass="entr" presetSubtype="8" fill="hold" nodeType="after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p:cTn id="65" dur="500" fill="hold"/>
                                        <p:tgtEl>
                                          <p:spTgt spid="34"/>
                                        </p:tgtEl>
                                        <p:attrNameLst>
                                          <p:attrName>ppt_x</p:attrName>
                                        </p:attrNameLst>
                                      </p:cBhvr>
                                      <p:tavLst>
                                        <p:tav tm="0">
                                          <p:val>
                                            <p:strVal val="#ppt_x-#ppt_w/2"/>
                                          </p:val>
                                        </p:tav>
                                        <p:tav tm="100000">
                                          <p:val>
                                            <p:strVal val="#ppt_x"/>
                                          </p:val>
                                        </p:tav>
                                      </p:tavLst>
                                    </p:anim>
                                    <p:anim calcmode="lin" valueType="num">
                                      <p:cBhvr>
                                        <p:cTn id="66" dur="500" fill="hold"/>
                                        <p:tgtEl>
                                          <p:spTgt spid="34"/>
                                        </p:tgtEl>
                                        <p:attrNameLst>
                                          <p:attrName>ppt_y</p:attrName>
                                        </p:attrNameLst>
                                      </p:cBhvr>
                                      <p:tavLst>
                                        <p:tav tm="0">
                                          <p:val>
                                            <p:strVal val="#ppt_y"/>
                                          </p:val>
                                        </p:tav>
                                        <p:tav tm="100000">
                                          <p:val>
                                            <p:strVal val="#ppt_y"/>
                                          </p:val>
                                        </p:tav>
                                      </p:tavLst>
                                    </p:anim>
                                    <p:anim calcmode="lin" valueType="num">
                                      <p:cBhvr>
                                        <p:cTn id="67" dur="500" fill="hold"/>
                                        <p:tgtEl>
                                          <p:spTgt spid="34"/>
                                        </p:tgtEl>
                                        <p:attrNameLst>
                                          <p:attrName>ppt_w</p:attrName>
                                        </p:attrNameLst>
                                      </p:cBhvr>
                                      <p:tavLst>
                                        <p:tav tm="0">
                                          <p:val>
                                            <p:fltVal val="0"/>
                                          </p:val>
                                        </p:tav>
                                        <p:tav tm="100000">
                                          <p:val>
                                            <p:strVal val="#ppt_w"/>
                                          </p:val>
                                        </p:tav>
                                      </p:tavLst>
                                    </p:anim>
                                    <p:anim calcmode="lin" valueType="num">
                                      <p:cBhvr>
                                        <p:cTn id="68" dur="500" fill="hold"/>
                                        <p:tgtEl>
                                          <p:spTgt spid="34"/>
                                        </p:tgtEl>
                                        <p:attrNameLst>
                                          <p:attrName>ppt_h</p:attrName>
                                        </p:attrNameLst>
                                      </p:cBhvr>
                                      <p:tavLst>
                                        <p:tav tm="0">
                                          <p:val>
                                            <p:strVal val="#ppt_h"/>
                                          </p:val>
                                        </p:tav>
                                        <p:tav tm="100000">
                                          <p:val>
                                            <p:strVal val="#ppt_h"/>
                                          </p:val>
                                        </p:tav>
                                      </p:tavLst>
                                    </p:anim>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childTnLst>
                                </p:cTn>
                              </p:par>
                            </p:childTnLst>
                          </p:cTn>
                        </p:par>
                      </p:childTnLst>
                    </p:cTn>
                  </p:par>
                  <p:par>
                    <p:cTn id="74" fill="hold">
                      <p:stCondLst>
                        <p:cond delay="indefinite"/>
                      </p:stCondLst>
                      <p:childTnLst>
                        <p:par>
                          <p:cTn id="75" fill="hold">
                            <p:stCondLst>
                              <p:cond delay="0"/>
                            </p:stCondLst>
                            <p:childTnLst>
                              <p:par>
                                <p:cTn id="76" presetID="37" presetClass="path" presetSubtype="0" accel="50000" decel="50000" fill="hold" grpId="4" nodeType="clickEffect">
                                  <p:stCondLst>
                                    <p:cond delay="0"/>
                                  </p:stCondLst>
                                  <p:childTnLst>
                                    <p:animMotion origin="layout" path="M 0.21953 -3.7037E-7 L 0.23932 -0.03727 C 0.24349 -0.0456 0.25 -0.04977 0.25651 -0.04977 C 0.26406 -0.04977 0.27018 -0.0456 0.27448 -0.03727 L 0.29466 -3.7037E-7 " pathEditMode="relative" rAng="0" ptsTypes="AAAAA">
                                      <p:cBhvr>
                                        <p:cTn id="77" dur="1000" fill="hold"/>
                                        <p:tgtEl>
                                          <p:spTgt spid="28"/>
                                        </p:tgtEl>
                                        <p:attrNameLst>
                                          <p:attrName>ppt_x</p:attrName>
                                          <p:attrName>ppt_y</p:attrName>
                                        </p:attrNameLst>
                                      </p:cBhvr>
                                      <p:rCtr x="3750" y="-2500"/>
                                    </p:animMotion>
                                  </p:childTnLst>
                                </p:cTn>
                              </p:par>
                            </p:childTnLst>
                          </p:cTn>
                        </p:par>
                        <p:par>
                          <p:cTn id="78" fill="hold">
                            <p:stCondLst>
                              <p:cond delay="1000"/>
                            </p:stCondLst>
                            <p:childTnLst>
                              <p:par>
                                <p:cTn id="79" presetID="17" presetClass="entr" presetSubtype="8" fill="hold" nodeType="afterEffect">
                                  <p:stCondLst>
                                    <p:cond delay="0"/>
                                  </p:stCondLst>
                                  <p:childTnLst>
                                    <p:set>
                                      <p:cBhvr>
                                        <p:cTn id="80" dur="1" fill="hold">
                                          <p:stCondLst>
                                            <p:cond delay="0"/>
                                          </p:stCondLst>
                                        </p:cTn>
                                        <p:tgtEl>
                                          <p:spTgt spid="43"/>
                                        </p:tgtEl>
                                        <p:attrNameLst>
                                          <p:attrName>style.visibility</p:attrName>
                                        </p:attrNameLst>
                                      </p:cBhvr>
                                      <p:to>
                                        <p:strVal val="visible"/>
                                      </p:to>
                                    </p:set>
                                    <p:anim calcmode="lin" valueType="num">
                                      <p:cBhvr>
                                        <p:cTn id="81" dur="500" fill="hold"/>
                                        <p:tgtEl>
                                          <p:spTgt spid="43"/>
                                        </p:tgtEl>
                                        <p:attrNameLst>
                                          <p:attrName>ppt_x</p:attrName>
                                        </p:attrNameLst>
                                      </p:cBhvr>
                                      <p:tavLst>
                                        <p:tav tm="0">
                                          <p:val>
                                            <p:strVal val="#ppt_x-#ppt_w/2"/>
                                          </p:val>
                                        </p:tav>
                                        <p:tav tm="100000">
                                          <p:val>
                                            <p:strVal val="#ppt_x"/>
                                          </p:val>
                                        </p:tav>
                                      </p:tavLst>
                                    </p:anim>
                                    <p:anim calcmode="lin" valueType="num">
                                      <p:cBhvr>
                                        <p:cTn id="82" dur="500" fill="hold"/>
                                        <p:tgtEl>
                                          <p:spTgt spid="43"/>
                                        </p:tgtEl>
                                        <p:attrNameLst>
                                          <p:attrName>ppt_y</p:attrName>
                                        </p:attrNameLst>
                                      </p:cBhvr>
                                      <p:tavLst>
                                        <p:tav tm="0">
                                          <p:val>
                                            <p:strVal val="#ppt_y"/>
                                          </p:val>
                                        </p:tav>
                                        <p:tav tm="100000">
                                          <p:val>
                                            <p:strVal val="#ppt_y"/>
                                          </p:val>
                                        </p:tav>
                                      </p:tavLst>
                                    </p:anim>
                                    <p:anim calcmode="lin" valueType="num">
                                      <p:cBhvr>
                                        <p:cTn id="83" dur="500" fill="hold"/>
                                        <p:tgtEl>
                                          <p:spTgt spid="43"/>
                                        </p:tgtEl>
                                        <p:attrNameLst>
                                          <p:attrName>ppt_w</p:attrName>
                                        </p:attrNameLst>
                                      </p:cBhvr>
                                      <p:tavLst>
                                        <p:tav tm="0">
                                          <p:val>
                                            <p:fltVal val="0"/>
                                          </p:val>
                                        </p:tav>
                                        <p:tav tm="100000">
                                          <p:val>
                                            <p:strVal val="#ppt_w"/>
                                          </p:val>
                                        </p:tav>
                                      </p:tavLst>
                                    </p:anim>
                                    <p:anim calcmode="lin" valueType="num">
                                      <p:cBhvr>
                                        <p:cTn id="84" dur="500" fill="hold"/>
                                        <p:tgtEl>
                                          <p:spTgt spid="43"/>
                                        </p:tgtEl>
                                        <p:attrNameLst>
                                          <p:attrName>ppt_h</p:attrName>
                                        </p:attrNameLst>
                                      </p:cBhvr>
                                      <p:tavLst>
                                        <p:tav tm="0">
                                          <p:val>
                                            <p:strVal val="#ppt_h"/>
                                          </p:val>
                                        </p:tav>
                                        <p:tav tm="100000">
                                          <p:val>
                                            <p:strVal val="#ppt_h"/>
                                          </p:val>
                                        </p:tav>
                                      </p:tavLst>
                                    </p:anim>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8"/>
                                        </p:tgtEl>
                                        <p:attrNameLst>
                                          <p:attrName>style.visibility</p:attrName>
                                        </p:attrNameLst>
                                      </p:cBhvr>
                                      <p:to>
                                        <p:strVal val="visible"/>
                                      </p:to>
                                    </p:set>
                                    <p:animEffect transition="in" filter="fade">
                                      <p:cBhvr>
                                        <p:cTn id="89" dur="500"/>
                                        <p:tgtEl>
                                          <p:spTgt spid="38"/>
                                        </p:tgtEl>
                                      </p:cBhvr>
                                    </p:animEffect>
                                  </p:childTnLst>
                                </p:cTn>
                              </p:par>
                            </p:childTnLst>
                          </p:cTn>
                        </p:par>
                      </p:childTnLst>
                    </p:cTn>
                  </p:par>
                  <p:par>
                    <p:cTn id="90" fill="hold">
                      <p:stCondLst>
                        <p:cond delay="indefinite"/>
                      </p:stCondLst>
                      <p:childTnLst>
                        <p:par>
                          <p:cTn id="91" fill="hold">
                            <p:stCondLst>
                              <p:cond delay="0"/>
                            </p:stCondLst>
                            <p:childTnLst>
                              <p:par>
                                <p:cTn id="92" presetID="37" presetClass="path" presetSubtype="0" accel="50000" decel="50000" fill="hold" grpId="5" nodeType="clickEffect">
                                  <p:stCondLst>
                                    <p:cond delay="0"/>
                                  </p:stCondLst>
                                  <p:childTnLst>
                                    <p:animMotion origin="layout" path="M 0.29531 -3.7037E-7 L 0.31484 -0.04005 C 0.31888 -0.04907 0.325 -0.05393 0.33138 -0.05393 C 0.3388 -0.05393 0.34466 -0.04907 0.3487 -0.04005 L 0.36836 -3.7037E-7 " pathEditMode="relative" rAng="0" ptsTypes="AAAAA">
                                      <p:cBhvr>
                                        <p:cTn id="93" dur="1000" fill="hold"/>
                                        <p:tgtEl>
                                          <p:spTgt spid="28"/>
                                        </p:tgtEl>
                                        <p:attrNameLst>
                                          <p:attrName>ppt_x</p:attrName>
                                          <p:attrName>ppt_y</p:attrName>
                                        </p:attrNameLst>
                                      </p:cBhvr>
                                      <p:rCtr x="3646" y="-2708"/>
                                    </p:animMotion>
                                  </p:childTnLst>
                                </p:cTn>
                              </p:par>
                            </p:childTnLst>
                          </p:cTn>
                        </p:par>
                        <p:par>
                          <p:cTn id="94" fill="hold">
                            <p:stCondLst>
                              <p:cond delay="1000"/>
                            </p:stCondLst>
                            <p:childTnLst>
                              <p:par>
                                <p:cTn id="95" presetID="17" presetClass="entr" presetSubtype="8" fill="hold" nodeType="afterEffect">
                                  <p:stCondLst>
                                    <p:cond delay="0"/>
                                  </p:stCondLst>
                                  <p:childTnLst>
                                    <p:set>
                                      <p:cBhvr>
                                        <p:cTn id="96" dur="1" fill="hold">
                                          <p:stCondLst>
                                            <p:cond delay="0"/>
                                          </p:stCondLst>
                                        </p:cTn>
                                        <p:tgtEl>
                                          <p:spTgt spid="53"/>
                                        </p:tgtEl>
                                        <p:attrNameLst>
                                          <p:attrName>style.visibility</p:attrName>
                                        </p:attrNameLst>
                                      </p:cBhvr>
                                      <p:to>
                                        <p:strVal val="visible"/>
                                      </p:to>
                                    </p:set>
                                    <p:anim calcmode="lin" valueType="num">
                                      <p:cBhvr>
                                        <p:cTn id="97" dur="500" fill="hold"/>
                                        <p:tgtEl>
                                          <p:spTgt spid="53"/>
                                        </p:tgtEl>
                                        <p:attrNameLst>
                                          <p:attrName>ppt_x</p:attrName>
                                        </p:attrNameLst>
                                      </p:cBhvr>
                                      <p:tavLst>
                                        <p:tav tm="0">
                                          <p:val>
                                            <p:strVal val="#ppt_x-#ppt_w/2"/>
                                          </p:val>
                                        </p:tav>
                                        <p:tav tm="100000">
                                          <p:val>
                                            <p:strVal val="#ppt_x"/>
                                          </p:val>
                                        </p:tav>
                                      </p:tavLst>
                                    </p:anim>
                                    <p:anim calcmode="lin" valueType="num">
                                      <p:cBhvr>
                                        <p:cTn id="98" dur="500" fill="hold"/>
                                        <p:tgtEl>
                                          <p:spTgt spid="53"/>
                                        </p:tgtEl>
                                        <p:attrNameLst>
                                          <p:attrName>ppt_y</p:attrName>
                                        </p:attrNameLst>
                                      </p:cBhvr>
                                      <p:tavLst>
                                        <p:tav tm="0">
                                          <p:val>
                                            <p:strVal val="#ppt_y"/>
                                          </p:val>
                                        </p:tav>
                                        <p:tav tm="100000">
                                          <p:val>
                                            <p:strVal val="#ppt_y"/>
                                          </p:val>
                                        </p:tav>
                                      </p:tavLst>
                                    </p:anim>
                                    <p:anim calcmode="lin" valueType="num">
                                      <p:cBhvr>
                                        <p:cTn id="99" dur="500" fill="hold"/>
                                        <p:tgtEl>
                                          <p:spTgt spid="53"/>
                                        </p:tgtEl>
                                        <p:attrNameLst>
                                          <p:attrName>ppt_w</p:attrName>
                                        </p:attrNameLst>
                                      </p:cBhvr>
                                      <p:tavLst>
                                        <p:tav tm="0">
                                          <p:val>
                                            <p:fltVal val="0"/>
                                          </p:val>
                                        </p:tav>
                                        <p:tav tm="100000">
                                          <p:val>
                                            <p:strVal val="#ppt_w"/>
                                          </p:val>
                                        </p:tav>
                                      </p:tavLst>
                                    </p:anim>
                                    <p:anim calcmode="lin" valueType="num">
                                      <p:cBhvr>
                                        <p:cTn id="100" dur="500" fill="hold"/>
                                        <p:tgtEl>
                                          <p:spTgt spid="53"/>
                                        </p:tgtEl>
                                        <p:attrNameLst>
                                          <p:attrName>ppt_h</p:attrName>
                                        </p:attrNameLst>
                                      </p:cBhvr>
                                      <p:tavLst>
                                        <p:tav tm="0">
                                          <p:val>
                                            <p:strVal val="#ppt_h"/>
                                          </p:val>
                                        </p:tav>
                                        <p:tav tm="100000">
                                          <p:val>
                                            <p:strVal val="#ppt_h"/>
                                          </p:val>
                                        </p:tav>
                                      </p:tavLst>
                                    </p:anim>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nodeType="clickEffect">
                                  <p:stCondLst>
                                    <p:cond delay="0"/>
                                  </p:stCondLst>
                                  <p:childTnLst>
                                    <p:set>
                                      <p:cBhvr>
                                        <p:cTn id="104" dur="1" fill="hold">
                                          <p:stCondLst>
                                            <p:cond delay="0"/>
                                          </p:stCondLst>
                                        </p:cTn>
                                        <p:tgtEl>
                                          <p:spTgt spid="47"/>
                                        </p:tgtEl>
                                        <p:attrNameLst>
                                          <p:attrName>style.visibility</p:attrName>
                                        </p:attrNameLst>
                                      </p:cBhvr>
                                      <p:to>
                                        <p:strVal val="visible"/>
                                      </p:to>
                                    </p:set>
                                    <p:animEffect transition="in" filter="fade">
                                      <p:cBhvr>
                                        <p:cTn id="105" dur="500"/>
                                        <p:tgtEl>
                                          <p:spTgt spid="47"/>
                                        </p:tgtEl>
                                      </p:cBhvr>
                                    </p:animEffect>
                                  </p:childTnLst>
                                </p:cTn>
                              </p:par>
                            </p:childTnLst>
                          </p:cTn>
                        </p:par>
                      </p:childTnLst>
                    </p:cTn>
                  </p:par>
                  <p:par>
                    <p:cTn id="106" fill="hold">
                      <p:stCondLst>
                        <p:cond delay="indefinite"/>
                      </p:stCondLst>
                      <p:childTnLst>
                        <p:par>
                          <p:cTn id="107" fill="hold">
                            <p:stCondLst>
                              <p:cond delay="0"/>
                            </p:stCondLst>
                            <p:childTnLst>
                              <p:par>
                                <p:cTn id="108" presetID="9" presetClass="entr" presetSubtype="0" fill="hold" grpId="0" nodeType="clickEffect">
                                  <p:stCondLst>
                                    <p:cond delay="0"/>
                                  </p:stCondLst>
                                  <p:childTnLst>
                                    <p:set>
                                      <p:cBhvr>
                                        <p:cTn id="109" dur="1" fill="hold">
                                          <p:stCondLst>
                                            <p:cond delay="0"/>
                                          </p:stCondLst>
                                        </p:cTn>
                                        <p:tgtEl>
                                          <p:spTgt spid="56"/>
                                        </p:tgtEl>
                                        <p:attrNameLst>
                                          <p:attrName>style.visibility</p:attrName>
                                        </p:attrNameLst>
                                      </p:cBhvr>
                                      <p:to>
                                        <p:strVal val="visible"/>
                                      </p:to>
                                    </p:set>
                                    <p:animEffect transition="in" filter="dissolve">
                                      <p:cBhvr>
                                        <p:cTn id="110"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28" grpId="0" animBg="1"/>
      <p:bldP spid="28" grpId="1" animBg="1"/>
      <p:bldP spid="28" grpId="2" animBg="1"/>
      <p:bldP spid="28" grpId="3" animBg="1"/>
      <p:bldP spid="28" grpId="4" animBg="1"/>
      <p:bldP spid="28" grpId="5" animBg="1"/>
      <p:bldP spid="56"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part of a train timetable.</a:t>
            </a:r>
          </a:p>
        </p:txBody>
      </p:sp>
      <p:pic>
        <p:nvPicPr>
          <p:cNvPr id="3" name="Picture 2">
            <a:extLst>
              <a:ext uri="{FF2B5EF4-FFF2-40B4-BE49-F238E27FC236}">
                <a16:creationId xmlns:a16="http://schemas.microsoft.com/office/drawing/2014/main" id="{A8548537-6049-442A-9134-7F509F2F5B08}"/>
              </a:ext>
            </a:extLst>
          </p:cNvPr>
          <p:cNvPicPr>
            <a:picLocks noChangeAspect="1"/>
          </p:cNvPicPr>
          <p:nvPr/>
        </p:nvPicPr>
        <p:blipFill>
          <a:blip r:embed="rId3"/>
          <a:stretch>
            <a:fillRect/>
          </a:stretch>
        </p:blipFill>
        <p:spPr>
          <a:xfrm>
            <a:off x="205653" y="634775"/>
            <a:ext cx="7695021" cy="2868324"/>
          </a:xfrm>
          <a:prstGeom prst="rect">
            <a:avLst/>
          </a:prstGeom>
        </p:spPr>
      </p:pic>
      <p:sp>
        <p:nvSpPr>
          <p:cNvPr id="5" name="Rectangle 4">
            <a:extLst>
              <a:ext uri="{FF2B5EF4-FFF2-40B4-BE49-F238E27FC236}">
                <a16:creationId xmlns:a16="http://schemas.microsoft.com/office/drawing/2014/main" id="{184B5B1B-3100-4A20-9D4D-28D0E2F69B4A}"/>
              </a:ext>
            </a:extLst>
          </p:cNvPr>
          <p:cNvSpPr/>
          <p:nvPr/>
        </p:nvSpPr>
        <p:spPr>
          <a:xfrm>
            <a:off x="7900674" y="634775"/>
            <a:ext cx="3889543" cy="3539430"/>
          </a:xfrm>
          <a:prstGeom prst="rect">
            <a:avLst/>
          </a:prstGeom>
        </p:spPr>
        <p:txBody>
          <a:bodyPr wrap="square">
            <a:spAutoFit/>
          </a:bodyPr>
          <a:lstStyle/>
          <a:p>
            <a:r>
              <a:rPr lang="en-US" sz="3200" b="1" dirty="0"/>
              <a:t>Ellen is at Glasgow station at 1:30pm.</a:t>
            </a:r>
          </a:p>
          <a:p>
            <a:r>
              <a:rPr lang="en-US" sz="3200" b="1" dirty="0"/>
              <a:t>She wants to travel to Perth. She catches the next train.</a:t>
            </a:r>
          </a:p>
          <a:p>
            <a:r>
              <a:rPr lang="en-US" sz="3200" b="1" dirty="0"/>
              <a:t>At what time will she arrive in Perth?</a:t>
            </a:r>
          </a:p>
        </p:txBody>
      </p:sp>
      <p:sp>
        <p:nvSpPr>
          <p:cNvPr id="6" name="Oval 5">
            <a:extLst>
              <a:ext uri="{FF2B5EF4-FFF2-40B4-BE49-F238E27FC236}">
                <a16:creationId xmlns:a16="http://schemas.microsoft.com/office/drawing/2014/main" id="{81CA2521-C7AA-4644-94B4-F5D24AD5DC36}"/>
              </a:ext>
            </a:extLst>
          </p:cNvPr>
          <p:cNvSpPr/>
          <p:nvPr/>
        </p:nvSpPr>
        <p:spPr>
          <a:xfrm>
            <a:off x="6078223" y="1293646"/>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15A1675-E3F7-4D41-A9A0-F9D17DF80A39}"/>
              </a:ext>
            </a:extLst>
          </p:cNvPr>
          <p:cNvSpPr/>
          <p:nvPr/>
        </p:nvSpPr>
        <p:spPr>
          <a:xfrm>
            <a:off x="6074916" y="2385932"/>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1CCA8E8-445C-4FD3-A7FF-D895CDFF93C7}"/>
              </a:ext>
            </a:extLst>
          </p:cNvPr>
          <p:cNvSpPr/>
          <p:nvPr/>
        </p:nvSpPr>
        <p:spPr>
          <a:xfrm>
            <a:off x="7900674" y="4174205"/>
            <a:ext cx="1258316" cy="584775"/>
          </a:xfrm>
          <a:prstGeom prst="rect">
            <a:avLst/>
          </a:prstGeom>
        </p:spPr>
        <p:txBody>
          <a:bodyPr wrap="square">
            <a:spAutoFit/>
          </a:bodyPr>
          <a:lstStyle/>
          <a:p>
            <a:r>
              <a:rPr lang="en-GB" sz="3200" b="1" dirty="0">
                <a:solidFill>
                  <a:srgbClr val="FF0000"/>
                </a:solidFill>
              </a:rPr>
              <a:t>15:15</a:t>
            </a:r>
            <a:endParaRPr lang="en-GB" sz="2800" dirty="0">
              <a:solidFill>
                <a:srgbClr val="FF0000"/>
              </a:solidFill>
            </a:endParaRPr>
          </a:p>
        </p:txBody>
      </p:sp>
    </p:spTree>
    <p:extLst>
      <p:ext uri="{BB962C8B-B14F-4D97-AF65-F5344CB8AC3E}">
        <p14:creationId xmlns:p14="http://schemas.microsoft.com/office/powerpoint/2010/main" val="428351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0D4462-635E-477E-8217-0D8AF01FA5CC}"/>
              </a:ext>
            </a:extLst>
          </p:cNvPr>
          <p:cNvPicPr>
            <a:picLocks noChangeAspect="1"/>
          </p:cNvPicPr>
          <p:nvPr/>
        </p:nvPicPr>
        <p:blipFill>
          <a:blip r:embed="rId3"/>
          <a:stretch>
            <a:fillRect/>
          </a:stretch>
        </p:blipFill>
        <p:spPr>
          <a:xfrm>
            <a:off x="8413371" y="1419055"/>
            <a:ext cx="3410175" cy="3391485"/>
          </a:xfrm>
          <a:prstGeom prst="rect">
            <a:avLst/>
          </a:prstGeom>
        </p:spPr>
      </p:pic>
      <p:pic>
        <p:nvPicPr>
          <p:cNvPr id="4" name="Picture 3">
            <a:extLst>
              <a:ext uri="{FF2B5EF4-FFF2-40B4-BE49-F238E27FC236}">
                <a16:creationId xmlns:a16="http://schemas.microsoft.com/office/drawing/2014/main" id="{612FB928-B195-4020-87B6-DBC53B9B77D6}"/>
              </a:ext>
            </a:extLst>
          </p:cNvPr>
          <p:cNvPicPr>
            <a:picLocks noChangeAspect="1"/>
          </p:cNvPicPr>
          <p:nvPr/>
        </p:nvPicPr>
        <p:blipFill>
          <a:blip r:embed="rId4"/>
          <a:stretch>
            <a:fillRect/>
          </a:stretch>
        </p:blipFill>
        <p:spPr>
          <a:xfrm>
            <a:off x="4809721" y="1669007"/>
            <a:ext cx="2884023" cy="3898594"/>
          </a:xfrm>
          <a:prstGeom prst="rect">
            <a:avLst/>
          </a:prstGeom>
        </p:spPr>
      </p:pic>
      <p:pic>
        <p:nvPicPr>
          <p:cNvPr id="3" name="Picture 2">
            <a:extLst>
              <a:ext uri="{FF2B5EF4-FFF2-40B4-BE49-F238E27FC236}">
                <a16:creationId xmlns:a16="http://schemas.microsoft.com/office/drawing/2014/main" id="{8397E17D-4B63-46C0-ADC8-521C19942419}"/>
              </a:ext>
            </a:extLst>
          </p:cNvPr>
          <p:cNvPicPr>
            <a:picLocks noChangeAspect="1"/>
          </p:cNvPicPr>
          <p:nvPr/>
        </p:nvPicPr>
        <p:blipFill>
          <a:blip r:embed="rId5"/>
          <a:stretch>
            <a:fillRect/>
          </a:stretch>
        </p:blipFill>
        <p:spPr>
          <a:xfrm>
            <a:off x="368454" y="1271475"/>
            <a:ext cx="3878050" cy="2863939"/>
          </a:xfrm>
          <a:prstGeom prst="rect">
            <a:avLst/>
          </a:prstGeom>
        </p:spPr>
      </p:pic>
      <p:sp>
        <p:nvSpPr>
          <p:cNvPr id="2" name="Rectangle 1">
            <a:extLst>
              <a:ext uri="{FF2B5EF4-FFF2-40B4-BE49-F238E27FC236}">
                <a16:creationId xmlns:a16="http://schemas.microsoft.com/office/drawing/2014/main" id="{E29608C1-ECC7-46F7-964E-F724562BA88B}"/>
              </a:ext>
            </a:extLst>
          </p:cNvPr>
          <p:cNvSpPr/>
          <p:nvPr/>
        </p:nvSpPr>
        <p:spPr>
          <a:xfrm>
            <a:off x="115911"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each of these diagrams. On each one, put a tick if it is the net of a square based pyramid. Put a cross if it is not.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52458ABA-399F-489A-AE03-36C94CD1ABF7}"/>
              </a:ext>
            </a:extLst>
          </p:cNvPr>
          <p:cNvSpPr/>
          <p:nvPr/>
        </p:nvSpPr>
        <p:spPr>
          <a:xfrm>
            <a:off x="2027058" y="234950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FC361FCA-D84E-4567-BE1C-89D2B7C615BC}"/>
              </a:ext>
            </a:extLst>
          </p:cNvPr>
          <p:cNvSpPr/>
          <p:nvPr/>
        </p:nvSpPr>
        <p:spPr>
          <a:xfrm>
            <a:off x="5274999" y="445659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3CBCC91B-BEEE-4E3E-9C74-E49E4C1B2962}"/>
              </a:ext>
            </a:extLst>
          </p:cNvPr>
          <p:cNvSpPr/>
          <p:nvPr/>
        </p:nvSpPr>
        <p:spPr>
          <a:xfrm>
            <a:off x="10118458" y="29198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2" name="Connector: Curved 11">
            <a:extLst>
              <a:ext uri="{FF2B5EF4-FFF2-40B4-BE49-F238E27FC236}">
                <a16:creationId xmlns:a16="http://schemas.microsoft.com/office/drawing/2014/main" id="{1679DAC6-CA3A-4763-B8F1-3405FC458FFD}"/>
              </a:ext>
            </a:extLst>
          </p:cNvPr>
          <p:cNvCxnSpPr>
            <a:cxnSpLocks/>
          </p:cNvCxnSpPr>
          <p:nvPr/>
        </p:nvCxnSpPr>
        <p:spPr>
          <a:xfrm>
            <a:off x="1048871" y="1669007"/>
            <a:ext cx="1194098" cy="326537"/>
          </a:xfrm>
          <a:prstGeom prst="curvedConnector3">
            <a:avLst>
              <a:gd name="adj1" fmla="val 1009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713471AD-C8CE-4AC1-B914-CEF53AD6E9DD}"/>
              </a:ext>
            </a:extLst>
          </p:cNvPr>
          <p:cNvCxnSpPr>
            <a:cxnSpLocks/>
          </p:cNvCxnSpPr>
          <p:nvPr/>
        </p:nvCxnSpPr>
        <p:spPr>
          <a:xfrm rot="10800000">
            <a:off x="2242969" y="3374670"/>
            <a:ext cx="1428486" cy="390022"/>
          </a:xfrm>
          <a:prstGeom prst="curvedConnector3">
            <a:avLst>
              <a:gd name="adj1" fmla="val 99838"/>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nector: Curved 26">
            <a:extLst>
              <a:ext uri="{FF2B5EF4-FFF2-40B4-BE49-F238E27FC236}">
                <a16:creationId xmlns:a16="http://schemas.microsoft.com/office/drawing/2014/main" id="{FA6035CD-0E6F-4EC8-AF9E-C64E0CE830E8}"/>
              </a:ext>
            </a:extLst>
          </p:cNvPr>
          <p:cNvCxnSpPr>
            <a:cxnSpLocks/>
          </p:cNvCxnSpPr>
          <p:nvPr/>
        </p:nvCxnSpPr>
        <p:spPr>
          <a:xfrm rot="5400000">
            <a:off x="10560298" y="2614353"/>
            <a:ext cx="1194098" cy="326537"/>
          </a:xfrm>
          <a:prstGeom prst="curvedConnector3">
            <a:avLst>
              <a:gd name="adj1" fmla="val 1009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nector: Curved 27">
            <a:extLst>
              <a:ext uri="{FF2B5EF4-FFF2-40B4-BE49-F238E27FC236}">
                <a16:creationId xmlns:a16="http://schemas.microsoft.com/office/drawing/2014/main" id="{8C2122E8-E8DA-4DF4-8382-FDCD4DE0D2F2}"/>
              </a:ext>
            </a:extLst>
          </p:cNvPr>
          <p:cNvCxnSpPr>
            <a:cxnSpLocks/>
          </p:cNvCxnSpPr>
          <p:nvPr/>
        </p:nvCxnSpPr>
        <p:spPr>
          <a:xfrm flipV="1">
            <a:off x="8995328" y="4019090"/>
            <a:ext cx="1349675" cy="414303"/>
          </a:xfrm>
          <a:prstGeom prst="curvedConnector3">
            <a:avLst>
              <a:gd name="adj1" fmla="val 998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94CA323A-F0EF-4BF1-800E-6790109407B2}"/>
              </a:ext>
            </a:extLst>
          </p:cNvPr>
          <p:cNvSpPr/>
          <p:nvPr/>
        </p:nvSpPr>
        <p:spPr>
          <a:xfrm>
            <a:off x="368454" y="255455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10932C68-4272-4377-A720-E0845F0CDDC4}"/>
              </a:ext>
            </a:extLst>
          </p:cNvPr>
          <p:cNvSpPr/>
          <p:nvPr/>
        </p:nvSpPr>
        <p:spPr>
          <a:xfrm>
            <a:off x="4021218" y="255455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5" name="Connector: Curved 34">
            <a:extLst>
              <a:ext uri="{FF2B5EF4-FFF2-40B4-BE49-F238E27FC236}">
                <a16:creationId xmlns:a16="http://schemas.microsoft.com/office/drawing/2014/main" id="{E1C2CF92-E42A-4C28-8DFA-FE4064F24879}"/>
              </a:ext>
            </a:extLst>
          </p:cNvPr>
          <p:cNvCxnSpPr>
            <a:cxnSpLocks/>
          </p:cNvCxnSpPr>
          <p:nvPr/>
        </p:nvCxnSpPr>
        <p:spPr>
          <a:xfrm rot="5400000">
            <a:off x="6221944" y="4165204"/>
            <a:ext cx="742674" cy="683095"/>
          </a:xfrm>
          <a:prstGeom prst="curvedConnector3">
            <a:avLst>
              <a:gd name="adj1" fmla="val 101454"/>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8" name="Freeform: Shape 47">
            <a:extLst>
              <a:ext uri="{FF2B5EF4-FFF2-40B4-BE49-F238E27FC236}">
                <a16:creationId xmlns:a16="http://schemas.microsoft.com/office/drawing/2014/main" id="{1EBB704A-9C0C-48C5-8752-4FB2992973DC}"/>
              </a:ext>
            </a:extLst>
          </p:cNvPr>
          <p:cNvSpPr/>
          <p:nvPr/>
        </p:nvSpPr>
        <p:spPr>
          <a:xfrm>
            <a:off x="4460142" y="2402006"/>
            <a:ext cx="1381100" cy="2449789"/>
          </a:xfrm>
          <a:custGeom>
            <a:avLst/>
            <a:gdLst>
              <a:gd name="connsiteX0" fmla="*/ 1381100 w 1381100"/>
              <a:gd name="connsiteY0" fmla="*/ 0 h 2449789"/>
              <a:gd name="connsiteX1" fmla="*/ 917076 w 1381100"/>
              <a:gd name="connsiteY1" fmla="*/ 27295 h 2449789"/>
              <a:gd name="connsiteX2" fmla="*/ 807894 w 1381100"/>
              <a:gd name="connsiteY2" fmla="*/ 54591 h 2449789"/>
              <a:gd name="connsiteX3" fmla="*/ 726007 w 1381100"/>
              <a:gd name="connsiteY3" fmla="*/ 68239 h 2449789"/>
              <a:gd name="connsiteX4" fmla="*/ 671416 w 1381100"/>
              <a:gd name="connsiteY4" fmla="*/ 95534 h 2449789"/>
              <a:gd name="connsiteX5" fmla="*/ 616825 w 1381100"/>
              <a:gd name="connsiteY5" fmla="*/ 109182 h 2449789"/>
              <a:gd name="connsiteX6" fmla="*/ 575882 w 1381100"/>
              <a:gd name="connsiteY6" fmla="*/ 150125 h 2449789"/>
              <a:gd name="connsiteX7" fmla="*/ 534939 w 1381100"/>
              <a:gd name="connsiteY7" fmla="*/ 177421 h 2449789"/>
              <a:gd name="connsiteX8" fmla="*/ 493995 w 1381100"/>
              <a:gd name="connsiteY8" fmla="*/ 245660 h 2449789"/>
              <a:gd name="connsiteX9" fmla="*/ 439404 w 1381100"/>
              <a:gd name="connsiteY9" fmla="*/ 286603 h 2449789"/>
              <a:gd name="connsiteX10" fmla="*/ 398461 w 1381100"/>
              <a:gd name="connsiteY10" fmla="*/ 327546 h 2449789"/>
              <a:gd name="connsiteX11" fmla="*/ 343870 w 1381100"/>
              <a:gd name="connsiteY11" fmla="*/ 423081 h 2449789"/>
              <a:gd name="connsiteX12" fmla="*/ 316574 w 1381100"/>
              <a:gd name="connsiteY12" fmla="*/ 545910 h 2449789"/>
              <a:gd name="connsiteX13" fmla="*/ 289279 w 1381100"/>
              <a:gd name="connsiteY13" fmla="*/ 600501 h 2449789"/>
              <a:gd name="connsiteX14" fmla="*/ 275631 w 1381100"/>
              <a:gd name="connsiteY14" fmla="*/ 641445 h 2449789"/>
              <a:gd name="connsiteX15" fmla="*/ 248336 w 1381100"/>
              <a:gd name="connsiteY15" fmla="*/ 696036 h 2449789"/>
              <a:gd name="connsiteX16" fmla="*/ 221040 w 1381100"/>
              <a:gd name="connsiteY16" fmla="*/ 791570 h 2449789"/>
              <a:gd name="connsiteX17" fmla="*/ 166449 w 1381100"/>
              <a:gd name="connsiteY17" fmla="*/ 955343 h 2449789"/>
              <a:gd name="connsiteX18" fmla="*/ 98210 w 1381100"/>
              <a:gd name="connsiteY18" fmla="*/ 1146412 h 2449789"/>
              <a:gd name="connsiteX19" fmla="*/ 84562 w 1381100"/>
              <a:gd name="connsiteY19" fmla="*/ 1228298 h 2449789"/>
              <a:gd name="connsiteX20" fmla="*/ 57267 w 1381100"/>
              <a:gd name="connsiteY20" fmla="*/ 1282890 h 2449789"/>
              <a:gd name="connsiteX21" fmla="*/ 43619 w 1381100"/>
              <a:gd name="connsiteY21" fmla="*/ 1323833 h 2449789"/>
              <a:gd name="connsiteX22" fmla="*/ 16324 w 1381100"/>
              <a:gd name="connsiteY22" fmla="*/ 2115403 h 2449789"/>
              <a:gd name="connsiteX23" fmla="*/ 70915 w 1381100"/>
              <a:gd name="connsiteY23" fmla="*/ 2374710 h 2449789"/>
              <a:gd name="connsiteX24" fmla="*/ 139154 w 1381100"/>
              <a:gd name="connsiteY24" fmla="*/ 2388358 h 2449789"/>
              <a:gd name="connsiteX25" fmla="*/ 412109 w 1381100"/>
              <a:gd name="connsiteY25" fmla="*/ 2442949 h 244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1100" h="2449789">
                <a:moveTo>
                  <a:pt x="1381100" y="0"/>
                </a:moveTo>
                <a:lnTo>
                  <a:pt x="917076" y="27295"/>
                </a:lnTo>
                <a:cubicBezTo>
                  <a:pt x="826861" y="34235"/>
                  <a:pt x="875724" y="39517"/>
                  <a:pt x="807894" y="54591"/>
                </a:cubicBezTo>
                <a:cubicBezTo>
                  <a:pt x="780881" y="60594"/>
                  <a:pt x="753303" y="63690"/>
                  <a:pt x="726007" y="68239"/>
                </a:cubicBezTo>
                <a:cubicBezTo>
                  <a:pt x="707810" y="77337"/>
                  <a:pt x="690465" y="88391"/>
                  <a:pt x="671416" y="95534"/>
                </a:cubicBezTo>
                <a:cubicBezTo>
                  <a:pt x="653853" y="102120"/>
                  <a:pt x="633111" y="99876"/>
                  <a:pt x="616825" y="109182"/>
                </a:cubicBezTo>
                <a:cubicBezTo>
                  <a:pt x="600067" y="118758"/>
                  <a:pt x="590709" y="137769"/>
                  <a:pt x="575882" y="150125"/>
                </a:cubicBezTo>
                <a:cubicBezTo>
                  <a:pt x="563281" y="160626"/>
                  <a:pt x="548587" y="168322"/>
                  <a:pt x="534939" y="177421"/>
                </a:cubicBezTo>
                <a:cubicBezTo>
                  <a:pt x="521291" y="200167"/>
                  <a:pt x="511463" y="225697"/>
                  <a:pt x="493995" y="245660"/>
                </a:cubicBezTo>
                <a:cubicBezTo>
                  <a:pt x="479016" y="262778"/>
                  <a:pt x="456674" y="271800"/>
                  <a:pt x="439404" y="286603"/>
                </a:cubicBezTo>
                <a:cubicBezTo>
                  <a:pt x="424750" y="299164"/>
                  <a:pt x="410817" y="312719"/>
                  <a:pt x="398461" y="327546"/>
                </a:cubicBezTo>
                <a:cubicBezTo>
                  <a:pt x="374347" y="356483"/>
                  <a:pt x="360556" y="389707"/>
                  <a:pt x="343870" y="423081"/>
                </a:cubicBezTo>
                <a:cubicBezTo>
                  <a:pt x="340164" y="441611"/>
                  <a:pt x="324834" y="523882"/>
                  <a:pt x="316574" y="545910"/>
                </a:cubicBezTo>
                <a:cubicBezTo>
                  <a:pt x="309431" y="564959"/>
                  <a:pt x="297293" y="581801"/>
                  <a:pt x="289279" y="600501"/>
                </a:cubicBezTo>
                <a:cubicBezTo>
                  <a:pt x="283612" y="613724"/>
                  <a:pt x="281298" y="628222"/>
                  <a:pt x="275631" y="641445"/>
                </a:cubicBezTo>
                <a:cubicBezTo>
                  <a:pt x="267617" y="660145"/>
                  <a:pt x="255289" y="676916"/>
                  <a:pt x="248336" y="696036"/>
                </a:cubicBezTo>
                <a:cubicBezTo>
                  <a:pt x="237018" y="727161"/>
                  <a:pt x="231013" y="759988"/>
                  <a:pt x="221040" y="791570"/>
                </a:cubicBezTo>
                <a:cubicBezTo>
                  <a:pt x="203712" y="846443"/>
                  <a:pt x="187820" y="901915"/>
                  <a:pt x="166449" y="955343"/>
                </a:cubicBezTo>
                <a:cubicBezTo>
                  <a:pt x="139711" y="1022191"/>
                  <a:pt x="117684" y="1073384"/>
                  <a:pt x="98210" y="1146412"/>
                </a:cubicBezTo>
                <a:cubicBezTo>
                  <a:pt x="91080" y="1173149"/>
                  <a:pt x="92513" y="1201793"/>
                  <a:pt x="84562" y="1228298"/>
                </a:cubicBezTo>
                <a:cubicBezTo>
                  <a:pt x="78716" y="1247785"/>
                  <a:pt x="65281" y="1264190"/>
                  <a:pt x="57267" y="1282890"/>
                </a:cubicBezTo>
                <a:cubicBezTo>
                  <a:pt x="51600" y="1296113"/>
                  <a:pt x="48168" y="1310185"/>
                  <a:pt x="43619" y="1323833"/>
                </a:cubicBezTo>
                <a:cubicBezTo>
                  <a:pt x="38469" y="1457736"/>
                  <a:pt x="16324" y="2011301"/>
                  <a:pt x="16324" y="2115403"/>
                </a:cubicBezTo>
                <a:cubicBezTo>
                  <a:pt x="16324" y="2315414"/>
                  <a:pt x="-45300" y="2345657"/>
                  <a:pt x="70915" y="2374710"/>
                </a:cubicBezTo>
                <a:cubicBezTo>
                  <a:pt x="93419" y="2380336"/>
                  <a:pt x="116408" y="2383809"/>
                  <a:pt x="139154" y="2388358"/>
                </a:cubicBezTo>
                <a:cubicBezTo>
                  <a:pt x="274033" y="2478278"/>
                  <a:pt x="188235" y="2442949"/>
                  <a:pt x="412109" y="2442949"/>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9" name="Connector: Curved 48">
            <a:extLst>
              <a:ext uri="{FF2B5EF4-FFF2-40B4-BE49-F238E27FC236}">
                <a16:creationId xmlns:a16="http://schemas.microsoft.com/office/drawing/2014/main" id="{DC829273-DCEC-4220-A30D-5E87F2ECC561}"/>
              </a:ext>
            </a:extLst>
          </p:cNvPr>
          <p:cNvCxnSpPr>
            <a:cxnSpLocks/>
          </p:cNvCxnSpPr>
          <p:nvPr/>
        </p:nvCxnSpPr>
        <p:spPr>
          <a:xfrm flipV="1">
            <a:off x="4748463" y="4838820"/>
            <a:ext cx="162125" cy="8964"/>
          </a:xfrm>
          <a:prstGeom prst="curved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F13F1763-D0A8-4259-BF1D-45333E30BE1A}"/>
              </a:ext>
            </a:extLst>
          </p:cNvPr>
          <p:cNvSpPr/>
          <p:nvPr/>
        </p:nvSpPr>
        <p:spPr>
          <a:xfrm>
            <a:off x="8399225" y="32165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Oval 53">
            <a:extLst>
              <a:ext uri="{FF2B5EF4-FFF2-40B4-BE49-F238E27FC236}">
                <a16:creationId xmlns:a16="http://schemas.microsoft.com/office/drawing/2014/main" id="{AFBAB482-744D-47FC-BCC0-F0E18B4A022E}"/>
              </a:ext>
            </a:extLst>
          </p:cNvPr>
          <p:cNvSpPr/>
          <p:nvPr/>
        </p:nvSpPr>
        <p:spPr>
          <a:xfrm>
            <a:off x="10232360" y="136076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EADC5FC9-F69F-4A29-9C8E-332FB19513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03805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fade">
                                      <p:cBhvr>
                                        <p:cTn id="32" dur="500"/>
                                        <p:tgtEl>
                                          <p:spTgt spid="3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fade">
                                      <p:cBhvr>
                                        <p:cTn id="40" dur="500"/>
                                        <p:tgtEl>
                                          <p:spTgt spid="4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7"/>
                                        </p:tgtEl>
                                        <p:attrNameLst>
                                          <p:attrName>style.visibility</p:attrName>
                                        </p:attrNameLst>
                                      </p:cBhvr>
                                      <p:to>
                                        <p:strVal val="visible"/>
                                      </p:to>
                                    </p:set>
                                    <p:animEffect transition="in" filter="fade">
                                      <p:cBhvr>
                                        <p:cTn id="50" dur="500"/>
                                        <p:tgtEl>
                                          <p:spTgt spid="2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fade">
                                      <p:cBhvr>
                                        <p:cTn id="60" dur="500"/>
                                        <p:tgtEl>
                                          <p:spTgt spid="5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fade">
                                      <p:cBhvr>
                                        <p:cTn id="7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33" grpId="0" animBg="1"/>
      <p:bldP spid="34" grpId="0" animBg="1"/>
      <p:bldP spid="48" grpId="0" animBg="1"/>
      <p:bldP spid="53" grpId="0" animBg="1"/>
      <p:bldP spid="54"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0999182-513D-42C8-A623-997B8D5C578E}"/>
              </a:ext>
            </a:extLst>
          </p:cNvPr>
          <p:cNvPicPr>
            <a:picLocks noChangeAspect="1"/>
          </p:cNvPicPr>
          <p:nvPr/>
        </p:nvPicPr>
        <p:blipFill>
          <a:blip r:embed="rId3"/>
          <a:stretch>
            <a:fillRect/>
          </a:stretch>
        </p:blipFill>
        <p:spPr>
          <a:xfrm>
            <a:off x="423512" y="920620"/>
            <a:ext cx="4195935" cy="4072298"/>
          </a:xfrm>
          <a:prstGeom prst="rect">
            <a:avLst/>
          </a:prstGeom>
        </p:spPr>
      </p:pic>
      <p:sp>
        <p:nvSpPr>
          <p:cNvPr id="2" name="Rectangle 1">
            <a:extLst>
              <a:ext uri="{FF2B5EF4-FFF2-40B4-BE49-F238E27FC236}">
                <a16:creationId xmlns:a16="http://schemas.microsoft.com/office/drawing/2014/main" id="{1EECC6C7-20E0-46A2-840F-AABBFCC6F4BB}"/>
              </a:ext>
            </a:extLst>
          </p:cNvPr>
          <p:cNvSpPr/>
          <p:nvPr/>
        </p:nvSpPr>
        <p:spPr>
          <a:xfrm>
            <a:off x="103032" y="51516"/>
            <a:ext cx="12192000" cy="58477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shape is three-quarters of a circle. How many degrees is angle x?</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A448C5C3-CA1C-4701-A7D4-96177BB6E9B5}"/>
              </a:ext>
            </a:extLst>
          </p:cNvPr>
          <p:cNvSpPr/>
          <p:nvPr/>
        </p:nvSpPr>
        <p:spPr>
          <a:xfrm>
            <a:off x="5114247" y="920620"/>
            <a:ext cx="6129009" cy="523220"/>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5" name="Rectangle 4">
            <a:extLst>
              <a:ext uri="{FF2B5EF4-FFF2-40B4-BE49-F238E27FC236}">
                <a16:creationId xmlns:a16="http://schemas.microsoft.com/office/drawing/2014/main" id="{FD8B96AB-9323-42E3-A502-A8BBD1C4378D}"/>
              </a:ext>
            </a:extLst>
          </p:cNvPr>
          <p:cNvSpPr/>
          <p:nvPr/>
        </p:nvSpPr>
        <p:spPr>
          <a:xfrm>
            <a:off x="5114247" y="1631216"/>
            <a:ext cx="6129009"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sp>
        <p:nvSpPr>
          <p:cNvPr id="6" name="Rectangle 5">
            <a:extLst>
              <a:ext uri="{FF2B5EF4-FFF2-40B4-BE49-F238E27FC236}">
                <a16:creationId xmlns:a16="http://schemas.microsoft.com/office/drawing/2014/main" id="{D84AF157-D058-4B38-8F6F-4A4EC3F49D97}"/>
              </a:ext>
            </a:extLst>
          </p:cNvPr>
          <p:cNvSpPr/>
          <p:nvPr/>
        </p:nvSpPr>
        <p:spPr>
          <a:xfrm>
            <a:off x="5114246" y="2380167"/>
            <a:ext cx="3372931" cy="523220"/>
          </a:xfrm>
          <a:prstGeom prst="rect">
            <a:avLst/>
          </a:prstGeom>
        </p:spPr>
        <p:txBody>
          <a:bodyPr wrap="square">
            <a:spAutoFit/>
          </a:bodyPr>
          <a:lstStyle/>
          <a:p>
            <a:r>
              <a:rPr lang="en-GB" sz="2800" b="1" dirty="0">
                <a:solidFill>
                  <a:srgbClr val="FF0000"/>
                </a:solidFill>
                <a:latin typeface="Arial Black" panose="020B0A04020102020204" pitchFamily="34" charset="0"/>
              </a:rPr>
              <a:t>¾ of 360° = </a:t>
            </a:r>
          </a:p>
        </p:txBody>
      </p:sp>
      <p:sp>
        <p:nvSpPr>
          <p:cNvPr id="7" name="Rectangle 6">
            <a:extLst>
              <a:ext uri="{FF2B5EF4-FFF2-40B4-BE49-F238E27FC236}">
                <a16:creationId xmlns:a16="http://schemas.microsoft.com/office/drawing/2014/main" id="{CFC989E6-FD45-488A-AA7D-325E3F7D4E10}"/>
              </a:ext>
            </a:extLst>
          </p:cNvPr>
          <p:cNvSpPr/>
          <p:nvPr/>
        </p:nvSpPr>
        <p:spPr>
          <a:xfrm>
            <a:off x="2147225" y="3429000"/>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270°</a:t>
            </a:r>
          </a:p>
        </p:txBody>
      </p:sp>
      <p:sp>
        <p:nvSpPr>
          <p:cNvPr id="8" name="Rectangle 7">
            <a:extLst>
              <a:ext uri="{FF2B5EF4-FFF2-40B4-BE49-F238E27FC236}">
                <a16:creationId xmlns:a16="http://schemas.microsoft.com/office/drawing/2014/main" id="{7C0A0122-98CE-4FC8-A2CA-E1422DEDC91E}"/>
              </a:ext>
            </a:extLst>
          </p:cNvPr>
          <p:cNvSpPr/>
          <p:nvPr/>
        </p:nvSpPr>
        <p:spPr>
          <a:xfrm>
            <a:off x="1798374" y="1939605"/>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9" name="Rectangle 8">
            <a:extLst>
              <a:ext uri="{FF2B5EF4-FFF2-40B4-BE49-F238E27FC236}">
                <a16:creationId xmlns:a16="http://schemas.microsoft.com/office/drawing/2014/main" id="{732F0E1E-7401-413D-91A4-B668D6225D5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4B90FCA1-96D1-4446-A675-B1AB2AF2925E}"/>
              </a:ext>
            </a:extLst>
          </p:cNvPr>
          <p:cNvSpPr/>
          <p:nvPr/>
        </p:nvSpPr>
        <p:spPr>
          <a:xfrm>
            <a:off x="5114246" y="2905780"/>
            <a:ext cx="3491328" cy="523220"/>
          </a:xfrm>
          <a:prstGeom prst="rect">
            <a:avLst/>
          </a:prstGeom>
        </p:spPr>
        <p:txBody>
          <a:bodyPr wrap="square">
            <a:spAutoFit/>
          </a:bodyPr>
          <a:lstStyle/>
          <a:p>
            <a:r>
              <a:rPr lang="en-GB" sz="2800" b="1" dirty="0">
                <a:solidFill>
                  <a:srgbClr val="FF0000"/>
                </a:solidFill>
                <a:latin typeface="Arial Black" panose="020B0A04020102020204" pitchFamily="34" charset="0"/>
              </a:rPr>
              <a:t>360° - 90° = 270°</a:t>
            </a:r>
          </a:p>
        </p:txBody>
      </p:sp>
      <p:sp>
        <p:nvSpPr>
          <p:cNvPr id="11" name="Rectangle 10">
            <a:extLst>
              <a:ext uri="{FF2B5EF4-FFF2-40B4-BE49-F238E27FC236}">
                <a16:creationId xmlns:a16="http://schemas.microsoft.com/office/drawing/2014/main" id="{52D2DA18-9796-4A1C-83D0-BD31977AE7C6}"/>
              </a:ext>
            </a:extLst>
          </p:cNvPr>
          <p:cNvSpPr/>
          <p:nvPr/>
        </p:nvSpPr>
        <p:spPr>
          <a:xfrm>
            <a:off x="7429949" y="2380167"/>
            <a:ext cx="3372931" cy="523220"/>
          </a:xfrm>
          <a:prstGeom prst="rect">
            <a:avLst/>
          </a:prstGeom>
        </p:spPr>
        <p:txBody>
          <a:bodyPr wrap="square">
            <a:spAutoFit/>
          </a:bodyPr>
          <a:lstStyle/>
          <a:p>
            <a:r>
              <a:rPr lang="en-GB" sz="2800" b="1" dirty="0">
                <a:solidFill>
                  <a:srgbClr val="FF0000"/>
                </a:solidFill>
                <a:latin typeface="Arial Black" panose="020B0A04020102020204" pitchFamily="34" charset="0"/>
              </a:rPr>
              <a:t>270°</a:t>
            </a:r>
          </a:p>
        </p:txBody>
      </p:sp>
    </p:spTree>
    <p:extLst>
      <p:ext uri="{BB962C8B-B14F-4D97-AF65-F5344CB8AC3E}">
        <p14:creationId xmlns:p14="http://schemas.microsoft.com/office/powerpoint/2010/main" val="3430856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0" grpId="0"/>
      <p:bldP spid="11"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C0614F2-7246-41EE-9F16-CF7574143C9D}"/>
              </a:ext>
            </a:extLst>
          </p:cNvPr>
          <p:cNvSpPr/>
          <p:nvPr/>
        </p:nvSpPr>
        <p:spPr>
          <a:xfrm>
            <a:off x="103032" y="51516"/>
            <a:ext cx="355834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p>
        </p:txBody>
      </p:sp>
      <p:pic>
        <p:nvPicPr>
          <p:cNvPr id="5" name="Picture 4" descr="https://app.doublestruck.eu/content/K2_REAS/HTML/Q/Q96A05_files/image002.jpg">
            <a:extLst>
              <a:ext uri="{FF2B5EF4-FFF2-40B4-BE49-F238E27FC236}">
                <a16:creationId xmlns:a16="http://schemas.microsoft.com/office/drawing/2014/main" id="{215A122B-4338-4A73-98C7-672039D02CA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478" y="689735"/>
            <a:ext cx="11185043" cy="5790838"/>
          </a:xfrm>
          <a:prstGeom prst="rect">
            <a:avLst/>
          </a:prstGeom>
          <a:noFill/>
          <a:ln>
            <a:noFill/>
          </a:ln>
        </p:spPr>
      </p:pic>
      <p:sp>
        <p:nvSpPr>
          <p:cNvPr id="7" name="Rectangle 6">
            <a:extLst>
              <a:ext uri="{FF2B5EF4-FFF2-40B4-BE49-F238E27FC236}">
                <a16:creationId xmlns:a16="http://schemas.microsoft.com/office/drawing/2014/main" id="{4C9EB5A8-E628-4FE0-8D61-E8C832BE2FE0}"/>
              </a:ext>
            </a:extLst>
          </p:cNvPr>
          <p:cNvSpPr/>
          <p:nvPr/>
        </p:nvSpPr>
        <p:spPr>
          <a:xfrm>
            <a:off x="3148444"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866417CF-776E-48EE-AC14-C5AC0A9698CF}"/>
              </a:ext>
            </a:extLst>
          </p:cNvPr>
          <p:cNvSpPr/>
          <p:nvPr/>
        </p:nvSpPr>
        <p:spPr>
          <a:xfrm>
            <a:off x="3148444" y="52487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B584FD8E-F3F3-4B7F-93DD-4BDA9E962604}"/>
              </a:ext>
            </a:extLst>
          </p:cNvPr>
          <p:cNvSpPr/>
          <p:nvPr/>
        </p:nvSpPr>
        <p:spPr>
          <a:xfrm>
            <a:off x="6351697"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B371F25A-EFEB-4553-B12F-0F00F8EEE1F0}"/>
              </a:ext>
            </a:extLst>
          </p:cNvPr>
          <p:cNvSpPr/>
          <p:nvPr/>
        </p:nvSpPr>
        <p:spPr>
          <a:xfrm>
            <a:off x="9769495"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A294A860-38FF-43C1-BD42-72E50D218AF2}"/>
              </a:ext>
            </a:extLst>
          </p:cNvPr>
          <p:cNvSpPr/>
          <p:nvPr/>
        </p:nvSpPr>
        <p:spPr>
          <a:xfrm>
            <a:off x="6351697" y="5248702"/>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60B07A67-78C4-4777-884D-F768C6EDAB2F}"/>
              </a:ext>
            </a:extLst>
          </p:cNvPr>
          <p:cNvSpPr/>
          <p:nvPr/>
        </p:nvSpPr>
        <p:spPr>
          <a:xfrm>
            <a:off x="9777906" y="52487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E0B22E61-81F4-4C0F-B78E-2175BA88939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99651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Look at these numbers written in Roman numerals.</a:t>
            </a:r>
          </a:p>
          <a:p>
            <a:r>
              <a:rPr lang="en-US" sz="3200" b="1" dirty="0"/>
              <a:t>One is not written correctly. Put a cross on it.</a:t>
            </a:r>
          </a:p>
          <a:p>
            <a:endParaRPr lang="en-US" sz="3200" b="1" dirty="0"/>
          </a:p>
          <a:p>
            <a:r>
              <a:rPr lang="en-US" sz="3200" b="1" dirty="0"/>
              <a:t>      MMCM       MCMM       MMMC       MMCC      MCCC</a:t>
            </a:r>
          </a:p>
        </p:txBody>
      </p:sp>
      <p:sp>
        <p:nvSpPr>
          <p:cNvPr id="8" name="Rectangle 7">
            <a:extLst>
              <a:ext uri="{FF2B5EF4-FFF2-40B4-BE49-F238E27FC236}">
                <a16:creationId xmlns:a16="http://schemas.microsoft.com/office/drawing/2014/main" id="{CA98B57F-52CE-4852-B4C2-960EF6BC0924}"/>
              </a:ext>
            </a:extLst>
          </p:cNvPr>
          <p:cNvSpPr/>
          <p:nvPr/>
        </p:nvSpPr>
        <p:spPr>
          <a:xfrm>
            <a:off x="2616649" y="24485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4FFCC9D5-05DD-4812-BD51-DEEA8EBE585C}"/>
              </a:ext>
            </a:extLst>
          </p:cNvPr>
          <p:cNvSpPr/>
          <p:nvPr/>
        </p:nvSpPr>
        <p:spPr>
          <a:xfrm>
            <a:off x="425611" y="24485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1" name="Rectangle 10">
            <a:extLst>
              <a:ext uri="{FF2B5EF4-FFF2-40B4-BE49-F238E27FC236}">
                <a16:creationId xmlns:a16="http://schemas.microsoft.com/office/drawing/2014/main" id="{DC617DAF-91B8-4EE1-8FB0-248A5A5160D2}"/>
              </a:ext>
            </a:extLst>
          </p:cNvPr>
          <p:cNvSpPr/>
          <p:nvPr/>
        </p:nvSpPr>
        <p:spPr>
          <a:xfrm>
            <a:off x="886125" y="114636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2900</a:t>
            </a:r>
          </a:p>
        </p:txBody>
      </p:sp>
      <p:sp>
        <p:nvSpPr>
          <p:cNvPr id="12" name="Rectangle 11">
            <a:extLst>
              <a:ext uri="{FF2B5EF4-FFF2-40B4-BE49-F238E27FC236}">
                <a16:creationId xmlns:a16="http://schemas.microsoft.com/office/drawing/2014/main" id="{5D69515B-32CB-496A-83B0-68A821488ADE}"/>
              </a:ext>
            </a:extLst>
          </p:cNvPr>
          <p:cNvSpPr/>
          <p:nvPr/>
        </p:nvSpPr>
        <p:spPr>
          <a:xfrm>
            <a:off x="3032203" y="143874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CD29DFE1-1E89-4532-8168-E6B181B18A04}"/>
              </a:ext>
            </a:extLst>
          </p:cNvPr>
          <p:cNvSpPr/>
          <p:nvPr/>
        </p:nvSpPr>
        <p:spPr>
          <a:xfrm>
            <a:off x="4720771" y="1146359"/>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3100</a:t>
            </a:r>
          </a:p>
        </p:txBody>
      </p:sp>
      <p:sp>
        <p:nvSpPr>
          <p:cNvPr id="14" name="Rectangle 13">
            <a:extLst>
              <a:ext uri="{FF2B5EF4-FFF2-40B4-BE49-F238E27FC236}">
                <a16:creationId xmlns:a16="http://schemas.microsoft.com/office/drawing/2014/main" id="{11DB5365-386C-4D5A-B8A5-23C418E91DE1}"/>
              </a:ext>
            </a:extLst>
          </p:cNvPr>
          <p:cNvSpPr/>
          <p:nvPr/>
        </p:nvSpPr>
        <p:spPr>
          <a:xfrm>
            <a:off x="6562260" y="1146358"/>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2200</a:t>
            </a:r>
          </a:p>
        </p:txBody>
      </p:sp>
      <p:sp>
        <p:nvSpPr>
          <p:cNvPr id="15" name="Rectangle 14">
            <a:extLst>
              <a:ext uri="{FF2B5EF4-FFF2-40B4-BE49-F238E27FC236}">
                <a16:creationId xmlns:a16="http://schemas.microsoft.com/office/drawing/2014/main" id="{2DB2D18C-6945-4F71-AA0B-DF448BDDA0A7}"/>
              </a:ext>
            </a:extLst>
          </p:cNvPr>
          <p:cNvSpPr/>
          <p:nvPr/>
        </p:nvSpPr>
        <p:spPr>
          <a:xfrm>
            <a:off x="8187797" y="1146357"/>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1300</a:t>
            </a:r>
          </a:p>
        </p:txBody>
      </p:sp>
      <p:sp>
        <p:nvSpPr>
          <p:cNvPr id="16" name="Rectangle 15">
            <a:extLst>
              <a:ext uri="{FF2B5EF4-FFF2-40B4-BE49-F238E27FC236}">
                <a16:creationId xmlns:a16="http://schemas.microsoft.com/office/drawing/2014/main" id="{45BA7B46-F9B7-4BE2-B176-40FE45CA262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90371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p:bldP spid="12" grpId="0"/>
      <p:bldP spid="13" grpId="0"/>
      <p:bldP spid="14" grpId="0"/>
      <p:bldP spid="15"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2D02175-9861-46AD-8701-169ABD55D12D}"/>
              </a:ext>
            </a:extLst>
          </p:cNvPr>
          <p:cNvSpPr/>
          <p:nvPr/>
        </p:nvSpPr>
        <p:spPr>
          <a:xfrm>
            <a:off x="56123" y="50000"/>
            <a:ext cx="11084102" cy="2062103"/>
          </a:xfrm>
          <a:prstGeom prst="rect">
            <a:avLst/>
          </a:prstGeom>
        </p:spPr>
        <p:txBody>
          <a:bodyPr wrap="square">
            <a:spAutoFit/>
          </a:bodyPr>
          <a:lstStyle/>
          <a:p>
            <a:r>
              <a:rPr lang="en-US" sz="3200" b="1" dirty="0"/>
              <a:t>A shop sells fruit.</a:t>
            </a:r>
          </a:p>
          <a:p>
            <a:pPr marL="457200" indent="-457200">
              <a:buFont typeface="Arial" panose="020B0604020202020204" pitchFamily="34" charset="0"/>
              <a:buChar char="•"/>
            </a:pPr>
            <a:r>
              <a:rPr lang="en-US" sz="3200" b="1" dirty="0"/>
              <a:t>Chen buys 2 apples and 3 bananas. He pays £2.35</a:t>
            </a:r>
          </a:p>
          <a:p>
            <a:pPr marL="457200" indent="-457200">
              <a:buFont typeface="Arial" panose="020B0604020202020204" pitchFamily="34" charset="0"/>
              <a:buChar char="•"/>
            </a:pPr>
            <a:r>
              <a:rPr lang="en-US" sz="3200" b="1" dirty="0"/>
              <a:t>Megan buys 2 apples and 1 banana. She pays £1.25</a:t>
            </a:r>
          </a:p>
          <a:p>
            <a:r>
              <a:rPr lang="en-US" sz="3200" b="1" dirty="0"/>
              <a:t>How much does one banana cost?</a:t>
            </a:r>
          </a:p>
        </p:txBody>
      </p:sp>
      <p:sp>
        <p:nvSpPr>
          <p:cNvPr id="4" name="Rectangle 3">
            <a:extLst>
              <a:ext uri="{FF2B5EF4-FFF2-40B4-BE49-F238E27FC236}">
                <a16:creationId xmlns:a16="http://schemas.microsoft.com/office/drawing/2014/main" id="{D5D720AC-F9EE-4B77-A280-2996E99514C6}"/>
              </a:ext>
            </a:extLst>
          </p:cNvPr>
          <p:cNvSpPr/>
          <p:nvPr/>
        </p:nvSpPr>
        <p:spPr>
          <a:xfrm>
            <a:off x="668186" y="2112103"/>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£2.35 – £1.25 =</a:t>
            </a:r>
          </a:p>
        </p:txBody>
      </p:sp>
      <p:sp>
        <p:nvSpPr>
          <p:cNvPr id="5" name="Rectangle 4">
            <a:extLst>
              <a:ext uri="{FF2B5EF4-FFF2-40B4-BE49-F238E27FC236}">
                <a16:creationId xmlns:a16="http://schemas.microsoft.com/office/drawing/2014/main" id="{F932088F-F90A-4A2A-987E-CBF6F9426D48}"/>
              </a:ext>
            </a:extLst>
          </p:cNvPr>
          <p:cNvSpPr/>
          <p:nvPr/>
        </p:nvSpPr>
        <p:spPr>
          <a:xfrm>
            <a:off x="3399523" y="2112102"/>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£1.10</a:t>
            </a:r>
          </a:p>
        </p:txBody>
      </p:sp>
      <p:sp>
        <p:nvSpPr>
          <p:cNvPr id="6" name="Rectangle 5">
            <a:extLst>
              <a:ext uri="{FF2B5EF4-FFF2-40B4-BE49-F238E27FC236}">
                <a16:creationId xmlns:a16="http://schemas.microsoft.com/office/drawing/2014/main" id="{70704CFB-2104-4AB6-9BA1-452CAE148C6E}"/>
              </a:ext>
            </a:extLst>
          </p:cNvPr>
          <p:cNvSpPr/>
          <p:nvPr/>
        </p:nvSpPr>
        <p:spPr>
          <a:xfrm>
            <a:off x="667968" y="2696877"/>
            <a:ext cx="1085584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Chen pays £1.10 more for 2 extra bananas. </a:t>
            </a:r>
          </a:p>
        </p:txBody>
      </p:sp>
      <p:sp>
        <p:nvSpPr>
          <p:cNvPr id="7" name="Rectangle 6">
            <a:extLst>
              <a:ext uri="{FF2B5EF4-FFF2-40B4-BE49-F238E27FC236}">
                <a16:creationId xmlns:a16="http://schemas.microsoft.com/office/drawing/2014/main" id="{A7D1A08F-3DD3-4258-A024-C448E00AB560}"/>
              </a:ext>
            </a:extLst>
          </p:cNvPr>
          <p:cNvSpPr/>
          <p:nvPr/>
        </p:nvSpPr>
        <p:spPr>
          <a:xfrm>
            <a:off x="667968" y="3330638"/>
            <a:ext cx="355234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bananas = £1.10</a:t>
            </a:r>
          </a:p>
        </p:txBody>
      </p:sp>
      <p:sp>
        <p:nvSpPr>
          <p:cNvPr id="8" name="Rectangle 7">
            <a:extLst>
              <a:ext uri="{FF2B5EF4-FFF2-40B4-BE49-F238E27FC236}">
                <a16:creationId xmlns:a16="http://schemas.microsoft.com/office/drawing/2014/main" id="{CDBA9BE2-E569-485C-BD24-14B36F21D8C0}"/>
              </a:ext>
            </a:extLst>
          </p:cNvPr>
          <p:cNvSpPr/>
          <p:nvPr/>
        </p:nvSpPr>
        <p:spPr>
          <a:xfrm>
            <a:off x="828231" y="3956921"/>
            <a:ext cx="215915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banana =</a:t>
            </a:r>
          </a:p>
        </p:txBody>
      </p:sp>
      <p:sp>
        <p:nvSpPr>
          <p:cNvPr id="9" name="TextBox 8">
            <a:extLst>
              <a:ext uri="{FF2B5EF4-FFF2-40B4-BE49-F238E27FC236}">
                <a16:creationId xmlns:a16="http://schemas.microsoft.com/office/drawing/2014/main" id="{F77F75D6-DEBF-4D8B-82A2-54876E9E1285}"/>
              </a:ext>
            </a:extLst>
          </p:cNvPr>
          <p:cNvSpPr txBox="1"/>
          <p:nvPr/>
        </p:nvSpPr>
        <p:spPr>
          <a:xfrm>
            <a:off x="3252767" y="444199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a:t>
            </a:r>
          </a:p>
        </p:txBody>
      </p:sp>
      <p:sp>
        <p:nvSpPr>
          <p:cNvPr id="10" name="TextBox 9">
            <a:extLst>
              <a:ext uri="{FF2B5EF4-FFF2-40B4-BE49-F238E27FC236}">
                <a16:creationId xmlns:a16="http://schemas.microsoft.com/office/drawing/2014/main" id="{44C0BF16-A9BD-42EA-9F48-F519F869F89C}"/>
              </a:ext>
            </a:extLst>
          </p:cNvPr>
          <p:cNvSpPr txBox="1"/>
          <p:nvPr/>
        </p:nvSpPr>
        <p:spPr>
          <a:xfrm>
            <a:off x="2786500" y="445386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EA23CACC-0827-468F-AA5D-512DFD0AA6EE}"/>
              </a:ext>
            </a:extLst>
          </p:cNvPr>
          <p:cNvCxnSpPr>
            <a:cxnSpLocks/>
          </p:cNvCxnSpPr>
          <p:nvPr/>
        </p:nvCxnSpPr>
        <p:spPr>
          <a:xfrm>
            <a:off x="3261117" y="450342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B8F4325-5275-4951-89DA-BAA587983797}"/>
              </a:ext>
            </a:extLst>
          </p:cNvPr>
          <p:cNvCxnSpPr>
            <a:cxnSpLocks/>
          </p:cNvCxnSpPr>
          <p:nvPr/>
        </p:nvCxnSpPr>
        <p:spPr>
          <a:xfrm flipH="1">
            <a:off x="3276271" y="450342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41AA88A-F365-4112-AB6A-7E15EA94606B}"/>
              </a:ext>
            </a:extLst>
          </p:cNvPr>
          <p:cNvSpPr txBox="1"/>
          <p:nvPr/>
        </p:nvSpPr>
        <p:spPr>
          <a:xfrm>
            <a:off x="3545113"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1572D87F-F86B-4D0B-AE57-919AC1CB3B92}"/>
              </a:ext>
            </a:extLst>
          </p:cNvPr>
          <p:cNvSpPr txBox="1"/>
          <p:nvPr/>
        </p:nvSpPr>
        <p:spPr>
          <a:xfrm>
            <a:off x="3708059" y="39883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5" name="TextBox 14">
            <a:extLst>
              <a:ext uri="{FF2B5EF4-FFF2-40B4-BE49-F238E27FC236}">
                <a16:creationId xmlns:a16="http://schemas.microsoft.com/office/drawing/2014/main" id="{DAF62BF0-8EC6-42E0-9B47-DC2738A71AC8}"/>
              </a:ext>
            </a:extLst>
          </p:cNvPr>
          <p:cNvSpPr txBox="1"/>
          <p:nvPr/>
        </p:nvSpPr>
        <p:spPr>
          <a:xfrm>
            <a:off x="3576721" y="44787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F54FB999-4C9C-40C4-9916-4FDF37BEA572}"/>
              </a:ext>
            </a:extLst>
          </p:cNvPr>
          <p:cNvSpPr txBox="1"/>
          <p:nvPr/>
        </p:nvSpPr>
        <p:spPr>
          <a:xfrm>
            <a:off x="3233744"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11EED04A-15D4-4BFF-A257-C7604DD49F56}"/>
              </a:ext>
            </a:extLst>
          </p:cNvPr>
          <p:cNvSpPr txBox="1"/>
          <p:nvPr/>
        </p:nvSpPr>
        <p:spPr>
          <a:xfrm>
            <a:off x="4121783" y="39883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94C22E99-F4D9-48E8-91C5-314EE58CBBA2}"/>
              </a:ext>
            </a:extLst>
          </p:cNvPr>
          <p:cNvSpPr txBox="1"/>
          <p:nvPr/>
        </p:nvSpPr>
        <p:spPr>
          <a:xfrm>
            <a:off x="3990445" y="44787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53A703C8-5CAF-410A-8E06-57764E0DAA73}"/>
              </a:ext>
            </a:extLst>
          </p:cNvPr>
          <p:cNvSpPr txBox="1"/>
          <p:nvPr/>
        </p:nvSpPr>
        <p:spPr>
          <a:xfrm>
            <a:off x="2903243"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Rectangle 19">
            <a:extLst>
              <a:ext uri="{FF2B5EF4-FFF2-40B4-BE49-F238E27FC236}">
                <a16:creationId xmlns:a16="http://schemas.microsoft.com/office/drawing/2014/main" id="{0C8F8782-059E-437E-978F-5BB719DF2DC3}"/>
              </a:ext>
            </a:extLst>
          </p:cNvPr>
          <p:cNvSpPr/>
          <p:nvPr/>
        </p:nvSpPr>
        <p:spPr>
          <a:xfrm>
            <a:off x="6095891" y="1526568"/>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55p</a:t>
            </a:r>
          </a:p>
        </p:txBody>
      </p:sp>
    </p:spTree>
    <p:extLst>
      <p:ext uri="{BB962C8B-B14F-4D97-AF65-F5344CB8AC3E}">
        <p14:creationId xmlns:p14="http://schemas.microsoft.com/office/powerpoint/2010/main" val="344820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par>
                                <p:cTn id="36" presetID="10" presetClass="entr" presetSubtype="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par>
                                <p:cTn id="39" presetID="10" presetClass="entr" presetSubtype="0"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fade">
                                      <p:cBhvr>
                                        <p:cTn id="66" dur="500"/>
                                        <p:tgtEl>
                                          <p:spTgt spid="1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7"/>
                                        </p:tgtEl>
                                        <p:attrNameLst>
                                          <p:attrName>style.visibility</p:attrName>
                                        </p:attrNameLst>
                                      </p:cBhvr>
                                      <p:to>
                                        <p:strVal val="visible"/>
                                      </p:to>
                                    </p:set>
                                    <p:animEffect transition="in" filter="fade">
                                      <p:cBhvr>
                                        <p:cTn id="71" dur="500"/>
                                        <p:tgtEl>
                                          <p:spTgt spid="1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3" grpId="0"/>
      <p:bldP spid="14" grpId="0"/>
      <p:bldP spid="15" grpId="0"/>
      <p:bldP spid="16" grpId="0"/>
      <p:bldP spid="17" grpId="0"/>
      <p:bldP spid="18" grpId="0"/>
      <p:bldP spid="19" grpId="0"/>
      <p:bldP spid="20"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line on the grid is one side of a square.</a:t>
            </a:r>
          </a:p>
          <a:p>
            <a:r>
              <a:rPr lang="en-US" sz="3200" b="1" dirty="0"/>
              <a:t>On the grid, draw the other three sides of the square.</a:t>
            </a:r>
          </a:p>
        </p:txBody>
      </p:sp>
      <p:pic>
        <p:nvPicPr>
          <p:cNvPr id="6146" name="Picture 2">
            <a:extLst>
              <a:ext uri="{FF2B5EF4-FFF2-40B4-BE49-F238E27FC236}">
                <a16:creationId xmlns:a16="http://schemas.microsoft.com/office/drawing/2014/main" id="{82B83D23-6435-4640-956E-242F3C05B8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10836" y="1472954"/>
            <a:ext cx="4335418" cy="4335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E099952D-11D1-4812-B3A4-6074EC458DD8}"/>
              </a:ext>
            </a:extLst>
          </p:cNvPr>
          <p:cNvGrpSpPr/>
          <p:nvPr/>
        </p:nvGrpSpPr>
        <p:grpSpPr>
          <a:xfrm rot="5400000" flipV="1">
            <a:off x="3284838" y="2098250"/>
            <a:ext cx="820946" cy="1581256"/>
            <a:chOff x="7254390" y="1822525"/>
            <a:chExt cx="1406201" cy="2043203"/>
          </a:xfrm>
        </p:grpSpPr>
        <p:cxnSp>
          <p:nvCxnSpPr>
            <p:cNvPr id="6" name="Straight Connector 5">
              <a:extLst>
                <a:ext uri="{FF2B5EF4-FFF2-40B4-BE49-F238E27FC236}">
                  <a16:creationId xmlns:a16="http://schemas.microsoft.com/office/drawing/2014/main" id="{A54AC1C3-7FAD-4E09-A0EC-60DD434EDAFE}"/>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F108284-918E-44C7-8D79-CB628136FB37}"/>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D58D053-EACE-40B4-9764-B7C74961E3D9}"/>
              </a:ext>
            </a:extLst>
          </p:cNvPr>
          <p:cNvGrpSpPr/>
          <p:nvPr/>
        </p:nvGrpSpPr>
        <p:grpSpPr>
          <a:xfrm rot="10800000" flipV="1">
            <a:off x="2895158" y="3223479"/>
            <a:ext cx="820946" cy="1581256"/>
            <a:chOff x="7254390" y="1822525"/>
            <a:chExt cx="1406201" cy="2043203"/>
          </a:xfrm>
        </p:grpSpPr>
        <p:cxnSp>
          <p:nvCxnSpPr>
            <p:cNvPr id="9" name="Straight Connector 8">
              <a:extLst>
                <a:ext uri="{FF2B5EF4-FFF2-40B4-BE49-F238E27FC236}">
                  <a16:creationId xmlns:a16="http://schemas.microsoft.com/office/drawing/2014/main" id="{E15A21AB-D58C-433C-B3F3-A85E74A0ADF6}"/>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BFA441-E963-44F3-8007-B8269491756E}"/>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Oval 10">
            <a:extLst>
              <a:ext uri="{FF2B5EF4-FFF2-40B4-BE49-F238E27FC236}">
                <a16:creationId xmlns:a16="http://schemas.microsoft.com/office/drawing/2014/main" id="{464A95E1-5487-4A0B-8BB3-B8004BFC825E}"/>
              </a:ext>
            </a:extLst>
          </p:cNvPr>
          <p:cNvSpPr/>
          <p:nvPr/>
        </p:nvSpPr>
        <p:spPr>
          <a:xfrm>
            <a:off x="3641980" y="4731571"/>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68EEDB96-D6BF-44BB-BFD4-923E6AD5F915}"/>
              </a:ext>
            </a:extLst>
          </p:cNvPr>
          <p:cNvCxnSpPr>
            <a:cxnSpLocks/>
          </p:cNvCxnSpPr>
          <p:nvPr/>
        </p:nvCxnSpPr>
        <p:spPr>
          <a:xfrm flipH="1" flipV="1">
            <a:off x="2932930" y="3261579"/>
            <a:ext cx="783174" cy="1529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47D15141-C034-4F81-8C75-F0474BE2B995}"/>
              </a:ext>
            </a:extLst>
          </p:cNvPr>
          <p:cNvGrpSpPr/>
          <p:nvPr/>
        </p:nvGrpSpPr>
        <p:grpSpPr>
          <a:xfrm rot="5400000" flipV="1">
            <a:off x="4059654" y="3638209"/>
            <a:ext cx="820946" cy="1581256"/>
            <a:chOff x="7254390" y="1822525"/>
            <a:chExt cx="1406201" cy="2043203"/>
          </a:xfrm>
        </p:grpSpPr>
        <p:cxnSp>
          <p:nvCxnSpPr>
            <p:cNvPr id="17" name="Straight Connector 16">
              <a:extLst>
                <a:ext uri="{FF2B5EF4-FFF2-40B4-BE49-F238E27FC236}">
                  <a16:creationId xmlns:a16="http://schemas.microsoft.com/office/drawing/2014/main" id="{1D03985F-ADDD-4971-BBB7-1CBE5CED8B58}"/>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9D2FA4F-E39E-4DDC-81A9-10CA636B2452}"/>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Oval 18">
            <a:extLst>
              <a:ext uri="{FF2B5EF4-FFF2-40B4-BE49-F238E27FC236}">
                <a16:creationId xmlns:a16="http://schemas.microsoft.com/office/drawing/2014/main" id="{A942A10B-F5E7-4381-A1C3-C385232D79F6}"/>
              </a:ext>
            </a:extLst>
          </p:cNvPr>
          <p:cNvSpPr/>
          <p:nvPr/>
        </p:nvSpPr>
        <p:spPr>
          <a:xfrm>
            <a:off x="5185089" y="3946886"/>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0" name="Straight Connector 19">
            <a:extLst>
              <a:ext uri="{FF2B5EF4-FFF2-40B4-BE49-F238E27FC236}">
                <a16:creationId xmlns:a16="http://schemas.microsoft.com/office/drawing/2014/main" id="{66FC5688-D5F3-4815-A9ED-03A482D70CA4}"/>
              </a:ext>
            </a:extLst>
          </p:cNvPr>
          <p:cNvCxnSpPr>
            <a:cxnSpLocks/>
          </p:cNvCxnSpPr>
          <p:nvPr/>
        </p:nvCxnSpPr>
        <p:spPr>
          <a:xfrm flipV="1">
            <a:off x="3716104" y="4014108"/>
            <a:ext cx="1524393" cy="7577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3E14B3B-0AC0-4904-AB88-F72CE13987C5}"/>
              </a:ext>
            </a:extLst>
          </p:cNvPr>
          <p:cNvCxnSpPr>
            <a:cxnSpLocks/>
          </p:cNvCxnSpPr>
          <p:nvPr/>
        </p:nvCxnSpPr>
        <p:spPr>
          <a:xfrm flipH="1" flipV="1">
            <a:off x="4470127" y="2469513"/>
            <a:ext cx="783174" cy="1529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502DF99C-2F04-42E2-8151-F6546FD82C9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53436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8"/>
                                        </p:tgtEl>
                                      </p:cBhvr>
                                    </p:animEffect>
                                    <p:set>
                                      <p:cBhvr>
                                        <p:cTn id="25" dur="1" fill="hold">
                                          <p:stCondLst>
                                            <p:cond delay="499"/>
                                          </p:stCondLst>
                                        </p:cTn>
                                        <p:tgtEl>
                                          <p:spTgt spid="8"/>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nodeType="clickEffect">
                                  <p:stCondLst>
                                    <p:cond delay="0"/>
                                  </p:stCondLst>
                                  <p:childTnLst>
                                    <p:animEffect transition="out" filter="fad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9"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DF4FDF-B932-424E-BEC6-D0D875989F0C}"/>
              </a:ext>
            </a:extLst>
          </p:cNvPr>
          <p:cNvPicPr>
            <a:picLocks noChangeAspect="1"/>
          </p:cNvPicPr>
          <p:nvPr/>
        </p:nvPicPr>
        <p:blipFill>
          <a:blip r:embed="rId3"/>
          <a:stretch>
            <a:fillRect/>
          </a:stretch>
        </p:blipFill>
        <p:spPr>
          <a:xfrm>
            <a:off x="7649307" y="277135"/>
            <a:ext cx="4351568" cy="3151865"/>
          </a:xfrm>
          <a:prstGeom prst="rect">
            <a:avLst/>
          </a:prstGeom>
        </p:spPr>
      </p:pic>
      <p:sp>
        <p:nvSpPr>
          <p:cNvPr id="2" name="Rectangle 1">
            <a:extLst>
              <a:ext uri="{FF2B5EF4-FFF2-40B4-BE49-F238E27FC236}">
                <a16:creationId xmlns:a16="http://schemas.microsoft.com/office/drawing/2014/main" id="{7E6EAED7-BE65-4E52-87DA-E2619874DF55}"/>
              </a:ext>
            </a:extLst>
          </p:cNvPr>
          <p:cNvSpPr/>
          <p:nvPr/>
        </p:nvSpPr>
        <p:spPr>
          <a:xfrm>
            <a:off x="103032" y="51516"/>
            <a:ext cx="7455878"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the shape drawn on the square grid. For each of the four sentences below, put a tick if it is true. Put a cross if it is not true.</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C6354483-1C95-4876-A8BB-A1D9AEBFCF83}"/>
              </a:ext>
            </a:extLst>
          </p:cNvPr>
          <p:cNvSpPr/>
          <p:nvPr/>
        </p:nvSpPr>
        <p:spPr>
          <a:xfrm>
            <a:off x="103032" y="2062103"/>
            <a:ext cx="9355015" cy="4031873"/>
          </a:xfrm>
          <a:prstGeom prst="rect">
            <a:avLst/>
          </a:prstGeom>
        </p:spPr>
        <p:txBody>
          <a:bodyPr wrap="square">
            <a:spAutoFit/>
          </a:bodyPr>
          <a:lstStyle/>
          <a:p>
            <a:endParaRPr lang="en-GB" sz="3200" b="1" dirty="0">
              <a:latin typeface="Calibri" panose="020F0502020204030204" pitchFamily="34" charset="0"/>
              <a:cs typeface="Times New Roman" panose="02020603050405020304" pitchFamily="18" charset="0"/>
            </a:endParaRPr>
          </a:p>
          <a:p>
            <a:pPr marL="514350" indent="-514350">
              <a:buAutoNum type="arabicParenR"/>
            </a:pPr>
            <a:r>
              <a:rPr lang="en-US" sz="3200" b="1" dirty="0">
                <a:latin typeface="Calibri" panose="020F0502020204030204" pitchFamily="34" charset="0"/>
              </a:rPr>
              <a:t>The shape has exactly 2 right angles. </a:t>
            </a:r>
          </a:p>
          <a:p>
            <a:pPr marL="514350" indent="-514350">
              <a:buAutoNum type="arabicParenR"/>
            </a:pPr>
            <a:endParaRPr lang="en-GB" sz="3200" b="1" dirty="0">
              <a:latin typeface="Calibri" panose="020F0502020204030204" pitchFamily="34" charset="0"/>
            </a:endParaRPr>
          </a:p>
          <a:p>
            <a:r>
              <a:rPr lang="en-US" sz="3200" b="1" dirty="0">
                <a:latin typeface="Calibri" panose="020F0502020204030204" pitchFamily="34" charset="0"/>
              </a:rPr>
              <a:t>2) The shape has 2 pairs of parallel lines. </a:t>
            </a:r>
          </a:p>
          <a:p>
            <a:endParaRPr lang="en-GB" sz="3200" b="1" dirty="0">
              <a:latin typeface="Calibri" panose="020F0502020204030204" pitchFamily="34" charset="0"/>
            </a:endParaRPr>
          </a:p>
          <a:p>
            <a:r>
              <a:rPr lang="en-US" sz="3200" b="1" dirty="0">
                <a:latin typeface="Calibri" panose="020F0502020204030204" pitchFamily="34" charset="0"/>
              </a:rPr>
              <a:t>3) The shape has one line of symmetry.</a:t>
            </a:r>
          </a:p>
          <a:p>
            <a:r>
              <a:rPr lang="en-US" sz="3200" b="1" dirty="0">
                <a:latin typeface="Calibri" panose="020F0502020204030204" pitchFamily="34" charset="0"/>
              </a:rPr>
              <a:t> </a:t>
            </a:r>
            <a:endParaRPr lang="en-GB" sz="3200" b="1" dirty="0">
              <a:latin typeface="Calibri" panose="020F0502020204030204" pitchFamily="34" charset="0"/>
            </a:endParaRPr>
          </a:p>
          <a:p>
            <a:r>
              <a:rPr lang="en-US" sz="3200" b="1" dirty="0">
                <a:latin typeface="Calibri" panose="020F0502020204030204" pitchFamily="34" charset="0"/>
              </a:rPr>
              <a:t>4) The shape is a quadrilateral. </a:t>
            </a:r>
            <a:endParaRPr lang="en-GB" sz="3200" b="1" dirty="0">
              <a:latin typeface="Calibri" panose="020F0502020204030204" pitchFamily="34" charset="0"/>
            </a:endParaRPr>
          </a:p>
        </p:txBody>
      </p:sp>
      <p:sp>
        <p:nvSpPr>
          <p:cNvPr id="5" name="L-Shape 4">
            <a:extLst>
              <a:ext uri="{FF2B5EF4-FFF2-40B4-BE49-F238E27FC236}">
                <a16:creationId xmlns:a16="http://schemas.microsoft.com/office/drawing/2014/main" id="{9A552D00-3FF0-4C46-9B3A-130E22B95CAF}"/>
              </a:ext>
            </a:extLst>
          </p:cNvPr>
          <p:cNvSpPr/>
          <p:nvPr/>
        </p:nvSpPr>
        <p:spPr>
          <a:xfrm rot="5400000" flipH="1">
            <a:off x="10465824" y="968705"/>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L-Shape 5">
            <a:extLst>
              <a:ext uri="{FF2B5EF4-FFF2-40B4-BE49-F238E27FC236}">
                <a16:creationId xmlns:a16="http://schemas.microsoft.com/office/drawing/2014/main" id="{7A79FD1F-069E-4378-8D7C-95CBEBCA9EE8}"/>
              </a:ext>
            </a:extLst>
          </p:cNvPr>
          <p:cNvSpPr/>
          <p:nvPr/>
        </p:nvSpPr>
        <p:spPr>
          <a:xfrm rot="10800000" flipH="1">
            <a:off x="10465824" y="2479570"/>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A4C4904-DADE-4477-91D2-E116F6EAE304}"/>
              </a:ext>
            </a:extLst>
          </p:cNvPr>
          <p:cNvSpPr/>
          <p:nvPr/>
        </p:nvSpPr>
        <p:spPr>
          <a:xfrm>
            <a:off x="6824812" y="247956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8" name="Straight Connector 7">
            <a:extLst>
              <a:ext uri="{FF2B5EF4-FFF2-40B4-BE49-F238E27FC236}">
                <a16:creationId xmlns:a16="http://schemas.microsoft.com/office/drawing/2014/main" id="{D99AA603-7053-41B5-A53D-32A6B6A0A739}"/>
              </a:ext>
            </a:extLst>
          </p:cNvPr>
          <p:cNvCxnSpPr>
            <a:cxnSpLocks/>
          </p:cNvCxnSpPr>
          <p:nvPr/>
        </p:nvCxnSpPr>
        <p:spPr>
          <a:xfrm flipH="1">
            <a:off x="8953358" y="2742806"/>
            <a:ext cx="1775702" cy="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BE57E2-AD92-45D8-A869-B30C1326E266}"/>
              </a:ext>
            </a:extLst>
          </p:cNvPr>
          <p:cNvCxnSpPr>
            <a:cxnSpLocks/>
          </p:cNvCxnSpPr>
          <p:nvPr/>
        </p:nvCxnSpPr>
        <p:spPr>
          <a:xfrm flipH="1" flipV="1">
            <a:off x="9562011" y="968704"/>
            <a:ext cx="1167049" cy="5762"/>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9D356F5E-35AE-4F93-AB5B-B00CF0D2E321}"/>
              </a:ext>
            </a:extLst>
          </p:cNvPr>
          <p:cNvSpPr/>
          <p:nvPr/>
        </p:nvSpPr>
        <p:spPr>
          <a:xfrm>
            <a:off x="7045637" y="3429000"/>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1BEE779E-3805-4E9F-B925-437972F1F5C1}"/>
              </a:ext>
            </a:extLst>
          </p:cNvPr>
          <p:cNvSpPr/>
          <p:nvPr/>
        </p:nvSpPr>
        <p:spPr>
          <a:xfrm>
            <a:off x="7514233" y="3510486"/>
            <a:ext cx="1358537" cy="523220"/>
          </a:xfrm>
          <a:prstGeom prst="rect">
            <a:avLst/>
          </a:prstGeom>
        </p:spPr>
        <p:txBody>
          <a:bodyPr wrap="square">
            <a:spAutoFit/>
          </a:bodyPr>
          <a:lstStyle/>
          <a:p>
            <a:r>
              <a:rPr lang="en-GB" sz="2800" b="1" dirty="0">
                <a:solidFill>
                  <a:srgbClr val="FF0000"/>
                </a:solidFill>
                <a:latin typeface="Calibri" panose="020F0502020204030204" pitchFamily="34" charset="0"/>
              </a:rPr>
              <a:t>1 pair</a:t>
            </a:r>
          </a:p>
        </p:txBody>
      </p:sp>
      <p:sp>
        <p:nvSpPr>
          <p:cNvPr id="14" name="Rectangle 13">
            <a:extLst>
              <a:ext uri="{FF2B5EF4-FFF2-40B4-BE49-F238E27FC236}">
                <a16:creationId xmlns:a16="http://schemas.microsoft.com/office/drawing/2014/main" id="{318895D1-D12E-421B-A7E7-72D62F9C241A}"/>
              </a:ext>
            </a:extLst>
          </p:cNvPr>
          <p:cNvSpPr/>
          <p:nvPr/>
        </p:nvSpPr>
        <p:spPr>
          <a:xfrm>
            <a:off x="6761490" y="4452801"/>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5" name="Rectangle 14">
            <a:extLst>
              <a:ext uri="{FF2B5EF4-FFF2-40B4-BE49-F238E27FC236}">
                <a16:creationId xmlns:a16="http://schemas.microsoft.com/office/drawing/2014/main" id="{F986AA9D-2B6E-4F76-90DC-86F4C22FDF02}"/>
              </a:ext>
            </a:extLst>
          </p:cNvPr>
          <p:cNvSpPr/>
          <p:nvPr/>
        </p:nvSpPr>
        <p:spPr>
          <a:xfrm>
            <a:off x="7230086" y="4534287"/>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not symmetrical</a:t>
            </a:r>
          </a:p>
        </p:txBody>
      </p:sp>
      <p:sp>
        <p:nvSpPr>
          <p:cNvPr id="16" name="Rectangle 15">
            <a:extLst>
              <a:ext uri="{FF2B5EF4-FFF2-40B4-BE49-F238E27FC236}">
                <a16:creationId xmlns:a16="http://schemas.microsoft.com/office/drawing/2014/main" id="{E1AD3FE1-6B3A-4617-ABBB-C482C1BA84C7}"/>
              </a:ext>
            </a:extLst>
          </p:cNvPr>
          <p:cNvSpPr/>
          <p:nvPr/>
        </p:nvSpPr>
        <p:spPr>
          <a:xfrm>
            <a:off x="5343066" y="53860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7" name="Rectangle 16">
            <a:extLst>
              <a:ext uri="{FF2B5EF4-FFF2-40B4-BE49-F238E27FC236}">
                <a16:creationId xmlns:a16="http://schemas.microsoft.com/office/drawing/2014/main" id="{32F5C52B-932F-494C-A692-CD7EEA994AA8}"/>
              </a:ext>
            </a:extLst>
          </p:cNvPr>
          <p:cNvSpPr/>
          <p:nvPr/>
        </p:nvSpPr>
        <p:spPr>
          <a:xfrm>
            <a:off x="5885898" y="5507847"/>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4-sided shape</a:t>
            </a:r>
          </a:p>
        </p:txBody>
      </p:sp>
      <p:sp>
        <p:nvSpPr>
          <p:cNvPr id="19" name="Rectangle 18">
            <a:extLst>
              <a:ext uri="{FF2B5EF4-FFF2-40B4-BE49-F238E27FC236}">
                <a16:creationId xmlns:a16="http://schemas.microsoft.com/office/drawing/2014/main" id="{00AE4D04-87EA-41F4-97DA-4B7C0626E7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07293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12" grpId="0"/>
      <p:bldP spid="13" grpId="0"/>
      <p:bldP spid="14" grpId="0"/>
      <p:bldP spid="15" grpId="0"/>
      <p:bldP spid="16" grpId="0"/>
      <p:bldP spid="17"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two prime numbers.</a:t>
            </a:r>
          </a:p>
          <a:p>
            <a:endParaRPr lang="en-US" sz="3200" b="1" dirty="0"/>
          </a:p>
          <a:p>
            <a:r>
              <a:rPr lang="en-US" sz="3200" dirty="0"/>
              <a:t>       29          39          49          59          69</a:t>
            </a:r>
          </a:p>
        </p:txBody>
      </p:sp>
      <p:sp>
        <p:nvSpPr>
          <p:cNvPr id="4" name="Oval 3">
            <a:extLst>
              <a:ext uri="{FF2B5EF4-FFF2-40B4-BE49-F238E27FC236}">
                <a16:creationId xmlns:a16="http://schemas.microsoft.com/office/drawing/2014/main" id="{7581D938-7A47-4A8E-A4D4-F88145F5BB4A}"/>
              </a:ext>
            </a:extLst>
          </p:cNvPr>
          <p:cNvSpPr/>
          <p:nvPr/>
        </p:nvSpPr>
        <p:spPr>
          <a:xfrm>
            <a:off x="611333" y="970336"/>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63EC966F-DAAF-4A8E-88BA-FEB22444D3C4}"/>
              </a:ext>
            </a:extLst>
          </p:cNvPr>
          <p:cNvSpPr/>
          <p:nvPr/>
        </p:nvSpPr>
        <p:spPr>
          <a:xfrm>
            <a:off x="4630883" y="970336"/>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B9286CD-87C1-495A-A869-A1D11D6A4BE0}"/>
              </a:ext>
            </a:extLst>
          </p:cNvPr>
          <p:cNvSpPr txBox="1"/>
          <p:nvPr/>
        </p:nvSpPr>
        <p:spPr>
          <a:xfrm>
            <a:off x="1821068" y="222300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a:t>
            </a:r>
          </a:p>
        </p:txBody>
      </p:sp>
      <p:sp>
        <p:nvSpPr>
          <p:cNvPr id="7" name="TextBox 6">
            <a:extLst>
              <a:ext uri="{FF2B5EF4-FFF2-40B4-BE49-F238E27FC236}">
                <a16:creationId xmlns:a16="http://schemas.microsoft.com/office/drawing/2014/main" id="{D17B2AD1-3E4E-4A95-9350-66433749A111}"/>
              </a:ext>
            </a:extLst>
          </p:cNvPr>
          <p:cNvSpPr txBox="1"/>
          <p:nvPr/>
        </p:nvSpPr>
        <p:spPr>
          <a:xfrm>
            <a:off x="1346451" y="22360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BA76A1B5-DB01-481C-805A-6DEFC8BBC064}"/>
              </a:ext>
            </a:extLst>
          </p:cNvPr>
          <p:cNvCxnSpPr>
            <a:cxnSpLocks/>
          </p:cNvCxnSpPr>
          <p:nvPr/>
        </p:nvCxnSpPr>
        <p:spPr>
          <a:xfrm>
            <a:off x="1821068" y="228562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D6CD48A-25F7-468B-8A53-B857E5947415}"/>
              </a:ext>
            </a:extLst>
          </p:cNvPr>
          <p:cNvCxnSpPr>
            <a:cxnSpLocks/>
          </p:cNvCxnSpPr>
          <p:nvPr/>
        </p:nvCxnSpPr>
        <p:spPr>
          <a:xfrm>
            <a:off x="1840020" y="228562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CA1A9FC-A10A-4BFD-A236-8CDFF797EB8E}"/>
              </a:ext>
            </a:extLst>
          </p:cNvPr>
          <p:cNvSpPr txBox="1"/>
          <p:nvPr/>
        </p:nvSpPr>
        <p:spPr>
          <a:xfrm>
            <a:off x="1821439"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DCE83CEC-939C-4B1C-8064-BE381758AF14}"/>
              </a:ext>
            </a:extLst>
          </p:cNvPr>
          <p:cNvSpPr txBox="1"/>
          <p:nvPr/>
        </p:nvSpPr>
        <p:spPr>
          <a:xfrm>
            <a:off x="2244445"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2AF0B193-A820-4E2D-824A-FEE6FC0CC21A}"/>
              </a:ext>
            </a:extLst>
          </p:cNvPr>
          <p:cNvSpPr txBox="1"/>
          <p:nvPr/>
        </p:nvSpPr>
        <p:spPr>
          <a:xfrm>
            <a:off x="6638428" y="222300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6 9</a:t>
            </a:r>
          </a:p>
        </p:txBody>
      </p:sp>
      <p:sp>
        <p:nvSpPr>
          <p:cNvPr id="14" name="TextBox 13">
            <a:extLst>
              <a:ext uri="{FF2B5EF4-FFF2-40B4-BE49-F238E27FC236}">
                <a16:creationId xmlns:a16="http://schemas.microsoft.com/office/drawing/2014/main" id="{286FE674-5B57-4711-98C2-5B5FF12CC2BB}"/>
              </a:ext>
            </a:extLst>
          </p:cNvPr>
          <p:cNvSpPr txBox="1"/>
          <p:nvPr/>
        </p:nvSpPr>
        <p:spPr>
          <a:xfrm>
            <a:off x="6163811" y="22360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5" name="Straight Connector 14">
            <a:extLst>
              <a:ext uri="{FF2B5EF4-FFF2-40B4-BE49-F238E27FC236}">
                <a16:creationId xmlns:a16="http://schemas.microsoft.com/office/drawing/2014/main" id="{D6E588CD-1550-47F1-9495-61AA30AD583D}"/>
              </a:ext>
            </a:extLst>
          </p:cNvPr>
          <p:cNvCxnSpPr>
            <a:cxnSpLocks/>
          </p:cNvCxnSpPr>
          <p:nvPr/>
        </p:nvCxnSpPr>
        <p:spPr>
          <a:xfrm>
            <a:off x="6638428" y="228562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2E0889B-CBA6-4E7A-8653-10BD0A0B10D3}"/>
              </a:ext>
            </a:extLst>
          </p:cNvPr>
          <p:cNvCxnSpPr>
            <a:cxnSpLocks/>
          </p:cNvCxnSpPr>
          <p:nvPr/>
        </p:nvCxnSpPr>
        <p:spPr>
          <a:xfrm>
            <a:off x="6657380" y="228562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0DD6F6EB-93A2-472C-AD3A-519DFD9F1F07}"/>
              </a:ext>
            </a:extLst>
          </p:cNvPr>
          <p:cNvSpPr txBox="1"/>
          <p:nvPr/>
        </p:nvSpPr>
        <p:spPr>
          <a:xfrm>
            <a:off x="6638799"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65E1F76C-83C4-4EDD-B90F-28C28A534C7A}"/>
              </a:ext>
            </a:extLst>
          </p:cNvPr>
          <p:cNvSpPr txBox="1"/>
          <p:nvPr/>
        </p:nvSpPr>
        <p:spPr>
          <a:xfrm>
            <a:off x="7061805"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0" name="TextBox 19">
            <a:extLst>
              <a:ext uri="{FF2B5EF4-FFF2-40B4-BE49-F238E27FC236}">
                <a16:creationId xmlns:a16="http://schemas.microsoft.com/office/drawing/2014/main" id="{FCAB0D7C-9B2B-4B6D-BD2C-A3EF552CE1CE}"/>
              </a:ext>
            </a:extLst>
          </p:cNvPr>
          <p:cNvSpPr txBox="1"/>
          <p:nvPr/>
        </p:nvSpPr>
        <p:spPr>
          <a:xfrm>
            <a:off x="3210053" y="1785317"/>
            <a:ext cx="26410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49 </a:t>
            </a:r>
            <a:r>
              <a:rPr lang="en-GB" sz="3500" dirty="0">
                <a:solidFill>
                  <a:srgbClr val="FF0000"/>
                </a:solidFill>
                <a:latin typeface="Arial Black" panose="020B0A04020102020204" pitchFamily="34" charset="0"/>
              </a:rPr>
              <a:t>÷ 7 = 7</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894873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fade">
                                      <p:cBhvr>
                                        <p:cTn id="41" dur="500"/>
                                        <p:tgtEl>
                                          <p:spTgt spid="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500"/>
                                        <p:tgtEl>
                                          <p:spTgt spid="14"/>
                                        </p:tgtEl>
                                      </p:cBhvr>
                                    </p:animEffect>
                                  </p:childTnLst>
                                </p:cTn>
                              </p:par>
                              <p:par>
                                <p:cTn id="50" presetID="10" presetClass="entr" presetSubtype="0"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8"/>
                                        </p:tgtEl>
                                        <p:attrNameLst>
                                          <p:attrName>style.visibility</p:attrName>
                                        </p:attrNameLst>
                                      </p:cBhvr>
                                      <p:to>
                                        <p:strVal val="visible"/>
                                      </p:to>
                                    </p:set>
                                    <p:animEffect transition="in" filter="fade">
                                      <p:cBhvr>
                                        <p:cTn id="6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p:bldP spid="7" grpId="0"/>
      <p:bldP spid="10" grpId="0"/>
      <p:bldP spid="11" grpId="0"/>
      <p:bldP spid="13" grpId="0"/>
      <p:bldP spid="14" grpId="0"/>
      <p:bldP spid="17" grpId="0"/>
      <p:bldP spid="18" grpId="0"/>
      <p:bldP spid="20"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the fractions that are equal to 60%</a:t>
            </a:r>
          </a:p>
        </p:txBody>
      </p:sp>
      <p:pic>
        <p:nvPicPr>
          <p:cNvPr id="73730" name="Picture 2">
            <a:extLst>
              <a:ext uri="{FF2B5EF4-FFF2-40B4-BE49-F238E27FC236}">
                <a16:creationId xmlns:a16="http://schemas.microsoft.com/office/drawing/2014/main" id="{A3B09619-8FC4-4A0C-BBD6-56817E55E1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342" y="970678"/>
            <a:ext cx="7853173" cy="832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77987541-71D2-489E-9702-12301056DC38}"/>
              </a:ext>
            </a:extLst>
          </p:cNvPr>
          <p:cNvCxnSpPr>
            <a:cxnSpLocks/>
          </p:cNvCxnSpPr>
          <p:nvPr/>
        </p:nvCxnSpPr>
        <p:spPr>
          <a:xfrm>
            <a:off x="5803029" y="3847977"/>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18EE563-34FD-4E59-8911-F4AD1A35AE6C}"/>
              </a:ext>
            </a:extLst>
          </p:cNvPr>
          <p:cNvCxnSpPr>
            <a:cxnSpLocks/>
          </p:cNvCxnSpPr>
          <p:nvPr/>
        </p:nvCxnSpPr>
        <p:spPr>
          <a:xfrm>
            <a:off x="7584187" y="3848297"/>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3B40E02F-B52D-40E2-9BA8-C1659B72DA0D}"/>
              </a:ext>
            </a:extLst>
          </p:cNvPr>
          <p:cNvSpPr txBox="1"/>
          <p:nvPr/>
        </p:nvSpPr>
        <p:spPr>
          <a:xfrm>
            <a:off x="5994300" y="3340120"/>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8" name="TextBox 7">
            <a:extLst>
              <a:ext uri="{FF2B5EF4-FFF2-40B4-BE49-F238E27FC236}">
                <a16:creationId xmlns:a16="http://schemas.microsoft.com/office/drawing/2014/main" id="{8491618D-07C9-4EAB-B7D2-987F4746E731}"/>
              </a:ext>
            </a:extLst>
          </p:cNvPr>
          <p:cNvSpPr txBox="1"/>
          <p:nvPr/>
        </p:nvSpPr>
        <p:spPr>
          <a:xfrm>
            <a:off x="5791745" y="3796286"/>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9" name="TextBox 8">
            <a:extLst>
              <a:ext uri="{FF2B5EF4-FFF2-40B4-BE49-F238E27FC236}">
                <a16:creationId xmlns:a16="http://schemas.microsoft.com/office/drawing/2014/main" id="{688AE5AB-7989-4A2E-8329-6C0E6D9EA9AB}"/>
              </a:ext>
            </a:extLst>
          </p:cNvPr>
          <p:cNvSpPr txBox="1"/>
          <p:nvPr/>
        </p:nvSpPr>
        <p:spPr>
          <a:xfrm>
            <a:off x="7569892" y="3789771"/>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5CF45F2A-722E-4A39-B157-A0B6FD4FA8C8}"/>
              </a:ext>
            </a:extLst>
          </p:cNvPr>
          <p:cNvSpPr txBox="1"/>
          <p:nvPr/>
        </p:nvSpPr>
        <p:spPr>
          <a:xfrm>
            <a:off x="7126426" y="35568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23F7F724-293A-4C2F-98CE-63BD94D10507}"/>
              </a:ext>
            </a:extLst>
          </p:cNvPr>
          <p:cNvSpPr/>
          <p:nvPr/>
        </p:nvSpPr>
        <p:spPr>
          <a:xfrm rot="16200000">
            <a:off x="6844273" y="2627499"/>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3D7418FB-5DB7-42AA-BD98-D5F58B4BEAAB}"/>
              </a:ext>
            </a:extLst>
          </p:cNvPr>
          <p:cNvSpPr/>
          <p:nvPr/>
        </p:nvSpPr>
        <p:spPr>
          <a:xfrm rot="5400000">
            <a:off x="6847649" y="3551245"/>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AC2C96FE-C637-4803-94A8-1C57FCBE58A5}"/>
              </a:ext>
            </a:extLst>
          </p:cNvPr>
          <p:cNvSpPr txBox="1"/>
          <p:nvPr/>
        </p:nvSpPr>
        <p:spPr>
          <a:xfrm>
            <a:off x="6879582" y="430488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3D1F7B7F-9629-4577-B3D3-56C888A82E01}"/>
              </a:ext>
            </a:extLst>
          </p:cNvPr>
          <p:cNvSpPr txBox="1"/>
          <p:nvPr/>
        </p:nvSpPr>
        <p:spPr>
          <a:xfrm>
            <a:off x="6879581" y="301056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316DB0A3-DB60-4D52-BB27-E4DC4043F2EE}"/>
              </a:ext>
            </a:extLst>
          </p:cNvPr>
          <p:cNvSpPr txBox="1"/>
          <p:nvPr/>
        </p:nvSpPr>
        <p:spPr>
          <a:xfrm>
            <a:off x="7797635" y="3348924"/>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6" name="Oval 15">
            <a:extLst>
              <a:ext uri="{FF2B5EF4-FFF2-40B4-BE49-F238E27FC236}">
                <a16:creationId xmlns:a16="http://schemas.microsoft.com/office/drawing/2014/main" id="{B1066379-9460-4F11-99C4-21572954D60E}"/>
              </a:ext>
            </a:extLst>
          </p:cNvPr>
          <p:cNvSpPr/>
          <p:nvPr/>
        </p:nvSpPr>
        <p:spPr>
          <a:xfrm>
            <a:off x="4670915" y="68304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8A25A73D-EEC2-4BC7-9DFF-DC65962A279F}"/>
              </a:ext>
            </a:extLst>
          </p:cNvPr>
          <p:cNvCxnSpPr>
            <a:cxnSpLocks/>
          </p:cNvCxnSpPr>
          <p:nvPr/>
        </p:nvCxnSpPr>
        <p:spPr>
          <a:xfrm>
            <a:off x="9046403" y="3853953"/>
            <a:ext cx="68329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A4DF46DC-E7A0-4931-99AA-1B13B3DED880}"/>
              </a:ext>
            </a:extLst>
          </p:cNvPr>
          <p:cNvSpPr txBox="1"/>
          <p:nvPr/>
        </p:nvSpPr>
        <p:spPr>
          <a:xfrm>
            <a:off x="8552786" y="355655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0E21D532-AAE2-4522-9D0D-1DCE6B63CCF1}"/>
              </a:ext>
            </a:extLst>
          </p:cNvPr>
          <p:cNvSpPr txBox="1"/>
          <p:nvPr/>
        </p:nvSpPr>
        <p:spPr>
          <a:xfrm>
            <a:off x="9146000" y="3789771"/>
            <a:ext cx="882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Arc 19">
            <a:extLst>
              <a:ext uri="{FF2B5EF4-FFF2-40B4-BE49-F238E27FC236}">
                <a16:creationId xmlns:a16="http://schemas.microsoft.com/office/drawing/2014/main" id="{502DBF98-CAA0-4477-AFE6-A2C5BCAC74C3}"/>
              </a:ext>
            </a:extLst>
          </p:cNvPr>
          <p:cNvSpPr/>
          <p:nvPr/>
        </p:nvSpPr>
        <p:spPr>
          <a:xfrm rot="16200000">
            <a:off x="8329607" y="2748152"/>
            <a:ext cx="810037" cy="131472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Arc 20">
            <a:extLst>
              <a:ext uri="{FF2B5EF4-FFF2-40B4-BE49-F238E27FC236}">
                <a16:creationId xmlns:a16="http://schemas.microsoft.com/office/drawing/2014/main" id="{D35727BE-64A3-462D-9CA9-26AD7E713053}"/>
              </a:ext>
            </a:extLst>
          </p:cNvPr>
          <p:cNvSpPr/>
          <p:nvPr/>
        </p:nvSpPr>
        <p:spPr>
          <a:xfrm rot="5400000">
            <a:off x="8332459" y="3672423"/>
            <a:ext cx="810037" cy="132043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6CC6BE75-DC11-40E8-A049-5110B0595C10}"/>
              </a:ext>
            </a:extLst>
          </p:cNvPr>
          <p:cNvSpPr txBox="1"/>
          <p:nvPr/>
        </p:nvSpPr>
        <p:spPr>
          <a:xfrm>
            <a:off x="8485571" y="4304882"/>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5872A43F-CA84-41D2-BE3F-5E3DBEC22B7B}"/>
              </a:ext>
            </a:extLst>
          </p:cNvPr>
          <p:cNvSpPr txBox="1"/>
          <p:nvPr/>
        </p:nvSpPr>
        <p:spPr>
          <a:xfrm>
            <a:off x="8485570" y="3010569"/>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0B071C2E-F546-4434-80DB-C6E73ED1DC9D}"/>
              </a:ext>
            </a:extLst>
          </p:cNvPr>
          <p:cNvSpPr txBox="1"/>
          <p:nvPr/>
        </p:nvSpPr>
        <p:spPr>
          <a:xfrm>
            <a:off x="9128716" y="3348924"/>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5" name="Oval 24">
            <a:extLst>
              <a:ext uri="{FF2B5EF4-FFF2-40B4-BE49-F238E27FC236}">
                <a16:creationId xmlns:a16="http://schemas.microsoft.com/office/drawing/2014/main" id="{0BA11410-F852-4BE2-A138-D4483A72E81F}"/>
              </a:ext>
            </a:extLst>
          </p:cNvPr>
          <p:cNvSpPr/>
          <p:nvPr/>
        </p:nvSpPr>
        <p:spPr>
          <a:xfrm>
            <a:off x="3253684" y="685010"/>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A7BEDB59-C66E-4543-B6A9-91A23302555A}"/>
              </a:ext>
            </a:extLst>
          </p:cNvPr>
          <p:cNvCxnSpPr>
            <a:cxnSpLocks/>
          </p:cNvCxnSpPr>
          <p:nvPr/>
        </p:nvCxnSpPr>
        <p:spPr>
          <a:xfrm>
            <a:off x="1286261" y="4000650"/>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A1D07680-5738-4E8A-9C41-0C2D9A88F2F3}"/>
              </a:ext>
            </a:extLst>
          </p:cNvPr>
          <p:cNvSpPr txBox="1"/>
          <p:nvPr/>
        </p:nvSpPr>
        <p:spPr>
          <a:xfrm>
            <a:off x="1292236" y="3938858"/>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8" name="TextBox 27">
            <a:extLst>
              <a:ext uri="{FF2B5EF4-FFF2-40B4-BE49-F238E27FC236}">
                <a16:creationId xmlns:a16="http://schemas.microsoft.com/office/drawing/2014/main" id="{68D95BF1-C89C-4BF7-A1B2-023B811DF130}"/>
              </a:ext>
            </a:extLst>
          </p:cNvPr>
          <p:cNvSpPr txBox="1"/>
          <p:nvPr/>
        </p:nvSpPr>
        <p:spPr>
          <a:xfrm>
            <a:off x="1524554" y="3480864"/>
            <a:ext cx="696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9" name="Straight Connector 28">
            <a:extLst>
              <a:ext uri="{FF2B5EF4-FFF2-40B4-BE49-F238E27FC236}">
                <a16:creationId xmlns:a16="http://schemas.microsoft.com/office/drawing/2014/main" id="{84B037D3-3422-4ED2-827E-1F9FEAD40001}"/>
              </a:ext>
            </a:extLst>
          </p:cNvPr>
          <p:cNvCxnSpPr>
            <a:cxnSpLocks/>
          </p:cNvCxnSpPr>
          <p:nvPr/>
        </p:nvCxnSpPr>
        <p:spPr>
          <a:xfrm>
            <a:off x="2681593" y="398514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CB93F8BE-6B0D-41CD-B8C3-87DC3354F0A4}"/>
              </a:ext>
            </a:extLst>
          </p:cNvPr>
          <p:cNvSpPr txBox="1"/>
          <p:nvPr/>
        </p:nvSpPr>
        <p:spPr>
          <a:xfrm>
            <a:off x="2681592" y="392335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31" name="TextBox 30">
            <a:extLst>
              <a:ext uri="{FF2B5EF4-FFF2-40B4-BE49-F238E27FC236}">
                <a16:creationId xmlns:a16="http://schemas.microsoft.com/office/drawing/2014/main" id="{95FC8497-EA1F-4FD8-8030-B2D69DDFA9E4}"/>
              </a:ext>
            </a:extLst>
          </p:cNvPr>
          <p:cNvSpPr txBox="1"/>
          <p:nvPr/>
        </p:nvSpPr>
        <p:spPr>
          <a:xfrm>
            <a:off x="2234550" y="36696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Arc 31">
            <a:extLst>
              <a:ext uri="{FF2B5EF4-FFF2-40B4-BE49-F238E27FC236}">
                <a16:creationId xmlns:a16="http://schemas.microsoft.com/office/drawing/2014/main" id="{7BC23A30-4CBB-4417-A2A6-3F9636676210}"/>
              </a:ext>
            </a:extLst>
          </p:cNvPr>
          <p:cNvSpPr/>
          <p:nvPr/>
        </p:nvSpPr>
        <p:spPr>
          <a:xfrm rot="16200000">
            <a:off x="2069341" y="2821951"/>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3" name="Arc 32">
            <a:extLst>
              <a:ext uri="{FF2B5EF4-FFF2-40B4-BE49-F238E27FC236}">
                <a16:creationId xmlns:a16="http://schemas.microsoft.com/office/drawing/2014/main" id="{84D876CD-6260-4D44-B280-E99F4A83702B}"/>
              </a:ext>
            </a:extLst>
          </p:cNvPr>
          <p:cNvSpPr/>
          <p:nvPr/>
        </p:nvSpPr>
        <p:spPr>
          <a:xfrm rot="5400000">
            <a:off x="2059053" y="3749072"/>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TextBox 33">
            <a:extLst>
              <a:ext uri="{FF2B5EF4-FFF2-40B4-BE49-F238E27FC236}">
                <a16:creationId xmlns:a16="http://schemas.microsoft.com/office/drawing/2014/main" id="{70A908C1-BBFE-4B19-AE38-6432CDDD7BC8}"/>
              </a:ext>
            </a:extLst>
          </p:cNvPr>
          <p:cNvSpPr txBox="1"/>
          <p:nvPr/>
        </p:nvSpPr>
        <p:spPr>
          <a:xfrm>
            <a:off x="2230628" y="4427228"/>
            <a:ext cx="942505"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D7B9CD2C-2DF1-4643-B51F-2E4AF1599B10}"/>
              </a:ext>
            </a:extLst>
          </p:cNvPr>
          <p:cNvSpPr txBox="1"/>
          <p:nvPr/>
        </p:nvSpPr>
        <p:spPr>
          <a:xfrm>
            <a:off x="2173308" y="3132915"/>
            <a:ext cx="99982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00F12D71-CDBB-4739-AA49-D2EEEDE6BDA9}"/>
              </a:ext>
            </a:extLst>
          </p:cNvPr>
          <p:cNvSpPr txBox="1"/>
          <p:nvPr/>
        </p:nvSpPr>
        <p:spPr>
          <a:xfrm>
            <a:off x="2680824" y="3466326"/>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a:t>
            </a:r>
          </a:p>
        </p:txBody>
      </p:sp>
      <p:sp>
        <p:nvSpPr>
          <p:cNvPr id="37" name="Oval 36">
            <a:extLst>
              <a:ext uri="{FF2B5EF4-FFF2-40B4-BE49-F238E27FC236}">
                <a16:creationId xmlns:a16="http://schemas.microsoft.com/office/drawing/2014/main" id="{B3A6E947-8CB8-448A-9041-08601B246535}"/>
              </a:ext>
            </a:extLst>
          </p:cNvPr>
          <p:cNvSpPr/>
          <p:nvPr/>
        </p:nvSpPr>
        <p:spPr>
          <a:xfrm>
            <a:off x="7715312" y="67253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0FA9C9E8-8147-430F-87DC-0CD30F841E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27061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fade">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9"/>
                                        </p:tgtEl>
                                        <p:attrNameLst>
                                          <p:attrName>style.visibility</p:attrName>
                                        </p:attrNameLst>
                                      </p:cBhvr>
                                      <p:to>
                                        <p:strVal val="visible"/>
                                      </p:to>
                                    </p:set>
                                    <p:animEffect transition="in" filter="fade">
                                      <p:cBhvr>
                                        <p:cTn id="80" dur="500"/>
                                        <p:tgtEl>
                                          <p:spTgt spid="19"/>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8"/>
                                        </p:tgtEl>
                                        <p:attrNameLst>
                                          <p:attrName>style.visibility</p:attrName>
                                        </p:attrNameLst>
                                      </p:cBhvr>
                                      <p:to>
                                        <p:strVal val="visible"/>
                                      </p:to>
                                    </p:set>
                                    <p:animEffect transition="in" filter="fade">
                                      <p:cBhvr>
                                        <p:cTn id="90" dur="500"/>
                                        <p:tgtEl>
                                          <p:spTgt spid="28"/>
                                        </p:tgtEl>
                                      </p:cBhvr>
                                    </p:animEffect>
                                  </p:childTnLst>
                                </p:cTn>
                              </p:par>
                              <p:par>
                                <p:cTn id="91" presetID="10" presetClass="entr" presetSubtype="0" fill="hold" nodeType="with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27"/>
                                        </p:tgtEl>
                                        <p:attrNameLst>
                                          <p:attrName>style.visibility</p:attrName>
                                        </p:attrNameLst>
                                      </p:cBhvr>
                                      <p:to>
                                        <p:strVal val="visible"/>
                                      </p:to>
                                    </p:set>
                                    <p:animEffect transition="in" filter="fade">
                                      <p:cBhvr>
                                        <p:cTn id="96" dur="500"/>
                                        <p:tgtEl>
                                          <p:spTgt spid="27"/>
                                        </p:tgtEl>
                                      </p:cBhvr>
                                    </p:animEffect>
                                  </p:childTnLst>
                                </p:cTn>
                              </p:par>
                              <p:par>
                                <p:cTn id="97" presetID="10" presetClass="entr" presetSubtype="0" fill="hold" nodeType="withEffect">
                                  <p:stCondLst>
                                    <p:cond delay="0"/>
                                  </p:stCondLst>
                                  <p:childTnLst>
                                    <p:set>
                                      <p:cBhvr>
                                        <p:cTn id="98" dur="1" fill="hold">
                                          <p:stCondLst>
                                            <p:cond delay="0"/>
                                          </p:stCondLst>
                                        </p:cTn>
                                        <p:tgtEl>
                                          <p:spTgt spid="29"/>
                                        </p:tgtEl>
                                        <p:attrNameLst>
                                          <p:attrName>style.visibility</p:attrName>
                                        </p:attrNameLst>
                                      </p:cBhvr>
                                      <p:to>
                                        <p:strVal val="visible"/>
                                      </p:to>
                                    </p:set>
                                    <p:animEffect transition="in" filter="fade">
                                      <p:cBhvr>
                                        <p:cTn id="99" dur="500"/>
                                        <p:tgtEl>
                                          <p:spTgt spid="29"/>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0"/>
                                        </p:tgtEl>
                                        <p:attrNameLst>
                                          <p:attrName>style.visibility</p:attrName>
                                        </p:attrNameLst>
                                      </p:cBhvr>
                                      <p:to>
                                        <p:strVal val="visible"/>
                                      </p:to>
                                    </p:set>
                                    <p:animEffect transition="in" filter="fade">
                                      <p:cBhvr>
                                        <p:cTn id="102" dur="500"/>
                                        <p:tgtEl>
                                          <p:spTgt spid="30"/>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500"/>
                                        <p:tgtEl>
                                          <p:spTgt spid="3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fade">
                                      <p:cBhvr>
                                        <p:cTn id="110" dur="500"/>
                                        <p:tgtEl>
                                          <p:spTgt spid="3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4"/>
                                        </p:tgtEl>
                                        <p:attrNameLst>
                                          <p:attrName>style.visibility</p:attrName>
                                        </p:attrNameLst>
                                      </p:cBhvr>
                                      <p:to>
                                        <p:strVal val="visible"/>
                                      </p:to>
                                    </p:set>
                                    <p:animEffect transition="in" filter="fade">
                                      <p:cBhvr>
                                        <p:cTn id="113" dur="500"/>
                                        <p:tgtEl>
                                          <p:spTgt spid="3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2"/>
                                        </p:tgtEl>
                                        <p:attrNameLst>
                                          <p:attrName>style.visibility</p:attrName>
                                        </p:attrNameLst>
                                      </p:cBhvr>
                                      <p:to>
                                        <p:strVal val="visible"/>
                                      </p:to>
                                    </p:set>
                                    <p:animEffect transition="in" filter="fade">
                                      <p:cBhvr>
                                        <p:cTn id="118" dur="500"/>
                                        <p:tgtEl>
                                          <p:spTgt spid="32"/>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fade">
                                      <p:cBhvr>
                                        <p:cTn id="121" dur="500"/>
                                        <p:tgtEl>
                                          <p:spTgt spid="3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6"/>
                                        </p:tgtEl>
                                        <p:attrNameLst>
                                          <p:attrName>style.visibility</p:attrName>
                                        </p:attrNameLst>
                                      </p:cBhvr>
                                      <p:to>
                                        <p:strVal val="visible"/>
                                      </p:to>
                                    </p:set>
                                    <p:animEffect transition="in" filter="fade">
                                      <p:cBhvr>
                                        <p:cTn id="126" dur="500"/>
                                        <p:tgtEl>
                                          <p:spTgt spid="36"/>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7"/>
                                        </p:tgtEl>
                                        <p:attrNameLst>
                                          <p:attrName>style.visibility</p:attrName>
                                        </p:attrNameLst>
                                      </p:cBhvr>
                                      <p:to>
                                        <p:strVal val="visible"/>
                                      </p:to>
                                    </p:set>
                                    <p:animEffect transition="in" filter="fade">
                                      <p:cBhvr>
                                        <p:cTn id="13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animBg="1"/>
      <p:bldP spid="18" grpId="0"/>
      <p:bldP spid="19" grpId="0"/>
      <p:bldP spid="20" grpId="0" animBg="1"/>
      <p:bldP spid="21" grpId="0" animBg="1"/>
      <p:bldP spid="22" grpId="0"/>
      <p:bldP spid="23" grpId="0"/>
      <p:bldP spid="24" grpId="0"/>
      <p:bldP spid="25" grpId="0" animBg="1"/>
      <p:bldP spid="27" grpId="0"/>
      <p:bldP spid="28" grpId="0"/>
      <p:bldP spid="30" grpId="0"/>
      <p:bldP spid="31" grpId="0"/>
      <p:bldP spid="32" grpId="0" animBg="1"/>
      <p:bldP spid="33" grpId="0" animBg="1"/>
      <p:bldP spid="34" grpId="0"/>
      <p:bldP spid="35" grpId="0"/>
      <p:bldP spid="36" grpId="0"/>
      <p:bldP spid="37"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31CCF7-DCEE-4DA3-8FEA-09DF26FB7D9F}"/>
              </a:ext>
            </a:extLst>
          </p:cNvPr>
          <p:cNvSpPr/>
          <p:nvPr/>
        </p:nvSpPr>
        <p:spPr>
          <a:xfrm>
            <a:off x="103032" y="51516"/>
            <a:ext cx="497205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shaded square.</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coordinates for point A.</a:t>
            </a:r>
          </a:p>
        </p:txBody>
      </p:sp>
      <p:pic>
        <p:nvPicPr>
          <p:cNvPr id="3" name="Picture 2" descr="https://app.doublestruck.eu/content/K2_REAS/HTML/Q/Q03Y5B30_files/image001.jpg">
            <a:extLst>
              <a:ext uri="{FF2B5EF4-FFF2-40B4-BE49-F238E27FC236}">
                <a16:creationId xmlns:a16="http://schemas.microsoft.com/office/drawing/2014/main" id="{3A98DE0F-BDDE-4064-A110-7A45815F2894}"/>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791621" y="172174"/>
            <a:ext cx="6255855" cy="6513651"/>
          </a:xfrm>
          <a:prstGeom prst="rect">
            <a:avLst/>
          </a:prstGeom>
          <a:noFill/>
          <a:ln>
            <a:noFill/>
          </a:ln>
        </p:spPr>
      </p:pic>
      <p:sp>
        <p:nvSpPr>
          <p:cNvPr id="4" name="Rectangle 3">
            <a:extLst>
              <a:ext uri="{FF2B5EF4-FFF2-40B4-BE49-F238E27FC236}">
                <a16:creationId xmlns:a16="http://schemas.microsoft.com/office/drawing/2014/main" id="{65AA1BC1-9D9D-4874-9A32-2ED41B5309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6" name="Straight Connector 5">
            <a:extLst>
              <a:ext uri="{FF2B5EF4-FFF2-40B4-BE49-F238E27FC236}">
                <a16:creationId xmlns:a16="http://schemas.microsoft.com/office/drawing/2014/main" id="{8CC191A4-8306-4A2A-8408-7D3030B8C49F}"/>
              </a:ext>
            </a:extLst>
          </p:cNvPr>
          <p:cNvCxnSpPr>
            <a:cxnSpLocks/>
          </p:cNvCxnSpPr>
          <p:nvPr/>
        </p:nvCxnSpPr>
        <p:spPr>
          <a:xfrm flipH="1">
            <a:off x="6221896" y="2155371"/>
            <a:ext cx="374941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3F72580-D154-423F-8720-524BE7096803}"/>
              </a:ext>
            </a:extLst>
          </p:cNvPr>
          <p:cNvSpPr/>
          <p:nvPr/>
        </p:nvSpPr>
        <p:spPr>
          <a:xfrm>
            <a:off x="5675012" y="1893761"/>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11</a:t>
            </a:r>
          </a:p>
        </p:txBody>
      </p:sp>
      <p:cxnSp>
        <p:nvCxnSpPr>
          <p:cNvPr id="9" name="Straight Connector 8">
            <a:extLst>
              <a:ext uri="{FF2B5EF4-FFF2-40B4-BE49-F238E27FC236}">
                <a16:creationId xmlns:a16="http://schemas.microsoft.com/office/drawing/2014/main" id="{2D66129B-437E-48A1-B914-B9093912B06C}"/>
              </a:ext>
            </a:extLst>
          </p:cNvPr>
          <p:cNvCxnSpPr>
            <a:cxnSpLocks/>
          </p:cNvCxnSpPr>
          <p:nvPr/>
        </p:nvCxnSpPr>
        <p:spPr>
          <a:xfrm flipV="1">
            <a:off x="7603435" y="2155371"/>
            <a:ext cx="0" cy="408640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00BDA55-9470-46D7-B2F6-66185B097325}"/>
              </a:ext>
            </a:extLst>
          </p:cNvPr>
          <p:cNvSpPr/>
          <p:nvPr/>
        </p:nvSpPr>
        <p:spPr>
          <a:xfrm>
            <a:off x="7427612" y="6202190"/>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3" name="Rectangle 12">
            <a:extLst>
              <a:ext uri="{FF2B5EF4-FFF2-40B4-BE49-F238E27FC236}">
                <a16:creationId xmlns:a16="http://schemas.microsoft.com/office/drawing/2014/main" id="{2CD8C3ED-1ADE-41D5-A943-D179785B3753}"/>
              </a:ext>
            </a:extLst>
          </p:cNvPr>
          <p:cNvSpPr/>
          <p:nvPr/>
        </p:nvSpPr>
        <p:spPr>
          <a:xfrm>
            <a:off x="1708050" y="107913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 </a:t>
            </a:r>
          </a:p>
        </p:txBody>
      </p:sp>
      <p:sp>
        <p:nvSpPr>
          <p:cNvPr id="14" name="Rectangle 13">
            <a:extLst>
              <a:ext uri="{FF2B5EF4-FFF2-40B4-BE49-F238E27FC236}">
                <a16:creationId xmlns:a16="http://schemas.microsoft.com/office/drawing/2014/main" id="{1C8C3677-A502-41A2-A374-38D792696B41}"/>
              </a:ext>
            </a:extLst>
          </p:cNvPr>
          <p:cNvSpPr/>
          <p:nvPr/>
        </p:nvSpPr>
        <p:spPr>
          <a:xfrm>
            <a:off x="2264547" y="107913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11)</a:t>
            </a:r>
          </a:p>
        </p:txBody>
      </p:sp>
    </p:spTree>
    <p:extLst>
      <p:ext uri="{BB962C8B-B14F-4D97-AF65-F5344CB8AC3E}">
        <p14:creationId xmlns:p14="http://schemas.microsoft.com/office/powerpoint/2010/main" val="3973700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P spid="14"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3E6F200-57FC-4803-8F74-8D9647FAD76F}"/>
              </a:ext>
            </a:extLst>
          </p:cNvPr>
          <p:cNvPicPr>
            <a:picLocks noChangeAspect="1"/>
          </p:cNvPicPr>
          <p:nvPr/>
        </p:nvPicPr>
        <p:blipFill>
          <a:blip r:embed="rId3"/>
          <a:stretch>
            <a:fillRect/>
          </a:stretch>
        </p:blipFill>
        <p:spPr>
          <a:xfrm>
            <a:off x="544230" y="680169"/>
            <a:ext cx="5541817" cy="2303606"/>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table shows the number of things to eat in five children’s lunch boxes.</a:t>
            </a:r>
          </a:p>
        </p:txBody>
      </p:sp>
      <p:sp>
        <p:nvSpPr>
          <p:cNvPr id="5" name="Rectangle 4">
            <a:extLst>
              <a:ext uri="{FF2B5EF4-FFF2-40B4-BE49-F238E27FC236}">
                <a16:creationId xmlns:a16="http://schemas.microsoft.com/office/drawing/2014/main" id="{508E71AB-456F-4E62-A286-803B50043CEE}"/>
              </a:ext>
            </a:extLst>
          </p:cNvPr>
          <p:cNvSpPr/>
          <p:nvPr/>
        </p:nvSpPr>
        <p:spPr>
          <a:xfrm>
            <a:off x="6432887" y="3001618"/>
            <a:ext cx="5467961" cy="2554545"/>
          </a:xfrm>
          <a:prstGeom prst="rect">
            <a:avLst/>
          </a:prstGeom>
        </p:spPr>
        <p:txBody>
          <a:bodyPr wrap="square">
            <a:spAutoFit/>
          </a:bodyPr>
          <a:lstStyle/>
          <a:p>
            <a:r>
              <a:rPr lang="en-US" sz="3200" b="1" dirty="0"/>
              <a:t>Here is a graph of the information for four of the children. Which child’s information is missing from the graph? </a:t>
            </a:r>
          </a:p>
        </p:txBody>
      </p:sp>
      <p:pic>
        <p:nvPicPr>
          <p:cNvPr id="4" name="Picture 3">
            <a:extLst>
              <a:ext uri="{FF2B5EF4-FFF2-40B4-BE49-F238E27FC236}">
                <a16:creationId xmlns:a16="http://schemas.microsoft.com/office/drawing/2014/main" id="{98C49AEA-765F-4F0E-AC0C-88DD5EB5AFD0}"/>
              </a:ext>
            </a:extLst>
          </p:cNvPr>
          <p:cNvPicPr>
            <a:picLocks noChangeAspect="1"/>
          </p:cNvPicPr>
          <p:nvPr/>
        </p:nvPicPr>
        <p:blipFill>
          <a:blip r:embed="rId4"/>
          <a:stretch>
            <a:fillRect/>
          </a:stretch>
        </p:blipFill>
        <p:spPr>
          <a:xfrm>
            <a:off x="167595" y="3429000"/>
            <a:ext cx="6154256" cy="1931981"/>
          </a:xfrm>
          <a:prstGeom prst="rect">
            <a:avLst/>
          </a:prstGeom>
        </p:spPr>
      </p:pic>
      <p:sp>
        <p:nvSpPr>
          <p:cNvPr id="7" name="Rectangle 6">
            <a:extLst>
              <a:ext uri="{FF2B5EF4-FFF2-40B4-BE49-F238E27FC236}">
                <a16:creationId xmlns:a16="http://schemas.microsoft.com/office/drawing/2014/main" id="{3380FC17-A030-4C3C-94F0-D6E773690C4C}"/>
              </a:ext>
            </a:extLst>
          </p:cNvPr>
          <p:cNvSpPr/>
          <p:nvPr/>
        </p:nvSpPr>
        <p:spPr>
          <a:xfrm>
            <a:off x="2075111" y="3782919"/>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8" name="Rectangle 7">
            <a:extLst>
              <a:ext uri="{FF2B5EF4-FFF2-40B4-BE49-F238E27FC236}">
                <a16:creationId xmlns:a16="http://schemas.microsoft.com/office/drawing/2014/main" id="{4946DFDB-D976-450A-9E3E-CFDAF5437EEC}"/>
              </a:ext>
            </a:extLst>
          </p:cNvPr>
          <p:cNvSpPr/>
          <p:nvPr/>
        </p:nvSpPr>
        <p:spPr>
          <a:xfrm>
            <a:off x="1802807" y="2857114"/>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6" name="Flowchart: Process 5">
            <a:extLst>
              <a:ext uri="{FF2B5EF4-FFF2-40B4-BE49-F238E27FC236}">
                <a16:creationId xmlns:a16="http://schemas.microsoft.com/office/drawing/2014/main" id="{4E6D3BA3-0064-4FAC-A818-9CE965D696CA}"/>
              </a:ext>
            </a:extLst>
          </p:cNvPr>
          <p:cNvSpPr/>
          <p:nvPr/>
        </p:nvSpPr>
        <p:spPr>
          <a:xfrm>
            <a:off x="1405719" y="1088470"/>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lowchart: Process 9">
            <a:extLst>
              <a:ext uri="{FF2B5EF4-FFF2-40B4-BE49-F238E27FC236}">
                <a16:creationId xmlns:a16="http://schemas.microsoft.com/office/drawing/2014/main" id="{DE42DCD3-6556-432F-A612-3B1D787EDC97}"/>
              </a:ext>
            </a:extLst>
          </p:cNvPr>
          <p:cNvSpPr/>
          <p:nvPr/>
        </p:nvSpPr>
        <p:spPr>
          <a:xfrm>
            <a:off x="1405719" y="1824997"/>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7543D496-A20C-40C1-B6E0-8663C1AFD80C}"/>
              </a:ext>
            </a:extLst>
          </p:cNvPr>
          <p:cNvSpPr/>
          <p:nvPr/>
        </p:nvSpPr>
        <p:spPr>
          <a:xfrm>
            <a:off x="1405719" y="2202277"/>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ABDC685D-A51E-4CCA-8F22-109EEFDF077E}"/>
              </a:ext>
            </a:extLst>
          </p:cNvPr>
          <p:cNvSpPr/>
          <p:nvPr/>
        </p:nvSpPr>
        <p:spPr>
          <a:xfrm>
            <a:off x="3230890" y="418482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cxnSp>
        <p:nvCxnSpPr>
          <p:cNvPr id="13" name="Straight Connector 12">
            <a:extLst>
              <a:ext uri="{FF2B5EF4-FFF2-40B4-BE49-F238E27FC236}">
                <a16:creationId xmlns:a16="http://schemas.microsoft.com/office/drawing/2014/main" id="{36876F04-E9EF-48CE-9BA5-0D3F2905726A}"/>
              </a:ext>
            </a:extLst>
          </p:cNvPr>
          <p:cNvCxnSpPr>
            <a:cxnSpLocks/>
          </p:cNvCxnSpPr>
          <p:nvPr/>
        </p:nvCxnSpPr>
        <p:spPr>
          <a:xfrm>
            <a:off x="584324" y="1646237"/>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566DE2A-6DDF-41D3-BD2E-C1CCE1844400}"/>
              </a:ext>
            </a:extLst>
          </p:cNvPr>
          <p:cNvCxnSpPr>
            <a:cxnSpLocks/>
          </p:cNvCxnSpPr>
          <p:nvPr/>
        </p:nvCxnSpPr>
        <p:spPr>
          <a:xfrm>
            <a:off x="584324" y="2779996"/>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03981F71-8DF7-47B7-BF9B-814C5BB661DD}"/>
              </a:ext>
            </a:extLst>
          </p:cNvPr>
          <p:cNvSpPr/>
          <p:nvPr/>
        </p:nvSpPr>
        <p:spPr>
          <a:xfrm>
            <a:off x="2952963"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22" name="Flowchart: Process 21">
            <a:extLst>
              <a:ext uri="{FF2B5EF4-FFF2-40B4-BE49-F238E27FC236}">
                <a16:creationId xmlns:a16="http://schemas.microsoft.com/office/drawing/2014/main" id="{36C3E216-4054-4177-A106-98A2707F6A0B}"/>
              </a:ext>
            </a:extLst>
          </p:cNvPr>
          <p:cNvSpPr/>
          <p:nvPr/>
        </p:nvSpPr>
        <p:spPr>
          <a:xfrm>
            <a:off x="2565301" y="1095879"/>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lowchart: Process 22">
            <a:extLst>
              <a:ext uri="{FF2B5EF4-FFF2-40B4-BE49-F238E27FC236}">
                <a16:creationId xmlns:a16="http://schemas.microsoft.com/office/drawing/2014/main" id="{5866C034-294F-4375-82DD-DE15D8C5EE44}"/>
              </a:ext>
            </a:extLst>
          </p:cNvPr>
          <p:cNvSpPr/>
          <p:nvPr/>
        </p:nvSpPr>
        <p:spPr>
          <a:xfrm>
            <a:off x="2565301" y="2207221"/>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4" name="Straight Connector 23">
            <a:extLst>
              <a:ext uri="{FF2B5EF4-FFF2-40B4-BE49-F238E27FC236}">
                <a16:creationId xmlns:a16="http://schemas.microsoft.com/office/drawing/2014/main" id="{8E27C78B-8157-4BCD-8D89-1EC9F8D792B5}"/>
              </a:ext>
            </a:extLst>
          </p:cNvPr>
          <p:cNvCxnSpPr>
            <a:cxnSpLocks/>
          </p:cNvCxnSpPr>
          <p:nvPr/>
        </p:nvCxnSpPr>
        <p:spPr>
          <a:xfrm>
            <a:off x="578094" y="2013637"/>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8E8E0B54-7738-4B69-B5FE-F047E2C2604C}"/>
              </a:ext>
            </a:extLst>
          </p:cNvPr>
          <p:cNvSpPr/>
          <p:nvPr/>
        </p:nvSpPr>
        <p:spPr>
          <a:xfrm>
            <a:off x="4386669" y="418482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sp>
        <p:nvSpPr>
          <p:cNvPr id="26" name="Rectangle 25">
            <a:extLst>
              <a:ext uri="{FF2B5EF4-FFF2-40B4-BE49-F238E27FC236}">
                <a16:creationId xmlns:a16="http://schemas.microsoft.com/office/drawing/2014/main" id="{F83EAF5F-C861-4760-B99D-ADE5C9B9693E}"/>
              </a:ext>
            </a:extLst>
          </p:cNvPr>
          <p:cNvSpPr/>
          <p:nvPr/>
        </p:nvSpPr>
        <p:spPr>
          <a:xfrm>
            <a:off x="4103119"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a:t>
            </a:r>
          </a:p>
        </p:txBody>
      </p:sp>
      <p:sp>
        <p:nvSpPr>
          <p:cNvPr id="27" name="Flowchart: Process 26">
            <a:extLst>
              <a:ext uri="{FF2B5EF4-FFF2-40B4-BE49-F238E27FC236}">
                <a16:creationId xmlns:a16="http://schemas.microsoft.com/office/drawing/2014/main" id="{1900076B-1ECA-4E37-BAB6-DE968A135359}"/>
              </a:ext>
            </a:extLst>
          </p:cNvPr>
          <p:cNvSpPr/>
          <p:nvPr/>
        </p:nvSpPr>
        <p:spPr>
          <a:xfrm>
            <a:off x="3724883" y="2211078"/>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a:extLst>
              <a:ext uri="{FF2B5EF4-FFF2-40B4-BE49-F238E27FC236}">
                <a16:creationId xmlns:a16="http://schemas.microsoft.com/office/drawing/2014/main" id="{D5D147BD-EB82-4179-AC76-9C7A5A590472}"/>
              </a:ext>
            </a:extLst>
          </p:cNvPr>
          <p:cNvCxnSpPr>
            <a:cxnSpLocks/>
          </p:cNvCxnSpPr>
          <p:nvPr/>
        </p:nvCxnSpPr>
        <p:spPr>
          <a:xfrm>
            <a:off x="578093" y="1277110"/>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EE3C463F-9503-40C9-A73E-2FBC5EDE484C}"/>
              </a:ext>
            </a:extLst>
          </p:cNvPr>
          <p:cNvSpPr/>
          <p:nvPr/>
        </p:nvSpPr>
        <p:spPr>
          <a:xfrm>
            <a:off x="7733503" y="4971388"/>
            <a:ext cx="9369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Nik</a:t>
            </a:r>
          </a:p>
        </p:txBody>
      </p:sp>
      <p:sp>
        <p:nvSpPr>
          <p:cNvPr id="30" name="Rectangle 29">
            <a:extLst>
              <a:ext uri="{FF2B5EF4-FFF2-40B4-BE49-F238E27FC236}">
                <a16:creationId xmlns:a16="http://schemas.microsoft.com/office/drawing/2014/main" id="{1F036DB8-F605-4F54-A213-AF61227CE66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3AB87A1C-249C-4F17-86A1-6AF098561046}"/>
              </a:ext>
            </a:extLst>
          </p:cNvPr>
          <p:cNvSpPr/>
          <p:nvPr/>
        </p:nvSpPr>
        <p:spPr>
          <a:xfrm>
            <a:off x="5516363" y="3828117"/>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32" name="Rectangle 31">
            <a:extLst>
              <a:ext uri="{FF2B5EF4-FFF2-40B4-BE49-F238E27FC236}">
                <a16:creationId xmlns:a16="http://schemas.microsoft.com/office/drawing/2014/main" id="{F1616C29-EA00-48F2-A0C1-07B7718ED6C5}"/>
              </a:ext>
            </a:extLst>
          </p:cNvPr>
          <p:cNvSpPr/>
          <p:nvPr/>
        </p:nvSpPr>
        <p:spPr>
          <a:xfrm>
            <a:off x="5270549"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Tree>
    <p:extLst>
      <p:ext uri="{BB962C8B-B14F-4D97-AF65-F5344CB8AC3E}">
        <p14:creationId xmlns:p14="http://schemas.microsoft.com/office/powerpoint/2010/main" val="1358251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6" grpId="0" animBg="1"/>
      <p:bldP spid="10" grpId="0" animBg="1"/>
      <p:bldP spid="11" grpId="0" animBg="1"/>
      <p:bldP spid="12" grpId="0"/>
      <p:bldP spid="21" grpId="0"/>
      <p:bldP spid="22" grpId="0" animBg="1"/>
      <p:bldP spid="23" grpId="0" animBg="1"/>
      <p:bldP spid="25" grpId="0"/>
      <p:bldP spid="26" grpId="0"/>
      <p:bldP spid="27" grpId="0" animBg="1"/>
      <p:bldP spid="29" grpId="0"/>
      <p:bldP spid="31" grpId="0"/>
      <p:bldP spid="32"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B385D3-90B8-4845-A07A-F5DDDE68EC5E}"/>
              </a:ext>
            </a:extLst>
          </p:cNvPr>
          <p:cNvSpPr/>
          <p:nvPr/>
        </p:nvSpPr>
        <p:spPr>
          <a:xfrm>
            <a:off x="56123" y="50000"/>
            <a:ext cx="968912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rectangle has an area of 100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long could the sides of the rectangle be?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Give three different examples, using whole numbers.</a:t>
            </a:r>
          </a:p>
        </p:txBody>
      </p:sp>
      <p:sp>
        <p:nvSpPr>
          <p:cNvPr id="3" name="Rectangle 2">
            <a:extLst>
              <a:ext uri="{FF2B5EF4-FFF2-40B4-BE49-F238E27FC236}">
                <a16:creationId xmlns:a16="http://schemas.microsoft.com/office/drawing/2014/main" id="{060D02A5-B6E3-48D2-9D74-8D48947852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4" name="Rectangle 3">
            <a:extLst>
              <a:ext uri="{FF2B5EF4-FFF2-40B4-BE49-F238E27FC236}">
                <a16:creationId xmlns:a16="http://schemas.microsoft.com/office/drawing/2014/main" id="{88889397-EEFA-4AFC-ADCA-A7D0A278FBB3}"/>
              </a:ext>
            </a:extLst>
          </p:cNvPr>
          <p:cNvSpPr/>
          <p:nvPr/>
        </p:nvSpPr>
        <p:spPr>
          <a:xfrm>
            <a:off x="1394988" y="1658822"/>
            <a:ext cx="2589170" cy="584775"/>
          </a:xfrm>
          <a:prstGeom prst="rect">
            <a:avLst/>
          </a:prstGeom>
        </p:spPr>
        <p:txBody>
          <a:bodyPr wrap="none">
            <a:spAutoFit/>
          </a:bodyPr>
          <a:lstStyle/>
          <a:p>
            <a:r>
              <a:rPr lang="en-GB" sz="3200" b="1" dirty="0">
                <a:solidFill>
                  <a:srgbClr val="FF0000"/>
                </a:solidFill>
                <a:latin typeface="Calibri" panose="020F0502020204030204" pitchFamily="34" charset="0"/>
              </a:rPr>
              <a:t>1 cm x 100 cm</a:t>
            </a:r>
          </a:p>
        </p:txBody>
      </p:sp>
      <p:sp>
        <p:nvSpPr>
          <p:cNvPr id="5" name="Rectangle 4">
            <a:extLst>
              <a:ext uri="{FF2B5EF4-FFF2-40B4-BE49-F238E27FC236}">
                <a16:creationId xmlns:a16="http://schemas.microsoft.com/office/drawing/2014/main" id="{E8766F45-81AB-40FC-90CC-36D6FB241E1B}"/>
              </a:ext>
            </a:extLst>
          </p:cNvPr>
          <p:cNvSpPr/>
          <p:nvPr/>
        </p:nvSpPr>
        <p:spPr>
          <a:xfrm>
            <a:off x="1394988" y="2255359"/>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2 cm x 50 cm</a:t>
            </a:r>
          </a:p>
        </p:txBody>
      </p:sp>
      <p:sp>
        <p:nvSpPr>
          <p:cNvPr id="6" name="Rectangle 5">
            <a:extLst>
              <a:ext uri="{FF2B5EF4-FFF2-40B4-BE49-F238E27FC236}">
                <a16:creationId xmlns:a16="http://schemas.microsoft.com/office/drawing/2014/main" id="{112BFB52-F4A7-4696-9D0C-5CA33F56DFB6}"/>
              </a:ext>
            </a:extLst>
          </p:cNvPr>
          <p:cNvSpPr/>
          <p:nvPr/>
        </p:nvSpPr>
        <p:spPr>
          <a:xfrm>
            <a:off x="1394988" y="2832463"/>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4 cm x 25 cm</a:t>
            </a:r>
          </a:p>
        </p:txBody>
      </p:sp>
      <p:sp>
        <p:nvSpPr>
          <p:cNvPr id="7" name="Rectangle 6">
            <a:extLst>
              <a:ext uri="{FF2B5EF4-FFF2-40B4-BE49-F238E27FC236}">
                <a16:creationId xmlns:a16="http://schemas.microsoft.com/office/drawing/2014/main" id="{810E80FC-3FA3-4685-8CC6-5351385C2463}"/>
              </a:ext>
            </a:extLst>
          </p:cNvPr>
          <p:cNvSpPr/>
          <p:nvPr/>
        </p:nvSpPr>
        <p:spPr>
          <a:xfrm>
            <a:off x="1394988" y="3429000"/>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5 cm x 20 cm</a:t>
            </a:r>
          </a:p>
        </p:txBody>
      </p:sp>
    </p:spTree>
    <p:extLst>
      <p:ext uri="{BB962C8B-B14F-4D97-AF65-F5344CB8AC3E}">
        <p14:creationId xmlns:p14="http://schemas.microsoft.com/office/powerpoint/2010/main" val="2428809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the missing numbers to make the calculations correct.</a:t>
            </a:r>
          </a:p>
        </p:txBody>
      </p:sp>
      <p:pic>
        <p:nvPicPr>
          <p:cNvPr id="52226" name="Picture 2">
            <a:extLst>
              <a:ext uri="{FF2B5EF4-FFF2-40B4-BE49-F238E27FC236}">
                <a16:creationId xmlns:a16="http://schemas.microsoft.com/office/drawing/2014/main" id="{7BF32BF8-F02D-4A7A-B8DB-48C3F296E7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63106" y="970679"/>
            <a:ext cx="4992460" cy="119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27" name="Picture 3">
            <a:extLst>
              <a:ext uri="{FF2B5EF4-FFF2-40B4-BE49-F238E27FC236}">
                <a16:creationId xmlns:a16="http://schemas.microsoft.com/office/drawing/2014/main" id="{1D0FCBBC-D27A-4469-A13F-24D8BA00EE0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3106" y="3845276"/>
            <a:ext cx="6626572" cy="849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49D7CC69-D96B-4440-A016-422C56A127F3}"/>
              </a:ext>
            </a:extLst>
          </p:cNvPr>
          <p:cNvGrpSpPr/>
          <p:nvPr/>
        </p:nvGrpSpPr>
        <p:grpSpPr>
          <a:xfrm>
            <a:off x="1176527" y="2240251"/>
            <a:ext cx="1330371" cy="584775"/>
            <a:chOff x="8679901" y="2187080"/>
            <a:chExt cx="577072" cy="584775"/>
          </a:xfrm>
        </p:grpSpPr>
        <p:sp>
          <p:nvSpPr>
            <p:cNvPr id="7" name="Rectangle 6">
              <a:extLst>
                <a:ext uri="{FF2B5EF4-FFF2-40B4-BE49-F238E27FC236}">
                  <a16:creationId xmlns:a16="http://schemas.microsoft.com/office/drawing/2014/main" id="{0AE020FA-CCC9-4E79-BCB9-22F66F08F73E}"/>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423C5001-AA19-469E-A655-A89C9BCE300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2093034-C407-4947-8EA9-D389EE2E43B4}"/>
              </a:ext>
            </a:extLst>
          </p:cNvPr>
          <p:cNvSpPr/>
          <p:nvPr/>
        </p:nvSpPr>
        <p:spPr>
          <a:xfrm>
            <a:off x="1325369" y="1881378"/>
            <a:ext cx="1079567" cy="584775"/>
          </a:xfrm>
          <a:prstGeom prst="rect">
            <a:avLst/>
          </a:prstGeom>
        </p:spPr>
        <p:txBody>
          <a:bodyPr wrap="square">
            <a:spAutoFit/>
          </a:bodyPr>
          <a:lstStyle/>
          <a:p>
            <a:r>
              <a:rPr lang="en-US" sz="3200" b="1" dirty="0">
                <a:solidFill>
                  <a:srgbClr val="FF0000"/>
                </a:solidFill>
              </a:rPr>
              <a:t>300</a:t>
            </a:r>
            <a:endParaRPr lang="en-GB" sz="3200" b="1" dirty="0">
              <a:solidFill>
                <a:srgbClr val="FF0000"/>
              </a:solidFill>
            </a:endParaRPr>
          </a:p>
        </p:txBody>
      </p:sp>
      <p:sp>
        <p:nvSpPr>
          <p:cNvPr id="10" name="Rectangle 9">
            <a:extLst>
              <a:ext uri="{FF2B5EF4-FFF2-40B4-BE49-F238E27FC236}">
                <a16:creationId xmlns:a16="http://schemas.microsoft.com/office/drawing/2014/main" id="{622CB03E-B457-4696-81C3-0C417FE62F50}"/>
              </a:ext>
            </a:extLst>
          </p:cNvPr>
          <p:cNvSpPr/>
          <p:nvPr/>
        </p:nvSpPr>
        <p:spPr>
          <a:xfrm>
            <a:off x="5713736" y="1044995"/>
            <a:ext cx="1079567" cy="584775"/>
          </a:xfrm>
          <a:prstGeom prst="rect">
            <a:avLst/>
          </a:prstGeom>
        </p:spPr>
        <p:txBody>
          <a:bodyPr wrap="square">
            <a:spAutoFit/>
          </a:bodyPr>
          <a:lstStyle/>
          <a:p>
            <a:r>
              <a:rPr lang="en-US" sz="3200" b="1" dirty="0">
                <a:solidFill>
                  <a:srgbClr val="FF0000"/>
                </a:solidFill>
              </a:rPr>
              <a:t>303</a:t>
            </a:r>
            <a:endParaRPr lang="en-GB" sz="3200" b="1" dirty="0">
              <a:solidFill>
                <a:srgbClr val="FF0000"/>
              </a:solidFill>
            </a:endParaRPr>
          </a:p>
        </p:txBody>
      </p:sp>
      <p:grpSp>
        <p:nvGrpSpPr>
          <p:cNvPr id="11" name="Group 10">
            <a:extLst>
              <a:ext uri="{FF2B5EF4-FFF2-40B4-BE49-F238E27FC236}">
                <a16:creationId xmlns:a16="http://schemas.microsoft.com/office/drawing/2014/main" id="{C436F643-271D-4DE6-954F-321E83D3C434}"/>
              </a:ext>
            </a:extLst>
          </p:cNvPr>
          <p:cNvGrpSpPr/>
          <p:nvPr/>
        </p:nvGrpSpPr>
        <p:grpSpPr>
          <a:xfrm>
            <a:off x="1176527" y="4902935"/>
            <a:ext cx="1330371" cy="584775"/>
            <a:chOff x="8679901" y="2187080"/>
            <a:chExt cx="577072" cy="584775"/>
          </a:xfrm>
        </p:grpSpPr>
        <p:sp>
          <p:nvSpPr>
            <p:cNvPr id="12" name="Rectangle 11">
              <a:extLst>
                <a:ext uri="{FF2B5EF4-FFF2-40B4-BE49-F238E27FC236}">
                  <a16:creationId xmlns:a16="http://schemas.microsoft.com/office/drawing/2014/main" id="{97F76E77-6045-48D2-BAEA-F26C052B2702}"/>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13" name="Straight Connector 12">
              <a:extLst>
                <a:ext uri="{FF2B5EF4-FFF2-40B4-BE49-F238E27FC236}">
                  <a16:creationId xmlns:a16="http://schemas.microsoft.com/office/drawing/2014/main" id="{58AFC615-DD30-40E3-BC6D-0ABF06EB7748}"/>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8CCDC81F-6469-4531-BA5D-8526D8BC4729}"/>
              </a:ext>
            </a:extLst>
          </p:cNvPr>
          <p:cNvSpPr/>
          <p:nvPr/>
        </p:nvSpPr>
        <p:spPr>
          <a:xfrm>
            <a:off x="1325369" y="4544062"/>
            <a:ext cx="1079567" cy="584775"/>
          </a:xfrm>
          <a:prstGeom prst="rect">
            <a:avLst/>
          </a:prstGeom>
        </p:spPr>
        <p:txBody>
          <a:bodyPr wrap="square">
            <a:spAutoFit/>
          </a:bodyPr>
          <a:lstStyle/>
          <a:p>
            <a:r>
              <a:rPr lang="en-US" sz="3200" b="1" dirty="0">
                <a:solidFill>
                  <a:srgbClr val="FF0000"/>
                </a:solidFill>
              </a:rPr>
              <a:t>700</a:t>
            </a:r>
            <a:endParaRPr lang="en-GB" sz="3200" b="1" dirty="0">
              <a:solidFill>
                <a:srgbClr val="FF0000"/>
              </a:solidFill>
            </a:endParaRPr>
          </a:p>
        </p:txBody>
      </p:sp>
      <p:sp>
        <p:nvSpPr>
          <p:cNvPr id="15" name="Rectangle 14">
            <a:extLst>
              <a:ext uri="{FF2B5EF4-FFF2-40B4-BE49-F238E27FC236}">
                <a16:creationId xmlns:a16="http://schemas.microsoft.com/office/drawing/2014/main" id="{731FFC1E-2E3C-47FD-8720-77BA19B2C972}"/>
              </a:ext>
            </a:extLst>
          </p:cNvPr>
          <p:cNvSpPr/>
          <p:nvPr/>
        </p:nvSpPr>
        <p:spPr>
          <a:xfrm>
            <a:off x="1417057" y="3399506"/>
            <a:ext cx="1079567" cy="584775"/>
          </a:xfrm>
          <a:prstGeom prst="rect">
            <a:avLst/>
          </a:prstGeom>
        </p:spPr>
        <p:txBody>
          <a:bodyPr wrap="square">
            <a:spAutoFit/>
          </a:bodyPr>
          <a:lstStyle/>
          <a:p>
            <a:r>
              <a:rPr lang="en-US" sz="3200" b="1" dirty="0">
                <a:solidFill>
                  <a:srgbClr val="FF0000"/>
                </a:solidFill>
              </a:rPr>
              <a:t>0.7</a:t>
            </a:r>
            <a:endParaRPr lang="en-GB" sz="3200" b="1" dirty="0">
              <a:solidFill>
                <a:srgbClr val="FF0000"/>
              </a:solidFill>
            </a:endParaRPr>
          </a:p>
        </p:txBody>
      </p:sp>
      <p:sp>
        <p:nvSpPr>
          <p:cNvPr id="16" name="Rectangle 15">
            <a:extLst>
              <a:ext uri="{FF2B5EF4-FFF2-40B4-BE49-F238E27FC236}">
                <a16:creationId xmlns:a16="http://schemas.microsoft.com/office/drawing/2014/main" id="{295BA04B-4AF4-4557-917B-D896D3D84FC8}"/>
              </a:ext>
            </a:extLst>
          </p:cNvPr>
          <p:cNvSpPr/>
          <p:nvPr/>
        </p:nvSpPr>
        <p:spPr>
          <a:xfrm>
            <a:off x="3236360" y="3429000"/>
            <a:ext cx="1181094" cy="584775"/>
          </a:xfrm>
          <a:prstGeom prst="rect">
            <a:avLst/>
          </a:prstGeom>
        </p:spPr>
        <p:txBody>
          <a:bodyPr wrap="square">
            <a:spAutoFit/>
          </a:bodyPr>
          <a:lstStyle/>
          <a:p>
            <a:r>
              <a:rPr lang="en-US" sz="3200" b="1" dirty="0">
                <a:solidFill>
                  <a:srgbClr val="FF0000"/>
                </a:solidFill>
              </a:rPr>
              <a:t>0.007</a:t>
            </a:r>
            <a:endParaRPr lang="en-GB" sz="3200" b="1" dirty="0">
              <a:solidFill>
                <a:srgbClr val="FF0000"/>
              </a:solidFill>
            </a:endParaRPr>
          </a:p>
        </p:txBody>
      </p:sp>
      <p:grpSp>
        <p:nvGrpSpPr>
          <p:cNvPr id="17" name="Group 16">
            <a:extLst>
              <a:ext uri="{FF2B5EF4-FFF2-40B4-BE49-F238E27FC236}">
                <a16:creationId xmlns:a16="http://schemas.microsoft.com/office/drawing/2014/main" id="{CA69612E-F79A-4D67-A0C7-AB9E204D9257}"/>
              </a:ext>
            </a:extLst>
          </p:cNvPr>
          <p:cNvGrpSpPr/>
          <p:nvPr/>
        </p:nvGrpSpPr>
        <p:grpSpPr>
          <a:xfrm>
            <a:off x="6314858" y="4902935"/>
            <a:ext cx="1330371" cy="584775"/>
            <a:chOff x="8679901" y="2187080"/>
            <a:chExt cx="577072" cy="584775"/>
          </a:xfrm>
        </p:grpSpPr>
        <p:sp>
          <p:nvSpPr>
            <p:cNvPr id="18" name="Rectangle 17">
              <a:extLst>
                <a:ext uri="{FF2B5EF4-FFF2-40B4-BE49-F238E27FC236}">
                  <a16:creationId xmlns:a16="http://schemas.microsoft.com/office/drawing/2014/main" id="{D6A400E6-DBAD-4D49-A26A-44B70A22C85C}"/>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19" name="Straight Connector 18">
              <a:extLst>
                <a:ext uri="{FF2B5EF4-FFF2-40B4-BE49-F238E27FC236}">
                  <a16:creationId xmlns:a16="http://schemas.microsoft.com/office/drawing/2014/main" id="{383B07E7-CDE2-4C89-81BC-D3BEC494B92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Rectangle 19">
            <a:extLst>
              <a:ext uri="{FF2B5EF4-FFF2-40B4-BE49-F238E27FC236}">
                <a16:creationId xmlns:a16="http://schemas.microsoft.com/office/drawing/2014/main" id="{C874C09A-4C22-4751-8954-DB22B7865046}"/>
              </a:ext>
            </a:extLst>
          </p:cNvPr>
          <p:cNvSpPr/>
          <p:nvPr/>
        </p:nvSpPr>
        <p:spPr>
          <a:xfrm>
            <a:off x="6463700" y="4544062"/>
            <a:ext cx="1079567" cy="584775"/>
          </a:xfrm>
          <a:prstGeom prst="rect">
            <a:avLst/>
          </a:prstGeom>
        </p:spPr>
        <p:txBody>
          <a:bodyPr wrap="square">
            <a:spAutoFit/>
          </a:bodyPr>
          <a:lstStyle/>
          <a:p>
            <a:r>
              <a:rPr lang="en-US" sz="3200" b="1" dirty="0">
                <a:solidFill>
                  <a:srgbClr val="FF0000"/>
                </a:solidFill>
              </a:rPr>
              <a:t>707</a:t>
            </a:r>
            <a:endParaRPr lang="en-GB" sz="3200" b="1" dirty="0">
              <a:solidFill>
                <a:srgbClr val="FF0000"/>
              </a:solidFill>
            </a:endParaRPr>
          </a:p>
        </p:txBody>
      </p:sp>
      <p:sp>
        <p:nvSpPr>
          <p:cNvPr id="21" name="Rectangle 20">
            <a:extLst>
              <a:ext uri="{FF2B5EF4-FFF2-40B4-BE49-F238E27FC236}">
                <a16:creationId xmlns:a16="http://schemas.microsoft.com/office/drawing/2014/main" id="{2E6F3413-C950-42D0-A221-ADA84F6FB2E4}"/>
              </a:ext>
            </a:extLst>
          </p:cNvPr>
          <p:cNvSpPr/>
          <p:nvPr/>
        </p:nvSpPr>
        <p:spPr>
          <a:xfrm>
            <a:off x="6171934" y="3933104"/>
            <a:ext cx="1181094" cy="584775"/>
          </a:xfrm>
          <a:prstGeom prst="rect">
            <a:avLst/>
          </a:prstGeom>
        </p:spPr>
        <p:txBody>
          <a:bodyPr wrap="square">
            <a:spAutoFit/>
          </a:bodyPr>
          <a:lstStyle/>
          <a:p>
            <a:r>
              <a:rPr lang="en-US" sz="3200" b="1" dirty="0">
                <a:solidFill>
                  <a:srgbClr val="FF0000"/>
                </a:solidFill>
              </a:rPr>
              <a:t>707</a:t>
            </a:r>
            <a:endParaRPr lang="en-GB" sz="3200" b="1" dirty="0">
              <a:solidFill>
                <a:srgbClr val="FF0000"/>
              </a:solidFill>
            </a:endParaRPr>
          </a:p>
        </p:txBody>
      </p:sp>
      <p:sp>
        <p:nvSpPr>
          <p:cNvPr id="22" name="Rectangle 21">
            <a:extLst>
              <a:ext uri="{FF2B5EF4-FFF2-40B4-BE49-F238E27FC236}">
                <a16:creationId xmlns:a16="http://schemas.microsoft.com/office/drawing/2014/main" id="{A6FC3DA9-E6F7-4A49-94BC-EBEBC967A0E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6625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4" grpId="0"/>
      <p:bldP spid="15" grpId="0"/>
      <p:bldP spid="16" grpId="0"/>
      <p:bldP spid="20" grpId="0"/>
      <p:bldP spid="21"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15B3112-5580-4DAF-83E2-BAAF0359E941}"/>
              </a:ext>
            </a:extLst>
          </p:cNvPr>
          <p:cNvSpPr/>
          <p:nvPr/>
        </p:nvSpPr>
        <p:spPr>
          <a:xfrm>
            <a:off x="140680" y="70340"/>
            <a:ext cx="9988058"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quadrilateral drawn on a square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On the same grid, draw a different quadrilateral that has the same area.</a:t>
            </a:r>
          </a:p>
        </p:txBody>
      </p:sp>
      <p:pic>
        <p:nvPicPr>
          <p:cNvPr id="3" name="Picture 2" descr="https://app.doublestruck.eu/content/K2_REAS/HTML/Q/QGFY647_files/img011.jpg">
            <a:extLst>
              <a:ext uri="{FF2B5EF4-FFF2-40B4-BE49-F238E27FC236}">
                <a16:creationId xmlns:a16="http://schemas.microsoft.com/office/drawing/2014/main" id="{B8875581-A443-4139-A77C-FD5F479E21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86590" y="1799810"/>
            <a:ext cx="9573508" cy="4110659"/>
          </a:xfrm>
          <a:prstGeom prst="rect">
            <a:avLst/>
          </a:prstGeom>
          <a:noFill/>
          <a:ln>
            <a:noFill/>
          </a:ln>
        </p:spPr>
      </p:pic>
      <p:sp>
        <p:nvSpPr>
          <p:cNvPr id="5" name="Right Triangle 4">
            <a:extLst>
              <a:ext uri="{FF2B5EF4-FFF2-40B4-BE49-F238E27FC236}">
                <a16:creationId xmlns:a16="http://schemas.microsoft.com/office/drawing/2014/main" id="{A0C44AE0-C9D2-4B06-A17E-F90B308B514C}"/>
              </a:ext>
            </a:extLst>
          </p:cNvPr>
          <p:cNvSpPr/>
          <p:nvPr/>
        </p:nvSpPr>
        <p:spPr>
          <a:xfrm rot="16200000">
            <a:off x="740722" y="2836996"/>
            <a:ext cx="1356043" cy="708147"/>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ight Triangle 5">
            <a:extLst>
              <a:ext uri="{FF2B5EF4-FFF2-40B4-BE49-F238E27FC236}">
                <a16:creationId xmlns:a16="http://schemas.microsoft.com/office/drawing/2014/main" id="{F045CBA6-88D9-4D5F-93DF-A859F746A8EC}"/>
              </a:ext>
            </a:extLst>
          </p:cNvPr>
          <p:cNvSpPr/>
          <p:nvPr/>
        </p:nvSpPr>
        <p:spPr>
          <a:xfrm rot="16200000" flipV="1">
            <a:off x="2815465" y="2848220"/>
            <a:ext cx="1356041" cy="68569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86CFD01-BF85-44CA-A33A-E1213B64AF16}"/>
              </a:ext>
            </a:extLst>
          </p:cNvPr>
          <p:cNvSpPr/>
          <p:nvPr/>
        </p:nvSpPr>
        <p:spPr>
          <a:xfrm>
            <a:off x="1772816" y="2488168"/>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A1161D6-05A3-459E-95C1-2591ACA76880}"/>
              </a:ext>
            </a:extLst>
          </p:cNvPr>
          <p:cNvSpPr/>
          <p:nvPr/>
        </p:nvSpPr>
        <p:spPr>
          <a:xfrm>
            <a:off x="2460021" y="2488168"/>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F31313B-4856-4242-BF1B-42BFA22CF9E8}"/>
              </a:ext>
            </a:extLst>
          </p:cNvPr>
          <p:cNvSpPr/>
          <p:nvPr/>
        </p:nvSpPr>
        <p:spPr>
          <a:xfrm>
            <a:off x="1770876" y="3172409"/>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2AF424D5-7B9C-48A3-A4CD-CD95FD99A2E6}"/>
              </a:ext>
            </a:extLst>
          </p:cNvPr>
          <p:cNvSpPr/>
          <p:nvPr/>
        </p:nvSpPr>
        <p:spPr>
          <a:xfrm>
            <a:off x="2462415" y="3172409"/>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 name="Group 10">
            <a:extLst>
              <a:ext uri="{FF2B5EF4-FFF2-40B4-BE49-F238E27FC236}">
                <a16:creationId xmlns:a16="http://schemas.microsoft.com/office/drawing/2014/main" id="{AB47FDCB-D06E-4A80-A4C2-A6BB29B5A494}"/>
              </a:ext>
            </a:extLst>
          </p:cNvPr>
          <p:cNvGrpSpPr/>
          <p:nvPr/>
        </p:nvGrpSpPr>
        <p:grpSpPr>
          <a:xfrm>
            <a:off x="4511842" y="2488168"/>
            <a:ext cx="2033337" cy="1380922"/>
            <a:chOff x="2237591" y="2829261"/>
            <a:chExt cx="3444240" cy="877910"/>
          </a:xfrm>
        </p:grpSpPr>
        <p:cxnSp>
          <p:nvCxnSpPr>
            <p:cNvPr id="12" name="Straight Connector 11">
              <a:extLst>
                <a:ext uri="{FF2B5EF4-FFF2-40B4-BE49-F238E27FC236}">
                  <a16:creationId xmlns:a16="http://schemas.microsoft.com/office/drawing/2014/main" id="{E5640566-5267-4012-A330-3812383D16C5}"/>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62A39A1-CBAE-4C02-AE80-FACA19A01420}"/>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BD01107-0307-42B9-9352-2D6822FEE33E}"/>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D4B09EC-26DF-45A5-8317-28723EFE722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Rectangle 15">
            <a:extLst>
              <a:ext uri="{FF2B5EF4-FFF2-40B4-BE49-F238E27FC236}">
                <a16:creationId xmlns:a16="http://schemas.microsoft.com/office/drawing/2014/main" id="{3968217F-6918-441C-BA5E-681B70DB42E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2334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F6FB52-2874-49A9-9D25-B8EEDDD41A31}"/>
              </a:ext>
            </a:extLst>
          </p:cNvPr>
          <p:cNvSpPr/>
          <p:nvPr/>
        </p:nvSpPr>
        <p:spPr>
          <a:xfrm>
            <a:off x="103031" y="51516"/>
            <a:ext cx="5694609"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equilateral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DFA5CBD7-6CC6-4C72-B5B2-364805399767}"/>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4569DCE8-38F8-4AA8-AC6A-43A7F98CDFC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37DED5A-2BFC-44D0-BFBD-339B0195EA12}"/>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45DBF8-A4A9-4289-804B-ACED5BA560AE}"/>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13392A7-A3D0-4A0B-9EF6-DFB0BAC27F3D}"/>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3F50358-F5AE-485C-B756-384668CC88DA}"/>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B885794-79A6-4D42-B45C-C8221608CC35}"/>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6955A2DA-E0B6-4656-AC5E-FCAA9C8CF748}"/>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7E0420B2-BFE5-4D6A-8359-DE59E91940D1}"/>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DEC311BF-2D86-4129-920D-DF3196493CFA}"/>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4A2DFBF4-C61F-4BF3-AB2B-60D7249657D1}"/>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12852FAB-98EB-48AA-B184-4E0B99363929}"/>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897DA4F3-9336-4469-9238-6651EFE8AA81}"/>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6D0088B3-9689-4730-8550-522100392E5B}"/>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CE761FD2-F34A-4B42-A540-40369DF06CE6}"/>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The sides of an equilateral triangle are the same length. </a:t>
            </a:r>
          </a:p>
        </p:txBody>
      </p:sp>
      <p:sp>
        <p:nvSpPr>
          <p:cNvPr id="18" name="Rectangle 17">
            <a:extLst>
              <a:ext uri="{FF2B5EF4-FFF2-40B4-BE49-F238E27FC236}">
                <a16:creationId xmlns:a16="http://schemas.microsoft.com/office/drawing/2014/main" id="{10C61F9C-5684-4AAE-8E6D-AF59183C1E9C}"/>
              </a:ext>
            </a:extLst>
          </p:cNvPr>
          <p:cNvSpPr/>
          <p:nvPr/>
        </p:nvSpPr>
        <p:spPr>
          <a:xfrm>
            <a:off x="113264" y="3805928"/>
            <a:ext cx="5234121" cy="954107"/>
          </a:xfrm>
          <a:prstGeom prst="rect">
            <a:avLst/>
          </a:prstGeom>
        </p:spPr>
        <p:txBody>
          <a:bodyPr wrap="square">
            <a:spAutoFit/>
          </a:bodyPr>
          <a:lstStyle/>
          <a:p>
            <a:r>
              <a:rPr lang="en-GB" sz="2800" b="1" dirty="0">
                <a:solidFill>
                  <a:srgbClr val="FF0000"/>
                </a:solidFill>
                <a:latin typeface="Calibri" panose="020F0502020204030204" pitchFamily="34" charset="0"/>
              </a:rPr>
              <a:t>12 points ÷ 3 = 4 points from one vertex to the next</a:t>
            </a:r>
          </a:p>
        </p:txBody>
      </p:sp>
      <p:cxnSp>
        <p:nvCxnSpPr>
          <p:cNvPr id="19" name="Straight Connector 18">
            <a:extLst>
              <a:ext uri="{FF2B5EF4-FFF2-40B4-BE49-F238E27FC236}">
                <a16:creationId xmlns:a16="http://schemas.microsoft.com/office/drawing/2014/main" id="{5087544D-9A6F-47C1-8E19-6216416F6B26}"/>
              </a:ext>
            </a:extLst>
          </p:cNvPr>
          <p:cNvCxnSpPr>
            <a:cxnSpLocks/>
          </p:cNvCxnSpPr>
          <p:nvPr/>
        </p:nvCxnSpPr>
        <p:spPr>
          <a:xfrm flipV="1">
            <a:off x="6424861" y="2019489"/>
            <a:ext cx="4634169" cy="14118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8DFB5E0-AE9D-44FB-9FD0-CF3393F0CDD7}"/>
              </a:ext>
            </a:extLst>
          </p:cNvPr>
          <p:cNvCxnSpPr>
            <a:cxnSpLocks/>
          </p:cNvCxnSpPr>
          <p:nvPr/>
        </p:nvCxnSpPr>
        <p:spPr>
          <a:xfrm flipV="1">
            <a:off x="8883062" y="2019489"/>
            <a:ext cx="2175968" cy="406122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890BB9F-A8B7-4AF7-A2A2-4668407ECD21}"/>
              </a:ext>
            </a:extLst>
          </p:cNvPr>
          <p:cNvCxnSpPr>
            <a:cxnSpLocks/>
          </p:cNvCxnSpPr>
          <p:nvPr/>
        </p:nvCxnSpPr>
        <p:spPr>
          <a:xfrm>
            <a:off x="6424861" y="2160677"/>
            <a:ext cx="2458201" cy="392003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5E8FAAC2-E42F-4A48-A8F7-84EBC6485F65}"/>
              </a:ext>
            </a:extLst>
          </p:cNvPr>
          <p:cNvSpPr/>
          <p:nvPr/>
        </p:nvSpPr>
        <p:spPr>
          <a:xfrm>
            <a:off x="6294284" y="2019489"/>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544B8147-F8E9-4FC5-A019-1A3841B86272}"/>
              </a:ext>
            </a:extLst>
          </p:cNvPr>
          <p:cNvSpPr/>
          <p:nvPr/>
        </p:nvSpPr>
        <p:spPr>
          <a:xfrm>
            <a:off x="10965611" y="1888145"/>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84A4BEB7-CDBC-4DBC-83DF-CBD3EC18029F}"/>
              </a:ext>
            </a:extLst>
          </p:cNvPr>
          <p:cNvSpPr/>
          <p:nvPr/>
        </p:nvSpPr>
        <p:spPr>
          <a:xfrm>
            <a:off x="8750021" y="5946374"/>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4FA5EAE3-DB3B-4600-83AC-418B73BB29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4149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28" grpId="0" animBg="1"/>
      <p:bldP spid="29" grpId="0" animBg="1"/>
      <p:bldP spid="30"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An iced cake costs 10p more than a plain cake. </a:t>
            </a:r>
          </a:p>
          <a:p>
            <a:r>
              <a:rPr lang="en-US" sz="3200" b="1" dirty="0"/>
              <a:t>Sarah bought two of each cake. </a:t>
            </a:r>
          </a:p>
          <a:p>
            <a:r>
              <a:rPr lang="en-US" sz="3200" b="1" dirty="0"/>
              <a:t>They cost £1 altogether. </a:t>
            </a:r>
          </a:p>
          <a:p>
            <a:r>
              <a:rPr lang="en-US" sz="3200" b="1" dirty="0"/>
              <a:t>What is the cost of an </a:t>
            </a:r>
            <a:r>
              <a:rPr lang="en-US" sz="3200" b="1" u="sng" dirty="0"/>
              <a:t>iced</a:t>
            </a:r>
            <a:r>
              <a:rPr lang="en-US" sz="3200" b="1" dirty="0"/>
              <a:t> cake? </a:t>
            </a:r>
            <a:endParaRPr lang="en-US" sz="3200" dirty="0"/>
          </a:p>
        </p:txBody>
      </p:sp>
      <p:sp>
        <p:nvSpPr>
          <p:cNvPr id="3" name="Rectangle 2">
            <a:extLst>
              <a:ext uri="{FF2B5EF4-FFF2-40B4-BE49-F238E27FC236}">
                <a16:creationId xmlns:a16="http://schemas.microsoft.com/office/drawing/2014/main" id="{6F94339C-842F-4AA0-B4D2-CA6D26D5D682}"/>
              </a:ext>
            </a:extLst>
          </p:cNvPr>
          <p:cNvSpPr/>
          <p:nvPr/>
        </p:nvSpPr>
        <p:spPr>
          <a:xfrm>
            <a:off x="398347" y="3309334"/>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7B78511D-1168-45A5-8AE8-36BAAA5C7469}"/>
              </a:ext>
            </a:extLst>
          </p:cNvPr>
          <p:cNvSpPr/>
          <p:nvPr/>
        </p:nvSpPr>
        <p:spPr>
          <a:xfrm>
            <a:off x="2558347" y="3309334"/>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73199A0-814E-4C90-828A-E4B43A4E83E4}"/>
              </a:ext>
            </a:extLst>
          </p:cNvPr>
          <p:cNvSpPr/>
          <p:nvPr/>
        </p:nvSpPr>
        <p:spPr>
          <a:xfrm>
            <a:off x="4718347" y="330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3BFC4D3-C3BF-4234-9264-243FDADCAB11}"/>
              </a:ext>
            </a:extLst>
          </p:cNvPr>
          <p:cNvSpPr/>
          <p:nvPr/>
        </p:nvSpPr>
        <p:spPr>
          <a:xfrm>
            <a:off x="6158347" y="330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CC1931D-9846-47CB-861E-36F0E700A81B}"/>
              </a:ext>
            </a:extLst>
          </p:cNvPr>
          <p:cNvSpPr/>
          <p:nvPr/>
        </p:nvSpPr>
        <p:spPr>
          <a:xfrm>
            <a:off x="1022464" y="3294820"/>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iced</a:t>
            </a:r>
          </a:p>
        </p:txBody>
      </p:sp>
      <p:sp>
        <p:nvSpPr>
          <p:cNvPr id="9" name="Rectangle 8">
            <a:extLst>
              <a:ext uri="{FF2B5EF4-FFF2-40B4-BE49-F238E27FC236}">
                <a16:creationId xmlns:a16="http://schemas.microsoft.com/office/drawing/2014/main" id="{2E951D57-3FA1-4533-B825-C395C4B22CA1}"/>
              </a:ext>
            </a:extLst>
          </p:cNvPr>
          <p:cNvSpPr/>
          <p:nvPr/>
        </p:nvSpPr>
        <p:spPr>
          <a:xfrm>
            <a:off x="3182464" y="3286946"/>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iced</a:t>
            </a:r>
          </a:p>
        </p:txBody>
      </p:sp>
      <p:sp>
        <p:nvSpPr>
          <p:cNvPr id="10" name="Rectangle 9">
            <a:extLst>
              <a:ext uri="{FF2B5EF4-FFF2-40B4-BE49-F238E27FC236}">
                <a16:creationId xmlns:a16="http://schemas.microsoft.com/office/drawing/2014/main" id="{5FD4311C-C18B-4404-965E-F2D2BED72362}"/>
              </a:ext>
            </a:extLst>
          </p:cNvPr>
          <p:cNvSpPr/>
          <p:nvPr/>
        </p:nvSpPr>
        <p:spPr>
          <a:xfrm>
            <a:off x="4919104" y="3286945"/>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plain</a:t>
            </a:r>
          </a:p>
        </p:txBody>
      </p:sp>
      <p:sp>
        <p:nvSpPr>
          <p:cNvPr id="11" name="Rectangle 10">
            <a:extLst>
              <a:ext uri="{FF2B5EF4-FFF2-40B4-BE49-F238E27FC236}">
                <a16:creationId xmlns:a16="http://schemas.microsoft.com/office/drawing/2014/main" id="{6E74B422-2C5B-4EBC-8C29-7E7FE9FADA6C}"/>
              </a:ext>
            </a:extLst>
          </p:cNvPr>
          <p:cNvSpPr/>
          <p:nvPr/>
        </p:nvSpPr>
        <p:spPr>
          <a:xfrm>
            <a:off x="6332042" y="3286944"/>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plain</a:t>
            </a:r>
          </a:p>
        </p:txBody>
      </p:sp>
      <p:sp>
        <p:nvSpPr>
          <p:cNvPr id="12" name="Rectangle 11">
            <a:extLst>
              <a:ext uri="{FF2B5EF4-FFF2-40B4-BE49-F238E27FC236}">
                <a16:creationId xmlns:a16="http://schemas.microsoft.com/office/drawing/2014/main" id="{C2E4F419-F4B4-41D5-B765-8734EFFE2671}"/>
              </a:ext>
            </a:extLst>
          </p:cNvPr>
          <p:cNvSpPr/>
          <p:nvPr/>
        </p:nvSpPr>
        <p:spPr>
          <a:xfrm>
            <a:off x="395307" y="384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300CA8D-FA69-4CE7-A175-D3866CD83D82}"/>
              </a:ext>
            </a:extLst>
          </p:cNvPr>
          <p:cNvSpPr/>
          <p:nvPr/>
        </p:nvSpPr>
        <p:spPr>
          <a:xfrm>
            <a:off x="748505" y="382694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14" name="Rectangle 13">
            <a:extLst>
              <a:ext uri="{FF2B5EF4-FFF2-40B4-BE49-F238E27FC236}">
                <a16:creationId xmlns:a16="http://schemas.microsoft.com/office/drawing/2014/main" id="{689C1020-6D19-4434-8294-19B177B47FDB}"/>
              </a:ext>
            </a:extLst>
          </p:cNvPr>
          <p:cNvSpPr/>
          <p:nvPr/>
        </p:nvSpPr>
        <p:spPr>
          <a:xfrm>
            <a:off x="1826084" y="3849334"/>
            <a:ext cx="732263"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83645F8D-FAE2-4217-93D5-8E5737F88861}"/>
              </a:ext>
            </a:extLst>
          </p:cNvPr>
          <p:cNvSpPr/>
          <p:nvPr/>
        </p:nvSpPr>
        <p:spPr>
          <a:xfrm>
            <a:off x="1808245" y="3826944"/>
            <a:ext cx="86208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10p</a:t>
            </a:r>
          </a:p>
        </p:txBody>
      </p:sp>
      <p:sp>
        <p:nvSpPr>
          <p:cNvPr id="16" name="Rectangle 15">
            <a:extLst>
              <a:ext uri="{FF2B5EF4-FFF2-40B4-BE49-F238E27FC236}">
                <a16:creationId xmlns:a16="http://schemas.microsoft.com/office/drawing/2014/main" id="{A70F4DC5-0A0D-4E92-A2E8-53A75148140D}"/>
              </a:ext>
            </a:extLst>
          </p:cNvPr>
          <p:cNvSpPr/>
          <p:nvPr/>
        </p:nvSpPr>
        <p:spPr>
          <a:xfrm>
            <a:off x="2561165" y="384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9D90E91D-20BF-4AF3-92CD-0685BF919E6E}"/>
              </a:ext>
            </a:extLst>
          </p:cNvPr>
          <p:cNvSpPr/>
          <p:nvPr/>
        </p:nvSpPr>
        <p:spPr>
          <a:xfrm>
            <a:off x="2914363" y="382694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18" name="Rectangle 17">
            <a:extLst>
              <a:ext uri="{FF2B5EF4-FFF2-40B4-BE49-F238E27FC236}">
                <a16:creationId xmlns:a16="http://schemas.microsoft.com/office/drawing/2014/main" id="{B9401AE6-C0F3-4078-B176-9217BECD082D}"/>
              </a:ext>
            </a:extLst>
          </p:cNvPr>
          <p:cNvSpPr/>
          <p:nvPr/>
        </p:nvSpPr>
        <p:spPr>
          <a:xfrm>
            <a:off x="3991942" y="3849334"/>
            <a:ext cx="732263"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3DD2C1D6-0AA7-4416-833C-EF2D2F9C709B}"/>
              </a:ext>
            </a:extLst>
          </p:cNvPr>
          <p:cNvSpPr/>
          <p:nvPr/>
        </p:nvSpPr>
        <p:spPr>
          <a:xfrm>
            <a:off x="3974103" y="3826944"/>
            <a:ext cx="86208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10p</a:t>
            </a:r>
          </a:p>
        </p:txBody>
      </p:sp>
      <p:sp>
        <p:nvSpPr>
          <p:cNvPr id="20" name="Rectangle 19">
            <a:extLst>
              <a:ext uri="{FF2B5EF4-FFF2-40B4-BE49-F238E27FC236}">
                <a16:creationId xmlns:a16="http://schemas.microsoft.com/office/drawing/2014/main" id="{B65FFAEC-9069-484A-B069-173F7A51F8C6}"/>
              </a:ext>
            </a:extLst>
          </p:cNvPr>
          <p:cNvSpPr/>
          <p:nvPr/>
        </p:nvSpPr>
        <p:spPr>
          <a:xfrm>
            <a:off x="4718129" y="3849329"/>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D9F6E32F-5737-4F19-B84E-47712072A7A4}"/>
              </a:ext>
            </a:extLst>
          </p:cNvPr>
          <p:cNvSpPr/>
          <p:nvPr/>
        </p:nvSpPr>
        <p:spPr>
          <a:xfrm>
            <a:off x="6158129" y="3849329"/>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ight Brace 3">
            <a:extLst>
              <a:ext uri="{FF2B5EF4-FFF2-40B4-BE49-F238E27FC236}">
                <a16:creationId xmlns:a16="http://schemas.microsoft.com/office/drawing/2014/main" id="{ED1D478D-C45E-4D9A-A3EB-AC17FF2FD1B8}"/>
              </a:ext>
            </a:extLst>
          </p:cNvPr>
          <p:cNvSpPr/>
          <p:nvPr/>
        </p:nvSpPr>
        <p:spPr>
          <a:xfrm rot="16200000">
            <a:off x="3754241" y="-556949"/>
            <a:ext cx="484953" cy="7202822"/>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5" name="Rectangle 24">
            <a:extLst>
              <a:ext uri="{FF2B5EF4-FFF2-40B4-BE49-F238E27FC236}">
                <a16:creationId xmlns:a16="http://schemas.microsoft.com/office/drawing/2014/main" id="{38C60A8E-D238-47C0-A967-1923A533DEB2}"/>
              </a:ext>
            </a:extLst>
          </p:cNvPr>
          <p:cNvSpPr/>
          <p:nvPr/>
        </p:nvSpPr>
        <p:spPr>
          <a:xfrm>
            <a:off x="3427083" y="2112103"/>
            <a:ext cx="131354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100p</a:t>
            </a:r>
          </a:p>
        </p:txBody>
      </p:sp>
      <p:sp>
        <p:nvSpPr>
          <p:cNvPr id="26" name="Rectangle 25">
            <a:extLst>
              <a:ext uri="{FF2B5EF4-FFF2-40B4-BE49-F238E27FC236}">
                <a16:creationId xmlns:a16="http://schemas.microsoft.com/office/drawing/2014/main" id="{11EC44EB-2268-4BE4-A3F2-5965D8490295}"/>
              </a:ext>
            </a:extLst>
          </p:cNvPr>
          <p:cNvSpPr/>
          <p:nvPr/>
        </p:nvSpPr>
        <p:spPr>
          <a:xfrm>
            <a:off x="1321896" y="4681726"/>
            <a:ext cx="24953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100p – 20p =</a:t>
            </a:r>
          </a:p>
        </p:txBody>
      </p:sp>
      <p:sp>
        <p:nvSpPr>
          <p:cNvPr id="27" name="Rectangle 26">
            <a:extLst>
              <a:ext uri="{FF2B5EF4-FFF2-40B4-BE49-F238E27FC236}">
                <a16:creationId xmlns:a16="http://schemas.microsoft.com/office/drawing/2014/main" id="{BA0FC175-D4F1-4969-8616-63E6CBFB9D92}"/>
              </a:ext>
            </a:extLst>
          </p:cNvPr>
          <p:cNvSpPr/>
          <p:nvPr/>
        </p:nvSpPr>
        <p:spPr>
          <a:xfrm>
            <a:off x="3632398" y="4681726"/>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80p</a:t>
            </a:r>
          </a:p>
        </p:txBody>
      </p:sp>
      <p:sp>
        <p:nvSpPr>
          <p:cNvPr id="28" name="TextBox 27">
            <a:extLst>
              <a:ext uri="{FF2B5EF4-FFF2-40B4-BE49-F238E27FC236}">
                <a16:creationId xmlns:a16="http://schemas.microsoft.com/office/drawing/2014/main" id="{BCF56A38-B7E5-4828-98D3-5CEBC71AAF04}"/>
              </a:ext>
            </a:extLst>
          </p:cNvPr>
          <p:cNvSpPr txBox="1"/>
          <p:nvPr/>
        </p:nvSpPr>
        <p:spPr>
          <a:xfrm>
            <a:off x="1321896" y="5244120"/>
            <a:ext cx="2092278" cy="584775"/>
          </a:xfrm>
          <a:prstGeom prst="rect">
            <a:avLst/>
          </a:prstGeom>
          <a:noFill/>
        </p:spPr>
        <p:txBody>
          <a:bodyPr wrap="square" rtlCol="0">
            <a:spAutoFit/>
          </a:bodyPr>
          <a:lstStyle/>
          <a:p>
            <a:r>
              <a:rPr lang="en-GB" sz="3200" b="1" dirty="0">
                <a:solidFill>
                  <a:srgbClr val="FF0000"/>
                </a:solidFill>
              </a:rPr>
              <a:t>80p ÷ 4 = </a:t>
            </a:r>
          </a:p>
        </p:txBody>
      </p:sp>
      <p:sp>
        <p:nvSpPr>
          <p:cNvPr id="29" name="TextBox 28">
            <a:extLst>
              <a:ext uri="{FF2B5EF4-FFF2-40B4-BE49-F238E27FC236}">
                <a16:creationId xmlns:a16="http://schemas.microsoft.com/office/drawing/2014/main" id="{103F53CC-F0DF-435D-9BD4-54BC67CF1DE8}"/>
              </a:ext>
            </a:extLst>
          </p:cNvPr>
          <p:cNvSpPr txBox="1"/>
          <p:nvPr/>
        </p:nvSpPr>
        <p:spPr>
          <a:xfrm>
            <a:off x="2972696" y="5244119"/>
            <a:ext cx="2092278" cy="584775"/>
          </a:xfrm>
          <a:prstGeom prst="rect">
            <a:avLst/>
          </a:prstGeom>
          <a:noFill/>
        </p:spPr>
        <p:txBody>
          <a:bodyPr wrap="square" rtlCol="0">
            <a:spAutoFit/>
          </a:bodyPr>
          <a:lstStyle/>
          <a:p>
            <a:r>
              <a:rPr lang="en-GB" sz="3200" b="1" dirty="0">
                <a:solidFill>
                  <a:srgbClr val="FF0000"/>
                </a:solidFill>
              </a:rPr>
              <a:t>20p</a:t>
            </a:r>
          </a:p>
        </p:txBody>
      </p:sp>
      <p:sp>
        <p:nvSpPr>
          <p:cNvPr id="30" name="Rectangle 29">
            <a:extLst>
              <a:ext uri="{FF2B5EF4-FFF2-40B4-BE49-F238E27FC236}">
                <a16:creationId xmlns:a16="http://schemas.microsoft.com/office/drawing/2014/main" id="{621586FB-2726-4C9A-AA08-EB2FDCD939B6}"/>
              </a:ext>
            </a:extLst>
          </p:cNvPr>
          <p:cNvSpPr/>
          <p:nvPr/>
        </p:nvSpPr>
        <p:spPr>
          <a:xfrm>
            <a:off x="5038952" y="3826941"/>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31" name="Rectangle 30">
            <a:extLst>
              <a:ext uri="{FF2B5EF4-FFF2-40B4-BE49-F238E27FC236}">
                <a16:creationId xmlns:a16="http://schemas.microsoft.com/office/drawing/2014/main" id="{98C31ECA-3578-4170-B62D-1C5E01109C62}"/>
              </a:ext>
            </a:extLst>
          </p:cNvPr>
          <p:cNvSpPr/>
          <p:nvPr/>
        </p:nvSpPr>
        <p:spPr>
          <a:xfrm>
            <a:off x="6524788" y="380455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32" name="TextBox 31">
            <a:extLst>
              <a:ext uri="{FF2B5EF4-FFF2-40B4-BE49-F238E27FC236}">
                <a16:creationId xmlns:a16="http://schemas.microsoft.com/office/drawing/2014/main" id="{57CAC4ED-0CA5-471E-8AFF-2B89E3E2AACE}"/>
              </a:ext>
            </a:extLst>
          </p:cNvPr>
          <p:cNvSpPr txBox="1"/>
          <p:nvPr/>
        </p:nvSpPr>
        <p:spPr>
          <a:xfrm>
            <a:off x="5694125" y="1525404"/>
            <a:ext cx="2274218" cy="584775"/>
          </a:xfrm>
          <a:prstGeom prst="rect">
            <a:avLst/>
          </a:prstGeom>
          <a:noFill/>
        </p:spPr>
        <p:txBody>
          <a:bodyPr wrap="square" rtlCol="0">
            <a:spAutoFit/>
          </a:bodyPr>
          <a:lstStyle/>
          <a:p>
            <a:r>
              <a:rPr lang="en-GB" sz="3200" b="1" dirty="0">
                <a:solidFill>
                  <a:srgbClr val="FF0000"/>
                </a:solidFill>
              </a:rPr>
              <a:t>20p + 10p =</a:t>
            </a:r>
          </a:p>
        </p:txBody>
      </p:sp>
      <p:sp>
        <p:nvSpPr>
          <p:cNvPr id="33" name="TextBox 32">
            <a:extLst>
              <a:ext uri="{FF2B5EF4-FFF2-40B4-BE49-F238E27FC236}">
                <a16:creationId xmlns:a16="http://schemas.microsoft.com/office/drawing/2014/main" id="{A9AA826E-BAA6-4686-9C21-84E9051E15E6}"/>
              </a:ext>
            </a:extLst>
          </p:cNvPr>
          <p:cNvSpPr txBox="1"/>
          <p:nvPr/>
        </p:nvSpPr>
        <p:spPr>
          <a:xfrm>
            <a:off x="7784728" y="1523480"/>
            <a:ext cx="2274218" cy="584775"/>
          </a:xfrm>
          <a:prstGeom prst="rect">
            <a:avLst/>
          </a:prstGeom>
          <a:noFill/>
        </p:spPr>
        <p:txBody>
          <a:bodyPr wrap="square" rtlCol="0">
            <a:spAutoFit/>
          </a:bodyPr>
          <a:lstStyle/>
          <a:p>
            <a:r>
              <a:rPr lang="en-GB" sz="3200" b="1" dirty="0">
                <a:solidFill>
                  <a:srgbClr val="FF0000"/>
                </a:solidFill>
              </a:rPr>
              <a:t>30p</a:t>
            </a:r>
          </a:p>
        </p:txBody>
      </p:sp>
    </p:spTree>
    <p:extLst>
      <p:ext uri="{BB962C8B-B14F-4D97-AF65-F5344CB8AC3E}">
        <p14:creationId xmlns:p14="http://schemas.microsoft.com/office/powerpoint/2010/main" val="210671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500"/>
                                        <p:tgtEl>
                                          <p:spTgt spid="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500"/>
                                        <p:tgtEl>
                                          <p:spTgt spid="20"/>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500"/>
                                        <p:tgtEl>
                                          <p:spTgt spid="26"/>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7"/>
                                        </p:tgtEl>
                                        <p:attrNameLst>
                                          <p:attrName>style.visibility</p:attrName>
                                        </p:attrNameLst>
                                      </p:cBhvr>
                                      <p:to>
                                        <p:strVal val="visible"/>
                                      </p:to>
                                    </p:set>
                                    <p:animEffect transition="in" filter="fade">
                                      <p:cBhvr>
                                        <p:cTn id="84" dur="500"/>
                                        <p:tgtEl>
                                          <p:spTgt spid="2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fade">
                                      <p:cBhvr>
                                        <p:cTn id="89" dur="500"/>
                                        <p:tgtEl>
                                          <p:spTgt spid="2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0"/>
                                        </p:tgtEl>
                                        <p:attrNameLst>
                                          <p:attrName>style.visibility</p:attrName>
                                        </p:attrNameLst>
                                      </p:cBhvr>
                                      <p:to>
                                        <p:strVal val="visible"/>
                                      </p:to>
                                    </p:set>
                                    <p:animEffect transition="in" filter="fade">
                                      <p:cBhvr>
                                        <p:cTn id="102" dur="500"/>
                                        <p:tgtEl>
                                          <p:spTgt spid="30"/>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Effect transition="in" filter="fade">
                                      <p:cBhvr>
                                        <p:cTn id="105" dur="500"/>
                                        <p:tgtEl>
                                          <p:spTgt spid="17"/>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13"/>
                                        </p:tgtEl>
                                        <p:attrNameLst>
                                          <p:attrName>style.visibility</p:attrName>
                                        </p:attrNameLst>
                                      </p:cBhvr>
                                      <p:to>
                                        <p:strVal val="visible"/>
                                      </p:to>
                                    </p:set>
                                    <p:animEffect transition="in" filter="fade">
                                      <p:cBhvr>
                                        <p:cTn id="108" dur="500"/>
                                        <p:tgtEl>
                                          <p:spTgt spid="1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2"/>
                                        </p:tgtEl>
                                        <p:attrNameLst>
                                          <p:attrName>style.visibility</p:attrName>
                                        </p:attrNameLst>
                                      </p:cBhvr>
                                      <p:to>
                                        <p:strVal val="visible"/>
                                      </p:to>
                                    </p:set>
                                    <p:animEffect transition="in" filter="fade">
                                      <p:cBhvr>
                                        <p:cTn id="113" dur="500"/>
                                        <p:tgtEl>
                                          <p:spTgt spid="32"/>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p:bldP spid="9" grpId="0"/>
      <p:bldP spid="10" grpId="0"/>
      <p:bldP spid="11" grpId="0"/>
      <p:bldP spid="12" grpId="0" animBg="1"/>
      <p:bldP spid="13" grpId="0"/>
      <p:bldP spid="14" grpId="0" animBg="1"/>
      <p:bldP spid="15" grpId="0"/>
      <p:bldP spid="16" grpId="0" animBg="1"/>
      <p:bldP spid="17" grpId="0"/>
      <p:bldP spid="18" grpId="0" animBg="1"/>
      <p:bldP spid="19" grpId="0"/>
      <p:bldP spid="20" grpId="0" animBg="1"/>
      <p:bldP spid="21" grpId="0" animBg="1"/>
      <p:bldP spid="4" grpId="0" animBg="1"/>
      <p:bldP spid="25" grpId="0"/>
      <p:bldP spid="26" grpId="0"/>
      <p:bldP spid="27" grpId="0"/>
      <p:bldP spid="28" grpId="0"/>
      <p:bldP spid="29" grpId="0"/>
      <p:bldP spid="30" grpId="0"/>
      <p:bldP spid="31" grpId="0"/>
      <p:bldP spid="32" grpId="0"/>
      <p:bldP spid="33"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9704963-FF4B-483A-9D34-FD5A73C46087}"/>
              </a:ext>
            </a:extLst>
          </p:cNvPr>
          <p:cNvSpPr/>
          <p:nvPr/>
        </p:nvSpPr>
        <p:spPr>
          <a:xfrm>
            <a:off x="103032" y="51516"/>
            <a:ext cx="1134628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Mina thinks of a 3-D shape. She says, ‘It has 5 faces. Two opposite faces are triangles. The other faces are rectangles.’ What is the name of the 3-D shape?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pic>
        <p:nvPicPr>
          <p:cNvPr id="3" name="Picture 16" descr="blue triangular cylinder">
            <a:extLst>
              <a:ext uri="{FF2B5EF4-FFF2-40B4-BE49-F238E27FC236}">
                <a16:creationId xmlns:a16="http://schemas.microsoft.com/office/drawing/2014/main" id="{C92BB185-AA9C-4DF6-BF9A-50239DBC25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10" y="1949468"/>
            <a:ext cx="3769506" cy="2959064"/>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36A9B94F-454B-450D-9A62-6BEDAD365CA4}"/>
              </a:ext>
            </a:extLst>
          </p:cNvPr>
          <p:cNvSpPr/>
          <p:nvPr/>
        </p:nvSpPr>
        <p:spPr>
          <a:xfrm>
            <a:off x="4968741" y="2580381"/>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Triangular prism</a:t>
            </a:r>
          </a:p>
        </p:txBody>
      </p:sp>
      <p:sp>
        <p:nvSpPr>
          <p:cNvPr id="6" name="Rectangle 5">
            <a:extLst>
              <a:ext uri="{FF2B5EF4-FFF2-40B4-BE49-F238E27FC236}">
                <a16:creationId xmlns:a16="http://schemas.microsoft.com/office/drawing/2014/main" id="{147B6830-F09F-47F4-9C8A-EDBCEC9311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119740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75FC71-5036-46E8-B150-7E21F64F01D5}"/>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1A04_files/image002.jpg">
            <a:extLst>
              <a:ext uri="{FF2B5EF4-FFF2-40B4-BE49-F238E27FC236}">
                <a16:creationId xmlns:a16="http://schemas.microsoft.com/office/drawing/2014/main" id="{A2444ED6-9CA8-4706-97A7-874FCFE9322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5058" y="584775"/>
            <a:ext cx="7970148" cy="6221501"/>
          </a:xfrm>
          <a:prstGeom prst="rect">
            <a:avLst/>
          </a:prstGeom>
          <a:noFill/>
          <a:ln>
            <a:noFill/>
          </a:ln>
        </p:spPr>
      </p:pic>
      <p:sp>
        <p:nvSpPr>
          <p:cNvPr id="4" name="Rectangle 3">
            <a:extLst>
              <a:ext uri="{FF2B5EF4-FFF2-40B4-BE49-F238E27FC236}">
                <a16:creationId xmlns:a16="http://schemas.microsoft.com/office/drawing/2014/main" id="{D5E14A27-D8B9-4D10-B53C-99557CD7649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Flowchart: Process 4">
            <a:extLst>
              <a:ext uri="{FF2B5EF4-FFF2-40B4-BE49-F238E27FC236}">
                <a16:creationId xmlns:a16="http://schemas.microsoft.com/office/drawing/2014/main" id="{19BB957E-5D45-488A-BB1D-194FFF2B3017}"/>
              </a:ext>
            </a:extLst>
          </p:cNvPr>
          <p:cNvSpPr/>
          <p:nvPr/>
        </p:nvSpPr>
        <p:spPr>
          <a:xfrm rot="2720667">
            <a:off x="6887528" y="2123798"/>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BA0E2DD-1DE4-4959-A5FF-370F5FFBD734}"/>
              </a:ext>
            </a:extLst>
          </p:cNvPr>
          <p:cNvSpPr/>
          <p:nvPr/>
        </p:nvSpPr>
        <p:spPr>
          <a:xfrm rot="2715494">
            <a:off x="3947399" y="2111440"/>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63C8670B-80F9-4BC7-9759-376B90547A76}"/>
              </a:ext>
            </a:extLst>
          </p:cNvPr>
          <p:cNvSpPr/>
          <p:nvPr/>
        </p:nvSpPr>
        <p:spPr>
          <a:xfrm rot="2715494">
            <a:off x="3447634" y="2619984"/>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3C89F69A-6898-4B78-9C7B-1EEE3A112DE5}"/>
              </a:ext>
            </a:extLst>
          </p:cNvPr>
          <p:cNvSpPr/>
          <p:nvPr/>
        </p:nvSpPr>
        <p:spPr>
          <a:xfrm rot="2715494">
            <a:off x="7387296" y="2619984"/>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lowchart: Process 8">
            <a:extLst>
              <a:ext uri="{FF2B5EF4-FFF2-40B4-BE49-F238E27FC236}">
                <a16:creationId xmlns:a16="http://schemas.microsoft.com/office/drawing/2014/main" id="{A732E13E-AF31-4733-A07E-BDF72D2AC5A6}"/>
              </a:ext>
            </a:extLst>
          </p:cNvPr>
          <p:cNvSpPr/>
          <p:nvPr/>
        </p:nvSpPr>
        <p:spPr>
          <a:xfrm rot="2715494">
            <a:off x="3935043" y="3132105"/>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lowchart: Process 9">
            <a:extLst>
              <a:ext uri="{FF2B5EF4-FFF2-40B4-BE49-F238E27FC236}">
                <a16:creationId xmlns:a16="http://schemas.microsoft.com/office/drawing/2014/main" id="{6DF00AA6-D7D0-489A-8A56-22E5486FB253}"/>
              </a:ext>
            </a:extLst>
          </p:cNvPr>
          <p:cNvSpPr/>
          <p:nvPr/>
        </p:nvSpPr>
        <p:spPr>
          <a:xfrm rot="2715494">
            <a:off x="6887531" y="3132102"/>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3ABF905A-825E-40D1-9464-E85460D2FFD0}"/>
              </a:ext>
            </a:extLst>
          </p:cNvPr>
          <p:cNvSpPr/>
          <p:nvPr/>
        </p:nvSpPr>
        <p:spPr>
          <a:xfrm rot="2715494">
            <a:off x="3447633" y="3644227"/>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Flowchart: Process 11">
            <a:extLst>
              <a:ext uri="{FF2B5EF4-FFF2-40B4-BE49-F238E27FC236}">
                <a16:creationId xmlns:a16="http://schemas.microsoft.com/office/drawing/2014/main" id="{F404FE67-D18D-4B65-A512-2603616437DC}"/>
              </a:ext>
            </a:extLst>
          </p:cNvPr>
          <p:cNvSpPr/>
          <p:nvPr/>
        </p:nvSpPr>
        <p:spPr>
          <a:xfrm rot="2715494">
            <a:off x="7374938" y="3622487"/>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985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Some children take part in the long jump. </a:t>
            </a:r>
          </a:p>
          <a:p>
            <a:r>
              <a:rPr lang="en-US" sz="3200" b="1" dirty="0"/>
              <a:t>The graph shows the distances the children jumped. </a:t>
            </a:r>
            <a:endParaRPr lang="en-US" sz="2800" dirty="0"/>
          </a:p>
        </p:txBody>
      </p:sp>
      <p:pic>
        <p:nvPicPr>
          <p:cNvPr id="3" name="Picture 2">
            <a:extLst>
              <a:ext uri="{FF2B5EF4-FFF2-40B4-BE49-F238E27FC236}">
                <a16:creationId xmlns:a16="http://schemas.microsoft.com/office/drawing/2014/main" id="{6A5A9C32-4F03-44E2-9576-692FD0521629}"/>
              </a:ext>
            </a:extLst>
          </p:cNvPr>
          <p:cNvPicPr>
            <a:picLocks noChangeAspect="1"/>
          </p:cNvPicPr>
          <p:nvPr/>
        </p:nvPicPr>
        <p:blipFill>
          <a:blip r:embed="rId3"/>
          <a:stretch>
            <a:fillRect/>
          </a:stretch>
        </p:blipFill>
        <p:spPr>
          <a:xfrm>
            <a:off x="340735" y="1116801"/>
            <a:ext cx="9401019" cy="4404446"/>
          </a:xfrm>
          <a:prstGeom prst="rect">
            <a:avLst/>
          </a:prstGeom>
        </p:spPr>
      </p:pic>
      <p:sp>
        <p:nvSpPr>
          <p:cNvPr id="5" name="Rectangle 4">
            <a:extLst>
              <a:ext uri="{FF2B5EF4-FFF2-40B4-BE49-F238E27FC236}">
                <a16:creationId xmlns:a16="http://schemas.microsoft.com/office/drawing/2014/main" id="{931601A2-29E9-4520-A82D-B402E53E27EF}"/>
              </a:ext>
            </a:extLst>
          </p:cNvPr>
          <p:cNvSpPr/>
          <p:nvPr/>
        </p:nvSpPr>
        <p:spPr>
          <a:xfrm>
            <a:off x="56123" y="5521247"/>
            <a:ext cx="9292587" cy="584775"/>
          </a:xfrm>
          <a:prstGeom prst="rect">
            <a:avLst/>
          </a:prstGeom>
        </p:spPr>
        <p:txBody>
          <a:bodyPr wrap="square">
            <a:spAutoFit/>
          </a:bodyPr>
          <a:lstStyle/>
          <a:p>
            <a:r>
              <a:rPr lang="en-US" sz="3200" b="1" dirty="0"/>
              <a:t>Estimate how much further Lucy jumped than Nicola. </a:t>
            </a:r>
            <a:endParaRPr lang="en-US" sz="2800" dirty="0"/>
          </a:p>
        </p:txBody>
      </p:sp>
      <p:cxnSp>
        <p:nvCxnSpPr>
          <p:cNvPr id="6" name="Straight Connector 5">
            <a:extLst>
              <a:ext uri="{FF2B5EF4-FFF2-40B4-BE49-F238E27FC236}">
                <a16:creationId xmlns:a16="http://schemas.microsoft.com/office/drawing/2014/main" id="{43AD225C-987D-4B64-9D33-E54C268E099F}"/>
              </a:ext>
            </a:extLst>
          </p:cNvPr>
          <p:cNvCxnSpPr>
            <a:cxnSpLocks/>
          </p:cNvCxnSpPr>
          <p:nvPr/>
        </p:nvCxnSpPr>
        <p:spPr>
          <a:xfrm flipV="1">
            <a:off x="6837402" y="1398923"/>
            <a:ext cx="0" cy="31871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734D207-AF3C-433C-AD2C-E8ABA2370AD7}"/>
              </a:ext>
            </a:extLst>
          </p:cNvPr>
          <p:cNvCxnSpPr>
            <a:cxnSpLocks/>
          </p:cNvCxnSpPr>
          <p:nvPr/>
        </p:nvCxnSpPr>
        <p:spPr>
          <a:xfrm flipV="1">
            <a:off x="4840629" y="3295291"/>
            <a:ext cx="0" cy="12907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700DE145-FFB8-4908-B4B6-F5508C5FF014}"/>
              </a:ext>
            </a:extLst>
          </p:cNvPr>
          <p:cNvSpPr txBox="1"/>
          <p:nvPr/>
        </p:nvSpPr>
        <p:spPr>
          <a:xfrm>
            <a:off x="4813333" y="3305376"/>
            <a:ext cx="837062" cy="461665"/>
          </a:xfrm>
          <a:prstGeom prst="rect">
            <a:avLst/>
          </a:prstGeom>
          <a:noFill/>
        </p:spPr>
        <p:txBody>
          <a:bodyPr wrap="square" rtlCol="0">
            <a:spAutoFit/>
          </a:bodyPr>
          <a:lstStyle/>
          <a:p>
            <a:r>
              <a:rPr lang="en-GB" sz="2400" b="1" dirty="0">
                <a:solidFill>
                  <a:srgbClr val="FF0000"/>
                </a:solidFill>
              </a:rPr>
              <a:t>115</a:t>
            </a:r>
          </a:p>
        </p:txBody>
      </p:sp>
      <p:sp>
        <p:nvSpPr>
          <p:cNvPr id="13" name="TextBox 12">
            <a:extLst>
              <a:ext uri="{FF2B5EF4-FFF2-40B4-BE49-F238E27FC236}">
                <a16:creationId xmlns:a16="http://schemas.microsoft.com/office/drawing/2014/main" id="{5B2823E5-4DFE-4206-85D6-754890B826FC}"/>
              </a:ext>
            </a:extLst>
          </p:cNvPr>
          <p:cNvSpPr txBox="1"/>
          <p:nvPr/>
        </p:nvSpPr>
        <p:spPr>
          <a:xfrm>
            <a:off x="7203660" y="6059740"/>
            <a:ext cx="2322478" cy="584775"/>
          </a:xfrm>
          <a:prstGeom prst="rect">
            <a:avLst/>
          </a:prstGeom>
          <a:noFill/>
        </p:spPr>
        <p:txBody>
          <a:bodyPr wrap="square" rtlCol="0">
            <a:spAutoFit/>
          </a:bodyPr>
          <a:lstStyle/>
          <a:p>
            <a:r>
              <a:rPr lang="en-GB" sz="3200" b="1" dirty="0">
                <a:solidFill>
                  <a:srgbClr val="FF0000"/>
                </a:solidFill>
              </a:rPr>
              <a:t>180 – 115 = </a:t>
            </a:r>
          </a:p>
        </p:txBody>
      </p:sp>
      <p:sp>
        <p:nvSpPr>
          <p:cNvPr id="14" name="TextBox 13">
            <a:extLst>
              <a:ext uri="{FF2B5EF4-FFF2-40B4-BE49-F238E27FC236}">
                <a16:creationId xmlns:a16="http://schemas.microsoft.com/office/drawing/2014/main" id="{8741F6F8-7C0E-4636-95EF-46578F118D41}"/>
              </a:ext>
            </a:extLst>
          </p:cNvPr>
          <p:cNvSpPr txBox="1"/>
          <p:nvPr/>
        </p:nvSpPr>
        <p:spPr>
          <a:xfrm>
            <a:off x="9239450" y="6059740"/>
            <a:ext cx="2552215" cy="584775"/>
          </a:xfrm>
          <a:prstGeom prst="rect">
            <a:avLst/>
          </a:prstGeom>
          <a:noFill/>
        </p:spPr>
        <p:txBody>
          <a:bodyPr wrap="square" rtlCol="0">
            <a:spAutoFit/>
          </a:bodyPr>
          <a:lstStyle/>
          <a:p>
            <a:r>
              <a:rPr lang="en-GB" sz="3200" b="1" dirty="0">
                <a:solidFill>
                  <a:srgbClr val="FF0000"/>
                </a:solidFill>
              </a:rPr>
              <a:t>65 cm further</a:t>
            </a:r>
          </a:p>
        </p:txBody>
      </p:sp>
    </p:spTree>
    <p:extLst>
      <p:ext uri="{BB962C8B-B14F-4D97-AF65-F5344CB8AC3E}">
        <p14:creationId xmlns:p14="http://schemas.microsoft.com/office/powerpoint/2010/main" val="2115504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3B263AC-1D76-4CB2-B826-5EBDE6199490}"/>
              </a:ext>
            </a:extLst>
          </p:cNvPr>
          <p:cNvPicPr>
            <a:picLocks noChangeAspect="1"/>
          </p:cNvPicPr>
          <p:nvPr/>
        </p:nvPicPr>
        <p:blipFill>
          <a:blip r:embed="rId3"/>
          <a:stretch>
            <a:fillRect/>
          </a:stretch>
        </p:blipFill>
        <p:spPr>
          <a:xfrm>
            <a:off x="232789" y="761887"/>
            <a:ext cx="6721804" cy="1054262"/>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299DC76D-2989-4E92-BA59-475B5295D5C6}"/>
              </a:ext>
            </a:extLst>
          </p:cNvPr>
          <p:cNvSpPr/>
          <p:nvPr/>
        </p:nvSpPr>
        <p:spPr>
          <a:xfrm>
            <a:off x="56123" y="50000"/>
            <a:ext cx="6096000" cy="584775"/>
          </a:xfrm>
          <a:prstGeom prst="rect">
            <a:avLst/>
          </a:prstGeom>
        </p:spPr>
        <p:txBody>
          <a:bodyPr>
            <a:spAutoFit/>
          </a:bodyPr>
          <a:lstStyle/>
          <a:p>
            <a:r>
              <a:rPr lang="en-GB" sz="3200" b="1" dirty="0"/>
              <a:t>Write in the missing number.</a:t>
            </a:r>
          </a:p>
        </p:txBody>
      </p:sp>
      <p:sp>
        <p:nvSpPr>
          <p:cNvPr id="5" name="TextBox 4">
            <a:extLst>
              <a:ext uri="{FF2B5EF4-FFF2-40B4-BE49-F238E27FC236}">
                <a16:creationId xmlns:a16="http://schemas.microsoft.com/office/drawing/2014/main" id="{61F5B227-62E6-4417-8E09-66A35C8A9049}"/>
              </a:ext>
            </a:extLst>
          </p:cNvPr>
          <p:cNvSpPr txBox="1"/>
          <p:nvPr/>
        </p:nvSpPr>
        <p:spPr>
          <a:xfrm>
            <a:off x="932854" y="2093136"/>
            <a:ext cx="10279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6" name="TextBox 5">
            <a:extLst>
              <a:ext uri="{FF2B5EF4-FFF2-40B4-BE49-F238E27FC236}">
                <a16:creationId xmlns:a16="http://schemas.microsoft.com/office/drawing/2014/main" id="{E2549BE7-3FB2-415E-AA93-F671130BA935}"/>
              </a:ext>
            </a:extLst>
          </p:cNvPr>
          <p:cNvSpPr txBox="1"/>
          <p:nvPr/>
        </p:nvSpPr>
        <p:spPr>
          <a:xfrm>
            <a:off x="1380767" y="2521967"/>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8.5</a:t>
            </a:r>
          </a:p>
        </p:txBody>
      </p:sp>
      <p:sp>
        <p:nvSpPr>
          <p:cNvPr id="7" name="TextBox 6">
            <a:extLst>
              <a:ext uri="{FF2B5EF4-FFF2-40B4-BE49-F238E27FC236}">
                <a16:creationId xmlns:a16="http://schemas.microsoft.com/office/drawing/2014/main" id="{64BF098C-942F-4D61-AE06-0FAE95B2BC78}"/>
              </a:ext>
            </a:extLst>
          </p:cNvPr>
          <p:cNvSpPr txBox="1"/>
          <p:nvPr/>
        </p:nvSpPr>
        <p:spPr>
          <a:xfrm>
            <a:off x="488598" y="249383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5BB39FA1-1398-4AE4-A98C-794D32AED03B}"/>
              </a:ext>
            </a:extLst>
          </p:cNvPr>
          <p:cNvCxnSpPr>
            <a:cxnSpLocks/>
          </p:cNvCxnSpPr>
          <p:nvPr/>
        </p:nvCxnSpPr>
        <p:spPr>
          <a:xfrm>
            <a:off x="496882" y="302945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E9373C4-CCBC-4F89-ADA4-6A489614D4C7}"/>
              </a:ext>
            </a:extLst>
          </p:cNvPr>
          <p:cNvCxnSpPr>
            <a:cxnSpLocks/>
          </p:cNvCxnSpPr>
          <p:nvPr/>
        </p:nvCxnSpPr>
        <p:spPr>
          <a:xfrm>
            <a:off x="496882" y="347863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992E5E12-CD5C-40A6-A4AD-1571718128D3}"/>
              </a:ext>
            </a:extLst>
          </p:cNvPr>
          <p:cNvSpPr txBox="1"/>
          <p:nvPr/>
        </p:nvSpPr>
        <p:spPr>
          <a:xfrm>
            <a:off x="1686129" y="209313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C9D1B887-6218-4F55-AFC3-5E83844DEEC9}"/>
              </a:ext>
            </a:extLst>
          </p:cNvPr>
          <p:cNvSpPr txBox="1"/>
          <p:nvPr/>
        </p:nvSpPr>
        <p:spPr>
          <a:xfrm>
            <a:off x="1678527" y="296815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2" name="TextBox 11">
            <a:extLst>
              <a:ext uri="{FF2B5EF4-FFF2-40B4-BE49-F238E27FC236}">
                <a16:creationId xmlns:a16="http://schemas.microsoft.com/office/drawing/2014/main" id="{67A13E6A-EDE7-40DF-AFB6-4F0A080C5866}"/>
              </a:ext>
            </a:extLst>
          </p:cNvPr>
          <p:cNvSpPr txBox="1"/>
          <p:nvPr/>
        </p:nvSpPr>
        <p:spPr>
          <a:xfrm>
            <a:off x="1834609" y="295665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7948AF8A-52AB-4C06-B550-28AD9D65C03E}"/>
              </a:ext>
            </a:extLst>
          </p:cNvPr>
          <p:cNvSpPr txBox="1"/>
          <p:nvPr/>
        </p:nvSpPr>
        <p:spPr>
          <a:xfrm>
            <a:off x="1434366" y="1818381"/>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1E2A15AE-C503-4979-9A7E-AEA8DD8A093B}"/>
              </a:ext>
            </a:extLst>
          </p:cNvPr>
          <p:cNvSpPr txBox="1"/>
          <p:nvPr/>
        </p:nvSpPr>
        <p:spPr>
          <a:xfrm>
            <a:off x="1363558" y="2954426"/>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8259AB84-3983-459F-847D-8ADCAA0736F8}"/>
              </a:ext>
            </a:extLst>
          </p:cNvPr>
          <p:cNvSpPr txBox="1"/>
          <p:nvPr/>
        </p:nvSpPr>
        <p:spPr>
          <a:xfrm>
            <a:off x="963315" y="1816149"/>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CEE8C0FA-4AE1-4BC2-A35E-5F04EA68189F}"/>
              </a:ext>
            </a:extLst>
          </p:cNvPr>
          <p:cNvSpPr txBox="1"/>
          <p:nvPr/>
        </p:nvSpPr>
        <p:spPr>
          <a:xfrm>
            <a:off x="922748" y="2951480"/>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B78AEB00-9A13-48BB-ACD1-40D98BE7F771}"/>
              </a:ext>
            </a:extLst>
          </p:cNvPr>
          <p:cNvSpPr txBox="1"/>
          <p:nvPr/>
        </p:nvSpPr>
        <p:spPr>
          <a:xfrm>
            <a:off x="4245849" y="2074690"/>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a:t>
            </a:r>
          </a:p>
        </p:txBody>
      </p:sp>
      <p:sp>
        <p:nvSpPr>
          <p:cNvPr id="18" name="TextBox 17">
            <a:extLst>
              <a:ext uri="{FF2B5EF4-FFF2-40B4-BE49-F238E27FC236}">
                <a16:creationId xmlns:a16="http://schemas.microsoft.com/office/drawing/2014/main" id="{953D5544-0FE3-4094-926A-63BA06F67944}"/>
              </a:ext>
            </a:extLst>
          </p:cNvPr>
          <p:cNvSpPr txBox="1"/>
          <p:nvPr/>
        </p:nvSpPr>
        <p:spPr>
          <a:xfrm>
            <a:off x="4211817" y="2503521"/>
            <a:ext cx="1464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1 0.2</a:t>
            </a:r>
          </a:p>
        </p:txBody>
      </p:sp>
      <p:sp>
        <p:nvSpPr>
          <p:cNvPr id="19" name="TextBox 18">
            <a:extLst>
              <a:ext uri="{FF2B5EF4-FFF2-40B4-BE49-F238E27FC236}">
                <a16:creationId xmlns:a16="http://schemas.microsoft.com/office/drawing/2014/main" id="{BD2F334D-0FB1-433B-9246-00509CF2FE3B}"/>
              </a:ext>
            </a:extLst>
          </p:cNvPr>
          <p:cNvSpPr txBox="1"/>
          <p:nvPr/>
        </p:nvSpPr>
        <p:spPr>
          <a:xfrm>
            <a:off x="3814176" y="2475385"/>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0" name="Straight Connector 19">
            <a:extLst>
              <a:ext uri="{FF2B5EF4-FFF2-40B4-BE49-F238E27FC236}">
                <a16:creationId xmlns:a16="http://schemas.microsoft.com/office/drawing/2014/main" id="{8ABE4811-8160-4D1C-94A3-8115A25563F8}"/>
              </a:ext>
            </a:extLst>
          </p:cNvPr>
          <p:cNvCxnSpPr>
            <a:cxnSpLocks/>
          </p:cNvCxnSpPr>
          <p:nvPr/>
        </p:nvCxnSpPr>
        <p:spPr>
          <a:xfrm>
            <a:off x="3767196" y="3011009"/>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8839C1-E84E-45BD-98EC-5667346FB6B7}"/>
              </a:ext>
            </a:extLst>
          </p:cNvPr>
          <p:cNvCxnSpPr>
            <a:cxnSpLocks/>
          </p:cNvCxnSpPr>
          <p:nvPr/>
        </p:nvCxnSpPr>
        <p:spPr>
          <a:xfrm>
            <a:off x="3767196" y="3460188"/>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D050D03-D7FF-44F4-9645-3907D6838B14}"/>
              </a:ext>
            </a:extLst>
          </p:cNvPr>
          <p:cNvSpPr txBox="1"/>
          <p:nvPr/>
        </p:nvSpPr>
        <p:spPr>
          <a:xfrm>
            <a:off x="4956443" y="2074690"/>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6875023E-E642-48D3-BFFC-110E06A3A4F4}"/>
              </a:ext>
            </a:extLst>
          </p:cNvPr>
          <p:cNvSpPr txBox="1"/>
          <p:nvPr/>
        </p:nvSpPr>
        <p:spPr>
          <a:xfrm>
            <a:off x="4948841" y="2949709"/>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TextBox 23">
            <a:extLst>
              <a:ext uri="{FF2B5EF4-FFF2-40B4-BE49-F238E27FC236}">
                <a16:creationId xmlns:a16="http://schemas.microsoft.com/office/drawing/2014/main" id="{8DE95C87-CF76-4E72-A50F-1FE3E1E0EC8B}"/>
              </a:ext>
            </a:extLst>
          </p:cNvPr>
          <p:cNvSpPr txBox="1"/>
          <p:nvPr/>
        </p:nvSpPr>
        <p:spPr>
          <a:xfrm>
            <a:off x="5104923" y="2938212"/>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1430D2D2-1558-43B0-A30A-E2A7A992F99A}"/>
              </a:ext>
            </a:extLst>
          </p:cNvPr>
          <p:cNvSpPr txBox="1"/>
          <p:nvPr/>
        </p:nvSpPr>
        <p:spPr>
          <a:xfrm>
            <a:off x="4625226" y="294569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6" name="TextBox 25">
            <a:extLst>
              <a:ext uri="{FF2B5EF4-FFF2-40B4-BE49-F238E27FC236}">
                <a16:creationId xmlns:a16="http://schemas.microsoft.com/office/drawing/2014/main" id="{A6128D42-1AB6-487A-9C43-047B4F2F61F6}"/>
              </a:ext>
            </a:extLst>
          </p:cNvPr>
          <p:cNvSpPr txBox="1"/>
          <p:nvPr/>
        </p:nvSpPr>
        <p:spPr>
          <a:xfrm>
            <a:off x="4227427" y="2934755"/>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50A93469-5EBA-4976-BC8F-8878806F581C}"/>
              </a:ext>
            </a:extLst>
          </p:cNvPr>
          <p:cNvSpPr txBox="1"/>
          <p:nvPr/>
        </p:nvSpPr>
        <p:spPr>
          <a:xfrm>
            <a:off x="5469187" y="986026"/>
            <a:ext cx="8571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Tree>
    <p:extLst>
      <p:ext uri="{BB962C8B-B14F-4D97-AF65-F5344CB8AC3E}">
        <p14:creationId xmlns:p14="http://schemas.microsoft.com/office/powerpoint/2010/main" val="2819153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fade">
                                      <p:cBhvr>
                                        <p:cTn id="60" dur="500"/>
                                        <p:tgtEl>
                                          <p:spTgt spid="1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fade">
                                      <p:cBhvr>
                                        <p:cTn id="63" dur="500"/>
                                        <p:tgtEl>
                                          <p:spTgt spid="19"/>
                                        </p:tgtEl>
                                      </p:cBhvr>
                                    </p:animEffect>
                                  </p:childTnLst>
                                </p:cTn>
                              </p:par>
                              <p:par>
                                <p:cTn id="64" presetID="10" presetClass="entr" presetSubtype="0" fill="hold"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par>
                                <p:cTn id="67" presetID="10" presetClass="entr" presetSubtype="0" fill="hold"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p:bldP spid="15" grpId="0"/>
      <p:bldP spid="16" grpId="0"/>
      <p:bldP spid="17" grpId="0"/>
      <p:bldP spid="18" grpId="0"/>
      <p:bldP spid="19" grpId="0"/>
      <p:bldP spid="22" grpId="0"/>
      <p:bldP spid="23" grpId="0"/>
      <p:bldP spid="24" grpId="0"/>
      <p:bldP spid="25" grpId="0"/>
      <p:bldP spid="26" grpId="0"/>
      <p:bldP spid="30"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How many halves are there in 15?</a:t>
            </a:r>
          </a:p>
        </p:txBody>
      </p:sp>
      <p:sp>
        <p:nvSpPr>
          <p:cNvPr id="4" name="Rectangle 3">
            <a:extLst>
              <a:ext uri="{FF2B5EF4-FFF2-40B4-BE49-F238E27FC236}">
                <a16:creationId xmlns:a16="http://schemas.microsoft.com/office/drawing/2014/main" id="{1DF4D057-3813-4635-90E4-51A5957CCD4C}"/>
              </a:ext>
            </a:extLst>
          </p:cNvPr>
          <p:cNvSpPr/>
          <p:nvPr/>
        </p:nvSpPr>
        <p:spPr>
          <a:xfrm>
            <a:off x="936202" y="832758"/>
            <a:ext cx="2731725" cy="584775"/>
          </a:xfrm>
          <a:prstGeom prst="rect">
            <a:avLst/>
          </a:prstGeom>
        </p:spPr>
        <p:txBody>
          <a:bodyPr wrap="square">
            <a:spAutoFit/>
          </a:bodyPr>
          <a:lstStyle/>
          <a:p>
            <a:r>
              <a:rPr lang="en-US" sz="3200" b="1" dirty="0">
                <a:solidFill>
                  <a:srgbClr val="FF0000"/>
                </a:solidFill>
              </a:rPr>
              <a:t>2 halves in 1</a:t>
            </a:r>
            <a:endParaRPr lang="en-GB" sz="3200" dirty="0">
              <a:solidFill>
                <a:srgbClr val="FF0000"/>
              </a:solidFill>
            </a:endParaRPr>
          </a:p>
        </p:txBody>
      </p:sp>
      <p:sp>
        <p:nvSpPr>
          <p:cNvPr id="5" name="Rectangle 4">
            <a:extLst>
              <a:ext uri="{FF2B5EF4-FFF2-40B4-BE49-F238E27FC236}">
                <a16:creationId xmlns:a16="http://schemas.microsoft.com/office/drawing/2014/main" id="{8092210F-CB8F-4263-A8D3-9B4D7990ED70}"/>
              </a:ext>
            </a:extLst>
          </p:cNvPr>
          <p:cNvSpPr/>
          <p:nvPr/>
        </p:nvSpPr>
        <p:spPr>
          <a:xfrm>
            <a:off x="1251888" y="1768929"/>
            <a:ext cx="2731725" cy="584775"/>
          </a:xfrm>
          <a:prstGeom prst="rect">
            <a:avLst/>
          </a:prstGeom>
        </p:spPr>
        <p:txBody>
          <a:bodyPr wrap="square">
            <a:spAutoFit/>
          </a:bodyPr>
          <a:lstStyle/>
          <a:p>
            <a:r>
              <a:rPr lang="en-US" sz="3200" b="1" dirty="0">
                <a:solidFill>
                  <a:srgbClr val="FF0000"/>
                </a:solidFill>
              </a:rPr>
              <a:t>halves in 15</a:t>
            </a:r>
            <a:endParaRPr lang="en-GB" sz="3200" dirty="0">
              <a:solidFill>
                <a:srgbClr val="FF0000"/>
              </a:solidFill>
            </a:endParaRPr>
          </a:p>
        </p:txBody>
      </p:sp>
      <p:cxnSp>
        <p:nvCxnSpPr>
          <p:cNvPr id="6" name="Straight Arrow Connector 5">
            <a:extLst>
              <a:ext uri="{FF2B5EF4-FFF2-40B4-BE49-F238E27FC236}">
                <a16:creationId xmlns:a16="http://schemas.microsoft.com/office/drawing/2014/main" id="{A541CA41-21B0-4943-865C-3AB1CFBB033E}"/>
              </a:ext>
            </a:extLst>
          </p:cNvPr>
          <p:cNvCxnSpPr/>
          <p:nvPr/>
        </p:nvCxnSpPr>
        <p:spPr>
          <a:xfrm>
            <a:off x="2868793" y="1424748"/>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ADB6E5C-F51F-4058-A6C4-319A80837A8A}"/>
              </a:ext>
            </a:extLst>
          </p:cNvPr>
          <p:cNvSpPr/>
          <p:nvPr/>
        </p:nvSpPr>
        <p:spPr>
          <a:xfrm>
            <a:off x="2952667" y="1331621"/>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17A12996-54D9-4A4D-A804-EF53E7434A7B}"/>
              </a:ext>
            </a:extLst>
          </p:cNvPr>
          <p:cNvSpPr/>
          <p:nvPr/>
        </p:nvSpPr>
        <p:spPr>
          <a:xfrm>
            <a:off x="936201" y="2833846"/>
            <a:ext cx="2731725" cy="584775"/>
          </a:xfrm>
          <a:prstGeom prst="rect">
            <a:avLst/>
          </a:prstGeom>
        </p:spPr>
        <p:txBody>
          <a:bodyPr wrap="square">
            <a:spAutoFit/>
          </a:bodyPr>
          <a:lstStyle/>
          <a:p>
            <a:r>
              <a:rPr lang="en-US" sz="3200" b="1" dirty="0">
                <a:solidFill>
                  <a:srgbClr val="FF0000"/>
                </a:solidFill>
              </a:rPr>
              <a:t>2 x 15 = 30</a:t>
            </a:r>
            <a:endParaRPr lang="en-GB" sz="3200" dirty="0">
              <a:solidFill>
                <a:srgbClr val="FF0000"/>
              </a:solidFill>
            </a:endParaRPr>
          </a:p>
        </p:txBody>
      </p:sp>
      <p:sp>
        <p:nvSpPr>
          <p:cNvPr id="9" name="Rectangle 8">
            <a:extLst>
              <a:ext uri="{FF2B5EF4-FFF2-40B4-BE49-F238E27FC236}">
                <a16:creationId xmlns:a16="http://schemas.microsoft.com/office/drawing/2014/main" id="{F6EA8249-039D-40A9-84FE-EAE338C297BC}"/>
              </a:ext>
            </a:extLst>
          </p:cNvPr>
          <p:cNvSpPr/>
          <p:nvPr/>
        </p:nvSpPr>
        <p:spPr>
          <a:xfrm>
            <a:off x="735500" y="1761714"/>
            <a:ext cx="717897" cy="584775"/>
          </a:xfrm>
          <a:prstGeom prst="rect">
            <a:avLst/>
          </a:prstGeom>
        </p:spPr>
        <p:txBody>
          <a:bodyPr wrap="square">
            <a:spAutoFit/>
          </a:bodyPr>
          <a:lstStyle/>
          <a:p>
            <a:r>
              <a:rPr lang="en-US" sz="3200" b="1" dirty="0">
                <a:solidFill>
                  <a:srgbClr val="FF0000"/>
                </a:solidFill>
              </a:rPr>
              <a:t>30</a:t>
            </a:r>
            <a:endParaRPr lang="en-GB" sz="3200" dirty="0">
              <a:solidFill>
                <a:srgbClr val="FF0000"/>
              </a:solidFill>
            </a:endParaRPr>
          </a:p>
        </p:txBody>
      </p:sp>
      <p:sp>
        <p:nvSpPr>
          <p:cNvPr id="10" name="Rectangle 9">
            <a:extLst>
              <a:ext uri="{FF2B5EF4-FFF2-40B4-BE49-F238E27FC236}">
                <a16:creationId xmlns:a16="http://schemas.microsoft.com/office/drawing/2014/main" id="{EBA7E90B-57DC-4058-BD38-173517D78A28}"/>
              </a:ext>
            </a:extLst>
          </p:cNvPr>
          <p:cNvSpPr/>
          <p:nvPr/>
        </p:nvSpPr>
        <p:spPr>
          <a:xfrm>
            <a:off x="5879780" y="50000"/>
            <a:ext cx="717897" cy="584775"/>
          </a:xfrm>
          <a:prstGeom prst="rect">
            <a:avLst/>
          </a:prstGeom>
        </p:spPr>
        <p:txBody>
          <a:bodyPr wrap="square">
            <a:spAutoFit/>
          </a:bodyPr>
          <a:lstStyle/>
          <a:p>
            <a:r>
              <a:rPr lang="en-US" sz="3200" b="1" dirty="0">
                <a:solidFill>
                  <a:srgbClr val="FF0000"/>
                </a:solidFill>
              </a:rPr>
              <a:t>30</a:t>
            </a:r>
            <a:endParaRPr lang="en-GB" sz="3200" dirty="0">
              <a:solidFill>
                <a:srgbClr val="FF0000"/>
              </a:solidFill>
            </a:endParaRPr>
          </a:p>
        </p:txBody>
      </p:sp>
      <p:grpSp>
        <p:nvGrpSpPr>
          <p:cNvPr id="11" name="Group 10">
            <a:extLst>
              <a:ext uri="{FF2B5EF4-FFF2-40B4-BE49-F238E27FC236}">
                <a16:creationId xmlns:a16="http://schemas.microsoft.com/office/drawing/2014/main" id="{A0F243CE-BEDA-4EB0-982D-7B3C04F8852D}"/>
              </a:ext>
            </a:extLst>
          </p:cNvPr>
          <p:cNvGrpSpPr/>
          <p:nvPr/>
        </p:nvGrpSpPr>
        <p:grpSpPr>
          <a:xfrm>
            <a:off x="4236170" y="1593231"/>
            <a:ext cx="652743" cy="1032867"/>
            <a:chOff x="2611403" y="5471319"/>
            <a:chExt cx="652743" cy="1032867"/>
          </a:xfrm>
        </p:grpSpPr>
        <p:sp>
          <p:nvSpPr>
            <p:cNvPr id="12" name="TextBox 11">
              <a:extLst>
                <a:ext uri="{FF2B5EF4-FFF2-40B4-BE49-F238E27FC236}">
                  <a16:creationId xmlns:a16="http://schemas.microsoft.com/office/drawing/2014/main" id="{0384404F-A4FB-4ED1-B0F7-634DEA63ABD0}"/>
                </a:ext>
              </a:extLst>
            </p:cNvPr>
            <p:cNvSpPr txBox="1"/>
            <p:nvPr/>
          </p:nvSpPr>
          <p:spPr>
            <a:xfrm>
              <a:off x="2611403"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30</a:t>
              </a:r>
            </a:p>
          </p:txBody>
        </p:sp>
        <p:sp>
          <p:nvSpPr>
            <p:cNvPr id="13" name="TextBox 12">
              <a:extLst>
                <a:ext uri="{FF2B5EF4-FFF2-40B4-BE49-F238E27FC236}">
                  <a16:creationId xmlns:a16="http://schemas.microsoft.com/office/drawing/2014/main" id="{18329E98-E52B-432A-BF2E-350CC5E16EC0}"/>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cxnSp>
          <p:nvCxnSpPr>
            <p:cNvPr id="14" name="Straight Connector 13">
              <a:extLst>
                <a:ext uri="{FF2B5EF4-FFF2-40B4-BE49-F238E27FC236}">
                  <a16:creationId xmlns:a16="http://schemas.microsoft.com/office/drawing/2014/main" id="{C8C93B43-FAC5-453C-8F70-4458C9BC8CE6}"/>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CCAA9EB9-4CB1-4FD2-BBCB-37E5C9B8ED5F}"/>
              </a:ext>
            </a:extLst>
          </p:cNvPr>
          <p:cNvSpPr txBox="1"/>
          <p:nvPr/>
        </p:nvSpPr>
        <p:spPr>
          <a:xfrm>
            <a:off x="4885129" y="1762778"/>
            <a:ext cx="986167"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 15</a:t>
            </a:r>
          </a:p>
        </p:txBody>
      </p:sp>
      <p:sp>
        <p:nvSpPr>
          <p:cNvPr id="16" name="Rectangle 15">
            <a:extLst>
              <a:ext uri="{FF2B5EF4-FFF2-40B4-BE49-F238E27FC236}">
                <a16:creationId xmlns:a16="http://schemas.microsoft.com/office/drawing/2014/main" id="{529137F6-3547-4B2B-A132-13962494E0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79094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9" grpId="0"/>
      <p:bldP spid="10" grpId="0"/>
      <p:bldP spid="15"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AD9972DB-BCD1-44F5-9FDF-51C815F35680}"/>
              </a:ext>
            </a:extLst>
          </p:cNvPr>
          <p:cNvSpPr/>
          <p:nvPr/>
        </p:nvSpPr>
        <p:spPr>
          <a:xfrm>
            <a:off x="56123" y="50000"/>
            <a:ext cx="11676531" cy="1569660"/>
          </a:xfrm>
          <a:prstGeom prst="rect">
            <a:avLst/>
          </a:prstGeom>
        </p:spPr>
        <p:txBody>
          <a:bodyPr wrap="square">
            <a:spAutoFit/>
          </a:bodyPr>
          <a:lstStyle/>
          <a:p>
            <a:r>
              <a:rPr lang="en-US" sz="3200" b="1" dirty="0"/>
              <a:t>Here is a shaded shape on a square grid. </a:t>
            </a:r>
          </a:p>
          <a:p>
            <a:r>
              <a:rPr lang="en-US" sz="3200" b="1" dirty="0" err="1"/>
              <a:t>Rehsma</a:t>
            </a:r>
            <a:r>
              <a:rPr lang="en-US" sz="3200" b="1" dirty="0"/>
              <a:t> translates the shape from point A to point B. </a:t>
            </a:r>
          </a:p>
          <a:p>
            <a:r>
              <a:rPr lang="en-US" sz="3200" b="1" dirty="0"/>
              <a:t>Draw the new position of the shape after the translation. </a:t>
            </a:r>
          </a:p>
        </p:txBody>
      </p:sp>
      <p:pic>
        <p:nvPicPr>
          <p:cNvPr id="2" name="Picture 1">
            <a:extLst>
              <a:ext uri="{FF2B5EF4-FFF2-40B4-BE49-F238E27FC236}">
                <a16:creationId xmlns:a16="http://schemas.microsoft.com/office/drawing/2014/main" id="{9832108C-16FF-411F-807C-0AE87B0B1925}"/>
              </a:ext>
            </a:extLst>
          </p:cNvPr>
          <p:cNvPicPr>
            <a:picLocks noChangeAspect="1"/>
          </p:cNvPicPr>
          <p:nvPr/>
        </p:nvPicPr>
        <p:blipFill>
          <a:blip r:embed="rId3"/>
          <a:stretch>
            <a:fillRect/>
          </a:stretch>
        </p:blipFill>
        <p:spPr>
          <a:xfrm>
            <a:off x="3064135" y="1619660"/>
            <a:ext cx="5438420" cy="4871073"/>
          </a:xfrm>
          <a:prstGeom prst="rect">
            <a:avLst/>
          </a:prstGeom>
        </p:spPr>
      </p:pic>
      <p:grpSp>
        <p:nvGrpSpPr>
          <p:cNvPr id="5" name="Group 4">
            <a:extLst>
              <a:ext uri="{FF2B5EF4-FFF2-40B4-BE49-F238E27FC236}">
                <a16:creationId xmlns:a16="http://schemas.microsoft.com/office/drawing/2014/main" id="{36CD2BF4-7FA2-4A1C-8E61-19F493C406A5}"/>
              </a:ext>
            </a:extLst>
          </p:cNvPr>
          <p:cNvGrpSpPr/>
          <p:nvPr/>
        </p:nvGrpSpPr>
        <p:grpSpPr>
          <a:xfrm flipH="1">
            <a:off x="3643009" y="3268494"/>
            <a:ext cx="1639111" cy="545197"/>
            <a:chOff x="6161202" y="4480147"/>
            <a:chExt cx="2249791" cy="759655"/>
          </a:xfrm>
        </p:grpSpPr>
        <p:cxnSp>
          <p:nvCxnSpPr>
            <p:cNvPr id="6" name="Straight Connector 5">
              <a:extLst>
                <a:ext uri="{FF2B5EF4-FFF2-40B4-BE49-F238E27FC236}">
                  <a16:creationId xmlns:a16="http://schemas.microsoft.com/office/drawing/2014/main" id="{BCB64422-A806-4F0D-87DF-12417674A2D4}"/>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2387E0-016C-4A86-8728-EA6961556809}"/>
                </a:ext>
              </a:extLst>
            </p:cNvPr>
            <p:cNvCxnSpPr>
              <a:cxnSpLocks/>
            </p:cNvCxnSpPr>
            <p:nvPr/>
          </p:nvCxnSpPr>
          <p:spPr>
            <a:xfrm flipH="1">
              <a:off x="6161202" y="5218286"/>
              <a:ext cx="22497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A2181EDE-ED9F-4010-A6D4-9C63EB87B9EF}"/>
              </a:ext>
            </a:extLst>
          </p:cNvPr>
          <p:cNvGrpSpPr/>
          <p:nvPr/>
        </p:nvGrpSpPr>
        <p:grpSpPr>
          <a:xfrm flipH="1">
            <a:off x="5797200" y="4882611"/>
            <a:ext cx="1639111" cy="545197"/>
            <a:chOff x="6161202" y="4480147"/>
            <a:chExt cx="2249791" cy="759655"/>
          </a:xfrm>
        </p:grpSpPr>
        <p:cxnSp>
          <p:nvCxnSpPr>
            <p:cNvPr id="10" name="Straight Connector 9">
              <a:extLst>
                <a:ext uri="{FF2B5EF4-FFF2-40B4-BE49-F238E27FC236}">
                  <a16:creationId xmlns:a16="http://schemas.microsoft.com/office/drawing/2014/main" id="{8F9BBA2F-2C30-466C-AA39-0DED8A5F4DE2}"/>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995E3C3-507B-4B37-8BE3-C1A9A90D10EF}"/>
                </a:ext>
              </a:extLst>
            </p:cNvPr>
            <p:cNvCxnSpPr>
              <a:cxnSpLocks/>
            </p:cNvCxnSpPr>
            <p:nvPr/>
          </p:nvCxnSpPr>
          <p:spPr>
            <a:xfrm flipH="1">
              <a:off x="6161202" y="5218286"/>
              <a:ext cx="22497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8A7E83AF-597A-4B95-AE9A-9D7AFC070D77}"/>
              </a:ext>
            </a:extLst>
          </p:cNvPr>
          <p:cNvSpPr/>
          <p:nvPr/>
        </p:nvSpPr>
        <p:spPr>
          <a:xfrm>
            <a:off x="7323948" y="4806648"/>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E1361A0F-2AA2-491B-A49E-53E96710B661}"/>
              </a:ext>
            </a:extLst>
          </p:cNvPr>
          <p:cNvSpPr/>
          <p:nvPr/>
        </p:nvSpPr>
        <p:spPr>
          <a:xfrm>
            <a:off x="5169757" y="318780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DE1EE8DE-5910-4676-AA91-0E865353D4AC}"/>
              </a:ext>
            </a:extLst>
          </p:cNvPr>
          <p:cNvSpPr/>
          <p:nvPr/>
        </p:nvSpPr>
        <p:spPr>
          <a:xfrm>
            <a:off x="3569557" y="212488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Connector 21">
            <a:extLst>
              <a:ext uri="{FF2B5EF4-FFF2-40B4-BE49-F238E27FC236}">
                <a16:creationId xmlns:a16="http://schemas.microsoft.com/office/drawing/2014/main" id="{CEACDF64-BE47-4A25-8115-A54751BDFE7D}"/>
              </a:ext>
            </a:extLst>
          </p:cNvPr>
          <p:cNvCxnSpPr>
            <a:cxnSpLocks/>
          </p:cNvCxnSpPr>
          <p:nvPr/>
        </p:nvCxnSpPr>
        <p:spPr>
          <a:xfrm flipV="1">
            <a:off x="3643009" y="2181226"/>
            <a:ext cx="0" cy="16324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F6D692-BB21-4C41-8462-3538CE7ED025}"/>
              </a:ext>
            </a:extLst>
          </p:cNvPr>
          <p:cNvSpPr/>
          <p:nvPr/>
        </p:nvSpPr>
        <p:spPr>
          <a:xfrm>
            <a:off x="5723748" y="374191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E67B32EB-61AF-4560-BBA5-42E7C9903B87}"/>
              </a:ext>
            </a:extLst>
          </p:cNvPr>
          <p:cNvCxnSpPr>
            <a:cxnSpLocks/>
          </p:cNvCxnSpPr>
          <p:nvPr/>
        </p:nvCxnSpPr>
        <p:spPr>
          <a:xfrm flipV="1">
            <a:off x="5797200" y="3798249"/>
            <a:ext cx="0" cy="16324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4D9BD94F-B04D-4E0D-ADEE-ED11D6100630}"/>
              </a:ext>
            </a:extLst>
          </p:cNvPr>
          <p:cNvSpPr/>
          <p:nvPr/>
        </p:nvSpPr>
        <p:spPr>
          <a:xfrm>
            <a:off x="4084506" y="3178277"/>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a:extLst>
              <a:ext uri="{FF2B5EF4-FFF2-40B4-BE49-F238E27FC236}">
                <a16:creationId xmlns:a16="http://schemas.microsoft.com/office/drawing/2014/main" id="{4451A89E-8825-47A1-8E32-D6852EEC0856}"/>
              </a:ext>
            </a:extLst>
          </p:cNvPr>
          <p:cNvCxnSpPr>
            <a:cxnSpLocks/>
          </p:cNvCxnSpPr>
          <p:nvPr/>
        </p:nvCxnSpPr>
        <p:spPr>
          <a:xfrm flipV="1">
            <a:off x="3642878" y="3246159"/>
            <a:ext cx="520621" cy="55209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Oval 34">
            <a:extLst>
              <a:ext uri="{FF2B5EF4-FFF2-40B4-BE49-F238E27FC236}">
                <a16:creationId xmlns:a16="http://schemas.microsoft.com/office/drawing/2014/main" id="{971914CA-5DED-45DB-B29C-EEBE39B78A71}"/>
              </a:ext>
            </a:extLst>
          </p:cNvPr>
          <p:cNvSpPr/>
          <p:nvPr/>
        </p:nvSpPr>
        <p:spPr>
          <a:xfrm>
            <a:off x="6213251" y="478452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6" name="Straight Connector 35">
            <a:extLst>
              <a:ext uri="{FF2B5EF4-FFF2-40B4-BE49-F238E27FC236}">
                <a16:creationId xmlns:a16="http://schemas.microsoft.com/office/drawing/2014/main" id="{B2E3A08A-B526-4BA9-B0B1-D1237F107FAE}"/>
              </a:ext>
            </a:extLst>
          </p:cNvPr>
          <p:cNvCxnSpPr>
            <a:cxnSpLocks/>
          </p:cNvCxnSpPr>
          <p:nvPr/>
        </p:nvCxnSpPr>
        <p:spPr>
          <a:xfrm flipV="1">
            <a:off x="5771623" y="4852404"/>
            <a:ext cx="520621" cy="55209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A69A6D1-213C-4992-BAA5-3B5E105D4B4A}"/>
              </a:ext>
            </a:extLst>
          </p:cNvPr>
          <p:cNvCxnSpPr>
            <a:cxnSpLocks/>
            <a:endCxn id="12" idx="2"/>
          </p:cNvCxnSpPr>
          <p:nvPr/>
        </p:nvCxnSpPr>
        <p:spPr>
          <a:xfrm flipV="1">
            <a:off x="5771622" y="4881852"/>
            <a:ext cx="1552326" cy="5226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89F4693-1FEE-4676-A9FD-A8783EC3A8DE}"/>
              </a:ext>
            </a:extLst>
          </p:cNvPr>
          <p:cNvCxnSpPr>
            <a:cxnSpLocks/>
            <a:stCxn id="25" idx="5"/>
            <a:endCxn id="12" idx="1"/>
          </p:cNvCxnSpPr>
          <p:nvPr/>
        </p:nvCxnSpPr>
        <p:spPr>
          <a:xfrm>
            <a:off x="5849138" y="3870293"/>
            <a:ext cx="1496323" cy="95838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EED848B-F658-4D15-A3FF-452DF670025D}"/>
              </a:ext>
            </a:extLst>
          </p:cNvPr>
          <p:cNvCxnSpPr>
            <a:cxnSpLocks/>
            <a:stCxn id="25" idx="5"/>
          </p:cNvCxnSpPr>
          <p:nvPr/>
        </p:nvCxnSpPr>
        <p:spPr>
          <a:xfrm>
            <a:off x="5849138" y="3870293"/>
            <a:ext cx="406728" cy="9573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BC81862-C39E-44AE-A3E5-5157B4335B71}"/>
              </a:ext>
            </a:extLst>
          </p:cNvPr>
          <p:cNvCxnSpPr>
            <a:cxnSpLocks/>
            <a:endCxn id="35" idx="3"/>
          </p:cNvCxnSpPr>
          <p:nvPr/>
        </p:nvCxnSpPr>
        <p:spPr>
          <a:xfrm flipV="1">
            <a:off x="5771621" y="4912903"/>
            <a:ext cx="463143" cy="49159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5536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9"/>
                                        </p:tgtEl>
                                      </p:cBhvr>
                                    </p:animEffect>
                                    <p:set>
                                      <p:cBhvr>
                                        <p:cTn id="30" dur="1" fill="hold">
                                          <p:stCondLst>
                                            <p:cond delay="499"/>
                                          </p:stCondLst>
                                        </p:cTn>
                                        <p:tgtEl>
                                          <p:spTgt spid="9"/>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22"/>
                                        </p:tgtEl>
                                      </p:cBhvr>
                                    </p:animEffect>
                                    <p:set>
                                      <p:cBhvr>
                                        <p:cTn id="55" dur="1" fill="hold">
                                          <p:stCondLst>
                                            <p:cond delay="499"/>
                                          </p:stCondLst>
                                        </p:cTn>
                                        <p:tgtEl>
                                          <p:spTgt spid="22"/>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26"/>
                                        </p:tgtEl>
                                      </p:cBhvr>
                                    </p:animEffect>
                                    <p:set>
                                      <p:cBhvr>
                                        <p:cTn id="58" dur="1" fill="hold">
                                          <p:stCondLst>
                                            <p:cond delay="499"/>
                                          </p:stCondLst>
                                        </p:cTn>
                                        <p:tgtEl>
                                          <p:spTgt spid="26"/>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fade">
                                      <p:cBhvr>
                                        <p:cTn id="68" dur="500"/>
                                        <p:tgtEl>
                                          <p:spTgt spid="27"/>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5"/>
                                        </p:tgtEl>
                                        <p:attrNameLst>
                                          <p:attrName>style.visibility</p:attrName>
                                        </p:attrNameLst>
                                      </p:cBhvr>
                                      <p:to>
                                        <p:strVal val="visible"/>
                                      </p:to>
                                    </p:set>
                                    <p:animEffect transition="in" filter="fade">
                                      <p:cBhvr>
                                        <p:cTn id="78" dur="500"/>
                                        <p:tgtEl>
                                          <p:spTgt spid="35"/>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28"/>
                                        </p:tgtEl>
                                      </p:cBhvr>
                                    </p:animEffect>
                                    <p:set>
                                      <p:cBhvr>
                                        <p:cTn id="83" dur="1" fill="hold">
                                          <p:stCondLst>
                                            <p:cond delay="499"/>
                                          </p:stCondLst>
                                        </p:cTn>
                                        <p:tgtEl>
                                          <p:spTgt spid="28"/>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36"/>
                                        </p:tgtEl>
                                      </p:cBhvr>
                                    </p:animEffect>
                                    <p:set>
                                      <p:cBhvr>
                                        <p:cTn id="86" dur="1" fill="hold">
                                          <p:stCondLst>
                                            <p:cond delay="499"/>
                                          </p:stCondLst>
                                        </p:cTn>
                                        <p:tgtEl>
                                          <p:spTgt spid="36"/>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37"/>
                                        </p:tgtEl>
                                        <p:attrNameLst>
                                          <p:attrName>style.visibility</p:attrName>
                                        </p:attrNameLst>
                                      </p:cBhvr>
                                      <p:to>
                                        <p:strVal val="visible"/>
                                      </p:to>
                                    </p:set>
                                    <p:animEffect transition="in" filter="fade">
                                      <p:cBhvr>
                                        <p:cTn id="91" dur="500"/>
                                        <p:tgtEl>
                                          <p:spTgt spid="37"/>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40"/>
                                        </p:tgtEl>
                                        <p:attrNameLst>
                                          <p:attrName>style.visibility</p:attrName>
                                        </p:attrNameLst>
                                      </p:cBhvr>
                                      <p:to>
                                        <p:strVal val="visible"/>
                                      </p:to>
                                    </p:set>
                                    <p:animEffect transition="in" filter="fade">
                                      <p:cBhvr>
                                        <p:cTn id="96" dur="500"/>
                                        <p:tgtEl>
                                          <p:spTgt spid="4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43"/>
                                        </p:tgtEl>
                                        <p:attrNameLst>
                                          <p:attrName>style.visibility</p:attrName>
                                        </p:attrNameLst>
                                      </p:cBhvr>
                                      <p:to>
                                        <p:strVal val="visible"/>
                                      </p:to>
                                    </p:set>
                                    <p:animEffect transition="in" filter="fade">
                                      <p:cBhvr>
                                        <p:cTn id="101" dur="500"/>
                                        <p:tgtEl>
                                          <p:spTgt spid="43"/>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46"/>
                                        </p:tgtEl>
                                        <p:attrNameLst>
                                          <p:attrName>style.visibility</p:attrName>
                                        </p:attrNameLst>
                                      </p:cBhvr>
                                      <p:to>
                                        <p:strVal val="visible"/>
                                      </p:to>
                                    </p:set>
                                    <p:animEffect transition="in" filter="fade">
                                      <p:cBhvr>
                                        <p:cTn id="10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7" grpId="0" animBg="1"/>
      <p:bldP spid="25" grpId="0" animBg="1"/>
      <p:bldP spid="27" grpId="0" animBg="1"/>
      <p:bldP spid="35"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9F2CB43-50DA-408A-BA5D-AE1BD3783A43}"/>
              </a:ext>
            </a:extLst>
          </p:cNvPr>
          <p:cNvPicPr>
            <a:picLocks noChangeAspect="1"/>
          </p:cNvPicPr>
          <p:nvPr/>
        </p:nvPicPr>
        <p:blipFill>
          <a:blip r:embed="rId3"/>
          <a:stretch>
            <a:fillRect/>
          </a:stretch>
        </p:blipFill>
        <p:spPr>
          <a:xfrm>
            <a:off x="4954611" y="150128"/>
            <a:ext cx="7087261" cy="6541477"/>
          </a:xfrm>
          <a:prstGeom prst="rect">
            <a:avLst/>
          </a:prstGeom>
        </p:spPr>
      </p:pic>
      <p:sp>
        <p:nvSpPr>
          <p:cNvPr id="2" name="Rectangle 1">
            <a:extLst>
              <a:ext uri="{FF2B5EF4-FFF2-40B4-BE49-F238E27FC236}">
                <a16:creationId xmlns:a16="http://schemas.microsoft.com/office/drawing/2014/main" id="{7A78BFE6-892F-4A08-B370-E32FA61FD503}"/>
              </a:ext>
            </a:extLst>
          </p:cNvPr>
          <p:cNvSpPr/>
          <p:nvPr/>
        </p:nvSpPr>
        <p:spPr>
          <a:xfrm>
            <a:off x="103032" y="51516"/>
            <a:ext cx="4943061"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five shapes on a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fit together to make a square?</a:t>
            </a:r>
            <a:endParaRPr lang="en-GB" sz="3200" b="1" dirty="0">
              <a:latin typeface="Calibri" panose="020F0502020204030204" pitchFamily="34" charset="0"/>
            </a:endParaRPr>
          </a:p>
        </p:txBody>
      </p:sp>
      <p:grpSp>
        <p:nvGrpSpPr>
          <p:cNvPr id="14" name="Group 13">
            <a:extLst>
              <a:ext uri="{FF2B5EF4-FFF2-40B4-BE49-F238E27FC236}">
                <a16:creationId xmlns:a16="http://schemas.microsoft.com/office/drawing/2014/main" id="{CF9F3F4F-8843-4746-91FB-EDF83F8835BA}"/>
              </a:ext>
            </a:extLst>
          </p:cNvPr>
          <p:cNvGrpSpPr/>
          <p:nvPr/>
        </p:nvGrpSpPr>
        <p:grpSpPr>
          <a:xfrm>
            <a:off x="5586039" y="5048095"/>
            <a:ext cx="2010833" cy="1049866"/>
            <a:chOff x="5736167" y="4897967"/>
            <a:chExt cx="2010833" cy="1049866"/>
          </a:xfrm>
        </p:grpSpPr>
        <p:cxnSp>
          <p:nvCxnSpPr>
            <p:cNvPr id="4" name="Straight Connector 3">
              <a:extLst>
                <a:ext uri="{FF2B5EF4-FFF2-40B4-BE49-F238E27FC236}">
                  <a16:creationId xmlns:a16="http://schemas.microsoft.com/office/drawing/2014/main" id="{8A6EB94D-C798-428A-B254-508AC3A4213E}"/>
                </a:ext>
              </a:extLst>
            </p:cNvPr>
            <p:cNvCxnSpPr>
              <a:cxnSpLocks/>
            </p:cNvCxnSpPr>
            <p:nvPr/>
          </p:nvCxnSpPr>
          <p:spPr>
            <a:xfrm flipH="1" flipV="1">
              <a:off x="5736168" y="4944534"/>
              <a:ext cx="1981199" cy="9736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958C5ED-9765-43DB-BA47-0F442C2E3171}"/>
                </a:ext>
              </a:extLst>
            </p:cNvPr>
            <p:cNvCxnSpPr>
              <a:cxnSpLocks/>
            </p:cNvCxnSpPr>
            <p:nvPr/>
          </p:nvCxnSpPr>
          <p:spPr>
            <a:xfrm flipV="1">
              <a:off x="5736168" y="4897967"/>
              <a:ext cx="0" cy="1049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A5A4851-E517-484D-801A-FE7B5DBC313F}"/>
                </a:ext>
              </a:extLst>
            </p:cNvPr>
            <p:cNvCxnSpPr>
              <a:cxnSpLocks/>
            </p:cNvCxnSpPr>
            <p:nvPr/>
          </p:nvCxnSpPr>
          <p:spPr>
            <a:xfrm>
              <a:off x="5736167" y="5909734"/>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8685242-E4AE-4819-A98F-662B9E5502FD}"/>
              </a:ext>
            </a:extLst>
          </p:cNvPr>
          <p:cNvGrpSpPr/>
          <p:nvPr/>
        </p:nvGrpSpPr>
        <p:grpSpPr>
          <a:xfrm rot="5400000">
            <a:off x="5559145" y="5029668"/>
            <a:ext cx="2010833" cy="1049866"/>
            <a:chOff x="5736167" y="4897967"/>
            <a:chExt cx="2010833" cy="1049866"/>
          </a:xfrm>
        </p:grpSpPr>
        <p:cxnSp>
          <p:nvCxnSpPr>
            <p:cNvPr id="25" name="Straight Connector 24">
              <a:extLst>
                <a:ext uri="{FF2B5EF4-FFF2-40B4-BE49-F238E27FC236}">
                  <a16:creationId xmlns:a16="http://schemas.microsoft.com/office/drawing/2014/main" id="{F6838E21-99D7-415B-8699-5C7CDA127904}"/>
                </a:ext>
              </a:extLst>
            </p:cNvPr>
            <p:cNvCxnSpPr>
              <a:cxnSpLocks/>
            </p:cNvCxnSpPr>
            <p:nvPr/>
          </p:nvCxnSpPr>
          <p:spPr>
            <a:xfrm flipH="1" flipV="1">
              <a:off x="5736168" y="4944534"/>
              <a:ext cx="1981199" cy="9736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E1AB1EF-A14A-404F-BD9D-2E97D0B419D1}"/>
                </a:ext>
              </a:extLst>
            </p:cNvPr>
            <p:cNvCxnSpPr>
              <a:cxnSpLocks/>
            </p:cNvCxnSpPr>
            <p:nvPr/>
          </p:nvCxnSpPr>
          <p:spPr>
            <a:xfrm flipV="1">
              <a:off x="5736168" y="4897967"/>
              <a:ext cx="0" cy="1049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56D8176-FFE3-41D9-B125-9E1F0C54BA31}"/>
                </a:ext>
              </a:extLst>
            </p:cNvPr>
            <p:cNvCxnSpPr>
              <a:cxnSpLocks/>
            </p:cNvCxnSpPr>
            <p:nvPr/>
          </p:nvCxnSpPr>
          <p:spPr>
            <a:xfrm>
              <a:off x="5736167" y="5909734"/>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8F9BFDEC-531A-476D-B9A9-8B8C2526B1F9}"/>
              </a:ext>
            </a:extLst>
          </p:cNvPr>
          <p:cNvGrpSpPr/>
          <p:nvPr/>
        </p:nvGrpSpPr>
        <p:grpSpPr>
          <a:xfrm>
            <a:off x="9305757" y="787067"/>
            <a:ext cx="2132642" cy="2050126"/>
            <a:chOff x="9455885" y="636939"/>
            <a:chExt cx="2132642" cy="2050126"/>
          </a:xfrm>
        </p:grpSpPr>
        <p:cxnSp>
          <p:nvCxnSpPr>
            <p:cNvPr id="30" name="Straight Connector 29">
              <a:extLst>
                <a:ext uri="{FF2B5EF4-FFF2-40B4-BE49-F238E27FC236}">
                  <a16:creationId xmlns:a16="http://schemas.microsoft.com/office/drawing/2014/main" id="{1AA76BF5-1477-40D2-833F-006DA683A9CE}"/>
                </a:ext>
              </a:extLst>
            </p:cNvPr>
            <p:cNvCxnSpPr>
              <a:cxnSpLocks/>
            </p:cNvCxnSpPr>
            <p:nvPr/>
          </p:nvCxnSpPr>
          <p:spPr>
            <a:xfrm flipV="1">
              <a:off x="9455885" y="636940"/>
              <a:ext cx="2132642"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8D027EF-8057-4CDB-BA5F-94200FA1CD5F}"/>
                </a:ext>
              </a:extLst>
            </p:cNvPr>
            <p:cNvCxnSpPr>
              <a:cxnSpLocks/>
            </p:cNvCxnSpPr>
            <p:nvPr/>
          </p:nvCxnSpPr>
          <p:spPr>
            <a:xfrm rot="5400000">
              <a:off x="8488567" y="1642356"/>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4D34C7A-C898-4BFF-8859-F7E274D41F3C}"/>
                </a:ext>
              </a:extLst>
            </p:cNvPr>
            <p:cNvCxnSpPr>
              <a:cxnSpLocks/>
            </p:cNvCxnSpPr>
            <p:nvPr/>
          </p:nvCxnSpPr>
          <p:spPr>
            <a:xfrm flipV="1">
              <a:off x="9455885" y="2687064"/>
              <a:ext cx="2132642"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826D4E8-F557-4F46-8B94-8B90B30F50C2}"/>
                </a:ext>
              </a:extLst>
            </p:cNvPr>
            <p:cNvCxnSpPr>
              <a:cxnSpLocks/>
            </p:cNvCxnSpPr>
            <p:nvPr/>
          </p:nvCxnSpPr>
          <p:spPr>
            <a:xfrm rot="5400000">
              <a:off x="10543287" y="1642355"/>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ADE7B8EA-4175-48A4-8E2D-B7CA311B020A}"/>
              </a:ext>
            </a:extLst>
          </p:cNvPr>
          <p:cNvSpPr/>
          <p:nvPr/>
        </p:nvSpPr>
        <p:spPr>
          <a:xfrm>
            <a:off x="3024556" y="2084781"/>
            <a:ext cx="2343185" cy="584775"/>
          </a:xfrm>
          <a:prstGeom prst="rect">
            <a:avLst/>
          </a:prstGeom>
        </p:spPr>
        <p:txBody>
          <a:bodyPr wrap="square">
            <a:spAutoFit/>
          </a:bodyPr>
          <a:lstStyle/>
          <a:p>
            <a:r>
              <a:rPr lang="en-GB" sz="3200" b="1" dirty="0">
                <a:solidFill>
                  <a:srgbClr val="FF0000"/>
                </a:solidFill>
                <a:latin typeface="Calibri" panose="020F0502020204030204" pitchFamily="34" charset="0"/>
              </a:rPr>
              <a:t>B and D</a:t>
            </a:r>
          </a:p>
        </p:txBody>
      </p:sp>
      <p:sp>
        <p:nvSpPr>
          <p:cNvPr id="18" name="Rectangle 17">
            <a:extLst>
              <a:ext uri="{FF2B5EF4-FFF2-40B4-BE49-F238E27FC236}">
                <a16:creationId xmlns:a16="http://schemas.microsoft.com/office/drawing/2014/main" id="{74145362-7932-4A6B-98F8-0C29E78C72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570509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8" presetClass="emph" presetSubtype="0" fill="hold" nodeType="clickEffect">
                                  <p:stCondLst>
                                    <p:cond delay="0"/>
                                  </p:stCondLst>
                                  <p:childTnLst>
                                    <p:animRot by="5400000">
                                      <p:cBhvr>
                                        <p:cTn id="11" dur="2000" fill="hold"/>
                                        <p:tgtEl>
                                          <p:spTgt spid="14"/>
                                        </p:tgtEl>
                                        <p:attrNameLst>
                                          <p:attrName>r</p:attrName>
                                        </p:attrNameLst>
                                      </p:cBhvr>
                                    </p:animRot>
                                  </p:childTnLst>
                                </p:cTn>
                              </p:par>
                            </p:childTnLst>
                          </p:cTn>
                        </p:par>
                        <p:par>
                          <p:cTn id="12" fill="hold">
                            <p:stCondLst>
                              <p:cond delay="2000"/>
                            </p:stCondLst>
                            <p:childTnLst>
                              <p:par>
                                <p:cTn id="13" presetID="1" presetClass="exit" presetSubtype="0" fill="hold" nodeType="afterEffect">
                                  <p:stCondLst>
                                    <p:cond delay="0"/>
                                  </p:stCondLst>
                                  <p:childTnLst>
                                    <p:set>
                                      <p:cBhvr>
                                        <p:cTn id="14" dur="1" fill="hold">
                                          <p:stCondLst>
                                            <p:cond delay="0"/>
                                          </p:stCondLst>
                                        </p:cTn>
                                        <p:tgtEl>
                                          <p:spTgt spid="14"/>
                                        </p:tgtEl>
                                        <p:attrNameLst>
                                          <p:attrName>style.visibility</p:attrName>
                                        </p:attrNameLst>
                                      </p:cBhvr>
                                      <p:to>
                                        <p:strVal val="hidden"/>
                                      </p:to>
                                    </p:se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childTnLst>
                                </p:cTn>
                              </p:par>
                            </p:childTnLst>
                          </p:cTn>
                        </p:par>
                        <p:par>
                          <p:cTn id="18" fill="hold">
                            <p:stCondLst>
                              <p:cond delay="2000"/>
                            </p:stCondLst>
                            <p:childTnLst>
                              <p:par>
                                <p:cTn id="19" presetID="42" presetClass="path" presetSubtype="0" accel="50000" decel="50000" fill="hold" nodeType="afterEffect">
                                  <p:stCondLst>
                                    <p:cond delay="0"/>
                                  </p:stCondLst>
                                  <p:childTnLst>
                                    <p:animMotion origin="layout" path="M -1.04167E-6 -2.96296E-6 L 0.26797 -0.54652 " pathEditMode="relative" rAng="0" ptsTypes="AA">
                                      <p:cBhvr>
                                        <p:cTn id="20" dur="2000" fill="hold"/>
                                        <p:tgtEl>
                                          <p:spTgt spid="24"/>
                                        </p:tgtEl>
                                        <p:attrNameLst>
                                          <p:attrName>ppt_x</p:attrName>
                                          <p:attrName>ppt_y</p:attrName>
                                        </p:attrNameLst>
                                      </p:cBhvr>
                                      <p:rCtr x="13398" y="-27338"/>
                                    </p:animMotion>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par>
                          <p:cTn id="26" fill="hold">
                            <p:stCondLst>
                              <p:cond delay="500"/>
                            </p:stCondLst>
                            <p:childTnLst>
                              <p:par>
                                <p:cTn id="27" presetID="10"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500"/>
                                        <p:tgtEl>
                                          <p:spTgt spid="3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numbers in this sequence increase by the same amount each time. Write in the missing numbers.</a:t>
            </a:r>
          </a:p>
        </p:txBody>
      </p:sp>
      <p:pic>
        <p:nvPicPr>
          <p:cNvPr id="3" name="Picture 2">
            <a:extLst>
              <a:ext uri="{FF2B5EF4-FFF2-40B4-BE49-F238E27FC236}">
                <a16:creationId xmlns:a16="http://schemas.microsoft.com/office/drawing/2014/main" id="{2119C243-55D8-4E49-BE6C-A6C921B70098}"/>
              </a:ext>
            </a:extLst>
          </p:cNvPr>
          <p:cNvPicPr>
            <a:picLocks noChangeAspect="1"/>
          </p:cNvPicPr>
          <p:nvPr/>
        </p:nvPicPr>
        <p:blipFill>
          <a:blip r:embed="rId3"/>
          <a:stretch>
            <a:fillRect/>
          </a:stretch>
        </p:blipFill>
        <p:spPr>
          <a:xfrm>
            <a:off x="313025" y="1127218"/>
            <a:ext cx="8540029" cy="1239544"/>
          </a:xfrm>
          <a:prstGeom prst="rect">
            <a:avLst/>
          </a:prstGeom>
        </p:spPr>
      </p:pic>
      <p:sp>
        <p:nvSpPr>
          <p:cNvPr id="4" name="Arrow: Curved Up 3">
            <a:extLst>
              <a:ext uri="{FF2B5EF4-FFF2-40B4-BE49-F238E27FC236}">
                <a16:creationId xmlns:a16="http://schemas.microsoft.com/office/drawing/2014/main" id="{B2EA6AFC-F1C1-46D5-8FC2-F2F268CC0E6C}"/>
              </a:ext>
            </a:extLst>
          </p:cNvPr>
          <p:cNvSpPr/>
          <p:nvPr/>
        </p:nvSpPr>
        <p:spPr>
          <a:xfrm>
            <a:off x="1209821" y="2305005"/>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Up 5">
            <a:extLst>
              <a:ext uri="{FF2B5EF4-FFF2-40B4-BE49-F238E27FC236}">
                <a16:creationId xmlns:a16="http://schemas.microsoft.com/office/drawing/2014/main" id="{434CEEBA-A550-496C-81F8-F9D23D32F797}"/>
              </a:ext>
            </a:extLst>
          </p:cNvPr>
          <p:cNvSpPr/>
          <p:nvPr/>
        </p:nvSpPr>
        <p:spPr>
          <a:xfrm>
            <a:off x="3365675" y="2305005"/>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Up 6">
            <a:extLst>
              <a:ext uri="{FF2B5EF4-FFF2-40B4-BE49-F238E27FC236}">
                <a16:creationId xmlns:a16="http://schemas.microsoft.com/office/drawing/2014/main" id="{54476080-C41D-4E87-843A-164561E42058}"/>
              </a:ext>
            </a:extLst>
          </p:cNvPr>
          <p:cNvSpPr/>
          <p:nvPr/>
        </p:nvSpPr>
        <p:spPr>
          <a:xfrm>
            <a:off x="5521529" y="2304942"/>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TextBox 7">
            <a:extLst>
              <a:ext uri="{FF2B5EF4-FFF2-40B4-BE49-F238E27FC236}">
                <a16:creationId xmlns:a16="http://schemas.microsoft.com/office/drawing/2014/main" id="{971EBF21-467F-47F2-A75A-8130E9E6388A}"/>
              </a:ext>
            </a:extLst>
          </p:cNvPr>
          <p:cNvSpPr txBox="1"/>
          <p:nvPr/>
        </p:nvSpPr>
        <p:spPr>
          <a:xfrm>
            <a:off x="629611" y="3429000"/>
            <a:ext cx="5466389" cy="584775"/>
          </a:xfrm>
          <a:prstGeom prst="rect">
            <a:avLst/>
          </a:prstGeom>
          <a:noFill/>
        </p:spPr>
        <p:txBody>
          <a:bodyPr wrap="square" rtlCol="0">
            <a:spAutoFit/>
          </a:bodyPr>
          <a:lstStyle/>
          <a:p>
            <a:r>
              <a:rPr lang="en-GB" sz="3200" b="1" dirty="0">
                <a:solidFill>
                  <a:srgbClr val="FF0000"/>
                </a:solidFill>
              </a:rPr>
              <a:t>3 equal jumps</a:t>
            </a:r>
          </a:p>
        </p:txBody>
      </p:sp>
      <p:sp>
        <p:nvSpPr>
          <p:cNvPr id="9" name="TextBox 8">
            <a:extLst>
              <a:ext uri="{FF2B5EF4-FFF2-40B4-BE49-F238E27FC236}">
                <a16:creationId xmlns:a16="http://schemas.microsoft.com/office/drawing/2014/main" id="{2B932F53-DAD1-449D-A8EF-C77940591761}"/>
              </a:ext>
            </a:extLst>
          </p:cNvPr>
          <p:cNvSpPr txBox="1"/>
          <p:nvPr/>
        </p:nvSpPr>
        <p:spPr>
          <a:xfrm>
            <a:off x="629610" y="3956439"/>
            <a:ext cx="5466389" cy="584775"/>
          </a:xfrm>
          <a:prstGeom prst="rect">
            <a:avLst/>
          </a:prstGeom>
          <a:noFill/>
        </p:spPr>
        <p:txBody>
          <a:bodyPr wrap="square" rtlCol="0">
            <a:spAutoFit/>
          </a:bodyPr>
          <a:lstStyle/>
          <a:p>
            <a:r>
              <a:rPr lang="en-GB" sz="3200" b="1" dirty="0">
                <a:solidFill>
                  <a:srgbClr val="FF0000"/>
                </a:solidFill>
              </a:rPr>
              <a:t>a difference of 12</a:t>
            </a:r>
          </a:p>
        </p:txBody>
      </p:sp>
      <p:sp>
        <p:nvSpPr>
          <p:cNvPr id="10" name="TextBox 9">
            <a:extLst>
              <a:ext uri="{FF2B5EF4-FFF2-40B4-BE49-F238E27FC236}">
                <a16:creationId xmlns:a16="http://schemas.microsoft.com/office/drawing/2014/main" id="{6777EAAB-22ED-400E-B091-57F24CAC8941}"/>
              </a:ext>
            </a:extLst>
          </p:cNvPr>
          <p:cNvSpPr txBox="1"/>
          <p:nvPr/>
        </p:nvSpPr>
        <p:spPr>
          <a:xfrm>
            <a:off x="629609" y="4435878"/>
            <a:ext cx="4301232" cy="584775"/>
          </a:xfrm>
          <a:prstGeom prst="rect">
            <a:avLst/>
          </a:prstGeom>
          <a:noFill/>
        </p:spPr>
        <p:txBody>
          <a:bodyPr wrap="square" rtlCol="0">
            <a:spAutoFit/>
          </a:bodyPr>
          <a:lstStyle/>
          <a:p>
            <a:r>
              <a:rPr lang="en-GB" sz="3200" b="1" dirty="0">
                <a:solidFill>
                  <a:srgbClr val="FF0000"/>
                </a:solidFill>
              </a:rPr>
              <a:t>12 ÷ 3 = 4</a:t>
            </a:r>
          </a:p>
        </p:txBody>
      </p:sp>
      <p:sp>
        <p:nvSpPr>
          <p:cNvPr id="11" name="TextBox 10">
            <a:extLst>
              <a:ext uri="{FF2B5EF4-FFF2-40B4-BE49-F238E27FC236}">
                <a16:creationId xmlns:a16="http://schemas.microsoft.com/office/drawing/2014/main" id="{9573F8B9-D9E1-4327-B072-7A36BD2549D7}"/>
              </a:ext>
            </a:extLst>
          </p:cNvPr>
          <p:cNvSpPr txBox="1"/>
          <p:nvPr/>
        </p:nvSpPr>
        <p:spPr>
          <a:xfrm>
            <a:off x="2492258" y="4440734"/>
            <a:ext cx="7747703" cy="584775"/>
          </a:xfrm>
          <a:prstGeom prst="rect">
            <a:avLst/>
          </a:prstGeom>
          <a:noFill/>
        </p:spPr>
        <p:txBody>
          <a:bodyPr wrap="square" rtlCol="0">
            <a:spAutoFit/>
          </a:bodyPr>
          <a:lstStyle/>
          <a:p>
            <a:r>
              <a:rPr lang="en-GB" sz="3200" b="1" dirty="0">
                <a:solidFill>
                  <a:srgbClr val="FF0000"/>
                </a:solidFill>
              </a:rPr>
              <a:t>…so it’s an increase of 4 with each jump</a:t>
            </a:r>
          </a:p>
        </p:txBody>
      </p:sp>
      <p:sp>
        <p:nvSpPr>
          <p:cNvPr id="12" name="TextBox 11">
            <a:extLst>
              <a:ext uri="{FF2B5EF4-FFF2-40B4-BE49-F238E27FC236}">
                <a16:creationId xmlns:a16="http://schemas.microsoft.com/office/drawing/2014/main" id="{AE03687B-FA66-4926-83EE-4CE158FB2ACA}"/>
              </a:ext>
            </a:extLst>
          </p:cNvPr>
          <p:cNvSpPr txBox="1"/>
          <p:nvPr/>
        </p:nvSpPr>
        <p:spPr>
          <a:xfrm>
            <a:off x="3343754" y="1445601"/>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E366A3B6-E853-4EF5-8917-3F109F94C8FD}"/>
              </a:ext>
            </a:extLst>
          </p:cNvPr>
          <p:cNvSpPr txBox="1"/>
          <p:nvPr/>
        </p:nvSpPr>
        <p:spPr>
          <a:xfrm>
            <a:off x="5502479" y="1445601"/>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3899517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p:bldP spid="9" grpId="0"/>
      <p:bldP spid="10" grpId="0"/>
      <p:bldP spid="11" grpId="0"/>
      <p:bldP spid="12" grpId="0"/>
      <p:bldP spid="13"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October has 31 days. On October 24</a:t>
            </a:r>
            <a:r>
              <a:rPr lang="en-US" sz="3200" b="1" baseline="30000" dirty="0"/>
              <a:t>th</a:t>
            </a:r>
            <a:r>
              <a:rPr lang="en-US" sz="3200" b="1" dirty="0"/>
              <a:t>, Zak says, ‘My birthday is exactly two weeks from now.’ Write the date of Zak’s birthday. </a:t>
            </a:r>
            <a:endParaRPr lang="en-US" sz="2800" dirty="0"/>
          </a:p>
        </p:txBody>
      </p:sp>
      <p:sp>
        <p:nvSpPr>
          <p:cNvPr id="4" name="Rectangle 3">
            <a:extLst>
              <a:ext uri="{FF2B5EF4-FFF2-40B4-BE49-F238E27FC236}">
                <a16:creationId xmlns:a16="http://schemas.microsoft.com/office/drawing/2014/main" id="{C40609DD-EC4F-4CF9-8987-C493DB3BDDD2}"/>
              </a:ext>
            </a:extLst>
          </p:cNvPr>
          <p:cNvSpPr/>
          <p:nvPr/>
        </p:nvSpPr>
        <p:spPr>
          <a:xfrm>
            <a:off x="809208" y="1127218"/>
            <a:ext cx="2228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 – 24 = </a:t>
            </a:r>
          </a:p>
        </p:txBody>
      </p:sp>
      <p:sp>
        <p:nvSpPr>
          <p:cNvPr id="5" name="Rectangle 4">
            <a:extLst>
              <a:ext uri="{FF2B5EF4-FFF2-40B4-BE49-F238E27FC236}">
                <a16:creationId xmlns:a16="http://schemas.microsoft.com/office/drawing/2014/main" id="{AAD44A21-5E99-4CB0-B26F-C94D14F2305B}"/>
              </a:ext>
            </a:extLst>
          </p:cNvPr>
          <p:cNvSpPr/>
          <p:nvPr/>
        </p:nvSpPr>
        <p:spPr>
          <a:xfrm>
            <a:off x="2438716" y="1127217"/>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days until October 31</a:t>
            </a:r>
            <a:r>
              <a:rPr lang="en-GB" sz="3200" b="1" baseline="30000" dirty="0">
                <a:solidFill>
                  <a:srgbClr val="FF0000"/>
                </a:solidFill>
                <a:latin typeface="Calibri" panose="020F0502020204030204" pitchFamily="34" charset="0"/>
                <a:ea typeface="Cambria Math" panose="02040503050406030204" pitchFamily="18" charset="0"/>
              </a:rPr>
              <a:t>st</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6C177C98-2712-4E17-A266-D7ED9E1D00C2}"/>
              </a:ext>
            </a:extLst>
          </p:cNvPr>
          <p:cNvSpPr/>
          <p:nvPr/>
        </p:nvSpPr>
        <p:spPr>
          <a:xfrm>
            <a:off x="809208" y="2168171"/>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weeks = 14 days</a:t>
            </a:r>
          </a:p>
        </p:txBody>
      </p:sp>
      <p:sp>
        <p:nvSpPr>
          <p:cNvPr id="7" name="Rectangle 6">
            <a:extLst>
              <a:ext uri="{FF2B5EF4-FFF2-40B4-BE49-F238E27FC236}">
                <a16:creationId xmlns:a16="http://schemas.microsoft.com/office/drawing/2014/main" id="{9166D113-7087-4816-AC89-BE0BA6F4E797}"/>
              </a:ext>
            </a:extLst>
          </p:cNvPr>
          <p:cNvSpPr/>
          <p:nvPr/>
        </p:nvSpPr>
        <p:spPr>
          <a:xfrm>
            <a:off x="809208" y="3209124"/>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October 31</a:t>
            </a:r>
            <a:r>
              <a:rPr lang="en-GB" sz="3200" b="1" baseline="30000" dirty="0">
                <a:solidFill>
                  <a:srgbClr val="FF0000"/>
                </a:solidFill>
                <a:latin typeface="Calibri" panose="020F0502020204030204" pitchFamily="34" charset="0"/>
                <a:ea typeface="Cambria Math" panose="02040503050406030204" pitchFamily="18" charset="0"/>
              </a:rPr>
              <a:t>st</a:t>
            </a:r>
            <a:r>
              <a:rPr lang="en-GB" sz="3200" b="1" dirty="0">
                <a:solidFill>
                  <a:srgbClr val="FF0000"/>
                </a:solidFill>
                <a:latin typeface="Calibri" panose="020F0502020204030204" pitchFamily="34" charset="0"/>
                <a:ea typeface="Cambria Math" panose="02040503050406030204" pitchFamily="18" charset="0"/>
              </a:rPr>
              <a:t> + 7 days = </a:t>
            </a:r>
          </a:p>
        </p:txBody>
      </p:sp>
      <p:sp>
        <p:nvSpPr>
          <p:cNvPr id="8" name="Rectangle 7">
            <a:extLst>
              <a:ext uri="{FF2B5EF4-FFF2-40B4-BE49-F238E27FC236}">
                <a16:creationId xmlns:a16="http://schemas.microsoft.com/office/drawing/2014/main" id="{4AFD48E1-E189-4D82-8356-557845431BA5}"/>
              </a:ext>
            </a:extLst>
          </p:cNvPr>
          <p:cNvSpPr/>
          <p:nvPr/>
        </p:nvSpPr>
        <p:spPr>
          <a:xfrm>
            <a:off x="4771451" y="3209123"/>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November 7</a:t>
            </a:r>
            <a:r>
              <a:rPr lang="en-GB" sz="3200" b="1" baseline="30000" dirty="0">
                <a:solidFill>
                  <a:srgbClr val="FF0000"/>
                </a:solidFill>
                <a:latin typeface="Calibri" panose="020F0502020204030204" pitchFamily="34" charset="0"/>
                <a:ea typeface="Cambria Math" panose="02040503050406030204" pitchFamily="18" charset="0"/>
              </a:rPr>
              <a:t>th</a:t>
            </a:r>
            <a:r>
              <a:rPr lang="en-GB" sz="3200" b="1" dirty="0">
                <a:solidFill>
                  <a:srgbClr val="FF0000"/>
                </a:solidFill>
                <a:latin typeface="Calibri" panose="020F0502020204030204" pitchFamily="34" charset="0"/>
                <a:ea typeface="Cambria Math" panose="02040503050406030204" pitchFamily="18" charset="0"/>
              </a:rPr>
              <a:t> </a:t>
            </a:r>
          </a:p>
        </p:txBody>
      </p:sp>
      <p:sp>
        <p:nvSpPr>
          <p:cNvPr id="9" name="Rectangle 8">
            <a:extLst>
              <a:ext uri="{FF2B5EF4-FFF2-40B4-BE49-F238E27FC236}">
                <a16:creationId xmlns:a16="http://schemas.microsoft.com/office/drawing/2014/main" id="{814EA13D-5AC2-42C9-B3A6-64643622D3D4}"/>
              </a:ext>
            </a:extLst>
          </p:cNvPr>
          <p:cNvSpPr/>
          <p:nvPr/>
        </p:nvSpPr>
        <p:spPr>
          <a:xfrm>
            <a:off x="9294428" y="1062919"/>
            <a:ext cx="27313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November 7</a:t>
            </a:r>
            <a:r>
              <a:rPr lang="en-GB" sz="3200" b="1" baseline="30000" dirty="0">
                <a:solidFill>
                  <a:srgbClr val="FF0000"/>
                </a:solidFill>
                <a:latin typeface="Calibri" panose="020F0502020204030204" pitchFamily="34" charset="0"/>
                <a:ea typeface="Cambria Math" panose="02040503050406030204" pitchFamily="18" charset="0"/>
              </a:rPr>
              <a:t>th</a:t>
            </a:r>
            <a:r>
              <a:rPr lang="en-GB" sz="3200" b="1" dirty="0">
                <a:solidFill>
                  <a:srgbClr val="FF0000"/>
                </a:solidFill>
                <a:latin typeface="Calibri" panose="020F0502020204030204" pitchFamily="34" charset="0"/>
                <a:ea typeface="Cambria Math" panose="02040503050406030204" pitchFamily="18" charset="0"/>
              </a:rPr>
              <a:t> </a:t>
            </a:r>
          </a:p>
        </p:txBody>
      </p:sp>
    </p:spTree>
    <p:extLst>
      <p:ext uri="{BB962C8B-B14F-4D97-AF65-F5344CB8AC3E}">
        <p14:creationId xmlns:p14="http://schemas.microsoft.com/office/powerpoint/2010/main" val="1886075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bottle holds 1 </a:t>
            </a:r>
            <a:r>
              <a:rPr lang="en-US" sz="3200" b="1" dirty="0" err="1"/>
              <a:t>litre</a:t>
            </a:r>
            <a:r>
              <a:rPr lang="en-US" sz="3200" b="1" dirty="0"/>
              <a:t> of lemonade.</a:t>
            </a:r>
          </a:p>
          <a:p>
            <a:r>
              <a:rPr lang="en-US" sz="3200" b="1" dirty="0"/>
              <a:t>Rachel fills 5 glasses with lemonade. </a:t>
            </a:r>
          </a:p>
          <a:p>
            <a:r>
              <a:rPr lang="en-US" sz="3200" b="1" dirty="0"/>
              <a:t>She puts 150 </a:t>
            </a:r>
            <a:r>
              <a:rPr lang="en-US" sz="3200" b="1" dirty="0" err="1"/>
              <a:t>millilitres</a:t>
            </a:r>
            <a:r>
              <a:rPr lang="en-US" sz="3200" b="1" dirty="0"/>
              <a:t> in each glass.</a:t>
            </a:r>
          </a:p>
          <a:p>
            <a:r>
              <a:rPr lang="en-US" sz="3200" b="1" dirty="0"/>
              <a:t>How much lemonade is left in the bottle?</a:t>
            </a:r>
          </a:p>
        </p:txBody>
      </p:sp>
      <p:sp>
        <p:nvSpPr>
          <p:cNvPr id="4" name="Rectangle 3">
            <a:extLst>
              <a:ext uri="{FF2B5EF4-FFF2-40B4-BE49-F238E27FC236}">
                <a16:creationId xmlns:a16="http://schemas.microsoft.com/office/drawing/2014/main" id="{AD706451-37A2-4B2B-9DE7-B4D389CB8785}"/>
              </a:ext>
            </a:extLst>
          </p:cNvPr>
          <p:cNvSpPr/>
          <p:nvPr/>
        </p:nvSpPr>
        <p:spPr>
          <a:xfrm>
            <a:off x="5925963" y="50000"/>
            <a:ext cx="270477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1000 millilitres</a:t>
            </a:r>
          </a:p>
        </p:txBody>
      </p:sp>
      <p:sp>
        <p:nvSpPr>
          <p:cNvPr id="5" name="Rectangle 4">
            <a:extLst>
              <a:ext uri="{FF2B5EF4-FFF2-40B4-BE49-F238E27FC236}">
                <a16:creationId xmlns:a16="http://schemas.microsoft.com/office/drawing/2014/main" id="{E9719485-7369-44E5-B361-D5007AD2EEF7}"/>
              </a:ext>
            </a:extLst>
          </p:cNvPr>
          <p:cNvSpPr/>
          <p:nvPr/>
        </p:nvSpPr>
        <p:spPr>
          <a:xfrm>
            <a:off x="1767399" y="3124730"/>
            <a:ext cx="446197" cy="446733"/>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4BE9F66B-CA64-4D6D-877B-508533B67922}"/>
              </a:ext>
            </a:extLst>
          </p:cNvPr>
          <p:cNvSpPr/>
          <p:nvPr/>
        </p:nvSpPr>
        <p:spPr>
          <a:xfrm>
            <a:off x="1770879" y="2243472"/>
            <a:ext cx="446197" cy="881257"/>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33E42D5A-E3A2-4E3B-A837-B986E0FDC1AB}"/>
              </a:ext>
            </a:extLst>
          </p:cNvPr>
          <p:cNvSpPr/>
          <p:nvPr/>
        </p:nvSpPr>
        <p:spPr>
          <a:xfrm>
            <a:off x="1325643" y="2240938"/>
            <a:ext cx="446197" cy="892795"/>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79982ACF-2A04-4124-9F1E-57CBADF8CF1A}"/>
              </a:ext>
            </a:extLst>
          </p:cNvPr>
          <p:cNvSpPr/>
          <p:nvPr/>
        </p:nvSpPr>
        <p:spPr>
          <a:xfrm>
            <a:off x="880364" y="2240939"/>
            <a:ext cx="446197" cy="89647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TextBox 8">
            <a:extLst>
              <a:ext uri="{FF2B5EF4-FFF2-40B4-BE49-F238E27FC236}">
                <a16:creationId xmlns:a16="http://schemas.microsoft.com/office/drawing/2014/main" id="{1A93B59A-7F62-4E5F-8C44-06B14400FF6B}"/>
              </a:ext>
            </a:extLst>
          </p:cNvPr>
          <p:cNvSpPr txBox="1"/>
          <p:nvPr/>
        </p:nvSpPr>
        <p:spPr>
          <a:xfrm>
            <a:off x="884942" y="2592269"/>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a:t>
            </a:r>
          </a:p>
        </p:txBody>
      </p:sp>
      <p:sp>
        <p:nvSpPr>
          <p:cNvPr id="10" name="TextBox 9">
            <a:extLst>
              <a:ext uri="{FF2B5EF4-FFF2-40B4-BE49-F238E27FC236}">
                <a16:creationId xmlns:a16="http://schemas.microsoft.com/office/drawing/2014/main" id="{014A8650-AA09-4494-A48F-433ED198D4B5}"/>
              </a:ext>
            </a:extLst>
          </p:cNvPr>
          <p:cNvSpPr txBox="1"/>
          <p:nvPr/>
        </p:nvSpPr>
        <p:spPr>
          <a:xfrm>
            <a:off x="421678" y="3039390"/>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11" name="TextBox 10">
            <a:extLst>
              <a:ext uri="{FF2B5EF4-FFF2-40B4-BE49-F238E27FC236}">
                <a16:creationId xmlns:a16="http://schemas.microsoft.com/office/drawing/2014/main" id="{23DB0AA0-BEE7-4038-9C1E-5F7C6A92737A}"/>
              </a:ext>
            </a:extLst>
          </p:cNvPr>
          <p:cNvSpPr txBox="1"/>
          <p:nvPr/>
        </p:nvSpPr>
        <p:spPr>
          <a:xfrm>
            <a:off x="1756316" y="3052837"/>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12" name="Straight Connector 11">
            <a:extLst>
              <a:ext uri="{FF2B5EF4-FFF2-40B4-BE49-F238E27FC236}">
                <a16:creationId xmlns:a16="http://schemas.microsoft.com/office/drawing/2014/main" id="{68D504C8-F5B0-412C-A005-B132897B4A06}"/>
              </a:ext>
            </a:extLst>
          </p:cNvPr>
          <p:cNvCxnSpPr>
            <a:cxnSpLocks/>
          </p:cNvCxnSpPr>
          <p:nvPr/>
        </p:nvCxnSpPr>
        <p:spPr>
          <a:xfrm>
            <a:off x="419904" y="3581060"/>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350AF03-CFC0-4D88-BD23-CCD47731B919}"/>
              </a:ext>
            </a:extLst>
          </p:cNvPr>
          <p:cNvCxnSpPr>
            <a:cxnSpLocks/>
          </p:cNvCxnSpPr>
          <p:nvPr/>
        </p:nvCxnSpPr>
        <p:spPr>
          <a:xfrm>
            <a:off x="421678" y="4019838"/>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CF5C010-FC9B-432F-9C7E-B4097C6A741D}"/>
              </a:ext>
            </a:extLst>
          </p:cNvPr>
          <p:cNvSpPr txBox="1"/>
          <p:nvPr/>
        </p:nvSpPr>
        <p:spPr>
          <a:xfrm>
            <a:off x="1764299" y="3510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5" name="TextBox 14">
            <a:extLst>
              <a:ext uri="{FF2B5EF4-FFF2-40B4-BE49-F238E27FC236}">
                <a16:creationId xmlns:a16="http://schemas.microsoft.com/office/drawing/2014/main" id="{02172A40-BD05-4DCE-A2C8-D3D58F282E04}"/>
              </a:ext>
            </a:extLst>
          </p:cNvPr>
          <p:cNvSpPr txBox="1"/>
          <p:nvPr/>
        </p:nvSpPr>
        <p:spPr>
          <a:xfrm>
            <a:off x="922848" y="2314350"/>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BC9A8A87-A3E4-4C20-9C9F-3A73ADA33920}"/>
              </a:ext>
            </a:extLst>
          </p:cNvPr>
          <p:cNvSpPr txBox="1"/>
          <p:nvPr/>
        </p:nvSpPr>
        <p:spPr>
          <a:xfrm>
            <a:off x="1308524" y="350805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17FD7A10-E0E1-4D45-8058-C7119A4F0BEE}"/>
              </a:ext>
            </a:extLst>
          </p:cNvPr>
          <p:cNvSpPr txBox="1"/>
          <p:nvPr/>
        </p:nvSpPr>
        <p:spPr>
          <a:xfrm>
            <a:off x="880530" y="3510033"/>
            <a:ext cx="4599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9" name="TextBox 18">
            <a:extLst>
              <a:ext uri="{FF2B5EF4-FFF2-40B4-BE49-F238E27FC236}">
                <a16:creationId xmlns:a16="http://schemas.microsoft.com/office/drawing/2014/main" id="{8CF5C010-FC9B-432F-9C7E-B4097C6A741D}"/>
              </a:ext>
            </a:extLst>
          </p:cNvPr>
          <p:cNvSpPr txBox="1"/>
          <p:nvPr/>
        </p:nvSpPr>
        <p:spPr>
          <a:xfrm>
            <a:off x="2171750" y="3491563"/>
            <a:ext cx="43182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ml poured out</a:t>
            </a:r>
          </a:p>
        </p:txBody>
      </p:sp>
      <p:sp>
        <p:nvSpPr>
          <p:cNvPr id="20" name="TextBox 19">
            <a:extLst>
              <a:ext uri="{FF2B5EF4-FFF2-40B4-BE49-F238E27FC236}">
                <a16:creationId xmlns:a16="http://schemas.microsoft.com/office/drawing/2014/main" id="{3FCBE19B-F343-4703-ADE3-C80E940590A0}"/>
              </a:ext>
            </a:extLst>
          </p:cNvPr>
          <p:cNvSpPr txBox="1"/>
          <p:nvPr/>
        </p:nvSpPr>
        <p:spPr>
          <a:xfrm>
            <a:off x="6880921" y="2620828"/>
            <a:ext cx="4055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1" name="TextBox 20">
            <a:extLst>
              <a:ext uri="{FF2B5EF4-FFF2-40B4-BE49-F238E27FC236}">
                <a16:creationId xmlns:a16="http://schemas.microsoft.com/office/drawing/2014/main" id="{781A1192-630C-4219-9E45-811785689BC8}"/>
              </a:ext>
            </a:extLst>
          </p:cNvPr>
          <p:cNvSpPr txBox="1"/>
          <p:nvPr/>
        </p:nvSpPr>
        <p:spPr>
          <a:xfrm>
            <a:off x="6572279" y="3057537"/>
            <a:ext cx="229628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7 5 0</a:t>
            </a:r>
          </a:p>
        </p:txBody>
      </p:sp>
      <p:cxnSp>
        <p:nvCxnSpPr>
          <p:cNvPr id="22" name="Straight Connector 21">
            <a:extLst>
              <a:ext uri="{FF2B5EF4-FFF2-40B4-BE49-F238E27FC236}">
                <a16:creationId xmlns:a16="http://schemas.microsoft.com/office/drawing/2014/main" id="{000BBF75-9B3D-4869-A5A7-E9C01C954DA4}"/>
              </a:ext>
            </a:extLst>
          </p:cNvPr>
          <p:cNvCxnSpPr>
            <a:cxnSpLocks/>
          </p:cNvCxnSpPr>
          <p:nvPr/>
        </p:nvCxnSpPr>
        <p:spPr>
          <a:xfrm>
            <a:off x="6448083" y="3567760"/>
            <a:ext cx="22130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132516B-FB0D-414A-A4DD-BBB59202CC61}"/>
              </a:ext>
            </a:extLst>
          </p:cNvPr>
          <p:cNvCxnSpPr>
            <a:cxnSpLocks/>
          </p:cNvCxnSpPr>
          <p:nvPr/>
        </p:nvCxnSpPr>
        <p:spPr>
          <a:xfrm>
            <a:off x="6455767" y="4019838"/>
            <a:ext cx="22130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2E87F897-A252-41C6-A8D5-104C85EDDF82}"/>
              </a:ext>
            </a:extLst>
          </p:cNvPr>
          <p:cNvSpPr txBox="1"/>
          <p:nvPr/>
        </p:nvSpPr>
        <p:spPr>
          <a:xfrm>
            <a:off x="7187001" y="2626730"/>
            <a:ext cx="16124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0 0 0</a:t>
            </a:r>
          </a:p>
        </p:txBody>
      </p:sp>
      <p:cxnSp>
        <p:nvCxnSpPr>
          <p:cNvPr id="26" name="Straight Connector 25">
            <a:extLst>
              <a:ext uri="{FF2B5EF4-FFF2-40B4-BE49-F238E27FC236}">
                <a16:creationId xmlns:a16="http://schemas.microsoft.com/office/drawing/2014/main" id="{64C54E99-C018-4425-82EB-E418CBEDCDFD}"/>
              </a:ext>
            </a:extLst>
          </p:cNvPr>
          <p:cNvCxnSpPr>
            <a:cxnSpLocks/>
          </p:cNvCxnSpPr>
          <p:nvPr/>
        </p:nvCxnSpPr>
        <p:spPr>
          <a:xfrm flipV="1">
            <a:off x="6880921" y="269983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005AACC-6AEF-4880-970D-5D879B52DDF6}"/>
              </a:ext>
            </a:extLst>
          </p:cNvPr>
          <p:cNvSpPr txBox="1"/>
          <p:nvPr/>
        </p:nvSpPr>
        <p:spPr>
          <a:xfrm>
            <a:off x="6918067" y="2384093"/>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D376EB44-AECA-45E4-8DB1-9DE9DD1AC59B}"/>
              </a:ext>
            </a:extLst>
          </p:cNvPr>
          <p:cNvSpPr txBox="1"/>
          <p:nvPr/>
        </p:nvSpPr>
        <p:spPr>
          <a:xfrm>
            <a:off x="7220680" y="2653387"/>
            <a:ext cx="40556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29" name="Straight Connector 28">
            <a:extLst>
              <a:ext uri="{FF2B5EF4-FFF2-40B4-BE49-F238E27FC236}">
                <a16:creationId xmlns:a16="http://schemas.microsoft.com/office/drawing/2014/main" id="{6805E570-948E-4DF2-AAA7-971C7B4F870C}"/>
              </a:ext>
            </a:extLst>
          </p:cNvPr>
          <p:cNvCxnSpPr>
            <a:cxnSpLocks/>
          </p:cNvCxnSpPr>
          <p:nvPr/>
        </p:nvCxnSpPr>
        <p:spPr>
          <a:xfrm flipV="1">
            <a:off x="7321401" y="269983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2C7090A6-A6CA-4EFE-BB44-DD4C970EFE9A}"/>
              </a:ext>
            </a:extLst>
          </p:cNvPr>
          <p:cNvSpPr txBox="1"/>
          <p:nvPr/>
        </p:nvSpPr>
        <p:spPr>
          <a:xfrm>
            <a:off x="7358547" y="2384093"/>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9</a:t>
            </a:r>
          </a:p>
        </p:txBody>
      </p:sp>
      <p:sp>
        <p:nvSpPr>
          <p:cNvPr id="31" name="TextBox 30">
            <a:extLst>
              <a:ext uri="{FF2B5EF4-FFF2-40B4-BE49-F238E27FC236}">
                <a16:creationId xmlns:a16="http://schemas.microsoft.com/office/drawing/2014/main" id="{71E827FD-E5B1-4593-A9E1-F9C902906287}"/>
              </a:ext>
            </a:extLst>
          </p:cNvPr>
          <p:cNvSpPr txBox="1"/>
          <p:nvPr/>
        </p:nvSpPr>
        <p:spPr>
          <a:xfrm>
            <a:off x="7661160" y="2653387"/>
            <a:ext cx="40556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08189290-26D8-48D9-B825-9206D0712257}"/>
              </a:ext>
            </a:extLst>
          </p:cNvPr>
          <p:cNvSpPr txBox="1"/>
          <p:nvPr/>
        </p:nvSpPr>
        <p:spPr>
          <a:xfrm>
            <a:off x="8198084"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6" name="TextBox 35">
            <a:extLst>
              <a:ext uri="{FF2B5EF4-FFF2-40B4-BE49-F238E27FC236}">
                <a16:creationId xmlns:a16="http://schemas.microsoft.com/office/drawing/2014/main" id="{3C1C5E71-AD1C-4BA0-B243-BAF4BE728645}"/>
              </a:ext>
            </a:extLst>
          </p:cNvPr>
          <p:cNvSpPr txBox="1"/>
          <p:nvPr/>
        </p:nvSpPr>
        <p:spPr>
          <a:xfrm>
            <a:off x="7755736"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7" name="TextBox 36">
            <a:extLst>
              <a:ext uri="{FF2B5EF4-FFF2-40B4-BE49-F238E27FC236}">
                <a16:creationId xmlns:a16="http://schemas.microsoft.com/office/drawing/2014/main" id="{C5A13858-03DB-4084-94D3-EC33806AE576}"/>
              </a:ext>
            </a:extLst>
          </p:cNvPr>
          <p:cNvSpPr txBox="1"/>
          <p:nvPr/>
        </p:nvSpPr>
        <p:spPr>
          <a:xfrm>
            <a:off x="7310244" y="3499675"/>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8" name="TextBox 37">
            <a:extLst>
              <a:ext uri="{FF2B5EF4-FFF2-40B4-BE49-F238E27FC236}">
                <a16:creationId xmlns:a16="http://schemas.microsoft.com/office/drawing/2014/main" id="{1BB1035E-392C-4C77-B0C3-48ACF4070B2D}"/>
              </a:ext>
            </a:extLst>
          </p:cNvPr>
          <p:cNvSpPr txBox="1"/>
          <p:nvPr/>
        </p:nvSpPr>
        <p:spPr>
          <a:xfrm>
            <a:off x="6863244"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8CF5C010-FC9B-432F-9C7E-B4097C6A741D}"/>
              </a:ext>
            </a:extLst>
          </p:cNvPr>
          <p:cNvSpPr txBox="1"/>
          <p:nvPr/>
        </p:nvSpPr>
        <p:spPr>
          <a:xfrm>
            <a:off x="8630742" y="3488344"/>
            <a:ext cx="18857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ml left</a:t>
            </a:r>
          </a:p>
        </p:txBody>
      </p:sp>
      <p:sp>
        <p:nvSpPr>
          <p:cNvPr id="40" name="Rectangle 39">
            <a:extLst>
              <a:ext uri="{FF2B5EF4-FFF2-40B4-BE49-F238E27FC236}">
                <a16:creationId xmlns:a16="http://schemas.microsoft.com/office/drawing/2014/main" id="{3C35FD47-1333-481C-BBF2-BBA16D710C95}"/>
              </a:ext>
            </a:extLst>
          </p:cNvPr>
          <p:cNvSpPr/>
          <p:nvPr/>
        </p:nvSpPr>
        <p:spPr>
          <a:xfrm>
            <a:off x="7187001" y="1528262"/>
            <a:ext cx="249638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250 millilitres</a:t>
            </a:r>
          </a:p>
        </p:txBody>
      </p:sp>
    </p:spTree>
    <p:extLst>
      <p:ext uri="{BB962C8B-B14F-4D97-AF65-F5344CB8AC3E}">
        <p14:creationId xmlns:p14="http://schemas.microsoft.com/office/powerpoint/2010/main" val="1947348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500"/>
                                        <p:tgtEl>
                                          <p:spTgt spid="6"/>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5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6"/>
                                        </p:tgtEl>
                                      </p:cBhvr>
                                    </p:animEffect>
                                    <p:set>
                                      <p:cBhvr>
                                        <p:cTn id="42" dur="1" fill="hold">
                                          <p:stCondLst>
                                            <p:cond delay="499"/>
                                          </p:stCondLst>
                                        </p:cTn>
                                        <p:tgtEl>
                                          <p:spTgt spid="6"/>
                                        </p:tgtEl>
                                        <p:attrNameLst>
                                          <p:attrName>style.visibility</p:attrName>
                                        </p:attrNameLst>
                                      </p:cBhvr>
                                      <p:to>
                                        <p:strVal val="hidden"/>
                                      </p:to>
                                    </p:set>
                                  </p:childTnLst>
                                </p:cTn>
                              </p:par>
                            </p:childTnLst>
                          </p:cTn>
                        </p:par>
                        <p:par>
                          <p:cTn id="43" fill="hold">
                            <p:stCondLst>
                              <p:cond delay="500"/>
                            </p:stCondLst>
                            <p:childTnLst>
                              <p:par>
                                <p:cTn id="44" presetID="10" presetClass="entr" presetSubtype="0" fill="hold" grpId="0"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7"/>
                                        </p:tgtEl>
                                      </p:cBhvr>
                                    </p:animEffect>
                                    <p:set>
                                      <p:cBhvr>
                                        <p:cTn id="61" dur="1" fill="hold">
                                          <p:stCondLst>
                                            <p:cond delay="499"/>
                                          </p:stCondLst>
                                        </p:cTn>
                                        <p:tgtEl>
                                          <p:spTgt spid="7"/>
                                        </p:tgtEl>
                                        <p:attrNameLst>
                                          <p:attrName>style.visibility</p:attrName>
                                        </p:attrNameLst>
                                      </p:cBhvr>
                                      <p:to>
                                        <p:strVal val="hidden"/>
                                      </p:to>
                                    </p:se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fade">
                                      <p:cBhvr>
                                        <p:cTn id="65" dur="500"/>
                                        <p:tgtEl>
                                          <p:spTgt spid="8"/>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5"/>
                                        </p:tgtEl>
                                      </p:cBhvr>
                                    </p:animEffect>
                                    <p:set>
                                      <p:cBhvr>
                                        <p:cTn id="75" dur="1" fill="hold">
                                          <p:stCondLst>
                                            <p:cond delay="499"/>
                                          </p:stCondLst>
                                        </p:cTn>
                                        <p:tgtEl>
                                          <p:spTgt spid="5"/>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8"/>
                                        </p:tgtEl>
                                      </p:cBhvr>
                                    </p:animEffect>
                                    <p:set>
                                      <p:cBhvr>
                                        <p:cTn id="78" dur="1" fill="hold">
                                          <p:stCondLst>
                                            <p:cond delay="499"/>
                                          </p:stCondLst>
                                        </p:cTn>
                                        <p:tgtEl>
                                          <p:spTgt spid="8"/>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9"/>
                                        </p:tgtEl>
                                        <p:attrNameLst>
                                          <p:attrName>style.visibility</p:attrName>
                                        </p:attrNameLst>
                                      </p:cBhvr>
                                      <p:to>
                                        <p:strVal val="visible"/>
                                      </p:to>
                                    </p:set>
                                    <p:animEffect transition="in" filter="fade">
                                      <p:cBhvr>
                                        <p:cTn id="83" dur="500"/>
                                        <p:tgtEl>
                                          <p:spTgt spid="19"/>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0"/>
                                        </p:tgtEl>
                                        <p:attrNameLst>
                                          <p:attrName>style.visibility</p:attrName>
                                        </p:attrNameLst>
                                      </p:cBhvr>
                                      <p:to>
                                        <p:strVal val="visible"/>
                                      </p:to>
                                    </p:set>
                                    <p:animEffect transition="in" filter="fade">
                                      <p:cBhvr>
                                        <p:cTn id="88" dur="500"/>
                                        <p:tgtEl>
                                          <p:spTgt spid="20"/>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500"/>
                                        <p:tgtEl>
                                          <p:spTgt spid="21"/>
                                        </p:tgtEl>
                                      </p:cBhvr>
                                    </p:animEffect>
                                  </p:childTnLst>
                                </p:cTn>
                              </p:par>
                              <p:par>
                                <p:cTn id="92" presetID="10" presetClass="entr" presetSubtype="0"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par>
                                <p:cTn id="95" presetID="10" presetClass="entr" presetSubtype="0" fill="hold" nodeType="with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4"/>
                                        </p:tgtEl>
                                        <p:attrNameLst>
                                          <p:attrName>style.visibility</p:attrName>
                                        </p:attrNameLst>
                                      </p:cBhvr>
                                      <p:to>
                                        <p:strVal val="visible"/>
                                      </p:to>
                                    </p:set>
                                    <p:animEffect transition="in" filter="fade">
                                      <p:cBhvr>
                                        <p:cTn id="100" dur="500"/>
                                        <p:tgtEl>
                                          <p:spTgt spid="24"/>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35"/>
                                        </p:tgtEl>
                                        <p:attrNameLst>
                                          <p:attrName>style.visibility</p:attrName>
                                        </p:attrNameLst>
                                      </p:cBhvr>
                                      <p:to>
                                        <p:strVal val="visible"/>
                                      </p:to>
                                    </p:set>
                                    <p:animEffect transition="in" filter="fade">
                                      <p:cBhvr>
                                        <p:cTn id="105" dur="500"/>
                                        <p:tgtEl>
                                          <p:spTgt spid="35"/>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nodeType="click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27"/>
                                        </p:tgtEl>
                                        <p:attrNameLst>
                                          <p:attrName>style.visibility</p:attrName>
                                        </p:attrNameLst>
                                      </p:cBhvr>
                                      <p:to>
                                        <p:strVal val="visible"/>
                                      </p:to>
                                    </p:set>
                                    <p:animEffect transition="in" filter="fade">
                                      <p:cBhvr>
                                        <p:cTn id="115" dur="500"/>
                                        <p:tgtEl>
                                          <p:spTgt spid="27"/>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28"/>
                                        </p:tgtEl>
                                        <p:attrNameLst>
                                          <p:attrName>style.visibility</p:attrName>
                                        </p:attrNameLst>
                                      </p:cBhvr>
                                      <p:to>
                                        <p:strVal val="visible"/>
                                      </p:to>
                                    </p:set>
                                    <p:animEffect transition="in" filter="fade">
                                      <p:cBhvr>
                                        <p:cTn id="120" dur="500"/>
                                        <p:tgtEl>
                                          <p:spTgt spid="28"/>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nodeType="clickEffect">
                                  <p:stCondLst>
                                    <p:cond delay="0"/>
                                  </p:stCondLst>
                                  <p:childTnLst>
                                    <p:set>
                                      <p:cBhvr>
                                        <p:cTn id="124" dur="1" fill="hold">
                                          <p:stCondLst>
                                            <p:cond delay="0"/>
                                          </p:stCondLst>
                                        </p:cTn>
                                        <p:tgtEl>
                                          <p:spTgt spid="29"/>
                                        </p:tgtEl>
                                        <p:attrNameLst>
                                          <p:attrName>style.visibility</p:attrName>
                                        </p:attrNameLst>
                                      </p:cBhvr>
                                      <p:to>
                                        <p:strVal val="visible"/>
                                      </p:to>
                                    </p:set>
                                    <p:animEffect transition="in" filter="fade">
                                      <p:cBhvr>
                                        <p:cTn id="125" dur="500"/>
                                        <p:tgtEl>
                                          <p:spTgt spid="2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0"/>
                                        </p:tgtEl>
                                        <p:attrNameLst>
                                          <p:attrName>style.visibility</p:attrName>
                                        </p:attrNameLst>
                                      </p:cBhvr>
                                      <p:to>
                                        <p:strVal val="visible"/>
                                      </p:to>
                                    </p:set>
                                    <p:animEffect transition="in" filter="fade">
                                      <p:cBhvr>
                                        <p:cTn id="130" dur="500"/>
                                        <p:tgtEl>
                                          <p:spTgt spid="30"/>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1"/>
                                        </p:tgtEl>
                                        <p:attrNameLst>
                                          <p:attrName>style.visibility</p:attrName>
                                        </p:attrNameLst>
                                      </p:cBhvr>
                                      <p:to>
                                        <p:strVal val="visible"/>
                                      </p:to>
                                    </p:set>
                                    <p:animEffect transition="in" filter="fade">
                                      <p:cBhvr>
                                        <p:cTn id="135" dur="500"/>
                                        <p:tgtEl>
                                          <p:spTgt spid="31"/>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fade">
                                      <p:cBhvr>
                                        <p:cTn id="140" dur="500"/>
                                        <p:tgtEl>
                                          <p:spTgt spid="36"/>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37"/>
                                        </p:tgtEl>
                                        <p:attrNameLst>
                                          <p:attrName>style.visibility</p:attrName>
                                        </p:attrNameLst>
                                      </p:cBhvr>
                                      <p:to>
                                        <p:strVal val="visible"/>
                                      </p:to>
                                    </p:set>
                                    <p:animEffect transition="in" filter="fade">
                                      <p:cBhvr>
                                        <p:cTn id="145" dur="500"/>
                                        <p:tgtEl>
                                          <p:spTgt spid="37"/>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38"/>
                                        </p:tgtEl>
                                        <p:attrNameLst>
                                          <p:attrName>style.visibility</p:attrName>
                                        </p:attrNameLst>
                                      </p:cBhvr>
                                      <p:to>
                                        <p:strVal val="visible"/>
                                      </p:to>
                                    </p:set>
                                    <p:animEffect transition="in" filter="fade">
                                      <p:cBhvr>
                                        <p:cTn id="150" dur="500"/>
                                        <p:tgtEl>
                                          <p:spTgt spid="3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39"/>
                                        </p:tgtEl>
                                        <p:attrNameLst>
                                          <p:attrName>style.visibility</p:attrName>
                                        </p:attrNameLst>
                                      </p:cBhvr>
                                      <p:to>
                                        <p:strVal val="visible"/>
                                      </p:to>
                                    </p:set>
                                    <p:animEffect transition="in" filter="fade">
                                      <p:cBhvr>
                                        <p:cTn id="155" dur="500"/>
                                        <p:tgtEl>
                                          <p:spTgt spid="3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40"/>
                                        </p:tgtEl>
                                        <p:attrNameLst>
                                          <p:attrName>style.visibility</p:attrName>
                                        </p:attrNameLst>
                                      </p:cBhvr>
                                      <p:to>
                                        <p:strVal val="visible"/>
                                      </p:to>
                                    </p:set>
                                    <p:animEffect transition="in" filter="fade">
                                      <p:cBhvr>
                                        <p:cTn id="16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8" grpId="0" animBg="1"/>
      <p:bldP spid="8" grpId="1" animBg="1"/>
      <p:bldP spid="9" grpId="0"/>
      <p:bldP spid="10" grpId="0"/>
      <p:bldP spid="11" grpId="0"/>
      <p:bldP spid="14" grpId="0"/>
      <p:bldP spid="15" grpId="0"/>
      <p:bldP spid="16" grpId="0"/>
      <p:bldP spid="17" grpId="0"/>
      <p:bldP spid="19" grpId="0"/>
      <p:bldP spid="20" grpId="0"/>
      <p:bldP spid="21" grpId="0"/>
      <p:bldP spid="24" grpId="0"/>
      <p:bldP spid="27" grpId="0"/>
      <p:bldP spid="28" grpId="0"/>
      <p:bldP spid="30" grpId="0"/>
      <p:bldP spid="31" grpId="0"/>
      <p:bldP spid="35" grpId="0"/>
      <p:bldP spid="36" grpId="0"/>
      <p:bldP spid="37" grpId="0"/>
      <p:bldP spid="38" grpId="0"/>
      <p:bldP spid="39" grpId="0"/>
      <p:bldP spid="40"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this three-digit number so that it is a multiple of 9</a:t>
            </a:r>
          </a:p>
        </p:txBody>
      </p:sp>
      <p:pic>
        <p:nvPicPr>
          <p:cNvPr id="199682" name="Picture 2">
            <a:extLst>
              <a:ext uri="{FF2B5EF4-FFF2-40B4-BE49-F238E27FC236}">
                <a16:creationId xmlns:a16="http://schemas.microsoft.com/office/drawing/2014/main" id="{16656B74-76A2-4177-ACC6-7344F005A7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5674" y="854768"/>
            <a:ext cx="2400293" cy="974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FE65BAA-4534-4FF3-B9D4-E9160088E48E}"/>
              </a:ext>
            </a:extLst>
          </p:cNvPr>
          <p:cNvSpPr txBox="1"/>
          <p:nvPr/>
        </p:nvSpPr>
        <p:spPr>
          <a:xfrm>
            <a:off x="3364728" y="80325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x 9 = 27</a:t>
            </a:r>
          </a:p>
        </p:txBody>
      </p:sp>
      <p:sp>
        <p:nvSpPr>
          <p:cNvPr id="6" name="TextBox 5">
            <a:extLst>
              <a:ext uri="{FF2B5EF4-FFF2-40B4-BE49-F238E27FC236}">
                <a16:creationId xmlns:a16="http://schemas.microsoft.com/office/drawing/2014/main" id="{F69D8310-8391-4FB1-91FF-C87E6044581A}"/>
              </a:ext>
            </a:extLst>
          </p:cNvPr>
          <p:cNvSpPr txBox="1"/>
          <p:nvPr/>
        </p:nvSpPr>
        <p:spPr>
          <a:xfrm>
            <a:off x="3364727" y="1341784"/>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 x 9 = 270</a:t>
            </a:r>
          </a:p>
        </p:txBody>
      </p:sp>
      <p:sp>
        <p:nvSpPr>
          <p:cNvPr id="7" name="TextBox 6">
            <a:extLst>
              <a:ext uri="{FF2B5EF4-FFF2-40B4-BE49-F238E27FC236}">
                <a16:creationId xmlns:a16="http://schemas.microsoft.com/office/drawing/2014/main" id="{21C283C1-5E01-4CCC-9A23-29D7296CFBB2}"/>
              </a:ext>
            </a:extLst>
          </p:cNvPr>
          <p:cNvSpPr txBox="1"/>
          <p:nvPr/>
        </p:nvSpPr>
        <p:spPr>
          <a:xfrm>
            <a:off x="1523964" y="1047068"/>
            <a:ext cx="16087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a:t>
            </a:r>
          </a:p>
        </p:txBody>
      </p:sp>
      <p:sp>
        <p:nvSpPr>
          <p:cNvPr id="8" name="Rectangle 7">
            <a:extLst>
              <a:ext uri="{FF2B5EF4-FFF2-40B4-BE49-F238E27FC236}">
                <a16:creationId xmlns:a16="http://schemas.microsoft.com/office/drawing/2014/main" id="{6ADEF036-E4E5-4813-AB80-40CC506676A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65594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one number in each place in the sorting diagram.</a:t>
            </a:r>
          </a:p>
        </p:txBody>
      </p:sp>
      <p:pic>
        <p:nvPicPr>
          <p:cNvPr id="3" name="Picture 2">
            <a:extLst>
              <a:ext uri="{FF2B5EF4-FFF2-40B4-BE49-F238E27FC236}">
                <a16:creationId xmlns:a16="http://schemas.microsoft.com/office/drawing/2014/main" id="{56DEDE5E-63DC-4BBF-B148-4C60883AECE2}"/>
              </a:ext>
            </a:extLst>
          </p:cNvPr>
          <p:cNvPicPr>
            <a:picLocks noChangeAspect="1"/>
          </p:cNvPicPr>
          <p:nvPr/>
        </p:nvPicPr>
        <p:blipFill>
          <a:blip r:embed="rId3"/>
          <a:stretch>
            <a:fillRect/>
          </a:stretch>
        </p:blipFill>
        <p:spPr>
          <a:xfrm>
            <a:off x="610740" y="880460"/>
            <a:ext cx="6974917" cy="1680500"/>
          </a:xfrm>
          <a:prstGeom prst="rect">
            <a:avLst/>
          </a:prstGeom>
        </p:spPr>
      </p:pic>
      <p:sp>
        <p:nvSpPr>
          <p:cNvPr id="5" name="TextBox 4">
            <a:extLst>
              <a:ext uri="{FF2B5EF4-FFF2-40B4-BE49-F238E27FC236}">
                <a16:creationId xmlns:a16="http://schemas.microsoft.com/office/drawing/2014/main" id="{ACF1562D-A492-4838-8362-666787AE1E83}"/>
              </a:ext>
            </a:extLst>
          </p:cNvPr>
          <p:cNvSpPr txBox="1"/>
          <p:nvPr/>
        </p:nvSpPr>
        <p:spPr>
          <a:xfrm>
            <a:off x="1957644" y="1774498"/>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D2AFB466-BDF4-4D68-9198-66ACB98A6FE8}"/>
              </a:ext>
            </a:extLst>
          </p:cNvPr>
          <p:cNvSpPr txBox="1"/>
          <p:nvPr/>
        </p:nvSpPr>
        <p:spPr>
          <a:xfrm>
            <a:off x="5525597" y="1780517"/>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7" name="Rectangle 6">
            <a:extLst>
              <a:ext uri="{FF2B5EF4-FFF2-40B4-BE49-F238E27FC236}">
                <a16:creationId xmlns:a16="http://schemas.microsoft.com/office/drawing/2014/main" id="{52584F47-21D8-477D-AF72-12A56D33CB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6604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Five children shared 4 packs of sweets equally.</a:t>
            </a:r>
          </a:p>
          <a:p>
            <a:r>
              <a:rPr lang="en-US" sz="3200" b="1" dirty="0"/>
              <a:t>What fraction of a packet did they each receive?</a:t>
            </a:r>
          </a:p>
        </p:txBody>
      </p:sp>
      <p:cxnSp>
        <p:nvCxnSpPr>
          <p:cNvPr id="4" name="Straight Connector 3">
            <a:extLst>
              <a:ext uri="{FF2B5EF4-FFF2-40B4-BE49-F238E27FC236}">
                <a16:creationId xmlns:a16="http://schemas.microsoft.com/office/drawing/2014/main" id="{D2EADB1D-7495-49CA-B86A-7583A9EA1B5A}"/>
              </a:ext>
            </a:extLst>
          </p:cNvPr>
          <p:cNvCxnSpPr>
            <a:cxnSpLocks/>
          </p:cNvCxnSpPr>
          <p:nvPr/>
        </p:nvCxnSpPr>
        <p:spPr>
          <a:xfrm>
            <a:off x="8511158" y="870273"/>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E32B20A2-53E5-42B1-85B8-95F706D39C3E}"/>
              </a:ext>
            </a:extLst>
          </p:cNvPr>
          <p:cNvSpPr txBox="1"/>
          <p:nvPr/>
        </p:nvSpPr>
        <p:spPr>
          <a:xfrm>
            <a:off x="8496863" y="811747"/>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7AF336DE-653F-4513-8EC8-5C76D338DE49}"/>
              </a:ext>
            </a:extLst>
          </p:cNvPr>
          <p:cNvSpPr txBox="1"/>
          <p:nvPr/>
        </p:nvSpPr>
        <p:spPr>
          <a:xfrm>
            <a:off x="8495580" y="365705"/>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 name="Rectangle 6">
            <a:extLst>
              <a:ext uri="{FF2B5EF4-FFF2-40B4-BE49-F238E27FC236}">
                <a16:creationId xmlns:a16="http://schemas.microsoft.com/office/drawing/2014/main" id="{848B1C66-E62B-4D02-AB27-A19E139799E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71340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D0D39B9-30A4-4D1C-8FEE-C4CD1FC5F379}"/>
              </a:ext>
            </a:extLst>
          </p:cNvPr>
          <p:cNvSpPr/>
          <p:nvPr/>
        </p:nvSpPr>
        <p:spPr>
          <a:xfrm>
            <a:off x="103032" y="51516"/>
            <a:ext cx="3525078"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an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open top cube.</a:t>
            </a:r>
          </a:p>
        </p:txBody>
      </p:sp>
      <p:pic>
        <p:nvPicPr>
          <p:cNvPr id="3" name="Picture 2" descr="https://app.doublestruck.eu/content/K2_REAS/HTML/Q/Q03Y5A12_files/image001.jpg">
            <a:extLst>
              <a:ext uri="{FF2B5EF4-FFF2-40B4-BE49-F238E27FC236}">
                <a16:creationId xmlns:a16="http://schemas.microsoft.com/office/drawing/2014/main" id="{83DF2B99-059F-4D21-93A5-09A36E4A39F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44558" y="1177930"/>
            <a:ext cx="2045716" cy="2119568"/>
          </a:xfrm>
          <a:prstGeom prst="rect">
            <a:avLst/>
          </a:prstGeom>
          <a:noFill/>
          <a:ln>
            <a:noFill/>
          </a:ln>
        </p:spPr>
      </p:pic>
      <p:sp>
        <p:nvSpPr>
          <p:cNvPr id="4" name="Rectangle 3">
            <a:extLst>
              <a:ext uri="{FF2B5EF4-FFF2-40B4-BE49-F238E27FC236}">
                <a16:creationId xmlns:a16="http://schemas.microsoft.com/office/drawing/2014/main" id="{1816C8C8-FD36-4EB0-9308-FA8D391359BD}"/>
              </a:ext>
            </a:extLst>
          </p:cNvPr>
          <p:cNvSpPr/>
          <p:nvPr/>
        </p:nvSpPr>
        <p:spPr>
          <a:xfrm>
            <a:off x="3763617" y="1077218"/>
            <a:ext cx="8083826"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the net from which it is made.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on the square which is its base.</a:t>
            </a:r>
          </a:p>
        </p:txBody>
      </p:sp>
      <p:pic>
        <p:nvPicPr>
          <p:cNvPr id="5" name="Picture 4" descr="https://app.doublestruck.eu/content/K2_REAS/HTML/Q/Q03Y5A12_files/image004.jpg">
            <a:extLst>
              <a:ext uri="{FF2B5EF4-FFF2-40B4-BE49-F238E27FC236}">
                <a16:creationId xmlns:a16="http://schemas.microsoft.com/office/drawing/2014/main" id="{658B38C8-9FB7-43A6-9519-934078DF69B6}"/>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4436533" y="2673146"/>
            <a:ext cx="6165206" cy="3107636"/>
          </a:xfrm>
          <a:prstGeom prst="rect">
            <a:avLst/>
          </a:prstGeom>
          <a:noFill/>
          <a:ln>
            <a:noFill/>
          </a:ln>
        </p:spPr>
      </p:pic>
      <p:sp>
        <p:nvSpPr>
          <p:cNvPr id="6" name="Rectangle 5">
            <a:extLst>
              <a:ext uri="{FF2B5EF4-FFF2-40B4-BE49-F238E27FC236}">
                <a16:creationId xmlns:a16="http://schemas.microsoft.com/office/drawing/2014/main" id="{F55998FD-D906-4994-9C37-FBC40FFD72B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14C8F0FD-D21C-489E-A79C-3588E9529E9B}"/>
              </a:ext>
            </a:extLst>
          </p:cNvPr>
          <p:cNvSpPr/>
          <p:nvPr/>
        </p:nvSpPr>
        <p:spPr>
          <a:xfrm>
            <a:off x="6384093" y="46424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9" name="Connector: Curved 8">
            <a:extLst>
              <a:ext uri="{FF2B5EF4-FFF2-40B4-BE49-F238E27FC236}">
                <a16:creationId xmlns:a16="http://schemas.microsoft.com/office/drawing/2014/main" id="{F4B3D4F7-6DE3-411F-A4E8-A479998EC492}"/>
              </a:ext>
            </a:extLst>
          </p:cNvPr>
          <p:cNvCxnSpPr>
            <a:cxnSpLocks/>
          </p:cNvCxnSpPr>
          <p:nvPr/>
        </p:nvCxnSpPr>
        <p:spPr>
          <a:xfrm rot="10800000" flipV="1">
            <a:off x="7519136" y="4210031"/>
            <a:ext cx="785458" cy="769476"/>
          </a:xfrm>
          <a:prstGeom prst="curvedConnector3">
            <a:avLst>
              <a:gd name="adj1" fmla="val 415"/>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FE948830-5E50-41CE-AF50-B3E82F78A516}"/>
              </a:ext>
            </a:extLst>
          </p:cNvPr>
          <p:cNvGrpSpPr/>
          <p:nvPr/>
        </p:nvGrpSpPr>
        <p:grpSpPr>
          <a:xfrm>
            <a:off x="6822386" y="4199467"/>
            <a:ext cx="2931214" cy="1964266"/>
            <a:chOff x="6822386" y="4199467"/>
            <a:chExt cx="2931214" cy="1964266"/>
          </a:xfrm>
        </p:grpSpPr>
        <p:sp>
          <p:nvSpPr>
            <p:cNvPr id="13" name="Freeform: Shape 12">
              <a:extLst>
                <a:ext uri="{FF2B5EF4-FFF2-40B4-BE49-F238E27FC236}">
                  <a16:creationId xmlns:a16="http://schemas.microsoft.com/office/drawing/2014/main" id="{8065A734-B115-43BF-ABFC-A04E11C5D2BD}"/>
                </a:ext>
              </a:extLst>
            </p:cNvPr>
            <p:cNvSpPr/>
            <p:nvPr/>
          </p:nvSpPr>
          <p:spPr>
            <a:xfrm>
              <a:off x="6822386" y="4199467"/>
              <a:ext cx="2931214" cy="1964266"/>
            </a:xfrm>
            <a:custGeom>
              <a:avLst/>
              <a:gdLst>
                <a:gd name="connsiteX0" fmla="*/ 2931214 w 2931214"/>
                <a:gd name="connsiteY0" fmla="*/ 0 h 1964266"/>
                <a:gd name="connsiteX1" fmla="*/ 2897347 w 2931214"/>
                <a:gd name="connsiteY1" fmla="*/ 118533 h 1964266"/>
                <a:gd name="connsiteX2" fmla="*/ 2863481 w 2931214"/>
                <a:gd name="connsiteY2" fmla="*/ 169333 h 1964266"/>
                <a:gd name="connsiteX3" fmla="*/ 2778814 w 2931214"/>
                <a:gd name="connsiteY3" fmla="*/ 389466 h 1964266"/>
                <a:gd name="connsiteX4" fmla="*/ 2694147 w 2931214"/>
                <a:gd name="connsiteY4" fmla="*/ 491066 h 1964266"/>
                <a:gd name="connsiteX5" fmla="*/ 2660281 w 2931214"/>
                <a:gd name="connsiteY5" fmla="*/ 541866 h 1964266"/>
                <a:gd name="connsiteX6" fmla="*/ 2609481 w 2931214"/>
                <a:gd name="connsiteY6" fmla="*/ 592666 h 1964266"/>
                <a:gd name="connsiteX7" fmla="*/ 2440147 w 2931214"/>
                <a:gd name="connsiteY7" fmla="*/ 812800 h 1964266"/>
                <a:gd name="connsiteX8" fmla="*/ 2406281 w 2931214"/>
                <a:gd name="connsiteY8" fmla="*/ 897466 h 1964266"/>
                <a:gd name="connsiteX9" fmla="*/ 2287747 w 2931214"/>
                <a:gd name="connsiteY9" fmla="*/ 1032933 h 1964266"/>
                <a:gd name="connsiteX10" fmla="*/ 2236947 w 2931214"/>
                <a:gd name="connsiteY10" fmla="*/ 1100666 h 1964266"/>
                <a:gd name="connsiteX11" fmla="*/ 2203081 w 2931214"/>
                <a:gd name="connsiteY11" fmla="*/ 1168400 h 1964266"/>
                <a:gd name="connsiteX12" fmla="*/ 2135347 w 2931214"/>
                <a:gd name="connsiteY12" fmla="*/ 1270000 h 1964266"/>
                <a:gd name="connsiteX13" fmla="*/ 2016814 w 2931214"/>
                <a:gd name="connsiteY13" fmla="*/ 1422400 h 1964266"/>
                <a:gd name="connsiteX14" fmla="*/ 1966014 w 2931214"/>
                <a:gd name="connsiteY14" fmla="*/ 1473200 h 1964266"/>
                <a:gd name="connsiteX15" fmla="*/ 1915214 w 2931214"/>
                <a:gd name="connsiteY15" fmla="*/ 1490133 h 1964266"/>
                <a:gd name="connsiteX16" fmla="*/ 1779747 w 2931214"/>
                <a:gd name="connsiteY16" fmla="*/ 1557866 h 1964266"/>
                <a:gd name="connsiteX17" fmla="*/ 1712014 w 2931214"/>
                <a:gd name="connsiteY17" fmla="*/ 1608666 h 1964266"/>
                <a:gd name="connsiteX18" fmla="*/ 1593481 w 2931214"/>
                <a:gd name="connsiteY18" fmla="*/ 1625600 h 1964266"/>
                <a:gd name="connsiteX19" fmla="*/ 1424147 w 2931214"/>
                <a:gd name="connsiteY19" fmla="*/ 1693333 h 1964266"/>
                <a:gd name="connsiteX20" fmla="*/ 1373347 w 2931214"/>
                <a:gd name="connsiteY20" fmla="*/ 1710266 h 1964266"/>
                <a:gd name="connsiteX21" fmla="*/ 1305614 w 2931214"/>
                <a:gd name="connsiteY21" fmla="*/ 1744133 h 1964266"/>
                <a:gd name="connsiteX22" fmla="*/ 1136281 w 2931214"/>
                <a:gd name="connsiteY22" fmla="*/ 1778000 h 1964266"/>
                <a:gd name="connsiteX23" fmla="*/ 1068547 w 2931214"/>
                <a:gd name="connsiteY23" fmla="*/ 1794933 h 1964266"/>
                <a:gd name="connsiteX24" fmla="*/ 966947 w 2931214"/>
                <a:gd name="connsiteY24" fmla="*/ 1828800 h 1964266"/>
                <a:gd name="connsiteX25" fmla="*/ 865347 w 2931214"/>
                <a:gd name="connsiteY25" fmla="*/ 1845733 h 1964266"/>
                <a:gd name="connsiteX26" fmla="*/ 814547 w 2931214"/>
                <a:gd name="connsiteY26" fmla="*/ 1862666 h 1964266"/>
                <a:gd name="connsiteX27" fmla="*/ 746814 w 2931214"/>
                <a:gd name="connsiteY27" fmla="*/ 1879600 h 1964266"/>
                <a:gd name="connsiteX28" fmla="*/ 628281 w 2931214"/>
                <a:gd name="connsiteY28" fmla="*/ 1913466 h 1964266"/>
                <a:gd name="connsiteX29" fmla="*/ 425081 w 2931214"/>
                <a:gd name="connsiteY29" fmla="*/ 1947333 h 1964266"/>
                <a:gd name="connsiteX30" fmla="*/ 374281 w 2931214"/>
                <a:gd name="connsiteY30" fmla="*/ 1964266 h 1964266"/>
                <a:gd name="connsiteX31" fmla="*/ 171081 w 2931214"/>
                <a:gd name="connsiteY31" fmla="*/ 1947333 h 1964266"/>
                <a:gd name="connsiteX32" fmla="*/ 69481 w 2931214"/>
                <a:gd name="connsiteY32" fmla="*/ 1879600 h 1964266"/>
                <a:gd name="connsiteX33" fmla="*/ 18681 w 2931214"/>
                <a:gd name="connsiteY33" fmla="*/ 1761066 h 1964266"/>
                <a:gd name="connsiteX34" fmla="*/ 1747 w 2931214"/>
                <a:gd name="connsiteY34" fmla="*/ 1710266 h 1964266"/>
                <a:gd name="connsiteX35" fmla="*/ 1747 w 2931214"/>
                <a:gd name="connsiteY35" fmla="*/ 1591733 h 1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31214" h="1964266">
                  <a:moveTo>
                    <a:pt x="2931214" y="0"/>
                  </a:moveTo>
                  <a:cubicBezTo>
                    <a:pt x="2919925" y="39511"/>
                    <a:pt x="2912608" y="80380"/>
                    <a:pt x="2897347" y="118533"/>
                  </a:cubicBezTo>
                  <a:cubicBezTo>
                    <a:pt x="2889789" y="137429"/>
                    <a:pt x="2871039" y="150437"/>
                    <a:pt x="2863481" y="169333"/>
                  </a:cubicBezTo>
                  <a:cubicBezTo>
                    <a:pt x="2812483" y="296830"/>
                    <a:pt x="2854192" y="276400"/>
                    <a:pt x="2778814" y="389466"/>
                  </a:cubicBezTo>
                  <a:cubicBezTo>
                    <a:pt x="2754360" y="426147"/>
                    <a:pt x="2721212" y="456268"/>
                    <a:pt x="2694147" y="491066"/>
                  </a:cubicBezTo>
                  <a:cubicBezTo>
                    <a:pt x="2681653" y="507130"/>
                    <a:pt x="2673309" y="526232"/>
                    <a:pt x="2660281" y="541866"/>
                  </a:cubicBezTo>
                  <a:cubicBezTo>
                    <a:pt x="2644950" y="560263"/>
                    <a:pt x="2623112" y="572977"/>
                    <a:pt x="2609481" y="592666"/>
                  </a:cubicBezTo>
                  <a:cubicBezTo>
                    <a:pt x="2456203" y="814069"/>
                    <a:pt x="2576473" y="710557"/>
                    <a:pt x="2440147" y="812800"/>
                  </a:cubicBezTo>
                  <a:cubicBezTo>
                    <a:pt x="2428858" y="841022"/>
                    <a:pt x="2421920" y="871402"/>
                    <a:pt x="2406281" y="897466"/>
                  </a:cubicBezTo>
                  <a:cubicBezTo>
                    <a:pt x="2354087" y="984456"/>
                    <a:pt x="2343895" y="967427"/>
                    <a:pt x="2287747" y="1032933"/>
                  </a:cubicBezTo>
                  <a:cubicBezTo>
                    <a:pt x="2269380" y="1054361"/>
                    <a:pt x="2251905" y="1076734"/>
                    <a:pt x="2236947" y="1100666"/>
                  </a:cubicBezTo>
                  <a:cubicBezTo>
                    <a:pt x="2223568" y="1122072"/>
                    <a:pt x="2216068" y="1146754"/>
                    <a:pt x="2203081" y="1168400"/>
                  </a:cubicBezTo>
                  <a:cubicBezTo>
                    <a:pt x="2182140" y="1203302"/>
                    <a:pt x="2159417" y="1237177"/>
                    <a:pt x="2135347" y="1270000"/>
                  </a:cubicBezTo>
                  <a:cubicBezTo>
                    <a:pt x="2097289" y="1321897"/>
                    <a:pt x="2062321" y="1376893"/>
                    <a:pt x="2016814" y="1422400"/>
                  </a:cubicBezTo>
                  <a:cubicBezTo>
                    <a:pt x="1999881" y="1439333"/>
                    <a:pt x="1985939" y="1459916"/>
                    <a:pt x="1966014" y="1473200"/>
                  </a:cubicBezTo>
                  <a:cubicBezTo>
                    <a:pt x="1951162" y="1483101"/>
                    <a:pt x="1932147" y="1484489"/>
                    <a:pt x="1915214" y="1490133"/>
                  </a:cubicBezTo>
                  <a:cubicBezTo>
                    <a:pt x="1742055" y="1605574"/>
                    <a:pt x="2028288" y="1419789"/>
                    <a:pt x="1779747" y="1557866"/>
                  </a:cubicBezTo>
                  <a:cubicBezTo>
                    <a:pt x="1755076" y="1571572"/>
                    <a:pt x="1738537" y="1599021"/>
                    <a:pt x="1712014" y="1608666"/>
                  </a:cubicBezTo>
                  <a:cubicBezTo>
                    <a:pt x="1674505" y="1622306"/>
                    <a:pt x="1632992" y="1619955"/>
                    <a:pt x="1593481" y="1625600"/>
                  </a:cubicBezTo>
                  <a:cubicBezTo>
                    <a:pt x="1477887" y="1664131"/>
                    <a:pt x="1616918" y="1616225"/>
                    <a:pt x="1424147" y="1693333"/>
                  </a:cubicBezTo>
                  <a:cubicBezTo>
                    <a:pt x="1407574" y="1699962"/>
                    <a:pt x="1389753" y="1703235"/>
                    <a:pt x="1373347" y="1710266"/>
                  </a:cubicBezTo>
                  <a:cubicBezTo>
                    <a:pt x="1350145" y="1720210"/>
                    <a:pt x="1329885" y="1737198"/>
                    <a:pt x="1305614" y="1744133"/>
                  </a:cubicBezTo>
                  <a:cubicBezTo>
                    <a:pt x="1250267" y="1759947"/>
                    <a:pt x="1192125" y="1764040"/>
                    <a:pt x="1136281" y="1778000"/>
                  </a:cubicBezTo>
                  <a:cubicBezTo>
                    <a:pt x="1113703" y="1783644"/>
                    <a:pt x="1090838" y="1788246"/>
                    <a:pt x="1068547" y="1794933"/>
                  </a:cubicBezTo>
                  <a:cubicBezTo>
                    <a:pt x="1034354" y="1805191"/>
                    <a:pt x="1002160" y="1822931"/>
                    <a:pt x="966947" y="1828800"/>
                  </a:cubicBezTo>
                  <a:cubicBezTo>
                    <a:pt x="933080" y="1834444"/>
                    <a:pt x="898863" y="1838285"/>
                    <a:pt x="865347" y="1845733"/>
                  </a:cubicBezTo>
                  <a:cubicBezTo>
                    <a:pt x="847923" y="1849605"/>
                    <a:pt x="831709" y="1857762"/>
                    <a:pt x="814547" y="1862666"/>
                  </a:cubicBezTo>
                  <a:cubicBezTo>
                    <a:pt x="792170" y="1869060"/>
                    <a:pt x="769191" y="1873206"/>
                    <a:pt x="746814" y="1879600"/>
                  </a:cubicBezTo>
                  <a:cubicBezTo>
                    <a:pt x="683344" y="1897734"/>
                    <a:pt x="701063" y="1900233"/>
                    <a:pt x="628281" y="1913466"/>
                  </a:cubicBezTo>
                  <a:cubicBezTo>
                    <a:pt x="523152" y="1932581"/>
                    <a:pt x="518673" y="1923935"/>
                    <a:pt x="425081" y="1947333"/>
                  </a:cubicBezTo>
                  <a:cubicBezTo>
                    <a:pt x="407765" y="1951662"/>
                    <a:pt x="391214" y="1958622"/>
                    <a:pt x="374281" y="1964266"/>
                  </a:cubicBezTo>
                  <a:cubicBezTo>
                    <a:pt x="306548" y="1958622"/>
                    <a:pt x="236570" y="1965524"/>
                    <a:pt x="171081" y="1947333"/>
                  </a:cubicBezTo>
                  <a:cubicBezTo>
                    <a:pt x="131863" y="1936439"/>
                    <a:pt x="69481" y="1879600"/>
                    <a:pt x="69481" y="1879600"/>
                  </a:cubicBezTo>
                  <a:cubicBezTo>
                    <a:pt x="17922" y="1802263"/>
                    <a:pt x="46018" y="1856747"/>
                    <a:pt x="18681" y="1761066"/>
                  </a:cubicBezTo>
                  <a:cubicBezTo>
                    <a:pt x="13777" y="1743903"/>
                    <a:pt x="3523" y="1728027"/>
                    <a:pt x="1747" y="1710266"/>
                  </a:cubicBezTo>
                  <a:cubicBezTo>
                    <a:pt x="-2185" y="1670951"/>
                    <a:pt x="1747" y="1631244"/>
                    <a:pt x="1747" y="1591733"/>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Arrow Connector 14">
              <a:extLst>
                <a:ext uri="{FF2B5EF4-FFF2-40B4-BE49-F238E27FC236}">
                  <a16:creationId xmlns:a16="http://schemas.microsoft.com/office/drawing/2014/main" id="{B366BFA2-A24E-496A-AB13-348EEE1D86E8}"/>
                </a:ext>
              </a:extLst>
            </p:cNvPr>
            <p:cNvCxnSpPr/>
            <p:nvPr/>
          </p:nvCxnSpPr>
          <p:spPr>
            <a:xfrm flipV="1">
              <a:off x="6835561" y="5711514"/>
              <a:ext cx="0" cy="2370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1791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3BDA54-2181-4ED3-BD08-C67B3722E126}"/>
              </a:ext>
            </a:extLst>
          </p:cNvPr>
          <p:cNvSpPr/>
          <p:nvPr/>
        </p:nvSpPr>
        <p:spPr>
          <a:xfrm>
            <a:off x="56123" y="50000"/>
            <a:ext cx="3790950" cy="403187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one side of a square drawn on a coordinate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The square has a vertex at (6, 1). Draw the other three sides of the square on the grid.</a:t>
            </a:r>
          </a:p>
        </p:txBody>
      </p:sp>
      <p:pic>
        <p:nvPicPr>
          <p:cNvPr id="3" name="Picture 2" descr="https://app.doublestruck.eu/content/K2_REAS/HTML/Q/Q10B14_files/image002.jpg">
            <a:extLst>
              <a:ext uri="{FF2B5EF4-FFF2-40B4-BE49-F238E27FC236}">
                <a16:creationId xmlns:a16="http://schemas.microsoft.com/office/drawing/2014/main" id="{161A9F40-C579-48E4-BC5E-538B161DFF05}"/>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311719" y="111469"/>
            <a:ext cx="7765981" cy="6501751"/>
          </a:xfrm>
          <a:prstGeom prst="rect">
            <a:avLst/>
          </a:prstGeom>
          <a:noFill/>
          <a:ln>
            <a:noFill/>
          </a:ln>
        </p:spPr>
      </p:pic>
      <p:sp>
        <p:nvSpPr>
          <p:cNvPr id="4" name="Rectangle 3">
            <a:extLst>
              <a:ext uri="{FF2B5EF4-FFF2-40B4-BE49-F238E27FC236}">
                <a16:creationId xmlns:a16="http://schemas.microsoft.com/office/drawing/2014/main" id="{8CAAB45C-C24A-48E3-AD5E-9FE5CAB088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5" name="Group 4">
            <a:extLst>
              <a:ext uri="{FF2B5EF4-FFF2-40B4-BE49-F238E27FC236}">
                <a16:creationId xmlns:a16="http://schemas.microsoft.com/office/drawing/2014/main" id="{B8CE0ED4-CC88-40A6-9D57-8CBFCD34ED3D}"/>
              </a:ext>
            </a:extLst>
          </p:cNvPr>
          <p:cNvGrpSpPr/>
          <p:nvPr/>
        </p:nvGrpSpPr>
        <p:grpSpPr>
          <a:xfrm>
            <a:off x="6959600" y="2313556"/>
            <a:ext cx="741990" cy="2309244"/>
            <a:chOff x="2951016" y="3108634"/>
            <a:chExt cx="2102224" cy="2131441"/>
          </a:xfrm>
        </p:grpSpPr>
        <p:cxnSp>
          <p:nvCxnSpPr>
            <p:cNvPr id="6" name="Straight Connector 5">
              <a:extLst>
                <a:ext uri="{FF2B5EF4-FFF2-40B4-BE49-F238E27FC236}">
                  <a16:creationId xmlns:a16="http://schemas.microsoft.com/office/drawing/2014/main" id="{956C2912-8581-4FAB-9E2F-D8ABF8FB459D}"/>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3110AC1-373C-4AB5-B845-50626831B20B}"/>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E34D0059-1200-4A94-A4E8-74ED5692A22B}"/>
              </a:ext>
            </a:extLst>
          </p:cNvPr>
          <p:cNvGrpSpPr/>
          <p:nvPr/>
        </p:nvGrpSpPr>
        <p:grpSpPr>
          <a:xfrm rot="5400000">
            <a:off x="7682939" y="3821742"/>
            <a:ext cx="741990" cy="2309244"/>
            <a:chOff x="2951016" y="3108634"/>
            <a:chExt cx="2102224" cy="2131441"/>
          </a:xfrm>
        </p:grpSpPr>
        <p:cxnSp>
          <p:nvCxnSpPr>
            <p:cNvPr id="9" name="Straight Connector 8">
              <a:extLst>
                <a:ext uri="{FF2B5EF4-FFF2-40B4-BE49-F238E27FC236}">
                  <a16:creationId xmlns:a16="http://schemas.microsoft.com/office/drawing/2014/main" id="{EB280CB4-C44C-4951-8D18-9D3BC41FAADC}"/>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AB451EE-08CE-4931-A035-44E21E0913D5}"/>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Oval 10">
            <a:extLst>
              <a:ext uri="{FF2B5EF4-FFF2-40B4-BE49-F238E27FC236}">
                <a16:creationId xmlns:a16="http://schemas.microsoft.com/office/drawing/2014/main" id="{36796BF8-1834-47EC-955A-62822318F7C1}"/>
              </a:ext>
            </a:extLst>
          </p:cNvPr>
          <p:cNvSpPr/>
          <p:nvPr/>
        </p:nvSpPr>
        <p:spPr>
          <a:xfrm>
            <a:off x="9095913" y="523582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5" name="Group 14">
            <a:extLst>
              <a:ext uri="{FF2B5EF4-FFF2-40B4-BE49-F238E27FC236}">
                <a16:creationId xmlns:a16="http://schemas.microsoft.com/office/drawing/2014/main" id="{8DB5A6C3-A01F-4AF6-A494-BEBEB2B445E8}"/>
              </a:ext>
            </a:extLst>
          </p:cNvPr>
          <p:cNvGrpSpPr/>
          <p:nvPr/>
        </p:nvGrpSpPr>
        <p:grpSpPr>
          <a:xfrm>
            <a:off x="9238700" y="3068258"/>
            <a:ext cx="741990" cy="2309244"/>
            <a:chOff x="2951016" y="3108634"/>
            <a:chExt cx="2102224" cy="2131441"/>
          </a:xfrm>
        </p:grpSpPr>
        <p:cxnSp>
          <p:nvCxnSpPr>
            <p:cNvPr id="16" name="Straight Connector 15">
              <a:extLst>
                <a:ext uri="{FF2B5EF4-FFF2-40B4-BE49-F238E27FC236}">
                  <a16:creationId xmlns:a16="http://schemas.microsoft.com/office/drawing/2014/main" id="{6BE6281F-AC11-4FC1-98D4-932C66C889C7}"/>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EB15259-1D02-43C7-9DD5-5B698CD768AA}"/>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8" name="Oval 17">
            <a:extLst>
              <a:ext uri="{FF2B5EF4-FFF2-40B4-BE49-F238E27FC236}">
                <a16:creationId xmlns:a16="http://schemas.microsoft.com/office/drawing/2014/main" id="{CBDF3C22-2D4B-4345-B566-770EEF7C6492}"/>
              </a:ext>
            </a:extLst>
          </p:cNvPr>
          <p:cNvSpPr/>
          <p:nvPr/>
        </p:nvSpPr>
        <p:spPr>
          <a:xfrm>
            <a:off x="9868047" y="295672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Flowchart: Process 18">
            <a:extLst>
              <a:ext uri="{FF2B5EF4-FFF2-40B4-BE49-F238E27FC236}">
                <a16:creationId xmlns:a16="http://schemas.microsoft.com/office/drawing/2014/main" id="{BFBC13A6-2AE5-4A26-84E5-216438D819EF}"/>
              </a:ext>
            </a:extLst>
          </p:cNvPr>
          <p:cNvSpPr/>
          <p:nvPr/>
        </p:nvSpPr>
        <p:spPr>
          <a:xfrm rot="1114816">
            <a:off x="7250256" y="2646265"/>
            <a:ext cx="2430283" cy="2375810"/>
          </a:xfrm>
          <a:prstGeom prst="flowChartProcess">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9209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8"/>
                                        </p:tgtEl>
                                      </p:cBhvr>
                                    </p:animEffect>
                                    <p:set>
                                      <p:cBhvr>
                                        <p:cTn id="35" dur="1" fill="hold">
                                          <p:stCondLst>
                                            <p:cond delay="499"/>
                                          </p:stCondLst>
                                        </p:cTn>
                                        <p:tgtEl>
                                          <p:spTgt spid="8"/>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5"/>
                                        </p:tgtEl>
                                      </p:cBhvr>
                                    </p:animEffect>
                                    <p:set>
                                      <p:cBhvr>
                                        <p:cTn id="38" dur="1" fill="hold">
                                          <p:stCondLst>
                                            <p:cond delay="499"/>
                                          </p:stCondLst>
                                        </p:cTn>
                                        <p:tgtEl>
                                          <p:spTgt spid="15"/>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8" grpId="0" animBg="1"/>
      <p:bldP spid="19"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three missing numbers in the empty boxes.</a:t>
            </a:r>
          </a:p>
        </p:txBody>
      </p:sp>
      <p:pic>
        <p:nvPicPr>
          <p:cNvPr id="3" name="Picture 2">
            <a:extLst>
              <a:ext uri="{FF2B5EF4-FFF2-40B4-BE49-F238E27FC236}">
                <a16:creationId xmlns:a16="http://schemas.microsoft.com/office/drawing/2014/main" id="{2921A6FB-04AA-4909-9DB9-4E5A4DB2289B}"/>
              </a:ext>
            </a:extLst>
          </p:cNvPr>
          <p:cNvPicPr>
            <a:picLocks noChangeAspect="1"/>
          </p:cNvPicPr>
          <p:nvPr/>
        </p:nvPicPr>
        <p:blipFill>
          <a:blip r:embed="rId3"/>
          <a:stretch>
            <a:fillRect/>
          </a:stretch>
        </p:blipFill>
        <p:spPr>
          <a:xfrm>
            <a:off x="304196" y="634775"/>
            <a:ext cx="11436411" cy="4378096"/>
          </a:xfrm>
          <a:prstGeom prst="rect">
            <a:avLst/>
          </a:prstGeom>
        </p:spPr>
      </p:pic>
      <p:sp>
        <p:nvSpPr>
          <p:cNvPr id="5" name="TextBox 4">
            <a:extLst>
              <a:ext uri="{FF2B5EF4-FFF2-40B4-BE49-F238E27FC236}">
                <a16:creationId xmlns:a16="http://schemas.microsoft.com/office/drawing/2014/main" id="{02EED845-13F4-481B-A65A-072421CD2938}"/>
              </a:ext>
            </a:extLst>
          </p:cNvPr>
          <p:cNvSpPr txBox="1"/>
          <p:nvPr/>
        </p:nvSpPr>
        <p:spPr>
          <a:xfrm>
            <a:off x="2892982" y="4233496"/>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75,170</a:t>
            </a:r>
          </a:p>
        </p:txBody>
      </p:sp>
      <p:sp>
        <p:nvSpPr>
          <p:cNvPr id="6" name="TextBox 5">
            <a:extLst>
              <a:ext uri="{FF2B5EF4-FFF2-40B4-BE49-F238E27FC236}">
                <a16:creationId xmlns:a16="http://schemas.microsoft.com/office/drawing/2014/main" id="{5EE60031-1177-40DA-8DA4-2334DF8F12E6}"/>
              </a:ext>
            </a:extLst>
          </p:cNvPr>
          <p:cNvSpPr txBox="1"/>
          <p:nvPr/>
        </p:nvSpPr>
        <p:spPr>
          <a:xfrm>
            <a:off x="9668869" y="1675353"/>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45,200</a:t>
            </a:r>
          </a:p>
        </p:txBody>
      </p:sp>
      <p:sp>
        <p:nvSpPr>
          <p:cNvPr id="7" name="TextBox 6">
            <a:extLst>
              <a:ext uri="{FF2B5EF4-FFF2-40B4-BE49-F238E27FC236}">
                <a16:creationId xmlns:a16="http://schemas.microsoft.com/office/drawing/2014/main" id="{1742ADB1-5AF8-4560-9946-5E98D65141AD}"/>
              </a:ext>
            </a:extLst>
          </p:cNvPr>
          <p:cNvSpPr txBox="1"/>
          <p:nvPr/>
        </p:nvSpPr>
        <p:spPr>
          <a:xfrm>
            <a:off x="7371982" y="2524681"/>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55,190</a:t>
            </a:r>
          </a:p>
        </p:txBody>
      </p:sp>
      <p:sp>
        <p:nvSpPr>
          <p:cNvPr id="8" name="TextBox 7">
            <a:extLst>
              <a:ext uri="{FF2B5EF4-FFF2-40B4-BE49-F238E27FC236}">
                <a16:creationId xmlns:a16="http://schemas.microsoft.com/office/drawing/2014/main" id="{5C063FF4-16D4-4431-B69F-B661B45B5BE0}"/>
              </a:ext>
            </a:extLst>
          </p:cNvPr>
          <p:cNvSpPr txBox="1"/>
          <p:nvPr/>
        </p:nvSpPr>
        <p:spPr>
          <a:xfrm>
            <a:off x="7371982" y="332860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65,190</a:t>
            </a:r>
          </a:p>
        </p:txBody>
      </p:sp>
      <p:sp>
        <p:nvSpPr>
          <p:cNvPr id="9" name="TextBox 8">
            <a:extLst>
              <a:ext uri="{FF2B5EF4-FFF2-40B4-BE49-F238E27FC236}">
                <a16:creationId xmlns:a16="http://schemas.microsoft.com/office/drawing/2014/main" id="{1D872D93-3675-4701-B70D-3ED06DA166EC}"/>
              </a:ext>
            </a:extLst>
          </p:cNvPr>
          <p:cNvSpPr txBox="1"/>
          <p:nvPr/>
        </p:nvSpPr>
        <p:spPr>
          <a:xfrm>
            <a:off x="5156739" y="332860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65,180</a:t>
            </a:r>
          </a:p>
        </p:txBody>
      </p:sp>
      <p:sp>
        <p:nvSpPr>
          <p:cNvPr id="10" name="Rectangle 9">
            <a:extLst>
              <a:ext uri="{FF2B5EF4-FFF2-40B4-BE49-F238E27FC236}">
                <a16:creationId xmlns:a16="http://schemas.microsoft.com/office/drawing/2014/main" id="{50CAAF58-6B75-4391-BF3B-2A6814CCC7E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4255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5B9397D-02F7-4B24-A347-0F9DA8241CCE}"/>
              </a:ext>
            </a:extLst>
          </p:cNvPr>
          <p:cNvPicPr>
            <a:picLocks noChangeAspect="1"/>
          </p:cNvPicPr>
          <p:nvPr/>
        </p:nvPicPr>
        <p:blipFill>
          <a:blip r:embed="rId3"/>
          <a:stretch>
            <a:fillRect/>
          </a:stretch>
        </p:blipFill>
        <p:spPr>
          <a:xfrm>
            <a:off x="1" y="1694782"/>
            <a:ext cx="6096000" cy="3217122"/>
          </a:xfrm>
          <a:prstGeom prst="rect">
            <a:avLst/>
          </a:prstGeom>
        </p:spPr>
      </p:pic>
      <p:sp>
        <p:nvSpPr>
          <p:cNvPr id="2" name="Rectangle 1">
            <a:extLst>
              <a:ext uri="{FF2B5EF4-FFF2-40B4-BE49-F238E27FC236}">
                <a16:creationId xmlns:a16="http://schemas.microsoft.com/office/drawing/2014/main" id="{7F6055B5-4FE7-405D-B1DB-861490A75163}"/>
              </a:ext>
            </a:extLst>
          </p:cNvPr>
          <p:cNvSpPr/>
          <p:nvPr/>
        </p:nvSpPr>
        <p:spPr>
          <a:xfrm>
            <a:off x="140680" y="70340"/>
            <a:ext cx="952365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50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length of the rectangle.</a:t>
            </a:r>
            <a:endParaRPr lang="en-GB" sz="3200" b="1" dirty="0">
              <a:latin typeface="Calibri" panose="020F0502020204030204" pitchFamily="34" charset="0"/>
            </a:endParaRPr>
          </a:p>
        </p:txBody>
      </p:sp>
      <p:sp>
        <p:nvSpPr>
          <p:cNvPr id="5" name="Rectangle 4">
            <a:extLst>
              <a:ext uri="{FF2B5EF4-FFF2-40B4-BE49-F238E27FC236}">
                <a16:creationId xmlns:a16="http://schemas.microsoft.com/office/drawing/2014/main" id="{90C954A9-C03E-45EB-A920-6250BCFC5F37}"/>
              </a:ext>
            </a:extLst>
          </p:cNvPr>
          <p:cNvSpPr/>
          <p:nvPr/>
        </p:nvSpPr>
        <p:spPr>
          <a:xfrm>
            <a:off x="5942579" y="2740164"/>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7</a:t>
            </a:r>
          </a:p>
        </p:txBody>
      </p:sp>
      <p:sp>
        <p:nvSpPr>
          <p:cNvPr id="6" name="Rectangle 5">
            <a:extLst>
              <a:ext uri="{FF2B5EF4-FFF2-40B4-BE49-F238E27FC236}">
                <a16:creationId xmlns:a16="http://schemas.microsoft.com/office/drawing/2014/main" id="{00746868-747F-45C8-91A1-3DD7E69F471D}"/>
              </a:ext>
            </a:extLst>
          </p:cNvPr>
          <p:cNvSpPr/>
          <p:nvPr/>
        </p:nvSpPr>
        <p:spPr>
          <a:xfrm>
            <a:off x="2809852" y="1032057"/>
            <a:ext cx="1538626" cy="707886"/>
          </a:xfrm>
          <a:prstGeom prst="rect">
            <a:avLst/>
          </a:prstGeom>
        </p:spPr>
        <p:txBody>
          <a:bodyPr wrap="none">
            <a:spAutoFit/>
          </a:bodyPr>
          <a:lstStyle/>
          <a:p>
            <a:r>
              <a:rPr lang="en-GB" sz="4000" b="1" dirty="0">
                <a:solidFill>
                  <a:srgbClr val="FF0000"/>
                </a:solidFill>
                <a:latin typeface="Calibri" panose="020F0502020204030204" pitchFamily="34" charset="0"/>
              </a:rPr>
              <a:t>length</a:t>
            </a:r>
          </a:p>
        </p:txBody>
      </p:sp>
      <p:sp>
        <p:nvSpPr>
          <p:cNvPr id="8" name="Rectangle 7">
            <a:extLst>
              <a:ext uri="{FF2B5EF4-FFF2-40B4-BE49-F238E27FC236}">
                <a16:creationId xmlns:a16="http://schemas.microsoft.com/office/drawing/2014/main" id="{5C8D581F-7F6E-49FE-BA37-ED47AC799C65}"/>
              </a:ext>
            </a:extLst>
          </p:cNvPr>
          <p:cNvSpPr/>
          <p:nvPr/>
        </p:nvSpPr>
        <p:spPr>
          <a:xfrm>
            <a:off x="6817496" y="1589812"/>
            <a:ext cx="2714205" cy="707886"/>
          </a:xfrm>
          <a:prstGeom prst="rect">
            <a:avLst/>
          </a:prstGeom>
        </p:spPr>
        <p:txBody>
          <a:bodyPr wrap="none">
            <a:spAutoFit/>
          </a:bodyPr>
          <a:lstStyle/>
          <a:p>
            <a:r>
              <a:rPr lang="en-GB" sz="4000" b="1" dirty="0">
                <a:solidFill>
                  <a:srgbClr val="FF0000"/>
                </a:solidFill>
                <a:latin typeface="Calibri" panose="020F0502020204030204" pitchFamily="34" charset="0"/>
              </a:rPr>
              <a:t>50 – 14 = 36</a:t>
            </a:r>
          </a:p>
        </p:txBody>
      </p:sp>
      <p:sp>
        <p:nvSpPr>
          <p:cNvPr id="9" name="Rectangle 8">
            <a:extLst>
              <a:ext uri="{FF2B5EF4-FFF2-40B4-BE49-F238E27FC236}">
                <a16:creationId xmlns:a16="http://schemas.microsoft.com/office/drawing/2014/main" id="{B19CE4A8-59D5-42E1-9473-81DF88528C10}"/>
              </a:ext>
            </a:extLst>
          </p:cNvPr>
          <p:cNvSpPr/>
          <p:nvPr/>
        </p:nvSpPr>
        <p:spPr>
          <a:xfrm>
            <a:off x="6817496" y="2297698"/>
            <a:ext cx="3123997" cy="707886"/>
          </a:xfrm>
          <a:prstGeom prst="rect">
            <a:avLst/>
          </a:prstGeom>
        </p:spPr>
        <p:txBody>
          <a:bodyPr wrap="none">
            <a:spAutoFit/>
          </a:bodyPr>
          <a:lstStyle/>
          <a:p>
            <a:r>
              <a:rPr lang="en-GB" sz="4000" b="1" dirty="0">
                <a:solidFill>
                  <a:srgbClr val="FF0000"/>
                </a:solidFill>
                <a:latin typeface="Calibri" panose="020F0502020204030204" pitchFamily="34" charset="0"/>
              </a:rPr>
              <a:t>2 lengths = 36</a:t>
            </a:r>
          </a:p>
        </p:txBody>
      </p:sp>
      <p:sp>
        <p:nvSpPr>
          <p:cNvPr id="10" name="Rectangle 9">
            <a:extLst>
              <a:ext uri="{FF2B5EF4-FFF2-40B4-BE49-F238E27FC236}">
                <a16:creationId xmlns:a16="http://schemas.microsoft.com/office/drawing/2014/main" id="{BDC908BB-5E41-4FCA-B814-7A614F7DE96D}"/>
              </a:ext>
            </a:extLst>
          </p:cNvPr>
          <p:cNvSpPr/>
          <p:nvPr/>
        </p:nvSpPr>
        <p:spPr>
          <a:xfrm>
            <a:off x="6797383" y="3064516"/>
            <a:ext cx="2284023" cy="707886"/>
          </a:xfrm>
          <a:prstGeom prst="rect">
            <a:avLst/>
          </a:prstGeom>
        </p:spPr>
        <p:txBody>
          <a:bodyPr wrap="none">
            <a:spAutoFit/>
          </a:bodyPr>
          <a:lstStyle/>
          <a:p>
            <a:r>
              <a:rPr lang="en-GB" sz="4000" b="1" dirty="0">
                <a:solidFill>
                  <a:srgbClr val="FF0000"/>
                </a:solidFill>
                <a:latin typeface="Calibri" panose="020F0502020204030204" pitchFamily="34" charset="0"/>
              </a:rPr>
              <a:t>1 length =</a:t>
            </a:r>
          </a:p>
        </p:txBody>
      </p:sp>
      <p:sp>
        <p:nvSpPr>
          <p:cNvPr id="18" name="Rectangle 17">
            <a:extLst>
              <a:ext uri="{FF2B5EF4-FFF2-40B4-BE49-F238E27FC236}">
                <a16:creationId xmlns:a16="http://schemas.microsoft.com/office/drawing/2014/main" id="{75E7DFA9-F8D4-4D66-9640-3C82BA39D408}"/>
              </a:ext>
            </a:extLst>
          </p:cNvPr>
          <p:cNvSpPr/>
          <p:nvPr/>
        </p:nvSpPr>
        <p:spPr>
          <a:xfrm>
            <a:off x="607196" y="5175525"/>
            <a:ext cx="5178021" cy="646331"/>
          </a:xfrm>
          <a:prstGeom prst="rect">
            <a:avLst/>
          </a:prstGeom>
        </p:spPr>
        <p:txBody>
          <a:bodyPr wrap="none">
            <a:spAutoFit/>
          </a:bodyPr>
          <a:lstStyle/>
          <a:p>
            <a:r>
              <a:rPr lang="en-GB" sz="3600" b="1" dirty="0">
                <a:solidFill>
                  <a:srgbClr val="FF0000"/>
                </a:solidFill>
                <a:latin typeface="Calibri" panose="020F0502020204030204" pitchFamily="34" charset="0"/>
              </a:rPr>
              <a:t>Check: 7 + 7 + 18 + 18 = 50</a:t>
            </a:r>
          </a:p>
        </p:txBody>
      </p:sp>
      <p:sp>
        <p:nvSpPr>
          <p:cNvPr id="19" name="Rectangle 18">
            <a:extLst>
              <a:ext uri="{FF2B5EF4-FFF2-40B4-BE49-F238E27FC236}">
                <a16:creationId xmlns:a16="http://schemas.microsoft.com/office/drawing/2014/main" id="{ADF6806F-4D96-452D-862A-FD3EC8386FEB}"/>
              </a:ext>
            </a:extLst>
          </p:cNvPr>
          <p:cNvSpPr/>
          <p:nvPr/>
        </p:nvSpPr>
        <p:spPr>
          <a:xfrm>
            <a:off x="2951549" y="1119009"/>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18</a:t>
            </a:r>
          </a:p>
        </p:txBody>
      </p:sp>
      <p:sp>
        <p:nvSpPr>
          <p:cNvPr id="20" name="Rectangle 19">
            <a:extLst>
              <a:ext uri="{FF2B5EF4-FFF2-40B4-BE49-F238E27FC236}">
                <a16:creationId xmlns:a16="http://schemas.microsoft.com/office/drawing/2014/main" id="{0F5102CA-FBAC-4B46-B60C-08D950DF7EC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1" name="TextBox 20">
            <a:extLst>
              <a:ext uri="{FF2B5EF4-FFF2-40B4-BE49-F238E27FC236}">
                <a16:creationId xmlns:a16="http://schemas.microsoft.com/office/drawing/2014/main" id="{00E6FCB4-7BBD-490A-B037-46D0F22F7CCD}"/>
              </a:ext>
            </a:extLst>
          </p:cNvPr>
          <p:cNvSpPr txBox="1"/>
          <p:nvPr/>
        </p:nvSpPr>
        <p:spPr>
          <a:xfrm>
            <a:off x="9371274" y="358618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a:t>
            </a:r>
          </a:p>
        </p:txBody>
      </p:sp>
      <p:sp>
        <p:nvSpPr>
          <p:cNvPr id="22" name="TextBox 21">
            <a:extLst>
              <a:ext uri="{FF2B5EF4-FFF2-40B4-BE49-F238E27FC236}">
                <a16:creationId xmlns:a16="http://schemas.microsoft.com/office/drawing/2014/main" id="{415E5637-6C45-4A72-8D67-5F7EA98633FB}"/>
              </a:ext>
            </a:extLst>
          </p:cNvPr>
          <p:cNvSpPr txBox="1"/>
          <p:nvPr/>
        </p:nvSpPr>
        <p:spPr>
          <a:xfrm>
            <a:off x="8896657" y="359924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868A17D4-3A4F-4306-930A-9C92002EEA96}"/>
              </a:ext>
            </a:extLst>
          </p:cNvPr>
          <p:cNvCxnSpPr>
            <a:cxnSpLocks/>
          </p:cNvCxnSpPr>
          <p:nvPr/>
        </p:nvCxnSpPr>
        <p:spPr>
          <a:xfrm>
            <a:off x="9371274" y="364880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2C22384-3F6B-42B6-B3C4-B6B333EEB127}"/>
              </a:ext>
            </a:extLst>
          </p:cNvPr>
          <p:cNvCxnSpPr>
            <a:cxnSpLocks/>
          </p:cNvCxnSpPr>
          <p:nvPr/>
        </p:nvCxnSpPr>
        <p:spPr>
          <a:xfrm>
            <a:off x="9390226" y="364880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E91FBAD5-AB56-4B82-887C-F2B22E09B397}"/>
              </a:ext>
            </a:extLst>
          </p:cNvPr>
          <p:cNvSpPr txBox="1"/>
          <p:nvPr/>
        </p:nvSpPr>
        <p:spPr>
          <a:xfrm>
            <a:off x="9371645" y="31484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261FC175-BFE9-4FB6-9728-2D38FA324897}"/>
              </a:ext>
            </a:extLst>
          </p:cNvPr>
          <p:cNvSpPr txBox="1"/>
          <p:nvPr/>
        </p:nvSpPr>
        <p:spPr>
          <a:xfrm>
            <a:off x="9794651" y="31484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7" name="TextBox 26">
            <a:extLst>
              <a:ext uri="{FF2B5EF4-FFF2-40B4-BE49-F238E27FC236}">
                <a16:creationId xmlns:a16="http://schemas.microsoft.com/office/drawing/2014/main" id="{156DF6BC-4A76-4BCF-A49A-57D279A7EFC9}"/>
              </a:ext>
            </a:extLst>
          </p:cNvPr>
          <p:cNvSpPr txBox="1"/>
          <p:nvPr/>
        </p:nvSpPr>
        <p:spPr>
          <a:xfrm>
            <a:off x="9681896" y="363275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8" name="Rectangle 27">
            <a:extLst>
              <a:ext uri="{FF2B5EF4-FFF2-40B4-BE49-F238E27FC236}">
                <a16:creationId xmlns:a16="http://schemas.microsoft.com/office/drawing/2014/main" id="{82CB7D4A-A015-43A6-A5E0-BE37CC13E8F8}"/>
              </a:ext>
            </a:extLst>
          </p:cNvPr>
          <p:cNvSpPr/>
          <p:nvPr/>
        </p:nvSpPr>
        <p:spPr>
          <a:xfrm>
            <a:off x="3048001" y="4110655"/>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18</a:t>
            </a:r>
          </a:p>
        </p:txBody>
      </p:sp>
      <p:sp>
        <p:nvSpPr>
          <p:cNvPr id="29" name="TextBox 28">
            <a:extLst>
              <a:ext uri="{FF2B5EF4-FFF2-40B4-BE49-F238E27FC236}">
                <a16:creationId xmlns:a16="http://schemas.microsoft.com/office/drawing/2014/main" id="{A66830B5-0571-4726-B8EB-161897FC9B48}"/>
              </a:ext>
            </a:extLst>
          </p:cNvPr>
          <p:cNvSpPr txBox="1"/>
          <p:nvPr/>
        </p:nvSpPr>
        <p:spPr>
          <a:xfrm>
            <a:off x="10249850" y="3132579"/>
            <a:ext cx="9750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Tree>
    <p:extLst>
      <p:ext uri="{BB962C8B-B14F-4D97-AF65-F5344CB8AC3E}">
        <p14:creationId xmlns:p14="http://schemas.microsoft.com/office/powerpoint/2010/main" val="549252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1" nodeType="clickEffect">
                                  <p:stCondLst>
                                    <p:cond delay="0"/>
                                  </p:stCondLst>
                                  <p:childTnLst>
                                    <p:animEffect transition="out" filter="fade">
                                      <p:cBhvr>
                                        <p:cTn id="65" dur="500"/>
                                        <p:tgtEl>
                                          <p:spTgt spid="6"/>
                                        </p:tgtEl>
                                      </p:cBhvr>
                                    </p:animEffect>
                                    <p:set>
                                      <p:cBhvr>
                                        <p:cTn id="66" dur="1" fill="hold">
                                          <p:stCondLst>
                                            <p:cond delay="499"/>
                                          </p:stCondLst>
                                        </p:cTn>
                                        <p:tgtEl>
                                          <p:spTgt spid="6"/>
                                        </p:tgtEl>
                                        <p:attrNameLst>
                                          <p:attrName>style.visibility</p:attrName>
                                        </p:attrNameLst>
                                      </p:cBhvr>
                                      <p:to>
                                        <p:strVal val="hidden"/>
                                      </p:to>
                                    </p:set>
                                  </p:childTnLst>
                                </p:cTn>
                              </p:par>
                            </p:childTnLst>
                          </p:cTn>
                        </p:par>
                        <p:par>
                          <p:cTn id="67" fill="hold">
                            <p:stCondLst>
                              <p:cond delay="500"/>
                            </p:stCondLst>
                            <p:childTnLst>
                              <p:par>
                                <p:cTn id="68" presetID="10" presetClass="entr" presetSubtype="0" fill="hold" grpId="0" nodeType="afterEffect">
                                  <p:stCondLst>
                                    <p:cond delay="0"/>
                                  </p:stCondLst>
                                  <p:childTnLst>
                                    <p:set>
                                      <p:cBhvr>
                                        <p:cTn id="69" dur="1" fill="hold">
                                          <p:stCondLst>
                                            <p:cond delay="0"/>
                                          </p:stCondLst>
                                        </p:cTn>
                                        <p:tgtEl>
                                          <p:spTgt spid="19"/>
                                        </p:tgtEl>
                                        <p:attrNameLst>
                                          <p:attrName>style.visibility</p:attrName>
                                        </p:attrNameLst>
                                      </p:cBhvr>
                                      <p:to>
                                        <p:strVal val="visible"/>
                                      </p:to>
                                    </p:set>
                                    <p:animEffect transition="in" filter="fade">
                                      <p:cBhvr>
                                        <p:cTn id="70" dur="500"/>
                                        <p:tgtEl>
                                          <p:spTgt spid="1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8"/>
                                        </p:tgtEl>
                                        <p:attrNameLst>
                                          <p:attrName>style.visibility</p:attrName>
                                        </p:attrNameLst>
                                      </p:cBhvr>
                                      <p:to>
                                        <p:strVal val="visible"/>
                                      </p:to>
                                    </p:set>
                                    <p:animEffect transition="in" filter="fade">
                                      <p:cBhvr>
                                        <p:cTn id="7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8" grpId="0"/>
      <p:bldP spid="9" grpId="0"/>
      <p:bldP spid="10" grpId="0"/>
      <p:bldP spid="18" grpId="0"/>
      <p:bldP spid="19" grpId="0"/>
      <p:bldP spid="21" grpId="0"/>
      <p:bldP spid="22" grpId="0"/>
      <p:bldP spid="25" grpId="0"/>
      <p:bldP spid="26" grpId="0"/>
      <p:bldP spid="27" grpId="0"/>
      <p:bldP spid="28" grpId="0"/>
      <p:bldP spid="29"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323439"/>
          </a:xfrm>
          <a:prstGeom prst="rect">
            <a:avLst/>
          </a:prstGeom>
        </p:spPr>
        <p:txBody>
          <a:bodyPr wrap="square">
            <a:spAutoFit/>
          </a:bodyPr>
          <a:lstStyle/>
          <a:p>
            <a:r>
              <a:rPr lang="en-US" sz="3200" b="1" dirty="0"/>
              <a:t>Circle two numbers which have a difference of 2</a:t>
            </a:r>
          </a:p>
          <a:p>
            <a:endParaRPr lang="en-US" sz="1600" b="1" dirty="0"/>
          </a:p>
          <a:p>
            <a:r>
              <a:rPr lang="en-US" sz="3200" dirty="0"/>
              <a:t>          –1           – 0.5           0            0.5           1           1.5</a:t>
            </a:r>
          </a:p>
        </p:txBody>
      </p:sp>
      <p:sp>
        <p:nvSpPr>
          <p:cNvPr id="3" name="Oval 2">
            <a:extLst>
              <a:ext uri="{FF2B5EF4-FFF2-40B4-BE49-F238E27FC236}">
                <a16:creationId xmlns:a16="http://schemas.microsoft.com/office/drawing/2014/main" id="{9F7BE49A-8BAF-4DDD-8315-36BF258FF4F3}"/>
              </a:ext>
            </a:extLst>
          </p:cNvPr>
          <p:cNvSpPr/>
          <p:nvPr/>
        </p:nvSpPr>
        <p:spPr>
          <a:xfrm>
            <a:off x="2250831" y="745588"/>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8A22995-0754-481D-BD34-F0496789B971}"/>
              </a:ext>
            </a:extLst>
          </p:cNvPr>
          <p:cNvSpPr/>
          <p:nvPr/>
        </p:nvSpPr>
        <p:spPr>
          <a:xfrm>
            <a:off x="7945902" y="745587"/>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BA41161E-9027-4421-A6E0-1FAA4E748F7C}"/>
              </a:ext>
            </a:extLst>
          </p:cNvPr>
          <p:cNvGrpSpPr/>
          <p:nvPr/>
        </p:nvGrpSpPr>
        <p:grpSpPr>
          <a:xfrm>
            <a:off x="3598605" y="2239494"/>
            <a:ext cx="648261" cy="492950"/>
            <a:chOff x="3695069" y="928777"/>
            <a:chExt cx="648261" cy="492950"/>
          </a:xfrm>
        </p:grpSpPr>
        <p:cxnSp>
          <p:nvCxnSpPr>
            <p:cNvPr id="7" name="Straight Connector 6">
              <a:extLst>
                <a:ext uri="{FF2B5EF4-FFF2-40B4-BE49-F238E27FC236}">
                  <a16:creationId xmlns:a16="http://schemas.microsoft.com/office/drawing/2014/main" id="{D9E8904F-5701-4F9F-9594-C31FA71A827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537D4C1-9578-4D3E-8617-ED3ADC10B3D9}"/>
                </a:ext>
              </a:extLst>
            </p:cNvPr>
            <p:cNvSpPr txBox="1"/>
            <p:nvPr/>
          </p:nvSpPr>
          <p:spPr>
            <a:xfrm>
              <a:off x="3695069" y="1021617"/>
              <a:ext cx="64826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-0.5</a:t>
              </a:r>
            </a:p>
          </p:txBody>
        </p:sp>
      </p:grpSp>
      <p:grpSp>
        <p:nvGrpSpPr>
          <p:cNvPr id="9" name="Group 8">
            <a:extLst>
              <a:ext uri="{FF2B5EF4-FFF2-40B4-BE49-F238E27FC236}">
                <a16:creationId xmlns:a16="http://schemas.microsoft.com/office/drawing/2014/main" id="{9801BBEA-EA5C-4993-8B61-9F5B7D4B515F}"/>
              </a:ext>
            </a:extLst>
          </p:cNvPr>
          <p:cNvGrpSpPr/>
          <p:nvPr/>
        </p:nvGrpSpPr>
        <p:grpSpPr>
          <a:xfrm>
            <a:off x="4688177" y="2236741"/>
            <a:ext cx="189378" cy="494964"/>
            <a:chOff x="7010015" y="926763"/>
            <a:chExt cx="189378" cy="494964"/>
          </a:xfrm>
        </p:grpSpPr>
        <p:cxnSp>
          <p:nvCxnSpPr>
            <p:cNvPr id="10" name="Straight Connector 9">
              <a:extLst>
                <a:ext uri="{FF2B5EF4-FFF2-40B4-BE49-F238E27FC236}">
                  <a16:creationId xmlns:a16="http://schemas.microsoft.com/office/drawing/2014/main" id="{EB11C961-7DE0-4C43-8B31-A17B40E7B97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070301D0-0603-402E-95A2-56AC2E859A03}"/>
                </a:ext>
              </a:extLst>
            </p:cNvPr>
            <p:cNvGrpSpPr/>
            <p:nvPr/>
          </p:nvGrpSpPr>
          <p:grpSpPr>
            <a:xfrm>
              <a:off x="7010015" y="928608"/>
              <a:ext cx="189378" cy="493119"/>
              <a:chOff x="7010015" y="928608"/>
              <a:chExt cx="189378" cy="493119"/>
            </a:xfrm>
          </p:grpSpPr>
          <p:sp>
            <p:nvSpPr>
              <p:cNvPr id="12" name="TextBox 11">
                <a:extLst>
                  <a:ext uri="{FF2B5EF4-FFF2-40B4-BE49-F238E27FC236}">
                    <a16:creationId xmlns:a16="http://schemas.microsoft.com/office/drawing/2014/main" id="{3F9CC664-03BA-4B20-834F-426880B8B0D4}"/>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3" name="Straight Connector 12">
                <a:extLst>
                  <a:ext uri="{FF2B5EF4-FFF2-40B4-BE49-F238E27FC236}">
                    <a16:creationId xmlns:a16="http://schemas.microsoft.com/office/drawing/2014/main" id="{3F67FCB4-D57B-4D30-B154-C5D6121BC06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4" name="Group 91">
            <a:extLst>
              <a:ext uri="{FF2B5EF4-FFF2-40B4-BE49-F238E27FC236}">
                <a16:creationId xmlns:a16="http://schemas.microsoft.com/office/drawing/2014/main" id="{231AEE23-A9F6-4096-8050-01ED9B0CC59E}"/>
              </a:ext>
            </a:extLst>
          </p:cNvPr>
          <p:cNvGrpSpPr/>
          <p:nvPr/>
        </p:nvGrpSpPr>
        <p:grpSpPr>
          <a:xfrm>
            <a:off x="3934964" y="1740869"/>
            <a:ext cx="893612" cy="479154"/>
            <a:chOff x="7395283" y="5821043"/>
            <a:chExt cx="205894" cy="512761"/>
          </a:xfrm>
        </p:grpSpPr>
        <p:sp>
          <p:nvSpPr>
            <p:cNvPr id="15" name="Freeform 11">
              <a:extLst>
                <a:ext uri="{FF2B5EF4-FFF2-40B4-BE49-F238E27FC236}">
                  <a16:creationId xmlns:a16="http://schemas.microsoft.com/office/drawing/2014/main" id="{AFEF8B5E-47DA-441A-B883-BC17E878961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6" name="Rectangle 15">
              <a:extLst>
                <a:ext uri="{FF2B5EF4-FFF2-40B4-BE49-F238E27FC236}">
                  <a16:creationId xmlns:a16="http://schemas.microsoft.com/office/drawing/2014/main" id="{9E701371-6651-44CD-9A6E-F6F8789F022C}"/>
                </a:ext>
              </a:extLst>
            </p:cNvPr>
            <p:cNvSpPr/>
            <p:nvPr/>
          </p:nvSpPr>
          <p:spPr>
            <a:xfrm>
              <a:off x="7428125" y="5821043"/>
              <a:ext cx="142335" cy="395236"/>
            </a:xfrm>
            <a:prstGeom prst="rect">
              <a:avLst/>
            </a:prstGeom>
          </p:spPr>
          <p:txBody>
            <a:bodyPr wrap="square">
              <a:spAutoFit/>
            </a:bodyPr>
            <a:lstStyle/>
            <a:p>
              <a:r>
                <a:rPr lang="en-GB" b="1" dirty="0">
                  <a:solidFill>
                    <a:srgbClr val="002060"/>
                  </a:solidFill>
                </a:rPr>
                <a:t>+0.5</a:t>
              </a:r>
            </a:p>
          </p:txBody>
        </p:sp>
      </p:grpSp>
      <p:grpSp>
        <p:nvGrpSpPr>
          <p:cNvPr id="17" name="Group 91">
            <a:extLst>
              <a:ext uri="{FF2B5EF4-FFF2-40B4-BE49-F238E27FC236}">
                <a16:creationId xmlns:a16="http://schemas.microsoft.com/office/drawing/2014/main" id="{97B1854C-0507-4771-BCB1-E68978969709}"/>
              </a:ext>
            </a:extLst>
          </p:cNvPr>
          <p:cNvGrpSpPr/>
          <p:nvPr/>
        </p:nvGrpSpPr>
        <p:grpSpPr>
          <a:xfrm>
            <a:off x="4831476" y="1736438"/>
            <a:ext cx="889897" cy="479154"/>
            <a:chOff x="7395283" y="5821043"/>
            <a:chExt cx="205894" cy="512761"/>
          </a:xfrm>
        </p:grpSpPr>
        <p:sp>
          <p:nvSpPr>
            <p:cNvPr id="18" name="Freeform 11">
              <a:extLst>
                <a:ext uri="{FF2B5EF4-FFF2-40B4-BE49-F238E27FC236}">
                  <a16:creationId xmlns:a16="http://schemas.microsoft.com/office/drawing/2014/main" id="{ECC7832B-486A-4CCE-96C9-8C146C05F74E}"/>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9" name="Rectangle 18">
              <a:extLst>
                <a:ext uri="{FF2B5EF4-FFF2-40B4-BE49-F238E27FC236}">
                  <a16:creationId xmlns:a16="http://schemas.microsoft.com/office/drawing/2014/main" id="{EA0C7118-594A-462E-92DE-35F85E783C43}"/>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+1.5</a:t>
              </a:r>
            </a:p>
          </p:txBody>
        </p:sp>
      </p:grpSp>
      <p:grpSp>
        <p:nvGrpSpPr>
          <p:cNvPr id="20" name="Group 19">
            <a:extLst>
              <a:ext uri="{FF2B5EF4-FFF2-40B4-BE49-F238E27FC236}">
                <a16:creationId xmlns:a16="http://schemas.microsoft.com/office/drawing/2014/main" id="{5D6CE509-D4DD-460E-9FB5-865A19992092}"/>
              </a:ext>
            </a:extLst>
          </p:cNvPr>
          <p:cNvGrpSpPr/>
          <p:nvPr/>
        </p:nvGrpSpPr>
        <p:grpSpPr>
          <a:xfrm>
            <a:off x="5507401" y="2234359"/>
            <a:ext cx="581217" cy="494964"/>
            <a:chOff x="6938140" y="926763"/>
            <a:chExt cx="581217" cy="494964"/>
          </a:xfrm>
        </p:grpSpPr>
        <p:cxnSp>
          <p:nvCxnSpPr>
            <p:cNvPr id="21" name="Straight Connector 20">
              <a:extLst>
                <a:ext uri="{FF2B5EF4-FFF2-40B4-BE49-F238E27FC236}">
                  <a16:creationId xmlns:a16="http://schemas.microsoft.com/office/drawing/2014/main" id="{CB35F7DC-5953-47DB-AD70-B3B10DBA6A8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68F99A0D-268C-4CD0-8C11-393F67BB7CFB}"/>
                </a:ext>
              </a:extLst>
            </p:cNvPr>
            <p:cNvGrpSpPr/>
            <p:nvPr/>
          </p:nvGrpSpPr>
          <p:grpSpPr>
            <a:xfrm>
              <a:off x="6938140" y="928608"/>
              <a:ext cx="581217" cy="493119"/>
              <a:chOff x="6938140" y="928608"/>
              <a:chExt cx="581217" cy="493119"/>
            </a:xfrm>
          </p:grpSpPr>
          <p:sp>
            <p:nvSpPr>
              <p:cNvPr id="23" name="TextBox 22">
                <a:extLst>
                  <a:ext uri="{FF2B5EF4-FFF2-40B4-BE49-F238E27FC236}">
                    <a16:creationId xmlns:a16="http://schemas.microsoft.com/office/drawing/2014/main" id="{2F3B63F1-4688-4743-BE6B-B4A46917432C}"/>
                  </a:ext>
                </a:extLst>
              </p:cNvPr>
              <p:cNvSpPr txBox="1"/>
              <p:nvPr/>
            </p:nvSpPr>
            <p:spPr>
              <a:xfrm>
                <a:off x="6938140" y="1021617"/>
                <a:ext cx="581217"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1.5</a:t>
                </a:r>
              </a:p>
            </p:txBody>
          </p:sp>
          <p:cxnSp>
            <p:nvCxnSpPr>
              <p:cNvPr id="24" name="Straight Connector 23">
                <a:extLst>
                  <a:ext uri="{FF2B5EF4-FFF2-40B4-BE49-F238E27FC236}">
                    <a16:creationId xmlns:a16="http://schemas.microsoft.com/office/drawing/2014/main" id="{9EE577C0-EE5F-4B61-9B18-804FB8805767}"/>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5" name="Straight Connector 24">
            <a:extLst>
              <a:ext uri="{FF2B5EF4-FFF2-40B4-BE49-F238E27FC236}">
                <a16:creationId xmlns:a16="http://schemas.microsoft.com/office/drawing/2014/main" id="{752BD858-6809-4DCC-8046-423902833AE0}"/>
              </a:ext>
            </a:extLst>
          </p:cNvPr>
          <p:cNvCxnSpPr>
            <a:cxnSpLocks/>
          </p:cNvCxnSpPr>
          <p:nvPr/>
        </p:nvCxnSpPr>
        <p:spPr>
          <a:xfrm>
            <a:off x="3602433" y="2252538"/>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4E594A18-D75F-4EE4-88D0-6540504711FA}"/>
              </a:ext>
            </a:extLst>
          </p:cNvPr>
          <p:cNvSpPr/>
          <p:nvPr/>
        </p:nvSpPr>
        <p:spPr>
          <a:xfrm>
            <a:off x="3868948" y="2086970"/>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3D5FC11F-B2F0-4F2A-AC21-3FA1014A5C43}"/>
              </a:ext>
            </a:extLst>
          </p:cNvPr>
          <p:cNvSpPr/>
          <p:nvPr/>
        </p:nvSpPr>
        <p:spPr>
          <a:xfrm>
            <a:off x="6543573" y="1931487"/>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0.5 + 1.5 = </a:t>
            </a:r>
          </a:p>
        </p:txBody>
      </p:sp>
      <p:sp>
        <p:nvSpPr>
          <p:cNvPr id="28" name="Rectangle 27">
            <a:extLst>
              <a:ext uri="{FF2B5EF4-FFF2-40B4-BE49-F238E27FC236}">
                <a16:creationId xmlns:a16="http://schemas.microsoft.com/office/drawing/2014/main" id="{8323AEA2-A4D5-4512-8176-6DD54332B502}"/>
              </a:ext>
            </a:extLst>
          </p:cNvPr>
          <p:cNvSpPr/>
          <p:nvPr/>
        </p:nvSpPr>
        <p:spPr>
          <a:xfrm>
            <a:off x="8329250" y="1931486"/>
            <a:ext cx="8501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29" name="Oval 28">
            <a:extLst>
              <a:ext uri="{FF2B5EF4-FFF2-40B4-BE49-F238E27FC236}">
                <a16:creationId xmlns:a16="http://schemas.microsoft.com/office/drawing/2014/main" id="{049CAF98-03B9-498B-B639-F7BC9D5E653D}"/>
              </a:ext>
            </a:extLst>
          </p:cNvPr>
          <p:cNvSpPr/>
          <p:nvPr/>
        </p:nvSpPr>
        <p:spPr>
          <a:xfrm>
            <a:off x="579654" y="732437"/>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F4378778-E870-49F5-B105-BF1552DB7B87}"/>
              </a:ext>
            </a:extLst>
          </p:cNvPr>
          <p:cNvSpPr/>
          <p:nvPr/>
        </p:nvSpPr>
        <p:spPr>
          <a:xfrm>
            <a:off x="6539133" y="732436"/>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1" name="Group 30">
            <a:extLst>
              <a:ext uri="{FF2B5EF4-FFF2-40B4-BE49-F238E27FC236}">
                <a16:creationId xmlns:a16="http://schemas.microsoft.com/office/drawing/2014/main" id="{0FC456A0-4D91-4746-B0B4-87E55CF3BDFD}"/>
              </a:ext>
            </a:extLst>
          </p:cNvPr>
          <p:cNvGrpSpPr/>
          <p:nvPr/>
        </p:nvGrpSpPr>
        <p:grpSpPr>
          <a:xfrm>
            <a:off x="3747653" y="3432179"/>
            <a:ext cx="648261" cy="492950"/>
            <a:chOff x="3836735" y="928777"/>
            <a:chExt cx="648261" cy="492950"/>
          </a:xfrm>
        </p:grpSpPr>
        <p:cxnSp>
          <p:nvCxnSpPr>
            <p:cNvPr id="32" name="Straight Connector 31">
              <a:extLst>
                <a:ext uri="{FF2B5EF4-FFF2-40B4-BE49-F238E27FC236}">
                  <a16:creationId xmlns:a16="http://schemas.microsoft.com/office/drawing/2014/main" id="{C669CE57-C6A0-4D4B-B2EF-678002E0F79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4B690B2-6A6E-4B6A-88E7-C6C0392D56AD}"/>
                </a:ext>
              </a:extLst>
            </p:cNvPr>
            <p:cNvSpPr txBox="1"/>
            <p:nvPr/>
          </p:nvSpPr>
          <p:spPr>
            <a:xfrm>
              <a:off x="3836735" y="1021617"/>
              <a:ext cx="64826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grpSp>
      <p:grpSp>
        <p:nvGrpSpPr>
          <p:cNvPr id="34" name="Group 33">
            <a:extLst>
              <a:ext uri="{FF2B5EF4-FFF2-40B4-BE49-F238E27FC236}">
                <a16:creationId xmlns:a16="http://schemas.microsoft.com/office/drawing/2014/main" id="{EE7258F9-7331-491E-A8AB-8DF22E1B9482}"/>
              </a:ext>
            </a:extLst>
          </p:cNvPr>
          <p:cNvGrpSpPr/>
          <p:nvPr/>
        </p:nvGrpSpPr>
        <p:grpSpPr>
          <a:xfrm>
            <a:off x="4695559" y="3429426"/>
            <a:ext cx="189378" cy="494964"/>
            <a:chOff x="7010015" y="926763"/>
            <a:chExt cx="189378" cy="494964"/>
          </a:xfrm>
        </p:grpSpPr>
        <p:cxnSp>
          <p:nvCxnSpPr>
            <p:cNvPr id="35" name="Straight Connector 34">
              <a:extLst>
                <a:ext uri="{FF2B5EF4-FFF2-40B4-BE49-F238E27FC236}">
                  <a16:creationId xmlns:a16="http://schemas.microsoft.com/office/drawing/2014/main" id="{D7A12821-FB38-46E7-A186-BF14DB884DE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957F5F54-79E5-4052-A971-5F1978CFDEC4}"/>
                </a:ext>
              </a:extLst>
            </p:cNvPr>
            <p:cNvGrpSpPr/>
            <p:nvPr/>
          </p:nvGrpSpPr>
          <p:grpSpPr>
            <a:xfrm>
              <a:off x="7010015" y="928608"/>
              <a:ext cx="189378" cy="493119"/>
              <a:chOff x="7010015" y="928608"/>
              <a:chExt cx="189378" cy="493119"/>
            </a:xfrm>
          </p:grpSpPr>
          <p:sp>
            <p:nvSpPr>
              <p:cNvPr id="37" name="TextBox 36">
                <a:extLst>
                  <a:ext uri="{FF2B5EF4-FFF2-40B4-BE49-F238E27FC236}">
                    <a16:creationId xmlns:a16="http://schemas.microsoft.com/office/drawing/2014/main" id="{3A5BBE94-C513-4472-8081-280B333024CE}"/>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8" name="Straight Connector 37">
                <a:extLst>
                  <a:ext uri="{FF2B5EF4-FFF2-40B4-BE49-F238E27FC236}">
                    <a16:creationId xmlns:a16="http://schemas.microsoft.com/office/drawing/2014/main" id="{28E6FD29-61B5-4745-AFED-A5C6CEA50658}"/>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9" name="Group 91">
            <a:extLst>
              <a:ext uri="{FF2B5EF4-FFF2-40B4-BE49-F238E27FC236}">
                <a16:creationId xmlns:a16="http://schemas.microsoft.com/office/drawing/2014/main" id="{D5476B8C-016D-46B1-9930-AD3513E40362}"/>
              </a:ext>
            </a:extLst>
          </p:cNvPr>
          <p:cNvGrpSpPr/>
          <p:nvPr/>
        </p:nvGrpSpPr>
        <p:grpSpPr>
          <a:xfrm>
            <a:off x="3942347" y="2933554"/>
            <a:ext cx="893612" cy="479154"/>
            <a:chOff x="7395283" y="5821043"/>
            <a:chExt cx="205894" cy="512761"/>
          </a:xfrm>
        </p:grpSpPr>
        <p:sp>
          <p:nvSpPr>
            <p:cNvPr id="40" name="Freeform 11">
              <a:extLst>
                <a:ext uri="{FF2B5EF4-FFF2-40B4-BE49-F238E27FC236}">
                  <a16:creationId xmlns:a16="http://schemas.microsoft.com/office/drawing/2014/main" id="{722F66DD-EE2F-438B-87FF-7C3AD2DBEA3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1" name="Rectangle 40">
              <a:extLst>
                <a:ext uri="{FF2B5EF4-FFF2-40B4-BE49-F238E27FC236}">
                  <a16:creationId xmlns:a16="http://schemas.microsoft.com/office/drawing/2014/main" id="{10EF17A9-2100-4A58-8A18-7DC25E3C8BE3}"/>
                </a:ext>
              </a:extLst>
            </p:cNvPr>
            <p:cNvSpPr/>
            <p:nvPr/>
          </p:nvSpPr>
          <p:spPr>
            <a:xfrm>
              <a:off x="7454828" y="5821043"/>
              <a:ext cx="142335" cy="395236"/>
            </a:xfrm>
            <a:prstGeom prst="rect">
              <a:avLst/>
            </a:prstGeom>
          </p:spPr>
          <p:txBody>
            <a:bodyPr wrap="square">
              <a:spAutoFit/>
            </a:bodyPr>
            <a:lstStyle/>
            <a:p>
              <a:r>
                <a:rPr lang="en-GB" b="1" dirty="0">
                  <a:solidFill>
                    <a:srgbClr val="002060"/>
                  </a:solidFill>
                </a:rPr>
                <a:t>+1</a:t>
              </a:r>
            </a:p>
          </p:txBody>
        </p:sp>
      </p:grpSp>
      <p:grpSp>
        <p:nvGrpSpPr>
          <p:cNvPr id="42" name="Group 91">
            <a:extLst>
              <a:ext uri="{FF2B5EF4-FFF2-40B4-BE49-F238E27FC236}">
                <a16:creationId xmlns:a16="http://schemas.microsoft.com/office/drawing/2014/main" id="{FB23128A-3436-4288-BF92-F25F416788BA}"/>
              </a:ext>
            </a:extLst>
          </p:cNvPr>
          <p:cNvGrpSpPr/>
          <p:nvPr/>
        </p:nvGrpSpPr>
        <p:grpSpPr>
          <a:xfrm>
            <a:off x="4838858" y="2929123"/>
            <a:ext cx="889897" cy="479154"/>
            <a:chOff x="7395283" y="5821043"/>
            <a:chExt cx="205894" cy="512761"/>
          </a:xfrm>
        </p:grpSpPr>
        <p:sp>
          <p:nvSpPr>
            <p:cNvPr id="43" name="Freeform 11">
              <a:extLst>
                <a:ext uri="{FF2B5EF4-FFF2-40B4-BE49-F238E27FC236}">
                  <a16:creationId xmlns:a16="http://schemas.microsoft.com/office/drawing/2014/main" id="{C8C61F5B-C1F7-43E4-B63E-3F2F6389D438}"/>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4" name="Rectangle 43">
              <a:extLst>
                <a:ext uri="{FF2B5EF4-FFF2-40B4-BE49-F238E27FC236}">
                  <a16:creationId xmlns:a16="http://schemas.microsoft.com/office/drawing/2014/main" id="{251B5F68-2173-4D59-AD73-07CDB3453138}"/>
                </a:ext>
              </a:extLst>
            </p:cNvPr>
            <p:cNvSpPr/>
            <p:nvPr/>
          </p:nvSpPr>
          <p:spPr>
            <a:xfrm>
              <a:off x="7452195" y="5821043"/>
              <a:ext cx="138022" cy="395236"/>
            </a:xfrm>
            <a:prstGeom prst="rect">
              <a:avLst/>
            </a:prstGeom>
          </p:spPr>
          <p:txBody>
            <a:bodyPr wrap="square">
              <a:spAutoFit/>
            </a:bodyPr>
            <a:lstStyle/>
            <a:p>
              <a:r>
                <a:rPr lang="en-GB" b="1" dirty="0">
                  <a:solidFill>
                    <a:srgbClr val="002060"/>
                  </a:solidFill>
                </a:rPr>
                <a:t>+1</a:t>
              </a:r>
            </a:p>
          </p:txBody>
        </p:sp>
      </p:grpSp>
      <p:grpSp>
        <p:nvGrpSpPr>
          <p:cNvPr id="45" name="Group 44">
            <a:extLst>
              <a:ext uri="{FF2B5EF4-FFF2-40B4-BE49-F238E27FC236}">
                <a16:creationId xmlns:a16="http://schemas.microsoft.com/office/drawing/2014/main" id="{3A6D5F50-6C59-4E89-97BC-4559015F5B9D}"/>
              </a:ext>
            </a:extLst>
          </p:cNvPr>
          <p:cNvGrpSpPr/>
          <p:nvPr/>
        </p:nvGrpSpPr>
        <p:grpSpPr>
          <a:xfrm>
            <a:off x="5579173" y="3427044"/>
            <a:ext cx="581217" cy="494964"/>
            <a:chOff x="7002530" y="926763"/>
            <a:chExt cx="581217" cy="494964"/>
          </a:xfrm>
        </p:grpSpPr>
        <p:cxnSp>
          <p:nvCxnSpPr>
            <p:cNvPr id="46" name="Straight Connector 45">
              <a:extLst>
                <a:ext uri="{FF2B5EF4-FFF2-40B4-BE49-F238E27FC236}">
                  <a16:creationId xmlns:a16="http://schemas.microsoft.com/office/drawing/2014/main" id="{A3579BDA-4EBA-4FBD-A75D-77344C4E3DCB}"/>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40E49309-15EA-4A8D-AA58-9F270AB3C5E6}"/>
                </a:ext>
              </a:extLst>
            </p:cNvPr>
            <p:cNvGrpSpPr/>
            <p:nvPr/>
          </p:nvGrpSpPr>
          <p:grpSpPr>
            <a:xfrm>
              <a:off x="7002530" y="928608"/>
              <a:ext cx="581217" cy="493119"/>
              <a:chOff x="7002530" y="928608"/>
              <a:chExt cx="581217" cy="493119"/>
            </a:xfrm>
          </p:grpSpPr>
          <p:sp>
            <p:nvSpPr>
              <p:cNvPr id="48" name="TextBox 47">
                <a:extLst>
                  <a:ext uri="{FF2B5EF4-FFF2-40B4-BE49-F238E27FC236}">
                    <a16:creationId xmlns:a16="http://schemas.microsoft.com/office/drawing/2014/main" id="{67FF12B1-320D-496D-BCF8-144F4C9B36D2}"/>
                  </a:ext>
                </a:extLst>
              </p:cNvPr>
              <p:cNvSpPr txBox="1"/>
              <p:nvPr/>
            </p:nvSpPr>
            <p:spPr>
              <a:xfrm>
                <a:off x="7002530" y="1021617"/>
                <a:ext cx="581217"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cxnSp>
            <p:nvCxnSpPr>
              <p:cNvPr id="49" name="Straight Connector 48">
                <a:extLst>
                  <a:ext uri="{FF2B5EF4-FFF2-40B4-BE49-F238E27FC236}">
                    <a16:creationId xmlns:a16="http://schemas.microsoft.com/office/drawing/2014/main" id="{5E4893D0-8091-4BE0-A97B-C0256766DA75}"/>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51" name="Straight Connector 50">
            <a:extLst>
              <a:ext uri="{FF2B5EF4-FFF2-40B4-BE49-F238E27FC236}">
                <a16:creationId xmlns:a16="http://schemas.microsoft.com/office/drawing/2014/main" id="{46AB844D-24F6-43B6-902B-2FAAED8F8B1E}"/>
              </a:ext>
            </a:extLst>
          </p:cNvPr>
          <p:cNvCxnSpPr>
            <a:cxnSpLocks/>
          </p:cNvCxnSpPr>
          <p:nvPr/>
        </p:nvCxnSpPr>
        <p:spPr>
          <a:xfrm>
            <a:off x="3609815" y="3445223"/>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3978FB32-5F98-4667-8D3D-E6B97FB0B6D0}"/>
              </a:ext>
            </a:extLst>
          </p:cNvPr>
          <p:cNvSpPr/>
          <p:nvPr/>
        </p:nvSpPr>
        <p:spPr>
          <a:xfrm>
            <a:off x="3876330" y="327965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30F1DEEF-97A2-41A1-822E-20C1753E4CCB}"/>
              </a:ext>
            </a:extLst>
          </p:cNvPr>
          <p:cNvSpPr/>
          <p:nvPr/>
        </p:nvSpPr>
        <p:spPr>
          <a:xfrm>
            <a:off x="6550955" y="3124172"/>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+ 1 = </a:t>
            </a:r>
          </a:p>
        </p:txBody>
      </p:sp>
      <p:sp>
        <p:nvSpPr>
          <p:cNvPr id="54" name="Rectangle 53">
            <a:extLst>
              <a:ext uri="{FF2B5EF4-FFF2-40B4-BE49-F238E27FC236}">
                <a16:creationId xmlns:a16="http://schemas.microsoft.com/office/drawing/2014/main" id="{788DA57C-6CD1-4E29-B465-2976895CC8DF}"/>
              </a:ext>
            </a:extLst>
          </p:cNvPr>
          <p:cNvSpPr/>
          <p:nvPr/>
        </p:nvSpPr>
        <p:spPr>
          <a:xfrm>
            <a:off x="7750647" y="3124171"/>
            <a:ext cx="8501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Tree>
    <p:extLst>
      <p:ext uri="{BB962C8B-B14F-4D97-AF65-F5344CB8AC3E}">
        <p14:creationId xmlns:p14="http://schemas.microsoft.com/office/powerpoint/2010/main" val="2182015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3.125E-6 -1.85185E-6 L 0.01927 -0.03796 C 0.0233 -0.04629 0.02929 -0.05069 0.0358 -0.05069 C 0.04297 -0.05069 0.04883 -0.04629 0.05286 -0.03796 L 0.07252 -1.85185E-6 " pathEditMode="relative" rAng="0" ptsTypes="AAAAA">
                                      <p:cBhvr>
                                        <p:cTn id="29" dur="1000" fill="hold"/>
                                        <p:tgtEl>
                                          <p:spTgt spid="26"/>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p:cTn id="33" dur="500" fill="hold"/>
                                        <p:tgtEl>
                                          <p:spTgt spid="14"/>
                                        </p:tgtEl>
                                        <p:attrNameLst>
                                          <p:attrName>ppt_x</p:attrName>
                                        </p:attrNameLst>
                                      </p:cBhvr>
                                      <p:tavLst>
                                        <p:tav tm="0">
                                          <p:val>
                                            <p:strVal val="#ppt_x-#ppt_w/2"/>
                                          </p:val>
                                        </p:tav>
                                        <p:tav tm="100000">
                                          <p:val>
                                            <p:strVal val="#ppt_x"/>
                                          </p:val>
                                        </p:tav>
                                      </p:tavLst>
                                    </p:anim>
                                    <p:anim calcmode="lin" valueType="num">
                                      <p:cBhvr>
                                        <p:cTn id="34" dur="500" fill="hold"/>
                                        <p:tgtEl>
                                          <p:spTgt spid="14"/>
                                        </p:tgtEl>
                                        <p:attrNameLst>
                                          <p:attrName>ppt_y</p:attrName>
                                        </p:attrNameLst>
                                      </p:cBhvr>
                                      <p:tavLst>
                                        <p:tav tm="0">
                                          <p:val>
                                            <p:strVal val="#ppt_y"/>
                                          </p:val>
                                        </p:tav>
                                        <p:tav tm="100000">
                                          <p:val>
                                            <p:strVal val="#ppt_y"/>
                                          </p:val>
                                        </p:tav>
                                      </p:tavLst>
                                    </p:anim>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1.85185E-6 L 0.09179 -0.03704 C 0.09596 -0.04537 0.10221 -0.04977 0.10846 -0.04977 C 0.11588 -0.04977 0.12174 -0.04537 0.12578 -0.03704 L 0.14583 -1.85185E-6 " pathEditMode="relative" rAng="0" ptsTypes="AAAAA">
                                      <p:cBhvr>
                                        <p:cTn id="45" dur="1000" fill="hold"/>
                                        <p:tgtEl>
                                          <p:spTgt spid="26"/>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500" fill="hold"/>
                                        <p:tgtEl>
                                          <p:spTgt spid="17"/>
                                        </p:tgtEl>
                                        <p:attrNameLst>
                                          <p:attrName>ppt_x</p:attrName>
                                        </p:attrNameLst>
                                      </p:cBhvr>
                                      <p:tavLst>
                                        <p:tav tm="0">
                                          <p:val>
                                            <p:strVal val="#ppt_x-#ppt_w/2"/>
                                          </p:val>
                                        </p:tav>
                                        <p:tav tm="100000">
                                          <p:val>
                                            <p:strVal val="#ppt_x"/>
                                          </p:val>
                                        </p:tav>
                                      </p:tavLst>
                                    </p:anim>
                                    <p:anim calcmode="lin" valueType="num">
                                      <p:cBhvr>
                                        <p:cTn id="50" dur="500" fill="hold"/>
                                        <p:tgtEl>
                                          <p:spTgt spid="17"/>
                                        </p:tgtEl>
                                        <p:attrNameLst>
                                          <p:attrName>ppt_y</p:attrName>
                                        </p:attrNameLst>
                                      </p:cBhvr>
                                      <p:tavLst>
                                        <p:tav tm="0">
                                          <p:val>
                                            <p:strVal val="#ppt_y"/>
                                          </p:val>
                                        </p:tav>
                                        <p:tav tm="100000">
                                          <p:val>
                                            <p:strVal val="#ppt_y"/>
                                          </p:val>
                                        </p:tav>
                                      </p:tavLst>
                                    </p:anim>
                                    <p:anim calcmode="lin" valueType="num">
                                      <p:cBhvr>
                                        <p:cTn id="51" dur="500" fill="hold"/>
                                        <p:tgtEl>
                                          <p:spTgt spid="17"/>
                                        </p:tgtEl>
                                        <p:attrNameLst>
                                          <p:attrName>ppt_w</p:attrName>
                                        </p:attrNameLst>
                                      </p:cBhvr>
                                      <p:tavLst>
                                        <p:tav tm="0">
                                          <p:val>
                                            <p:fltVal val="0"/>
                                          </p:val>
                                        </p:tav>
                                        <p:tav tm="100000">
                                          <p:val>
                                            <p:strVal val="#ppt_w"/>
                                          </p:val>
                                        </p:tav>
                                      </p:tavLst>
                                    </p:anim>
                                    <p:anim calcmode="lin" valueType="num">
                                      <p:cBhvr>
                                        <p:cTn id="52" dur="500" fill="hold"/>
                                        <p:tgtEl>
                                          <p:spTgt spid="17"/>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7"/>
                                        </p:tgtEl>
                                        <p:attrNameLst>
                                          <p:attrName>style.visibility</p:attrName>
                                        </p:attrNameLst>
                                      </p:cBhvr>
                                      <p:to>
                                        <p:strVal val="visible"/>
                                      </p:to>
                                    </p:set>
                                    <p:animEffect transition="in" filter="fade">
                                      <p:cBhvr>
                                        <p:cTn id="62" dur="500"/>
                                        <p:tgtEl>
                                          <p:spTgt spid="2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3"/>
                                        </p:tgtEl>
                                      </p:cBhvr>
                                    </p:animEffect>
                                    <p:set>
                                      <p:cBhvr>
                                        <p:cTn id="72" dur="1" fill="hold">
                                          <p:stCondLst>
                                            <p:cond delay="499"/>
                                          </p:stCondLst>
                                        </p:cTn>
                                        <p:tgtEl>
                                          <p:spTgt spid="3"/>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5"/>
                                        </p:tgtEl>
                                      </p:cBhvr>
                                    </p:animEffect>
                                    <p:set>
                                      <p:cBhvr>
                                        <p:cTn id="75" dur="1" fill="hold">
                                          <p:stCondLst>
                                            <p:cond delay="499"/>
                                          </p:stCondLst>
                                        </p:cTn>
                                        <p:tgtEl>
                                          <p:spTgt spid="5"/>
                                        </p:tgtEl>
                                        <p:attrNameLst>
                                          <p:attrName>style.visibility</p:attrName>
                                        </p:attrNameLst>
                                      </p:cBhvr>
                                      <p:to>
                                        <p:strVal val="hidden"/>
                                      </p:to>
                                    </p:se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9"/>
                                        </p:tgtEl>
                                        <p:attrNameLst>
                                          <p:attrName>style.visibility</p:attrName>
                                        </p:attrNameLst>
                                      </p:cBhvr>
                                      <p:to>
                                        <p:strVal val="visible"/>
                                      </p:to>
                                    </p:set>
                                    <p:animEffect transition="in" filter="fade">
                                      <p:cBhvr>
                                        <p:cTn id="80" dur="500"/>
                                        <p:tgtEl>
                                          <p:spTgt spid="29"/>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fade">
                                      <p:cBhvr>
                                        <p:cTn id="85" dur="500"/>
                                        <p:tgtEl>
                                          <p:spTgt spid="30"/>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1"/>
                                        </p:tgtEl>
                                        <p:attrNameLst>
                                          <p:attrName>style.visibility</p:attrName>
                                        </p:attrNameLst>
                                      </p:cBhvr>
                                      <p:to>
                                        <p:strVal val="visible"/>
                                      </p:to>
                                    </p:set>
                                    <p:animEffect transition="in" filter="fade">
                                      <p:cBhvr>
                                        <p:cTn id="90" dur="500"/>
                                        <p:tgtEl>
                                          <p:spTgt spid="51"/>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31"/>
                                        </p:tgtEl>
                                        <p:attrNameLst>
                                          <p:attrName>style.visibility</p:attrName>
                                        </p:attrNameLst>
                                      </p:cBhvr>
                                      <p:to>
                                        <p:strVal val="visible"/>
                                      </p:to>
                                    </p:set>
                                    <p:animEffect transition="in" filter="fade">
                                      <p:cBhvr>
                                        <p:cTn id="95" dur="500"/>
                                        <p:tgtEl>
                                          <p:spTgt spid="31"/>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52"/>
                                        </p:tgtEl>
                                        <p:attrNameLst>
                                          <p:attrName>style.visibility</p:attrName>
                                        </p:attrNameLst>
                                      </p:cBhvr>
                                      <p:to>
                                        <p:strVal val="visible"/>
                                      </p:to>
                                    </p:set>
                                    <p:animEffect transition="in" filter="fade">
                                      <p:cBhvr>
                                        <p:cTn id="98" dur="500"/>
                                        <p:tgtEl>
                                          <p:spTgt spid="52"/>
                                        </p:tgtEl>
                                      </p:cBhvr>
                                    </p:animEffect>
                                  </p:childTnLst>
                                </p:cTn>
                              </p:par>
                            </p:childTnLst>
                          </p:cTn>
                        </p:par>
                      </p:childTnLst>
                    </p:cTn>
                  </p:par>
                  <p:par>
                    <p:cTn id="99" fill="hold">
                      <p:stCondLst>
                        <p:cond delay="indefinite"/>
                      </p:stCondLst>
                      <p:childTnLst>
                        <p:par>
                          <p:cTn id="100" fill="hold">
                            <p:stCondLst>
                              <p:cond delay="0"/>
                            </p:stCondLst>
                            <p:childTnLst>
                              <p:par>
                                <p:cTn id="101" presetID="37" presetClass="path" presetSubtype="0" accel="50000" decel="50000" fill="hold" grpId="1" nodeType="clickEffect">
                                  <p:stCondLst>
                                    <p:cond delay="0"/>
                                  </p:stCondLst>
                                  <p:childTnLst>
                                    <p:animMotion origin="layout" path="M 2.08333E-6 -4.44444E-6 L 0.01927 -0.03796 C 0.02331 -0.04629 0.02929 -0.05069 0.03581 -0.05069 C 0.04297 -0.05069 0.04883 -0.04629 0.05286 -0.03796 L 0.07252 -4.44444E-6 " pathEditMode="relative" rAng="0" ptsTypes="AAAAA">
                                      <p:cBhvr>
                                        <p:cTn id="102" dur="1000" fill="hold"/>
                                        <p:tgtEl>
                                          <p:spTgt spid="52"/>
                                        </p:tgtEl>
                                        <p:attrNameLst>
                                          <p:attrName>ppt_x</p:attrName>
                                          <p:attrName>ppt_y</p:attrName>
                                        </p:attrNameLst>
                                      </p:cBhvr>
                                      <p:rCtr x="3620" y="-2546"/>
                                    </p:animMotion>
                                  </p:childTnLst>
                                </p:cTn>
                              </p:par>
                            </p:childTnLst>
                          </p:cTn>
                        </p:par>
                        <p:par>
                          <p:cTn id="103" fill="hold">
                            <p:stCondLst>
                              <p:cond delay="1000"/>
                            </p:stCondLst>
                            <p:childTnLst>
                              <p:par>
                                <p:cTn id="104" presetID="17" presetClass="entr" presetSubtype="8" fill="hold" nodeType="afterEffect">
                                  <p:stCondLst>
                                    <p:cond delay="0"/>
                                  </p:stCondLst>
                                  <p:childTnLst>
                                    <p:set>
                                      <p:cBhvr>
                                        <p:cTn id="105" dur="1" fill="hold">
                                          <p:stCondLst>
                                            <p:cond delay="0"/>
                                          </p:stCondLst>
                                        </p:cTn>
                                        <p:tgtEl>
                                          <p:spTgt spid="39"/>
                                        </p:tgtEl>
                                        <p:attrNameLst>
                                          <p:attrName>style.visibility</p:attrName>
                                        </p:attrNameLst>
                                      </p:cBhvr>
                                      <p:to>
                                        <p:strVal val="visible"/>
                                      </p:to>
                                    </p:set>
                                    <p:anim calcmode="lin" valueType="num">
                                      <p:cBhvr>
                                        <p:cTn id="106" dur="500" fill="hold"/>
                                        <p:tgtEl>
                                          <p:spTgt spid="39"/>
                                        </p:tgtEl>
                                        <p:attrNameLst>
                                          <p:attrName>ppt_x</p:attrName>
                                        </p:attrNameLst>
                                      </p:cBhvr>
                                      <p:tavLst>
                                        <p:tav tm="0">
                                          <p:val>
                                            <p:strVal val="#ppt_x-#ppt_w/2"/>
                                          </p:val>
                                        </p:tav>
                                        <p:tav tm="100000">
                                          <p:val>
                                            <p:strVal val="#ppt_x"/>
                                          </p:val>
                                        </p:tav>
                                      </p:tavLst>
                                    </p:anim>
                                    <p:anim calcmode="lin" valueType="num">
                                      <p:cBhvr>
                                        <p:cTn id="107" dur="500" fill="hold"/>
                                        <p:tgtEl>
                                          <p:spTgt spid="39"/>
                                        </p:tgtEl>
                                        <p:attrNameLst>
                                          <p:attrName>ppt_y</p:attrName>
                                        </p:attrNameLst>
                                      </p:cBhvr>
                                      <p:tavLst>
                                        <p:tav tm="0">
                                          <p:val>
                                            <p:strVal val="#ppt_y"/>
                                          </p:val>
                                        </p:tav>
                                        <p:tav tm="100000">
                                          <p:val>
                                            <p:strVal val="#ppt_y"/>
                                          </p:val>
                                        </p:tav>
                                      </p:tavLst>
                                    </p:anim>
                                    <p:anim calcmode="lin" valueType="num">
                                      <p:cBhvr>
                                        <p:cTn id="108" dur="500" fill="hold"/>
                                        <p:tgtEl>
                                          <p:spTgt spid="39"/>
                                        </p:tgtEl>
                                        <p:attrNameLst>
                                          <p:attrName>ppt_w</p:attrName>
                                        </p:attrNameLst>
                                      </p:cBhvr>
                                      <p:tavLst>
                                        <p:tav tm="0">
                                          <p:val>
                                            <p:fltVal val="0"/>
                                          </p:val>
                                        </p:tav>
                                        <p:tav tm="100000">
                                          <p:val>
                                            <p:strVal val="#ppt_w"/>
                                          </p:val>
                                        </p:tav>
                                      </p:tavLst>
                                    </p:anim>
                                    <p:anim calcmode="lin" valueType="num">
                                      <p:cBhvr>
                                        <p:cTn id="109" dur="500" fill="hold"/>
                                        <p:tgtEl>
                                          <p:spTgt spid="39"/>
                                        </p:tgtEl>
                                        <p:attrNameLst>
                                          <p:attrName>ppt_h</p:attrName>
                                        </p:attrNameLst>
                                      </p:cBhvr>
                                      <p:tavLst>
                                        <p:tav tm="0">
                                          <p:val>
                                            <p:strVal val="#ppt_h"/>
                                          </p:val>
                                        </p:tav>
                                        <p:tav tm="100000">
                                          <p:val>
                                            <p:strVal val="#ppt_h"/>
                                          </p:val>
                                        </p:tav>
                                      </p:tavLst>
                                    </p:anim>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34"/>
                                        </p:tgtEl>
                                        <p:attrNameLst>
                                          <p:attrName>style.visibility</p:attrName>
                                        </p:attrNameLst>
                                      </p:cBhvr>
                                      <p:to>
                                        <p:strVal val="visible"/>
                                      </p:to>
                                    </p:set>
                                    <p:animEffect transition="in" filter="fade">
                                      <p:cBhvr>
                                        <p:cTn id="114" dur="500"/>
                                        <p:tgtEl>
                                          <p:spTgt spid="34"/>
                                        </p:tgtEl>
                                      </p:cBhvr>
                                    </p:animEffect>
                                  </p:childTnLst>
                                </p:cTn>
                              </p:par>
                            </p:childTnLst>
                          </p:cTn>
                        </p:par>
                      </p:childTnLst>
                    </p:cTn>
                  </p:par>
                  <p:par>
                    <p:cTn id="115" fill="hold">
                      <p:stCondLst>
                        <p:cond delay="indefinite"/>
                      </p:stCondLst>
                      <p:childTnLst>
                        <p:par>
                          <p:cTn id="116" fill="hold">
                            <p:stCondLst>
                              <p:cond delay="0"/>
                            </p:stCondLst>
                            <p:childTnLst>
                              <p:par>
                                <p:cTn id="117" presetID="37" presetClass="path" presetSubtype="0" accel="50000" decel="50000" fill="hold" grpId="2" nodeType="clickEffect">
                                  <p:stCondLst>
                                    <p:cond delay="0"/>
                                  </p:stCondLst>
                                  <p:childTnLst>
                                    <p:animMotion origin="layout" path="M 0.07252 -4.44444E-6 L 0.09179 -0.03703 C 0.09596 -0.04537 0.10221 -0.04976 0.10846 -0.04976 C 0.11588 -0.04976 0.12174 -0.04537 0.12578 -0.03703 L 0.14583 -4.44444E-6 " pathEditMode="relative" rAng="0" ptsTypes="AAAAA">
                                      <p:cBhvr>
                                        <p:cTn id="118" dur="1000" fill="hold"/>
                                        <p:tgtEl>
                                          <p:spTgt spid="52"/>
                                        </p:tgtEl>
                                        <p:attrNameLst>
                                          <p:attrName>ppt_x</p:attrName>
                                          <p:attrName>ppt_y</p:attrName>
                                        </p:attrNameLst>
                                      </p:cBhvr>
                                      <p:rCtr x="3659" y="-2500"/>
                                    </p:animMotion>
                                  </p:childTnLst>
                                </p:cTn>
                              </p:par>
                            </p:childTnLst>
                          </p:cTn>
                        </p:par>
                        <p:par>
                          <p:cTn id="119" fill="hold">
                            <p:stCondLst>
                              <p:cond delay="1000"/>
                            </p:stCondLst>
                            <p:childTnLst>
                              <p:par>
                                <p:cTn id="120" presetID="17" presetClass="entr" presetSubtype="8" fill="hold" nodeType="afterEffect">
                                  <p:stCondLst>
                                    <p:cond delay="0"/>
                                  </p:stCondLst>
                                  <p:childTnLst>
                                    <p:set>
                                      <p:cBhvr>
                                        <p:cTn id="121" dur="1" fill="hold">
                                          <p:stCondLst>
                                            <p:cond delay="0"/>
                                          </p:stCondLst>
                                        </p:cTn>
                                        <p:tgtEl>
                                          <p:spTgt spid="42"/>
                                        </p:tgtEl>
                                        <p:attrNameLst>
                                          <p:attrName>style.visibility</p:attrName>
                                        </p:attrNameLst>
                                      </p:cBhvr>
                                      <p:to>
                                        <p:strVal val="visible"/>
                                      </p:to>
                                    </p:set>
                                    <p:anim calcmode="lin" valueType="num">
                                      <p:cBhvr>
                                        <p:cTn id="122" dur="500" fill="hold"/>
                                        <p:tgtEl>
                                          <p:spTgt spid="42"/>
                                        </p:tgtEl>
                                        <p:attrNameLst>
                                          <p:attrName>ppt_x</p:attrName>
                                        </p:attrNameLst>
                                      </p:cBhvr>
                                      <p:tavLst>
                                        <p:tav tm="0">
                                          <p:val>
                                            <p:strVal val="#ppt_x-#ppt_w/2"/>
                                          </p:val>
                                        </p:tav>
                                        <p:tav tm="100000">
                                          <p:val>
                                            <p:strVal val="#ppt_x"/>
                                          </p:val>
                                        </p:tav>
                                      </p:tavLst>
                                    </p:anim>
                                    <p:anim calcmode="lin" valueType="num">
                                      <p:cBhvr>
                                        <p:cTn id="123" dur="500" fill="hold"/>
                                        <p:tgtEl>
                                          <p:spTgt spid="42"/>
                                        </p:tgtEl>
                                        <p:attrNameLst>
                                          <p:attrName>ppt_y</p:attrName>
                                        </p:attrNameLst>
                                      </p:cBhvr>
                                      <p:tavLst>
                                        <p:tav tm="0">
                                          <p:val>
                                            <p:strVal val="#ppt_y"/>
                                          </p:val>
                                        </p:tav>
                                        <p:tav tm="100000">
                                          <p:val>
                                            <p:strVal val="#ppt_y"/>
                                          </p:val>
                                        </p:tav>
                                      </p:tavLst>
                                    </p:anim>
                                    <p:anim calcmode="lin" valueType="num">
                                      <p:cBhvr>
                                        <p:cTn id="124" dur="500" fill="hold"/>
                                        <p:tgtEl>
                                          <p:spTgt spid="42"/>
                                        </p:tgtEl>
                                        <p:attrNameLst>
                                          <p:attrName>ppt_w</p:attrName>
                                        </p:attrNameLst>
                                      </p:cBhvr>
                                      <p:tavLst>
                                        <p:tav tm="0">
                                          <p:val>
                                            <p:fltVal val="0"/>
                                          </p:val>
                                        </p:tav>
                                        <p:tav tm="100000">
                                          <p:val>
                                            <p:strVal val="#ppt_w"/>
                                          </p:val>
                                        </p:tav>
                                      </p:tavLst>
                                    </p:anim>
                                    <p:anim calcmode="lin" valueType="num">
                                      <p:cBhvr>
                                        <p:cTn id="125" dur="500" fill="hold"/>
                                        <p:tgtEl>
                                          <p:spTgt spid="42"/>
                                        </p:tgtEl>
                                        <p:attrNameLst>
                                          <p:attrName>ppt_h</p:attrName>
                                        </p:attrNameLst>
                                      </p:cBhvr>
                                      <p:tavLst>
                                        <p:tav tm="0">
                                          <p:val>
                                            <p:strVal val="#ppt_h"/>
                                          </p:val>
                                        </p:tav>
                                        <p:tav tm="100000">
                                          <p:val>
                                            <p:strVal val="#ppt_h"/>
                                          </p:val>
                                        </p:tav>
                                      </p:tavLst>
                                    </p:anim>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fade">
                                      <p:cBhvr>
                                        <p:cTn id="130" dur="500"/>
                                        <p:tgtEl>
                                          <p:spTgt spid="45"/>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53"/>
                                        </p:tgtEl>
                                        <p:attrNameLst>
                                          <p:attrName>style.visibility</p:attrName>
                                        </p:attrNameLst>
                                      </p:cBhvr>
                                      <p:to>
                                        <p:strVal val="visible"/>
                                      </p:to>
                                    </p:set>
                                    <p:animEffect transition="in" filter="fade">
                                      <p:cBhvr>
                                        <p:cTn id="135" dur="500"/>
                                        <p:tgtEl>
                                          <p:spTgt spid="53"/>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54"/>
                                        </p:tgtEl>
                                        <p:attrNameLst>
                                          <p:attrName>style.visibility</p:attrName>
                                        </p:attrNameLst>
                                      </p:cBhvr>
                                      <p:to>
                                        <p:strVal val="visible"/>
                                      </p:to>
                                    </p:set>
                                    <p:animEffect transition="in" filter="fade">
                                      <p:cBhvr>
                                        <p:cTn id="14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26" grpId="0" animBg="1"/>
      <p:bldP spid="26" grpId="1" animBg="1"/>
      <p:bldP spid="26" grpId="2" animBg="1"/>
      <p:bldP spid="27" grpId="0"/>
      <p:bldP spid="28" grpId="0"/>
      <p:bldP spid="29" grpId="0" animBg="1"/>
      <p:bldP spid="30" grpId="0" animBg="1"/>
      <p:bldP spid="52" grpId="0" animBg="1"/>
      <p:bldP spid="52" grpId="1" animBg="1"/>
      <p:bldP spid="52" grpId="2" animBg="1"/>
      <p:bldP spid="53" grpId="0"/>
      <p:bldP spid="54"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569660"/>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Circle the two decimals which are closest in value to each other.</a:t>
            </a:r>
          </a:p>
          <a:p>
            <a:pPr>
              <a:spcAft>
                <a:spcPts val="0"/>
              </a:spcAft>
            </a:pPr>
            <a:endParaRPr lang="en-US"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0.9              0.09              0.99              0.1              0.01</a:t>
            </a:r>
          </a:p>
        </p:txBody>
      </p:sp>
      <p:sp>
        <p:nvSpPr>
          <p:cNvPr id="4" name="Rectangle 3">
            <a:extLst>
              <a:ext uri="{FF2B5EF4-FFF2-40B4-BE49-F238E27FC236}">
                <a16:creationId xmlns:a16="http://schemas.microsoft.com/office/drawing/2014/main" id="{31DF9E88-954B-41AB-9E18-F4CFA6C2DF77}"/>
              </a:ext>
            </a:extLst>
          </p:cNvPr>
          <p:cNvSpPr/>
          <p:nvPr/>
        </p:nvSpPr>
        <p:spPr>
          <a:xfrm>
            <a:off x="1500336" y="1017351"/>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sp>
        <p:nvSpPr>
          <p:cNvPr id="5" name="Rectangle 4">
            <a:extLst>
              <a:ext uri="{FF2B5EF4-FFF2-40B4-BE49-F238E27FC236}">
                <a16:creationId xmlns:a16="http://schemas.microsoft.com/office/drawing/2014/main" id="{5C930EFD-612D-481A-826D-2A5C2CD447CD}"/>
              </a:ext>
            </a:extLst>
          </p:cNvPr>
          <p:cNvSpPr/>
          <p:nvPr/>
        </p:nvSpPr>
        <p:spPr>
          <a:xfrm>
            <a:off x="7348686" y="1017350"/>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sp>
        <p:nvSpPr>
          <p:cNvPr id="2" name="Oval 1">
            <a:extLst>
              <a:ext uri="{FF2B5EF4-FFF2-40B4-BE49-F238E27FC236}">
                <a16:creationId xmlns:a16="http://schemas.microsoft.com/office/drawing/2014/main" id="{A849AA90-7761-4437-BA25-CF0179F5A141}"/>
              </a:ext>
            </a:extLst>
          </p:cNvPr>
          <p:cNvSpPr/>
          <p:nvPr/>
        </p:nvSpPr>
        <p:spPr>
          <a:xfrm>
            <a:off x="2519716" y="904012"/>
            <a:ext cx="1443777" cy="849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5ABAABC-A6AA-4EF2-B980-88975BE06C9D}"/>
              </a:ext>
            </a:extLst>
          </p:cNvPr>
          <p:cNvSpPr/>
          <p:nvPr/>
        </p:nvSpPr>
        <p:spPr>
          <a:xfrm>
            <a:off x="6527069" y="904012"/>
            <a:ext cx="1443777" cy="849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D6A7169-3090-4EAF-BB6D-95400BE39AC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16924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2" grpId="0" animBg="1"/>
      <p:bldP spid="7"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805320" cy="1569660"/>
          </a:xfrm>
          <a:prstGeom prst="rect">
            <a:avLst/>
          </a:prstGeom>
        </p:spPr>
        <p:txBody>
          <a:bodyPr wrap="square">
            <a:spAutoFit/>
          </a:bodyPr>
          <a:lstStyle/>
          <a:p>
            <a:r>
              <a:rPr lang="en-US" sz="3200" b="1" dirty="0"/>
              <a:t>Write a cross on the numbers that are not square numbers.</a:t>
            </a:r>
          </a:p>
          <a:p>
            <a:endParaRPr lang="en-US" sz="3200" b="1" dirty="0"/>
          </a:p>
          <a:p>
            <a:r>
              <a:rPr lang="en-US" sz="3200" b="1" dirty="0"/>
              <a:t>          1³                    2³                    3³                    4³                    5³</a:t>
            </a:r>
          </a:p>
        </p:txBody>
      </p:sp>
      <p:sp>
        <p:nvSpPr>
          <p:cNvPr id="5" name="Rectangle 4">
            <a:extLst>
              <a:ext uri="{FF2B5EF4-FFF2-40B4-BE49-F238E27FC236}">
                <a16:creationId xmlns:a16="http://schemas.microsoft.com/office/drawing/2014/main" id="{FAD0AA9E-2EE4-4D3C-833B-734F370812CB}"/>
              </a:ext>
            </a:extLst>
          </p:cNvPr>
          <p:cNvSpPr/>
          <p:nvPr/>
        </p:nvSpPr>
        <p:spPr>
          <a:xfrm>
            <a:off x="452931" y="1975226"/>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1 x 1 = </a:t>
            </a:r>
          </a:p>
        </p:txBody>
      </p:sp>
      <p:sp>
        <p:nvSpPr>
          <p:cNvPr id="6" name="Rectangle 5">
            <a:extLst>
              <a:ext uri="{FF2B5EF4-FFF2-40B4-BE49-F238E27FC236}">
                <a16:creationId xmlns:a16="http://schemas.microsoft.com/office/drawing/2014/main" id="{59393752-FA6D-4B07-88AB-ADF12B72D73E}"/>
              </a:ext>
            </a:extLst>
          </p:cNvPr>
          <p:cNvSpPr/>
          <p:nvPr/>
        </p:nvSpPr>
        <p:spPr>
          <a:xfrm>
            <a:off x="2224581" y="1975225"/>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a:t>
            </a:r>
          </a:p>
        </p:txBody>
      </p:sp>
      <p:sp>
        <p:nvSpPr>
          <p:cNvPr id="7" name="Rectangle 6">
            <a:extLst>
              <a:ext uri="{FF2B5EF4-FFF2-40B4-BE49-F238E27FC236}">
                <a16:creationId xmlns:a16="http://schemas.microsoft.com/office/drawing/2014/main" id="{60B9DFC9-C673-4A48-8C92-D89E5F09CF47}"/>
              </a:ext>
            </a:extLst>
          </p:cNvPr>
          <p:cNvSpPr/>
          <p:nvPr/>
        </p:nvSpPr>
        <p:spPr>
          <a:xfrm>
            <a:off x="2319831" y="306132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8" name="Rectangle 7">
            <a:extLst>
              <a:ext uri="{FF2B5EF4-FFF2-40B4-BE49-F238E27FC236}">
                <a16:creationId xmlns:a16="http://schemas.microsoft.com/office/drawing/2014/main" id="{6E02ED79-8CC0-4781-89A8-C60EAA5C058A}"/>
              </a:ext>
            </a:extLst>
          </p:cNvPr>
          <p:cNvSpPr/>
          <p:nvPr/>
        </p:nvSpPr>
        <p:spPr>
          <a:xfrm>
            <a:off x="4091481" y="306132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9" name="Rectangle 8">
            <a:extLst>
              <a:ext uri="{FF2B5EF4-FFF2-40B4-BE49-F238E27FC236}">
                <a16:creationId xmlns:a16="http://schemas.microsoft.com/office/drawing/2014/main" id="{D43D682D-F2B9-419E-B324-BA12CEC51399}"/>
              </a:ext>
            </a:extLst>
          </p:cNvPr>
          <p:cNvSpPr/>
          <p:nvPr/>
        </p:nvSpPr>
        <p:spPr>
          <a:xfrm>
            <a:off x="3158622"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0" name="Rectangle 9">
            <a:extLst>
              <a:ext uri="{FF2B5EF4-FFF2-40B4-BE49-F238E27FC236}">
                <a16:creationId xmlns:a16="http://schemas.microsoft.com/office/drawing/2014/main" id="{4A90D423-7A05-4A40-9C31-9CB40C8DD5FD}"/>
              </a:ext>
            </a:extLst>
          </p:cNvPr>
          <p:cNvSpPr/>
          <p:nvPr/>
        </p:nvSpPr>
        <p:spPr>
          <a:xfrm>
            <a:off x="4591050" y="1975225"/>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11" name="Rectangle 10">
            <a:extLst>
              <a:ext uri="{FF2B5EF4-FFF2-40B4-BE49-F238E27FC236}">
                <a16:creationId xmlns:a16="http://schemas.microsoft.com/office/drawing/2014/main" id="{52375F86-869F-4401-9DC1-12D1C389E70E}"/>
              </a:ext>
            </a:extLst>
          </p:cNvPr>
          <p:cNvSpPr/>
          <p:nvPr/>
        </p:nvSpPr>
        <p:spPr>
          <a:xfrm>
            <a:off x="6362700" y="1975224"/>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12" name="Rectangle 11">
            <a:extLst>
              <a:ext uri="{FF2B5EF4-FFF2-40B4-BE49-F238E27FC236}">
                <a16:creationId xmlns:a16="http://schemas.microsoft.com/office/drawing/2014/main" id="{DC0A5E51-541F-4968-BA4E-0E668389B897}"/>
              </a:ext>
            </a:extLst>
          </p:cNvPr>
          <p:cNvSpPr/>
          <p:nvPr/>
        </p:nvSpPr>
        <p:spPr>
          <a:xfrm>
            <a:off x="5326454"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C98328D4-B783-402D-894E-EED41D3543B2}"/>
              </a:ext>
            </a:extLst>
          </p:cNvPr>
          <p:cNvSpPr/>
          <p:nvPr/>
        </p:nvSpPr>
        <p:spPr>
          <a:xfrm>
            <a:off x="6609761" y="2559999"/>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x 4 = </a:t>
            </a:r>
          </a:p>
        </p:txBody>
      </p:sp>
      <p:sp>
        <p:nvSpPr>
          <p:cNvPr id="14" name="Rectangle 13">
            <a:extLst>
              <a:ext uri="{FF2B5EF4-FFF2-40B4-BE49-F238E27FC236}">
                <a16:creationId xmlns:a16="http://schemas.microsoft.com/office/drawing/2014/main" id="{3B128DEA-7A57-45C1-AD8B-B4ECCDA2517D}"/>
              </a:ext>
            </a:extLst>
          </p:cNvPr>
          <p:cNvSpPr/>
          <p:nvPr/>
        </p:nvSpPr>
        <p:spPr>
          <a:xfrm>
            <a:off x="8381411" y="2559998"/>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grpSp>
        <p:nvGrpSpPr>
          <p:cNvPr id="15" name="Group 14">
            <a:extLst>
              <a:ext uri="{FF2B5EF4-FFF2-40B4-BE49-F238E27FC236}">
                <a16:creationId xmlns:a16="http://schemas.microsoft.com/office/drawing/2014/main" id="{FED044B7-891D-469B-A44E-AA3FE5D6DC8E}"/>
              </a:ext>
            </a:extLst>
          </p:cNvPr>
          <p:cNvGrpSpPr/>
          <p:nvPr/>
        </p:nvGrpSpPr>
        <p:grpSpPr>
          <a:xfrm>
            <a:off x="7114430" y="4346037"/>
            <a:ext cx="1861800" cy="1405123"/>
            <a:chOff x="2248666" y="1937292"/>
            <a:chExt cx="1861800" cy="1405123"/>
          </a:xfrm>
        </p:grpSpPr>
        <p:sp>
          <p:nvSpPr>
            <p:cNvPr id="16" name="TextBox 15">
              <a:extLst>
                <a:ext uri="{FF2B5EF4-FFF2-40B4-BE49-F238E27FC236}">
                  <a16:creationId xmlns:a16="http://schemas.microsoft.com/office/drawing/2014/main" id="{B739A39F-4B0D-45C4-A0D8-39F4599AF7B4}"/>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17" name="TextBox 16">
              <a:extLst>
                <a:ext uri="{FF2B5EF4-FFF2-40B4-BE49-F238E27FC236}">
                  <a16:creationId xmlns:a16="http://schemas.microsoft.com/office/drawing/2014/main" id="{FA96F38D-E455-41D0-93D5-583E34CEE710}"/>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DC8EF648-99E9-45A9-87F4-1827749C5C24}"/>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9" name="Straight Connector 18">
              <a:extLst>
                <a:ext uri="{FF2B5EF4-FFF2-40B4-BE49-F238E27FC236}">
                  <a16:creationId xmlns:a16="http://schemas.microsoft.com/office/drawing/2014/main" id="{C664A606-989C-4EBF-9DC8-AD232B10A336}"/>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505E92D-360A-486D-AB16-98AC235A48D6}"/>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DEF0C87E-56C4-49F5-99DE-B49440CE5059}"/>
              </a:ext>
            </a:extLst>
          </p:cNvPr>
          <p:cNvSpPr txBox="1"/>
          <p:nvPr/>
        </p:nvSpPr>
        <p:spPr>
          <a:xfrm>
            <a:off x="8009545" y="523761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8BA372BF-A33C-4152-BB74-6428CF178DD5}"/>
              </a:ext>
            </a:extLst>
          </p:cNvPr>
          <p:cNvSpPr txBox="1"/>
          <p:nvPr/>
        </p:nvSpPr>
        <p:spPr>
          <a:xfrm>
            <a:off x="7603355" y="4068828"/>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82D9219A-039D-4457-8570-B91F4CBA5D6E}"/>
              </a:ext>
            </a:extLst>
          </p:cNvPr>
          <p:cNvSpPr txBox="1"/>
          <p:nvPr/>
        </p:nvSpPr>
        <p:spPr>
          <a:xfrm>
            <a:off x="7596043" y="5237614"/>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4" name="Rectangle 23">
            <a:extLst>
              <a:ext uri="{FF2B5EF4-FFF2-40B4-BE49-F238E27FC236}">
                <a16:creationId xmlns:a16="http://schemas.microsoft.com/office/drawing/2014/main" id="{7C4B4532-57D1-4506-AFF0-2D380FFEBD35}"/>
              </a:ext>
            </a:extLst>
          </p:cNvPr>
          <p:cNvSpPr/>
          <p:nvPr/>
        </p:nvSpPr>
        <p:spPr>
          <a:xfrm>
            <a:off x="6609761" y="3020314"/>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x 8 = </a:t>
            </a:r>
          </a:p>
        </p:txBody>
      </p:sp>
      <p:sp>
        <p:nvSpPr>
          <p:cNvPr id="25" name="Rectangle 24">
            <a:extLst>
              <a:ext uri="{FF2B5EF4-FFF2-40B4-BE49-F238E27FC236}">
                <a16:creationId xmlns:a16="http://schemas.microsoft.com/office/drawing/2014/main" id="{AC9B8B94-96B5-4E44-84D6-CD77453ED499}"/>
              </a:ext>
            </a:extLst>
          </p:cNvPr>
          <p:cNvSpPr/>
          <p:nvPr/>
        </p:nvSpPr>
        <p:spPr>
          <a:xfrm>
            <a:off x="7758990" y="3018313"/>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26" name="Rectangle 25">
            <a:extLst>
              <a:ext uri="{FF2B5EF4-FFF2-40B4-BE49-F238E27FC236}">
                <a16:creationId xmlns:a16="http://schemas.microsoft.com/office/drawing/2014/main" id="{16F69C8C-5E65-445E-B6CF-19B1B2E2C355}"/>
              </a:ext>
            </a:extLst>
          </p:cNvPr>
          <p:cNvSpPr/>
          <p:nvPr/>
        </p:nvSpPr>
        <p:spPr>
          <a:xfrm>
            <a:off x="452931" y="2456742"/>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1 = </a:t>
            </a:r>
          </a:p>
        </p:txBody>
      </p:sp>
      <p:sp>
        <p:nvSpPr>
          <p:cNvPr id="27" name="Rectangle 26">
            <a:extLst>
              <a:ext uri="{FF2B5EF4-FFF2-40B4-BE49-F238E27FC236}">
                <a16:creationId xmlns:a16="http://schemas.microsoft.com/office/drawing/2014/main" id="{C9DE799E-7A24-47F7-9453-AF4482CC7AC5}"/>
              </a:ext>
            </a:extLst>
          </p:cNvPr>
          <p:cNvSpPr/>
          <p:nvPr/>
        </p:nvSpPr>
        <p:spPr>
          <a:xfrm>
            <a:off x="1672131" y="2456741"/>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a:t>
            </a:r>
          </a:p>
        </p:txBody>
      </p:sp>
      <p:sp>
        <p:nvSpPr>
          <p:cNvPr id="28" name="Rectangle 27">
            <a:extLst>
              <a:ext uri="{FF2B5EF4-FFF2-40B4-BE49-F238E27FC236}">
                <a16:creationId xmlns:a16="http://schemas.microsoft.com/office/drawing/2014/main" id="{7841C00F-23C3-4608-A7CF-DF3F460B0CD2}"/>
              </a:ext>
            </a:extLst>
          </p:cNvPr>
          <p:cNvSpPr/>
          <p:nvPr/>
        </p:nvSpPr>
        <p:spPr>
          <a:xfrm>
            <a:off x="8934002" y="197180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x 5 = </a:t>
            </a:r>
          </a:p>
        </p:txBody>
      </p:sp>
      <p:sp>
        <p:nvSpPr>
          <p:cNvPr id="29" name="Rectangle 28">
            <a:extLst>
              <a:ext uri="{FF2B5EF4-FFF2-40B4-BE49-F238E27FC236}">
                <a16:creationId xmlns:a16="http://schemas.microsoft.com/office/drawing/2014/main" id="{3DEB21B1-A17B-4609-90E2-60E8873D0352}"/>
              </a:ext>
            </a:extLst>
          </p:cNvPr>
          <p:cNvSpPr/>
          <p:nvPr/>
        </p:nvSpPr>
        <p:spPr>
          <a:xfrm>
            <a:off x="10705652" y="197179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125</a:t>
            </a:r>
          </a:p>
        </p:txBody>
      </p:sp>
      <p:grpSp>
        <p:nvGrpSpPr>
          <p:cNvPr id="30" name="Group 29">
            <a:extLst>
              <a:ext uri="{FF2B5EF4-FFF2-40B4-BE49-F238E27FC236}">
                <a16:creationId xmlns:a16="http://schemas.microsoft.com/office/drawing/2014/main" id="{DBF785F9-F7A7-4910-A54B-E8204454358C}"/>
              </a:ext>
            </a:extLst>
          </p:cNvPr>
          <p:cNvGrpSpPr/>
          <p:nvPr/>
        </p:nvGrpSpPr>
        <p:grpSpPr>
          <a:xfrm>
            <a:off x="9651509" y="3774728"/>
            <a:ext cx="1861800" cy="1405123"/>
            <a:chOff x="2248666" y="1937292"/>
            <a:chExt cx="1861800" cy="1405123"/>
          </a:xfrm>
        </p:grpSpPr>
        <p:sp>
          <p:nvSpPr>
            <p:cNvPr id="31" name="TextBox 30">
              <a:extLst>
                <a:ext uri="{FF2B5EF4-FFF2-40B4-BE49-F238E27FC236}">
                  <a16:creationId xmlns:a16="http://schemas.microsoft.com/office/drawing/2014/main" id="{1365F258-0307-4541-B0F4-6389C8FD6DF0}"/>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2" name="TextBox 31">
              <a:extLst>
                <a:ext uri="{FF2B5EF4-FFF2-40B4-BE49-F238E27FC236}">
                  <a16:creationId xmlns:a16="http://schemas.microsoft.com/office/drawing/2014/main" id="{BF66AD5F-11B8-46C4-8BA8-6CA70018B81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20237651-B65C-45C5-978B-DED1D7F3D8BC}"/>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34" name="Straight Connector 33">
              <a:extLst>
                <a:ext uri="{FF2B5EF4-FFF2-40B4-BE49-F238E27FC236}">
                  <a16:creationId xmlns:a16="http://schemas.microsoft.com/office/drawing/2014/main" id="{11097CA8-0E85-4783-9F62-35B228EB1D10}"/>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7F6454E-394B-4EF2-A56F-B1E6C553A82C}"/>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1EF4E596-FF9D-48DF-B97C-84E0C98DBABB}"/>
              </a:ext>
            </a:extLst>
          </p:cNvPr>
          <p:cNvSpPr txBox="1"/>
          <p:nvPr/>
        </p:nvSpPr>
        <p:spPr>
          <a:xfrm>
            <a:off x="10546624" y="4666304"/>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7" name="TextBox 36">
            <a:extLst>
              <a:ext uri="{FF2B5EF4-FFF2-40B4-BE49-F238E27FC236}">
                <a16:creationId xmlns:a16="http://schemas.microsoft.com/office/drawing/2014/main" id="{FCDD8A46-FA46-4C3F-9C6F-FA319ACFDE8E}"/>
              </a:ext>
            </a:extLst>
          </p:cNvPr>
          <p:cNvSpPr txBox="1"/>
          <p:nvPr/>
        </p:nvSpPr>
        <p:spPr>
          <a:xfrm>
            <a:off x="10140434" y="3497519"/>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p>
        </p:txBody>
      </p:sp>
      <p:sp>
        <p:nvSpPr>
          <p:cNvPr id="38" name="TextBox 37">
            <a:extLst>
              <a:ext uri="{FF2B5EF4-FFF2-40B4-BE49-F238E27FC236}">
                <a16:creationId xmlns:a16="http://schemas.microsoft.com/office/drawing/2014/main" id="{4506B942-F435-4C34-824B-FBEA1ED0B807}"/>
              </a:ext>
            </a:extLst>
          </p:cNvPr>
          <p:cNvSpPr txBox="1"/>
          <p:nvPr/>
        </p:nvSpPr>
        <p:spPr>
          <a:xfrm>
            <a:off x="9687356" y="4666305"/>
            <a:ext cx="9696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9" name="Rectangle 38">
            <a:extLst>
              <a:ext uri="{FF2B5EF4-FFF2-40B4-BE49-F238E27FC236}">
                <a16:creationId xmlns:a16="http://schemas.microsoft.com/office/drawing/2014/main" id="{BCE6BA0E-644B-4C8D-B7D4-57E1A8DECC00}"/>
              </a:ext>
            </a:extLst>
          </p:cNvPr>
          <p:cNvSpPr/>
          <p:nvPr/>
        </p:nvSpPr>
        <p:spPr>
          <a:xfrm>
            <a:off x="9674863"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0" name="Rectangle 39">
            <a:extLst>
              <a:ext uri="{FF2B5EF4-FFF2-40B4-BE49-F238E27FC236}">
                <a16:creationId xmlns:a16="http://schemas.microsoft.com/office/drawing/2014/main" id="{9EEF20D8-03E4-42E3-870F-1680B3192C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34726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500"/>
                                        <p:tgtEl>
                                          <p:spTgt spid="1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fade">
                                      <p:cBhvr>
                                        <p:cTn id="82" dur="500"/>
                                        <p:tgtEl>
                                          <p:spTgt spid="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4"/>
                                        </p:tgtEl>
                                        <p:attrNameLst>
                                          <p:attrName>style.visibility</p:attrName>
                                        </p:attrNameLst>
                                      </p:cBhvr>
                                      <p:to>
                                        <p:strVal val="visible"/>
                                      </p:to>
                                    </p:set>
                                    <p:animEffect transition="in" filter="fade">
                                      <p:cBhvr>
                                        <p:cTn id="87" dur="500"/>
                                        <p:tgtEl>
                                          <p:spTgt spid="2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5"/>
                                        </p:tgtEl>
                                        <p:attrNameLst>
                                          <p:attrName>style.visibility</p:attrName>
                                        </p:attrNameLst>
                                      </p:cBhvr>
                                      <p:to>
                                        <p:strVal val="visible"/>
                                      </p:to>
                                    </p:set>
                                    <p:animEffect transition="in" filter="fade">
                                      <p:cBhvr>
                                        <p:cTn id="92" dur="500"/>
                                        <p:tgtEl>
                                          <p:spTgt spid="2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8"/>
                                        </p:tgtEl>
                                        <p:attrNameLst>
                                          <p:attrName>style.visibility</p:attrName>
                                        </p:attrNameLst>
                                      </p:cBhvr>
                                      <p:to>
                                        <p:strVal val="visible"/>
                                      </p:to>
                                    </p:set>
                                    <p:animEffect transition="in" filter="fade">
                                      <p:cBhvr>
                                        <p:cTn id="97" dur="500"/>
                                        <p:tgtEl>
                                          <p:spTgt spid="28"/>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500"/>
                                        <p:tgtEl>
                                          <p:spTgt spid="29"/>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30"/>
                                        </p:tgtEl>
                                        <p:attrNameLst>
                                          <p:attrName>style.visibility</p:attrName>
                                        </p:attrNameLst>
                                      </p:cBhvr>
                                      <p:to>
                                        <p:strVal val="visible"/>
                                      </p:to>
                                    </p:set>
                                    <p:animEffect transition="in" filter="fade">
                                      <p:cBhvr>
                                        <p:cTn id="107" dur="500"/>
                                        <p:tgtEl>
                                          <p:spTgt spid="30"/>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7"/>
                                        </p:tgtEl>
                                        <p:attrNameLst>
                                          <p:attrName>style.visibility</p:attrName>
                                        </p:attrNameLst>
                                      </p:cBhvr>
                                      <p:to>
                                        <p:strVal val="visible"/>
                                      </p:to>
                                    </p:set>
                                    <p:animEffect transition="in" filter="fade">
                                      <p:cBhvr>
                                        <p:cTn id="112" dur="500"/>
                                        <p:tgtEl>
                                          <p:spTgt spid="3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6"/>
                                        </p:tgtEl>
                                        <p:attrNameLst>
                                          <p:attrName>style.visibility</p:attrName>
                                        </p:attrNameLst>
                                      </p:cBhvr>
                                      <p:to>
                                        <p:strVal val="visible"/>
                                      </p:to>
                                    </p:set>
                                    <p:animEffect transition="in" filter="fade">
                                      <p:cBhvr>
                                        <p:cTn id="117" dur="500"/>
                                        <p:tgtEl>
                                          <p:spTgt spid="36"/>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8"/>
                                        </p:tgtEl>
                                        <p:attrNameLst>
                                          <p:attrName>style.visibility</p:attrName>
                                        </p:attrNameLst>
                                      </p:cBhvr>
                                      <p:to>
                                        <p:strVal val="visible"/>
                                      </p:to>
                                    </p:set>
                                    <p:animEffect transition="in" filter="fade">
                                      <p:cBhvr>
                                        <p:cTn id="122" dur="500"/>
                                        <p:tgtEl>
                                          <p:spTgt spid="38"/>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9"/>
                                        </p:tgtEl>
                                        <p:attrNameLst>
                                          <p:attrName>style.visibility</p:attrName>
                                        </p:attrNameLst>
                                      </p:cBhvr>
                                      <p:to>
                                        <p:strVal val="visible"/>
                                      </p:to>
                                    </p:set>
                                    <p:animEffect transition="in" filter="fade">
                                      <p:cBhvr>
                                        <p:cTn id="12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21" grpId="0"/>
      <p:bldP spid="22" grpId="0"/>
      <p:bldP spid="23" grpId="0"/>
      <p:bldP spid="24" grpId="0"/>
      <p:bldP spid="25" grpId="0"/>
      <p:bldP spid="26" grpId="0"/>
      <p:bldP spid="27" grpId="0"/>
      <p:bldP spid="28" grpId="0"/>
      <p:bldP spid="29" grpId="0"/>
      <p:bldP spid="36" grpId="0"/>
      <p:bldP spid="37" grpId="0"/>
      <p:bldP spid="38" grpId="0"/>
      <p:bldP spid="39"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F27811D8-9411-456A-B6E7-2153AAE6CCF3}"/>
              </a:ext>
            </a:extLst>
          </p:cNvPr>
          <p:cNvSpPr/>
          <p:nvPr/>
        </p:nvSpPr>
        <p:spPr>
          <a:xfrm>
            <a:off x="56123" y="50000"/>
            <a:ext cx="11581695" cy="1077218"/>
          </a:xfrm>
          <a:prstGeom prst="rect">
            <a:avLst/>
          </a:prstGeom>
        </p:spPr>
        <p:txBody>
          <a:bodyPr wrap="square">
            <a:spAutoFit/>
          </a:bodyPr>
          <a:lstStyle/>
          <a:p>
            <a:r>
              <a:rPr lang="en-US" sz="3200" b="1" dirty="0"/>
              <a:t>Guide books cost £1.50 each. The waxworks sells £24 worth of guide books. How many guide books is this?</a:t>
            </a:r>
          </a:p>
        </p:txBody>
      </p:sp>
      <p:sp>
        <p:nvSpPr>
          <p:cNvPr id="19" name="Rectangle 18">
            <a:extLst>
              <a:ext uri="{FF2B5EF4-FFF2-40B4-BE49-F238E27FC236}">
                <a16:creationId xmlns:a16="http://schemas.microsoft.com/office/drawing/2014/main" id="{5F414AC8-CF13-4EC2-B431-429FF7DBB9FA}"/>
              </a:ext>
            </a:extLst>
          </p:cNvPr>
          <p:cNvSpPr/>
          <p:nvPr/>
        </p:nvSpPr>
        <p:spPr>
          <a:xfrm>
            <a:off x="976646" y="1344442"/>
            <a:ext cx="355420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 1 book</a:t>
            </a:r>
          </a:p>
        </p:txBody>
      </p:sp>
      <p:sp>
        <p:nvSpPr>
          <p:cNvPr id="20" name="Rectangle 19">
            <a:extLst>
              <a:ext uri="{FF2B5EF4-FFF2-40B4-BE49-F238E27FC236}">
                <a16:creationId xmlns:a16="http://schemas.microsoft.com/office/drawing/2014/main" id="{24A347A9-BAFD-40E9-9EB5-1EE46166966F}"/>
              </a:ext>
            </a:extLst>
          </p:cNvPr>
          <p:cNvSpPr/>
          <p:nvPr/>
        </p:nvSpPr>
        <p:spPr>
          <a:xfrm>
            <a:off x="976647" y="2306778"/>
            <a:ext cx="11658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a:t>
            </a:r>
          </a:p>
        </p:txBody>
      </p:sp>
      <p:cxnSp>
        <p:nvCxnSpPr>
          <p:cNvPr id="24" name="Straight Arrow Connector 23">
            <a:extLst>
              <a:ext uri="{FF2B5EF4-FFF2-40B4-BE49-F238E27FC236}">
                <a16:creationId xmlns:a16="http://schemas.microsoft.com/office/drawing/2014/main" id="{C79D7C3E-88B5-4E92-A03E-8AD948AA237D}"/>
              </a:ext>
            </a:extLst>
          </p:cNvPr>
          <p:cNvCxnSpPr/>
          <p:nvPr/>
        </p:nvCxnSpPr>
        <p:spPr>
          <a:xfrm>
            <a:off x="1395510" y="195361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3AAA9BA9-0FC6-4046-8E17-C5DBB5DC7673}"/>
              </a:ext>
            </a:extLst>
          </p:cNvPr>
          <p:cNvSpPr/>
          <p:nvPr/>
        </p:nvSpPr>
        <p:spPr>
          <a:xfrm>
            <a:off x="1479384" y="186048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26" name="Straight Arrow Connector 25">
            <a:extLst>
              <a:ext uri="{FF2B5EF4-FFF2-40B4-BE49-F238E27FC236}">
                <a16:creationId xmlns:a16="http://schemas.microsoft.com/office/drawing/2014/main" id="{C9230658-BB5D-45D5-AD03-54340D4ED508}"/>
              </a:ext>
            </a:extLst>
          </p:cNvPr>
          <p:cNvCxnSpPr/>
          <p:nvPr/>
        </p:nvCxnSpPr>
        <p:spPr>
          <a:xfrm>
            <a:off x="2785572" y="195361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7EEE1DE7-FD5D-40B0-91DC-33D0AF2B560D}"/>
              </a:ext>
            </a:extLst>
          </p:cNvPr>
          <p:cNvSpPr/>
          <p:nvPr/>
        </p:nvSpPr>
        <p:spPr>
          <a:xfrm>
            <a:off x="2869446" y="186048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28" name="Rectangle 27">
            <a:extLst>
              <a:ext uri="{FF2B5EF4-FFF2-40B4-BE49-F238E27FC236}">
                <a16:creationId xmlns:a16="http://schemas.microsoft.com/office/drawing/2014/main" id="{C34DB5E9-7925-44D4-96CE-EF61C8789E2F}"/>
              </a:ext>
            </a:extLst>
          </p:cNvPr>
          <p:cNvSpPr/>
          <p:nvPr/>
        </p:nvSpPr>
        <p:spPr>
          <a:xfrm>
            <a:off x="2079027" y="2290579"/>
            <a:ext cx="2146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2 books</a:t>
            </a:r>
          </a:p>
        </p:txBody>
      </p:sp>
      <p:sp>
        <p:nvSpPr>
          <p:cNvPr id="29" name="Rectangle 28">
            <a:extLst>
              <a:ext uri="{FF2B5EF4-FFF2-40B4-BE49-F238E27FC236}">
                <a16:creationId xmlns:a16="http://schemas.microsoft.com/office/drawing/2014/main" id="{F87C5BD6-AF72-4D5C-8D59-31562E2C8672}"/>
              </a:ext>
            </a:extLst>
          </p:cNvPr>
          <p:cNvSpPr/>
          <p:nvPr/>
        </p:nvSpPr>
        <p:spPr>
          <a:xfrm>
            <a:off x="734297" y="3321646"/>
            <a:ext cx="146361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£24.00</a:t>
            </a:r>
          </a:p>
        </p:txBody>
      </p:sp>
      <p:cxnSp>
        <p:nvCxnSpPr>
          <p:cNvPr id="30" name="Straight Arrow Connector 29">
            <a:extLst>
              <a:ext uri="{FF2B5EF4-FFF2-40B4-BE49-F238E27FC236}">
                <a16:creationId xmlns:a16="http://schemas.microsoft.com/office/drawing/2014/main" id="{50A68968-9FC3-4A7D-99BE-376968AF2669}"/>
              </a:ext>
            </a:extLst>
          </p:cNvPr>
          <p:cNvCxnSpPr/>
          <p:nvPr/>
        </p:nvCxnSpPr>
        <p:spPr>
          <a:xfrm>
            <a:off x="1395510" y="29684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F8AAABEB-7B7E-4E27-8FE1-E91CDCAB817C}"/>
              </a:ext>
            </a:extLst>
          </p:cNvPr>
          <p:cNvSpPr/>
          <p:nvPr/>
        </p:nvSpPr>
        <p:spPr>
          <a:xfrm>
            <a:off x="1479384" y="28753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2" name="Straight Arrow Connector 31">
            <a:extLst>
              <a:ext uri="{FF2B5EF4-FFF2-40B4-BE49-F238E27FC236}">
                <a16:creationId xmlns:a16="http://schemas.microsoft.com/office/drawing/2014/main" id="{A648DF73-089E-4070-93B3-D25108E4EA31}"/>
              </a:ext>
            </a:extLst>
          </p:cNvPr>
          <p:cNvCxnSpPr/>
          <p:nvPr/>
        </p:nvCxnSpPr>
        <p:spPr>
          <a:xfrm>
            <a:off x="2785572" y="29684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7CC898E-7400-4132-A970-BDC428DC0B5F}"/>
              </a:ext>
            </a:extLst>
          </p:cNvPr>
          <p:cNvSpPr/>
          <p:nvPr/>
        </p:nvSpPr>
        <p:spPr>
          <a:xfrm>
            <a:off x="2869446" y="28753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4" name="Rectangle 33">
            <a:extLst>
              <a:ext uri="{FF2B5EF4-FFF2-40B4-BE49-F238E27FC236}">
                <a16:creationId xmlns:a16="http://schemas.microsoft.com/office/drawing/2014/main" id="{552A6E79-C0EB-4004-9F80-A3E336B20A22}"/>
              </a:ext>
            </a:extLst>
          </p:cNvPr>
          <p:cNvSpPr/>
          <p:nvPr/>
        </p:nvSpPr>
        <p:spPr>
          <a:xfrm>
            <a:off x="2079027" y="3305447"/>
            <a:ext cx="2146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16 books</a:t>
            </a:r>
          </a:p>
        </p:txBody>
      </p:sp>
      <p:sp>
        <p:nvSpPr>
          <p:cNvPr id="35" name="Rectangle 34">
            <a:extLst>
              <a:ext uri="{FF2B5EF4-FFF2-40B4-BE49-F238E27FC236}">
                <a16:creationId xmlns:a16="http://schemas.microsoft.com/office/drawing/2014/main" id="{FCAC2426-A404-4DC2-9E69-94DD512ECED9}"/>
              </a:ext>
            </a:extLst>
          </p:cNvPr>
          <p:cNvSpPr/>
          <p:nvPr/>
        </p:nvSpPr>
        <p:spPr>
          <a:xfrm>
            <a:off x="7550727" y="547044"/>
            <a:ext cx="335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 guide books</a:t>
            </a:r>
          </a:p>
        </p:txBody>
      </p:sp>
    </p:spTree>
    <p:extLst>
      <p:ext uri="{BB962C8B-B14F-4D97-AF65-F5344CB8AC3E}">
        <p14:creationId xmlns:p14="http://schemas.microsoft.com/office/powerpoint/2010/main" val="279370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par>
                                <p:cTn id="18" presetID="10" presetClass="entr" presetSubtype="0" fill="hold" nodeType="with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500"/>
                                        <p:tgtEl>
                                          <p:spTgt spid="2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par>
                                <p:cTn id="26" presetID="10" presetClass="entr" presetSubtype="0"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fade">
                                      <p:cBhvr>
                                        <p:cTn id="38" dur="500"/>
                                        <p:tgtEl>
                                          <p:spTgt spid="2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fade">
                                      <p:cBhvr>
                                        <p:cTn id="43" dur="500"/>
                                        <p:tgtEl>
                                          <p:spTgt spid="31"/>
                                        </p:tgtEl>
                                      </p:cBhvr>
                                    </p:animEffect>
                                  </p:childTnLst>
                                </p:cTn>
                              </p:par>
                              <p:par>
                                <p:cTn id="44" presetID="10" presetClass="entr" presetSubtype="0" fill="hold"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4"/>
                                        </p:tgtEl>
                                        <p:attrNameLst>
                                          <p:attrName>style.visibility</p:attrName>
                                        </p:attrNameLst>
                                      </p:cBhvr>
                                      <p:to>
                                        <p:strVal val="visible"/>
                                      </p:to>
                                    </p:set>
                                    <p:animEffect transition="in" filter="fade">
                                      <p:cBhvr>
                                        <p:cTn id="59" dur="500"/>
                                        <p:tgtEl>
                                          <p:spTgt spid="34"/>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5" grpId="0"/>
      <p:bldP spid="27" grpId="0"/>
      <p:bldP spid="28" grpId="0"/>
      <p:bldP spid="29" grpId="0"/>
      <p:bldP spid="31" grpId="0"/>
      <p:bldP spid="33" grpId="0"/>
      <p:bldP spid="34" grpId="0"/>
      <p:bldP spid="35"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correct whole number in the box.</a:t>
            </a:r>
          </a:p>
          <a:p>
            <a:endParaRPr lang="en-US" sz="3200" b="1" dirty="0"/>
          </a:p>
          <a:p>
            <a:r>
              <a:rPr lang="en-US" sz="3200" b="1" dirty="0"/>
              <a:t>     5 miles is approximately               kilometres.</a:t>
            </a:r>
          </a:p>
        </p:txBody>
      </p:sp>
      <p:pic>
        <p:nvPicPr>
          <p:cNvPr id="167938" name="Picture 2">
            <a:extLst>
              <a:ext uri="{FF2B5EF4-FFF2-40B4-BE49-F238E27FC236}">
                <a16:creationId xmlns:a16="http://schemas.microsoft.com/office/drawing/2014/main" id="{8AA15FCE-B782-445C-838C-3C7ECAC352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32897" y="970679"/>
            <a:ext cx="1263180" cy="687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8C0465AF-8FDD-43AF-8ECD-8CC1088E915B}"/>
              </a:ext>
            </a:extLst>
          </p:cNvPr>
          <p:cNvSpPr txBox="1"/>
          <p:nvPr/>
        </p:nvSpPr>
        <p:spPr>
          <a:xfrm>
            <a:off x="5163880" y="1000059"/>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6" name="Rectangle 5">
            <a:extLst>
              <a:ext uri="{FF2B5EF4-FFF2-40B4-BE49-F238E27FC236}">
                <a16:creationId xmlns:a16="http://schemas.microsoft.com/office/drawing/2014/main" id="{9CE5FE13-D9E2-4715-A2D9-A13A560B52DA}"/>
              </a:ext>
            </a:extLst>
          </p:cNvPr>
          <p:cNvSpPr/>
          <p:nvPr/>
        </p:nvSpPr>
        <p:spPr>
          <a:xfrm flipH="1">
            <a:off x="637291" y="2246433"/>
            <a:ext cx="2733706" cy="584775"/>
          </a:xfrm>
          <a:prstGeom prst="rect">
            <a:avLst/>
          </a:prstGeom>
        </p:spPr>
        <p:txBody>
          <a:bodyPr wrap="square">
            <a:spAutoFit/>
          </a:bodyPr>
          <a:lstStyle/>
          <a:p>
            <a:r>
              <a:rPr lang="en-GB" sz="3200" b="1" dirty="0">
                <a:solidFill>
                  <a:srgbClr val="FF0000"/>
                </a:solidFill>
              </a:rPr>
              <a:t>1 mile =      km</a:t>
            </a:r>
            <a:endParaRPr lang="en-GB" sz="3200" dirty="0">
              <a:solidFill>
                <a:srgbClr val="FF0000"/>
              </a:solidFill>
            </a:endParaRPr>
          </a:p>
        </p:txBody>
      </p:sp>
      <p:grpSp>
        <p:nvGrpSpPr>
          <p:cNvPr id="3" name="Group 2">
            <a:extLst>
              <a:ext uri="{FF2B5EF4-FFF2-40B4-BE49-F238E27FC236}">
                <a16:creationId xmlns:a16="http://schemas.microsoft.com/office/drawing/2014/main" id="{8BD9DC54-824E-4FB4-B3E0-C808BE35C83F}"/>
              </a:ext>
            </a:extLst>
          </p:cNvPr>
          <p:cNvGrpSpPr/>
          <p:nvPr/>
        </p:nvGrpSpPr>
        <p:grpSpPr>
          <a:xfrm>
            <a:off x="2158483" y="2066700"/>
            <a:ext cx="425004" cy="944239"/>
            <a:chOff x="3386782" y="378786"/>
            <a:chExt cx="425004" cy="944239"/>
          </a:xfrm>
        </p:grpSpPr>
        <p:sp>
          <p:nvSpPr>
            <p:cNvPr id="7" name="Rectangle 6">
              <a:extLst>
                <a:ext uri="{FF2B5EF4-FFF2-40B4-BE49-F238E27FC236}">
                  <a16:creationId xmlns:a16="http://schemas.microsoft.com/office/drawing/2014/main" id="{181F888C-E0D7-4BB2-88E5-22C23DF27745}"/>
                </a:ext>
              </a:extLst>
            </p:cNvPr>
            <p:cNvSpPr/>
            <p:nvPr/>
          </p:nvSpPr>
          <p:spPr>
            <a:xfrm>
              <a:off x="3386782" y="378786"/>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sp>
          <p:nvSpPr>
            <p:cNvPr id="8" name="Rectangle 7">
              <a:extLst>
                <a:ext uri="{FF2B5EF4-FFF2-40B4-BE49-F238E27FC236}">
                  <a16:creationId xmlns:a16="http://schemas.microsoft.com/office/drawing/2014/main" id="{329A90D7-D5B6-4E74-ACE1-CBB096C9F7DA}"/>
                </a:ext>
              </a:extLst>
            </p:cNvPr>
            <p:cNvSpPr/>
            <p:nvPr/>
          </p:nvSpPr>
          <p:spPr>
            <a:xfrm>
              <a:off x="3386782" y="738250"/>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cxnSp>
          <p:nvCxnSpPr>
            <p:cNvPr id="9" name="Straight Connector 8">
              <a:extLst>
                <a:ext uri="{FF2B5EF4-FFF2-40B4-BE49-F238E27FC236}">
                  <a16:creationId xmlns:a16="http://schemas.microsoft.com/office/drawing/2014/main" id="{39B90A6E-E9D2-4E29-85E0-8E54042FBDAB}"/>
                </a:ext>
              </a:extLst>
            </p:cNvPr>
            <p:cNvCxnSpPr/>
            <p:nvPr/>
          </p:nvCxnSpPr>
          <p:spPr>
            <a:xfrm>
              <a:off x="3403751" y="85500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Rectangle 10">
            <a:extLst>
              <a:ext uri="{FF2B5EF4-FFF2-40B4-BE49-F238E27FC236}">
                <a16:creationId xmlns:a16="http://schemas.microsoft.com/office/drawing/2014/main" id="{CF974472-BB3C-4CDE-8CD1-01A49291C4FC}"/>
              </a:ext>
            </a:extLst>
          </p:cNvPr>
          <p:cNvSpPr/>
          <p:nvPr/>
        </p:nvSpPr>
        <p:spPr>
          <a:xfrm flipH="1">
            <a:off x="3177235" y="2244830"/>
            <a:ext cx="2733706" cy="584775"/>
          </a:xfrm>
          <a:prstGeom prst="rect">
            <a:avLst/>
          </a:prstGeom>
        </p:spPr>
        <p:txBody>
          <a:bodyPr wrap="square">
            <a:spAutoFit/>
          </a:bodyPr>
          <a:lstStyle/>
          <a:p>
            <a:r>
              <a:rPr lang="en-GB" sz="3200" b="1" dirty="0">
                <a:solidFill>
                  <a:srgbClr val="FF0000"/>
                </a:solidFill>
              </a:rPr>
              <a:t>= 1.6 km</a:t>
            </a:r>
            <a:endParaRPr lang="en-GB" sz="3200" dirty="0">
              <a:solidFill>
                <a:srgbClr val="FF0000"/>
              </a:solidFill>
            </a:endParaRPr>
          </a:p>
        </p:txBody>
      </p:sp>
      <p:sp>
        <p:nvSpPr>
          <p:cNvPr id="12" name="Rectangle 11">
            <a:extLst>
              <a:ext uri="{FF2B5EF4-FFF2-40B4-BE49-F238E27FC236}">
                <a16:creationId xmlns:a16="http://schemas.microsoft.com/office/drawing/2014/main" id="{A73E0402-5228-4913-95E6-0E9651DC7B19}"/>
              </a:ext>
            </a:extLst>
          </p:cNvPr>
          <p:cNvSpPr/>
          <p:nvPr/>
        </p:nvSpPr>
        <p:spPr>
          <a:xfrm flipH="1">
            <a:off x="637290" y="3554674"/>
            <a:ext cx="4095606" cy="584775"/>
          </a:xfrm>
          <a:prstGeom prst="rect">
            <a:avLst/>
          </a:prstGeom>
        </p:spPr>
        <p:txBody>
          <a:bodyPr wrap="square">
            <a:spAutoFit/>
          </a:bodyPr>
          <a:lstStyle/>
          <a:p>
            <a:r>
              <a:rPr lang="en-GB" sz="3200" b="1" dirty="0">
                <a:solidFill>
                  <a:srgbClr val="FF0000"/>
                </a:solidFill>
              </a:rPr>
              <a:t>1 kilometre =      mile</a:t>
            </a:r>
            <a:endParaRPr lang="en-GB" sz="3200" dirty="0">
              <a:solidFill>
                <a:srgbClr val="FF0000"/>
              </a:solidFill>
            </a:endParaRPr>
          </a:p>
        </p:txBody>
      </p:sp>
      <p:grpSp>
        <p:nvGrpSpPr>
          <p:cNvPr id="13" name="Group 12">
            <a:extLst>
              <a:ext uri="{FF2B5EF4-FFF2-40B4-BE49-F238E27FC236}">
                <a16:creationId xmlns:a16="http://schemas.microsoft.com/office/drawing/2014/main" id="{48139027-B5A2-43C4-9A4E-E628A96863C6}"/>
              </a:ext>
            </a:extLst>
          </p:cNvPr>
          <p:cNvGrpSpPr/>
          <p:nvPr/>
        </p:nvGrpSpPr>
        <p:grpSpPr>
          <a:xfrm>
            <a:off x="3045756" y="3374941"/>
            <a:ext cx="425004" cy="944239"/>
            <a:chOff x="3386782" y="378786"/>
            <a:chExt cx="425004" cy="944239"/>
          </a:xfrm>
        </p:grpSpPr>
        <p:sp>
          <p:nvSpPr>
            <p:cNvPr id="14" name="Rectangle 13">
              <a:extLst>
                <a:ext uri="{FF2B5EF4-FFF2-40B4-BE49-F238E27FC236}">
                  <a16:creationId xmlns:a16="http://schemas.microsoft.com/office/drawing/2014/main" id="{E62BE4BB-7281-4AD4-AFDE-627B1BAC67CC}"/>
                </a:ext>
              </a:extLst>
            </p:cNvPr>
            <p:cNvSpPr/>
            <p:nvPr/>
          </p:nvSpPr>
          <p:spPr>
            <a:xfrm>
              <a:off x="3386782" y="378786"/>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sp>
          <p:nvSpPr>
            <p:cNvPr id="15" name="Rectangle 14">
              <a:extLst>
                <a:ext uri="{FF2B5EF4-FFF2-40B4-BE49-F238E27FC236}">
                  <a16:creationId xmlns:a16="http://schemas.microsoft.com/office/drawing/2014/main" id="{9770B41B-F0DE-4DAE-8065-69CBC1227764}"/>
                </a:ext>
              </a:extLst>
            </p:cNvPr>
            <p:cNvSpPr/>
            <p:nvPr/>
          </p:nvSpPr>
          <p:spPr>
            <a:xfrm>
              <a:off x="3386782" y="738250"/>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cxnSp>
          <p:nvCxnSpPr>
            <p:cNvPr id="16" name="Straight Connector 15">
              <a:extLst>
                <a:ext uri="{FF2B5EF4-FFF2-40B4-BE49-F238E27FC236}">
                  <a16:creationId xmlns:a16="http://schemas.microsoft.com/office/drawing/2014/main" id="{87FB3DF0-A192-4B8E-94E0-44CC6105800F}"/>
                </a:ext>
              </a:extLst>
            </p:cNvPr>
            <p:cNvCxnSpPr/>
            <p:nvPr/>
          </p:nvCxnSpPr>
          <p:spPr>
            <a:xfrm>
              <a:off x="3403751" y="85500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9F0C01A4-A60C-46FE-8DE9-3B5E5E68C7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61653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2"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Put a ring around all the square numbers.</a:t>
            </a:r>
          </a:p>
          <a:p>
            <a:r>
              <a:rPr lang="en-US" sz="3200" dirty="0"/>
              <a:t> </a:t>
            </a:r>
          </a:p>
          <a:p>
            <a:r>
              <a:rPr lang="en-US" sz="3200" dirty="0"/>
              <a:t>          4                 7                 24                 25                 36                 40</a:t>
            </a:r>
            <a:endParaRPr lang="en-US" sz="2800" dirty="0"/>
          </a:p>
        </p:txBody>
      </p:sp>
      <p:sp>
        <p:nvSpPr>
          <p:cNvPr id="4" name="Oval 3">
            <a:extLst>
              <a:ext uri="{FF2B5EF4-FFF2-40B4-BE49-F238E27FC236}">
                <a16:creationId xmlns:a16="http://schemas.microsoft.com/office/drawing/2014/main" id="{86AEF29E-DD94-4726-8769-A3530E525DCA}"/>
              </a:ext>
            </a:extLst>
          </p:cNvPr>
          <p:cNvSpPr/>
          <p:nvPr/>
        </p:nvSpPr>
        <p:spPr>
          <a:xfrm>
            <a:off x="810491"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extBox 4">
            <a:extLst>
              <a:ext uri="{FF2B5EF4-FFF2-40B4-BE49-F238E27FC236}">
                <a16:creationId xmlns:a16="http://schemas.microsoft.com/office/drawing/2014/main" id="{F0A74F34-2B95-4E0D-A460-A281034C9CA7}"/>
              </a:ext>
            </a:extLst>
          </p:cNvPr>
          <p:cNvSpPr txBox="1"/>
          <p:nvPr/>
        </p:nvSpPr>
        <p:spPr>
          <a:xfrm>
            <a:off x="419471" y="1638710"/>
            <a:ext cx="2278331" cy="584775"/>
          </a:xfrm>
          <a:prstGeom prst="rect">
            <a:avLst/>
          </a:prstGeom>
          <a:noFill/>
        </p:spPr>
        <p:txBody>
          <a:bodyPr wrap="square" rtlCol="0">
            <a:spAutoFit/>
          </a:bodyPr>
          <a:lstStyle/>
          <a:p>
            <a:r>
              <a:rPr lang="en-GB" sz="3200" b="1" dirty="0">
                <a:solidFill>
                  <a:srgbClr val="FF0000"/>
                </a:solidFill>
              </a:rPr>
              <a:t>2 x 2 = 4</a:t>
            </a:r>
          </a:p>
        </p:txBody>
      </p:sp>
      <p:sp>
        <p:nvSpPr>
          <p:cNvPr id="6" name="Oval 5">
            <a:extLst>
              <a:ext uri="{FF2B5EF4-FFF2-40B4-BE49-F238E27FC236}">
                <a16:creationId xmlns:a16="http://schemas.microsoft.com/office/drawing/2014/main" id="{DA6B756A-1D24-4E10-91DA-98327AD647E9}"/>
              </a:ext>
            </a:extLst>
          </p:cNvPr>
          <p:cNvSpPr/>
          <p:nvPr/>
        </p:nvSpPr>
        <p:spPr>
          <a:xfrm>
            <a:off x="6429870"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475AAAB-1E63-42A1-B4CF-D6C702F36163}"/>
              </a:ext>
            </a:extLst>
          </p:cNvPr>
          <p:cNvSpPr txBox="1"/>
          <p:nvPr/>
        </p:nvSpPr>
        <p:spPr>
          <a:xfrm>
            <a:off x="6038850" y="1638710"/>
            <a:ext cx="2278331" cy="584775"/>
          </a:xfrm>
          <a:prstGeom prst="rect">
            <a:avLst/>
          </a:prstGeom>
          <a:noFill/>
        </p:spPr>
        <p:txBody>
          <a:bodyPr wrap="square" rtlCol="0">
            <a:spAutoFit/>
          </a:bodyPr>
          <a:lstStyle/>
          <a:p>
            <a:r>
              <a:rPr lang="en-GB" sz="3200" b="1" dirty="0">
                <a:solidFill>
                  <a:srgbClr val="FF0000"/>
                </a:solidFill>
              </a:rPr>
              <a:t>5 x 5 = 25</a:t>
            </a:r>
          </a:p>
        </p:txBody>
      </p:sp>
      <p:sp>
        <p:nvSpPr>
          <p:cNvPr id="8" name="Oval 7">
            <a:extLst>
              <a:ext uri="{FF2B5EF4-FFF2-40B4-BE49-F238E27FC236}">
                <a16:creationId xmlns:a16="http://schemas.microsoft.com/office/drawing/2014/main" id="{66E4CD24-2BB5-41D2-9D05-CCC6972F5063}"/>
              </a:ext>
            </a:extLst>
          </p:cNvPr>
          <p:cNvSpPr/>
          <p:nvPr/>
        </p:nvSpPr>
        <p:spPr>
          <a:xfrm>
            <a:off x="8396367"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a:extLst>
              <a:ext uri="{FF2B5EF4-FFF2-40B4-BE49-F238E27FC236}">
                <a16:creationId xmlns:a16="http://schemas.microsoft.com/office/drawing/2014/main" id="{AE3E69CD-519F-4C44-9567-DC210AF72F4F}"/>
              </a:ext>
            </a:extLst>
          </p:cNvPr>
          <p:cNvSpPr txBox="1"/>
          <p:nvPr/>
        </p:nvSpPr>
        <p:spPr>
          <a:xfrm>
            <a:off x="8005347" y="1638710"/>
            <a:ext cx="2278331" cy="584775"/>
          </a:xfrm>
          <a:prstGeom prst="rect">
            <a:avLst/>
          </a:prstGeom>
          <a:noFill/>
        </p:spPr>
        <p:txBody>
          <a:bodyPr wrap="square" rtlCol="0">
            <a:spAutoFit/>
          </a:bodyPr>
          <a:lstStyle/>
          <a:p>
            <a:r>
              <a:rPr lang="en-GB" sz="3200" b="1" dirty="0">
                <a:solidFill>
                  <a:srgbClr val="FF0000"/>
                </a:solidFill>
              </a:rPr>
              <a:t>6 x 6 = 36</a:t>
            </a:r>
          </a:p>
        </p:txBody>
      </p:sp>
    </p:spTree>
    <p:extLst>
      <p:ext uri="{BB962C8B-B14F-4D97-AF65-F5344CB8AC3E}">
        <p14:creationId xmlns:p14="http://schemas.microsoft.com/office/powerpoint/2010/main" val="1238892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animBg="1"/>
      <p:bldP spid="9"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7217513" cy="2554545"/>
          </a:xfrm>
          <a:prstGeom prst="rect">
            <a:avLst/>
          </a:prstGeom>
        </p:spPr>
        <p:txBody>
          <a:bodyPr wrap="square">
            <a:spAutoFit/>
          </a:bodyPr>
          <a:lstStyle/>
          <a:p>
            <a:r>
              <a:rPr lang="en-GB" sz="3200" b="1" dirty="0"/>
              <a:t>A school buys some yo-yos as prizes. </a:t>
            </a:r>
          </a:p>
          <a:p>
            <a:r>
              <a:rPr lang="en-GB" sz="3200" b="1" dirty="0"/>
              <a:t>The yo-yos cost £4.25 each. </a:t>
            </a:r>
          </a:p>
          <a:p>
            <a:r>
              <a:rPr lang="en-GB" sz="3200" b="1" dirty="0"/>
              <a:t>The school has £40 to spend on prizes. </a:t>
            </a:r>
          </a:p>
          <a:p>
            <a:r>
              <a:rPr lang="en-GB" sz="3200" b="1" dirty="0"/>
              <a:t>They buy as many yo-yos as they can. </a:t>
            </a:r>
          </a:p>
          <a:p>
            <a:r>
              <a:rPr lang="en-GB" sz="3200" b="1" dirty="0"/>
              <a:t>How much money is left? </a:t>
            </a:r>
          </a:p>
        </p:txBody>
      </p:sp>
      <p:sp>
        <p:nvSpPr>
          <p:cNvPr id="4" name="TextBox 3">
            <a:extLst>
              <a:ext uri="{FF2B5EF4-FFF2-40B4-BE49-F238E27FC236}">
                <a16:creationId xmlns:a16="http://schemas.microsoft.com/office/drawing/2014/main" id="{75B6713C-088D-432B-9E79-425BDC571BFF}"/>
              </a:ext>
            </a:extLst>
          </p:cNvPr>
          <p:cNvSpPr txBox="1"/>
          <p:nvPr/>
        </p:nvSpPr>
        <p:spPr>
          <a:xfrm>
            <a:off x="819260" y="2724466"/>
            <a:ext cx="3593062" cy="584775"/>
          </a:xfrm>
          <a:prstGeom prst="rect">
            <a:avLst/>
          </a:prstGeom>
          <a:noFill/>
        </p:spPr>
        <p:txBody>
          <a:bodyPr wrap="square" rtlCol="0">
            <a:spAutoFit/>
          </a:bodyPr>
          <a:lstStyle/>
          <a:p>
            <a:r>
              <a:rPr lang="en-GB" sz="3200" b="1" dirty="0">
                <a:solidFill>
                  <a:srgbClr val="FF0000"/>
                </a:solidFill>
              </a:rPr>
              <a:t>1 yoyo = £4.25</a:t>
            </a:r>
          </a:p>
        </p:txBody>
      </p:sp>
      <p:sp>
        <p:nvSpPr>
          <p:cNvPr id="5" name="TextBox 4">
            <a:extLst>
              <a:ext uri="{FF2B5EF4-FFF2-40B4-BE49-F238E27FC236}">
                <a16:creationId xmlns:a16="http://schemas.microsoft.com/office/drawing/2014/main" id="{09DF9055-75C1-447B-8D45-B85A1E3D9988}"/>
              </a:ext>
            </a:extLst>
          </p:cNvPr>
          <p:cNvSpPr txBox="1"/>
          <p:nvPr/>
        </p:nvSpPr>
        <p:spPr>
          <a:xfrm>
            <a:off x="660236" y="3304917"/>
            <a:ext cx="2976835" cy="584775"/>
          </a:xfrm>
          <a:prstGeom prst="rect">
            <a:avLst/>
          </a:prstGeom>
          <a:noFill/>
        </p:spPr>
        <p:txBody>
          <a:bodyPr wrap="square" rtlCol="0">
            <a:spAutoFit/>
          </a:bodyPr>
          <a:lstStyle/>
          <a:p>
            <a:r>
              <a:rPr lang="en-GB" sz="3200" b="1" dirty="0">
                <a:solidFill>
                  <a:srgbClr val="FF0000"/>
                </a:solidFill>
              </a:rPr>
              <a:t>2 yoyos =</a:t>
            </a:r>
          </a:p>
        </p:txBody>
      </p:sp>
      <p:sp>
        <p:nvSpPr>
          <p:cNvPr id="6" name="TextBox 5">
            <a:extLst>
              <a:ext uri="{FF2B5EF4-FFF2-40B4-BE49-F238E27FC236}">
                <a16:creationId xmlns:a16="http://schemas.microsoft.com/office/drawing/2014/main" id="{FE20485B-9A7E-49DF-A5E5-085E81F497AE}"/>
              </a:ext>
            </a:extLst>
          </p:cNvPr>
          <p:cNvSpPr txBox="1"/>
          <p:nvPr/>
        </p:nvSpPr>
        <p:spPr>
          <a:xfrm>
            <a:off x="2329072" y="3304917"/>
            <a:ext cx="1345097" cy="584775"/>
          </a:xfrm>
          <a:prstGeom prst="rect">
            <a:avLst/>
          </a:prstGeom>
          <a:noFill/>
        </p:spPr>
        <p:txBody>
          <a:bodyPr wrap="square" rtlCol="0">
            <a:spAutoFit/>
          </a:bodyPr>
          <a:lstStyle/>
          <a:p>
            <a:r>
              <a:rPr lang="en-GB" sz="3200" b="1" dirty="0">
                <a:solidFill>
                  <a:srgbClr val="FF0000"/>
                </a:solidFill>
              </a:rPr>
              <a:t>£8.50</a:t>
            </a:r>
          </a:p>
        </p:txBody>
      </p:sp>
      <p:sp>
        <p:nvSpPr>
          <p:cNvPr id="7" name="TextBox 6">
            <a:extLst>
              <a:ext uri="{FF2B5EF4-FFF2-40B4-BE49-F238E27FC236}">
                <a16:creationId xmlns:a16="http://schemas.microsoft.com/office/drawing/2014/main" id="{E6C84BC2-523E-4DE4-8A59-12ED2A64B440}"/>
              </a:ext>
            </a:extLst>
          </p:cNvPr>
          <p:cNvSpPr txBox="1"/>
          <p:nvPr/>
        </p:nvSpPr>
        <p:spPr>
          <a:xfrm>
            <a:off x="660236" y="3885368"/>
            <a:ext cx="2976835" cy="584775"/>
          </a:xfrm>
          <a:prstGeom prst="rect">
            <a:avLst/>
          </a:prstGeom>
          <a:noFill/>
        </p:spPr>
        <p:txBody>
          <a:bodyPr wrap="square" rtlCol="0">
            <a:spAutoFit/>
          </a:bodyPr>
          <a:lstStyle/>
          <a:p>
            <a:r>
              <a:rPr lang="en-GB" sz="3200" b="1" dirty="0">
                <a:solidFill>
                  <a:srgbClr val="FF0000"/>
                </a:solidFill>
              </a:rPr>
              <a:t>4 yoyos =</a:t>
            </a:r>
          </a:p>
        </p:txBody>
      </p:sp>
      <p:sp>
        <p:nvSpPr>
          <p:cNvPr id="8" name="TextBox 7">
            <a:extLst>
              <a:ext uri="{FF2B5EF4-FFF2-40B4-BE49-F238E27FC236}">
                <a16:creationId xmlns:a16="http://schemas.microsoft.com/office/drawing/2014/main" id="{D46E7DC1-2B27-454E-9520-8CC315EFE8D0}"/>
              </a:ext>
            </a:extLst>
          </p:cNvPr>
          <p:cNvSpPr txBox="1"/>
          <p:nvPr/>
        </p:nvSpPr>
        <p:spPr>
          <a:xfrm>
            <a:off x="2329072" y="3885368"/>
            <a:ext cx="1345097" cy="584775"/>
          </a:xfrm>
          <a:prstGeom prst="rect">
            <a:avLst/>
          </a:prstGeom>
          <a:noFill/>
        </p:spPr>
        <p:txBody>
          <a:bodyPr wrap="square" rtlCol="0">
            <a:spAutoFit/>
          </a:bodyPr>
          <a:lstStyle/>
          <a:p>
            <a:r>
              <a:rPr lang="en-GB" sz="3200" b="1" dirty="0">
                <a:solidFill>
                  <a:srgbClr val="FF0000"/>
                </a:solidFill>
              </a:rPr>
              <a:t>£17.00</a:t>
            </a:r>
          </a:p>
        </p:txBody>
      </p:sp>
      <p:sp>
        <p:nvSpPr>
          <p:cNvPr id="9" name="TextBox 8">
            <a:extLst>
              <a:ext uri="{FF2B5EF4-FFF2-40B4-BE49-F238E27FC236}">
                <a16:creationId xmlns:a16="http://schemas.microsoft.com/office/drawing/2014/main" id="{BFE7B59B-2471-4004-9641-FBB5CF4C0E00}"/>
              </a:ext>
            </a:extLst>
          </p:cNvPr>
          <p:cNvSpPr txBox="1"/>
          <p:nvPr/>
        </p:nvSpPr>
        <p:spPr>
          <a:xfrm>
            <a:off x="660236" y="4456489"/>
            <a:ext cx="2976835" cy="584775"/>
          </a:xfrm>
          <a:prstGeom prst="rect">
            <a:avLst/>
          </a:prstGeom>
          <a:noFill/>
        </p:spPr>
        <p:txBody>
          <a:bodyPr wrap="square" rtlCol="0">
            <a:spAutoFit/>
          </a:bodyPr>
          <a:lstStyle/>
          <a:p>
            <a:r>
              <a:rPr lang="en-GB" sz="3200" b="1" dirty="0">
                <a:solidFill>
                  <a:srgbClr val="FF0000"/>
                </a:solidFill>
              </a:rPr>
              <a:t>8 yoyos =</a:t>
            </a:r>
          </a:p>
        </p:txBody>
      </p:sp>
      <p:sp>
        <p:nvSpPr>
          <p:cNvPr id="10" name="TextBox 9">
            <a:extLst>
              <a:ext uri="{FF2B5EF4-FFF2-40B4-BE49-F238E27FC236}">
                <a16:creationId xmlns:a16="http://schemas.microsoft.com/office/drawing/2014/main" id="{D78CC843-620A-45B8-BB1E-1A5BAC8A4D1F}"/>
              </a:ext>
            </a:extLst>
          </p:cNvPr>
          <p:cNvSpPr txBox="1"/>
          <p:nvPr/>
        </p:nvSpPr>
        <p:spPr>
          <a:xfrm>
            <a:off x="2329072" y="4456489"/>
            <a:ext cx="1345097" cy="584775"/>
          </a:xfrm>
          <a:prstGeom prst="rect">
            <a:avLst/>
          </a:prstGeom>
          <a:noFill/>
        </p:spPr>
        <p:txBody>
          <a:bodyPr wrap="square" rtlCol="0">
            <a:spAutoFit/>
          </a:bodyPr>
          <a:lstStyle/>
          <a:p>
            <a:r>
              <a:rPr lang="en-GB" sz="3200" b="1" dirty="0">
                <a:solidFill>
                  <a:srgbClr val="FF0000"/>
                </a:solidFill>
              </a:rPr>
              <a:t>£34.00</a:t>
            </a:r>
          </a:p>
        </p:txBody>
      </p:sp>
      <p:sp>
        <p:nvSpPr>
          <p:cNvPr id="11" name="TextBox 10">
            <a:extLst>
              <a:ext uri="{FF2B5EF4-FFF2-40B4-BE49-F238E27FC236}">
                <a16:creationId xmlns:a16="http://schemas.microsoft.com/office/drawing/2014/main" id="{A6B504AA-BCD2-4BA6-8574-0A0BDD127538}"/>
              </a:ext>
            </a:extLst>
          </p:cNvPr>
          <p:cNvSpPr txBox="1"/>
          <p:nvPr/>
        </p:nvSpPr>
        <p:spPr>
          <a:xfrm>
            <a:off x="660236" y="5046270"/>
            <a:ext cx="2976835" cy="584775"/>
          </a:xfrm>
          <a:prstGeom prst="rect">
            <a:avLst/>
          </a:prstGeom>
          <a:noFill/>
        </p:spPr>
        <p:txBody>
          <a:bodyPr wrap="square" rtlCol="0">
            <a:spAutoFit/>
          </a:bodyPr>
          <a:lstStyle/>
          <a:p>
            <a:r>
              <a:rPr lang="en-GB" sz="3200" b="1" dirty="0">
                <a:solidFill>
                  <a:srgbClr val="FF0000"/>
                </a:solidFill>
              </a:rPr>
              <a:t>9 yoyos =</a:t>
            </a:r>
          </a:p>
        </p:txBody>
      </p:sp>
      <p:sp>
        <p:nvSpPr>
          <p:cNvPr id="12" name="TextBox 11">
            <a:extLst>
              <a:ext uri="{FF2B5EF4-FFF2-40B4-BE49-F238E27FC236}">
                <a16:creationId xmlns:a16="http://schemas.microsoft.com/office/drawing/2014/main" id="{D23BF554-AFE4-4E29-B087-96CF121A9367}"/>
              </a:ext>
            </a:extLst>
          </p:cNvPr>
          <p:cNvSpPr txBox="1"/>
          <p:nvPr/>
        </p:nvSpPr>
        <p:spPr>
          <a:xfrm>
            <a:off x="2329072" y="5046270"/>
            <a:ext cx="1345097" cy="584775"/>
          </a:xfrm>
          <a:prstGeom prst="rect">
            <a:avLst/>
          </a:prstGeom>
          <a:noFill/>
        </p:spPr>
        <p:txBody>
          <a:bodyPr wrap="square" rtlCol="0">
            <a:spAutoFit/>
          </a:bodyPr>
          <a:lstStyle/>
          <a:p>
            <a:r>
              <a:rPr lang="en-GB" sz="3200" b="1" dirty="0">
                <a:solidFill>
                  <a:srgbClr val="FF0000"/>
                </a:solidFill>
              </a:rPr>
              <a:t>£38.25</a:t>
            </a:r>
          </a:p>
        </p:txBody>
      </p:sp>
      <p:sp>
        <p:nvSpPr>
          <p:cNvPr id="13" name="TextBox 12">
            <a:extLst>
              <a:ext uri="{FF2B5EF4-FFF2-40B4-BE49-F238E27FC236}">
                <a16:creationId xmlns:a16="http://schemas.microsoft.com/office/drawing/2014/main" id="{FE610116-200E-47E0-AC96-55668012A28F}"/>
              </a:ext>
            </a:extLst>
          </p:cNvPr>
          <p:cNvSpPr txBox="1"/>
          <p:nvPr/>
        </p:nvSpPr>
        <p:spPr>
          <a:xfrm>
            <a:off x="419724" y="5631045"/>
            <a:ext cx="3180249" cy="584775"/>
          </a:xfrm>
          <a:prstGeom prst="rect">
            <a:avLst/>
          </a:prstGeom>
          <a:noFill/>
        </p:spPr>
        <p:txBody>
          <a:bodyPr wrap="square" rtlCol="0">
            <a:spAutoFit/>
          </a:bodyPr>
          <a:lstStyle/>
          <a:p>
            <a:r>
              <a:rPr lang="en-GB" sz="3200" b="1" dirty="0">
                <a:solidFill>
                  <a:srgbClr val="FF0000"/>
                </a:solidFill>
              </a:rPr>
              <a:t>10 yoyos =</a:t>
            </a:r>
          </a:p>
        </p:txBody>
      </p:sp>
      <p:sp>
        <p:nvSpPr>
          <p:cNvPr id="14" name="TextBox 13">
            <a:extLst>
              <a:ext uri="{FF2B5EF4-FFF2-40B4-BE49-F238E27FC236}">
                <a16:creationId xmlns:a16="http://schemas.microsoft.com/office/drawing/2014/main" id="{D3527E84-7F86-4157-B57E-B4B2E5A659CA}"/>
              </a:ext>
            </a:extLst>
          </p:cNvPr>
          <p:cNvSpPr txBox="1"/>
          <p:nvPr/>
        </p:nvSpPr>
        <p:spPr>
          <a:xfrm>
            <a:off x="2291974" y="5631045"/>
            <a:ext cx="5877665" cy="584775"/>
          </a:xfrm>
          <a:prstGeom prst="rect">
            <a:avLst/>
          </a:prstGeom>
          <a:noFill/>
        </p:spPr>
        <p:txBody>
          <a:bodyPr wrap="square" rtlCol="0">
            <a:spAutoFit/>
          </a:bodyPr>
          <a:lstStyle/>
          <a:p>
            <a:r>
              <a:rPr lang="en-GB" sz="3200" b="1" dirty="0">
                <a:solidFill>
                  <a:srgbClr val="FF0000"/>
                </a:solidFill>
              </a:rPr>
              <a:t>more than £40 so too expensive</a:t>
            </a:r>
          </a:p>
        </p:txBody>
      </p:sp>
      <p:sp>
        <p:nvSpPr>
          <p:cNvPr id="15" name="TextBox 14">
            <a:extLst>
              <a:ext uri="{FF2B5EF4-FFF2-40B4-BE49-F238E27FC236}">
                <a16:creationId xmlns:a16="http://schemas.microsoft.com/office/drawing/2014/main" id="{CF6438B9-1D46-46D2-96C3-1B859D724E2E}"/>
              </a:ext>
            </a:extLst>
          </p:cNvPr>
          <p:cNvSpPr txBox="1"/>
          <p:nvPr/>
        </p:nvSpPr>
        <p:spPr>
          <a:xfrm>
            <a:off x="5728158" y="3380437"/>
            <a:ext cx="4279533" cy="584775"/>
          </a:xfrm>
          <a:prstGeom prst="rect">
            <a:avLst/>
          </a:prstGeom>
          <a:noFill/>
        </p:spPr>
        <p:txBody>
          <a:bodyPr wrap="square" rtlCol="0">
            <a:spAutoFit/>
          </a:bodyPr>
          <a:lstStyle/>
          <a:p>
            <a:r>
              <a:rPr lang="en-GB" sz="3200" b="1" dirty="0">
                <a:solidFill>
                  <a:srgbClr val="FF0000"/>
                </a:solidFill>
              </a:rPr>
              <a:t>£40.00 – £38.25 = </a:t>
            </a:r>
          </a:p>
        </p:txBody>
      </p:sp>
      <p:sp>
        <p:nvSpPr>
          <p:cNvPr id="16" name="TextBox 15">
            <a:extLst>
              <a:ext uri="{FF2B5EF4-FFF2-40B4-BE49-F238E27FC236}">
                <a16:creationId xmlns:a16="http://schemas.microsoft.com/office/drawing/2014/main" id="{BBCDB110-3CE1-4E7A-8B21-9359736BAC66}"/>
              </a:ext>
            </a:extLst>
          </p:cNvPr>
          <p:cNvSpPr txBox="1"/>
          <p:nvPr/>
        </p:nvSpPr>
        <p:spPr>
          <a:xfrm>
            <a:off x="8895575" y="3380437"/>
            <a:ext cx="1450806" cy="584775"/>
          </a:xfrm>
          <a:prstGeom prst="rect">
            <a:avLst/>
          </a:prstGeom>
          <a:noFill/>
        </p:spPr>
        <p:txBody>
          <a:bodyPr wrap="square" rtlCol="0">
            <a:spAutoFit/>
          </a:bodyPr>
          <a:lstStyle/>
          <a:p>
            <a:r>
              <a:rPr lang="en-GB" sz="3200" b="1" dirty="0">
                <a:solidFill>
                  <a:srgbClr val="FF0000"/>
                </a:solidFill>
              </a:rPr>
              <a:t>£1.75</a:t>
            </a:r>
          </a:p>
        </p:txBody>
      </p:sp>
      <p:sp>
        <p:nvSpPr>
          <p:cNvPr id="17" name="TextBox 16">
            <a:extLst>
              <a:ext uri="{FF2B5EF4-FFF2-40B4-BE49-F238E27FC236}">
                <a16:creationId xmlns:a16="http://schemas.microsoft.com/office/drawing/2014/main" id="{7900B291-8287-4D92-9792-5FC89ABEA75C}"/>
              </a:ext>
            </a:extLst>
          </p:cNvPr>
          <p:cNvSpPr txBox="1"/>
          <p:nvPr/>
        </p:nvSpPr>
        <p:spPr>
          <a:xfrm>
            <a:off x="4442301" y="2015446"/>
            <a:ext cx="5181383" cy="584775"/>
          </a:xfrm>
          <a:prstGeom prst="rect">
            <a:avLst/>
          </a:prstGeom>
          <a:noFill/>
        </p:spPr>
        <p:txBody>
          <a:bodyPr wrap="square" rtlCol="0">
            <a:spAutoFit/>
          </a:bodyPr>
          <a:lstStyle/>
          <a:p>
            <a:r>
              <a:rPr lang="en-GB" sz="3200" b="1" dirty="0">
                <a:solidFill>
                  <a:srgbClr val="FF0000"/>
                </a:solidFill>
              </a:rPr>
              <a:t>£1.75 is left. </a:t>
            </a:r>
          </a:p>
        </p:txBody>
      </p:sp>
    </p:spTree>
    <p:extLst>
      <p:ext uri="{BB962C8B-B14F-4D97-AF65-F5344CB8AC3E}">
        <p14:creationId xmlns:p14="http://schemas.microsoft.com/office/powerpoint/2010/main" val="2008082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P spid="17" grpId="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FD4AC582-14F1-44F6-A342-64B719D84A51}"/>
              </a:ext>
            </a:extLst>
          </p:cNvPr>
          <p:cNvSpPr/>
          <p:nvPr/>
        </p:nvSpPr>
        <p:spPr>
          <a:xfrm>
            <a:off x="56123" y="50000"/>
            <a:ext cx="11457590" cy="2477601"/>
          </a:xfrm>
          <a:prstGeom prst="rect">
            <a:avLst/>
          </a:prstGeom>
        </p:spPr>
        <p:txBody>
          <a:bodyPr wrap="square">
            <a:spAutoFit/>
          </a:bodyPr>
          <a:lstStyle/>
          <a:p>
            <a:r>
              <a:rPr lang="en-GB" sz="3200" b="1" dirty="0" err="1"/>
              <a:t>Seb</a:t>
            </a:r>
            <a:r>
              <a:rPr lang="en-GB" sz="3200" b="1" dirty="0"/>
              <a:t> had some cherries.</a:t>
            </a:r>
          </a:p>
          <a:p>
            <a:r>
              <a:rPr lang="en-GB" sz="3200" b="1" dirty="0"/>
              <a:t>Every day he ate 10 cherries and gave 5 away.</a:t>
            </a:r>
          </a:p>
          <a:p>
            <a:r>
              <a:rPr lang="en-GB" sz="3200" b="1" dirty="0"/>
              <a:t>After he gave the last 5 cherries away, he had eaten 40 cherries altogether.</a:t>
            </a:r>
          </a:p>
          <a:p>
            <a:r>
              <a:rPr lang="en-GB" sz="3200" b="1" dirty="0"/>
              <a:t>How many cherries did </a:t>
            </a:r>
            <a:r>
              <a:rPr lang="en-GB" sz="3200" b="1" dirty="0" err="1"/>
              <a:t>Seb</a:t>
            </a:r>
            <a:r>
              <a:rPr lang="en-GB" sz="3200" b="1" dirty="0"/>
              <a:t> have at the start?</a:t>
            </a:r>
          </a:p>
        </p:txBody>
      </p:sp>
      <p:sp>
        <p:nvSpPr>
          <p:cNvPr id="4" name="Rectangle 3">
            <a:extLst>
              <a:ext uri="{FF2B5EF4-FFF2-40B4-BE49-F238E27FC236}">
                <a16:creationId xmlns:a16="http://schemas.microsoft.com/office/drawing/2014/main" id="{5E393D57-1751-401F-BD62-BFCE04580B71}"/>
              </a:ext>
            </a:extLst>
          </p:cNvPr>
          <p:cNvSpPr/>
          <p:nvPr/>
        </p:nvSpPr>
        <p:spPr>
          <a:xfrm>
            <a:off x="1360754" y="2710526"/>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eaten</a:t>
            </a:r>
          </a:p>
        </p:txBody>
      </p:sp>
      <p:sp>
        <p:nvSpPr>
          <p:cNvPr id="5" name="Rectangle 4">
            <a:extLst>
              <a:ext uri="{FF2B5EF4-FFF2-40B4-BE49-F238E27FC236}">
                <a16:creationId xmlns:a16="http://schemas.microsoft.com/office/drawing/2014/main" id="{F3772A5E-B8E3-4C1F-BFAD-214C45FE0296}"/>
              </a:ext>
            </a:extLst>
          </p:cNvPr>
          <p:cNvSpPr/>
          <p:nvPr/>
        </p:nvSpPr>
        <p:spPr>
          <a:xfrm>
            <a:off x="3725139" y="2710526"/>
            <a:ext cx="26079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given away</a:t>
            </a:r>
          </a:p>
        </p:txBody>
      </p:sp>
      <p:sp>
        <p:nvSpPr>
          <p:cNvPr id="6" name="Rectangle 5">
            <a:extLst>
              <a:ext uri="{FF2B5EF4-FFF2-40B4-BE49-F238E27FC236}">
                <a16:creationId xmlns:a16="http://schemas.microsoft.com/office/drawing/2014/main" id="{CB69916C-8C5B-41F3-83E5-39D7B7A5B27D}"/>
              </a:ext>
            </a:extLst>
          </p:cNvPr>
          <p:cNvSpPr/>
          <p:nvPr/>
        </p:nvSpPr>
        <p:spPr>
          <a:xfrm>
            <a:off x="1360753" y="3681425"/>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eaten</a:t>
            </a:r>
          </a:p>
        </p:txBody>
      </p:sp>
      <p:cxnSp>
        <p:nvCxnSpPr>
          <p:cNvPr id="7" name="Straight Arrow Connector 6">
            <a:extLst>
              <a:ext uri="{FF2B5EF4-FFF2-40B4-BE49-F238E27FC236}">
                <a16:creationId xmlns:a16="http://schemas.microsoft.com/office/drawing/2014/main" id="{532AE26A-F7B1-4CD3-8666-DECF5DCF84C9}"/>
              </a:ext>
            </a:extLst>
          </p:cNvPr>
          <p:cNvCxnSpPr/>
          <p:nvPr/>
        </p:nvCxnSpPr>
        <p:spPr>
          <a:xfrm>
            <a:off x="1709147" y="333281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0CC2098-474F-4114-933A-5D538B1C81EA}"/>
              </a:ext>
            </a:extLst>
          </p:cNvPr>
          <p:cNvSpPr/>
          <p:nvPr/>
        </p:nvSpPr>
        <p:spPr>
          <a:xfrm>
            <a:off x="1793021" y="323968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9" name="Straight Arrow Connector 8">
            <a:extLst>
              <a:ext uri="{FF2B5EF4-FFF2-40B4-BE49-F238E27FC236}">
                <a16:creationId xmlns:a16="http://schemas.microsoft.com/office/drawing/2014/main" id="{EB30DD7B-54BF-4C8C-B124-2905C7C97968}"/>
              </a:ext>
            </a:extLst>
          </p:cNvPr>
          <p:cNvCxnSpPr/>
          <p:nvPr/>
        </p:nvCxnSpPr>
        <p:spPr>
          <a:xfrm>
            <a:off x="3925592" y="333281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5C21FD6-3B3F-454F-8918-F16A8262FC75}"/>
              </a:ext>
            </a:extLst>
          </p:cNvPr>
          <p:cNvSpPr/>
          <p:nvPr/>
        </p:nvSpPr>
        <p:spPr>
          <a:xfrm>
            <a:off x="4009466" y="323968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1" name="Rectangle 10">
            <a:extLst>
              <a:ext uri="{FF2B5EF4-FFF2-40B4-BE49-F238E27FC236}">
                <a16:creationId xmlns:a16="http://schemas.microsoft.com/office/drawing/2014/main" id="{EEB358F7-CC22-4326-A08F-CCA8BFECFC87}"/>
              </a:ext>
            </a:extLst>
          </p:cNvPr>
          <p:cNvSpPr/>
          <p:nvPr/>
        </p:nvSpPr>
        <p:spPr>
          <a:xfrm>
            <a:off x="3725139" y="3676669"/>
            <a:ext cx="26079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given away</a:t>
            </a:r>
          </a:p>
        </p:txBody>
      </p:sp>
      <p:sp>
        <p:nvSpPr>
          <p:cNvPr id="12" name="Rectangle 11">
            <a:extLst>
              <a:ext uri="{FF2B5EF4-FFF2-40B4-BE49-F238E27FC236}">
                <a16:creationId xmlns:a16="http://schemas.microsoft.com/office/drawing/2014/main" id="{01A64E9C-BA0F-44C1-9E78-52499C34E4D4}"/>
              </a:ext>
            </a:extLst>
          </p:cNvPr>
          <p:cNvSpPr/>
          <p:nvPr/>
        </p:nvSpPr>
        <p:spPr>
          <a:xfrm>
            <a:off x="2059280" y="4830493"/>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+ 20 = </a:t>
            </a:r>
          </a:p>
        </p:txBody>
      </p:sp>
      <p:sp>
        <p:nvSpPr>
          <p:cNvPr id="13" name="Rectangle 12">
            <a:extLst>
              <a:ext uri="{FF2B5EF4-FFF2-40B4-BE49-F238E27FC236}">
                <a16:creationId xmlns:a16="http://schemas.microsoft.com/office/drawing/2014/main" id="{5FA0EF1F-9083-4581-9C59-7CF09A5B7325}"/>
              </a:ext>
            </a:extLst>
          </p:cNvPr>
          <p:cNvSpPr/>
          <p:nvPr/>
        </p:nvSpPr>
        <p:spPr>
          <a:xfrm>
            <a:off x="3725139" y="4830493"/>
            <a:ext cx="39795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cherries altogether</a:t>
            </a:r>
          </a:p>
        </p:txBody>
      </p:sp>
      <p:sp>
        <p:nvSpPr>
          <p:cNvPr id="14" name="Rectangle 13">
            <a:extLst>
              <a:ext uri="{FF2B5EF4-FFF2-40B4-BE49-F238E27FC236}">
                <a16:creationId xmlns:a16="http://schemas.microsoft.com/office/drawing/2014/main" id="{73D966C4-424B-499C-A437-77F19748A801}"/>
              </a:ext>
            </a:extLst>
          </p:cNvPr>
          <p:cNvSpPr/>
          <p:nvPr/>
        </p:nvSpPr>
        <p:spPr>
          <a:xfrm>
            <a:off x="7823003" y="2017355"/>
            <a:ext cx="2303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cherries</a:t>
            </a:r>
          </a:p>
        </p:txBody>
      </p:sp>
    </p:spTree>
    <p:extLst>
      <p:ext uri="{BB962C8B-B14F-4D97-AF65-F5344CB8AC3E}">
        <p14:creationId xmlns:p14="http://schemas.microsoft.com/office/powerpoint/2010/main" val="235748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fade">
                                      <p:cBhvr>
                                        <p:cTn id="5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10" grpId="0"/>
      <p:bldP spid="11" grpId="0"/>
      <p:bldP spid="12" grpId="0"/>
      <p:bldP spid="13" grpId="0"/>
      <p:bldP spid="14"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Three </a:t>
            </a:r>
            <a:r>
              <a:rPr lang="en-US" sz="3200" b="1" u="sng" dirty="0"/>
              <a:t>different</a:t>
            </a:r>
            <a:r>
              <a:rPr lang="en-US" sz="3200" b="1" dirty="0"/>
              <a:t> numbers add up to 40</a:t>
            </a:r>
          </a:p>
          <a:p>
            <a:r>
              <a:rPr lang="en-US" sz="3200" b="1" dirty="0"/>
              <a:t>The numbers are all even. </a:t>
            </a:r>
          </a:p>
          <a:p>
            <a:r>
              <a:rPr lang="en-US" sz="3200" b="1" dirty="0"/>
              <a:t>Each number is less than 20</a:t>
            </a:r>
          </a:p>
          <a:p>
            <a:r>
              <a:rPr lang="en-US" sz="3200" b="1" dirty="0"/>
              <a:t>Write what the three </a:t>
            </a:r>
            <a:r>
              <a:rPr lang="en-US" sz="3200" b="1" u="sng" dirty="0"/>
              <a:t>different</a:t>
            </a:r>
            <a:r>
              <a:rPr lang="en-US" sz="3200" b="1" dirty="0"/>
              <a:t> numbers could be. </a:t>
            </a:r>
          </a:p>
        </p:txBody>
      </p:sp>
      <p:pic>
        <p:nvPicPr>
          <p:cNvPr id="3" name="Picture 2">
            <a:extLst>
              <a:ext uri="{FF2B5EF4-FFF2-40B4-BE49-F238E27FC236}">
                <a16:creationId xmlns:a16="http://schemas.microsoft.com/office/drawing/2014/main" id="{479D955E-C09D-4A03-94C3-F28E2E8814B9}"/>
              </a:ext>
            </a:extLst>
          </p:cNvPr>
          <p:cNvPicPr>
            <a:picLocks noChangeAspect="1"/>
          </p:cNvPicPr>
          <p:nvPr/>
        </p:nvPicPr>
        <p:blipFill>
          <a:blip r:embed="rId3"/>
          <a:stretch>
            <a:fillRect/>
          </a:stretch>
        </p:blipFill>
        <p:spPr>
          <a:xfrm>
            <a:off x="407963" y="2229464"/>
            <a:ext cx="10016197" cy="1139748"/>
          </a:xfrm>
          <a:prstGeom prst="rect">
            <a:avLst/>
          </a:prstGeom>
        </p:spPr>
      </p:pic>
      <p:sp>
        <p:nvSpPr>
          <p:cNvPr id="5" name="TextBox 4">
            <a:extLst>
              <a:ext uri="{FF2B5EF4-FFF2-40B4-BE49-F238E27FC236}">
                <a16:creationId xmlns:a16="http://schemas.microsoft.com/office/drawing/2014/main" id="{CE601DFE-8C45-4A2F-A079-E976F3A8D871}"/>
              </a:ext>
            </a:extLst>
          </p:cNvPr>
          <p:cNvSpPr txBox="1"/>
          <p:nvPr/>
        </p:nvSpPr>
        <p:spPr>
          <a:xfrm>
            <a:off x="4958891" y="788663"/>
            <a:ext cx="6837802" cy="584775"/>
          </a:xfrm>
          <a:prstGeom prst="rect">
            <a:avLst/>
          </a:prstGeom>
          <a:noFill/>
        </p:spPr>
        <p:txBody>
          <a:bodyPr wrap="square" rtlCol="0">
            <a:spAutoFit/>
          </a:bodyPr>
          <a:lstStyle/>
          <a:p>
            <a:r>
              <a:rPr lang="en-GB" sz="3200" b="1" dirty="0">
                <a:solidFill>
                  <a:srgbClr val="FF0000"/>
                </a:solidFill>
              </a:rPr>
              <a:t>2, 4, 6, 8, 10, 12, 14, 16, 18</a:t>
            </a:r>
          </a:p>
        </p:txBody>
      </p:sp>
      <p:sp>
        <p:nvSpPr>
          <p:cNvPr id="6" name="TextBox 5">
            <a:extLst>
              <a:ext uri="{FF2B5EF4-FFF2-40B4-BE49-F238E27FC236}">
                <a16:creationId xmlns:a16="http://schemas.microsoft.com/office/drawing/2014/main" id="{118C3734-7E5B-4968-9A67-A0E7E2ECC8D1}"/>
              </a:ext>
            </a:extLst>
          </p:cNvPr>
          <p:cNvSpPr txBox="1"/>
          <p:nvPr/>
        </p:nvSpPr>
        <p:spPr>
          <a:xfrm>
            <a:off x="1072691" y="3521897"/>
            <a:ext cx="1803859" cy="584775"/>
          </a:xfrm>
          <a:prstGeom prst="rect">
            <a:avLst/>
          </a:prstGeom>
          <a:noFill/>
        </p:spPr>
        <p:txBody>
          <a:bodyPr wrap="square" rtlCol="0">
            <a:spAutoFit/>
          </a:bodyPr>
          <a:lstStyle/>
          <a:p>
            <a:r>
              <a:rPr lang="en-GB" sz="3200" b="1" dirty="0">
                <a:solidFill>
                  <a:srgbClr val="FF0000"/>
                </a:solidFill>
              </a:rPr>
              <a:t>18 + 16 = </a:t>
            </a:r>
          </a:p>
        </p:txBody>
      </p:sp>
      <p:sp>
        <p:nvSpPr>
          <p:cNvPr id="7" name="TextBox 6">
            <a:extLst>
              <a:ext uri="{FF2B5EF4-FFF2-40B4-BE49-F238E27FC236}">
                <a16:creationId xmlns:a16="http://schemas.microsoft.com/office/drawing/2014/main" id="{57E5CE25-95F2-47EE-94B4-D06FA9748F6B}"/>
              </a:ext>
            </a:extLst>
          </p:cNvPr>
          <p:cNvSpPr txBox="1"/>
          <p:nvPr/>
        </p:nvSpPr>
        <p:spPr>
          <a:xfrm>
            <a:off x="2704641" y="3521896"/>
            <a:ext cx="1803859" cy="584775"/>
          </a:xfrm>
          <a:prstGeom prst="rect">
            <a:avLst/>
          </a:prstGeom>
          <a:noFill/>
        </p:spPr>
        <p:txBody>
          <a:bodyPr wrap="square" rtlCol="0">
            <a:spAutoFit/>
          </a:bodyPr>
          <a:lstStyle/>
          <a:p>
            <a:r>
              <a:rPr lang="en-GB" sz="3200" b="1" dirty="0">
                <a:solidFill>
                  <a:srgbClr val="FF0000"/>
                </a:solidFill>
              </a:rPr>
              <a:t>34</a:t>
            </a:r>
          </a:p>
        </p:txBody>
      </p:sp>
      <p:sp>
        <p:nvSpPr>
          <p:cNvPr id="8" name="TextBox 7">
            <a:extLst>
              <a:ext uri="{FF2B5EF4-FFF2-40B4-BE49-F238E27FC236}">
                <a16:creationId xmlns:a16="http://schemas.microsoft.com/office/drawing/2014/main" id="{7230A945-79BF-42C8-8CF2-CD46CAAB8EAA}"/>
              </a:ext>
            </a:extLst>
          </p:cNvPr>
          <p:cNvSpPr txBox="1"/>
          <p:nvPr/>
        </p:nvSpPr>
        <p:spPr>
          <a:xfrm>
            <a:off x="1072690" y="4106671"/>
            <a:ext cx="1803859" cy="584775"/>
          </a:xfrm>
          <a:prstGeom prst="rect">
            <a:avLst/>
          </a:prstGeom>
          <a:noFill/>
        </p:spPr>
        <p:txBody>
          <a:bodyPr wrap="square" rtlCol="0">
            <a:spAutoFit/>
          </a:bodyPr>
          <a:lstStyle/>
          <a:p>
            <a:r>
              <a:rPr lang="en-GB" sz="3200" b="1" dirty="0">
                <a:solidFill>
                  <a:srgbClr val="FF0000"/>
                </a:solidFill>
              </a:rPr>
              <a:t>40 – 34 = </a:t>
            </a:r>
          </a:p>
        </p:txBody>
      </p:sp>
      <p:sp>
        <p:nvSpPr>
          <p:cNvPr id="9" name="TextBox 8">
            <a:extLst>
              <a:ext uri="{FF2B5EF4-FFF2-40B4-BE49-F238E27FC236}">
                <a16:creationId xmlns:a16="http://schemas.microsoft.com/office/drawing/2014/main" id="{B0003AC8-2B4C-44D1-AEF2-E37586345330}"/>
              </a:ext>
            </a:extLst>
          </p:cNvPr>
          <p:cNvSpPr txBox="1"/>
          <p:nvPr/>
        </p:nvSpPr>
        <p:spPr>
          <a:xfrm>
            <a:off x="2704640" y="4112101"/>
            <a:ext cx="1803859" cy="584775"/>
          </a:xfrm>
          <a:prstGeom prst="rect">
            <a:avLst/>
          </a:prstGeom>
          <a:noFill/>
        </p:spPr>
        <p:txBody>
          <a:bodyPr wrap="square" rtlCol="0">
            <a:spAutoFit/>
          </a:bodyPr>
          <a:lstStyle/>
          <a:p>
            <a:r>
              <a:rPr lang="en-GB" sz="3200" b="1" dirty="0">
                <a:solidFill>
                  <a:srgbClr val="FF0000"/>
                </a:solidFill>
              </a:rPr>
              <a:t>6</a:t>
            </a:r>
          </a:p>
        </p:txBody>
      </p:sp>
      <p:sp>
        <p:nvSpPr>
          <p:cNvPr id="10" name="TextBox 9">
            <a:extLst>
              <a:ext uri="{FF2B5EF4-FFF2-40B4-BE49-F238E27FC236}">
                <a16:creationId xmlns:a16="http://schemas.microsoft.com/office/drawing/2014/main" id="{DD907D2F-AB0C-4C7A-A1D7-A66DA536716A}"/>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1" name="TextBox 10">
            <a:extLst>
              <a:ext uri="{FF2B5EF4-FFF2-40B4-BE49-F238E27FC236}">
                <a16:creationId xmlns:a16="http://schemas.microsoft.com/office/drawing/2014/main" id="{F83AA8B0-9A8D-4173-926E-A727BD652C5F}"/>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16</a:t>
            </a:r>
          </a:p>
        </p:txBody>
      </p:sp>
      <p:sp>
        <p:nvSpPr>
          <p:cNvPr id="12" name="TextBox 11">
            <a:extLst>
              <a:ext uri="{FF2B5EF4-FFF2-40B4-BE49-F238E27FC236}">
                <a16:creationId xmlns:a16="http://schemas.microsoft.com/office/drawing/2014/main" id="{4AE8A36A-BF0C-4510-BD35-B1088D90F1EC}"/>
              </a:ext>
            </a:extLst>
          </p:cNvPr>
          <p:cNvSpPr txBox="1"/>
          <p:nvPr/>
        </p:nvSpPr>
        <p:spPr>
          <a:xfrm>
            <a:off x="7677150" y="2506950"/>
            <a:ext cx="567284" cy="630942"/>
          </a:xfrm>
          <a:prstGeom prst="rect">
            <a:avLst/>
          </a:prstGeom>
          <a:noFill/>
        </p:spPr>
        <p:txBody>
          <a:bodyPr wrap="square" rtlCol="0">
            <a:spAutoFit/>
          </a:bodyPr>
          <a:lstStyle/>
          <a:p>
            <a:r>
              <a:rPr lang="en-GB" sz="3500" b="1" dirty="0">
                <a:solidFill>
                  <a:srgbClr val="FF0000"/>
                </a:solidFill>
              </a:rPr>
              <a:t>6</a:t>
            </a:r>
          </a:p>
        </p:txBody>
      </p:sp>
      <p:sp>
        <p:nvSpPr>
          <p:cNvPr id="13" name="TextBox 12">
            <a:extLst>
              <a:ext uri="{FF2B5EF4-FFF2-40B4-BE49-F238E27FC236}">
                <a16:creationId xmlns:a16="http://schemas.microsoft.com/office/drawing/2014/main" id="{590E8863-D627-411C-9902-B632D2B39C4F}"/>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4" name="TextBox 13">
            <a:extLst>
              <a:ext uri="{FF2B5EF4-FFF2-40B4-BE49-F238E27FC236}">
                <a16:creationId xmlns:a16="http://schemas.microsoft.com/office/drawing/2014/main" id="{9D2C429E-A980-4909-B2C6-A148EE6BB975}"/>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14</a:t>
            </a:r>
          </a:p>
        </p:txBody>
      </p:sp>
      <p:sp>
        <p:nvSpPr>
          <p:cNvPr id="15" name="TextBox 14">
            <a:extLst>
              <a:ext uri="{FF2B5EF4-FFF2-40B4-BE49-F238E27FC236}">
                <a16:creationId xmlns:a16="http://schemas.microsoft.com/office/drawing/2014/main" id="{FB5453F0-1B2A-401F-9D48-B1D74D3A4098}"/>
              </a:ext>
            </a:extLst>
          </p:cNvPr>
          <p:cNvSpPr txBox="1"/>
          <p:nvPr/>
        </p:nvSpPr>
        <p:spPr>
          <a:xfrm>
            <a:off x="7677150" y="2506950"/>
            <a:ext cx="567284" cy="630942"/>
          </a:xfrm>
          <a:prstGeom prst="rect">
            <a:avLst/>
          </a:prstGeom>
          <a:noFill/>
        </p:spPr>
        <p:txBody>
          <a:bodyPr wrap="square" rtlCol="0">
            <a:spAutoFit/>
          </a:bodyPr>
          <a:lstStyle/>
          <a:p>
            <a:r>
              <a:rPr lang="en-GB" sz="3500" b="1" dirty="0">
                <a:solidFill>
                  <a:srgbClr val="FF0000"/>
                </a:solidFill>
              </a:rPr>
              <a:t>8</a:t>
            </a:r>
          </a:p>
        </p:txBody>
      </p:sp>
      <p:sp>
        <p:nvSpPr>
          <p:cNvPr id="16" name="TextBox 15">
            <a:extLst>
              <a:ext uri="{FF2B5EF4-FFF2-40B4-BE49-F238E27FC236}">
                <a16:creationId xmlns:a16="http://schemas.microsoft.com/office/drawing/2014/main" id="{A37FEC72-9805-464A-AC61-3324E91F50B0}"/>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7" name="TextBox 16">
            <a:extLst>
              <a:ext uri="{FF2B5EF4-FFF2-40B4-BE49-F238E27FC236}">
                <a16:creationId xmlns:a16="http://schemas.microsoft.com/office/drawing/2014/main" id="{27B19686-B62F-4A4E-A4A5-A54F03866624}"/>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12</a:t>
            </a:r>
          </a:p>
        </p:txBody>
      </p:sp>
      <p:sp>
        <p:nvSpPr>
          <p:cNvPr id="18" name="TextBox 17">
            <a:extLst>
              <a:ext uri="{FF2B5EF4-FFF2-40B4-BE49-F238E27FC236}">
                <a16:creationId xmlns:a16="http://schemas.microsoft.com/office/drawing/2014/main" id="{7B1F786B-8F3F-42AC-A308-3B1FDE2D1BA7}"/>
              </a:ext>
            </a:extLst>
          </p:cNvPr>
          <p:cNvSpPr txBox="1"/>
          <p:nvPr/>
        </p:nvSpPr>
        <p:spPr>
          <a:xfrm>
            <a:off x="7539584" y="2506950"/>
            <a:ext cx="704850" cy="630942"/>
          </a:xfrm>
          <a:prstGeom prst="rect">
            <a:avLst/>
          </a:prstGeom>
          <a:noFill/>
        </p:spPr>
        <p:txBody>
          <a:bodyPr wrap="square" rtlCol="0">
            <a:spAutoFit/>
          </a:bodyPr>
          <a:lstStyle/>
          <a:p>
            <a:r>
              <a:rPr lang="en-GB" sz="3500" b="1" dirty="0">
                <a:solidFill>
                  <a:srgbClr val="FF0000"/>
                </a:solidFill>
              </a:rPr>
              <a:t>10</a:t>
            </a:r>
          </a:p>
        </p:txBody>
      </p:sp>
      <p:sp>
        <p:nvSpPr>
          <p:cNvPr id="19" name="TextBox 18">
            <a:extLst>
              <a:ext uri="{FF2B5EF4-FFF2-40B4-BE49-F238E27FC236}">
                <a16:creationId xmlns:a16="http://schemas.microsoft.com/office/drawing/2014/main" id="{9F056D9E-79F3-4E40-AD86-29F1C157343B}"/>
              </a:ext>
            </a:extLst>
          </p:cNvPr>
          <p:cNvSpPr txBox="1"/>
          <p:nvPr/>
        </p:nvSpPr>
        <p:spPr>
          <a:xfrm>
            <a:off x="1123950" y="2504813"/>
            <a:ext cx="704850" cy="630942"/>
          </a:xfrm>
          <a:prstGeom prst="rect">
            <a:avLst/>
          </a:prstGeom>
          <a:noFill/>
        </p:spPr>
        <p:txBody>
          <a:bodyPr wrap="square" rtlCol="0">
            <a:spAutoFit/>
          </a:bodyPr>
          <a:lstStyle/>
          <a:p>
            <a:r>
              <a:rPr lang="en-GB" sz="3500" b="1" dirty="0">
                <a:solidFill>
                  <a:srgbClr val="FF0000"/>
                </a:solidFill>
              </a:rPr>
              <a:t>16</a:t>
            </a:r>
          </a:p>
        </p:txBody>
      </p:sp>
      <p:sp>
        <p:nvSpPr>
          <p:cNvPr id="20" name="TextBox 19">
            <a:extLst>
              <a:ext uri="{FF2B5EF4-FFF2-40B4-BE49-F238E27FC236}">
                <a16:creationId xmlns:a16="http://schemas.microsoft.com/office/drawing/2014/main" id="{A03A117B-6B19-45BA-93B6-083B1B9706FF}"/>
              </a:ext>
            </a:extLst>
          </p:cNvPr>
          <p:cNvSpPr txBox="1"/>
          <p:nvPr/>
        </p:nvSpPr>
        <p:spPr>
          <a:xfrm>
            <a:off x="4324350" y="2481730"/>
            <a:ext cx="1035509" cy="630942"/>
          </a:xfrm>
          <a:prstGeom prst="rect">
            <a:avLst/>
          </a:prstGeom>
          <a:noFill/>
        </p:spPr>
        <p:txBody>
          <a:bodyPr wrap="square" rtlCol="0">
            <a:spAutoFit/>
          </a:bodyPr>
          <a:lstStyle/>
          <a:p>
            <a:r>
              <a:rPr lang="en-GB" sz="3500" b="1" dirty="0">
                <a:solidFill>
                  <a:srgbClr val="FF0000"/>
                </a:solidFill>
              </a:rPr>
              <a:t>14</a:t>
            </a:r>
          </a:p>
        </p:txBody>
      </p:sp>
      <p:sp>
        <p:nvSpPr>
          <p:cNvPr id="21" name="TextBox 20">
            <a:extLst>
              <a:ext uri="{FF2B5EF4-FFF2-40B4-BE49-F238E27FC236}">
                <a16:creationId xmlns:a16="http://schemas.microsoft.com/office/drawing/2014/main" id="{15496894-637C-4D46-B2B9-F12062B5841C}"/>
              </a:ext>
            </a:extLst>
          </p:cNvPr>
          <p:cNvSpPr txBox="1"/>
          <p:nvPr/>
        </p:nvSpPr>
        <p:spPr>
          <a:xfrm>
            <a:off x="7539584" y="2504813"/>
            <a:ext cx="704850" cy="630942"/>
          </a:xfrm>
          <a:prstGeom prst="rect">
            <a:avLst/>
          </a:prstGeom>
          <a:noFill/>
        </p:spPr>
        <p:txBody>
          <a:bodyPr wrap="square" rtlCol="0">
            <a:spAutoFit/>
          </a:bodyPr>
          <a:lstStyle/>
          <a:p>
            <a:r>
              <a:rPr lang="en-GB" sz="3500" b="1" dirty="0">
                <a:solidFill>
                  <a:srgbClr val="FF0000"/>
                </a:solidFill>
              </a:rPr>
              <a:t>10</a:t>
            </a:r>
          </a:p>
        </p:txBody>
      </p:sp>
    </p:spTree>
    <p:extLst>
      <p:ext uri="{BB962C8B-B14F-4D97-AF65-F5344CB8AC3E}">
        <p14:creationId xmlns:p14="http://schemas.microsoft.com/office/powerpoint/2010/main" val="789792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6"/>
                                        </p:tgtEl>
                                      </p:cBhvr>
                                    </p:animEffect>
                                    <p:set>
                                      <p:cBhvr>
                                        <p:cTn id="47" dur="1" fill="hold">
                                          <p:stCondLst>
                                            <p:cond delay="499"/>
                                          </p:stCondLst>
                                        </p:cTn>
                                        <p:tgtEl>
                                          <p:spTgt spid="6"/>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7"/>
                                        </p:tgtEl>
                                      </p:cBhvr>
                                    </p:animEffect>
                                    <p:set>
                                      <p:cBhvr>
                                        <p:cTn id="50" dur="1" fill="hold">
                                          <p:stCondLst>
                                            <p:cond delay="499"/>
                                          </p:stCondLst>
                                        </p:cTn>
                                        <p:tgtEl>
                                          <p:spTgt spid="7"/>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8"/>
                                        </p:tgtEl>
                                      </p:cBhvr>
                                    </p:animEffect>
                                    <p:set>
                                      <p:cBhvr>
                                        <p:cTn id="53" dur="1" fill="hold">
                                          <p:stCondLst>
                                            <p:cond delay="499"/>
                                          </p:stCondLst>
                                        </p:cTn>
                                        <p:tgtEl>
                                          <p:spTgt spid="8"/>
                                        </p:tgtEl>
                                        <p:attrNameLst>
                                          <p:attrName>style.visibility</p:attrName>
                                        </p:attrNameLst>
                                      </p:cBhvr>
                                      <p:to>
                                        <p:strVal val="hidden"/>
                                      </p:to>
                                    </p:set>
                                  </p:childTnLst>
                                </p:cTn>
                              </p:par>
                              <p:par>
                                <p:cTn id="54" presetID="10" presetClass="exit" presetSubtype="0" fill="hold" grpId="1" nodeType="withEffect">
                                  <p:stCondLst>
                                    <p:cond delay="0"/>
                                  </p:stCondLst>
                                  <p:childTnLst>
                                    <p:animEffect transition="out" filter="fade">
                                      <p:cBhvr>
                                        <p:cTn id="55" dur="500"/>
                                        <p:tgtEl>
                                          <p:spTgt spid="9"/>
                                        </p:tgtEl>
                                      </p:cBhvr>
                                    </p:animEffect>
                                    <p:set>
                                      <p:cBhvr>
                                        <p:cTn id="56" dur="1" fill="hold">
                                          <p:stCondLst>
                                            <p:cond delay="499"/>
                                          </p:stCondLst>
                                        </p:cTn>
                                        <p:tgtEl>
                                          <p:spTgt spid="9"/>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10"/>
                                        </p:tgtEl>
                                      </p:cBhvr>
                                    </p:animEffect>
                                    <p:set>
                                      <p:cBhvr>
                                        <p:cTn id="59" dur="1" fill="hold">
                                          <p:stCondLst>
                                            <p:cond delay="499"/>
                                          </p:stCondLst>
                                        </p:cTn>
                                        <p:tgtEl>
                                          <p:spTgt spid="10"/>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11"/>
                                        </p:tgtEl>
                                      </p:cBhvr>
                                    </p:animEffect>
                                    <p:set>
                                      <p:cBhvr>
                                        <p:cTn id="62" dur="1" fill="hold">
                                          <p:stCondLst>
                                            <p:cond delay="499"/>
                                          </p:stCondLst>
                                        </p:cTn>
                                        <p:tgtEl>
                                          <p:spTgt spid="11"/>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12"/>
                                        </p:tgtEl>
                                      </p:cBhvr>
                                    </p:animEffect>
                                    <p:set>
                                      <p:cBhvr>
                                        <p:cTn id="65" dur="1" fill="hold">
                                          <p:stCondLst>
                                            <p:cond delay="499"/>
                                          </p:stCondLst>
                                        </p:cTn>
                                        <p:tgtEl>
                                          <p:spTgt spid="12"/>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fade">
                                      <p:cBhvr>
                                        <p:cTn id="70" dur="500"/>
                                        <p:tgtEl>
                                          <p:spTgt spid="1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14"/>
                                        </p:tgtEl>
                                        <p:attrNameLst>
                                          <p:attrName>style.visibility</p:attrName>
                                        </p:attrNameLst>
                                      </p:cBhvr>
                                      <p:to>
                                        <p:strVal val="visible"/>
                                      </p:to>
                                    </p:set>
                                    <p:animEffect transition="in" filter="fade">
                                      <p:cBhvr>
                                        <p:cTn id="75" dur="500"/>
                                        <p:tgtEl>
                                          <p:spTgt spid="1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
                                        </p:tgtEl>
                                        <p:attrNameLst>
                                          <p:attrName>style.visibility</p:attrName>
                                        </p:attrNameLst>
                                      </p:cBhvr>
                                      <p:to>
                                        <p:strVal val="visible"/>
                                      </p:to>
                                    </p:set>
                                    <p:animEffect transition="in" filter="fade">
                                      <p:cBhvr>
                                        <p:cTn id="80" dur="500"/>
                                        <p:tgtEl>
                                          <p:spTgt spid="1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13"/>
                                        </p:tgtEl>
                                      </p:cBhvr>
                                    </p:animEffect>
                                    <p:set>
                                      <p:cBhvr>
                                        <p:cTn id="85" dur="1" fill="hold">
                                          <p:stCondLst>
                                            <p:cond delay="499"/>
                                          </p:stCondLst>
                                        </p:cTn>
                                        <p:tgtEl>
                                          <p:spTgt spid="13"/>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14"/>
                                        </p:tgtEl>
                                      </p:cBhvr>
                                    </p:animEffect>
                                    <p:set>
                                      <p:cBhvr>
                                        <p:cTn id="88" dur="1" fill="hold">
                                          <p:stCondLst>
                                            <p:cond delay="499"/>
                                          </p:stCondLst>
                                        </p:cTn>
                                        <p:tgtEl>
                                          <p:spTgt spid="14"/>
                                        </p:tgtEl>
                                        <p:attrNameLst>
                                          <p:attrName>style.visibility</p:attrName>
                                        </p:attrNameLst>
                                      </p:cBhvr>
                                      <p:to>
                                        <p:strVal val="hidden"/>
                                      </p:to>
                                    </p:set>
                                  </p:childTnLst>
                                </p:cTn>
                              </p:par>
                              <p:par>
                                <p:cTn id="89" presetID="10" presetClass="exit" presetSubtype="0" fill="hold" grpId="1" nodeType="withEffect">
                                  <p:stCondLst>
                                    <p:cond delay="0"/>
                                  </p:stCondLst>
                                  <p:childTnLst>
                                    <p:animEffect transition="out" filter="fade">
                                      <p:cBhvr>
                                        <p:cTn id="90" dur="500"/>
                                        <p:tgtEl>
                                          <p:spTgt spid="15"/>
                                        </p:tgtEl>
                                      </p:cBhvr>
                                    </p:animEffect>
                                    <p:set>
                                      <p:cBhvr>
                                        <p:cTn id="91" dur="1" fill="hold">
                                          <p:stCondLst>
                                            <p:cond delay="499"/>
                                          </p:stCondLst>
                                        </p:cTn>
                                        <p:tgtEl>
                                          <p:spTgt spid="15"/>
                                        </p:tgtEl>
                                        <p:attrNameLst>
                                          <p:attrName>style.visibility</p:attrName>
                                        </p:attrNameLst>
                                      </p:cBhvr>
                                      <p:to>
                                        <p:strVal val="hidden"/>
                                      </p:to>
                                    </p:se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fade">
                                      <p:cBhvr>
                                        <p:cTn id="96" dur="500"/>
                                        <p:tgtEl>
                                          <p:spTgt spid="1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fade">
                                      <p:cBhvr>
                                        <p:cTn id="101" dur="500"/>
                                        <p:tgtEl>
                                          <p:spTgt spid="17"/>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18"/>
                                        </p:tgtEl>
                                        <p:attrNameLst>
                                          <p:attrName>style.visibility</p:attrName>
                                        </p:attrNameLst>
                                      </p:cBhvr>
                                      <p:to>
                                        <p:strVal val="visible"/>
                                      </p:to>
                                    </p:set>
                                    <p:animEffect transition="in" filter="fade">
                                      <p:cBhvr>
                                        <p:cTn id="106" dur="500"/>
                                        <p:tgtEl>
                                          <p:spTgt spid="1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xit" presetSubtype="0" fill="hold" grpId="1" nodeType="clickEffect">
                                  <p:stCondLst>
                                    <p:cond delay="0"/>
                                  </p:stCondLst>
                                  <p:childTnLst>
                                    <p:animEffect transition="out" filter="fade">
                                      <p:cBhvr>
                                        <p:cTn id="110" dur="500"/>
                                        <p:tgtEl>
                                          <p:spTgt spid="16"/>
                                        </p:tgtEl>
                                      </p:cBhvr>
                                    </p:animEffect>
                                    <p:set>
                                      <p:cBhvr>
                                        <p:cTn id="111" dur="1" fill="hold">
                                          <p:stCondLst>
                                            <p:cond delay="499"/>
                                          </p:stCondLst>
                                        </p:cTn>
                                        <p:tgtEl>
                                          <p:spTgt spid="16"/>
                                        </p:tgtEl>
                                        <p:attrNameLst>
                                          <p:attrName>style.visibility</p:attrName>
                                        </p:attrNameLst>
                                      </p:cBhvr>
                                      <p:to>
                                        <p:strVal val="hidden"/>
                                      </p:to>
                                    </p:set>
                                  </p:childTnLst>
                                </p:cTn>
                              </p:par>
                              <p:par>
                                <p:cTn id="112" presetID="10" presetClass="exit" presetSubtype="0" fill="hold" grpId="1" nodeType="withEffect">
                                  <p:stCondLst>
                                    <p:cond delay="0"/>
                                  </p:stCondLst>
                                  <p:childTnLst>
                                    <p:animEffect transition="out" filter="fade">
                                      <p:cBhvr>
                                        <p:cTn id="113" dur="500"/>
                                        <p:tgtEl>
                                          <p:spTgt spid="17"/>
                                        </p:tgtEl>
                                      </p:cBhvr>
                                    </p:animEffect>
                                    <p:set>
                                      <p:cBhvr>
                                        <p:cTn id="114" dur="1" fill="hold">
                                          <p:stCondLst>
                                            <p:cond delay="499"/>
                                          </p:stCondLst>
                                        </p:cTn>
                                        <p:tgtEl>
                                          <p:spTgt spid="17"/>
                                        </p:tgtEl>
                                        <p:attrNameLst>
                                          <p:attrName>style.visibility</p:attrName>
                                        </p:attrNameLst>
                                      </p:cBhvr>
                                      <p:to>
                                        <p:strVal val="hidden"/>
                                      </p:to>
                                    </p:set>
                                  </p:childTnLst>
                                </p:cTn>
                              </p:par>
                              <p:par>
                                <p:cTn id="115" presetID="10" presetClass="exit" presetSubtype="0" fill="hold" grpId="1" nodeType="withEffect">
                                  <p:stCondLst>
                                    <p:cond delay="0"/>
                                  </p:stCondLst>
                                  <p:childTnLst>
                                    <p:animEffect transition="out" filter="fade">
                                      <p:cBhvr>
                                        <p:cTn id="116" dur="500"/>
                                        <p:tgtEl>
                                          <p:spTgt spid="18"/>
                                        </p:tgtEl>
                                      </p:cBhvr>
                                    </p:animEffect>
                                    <p:set>
                                      <p:cBhvr>
                                        <p:cTn id="117" dur="1" fill="hold">
                                          <p:stCondLst>
                                            <p:cond delay="499"/>
                                          </p:stCondLst>
                                        </p:cTn>
                                        <p:tgtEl>
                                          <p:spTgt spid="18"/>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19"/>
                                        </p:tgtEl>
                                        <p:attrNameLst>
                                          <p:attrName>style.visibility</p:attrName>
                                        </p:attrNameLst>
                                      </p:cBhvr>
                                      <p:to>
                                        <p:strVal val="visible"/>
                                      </p:to>
                                    </p:set>
                                    <p:animEffect transition="in" filter="fade">
                                      <p:cBhvr>
                                        <p:cTn id="122" dur="500"/>
                                        <p:tgtEl>
                                          <p:spTgt spid="1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0"/>
                                        </p:tgtEl>
                                        <p:attrNameLst>
                                          <p:attrName>style.visibility</p:attrName>
                                        </p:attrNameLst>
                                      </p:cBhvr>
                                      <p:to>
                                        <p:strVal val="visible"/>
                                      </p:to>
                                    </p:set>
                                    <p:animEffect transition="in" filter="fade">
                                      <p:cBhvr>
                                        <p:cTn id="127" dur="500"/>
                                        <p:tgtEl>
                                          <p:spTgt spid="2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1"/>
                                        </p:tgtEl>
                                        <p:attrNameLst>
                                          <p:attrName>style.visibility</p:attrName>
                                        </p:attrNameLst>
                                      </p:cBhvr>
                                      <p:to>
                                        <p:strVal val="visible"/>
                                      </p:to>
                                    </p:set>
                                    <p:animEffect transition="in" filter="fade">
                                      <p:cBhvr>
                                        <p:cTn id="1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20" grpId="0"/>
      <p:bldP spid="21"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 piece of cheese has a mass of 350 grams.</a:t>
            </a:r>
          </a:p>
          <a:p>
            <a:r>
              <a:rPr lang="en-US" sz="3200" b="1" dirty="0"/>
              <a:t>Mark an arrow on the scale to show the reading for 350 g.</a:t>
            </a:r>
          </a:p>
        </p:txBody>
      </p:sp>
      <p:pic>
        <p:nvPicPr>
          <p:cNvPr id="186370" name="Picture 2">
            <a:extLst>
              <a:ext uri="{FF2B5EF4-FFF2-40B4-BE49-F238E27FC236}">
                <a16:creationId xmlns:a16="http://schemas.microsoft.com/office/drawing/2014/main" id="{59ED5BBF-953D-4019-99EB-953DCDCCD3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1429" y="1061391"/>
            <a:ext cx="2305050" cy="112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371" name="Picture 3">
            <a:extLst>
              <a:ext uri="{FF2B5EF4-FFF2-40B4-BE49-F238E27FC236}">
                <a16:creationId xmlns:a16="http://schemas.microsoft.com/office/drawing/2014/main" id="{C3EF7C79-51E8-4785-8498-A2A2AFCFF5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240" y="2343965"/>
            <a:ext cx="11245457" cy="1696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8D9E1903-7091-439A-B217-69091D0B8A58}"/>
              </a:ext>
            </a:extLst>
          </p:cNvPr>
          <p:cNvCxnSpPr/>
          <p:nvPr/>
        </p:nvCxnSpPr>
        <p:spPr>
          <a:xfrm>
            <a:off x="1016032" y="3604283"/>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9E8FB0D1-F8D8-42D0-871F-62A413DC3F0D}"/>
              </a:ext>
            </a:extLst>
          </p:cNvPr>
          <p:cNvSpPr/>
          <p:nvPr/>
        </p:nvSpPr>
        <p:spPr>
          <a:xfrm>
            <a:off x="729835" y="4272293"/>
            <a:ext cx="647700" cy="369332"/>
          </a:xfrm>
          <a:prstGeom prst="rect">
            <a:avLst/>
          </a:prstGeom>
        </p:spPr>
        <p:txBody>
          <a:bodyPr wrap="square">
            <a:spAutoFit/>
          </a:bodyPr>
          <a:lstStyle/>
          <a:p>
            <a:r>
              <a:rPr lang="en-GB" b="1" dirty="0">
                <a:solidFill>
                  <a:srgbClr val="FF0000"/>
                </a:solidFill>
              </a:rPr>
              <a:t>100</a:t>
            </a:r>
            <a:endParaRPr lang="en-US" b="1" dirty="0">
              <a:solidFill>
                <a:srgbClr val="FF0000"/>
              </a:solidFill>
            </a:endParaRPr>
          </a:p>
        </p:txBody>
      </p:sp>
      <p:cxnSp>
        <p:nvCxnSpPr>
          <p:cNvPr id="11" name="Straight Connector 10">
            <a:extLst>
              <a:ext uri="{FF2B5EF4-FFF2-40B4-BE49-F238E27FC236}">
                <a16:creationId xmlns:a16="http://schemas.microsoft.com/office/drawing/2014/main" id="{F13C55F7-CA3E-41EF-9381-FE3D9DFED8FA}"/>
              </a:ext>
            </a:extLst>
          </p:cNvPr>
          <p:cNvCxnSpPr/>
          <p:nvPr/>
        </p:nvCxnSpPr>
        <p:spPr>
          <a:xfrm>
            <a:off x="1526012" y="3602568"/>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72049E9-2C98-40B4-80A1-D97FDD43EE0B}"/>
              </a:ext>
            </a:extLst>
          </p:cNvPr>
          <p:cNvSpPr/>
          <p:nvPr/>
        </p:nvSpPr>
        <p:spPr>
          <a:xfrm>
            <a:off x="1239815" y="4270578"/>
            <a:ext cx="647700" cy="369332"/>
          </a:xfrm>
          <a:prstGeom prst="rect">
            <a:avLst/>
          </a:prstGeom>
        </p:spPr>
        <p:txBody>
          <a:bodyPr wrap="square">
            <a:spAutoFit/>
          </a:bodyPr>
          <a:lstStyle/>
          <a:p>
            <a:r>
              <a:rPr lang="en-GB" b="1" dirty="0">
                <a:solidFill>
                  <a:srgbClr val="FF0000"/>
                </a:solidFill>
              </a:rPr>
              <a:t>200</a:t>
            </a:r>
            <a:endParaRPr lang="en-US" b="1" dirty="0">
              <a:solidFill>
                <a:srgbClr val="FF0000"/>
              </a:solidFill>
            </a:endParaRPr>
          </a:p>
        </p:txBody>
      </p:sp>
      <p:cxnSp>
        <p:nvCxnSpPr>
          <p:cNvPr id="13" name="Straight Connector 12">
            <a:extLst>
              <a:ext uri="{FF2B5EF4-FFF2-40B4-BE49-F238E27FC236}">
                <a16:creationId xmlns:a16="http://schemas.microsoft.com/office/drawing/2014/main" id="{A7E4C9B8-CC84-4231-9F51-73F58229C3DB}"/>
              </a:ext>
            </a:extLst>
          </p:cNvPr>
          <p:cNvCxnSpPr/>
          <p:nvPr/>
        </p:nvCxnSpPr>
        <p:spPr>
          <a:xfrm>
            <a:off x="2041370" y="3602568"/>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4E2B1D9-FA42-4278-83AC-E7B59B1D5324}"/>
              </a:ext>
            </a:extLst>
          </p:cNvPr>
          <p:cNvSpPr/>
          <p:nvPr/>
        </p:nvSpPr>
        <p:spPr>
          <a:xfrm>
            <a:off x="1755173" y="4270578"/>
            <a:ext cx="647700" cy="369332"/>
          </a:xfrm>
          <a:prstGeom prst="rect">
            <a:avLst/>
          </a:prstGeom>
        </p:spPr>
        <p:txBody>
          <a:bodyPr wrap="square">
            <a:spAutoFit/>
          </a:bodyPr>
          <a:lstStyle/>
          <a:p>
            <a:r>
              <a:rPr lang="en-GB" b="1" dirty="0">
                <a:solidFill>
                  <a:srgbClr val="FF0000"/>
                </a:solidFill>
              </a:rPr>
              <a:t>300</a:t>
            </a:r>
            <a:endParaRPr lang="en-US" b="1" dirty="0">
              <a:solidFill>
                <a:srgbClr val="FF0000"/>
              </a:solidFill>
            </a:endParaRPr>
          </a:p>
        </p:txBody>
      </p:sp>
      <p:cxnSp>
        <p:nvCxnSpPr>
          <p:cNvPr id="15" name="Straight Connector 14">
            <a:extLst>
              <a:ext uri="{FF2B5EF4-FFF2-40B4-BE49-F238E27FC236}">
                <a16:creationId xmlns:a16="http://schemas.microsoft.com/office/drawing/2014/main" id="{A11EED62-2430-437D-8E57-D548577889C8}"/>
              </a:ext>
            </a:extLst>
          </p:cNvPr>
          <p:cNvCxnSpPr/>
          <p:nvPr/>
        </p:nvCxnSpPr>
        <p:spPr>
          <a:xfrm>
            <a:off x="2572866" y="3600853"/>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017019A-4EA4-4D58-AD22-7F513F955074}"/>
              </a:ext>
            </a:extLst>
          </p:cNvPr>
          <p:cNvSpPr/>
          <p:nvPr/>
        </p:nvSpPr>
        <p:spPr>
          <a:xfrm>
            <a:off x="2286669" y="4268863"/>
            <a:ext cx="647700" cy="369332"/>
          </a:xfrm>
          <a:prstGeom prst="rect">
            <a:avLst/>
          </a:prstGeom>
        </p:spPr>
        <p:txBody>
          <a:bodyPr wrap="square">
            <a:spAutoFit/>
          </a:bodyPr>
          <a:lstStyle/>
          <a:p>
            <a:r>
              <a:rPr lang="en-GB" b="1" dirty="0">
                <a:solidFill>
                  <a:srgbClr val="FF0000"/>
                </a:solidFill>
              </a:rPr>
              <a:t>400</a:t>
            </a:r>
            <a:endParaRPr lang="en-US" b="1" dirty="0">
              <a:solidFill>
                <a:srgbClr val="FF0000"/>
              </a:solidFill>
            </a:endParaRPr>
          </a:p>
        </p:txBody>
      </p:sp>
      <p:cxnSp>
        <p:nvCxnSpPr>
          <p:cNvPr id="7" name="Straight Arrow Connector 6">
            <a:extLst>
              <a:ext uri="{FF2B5EF4-FFF2-40B4-BE49-F238E27FC236}">
                <a16:creationId xmlns:a16="http://schemas.microsoft.com/office/drawing/2014/main" id="{DEBE0BFF-BB76-43FE-B762-C16A95073344}"/>
              </a:ext>
            </a:extLst>
          </p:cNvPr>
          <p:cNvCxnSpPr/>
          <p:nvPr/>
        </p:nvCxnSpPr>
        <p:spPr>
          <a:xfrm>
            <a:off x="2304005" y="2588272"/>
            <a:ext cx="0" cy="1301262"/>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3C1F807D-1D3B-4BC4-8A8B-34484DD2D74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56844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4" grpId="0"/>
      <p:bldP spid="16"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4172978" cy="2554545"/>
          </a:xfrm>
          <a:prstGeom prst="rect">
            <a:avLst/>
          </a:prstGeom>
        </p:spPr>
        <p:txBody>
          <a:bodyPr wrap="square">
            <a:spAutoFit/>
          </a:bodyPr>
          <a:lstStyle/>
          <a:p>
            <a:r>
              <a:rPr lang="en-US" sz="3200" b="1" dirty="0"/>
              <a:t>Draw one line from each calculation on the left to the correct box on the right. One has been done for you.</a:t>
            </a:r>
          </a:p>
        </p:txBody>
      </p:sp>
      <p:pic>
        <p:nvPicPr>
          <p:cNvPr id="3" name="Picture 2">
            <a:extLst>
              <a:ext uri="{FF2B5EF4-FFF2-40B4-BE49-F238E27FC236}">
                <a16:creationId xmlns:a16="http://schemas.microsoft.com/office/drawing/2014/main" id="{66E1338E-6A48-4979-A630-3EFAC20AB17D}"/>
              </a:ext>
            </a:extLst>
          </p:cNvPr>
          <p:cNvPicPr>
            <a:picLocks noChangeAspect="1"/>
          </p:cNvPicPr>
          <p:nvPr/>
        </p:nvPicPr>
        <p:blipFill>
          <a:blip r:embed="rId3"/>
          <a:stretch>
            <a:fillRect/>
          </a:stretch>
        </p:blipFill>
        <p:spPr>
          <a:xfrm>
            <a:off x="4532600" y="247650"/>
            <a:ext cx="7494941" cy="6299293"/>
          </a:xfrm>
          <a:prstGeom prst="rect">
            <a:avLst/>
          </a:prstGeom>
        </p:spPr>
      </p:pic>
      <p:sp>
        <p:nvSpPr>
          <p:cNvPr id="4" name="Rectangle 3">
            <a:extLst>
              <a:ext uri="{FF2B5EF4-FFF2-40B4-BE49-F238E27FC236}">
                <a16:creationId xmlns:a16="http://schemas.microsoft.com/office/drawing/2014/main" id="{4A5615C9-770A-47C1-ABE0-C3883477F564}"/>
              </a:ext>
            </a:extLst>
          </p:cNvPr>
          <p:cNvSpPr/>
          <p:nvPr/>
        </p:nvSpPr>
        <p:spPr>
          <a:xfrm>
            <a:off x="5246854" y="1801795"/>
            <a:ext cx="798906" cy="3810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525B629-BC8B-40F0-B6D6-49C25ED2B4F9}"/>
              </a:ext>
            </a:extLst>
          </p:cNvPr>
          <p:cNvSpPr txBox="1"/>
          <p:nvPr/>
        </p:nvSpPr>
        <p:spPr>
          <a:xfrm>
            <a:off x="5405430" y="1418544"/>
            <a:ext cx="895350" cy="461665"/>
          </a:xfrm>
          <a:prstGeom prst="rect">
            <a:avLst/>
          </a:prstGeom>
          <a:noFill/>
        </p:spPr>
        <p:txBody>
          <a:bodyPr wrap="square" rtlCol="0">
            <a:spAutoFit/>
          </a:bodyPr>
          <a:lstStyle/>
          <a:p>
            <a:r>
              <a:rPr lang="en-GB" sz="2400" b="1" dirty="0">
                <a:solidFill>
                  <a:srgbClr val="FF0000"/>
                </a:solidFill>
              </a:rPr>
              <a:t>20</a:t>
            </a:r>
          </a:p>
        </p:txBody>
      </p:sp>
      <p:sp>
        <p:nvSpPr>
          <p:cNvPr id="7" name="TextBox 6">
            <a:extLst>
              <a:ext uri="{FF2B5EF4-FFF2-40B4-BE49-F238E27FC236}">
                <a16:creationId xmlns:a16="http://schemas.microsoft.com/office/drawing/2014/main" id="{CD04B1C8-CF13-4E6B-908A-02342FC316F1}"/>
              </a:ext>
            </a:extLst>
          </p:cNvPr>
          <p:cNvSpPr txBox="1"/>
          <p:nvPr/>
        </p:nvSpPr>
        <p:spPr>
          <a:xfrm>
            <a:off x="6443746" y="1699907"/>
            <a:ext cx="895350" cy="584775"/>
          </a:xfrm>
          <a:prstGeom prst="rect">
            <a:avLst/>
          </a:prstGeom>
          <a:noFill/>
        </p:spPr>
        <p:txBody>
          <a:bodyPr wrap="square" rtlCol="0">
            <a:spAutoFit/>
          </a:bodyPr>
          <a:lstStyle/>
          <a:p>
            <a:r>
              <a:rPr lang="en-GB" sz="3200" b="1" dirty="0">
                <a:solidFill>
                  <a:srgbClr val="FF0000"/>
                </a:solidFill>
              </a:rPr>
              <a:t>120</a:t>
            </a:r>
          </a:p>
        </p:txBody>
      </p:sp>
      <p:cxnSp>
        <p:nvCxnSpPr>
          <p:cNvPr id="8" name="Straight Connector 7">
            <a:extLst>
              <a:ext uri="{FF2B5EF4-FFF2-40B4-BE49-F238E27FC236}">
                <a16:creationId xmlns:a16="http://schemas.microsoft.com/office/drawing/2014/main" id="{6A8F1A64-55A7-46DE-A6B7-2A2796C787F7}"/>
              </a:ext>
            </a:extLst>
          </p:cNvPr>
          <p:cNvCxnSpPr>
            <a:cxnSpLocks/>
          </p:cNvCxnSpPr>
          <p:nvPr/>
        </p:nvCxnSpPr>
        <p:spPr>
          <a:xfrm flipH="1">
            <a:off x="7191487" y="2115595"/>
            <a:ext cx="218474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2E5212ED-5569-455A-8E72-A72FC47DDBC1}"/>
              </a:ext>
            </a:extLst>
          </p:cNvPr>
          <p:cNvSpPr/>
          <p:nvPr/>
        </p:nvSpPr>
        <p:spPr>
          <a:xfrm>
            <a:off x="5025026" y="3197271"/>
            <a:ext cx="1090023" cy="3810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5D79C514-E965-41F2-BEBA-32454FB1CBFD}"/>
              </a:ext>
            </a:extLst>
          </p:cNvPr>
          <p:cNvSpPr txBox="1"/>
          <p:nvPr/>
        </p:nvSpPr>
        <p:spPr>
          <a:xfrm>
            <a:off x="5405430" y="2820270"/>
            <a:ext cx="895350" cy="461665"/>
          </a:xfrm>
          <a:prstGeom prst="rect">
            <a:avLst/>
          </a:prstGeom>
          <a:noFill/>
        </p:spPr>
        <p:txBody>
          <a:bodyPr wrap="square" rtlCol="0">
            <a:spAutoFit/>
          </a:bodyPr>
          <a:lstStyle/>
          <a:p>
            <a:r>
              <a:rPr lang="en-GB" sz="2400" b="1" dirty="0">
                <a:solidFill>
                  <a:srgbClr val="FF0000"/>
                </a:solidFill>
              </a:rPr>
              <a:t>83</a:t>
            </a:r>
          </a:p>
        </p:txBody>
      </p:sp>
      <p:sp>
        <p:nvSpPr>
          <p:cNvPr id="13" name="TextBox 12">
            <a:extLst>
              <a:ext uri="{FF2B5EF4-FFF2-40B4-BE49-F238E27FC236}">
                <a16:creationId xmlns:a16="http://schemas.microsoft.com/office/drawing/2014/main" id="{89E41114-9E17-4763-BAFD-3EC180D3632B}"/>
              </a:ext>
            </a:extLst>
          </p:cNvPr>
          <p:cNvSpPr txBox="1"/>
          <p:nvPr/>
        </p:nvSpPr>
        <p:spPr>
          <a:xfrm>
            <a:off x="6681184" y="3069937"/>
            <a:ext cx="895350" cy="584775"/>
          </a:xfrm>
          <a:prstGeom prst="rect">
            <a:avLst/>
          </a:prstGeom>
          <a:noFill/>
        </p:spPr>
        <p:txBody>
          <a:bodyPr wrap="square" rtlCol="0">
            <a:spAutoFit/>
          </a:bodyPr>
          <a:lstStyle/>
          <a:p>
            <a:r>
              <a:rPr lang="en-GB" sz="3200" b="1" dirty="0">
                <a:solidFill>
                  <a:srgbClr val="FF0000"/>
                </a:solidFill>
              </a:rPr>
              <a:t>100</a:t>
            </a:r>
          </a:p>
        </p:txBody>
      </p:sp>
      <p:cxnSp>
        <p:nvCxnSpPr>
          <p:cNvPr id="14" name="Straight Connector 13">
            <a:extLst>
              <a:ext uri="{FF2B5EF4-FFF2-40B4-BE49-F238E27FC236}">
                <a16:creationId xmlns:a16="http://schemas.microsoft.com/office/drawing/2014/main" id="{5BEC608A-715E-4458-9BC7-7139405CE98F}"/>
              </a:ext>
            </a:extLst>
          </p:cNvPr>
          <p:cNvCxnSpPr>
            <a:cxnSpLocks/>
          </p:cNvCxnSpPr>
          <p:nvPr/>
        </p:nvCxnSpPr>
        <p:spPr>
          <a:xfrm flipH="1" flipV="1">
            <a:off x="7191487" y="3654712"/>
            <a:ext cx="2184743" cy="10876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3877AD4B-CA86-4EE5-8514-4510F043DDE9}"/>
              </a:ext>
            </a:extLst>
          </p:cNvPr>
          <p:cNvSpPr txBox="1"/>
          <p:nvPr/>
        </p:nvSpPr>
        <p:spPr>
          <a:xfrm>
            <a:off x="6569019" y="4472815"/>
            <a:ext cx="895351" cy="584775"/>
          </a:xfrm>
          <a:prstGeom prst="rect">
            <a:avLst/>
          </a:prstGeom>
          <a:noFill/>
        </p:spPr>
        <p:txBody>
          <a:bodyPr wrap="square" rtlCol="0">
            <a:spAutoFit/>
          </a:bodyPr>
          <a:lstStyle/>
          <a:p>
            <a:r>
              <a:rPr lang="en-GB" sz="3200" b="1" dirty="0">
                <a:solidFill>
                  <a:srgbClr val="FF0000"/>
                </a:solidFill>
              </a:rPr>
              <a:t>90</a:t>
            </a:r>
          </a:p>
        </p:txBody>
      </p:sp>
      <p:cxnSp>
        <p:nvCxnSpPr>
          <p:cNvPr id="18" name="Straight Connector 17">
            <a:extLst>
              <a:ext uri="{FF2B5EF4-FFF2-40B4-BE49-F238E27FC236}">
                <a16:creationId xmlns:a16="http://schemas.microsoft.com/office/drawing/2014/main" id="{7FDAD9B9-2512-445E-BC05-E35B6B4071C4}"/>
              </a:ext>
            </a:extLst>
          </p:cNvPr>
          <p:cNvCxnSpPr>
            <a:cxnSpLocks/>
          </p:cNvCxnSpPr>
          <p:nvPr/>
        </p:nvCxnSpPr>
        <p:spPr>
          <a:xfrm flipH="1">
            <a:off x="7191487" y="3429000"/>
            <a:ext cx="2184743" cy="13134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DFFEED0-3398-4E75-86ED-A3E9A12AA8E5}"/>
              </a:ext>
            </a:extLst>
          </p:cNvPr>
          <p:cNvCxnSpPr>
            <a:cxnSpLocks/>
          </p:cNvCxnSpPr>
          <p:nvPr/>
        </p:nvCxnSpPr>
        <p:spPr>
          <a:xfrm flipH="1">
            <a:off x="5777759" y="5981700"/>
            <a:ext cx="80956" cy="2498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6C34510-CFB8-4D73-926A-EC608032D922}"/>
              </a:ext>
            </a:extLst>
          </p:cNvPr>
          <p:cNvCxnSpPr>
            <a:cxnSpLocks/>
          </p:cNvCxnSpPr>
          <p:nvPr/>
        </p:nvCxnSpPr>
        <p:spPr>
          <a:xfrm flipH="1">
            <a:off x="6443746" y="5981700"/>
            <a:ext cx="80956" cy="2498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6E4AACFB-A631-411A-A99A-67F5D6E36F26}"/>
              </a:ext>
            </a:extLst>
          </p:cNvPr>
          <p:cNvSpPr txBox="1"/>
          <p:nvPr/>
        </p:nvSpPr>
        <p:spPr>
          <a:xfrm>
            <a:off x="6569019" y="5801558"/>
            <a:ext cx="895351" cy="584775"/>
          </a:xfrm>
          <a:prstGeom prst="rect">
            <a:avLst/>
          </a:prstGeom>
          <a:noFill/>
        </p:spPr>
        <p:txBody>
          <a:bodyPr wrap="square" rtlCol="0">
            <a:spAutoFit/>
          </a:bodyPr>
          <a:lstStyle/>
          <a:p>
            <a:r>
              <a:rPr lang="en-GB" sz="3200" b="1" dirty="0">
                <a:solidFill>
                  <a:srgbClr val="FF0000"/>
                </a:solidFill>
              </a:rPr>
              <a:t>80</a:t>
            </a:r>
          </a:p>
        </p:txBody>
      </p:sp>
      <p:cxnSp>
        <p:nvCxnSpPr>
          <p:cNvPr id="27" name="Straight Connector 26">
            <a:extLst>
              <a:ext uri="{FF2B5EF4-FFF2-40B4-BE49-F238E27FC236}">
                <a16:creationId xmlns:a16="http://schemas.microsoft.com/office/drawing/2014/main" id="{B4F3599B-41EF-4560-A337-8FDE2061F144}"/>
              </a:ext>
            </a:extLst>
          </p:cNvPr>
          <p:cNvCxnSpPr>
            <a:cxnSpLocks/>
          </p:cNvCxnSpPr>
          <p:nvPr/>
        </p:nvCxnSpPr>
        <p:spPr>
          <a:xfrm flipH="1">
            <a:off x="7191488" y="3598086"/>
            <a:ext cx="2184742" cy="24730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8104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p:bldP spid="11" grpId="0" animBg="1"/>
      <p:bldP spid="12" grpId="0"/>
      <p:bldP spid="13" grpId="0"/>
      <p:bldP spid="17" grpId="0"/>
      <p:bldP spid="26"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200 girls and 100 boys were asked about their </a:t>
            </a:r>
            <a:r>
              <a:rPr lang="en-US" sz="3200" b="1" dirty="0" err="1"/>
              <a:t>favourite</a:t>
            </a:r>
            <a:r>
              <a:rPr lang="en-US" sz="3200" b="1" dirty="0"/>
              <a:t> meal.</a:t>
            </a:r>
          </a:p>
          <a:p>
            <a:r>
              <a:rPr lang="en-US" sz="3200" b="1" dirty="0"/>
              <a:t>These pie charts show the results.</a:t>
            </a:r>
          </a:p>
        </p:txBody>
      </p:sp>
      <p:sp>
        <p:nvSpPr>
          <p:cNvPr id="4" name="Rectangle 3">
            <a:extLst>
              <a:ext uri="{FF2B5EF4-FFF2-40B4-BE49-F238E27FC236}">
                <a16:creationId xmlns:a16="http://schemas.microsoft.com/office/drawing/2014/main" id="{F709186F-9C97-4F5F-ABA1-9DA33E98CDF8}"/>
              </a:ext>
            </a:extLst>
          </p:cNvPr>
          <p:cNvSpPr/>
          <p:nvPr/>
        </p:nvSpPr>
        <p:spPr>
          <a:xfrm>
            <a:off x="56122" y="4034191"/>
            <a:ext cx="11830725" cy="2554545"/>
          </a:xfrm>
          <a:prstGeom prst="rect">
            <a:avLst/>
          </a:prstGeom>
        </p:spPr>
        <p:txBody>
          <a:bodyPr wrap="square">
            <a:spAutoFit/>
          </a:bodyPr>
          <a:lstStyle/>
          <a:p>
            <a:r>
              <a:rPr lang="en-US" sz="3200" b="1" dirty="0"/>
              <a:t>For each statement put a tick if it is true.</a:t>
            </a:r>
          </a:p>
          <a:p>
            <a:r>
              <a:rPr lang="en-US" sz="3200" dirty="0"/>
              <a:t>Three-quarters of the boys chose fish and chips.</a:t>
            </a:r>
          </a:p>
          <a:p>
            <a:r>
              <a:rPr lang="en-US" sz="3200" dirty="0"/>
              <a:t>Three times as many boys as girls chose fish and chips.</a:t>
            </a:r>
          </a:p>
          <a:p>
            <a:r>
              <a:rPr lang="en-US" sz="3200" dirty="0"/>
              <a:t>Altogether, half of the children chose fish and chips.</a:t>
            </a:r>
          </a:p>
          <a:p>
            <a:r>
              <a:rPr lang="en-US" sz="3200" dirty="0"/>
              <a:t>25 more boys than girls chose fish and chips.</a:t>
            </a:r>
          </a:p>
        </p:txBody>
      </p:sp>
      <p:pic>
        <p:nvPicPr>
          <p:cNvPr id="3" name="Picture 2">
            <a:extLst>
              <a:ext uri="{FF2B5EF4-FFF2-40B4-BE49-F238E27FC236}">
                <a16:creationId xmlns:a16="http://schemas.microsoft.com/office/drawing/2014/main" id="{75AD2CFF-6F9D-487B-8FB6-8FE91007308D}"/>
              </a:ext>
            </a:extLst>
          </p:cNvPr>
          <p:cNvPicPr>
            <a:picLocks noChangeAspect="1"/>
          </p:cNvPicPr>
          <p:nvPr/>
        </p:nvPicPr>
        <p:blipFill>
          <a:blip r:embed="rId3"/>
          <a:stretch>
            <a:fillRect/>
          </a:stretch>
        </p:blipFill>
        <p:spPr>
          <a:xfrm>
            <a:off x="305153" y="1127218"/>
            <a:ext cx="5337141" cy="2906973"/>
          </a:xfrm>
          <a:prstGeom prst="rect">
            <a:avLst/>
          </a:prstGeom>
        </p:spPr>
      </p:pic>
      <p:sp>
        <p:nvSpPr>
          <p:cNvPr id="6" name="Rectangle 5">
            <a:extLst>
              <a:ext uri="{FF2B5EF4-FFF2-40B4-BE49-F238E27FC236}">
                <a16:creationId xmlns:a16="http://schemas.microsoft.com/office/drawing/2014/main" id="{4729BE77-618F-4469-9F56-415F736E3F5B}"/>
              </a:ext>
            </a:extLst>
          </p:cNvPr>
          <p:cNvSpPr/>
          <p:nvPr/>
        </p:nvSpPr>
        <p:spPr>
          <a:xfrm>
            <a:off x="7923986" y="44020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7" name="Group 6">
            <a:extLst>
              <a:ext uri="{FF2B5EF4-FFF2-40B4-BE49-F238E27FC236}">
                <a16:creationId xmlns:a16="http://schemas.microsoft.com/office/drawing/2014/main" id="{072E453A-E7B0-431C-9D8B-64CC5110FA3C}"/>
              </a:ext>
            </a:extLst>
          </p:cNvPr>
          <p:cNvGrpSpPr/>
          <p:nvPr/>
        </p:nvGrpSpPr>
        <p:grpSpPr>
          <a:xfrm>
            <a:off x="332627" y="2314220"/>
            <a:ext cx="2641096" cy="1019177"/>
            <a:chOff x="4761298" y="5637096"/>
            <a:chExt cx="2641096" cy="1019177"/>
          </a:xfrm>
        </p:grpSpPr>
        <p:grpSp>
          <p:nvGrpSpPr>
            <p:cNvPr id="8" name="Group 7">
              <a:extLst>
                <a:ext uri="{FF2B5EF4-FFF2-40B4-BE49-F238E27FC236}">
                  <a16:creationId xmlns:a16="http://schemas.microsoft.com/office/drawing/2014/main" id="{DA8270F7-FB5C-4C50-89D5-3FF92158472A}"/>
                </a:ext>
              </a:extLst>
            </p:cNvPr>
            <p:cNvGrpSpPr/>
            <p:nvPr/>
          </p:nvGrpSpPr>
          <p:grpSpPr>
            <a:xfrm>
              <a:off x="4761298" y="5637096"/>
              <a:ext cx="556325" cy="1019177"/>
              <a:chOff x="5219069" y="3295747"/>
              <a:chExt cx="556325" cy="1019177"/>
            </a:xfrm>
          </p:grpSpPr>
          <p:cxnSp>
            <p:nvCxnSpPr>
              <p:cNvPr id="10" name="Straight Connector 9">
                <a:extLst>
                  <a:ext uri="{FF2B5EF4-FFF2-40B4-BE49-F238E27FC236}">
                    <a16:creationId xmlns:a16="http://schemas.microsoft.com/office/drawing/2014/main" id="{A22D4544-8852-41AD-B31F-0D01C826736E}"/>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43884739-277C-40A2-9134-338696F509E2}"/>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2" name="TextBox 11">
                <a:extLst>
                  <a:ext uri="{FF2B5EF4-FFF2-40B4-BE49-F238E27FC236}">
                    <a16:creationId xmlns:a16="http://schemas.microsoft.com/office/drawing/2014/main" id="{45E9D5B3-F4B7-46DC-AAB8-9C830DD6E5B3}"/>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78998A8D-BACB-4094-9369-8139042108B2}"/>
                </a:ext>
              </a:extLst>
            </p:cNvPr>
            <p:cNvSpPr/>
            <p:nvPr/>
          </p:nvSpPr>
          <p:spPr>
            <a:xfrm flipH="1">
              <a:off x="5262892" y="5851765"/>
              <a:ext cx="2139502" cy="584775"/>
            </a:xfrm>
            <a:prstGeom prst="rect">
              <a:avLst/>
            </a:prstGeom>
          </p:spPr>
          <p:txBody>
            <a:bodyPr wrap="square">
              <a:spAutoFit/>
            </a:bodyPr>
            <a:lstStyle/>
            <a:p>
              <a:r>
                <a:rPr lang="en-GB" sz="3200" b="1" dirty="0">
                  <a:solidFill>
                    <a:srgbClr val="FF0000"/>
                  </a:solidFill>
                </a:rPr>
                <a:t>of 200 = 50</a:t>
              </a:r>
              <a:endParaRPr lang="en-GB" sz="3200" dirty="0">
                <a:solidFill>
                  <a:srgbClr val="FF0000"/>
                </a:solidFill>
              </a:endParaRPr>
            </a:p>
          </p:txBody>
        </p:sp>
      </p:grpSp>
      <p:grpSp>
        <p:nvGrpSpPr>
          <p:cNvPr id="13" name="Group 12">
            <a:extLst>
              <a:ext uri="{FF2B5EF4-FFF2-40B4-BE49-F238E27FC236}">
                <a16:creationId xmlns:a16="http://schemas.microsoft.com/office/drawing/2014/main" id="{459DFF72-53A2-4B4A-87DD-FCEB65BD38EC}"/>
              </a:ext>
            </a:extLst>
          </p:cNvPr>
          <p:cNvGrpSpPr/>
          <p:nvPr/>
        </p:nvGrpSpPr>
        <p:grpSpPr>
          <a:xfrm>
            <a:off x="4043584" y="2795750"/>
            <a:ext cx="2641096" cy="1019177"/>
            <a:chOff x="4761298" y="5637096"/>
            <a:chExt cx="2641096" cy="1019177"/>
          </a:xfrm>
        </p:grpSpPr>
        <p:grpSp>
          <p:nvGrpSpPr>
            <p:cNvPr id="14" name="Group 13">
              <a:extLst>
                <a:ext uri="{FF2B5EF4-FFF2-40B4-BE49-F238E27FC236}">
                  <a16:creationId xmlns:a16="http://schemas.microsoft.com/office/drawing/2014/main" id="{38112D3B-5DD2-4499-A666-7E0FC784889C}"/>
                </a:ext>
              </a:extLst>
            </p:cNvPr>
            <p:cNvGrpSpPr/>
            <p:nvPr/>
          </p:nvGrpSpPr>
          <p:grpSpPr>
            <a:xfrm>
              <a:off x="4761298" y="5637096"/>
              <a:ext cx="556325" cy="1019177"/>
              <a:chOff x="5219069" y="3295747"/>
              <a:chExt cx="556325" cy="1019177"/>
            </a:xfrm>
          </p:grpSpPr>
          <p:cxnSp>
            <p:nvCxnSpPr>
              <p:cNvPr id="16" name="Straight Connector 15">
                <a:extLst>
                  <a:ext uri="{FF2B5EF4-FFF2-40B4-BE49-F238E27FC236}">
                    <a16:creationId xmlns:a16="http://schemas.microsoft.com/office/drawing/2014/main" id="{60312398-E302-4769-B903-DBCA33FF9CB6}"/>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FB80526-88BB-47D3-9571-1801D6C6C165}"/>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8" name="TextBox 17">
                <a:extLst>
                  <a:ext uri="{FF2B5EF4-FFF2-40B4-BE49-F238E27FC236}">
                    <a16:creationId xmlns:a16="http://schemas.microsoft.com/office/drawing/2014/main" id="{67E351EE-9DD6-4C5B-BA0E-04907DD128EA}"/>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3</a:t>
                </a:r>
              </a:p>
            </p:txBody>
          </p:sp>
        </p:grpSp>
        <p:sp>
          <p:nvSpPr>
            <p:cNvPr id="15" name="Rectangle 14">
              <a:extLst>
                <a:ext uri="{FF2B5EF4-FFF2-40B4-BE49-F238E27FC236}">
                  <a16:creationId xmlns:a16="http://schemas.microsoft.com/office/drawing/2014/main" id="{04EE4906-4334-4849-9D10-9A86408CA30D}"/>
                </a:ext>
              </a:extLst>
            </p:cNvPr>
            <p:cNvSpPr/>
            <p:nvPr/>
          </p:nvSpPr>
          <p:spPr>
            <a:xfrm flipH="1">
              <a:off x="5262892" y="5851765"/>
              <a:ext cx="2139502" cy="584775"/>
            </a:xfrm>
            <a:prstGeom prst="rect">
              <a:avLst/>
            </a:prstGeom>
          </p:spPr>
          <p:txBody>
            <a:bodyPr wrap="square">
              <a:spAutoFit/>
            </a:bodyPr>
            <a:lstStyle/>
            <a:p>
              <a:r>
                <a:rPr lang="en-GB" sz="3200" b="1" dirty="0">
                  <a:solidFill>
                    <a:srgbClr val="FF0000"/>
                  </a:solidFill>
                </a:rPr>
                <a:t>of 100 = 75</a:t>
              </a:r>
              <a:endParaRPr lang="en-GB" sz="3200" dirty="0">
                <a:solidFill>
                  <a:srgbClr val="FF0000"/>
                </a:solidFill>
              </a:endParaRPr>
            </a:p>
          </p:txBody>
        </p:sp>
      </p:grpSp>
      <p:sp>
        <p:nvSpPr>
          <p:cNvPr id="19" name="Rectangle 18">
            <a:extLst>
              <a:ext uri="{FF2B5EF4-FFF2-40B4-BE49-F238E27FC236}">
                <a16:creationId xmlns:a16="http://schemas.microsoft.com/office/drawing/2014/main" id="{D70133AB-E2E1-4FAC-BA38-B0BDF7265B0F}"/>
              </a:ext>
            </a:extLst>
          </p:cNvPr>
          <p:cNvSpPr/>
          <p:nvPr/>
        </p:nvSpPr>
        <p:spPr>
          <a:xfrm>
            <a:off x="9017919" y="4957520"/>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0" name="Rectangle 19">
            <a:extLst>
              <a:ext uri="{FF2B5EF4-FFF2-40B4-BE49-F238E27FC236}">
                <a16:creationId xmlns:a16="http://schemas.microsoft.com/office/drawing/2014/main" id="{E9CDE9F6-543E-4927-9BA2-691EE9124020}"/>
              </a:ext>
            </a:extLst>
          </p:cNvPr>
          <p:cNvSpPr/>
          <p:nvPr/>
        </p:nvSpPr>
        <p:spPr>
          <a:xfrm flipH="1">
            <a:off x="6820180" y="1302046"/>
            <a:ext cx="4985105" cy="584775"/>
          </a:xfrm>
          <a:prstGeom prst="rect">
            <a:avLst/>
          </a:prstGeom>
        </p:spPr>
        <p:txBody>
          <a:bodyPr wrap="square">
            <a:spAutoFit/>
          </a:bodyPr>
          <a:lstStyle/>
          <a:p>
            <a:r>
              <a:rPr lang="en-GB" sz="3200" b="1" dirty="0">
                <a:solidFill>
                  <a:srgbClr val="FF0000"/>
                </a:solidFill>
              </a:rPr>
              <a:t>50 + 75 = 125 fish and chips</a:t>
            </a:r>
            <a:endParaRPr lang="en-GB" sz="3200" dirty="0">
              <a:solidFill>
                <a:srgbClr val="FF0000"/>
              </a:solidFill>
            </a:endParaRPr>
          </a:p>
        </p:txBody>
      </p:sp>
      <p:sp>
        <p:nvSpPr>
          <p:cNvPr id="21" name="Rectangle 20">
            <a:extLst>
              <a:ext uri="{FF2B5EF4-FFF2-40B4-BE49-F238E27FC236}">
                <a16:creationId xmlns:a16="http://schemas.microsoft.com/office/drawing/2014/main" id="{B36EE11B-015F-4623-9BB9-C49D06E672B2}"/>
              </a:ext>
            </a:extLst>
          </p:cNvPr>
          <p:cNvSpPr/>
          <p:nvPr/>
        </p:nvSpPr>
        <p:spPr>
          <a:xfrm flipH="1">
            <a:off x="6415785" y="1862191"/>
            <a:ext cx="5578273" cy="584775"/>
          </a:xfrm>
          <a:prstGeom prst="rect">
            <a:avLst/>
          </a:prstGeom>
        </p:spPr>
        <p:txBody>
          <a:bodyPr wrap="square">
            <a:spAutoFit/>
          </a:bodyPr>
          <a:lstStyle/>
          <a:p>
            <a:r>
              <a:rPr lang="en-GB" sz="3200" b="1" dirty="0">
                <a:solidFill>
                  <a:srgbClr val="FF0000"/>
                </a:solidFill>
              </a:rPr>
              <a:t>200 + 100 = 300 children</a:t>
            </a:r>
            <a:endParaRPr lang="en-GB" sz="3200" dirty="0">
              <a:solidFill>
                <a:srgbClr val="FF0000"/>
              </a:solidFill>
            </a:endParaRPr>
          </a:p>
        </p:txBody>
      </p:sp>
      <p:sp>
        <p:nvSpPr>
          <p:cNvPr id="22" name="Rectangle 21">
            <a:extLst>
              <a:ext uri="{FF2B5EF4-FFF2-40B4-BE49-F238E27FC236}">
                <a16:creationId xmlns:a16="http://schemas.microsoft.com/office/drawing/2014/main" id="{97794C56-6954-48AC-AA34-D2E010336A3B}"/>
              </a:ext>
            </a:extLst>
          </p:cNvPr>
          <p:cNvSpPr/>
          <p:nvPr/>
        </p:nvSpPr>
        <p:spPr>
          <a:xfrm>
            <a:off x="8600268" y="544569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3" name="Rectangle 22">
            <a:extLst>
              <a:ext uri="{FF2B5EF4-FFF2-40B4-BE49-F238E27FC236}">
                <a16:creationId xmlns:a16="http://schemas.microsoft.com/office/drawing/2014/main" id="{3400B4EC-F196-44E9-9BCD-9F1065617BF2}"/>
              </a:ext>
            </a:extLst>
          </p:cNvPr>
          <p:cNvSpPr/>
          <p:nvPr/>
        </p:nvSpPr>
        <p:spPr>
          <a:xfrm>
            <a:off x="7430632" y="592745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24" name="Rectangle 23">
            <a:extLst>
              <a:ext uri="{FF2B5EF4-FFF2-40B4-BE49-F238E27FC236}">
                <a16:creationId xmlns:a16="http://schemas.microsoft.com/office/drawing/2014/main" id="{3BE21734-FBCF-4D72-9153-3D1FA222BF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9681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9" grpId="0"/>
      <p:bldP spid="20" grpId="0"/>
      <p:bldP spid="21" grpId="0"/>
      <p:bldP spid="22" grpId="0"/>
      <p:bldP spid="23"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11581695" cy="1077218"/>
          </a:xfrm>
          <a:prstGeom prst="rect">
            <a:avLst/>
          </a:prstGeom>
        </p:spPr>
        <p:txBody>
          <a:bodyPr wrap="square">
            <a:spAutoFit/>
          </a:bodyPr>
          <a:lstStyle/>
          <a:p>
            <a:r>
              <a:rPr lang="en-US" sz="3200" b="1" dirty="0"/>
              <a:t>Join the dots to make 4 different triangles.</a:t>
            </a:r>
          </a:p>
          <a:p>
            <a:r>
              <a:rPr lang="en-US" sz="3200" b="1" dirty="0"/>
              <a:t>One has been done for you.</a:t>
            </a:r>
          </a:p>
        </p:txBody>
      </p:sp>
      <p:pic>
        <p:nvPicPr>
          <p:cNvPr id="26626" name="Picture 2">
            <a:extLst>
              <a:ext uri="{FF2B5EF4-FFF2-40B4-BE49-F238E27FC236}">
                <a16:creationId xmlns:a16="http://schemas.microsoft.com/office/drawing/2014/main" id="{6C906625-DB5A-4C4A-BCC6-1BE269CBAA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4016" y="1281359"/>
            <a:ext cx="9896384" cy="1474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1B580816-8BB6-4C40-BEE2-2564B7A6A80D}"/>
              </a:ext>
            </a:extLst>
          </p:cNvPr>
          <p:cNvCxnSpPr>
            <a:cxnSpLocks/>
          </p:cNvCxnSpPr>
          <p:nvPr/>
        </p:nvCxnSpPr>
        <p:spPr>
          <a:xfrm flipV="1">
            <a:off x="3455894" y="128135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11DC727-7CD5-4E49-BC2F-C9F7CE9245E6}"/>
              </a:ext>
            </a:extLst>
          </p:cNvPr>
          <p:cNvCxnSpPr>
            <a:cxnSpLocks/>
          </p:cNvCxnSpPr>
          <p:nvPr/>
        </p:nvCxnSpPr>
        <p:spPr>
          <a:xfrm>
            <a:off x="3493994" y="2717979"/>
            <a:ext cx="6779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294E526-6F2D-4B1D-9077-EA25BF3860D1}"/>
              </a:ext>
            </a:extLst>
          </p:cNvPr>
          <p:cNvCxnSpPr>
            <a:cxnSpLocks/>
          </p:cNvCxnSpPr>
          <p:nvPr/>
        </p:nvCxnSpPr>
        <p:spPr>
          <a:xfrm>
            <a:off x="3455894" y="1281359"/>
            <a:ext cx="716056"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A9C91D9-9E37-4B85-9324-A0116E4C7CA0}"/>
              </a:ext>
            </a:extLst>
          </p:cNvPr>
          <p:cNvCxnSpPr>
            <a:cxnSpLocks/>
          </p:cNvCxnSpPr>
          <p:nvPr/>
        </p:nvCxnSpPr>
        <p:spPr>
          <a:xfrm flipV="1">
            <a:off x="6260623" y="130040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85DB758-5566-4DDB-8F7D-E2B6C75B96AF}"/>
              </a:ext>
            </a:extLst>
          </p:cNvPr>
          <p:cNvCxnSpPr>
            <a:cxnSpLocks/>
          </p:cNvCxnSpPr>
          <p:nvPr/>
        </p:nvCxnSpPr>
        <p:spPr>
          <a:xfrm flipV="1">
            <a:off x="6298723" y="2038350"/>
            <a:ext cx="1340327" cy="69867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58D498A-6F65-4512-A5C5-6C0EBB06884E}"/>
              </a:ext>
            </a:extLst>
          </p:cNvPr>
          <p:cNvCxnSpPr>
            <a:cxnSpLocks/>
          </p:cNvCxnSpPr>
          <p:nvPr/>
        </p:nvCxnSpPr>
        <p:spPr>
          <a:xfrm>
            <a:off x="6260623" y="1300409"/>
            <a:ext cx="1416526" cy="73794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9BC1304-8DA5-4432-9269-72F5E4EE7BB5}"/>
              </a:ext>
            </a:extLst>
          </p:cNvPr>
          <p:cNvCxnSpPr>
            <a:cxnSpLocks/>
          </p:cNvCxnSpPr>
          <p:nvPr/>
        </p:nvCxnSpPr>
        <p:spPr>
          <a:xfrm flipV="1">
            <a:off x="9084402" y="128135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726151-CA95-44D9-826D-1925D923A0F2}"/>
              </a:ext>
            </a:extLst>
          </p:cNvPr>
          <p:cNvCxnSpPr>
            <a:cxnSpLocks/>
          </p:cNvCxnSpPr>
          <p:nvPr/>
        </p:nvCxnSpPr>
        <p:spPr>
          <a:xfrm flipV="1">
            <a:off x="9122502" y="2038350"/>
            <a:ext cx="677956" cy="6796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7C26473-3AFF-46DD-A526-636BDDA5A107}"/>
              </a:ext>
            </a:extLst>
          </p:cNvPr>
          <p:cNvCxnSpPr>
            <a:cxnSpLocks/>
          </p:cNvCxnSpPr>
          <p:nvPr/>
        </p:nvCxnSpPr>
        <p:spPr>
          <a:xfrm>
            <a:off x="9084402" y="1281359"/>
            <a:ext cx="716056" cy="7569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A7AFED3F-9B44-4BF3-A0FB-F7A67CD3371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5687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1BC206C-7970-4019-923E-527508E63CA4}"/>
              </a:ext>
            </a:extLst>
          </p:cNvPr>
          <p:cNvPicPr>
            <a:picLocks noChangeAspect="1"/>
          </p:cNvPicPr>
          <p:nvPr/>
        </p:nvPicPr>
        <p:blipFill>
          <a:blip r:embed="rId3"/>
          <a:stretch>
            <a:fillRect/>
          </a:stretch>
        </p:blipFill>
        <p:spPr>
          <a:xfrm>
            <a:off x="6414547" y="0"/>
            <a:ext cx="5681917" cy="6858000"/>
          </a:xfrm>
          <a:prstGeom prst="rect">
            <a:avLst/>
          </a:prstGeom>
        </p:spPr>
      </p:pic>
      <p:sp>
        <p:nvSpPr>
          <p:cNvPr id="2" name="Rectangle 1">
            <a:extLst>
              <a:ext uri="{FF2B5EF4-FFF2-40B4-BE49-F238E27FC236}">
                <a16:creationId xmlns:a16="http://schemas.microsoft.com/office/drawing/2014/main" id="{160A2726-6D67-4A72-BF8A-42223C522E09}"/>
              </a:ext>
            </a:extLst>
          </p:cNvPr>
          <p:cNvSpPr/>
          <p:nvPr/>
        </p:nvSpPr>
        <p:spPr>
          <a:xfrm>
            <a:off x="103032" y="51516"/>
            <a:ext cx="6096000" cy="1569660"/>
          </a:xfrm>
          <a:prstGeom prst="rect">
            <a:avLst/>
          </a:prstGeom>
        </p:spPr>
        <p:txBody>
          <a:bodyPr>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Match each quadrilateral to the correct description.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One has been done for you.</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40A627D8-1E60-44EC-AA5F-18187455F95B}"/>
              </a:ext>
            </a:extLst>
          </p:cNvPr>
          <p:cNvCxnSpPr>
            <a:cxnSpLocks/>
          </p:cNvCxnSpPr>
          <p:nvPr/>
        </p:nvCxnSpPr>
        <p:spPr>
          <a:xfrm flipH="1">
            <a:off x="7219664" y="5723584"/>
            <a:ext cx="783771"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1EB1D60-532B-40A2-9E32-5D8DE1E68017}"/>
              </a:ext>
            </a:extLst>
          </p:cNvPr>
          <p:cNvCxnSpPr>
            <a:cxnSpLocks/>
          </p:cNvCxnSpPr>
          <p:nvPr/>
        </p:nvCxnSpPr>
        <p:spPr>
          <a:xfrm flipH="1">
            <a:off x="6836487" y="6463813"/>
            <a:ext cx="1550225"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96566F8-A1CE-43E9-8770-5143EEB11C28}"/>
              </a:ext>
            </a:extLst>
          </p:cNvPr>
          <p:cNvCxnSpPr>
            <a:cxnSpLocks/>
          </p:cNvCxnSpPr>
          <p:nvPr/>
        </p:nvCxnSpPr>
        <p:spPr>
          <a:xfrm flipV="1">
            <a:off x="8121001" y="2724511"/>
            <a:ext cx="1182401" cy="323215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D644EB0-02FF-480F-A6A3-6A51F997ADFB}"/>
              </a:ext>
            </a:extLst>
          </p:cNvPr>
          <p:cNvCxnSpPr>
            <a:cxnSpLocks/>
          </p:cNvCxnSpPr>
          <p:nvPr/>
        </p:nvCxnSpPr>
        <p:spPr>
          <a:xfrm flipH="1">
            <a:off x="7232728" y="4190875"/>
            <a:ext cx="115398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C809265-6BFE-4C16-B31E-5895D5C55CD5}"/>
              </a:ext>
            </a:extLst>
          </p:cNvPr>
          <p:cNvCxnSpPr>
            <a:cxnSpLocks/>
          </p:cNvCxnSpPr>
          <p:nvPr/>
        </p:nvCxnSpPr>
        <p:spPr>
          <a:xfrm flipH="1">
            <a:off x="6836487" y="4970292"/>
            <a:ext cx="115398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3D886AC-2216-433F-ADA1-4622AC2BD9F1}"/>
              </a:ext>
            </a:extLst>
          </p:cNvPr>
          <p:cNvCxnSpPr>
            <a:cxnSpLocks/>
          </p:cNvCxnSpPr>
          <p:nvPr/>
        </p:nvCxnSpPr>
        <p:spPr>
          <a:xfrm flipH="1">
            <a:off x="6836487" y="4190875"/>
            <a:ext cx="396242" cy="779417"/>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94E78AC-75D0-4D8C-978D-A133793240DB}"/>
              </a:ext>
            </a:extLst>
          </p:cNvPr>
          <p:cNvCxnSpPr>
            <a:cxnSpLocks/>
          </p:cNvCxnSpPr>
          <p:nvPr/>
        </p:nvCxnSpPr>
        <p:spPr>
          <a:xfrm flipH="1">
            <a:off x="7973100" y="4197407"/>
            <a:ext cx="396242" cy="779417"/>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2A93E68-D687-4308-8353-534C5D1496D3}"/>
              </a:ext>
            </a:extLst>
          </p:cNvPr>
          <p:cNvCxnSpPr>
            <a:cxnSpLocks/>
          </p:cNvCxnSpPr>
          <p:nvPr/>
        </p:nvCxnSpPr>
        <p:spPr>
          <a:xfrm flipV="1">
            <a:off x="8171221" y="4340587"/>
            <a:ext cx="1103763" cy="23999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Arc 20">
            <a:extLst>
              <a:ext uri="{FF2B5EF4-FFF2-40B4-BE49-F238E27FC236}">
                <a16:creationId xmlns:a16="http://schemas.microsoft.com/office/drawing/2014/main" id="{2C20E661-795B-4D68-9627-2874AB28CADD}"/>
              </a:ext>
            </a:extLst>
          </p:cNvPr>
          <p:cNvSpPr/>
          <p:nvPr/>
        </p:nvSpPr>
        <p:spPr>
          <a:xfrm rot="5400000">
            <a:off x="7398912" y="239700"/>
            <a:ext cx="438920" cy="479909"/>
          </a:xfrm>
          <a:prstGeom prst="arc">
            <a:avLst>
              <a:gd name="adj1" fmla="val 19882226"/>
              <a:gd name="adj2" fmla="val 200649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2" name="Arc 21">
            <a:extLst>
              <a:ext uri="{FF2B5EF4-FFF2-40B4-BE49-F238E27FC236}">
                <a16:creationId xmlns:a16="http://schemas.microsoft.com/office/drawing/2014/main" id="{6E67169E-676E-4DE8-BA44-4F7A014CC17F}"/>
              </a:ext>
            </a:extLst>
          </p:cNvPr>
          <p:cNvSpPr/>
          <p:nvPr/>
        </p:nvSpPr>
        <p:spPr>
          <a:xfrm rot="16200000">
            <a:off x="7381853" y="1662147"/>
            <a:ext cx="438920" cy="479909"/>
          </a:xfrm>
          <a:prstGeom prst="arc">
            <a:avLst>
              <a:gd name="adj1" fmla="val 19882226"/>
              <a:gd name="adj2" fmla="val 200649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3" name="Arc 22">
            <a:extLst>
              <a:ext uri="{FF2B5EF4-FFF2-40B4-BE49-F238E27FC236}">
                <a16:creationId xmlns:a16="http://schemas.microsoft.com/office/drawing/2014/main" id="{2EFF9D41-EEFC-4860-AD4C-4B2CF2EE5DCF}"/>
              </a:ext>
            </a:extLst>
          </p:cNvPr>
          <p:cNvSpPr/>
          <p:nvPr/>
        </p:nvSpPr>
        <p:spPr>
          <a:xfrm>
            <a:off x="6974559" y="997049"/>
            <a:ext cx="438920" cy="387658"/>
          </a:xfrm>
          <a:prstGeom prst="arc">
            <a:avLst>
              <a:gd name="adj1" fmla="val 18430846"/>
              <a:gd name="adj2" fmla="val 3177175"/>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4" name="Arc 23">
            <a:extLst>
              <a:ext uri="{FF2B5EF4-FFF2-40B4-BE49-F238E27FC236}">
                <a16:creationId xmlns:a16="http://schemas.microsoft.com/office/drawing/2014/main" id="{F4582DBE-9E65-47F8-A4DD-B16D02AD845C}"/>
              </a:ext>
            </a:extLst>
          </p:cNvPr>
          <p:cNvSpPr/>
          <p:nvPr/>
        </p:nvSpPr>
        <p:spPr>
          <a:xfrm flipH="1">
            <a:off x="7790857" y="997049"/>
            <a:ext cx="479910" cy="387658"/>
          </a:xfrm>
          <a:prstGeom prst="arc">
            <a:avLst>
              <a:gd name="adj1" fmla="val 18430846"/>
              <a:gd name="adj2" fmla="val 3177175"/>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25" name="Straight Connector 24">
            <a:extLst>
              <a:ext uri="{FF2B5EF4-FFF2-40B4-BE49-F238E27FC236}">
                <a16:creationId xmlns:a16="http://schemas.microsoft.com/office/drawing/2014/main" id="{F582BB8B-B2E1-469D-A1C3-FD408ECB08E4}"/>
              </a:ext>
            </a:extLst>
          </p:cNvPr>
          <p:cNvCxnSpPr>
            <a:cxnSpLocks/>
          </p:cNvCxnSpPr>
          <p:nvPr/>
        </p:nvCxnSpPr>
        <p:spPr>
          <a:xfrm flipH="1" flipV="1">
            <a:off x="7815870" y="1518861"/>
            <a:ext cx="1600894" cy="438700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2F7B05F-1A0A-4E2F-AECB-73BD8BDCD67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746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Y4B28_files/image001.jpg">
            <a:extLst>
              <a:ext uri="{FF2B5EF4-FFF2-40B4-BE49-F238E27FC236}">
                <a16:creationId xmlns:a16="http://schemas.microsoft.com/office/drawing/2014/main" id="{F55EAC9D-6F82-453A-BD77-EA844F4FAB4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18052" y="357878"/>
            <a:ext cx="6096000" cy="6142244"/>
          </a:xfrm>
          <a:prstGeom prst="rect">
            <a:avLst/>
          </a:prstGeom>
          <a:noFill/>
          <a:ln>
            <a:noFill/>
          </a:ln>
        </p:spPr>
      </p:pic>
      <p:sp>
        <p:nvSpPr>
          <p:cNvPr id="25" name="Rectangle 24">
            <a:extLst>
              <a:ext uri="{FF2B5EF4-FFF2-40B4-BE49-F238E27FC236}">
                <a16:creationId xmlns:a16="http://schemas.microsoft.com/office/drawing/2014/main" id="{C24F6315-0459-457A-B7C6-3CD6A675047E}"/>
              </a:ext>
            </a:extLst>
          </p:cNvPr>
          <p:cNvSpPr/>
          <p:nvPr/>
        </p:nvSpPr>
        <p:spPr>
          <a:xfrm rot="18912632">
            <a:off x="1805131" y="2449924"/>
            <a:ext cx="2978862" cy="1991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7D2E8B0F-99FA-41FB-B8CA-59F196D23B32}"/>
              </a:ext>
            </a:extLst>
          </p:cNvPr>
          <p:cNvSpPr/>
          <p:nvPr/>
        </p:nvSpPr>
        <p:spPr>
          <a:xfrm>
            <a:off x="6271072" y="50000"/>
            <a:ext cx="5777948"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and C are three corners of a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the fourth corner?</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8" name="Group 7">
            <a:extLst>
              <a:ext uri="{FF2B5EF4-FFF2-40B4-BE49-F238E27FC236}">
                <a16:creationId xmlns:a16="http://schemas.microsoft.com/office/drawing/2014/main" id="{8E74439D-9082-4931-BD92-6FA536D94D64}"/>
              </a:ext>
            </a:extLst>
          </p:cNvPr>
          <p:cNvGrpSpPr/>
          <p:nvPr/>
        </p:nvGrpSpPr>
        <p:grpSpPr>
          <a:xfrm>
            <a:off x="1548813" y="3788071"/>
            <a:ext cx="1402203" cy="1452004"/>
            <a:chOff x="1548813" y="3788071"/>
            <a:chExt cx="1402203" cy="1452004"/>
          </a:xfrm>
        </p:grpSpPr>
        <p:cxnSp>
          <p:nvCxnSpPr>
            <p:cNvPr id="5" name="Straight Connector 4">
              <a:extLst>
                <a:ext uri="{FF2B5EF4-FFF2-40B4-BE49-F238E27FC236}">
                  <a16:creationId xmlns:a16="http://schemas.microsoft.com/office/drawing/2014/main" id="{A01311D1-FE9A-4016-95FD-745287CF58D7}"/>
                </a:ext>
              </a:extLst>
            </p:cNvPr>
            <p:cNvCxnSpPr>
              <a:cxnSpLocks/>
            </p:cNvCxnSpPr>
            <p:nvPr/>
          </p:nvCxnSpPr>
          <p:spPr>
            <a:xfrm>
              <a:off x="1548813" y="3788071"/>
              <a:ext cx="0" cy="14520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C3AB887-4C4B-46F7-9596-99A5684D602A}"/>
                </a:ext>
              </a:extLst>
            </p:cNvPr>
            <p:cNvCxnSpPr>
              <a:cxnSpLocks/>
            </p:cNvCxnSpPr>
            <p:nvPr/>
          </p:nvCxnSpPr>
          <p:spPr>
            <a:xfrm rot="5400000">
              <a:off x="2253646" y="4505356"/>
              <a:ext cx="0" cy="139474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587F1B39-E6EB-4DF2-BD67-7976A3A2E4B7}"/>
              </a:ext>
            </a:extLst>
          </p:cNvPr>
          <p:cNvGrpSpPr/>
          <p:nvPr/>
        </p:nvGrpSpPr>
        <p:grpSpPr>
          <a:xfrm>
            <a:off x="3651037" y="1693979"/>
            <a:ext cx="1402203" cy="1452004"/>
            <a:chOff x="1548813" y="3788071"/>
            <a:chExt cx="1402203" cy="1452004"/>
          </a:xfrm>
        </p:grpSpPr>
        <p:cxnSp>
          <p:nvCxnSpPr>
            <p:cNvPr id="10" name="Straight Connector 9">
              <a:extLst>
                <a:ext uri="{FF2B5EF4-FFF2-40B4-BE49-F238E27FC236}">
                  <a16:creationId xmlns:a16="http://schemas.microsoft.com/office/drawing/2014/main" id="{8893DEA7-4C46-446F-8C93-5F5E57F0FA47}"/>
                </a:ext>
              </a:extLst>
            </p:cNvPr>
            <p:cNvCxnSpPr>
              <a:cxnSpLocks/>
            </p:cNvCxnSpPr>
            <p:nvPr/>
          </p:nvCxnSpPr>
          <p:spPr>
            <a:xfrm>
              <a:off x="1548813" y="3788071"/>
              <a:ext cx="0" cy="14520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6CD0B84-42D2-4354-9655-184669B02030}"/>
                </a:ext>
              </a:extLst>
            </p:cNvPr>
            <p:cNvCxnSpPr>
              <a:cxnSpLocks/>
            </p:cNvCxnSpPr>
            <p:nvPr/>
          </p:nvCxnSpPr>
          <p:spPr>
            <a:xfrm rot="5400000">
              <a:off x="2253646" y="4505356"/>
              <a:ext cx="0" cy="139474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90F37310-38C0-4809-8046-22875DF5A277}"/>
              </a:ext>
            </a:extLst>
          </p:cNvPr>
          <p:cNvSpPr/>
          <p:nvPr/>
        </p:nvSpPr>
        <p:spPr>
          <a:xfrm>
            <a:off x="3524947" y="15797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2BFDECF5-B088-481F-B488-2A36650C17B3}"/>
              </a:ext>
            </a:extLst>
          </p:cNvPr>
          <p:cNvGrpSpPr/>
          <p:nvPr/>
        </p:nvGrpSpPr>
        <p:grpSpPr>
          <a:xfrm>
            <a:off x="2951016" y="3108634"/>
            <a:ext cx="2102224" cy="2131441"/>
            <a:chOff x="2951016" y="3108634"/>
            <a:chExt cx="2102224" cy="2131441"/>
          </a:xfrm>
        </p:grpSpPr>
        <p:cxnSp>
          <p:nvCxnSpPr>
            <p:cNvPr id="14" name="Straight Connector 13">
              <a:extLst>
                <a:ext uri="{FF2B5EF4-FFF2-40B4-BE49-F238E27FC236}">
                  <a16:creationId xmlns:a16="http://schemas.microsoft.com/office/drawing/2014/main" id="{A6104F5C-6BD1-4146-84F2-E56E62C946C4}"/>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8272256-88C3-47A7-8700-11DAA7FC7611}"/>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EA04024A-1E1C-4AD9-A727-22F89808D5C9}"/>
              </a:ext>
            </a:extLst>
          </p:cNvPr>
          <p:cNvGrpSpPr/>
          <p:nvPr/>
        </p:nvGrpSpPr>
        <p:grpSpPr>
          <a:xfrm>
            <a:off x="1535366" y="1652561"/>
            <a:ext cx="2102224" cy="2131441"/>
            <a:chOff x="2951016" y="3108634"/>
            <a:chExt cx="2102224" cy="2131441"/>
          </a:xfrm>
        </p:grpSpPr>
        <p:cxnSp>
          <p:nvCxnSpPr>
            <p:cNvPr id="22" name="Straight Connector 21">
              <a:extLst>
                <a:ext uri="{FF2B5EF4-FFF2-40B4-BE49-F238E27FC236}">
                  <a16:creationId xmlns:a16="http://schemas.microsoft.com/office/drawing/2014/main" id="{849A2B44-0635-4BC6-BCDC-424509A35B54}"/>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AA59C98-8D33-46B1-8CA3-CD620A2C8622}"/>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3AC796A2-B168-4B0E-8602-6FE9CA90E269}"/>
              </a:ext>
            </a:extLst>
          </p:cNvPr>
          <p:cNvSpPr/>
          <p:nvPr/>
        </p:nvSpPr>
        <p:spPr>
          <a:xfrm>
            <a:off x="8934891" y="1652561"/>
            <a:ext cx="140079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(4, 6)</a:t>
            </a:r>
          </a:p>
        </p:txBody>
      </p:sp>
      <p:sp>
        <p:nvSpPr>
          <p:cNvPr id="19" name="Rectangle 18">
            <a:extLst>
              <a:ext uri="{FF2B5EF4-FFF2-40B4-BE49-F238E27FC236}">
                <a16:creationId xmlns:a16="http://schemas.microsoft.com/office/drawing/2014/main" id="{22186A51-BE2E-4F5A-B8E5-724C8555B69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797615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9"/>
                                        </p:tgtEl>
                                      </p:cBhvr>
                                    </p:animEffect>
                                    <p:set>
                                      <p:cBhvr>
                                        <p:cTn id="25" dur="1" fill="hold">
                                          <p:stCondLst>
                                            <p:cond delay="499"/>
                                          </p:stCondLst>
                                        </p:cTn>
                                        <p:tgtEl>
                                          <p:spTgt spid="9"/>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nodeType="clickEffect">
                                  <p:stCondLst>
                                    <p:cond delay="0"/>
                                  </p:stCondLst>
                                  <p:childTnLst>
                                    <p:animEffect transition="out" filter="fade">
                                      <p:cBhvr>
                                        <p:cTn id="39" dur="500"/>
                                        <p:tgtEl>
                                          <p:spTgt spid="20"/>
                                        </p:tgtEl>
                                      </p:cBhvr>
                                    </p:animEffect>
                                    <p:set>
                                      <p:cBhvr>
                                        <p:cTn id="40" dur="1" fill="hold">
                                          <p:stCondLst>
                                            <p:cond delay="499"/>
                                          </p:stCondLst>
                                        </p:cTn>
                                        <p:tgtEl>
                                          <p:spTgt spid="20"/>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1"/>
                                        </p:tgtEl>
                                      </p:cBhvr>
                                    </p:animEffect>
                                    <p:set>
                                      <p:cBhvr>
                                        <p:cTn id="43" dur="1" fill="hold">
                                          <p:stCondLst>
                                            <p:cond delay="499"/>
                                          </p:stCondLst>
                                        </p:cTn>
                                        <p:tgtEl>
                                          <p:spTgt spid="21"/>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12" grpId="0" animBg="1"/>
      <p:bldP spid="24"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3Y4B28_files/image001.jpg">
            <a:extLst>
              <a:ext uri="{FF2B5EF4-FFF2-40B4-BE49-F238E27FC236}">
                <a16:creationId xmlns:a16="http://schemas.microsoft.com/office/drawing/2014/main" id="{AE6EDE51-4BD5-4CAC-BFED-5EDF3C31ECFB}"/>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18052" y="357878"/>
            <a:ext cx="6096000" cy="6142244"/>
          </a:xfrm>
          <a:prstGeom prst="rect">
            <a:avLst/>
          </a:prstGeom>
          <a:noFill/>
          <a:ln>
            <a:noFill/>
          </a:ln>
        </p:spPr>
      </p:pic>
      <p:sp>
        <p:nvSpPr>
          <p:cNvPr id="5" name="Rectangle 4">
            <a:extLst>
              <a:ext uri="{FF2B5EF4-FFF2-40B4-BE49-F238E27FC236}">
                <a16:creationId xmlns:a16="http://schemas.microsoft.com/office/drawing/2014/main" id="{4C776C5D-D4C4-4148-BB36-96D0D1C81247}"/>
              </a:ext>
            </a:extLst>
          </p:cNvPr>
          <p:cNvSpPr/>
          <p:nvPr/>
        </p:nvSpPr>
        <p:spPr>
          <a:xfrm>
            <a:off x="1805131" y="2421788"/>
            <a:ext cx="2978862" cy="1991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6AA63FF2-6E75-4A65-9B61-C25DF674AE77}"/>
              </a:ext>
            </a:extLst>
          </p:cNvPr>
          <p:cNvSpPr/>
          <p:nvPr/>
        </p:nvSpPr>
        <p:spPr>
          <a:xfrm>
            <a:off x="4671350" y="231025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2A9A2292-DC9B-4719-B5B3-42F5BD588844}"/>
              </a:ext>
            </a:extLst>
          </p:cNvPr>
          <p:cNvSpPr/>
          <p:nvPr/>
        </p:nvSpPr>
        <p:spPr>
          <a:xfrm>
            <a:off x="6928346" y="2785377"/>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(4, 6)</a:t>
            </a:r>
          </a:p>
        </p:txBody>
      </p:sp>
      <p:sp>
        <p:nvSpPr>
          <p:cNvPr id="8" name="Rectangle 7">
            <a:extLst>
              <a:ext uri="{FF2B5EF4-FFF2-40B4-BE49-F238E27FC236}">
                <a16:creationId xmlns:a16="http://schemas.microsoft.com/office/drawing/2014/main" id="{58F51859-B8AB-4281-A6E2-87E2ECDD529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449481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5"/>
                                        </p:tgtEl>
                                      </p:cBhvr>
                                    </p:animEffect>
                                    <p:set>
                                      <p:cBhvr>
                                        <p:cTn id="21" dur="1" fill="hold">
                                          <p:stCondLst>
                                            <p:cond delay="499"/>
                                          </p:stCondLst>
                                        </p:cTn>
                                        <p:tgtEl>
                                          <p:spTgt spid="5"/>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7" grpId="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14,890 festival tickets were sold before the event.</a:t>
            </a:r>
          </a:p>
          <a:p>
            <a:r>
              <a:rPr lang="en-US" sz="3200" b="1" dirty="0"/>
              <a:t>Another 6,752 were sold on the day.</a:t>
            </a:r>
          </a:p>
          <a:p>
            <a:r>
              <a:rPr lang="en-US" sz="3200" b="1" dirty="0"/>
              <a:t>546 people did not arrive at the festival.</a:t>
            </a:r>
          </a:p>
          <a:p>
            <a:r>
              <a:rPr lang="en-US" sz="3200" b="1" dirty="0"/>
              <a:t>How many people were at the festival altogether?</a:t>
            </a:r>
          </a:p>
        </p:txBody>
      </p:sp>
      <p:grpSp>
        <p:nvGrpSpPr>
          <p:cNvPr id="4" name="Group 3">
            <a:extLst>
              <a:ext uri="{FF2B5EF4-FFF2-40B4-BE49-F238E27FC236}">
                <a16:creationId xmlns:a16="http://schemas.microsoft.com/office/drawing/2014/main" id="{C913C85B-B7E3-4497-B701-0477D959A325}"/>
              </a:ext>
            </a:extLst>
          </p:cNvPr>
          <p:cNvGrpSpPr/>
          <p:nvPr/>
        </p:nvGrpSpPr>
        <p:grpSpPr>
          <a:xfrm>
            <a:off x="573801" y="2496561"/>
            <a:ext cx="3657992" cy="1404405"/>
            <a:chOff x="1362269" y="1941038"/>
            <a:chExt cx="3657992" cy="1404405"/>
          </a:xfrm>
        </p:grpSpPr>
        <p:sp>
          <p:nvSpPr>
            <p:cNvPr id="5" name="TextBox 4">
              <a:extLst>
                <a:ext uri="{FF2B5EF4-FFF2-40B4-BE49-F238E27FC236}">
                  <a16:creationId xmlns:a16="http://schemas.microsoft.com/office/drawing/2014/main" id="{981E6465-2364-4D90-99CB-365EE9E3EA89}"/>
                </a:ext>
              </a:extLst>
            </p:cNvPr>
            <p:cNvSpPr txBox="1"/>
            <p:nvPr/>
          </p:nvSpPr>
          <p:spPr>
            <a:xfrm>
              <a:off x="1812181" y="1941038"/>
              <a:ext cx="29502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1 4 8 9 0</a:t>
              </a:r>
            </a:p>
          </p:txBody>
        </p:sp>
        <p:sp>
          <p:nvSpPr>
            <p:cNvPr id="6" name="TextBox 5">
              <a:extLst>
                <a:ext uri="{FF2B5EF4-FFF2-40B4-BE49-F238E27FC236}">
                  <a16:creationId xmlns:a16="http://schemas.microsoft.com/office/drawing/2014/main" id="{3758BB3D-9E88-4C9A-92CE-2FA1CB2FAE13}"/>
                </a:ext>
              </a:extLst>
            </p:cNvPr>
            <p:cNvSpPr txBox="1"/>
            <p:nvPr/>
          </p:nvSpPr>
          <p:spPr>
            <a:xfrm>
              <a:off x="2242095" y="2373230"/>
              <a:ext cx="27781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6 7 5 2</a:t>
              </a:r>
            </a:p>
          </p:txBody>
        </p:sp>
        <p:sp>
          <p:nvSpPr>
            <p:cNvPr id="7" name="TextBox 6">
              <a:extLst>
                <a:ext uri="{FF2B5EF4-FFF2-40B4-BE49-F238E27FC236}">
                  <a16:creationId xmlns:a16="http://schemas.microsoft.com/office/drawing/2014/main" id="{93390350-3B9C-4C3D-8FFA-47C1183EFD81}"/>
                </a:ext>
              </a:extLst>
            </p:cNvPr>
            <p:cNvSpPr txBox="1"/>
            <p:nvPr/>
          </p:nvSpPr>
          <p:spPr>
            <a:xfrm>
              <a:off x="1413472" y="2379881"/>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97D959E1-D9BC-4214-A903-FA7057FB01B4}"/>
                </a:ext>
              </a:extLst>
            </p:cNvPr>
            <p:cNvCxnSpPr>
              <a:cxnSpLocks/>
            </p:cNvCxnSpPr>
            <p:nvPr/>
          </p:nvCxnSpPr>
          <p:spPr>
            <a:xfrm>
              <a:off x="1362269" y="2902688"/>
              <a:ext cx="2672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81C308B-1308-4D40-9C08-56F7927FB83D}"/>
                </a:ext>
              </a:extLst>
            </p:cNvPr>
            <p:cNvCxnSpPr>
              <a:cxnSpLocks/>
            </p:cNvCxnSpPr>
            <p:nvPr/>
          </p:nvCxnSpPr>
          <p:spPr>
            <a:xfrm>
              <a:off x="1362269" y="3345443"/>
              <a:ext cx="2672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C41E484-1883-4262-982B-8C50014415F4}"/>
              </a:ext>
            </a:extLst>
          </p:cNvPr>
          <p:cNvSpPr txBox="1"/>
          <p:nvPr/>
        </p:nvSpPr>
        <p:spPr>
          <a:xfrm>
            <a:off x="2785039" y="3379244"/>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3F0FD992-B923-4E51-A965-CBBDAADE222E}"/>
              </a:ext>
            </a:extLst>
          </p:cNvPr>
          <p:cNvSpPr txBox="1"/>
          <p:nvPr/>
        </p:nvSpPr>
        <p:spPr>
          <a:xfrm>
            <a:off x="2338492" y="3378411"/>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340B02BB-7A43-4218-AF09-6C8D13162F7D}"/>
              </a:ext>
            </a:extLst>
          </p:cNvPr>
          <p:cNvSpPr txBox="1"/>
          <p:nvPr/>
        </p:nvSpPr>
        <p:spPr>
          <a:xfrm>
            <a:off x="1964258" y="2279504"/>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CB0271AF-9AF0-434D-86CA-8E22CE7C8F13}"/>
              </a:ext>
            </a:extLst>
          </p:cNvPr>
          <p:cNvSpPr txBox="1"/>
          <p:nvPr/>
        </p:nvSpPr>
        <p:spPr>
          <a:xfrm>
            <a:off x="1884731" y="3377964"/>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109D9E23-BA39-4663-A6BD-298E3152B928}"/>
              </a:ext>
            </a:extLst>
          </p:cNvPr>
          <p:cNvSpPr txBox="1"/>
          <p:nvPr/>
        </p:nvSpPr>
        <p:spPr>
          <a:xfrm>
            <a:off x="1434577" y="3383310"/>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B3173A90-00C5-4E12-A2D0-5AE9394DBA08}"/>
              </a:ext>
            </a:extLst>
          </p:cNvPr>
          <p:cNvSpPr txBox="1"/>
          <p:nvPr/>
        </p:nvSpPr>
        <p:spPr>
          <a:xfrm>
            <a:off x="1525990" y="2277443"/>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ECD4AB60-7C53-43D3-A837-28CDED52D540}"/>
              </a:ext>
            </a:extLst>
          </p:cNvPr>
          <p:cNvSpPr txBox="1"/>
          <p:nvPr/>
        </p:nvSpPr>
        <p:spPr>
          <a:xfrm>
            <a:off x="984422" y="3385340"/>
            <a:ext cx="5554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04018DEB-94CE-4EFC-8196-D5648CAF2B69}"/>
              </a:ext>
            </a:extLst>
          </p:cNvPr>
          <p:cNvSpPr txBox="1"/>
          <p:nvPr/>
        </p:nvSpPr>
        <p:spPr>
          <a:xfrm>
            <a:off x="1090563" y="2277443"/>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DA9C658A-74F6-40F5-AEA6-0FEE1A5CBB0C}"/>
              </a:ext>
            </a:extLst>
          </p:cNvPr>
          <p:cNvSpPr txBox="1"/>
          <p:nvPr/>
        </p:nvSpPr>
        <p:spPr>
          <a:xfrm>
            <a:off x="4205987" y="2488724"/>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2 1 6 4 2</a:t>
            </a:r>
          </a:p>
        </p:txBody>
      </p:sp>
      <p:sp>
        <p:nvSpPr>
          <p:cNvPr id="20" name="TextBox 19">
            <a:extLst>
              <a:ext uri="{FF2B5EF4-FFF2-40B4-BE49-F238E27FC236}">
                <a16:creationId xmlns:a16="http://schemas.microsoft.com/office/drawing/2014/main" id="{3E725064-1951-4246-A139-9F74D0A93BB2}"/>
              </a:ext>
            </a:extLst>
          </p:cNvPr>
          <p:cNvSpPr txBox="1"/>
          <p:nvPr/>
        </p:nvSpPr>
        <p:spPr>
          <a:xfrm>
            <a:off x="3841371" y="2918831"/>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C8F24A1E-FAB4-437B-ACFB-D721EFFE94DD}"/>
              </a:ext>
            </a:extLst>
          </p:cNvPr>
          <p:cNvSpPr txBox="1"/>
          <p:nvPr/>
        </p:nvSpPr>
        <p:spPr>
          <a:xfrm>
            <a:off x="5090713" y="2929589"/>
            <a:ext cx="148922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5 4 6</a:t>
            </a:r>
          </a:p>
        </p:txBody>
      </p:sp>
      <p:cxnSp>
        <p:nvCxnSpPr>
          <p:cNvPr id="22" name="Straight Connector 21">
            <a:extLst>
              <a:ext uri="{FF2B5EF4-FFF2-40B4-BE49-F238E27FC236}">
                <a16:creationId xmlns:a16="http://schemas.microsoft.com/office/drawing/2014/main" id="{5D92CBEC-2A62-49A5-9086-80D0625E5A7C}"/>
              </a:ext>
            </a:extLst>
          </p:cNvPr>
          <p:cNvCxnSpPr>
            <a:cxnSpLocks/>
          </p:cNvCxnSpPr>
          <p:nvPr/>
        </p:nvCxnSpPr>
        <p:spPr>
          <a:xfrm flipV="1">
            <a:off x="3757144" y="3455728"/>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04A318D-EF66-4DA9-B1CC-DE4F7275E939}"/>
              </a:ext>
            </a:extLst>
          </p:cNvPr>
          <p:cNvCxnSpPr>
            <a:cxnSpLocks/>
          </p:cNvCxnSpPr>
          <p:nvPr/>
        </p:nvCxnSpPr>
        <p:spPr>
          <a:xfrm>
            <a:off x="3757144" y="3900966"/>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CD9BB7E4-846C-4556-92E4-96AD41955C22}"/>
              </a:ext>
            </a:extLst>
          </p:cNvPr>
          <p:cNvSpPr txBox="1"/>
          <p:nvPr/>
        </p:nvSpPr>
        <p:spPr>
          <a:xfrm>
            <a:off x="5950197" y="338040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5" name="Straight Connector 24">
            <a:extLst>
              <a:ext uri="{FF2B5EF4-FFF2-40B4-BE49-F238E27FC236}">
                <a16:creationId xmlns:a16="http://schemas.microsoft.com/office/drawing/2014/main" id="{486E8BE6-18BF-49D0-BE52-9688A1656C10}"/>
              </a:ext>
            </a:extLst>
          </p:cNvPr>
          <p:cNvCxnSpPr>
            <a:cxnSpLocks/>
          </p:cNvCxnSpPr>
          <p:nvPr/>
        </p:nvCxnSpPr>
        <p:spPr>
          <a:xfrm flipV="1">
            <a:off x="5544275" y="258536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4E6FCA6-FFCE-47A4-9C7C-EF5B80660A37}"/>
              </a:ext>
            </a:extLst>
          </p:cNvPr>
          <p:cNvSpPr txBox="1"/>
          <p:nvPr/>
        </p:nvSpPr>
        <p:spPr>
          <a:xfrm>
            <a:off x="5590680" y="2267844"/>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3D35BBA4-E892-4F0A-A208-A007DF2DED11}"/>
              </a:ext>
            </a:extLst>
          </p:cNvPr>
          <p:cNvSpPr txBox="1"/>
          <p:nvPr/>
        </p:nvSpPr>
        <p:spPr>
          <a:xfrm>
            <a:off x="5864651" y="2527510"/>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135CC0A-5668-4EF1-9A1F-992E913E62D6}"/>
              </a:ext>
            </a:extLst>
          </p:cNvPr>
          <p:cNvSpPr txBox="1"/>
          <p:nvPr/>
        </p:nvSpPr>
        <p:spPr>
          <a:xfrm>
            <a:off x="5524999" y="33888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29" name="Straight Connector 28">
            <a:extLst>
              <a:ext uri="{FF2B5EF4-FFF2-40B4-BE49-F238E27FC236}">
                <a16:creationId xmlns:a16="http://schemas.microsoft.com/office/drawing/2014/main" id="{026EB05A-B169-4A3C-9D5D-EA0A1753F093}"/>
              </a:ext>
            </a:extLst>
          </p:cNvPr>
          <p:cNvCxnSpPr>
            <a:cxnSpLocks/>
          </p:cNvCxnSpPr>
          <p:nvPr/>
        </p:nvCxnSpPr>
        <p:spPr>
          <a:xfrm flipV="1">
            <a:off x="5103469" y="2585838"/>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E015417-B571-4734-9E1C-7B22D6E0FDE5}"/>
              </a:ext>
            </a:extLst>
          </p:cNvPr>
          <p:cNvSpPr txBox="1"/>
          <p:nvPr/>
        </p:nvSpPr>
        <p:spPr>
          <a:xfrm>
            <a:off x="5149874" y="2268318"/>
            <a:ext cx="29971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5</a:t>
            </a:r>
            <a:endParaRPr lang="en-GB" sz="24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A056F934-EF9B-4929-8A71-12EED4C61954}"/>
              </a:ext>
            </a:extLst>
          </p:cNvPr>
          <p:cNvSpPr txBox="1"/>
          <p:nvPr/>
        </p:nvSpPr>
        <p:spPr>
          <a:xfrm>
            <a:off x="5438499" y="2268227"/>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4AA4C4A6-9D5A-4BF2-AF26-DD56F5863A0F}"/>
              </a:ext>
            </a:extLst>
          </p:cNvPr>
          <p:cNvSpPr txBox="1"/>
          <p:nvPr/>
        </p:nvSpPr>
        <p:spPr>
          <a:xfrm>
            <a:off x="5074698" y="337971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21186F72-7330-45D5-A914-D099C57943F3}"/>
              </a:ext>
            </a:extLst>
          </p:cNvPr>
          <p:cNvSpPr txBox="1"/>
          <p:nvPr/>
        </p:nvSpPr>
        <p:spPr>
          <a:xfrm>
            <a:off x="4649500" y="338812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4" name="TextBox 33">
            <a:extLst>
              <a:ext uri="{FF2B5EF4-FFF2-40B4-BE49-F238E27FC236}">
                <a16:creationId xmlns:a16="http://schemas.microsoft.com/office/drawing/2014/main" id="{7B9CF7EB-BC32-49BE-B00D-36980EBAB545}"/>
              </a:ext>
            </a:extLst>
          </p:cNvPr>
          <p:cNvSpPr txBox="1"/>
          <p:nvPr/>
        </p:nvSpPr>
        <p:spPr>
          <a:xfrm>
            <a:off x="4211840" y="337950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5" name="TextBox 34">
            <a:extLst>
              <a:ext uri="{FF2B5EF4-FFF2-40B4-BE49-F238E27FC236}">
                <a16:creationId xmlns:a16="http://schemas.microsoft.com/office/drawing/2014/main" id="{48DB02EB-6357-41B6-BBD2-C465721EF314}"/>
              </a:ext>
            </a:extLst>
          </p:cNvPr>
          <p:cNvSpPr txBox="1"/>
          <p:nvPr/>
        </p:nvSpPr>
        <p:spPr>
          <a:xfrm>
            <a:off x="8679086" y="1527328"/>
            <a:ext cx="2838551" cy="584775"/>
          </a:xfrm>
          <a:prstGeom prst="rect">
            <a:avLst/>
          </a:prstGeom>
          <a:noFill/>
        </p:spPr>
        <p:txBody>
          <a:bodyPr wrap="square" rtlCol="0">
            <a:spAutoFit/>
          </a:bodyPr>
          <a:lstStyle/>
          <a:p>
            <a:r>
              <a:rPr lang="en-GB" sz="3200" b="1" dirty="0">
                <a:solidFill>
                  <a:srgbClr val="FF0000"/>
                </a:solidFill>
              </a:rPr>
              <a:t>21,096 people</a:t>
            </a:r>
          </a:p>
        </p:txBody>
      </p:sp>
      <p:sp>
        <p:nvSpPr>
          <p:cNvPr id="36" name="Rectangle 35">
            <a:extLst>
              <a:ext uri="{FF2B5EF4-FFF2-40B4-BE49-F238E27FC236}">
                <a16:creationId xmlns:a16="http://schemas.microsoft.com/office/drawing/2014/main" id="{DD328166-F285-46A6-9DC2-AC521F7A86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44204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par>
                                <p:cTn id="59" presetID="10" presetClass="entr" presetSubtype="0" fill="hold"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par>
                                <p:cTn id="62" presetID="10" presetClass="entr" presetSubtype="0" fill="hold"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fade">
                                      <p:cBhvr>
                                        <p:cTn id="69" dur="500"/>
                                        <p:tgtEl>
                                          <p:spTgt spid="25"/>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fade">
                                      <p:cBhvr>
                                        <p:cTn id="74" dur="500"/>
                                        <p:tgtEl>
                                          <p:spTgt spid="26"/>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7"/>
                                        </p:tgtEl>
                                        <p:attrNameLst>
                                          <p:attrName>style.visibility</p:attrName>
                                        </p:attrNameLst>
                                      </p:cBhvr>
                                      <p:to>
                                        <p:strVal val="visible"/>
                                      </p:to>
                                    </p:set>
                                    <p:animEffect transition="in" filter="fade">
                                      <p:cBhvr>
                                        <p:cTn id="79" dur="500"/>
                                        <p:tgtEl>
                                          <p:spTgt spid="27"/>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fade">
                                      <p:cBhvr>
                                        <p:cTn id="84" dur="500"/>
                                        <p:tgtEl>
                                          <p:spTgt spid="2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9"/>
                                        </p:tgtEl>
                                        <p:attrNameLst>
                                          <p:attrName>style.visibility</p:attrName>
                                        </p:attrNameLst>
                                      </p:cBhvr>
                                      <p:to>
                                        <p:strVal val="visible"/>
                                      </p:to>
                                    </p:set>
                                    <p:animEffect transition="in" filter="fade">
                                      <p:cBhvr>
                                        <p:cTn id="89" dur="500"/>
                                        <p:tgtEl>
                                          <p:spTgt spid="2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0"/>
                                        </p:tgtEl>
                                        <p:attrNameLst>
                                          <p:attrName>style.visibility</p:attrName>
                                        </p:attrNameLst>
                                      </p:cBhvr>
                                      <p:to>
                                        <p:strVal val="visible"/>
                                      </p:to>
                                    </p:set>
                                    <p:animEffect transition="in" filter="fade">
                                      <p:cBhvr>
                                        <p:cTn id="94" dur="500"/>
                                        <p:tgtEl>
                                          <p:spTgt spid="30"/>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500"/>
                                        <p:tgtEl>
                                          <p:spTgt spid="2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3"/>
                                        </p:tgtEl>
                                        <p:attrNameLst>
                                          <p:attrName>style.visibility</p:attrName>
                                        </p:attrNameLst>
                                      </p:cBhvr>
                                      <p:to>
                                        <p:strVal val="visible"/>
                                      </p:to>
                                    </p:set>
                                    <p:animEffect transition="in" filter="fade">
                                      <p:cBhvr>
                                        <p:cTn id="114" dur="500"/>
                                        <p:tgtEl>
                                          <p:spTgt spid="33"/>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4"/>
                                        </p:tgtEl>
                                        <p:attrNameLst>
                                          <p:attrName>style.visibility</p:attrName>
                                        </p:attrNameLst>
                                      </p:cBhvr>
                                      <p:to>
                                        <p:strVal val="visible"/>
                                      </p:to>
                                    </p:set>
                                    <p:animEffect transition="in" filter="fade">
                                      <p:cBhvr>
                                        <p:cTn id="119" dur="500"/>
                                        <p:tgtEl>
                                          <p:spTgt spid="34"/>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5"/>
                                        </p:tgtEl>
                                        <p:attrNameLst>
                                          <p:attrName>style.visibility</p:attrName>
                                        </p:attrNameLst>
                                      </p:cBhvr>
                                      <p:to>
                                        <p:strVal val="visible"/>
                                      </p:to>
                                    </p:set>
                                    <p:animEffect transition="in" filter="fade">
                                      <p:cBhvr>
                                        <p:cTn id="124"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3" grpId="0"/>
      <p:bldP spid="14" grpId="0"/>
      <p:bldP spid="15" grpId="0"/>
      <p:bldP spid="16" grpId="0"/>
      <p:bldP spid="17" grpId="0"/>
      <p:bldP spid="18" grpId="0"/>
      <p:bldP spid="19" grpId="0"/>
      <p:bldP spid="20" grpId="0"/>
      <p:bldP spid="21" grpId="0"/>
      <p:bldP spid="24" grpId="0"/>
      <p:bldP spid="26" grpId="0"/>
      <p:bldP spid="27" grpId="0"/>
      <p:bldP spid="28" grpId="0"/>
      <p:bldP spid="30" grpId="0"/>
      <p:bldP spid="31" grpId="0"/>
      <p:bldP spid="32" grpId="0"/>
      <p:bldP spid="33" grpId="0"/>
      <p:bldP spid="34" grpId="0"/>
      <p:bldP spid="35"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B90235C-6FA8-4E2E-9900-E04F421ED184}"/>
              </a:ext>
            </a:extLst>
          </p:cNvPr>
          <p:cNvPicPr>
            <a:picLocks noChangeAspect="1"/>
          </p:cNvPicPr>
          <p:nvPr/>
        </p:nvPicPr>
        <p:blipFill>
          <a:blip r:embed="rId3"/>
          <a:stretch>
            <a:fillRect/>
          </a:stretch>
        </p:blipFill>
        <p:spPr>
          <a:xfrm>
            <a:off x="231835" y="2926080"/>
            <a:ext cx="11728330" cy="3781706"/>
          </a:xfrm>
          <a:prstGeom prst="rect">
            <a:avLst/>
          </a:prstGeom>
        </p:spPr>
      </p:pic>
      <p:sp>
        <p:nvSpPr>
          <p:cNvPr id="2" name="Rectangle 1">
            <a:extLst>
              <a:ext uri="{FF2B5EF4-FFF2-40B4-BE49-F238E27FC236}">
                <a16:creationId xmlns:a16="http://schemas.microsoft.com/office/drawing/2014/main" id="{58B4E3DC-8F09-4B13-81F9-1F3DC0C84FFA}"/>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 diagram. AB is a straight line. Work out the size of angle k.</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46352C28-D04E-4CEB-BA12-BE18B2B862A6}"/>
              </a:ext>
            </a:extLst>
          </p:cNvPr>
          <p:cNvSpPr/>
          <p:nvPr/>
        </p:nvSpPr>
        <p:spPr>
          <a:xfrm>
            <a:off x="945536" y="1292160"/>
            <a:ext cx="7500610" cy="523220"/>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E618FF2B-695C-4441-8E0E-093637A746AE}"/>
              </a:ext>
            </a:extLst>
          </p:cNvPr>
          <p:cNvSpPr/>
          <p:nvPr/>
        </p:nvSpPr>
        <p:spPr>
          <a:xfrm>
            <a:off x="3745855" y="5762643"/>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50°</a:t>
            </a:r>
          </a:p>
        </p:txBody>
      </p:sp>
      <p:sp>
        <p:nvSpPr>
          <p:cNvPr id="6" name="Rectangle 5">
            <a:extLst>
              <a:ext uri="{FF2B5EF4-FFF2-40B4-BE49-F238E27FC236}">
                <a16:creationId xmlns:a16="http://schemas.microsoft.com/office/drawing/2014/main" id="{4399912E-8EBE-4CE0-BA40-5F03AF441B92}"/>
              </a:ext>
            </a:extLst>
          </p:cNvPr>
          <p:cNvSpPr/>
          <p:nvPr/>
        </p:nvSpPr>
        <p:spPr>
          <a:xfrm>
            <a:off x="6930180" y="5657671"/>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95°</a:t>
            </a:r>
          </a:p>
        </p:txBody>
      </p:sp>
      <p:sp>
        <p:nvSpPr>
          <p:cNvPr id="7" name="Rectangle 6">
            <a:extLst>
              <a:ext uri="{FF2B5EF4-FFF2-40B4-BE49-F238E27FC236}">
                <a16:creationId xmlns:a16="http://schemas.microsoft.com/office/drawing/2014/main" id="{BD1A343B-1B32-4296-B8B0-60EFAC824431}"/>
              </a:ext>
            </a:extLst>
          </p:cNvPr>
          <p:cNvSpPr/>
          <p:nvPr/>
        </p:nvSpPr>
        <p:spPr>
          <a:xfrm>
            <a:off x="945536" y="1926308"/>
            <a:ext cx="6620553" cy="523220"/>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8" name="Rectangle 7">
            <a:extLst>
              <a:ext uri="{FF2B5EF4-FFF2-40B4-BE49-F238E27FC236}">
                <a16:creationId xmlns:a16="http://schemas.microsoft.com/office/drawing/2014/main" id="{1CED2B0D-AEDB-4355-93E6-3DAE9E96B696}"/>
              </a:ext>
            </a:extLst>
          </p:cNvPr>
          <p:cNvSpPr/>
          <p:nvPr/>
        </p:nvSpPr>
        <p:spPr>
          <a:xfrm>
            <a:off x="945536" y="2664470"/>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k = 180° - 95° - 50°</a:t>
            </a:r>
          </a:p>
        </p:txBody>
      </p:sp>
      <p:sp>
        <p:nvSpPr>
          <p:cNvPr id="9" name="Rectangle 8">
            <a:extLst>
              <a:ext uri="{FF2B5EF4-FFF2-40B4-BE49-F238E27FC236}">
                <a16:creationId xmlns:a16="http://schemas.microsoft.com/office/drawing/2014/main" id="{368FC498-5BB5-48D1-942E-7E7D823BACFD}"/>
              </a:ext>
            </a:extLst>
          </p:cNvPr>
          <p:cNvSpPr/>
          <p:nvPr/>
        </p:nvSpPr>
        <p:spPr>
          <a:xfrm>
            <a:off x="945537" y="3192153"/>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k = 35°</a:t>
            </a:r>
          </a:p>
        </p:txBody>
      </p:sp>
      <p:sp>
        <p:nvSpPr>
          <p:cNvPr id="10" name="Rectangle 9">
            <a:extLst>
              <a:ext uri="{FF2B5EF4-FFF2-40B4-BE49-F238E27FC236}">
                <a16:creationId xmlns:a16="http://schemas.microsoft.com/office/drawing/2014/main" id="{02BC3142-3EE0-4B71-8C4F-07DFFC070D09}"/>
              </a:ext>
            </a:extLst>
          </p:cNvPr>
          <p:cNvSpPr/>
          <p:nvPr/>
        </p:nvSpPr>
        <p:spPr>
          <a:xfrm>
            <a:off x="7116447" y="4132825"/>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35°</a:t>
            </a:r>
          </a:p>
        </p:txBody>
      </p:sp>
      <p:sp>
        <p:nvSpPr>
          <p:cNvPr id="12" name="Rectangle 11">
            <a:extLst>
              <a:ext uri="{FF2B5EF4-FFF2-40B4-BE49-F238E27FC236}">
                <a16:creationId xmlns:a16="http://schemas.microsoft.com/office/drawing/2014/main" id="{8E768025-C8DC-4388-B998-280C14F8EAD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802198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Kate and Jamie each have some money.</a:t>
            </a:r>
          </a:p>
          <a:p>
            <a:r>
              <a:rPr lang="en-US" sz="3200" b="1" dirty="0"/>
              <a:t>Altogether they have £1.50</a:t>
            </a:r>
          </a:p>
          <a:p>
            <a:r>
              <a:rPr lang="en-US" sz="3200" b="1" dirty="0"/>
              <a:t>Kate gives Jamie 10p so that they both have the same amount. </a:t>
            </a:r>
          </a:p>
          <a:p>
            <a:r>
              <a:rPr lang="en-US" sz="3200" b="1" dirty="0"/>
              <a:t>How much money did each have at the start?</a:t>
            </a:r>
          </a:p>
        </p:txBody>
      </p:sp>
      <p:pic>
        <p:nvPicPr>
          <p:cNvPr id="3" name="Picture 2">
            <a:extLst>
              <a:ext uri="{FF2B5EF4-FFF2-40B4-BE49-F238E27FC236}">
                <a16:creationId xmlns:a16="http://schemas.microsoft.com/office/drawing/2014/main" id="{2EBA5610-F8AF-4A72-A437-27888307FFBE}"/>
              </a:ext>
            </a:extLst>
          </p:cNvPr>
          <p:cNvPicPr>
            <a:picLocks noChangeAspect="1"/>
          </p:cNvPicPr>
          <p:nvPr/>
        </p:nvPicPr>
        <p:blipFill>
          <a:blip r:embed="rId3"/>
          <a:stretch>
            <a:fillRect/>
          </a:stretch>
        </p:blipFill>
        <p:spPr>
          <a:xfrm>
            <a:off x="483610" y="2200275"/>
            <a:ext cx="4089522" cy="1154373"/>
          </a:xfrm>
          <a:prstGeom prst="rect">
            <a:avLst/>
          </a:prstGeom>
        </p:spPr>
      </p:pic>
      <p:pic>
        <p:nvPicPr>
          <p:cNvPr id="4" name="Picture 3">
            <a:extLst>
              <a:ext uri="{FF2B5EF4-FFF2-40B4-BE49-F238E27FC236}">
                <a16:creationId xmlns:a16="http://schemas.microsoft.com/office/drawing/2014/main" id="{7060305E-8908-4D17-95E9-CE6831BE42B0}"/>
              </a:ext>
            </a:extLst>
          </p:cNvPr>
          <p:cNvPicPr>
            <a:picLocks noChangeAspect="1"/>
          </p:cNvPicPr>
          <p:nvPr/>
        </p:nvPicPr>
        <p:blipFill>
          <a:blip r:embed="rId4"/>
          <a:stretch>
            <a:fillRect/>
          </a:stretch>
        </p:blipFill>
        <p:spPr>
          <a:xfrm>
            <a:off x="249815" y="3563544"/>
            <a:ext cx="4322186" cy="1172270"/>
          </a:xfrm>
          <a:prstGeom prst="rect">
            <a:avLst/>
          </a:prstGeom>
        </p:spPr>
      </p:pic>
      <p:sp>
        <p:nvSpPr>
          <p:cNvPr id="9" name="TextBox 8">
            <a:extLst>
              <a:ext uri="{FF2B5EF4-FFF2-40B4-BE49-F238E27FC236}">
                <a16:creationId xmlns:a16="http://schemas.microsoft.com/office/drawing/2014/main" id="{83F20719-177D-4B88-8D01-002CA27ACD57}"/>
              </a:ext>
            </a:extLst>
          </p:cNvPr>
          <p:cNvSpPr txBox="1"/>
          <p:nvPr/>
        </p:nvSpPr>
        <p:spPr>
          <a:xfrm>
            <a:off x="5207759" y="256298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1.5 0</a:t>
            </a:r>
          </a:p>
        </p:txBody>
      </p:sp>
      <p:sp>
        <p:nvSpPr>
          <p:cNvPr id="10" name="TextBox 9">
            <a:extLst>
              <a:ext uri="{FF2B5EF4-FFF2-40B4-BE49-F238E27FC236}">
                <a16:creationId xmlns:a16="http://schemas.microsoft.com/office/drawing/2014/main" id="{67B25FCC-5564-4079-BA64-76EFF4F7A775}"/>
              </a:ext>
            </a:extLst>
          </p:cNvPr>
          <p:cNvSpPr txBox="1"/>
          <p:nvPr/>
        </p:nvSpPr>
        <p:spPr>
          <a:xfrm>
            <a:off x="4733142" y="256938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721FDB4D-BD78-4398-8FD7-133D3E41C123}"/>
              </a:ext>
            </a:extLst>
          </p:cNvPr>
          <p:cNvCxnSpPr>
            <a:cxnSpLocks/>
          </p:cNvCxnSpPr>
          <p:nvPr/>
        </p:nvCxnSpPr>
        <p:spPr>
          <a:xfrm>
            <a:off x="5207759" y="261894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D693BCD-6C10-497A-A648-53830AAAB224}"/>
              </a:ext>
            </a:extLst>
          </p:cNvPr>
          <p:cNvCxnSpPr>
            <a:cxnSpLocks/>
          </p:cNvCxnSpPr>
          <p:nvPr/>
        </p:nvCxnSpPr>
        <p:spPr>
          <a:xfrm>
            <a:off x="5226711" y="260290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99BFC35-BBF2-40CE-B8DF-03565F2E83D9}"/>
              </a:ext>
            </a:extLst>
          </p:cNvPr>
          <p:cNvSpPr txBox="1"/>
          <p:nvPr/>
        </p:nvSpPr>
        <p:spPr>
          <a:xfrm>
            <a:off x="5216094" y="211863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4" name="TextBox 13">
            <a:extLst>
              <a:ext uri="{FF2B5EF4-FFF2-40B4-BE49-F238E27FC236}">
                <a16:creationId xmlns:a16="http://schemas.microsoft.com/office/drawing/2014/main" id="{9032D9EB-1B29-4537-ACC9-5EDA7E45771D}"/>
              </a:ext>
            </a:extLst>
          </p:cNvPr>
          <p:cNvSpPr txBox="1"/>
          <p:nvPr/>
        </p:nvSpPr>
        <p:spPr>
          <a:xfrm>
            <a:off x="5512511" y="259363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TextBox 14">
            <a:extLst>
              <a:ext uri="{FF2B5EF4-FFF2-40B4-BE49-F238E27FC236}">
                <a16:creationId xmlns:a16="http://schemas.microsoft.com/office/drawing/2014/main" id="{A46E6902-0B82-492B-8C3A-21DACAFA32AA}"/>
              </a:ext>
            </a:extLst>
          </p:cNvPr>
          <p:cNvSpPr txBox="1"/>
          <p:nvPr/>
        </p:nvSpPr>
        <p:spPr>
          <a:xfrm>
            <a:off x="5649081" y="21251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6" name="TextBox 15">
            <a:extLst>
              <a:ext uri="{FF2B5EF4-FFF2-40B4-BE49-F238E27FC236}">
                <a16:creationId xmlns:a16="http://schemas.microsoft.com/office/drawing/2014/main" id="{0133B477-A972-41E9-8185-9F98C53C5806}"/>
              </a:ext>
            </a:extLst>
          </p:cNvPr>
          <p:cNvSpPr txBox="1"/>
          <p:nvPr/>
        </p:nvSpPr>
        <p:spPr>
          <a:xfrm>
            <a:off x="6079374" y="21121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4F0E2313-0017-4EA9-AC27-889834B08E65}"/>
              </a:ext>
            </a:extLst>
          </p:cNvPr>
          <p:cNvSpPr txBox="1"/>
          <p:nvPr/>
        </p:nvSpPr>
        <p:spPr>
          <a:xfrm>
            <a:off x="5966820" y="259799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858B5EA3-63F9-4008-9261-00810F2D3C8A}"/>
              </a:ext>
            </a:extLst>
          </p:cNvPr>
          <p:cNvSpPr txBox="1"/>
          <p:nvPr/>
        </p:nvSpPr>
        <p:spPr>
          <a:xfrm>
            <a:off x="5522689" y="2129269"/>
            <a:ext cx="3196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D4396C39-42D0-4F01-A741-2659B9E0D392}"/>
              </a:ext>
            </a:extLst>
          </p:cNvPr>
          <p:cNvSpPr txBox="1"/>
          <p:nvPr/>
        </p:nvSpPr>
        <p:spPr>
          <a:xfrm>
            <a:off x="4877075" y="21226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Rectangle 19">
            <a:extLst>
              <a:ext uri="{FF2B5EF4-FFF2-40B4-BE49-F238E27FC236}">
                <a16:creationId xmlns:a16="http://schemas.microsoft.com/office/drawing/2014/main" id="{585B4D89-2542-45E3-839E-241D986EA454}"/>
              </a:ext>
            </a:extLst>
          </p:cNvPr>
          <p:cNvSpPr/>
          <p:nvPr/>
        </p:nvSpPr>
        <p:spPr>
          <a:xfrm>
            <a:off x="4765256" y="3158071"/>
            <a:ext cx="6943133" cy="1169551"/>
          </a:xfrm>
          <a:prstGeom prst="rect">
            <a:avLst/>
          </a:prstGeom>
        </p:spPr>
        <p:txBody>
          <a:bodyPr wrap="square">
            <a:spAutoFit/>
          </a:bodyPr>
          <a:lstStyle/>
          <a:p>
            <a:r>
              <a:rPr lang="en-GB" sz="3500" b="1" dirty="0">
                <a:solidFill>
                  <a:srgbClr val="FF0000"/>
                </a:solidFill>
              </a:rPr>
              <a:t>So they each had 75p </a:t>
            </a:r>
          </a:p>
          <a:p>
            <a:r>
              <a:rPr lang="en-GB" sz="3500" b="1" u="sng" dirty="0">
                <a:solidFill>
                  <a:srgbClr val="FF0000"/>
                </a:solidFill>
              </a:rPr>
              <a:t>after</a:t>
            </a:r>
            <a:r>
              <a:rPr lang="en-GB" sz="3500" b="1" dirty="0">
                <a:solidFill>
                  <a:srgbClr val="FF0000"/>
                </a:solidFill>
              </a:rPr>
              <a:t> Kate gave Jamie 10p </a:t>
            </a:r>
            <a:endParaRPr lang="en-GB" sz="3500" dirty="0">
              <a:solidFill>
                <a:srgbClr val="FF0000"/>
              </a:solidFill>
            </a:endParaRPr>
          </a:p>
        </p:txBody>
      </p:sp>
      <p:sp>
        <p:nvSpPr>
          <p:cNvPr id="21" name="Rectangle 20">
            <a:extLst>
              <a:ext uri="{FF2B5EF4-FFF2-40B4-BE49-F238E27FC236}">
                <a16:creationId xmlns:a16="http://schemas.microsoft.com/office/drawing/2014/main" id="{5D84B194-D8EA-40BE-B7C5-81A8F4A14918}"/>
              </a:ext>
            </a:extLst>
          </p:cNvPr>
          <p:cNvSpPr/>
          <p:nvPr/>
        </p:nvSpPr>
        <p:spPr>
          <a:xfrm>
            <a:off x="4765256" y="4390280"/>
            <a:ext cx="6943133" cy="630942"/>
          </a:xfrm>
          <a:prstGeom prst="rect">
            <a:avLst/>
          </a:prstGeom>
        </p:spPr>
        <p:txBody>
          <a:bodyPr wrap="square">
            <a:spAutoFit/>
          </a:bodyPr>
          <a:lstStyle/>
          <a:p>
            <a:r>
              <a:rPr lang="en-GB" sz="3500" b="1" dirty="0">
                <a:solidFill>
                  <a:srgbClr val="FF0000"/>
                </a:solidFill>
              </a:rPr>
              <a:t>At the start: </a:t>
            </a:r>
            <a:endParaRPr lang="en-GB" sz="3500" dirty="0">
              <a:solidFill>
                <a:srgbClr val="FF0000"/>
              </a:solidFill>
            </a:endParaRPr>
          </a:p>
        </p:txBody>
      </p:sp>
      <p:sp>
        <p:nvSpPr>
          <p:cNvPr id="22" name="Rectangle 21">
            <a:extLst>
              <a:ext uri="{FF2B5EF4-FFF2-40B4-BE49-F238E27FC236}">
                <a16:creationId xmlns:a16="http://schemas.microsoft.com/office/drawing/2014/main" id="{FA4C93EC-2B15-4E38-8514-043D153FA87F}"/>
              </a:ext>
            </a:extLst>
          </p:cNvPr>
          <p:cNvSpPr/>
          <p:nvPr/>
        </p:nvSpPr>
        <p:spPr>
          <a:xfrm>
            <a:off x="4765256" y="5021222"/>
            <a:ext cx="3949253" cy="630942"/>
          </a:xfrm>
          <a:prstGeom prst="rect">
            <a:avLst/>
          </a:prstGeom>
        </p:spPr>
        <p:txBody>
          <a:bodyPr wrap="square">
            <a:spAutoFit/>
          </a:bodyPr>
          <a:lstStyle/>
          <a:p>
            <a:r>
              <a:rPr lang="en-GB" sz="3500" b="1" dirty="0">
                <a:solidFill>
                  <a:srgbClr val="FF0000"/>
                </a:solidFill>
              </a:rPr>
              <a:t>Kate had 10p more</a:t>
            </a:r>
            <a:endParaRPr lang="en-GB" sz="3500" dirty="0">
              <a:solidFill>
                <a:srgbClr val="FF0000"/>
              </a:solidFill>
            </a:endParaRPr>
          </a:p>
        </p:txBody>
      </p:sp>
      <p:sp>
        <p:nvSpPr>
          <p:cNvPr id="23" name="Rectangle 22">
            <a:extLst>
              <a:ext uri="{FF2B5EF4-FFF2-40B4-BE49-F238E27FC236}">
                <a16:creationId xmlns:a16="http://schemas.microsoft.com/office/drawing/2014/main" id="{23C1A5C4-6BDB-4547-9683-327A2A664E77}"/>
              </a:ext>
            </a:extLst>
          </p:cNvPr>
          <p:cNvSpPr/>
          <p:nvPr/>
        </p:nvSpPr>
        <p:spPr>
          <a:xfrm>
            <a:off x="2754913" y="2494220"/>
            <a:ext cx="1238121" cy="630942"/>
          </a:xfrm>
          <a:prstGeom prst="rect">
            <a:avLst/>
          </a:prstGeom>
        </p:spPr>
        <p:txBody>
          <a:bodyPr wrap="square">
            <a:spAutoFit/>
          </a:bodyPr>
          <a:lstStyle/>
          <a:p>
            <a:r>
              <a:rPr lang="en-GB" sz="3500" b="1" dirty="0">
                <a:solidFill>
                  <a:srgbClr val="FF0000"/>
                </a:solidFill>
                <a:latin typeface="Arial Black" panose="020B0A04020102020204" pitchFamily="34" charset="0"/>
              </a:rPr>
              <a:t>8 5</a:t>
            </a:r>
            <a:endParaRPr lang="en-GB" sz="3500" dirty="0">
              <a:solidFill>
                <a:srgbClr val="FF0000"/>
              </a:solidFill>
              <a:latin typeface="Arial Black" panose="020B0A04020102020204" pitchFamily="34" charset="0"/>
            </a:endParaRPr>
          </a:p>
        </p:txBody>
      </p:sp>
      <p:sp>
        <p:nvSpPr>
          <p:cNvPr id="24" name="Rectangle 23">
            <a:extLst>
              <a:ext uri="{FF2B5EF4-FFF2-40B4-BE49-F238E27FC236}">
                <a16:creationId xmlns:a16="http://schemas.microsoft.com/office/drawing/2014/main" id="{1DF36822-5E3A-4252-8E58-FF892D429777}"/>
              </a:ext>
            </a:extLst>
          </p:cNvPr>
          <p:cNvSpPr/>
          <p:nvPr/>
        </p:nvSpPr>
        <p:spPr>
          <a:xfrm>
            <a:off x="4765256" y="5595441"/>
            <a:ext cx="3949253" cy="630942"/>
          </a:xfrm>
          <a:prstGeom prst="rect">
            <a:avLst/>
          </a:prstGeom>
        </p:spPr>
        <p:txBody>
          <a:bodyPr wrap="square">
            <a:spAutoFit/>
          </a:bodyPr>
          <a:lstStyle/>
          <a:p>
            <a:r>
              <a:rPr lang="en-GB" sz="3500" b="1" dirty="0">
                <a:solidFill>
                  <a:srgbClr val="FF0000"/>
                </a:solidFill>
              </a:rPr>
              <a:t>Jamie had 10p less</a:t>
            </a:r>
            <a:endParaRPr lang="en-GB" sz="3500" dirty="0">
              <a:solidFill>
                <a:srgbClr val="FF0000"/>
              </a:solidFill>
            </a:endParaRPr>
          </a:p>
        </p:txBody>
      </p:sp>
      <p:sp>
        <p:nvSpPr>
          <p:cNvPr id="25" name="Rectangle 24">
            <a:extLst>
              <a:ext uri="{FF2B5EF4-FFF2-40B4-BE49-F238E27FC236}">
                <a16:creationId xmlns:a16="http://schemas.microsoft.com/office/drawing/2014/main" id="{C743F55F-FF5B-413C-AC69-380D2CDDE820}"/>
              </a:ext>
            </a:extLst>
          </p:cNvPr>
          <p:cNvSpPr/>
          <p:nvPr/>
        </p:nvSpPr>
        <p:spPr>
          <a:xfrm>
            <a:off x="2754912" y="3845784"/>
            <a:ext cx="1238121" cy="630942"/>
          </a:xfrm>
          <a:prstGeom prst="rect">
            <a:avLst/>
          </a:prstGeom>
        </p:spPr>
        <p:txBody>
          <a:bodyPr wrap="square">
            <a:spAutoFit/>
          </a:bodyPr>
          <a:lstStyle/>
          <a:p>
            <a:r>
              <a:rPr lang="en-GB" sz="3500" b="1" dirty="0">
                <a:solidFill>
                  <a:srgbClr val="FF0000"/>
                </a:solidFill>
                <a:latin typeface="Arial Black" panose="020B0A04020102020204" pitchFamily="34" charset="0"/>
              </a:rPr>
              <a:t>6 5</a:t>
            </a:r>
            <a:endParaRPr lang="en-GB" sz="3500"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1409159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fade">
                                      <p:cBhvr>
                                        <p:cTn id="51" dur="500"/>
                                        <p:tgtEl>
                                          <p:spTgt spid="19"/>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dissolv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dissolv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dissolve">
                                      <p:cBhvr>
                                        <p:cTn id="66" dur="500"/>
                                        <p:tgtEl>
                                          <p:spTgt spid="22"/>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dissolve">
                                      <p:cBhvr>
                                        <p:cTn id="71" dur="500"/>
                                        <p:tgtEl>
                                          <p:spTgt spid="23"/>
                                        </p:tgtEl>
                                      </p:cBhvr>
                                    </p:animEffect>
                                  </p:childTnLst>
                                </p:cTn>
                              </p:par>
                            </p:childTnLst>
                          </p:cTn>
                        </p:par>
                      </p:childTnLst>
                    </p:cTn>
                  </p:par>
                  <p:par>
                    <p:cTn id="72" fill="hold">
                      <p:stCondLst>
                        <p:cond delay="indefinite"/>
                      </p:stCondLst>
                      <p:childTnLst>
                        <p:par>
                          <p:cTn id="73" fill="hold">
                            <p:stCondLst>
                              <p:cond delay="0"/>
                            </p:stCondLst>
                            <p:childTnLst>
                              <p:par>
                                <p:cTn id="74" presetID="9" presetClass="entr" presetSubtype="0" fill="hold" grpId="0"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dissolv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grpId="0"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dissolve">
                                      <p:cBhvr>
                                        <p:cTn id="8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3" grpId="0"/>
      <p:bldP spid="14" grpId="0"/>
      <p:bldP spid="15" grpId="0"/>
      <p:bldP spid="16" grpId="0"/>
      <p:bldP spid="17" grpId="0"/>
      <p:bldP spid="18" grpId="0"/>
      <p:bldP spid="19" grpId="0"/>
      <p:bldP spid="20" grpId="0"/>
      <p:bldP spid="21" grpId="0"/>
      <p:bldP spid="22" grpId="0"/>
      <p:bldP spid="23" grpId="0"/>
      <p:bldP spid="24" grpId="0"/>
      <p:bldP spid="25"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Purple paint is made by mixing blue and red paint.</a:t>
            </a:r>
          </a:p>
        </p:txBody>
      </p:sp>
      <p:pic>
        <p:nvPicPr>
          <p:cNvPr id="168962" name="Picture 2">
            <a:extLst>
              <a:ext uri="{FF2B5EF4-FFF2-40B4-BE49-F238E27FC236}">
                <a16:creationId xmlns:a16="http://schemas.microsoft.com/office/drawing/2014/main" id="{E4E59366-ADB5-4E37-8C90-2ACFB11D8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9846" y="651364"/>
            <a:ext cx="6826238" cy="151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4532677C-BA6B-4631-8CDB-851FF1039321}"/>
              </a:ext>
            </a:extLst>
          </p:cNvPr>
          <p:cNvSpPr/>
          <p:nvPr/>
        </p:nvSpPr>
        <p:spPr>
          <a:xfrm>
            <a:off x="56122" y="2180240"/>
            <a:ext cx="11581695" cy="2554545"/>
          </a:xfrm>
          <a:prstGeom prst="rect">
            <a:avLst/>
          </a:prstGeom>
        </p:spPr>
        <p:txBody>
          <a:bodyPr wrap="square">
            <a:spAutoFit/>
          </a:bodyPr>
          <a:lstStyle/>
          <a:p>
            <a:r>
              <a:rPr lang="en-US" sz="3200" b="1" dirty="0"/>
              <a:t>Use the picture to work out the missing numbers.</a:t>
            </a:r>
          </a:p>
          <a:p>
            <a:endParaRPr lang="en-US" sz="3200" b="1" dirty="0"/>
          </a:p>
          <a:p>
            <a:r>
              <a:rPr lang="en-US" sz="3200" dirty="0"/>
              <a:t>     For 25 tins of purple paint you need _____ tins of blue paint</a:t>
            </a:r>
          </a:p>
          <a:p>
            <a:endParaRPr lang="en-US" sz="3200" dirty="0"/>
          </a:p>
          <a:p>
            <a:r>
              <a:rPr lang="en-US" sz="3200" dirty="0"/>
              <a:t>     and _____ tins of red paint.</a:t>
            </a:r>
          </a:p>
        </p:txBody>
      </p:sp>
      <p:sp>
        <p:nvSpPr>
          <p:cNvPr id="6" name="Rectangle 5">
            <a:extLst>
              <a:ext uri="{FF2B5EF4-FFF2-40B4-BE49-F238E27FC236}">
                <a16:creationId xmlns:a16="http://schemas.microsoft.com/office/drawing/2014/main" id="{E9E1AFC4-80E3-4F98-B742-C2E95A445A18}"/>
              </a:ext>
            </a:extLst>
          </p:cNvPr>
          <p:cNvSpPr/>
          <p:nvPr/>
        </p:nvSpPr>
        <p:spPr>
          <a:xfrm>
            <a:off x="6016888" y="4442397"/>
            <a:ext cx="537474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blue          2 red          5 purple</a:t>
            </a:r>
          </a:p>
        </p:txBody>
      </p:sp>
      <p:sp>
        <p:nvSpPr>
          <p:cNvPr id="7" name="Rectangle 6">
            <a:extLst>
              <a:ext uri="{FF2B5EF4-FFF2-40B4-BE49-F238E27FC236}">
                <a16:creationId xmlns:a16="http://schemas.microsoft.com/office/drawing/2014/main" id="{5B654934-CAF0-498E-B539-561DD760917D}"/>
              </a:ext>
            </a:extLst>
          </p:cNvPr>
          <p:cNvSpPr/>
          <p:nvPr/>
        </p:nvSpPr>
        <p:spPr>
          <a:xfrm>
            <a:off x="9713384" y="5632404"/>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 purple</a:t>
            </a:r>
          </a:p>
        </p:txBody>
      </p:sp>
      <p:cxnSp>
        <p:nvCxnSpPr>
          <p:cNvPr id="8" name="Straight Arrow Connector 7">
            <a:extLst>
              <a:ext uri="{FF2B5EF4-FFF2-40B4-BE49-F238E27FC236}">
                <a16:creationId xmlns:a16="http://schemas.microsoft.com/office/drawing/2014/main" id="{D5A322B4-AC28-47D5-828A-9B5B29940F1A}"/>
              </a:ext>
            </a:extLst>
          </p:cNvPr>
          <p:cNvCxnSpPr/>
          <p:nvPr/>
        </p:nvCxnSpPr>
        <p:spPr>
          <a:xfrm>
            <a:off x="10428489"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95969097-2FC9-4411-A6E2-8B7CB040EE41}"/>
              </a:ext>
            </a:extLst>
          </p:cNvPr>
          <p:cNvSpPr/>
          <p:nvPr/>
        </p:nvSpPr>
        <p:spPr>
          <a:xfrm>
            <a:off x="10512363"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7C1989C9-366F-491F-BCF9-9D32EFC307BA}"/>
              </a:ext>
            </a:extLst>
          </p:cNvPr>
          <p:cNvCxnSpPr/>
          <p:nvPr/>
        </p:nvCxnSpPr>
        <p:spPr>
          <a:xfrm>
            <a:off x="6378166"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0C4AA10-4674-465E-B790-69A173AF8CFD}"/>
              </a:ext>
            </a:extLst>
          </p:cNvPr>
          <p:cNvSpPr/>
          <p:nvPr/>
        </p:nvSpPr>
        <p:spPr>
          <a:xfrm>
            <a:off x="6462040"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DE2AD656-0C5F-4BB2-998A-A16AD7757AD7}"/>
              </a:ext>
            </a:extLst>
          </p:cNvPr>
          <p:cNvCxnSpPr/>
          <p:nvPr/>
        </p:nvCxnSpPr>
        <p:spPr>
          <a:xfrm>
            <a:off x="8332987"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5AE0450-2180-49F0-B86F-32A417F4FD01}"/>
              </a:ext>
            </a:extLst>
          </p:cNvPr>
          <p:cNvSpPr/>
          <p:nvPr/>
        </p:nvSpPr>
        <p:spPr>
          <a:xfrm>
            <a:off x="8416861"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D3206323-F715-4223-80A5-A1865BA51731}"/>
              </a:ext>
            </a:extLst>
          </p:cNvPr>
          <p:cNvSpPr/>
          <p:nvPr/>
        </p:nvSpPr>
        <p:spPr>
          <a:xfrm>
            <a:off x="5846969" y="5627740"/>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blue</a:t>
            </a:r>
          </a:p>
        </p:txBody>
      </p:sp>
      <p:sp>
        <p:nvSpPr>
          <p:cNvPr id="15" name="Rectangle 14">
            <a:extLst>
              <a:ext uri="{FF2B5EF4-FFF2-40B4-BE49-F238E27FC236}">
                <a16:creationId xmlns:a16="http://schemas.microsoft.com/office/drawing/2014/main" id="{BD227218-D369-492B-95F4-19EE86AABBD6}"/>
              </a:ext>
            </a:extLst>
          </p:cNvPr>
          <p:cNvSpPr/>
          <p:nvPr/>
        </p:nvSpPr>
        <p:spPr>
          <a:xfrm>
            <a:off x="7868643" y="5625198"/>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red</a:t>
            </a:r>
          </a:p>
        </p:txBody>
      </p:sp>
      <p:sp>
        <p:nvSpPr>
          <p:cNvPr id="16" name="Rectangle 15">
            <a:extLst>
              <a:ext uri="{FF2B5EF4-FFF2-40B4-BE49-F238E27FC236}">
                <a16:creationId xmlns:a16="http://schemas.microsoft.com/office/drawing/2014/main" id="{D86CB389-D56B-4D2C-BCF7-432C64525A2B}"/>
              </a:ext>
            </a:extLst>
          </p:cNvPr>
          <p:cNvSpPr/>
          <p:nvPr/>
        </p:nvSpPr>
        <p:spPr>
          <a:xfrm>
            <a:off x="6796598" y="3136342"/>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17" name="Rectangle 16">
            <a:extLst>
              <a:ext uri="{FF2B5EF4-FFF2-40B4-BE49-F238E27FC236}">
                <a16:creationId xmlns:a16="http://schemas.microsoft.com/office/drawing/2014/main" id="{305C3129-03CF-4DF3-B144-E57221D4DC44}"/>
              </a:ext>
            </a:extLst>
          </p:cNvPr>
          <p:cNvSpPr/>
          <p:nvPr/>
        </p:nvSpPr>
        <p:spPr>
          <a:xfrm>
            <a:off x="1571694" y="4097254"/>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8" name="Rectangle 17">
            <a:extLst>
              <a:ext uri="{FF2B5EF4-FFF2-40B4-BE49-F238E27FC236}">
                <a16:creationId xmlns:a16="http://schemas.microsoft.com/office/drawing/2014/main" id="{B31D4E85-7773-4864-9F0C-EAD1D1C0E7A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069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1" grpId="0"/>
      <p:bldP spid="13" grpId="0"/>
      <p:bldP spid="14" grpId="0"/>
      <p:bldP spid="15" grpId="0"/>
      <p:bldP spid="16" grpId="0"/>
      <p:bldP spid="17"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Hayley makes a sequence of numbers.</a:t>
            </a:r>
          </a:p>
          <a:p>
            <a:r>
              <a:rPr lang="en-US" sz="3200" b="1" dirty="0"/>
              <a:t>Her rule is: ‘find half the last number then add 10’</a:t>
            </a:r>
          </a:p>
          <a:p>
            <a:r>
              <a:rPr lang="en-US" sz="3200" b="1" dirty="0"/>
              <a:t>Write in the next two numbers in her sequence.</a:t>
            </a:r>
          </a:p>
        </p:txBody>
      </p:sp>
      <p:pic>
        <p:nvPicPr>
          <p:cNvPr id="3" name="Picture 2">
            <a:extLst>
              <a:ext uri="{FF2B5EF4-FFF2-40B4-BE49-F238E27FC236}">
                <a16:creationId xmlns:a16="http://schemas.microsoft.com/office/drawing/2014/main" id="{4CF2E3AB-D71F-4072-9E20-85F054EF4A33}"/>
              </a:ext>
            </a:extLst>
          </p:cNvPr>
          <p:cNvPicPr>
            <a:picLocks noChangeAspect="1"/>
          </p:cNvPicPr>
          <p:nvPr/>
        </p:nvPicPr>
        <p:blipFill>
          <a:blip r:embed="rId3"/>
          <a:stretch>
            <a:fillRect/>
          </a:stretch>
        </p:blipFill>
        <p:spPr>
          <a:xfrm>
            <a:off x="387928" y="1619660"/>
            <a:ext cx="7176655" cy="913189"/>
          </a:xfrm>
          <a:prstGeom prst="rect">
            <a:avLst/>
          </a:prstGeom>
        </p:spPr>
      </p:pic>
      <p:sp>
        <p:nvSpPr>
          <p:cNvPr id="4" name="Rectangle 3">
            <a:extLst>
              <a:ext uri="{FF2B5EF4-FFF2-40B4-BE49-F238E27FC236}">
                <a16:creationId xmlns:a16="http://schemas.microsoft.com/office/drawing/2014/main" id="{AD706451-37A2-4B2B-9DE7-B4D389CB8785}"/>
              </a:ext>
            </a:extLst>
          </p:cNvPr>
          <p:cNvSpPr/>
          <p:nvPr/>
        </p:nvSpPr>
        <p:spPr>
          <a:xfrm>
            <a:off x="2384152" y="2603027"/>
            <a:ext cx="159210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24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FEC0A20C-4004-4D21-96B2-2BB0D021CD26}"/>
              </a:ext>
            </a:extLst>
          </p:cNvPr>
          <p:cNvSpPr/>
          <p:nvPr/>
        </p:nvSpPr>
        <p:spPr>
          <a:xfrm>
            <a:off x="3860385" y="2603026"/>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12</a:t>
            </a:r>
          </a:p>
        </p:txBody>
      </p:sp>
      <p:sp>
        <p:nvSpPr>
          <p:cNvPr id="7" name="Rectangle 6">
            <a:extLst>
              <a:ext uri="{FF2B5EF4-FFF2-40B4-BE49-F238E27FC236}">
                <a16:creationId xmlns:a16="http://schemas.microsoft.com/office/drawing/2014/main" id="{31CC24D5-E05B-4574-BFE8-C933B94E8281}"/>
              </a:ext>
            </a:extLst>
          </p:cNvPr>
          <p:cNvSpPr/>
          <p:nvPr/>
        </p:nvSpPr>
        <p:spPr>
          <a:xfrm>
            <a:off x="2384152" y="3085424"/>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12 + 10 = </a:t>
            </a:r>
          </a:p>
        </p:txBody>
      </p:sp>
      <p:sp>
        <p:nvSpPr>
          <p:cNvPr id="8" name="Rectangle 7">
            <a:extLst>
              <a:ext uri="{FF2B5EF4-FFF2-40B4-BE49-F238E27FC236}">
                <a16:creationId xmlns:a16="http://schemas.microsoft.com/office/drawing/2014/main" id="{16174737-B2CE-44CF-800B-AD22AE180D91}"/>
              </a:ext>
            </a:extLst>
          </p:cNvPr>
          <p:cNvSpPr/>
          <p:nvPr/>
        </p:nvSpPr>
        <p:spPr>
          <a:xfrm>
            <a:off x="3996865" y="3085423"/>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a:t>
            </a:r>
          </a:p>
        </p:txBody>
      </p:sp>
      <p:sp>
        <p:nvSpPr>
          <p:cNvPr id="9" name="Rectangle 8">
            <a:extLst>
              <a:ext uri="{FF2B5EF4-FFF2-40B4-BE49-F238E27FC236}">
                <a16:creationId xmlns:a16="http://schemas.microsoft.com/office/drawing/2014/main" id="{084BE537-4057-464A-A822-1B307C4757AD}"/>
              </a:ext>
            </a:extLst>
          </p:cNvPr>
          <p:cNvSpPr/>
          <p:nvPr/>
        </p:nvSpPr>
        <p:spPr>
          <a:xfrm>
            <a:off x="4239237" y="1809669"/>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a:t>
            </a:r>
          </a:p>
        </p:txBody>
      </p:sp>
      <p:sp>
        <p:nvSpPr>
          <p:cNvPr id="10" name="Rectangle 9">
            <a:extLst>
              <a:ext uri="{FF2B5EF4-FFF2-40B4-BE49-F238E27FC236}">
                <a16:creationId xmlns:a16="http://schemas.microsoft.com/office/drawing/2014/main" id="{D89B3058-9E2D-4EF5-87D1-63E15697CCB0}"/>
              </a:ext>
            </a:extLst>
          </p:cNvPr>
          <p:cNvSpPr/>
          <p:nvPr/>
        </p:nvSpPr>
        <p:spPr>
          <a:xfrm>
            <a:off x="5929677" y="2603027"/>
            <a:ext cx="159210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11" name="Rectangle 10">
            <a:extLst>
              <a:ext uri="{FF2B5EF4-FFF2-40B4-BE49-F238E27FC236}">
                <a16:creationId xmlns:a16="http://schemas.microsoft.com/office/drawing/2014/main" id="{137FBCE5-BFD3-4247-B61E-2190BFC83023}"/>
              </a:ext>
            </a:extLst>
          </p:cNvPr>
          <p:cNvSpPr/>
          <p:nvPr/>
        </p:nvSpPr>
        <p:spPr>
          <a:xfrm>
            <a:off x="7405910" y="2603026"/>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11</a:t>
            </a:r>
          </a:p>
        </p:txBody>
      </p:sp>
      <p:sp>
        <p:nvSpPr>
          <p:cNvPr id="12" name="Rectangle 11">
            <a:extLst>
              <a:ext uri="{FF2B5EF4-FFF2-40B4-BE49-F238E27FC236}">
                <a16:creationId xmlns:a16="http://schemas.microsoft.com/office/drawing/2014/main" id="{D4FBE3E0-B720-4E63-B58E-B070C54F8C77}"/>
              </a:ext>
            </a:extLst>
          </p:cNvPr>
          <p:cNvSpPr/>
          <p:nvPr/>
        </p:nvSpPr>
        <p:spPr>
          <a:xfrm>
            <a:off x="5929677" y="3085424"/>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11 + 10 = </a:t>
            </a:r>
          </a:p>
        </p:txBody>
      </p:sp>
      <p:sp>
        <p:nvSpPr>
          <p:cNvPr id="13" name="Rectangle 12">
            <a:extLst>
              <a:ext uri="{FF2B5EF4-FFF2-40B4-BE49-F238E27FC236}">
                <a16:creationId xmlns:a16="http://schemas.microsoft.com/office/drawing/2014/main" id="{D1E4A5D1-D55B-437D-B46F-1BE084AD30D8}"/>
              </a:ext>
            </a:extLst>
          </p:cNvPr>
          <p:cNvSpPr/>
          <p:nvPr/>
        </p:nvSpPr>
        <p:spPr>
          <a:xfrm>
            <a:off x="7542390" y="3085423"/>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
        <p:nvSpPr>
          <p:cNvPr id="14" name="Rectangle 13">
            <a:extLst>
              <a:ext uri="{FF2B5EF4-FFF2-40B4-BE49-F238E27FC236}">
                <a16:creationId xmlns:a16="http://schemas.microsoft.com/office/drawing/2014/main" id="{619CF2F1-3005-409E-8CB0-036E8BDB8ACC}"/>
              </a:ext>
            </a:extLst>
          </p:cNvPr>
          <p:cNvSpPr/>
          <p:nvPr/>
        </p:nvSpPr>
        <p:spPr>
          <a:xfrm>
            <a:off x="6524883" y="1805509"/>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Tree>
    <p:extLst>
      <p:ext uri="{BB962C8B-B14F-4D97-AF65-F5344CB8AC3E}">
        <p14:creationId xmlns:p14="http://schemas.microsoft.com/office/powerpoint/2010/main" val="2802905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P spid="10" grpId="0"/>
      <p:bldP spid="11" grpId="0"/>
      <p:bldP spid="12" grpId="0"/>
      <p:bldP spid="13" grpId="0"/>
      <p:bldP spid="14"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2086DA5-7730-48C7-A80F-49917B7265AE}"/>
              </a:ext>
            </a:extLst>
          </p:cNvPr>
          <p:cNvPicPr>
            <a:picLocks noChangeAspect="1"/>
          </p:cNvPicPr>
          <p:nvPr/>
        </p:nvPicPr>
        <p:blipFill>
          <a:blip r:embed="rId3"/>
          <a:stretch>
            <a:fillRect/>
          </a:stretch>
        </p:blipFill>
        <p:spPr>
          <a:xfrm>
            <a:off x="116895" y="616841"/>
            <a:ext cx="11958210" cy="4519139"/>
          </a:xfrm>
          <a:prstGeom prst="rect">
            <a:avLst/>
          </a:prstGeom>
        </p:spPr>
      </p:pic>
      <p:sp>
        <p:nvSpPr>
          <p:cNvPr id="2" name="Rectangle 1">
            <a:extLst>
              <a:ext uri="{FF2B5EF4-FFF2-40B4-BE49-F238E27FC236}">
                <a16:creationId xmlns:a16="http://schemas.microsoft.com/office/drawing/2014/main" id="{E53EEC2F-E292-44A2-8D85-49DF2AFDE1E8}"/>
              </a:ext>
            </a:extLst>
          </p:cNvPr>
          <p:cNvSpPr/>
          <p:nvPr/>
        </p:nvSpPr>
        <p:spPr>
          <a:xfrm>
            <a:off x="56123" y="50000"/>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table shows information about three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 </a:t>
            </a:r>
            <a:endParaRPr lang="en-GB" sz="3200" b="1" dirty="0">
              <a:latin typeface="Calibri" panose="020F0502020204030204" pitchFamily="34" charset="0"/>
            </a:endParaRPr>
          </a:p>
        </p:txBody>
      </p:sp>
      <p:pic>
        <p:nvPicPr>
          <p:cNvPr id="4" name="Picture 8" descr="blue cube">
            <a:extLst>
              <a:ext uri="{FF2B5EF4-FFF2-40B4-BE49-F238E27FC236}">
                <a16:creationId xmlns:a16="http://schemas.microsoft.com/office/drawing/2014/main" id="{A507A736-BF7A-4FDD-8BA9-67688AFFFF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6194" y="1694059"/>
            <a:ext cx="1277103" cy="1277103"/>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6" descr="blue triangular cylinder">
            <a:extLst>
              <a:ext uri="{FF2B5EF4-FFF2-40B4-BE49-F238E27FC236}">
                <a16:creationId xmlns:a16="http://schemas.microsoft.com/office/drawing/2014/main" id="{A3FCF5A9-5A16-48F9-86F8-2DE87F40DF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0436" y="2886364"/>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4" descr="blue square pyramid">
            <a:extLst>
              <a:ext uri="{FF2B5EF4-FFF2-40B4-BE49-F238E27FC236}">
                <a16:creationId xmlns:a16="http://schemas.microsoft.com/office/drawing/2014/main" id="{5ABE14F8-208F-45A6-A596-09D6A0CB44C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44212" y="3941655"/>
            <a:ext cx="1209887" cy="153924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61DFC558-F4D8-4E92-9C9C-DA90F3A2DCE4}"/>
              </a:ext>
            </a:extLst>
          </p:cNvPr>
          <p:cNvSpPr/>
          <p:nvPr/>
        </p:nvSpPr>
        <p:spPr>
          <a:xfrm>
            <a:off x="10015995" y="204477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9991F31D-0FA7-4D00-9DD4-D83B6A4A191D}"/>
              </a:ext>
            </a:extLst>
          </p:cNvPr>
          <p:cNvSpPr/>
          <p:nvPr/>
        </p:nvSpPr>
        <p:spPr>
          <a:xfrm>
            <a:off x="6216909" y="3038899"/>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9" name="Rectangle 8">
            <a:extLst>
              <a:ext uri="{FF2B5EF4-FFF2-40B4-BE49-F238E27FC236}">
                <a16:creationId xmlns:a16="http://schemas.microsoft.com/office/drawing/2014/main" id="{B10221F0-BAB1-4E11-A109-ACFB1D1BAA76}"/>
              </a:ext>
            </a:extLst>
          </p:cNvPr>
          <p:cNvSpPr/>
          <p:nvPr/>
        </p:nvSpPr>
        <p:spPr>
          <a:xfrm>
            <a:off x="10015995" y="3060066"/>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FD994E7D-48B9-48FC-AD3C-F0B8D2BC2D9A}"/>
              </a:ext>
            </a:extLst>
          </p:cNvPr>
          <p:cNvSpPr/>
          <p:nvPr/>
        </p:nvSpPr>
        <p:spPr>
          <a:xfrm>
            <a:off x="6216909" y="4171191"/>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1" name="Rectangle 10">
            <a:extLst>
              <a:ext uri="{FF2B5EF4-FFF2-40B4-BE49-F238E27FC236}">
                <a16:creationId xmlns:a16="http://schemas.microsoft.com/office/drawing/2014/main" id="{BEE8A0EA-3029-4A65-A395-AC3696E4D360}"/>
              </a:ext>
            </a:extLst>
          </p:cNvPr>
          <p:cNvSpPr/>
          <p:nvPr/>
        </p:nvSpPr>
        <p:spPr>
          <a:xfrm>
            <a:off x="10015995" y="4192358"/>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D085B686-D412-4772-9161-56D239C6BBE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4184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3C383D5-B096-4B92-855F-009142738BA8}"/>
              </a:ext>
            </a:extLst>
          </p:cNvPr>
          <p:cNvSpPr/>
          <p:nvPr/>
        </p:nvSpPr>
        <p:spPr>
          <a:xfrm>
            <a:off x="56122" y="50000"/>
            <a:ext cx="11277285" cy="2062103"/>
          </a:xfrm>
          <a:prstGeom prst="rect">
            <a:avLst/>
          </a:prstGeom>
        </p:spPr>
        <p:txBody>
          <a:bodyPr wrap="square">
            <a:spAutoFit/>
          </a:bodyPr>
          <a:lstStyle/>
          <a:p>
            <a:r>
              <a:rPr lang="en-GB" sz="3200" b="1" dirty="0"/>
              <a:t>The numbers in this sequence increase by 30 each time.</a:t>
            </a:r>
          </a:p>
          <a:p>
            <a:r>
              <a:rPr lang="en-GB" sz="3200" dirty="0"/>
              <a:t>   20    50    80    110 …</a:t>
            </a:r>
          </a:p>
          <a:p>
            <a:r>
              <a:rPr lang="en-GB" sz="3200" b="1" dirty="0"/>
              <a:t>The sequence continues in the same way.</a:t>
            </a:r>
          </a:p>
          <a:p>
            <a:r>
              <a:rPr lang="en-GB" sz="3200" b="1" dirty="0"/>
              <a:t>Which number in the sequence will be closest to 300?</a:t>
            </a:r>
          </a:p>
        </p:txBody>
      </p:sp>
      <p:sp>
        <p:nvSpPr>
          <p:cNvPr id="4" name="Rectangle 3">
            <a:extLst>
              <a:ext uri="{FF2B5EF4-FFF2-40B4-BE49-F238E27FC236}">
                <a16:creationId xmlns:a16="http://schemas.microsoft.com/office/drawing/2014/main" id="{B0DA2F2B-0861-4498-A8AD-6A90D1EBD379}"/>
              </a:ext>
            </a:extLst>
          </p:cNvPr>
          <p:cNvSpPr/>
          <p:nvPr/>
        </p:nvSpPr>
        <p:spPr>
          <a:xfrm>
            <a:off x="1595528" y="3484110"/>
            <a:ext cx="54948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Sequence: 20, 50, 80, 110, …</a:t>
            </a:r>
          </a:p>
        </p:txBody>
      </p:sp>
      <p:sp>
        <p:nvSpPr>
          <p:cNvPr id="5" name="Rectangle 4">
            <a:extLst>
              <a:ext uri="{FF2B5EF4-FFF2-40B4-BE49-F238E27FC236}">
                <a16:creationId xmlns:a16="http://schemas.microsoft.com/office/drawing/2014/main" id="{EA58A0A2-22AA-408B-B069-037C92F8B6BB}"/>
              </a:ext>
            </a:extLst>
          </p:cNvPr>
          <p:cNvSpPr/>
          <p:nvPr/>
        </p:nvSpPr>
        <p:spPr>
          <a:xfrm>
            <a:off x="683624" y="2233148"/>
            <a:ext cx="62718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30: 30, 60, 90, 120, …</a:t>
            </a:r>
          </a:p>
        </p:txBody>
      </p:sp>
      <p:cxnSp>
        <p:nvCxnSpPr>
          <p:cNvPr id="6" name="Straight Arrow Connector 5">
            <a:extLst>
              <a:ext uri="{FF2B5EF4-FFF2-40B4-BE49-F238E27FC236}">
                <a16:creationId xmlns:a16="http://schemas.microsoft.com/office/drawing/2014/main" id="{0D893695-E3E9-4836-89F0-B912AE5075C9}"/>
              </a:ext>
            </a:extLst>
          </p:cNvPr>
          <p:cNvCxnSpPr/>
          <p:nvPr/>
        </p:nvCxnSpPr>
        <p:spPr>
          <a:xfrm>
            <a:off x="3740118" y="298253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43095B7A-2AC8-4BD9-872D-4237009E451D}"/>
              </a:ext>
            </a:extLst>
          </p:cNvPr>
          <p:cNvSpPr/>
          <p:nvPr/>
        </p:nvSpPr>
        <p:spPr>
          <a:xfrm>
            <a:off x="3823992" y="2889406"/>
            <a:ext cx="1186543" cy="523220"/>
          </a:xfrm>
          <a:prstGeom prst="rect">
            <a:avLst/>
          </a:prstGeom>
        </p:spPr>
        <p:txBody>
          <a:bodyPr wrap="none">
            <a:spAutoFit/>
          </a:bodyPr>
          <a:lstStyle/>
          <a:p>
            <a:r>
              <a:rPr lang="en-GB" sz="2800" b="1" dirty="0">
                <a:solidFill>
                  <a:srgbClr val="002060"/>
                </a:solidFill>
                <a:latin typeface="Calibri" panose="020F0502020204030204" pitchFamily="34" charset="0"/>
              </a:rPr>
              <a:t>10 less</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A7375A73-5DD3-4062-9A19-8F8C44A449E3}"/>
              </a:ext>
            </a:extLst>
          </p:cNvPr>
          <p:cNvSpPr/>
          <p:nvPr/>
        </p:nvSpPr>
        <p:spPr>
          <a:xfrm>
            <a:off x="6985412" y="223314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a:t>
            </a:r>
          </a:p>
        </p:txBody>
      </p:sp>
      <p:cxnSp>
        <p:nvCxnSpPr>
          <p:cNvPr id="9" name="Straight Arrow Connector 8">
            <a:extLst>
              <a:ext uri="{FF2B5EF4-FFF2-40B4-BE49-F238E27FC236}">
                <a16:creationId xmlns:a16="http://schemas.microsoft.com/office/drawing/2014/main" id="{FC2479E8-CA84-4AC6-8E89-EEADE4B59CC5}"/>
              </a:ext>
            </a:extLst>
          </p:cNvPr>
          <p:cNvCxnSpPr/>
          <p:nvPr/>
        </p:nvCxnSpPr>
        <p:spPr>
          <a:xfrm>
            <a:off x="7363718" y="298253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A4623754-DF6B-4493-BC7C-720F5CFE503C}"/>
              </a:ext>
            </a:extLst>
          </p:cNvPr>
          <p:cNvSpPr/>
          <p:nvPr/>
        </p:nvSpPr>
        <p:spPr>
          <a:xfrm>
            <a:off x="7447592" y="2889406"/>
            <a:ext cx="1186543" cy="523220"/>
          </a:xfrm>
          <a:prstGeom prst="rect">
            <a:avLst/>
          </a:prstGeom>
        </p:spPr>
        <p:txBody>
          <a:bodyPr wrap="none">
            <a:spAutoFit/>
          </a:bodyPr>
          <a:lstStyle/>
          <a:p>
            <a:r>
              <a:rPr lang="en-GB" sz="2800" b="1" dirty="0">
                <a:solidFill>
                  <a:srgbClr val="002060"/>
                </a:solidFill>
                <a:latin typeface="Calibri" panose="020F0502020204030204" pitchFamily="34" charset="0"/>
              </a:rPr>
              <a:t>10 less</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1" name="Rectangle 10">
            <a:extLst>
              <a:ext uri="{FF2B5EF4-FFF2-40B4-BE49-F238E27FC236}">
                <a16:creationId xmlns:a16="http://schemas.microsoft.com/office/drawing/2014/main" id="{99A5DDFD-F993-4850-A8EE-E74E617CB907}"/>
              </a:ext>
            </a:extLst>
          </p:cNvPr>
          <p:cNvSpPr/>
          <p:nvPr/>
        </p:nvSpPr>
        <p:spPr>
          <a:xfrm>
            <a:off x="6955435" y="3484109"/>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a:t>
            </a:r>
          </a:p>
        </p:txBody>
      </p:sp>
      <p:sp>
        <p:nvSpPr>
          <p:cNvPr id="12" name="Rectangle 11">
            <a:extLst>
              <a:ext uri="{FF2B5EF4-FFF2-40B4-BE49-F238E27FC236}">
                <a16:creationId xmlns:a16="http://schemas.microsoft.com/office/drawing/2014/main" id="{DF6F40E5-1D1E-4E9A-96AA-881EE6741E6B}"/>
              </a:ext>
            </a:extLst>
          </p:cNvPr>
          <p:cNvSpPr/>
          <p:nvPr/>
        </p:nvSpPr>
        <p:spPr>
          <a:xfrm>
            <a:off x="7916265" y="223314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330</a:t>
            </a:r>
          </a:p>
        </p:txBody>
      </p:sp>
      <p:sp>
        <p:nvSpPr>
          <p:cNvPr id="15" name="Rectangle 14">
            <a:extLst>
              <a:ext uri="{FF2B5EF4-FFF2-40B4-BE49-F238E27FC236}">
                <a16:creationId xmlns:a16="http://schemas.microsoft.com/office/drawing/2014/main" id="{F785F21C-BE2B-4068-894D-FC338261BCA4}"/>
              </a:ext>
            </a:extLst>
          </p:cNvPr>
          <p:cNvSpPr/>
          <p:nvPr/>
        </p:nvSpPr>
        <p:spPr>
          <a:xfrm>
            <a:off x="7886288" y="3484109"/>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320</a:t>
            </a:r>
          </a:p>
        </p:txBody>
      </p:sp>
      <p:cxnSp>
        <p:nvCxnSpPr>
          <p:cNvPr id="16" name="Straight Arrow Connector 15">
            <a:extLst>
              <a:ext uri="{FF2B5EF4-FFF2-40B4-BE49-F238E27FC236}">
                <a16:creationId xmlns:a16="http://schemas.microsoft.com/office/drawing/2014/main" id="{7B075496-2778-44AD-8BD6-84618C5959F0}"/>
              </a:ext>
            </a:extLst>
          </p:cNvPr>
          <p:cNvCxnSpPr/>
          <p:nvPr/>
        </p:nvCxnSpPr>
        <p:spPr>
          <a:xfrm flipV="1">
            <a:off x="7363718" y="4002377"/>
            <a:ext cx="0" cy="554636"/>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96E13134-D315-40BB-A456-40A8D81D820D}"/>
              </a:ext>
            </a:extLst>
          </p:cNvPr>
          <p:cNvSpPr/>
          <p:nvPr/>
        </p:nvSpPr>
        <p:spPr>
          <a:xfrm>
            <a:off x="6721986" y="4473460"/>
            <a:ext cx="145121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closest</a:t>
            </a:r>
          </a:p>
        </p:txBody>
      </p:sp>
      <p:sp>
        <p:nvSpPr>
          <p:cNvPr id="19" name="Rectangle 18">
            <a:extLst>
              <a:ext uri="{FF2B5EF4-FFF2-40B4-BE49-F238E27FC236}">
                <a16:creationId xmlns:a16="http://schemas.microsoft.com/office/drawing/2014/main" id="{2AD0D648-0C0B-403A-B946-A144D268C5AA}"/>
              </a:ext>
            </a:extLst>
          </p:cNvPr>
          <p:cNvSpPr/>
          <p:nvPr/>
        </p:nvSpPr>
        <p:spPr>
          <a:xfrm>
            <a:off x="9251429" y="152732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a:t>
            </a:r>
          </a:p>
        </p:txBody>
      </p:sp>
      <p:sp>
        <p:nvSpPr>
          <p:cNvPr id="20" name="Rectangle 19">
            <a:extLst>
              <a:ext uri="{FF2B5EF4-FFF2-40B4-BE49-F238E27FC236}">
                <a16:creationId xmlns:a16="http://schemas.microsoft.com/office/drawing/2014/main" id="{FE67FEBB-0105-4C41-BB8F-498A5113DACA}"/>
              </a:ext>
            </a:extLst>
          </p:cNvPr>
          <p:cNvSpPr/>
          <p:nvPr/>
        </p:nvSpPr>
        <p:spPr>
          <a:xfrm>
            <a:off x="3762766" y="532036"/>
            <a:ext cx="59184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140, 170, 200, 230, 260, 290, 320</a:t>
            </a:r>
          </a:p>
        </p:txBody>
      </p:sp>
    </p:spTree>
    <p:extLst>
      <p:ext uri="{BB962C8B-B14F-4D97-AF65-F5344CB8AC3E}">
        <p14:creationId xmlns:p14="http://schemas.microsoft.com/office/powerpoint/2010/main" val="291237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10" grpId="0"/>
      <p:bldP spid="11" grpId="0"/>
      <p:bldP spid="12" grpId="0"/>
      <p:bldP spid="15" grpId="0"/>
      <p:bldP spid="18" grpId="0"/>
      <p:bldP spid="19" grpId="0"/>
      <p:bldP spid="20"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Explain why 16 is a square number.</a:t>
            </a:r>
          </a:p>
        </p:txBody>
      </p:sp>
      <p:sp>
        <p:nvSpPr>
          <p:cNvPr id="4" name="TextBox 3">
            <a:extLst>
              <a:ext uri="{FF2B5EF4-FFF2-40B4-BE49-F238E27FC236}">
                <a16:creationId xmlns:a16="http://schemas.microsoft.com/office/drawing/2014/main" id="{2AA0C9CC-6A24-483D-AB88-79DF777B1F17}"/>
              </a:ext>
            </a:extLst>
          </p:cNvPr>
          <p:cNvSpPr txBox="1"/>
          <p:nvPr/>
        </p:nvSpPr>
        <p:spPr>
          <a:xfrm>
            <a:off x="493384" y="819560"/>
            <a:ext cx="2002166" cy="584775"/>
          </a:xfrm>
          <a:prstGeom prst="rect">
            <a:avLst/>
          </a:prstGeom>
          <a:noFill/>
        </p:spPr>
        <p:txBody>
          <a:bodyPr wrap="square" rtlCol="0">
            <a:spAutoFit/>
          </a:bodyPr>
          <a:lstStyle/>
          <a:p>
            <a:r>
              <a:rPr lang="en-GB" sz="3200" b="1" dirty="0">
                <a:solidFill>
                  <a:srgbClr val="FF0000"/>
                </a:solidFill>
              </a:rPr>
              <a:t>4 x 4 = 16</a:t>
            </a:r>
          </a:p>
        </p:txBody>
      </p:sp>
      <p:sp>
        <p:nvSpPr>
          <p:cNvPr id="5" name="TextBox 4">
            <a:extLst>
              <a:ext uri="{FF2B5EF4-FFF2-40B4-BE49-F238E27FC236}">
                <a16:creationId xmlns:a16="http://schemas.microsoft.com/office/drawing/2014/main" id="{A60E5E49-F9E8-47FB-9787-1136F85C9463}"/>
              </a:ext>
            </a:extLst>
          </p:cNvPr>
          <p:cNvSpPr txBox="1"/>
          <p:nvPr/>
        </p:nvSpPr>
        <p:spPr>
          <a:xfrm>
            <a:off x="493384" y="1404335"/>
            <a:ext cx="10974716" cy="584775"/>
          </a:xfrm>
          <a:prstGeom prst="rect">
            <a:avLst/>
          </a:prstGeom>
          <a:noFill/>
        </p:spPr>
        <p:txBody>
          <a:bodyPr wrap="square" rtlCol="0">
            <a:spAutoFit/>
          </a:bodyPr>
          <a:lstStyle/>
          <a:p>
            <a:r>
              <a:rPr lang="en-GB" sz="3200" b="1" dirty="0">
                <a:solidFill>
                  <a:srgbClr val="FF0000"/>
                </a:solidFill>
              </a:rPr>
              <a:t>You get a square number when you multiply a number by itself.</a:t>
            </a:r>
          </a:p>
        </p:txBody>
      </p:sp>
      <p:sp>
        <p:nvSpPr>
          <p:cNvPr id="6" name="Rectangle 5">
            <a:extLst>
              <a:ext uri="{FF2B5EF4-FFF2-40B4-BE49-F238E27FC236}">
                <a16:creationId xmlns:a16="http://schemas.microsoft.com/office/drawing/2014/main" id="{2E74159E-4DD5-4758-AAA2-097AC1DC27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8612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A13D61E6-F88A-40F9-878E-3374DB09A434}"/>
              </a:ext>
            </a:extLst>
          </p:cNvPr>
          <p:cNvGrpSpPr/>
          <p:nvPr/>
        </p:nvGrpSpPr>
        <p:grpSpPr>
          <a:xfrm>
            <a:off x="0" y="-121230"/>
            <a:ext cx="12192000" cy="6858582"/>
            <a:chOff x="0" y="-19632"/>
            <a:chExt cx="12192000" cy="6858582"/>
          </a:xfrm>
        </p:grpSpPr>
        <p:cxnSp>
          <p:nvCxnSpPr>
            <p:cNvPr id="11" name="Straight Connector 10">
              <a:extLst>
                <a:ext uri="{FF2B5EF4-FFF2-40B4-BE49-F238E27FC236}">
                  <a16:creationId xmlns:a16="http://schemas.microsoft.com/office/drawing/2014/main" id="{5950D51E-725A-4CD3-85D3-6D9648D6825B}"/>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31082E4-F0FD-4199-8480-456F07242E1E}"/>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4890E48-7E0D-4728-9F10-6AEAB82F990E}"/>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24B9638-319A-4D4E-863E-DE7C357E1A9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ACC2349-6C0A-437D-89F5-9DD4473866FE}"/>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8487159-7CDF-499F-B251-354488095586}"/>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67917AE-FA35-4F75-90DF-8BA612889AEE}"/>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17FA136-D2F9-49AF-A170-EC3B5872684E}"/>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D2138D-F2E3-4B52-B886-5D73F8FCE657}"/>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3BD44E-F099-4233-BD64-52EBF0A065B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9ADAB55-7AC2-49C6-835C-FFB8CE4D78BF}"/>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CE9123D-57B7-4321-9234-EF6BA1D4F1CF}"/>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1CE4DF4-AE76-4926-8FAC-EF7CDB0A2DB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73E4C5A-3A04-4410-A554-92F6BE778A7E}"/>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5A9AD3F-D0D7-4AA9-A4CB-5948EC116B82}"/>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D4CE985-2C24-4629-BF3C-998FE1211A2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C981A08-026C-4ABA-ACAD-F93B523D205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6C534746-C20E-40F4-B558-760590EF258A}"/>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1B674E-B765-4D57-9795-C1BD96E98805}"/>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74D36B7-B940-4580-98D4-715215DB7602}"/>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7FB3F2C-A736-46FC-8884-9E5FA1AD3B38}"/>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CD34D815-1B6E-4C34-A747-0BAFF0F69E0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C239565-F5AE-4BB4-8420-BFBC2B7D2DE1}"/>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EC7414B-2B19-4923-B9BC-DD8B88CE3FE6}"/>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532D227-5E55-49C1-BA47-54D3006E4CB8}"/>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C486FC7-163F-4ED0-9348-2513D7C7FC16}"/>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FDFEAD7-D6D0-4356-9F94-9B543E96278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62E732B-152E-4E68-B336-485E0A11B2D2}"/>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6144FC5-0696-4E7A-A435-2301788846EF}"/>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25425BC-BEF6-4872-AE58-FCF58A7D3A03}"/>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EED4265-F70E-41EE-A436-718340D0D7F3}"/>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4158817-C448-40FA-8BC6-E5FF03938441}"/>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BEA87B7-AFBC-4A66-92EC-C78F5B16CBA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43FA8E0-38E9-4EE5-B809-31B558075346}"/>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01CEEA1-1C49-4FEF-A681-9A0F2F90D773}"/>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BDEB5B1-86B0-4239-8C95-B70A8F822B0A}"/>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DADCD1F-D6E6-44E2-8EAE-CCBF804FEE34}"/>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FE2AF22-DC5E-4FBD-B593-DD753DCFA146}"/>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54AEBB5-EB00-4098-9C64-8636386966C0}"/>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99136B0-7F79-4F11-9EF5-6D0D6D85B175}"/>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DF060ECB-CE46-480A-AD8F-3B3B0A89F87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BFF1643-83EB-45B1-88E6-10084349BDB8}"/>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8ADD6EA0-99D5-4B58-B8D2-B1D73E3C2627}"/>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84775"/>
          </a:xfrm>
          <a:prstGeom prst="rect">
            <a:avLst/>
          </a:prstGeom>
          <a:solidFill>
            <a:schemeClr val="bg1"/>
          </a:solidFill>
        </p:spPr>
        <p:txBody>
          <a:bodyPr wrap="square">
            <a:spAutoFit/>
          </a:bodyPr>
          <a:lstStyle/>
          <a:p>
            <a:r>
              <a:rPr lang="en-US" sz="3200" b="1" dirty="0"/>
              <a:t>Here is some flour on a weighing scale.</a:t>
            </a:r>
          </a:p>
        </p:txBody>
      </p:sp>
      <p:pic>
        <p:nvPicPr>
          <p:cNvPr id="3" name="Picture 2">
            <a:extLst>
              <a:ext uri="{FF2B5EF4-FFF2-40B4-BE49-F238E27FC236}">
                <a16:creationId xmlns:a16="http://schemas.microsoft.com/office/drawing/2014/main" id="{E2F007BD-BF89-4A89-BCB5-026AC9347060}"/>
              </a:ext>
            </a:extLst>
          </p:cNvPr>
          <p:cNvPicPr>
            <a:picLocks noChangeAspect="1"/>
          </p:cNvPicPr>
          <p:nvPr/>
        </p:nvPicPr>
        <p:blipFill>
          <a:blip r:embed="rId3"/>
          <a:stretch>
            <a:fillRect/>
          </a:stretch>
        </p:blipFill>
        <p:spPr>
          <a:xfrm>
            <a:off x="186603" y="634775"/>
            <a:ext cx="6216915" cy="4039899"/>
          </a:xfrm>
          <a:prstGeom prst="rect">
            <a:avLst/>
          </a:prstGeom>
        </p:spPr>
      </p:pic>
      <p:sp>
        <p:nvSpPr>
          <p:cNvPr id="5" name="Rectangle 4">
            <a:extLst>
              <a:ext uri="{FF2B5EF4-FFF2-40B4-BE49-F238E27FC236}">
                <a16:creationId xmlns:a16="http://schemas.microsoft.com/office/drawing/2014/main" id="{E760D32C-4D76-4548-B44C-82AAF0A8BE7F}"/>
              </a:ext>
            </a:extLst>
          </p:cNvPr>
          <p:cNvSpPr/>
          <p:nvPr/>
        </p:nvSpPr>
        <p:spPr>
          <a:xfrm>
            <a:off x="6403518" y="634775"/>
            <a:ext cx="5731921" cy="1077218"/>
          </a:xfrm>
          <a:prstGeom prst="rect">
            <a:avLst/>
          </a:prstGeom>
          <a:solidFill>
            <a:schemeClr val="bg1"/>
          </a:solidFill>
        </p:spPr>
        <p:txBody>
          <a:bodyPr wrap="square">
            <a:spAutoFit/>
          </a:bodyPr>
          <a:lstStyle/>
          <a:p>
            <a:r>
              <a:rPr lang="en-US" sz="3200" b="1" dirty="0"/>
              <a:t>How many grams of flour are on the scale?</a:t>
            </a:r>
          </a:p>
        </p:txBody>
      </p:sp>
      <p:sp>
        <p:nvSpPr>
          <p:cNvPr id="6" name="Rectangle 5">
            <a:extLst>
              <a:ext uri="{FF2B5EF4-FFF2-40B4-BE49-F238E27FC236}">
                <a16:creationId xmlns:a16="http://schemas.microsoft.com/office/drawing/2014/main" id="{BB9BEB76-78CA-4CA9-9BCF-12F03AE0D24F}"/>
              </a:ext>
            </a:extLst>
          </p:cNvPr>
          <p:cNvSpPr/>
          <p:nvPr/>
        </p:nvSpPr>
        <p:spPr>
          <a:xfrm>
            <a:off x="6403518" y="2890391"/>
            <a:ext cx="5731920" cy="1569660"/>
          </a:xfrm>
          <a:prstGeom prst="rect">
            <a:avLst/>
          </a:prstGeom>
          <a:solidFill>
            <a:schemeClr val="bg1"/>
          </a:solidFill>
        </p:spPr>
        <p:txBody>
          <a:bodyPr wrap="square">
            <a:spAutoFit/>
          </a:bodyPr>
          <a:lstStyle/>
          <a:p>
            <a:r>
              <a:rPr lang="en-US" sz="3200" b="1" dirty="0"/>
              <a:t>How much more flour must be added to the scale to make 1.6kg?</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TextBox 54">
            <a:extLst>
              <a:ext uri="{FF2B5EF4-FFF2-40B4-BE49-F238E27FC236}">
                <a16:creationId xmlns:a16="http://schemas.microsoft.com/office/drawing/2014/main" id="{C6344761-F3AD-4DC7-8310-1A9FC9BAD538}"/>
              </a:ext>
            </a:extLst>
          </p:cNvPr>
          <p:cNvSpPr txBox="1"/>
          <p:nvPr/>
        </p:nvSpPr>
        <p:spPr>
          <a:xfrm>
            <a:off x="8026460" y="4451063"/>
            <a:ext cx="11692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56" name="TextBox 55">
            <a:extLst>
              <a:ext uri="{FF2B5EF4-FFF2-40B4-BE49-F238E27FC236}">
                <a16:creationId xmlns:a16="http://schemas.microsoft.com/office/drawing/2014/main" id="{79A4933F-7F41-4943-814B-FE970A2138A2}"/>
              </a:ext>
            </a:extLst>
          </p:cNvPr>
          <p:cNvSpPr txBox="1"/>
          <p:nvPr/>
        </p:nvSpPr>
        <p:spPr>
          <a:xfrm>
            <a:off x="8035176" y="4879894"/>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a:t>
            </a:r>
          </a:p>
        </p:txBody>
      </p:sp>
      <p:sp>
        <p:nvSpPr>
          <p:cNvPr id="57" name="TextBox 56">
            <a:extLst>
              <a:ext uri="{FF2B5EF4-FFF2-40B4-BE49-F238E27FC236}">
                <a16:creationId xmlns:a16="http://schemas.microsoft.com/office/drawing/2014/main" id="{22C629CA-D32F-4B8E-A9C5-61F382A4C974}"/>
              </a:ext>
            </a:extLst>
          </p:cNvPr>
          <p:cNvSpPr txBox="1"/>
          <p:nvPr/>
        </p:nvSpPr>
        <p:spPr>
          <a:xfrm>
            <a:off x="7593488" y="4851758"/>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58" name="Straight Connector 57">
            <a:extLst>
              <a:ext uri="{FF2B5EF4-FFF2-40B4-BE49-F238E27FC236}">
                <a16:creationId xmlns:a16="http://schemas.microsoft.com/office/drawing/2014/main" id="{06A3A392-F235-4637-9583-41481A0A8138}"/>
              </a:ext>
            </a:extLst>
          </p:cNvPr>
          <p:cNvCxnSpPr>
            <a:cxnSpLocks/>
          </p:cNvCxnSpPr>
          <p:nvPr/>
        </p:nvCxnSpPr>
        <p:spPr>
          <a:xfrm>
            <a:off x="7609435" y="5394106"/>
            <a:ext cx="13405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BAA7833A-4498-4C73-B5E4-297B3601A0FC}"/>
              </a:ext>
            </a:extLst>
          </p:cNvPr>
          <p:cNvCxnSpPr>
            <a:cxnSpLocks/>
          </p:cNvCxnSpPr>
          <p:nvPr/>
        </p:nvCxnSpPr>
        <p:spPr>
          <a:xfrm>
            <a:off x="7609435" y="5836561"/>
            <a:ext cx="13405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45F88B27-5740-4B49-BF8E-68605C1B057E}"/>
              </a:ext>
            </a:extLst>
          </p:cNvPr>
          <p:cNvSpPr txBox="1"/>
          <p:nvPr/>
        </p:nvSpPr>
        <p:spPr>
          <a:xfrm>
            <a:off x="8332936" y="5326082"/>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2" name="TextBox 61">
            <a:extLst>
              <a:ext uri="{FF2B5EF4-FFF2-40B4-BE49-F238E27FC236}">
                <a16:creationId xmlns:a16="http://schemas.microsoft.com/office/drawing/2014/main" id="{B61342C4-4792-4D38-A553-37EC0A286B57}"/>
              </a:ext>
            </a:extLst>
          </p:cNvPr>
          <p:cNvSpPr txBox="1"/>
          <p:nvPr/>
        </p:nvSpPr>
        <p:spPr>
          <a:xfrm>
            <a:off x="8489018" y="5314585"/>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3" name="TextBox 62">
            <a:extLst>
              <a:ext uri="{FF2B5EF4-FFF2-40B4-BE49-F238E27FC236}">
                <a16:creationId xmlns:a16="http://schemas.microsoft.com/office/drawing/2014/main" id="{348119B6-2295-453E-9DF3-435655622366}"/>
              </a:ext>
            </a:extLst>
          </p:cNvPr>
          <p:cNvSpPr txBox="1"/>
          <p:nvPr/>
        </p:nvSpPr>
        <p:spPr>
          <a:xfrm>
            <a:off x="8028383" y="53111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4" name="TextBox 63">
            <a:extLst>
              <a:ext uri="{FF2B5EF4-FFF2-40B4-BE49-F238E27FC236}">
                <a16:creationId xmlns:a16="http://schemas.microsoft.com/office/drawing/2014/main" id="{7EF9CDCE-20C7-47A8-8892-E58C2C3941F3}"/>
              </a:ext>
            </a:extLst>
          </p:cNvPr>
          <p:cNvSpPr txBox="1"/>
          <p:nvPr/>
        </p:nvSpPr>
        <p:spPr>
          <a:xfrm>
            <a:off x="8908446" y="5311934"/>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kilograms</a:t>
            </a:r>
          </a:p>
        </p:txBody>
      </p:sp>
      <p:sp>
        <p:nvSpPr>
          <p:cNvPr id="65" name="TextBox 64">
            <a:extLst>
              <a:ext uri="{FF2B5EF4-FFF2-40B4-BE49-F238E27FC236}">
                <a16:creationId xmlns:a16="http://schemas.microsoft.com/office/drawing/2014/main" id="{0C9081F2-426C-458E-BC42-4CB152E91506}"/>
              </a:ext>
            </a:extLst>
          </p:cNvPr>
          <p:cNvSpPr txBox="1"/>
          <p:nvPr/>
        </p:nvSpPr>
        <p:spPr>
          <a:xfrm>
            <a:off x="7606855" y="1749562"/>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 kg </a:t>
            </a:r>
            <a:r>
              <a:rPr lang="en-GB" sz="28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a:t>
            </a:r>
          </a:p>
        </p:txBody>
      </p:sp>
      <p:sp>
        <p:nvSpPr>
          <p:cNvPr id="66" name="TextBox 65">
            <a:extLst>
              <a:ext uri="{FF2B5EF4-FFF2-40B4-BE49-F238E27FC236}">
                <a16:creationId xmlns:a16="http://schemas.microsoft.com/office/drawing/2014/main" id="{C86307F4-DCBE-482C-9442-9FE16EE21165}"/>
              </a:ext>
            </a:extLst>
          </p:cNvPr>
          <p:cNvSpPr txBox="1"/>
          <p:nvPr/>
        </p:nvSpPr>
        <p:spPr>
          <a:xfrm>
            <a:off x="9834661" y="1762468"/>
            <a:ext cx="19655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 0 g</a:t>
            </a:r>
          </a:p>
        </p:txBody>
      </p:sp>
      <p:sp>
        <p:nvSpPr>
          <p:cNvPr id="67" name="TextBox 66">
            <a:extLst>
              <a:ext uri="{FF2B5EF4-FFF2-40B4-BE49-F238E27FC236}">
                <a16:creationId xmlns:a16="http://schemas.microsoft.com/office/drawing/2014/main" id="{E55159AE-C5E9-4399-9E52-1C4549D214B0}"/>
              </a:ext>
            </a:extLst>
          </p:cNvPr>
          <p:cNvSpPr txBox="1"/>
          <p:nvPr/>
        </p:nvSpPr>
        <p:spPr>
          <a:xfrm>
            <a:off x="7892751" y="2190278"/>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8" name="TextBox 67">
            <a:extLst>
              <a:ext uri="{FF2B5EF4-FFF2-40B4-BE49-F238E27FC236}">
                <a16:creationId xmlns:a16="http://schemas.microsoft.com/office/drawing/2014/main" id="{B99B15AD-0CF1-4948-8AE0-BBC95C141534}"/>
              </a:ext>
            </a:extLst>
          </p:cNvPr>
          <p:cNvSpPr txBox="1"/>
          <p:nvPr/>
        </p:nvSpPr>
        <p:spPr>
          <a:xfrm>
            <a:off x="6265162" y="2195717"/>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9" name="TextBox 68">
            <a:extLst>
              <a:ext uri="{FF2B5EF4-FFF2-40B4-BE49-F238E27FC236}">
                <a16:creationId xmlns:a16="http://schemas.microsoft.com/office/drawing/2014/main" id="{2EB2D981-092E-4D8D-8901-CE02425A03BA}"/>
              </a:ext>
            </a:extLst>
          </p:cNvPr>
          <p:cNvSpPr txBox="1"/>
          <p:nvPr/>
        </p:nvSpPr>
        <p:spPr>
          <a:xfrm>
            <a:off x="6683748" y="2195717"/>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0" name="TextBox 69">
            <a:extLst>
              <a:ext uri="{FF2B5EF4-FFF2-40B4-BE49-F238E27FC236}">
                <a16:creationId xmlns:a16="http://schemas.microsoft.com/office/drawing/2014/main" id="{10922583-51AC-4F5D-A914-0760D4044BAE}"/>
              </a:ext>
            </a:extLst>
          </p:cNvPr>
          <p:cNvSpPr txBox="1"/>
          <p:nvPr/>
        </p:nvSpPr>
        <p:spPr>
          <a:xfrm>
            <a:off x="7147141" y="2195717"/>
            <a:ext cx="9324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71" name="TextBox 70">
            <a:extLst>
              <a:ext uri="{FF2B5EF4-FFF2-40B4-BE49-F238E27FC236}">
                <a16:creationId xmlns:a16="http://schemas.microsoft.com/office/drawing/2014/main" id="{E671C453-623D-4A0C-81BA-119088A2CF17}"/>
              </a:ext>
            </a:extLst>
          </p:cNvPr>
          <p:cNvSpPr txBox="1"/>
          <p:nvPr/>
        </p:nvSpPr>
        <p:spPr>
          <a:xfrm>
            <a:off x="7594720" y="2184131"/>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 0 0 kg</a:t>
            </a:r>
          </a:p>
        </p:txBody>
      </p:sp>
    </p:spTree>
    <p:extLst>
      <p:ext uri="{BB962C8B-B14F-4D97-AF65-F5344CB8AC3E}">
        <p14:creationId xmlns:p14="http://schemas.microsoft.com/office/powerpoint/2010/main" val="124812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7"/>
                                        </p:tgtEl>
                                        <p:attrNameLst>
                                          <p:attrName>style.visibility</p:attrName>
                                        </p:attrNameLst>
                                      </p:cBhvr>
                                      <p:to>
                                        <p:strVal val="visible"/>
                                      </p:to>
                                    </p:set>
                                    <p:animEffect transition="in" filter="fade">
                                      <p:cBhvr>
                                        <p:cTn id="17" dur="500"/>
                                        <p:tgtEl>
                                          <p:spTgt spid="6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500"/>
                                        <p:tgtEl>
                                          <p:spTgt spid="6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500"/>
                                        <p:tgtEl>
                                          <p:spTgt spid="6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500"/>
                                        <p:tgtEl>
                                          <p:spTgt spid="7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67"/>
                                        </p:tgtEl>
                                      </p:cBhvr>
                                    </p:animEffect>
                                    <p:set>
                                      <p:cBhvr>
                                        <p:cTn id="37" dur="1" fill="hold">
                                          <p:stCondLst>
                                            <p:cond delay="499"/>
                                          </p:stCondLst>
                                        </p:cTn>
                                        <p:tgtEl>
                                          <p:spTgt spid="67"/>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68"/>
                                        </p:tgtEl>
                                      </p:cBhvr>
                                    </p:animEffect>
                                    <p:set>
                                      <p:cBhvr>
                                        <p:cTn id="40" dur="1" fill="hold">
                                          <p:stCondLst>
                                            <p:cond delay="499"/>
                                          </p:stCondLst>
                                        </p:cTn>
                                        <p:tgtEl>
                                          <p:spTgt spid="68"/>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69"/>
                                        </p:tgtEl>
                                      </p:cBhvr>
                                    </p:animEffect>
                                    <p:set>
                                      <p:cBhvr>
                                        <p:cTn id="43" dur="1" fill="hold">
                                          <p:stCondLst>
                                            <p:cond delay="499"/>
                                          </p:stCondLst>
                                        </p:cTn>
                                        <p:tgtEl>
                                          <p:spTgt spid="69"/>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70"/>
                                        </p:tgtEl>
                                      </p:cBhvr>
                                    </p:animEffect>
                                    <p:set>
                                      <p:cBhvr>
                                        <p:cTn id="46" dur="1" fill="hold">
                                          <p:stCondLst>
                                            <p:cond delay="499"/>
                                          </p:stCondLst>
                                        </p:cTn>
                                        <p:tgtEl>
                                          <p:spTgt spid="70"/>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fade">
                                      <p:cBhvr>
                                        <p:cTn id="51" dur="500"/>
                                        <p:tgtEl>
                                          <p:spTgt spid="71"/>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55"/>
                                        </p:tgtEl>
                                        <p:attrNameLst>
                                          <p:attrName>style.visibility</p:attrName>
                                        </p:attrNameLst>
                                      </p:cBhvr>
                                      <p:to>
                                        <p:strVal val="visible"/>
                                      </p:to>
                                    </p:set>
                                    <p:animEffect transition="in" filter="fade">
                                      <p:cBhvr>
                                        <p:cTn id="56" dur="500"/>
                                        <p:tgtEl>
                                          <p:spTgt spid="5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500"/>
                                        <p:tgtEl>
                                          <p:spTgt spid="56"/>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fade">
                                      <p:cBhvr>
                                        <p:cTn id="62" dur="500"/>
                                        <p:tgtEl>
                                          <p:spTgt spid="57"/>
                                        </p:tgtEl>
                                      </p:cBhvr>
                                    </p:animEffect>
                                  </p:childTnLst>
                                </p:cTn>
                              </p:par>
                              <p:par>
                                <p:cTn id="63" presetID="10" presetClass="entr" presetSubtype="0" fill="hold" nodeType="withEffect">
                                  <p:stCondLst>
                                    <p:cond delay="0"/>
                                  </p:stCondLst>
                                  <p:childTnLst>
                                    <p:set>
                                      <p:cBhvr>
                                        <p:cTn id="64" dur="1" fill="hold">
                                          <p:stCondLst>
                                            <p:cond delay="0"/>
                                          </p:stCondLst>
                                        </p:cTn>
                                        <p:tgtEl>
                                          <p:spTgt spid="58"/>
                                        </p:tgtEl>
                                        <p:attrNameLst>
                                          <p:attrName>style.visibility</p:attrName>
                                        </p:attrNameLst>
                                      </p:cBhvr>
                                      <p:to>
                                        <p:strVal val="visible"/>
                                      </p:to>
                                    </p:set>
                                    <p:animEffect transition="in" filter="fade">
                                      <p:cBhvr>
                                        <p:cTn id="65" dur="500"/>
                                        <p:tgtEl>
                                          <p:spTgt spid="58"/>
                                        </p:tgtEl>
                                      </p:cBhvr>
                                    </p:animEffect>
                                  </p:childTnLst>
                                </p:cTn>
                              </p:par>
                              <p:par>
                                <p:cTn id="66" presetID="10" presetClass="entr" presetSubtype="0" fill="hold" nodeType="withEffect">
                                  <p:stCondLst>
                                    <p:cond delay="0"/>
                                  </p:stCondLst>
                                  <p:childTnLst>
                                    <p:set>
                                      <p:cBhvr>
                                        <p:cTn id="67" dur="1" fill="hold">
                                          <p:stCondLst>
                                            <p:cond delay="0"/>
                                          </p:stCondLst>
                                        </p:cTn>
                                        <p:tgtEl>
                                          <p:spTgt spid="59"/>
                                        </p:tgtEl>
                                        <p:attrNameLst>
                                          <p:attrName>style.visibility</p:attrName>
                                        </p:attrNameLst>
                                      </p:cBhvr>
                                      <p:to>
                                        <p:strVal val="visible"/>
                                      </p:to>
                                    </p:set>
                                    <p:animEffect transition="in" filter="fade">
                                      <p:cBhvr>
                                        <p:cTn id="68" dur="500"/>
                                        <p:tgtEl>
                                          <p:spTgt spid="5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61"/>
                                        </p:tgtEl>
                                        <p:attrNameLst>
                                          <p:attrName>style.visibility</p:attrName>
                                        </p:attrNameLst>
                                      </p:cBhvr>
                                      <p:to>
                                        <p:strVal val="visible"/>
                                      </p:to>
                                    </p:set>
                                    <p:animEffect transition="in" filter="fade">
                                      <p:cBhvr>
                                        <p:cTn id="73" dur="500"/>
                                        <p:tgtEl>
                                          <p:spTgt spid="6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62"/>
                                        </p:tgtEl>
                                        <p:attrNameLst>
                                          <p:attrName>style.visibility</p:attrName>
                                        </p:attrNameLst>
                                      </p:cBhvr>
                                      <p:to>
                                        <p:strVal val="visible"/>
                                      </p:to>
                                    </p:set>
                                    <p:animEffect transition="in" filter="fade">
                                      <p:cBhvr>
                                        <p:cTn id="78" dur="500"/>
                                        <p:tgtEl>
                                          <p:spTgt spid="6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63"/>
                                        </p:tgtEl>
                                        <p:attrNameLst>
                                          <p:attrName>style.visibility</p:attrName>
                                        </p:attrNameLst>
                                      </p:cBhvr>
                                      <p:to>
                                        <p:strVal val="visible"/>
                                      </p:to>
                                    </p:set>
                                    <p:animEffect transition="in" filter="fade">
                                      <p:cBhvr>
                                        <p:cTn id="83" dur="500"/>
                                        <p:tgtEl>
                                          <p:spTgt spid="6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64"/>
                                        </p:tgtEl>
                                        <p:attrNameLst>
                                          <p:attrName>style.visibility</p:attrName>
                                        </p:attrNameLst>
                                      </p:cBhvr>
                                      <p:to>
                                        <p:strVal val="visible"/>
                                      </p:to>
                                    </p:set>
                                    <p:animEffect transition="in" filter="fade">
                                      <p:cBhvr>
                                        <p:cTn id="88"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57" grpId="0"/>
      <p:bldP spid="61" grpId="0"/>
      <p:bldP spid="62" grpId="0"/>
      <p:bldP spid="63" grpId="0"/>
      <p:bldP spid="64" grpId="0"/>
      <p:bldP spid="65" grpId="0"/>
      <p:bldP spid="66" grpId="0"/>
      <p:bldP spid="67" grpId="0"/>
      <p:bldP spid="67" grpId="1"/>
      <p:bldP spid="68" grpId="0"/>
      <p:bldP spid="68" grpId="1"/>
      <p:bldP spid="69" grpId="0"/>
      <p:bldP spid="69" grpId="1"/>
      <p:bldP spid="70" grpId="0"/>
      <p:bldP spid="70" grpId="1"/>
      <p:bldP spid="71"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40 children each chose their </a:t>
            </a:r>
            <a:r>
              <a:rPr lang="en-US" sz="3200" b="1" dirty="0" err="1"/>
              <a:t>favourite</a:t>
            </a:r>
            <a:r>
              <a:rPr lang="en-US" sz="3200" b="1" dirty="0"/>
              <a:t> </a:t>
            </a:r>
            <a:r>
              <a:rPr lang="en-US" sz="3200" b="1" dirty="0" err="1"/>
              <a:t>flavour</a:t>
            </a:r>
            <a:r>
              <a:rPr lang="en-US" sz="3200" b="1" dirty="0"/>
              <a:t> of yogurt.</a:t>
            </a:r>
          </a:p>
          <a:p>
            <a:r>
              <a:rPr lang="en-US" sz="3200" b="1" dirty="0"/>
              <a:t>This chart shows the results.</a:t>
            </a:r>
          </a:p>
        </p:txBody>
      </p:sp>
      <p:pic>
        <p:nvPicPr>
          <p:cNvPr id="3" name="Picture 2">
            <a:extLst>
              <a:ext uri="{FF2B5EF4-FFF2-40B4-BE49-F238E27FC236}">
                <a16:creationId xmlns:a16="http://schemas.microsoft.com/office/drawing/2014/main" id="{E987868F-98EE-4C15-A930-051C4FBE2F9C}"/>
              </a:ext>
            </a:extLst>
          </p:cNvPr>
          <p:cNvPicPr>
            <a:picLocks noChangeAspect="1"/>
          </p:cNvPicPr>
          <p:nvPr/>
        </p:nvPicPr>
        <p:blipFill>
          <a:blip r:embed="rId3"/>
          <a:stretch>
            <a:fillRect/>
          </a:stretch>
        </p:blipFill>
        <p:spPr>
          <a:xfrm>
            <a:off x="191797" y="1127218"/>
            <a:ext cx="7358929" cy="2731950"/>
          </a:xfrm>
          <a:prstGeom prst="rect">
            <a:avLst/>
          </a:prstGeom>
        </p:spPr>
      </p:pic>
      <p:sp>
        <p:nvSpPr>
          <p:cNvPr id="5" name="Rectangle 4">
            <a:extLst>
              <a:ext uri="{FF2B5EF4-FFF2-40B4-BE49-F238E27FC236}">
                <a16:creationId xmlns:a16="http://schemas.microsoft.com/office/drawing/2014/main" id="{F800CDEC-9B4A-4DB4-B43F-ACE9E26FC817}"/>
              </a:ext>
            </a:extLst>
          </p:cNvPr>
          <p:cNvSpPr/>
          <p:nvPr/>
        </p:nvSpPr>
        <p:spPr>
          <a:xfrm>
            <a:off x="7592291" y="874455"/>
            <a:ext cx="4057727" cy="1077218"/>
          </a:xfrm>
          <a:prstGeom prst="rect">
            <a:avLst/>
          </a:prstGeom>
        </p:spPr>
        <p:txBody>
          <a:bodyPr wrap="square">
            <a:spAutoFit/>
          </a:bodyPr>
          <a:lstStyle/>
          <a:p>
            <a:r>
              <a:rPr lang="en-US" sz="3200" b="1" dirty="0"/>
              <a:t>How many children chose lemon yogurt?</a:t>
            </a:r>
          </a:p>
        </p:txBody>
      </p:sp>
      <p:sp>
        <p:nvSpPr>
          <p:cNvPr id="6" name="Rectangle 5">
            <a:extLst>
              <a:ext uri="{FF2B5EF4-FFF2-40B4-BE49-F238E27FC236}">
                <a16:creationId xmlns:a16="http://schemas.microsoft.com/office/drawing/2014/main" id="{1FC004EB-0450-464B-A7D2-B57BFC3AA613}"/>
              </a:ext>
            </a:extLst>
          </p:cNvPr>
          <p:cNvSpPr/>
          <p:nvPr/>
        </p:nvSpPr>
        <p:spPr>
          <a:xfrm>
            <a:off x="7592291" y="2612218"/>
            <a:ext cx="4366347" cy="1569660"/>
          </a:xfrm>
          <a:prstGeom prst="rect">
            <a:avLst/>
          </a:prstGeom>
        </p:spPr>
        <p:txBody>
          <a:bodyPr wrap="square">
            <a:spAutoFit/>
          </a:bodyPr>
          <a:lstStyle/>
          <a:p>
            <a:r>
              <a:rPr lang="en-US" sz="3200" b="1" dirty="0"/>
              <a:t>How many more children chose raspberry than plain yogurt?</a:t>
            </a:r>
          </a:p>
        </p:txBody>
      </p:sp>
      <p:cxnSp>
        <p:nvCxnSpPr>
          <p:cNvPr id="7" name="Straight Connector 6">
            <a:extLst>
              <a:ext uri="{FF2B5EF4-FFF2-40B4-BE49-F238E27FC236}">
                <a16:creationId xmlns:a16="http://schemas.microsoft.com/office/drawing/2014/main" id="{5EC12139-0039-4621-8684-04115611B3E3}"/>
              </a:ext>
            </a:extLst>
          </p:cNvPr>
          <p:cNvCxnSpPr>
            <a:cxnSpLocks/>
          </p:cNvCxnSpPr>
          <p:nvPr/>
        </p:nvCxnSpPr>
        <p:spPr>
          <a:xfrm flipV="1">
            <a:off x="2590368" y="1754332"/>
            <a:ext cx="0" cy="133653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DF183D89-0FE9-40D8-BE72-427CFE8DF307}"/>
              </a:ext>
            </a:extLst>
          </p:cNvPr>
          <p:cNvSpPr/>
          <p:nvPr/>
        </p:nvSpPr>
        <p:spPr>
          <a:xfrm>
            <a:off x="2337281" y="2983057"/>
            <a:ext cx="649208" cy="461665"/>
          </a:xfrm>
          <a:prstGeom prst="rect">
            <a:avLst/>
          </a:prstGeom>
        </p:spPr>
        <p:txBody>
          <a:bodyPr wrap="square">
            <a:spAutoFit/>
          </a:bodyPr>
          <a:lstStyle/>
          <a:p>
            <a:r>
              <a:rPr lang="en-GB" sz="2400" b="1" dirty="0">
                <a:solidFill>
                  <a:srgbClr val="FF0000"/>
                </a:solidFill>
              </a:rPr>
              <a:t>13</a:t>
            </a:r>
            <a:endParaRPr lang="en-US" sz="2400" b="1" dirty="0">
              <a:solidFill>
                <a:srgbClr val="FF0000"/>
              </a:solidFill>
            </a:endParaRPr>
          </a:p>
        </p:txBody>
      </p:sp>
      <p:sp>
        <p:nvSpPr>
          <p:cNvPr id="12" name="Rectangle 11">
            <a:extLst>
              <a:ext uri="{FF2B5EF4-FFF2-40B4-BE49-F238E27FC236}">
                <a16:creationId xmlns:a16="http://schemas.microsoft.com/office/drawing/2014/main" id="{8909F194-14E6-44BF-B41F-D0873CFB501D}"/>
              </a:ext>
            </a:extLst>
          </p:cNvPr>
          <p:cNvSpPr/>
          <p:nvPr/>
        </p:nvSpPr>
        <p:spPr>
          <a:xfrm>
            <a:off x="7592291" y="1908272"/>
            <a:ext cx="1973183" cy="584775"/>
          </a:xfrm>
          <a:prstGeom prst="rect">
            <a:avLst/>
          </a:prstGeom>
        </p:spPr>
        <p:txBody>
          <a:bodyPr wrap="square">
            <a:spAutoFit/>
          </a:bodyPr>
          <a:lstStyle/>
          <a:p>
            <a:r>
              <a:rPr lang="en-GB" sz="3200" b="1" dirty="0">
                <a:solidFill>
                  <a:srgbClr val="FF0000"/>
                </a:solidFill>
              </a:rPr>
              <a:t>20 – 13 =</a:t>
            </a:r>
            <a:endParaRPr lang="en-US" sz="3200" b="1" dirty="0">
              <a:solidFill>
                <a:srgbClr val="FF0000"/>
              </a:solidFill>
            </a:endParaRPr>
          </a:p>
        </p:txBody>
      </p:sp>
      <p:sp>
        <p:nvSpPr>
          <p:cNvPr id="13" name="Rectangle 12">
            <a:extLst>
              <a:ext uri="{FF2B5EF4-FFF2-40B4-BE49-F238E27FC236}">
                <a16:creationId xmlns:a16="http://schemas.microsoft.com/office/drawing/2014/main" id="{2B3AD57F-FA0E-42FC-AD35-7FAB5B9C4DE8}"/>
              </a:ext>
            </a:extLst>
          </p:cNvPr>
          <p:cNvSpPr/>
          <p:nvPr/>
        </p:nvSpPr>
        <p:spPr>
          <a:xfrm>
            <a:off x="9294580" y="1908271"/>
            <a:ext cx="480884" cy="584775"/>
          </a:xfrm>
          <a:prstGeom prst="rect">
            <a:avLst/>
          </a:prstGeom>
        </p:spPr>
        <p:txBody>
          <a:bodyPr wrap="square">
            <a:spAutoFit/>
          </a:bodyPr>
          <a:lstStyle/>
          <a:p>
            <a:r>
              <a:rPr lang="en-GB" sz="3200" b="1" dirty="0">
                <a:solidFill>
                  <a:srgbClr val="FF0000"/>
                </a:solidFill>
              </a:rPr>
              <a:t>7</a:t>
            </a:r>
            <a:endParaRPr lang="en-US" sz="3200" b="1" dirty="0">
              <a:solidFill>
                <a:srgbClr val="FF0000"/>
              </a:solidFill>
            </a:endParaRPr>
          </a:p>
        </p:txBody>
      </p:sp>
      <p:sp>
        <p:nvSpPr>
          <p:cNvPr id="14" name="Rectangle 13">
            <a:extLst>
              <a:ext uri="{FF2B5EF4-FFF2-40B4-BE49-F238E27FC236}">
                <a16:creationId xmlns:a16="http://schemas.microsoft.com/office/drawing/2014/main" id="{10C11794-F91E-4546-83CF-920B7A32E160}"/>
              </a:ext>
            </a:extLst>
          </p:cNvPr>
          <p:cNvSpPr/>
          <p:nvPr/>
        </p:nvSpPr>
        <p:spPr>
          <a:xfrm>
            <a:off x="6379755" y="2629198"/>
            <a:ext cx="649208" cy="461665"/>
          </a:xfrm>
          <a:prstGeom prst="rect">
            <a:avLst/>
          </a:prstGeom>
        </p:spPr>
        <p:txBody>
          <a:bodyPr wrap="square">
            <a:spAutoFit/>
          </a:bodyPr>
          <a:lstStyle/>
          <a:p>
            <a:r>
              <a:rPr lang="en-GB" sz="2400" b="1" dirty="0">
                <a:solidFill>
                  <a:srgbClr val="FF0000"/>
                </a:solidFill>
              </a:rPr>
              <a:t>36</a:t>
            </a:r>
            <a:endParaRPr lang="en-US" sz="2400" b="1" dirty="0">
              <a:solidFill>
                <a:srgbClr val="FF0000"/>
              </a:solidFill>
            </a:endParaRPr>
          </a:p>
        </p:txBody>
      </p:sp>
      <p:sp>
        <p:nvSpPr>
          <p:cNvPr id="15" name="Rectangle 14">
            <a:extLst>
              <a:ext uri="{FF2B5EF4-FFF2-40B4-BE49-F238E27FC236}">
                <a16:creationId xmlns:a16="http://schemas.microsoft.com/office/drawing/2014/main" id="{8ECD77FD-B066-45F5-BA43-67D0A7662BF1}"/>
              </a:ext>
            </a:extLst>
          </p:cNvPr>
          <p:cNvSpPr/>
          <p:nvPr/>
        </p:nvSpPr>
        <p:spPr>
          <a:xfrm>
            <a:off x="7550726" y="4176365"/>
            <a:ext cx="1973183" cy="584775"/>
          </a:xfrm>
          <a:prstGeom prst="rect">
            <a:avLst/>
          </a:prstGeom>
        </p:spPr>
        <p:txBody>
          <a:bodyPr wrap="square">
            <a:spAutoFit/>
          </a:bodyPr>
          <a:lstStyle/>
          <a:p>
            <a:r>
              <a:rPr lang="en-GB" sz="3200" b="1" dirty="0">
                <a:solidFill>
                  <a:srgbClr val="FF0000"/>
                </a:solidFill>
              </a:rPr>
              <a:t>36 – 20 =</a:t>
            </a:r>
            <a:endParaRPr lang="en-US" sz="3200" b="1" dirty="0">
              <a:solidFill>
                <a:srgbClr val="FF0000"/>
              </a:solidFill>
            </a:endParaRPr>
          </a:p>
        </p:txBody>
      </p:sp>
      <p:sp>
        <p:nvSpPr>
          <p:cNvPr id="16" name="Rectangle 15">
            <a:extLst>
              <a:ext uri="{FF2B5EF4-FFF2-40B4-BE49-F238E27FC236}">
                <a16:creationId xmlns:a16="http://schemas.microsoft.com/office/drawing/2014/main" id="{5D5AF4E6-A725-4AD0-B494-96B38ADCC01D}"/>
              </a:ext>
            </a:extLst>
          </p:cNvPr>
          <p:cNvSpPr/>
          <p:nvPr/>
        </p:nvSpPr>
        <p:spPr>
          <a:xfrm>
            <a:off x="9189451" y="4176364"/>
            <a:ext cx="2769187" cy="584775"/>
          </a:xfrm>
          <a:prstGeom prst="rect">
            <a:avLst/>
          </a:prstGeom>
        </p:spPr>
        <p:txBody>
          <a:bodyPr wrap="square">
            <a:spAutoFit/>
          </a:bodyPr>
          <a:lstStyle/>
          <a:p>
            <a:r>
              <a:rPr lang="en-GB" sz="3200" b="1" dirty="0">
                <a:solidFill>
                  <a:srgbClr val="FF0000"/>
                </a:solidFill>
              </a:rPr>
              <a:t>16 raspberry</a:t>
            </a:r>
            <a:endParaRPr lang="en-US" sz="3200" b="1" dirty="0">
              <a:solidFill>
                <a:srgbClr val="FF0000"/>
              </a:solidFill>
            </a:endParaRPr>
          </a:p>
        </p:txBody>
      </p:sp>
      <p:sp>
        <p:nvSpPr>
          <p:cNvPr id="17" name="Rectangle 16">
            <a:extLst>
              <a:ext uri="{FF2B5EF4-FFF2-40B4-BE49-F238E27FC236}">
                <a16:creationId xmlns:a16="http://schemas.microsoft.com/office/drawing/2014/main" id="{69038DA0-8F59-4274-9D83-4F92BE463D9A}"/>
              </a:ext>
            </a:extLst>
          </p:cNvPr>
          <p:cNvSpPr/>
          <p:nvPr/>
        </p:nvSpPr>
        <p:spPr>
          <a:xfrm>
            <a:off x="7550726" y="4640221"/>
            <a:ext cx="1973183" cy="584775"/>
          </a:xfrm>
          <a:prstGeom prst="rect">
            <a:avLst/>
          </a:prstGeom>
        </p:spPr>
        <p:txBody>
          <a:bodyPr wrap="square">
            <a:spAutoFit/>
          </a:bodyPr>
          <a:lstStyle/>
          <a:p>
            <a:r>
              <a:rPr lang="en-GB" sz="3200" b="1" dirty="0">
                <a:solidFill>
                  <a:srgbClr val="FF0000"/>
                </a:solidFill>
              </a:rPr>
              <a:t>40 – 36 =</a:t>
            </a:r>
            <a:endParaRPr lang="en-US" sz="3200" b="1" dirty="0">
              <a:solidFill>
                <a:srgbClr val="FF0000"/>
              </a:solidFill>
            </a:endParaRPr>
          </a:p>
        </p:txBody>
      </p:sp>
      <p:sp>
        <p:nvSpPr>
          <p:cNvPr id="18" name="Rectangle 17">
            <a:extLst>
              <a:ext uri="{FF2B5EF4-FFF2-40B4-BE49-F238E27FC236}">
                <a16:creationId xmlns:a16="http://schemas.microsoft.com/office/drawing/2014/main" id="{197D4273-DCC5-4899-86F3-2913270805F9}"/>
              </a:ext>
            </a:extLst>
          </p:cNvPr>
          <p:cNvSpPr/>
          <p:nvPr/>
        </p:nvSpPr>
        <p:spPr>
          <a:xfrm>
            <a:off x="9189451" y="4640220"/>
            <a:ext cx="1442386" cy="584775"/>
          </a:xfrm>
          <a:prstGeom prst="rect">
            <a:avLst/>
          </a:prstGeom>
        </p:spPr>
        <p:txBody>
          <a:bodyPr wrap="square">
            <a:spAutoFit/>
          </a:bodyPr>
          <a:lstStyle/>
          <a:p>
            <a:r>
              <a:rPr lang="en-GB" sz="3200" b="1" dirty="0">
                <a:solidFill>
                  <a:srgbClr val="FF0000"/>
                </a:solidFill>
              </a:rPr>
              <a:t>4 plain</a:t>
            </a:r>
            <a:endParaRPr lang="en-US" sz="3200" b="1" dirty="0">
              <a:solidFill>
                <a:srgbClr val="FF0000"/>
              </a:solidFill>
            </a:endParaRPr>
          </a:p>
        </p:txBody>
      </p:sp>
      <p:sp>
        <p:nvSpPr>
          <p:cNvPr id="19" name="Rectangle 18">
            <a:extLst>
              <a:ext uri="{FF2B5EF4-FFF2-40B4-BE49-F238E27FC236}">
                <a16:creationId xmlns:a16="http://schemas.microsoft.com/office/drawing/2014/main" id="{C467F2C1-B0E3-4C10-B6A6-C4C5C3344EF1}"/>
              </a:ext>
            </a:extLst>
          </p:cNvPr>
          <p:cNvSpPr/>
          <p:nvPr/>
        </p:nvSpPr>
        <p:spPr>
          <a:xfrm>
            <a:off x="7550726" y="5100391"/>
            <a:ext cx="1973183" cy="584775"/>
          </a:xfrm>
          <a:prstGeom prst="rect">
            <a:avLst/>
          </a:prstGeom>
        </p:spPr>
        <p:txBody>
          <a:bodyPr wrap="square">
            <a:spAutoFit/>
          </a:bodyPr>
          <a:lstStyle/>
          <a:p>
            <a:r>
              <a:rPr lang="en-GB" sz="3200" b="1" dirty="0">
                <a:solidFill>
                  <a:srgbClr val="FF0000"/>
                </a:solidFill>
              </a:rPr>
              <a:t>16 – 4 =</a:t>
            </a:r>
            <a:endParaRPr lang="en-US" sz="3200" b="1" dirty="0">
              <a:solidFill>
                <a:srgbClr val="FF0000"/>
              </a:solidFill>
            </a:endParaRPr>
          </a:p>
        </p:txBody>
      </p:sp>
      <p:sp>
        <p:nvSpPr>
          <p:cNvPr id="20" name="Rectangle 19">
            <a:extLst>
              <a:ext uri="{FF2B5EF4-FFF2-40B4-BE49-F238E27FC236}">
                <a16:creationId xmlns:a16="http://schemas.microsoft.com/office/drawing/2014/main" id="{A54C9207-9B89-4FB3-8B34-1E53734A26FD}"/>
              </a:ext>
            </a:extLst>
          </p:cNvPr>
          <p:cNvSpPr/>
          <p:nvPr/>
        </p:nvSpPr>
        <p:spPr>
          <a:xfrm>
            <a:off x="9006840" y="5100390"/>
            <a:ext cx="2209799" cy="584775"/>
          </a:xfrm>
          <a:prstGeom prst="rect">
            <a:avLst/>
          </a:prstGeom>
        </p:spPr>
        <p:txBody>
          <a:bodyPr wrap="square">
            <a:spAutoFit/>
          </a:bodyPr>
          <a:lstStyle/>
          <a:p>
            <a:r>
              <a:rPr lang="en-GB" sz="3200" b="1" dirty="0">
                <a:solidFill>
                  <a:srgbClr val="FF0000"/>
                </a:solidFill>
              </a:rPr>
              <a:t>12 children</a:t>
            </a:r>
            <a:endParaRPr lang="en-US" sz="3200" b="1" dirty="0">
              <a:solidFill>
                <a:srgbClr val="FF0000"/>
              </a:solidFill>
            </a:endParaRPr>
          </a:p>
        </p:txBody>
      </p:sp>
    </p:spTree>
    <p:extLst>
      <p:ext uri="{BB962C8B-B14F-4D97-AF65-F5344CB8AC3E}">
        <p14:creationId xmlns:p14="http://schemas.microsoft.com/office/powerpoint/2010/main" val="3077009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GK302A204_files/image003.jpg">
            <a:extLst>
              <a:ext uri="{FF2B5EF4-FFF2-40B4-BE49-F238E27FC236}">
                <a16:creationId xmlns:a16="http://schemas.microsoft.com/office/drawing/2014/main" id="{0FA269D7-1C87-44D6-8853-330218406079}"/>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02479" y="222839"/>
            <a:ext cx="3758703" cy="3743577"/>
          </a:xfrm>
          <a:prstGeom prst="rect">
            <a:avLst/>
          </a:prstGeom>
          <a:noFill/>
          <a:ln>
            <a:noFill/>
          </a:ln>
        </p:spPr>
      </p:pic>
      <p:sp>
        <p:nvSpPr>
          <p:cNvPr id="6" name="Rectangle 5">
            <a:extLst>
              <a:ext uri="{FF2B5EF4-FFF2-40B4-BE49-F238E27FC236}">
                <a16:creationId xmlns:a16="http://schemas.microsoft.com/office/drawing/2014/main" id="{FAB720C5-E357-4E95-AA8F-E0B95EB25E01}"/>
              </a:ext>
            </a:extLst>
          </p:cNvPr>
          <p:cNvSpPr/>
          <p:nvPr/>
        </p:nvSpPr>
        <p:spPr>
          <a:xfrm>
            <a:off x="4390659" y="222839"/>
            <a:ext cx="670811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Fill in the gaps in the sentences below.</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F242C9C0-7BEE-4062-8E91-E0C57115A60E}"/>
              </a:ext>
            </a:extLst>
          </p:cNvPr>
          <p:cNvSpPr/>
          <p:nvPr/>
        </p:nvSpPr>
        <p:spPr>
          <a:xfrm>
            <a:off x="4390659" y="1143088"/>
            <a:ext cx="7169428" cy="353943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shape has ____ right angles.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____ straight sides.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____ pairs of parallel lines.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____ sides are the same length.</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Rectangle 7">
            <a:extLst>
              <a:ext uri="{FF2B5EF4-FFF2-40B4-BE49-F238E27FC236}">
                <a16:creationId xmlns:a16="http://schemas.microsoft.com/office/drawing/2014/main" id="{DF46D793-2AE7-480E-A016-BC6DAC18D08B}"/>
              </a:ext>
            </a:extLst>
          </p:cNvPr>
          <p:cNvSpPr/>
          <p:nvPr/>
        </p:nvSpPr>
        <p:spPr>
          <a:xfrm>
            <a:off x="7201652" y="97893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9" name="Rectangle 8">
            <a:extLst>
              <a:ext uri="{FF2B5EF4-FFF2-40B4-BE49-F238E27FC236}">
                <a16:creationId xmlns:a16="http://schemas.microsoft.com/office/drawing/2014/main" id="{0E502F73-AD58-4E84-835C-FBE66D772930}"/>
              </a:ext>
            </a:extLst>
          </p:cNvPr>
          <p:cNvSpPr/>
          <p:nvPr/>
        </p:nvSpPr>
        <p:spPr>
          <a:xfrm>
            <a:off x="5742966" y="1964900"/>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10" name="Rectangle 9">
            <a:extLst>
              <a:ext uri="{FF2B5EF4-FFF2-40B4-BE49-F238E27FC236}">
                <a16:creationId xmlns:a16="http://schemas.microsoft.com/office/drawing/2014/main" id="{310E81A3-9714-49F3-B074-9F8E1CACCAB7}"/>
              </a:ext>
            </a:extLst>
          </p:cNvPr>
          <p:cNvSpPr/>
          <p:nvPr/>
        </p:nvSpPr>
        <p:spPr>
          <a:xfrm>
            <a:off x="5742966" y="2912803"/>
            <a:ext cx="444352" cy="707886"/>
          </a:xfrm>
          <a:prstGeom prst="rect">
            <a:avLst/>
          </a:prstGeom>
        </p:spPr>
        <p:txBody>
          <a:bodyPr wrap="square">
            <a:spAutoFit/>
          </a:bodyPr>
          <a:lstStyle/>
          <a:p>
            <a:r>
              <a:rPr lang="en-GB" sz="4000" b="1" dirty="0">
                <a:solidFill>
                  <a:srgbClr val="FF0000"/>
                </a:solidFill>
                <a:latin typeface="Calibri" panose="020F0502020204030204" pitchFamily="34" charset="0"/>
              </a:rPr>
              <a:t>2</a:t>
            </a:r>
          </a:p>
        </p:txBody>
      </p:sp>
      <p:sp>
        <p:nvSpPr>
          <p:cNvPr id="11" name="Rectangle 10">
            <a:extLst>
              <a:ext uri="{FF2B5EF4-FFF2-40B4-BE49-F238E27FC236}">
                <a16:creationId xmlns:a16="http://schemas.microsoft.com/office/drawing/2014/main" id="{B59E70B7-CB0E-475E-95E9-1C4649E04681}"/>
              </a:ext>
            </a:extLst>
          </p:cNvPr>
          <p:cNvSpPr/>
          <p:nvPr/>
        </p:nvSpPr>
        <p:spPr>
          <a:xfrm>
            <a:off x="4697938" y="394464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12" name="Rectangle 11">
            <a:extLst>
              <a:ext uri="{FF2B5EF4-FFF2-40B4-BE49-F238E27FC236}">
                <a16:creationId xmlns:a16="http://schemas.microsoft.com/office/drawing/2014/main" id="{A0CD0305-1291-4C42-9CF7-BB24EB2DD6B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17130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3A23_files/image001.jpg">
            <a:extLst>
              <a:ext uri="{FF2B5EF4-FFF2-40B4-BE49-F238E27FC236}">
                <a16:creationId xmlns:a16="http://schemas.microsoft.com/office/drawing/2014/main" id="{14ECA940-399A-4636-8759-84DC488EAEA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623" y="122832"/>
            <a:ext cx="7891976" cy="6302678"/>
          </a:xfrm>
          <a:prstGeom prst="rect">
            <a:avLst/>
          </a:prstGeom>
          <a:noFill/>
          <a:ln>
            <a:noFill/>
          </a:ln>
        </p:spPr>
      </p:pic>
      <p:sp>
        <p:nvSpPr>
          <p:cNvPr id="2" name="Rectangle 1">
            <a:extLst>
              <a:ext uri="{FF2B5EF4-FFF2-40B4-BE49-F238E27FC236}">
                <a16:creationId xmlns:a16="http://schemas.microsoft.com/office/drawing/2014/main" id="{C10A1F96-2125-4F6A-9024-B413A89A33E4}"/>
              </a:ext>
            </a:extLst>
          </p:cNvPr>
          <p:cNvSpPr/>
          <p:nvPr/>
        </p:nvSpPr>
        <p:spPr>
          <a:xfrm>
            <a:off x="6096000" y="103032"/>
            <a:ext cx="6096000" cy="1569660"/>
          </a:xfrm>
          <a:prstGeom prst="rect">
            <a:avLst/>
          </a:prstGeom>
        </p:spPr>
        <p:txBody>
          <a:bodyPr>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pentagon drawn on a coordinate grid. The pentagon is symmetrical.</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FD1DBC0-E265-4FC0-B39A-4EB3354F5C64}"/>
              </a:ext>
            </a:extLst>
          </p:cNvPr>
          <p:cNvSpPr/>
          <p:nvPr/>
        </p:nvSpPr>
        <p:spPr>
          <a:xfrm>
            <a:off x="6096000" y="1569660"/>
            <a:ext cx="512626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point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4AC73D9C-4C84-4E9C-9C6F-84AF68C4C919}"/>
              </a:ext>
            </a:extLst>
          </p:cNvPr>
          <p:cNvSpPr/>
          <p:nvPr/>
        </p:nvSpPr>
        <p:spPr>
          <a:xfrm>
            <a:off x="2622790" y="16924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9892910-09B1-418C-92D8-E6381C2DD38C}"/>
              </a:ext>
            </a:extLst>
          </p:cNvPr>
          <p:cNvSpPr/>
          <p:nvPr/>
        </p:nvSpPr>
        <p:spPr>
          <a:xfrm>
            <a:off x="2497894" y="6123173"/>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0DE42C3C-D47F-4049-8961-B9FE96056CE1}"/>
              </a:ext>
            </a:extLst>
          </p:cNvPr>
          <p:cNvSpPr/>
          <p:nvPr/>
        </p:nvSpPr>
        <p:spPr>
          <a:xfrm>
            <a:off x="3953061" y="117163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9EED0DE3-4805-4600-B442-C54570EDA257}"/>
              </a:ext>
            </a:extLst>
          </p:cNvPr>
          <p:cNvSpPr/>
          <p:nvPr/>
        </p:nvSpPr>
        <p:spPr>
          <a:xfrm>
            <a:off x="3849907" y="6133122"/>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9" name="Straight Arrow Connector 8">
            <a:extLst>
              <a:ext uri="{FF2B5EF4-FFF2-40B4-BE49-F238E27FC236}">
                <a16:creationId xmlns:a16="http://schemas.microsoft.com/office/drawing/2014/main" id="{9E7BA839-1721-438C-9C9E-6038A5191C54}"/>
              </a:ext>
            </a:extLst>
          </p:cNvPr>
          <p:cNvCxnSpPr>
            <a:cxnSpLocks/>
          </p:cNvCxnSpPr>
          <p:nvPr/>
        </p:nvCxnSpPr>
        <p:spPr>
          <a:xfrm flipH="1">
            <a:off x="2725358" y="6079106"/>
            <a:ext cx="1357283" cy="2"/>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BC4E56F-1D6A-4EDF-A94B-8E2E6F356206}"/>
              </a:ext>
            </a:extLst>
          </p:cNvPr>
          <p:cNvSpPr/>
          <p:nvPr/>
        </p:nvSpPr>
        <p:spPr>
          <a:xfrm>
            <a:off x="3194715" y="6079106"/>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2" name="Straight Arrow Connector 11">
            <a:extLst>
              <a:ext uri="{FF2B5EF4-FFF2-40B4-BE49-F238E27FC236}">
                <a16:creationId xmlns:a16="http://schemas.microsoft.com/office/drawing/2014/main" id="{60F64586-34D0-42C6-A77A-7AA50B8F638D}"/>
              </a:ext>
            </a:extLst>
          </p:cNvPr>
          <p:cNvCxnSpPr>
            <a:cxnSpLocks/>
          </p:cNvCxnSpPr>
          <p:nvPr/>
        </p:nvCxnSpPr>
        <p:spPr>
          <a:xfrm flipH="1">
            <a:off x="4082639" y="6079104"/>
            <a:ext cx="1357283" cy="2"/>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DFD8ECA2-EA51-4405-BEB3-25180FC8AF35}"/>
              </a:ext>
            </a:extLst>
          </p:cNvPr>
          <p:cNvSpPr/>
          <p:nvPr/>
        </p:nvSpPr>
        <p:spPr>
          <a:xfrm>
            <a:off x="4551996" y="6079104"/>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4" name="Oval 13">
            <a:extLst>
              <a:ext uri="{FF2B5EF4-FFF2-40B4-BE49-F238E27FC236}">
                <a16:creationId xmlns:a16="http://schemas.microsoft.com/office/drawing/2014/main" id="{EA924323-62FE-4E3E-A21A-49EC491CFBDC}"/>
              </a:ext>
            </a:extLst>
          </p:cNvPr>
          <p:cNvSpPr/>
          <p:nvPr/>
        </p:nvSpPr>
        <p:spPr>
          <a:xfrm>
            <a:off x="5327279" y="16924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41C8F9D-DD1F-4F5E-934E-19E54BB03951}"/>
              </a:ext>
            </a:extLst>
          </p:cNvPr>
          <p:cNvSpPr/>
          <p:nvPr/>
        </p:nvSpPr>
        <p:spPr>
          <a:xfrm>
            <a:off x="5099018" y="6133122"/>
            <a:ext cx="9138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6" name="Rectangle 15">
            <a:extLst>
              <a:ext uri="{FF2B5EF4-FFF2-40B4-BE49-F238E27FC236}">
                <a16:creationId xmlns:a16="http://schemas.microsoft.com/office/drawing/2014/main" id="{E96EA201-E081-4D72-980F-2C1F2B64F648}"/>
              </a:ext>
            </a:extLst>
          </p:cNvPr>
          <p:cNvSpPr/>
          <p:nvPr/>
        </p:nvSpPr>
        <p:spPr>
          <a:xfrm>
            <a:off x="7765760" y="2203322"/>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C: (10, </a:t>
            </a:r>
          </a:p>
        </p:txBody>
      </p:sp>
      <p:sp>
        <p:nvSpPr>
          <p:cNvPr id="17" name="Oval 16">
            <a:extLst>
              <a:ext uri="{FF2B5EF4-FFF2-40B4-BE49-F238E27FC236}">
                <a16:creationId xmlns:a16="http://schemas.microsoft.com/office/drawing/2014/main" id="{DCECF925-D23E-4968-846D-DF4176D59BAD}"/>
              </a:ext>
            </a:extLst>
          </p:cNvPr>
          <p:cNvSpPr/>
          <p:nvPr/>
        </p:nvSpPr>
        <p:spPr>
          <a:xfrm>
            <a:off x="5327279" y="174626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A411D0D0-6B7C-438D-B046-023F8D088486}"/>
              </a:ext>
            </a:extLst>
          </p:cNvPr>
          <p:cNvSpPr/>
          <p:nvPr/>
        </p:nvSpPr>
        <p:spPr>
          <a:xfrm>
            <a:off x="230735" y="1511635"/>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Rectangle 18">
            <a:extLst>
              <a:ext uri="{FF2B5EF4-FFF2-40B4-BE49-F238E27FC236}">
                <a16:creationId xmlns:a16="http://schemas.microsoft.com/office/drawing/2014/main" id="{2205881E-8BE0-4220-A9F2-9D4970D78239}"/>
              </a:ext>
            </a:extLst>
          </p:cNvPr>
          <p:cNvSpPr/>
          <p:nvPr/>
        </p:nvSpPr>
        <p:spPr>
          <a:xfrm>
            <a:off x="8973347" y="2203322"/>
            <a:ext cx="86008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p>
        </p:txBody>
      </p:sp>
      <p:sp>
        <p:nvSpPr>
          <p:cNvPr id="20" name="Rectangle 19">
            <a:extLst>
              <a:ext uri="{FF2B5EF4-FFF2-40B4-BE49-F238E27FC236}">
                <a16:creationId xmlns:a16="http://schemas.microsoft.com/office/drawing/2014/main" id="{37B89901-B300-4825-8376-10CDCD36715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366285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1.04167E-6 1.11111E-6 L 0.00013 0.62454 " pathEditMode="relative" rAng="0" ptsTypes="AA">
                                      <p:cBhvr>
                                        <p:cTn id="11" dur="2000" fill="hold"/>
                                        <p:tgtEl>
                                          <p:spTgt spid="5"/>
                                        </p:tgtEl>
                                        <p:attrNameLst>
                                          <p:attrName>ppt_x</p:attrName>
                                          <p:attrName>ppt_y</p:attrName>
                                        </p:attrNameLst>
                                      </p:cBhvr>
                                      <p:rCtr x="0" y="31227"/>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3.54167E-6 -2.96296E-6 L 0.00235 0.7 " pathEditMode="relative" rAng="0" ptsTypes="AA">
                                      <p:cBhvr>
                                        <p:cTn id="25" dur="2000" fill="hold"/>
                                        <p:tgtEl>
                                          <p:spTgt spid="7"/>
                                        </p:tgtEl>
                                        <p:attrNameLst>
                                          <p:attrName>ppt_x</p:attrName>
                                          <p:attrName>ppt_y</p:attrName>
                                        </p:attrNameLst>
                                      </p:cBhvr>
                                      <p:rCtr x="117" y="35000"/>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1"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42" presetClass="path" presetSubtype="0" accel="50000" decel="50000" fill="hold" grpId="0" nodeType="clickEffect">
                                  <p:stCondLst>
                                    <p:cond delay="0"/>
                                  </p:stCondLst>
                                  <p:childTnLst>
                                    <p:animMotion origin="layout" path="M -3.95833E-6 1.11111E-6 L 0.00013 0.62454 " pathEditMode="relative" rAng="0" ptsTypes="AA">
                                      <p:cBhvr>
                                        <p:cTn id="55" dur="2000" fill="hold"/>
                                        <p:tgtEl>
                                          <p:spTgt spid="14"/>
                                        </p:tgtEl>
                                        <p:attrNameLst>
                                          <p:attrName>ppt_x</p:attrName>
                                          <p:attrName>ppt_y</p:attrName>
                                        </p:attrNameLst>
                                      </p:cBhvr>
                                      <p:rCtr x="0" y="31227"/>
                                    </p:animMotion>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1" nodeType="click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childTnLst>
                          </p:cTn>
                        </p:par>
                      </p:childTnLst>
                    </p:cTn>
                  </p:par>
                  <p:par>
                    <p:cTn id="71" fill="hold">
                      <p:stCondLst>
                        <p:cond delay="indefinite"/>
                      </p:stCondLst>
                      <p:childTnLst>
                        <p:par>
                          <p:cTn id="72" fill="hold">
                            <p:stCondLst>
                              <p:cond delay="0"/>
                            </p:stCondLst>
                            <p:childTnLst>
                              <p:par>
                                <p:cTn id="73" presetID="42" presetClass="path" presetSubtype="0" accel="50000" decel="50000" fill="hold" grpId="0" nodeType="clickEffect">
                                  <p:stCondLst>
                                    <p:cond delay="0"/>
                                  </p:stCondLst>
                                  <p:childTnLst>
                                    <p:animMotion origin="layout" path="M -3.95833E-6 7.40741E-7 L -0.22187 -0.00787 " pathEditMode="relative" rAng="0" ptsTypes="AA">
                                      <p:cBhvr>
                                        <p:cTn id="74" dur="2000" fill="hold"/>
                                        <p:tgtEl>
                                          <p:spTgt spid="17"/>
                                        </p:tgtEl>
                                        <p:attrNameLst>
                                          <p:attrName>ppt_x</p:attrName>
                                          <p:attrName>ppt_y</p:attrName>
                                        </p:attrNameLst>
                                      </p:cBhvr>
                                      <p:rCtr x="-11094" y="-394"/>
                                    </p:animMotion>
                                  </p:childTnLst>
                                </p:cTn>
                              </p:par>
                            </p:childTnLst>
                          </p:cTn>
                        </p:par>
                      </p:childTnLst>
                    </p:cTn>
                  </p:par>
                  <p:par>
                    <p:cTn id="75" fill="hold">
                      <p:stCondLst>
                        <p:cond delay="indefinite"/>
                      </p:stCondLst>
                      <p:childTnLst>
                        <p:par>
                          <p:cTn id="76" fill="hold">
                            <p:stCondLst>
                              <p:cond delay="0"/>
                            </p:stCondLst>
                            <p:childTnLst>
                              <p:par>
                                <p:cTn id="77" presetID="42" presetClass="path" presetSubtype="0" accel="50000" decel="50000" fill="hold" grpId="2" nodeType="clickEffect">
                                  <p:stCondLst>
                                    <p:cond delay="0"/>
                                  </p:stCondLst>
                                  <p:childTnLst>
                                    <p:animMotion origin="layout" path="M -0.22187 -0.00787 L -0.38567 -0.00972 " pathEditMode="relative" rAng="0" ptsTypes="AA">
                                      <p:cBhvr>
                                        <p:cTn id="78" dur="2000" fill="hold"/>
                                        <p:tgtEl>
                                          <p:spTgt spid="17"/>
                                        </p:tgtEl>
                                        <p:attrNameLst>
                                          <p:attrName>ppt_x</p:attrName>
                                          <p:attrName>ppt_y</p:attrName>
                                        </p:attrNameLst>
                                      </p:cBhvr>
                                      <p:rCtr x="-8190" y="-93"/>
                                    </p:animMotion>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19"/>
                                        </p:tgtEl>
                                        <p:attrNameLst>
                                          <p:attrName>style.visibility</p:attrName>
                                        </p:attrNameLst>
                                      </p:cBhvr>
                                      <p:to>
                                        <p:strVal val="visible"/>
                                      </p:to>
                                    </p:set>
                                    <p:animEffect transition="in" filter="fade">
                                      <p:cBhvr>
                                        <p:cTn id="8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animBg="1"/>
      <p:bldP spid="7" grpId="1" animBg="1"/>
      <p:bldP spid="8" grpId="0"/>
      <p:bldP spid="10" grpId="0"/>
      <p:bldP spid="13" grpId="0"/>
      <p:bldP spid="14" grpId="0" animBg="1"/>
      <p:bldP spid="14" grpId="1" animBg="1"/>
      <p:bldP spid="15" grpId="0"/>
      <p:bldP spid="16" grpId="0"/>
      <p:bldP spid="17" grpId="0" animBg="1"/>
      <p:bldP spid="17" grpId="1" animBg="1"/>
      <p:bldP spid="17" grpId="2" animBg="1"/>
      <p:bldP spid="18" grpId="0"/>
      <p:bldP spid="19"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52">
            <a:extLst>
              <a:ext uri="{FF2B5EF4-FFF2-40B4-BE49-F238E27FC236}">
                <a16:creationId xmlns:a16="http://schemas.microsoft.com/office/drawing/2014/main" id="{A12E97FD-177B-415F-8B63-A5FB5937D1C8}"/>
              </a:ext>
            </a:extLst>
          </p:cNvPr>
          <p:cNvSpPr/>
          <p:nvPr/>
        </p:nvSpPr>
        <p:spPr>
          <a:xfrm>
            <a:off x="5282118" y="4979011"/>
            <a:ext cx="54446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in the two missing numbers.</a:t>
            </a:r>
          </a:p>
        </p:txBody>
      </p:sp>
      <p:pic>
        <p:nvPicPr>
          <p:cNvPr id="3" name="Picture 2">
            <a:extLst>
              <a:ext uri="{FF2B5EF4-FFF2-40B4-BE49-F238E27FC236}">
                <a16:creationId xmlns:a16="http://schemas.microsoft.com/office/drawing/2014/main" id="{01E1F49B-76EE-4A83-96E9-14931EB93A23}"/>
              </a:ext>
            </a:extLst>
          </p:cNvPr>
          <p:cNvPicPr>
            <a:picLocks noChangeAspect="1"/>
          </p:cNvPicPr>
          <p:nvPr/>
        </p:nvPicPr>
        <p:blipFill>
          <a:blip r:embed="rId3"/>
          <a:stretch>
            <a:fillRect/>
          </a:stretch>
        </p:blipFill>
        <p:spPr>
          <a:xfrm>
            <a:off x="554183" y="1127217"/>
            <a:ext cx="5098472" cy="3091455"/>
          </a:xfrm>
          <a:prstGeom prst="rect">
            <a:avLst/>
          </a:prstGeom>
        </p:spPr>
      </p:pic>
      <p:grpSp>
        <p:nvGrpSpPr>
          <p:cNvPr id="5" name="Group 4">
            <a:extLst>
              <a:ext uri="{FF2B5EF4-FFF2-40B4-BE49-F238E27FC236}">
                <a16:creationId xmlns:a16="http://schemas.microsoft.com/office/drawing/2014/main" id="{65D00A40-C980-4560-9D62-8D1D3EB28F13}"/>
              </a:ext>
            </a:extLst>
          </p:cNvPr>
          <p:cNvGrpSpPr/>
          <p:nvPr/>
        </p:nvGrpSpPr>
        <p:grpSpPr>
          <a:xfrm>
            <a:off x="4526331" y="3039658"/>
            <a:ext cx="968273" cy="1076984"/>
            <a:chOff x="4719764" y="875630"/>
            <a:chExt cx="968273" cy="1076984"/>
          </a:xfrm>
        </p:grpSpPr>
        <p:grpSp>
          <p:nvGrpSpPr>
            <p:cNvPr id="6" name="Group 5">
              <a:extLst>
                <a:ext uri="{FF2B5EF4-FFF2-40B4-BE49-F238E27FC236}">
                  <a16:creationId xmlns:a16="http://schemas.microsoft.com/office/drawing/2014/main" id="{B23C5CC7-EC38-4F4E-9CD1-B8238A611DAB}"/>
                </a:ext>
              </a:extLst>
            </p:cNvPr>
            <p:cNvGrpSpPr/>
            <p:nvPr/>
          </p:nvGrpSpPr>
          <p:grpSpPr>
            <a:xfrm>
              <a:off x="5148330" y="875630"/>
              <a:ext cx="539707" cy="1076984"/>
              <a:chOff x="3580378" y="2366435"/>
              <a:chExt cx="539707" cy="1076984"/>
            </a:xfrm>
          </p:grpSpPr>
          <p:cxnSp>
            <p:nvCxnSpPr>
              <p:cNvPr id="8" name="Straight Connector 7">
                <a:extLst>
                  <a:ext uri="{FF2B5EF4-FFF2-40B4-BE49-F238E27FC236}">
                    <a16:creationId xmlns:a16="http://schemas.microsoft.com/office/drawing/2014/main" id="{8A89BF0C-25DC-4A41-87CA-3E038BC14F7A}"/>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3048010-8C1A-4026-AF1C-2B4831412112}"/>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33CFCDD8-413D-4E4E-B1E9-B1E89BFD27C4}"/>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7" name="TextBox 6">
              <a:extLst>
                <a:ext uri="{FF2B5EF4-FFF2-40B4-BE49-F238E27FC236}">
                  <a16:creationId xmlns:a16="http://schemas.microsoft.com/office/drawing/2014/main" id="{F21D554D-2814-4595-9E7C-3E5B299688ED}"/>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 name="Group 10">
            <a:extLst>
              <a:ext uri="{FF2B5EF4-FFF2-40B4-BE49-F238E27FC236}">
                <a16:creationId xmlns:a16="http://schemas.microsoft.com/office/drawing/2014/main" id="{66409A88-5CA4-4673-BC2B-1725188318C1}"/>
              </a:ext>
            </a:extLst>
          </p:cNvPr>
          <p:cNvGrpSpPr/>
          <p:nvPr/>
        </p:nvGrpSpPr>
        <p:grpSpPr>
          <a:xfrm>
            <a:off x="1062183" y="4436352"/>
            <a:ext cx="1730580" cy="1076984"/>
            <a:chOff x="964270" y="1757508"/>
            <a:chExt cx="1730580" cy="1076984"/>
          </a:xfrm>
        </p:grpSpPr>
        <p:sp>
          <p:nvSpPr>
            <p:cNvPr id="21" name="TextBox 20">
              <a:extLst>
                <a:ext uri="{FF2B5EF4-FFF2-40B4-BE49-F238E27FC236}">
                  <a16:creationId xmlns:a16="http://schemas.microsoft.com/office/drawing/2014/main" id="{69CC9F7A-3DAA-4C7B-B275-093F2C28D47C}"/>
                </a:ext>
              </a:extLst>
            </p:cNvPr>
            <p:cNvSpPr txBox="1"/>
            <p:nvPr/>
          </p:nvSpPr>
          <p:spPr>
            <a:xfrm>
              <a:off x="964270" y="1958248"/>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nvGrpSpPr>
            <p:cNvPr id="13" name="Group 12">
              <a:extLst>
                <a:ext uri="{FF2B5EF4-FFF2-40B4-BE49-F238E27FC236}">
                  <a16:creationId xmlns:a16="http://schemas.microsoft.com/office/drawing/2014/main" id="{6D0FB9E5-B196-4B18-81A5-FF04B46E239E}"/>
                </a:ext>
              </a:extLst>
            </p:cNvPr>
            <p:cNvGrpSpPr/>
            <p:nvPr/>
          </p:nvGrpSpPr>
          <p:grpSpPr>
            <a:xfrm>
              <a:off x="1396669" y="1757508"/>
              <a:ext cx="1298181" cy="1076984"/>
              <a:chOff x="1396669" y="1757508"/>
              <a:chExt cx="1298181" cy="1076984"/>
            </a:xfrm>
          </p:grpSpPr>
          <p:sp>
            <p:nvSpPr>
              <p:cNvPr id="14" name="TextBox 13">
                <a:extLst>
                  <a:ext uri="{FF2B5EF4-FFF2-40B4-BE49-F238E27FC236}">
                    <a16:creationId xmlns:a16="http://schemas.microsoft.com/office/drawing/2014/main" id="{EAABB4FC-2B04-4820-9EE0-B9965D6D6213}"/>
                  </a:ext>
                </a:extLst>
              </p:cNvPr>
              <p:cNvSpPr txBox="1"/>
              <p:nvPr/>
            </p:nvSpPr>
            <p:spPr>
              <a:xfrm>
                <a:off x="1396669" y="192331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5" name="Group 14">
                <a:extLst>
                  <a:ext uri="{FF2B5EF4-FFF2-40B4-BE49-F238E27FC236}">
                    <a16:creationId xmlns:a16="http://schemas.microsoft.com/office/drawing/2014/main" id="{9EE78E4D-291E-49AF-8642-159E5A8EAC90}"/>
                  </a:ext>
                </a:extLst>
              </p:cNvPr>
              <p:cNvGrpSpPr/>
              <p:nvPr/>
            </p:nvGrpSpPr>
            <p:grpSpPr>
              <a:xfrm>
                <a:off x="1808821" y="1757508"/>
                <a:ext cx="539707" cy="1076984"/>
                <a:chOff x="3580378" y="2366435"/>
                <a:chExt cx="539707" cy="1076984"/>
              </a:xfrm>
            </p:grpSpPr>
            <p:cxnSp>
              <p:nvCxnSpPr>
                <p:cNvPr id="17" name="Straight Connector 16">
                  <a:extLst>
                    <a:ext uri="{FF2B5EF4-FFF2-40B4-BE49-F238E27FC236}">
                      <a16:creationId xmlns:a16="http://schemas.microsoft.com/office/drawing/2014/main" id="{BE9F908A-01D2-4858-B2EC-CB0153F98674}"/>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7251F6CF-F4F0-4038-B60A-8A8783B95EFA}"/>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9" name="TextBox 18">
                  <a:extLst>
                    <a:ext uri="{FF2B5EF4-FFF2-40B4-BE49-F238E27FC236}">
                      <a16:creationId xmlns:a16="http://schemas.microsoft.com/office/drawing/2014/main" id="{B77CE510-9EB1-40FB-9168-5C51079783B9}"/>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16" name="TextBox 15">
                <a:extLst>
                  <a:ext uri="{FF2B5EF4-FFF2-40B4-BE49-F238E27FC236}">
                    <a16:creationId xmlns:a16="http://schemas.microsoft.com/office/drawing/2014/main" id="{F483DEED-A39B-4C8B-B6F9-9CAA42529341}"/>
                  </a:ext>
                </a:extLst>
              </p:cNvPr>
              <p:cNvSpPr txBox="1"/>
              <p:nvPr/>
            </p:nvSpPr>
            <p:spPr>
              <a:xfrm>
                <a:off x="2261112" y="196233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grpSp>
        <p:nvGrpSpPr>
          <p:cNvPr id="25" name="Group 24">
            <a:extLst>
              <a:ext uri="{FF2B5EF4-FFF2-40B4-BE49-F238E27FC236}">
                <a16:creationId xmlns:a16="http://schemas.microsoft.com/office/drawing/2014/main" id="{C9EB1558-041C-43BF-A675-392596308BBD}"/>
              </a:ext>
            </a:extLst>
          </p:cNvPr>
          <p:cNvGrpSpPr/>
          <p:nvPr/>
        </p:nvGrpSpPr>
        <p:grpSpPr>
          <a:xfrm>
            <a:off x="2877146" y="4436352"/>
            <a:ext cx="968273" cy="1076984"/>
            <a:chOff x="4719764" y="875630"/>
            <a:chExt cx="968273" cy="1076984"/>
          </a:xfrm>
        </p:grpSpPr>
        <p:grpSp>
          <p:nvGrpSpPr>
            <p:cNvPr id="26" name="Group 25">
              <a:extLst>
                <a:ext uri="{FF2B5EF4-FFF2-40B4-BE49-F238E27FC236}">
                  <a16:creationId xmlns:a16="http://schemas.microsoft.com/office/drawing/2014/main" id="{060D3E48-408A-46EB-A90E-1BD313B8305C}"/>
                </a:ext>
              </a:extLst>
            </p:cNvPr>
            <p:cNvGrpSpPr/>
            <p:nvPr/>
          </p:nvGrpSpPr>
          <p:grpSpPr>
            <a:xfrm>
              <a:off x="5148330" y="875630"/>
              <a:ext cx="539707" cy="1076984"/>
              <a:chOff x="3580378" y="2366435"/>
              <a:chExt cx="539707" cy="1076984"/>
            </a:xfrm>
          </p:grpSpPr>
          <p:cxnSp>
            <p:nvCxnSpPr>
              <p:cNvPr id="28" name="Straight Connector 27">
                <a:extLst>
                  <a:ext uri="{FF2B5EF4-FFF2-40B4-BE49-F238E27FC236}">
                    <a16:creationId xmlns:a16="http://schemas.microsoft.com/office/drawing/2014/main" id="{C4434546-99B0-4E62-B21C-1E177A506F87}"/>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C2BD796C-18D3-4FCE-9CFC-26421B33A253}"/>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6BA48487-B272-494C-ACE9-41AB15C439D9}"/>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7" name="TextBox 26">
              <a:extLst>
                <a:ext uri="{FF2B5EF4-FFF2-40B4-BE49-F238E27FC236}">
                  <a16:creationId xmlns:a16="http://schemas.microsoft.com/office/drawing/2014/main" id="{3C4B1E45-3C5B-47B0-A869-2634BDD710FE}"/>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31" name="Rectangle 30">
            <a:extLst>
              <a:ext uri="{FF2B5EF4-FFF2-40B4-BE49-F238E27FC236}">
                <a16:creationId xmlns:a16="http://schemas.microsoft.com/office/drawing/2014/main" id="{9AAEF048-0E79-4D77-BB5D-BB8C3DEBB1E4}"/>
              </a:ext>
            </a:extLst>
          </p:cNvPr>
          <p:cNvSpPr/>
          <p:nvPr/>
        </p:nvSpPr>
        <p:spPr>
          <a:xfrm>
            <a:off x="5823768" y="4971774"/>
            <a:ext cx="54446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32" name="Group 31">
            <a:extLst>
              <a:ext uri="{FF2B5EF4-FFF2-40B4-BE49-F238E27FC236}">
                <a16:creationId xmlns:a16="http://schemas.microsoft.com/office/drawing/2014/main" id="{FD610F45-E8E3-4A9C-9C27-9CD6E7CD4C2E}"/>
              </a:ext>
            </a:extLst>
          </p:cNvPr>
          <p:cNvGrpSpPr/>
          <p:nvPr/>
        </p:nvGrpSpPr>
        <p:grpSpPr>
          <a:xfrm>
            <a:off x="4208702" y="4600745"/>
            <a:ext cx="2167354" cy="726933"/>
            <a:chOff x="4819109" y="2573060"/>
            <a:chExt cx="2167354" cy="726933"/>
          </a:xfrm>
        </p:grpSpPr>
        <p:sp>
          <p:nvSpPr>
            <p:cNvPr id="33" name="Rectangle 32">
              <a:extLst>
                <a:ext uri="{FF2B5EF4-FFF2-40B4-BE49-F238E27FC236}">
                  <a16:creationId xmlns:a16="http://schemas.microsoft.com/office/drawing/2014/main" id="{44E7DFAA-6BDA-4D01-A912-3D68EBCF50A6}"/>
                </a:ext>
              </a:extLst>
            </p:cNvPr>
            <p:cNvSpPr/>
            <p:nvPr/>
          </p:nvSpPr>
          <p:spPr>
            <a:xfrm>
              <a:off x="4834888" y="2944387"/>
              <a:ext cx="105028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4" name="Rectangle 33">
              <a:extLst>
                <a:ext uri="{FF2B5EF4-FFF2-40B4-BE49-F238E27FC236}">
                  <a16:creationId xmlns:a16="http://schemas.microsoft.com/office/drawing/2014/main" id="{31F8A3B3-822F-4965-A8FE-93956EB80C87}"/>
                </a:ext>
              </a:extLst>
            </p:cNvPr>
            <p:cNvSpPr/>
            <p:nvPr/>
          </p:nvSpPr>
          <p:spPr>
            <a:xfrm>
              <a:off x="4821629" y="2589877"/>
              <a:ext cx="2163917" cy="334045"/>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37" name="Group 36">
              <a:extLst>
                <a:ext uri="{FF2B5EF4-FFF2-40B4-BE49-F238E27FC236}">
                  <a16:creationId xmlns:a16="http://schemas.microsoft.com/office/drawing/2014/main" id="{399DBF3A-2893-4F05-B873-238B28F866BB}"/>
                </a:ext>
              </a:extLst>
            </p:cNvPr>
            <p:cNvGrpSpPr/>
            <p:nvPr/>
          </p:nvGrpSpPr>
          <p:grpSpPr>
            <a:xfrm rot="5400000">
              <a:off x="5721196" y="1673003"/>
              <a:ext cx="364674" cy="2164787"/>
              <a:chOff x="1430177" y="1026981"/>
              <a:chExt cx="364674" cy="2164787"/>
            </a:xfrm>
          </p:grpSpPr>
          <p:sp>
            <p:nvSpPr>
              <p:cNvPr id="41" name="Rectangle 40">
                <a:extLst>
                  <a:ext uri="{FF2B5EF4-FFF2-40B4-BE49-F238E27FC236}">
                    <a16:creationId xmlns:a16="http://schemas.microsoft.com/office/drawing/2014/main" id="{21126B39-28B3-481B-B452-E5CC7DF92213}"/>
                  </a:ext>
                </a:extLst>
              </p:cNvPr>
              <p:cNvSpPr/>
              <p:nvPr/>
            </p:nvSpPr>
            <p:spPr>
              <a:xfrm>
                <a:off x="1434851" y="1031768"/>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2" name="Rectangle 41">
                <a:extLst>
                  <a:ext uri="{FF2B5EF4-FFF2-40B4-BE49-F238E27FC236}">
                    <a16:creationId xmlns:a16="http://schemas.microsoft.com/office/drawing/2014/main" id="{BA00838A-B341-4593-8692-CD15C034BFB1}"/>
                  </a:ext>
                </a:extLst>
              </p:cNvPr>
              <p:cNvSpPr/>
              <p:nvPr/>
            </p:nvSpPr>
            <p:spPr>
              <a:xfrm>
                <a:off x="1430177" y="1026981"/>
                <a:ext cx="360000" cy="216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38" name="Group 37">
              <a:extLst>
                <a:ext uri="{FF2B5EF4-FFF2-40B4-BE49-F238E27FC236}">
                  <a16:creationId xmlns:a16="http://schemas.microsoft.com/office/drawing/2014/main" id="{E5B3DC20-9B12-4F2A-ADEE-77604E1AA6DC}"/>
                </a:ext>
              </a:extLst>
            </p:cNvPr>
            <p:cNvGrpSpPr/>
            <p:nvPr/>
          </p:nvGrpSpPr>
          <p:grpSpPr>
            <a:xfrm rot="5400000">
              <a:off x="5720449" y="2029949"/>
              <a:ext cx="364674" cy="2167354"/>
              <a:chOff x="1430177" y="1026981"/>
              <a:chExt cx="364674" cy="2164787"/>
            </a:xfrm>
          </p:grpSpPr>
          <p:sp>
            <p:nvSpPr>
              <p:cNvPr id="39" name="Rectangle 38">
                <a:extLst>
                  <a:ext uri="{FF2B5EF4-FFF2-40B4-BE49-F238E27FC236}">
                    <a16:creationId xmlns:a16="http://schemas.microsoft.com/office/drawing/2014/main" id="{32537431-23BE-43A6-8F24-1F7805B32FCA}"/>
                  </a:ext>
                </a:extLst>
              </p:cNvPr>
              <p:cNvSpPr/>
              <p:nvPr/>
            </p:nvSpPr>
            <p:spPr>
              <a:xfrm>
                <a:off x="1434851" y="1031768"/>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0" name="Rectangle 39">
                <a:extLst>
                  <a:ext uri="{FF2B5EF4-FFF2-40B4-BE49-F238E27FC236}">
                    <a16:creationId xmlns:a16="http://schemas.microsoft.com/office/drawing/2014/main" id="{02530DEB-2EB8-44C1-8061-78CACAF7468F}"/>
                  </a:ext>
                </a:extLst>
              </p:cNvPr>
              <p:cNvSpPr/>
              <p:nvPr/>
            </p:nvSpPr>
            <p:spPr>
              <a:xfrm>
                <a:off x="1430177" y="1026981"/>
                <a:ext cx="360000" cy="216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grpSp>
        <p:nvGrpSpPr>
          <p:cNvPr id="47" name="Group 46">
            <a:extLst>
              <a:ext uri="{FF2B5EF4-FFF2-40B4-BE49-F238E27FC236}">
                <a16:creationId xmlns:a16="http://schemas.microsoft.com/office/drawing/2014/main" id="{B9BC385B-62EB-4E59-8C36-F41F9B1BA508}"/>
              </a:ext>
            </a:extLst>
          </p:cNvPr>
          <p:cNvGrpSpPr/>
          <p:nvPr/>
        </p:nvGrpSpPr>
        <p:grpSpPr>
          <a:xfrm rot="5400000">
            <a:off x="5105410" y="4068262"/>
            <a:ext cx="360000" cy="2160000"/>
            <a:chOff x="3172262" y="3429000"/>
            <a:chExt cx="360000" cy="2160000"/>
          </a:xfrm>
        </p:grpSpPr>
        <p:sp>
          <p:nvSpPr>
            <p:cNvPr id="48" name="Rectangle 47">
              <a:extLst>
                <a:ext uri="{FF2B5EF4-FFF2-40B4-BE49-F238E27FC236}">
                  <a16:creationId xmlns:a16="http://schemas.microsoft.com/office/drawing/2014/main" id="{D53BEF8E-B172-48F3-A2EF-43B6B291808C}"/>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9" name="Rectangle 48">
              <a:extLst>
                <a:ext uri="{FF2B5EF4-FFF2-40B4-BE49-F238E27FC236}">
                  <a16:creationId xmlns:a16="http://schemas.microsoft.com/office/drawing/2014/main" id="{FC5ED612-D430-4B92-8D9C-F1DAABAF5205}"/>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1" name="Rectangle 50">
              <a:extLst>
                <a:ext uri="{FF2B5EF4-FFF2-40B4-BE49-F238E27FC236}">
                  <a16:creationId xmlns:a16="http://schemas.microsoft.com/office/drawing/2014/main" id="{CD450A75-C807-45EC-B014-600F7E79321A}"/>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2" name="Rectangle 51">
              <a:extLst>
                <a:ext uri="{FF2B5EF4-FFF2-40B4-BE49-F238E27FC236}">
                  <a16:creationId xmlns:a16="http://schemas.microsoft.com/office/drawing/2014/main" id="{2DE9C24F-7B38-45DD-B3DA-7A665DF780F5}"/>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54" name="Group 53">
            <a:extLst>
              <a:ext uri="{FF2B5EF4-FFF2-40B4-BE49-F238E27FC236}">
                <a16:creationId xmlns:a16="http://schemas.microsoft.com/office/drawing/2014/main" id="{D7EF4901-2D9F-437C-AEA7-A58477F490D2}"/>
              </a:ext>
            </a:extLst>
          </p:cNvPr>
          <p:cNvGrpSpPr/>
          <p:nvPr/>
        </p:nvGrpSpPr>
        <p:grpSpPr>
          <a:xfrm>
            <a:off x="630294" y="3036370"/>
            <a:ext cx="968273" cy="1076984"/>
            <a:chOff x="4719764" y="875630"/>
            <a:chExt cx="968273" cy="1076984"/>
          </a:xfrm>
        </p:grpSpPr>
        <p:grpSp>
          <p:nvGrpSpPr>
            <p:cNvPr id="55" name="Group 54">
              <a:extLst>
                <a:ext uri="{FF2B5EF4-FFF2-40B4-BE49-F238E27FC236}">
                  <a16:creationId xmlns:a16="http://schemas.microsoft.com/office/drawing/2014/main" id="{66C99E21-0B79-4246-8C99-C4395750A9F8}"/>
                </a:ext>
              </a:extLst>
            </p:cNvPr>
            <p:cNvGrpSpPr/>
            <p:nvPr/>
          </p:nvGrpSpPr>
          <p:grpSpPr>
            <a:xfrm>
              <a:off x="5148330" y="875630"/>
              <a:ext cx="539707" cy="1076984"/>
              <a:chOff x="3580378" y="2366435"/>
              <a:chExt cx="539707" cy="1076984"/>
            </a:xfrm>
          </p:grpSpPr>
          <p:cxnSp>
            <p:nvCxnSpPr>
              <p:cNvPr id="57" name="Straight Connector 56">
                <a:extLst>
                  <a:ext uri="{FF2B5EF4-FFF2-40B4-BE49-F238E27FC236}">
                    <a16:creationId xmlns:a16="http://schemas.microsoft.com/office/drawing/2014/main" id="{AFC82876-9A6F-4773-BDE0-58AE3959E48B}"/>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35E82061-177D-4F80-B830-EE9D69F801F0}"/>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59" name="TextBox 58">
                <a:extLst>
                  <a:ext uri="{FF2B5EF4-FFF2-40B4-BE49-F238E27FC236}">
                    <a16:creationId xmlns:a16="http://schemas.microsoft.com/office/drawing/2014/main" id="{9685EC73-EF20-4098-B7DD-48F818CBB26F}"/>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56" name="TextBox 55">
              <a:extLst>
                <a:ext uri="{FF2B5EF4-FFF2-40B4-BE49-F238E27FC236}">
                  <a16:creationId xmlns:a16="http://schemas.microsoft.com/office/drawing/2014/main" id="{175B948A-9086-483D-AF63-E457B2562A79}"/>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60" name="Group 59">
            <a:extLst>
              <a:ext uri="{FF2B5EF4-FFF2-40B4-BE49-F238E27FC236}">
                <a16:creationId xmlns:a16="http://schemas.microsoft.com/office/drawing/2014/main" id="{AABAB6AE-7AFA-46F9-AC6E-933DAF4FBFFB}"/>
              </a:ext>
            </a:extLst>
          </p:cNvPr>
          <p:cNvGrpSpPr/>
          <p:nvPr/>
        </p:nvGrpSpPr>
        <p:grpSpPr>
          <a:xfrm>
            <a:off x="630294" y="3036369"/>
            <a:ext cx="968273" cy="1076984"/>
            <a:chOff x="4719764" y="875630"/>
            <a:chExt cx="968273" cy="1076984"/>
          </a:xfrm>
        </p:grpSpPr>
        <p:grpSp>
          <p:nvGrpSpPr>
            <p:cNvPr id="61" name="Group 60">
              <a:extLst>
                <a:ext uri="{FF2B5EF4-FFF2-40B4-BE49-F238E27FC236}">
                  <a16:creationId xmlns:a16="http://schemas.microsoft.com/office/drawing/2014/main" id="{D5ABB3E9-39FB-45A4-827C-210FBF65CBEF}"/>
                </a:ext>
              </a:extLst>
            </p:cNvPr>
            <p:cNvGrpSpPr/>
            <p:nvPr/>
          </p:nvGrpSpPr>
          <p:grpSpPr>
            <a:xfrm>
              <a:off x="5148330" y="875630"/>
              <a:ext cx="539707" cy="1076984"/>
              <a:chOff x="3580378" y="2366435"/>
              <a:chExt cx="539707" cy="1076984"/>
            </a:xfrm>
          </p:grpSpPr>
          <p:cxnSp>
            <p:nvCxnSpPr>
              <p:cNvPr id="63" name="Straight Connector 62">
                <a:extLst>
                  <a:ext uri="{FF2B5EF4-FFF2-40B4-BE49-F238E27FC236}">
                    <a16:creationId xmlns:a16="http://schemas.microsoft.com/office/drawing/2014/main" id="{C6DFEB0B-DBC5-42EB-A468-4B06A0B8951C}"/>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EDC0F99E-C8EB-43DF-8CEB-7F79E8AFE8CE}"/>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5" name="TextBox 64">
                <a:extLst>
                  <a:ext uri="{FF2B5EF4-FFF2-40B4-BE49-F238E27FC236}">
                    <a16:creationId xmlns:a16="http://schemas.microsoft.com/office/drawing/2014/main" id="{F40476ED-3219-48B6-A674-570C47AB9D28}"/>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62" name="TextBox 61">
              <a:extLst>
                <a:ext uri="{FF2B5EF4-FFF2-40B4-BE49-F238E27FC236}">
                  <a16:creationId xmlns:a16="http://schemas.microsoft.com/office/drawing/2014/main" id="{9DF6AA18-B057-4C70-BF21-4521E2A3A132}"/>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Tree>
    <p:extLst>
      <p:ext uri="{BB962C8B-B14F-4D97-AF65-F5344CB8AC3E}">
        <p14:creationId xmlns:p14="http://schemas.microsoft.com/office/powerpoint/2010/main" val="2729784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500"/>
                                        <p:tgtEl>
                                          <p:spTgt spid="5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500"/>
                                        <p:tgtEl>
                                          <p:spTgt spid="4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grpId="1" nodeType="clickEffect">
                                  <p:stCondLst>
                                    <p:cond delay="0"/>
                                  </p:stCondLst>
                                  <p:childTnLst>
                                    <p:animEffect transition="out" filter="fade">
                                      <p:cBhvr>
                                        <p:cTn id="37" dur="500"/>
                                        <p:tgtEl>
                                          <p:spTgt spid="31"/>
                                        </p:tgtEl>
                                      </p:cBhvr>
                                    </p:animEffect>
                                    <p:set>
                                      <p:cBhvr>
                                        <p:cTn id="38" dur="1" fill="hold">
                                          <p:stCondLst>
                                            <p:cond delay="499"/>
                                          </p:stCondLst>
                                        </p:cTn>
                                        <p:tgtEl>
                                          <p:spTgt spid="31"/>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53"/>
                                        </p:tgtEl>
                                      </p:cBhvr>
                                    </p:animEffect>
                                    <p:set>
                                      <p:cBhvr>
                                        <p:cTn id="43" dur="1" fill="hold">
                                          <p:stCondLst>
                                            <p:cond delay="499"/>
                                          </p:stCondLst>
                                        </p:cTn>
                                        <p:tgtEl>
                                          <p:spTgt spid="53"/>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54"/>
                                        </p:tgtEl>
                                        <p:attrNameLst>
                                          <p:attrName>style.visibility</p:attrName>
                                        </p:attrNameLst>
                                      </p:cBhvr>
                                      <p:to>
                                        <p:strVal val="visible"/>
                                      </p:to>
                                    </p:set>
                                    <p:animEffect transition="in" filter="fade">
                                      <p:cBhvr>
                                        <p:cTn id="48" dur="500"/>
                                        <p:tgtEl>
                                          <p:spTgt spid="54"/>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nodeType="clickEffect">
                                  <p:stCondLst>
                                    <p:cond delay="0"/>
                                  </p:stCondLst>
                                  <p:childTnLst>
                                    <p:animEffect transition="out" filter="fade">
                                      <p:cBhvr>
                                        <p:cTn id="52" dur="500"/>
                                        <p:tgtEl>
                                          <p:spTgt spid="54"/>
                                        </p:tgtEl>
                                      </p:cBhvr>
                                    </p:animEffect>
                                    <p:set>
                                      <p:cBhvr>
                                        <p:cTn id="53" dur="1" fill="hold">
                                          <p:stCondLst>
                                            <p:cond delay="499"/>
                                          </p:stCondLst>
                                        </p:cTn>
                                        <p:tgtEl>
                                          <p:spTgt spid="54"/>
                                        </p:tgtEl>
                                        <p:attrNameLst>
                                          <p:attrName>style.visibility</p:attrName>
                                        </p:attrNameLst>
                                      </p:cBhvr>
                                      <p:to>
                                        <p:strVal val="hidden"/>
                                      </p:to>
                                    </p:set>
                                  </p:childTnLst>
                                </p:cTn>
                              </p:par>
                            </p:childTnLst>
                          </p:cTn>
                        </p:par>
                        <p:par>
                          <p:cTn id="54" fill="hold">
                            <p:stCondLst>
                              <p:cond delay="500"/>
                            </p:stCondLst>
                            <p:childTnLst>
                              <p:par>
                                <p:cTn id="55" presetID="10" presetClass="entr" presetSubtype="0" fill="hold" nodeType="after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3" grpId="1" animBg="1"/>
      <p:bldP spid="31" grpId="0" animBg="1"/>
      <p:bldP spid="31" grpId="1"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17D0393-CE57-4146-B21D-01DEA03E8A73}"/>
              </a:ext>
            </a:extLst>
          </p:cNvPr>
          <p:cNvSpPr txBox="1"/>
          <p:nvPr/>
        </p:nvSpPr>
        <p:spPr>
          <a:xfrm>
            <a:off x="2035190" y="4435299"/>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3 9 9</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0980846" cy="1077218"/>
          </a:xfrm>
          <a:prstGeom prst="rect">
            <a:avLst/>
          </a:prstGeom>
        </p:spPr>
        <p:txBody>
          <a:bodyPr wrap="square">
            <a:spAutoFit/>
          </a:bodyPr>
          <a:lstStyle/>
          <a:p>
            <a:r>
              <a:rPr lang="en-US" sz="3200" b="1" dirty="0"/>
              <a:t>102 people came to a car boot sale and paid 15p each to go in. </a:t>
            </a:r>
          </a:p>
          <a:p>
            <a:r>
              <a:rPr lang="en-US" sz="3200" b="1" dirty="0"/>
              <a:t>How much money was collected?</a:t>
            </a:r>
          </a:p>
        </p:txBody>
      </p:sp>
      <p:sp>
        <p:nvSpPr>
          <p:cNvPr id="5" name="Rectangle 4">
            <a:extLst>
              <a:ext uri="{FF2B5EF4-FFF2-40B4-BE49-F238E27FC236}">
                <a16:creationId xmlns:a16="http://schemas.microsoft.com/office/drawing/2014/main" id="{85D49A35-DBE8-4E15-B0F2-CE3CC5E708CB}"/>
              </a:ext>
            </a:extLst>
          </p:cNvPr>
          <p:cNvSpPr/>
          <p:nvPr/>
        </p:nvSpPr>
        <p:spPr>
          <a:xfrm>
            <a:off x="56122" y="2312879"/>
            <a:ext cx="8250751" cy="1569660"/>
          </a:xfrm>
          <a:prstGeom prst="rect">
            <a:avLst/>
          </a:prstGeom>
        </p:spPr>
        <p:txBody>
          <a:bodyPr wrap="square">
            <a:spAutoFit/>
          </a:bodyPr>
          <a:lstStyle/>
          <a:p>
            <a:r>
              <a:rPr lang="en-US" sz="3200" b="1" dirty="0"/>
              <a:t>Each car had to pay £7 to be at the sale.</a:t>
            </a:r>
          </a:p>
          <a:p>
            <a:r>
              <a:rPr lang="en-US" sz="3200" b="1" dirty="0"/>
              <a:t>The school collected £399 from the cars.</a:t>
            </a:r>
          </a:p>
          <a:p>
            <a:r>
              <a:rPr lang="en-US" sz="3200" b="1" dirty="0"/>
              <a:t>How many cars were there?</a:t>
            </a:r>
          </a:p>
        </p:txBody>
      </p:sp>
      <p:sp>
        <p:nvSpPr>
          <p:cNvPr id="6" name="Rectangle 5">
            <a:extLst>
              <a:ext uri="{FF2B5EF4-FFF2-40B4-BE49-F238E27FC236}">
                <a16:creationId xmlns:a16="http://schemas.microsoft.com/office/drawing/2014/main" id="{9F28F7D3-4546-426B-A5FC-6CDB590E711E}"/>
              </a:ext>
            </a:extLst>
          </p:cNvPr>
          <p:cNvSpPr/>
          <p:nvPr/>
        </p:nvSpPr>
        <p:spPr>
          <a:xfrm>
            <a:off x="383178" y="1175344"/>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x 15p = </a:t>
            </a:r>
          </a:p>
        </p:txBody>
      </p:sp>
      <p:sp>
        <p:nvSpPr>
          <p:cNvPr id="7" name="Rectangle 6">
            <a:extLst>
              <a:ext uri="{FF2B5EF4-FFF2-40B4-BE49-F238E27FC236}">
                <a16:creationId xmlns:a16="http://schemas.microsoft.com/office/drawing/2014/main" id="{36C82F62-5A7E-417A-A89F-907A6B36F8DC}"/>
              </a:ext>
            </a:extLst>
          </p:cNvPr>
          <p:cNvSpPr/>
          <p:nvPr/>
        </p:nvSpPr>
        <p:spPr>
          <a:xfrm>
            <a:off x="792251" y="1684192"/>
            <a:ext cx="193490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15p = </a:t>
            </a:r>
          </a:p>
        </p:txBody>
      </p:sp>
      <p:sp>
        <p:nvSpPr>
          <p:cNvPr id="8" name="Rectangle 7">
            <a:extLst>
              <a:ext uri="{FF2B5EF4-FFF2-40B4-BE49-F238E27FC236}">
                <a16:creationId xmlns:a16="http://schemas.microsoft.com/office/drawing/2014/main" id="{C6320CD5-6E4D-420C-81E5-DD5E85680457}"/>
              </a:ext>
            </a:extLst>
          </p:cNvPr>
          <p:cNvSpPr/>
          <p:nvPr/>
        </p:nvSpPr>
        <p:spPr>
          <a:xfrm>
            <a:off x="2434756" y="1151052"/>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1500p</a:t>
            </a:r>
          </a:p>
        </p:txBody>
      </p:sp>
      <p:sp>
        <p:nvSpPr>
          <p:cNvPr id="9" name="Rectangle 8">
            <a:extLst>
              <a:ext uri="{FF2B5EF4-FFF2-40B4-BE49-F238E27FC236}">
                <a16:creationId xmlns:a16="http://schemas.microsoft.com/office/drawing/2014/main" id="{959DF690-03EC-4B5A-A0DF-E58E58204B11}"/>
              </a:ext>
            </a:extLst>
          </p:cNvPr>
          <p:cNvSpPr/>
          <p:nvPr/>
        </p:nvSpPr>
        <p:spPr>
          <a:xfrm>
            <a:off x="3624611" y="1175344"/>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£15.00</a:t>
            </a:r>
          </a:p>
        </p:txBody>
      </p:sp>
      <p:sp>
        <p:nvSpPr>
          <p:cNvPr id="10" name="Rectangle 9">
            <a:extLst>
              <a:ext uri="{FF2B5EF4-FFF2-40B4-BE49-F238E27FC236}">
                <a16:creationId xmlns:a16="http://schemas.microsoft.com/office/drawing/2014/main" id="{3826625B-24D2-484E-824E-906DDA7B556B}"/>
              </a:ext>
            </a:extLst>
          </p:cNvPr>
          <p:cNvSpPr/>
          <p:nvPr/>
        </p:nvSpPr>
        <p:spPr>
          <a:xfrm>
            <a:off x="2434756" y="1684191"/>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30p</a:t>
            </a:r>
          </a:p>
        </p:txBody>
      </p:sp>
      <p:sp>
        <p:nvSpPr>
          <p:cNvPr id="11" name="Rectangle 10">
            <a:extLst>
              <a:ext uri="{FF2B5EF4-FFF2-40B4-BE49-F238E27FC236}">
                <a16:creationId xmlns:a16="http://schemas.microsoft.com/office/drawing/2014/main" id="{C3D5C62F-8A00-4046-A5FD-067B4E61F5FD}"/>
              </a:ext>
            </a:extLst>
          </p:cNvPr>
          <p:cNvSpPr/>
          <p:nvPr/>
        </p:nvSpPr>
        <p:spPr>
          <a:xfrm>
            <a:off x="7283307" y="1150295"/>
            <a:ext cx="388199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£15.30 was collected</a:t>
            </a:r>
          </a:p>
        </p:txBody>
      </p:sp>
      <p:sp>
        <p:nvSpPr>
          <p:cNvPr id="15" name="TextBox 14">
            <a:extLst>
              <a:ext uri="{FF2B5EF4-FFF2-40B4-BE49-F238E27FC236}">
                <a16:creationId xmlns:a16="http://schemas.microsoft.com/office/drawing/2014/main" id="{43F3303B-6BDB-439E-B154-56685B43BE38}"/>
              </a:ext>
            </a:extLst>
          </p:cNvPr>
          <p:cNvSpPr txBox="1"/>
          <p:nvPr/>
        </p:nvSpPr>
        <p:spPr>
          <a:xfrm>
            <a:off x="1560573" y="444836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6" name="Straight Connector 15">
            <a:extLst>
              <a:ext uri="{FF2B5EF4-FFF2-40B4-BE49-F238E27FC236}">
                <a16:creationId xmlns:a16="http://schemas.microsoft.com/office/drawing/2014/main" id="{1C947960-844E-4C6E-9C8E-A8D09369568F}"/>
              </a:ext>
            </a:extLst>
          </p:cNvPr>
          <p:cNvCxnSpPr>
            <a:cxnSpLocks/>
          </p:cNvCxnSpPr>
          <p:nvPr/>
        </p:nvCxnSpPr>
        <p:spPr>
          <a:xfrm>
            <a:off x="2035190" y="4497919"/>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B0D11F3-15CF-4EC1-B383-2409DBC210B7}"/>
              </a:ext>
            </a:extLst>
          </p:cNvPr>
          <p:cNvCxnSpPr>
            <a:cxnSpLocks/>
          </p:cNvCxnSpPr>
          <p:nvPr/>
        </p:nvCxnSpPr>
        <p:spPr>
          <a:xfrm flipH="1">
            <a:off x="2050344" y="4497919"/>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F9A4777-4A53-42FB-A570-2BA14EA0B728}"/>
              </a:ext>
            </a:extLst>
          </p:cNvPr>
          <p:cNvSpPr txBox="1"/>
          <p:nvPr/>
        </p:nvSpPr>
        <p:spPr>
          <a:xfrm>
            <a:off x="2477149" y="39976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07AC4189-F127-40CA-81B1-D76DDE544863}"/>
              </a:ext>
            </a:extLst>
          </p:cNvPr>
          <p:cNvSpPr txBox="1"/>
          <p:nvPr/>
        </p:nvSpPr>
        <p:spPr>
          <a:xfrm>
            <a:off x="2900155" y="39976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0" name="TextBox 19">
            <a:extLst>
              <a:ext uri="{FF2B5EF4-FFF2-40B4-BE49-F238E27FC236}">
                <a16:creationId xmlns:a16="http://schemas.microsoft.com/office/drawing/2014/main" id="{0F6EA7F3-6394-4CDB-9DD9-E3D89FA5B898}"/>
              </a:ext>
            </a:extLst>
          </p:cNvPr>
          <p:cNvSpPr txBox="1"/>
          <p:nvPr/>
        </p:nvSpPr>
        <p:spPr>
          <a:xfrm>
            <a:off x="2763395" y="44752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200" b="1" dirty="0">
              <a:solidFill>
                <a:srgbClr val="FF0000"/>
              </a:solidFill>
              <a:latin typeface="Arial Black" panose="020B0A04020102020204" pitchFamily="34" charset="0"/>
            </a:endParaRPr>
          </a:p>
        </p:txBody>
      </p:sp>
      <p:sp>
        <p:nvSpPr>
          <p:cNvPr id="21" name="Rectangle 20">
            <a:extLst>
              <a:ext uri="{FF2B5EF4-FFF2-40B4-BE49-F238E27FC236}">
                <a16:creationId xmlns:a16="http://schemas.microsoft.com/office/drawing/2014/main" id="{32C5CF2C-02A0-444E-A9BE-5FAD6BA5B1BC}"/>
              </a:ext>
            </a:extLst>
          </p:cNvPr>
          <p:cNvSpPr/>
          <p:nvPr/>
        </p:nvSpPr>
        <p:spPr>
          <a:xfrm>
            <a:off x="4888523" y="3286096"/>
            <a:ext cx="16177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57 cars</a:t>
            </a:r>
          </a:p>
        </p:txBody>
      </p:sp>
      <p:sp>
        <p:nvSpPr>
          <p:cNvPr id="22" name="Rectangle 21">
            <a:extLst>
              <a:ext uri="{FF2B5EF4-FFF2-40B4-BE49-F238E27FC236}">
                <a16:creationId xmlns:a16="http://schemas.microsoft.com/office/drawing/2014/main" id="{AB3F258E-1B76-4B5A-B44E-D047498A6D8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1240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par>
                                <p:cTn id="41" presetID="10" presetClass="entr" presetSubtype="0" fill="hold"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par>
                                <p:cTn id="44" presetID="10" presetClass="entr" presetSubtype="0" fill="hold"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 grpId="0"/>
      <p:bldP spid="7" grpId="0"/>
      <p:bldP spid="8" grpId="0"/>
      <p:bldP spid="9" grpId="0"/>
      <p:bldP spid="10" grpId="0"/>
      <p:bldP spid="11" grpId="0"/>
      <p:bldP spid="15" grpId="0"/>
      <p:bldP spid="18" grpId="0"/>
      <p:bldP spid="19" grpId="0"/>
      <p:bldP spid="20" grpId="0"/>
      <p:bldP spid="21"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Dev has a bag of 50p coins and Holly has a bag of 20p coins.</a:t>
            </a:r>
          </a:p>
          <a:p>
            <a:r>
              <a:rPr lang="en-US" sz="3200" b="1" dirty="0"/>
              <a:t>Both bags have the same amount of money in.</a:t>
            </a:r>
          </a:p>
          <a:p>
            <a:r>
              <a:rPr lang="en-US" sz="3200" b="1" dirty="0"/>
              <a:t>There are thirty 50p coins in Dev’s bag.</a:t>
            </a:r>
          </a:p>
          <a:p>
            <a:r>
              <a:rPr lang="en-US" sz="3200" b="1" dirty="0"/>
              <a:t>How many 20p coins are there in Holly’s bag?</a:t>
            </a:r>
          </a:p>
        </p:txBody>
      </p:sp>
      <p:sp>
        <p:nvSpPr>
          <p:cNvPr id="4" name="Rectangle 3">
            <a:extLst>
              <a:ext uri="{FF2B5EF4-FFF2-40B4-BE49-F238E27FC236}">
                <a16:creationId xmlns:a16="http://schemas.microsoft.com/office/drawing/2014/main" id="{9C48E076-FDAD-4F15-A5F3-CCE25C957017}"/>
              </a:ext>
            </a:extLst>
          </p:cNvPr>
          <p:cNvSpPr/>
          <p:nvPr/>
        </p:nvSpPr>
        <p:spPr>
          <a:xfrm>
            <a:off x="758247" y="2544374"/>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two 50p coins = £1</a:t>
            </a:r>
          </a:p>
        </p:txBody>
      </p:sp>
      <p:sp>
        <p:nvSpPr>
          <p:cNvPr id="5" name="Rectangle 4">
            <a:extLst>
              <a:ext uri="{FF2B5EF4-FFF2-40B4-BE49-F238E27FC236}">
                <a16:creationId xmlns:a16="http://schemas.microsoft.com/office/drawing/2014/main" id="{F29D4166-08D9-4026-8CEF-3AD79B27CD6C}"/>
              </a:ext>
            </a:extLst>
          </p:cNvPr>
          <p:cNvSpPr/>
          <p:nvPr/>
        </p:nvSpPr>
        <p:spPr>
          <a:xfrm>
            <a:off x="464949" y="3429000"/>
            <a:ext cx="319265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thirty 50p coins = </a:t>
            </a:r>
          </a:p>
        </p:txBody>
      </p:sp>
      <p:cxnSp>
        <p:nvCxnSpPr>
          <p:cNvPr id="6" name="Straight Arrow Connector 5">
            <a:extLst>
              <a:ext uri="{FF2B5EF4-FFF2-40B4-BE49-F238E27FC236}">
                <a16:creationId xmlns:a16="http://schemas.microsoft.com/office/drawing/2014/main" id="{7F2B5F92-9CB6-44E2-A3EE-03E8A35A91D1}"/>
              </a:ext>
            </a:extLst>
          </p:cNvPr>
          <p:cNvCxnSpPr/>
          <p:nvPr/>
        </p:nvCxnSpPr>
        <p:spPr>
          <a:xfrm>
            <a:off x="976393" y="313132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E6E0B4A-E15F-4A2E-825E-13C7DAE7E244}"/>
              </a:ext>
            </a:extLst>
          </p:cNvPr>
          <p:cNvSpPr/>
          <p:nvPr/>
        </p:nvSpPr>
        <p:spPr>
          <a:xfrm>
            <a:off x="1060267" y="3038200"/>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54E52746-DBBA-49F3-B208-8F4500AD0B8F}"/>
              </a:ext>
            </a:extLst>
          </p:cNvPr>
          <p:cNvSpPr/>
          <p:nvPr/>
        </p:nvSpPr>
        <p:spPr>
          <a:xfrm>
            <a:off x="3510169" y="3426822"/>
            <a:ext cx="89890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9" name="Rectangle 8">
            <a:extLst>
              <a:ext uri="{FF2B5EF4-FFF2-40B4-BE49-F238E27FC236}">
                <a16:creationId xmlns:a16="http://schemas.microsoft.com/office/drawing/2014/main" id="{ECD67AAB-967D-4BEB-A909-2A332AFFD707}"/>
              </a:ext>
            </a:extLst>
          </p:cNvPr>
          <p:cNvSpPr/>
          <p:nvPr/>
        </p:nvSpPr>
        <p:spPr>
          <a:xfrm>
            <a:off x="6698150" y="2544374"/>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five 20p coins = £1</a:t>
            </a:r>
          </a:p>
        </p:txBody>
      </p:sp>
      <p:sp>
        <p:nvSpPr>
          <p:cNvPr id="10" name="Rectangle 9">
            <a:extLst>
              <a:ext uri="{FF2B5EF4-FFF2-40B4-BE49-F238E27FC236}">
                <a16:creationId xmlns:a16="http://schemas.microsoft.com/office/drawing/2014/main" id="{53F88FBA-F27F-4495-AE76-1788065D87FB}"/>
              </a:ext>
            </a:extLst>
          </p:cNvPr>
          <p:cNvSpPr/>
          <p:nvPr/>
        </p:nvSpPr>
        <p:spPr>
          <a:xfrm>
            <a:off x="9428405" y="3424644"/>
            <a:ext cx="89890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cxnSp>
        <p:nvCxnSpPr>
          <p:cNvPr id="11" name="Straight Arrow Connector 10">
            <a:extLst>
              <a:ext uri="{FF2B5EF4-FFF2-40B4-BE49-F238E27FC236}">
                <a16:creationId xmlns:a16="http://schemas.microsoft.com/office/drawing/2014/main" id="{68C50F3E-5D46-431B-8621-7E65AE38A109}"/>
              </a:ext>
            </a:extLst>
          </p:cNvPr>
          <p:cNvCxnSpPr/>
          <p:nvPr/>
        </p:nvCxnSpPr>
        <p:spPr>
          <a:xfrm>
            <a:off x="9541977" y="3136848"/>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309B328-ED1D-4E80-8C23-D88FA7CED34F}"/>
              </a:ext>
            </a:extLst>
          </p:cNvPr>
          <p:cNvSpPr/>
          <p:nvPr/>
        </p:nvSpPr>
        <p:spPr>
          <a:xfrm>
            <a:off x="9625851" y="3043721"/>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grpSp>
        <p:nvGrpSpPr>
          <p:cNvPr id="13" name="Group 12">
            <a:extLst>
              <a:ext uri="{FF2B5EF4-FFF2-40B4-BE49-F238E27FC236}">
                <a16:creationId xmlns:a16="http://schemas.microsoft.com/office/drawing/2014/main" id="{6ACC924B-8F7A-456F-B3A4-88C85EBDCD2C}"/>
              </a:ext>
            </a:extLst>
          </p:cNvPr>
          <p:cNvGrpSpPr/>
          <p:nvPr/>
        </p:nvGrpSpPr>
        <p:grpSpPr>
          <a:xfrm>
            <a:off x="9539270" y="4403935"/>
            <a:ext cx="1861800" cy="1405123"/>
            <a:chOff x="2248666" y="1937292"/>
            <a:chExt cx="1861800" cy="1405123"/>
          </a:xfrm>
        </p:grpSpPr>
        <p:sp>
          <p:nvSpPr>
            <p:cNvPr id="14" name="TextBox 13">
              <a:extLst>
                <a:ext uri="{FF2B5EF4-FFF2-40B4-BE49-F238E27FC236}">
                  <a16:creationId xmlns:a16="http://schemas.microsoft.com/office/drawing/2014/main" id="{9D0EAB9B-CD05-4457-821D-1F8B89D8940D}"/>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15" name="TextBox 14">
              <a:extLst>
                <a:ext uri="{FF2B5EF4-FFF2-40B4-BE49-F238E27FC236}">
                  <a16:creationId xmlns:a16="http://schemas.microsoft.com/office/drawing/2014/main" id="{F0C2657A-C76A-4A1B-B5FF-DDCEDCECD149}"/>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8905661B-AE60-4BBE-A73D-A18202463F1F}"/>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7" name="Straight Connector 16">
              <a:extLst>
                <a:ext uri="{FF2B5EF4-FFF2-40B4-BE49-F238E27FC236}">
                  <a16:creationId xmlns:a16="http://schemas.microsoft.com/office/drawing/2014/main" id="{6216BB6D-9D19-48D9-AC81-0C9720C992B3}"/>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F159D81-0136-48A4-AD87-A2F6604FF411}"/>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TextBox 18">
            <a:extLst>
              <a:ext uri="{FF2B5EF4-FFF2-40B4-BE49-F238E27FC236}">
                <a16:creationId xmlns:a16="http://schemas.microsoft.com/office/drawing/2014/main" id="{19EBF2A6-1D32-4C27-B8B4-45AD5AE16585}"/>
              </a:ext>
            </a:extLst>
          </p:cNvPr>
          <p:cNvSpPr txBox="1"/>
          <p:nvPr/>
        </p:nvSpPr>
        <p:spPr>
          <a:xfrm>
            <a:off x="10434385" y="5295511"/>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TextBox 19">
            <a:extLst>
              <a:ext uri="{FF2B5EF4-FFF2-40B4-BE49-F238E27FC236}">
                <a16:creationId xmlns:a16="http://schemas.microsoft.com/office/drawing/2014/main" id="{D30FC5FA-20A3-4F5C-9835-E50610762B2D}"/>
              </a:ext>
            </a:extLst>
          </p:cNvPr>
          <p:cNvSpPr txBox="1"/>
          <p:nvPr/>
        </p:nvSpPr>
        <p:spPr>
          <a:xfrm>
            <a:off x="10057158" y="4171696"/>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1" name="TextBox 20">
            <a:extLst>
              <a:ext uri="{FF2B5EF4-FFF2-40B4-BE49-F238E27FC236}">
                <a16:creationId xmlns:a16="http://schemas.microsoft.com/office/drawing/2014/main" id="{718FB166-1604-47B2-8594-A488C5F6EBC4}"/>
              </a:ext>
            </a:extLst>
          </p:cNvPr>
          <p:cNvSpPr txBox="1"/>
          <p:nvPr/>
        </p:nvSpPr>
        <p:spPr>
          <a:xfrm>
            <a:off x="9982783" y="5295512"/>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2" name="Rectangle 21">
            <a:extLst>
              <a:ext uri="{FF2B5EF4-FFF2-40B4-BE49-F238E27FC236}">
                <a16:creationId xmlns:a16="http://schemas.microsoft.com/office/drawing/2014/main" id="{E53144BF-6082-4204-8ECD-AA881C92F730}"/>
              </a:ext>
            </a:extLst>
          </p:cNvPr>
          <p:cNvSpPr/>
          <p:nvPr/>
        </p:nvSpPr>
        <p:spPr>
          <a:xfrm>
            <a:off x="5283517" y="3418941"/>
            <a:ext cx="504379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seventy-five 20p coins =</a:t>
            </a:r>
          </a:p>
        </p:txBody>
      </p:sp>
      <p:sp>
        <p:nvSpPr>
          <p:cNvPr id="23" name="Rectangle 22">
            <a:extLst>
              <a:ext uri="{FF2B5EF4-FFF2-40B4-BE49-F238E27FC236}">
                <a16:creationId xmlns:a16="http://schemas.microsoft.com/office/drawing/2014/main" id="{740D0F25-CB9C-41D8-A111-D8BC35068AB2}"/>
              </a:ext>
            </a:extLst>
          </p:cNvPr>
          <p:cNvSpPr/>
          <p:nvPr/>
        </p:nvSpPr>
        <p:spPr>
          <a:xfrm>
            <a:off x="7864964" y="1521141"/>
            <a:ext cx="191446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75 coins</a:t>
            </a:r>
          </a:p>
        </p:txBody>
      </p:sp>
    </p:spTree>
    <p:extLst>
      <p:ext uri="{BB962C8B-B14F-4D97-AF65-F5344CB8AC3E}">
        <p14:creationId xmlns:p14="http://schemas.microsoft.com/office/powerpoint/2010/main" val="4029272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9" grpId="0"/>
      <p:bldP spid="10" grpId="0"/>
      <p:bldP spid="12" grpId="0"/>
      <p:bldP spid="19" grpId="0"/>
      <p:bldP spid="20" grpId="0"/>
      <p:bldP spid="21" grpId="0"/>
      <p:bldP spid="22" grpId="0"/>
      <p:bldP spid="23"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correct number shown by the arrow.</a:t>
            </a:r>
          </a:p>
        </p:txBody>
      </p:sp>
      <p:pic>
        <p:nvPicPr>
          <p:cNvPr id="136194" name="Picture 2">
            <a:extLst>
              <a:ext uri="{FF2B5EF4-FFF2-40B4-BE49-F238E27FC236}">
                <a16:creationId xmlns:a16="http://schemas.microsoft.com/office/drawing/2014/main" id="{4D0D607D-DC7B-41EC-994A-A809348801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2615" y="985143"/>
            <a:ext cx="7799841" cy="15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Down 4">
            <a:extLst>
              <a:ext uri="{FF2B5EF4-FFF2-40B4-BE49-F238E27FC236}">
                <a16:creationId xmlns:a16="http://schemas.microsoft.com/office/drawing/2014/main" id="{D91B7F09-1898-4CEF-B443-00F931DA4B74}"/>
              </a:ext>
            </a:extLst>
          </p:cNvPr>
          <p:cNvSpPr/>
          <p:nvPr/>
        </p:nvSpPr>
        <p:spPr>
          <a:xfrm>
            <a:off x="951674" y="838596"/>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Down 5">
            <a:extLst>
              <a:ext uri="{FF2B5EF4-FFF2-40B4-BE49-F238E27FC236}">
                <a16:creationId xmlns:a16="http://schemas.microsoft.com/office/drawing/2014/main" id="{4F0DD893-449D-4150-B311-183AB66C0D22}"/>
              </a:ext>
            </a:extLst>
          </p:cNvPr>
          <p:cNvSpPr/>
          <p:nvPr/>
        </p:nvSpPr>
        <p:spPr>
          <a:xfrm>
            <a:off x="1881314" y="838595"/>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Down 6">
            <a:extLst>
              <a:ext uri="{FF2B5EF4-FFF2-40B4-BE49-F238E27FC236}">
                <a16:creationId xmlns:a16="http://schemas.microsoft.com/office/drawing/2014/main" id="{636AD4C8-2FE2-4746-AF01-90558FBD920C}"/>
              </a:ext>
            </a:extLst>
          </p:cNvPr>
          <p:cNvSpPr/>
          <p:nvPr/>
        </p:nvSpPr>
        <p:spPr>
          <a:xfrm>
            <a:off x="2805450" y="838594"/>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Down 7">
            <a:extLst>
              <a:ext uri="{FF2B5EF4-FFF2-40B4-BE49-F238E27FC236}">
                <a16:creationId xmlns:a16="http://schemas.microsoft.com/office/drawing/2014/main" id="{8B59778E-3386-4A3C-B97A-3F572BB67545}"/>
              </a:ext>
            </a:extLst>
          </p:cNvPr>
          <p:cNvSpPr/>
          <p:nvPr/>
        </p:nvSpPr>
        <p:spPr>
          <a:xfrm>
            <a:off x="3735090" y="838593"/>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Down 8">
            <a:extLst>
              <a:ext uri="{FF2B5EF4-FFF2-40B4-BE49-F238E27FC236}">
                <a16:creationId xmlns:a16="http://schemas.microsoft.com/office/drawing/2014/main" id="{E07AC15A-89ED-49A0-A51E-608C1DD995B2}"/>
              </a:ext>
            </a:extLst>
          </p:cNvPr>
          <p:cNvSpPr/>
          <p:nvPr/>
        </p:nvSpPr>
        <p:spPr>
          <a:xfrm>
            <a:off x="4659226" y="838593"/>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Down 9">
            <a:extLst>
              <a:ext uri="{FF2B5EF4-FFF2-40B4-BE49-F238E27FC236}">
                <a16:creationId xmlns:a16="http://schemas.microsoft.com/office/drawing/2014/main" id="{90A44CBA-C71C-496C-A5E9-9BD04FF92381}"/>
              </a:ext>
            </a:extLst>
          </p:cNvPr>
          <p:cNvSpPr/>
          <p:nvPr/>
        </p:nvSpPr>
        <p:spPr>
          <a:xfrm>
            <a:off x="5588866" y="838592"/>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Down 10">
            <a:extLst>
              <a:ext uri="{FF2B5EF4-FFF2-40B4-BE49-F238E27FC236}">
                <a16:creationId xmlns:a16="http://schemas.microsoft.com/office/drawing/2014/main" id="{0C09C881-2E0E-46D7-9A09-D16FCF26EE31}"/>
              </a:ext>
            </a:extLst>
          </p:cNvPr>
          <p:cNvSpPr/>
          <p:nvPr/>
        </p:nvSpPr>
        <p:spPr>
          <a:xfrm>
            <a:off x="6513002" y="838591"/>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urved Down 11">
            <a:extLst>
              <a:ext uri="{FF2B5EF4-FFF2-40B4-BE49-F238E27FC236}">
                <a16:creationId xmlns:a16="http://schemas.microsoft.com/office/drawing/2014/main" id="{E6D77145-93EB-4B2B-B7E6-6A210A919F12}"/>
              </a:ext>
            </a:extLst>
          </p:cNvPr>
          <p:cNvSpPr/>
          <p:nvPr/>
        </p:nvSpPr>
        <p:spPr>
          <a:xfrm>
            <a:off x="7442642" y="838590"/>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TextBox 12">
            <a:extLst>
              <a:ext uri="{FF2B5EF4-FFF2-40B4-BE49-F238E27FC236}">
                <a16:creationId xmlns:a16="http://schemas.microsoft.com/office/drawing/2014/main" id="{83CEAE79-E432-4FB4-B9AD-2056240A3408}"/>
              </a:ext>
            </a:extLst>
          </p:cNvPr>
          <p:cNvSpPr txBox="1"/>
          <p:nvPr/>
        </p:nvSpPr>
        <p:spPr>
          <a:xfrm>
            <a:off x="1167796" y="3037441"/>
            <a:ext cx="2947890" cy="584775"/>
          </a:xfrm>
          <a:prstGeom prst="rect">
            <a:avLst/>
          </a:prstGeom>
          <a:noFill/>
        </p:spPr>
        <p:txBody>
          <a:bodyPr wrap="square" rtlCol="0">
            <a:spAutoFit/>
          </a:bodyPr>
          <a:lstStyle/>
          <a:p>
            <a:r>
              <a:rPr lang="en-GB" sz="3200" b="1" dirty="0">
                <a:solidFill>
                  <a:srgbClr val="FF0000"/>
                </a:solidFill>
              </a:rPr>
              <a:t>810 – 730 = </a:t>
            </a:r>
          </a:p>
        </p:txBody>
      </p:sp>
      <p:sp>
        <p:nvSpPr>
          <p:cNvPr id="14" name="TextBox 13">
            <a:extLst>
              <a:ext uri="{FF2B5EF4-FFF2-40B4-BE49-F238E27FC236}">
                <a16:creationId xmlns:a16="http://schemas.microsoft.com/office/drawing/2014/main" id="{BAE5025B-8874-40C9-87CD-F083D409681A}"/>
              </a:ext>
            </a:extLst>
          </p:cNvPr>
          <p:cNvSpPr txBox="1"/>
          <p:nvPr/>
        </p:nvSpPr>
        <p:spPr>
          <a:xfrm>
            <a:off x="3205971" y="3037441"/>
            <a:ext cx="1653173" cy="584775"/>
          </a:xfrm>
          <a:prstGeom prst="rect">
            <a:avLst/>
          </a:prstGeom>
          <a:noFill/>
        </p:spPr>
        <p:txBody>
          <a:bodyPr wrap="square" rtlCol="0">
            <a:spAutoFit/>
          </a:bodyPr>
          <a:lstStyle/>
          <a:p>
            <a:r>
              <a:rPr lang="en-GB" sz="3200" b="1" dirty="0">
                <a:solidFill>
                  <a:srgbClr val="FF0000"/>
                </a:solidFill>
              </a:rPr>
              <a:t>80</a:t>
            </a:r>
          </a:p>
        </p:txBody>
      </p:sp>
      <p:sp>
        <p:nvSpPr>
          <p:cNvPr id="15" name="TextBox 14">
            <a:extLst>
              <a:ext uri="{FF2B5EF4-FFF2-40B4-BE49-F238E27FC236}">
                <a16:creationId xmlns:a16="http://schemas.microsoft.com/office/drawing/2014/main" id="{7D5D2BA6-93CC-4064-B68A-D81258EFA502}"/>
              </a:ext>
            </a:extLst>
          </p:cNvPr>
          <p:cNvSpPr txBox="1"/>
          <p:nvPr/>
        </p:nvSpPr>
        <p:spPr>
          <a:xfrm>
            <a:off x="1167796" y="3622216"/>
            <a:ext cx="2947890" cy="584775"/>
          </a:xfrm>
          <a:prstGeom prst="rect">
            <a:avLst/>
          </a:prstGeom>
          <a:noFill/>
        </p:spPr>
        <p:txBody>
          <a:bodyPr wrap="square" rtlCol="0">
            <a:spAutoFit/>
          </a:bodyPr>
          <a:lstStyle/>
          <a:p>
            <a:r>
              <a:rPr lang="en-GB" sz="3200" b="1" dirty="0">
                <a:solidFill>
                  <a:srgbClr val="FF0000"/>
                </a:solidFill>
              </a:rPr>
              <a:t>80 ÷ 8 = </a:t>
            </a:r>
          </a:p>
        </p:txBody>
      </p:sp>
      <p:sp>
        <p:nvSpPr>
          <p:cNvPr id="16" name="TextBox 15">
            <a:extLst>
              <a:ext uri="{FF2B5EF4-FFF2-40B4-BE49-F238E27FC236}">
                <a16:creationId xmlns:a16="http://schemas.microsoft.com/office/drawing/2014/main" id="{62F729BF-7EBB-434F-9498-149B3E6E21A2}"/>
              </a:ext>
            </a:extLst>
          </p:cNvPr>
          <p:cNvSpPr txBox="1"/>
          <p:nvPr/>
        </p:nvSpPr>
        <p:spPr>
          <a:xfrm>
            <a:off x="2520171" y="3622216"/>
            <a:ext cx="1653173" cy="584775"/>
          </a:xfrm>
          <a:prstGeom prst="rect">
            <a:avLst/>
          </a:prstGeom>
          <a:noFill/>
        </p:spPr>
        <p:txBody>
          <a:bodyPr wrap="square" rtlCol="0">
            <a:spAutoFit/>
          </a:bodyPr>
          <a:lstStyle/>
          <a:p>
            <a:r>
              <a:rPr lang="en-GB" sz="3200" b="1" dirty="0">
                <a:solidFill>
                  <a:srgbClr val="FF0000"/>
                </a:solidFill>
              </a:rPr>
              <a:t>10</a:t>
            </a:r>
          </a:p>
        </p:txBody>
      </p:sp>
      <p:sp>
        <p:nvSpPr>
          <p:cNvPr id="17" name="TextBox 16">
            <a:extLst>
              <a:ext uri="{FF2B5EF4-FFF2-40B4-BE49-F238E27FC236}">
                <a16:creationId xmlns:a16="http://schemas.microsoft.com/office/drawing/2014/main" id="{EE01BA90-7BC9-4010-96A3-B98839EA114E}"/>
              </a:ext>
            </a:extLst>
          </p:cNvPr>
          <p:cNvSpPr txBox="1"/>
          <p:nvPr/>
        </p:nvSpPr>
        <p:spPr>
          <a:xfrm>
            <a:off x="1582288" y="1245525"/>
            <a:ext cx="651757" cy="461665"/>
          </a:xfrm>
          <a:prstGeom prst="rect">
            <a:avLst/>
          </a:prstGeom>
          <a:noFill/>
        </p:spPr>
        <p:txBody>
          <a:bodyPr wrap="square" rtlCol="0">
            <a:spAutoFit/>
          </a:bodyPr>
          <a:lstStyle/>
          <a:p>
            <a:r>
              <a:rPr lang="en-GB" sz="2400" b="1" dirty="0">
                <a:solidFill>
                  <a:srgbClr val="FF0000"/>
                </a:solidFill>
              </a:rPr>
              <a:t>740</a:t>
            </a:r>
          </a:p>
        </p:txBody>
      </p:sp>
      <p:sp>
        <p:nvSpPr>
          <p:cNvPr id="18" name="TextBox 17">
            <a:extLst>
              <a:ext uri="{FF2B5EF4-FFF2-40B4-BE49-F238E27FC236}">
                <a16:creationId xmlns:a16="http://schemas.microsoft.com/office/drawing/2014/main" id="{A9FA6C0D-D798-4682-B138-45EDF54C5CB6}"/>
              </a:ext>
            </a:extLst>
          </p:cNvPr>
          <p:cNvSpPr txBox="1"/>
          <p:nvPr/>
        </p:nvSpPr>
        <p:spPr>
          <a:xfrm>
            <a:off x="2522009" y="1242782"/>
            <a:ext cx="651757" cy="461665"/>
          </a:xfrm>
          <a:prstGeom prst="rect">
            <a:avLst/>
          </a:prstGeom>
          <a:noFill/>
        </p:spPr>
        <p:txBody>
          <a:bodyPr wrap="square" rtlCol="0">
            <a:spAutoFit/>
          </a:bodyPr>
          <a:lstStyle/>
          <a:p>
            <a:r>
              <a:rPr lang="en-GB" sz="2400" b="1" dirty="0">
                <a:solidFill>
                  <a:srgbClr val="FF0000"/>
                </a:solidFill>
              </a:rPr>
              <a:t>750</a:t>
            </a:r>
          </a:p>
        </p:txBody>
      </p:sp>
      <p:sp>
        <p:nvSpPr>
          <p:cNvPr id="19" name="TextBox 18">
            <a:extLst>
              <a:ext uri="{FF2B5EF4-FFF2-40B4-BE49-F238E27FC236}">
                <a16:creationId xmlns:a16="http://schemas.microsoft.com/office/drawing/2014/main" id="{88DEED09-EC2D-4E1A-98D0-FD56A8329797}"/>
              </a:ext>
            </a:extLst>
          </p:cNvPr>
          <p:cNvSpPr txBox="1"/>
          <p:nvPr/>
        </p:nvSpPr>
        <p:spPr>
          <a:xfrm>
            <a:off x="3463929" y="1241410"/>
            <a:ext cx="651757" cy="461665"/>
          </a:xfrm>
          <a:prstGeom prst="rect">
            <a:avLst/>
          </a:prstGeom>
          <a:noFill/>
        </p:spPr>
        <p:txBody>
          <a:bodyPr wrap="square" rtlCol="0">
            <a:spAutoFit/>
          </a:bodyPr>
          <a:lstStyle/>
          <a:p>
            <a:r>
              <a:rPr lang="en-GB" sz="2400" b="1" dirty="0">
                <a:solidFill>
                  <a:srgbClr val="FF0000"/>
                </a:solidFill>
              </a:rPr>
              <a:t>760</a:t>
            </a:r>
          </a:p>
        </p:txBody>
      </p:sp>
      <p:sp>
        <p:nvSpPr>
          <p:cNvPr id="20" name="TextBox 19">
            <a:extLst>
              <a:ext uri="{FF2B5EF4-FFF2-40B4-BE49-F238E27FC236}">
                <a16:creationId xmlns:a16="http://schemas.microsoft.com/office/drawing/2014/main" id="{77434147-F3D8-4B12-BE84-CA8F83D5F07F}"/>
              </a:ext>
            </a:extLst>
          </p:cNvPr>
          <p:cNvSpPr txBox="1"/>
          <p:nvPr/>
        </p:nvSpPr>
        <p:spPr>
          <a:xfrm>
            <a:off x="4403650" y="1238667"/>
            <a:ext cx="651757" cy="461665"/>
          </a:xfrm>
          <a:prstGeom prst="rect">
            <a:avLst/>
          </a:prstGeom>
          <a:noFill/>
        </p:spPr>
        <p:txBody>
          <a:bodyPr wrap="square" rtlCol="0">
            <a:spAutoFit/>
          </a:bodyPr>
          <a:lstStyle/>
          <a:p>
            <a:r>
              <a:rPr lang="en-GB" sz="2400" b="1" dirty="0">
                <a:solidFill>
                  <a:srgbClr val="FF0000"/>
                </a:solidFill>
              </a:rPr>
              <a:t>770</a:t>
            </a:r>
          </a:p>
        </p:txBody>
      </p:sp>
      <p:sp>
        <p:nvSpPr>
          <p:cNvPr id="21" name="TextBox 20">
            <a:extLst>
              <a:ext uri="{FF2B5EF4-FFF2-40B4-BE49-F238E27FC236}">
                <a16:creationId xmlns:a16="http://schemas.microsoft.com/office/drawing/2014/main" id="{F3807C4D-D324-4A9C-B822-0A957838C7E6}"/>
              </a:ext>
            </a:extLst>
          </p:cNvPr>
          <p:cNvSpPr txBox="1"/>
          <p:nvPr/>
        </p:nvSpPr>
        <p:spPr>
          <a:xfrm>
            <a:off x="5339809" y="1246897"/>
            <a:ext cx="651757" cy="461665"/>
          </a:xfrm>
          <a:prstGeom prst="rect">
            <a:avLst/>
          </a:prstGeom>
          <a:noFill/>
        </p:spPr>
        <p:txBody>
          <a:bodyPr wrap="square" rtlCol="0">
            <a:spAutoFit/>
          </a:bodyPr>
          <a:lstStyle/>
          <a:p>
            <a:r>
              <a:rPr lang="en-GB" sz="2400" b="1" dirty="0">
                <a:solidFill>
                  <a:srgbClr val="FF0000"/>
                </a:solidFill>
              </a:rPr>
              <a:t>780</a:t>
            </a:r>
          </a:p>
        </p:txBody>
      </p:sp>
      <p:sp>
        <p:nvSpPr>
          <p:cNvPr id="22" name="TextBox 21">
            <a:extLst>
              <a:ext uri="{FF2B5EF4-FFF2-40B4-BE49-F238E27FC236}">
                <a16:creationId xmlns:a16="http://schemas.microsoft.com/office/drawing/2014/main" id="{5E272D22-8A57-4F2D-A2A1-F6E1411CDE93}"/>
              </a:ext>
            </a:extLst>
          </p:cNvPr>
          <p:cNvSpPr txBox="1"/>
          <p:nvPr/>
        </p:nvSpPr>
        <p:spPr>
          <a:xfrm>
            <a:off x="6281729" y="1245525"/>
            <a:ext cx="651757" cy="461665"/>
          </a:xfrm>
          <a:prstGeom prst="rect">
            <a:avLst/>
          </a:prstGeom>
          <a:noFill/>
        </p:spPr>
        <p:txBody>
          <a:bodyPr wrap="square" rtlCol="0">
            <a:spAutoFit/>
          </a:bodyPr>
          <a:lstStyle/>
          <a:p>
            <a:r>
              <a:rPr lang="en-GB" sz="2400" b="1" dirty="0">
                <a:solidFill>
                  <a:srgbClr val="FF0000"/>
                </a:solidFill>
              </a:rPr>
              <a:t>790</a:t>
            </a:r>
          </a:p>
        </p:txBody>
      </p:sp>
      <p:sp>
        <p:nvSpPr>
          <p:cNvPr id="23" name="TextBox 22">
            <a:extLst>
              <a:ext uri="{FF2B5EF4-FFF2-40B4-BE49-F238E27FC236}">
                <a16:creationId xmlns:a16="http://schemas.microsoft.com/office/drawing/2014/main" id="{6A66E1EB-AEE5-438D-87B8-2DCAECD04E4C}"/>
              </a:ext>
            </a:extLst>
          </p:cNvPr>
          <p:cNvSpPr txBox="1"/>
          <p:nvPr/>
        </p:nvSpPr>
        <p:spPr>
          <a:xfrm>
            <a:off x="7221450" y="1242782"/>
            <a:ext cx="651757" cy="461665"/>
          </a:xfrm>
          <a:prstGeom prst="rect">
            <a:avLst/>
          </a:prstGeom>
          <a:noFill/>
        </p:spPr>
        <p:txBody>
          <a:bodyPr wrap="square" rtlCol="0">
            <a:spAutoFit/>
          </a:bodyPr>
          <a:lstStyle/>
          <a:p>
            <a:r>
              <a:rPr lang="en-GB" sz="2400" b="1" dirty="0">
                <a:solidFill>
                  <a:srgbClr val="FF0000"/>
                </a:solidFill>
              </a:rPr>
              <a:t>800</a:t>
            </a:r>
          </a:p>
        </p:txBody>
      </p:sp>
      <p:sp>
        <p:nvSpPr>
          <p:cNvPr id="24" name="TextBox 23">
            <a:extLst>
              <a:ext uri="{FF2B5EF4-FFF2-40B4-BE49-F238E27FC236}">
                <a16:creationId xmlns:a16="http://schemas.microsoft.com/office/drawing/2014/main" id="{CEB13F96-CFD0-4E2B-B141-76A2D57F9B89}"/>
              </a:ext>
            </a:extLst>
          </p:cNvPr>
          <p:cNvSpPr txBox="1"/>
          <p:nvPr/>
        </p:nvSpPr>
        <p:spPr>
          <a:xfrm>
            <a:off x="4729528" y="1977302"/>
            <a:ext cx="1653173" cy="584775"/>
          </a:xfrm>
          <a:prstGeom prst="rect">
            <a:avLst/>
          </a:prstGeom>
          <a:noFill/>
        </p:spPr>
        <p:txBody>
          <a:bodyPr wrap="square" rtlCol="0">
            <a:spAutoFit/>
          </a:bodyPr>
          <a:lstStyle/>
          <a:p>
            <a:r>
              <a:rPr lang="en-GB" sz="3200" b="1" dirty="0">
                <a:solidFill>
                  <a:srgbClr val="FF0000"/>
                </a:solidFill>
              </a:rPr>
              <a:t>775</a:t>
            </a:r>
          </a:p>
        </p:txBody>
      </p:sp>
      <p:sp>
        <p:nvSpPr>
          <p:cNvPr id="25" name="Rectangle 24">
            <a:extLst>
              <a:ext uri="{FF2B5EF4-FFF2-40B4-BE49-F238E27FC236}">
                <a16:creationId xmlns:a16="http://schemas.microsoft.com/office/drawing/2014/main" id="{A75F5EE6-54C9-4FE3-A204-FE300644C85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8891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500"/>
                                        <p:tgtEl>
                                          <p:spTgt spid="1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fade">
                                      <p:cBhvr>
                                        <p:cTn id="82" dur="500"/>
                                        <p:tgtEl>
                                          <p:spTgt spid="2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1"/>
                                        </p:tgtEl>
                                        <p:attrNameLst>
                                          <p:attrName>style.visibility</p:attrName>
                                        </p:attrNameLst>
                                      </p:cBhvr>
                                      <p:to>
                                        <p:strVal val="visible"/>
                                      </p:to>
                                    </p:set>
                                    <p:animEffect transition="in" filter="fade">
                                      <p:cBhvr>
                                        <p:cTn id="87" dur="500"/>
                                        <p:tgtEl>
                                          <p:spTgt spid="2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p:bldP spid="14" grpId="0"/>
      <p:bldP spid="15" grpId="0"/>
      <p:bldP spid="16" grpId="0"/>
      <p:bldP spid="17" grpId="0"/>
      <p:bldP spid="18" grpId="0"/>
      <p:bldP spid="19" grpId="0"/>
      <p:bldP spid="20" grpId="0"/>
      <p:bldP spid="21" grpId="0"/>
      <p:bldP spid="22" grpId="0"/>
      <p:bldP spid="23" grpId="0"/>
      <p:bldP spid="24"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box of crisps contains three different </a:t>
            </a:r>
            <a:r>
              <a:rPr lang="en-US" sz="3200" b="1" dirty="0" err="1"/>
              <a:t>flavours</a:t>
            </a:r>
            <a:r>
              <a:rPr lang="en-US" sz="3200" b="1" dirty="0"/>
              <a:t>.</a:t>
            </a:r>
          </a:p>
          <a:p>
            <a:r>
              <a:rPr lang="en-US" sz="3200" dirty="0"/>
              <a:t>   prawn cocktail            cheese and onion            salt and vinegar</a:t>
            </a:r>
          </a:p>
          <a:p>
            <a:r>
              <a:rPr lang="en-US" sz="3200" b="1" dirty="0"/>
              <a:t>A quarter of the packets are prawn cocktail </a:t>
            </a:r>
            <a:r>
              <a:rPr lang="en-US" sz="3200" b="1" dirty="0" err="1"/>
              <a:t>flavour</a:t>
            </a:r>
            <a:r>
              <a:rPr lang="en-US" sz="3200" b="1" dirty="0"/>
              <a:t>.</a:t>
            </a:r>
          </a:p>
          <a:p>
            <a:r>
              <a:rPr lang="en-US" sz="3200" b="1" dirty="0"/>
              <a:t>30% are cheese and onion </a:t>
            </a:r>
            <a:r>
              <a:rPr lang="en-US" sz="3200" b="1" dirty="0" err="1"/>
              <a:t>flavour</a:t>
            </a:r>
            <a:r>
              <a:rPr lang="en-US" sz="3200" b="1" dirty="0"/>
              <a:t>. </a:t>
            </a:r>
          </a:p>
          <a:p>
            <a:r>
              <a:rPr lang="en-US" sz="3200" b="1" dirty="0"/>
              <a:t>What percentage are salt and vinegar </a:t>
            </a:r>
            <a:r>
              <a:rPr lang="en-US" sz="3200" b="1" dirty="0" err="1"/>
              <a:t>flavour</a:t>
            </a:r>
            <a:r>
              <a:rPr lang="en-US" sz="3200" b="1" dirty="0"/>
              <a:t>?</a:t>
            </a:r>
          </a:p>
        </p:txBody>
      </p:sp>
      <p:grpSp>
        <p:nvGrpSpPr>
          <p:cNvPr id="4" name="Group 3">
            <a:extLst>
              <a:ext uri="{FF2B5EF4-FFF2-40B4-BE49-F238E27FC236}">
                <a16:creationId xmlns:a16="http://schemas.microsoft.com/office/drawing/2014/main" id="{034A4299-4923-457F-8E3F-E614F8E7AEBC}"/>
              </a:ext>
            </a:extLst>
          </p:cNvPr>
          <p:cNvGrpSpPr/>
          <p:nvPr/>
        </p:nvGrpSpPr>
        <p:grpSpPr>
          <a:xfrm>
            <a:off x="367519" y="3284757"/>
            <a:ext cx="2433838" cy="1076984"/>
            <a:chOff x="1314975" y="2657199"/>
            <a:chExt cx="2433838" cy="1076984"/>
          </a:xfrm>
        </p:grpSpPr>
        <p:cxnSp>
          <p:nvCxnSpPr>
            <p:cNvPr id="5" name="Straight Connector 4">
              <a:extLst>
                <a:ext uri="{FF2B5EF4-FFF2-40B4-BE49-F238E27FC236}">
                  <a16:creationId xmlns:a16="http://schemas.microsoft.com/office/drawing/2014/main" id="{457D86A9-6C92-4113-8185-B2001F1488E7}"/>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CCE937A-CF71-4B4F-B54B-BDE99F0D27B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FC73D0E9-37E0-4D55-96DC-00A6E3979766}"/>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401D6F6E-97D3-48CF-AB0A-7735501C1E3E}"/>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563E7A5B-FD2E-43EA-9900-08092A44D79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A3EC0363-D330-41E2-AEBC-1F7F8D8AA7DA}"/>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1" name="Arc 10">
            <a:extLst>
              <a:ext uri="{FF2B5EF4-FFF2-40B4-BE49-F238E27FC236}">
                <a16:creationId xmlns:a16="http://schemas.microsoft.com/office/drawing/2014/main" id="{02BFE6F1-BA52-4331-9DDF-4E32FFBB194F}"/>
              </a:ext>
            </a:extLst>
          </p:cNvPr>
          <p:cNvSpPr/>
          <p:nvPr/>
        </p:nvSpPr>
        <p:spPr>
          <a:xfrm rot="16200000">
            <a:off x="875540" y="265687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C47AFAC4-36C0-46EE-A030-389662ABA821}"/>
              </a:ext>
            </a:extLst>
          </p:cNvPr>
          <p:cNvSpPr/>
          <p:nvPr/>
        </p:nvSpPr>
        <p:spPr>
          <a:xfrm rot="5400000">
            <a:off x="870396" y="357884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D2EB40B5-8351-44C5-BD6C-731ACA982ED6}"/>
              </a:ext>
            </a:extLst>
          </p:cNvPr>
          <p:cNvSpPr txBox="1"/>
          <p:nvPr/>
        </p:nvSpPr>
        <p:spPr>
          <a:xfrm>
            <a:off x="890083" y="422513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646BD5F1-41BE-46C4-929F-7C61D1736D97}"/>
              </a:ext>
            </a:extLst>
          </p:cNvPr>
          <p:cNvSpPr txBox="1"/>
          <p:nvPr/>
        </p:nvSpPr>
        <p:spPr>
          <a:xfrm>
            <a:off x="890082" y="293081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0326AE25-2D32-42C6-813F-626AA0304179}"/>
              </a:ext>
            </a:extLst>
          </p:cNvPr>
          <p:cNvSpPr txBox="1"/>
          <p:nvPr/>
        </p:nvSpPr>
        <p:spPr>
          <a:xfrm>
            <a:off x="1484826" y="3284757"/>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16" name="TextBox 15">
            <a:extLst>
              <a:ext uri="{FF2B5EF4-FFF2-40B4-BE49-F238E27FC236}">
                <a16:creationId xmlns:a16="http://schemas.microsoft.com/office/drawing/2014/main" id="{EB29F653-747D-4544-8479-1CE940BB7473}"/>
              </a:ext>
            </a:extLst>
          </p:cNvPr>
          <p:cNvSpPr txBox="1"/>
          <p:nvPr/>
        </p:nvSpPr>
        <p:spPr>
          <a:xfrm>
            <a:off x="2879460" y="3492429"/>
            <a:ext cx="3593911" cy="584775"/>
          </a:xfrm>
          <a:prstGeom prst="rect">
            <a:avLst/>
          </a:prstGeom>
          <a:noFill/>
        </p:spPr>
        <p:txBody>
          <a:bodyPr wrap="square" rtlCol="0">
            <a:spAutoFit/>
          </a:bodyPr>
          <a:lstStyle/>
          <a:p>
            <a:r>
              <a:rPr lang="en-GB" sz="3200" b="1" dirty="0">
                <a:solidFill>
                  <a:srgbClr val="FF0000"/>
                </a:solidFill>
              </a:rPr>
              <a:t>25% prawn cocktail</a:t>
            </a:r>
          </a:p>
        </p:txBody>
      </p:sp>
      <p:sp>
        <p:nvSpPr>
          <p:cNvPr id="17" name="TextBox 16">
            <a:extLst>
              <a:ext uri="{FF2B5EF4-FFF2-40B4-BE49-F238E27FC236}">
                <a16:creationId xmlns:a16="http://schemas.microsoft.com/office/drawing/2014/main" id="{AED5838C-423D-40AC-AE7C-B8E090564BB2}"/>
              </a:ext>
            </a:extLst>
          </p:cNvPr>
          <p:cNvSpPr txBox="1"/>
          <p:nvPr/>
        </p:nvSpPr>
        <p:spPr>
          <a:xfrm>
            <a:off x="2879460" y="4400844"/>
            <a:ext cx="3593911" cy="584775"/>
          </a:xfrm>
          <a:prstGeom prst="rect">
            <a:avLst/>
          </a:prstGeom>
          <a:noFill/>
        </p:spPr>
        <p:txBody>
          <a:bodyPr wrap="square" rtlCol="0">
            <a:spAutoFit/>
          </a:bodyPr>
          <a:lstStyle/>
          <a:p>
            <a:r>
              <a:rPr lang="en-GB" sz="3200" b="1" dirty="0">
                <a:solidFill>
                  <a:srgbClr val="FF0000"/>
                </a:solidFill>
              </a:rPr>
              <a:t>30 + 25 = </a:t>
            </a:r>
          </a:p>
        </p:txBody>
      </p:sp>
      <p:sp>
        <p:nvSpPr>
          <p:cNvPr id="18" name="TextBox 17">
            <a:extLst>
              <a:ext uri="{FF2B5EF4-FFF2-40B4-BE49-F238E27FC236}">
                <a16:creationId xmlns:a16="http://schemas.microsoft.com/office/drawing/2014/main" id="{752A8DE6-BA4B-404B-AF26-EBA56AD407E7}"/>
              </a:ext>
            </a:extLst>
          </p:cNvPr>
          <p:cNvSpPr txBox="1"/>
          <p:nvPr/>
        </p:nvSpPr>
        <p:spPr>
          <a:xfrm>
            <a:off x="4553395" y="4394407"/>
            <a:ext cx="7037228" cy="584775"/>
          </a:xfrm>
          <a:prstGeom prst="rect">
            <a:avLst/>
          </a:prstGeom>
          <a:noFill/>
        </p:spPr>
        <p:txBody>
          <a:bodyPr wrap="square" rtlCol="0">
            <a:spAutoFit/>
          </a:bodyPr>
          <a:lstStyle/>
          <a:p>
            <a:r>
              <a:rPr lang="en-GB" sz="3200" b="1" dirty="0">
                <a:solidFill>
                  <a:srgbClr val="FF0000"/>
                </a:solidFill>
              </a:rPr>
              <a:t>55% cheese and onion or prawn cocktail</a:t>
            </a:r>
          </a:p>
        </p:txBody>
      </p:sp>
      <p:sp>
        <p:nvSpPr>
          <p:cNvPr id="19" name="TextBox 18">
            <a:extLst>
              <a:ext uri="{FF2B5EF4-FFF2-40B4-BE49-F238E27FC236}">
                <a16:creationId xmlns:a16="http://schemas.microsoft.com/office/drawing/2014/main" id="{07E6BB17-348B-4FB4-8F44-E70E37A9E475}"/>
              </a:ext>
            </a:extLst>
          </p:cNvPr>
          <p:cNvSpPr txBox="1"/>
          <p:nvPr/>
        </p:nvSpPr>
        <p:spPr>
          <a:xfrm>
            <a:off x="2879460" y="5162844"/>
            <a:ext cx="3593911" cy="584775"/>
          </a:xfrm>
          <a:prstGeom prst="rect">
            <a:avLst/>
          </a:prstGeom>
          <a:noFill/>
        </p:spPr>
        <p:txBody>
          <a:bodyPr wrap="square" rtlCol="0">
            <a:spAutoFit/>
          </a:bodyPr>
          <a:lstStyle/>
          <a:p>
            <a:r>
              <a:rPr lang="en-GB" sz="3200" b="1" dirty="0">
                <a:solidFill>
                  <a:srgbClr val="FF0000"/>
                </a:solidFill>
              </a:rPr>
              <a:t>100 – 55 = </a:t>
            </a:r>
          </a:p>
        </p:txBody>
      </p:sp>
      <p:sp>
        <p:nvSpPr>
          <p:cNvPr id="20" name="TextBox 19">
            <a:extLst>
              <a:ext uri="{FF2B5EF4-FFF2-40B4-BE49-F238E27FC236}">
                <a16:creationId xmlns:a16="http://schemas.microsoft.com/office/drawing/2014/main" id="{5CA21AAC-BC52-42CA-A2E0-B5E9958B28F2}"/>
              </a:ext>
            </a:extLst>
          </p:cNvPr>
          <p:cNvSpPr txBox="1"/>
          <p:nvPr/>
        </p:nvSpPr>
        <p:spPr>
          <a:xfrm>
            <a:off x="4705443" y="5176458"/>
            <a:ext cx="3872499" cy="584775"/>
          </a:xfrm>
          <a:prstGeom prst="rect">
            <a:avLst/>
          </a:prstGeom>
          <a:noFill/>
        </p:spPr>
        <p:txBody>
          <a:bodyPr wrap="square" rtlCol="0">
            <a:spAutoFit/>
          </a:bodyPr>
          <a:lstStyle/>
          <a:p>
            <a:r>
              <a:rPr lang="en-GB" sz="3200" b="1" dirty="0">
                <a:solidFill>
                  <a:srgbClr val="FF0000"/>
                </a:solidFill>
              </a:rPr>
              <a:t>45% salt and vinegar</a:t>
            </a:r>
          </a:p>
        </p:txBody>
      </p:sp>
      <p:sp>
        <p:nvSpPr>
          <p:cNvPr id="21" name="TextBox 20">
            <a:extLst>
              <a:ext uri="{FF2B5EF4-FFF2-40B4-BE49-F238E27FC236}">
                <a16:creationId xmlns:a16="http://schemas.microsoft.com/office/drawing/2014/main" id="{123806AF-E8B0-4911-91B2-59CCD745E6F6}"/>
              </a:ext>
            </a:extLst>
          </p:cNvPr>
          <p:cNvSpPr txBox="1"/>
          <p:nvPr/>
        </p:nvSpPr>
        <p:spPr>
          <a:xfrm>
            <a:off x="7955897" y="2019770"/>
            <a:ext cx="1386113" cy="584775"/>
          </a:xfrm>
          <a:prstGeom prst="rect">
            <a:avLst/>
          </a:prstGeom>
          <a:noFill/>
        </p:spPr>
        <p:txBody>
          <a:bodyPr wrap="square" rtlCol="0">
            <a:spAutoFit/>
          </a:bodyPr>
          <a:lstStyle/>
          <a:p>
            <a:r>
              <a:rPr lang="en-GB" sz="3200" b="1" dirty="0">
                <a:solidFill>
                  <a:srgbClr val="FF0000"/>
                </a:solidFill>
              </a:rPr>
              <a:t>45%</a:t>
            </a:r>
          </a:p>
        </p:txBody>
      </p:sp>
      <p:sp>
        <p:nvSpPr>
          <p:cNvPr id="22" name="Rectangle 21">
            <a:extLst>
              <a:ext uri="{FF2B5EF4-FFF2-40B4-BE49-F238E27FC236}">
                <a16:creationId xmlns:a16="http://schemas.microsoft.com/office/drawing/2014/main" id="{9D46FA7D-B254-469E-93EB-9B574576900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501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p:bldP spid="14" grpId="0"/>
      <p:bldP spid="15" grpId="0"/>
      <p:bldP spid="16" grpId="0"/>
      <p:bldP spid="17" grpId="0"/>
      <p:bldP spid="18" grpId="0"/>
      <p:bldP spid="19" grpId="0"/>
      <p:bldP spid="20" grpId="0"/>
      <p:bldP spid="21"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5F31D5A-85B6-47C7-8FF3-D8348377E05E}"/>
              </a:ext>
            </a:extLst>
          </p:cNvPr>
          <p:cNvSpPr/>
          <p:nvPr/>
        </p:nvSpPr>
        <p:spPr>
          <a:xfrm>
            <a:off x="149900" y="10493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centimetre square grid.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a rectangle which has a perimeter of 10 square centimetres.</a:t>
            </a:r>
          </a:p>
        </p:txBody>
      </p:sp>
      <p:pic>
        <p:nvPicPr>
          <p:cNvPr id="3" name="Picture 2" descr="https://app.doublestruck.eu/content/K2_REAS/HTML/Q/Q98B10_files/image001.jpg">
            <a:extLst>
              <a:ext uri="{FF2B5EF4-FFF2-40B4-BE49-F238E27FC236}">
                <a16:creationId xmlns:a16="http://schemas.microsoft.com/office/drawing/2014/main" id="{6C041C69-A323-4DD7-8CF2-A52CA08505F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11161" y="1914691"/>
            <a:ext cx="9543068" cy="3584962"/>
          </a:xfrm>
          <a:prstGeom prst="rect">
            <a:avLst/>
          </a:prstGeom>
          <a:noFill/>
          <a:ln>
            <a:noFill/>
          </a:ln>
        </p:spPr>
      </p:pic>
      <p:grpSp>
        <p:nvGrpSpPr>
          <p:cNvPr id="18" name="Group 17"/>
          <p:cNvGrpSpPr/>
          <p:nvPr/>
        </p:nvGrpSpPr>
        <p:grpSpPr>
          <a:xfrm>
            <a:off x="2237591" y="2829261"/>
            <a:ext cx="3444240" cy="877910"/>
            <a:chOff x="2237591" y="2829261"/>
            <a:chExt cx="3444240" cy="877910"/>
          </a:xfrm>
        </p:grpSpPr>
        <p:cxnSp>
          <p:nvCxnSpPr>
            <p:cNvPr id="4" name="Straight Connector 3">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6504791" y="2818504"/>
            <a:ext cx="2657855" cy="1753496"/>
            <a:chOff x="2237591" y="2829261"/>
            <a:chExt cx="3444240" cy="877910"/>
          </a:xfrm>
        </p:grpSpPr>
        <p:cxnSp>
          <p:nvCxnSpPr>
            <p:cNvPr id="20" name="Straight Connector 19">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A9DCC503-9FCE-48CA-B48B-AB0EDC461E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10859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six digit cards.</a:t>
            </a:r>
          </a:p>
        </p:txBody>
      </p:sp>
      <p:pic>
        <p:nvPicPr>
          <p:cNvPr id="55298" name="Picture 2">
            <a:extLst>
              <a:ext uri="{FF2B5EF4-FFF2-40B4-BE49-F238E27FC236}">
                <a16:creationId xmlns:a16="http://schemas.microsoft.com/office/drawing/2014/main" id="{B523F956-42CC-4AC8-AECC-4028443F3B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0905" y="634775"/>
            <a:ext cx="3886193" cy="80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4FC90EC-4125-4989-BF36-D69476BA5033}"/>
              </a:ext>
            </a:extLst>
          </p:cNvPr>
          <p:cNvSpPr/>
          <p:nvPr/>
        </p:nvSpPr>
        <p:spPr>
          <a:xfrm>
            <a:off x="56122" y="1580439"/>
            <a:ext cx="11581695" cy="1077218"/>
          </a:xfrm>
          <a:prstGeom prst="rect">
            <a:avLst/>
          </a:prstGeom>
        </p:spPr>
        <p:txBody>
          <a:bodyPr wrap="square">
            <a:spAutoFit/>
          </a:bodyPr>
          <a:lstStyle/>
          <a:p>
            <a:r>
              <a:rPr lang="en-US" sz="3200" b="1" dirty="0"/>
              <a:t>Choose two cards each time to make the following two-digit numbers. Use each digit card once.</a:t>
            </a:r>
          </a:p>
        </p:txBody>
      </p:sp>
      <p:pic>
        <p:nvPicPr>
          <p:cNvPr id="3" name="Picture 2">
            <a:extLst>
              <a:ext uri="{FF2B5EF4-FFF2-40B4-BE49-F238E27FC236}">
                <a16:creationId xmlns:a16="http://schemas.microsoft.com/office/drawing/2014/main" id="{C0C7969E-49EF-4B40-A977-051DA516A16A}"/>
              </a:ext>
            </a:extLst>
          </p:cNvPr>
          <p:cNvPicPr>
            <a:picLocks noChangeAspect="1"/>
          </p:cNvPicPr>
          <p:nvPr/>
        </p:nvPicPr>
        <p:blipFill>
          <a:blip r:embed="rId4"/>
          <a:stretch>
            <a:fillRect/>
          </a:stretch>
        </p:blipFill>
        <p:spPr>
          <a:xfrm>
            <a:off x="350905" y="2657657"/>
            <a:ext cx="3399610" cy="4000720"/>
          </a:xfrm>
          <a:prstGeom prst="rect">
            <a:avLst/>
          </a:prstGeom>
        </p:spPr>
      </p:pic>
      <p:sp>
        <p:nvSpPr>
          <p:cNvPr id="7" name="Rectangle 6">
            <a:extLst>
              <a:ext uri="{FF2B5EF4-FFF2-40B4-BE49-F238E27FC236}">
                <a16:creationId xmlns:a16="http://schemas.microsoft.com/office/drawing/2014/main" id="{59A04581-3B1B-4800-BC7B-46D8FC15F4D2}"/>
              </a:ext>
            </a:extLst>
          </p:cNvPr>
          <p:cNvSpPr/>
          <p:nvPr/>
        </p:nvSpPr>
        <p:spPr>
          <a:xfrm>
            <a:off x="3883865" y="5695600"/>
            <a:ext cx="499343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27, 4 x 4 x 4 = 64</a:t>
            </a:r>
          </a:p>
        </p:txBody>
      </p:sp>
      <p:sp>
        <p:nvSpPr>
          <p:cNvPr id="8" name="Rectangle 7">
            <a:extLst>
              <a:ext uri="{FF2B5EF4-FFF2-40B4-BE49-F238E27FC236}">
                <a16:creationId xmlns:a16="http://schemas.microsoft.com/office/drawing/2014/main" id="{7C9EBA01-4351-4987-9A67-D9F2CEEE6B21}"/>
              </a:ext>
            </a:extLst>
          </p:cNvPr>
          <p:cNvSpPr/>
          <p:nvPr/>
        </p:nvSpPr>
        <p:spPr>
          <a:xfrm>
            <a:off x="2313052" y="5634542"/>
            <a:ext cx="14374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6     4</a:t>
            </a:r>
          </a:p>
        </p:txBody>
      </p:sp>
      <p:sp>
        <p:nvSpPr>
          <p:cNvPr id="9" name="Rectangle 8">
            <a:extLst>
              <a:ext uri="{FF2B5EF4-FFF2-40B4-BE49-F238E27FC236}">
                <a16:creationId xmlns:a16="http://schemas.microsoft.com/office/drawing/2014/main" id="{75EEC678-830D-4724-AE75-D1FD15B68097}"/>
              </a:ext>
            </a:extLst>
          </p:cNvPr>
          <p:cNvSpPr/>
          <p:nvPr/>
        </p:nvSpPr>
        <p:spPr>
          <a:xfrm>
            <a:off x="3883864" y="4207104"/>
            <a:ext cx="5641136"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 16, 5 x 5 = 25, 6 x 6 = 36, </a:t>
            </a:r>
          </a:p>
          <a:p>
            <a:r>
              <a:rPr lang="en-GB" sz="3200" b="1" dirty="0">
                <a:solidFill>
                  <a:srgbClr val="FF0000"/>
                </a:solidFill>
                <a:latin typeface="Calibri" panose="020F0502020204030204" pitchFamily="34" charset="0"/>
                <a:ea typeface="Cambria Math" panose="02040503050406030204" pitchFamily="18" charset="0"/>
              </a:rPr>
              <a:t>7 x 7 = 49, 8 x 8 = 64, 9 x 9 = 81</a:t>
            </a:r>
          </a:p>
        </p:txBody>
      </p:sp>
      <p:sp>
        <p:nvSpPr>
          <p:cNvPr id="10" name="Rectangle 9">
            <a:extLst>
              <a:ext uri="{FF2B5EF4-FFF2-40B4-BE49-F238E27FC236}">
                <a16:creationId xmlns:a16="http://schemas.microsoft.com/office/drawing/2014/main" id="{AE4E9640-2CBC-47D8-8521-AF63BAC9BCE3}"/>
              </a:ext>
            </a:extLst>
          </p:cNvPr>
          <p:cNvSpPr/>
          <p:nvPr/>
        </p:nvSpPr>
        <p:spPr>
          <a:xfrm>
            <a:off x="2313052" y="4336546"/>
            <a:ext cx="14374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8     1</a:t>
            </a:r>
          </a:p>
        </p:txBody>
      </p:sp>
      <p:sp>
        <p:nvSpPr>
          <p:cNvPr id="11" name="Rectangle 10">
            <a:extLst>
              <a:ext uri="{FF2B5EF4-FFF2-40B4-BE49-F238E27FC236}">
                <a16:creationId xmlns:a16="http://schemas.microsoft.com/office/drawing/2014/main" id="{38E9843A-C10F-4E4F-BFBE-5A9C8A1FA333}"/>
              </a:ext>
            </a:extLst>
          </p:cNvPr>
          <p:cNvSpPr/>
          <p:nvPr/>
        </p:nvSpPr>
        <p:spPr>
          <a:xfrm>
            <a:off x="2990850" y="3040067"/>
            <a:ext cx="79776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a:t>
            </a:r>
          </a:p>
        </p:txBody>
      </p:sp>
      <p:sp>
        <p:nvSpPr>
          <p:cNvPr id="12" name="Rectangle 11">
            <a:extLst>
              <a:ext uri="{FF2B5EF4-FFF2-40B4-BE49-F238E27FC236}">
                <a16:creationId xmlns:a16="http://schemas.microsoft.com/office/drawing/2014/main" id="{07279587-51F7-4E05-AF19-F2A011D0FDB3}"/>
              </a:ext>
            </a:extLst>
          </p:cNvPr>
          <p:cNvSpPr/>
          <p:nvPr/>
        </p:nvSpPr>
        <p:spPr>
          <a:xfrm>
            <a:off x="2313052" y="3040067"/>
            <a:ext cx="79776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a:t>
            </a:r>
          </a:p>
        </p:txBody>
      </p:sp>
      <p:cxnSp>
        <p:nvCxnSpPr>
          <p:cNvPr id="6" name="Straight Connector 5">
            <a:extLst>
              <a:ext uri="{FF2B5EF4-FFF2-40B4-BE49-F238E27FC236}">
                <a16:creationId xmlns:a16="http://schemas.microsoft.com/office/drawing/2014/main" id="{EB853DD9-2BFA-44E0-B6D6-224D57491A18}"/>
              </a:ext>
            </a:extLst>
          </p:cNvPr>
          <p:cNvCxnSpPr>
            <a:cxnSpLocks/>
          </p:cNvCxnSpPr>
          <p:nvPr/>
        </p:nvCxnSpPr>
        <p:spPr>
          <a:xfrm flipH="1">
            <a:off x="2340010" y="634775"/>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1203FAE-DA01-4C99-9A05-675CF6364C16}"/>
              </a:ext>
            </a:extLst>
          </p:cNvPr>
          <p:cNvCxnSpPr>
            <a:cxnSpLocks/>
          </p:cNvCxnSpPr>
          <p:nvPr/>
        </p:nvCxnSpPr>
        <p:spPr>
          <a:xfrm flipH="1">
            <a:off x="2986451" y="634774"/>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3B5F1F50-BC76-469E-B893-337583377DF4}"/>
              </a:ext>
            </a:extLst>
          </p:cNvPr>
          <p:cNvCxnSpPr>
            <a:cxnSpLocks/>
          </p:cNvCxnSpPr>
          <p:nvPr/>
        </p:nvCxnSpPr>
        <p:spPr>
          <a:xfrm flipH="1">
            <a:off x="1693569" y="636528"/>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539061A-3C58-46F4-99E3-152B5C9C923C}"/>
              </a:ext>
            </a:extLst>
          </p:cNvPr>
          <p:cNvCxnSpPr>
            <a:cxnSpLocks/>
          </p:cNvCxnSpPr>
          <p:nvPr/>
        </p:nvCxnSpPr>
        <p:spPr>
          <a:xfrm flipH="1">
            <a:off x="3654368" y="633022"/>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B6A83FA-CF9C-4E1D-92AD-7AEA118B9B20}"/>
              </a:ext>
            </a:extLst>
          </p:cNvPr>
          <p:cNvCxnSpPr>
            <a:cxnSpLocks/>
          </p:cNvCxnSpPr>
          <p:nvPr/>
        </p:nvCxnSpPr>
        <p:spPr>
          <a:xfrm flipH="1">
            <a:off x="359979" y="633022"/>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pic>
        <p:nvPicPr>
          <p:cNvPr id="21" name="Picture 20" descr="https://app.doublestruck.eu/content/K2_REAS/HTML/Q/Q10B04_files/image001.jpg">
            <a:extLst>
              <a:ext uri="{FF2B5EF4-FFF2-40B4-BE49-F238E27FC236}">
                <a16:creationId xmlns:a16="http://schemas.microsoft.com/office/drawing/2014/main" id="{0F8F5F53-D7F0-4574-BEED-B05D159EAA85}"/>
              </a:ext>
            </a:extLst>
          </p:cNvPr>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36378" y="-54592"/>
            <a:ext cx="6434192" cy="6858000"/>
          </a:xfrm>
          <a:prstGeom prst="rect">
            <a:avLst/>
          </a:prstGeom>
          <a:noFill/>
          <a:ln>
            <a:noFill/>
          </a:ln>
        </p:spPr>
      </p:pic>
      <p:sp>
        <p:nvSpPr>
          <p:cNvPr id="22" name="Oval 21">
            <a:extLst>
              <a:ext uri="{FF2B5EF4-FFF2-40B4-BE49-F238E27FC236}">
                <a16:creationId xmlns:a16="http://schemas.microsoft.com/office/drawing/2014/main" id="{698F56DB-C7A0-4418-9332-8F38FB790DA1}"/>
              </a:ext>
            </a:extLst>
          </p:cNvPr>
          <p:cNvSpPr/>
          <p:nvPr/>
        </p:nvSpPr>
        <p:spPr>
          <a:xfrm>
            <a:off x="6342821"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3E5C7045-CDFA-4F74-912A-B8A33C243CBE}"/>
              </a:ext>
            </a:extLst>
          </p:cNvPr>
          <p:cNvSpPr/>
          <p:nvPr/>
        </p:nvSpPr>
        <p:spPr>
          <a:xfrm>
            <a:off x="7910777"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7C79FA2D-D24A-4DD5-A94C-09A2F2CDCEE2}"/>
              </a:ext>
            </a:extLst>
          </p:cNvPr>
          <p:cNvSpPr/>
          <p:nvPr/>
        </p:nvSpPr>
        <p:spPr>
          <a:xfrm>
            <a:off x="5581667"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4D2597F0-57AD-469B-82DB-A067F6169885}"/>
              </a:ext>
            </a:extLst>
          </p:cNvPr>
          <p:cNvSpPr/>
          <p:nvPr/>
        </p:nvSpPr>
        <p:spPr>
          <a:xfrm>
            <a:off x="8743430"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0EAC994E-CC20-453E-8D74-FE62B2A210CB}"/>
              </a:ext>
            </a:extLst>
          </p:cNvPr>
          <p:cNvSpPr/>
          <p:nvPr/>
        </p:nvSpPr>
        <p:spPr>
          <a:xfrm>
            <a:off x="6342821" y="44413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4A35EFA2-4A25-4908-BB79-D735540049F4}"/>
              </a:ext>
            </a:extLst>
          </p:cNvPr>
          <p:cNvSpPr/>
          <p:nvPr/>
        </p:nvSpPr>
        <p:spPr>
          <a:xfrm>
            <a:off x="7910777" y="442054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4430AC8A-CF97-45F1-AA46-A74D7C70D76C}"/>
              </a:ext>
            </a:extLst>
          </p:cNvPr>
          <p:cNvSpPr/>
          <p:nvPr/>
        </p:nvSpPr>
        <p:spPr>
          <a:xfrm>
            <a:off x="5581666"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0A20AF3F-97EB-43D9-8F9D-B06E34ABB830}"/>
              </a:ext>
            </a:extLst>
          </p:cNvPr>
          <p:cNvSpPr/>
          <p:nvPr/>
        </p:nvSpPr>
        <p:spPr>
          <a:xfrm>
            <a:off x="8743429"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C3831C48-A02C-42A7-852C-53C5FDCC199C}"/>
              </a:ext>
            </a:extLst>
          </p:cNvPr>
          <p:cNvSpPr/>
          <p:nvPr/>
        </p:nvSpPr>
        <p:spPr>
          <a:xfrm>
            <a:off x="4803896"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458EB6B7-4A51-4E78-9669-807308CEC9BB}"/>
              </a:ext>
            </a:extLst>
          </p:cNvPr>
          <p:cNvSpPr/>
          <p:nvPr/>
        </p:nvSpPr>
        <p:spPr>
          <a:xfrm>
            <a:off x="9487099"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2" name="Straight Connector 31">
            <a:extLst>
              <a:ext uri="{FF2B5EF4-FFF2-40B4-BE49-F238E27FC236}">
                <a16:creationId xmlns:a16="http://schemas.microsoft.com/office/drawing/2014/main" id="{4F0AEF37-1836-4C8F-99B7-AC5D658AE226}"/>
              </a:ext>
            </a:extLst>
          </p:cNvPr>
          <p:cNvCxnSpPr>
            <a:cxnSpLocks/>
          </p:cNvCxnSpPr>
          <p:nvPr/>
        </p:nvCxnSpPr>
        <p:spPr>
          <a:xfrm flipH="1">
            <a:off x="8007178" y="1743437"/>
            <a:ext cx="1" cy="274731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5D4A1D7D-0E48-4DEA-B7E0-710F0ECF7F3C}"/>
              </a:ext>
            </a:extLst>
          </p:cNvPr>
          <p:cNvCxnSpPr>
            <a:cxnSpLocks/>
          </p:cNvCxnSpPr>
          <p:nvPr/>
        </p:nvCxnSpPr>
        <p:spPr>
          <a:xfrm flipH="1">
            <a:off x="8007179" y="3117486"/>
            <a:ext cx="780771" cy="137326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2FAA171-A4AD-4B0C-9033-F5C74485191A}"/>
              </a:ext>
            </a:extLst>
          </p:cNvPr>
          <p:cNvCxnSpPr>
            <a:cxnSpLocks/>
          </p:cNvCxnSpPr>
          <p:nvPr/>
        </p:nvCxnSpPr>
        <p:spPr>
          <a:xfrm>
            <a:off x="8787950" y="3117486"/>
            <a:ext cx="758153" cy="179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C488098-8151-4BAD-890C-C491BD3F4F9B}"/>
              </a:ext>
            </a:extLst>
          </p:cNvPr>
          <p:cNvCxnSpPr>
            <a:cxnSpLocks/>
          </p:cNvCxnSpPr>
          <p:nvPr/>
        </p:nvCxnSpPr>
        <p:spPr>
          <a:xfrm>
            <a:off x="8787950" y="1743437"/>
            <a:ext cx="782693" cy="13830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9C046BE-2D82-4F5D-90A1-7CF8C0ADB4CF}"/>
              </a:ext>
            </a:extLst>
          </p:cNvPr>
          <p:cNvCxnSpPr>
            <a:cxnSpLocks/>
          </p:cNvCxnSpPr>
          <p:nvPr/>
        </p:nvCxnSpPr>
        <p:spPr>
          <a:xfrm>
            <a:off x="8010179" y="1725463"/>
            <a:ext cx="758153" cy="179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CCDA3169-0A9D-4A64-AC18-CAA60FD7FF18}"/>
              </a:ext>
            </a:extLst>
          </p:cNvPr>
          <p:cNvSpPr/>
          <p:nvPr/>
        </p:nvSpPr>
        <p:spPr>
          <a:xfrm>
            <a:off x="103032" y="51516"/>
            <a:ext cx="447675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sp>
        <p:nvSpPr>
          <p:cNvPr id="4" name="Rectangle 3">
            <a:extLst>
              <a:ext uri="{FF2B5EF4-FFF2-40B4-BE49-F238E27FC236}">
                <a16:creationId xmlns:a16="http://schemas.microsoft.com/office/drawing/2014/main" id="{0B59F55F-1737-447F-91B2-71BB864D43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02895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500"/>
                                        <p:tgtEl>
                                          <p:spTgt spid="1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par>
                                <p:cTn id="46" presetID="10" presetClass="entr" presetSubtype="0" fill="hold"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grpId="1" nodeType="clickEffect">
                                  <p:stCondLst>
                                    <p:cond delay="0"/>
                                  </p:stCondLst>
                                  <p:childTnLst>
                                    <p:animEffect transition="out" filter="fade">
                                      <p:cBhvr>
                                        <p:cTn id="57" dur="500"/>
                                        <p:tgtEl>
                                          <p:spTgt spid="11"/>
                                        </p:tgtEl>
                                      </p:cBhvr>
                                    </p:animEffect>
                                    <p:set>
                                      <p:cBhvr>
                                        <p:cTn id="58" dur="1" fill="hold">
                                          <p:stCondLst>
                                            <p:cond delay="499"/>
                                          </p:stCondLst>
                                        </p:cTn>
                                        <p:tgtEl>
                                          <p:spTgt spid="11"/>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6"/>
                                        </p:tgtEl>
                                      </p:cBhvr>
                                    </p:animEffect>
                                    <p:set>
                                      <p:cBhvr>
                                        <p:cTn id="61" dur="1" fill="hold">
                                          <p:stCondLst>
                                            <p:cond delay="499"/>
                                          </p:stCondLst>
                                        </p:cTn>
                                        <p:tgtEl>
                                          <p:spTgt spid="6"/>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7"/>
                                        </p:tgtEl>
                                      </p:cBhvr>
                                    </p:animEffect>
                                    <p:set>
                                      <p:cBhvr>
                                        <p:cTn id="64" dur="1" fill="hold">
                                          <p:stCondLst>
                                            <p:cond delay="499"/>
                                          </p:stCondLst>
                                        </p:cTn>
                                        <p:tgtEl>
                                          <p:spTgt spid="7"/>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8"/>
                                        </p:tgtEl>
                                      </p:cBhvr>
                                    </p:animEffect>
                                    <p:set>
                                      <p:cBhvr>
                                        <p:cTn id="67" dur="1" fill="hold">
                                          <p:stCondLst>
                                            <p:cond delay="499"/>
                                          </p:stCondLst>
                                        </p:cTn>
                                        <p:tgtEl>
                                          <p:spTgt spid="8"/>
                                        </p:tgtEl>
                                        <p:attrNameLst>
                                          <p:attrName>style.visibility</p:attrName>
                                        </p:attrNameLst>
                                      </p:cBhvr>
                                      <p:to>
                                        <p:strVal val="hidden"/>
                                      </p:to>
                                    </p:set>
                                  </p:childTnLst>
                                </p:cTn>
                              </p:par>
                              <p:par>
                                <p:cTn id="68" presetID="10" presetClass="exit" presetSubtype="0" fill="hold" nodeType="withEffect">
                                  <p:stCondLst>
                                    <p:cond delay="0"/>
                                  </p:stCondLst>
                                  <p:childTnLst>
                                    <p:animEffect transition="out" filter="fade">
                                      <p:cBhvr>
                                        <p:cTn id="69" dur="500"/>
                                        <p:tgtEl>
                                          <p:spTgt spid="16"/>
                                        </p:tgtEl>
                                      </p:cBhvr>
                                    </p:animEffect>
                                    <p:set>
                                      <p:cBhvr>
                                        <p:cTn id="70" dur="1" fill="hold">
                                          <p:stCondLst>
                                            <p:cond delay="499"/>
                                          </p:stCondLst>
                                        </p:cTn>
                                        <p:tgtEl>
                                          <p:spTgt spid="16"/>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7"/>
                                        </p:tgtEl>
                                      </p:cBhvr>
                                    </p:animEffect>
                                    <p:set>
                                      <p:cBhvr>
                                        <p:cTn id="73" dur="1" fill="hold">
                                          <p:stCondLst>
                                            <p:cond delay="499"/>
                                          </p:stCondLst>
                                        </p:cTn>
                                        <p:tgtEl>
                                          <p:spTgt spid="17"/>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9"/>
                                        </p:tgtEl>
                                      </p:cBhvr>
                                    </p:animEffect>
                                    <p:set>
                                      <p:cBhvr>
                                        <p:cTn id="76" dur="1" fill="hold">
                                          <p:stCondLst>
                                            <p:cond delay="499"/>
                                          </p:stCondLst>
                                        </p:cTn>
                                        <p:tgtEl>
                                          <p:spTgt spid="9"/>
                                        </p:tgtEl>
                                        <p:attrNameLst>
                                          <p:attrName>style.visibility</p:attrName>
                                        </p:attrNameLst>
                                      </p:cBhvr>
                                      <p:to>
                                        <p:strVal val="hidden"/>
                                      </p:to>
                                    </p:set>
                                  </p:childTnLst>
                                </p:cTn>
                              </p:par>
                              <p:par>
                                <p:cTn id="77" presetID="10" presetClass="exit" presetSubtype="0" fill="hold" grpId="1" nodeType="withEffect">
                                  <p:stCondLst>
                                    <p:cond delay="0"/>
                                  </p:stCondLst>
                                  <p:childTnLst>
                                    <p:animEffect transition="out" filter="fade">
                                      <p:cBhvr>
                                        <p:cTn id="78" dur="500"/>
                                        <p:tgtEl>
                                          <p:spTgt spid="10"/>
                                        </p:tgtEl>
                                      </p:cBhvr>
                                    </p:animEffect>
                                    <p:set>
                                      <p:cBhvr>
                                        <p:cTn id="79" dur="1" fill="hold">
                                          <p:stCondLst>
                                            <p:cond delay="499"/>
                                          </p:stCondLst>
                                        </p:cTn>
                                        <p:tgtEl>
                                          <p:spTgt spid="10"/>
                                        </p:tgtEl>
                                        <p:attrNameLst>
                                          <p:attrName>style.visibility</p:attrName>
                                        </p:attrNameLst>
                                      </p:cBhvr>
                                      <p:to>
                                        <p:strVal val="hidden"/>
                                      </p:to>
                                    </p:set>
                                  </p:childTnLst>
                                </p:cTn>
                              </p:par>
                              <p:par>
                                <p:cTn id="80" presetID="10" presetClass="exit" presetSubtype="0" fill="hold" nodeType="withEffect">
                                  <p:stCondLst>
                                    <p:cond delay="0"/>
                                  </p:stCondLst>
                                  <p:childTnLst>
                                    <p:animEffect transition="out" filter="fade">
                                      <p:cBhvr>
                                        <p:cTn id="81" dur="500"/>
                                        <p:tgtEl>
                                          <p:spTgt spid="18"/>
                                        </p:tgtEl>
                                      </p:cBhvr>
                                    </p:animEffect>
                                    <p:set>
                                      <p:cBhvr>
                                        <p:cTn id="82" dur="1" fill="hold">
                                          <p:stCondLst>
                                            <p:cond delay="499"/>
                                          </p:stCondLst>
                                        </p:cTn>
                                        <p:tgtEl>
                                          <p:spTgt spid="18"/>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19"/>
                                        </p:tgtEl>
                                      </p:cBhvr>
                                    </p:animEffect>
                                    <p:set>
                                      <p:cBhvr>
                                        <p:cTn id="85" dur="1" fill="hold">
                                          <p:stCondLst>
                                            <p:cond delay="499"/>
                                          </p:stCondLst>
                                        </p:cTn>
                                        <p:tgtEl>
                                          <p:spTgt spid="19"/>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12"/>
                                        </p:tgtEl>
                                      </p:cBhvr>
                                    </p:animEffect>
                                    <p:set>
                                      <p:cBhvr>
                                        <p:cTn id="88" dur="1" fill="hold">
                                          <p:stCondLst>
                                            <p:cond delay="499"/>
                                          </p:stCondLst>
                                        </p:cTn>
                                        <p:tgtEl>
                                          <p:spTgt spid="12"/>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55298"/>
                                        </p:tgtEl>
                                      </p:cBhvr>
                                    </p:animEffect>
                                    <p:set>
                                      <p:cBhvr>
                                        <p:cTn id="91" dur="1" fill="hold">
                                          <p:stCondLst>
                                            <p:cond delay="499"/>
                                          </p:stCondLst>
                                        </p:cTn>
                                        <p:tgtEl>
                                          <p:spTgt spid="55298"/>
                                        </p:tgtEl>
                                        <p:attrNameLst>
                                          <p:attrName>style.visibility</p:attrName>
                                        </p:attrNameLst>
                                      </p:cBhvr>
                                      <p:to>
                                        <p:strVal val="hidden"/>
                                      </p:to>
                                    </p:set>
                                  </p:childTnLst>
                                </p:cTn>
                              </p:par>
                              <p:par>
                                <p:cTn id="92" presetID="10" presetClass="exit" presetSubtype="0" fill="hold" nodeType="withEffect">
                                  <p:stCondLst>
                                    <p:cond delay="0"/>
                                  </p:stCondLst>
                                  <p:childTnLst>
                                    <p:animEffect transition="out" filter="fade">
                                      <p:cBhvr>
                                        <p:cTn id="93" dur="500"/>
                                        <p:tgtEl>
                                          <p:spTgt spid="3"/>
                                        </p:tgtEl>
                                      </p:cBhvr>
                                    </p:animEffect>
                                    <p:set>
                                      <p:cBhvr>
                                        <p:cTn id="94" dur="1" fill="hold">
                                          <p:stCondLst>
                                            <p:cond delay="499"/>
                                          </p:stCondLst>
                                        </p:cTn>
                                        <p:tgtEl>
                                          <p:spTgt spid="3"/>
                                        </p:tgtEl>
                                        <p:attrNameLst>
                                          <p:attrName>style.visibility</p:attrName>
                                        </p:attrNameLst>
                                      </p:cBhvr>
                                      <p:to>
                                        <p:strVal val="hidden"/>
                                      </p:to>
                                    </p:set>
                                  </p:childTnLst>
                                </p:cTn>
                              </p:par>
                              <p:par>
                                <p:cTn id="95" presetID="10" presetClass="exit" presetSubtype="0" fill="hold" grpId="0" nodeType="withEffect">
                                  <p:stCondLst>
                                    <p:cond delay="0"/>
                                  </p:stCondLst>
                                  <p:childTnLst>
                                    <p:animEffect transition="out" filter="fade">
                                      <p:cBhvr>
                                        <p:cTn id="96" dur="500"/>
                                        <p:tgtEl>
                                          <p:spTgt spid="5"/>
                                        </p:tgtEl>
                                      </p:cBhvr>
                                    </p:animEffect>
                                    <p:set>
                                      <p:cBhvr>
                                        <p:cTn id="97" dur="1" fill="hold">
                                          <p:stCondLst>
                                            <p:cond delay="499"/>
                                          </p:stCondLst>
                                        </p:cTn>
                                        <p:tgtEl>
                                          <p:spTgt spid="5"/>
                                        </p:tgtEl>
                                        <p:attrNameLst>
                                          <p:attrName>style.visibility</p:attrName>
                                        </p:attrNameLst>
                                      </p:cBhvr>
                                      <p:to>
                                        <p:strVal val="hidden"/>
                                      </p:to>
                                    </p:set>
                                  </p:childTnLst>
                                </p:cTn>
                              </p:par>
                              <p:par>
                                <p:cTn id="98" presetID="10" presetClass="exit" presetSubtype="0" fill="hold" grpId="0" nodeType="withEffect">
                                  <p:stCondLst>
                                    <p:cond delay="0"/>
                                  </p:stCondLst>
                                  <p:childTnLst>
                                    <p:animEffect transition="out" filter="fade">
                                      <p:cBhvr>
                                        <p:cTn id="99" dur="500"/>
                                        <p:tgtEl>
                                          <p:spTgt spid="2"/>
                                        </p:tgtEl>
                                      </p:cBhvr>
                                    </p:animEffect>
                                    <p:set>
                                      <p:cBhvr>
                                        <p:cTn id="100" dur="1" fill="hold">
                                          <p:stCondLst>
                                            <p:cond delay="499"/>
                                          </p:stCondLst>
                                        </p:cTn>
                                        <p:tgtEl>
                                          <p:spTgt spid="2"/>
                                        </p:tgtEl>
                                        <p:attrNameLst>
                                          <p:attrName>style.visibility</p:attrName>
                                        </p:attrNameLst>
                                      </p:cBhvr>
                                      <p:to>
                                        <p:strVal val="hidden"/>
                                      </p:to>
                                    </p:set>
                                  </p:childTnLst>
                                </p:cTn>
                              </p:par>
                            </p:childTnLst>
                          </p:cTn>
                        </p:par>
                        <p:par>
                          <p:cTn id="101" fill="hold">
                            <p:stCondLst>
                              <p:cond delay="500"/>
                            </p:stCondLst>
                            <p:childTnLst>
                              <p:par>
                                <p:cTn id="102" presetID="10" presetClass="entr" presetSubtype="0" fill="hold" nodeType="afterEffect">
                                  <p:stCondLst>
                                    <p:cond delay="0"/>
                                  </p:stCondLst>
                                  <p:childTnLst>
                                    <p:set>
                                      <p:cBhvr>
                                        <p:cTn id="103" dur="1" fill="hold">
                                          <p:stCondLst>
                                            <p:cond delay="0"/>
                                          </p:stCondLst>
                                        </p:cTn>
                                        <p:tgtEl>
                                          <p:spTgt spid="21"/>
                                        </p:tgtEl>
                                        <p:attrNameLst>
                                          <p:attrName>style.visibility</p:attrName>
                                        </p:attrNameLst>
                                      </p:cBhvr>
                                      <p:to>
                                        <p:strVal val="visible"/>
                                      </p:to>
                                    </p:set>
                                    <p:animEffect transition="in" filter="fade">
                                      <p:cBhvr>
                                        <p:cTn id="104" dur="500"/>
                                        <p:tgtEl>
                                          <p:spTgt spid="21"/>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500"/>
                                        <p:tgtEl>
                                          <p:spTgt spid="37"/>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2"/>
                                        </p:tgtEl>
                                        <p:attrNameLst>
                                          <p:attrName>style.visibility</p:attrName>
                                        </p:attrNameLst>
                                      </p:cBhvr>
                                      <p:to>
                                        <p:strVal val="visible"/>
                                      </p:to>
                                    </p:set>
                                    <p:animEffect transition="in" filter="fade">
                                      <p:cBhvr>
                                        <p:cTn id="112" dur="500"/>
                                        <p:tgtEl>
                                          <p:spTgt spid="22"/>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fade">
                                      <p:cBhvr>
                                        <p:cTn id="117" dur="500"/>
                                        <p:tgtEl>
                                          <p:spTgt spid="23"/>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fade">
                                      <p:cBhvr>
                                        <p:cTn id="122" dur="500"/>
                                        <p:tgtEl>
                                          <p:spTgt spid="24"/>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5"/>
                                        </p:tgtEl>
                                        <p:attrNameLst>
                                          <p:attrName>style.visibility</p:attrName>
                                        </p:attrNameLst>
                                      </p:cBhvr>
                                      <p:to>
                                        <p:strVal val="visible"/>
                                      </p:to>
                                    </p:set>
                                    <p:animEffect transition="in" filter="fade">
                                      <p:cBhvr>
                                        <p:cTn id="127" dur="500"/>
                                        <p:tgtEl>
                                          <p:spTgt spid="25"/>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6"/>
                                        </p:tgtEl>
                                        <p:attrNameLst>
                                          <p:attrName>style.visibility</p:attrName>
                                        </p:attrNameLst>
                                      </p:cBhvr>
                                      <p:to>
                                        <p:strVal val="visible"/>
                                      </p:to>
                                    </p:set>
                                    <p:animEffect transition="in" filter="fade">
                                      <p:cBhvr>
                                        <p:cTn id="132" dur="500"/>
                                        <p:tgtEl>
                                          <p:spTgt spid="26"/>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27"/>
                                        </p:tgtEl>
                                        <p:attrNameLst>
                                          <p:attrName>style.visibility</p:attrName>
                                        </p:attrNameLst>
                                      </p:cBhvr>
                                      <p:to>
                                        <p:strVal val="visible"/>
                                      </p:to>
                                    </p:set>
                                    <p:animEffect transition="in" filter="fade">
                                      <p:cBhvr>
                                        <p:cTn id="137" dur="500"/>
                                        <p:tgtEl>
                                          <p:spTgt spid="27"/>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8"/>
                                        </p:tgtEl>
                                        <p:attrNameLst>
                                          <p:attrName>style.visibility</p:attrName>
                                        </p:attrNameLst>
                                      </p:cBhvr>
                                      <p:to>
                                        <p:strVal val="visible"/>
                                      </p:to>
                                    </p:set>
                                    <p:animEffect transition="in" filter="fade">
                                      <p:cBhvr>
                                        <p:cTn id="142" dur="500"/>
                                        <p:tgtEl>
                                          <p:spTgt spid="28"/>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29"/>
                                        </p:tgtEl>
                                        <p:attrNameLst>
                                          <p:attrName>style.visibility</p:attrName>
                                        </p:attrNameLst>
                                      </p:cBhvr>
                                      <p:to>
                                        <p:strVal val="visible"/>
                                      </p:to>
                                    </p:set>
                                    <p:animEffect transition="in" filter="fade">
                                      <p:cBhvr>
                                        <p:cTn id="147" dur="500"/>
                                        <p:tgtEl>
                                          <p:spTgt spid="29"/>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30"/>
                                        </p:tgtEl>
                                        <p:attrNameLst>
                                          <p:attrName>style.visibility</p:attrName>
                                        </p:attrNameLst>
                                      </p:cBhvr>
                                      <p:to>
                                        <p:strVal val="visible"/>
                                      </p:to>
                                    </p:set>
                                    <p:animEffect transition="in" filter="fade">
                                      <p:cBhvr>
                                        <p:cTn id="152" dur="500"/>
                                        <p:tgtEl>
                                          <p:spTgt spid="30"/>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31"/>
                                        </p:tgtEl>
                                        <p:attrNameLst>
                                          <p:attrName>style.visibility</p:attrName>
                                        </p:attrNameLst>
                                      </p:cBhvr>
                                      <p:to>
                                        <p:strVal val="visible"/>
                                      </p:to>
                                    </p:set>
                                    <p:animEffect transition="in" filter="fade">
                                      <p:cBhvr>
                                        <p:cTn id="157" dur="500"/>
                                        <p:tgtEl>
                                          <p:spTgt spid="31"/>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nodeType="clickEffect">
                                  <p:stCondLst>
                                    <p:cond delay="0"/>
                                  </p:stCondLst>
                                  <p:childTnLst>
                                    <p:set>
                                      <p:cBhvr>
                                        <p:cTn id="161" dur="1" fill="hold">
                                          <p:stCondLst>
                                            <p:cond delay="0"/>
                                          </p:stCondLst>
                                        </p:cTn>
                                        <p:tgtEl>
                                          <p:spTgt spid="32"/>
                                        </p:tgtEl>
                                        <p:attrNameLst>
                                          <p:attrName>style.visibility</p:attrName>
                                        </p:attrNameLst>
                                      </p:cBhvr>
                                      <p:to>
                                        <p:strVal val="visible"/>
                                      </p:to>
                                    </p:set>
                                    <p:animEffect transition="in" filter="fade">
                                      <p:cBhvr>
                                        <p:cTn id="162" dur="500"/>
                                        <p:tgtEl>
                                          <p:spTgt spid="32"/>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nodeType="clickEffect">
                                  <p:stCondLst>
                                    <p:cond delay="0"/>
                                  </p:stCondLst>
                                  <p:childTnLst>
                                    <p:set>
                                      <p:cBhvr>
                                        <p:cTn id="166" dur="1" fill="hold">
                                          <p:stCondLst>
                                            <p:cond delay="0"/>
                                          </p:stCondLst>
                                        </p:cTn>
                                        <p:tgtEl>
                                          <p:spTgt spid="33"/>
                                        </p:tgtEl>
                                        <p:attrNameLst>
                                          <p:attrName>style.visibility</p:attrName>
                                        </p:attrNameLst>
                                      </p:cBhvr>
                                      <p:to>
                                        <p:strVal val="visible"/>
                                      </p:to>
                                    </p:set>
                                    <p:animEffect transition="in" filter="fade">
                                      <p:cBhvr>
                                        <p:cTn id="167" dur="500"/>
                                        <p:tgtEl>
                                          <p:spTgt spid="3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nodeType="clickEffect">
                                  <p:stCondLst>
                                    <p:cond delay="0"/>
                                  </p:stCondLst>
                                  <p:childTnLst>
                                    <p:set>
                                      <p:cBhvr>
                                        <p:cTn id="171" dur="1" fill="hold">
                                          <p:stCondLst>
                                            <p:cond delay="0"/>
                                          </p:stCondLst>
                                        </p:cTn>
                                        <p:tgtEl>
                                          <p:spTgt spid="34"/>
                                        </p:tgtEl>
                                        <p:attrNameLst>
                                          <p:attrName>style.visibility</p:attrName>
                                        </p:attrNameLst>
                                      </p:cBhvr>
                                      <p:to>
                                        <p:strVal val="visible"/>
                                      </p:to>
                                    </p:set>
                                    <p:animEffect transition="in" filter="fade">
                                      <p:cBhvr>
                                        <p:cTn id="172" dur="500"/>
                                        <p:tgtEl>
                                          <p:spTgt spid="34"/>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35"/>
                                        </p:tgtEl>
                                        <p:attrNameLst>
                                          <p:attrName>style.visibility</p:attrName>
                                        </p:attrNameLst>
                                      </p:cBhvr>
                                      <p:to>
                                        <p:strVal val="visible"/>
                                      </p:to>
                                    </p:set>
                                    <p:animEffect transition="in" filter="fade">
                                      <p:cBhvr>
                                        <p:cTn id="177" dur="500"/>
                                        <p:tgtEl>
                                          <p:spTgt spid="35"/>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nodeType="clickEffect">
                                  <p:stCondLst>
                                    <p:cond delay="0"/>
                                  </p:stCondLst>
                                  <p:childTnLst>
                                    <p:set>
                                      <p:cBhvr>
                                        <p:cTn id="181" dur="1" fill="hold">
                                          <p:stCondLst>
                                            <p:cond delay="0"/>
                                          </p:stCondLst>
                                        </p:cTn>
                                        <p:tgtEl>
                                          <p:spTgt spid="36"/>
                                        </p:tgtEl>
                                        <p:attrNameLst>
                                          <p:attrName>style.visibility</p:attrName>
                                        </p:attrNameLst>
                                      </p:cBhvr>
                                      <p:to>
                                        <p:strVal val="visible"/>
                                      </p:to>
                                    </p:set>
                                    <p:animEffect transition="in" filter="fade">
                                      <p:cBhvr>
                                        <p:cTn id="18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7" grpId="0"/>
      <p:bldP spid="7" grpId="1"/>
      <p:bldP spid="8" grpId="0"/>
      <p:bldP spid="8" grpId="1"/>
      <p:bldP spid="9" grpId="0"/>
      <p:bldP spid="9" grpId="1"/>
      <p:bldP spid="10" grpId="0"/>
      <p:bldP spid="10" grpId="1"/>
      <p:bldP spid="11" grpId="0"/>
      <p:bldP spid="11" grpId="1"/>
      <p:bldP spid="12" grpId="0"/>
      <p:bldP spid="12" grpId="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7"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5" name="Rectangle 4">
            <a:extLst>
              <a:ext uri="{FF2B5EF4-FFF2-40B4-BE49-F238E27FC236}">
                <a16:creationId xmlns:a16="http://schemas.microsoft.com/office/drawing/2014/main" id="{ACA629ED-4B87-4398-A47F-5E4D880F960A}"/>
              </a:ext>
            </a:extLst>
          </p:cNvPr>
          <p:cNvSpPr/>
          <p:nvPr/>
        </p:nvSpPr>
        <p:spPr>
          <a:xfrm>
            <a:off x="2569100" y="2245421"/>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5A03E07A-0E7F-49E7-B5FE-1489B170A848}"/>
              </a:ext>
            </a:extLst>
          </p:cNvPr>
          <p:cNvSpPr/>
          <p:nvPr/>
        </p:nvSpPr>
        <p:spPr>
          <a:xfrm>
            <a:off x="4208468" y="2245420"/>
            <a:ext cx="3736920"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2-digit number</a:t>
            </a:r>
          </a:p>
        </p:txBody>
      </p:sp>
      <p:sp>
        <p:nvSpPr>
          <p:cNvPr id="7" name="Rectangle 6">
            <a:extLst>
              <a:ext uri="{FF2B5EF4-FFF2-40B4-BE49-F238E27FC236}">
                <a16:creationId xmlns:a16="http://schemas.microsoft.com/office/drawing/2014/main" id="{871C3007-E22F-4B84-90E4-4CEC00C62DA0}"/>
              </a:ext>
            </a:extLst>
          </p:cNvPr>
          <p:cNvSpPr/>
          <p:nvPr/>
        </p:nvSpPr>
        <p:spPr>
          <a:xfrm>
            <a:off x="2569100" y="2830195"/>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3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8" name="Rectangle 7">
            <a:extLst>
              <a:ext uri="{FF2B5EF4-FFF2-40B4-BE49-F238E27FC236}">
                <a16:creationId xmlns:a16="http://schemas.microsoft.com/office/drawing/2014/main" id="{E1600395-ECAC-4858-94A8-3139CD35EA47}"/>
              </a:ext>
            </a:extLst>
          </p:cNvPr>
          <p:cNvSpPr/>
          <p:nvPr/>
        </p:nvSpPr>
        <p:spPr>
          <a:xfrm>
            <a:off x="4208468" y="2830194"/>
            <a:ext cx="3736920"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2-digit number</a:t>
            </a:r>
          </a:p>
        </p:txBody>
      </p:sp>
      <p:sp>
        <p:nvSpPr>
          <p:cNvPr id="9" name="Rectangle 8">
            <a:extLst>
              <a:ext uri="{FF2B5EF4-FFF2-40B4-BE49-F238E27FC236}">
                <a16:creationId xmlns:a16="http://schemas.microsoft.com/office/drawing/2014/main" id="{1EF9E1C3-DCBA-463C-9C98-7179A26D663A}"/>
              </a:ext>
            </a:extLst>
          </p:cNvPr>
          <p:cNvSpPr/>
          <p:nvPr/>
        </p:nvSpPr>
        <p:spPr>
          <a:xfrm>
            <a:off x="2569099" y="3414969"/>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4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22" name="Rectangle 21">
            <a:extLst>
              <a:ext uri="{FF2B5EF4-FFF2-40B4-BE49-F238E27FC236}">
                <a16:creationId xmlns:a16="http://schemas.microsoft.com/office/drawing/2014/main" id="{0373AD73-5387-42C1-ACA9-49FF9C600621}"/>
              </a:ext>
            </a:extLst>
          </p:cNvPr>
          <p:cNvSpPr/>
          <p:nvPr/>
        </p:nvSpPr>
        <p:spPr>
          <a:xfrm>
            <a:off x="4718638" y="3917632"/>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3" name="Rectangle 22">
            <a:extLst>
              <a:ext uri="{FF2B5EF4-FFF2-40B4-BE49-F238E27FC236}">
                <a16:creationId xmlns:a16="http://schemas.microsoft.com/office/drawing/2014/main" id="{8C7F53CA-7F60-46A1-8CAB-20066C038DF2}"/>
              </a:ext>
            </a:extLst>
          </p:cNvPr>
          <p:cNvSpPr/>
          <p:nvPr/>
        </p:nvSpPr>
        <p:spPr>
          <a:xfrm>
            <a:off x="5609497" y="39188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C7846FB8-5AF6-4F37-A913-E46552B85B9D}"/>
              </a:ext>
            </a:extLst>
          </p:cNvPr>
          <p:cNvSpPr txBox="1"/>
          <p:nvPr/>
        </p:nvSpPr>
        <p:spPr>
          <a:xfrm>
            <a:off x="4712065" y="385658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5" name="TextBox 24">
            <a:extLst>
              <a:ext uri="{FF2B5EF4-FFF2-40B4-BE49-F238E27FC236}">
                <a16:creationId xmlns:a16="http://schemas.microsoft.com/office/drawing/2014/main" id="{0A0A207C-1DD9-491A-83AD-904BF82913B7}"/>
              </a:ext>
            </a:extLst>
          </p:cNvPr>
          <p:cNvSpPr txBox="1"/>
          <p:nvPr/>
        </p:nvSpPr>
        <p:spPr>
          <a:xfrm>
            <a:off x="4237448" y="38696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26" name="Straight Connector 25">
            <a:extLst>
              <a:ext uri="{FF2B5EF4-FFF2-40B4-BE49-F238E27FC236}">
                <a16:creationId xmlns:a16="http://schemas.microsoft.com/office/drawing/2014/main" id="{F9179602-ECF7-49FD-AE1F-245F8E040060}"/>
              </a:ext>
            </a:extLst>
          </p:cNvPr>
          <p:cNvCxnSpPr>
            <a:cxnSpLocks/>
          </p:cNvCxnSpPr>
          <p:nvPr/>
        </p:nvCxnSpPr>
        <p:spPr>
          <a:xfrm>
            <a:off x="4712065" y="391920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B56326F-0258-43AC-87BD-E0594E7B7C43}"/>
              </a:ext>
            </a:extLst>
          </p:cNvPr>
          <p:cNvCxnSpPr>
            <a:cxnSpLocks/>
          </p:cNvCxnSpPr>
          <p:nvPr/>
        </p:nvCxnSpPr>
        <p:spPr>
          <a:xfrm flipH="1">
            <a:off x="4727219" y="391920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6E7E092-C3BA-4AFB-B3F6-6C8D02D6C7C1}"/>
              </a:ext>
            </a:extLst>
          </p:cNvPr>
          <p:cNvSpPr txBox="1"/>
          <p:nvPr/>
        </p:nvSpPr>
        <p:spPr>
          <a:xfrm>
            <a:off x="5154024" y="34188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9" name="TextBox 28">
            <a:extLst>
              <a:ext uri="{FF2B5EF4-FFF2-40B4-BE49-F238E27FC236}">
                <a16:creationId xmlns:a16="http://schemas.microsoft.com/office/drawing/2014/main" id="{11FDBC46-A9BC-4D44-9DC9-A18C009DF4D0}"/>
              </a:ext>
            </a:extLst>
          </p:cNvPr>
          <p:cNvSpPr txBox="1"/>
          <p:nvPr/>
        </p:nvSpPr>
        <p:spPr>
          <a:xfrm>
            <a:off x="5577030" y="3418890"/>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r2</a:t>
            </a:r>
          </a:p>
        </p:txBody>
      </p:sp>
      <p:sp>
        <p:nvSpPr>
          <p:cNvPr id="30" name="TextBox 29">
            <a:extLst>
              <a:ext uri="{FF2B5EF4-FFF2-40B4-BE49-F238E27FC236}">
                <a16:creationId xmlns:a16="http://schemas.microsoft.com/office/drawing/2014/main" id="{64EAAF7C-07E1-4CA4-9577-D3415C9B0EDA}"/>
              </a:ext>
            </a:extLst>
          </p:cNvPr>
          <p:cNvSpPr txBox="1"/>
          <p:nvPr/>
        </p:nvSpPr>
        <p:spPr>
          <a:xfrm>
            <a:off x="5463274" y="389653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1" name="Rectangle 30">
            <a:extLst>
              <a:ext uri="{FF2B5EF4-FFF2-40B4-BE49-F238E27FC236}">
                <a16:creationId xmlns:a16="http://schemas.microsoft.com/office/drawing/2014/main" id="{CD01622B-CFB2-433E-B6A5-429C5B0B6C66}"/>
              </a:ext>
            </a:extLst>
          </p:cNvPr>
          <p:cNvSpPr/>
          <p:nvPr/>
        </p:nvSpPr>
        <p:spPr>
          <a:xfrm>
            <a:off x="2569099" y="4437425"/>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5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2" name="Rectangle 31">
            <a:extLst>
              <a:ext uri="{FF2B5EF4-FFF2-40B4-BE49-F238E27FC236}">
                <a16:creationId xmlns:a16="http://schemas.microsoft.com/office/drawing/2014/main" id="{51ED2284-D8EF-43A8-97D5-57CB4E3CC3AB}"/>
              </a:ext>
            </a:extLst>
          </p:cNvPr>
          <p:cNvSpPr/>
          <p:nvPr/>
        </p:nvSpPr>
        <p:spPr>
          <a:xfrm>
            <a:off x="6828257" y="3414968"/>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3" name="Rectangle 32">
            <a:extLst>
              <a:ext uri="{FF2B5EF4-FFF2-40B4-BE49-F238E27FC236}">
                <a16:creationId xmlns:a16="http://schemas.microsoft.com/office/drawing/2014/main" id="{9536C79B-19EC-4376-BF4F-65452DD56B26}"/>
              </a:ext>
            </a:extLst>
          </p:cNvPr>
          <p:cNvSpPr/>
          <p:nvPr/>
        </p:nvSpPr>
        <p:spPr>
          <a:xfrm>
            <a:off x="4208468" y="4443795"/>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4" name="Rectangle 33">
            <a:extLst>
              <a:ext uri="{FF2B5EF4-FFF2-40B4-BE49-F238E27FC236}">
                <a16:creationId xmlns:a16="http://schemas.microsoft.com/office/drawing/2014/main" id="{7983B947-CDA6-462F-8BC7-AA85B7AE52ED}"/>
              </a:ext>
            </a:extLst>
          </p:cNvPr>
          <p:cNvSpPr/>
          <p:nvPr/>
        </p:nvSpPr>
        <p:spPr>
          <a:xfrm>
            <a:off x="2569505" y="5009840"/>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6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5364903"/>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5366087"/>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530385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531691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536647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5366471"/>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486616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4866161"/>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534380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Tree>
    <p:extLst>
      <p:ext uri="{BB962C8B-B14F-4D97-AF65-F5344CB8AC3E}">
        <p14:creationId xmlns:p14="http://schemas.microsoft.com/office/powerpoint/2010/main" val="1811704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par>
                                <p:cTn id="36" presetID="10" presetClass="entr" presetSubtype="0" fill="hold"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500"/>
                                        <p:tgtEl>
                                          <p:spTgt spid="26"/>
                                        </p:tgtEl>
                                      </p:cBhvr>
                                    </p:animEffect>
                                  </p:childTnLst>
                                </p:cTn>
                              </p:par>
                              <p:par>
                                <p:cTn id="39" presetID="10" presetClass="entr" presetSubtype="0"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22"/>
                                        </p:tgtEl>
                                      </p:cBhvr>
                                    </p:animEffect>
                                    <p:set>
                                      <p:cBhvr>
                                        <p:cTn id="61" dur="1" fill="hold">
                                          <p:stCondLst>
                                            <p:cond delay="499"/>
                                          </p:stCondLst>
                                        </p:cTn>
                                        <p:tgtEl>
                                          <p:spTgt spid="22"/>
                                        </p:tgtEl>
                                        <p:attrNameLst>
                                          <p:attrName>style.visibility</p:attrName>
                                        </p:attrNameLst>
                                      </p:cBhvr>
                                      <p:to>
                                        <p:strVal val="hidden"/>
                                      </p:to>
                                    </p:se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500"/>
                                        <p:tgtEl>
                                          <p:spTgt spid="2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23"/>
                                        </p:tgtEl>
                                      </p:cBhvr>
                                    </p:animEffect>
                                    <p:set>
                                      <p:cBhvr>
                                        <p:cTn id="75" dur="1" fill="hold">
                                          <p:stCondLst>
                                            <p:cond delay="499"/>
                                          </p:stCondLst>
                                        </p:cTn>
                                        <p:tgtEl>
                                          <p:spTgt spid="23"/>
                                        </p:tgtEl>
                                        <p:attrNameLst>
                                          <p:attrName>style.visibility</p:attrName>
                                        </p:attrNameLst>
                                      </p:cBhvr>
                                      <p:to>
                                        <p:strVal val="hidden"/>
                                      </p:to>
                                    </p:se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32"/>
                                        </p:tgtEl>
                                        <p:attrNameLst>
                                          <p:attrName>style.visibility</p:attrName>
                                        </p:attrNameLst>
                                      </p:cBhvr>
                                      <p:to>
                                        <p:strVal val="visible"/>
                                      </p:to>
                                    </p:set>
                                    <p:animEffect transition="in" filter="fade">
                                      <p:cBhvr>
                                        <p:cTn id="80" dur="500"/>
                                        <p:tgtEl>
                                          <p:spTgt spid="3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1"/>
                                        </p:tgtEl>
                                        <p:attrNameLst>
                                          <p:attrName>style.visibility</p:attrName>
                                        </p:attrNameLst>
                                      </p:cBhvr>
                                      <p:to>
                                        <p:strVal val="visible"/>
                                      </p:to>
                                    </p:set>
                                    <p:animEffect transition="in" filter="fade">
                                      <p:cBhvr>
                                        <p:cTn id="85" dur="500"/>
                                        <p:tgtEl>
                                          <p:spTgt spid="3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fade">
                                      <p:cBhvr>
                                        <p:cTn id="90" dur="500"/>
                                        <p:tgtEl>
                                          <p:spTgt spid="33"/>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4"/>
                                        </p:tgtEl>
                                        <p:attrNameLst>
                                          <p:attrName>style.visibility</p:attrName>
                                        </p:attrNameLst>
                                      </p:cBhvr>
                                      <p:to>
                                        <p:strVal val="visible"/>
                                      </p:to>
                                    </p:set>
                                    <p:animEffect transition="in" filter="fade">
                                      <p:cBhvr>
                                        <p:cTn id="95" dur="500"/>
                                        <p:tgtEl>
                                          <p:spTgt spid="34"/>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8"/>
                                        </p:tgtEl>
                                        <p:attrNameLst>
                                          <p:attrName>style.visibility</p:attrName>
                                        </p:attrNameLst>
                                      </p:cBhvr>
                                      <p:to>
                                        <p:strVal val="visible"/>
                                      </p:to>
                                    </p:set>
                                    <p:animEffect transition="in" filter="fade">
                                      <p:cBhvr>
                                        <p:cTn id="103" dur="500"/>
                                        <p:tgtEl>
                                          <p:spTgt spid="38"/>
                                        </p:tgtEl>
                                      </p:cBhvr>
                                    </p:animEffect>
                                  </p:childTnLst>
                                </p:cTn>
                              </p:par>
                              <p:par>
                                <p:cTn id="104" presetID="10" presetClass="entr" presetSubtype="0"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fade">
                                      <p:cBhvr>
                                        <p:cTn id="109" dur="500"/>
                                        <p:tgtEl>
                                          <p:spTgt spid="40"/>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5"/>
                                        </p:tgtEl>
                                        <p:attrNameLst>
                                          <p:attrName>style.visibility</p:attrName>
                                        </p:attrNameLst>
                                      </p:cBhvr>
                                      <p:to>
                                        <p:strVal val="visible"/>
                                      </p:to>
                                    </p:set>
                                    <p:animEffect transition="in" filter="fade">
                                      <p:cBhvr>
                                        <p:cTn id="114" dur="500"/>
                                        <p:tgtEl>
                                          <p:spTgt spid="35"/>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41"/>
                                        </p:tgtEl>
                                        <p:attrNameLst>
                                          <p:attrName>style.visibility</p:attrName>
                                        </p:attrNameLst>
                                      </p:cBhvr>
                                      <p:to>
                                        <p:strVal val="visible"/>
                                      </p:to>
                                    </p:set>
                                    <p:animEffect transition="in" filter="fade">
                                      <p:cBhvr>
                                        <p:cTn id="119" dur="500"/>
                                        <p:tgtEl>
                                          <p:spTgt spid="41"/>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fade">
                                      <p:cBhvr>
                                        <p:cTn id="124" dur="500"/>
                                        <p:tgtEl>
                                          <p:spTgt spid="43"/>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xit" presetSubtype="0" fill="hold" grpId="1" nodeType="clickEffect">
                                  <p:stCondLst>
                                    <p:cond delay="0"/>
                                  </p:stCondLst>
                                  <p:childTnLst>
                                    <p:animEffect transition="out" filter="fade">
                                      <p:cBhvr>
                                        <p:cTn id="128" dur="500"/>
                                        <p:tgtEl>
                                          <p:spTgt spid="35"/>
                                        </p:tgtEl>
                                      </p:cBhvr>
                                    </p:animEffect>
                                    <p:set>
                                      <p:cBhvr>
                                        <p:cTn id="129" dur="1" fill="hold">
                                          <p:stCondLst>
                                            <p:cond delay="499"/>
                                          </p:stCondLst>
                                        </p:cTn>
                                        <p:tgtEl>
                                          <p:spTgt spid="35"/>
                                        </p:tgtEl>
                                        <p:attrNameLst>
                                          <p:attrName>style.visibility</p:attrName>
                                        </p:attrNameLst>
                                      </p:cBhvr>
                                      <p:to>
                                        <p:strVal val="hidden"/>
                                      </p:to>
                                    </p:set>
                                  </p:childTnLst>
                                </p:cTn>
                              </p:par>
                            </p:childTnLst>
                          </p:cTn>
                        </p:par>
                        <p:par>
                          <p:cTn id="130" fill="hold">
                            <p:stCondLst>
                              <p:cond delay="500"/>
                            </p:stCondLst>
                            <p:childTnLst>
                              <p:par>
                                <p:cTn id="131" presetID="10" presetClass="entr" presetSubtype="0" fill="hold" grpId="0" nodeType="afterEffect">
                                  <p:stCondLst>
                                    <p:cond delay="0"/>
                                  </p:stCondLst>
                                  <p:childTnLst>
                                    <p:set>
                                      <p:cBhvr>
                                        <p:cTn id="132" dur="1" fill="hold">
                                          <p:stCondLst>
                                            <p:cond delay="0"/>
                                          </p:stCondLst>
                                        </p:cTn>
                                        <p:tgtEl>
                                          <p:spTgt spid="36"/>
                                        </p:tgtEl>
                                        <p:attrNameLst>
                                          <p:attrName>style.visibility</p:attrName>
                                        </p:attrNameLst>
                                      </p:cBhvr>
                                      <p:to>
                                        <p:strVal val="visible"/>
                                      </p:to>
                                    </p:set>
                                    <p:animEffect transition="in" filter="fade">
                                      <p:cBhvr>
                                        <p:cTn id="133" dur="500"/>
                                        <p:tgtEl>
                                          <p:spTgt spid="36"/>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2"/>
                                        </p:tgtEl>
                                        <p:attrNameLst>
                                          <p:attrName>style.visibility</p:attrName>
                                        </p:attrNameLst>
                                      </p:cBhvr>
                                      <p:to>
                                        <p:strVal val="visible"/>
                                      </p:to>
                                    </p:set>
                                    <p:animEffect transition="in" filter="fade">
                                      <p:cBhvr>
                                        <p:cTn id="138" dur="500"/>
                                        <p:tgtEl>
                                          <p:spTgt spid="42"/>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xit" presetSubtype="0" fill="hold" grpId="1" nodeType="clickEffect">
                                  <p:stCondLst>
                                    <p:cond delay="0"/>
                                  </p:stCondLst>
                                  <p:childTnLst>
                                    <p:animEffect transition="out" filter="fade">
                                      <p:cBhvr>
                                        <p:cTn id="142" dur="500"/>
                                        <p:tgtEl>
                                          <p:spTgt spid="36"/>
                                        </p:tgtEl>
                                      </p:cBhvr>
                                    </p:animEffect>
                                    <p:set>
                                      <p:cBhvr>
                                        <p:cTn id="143" dur="1" fill="hold">
                                          <p:stCondLst>
                                            <p:cond delay="499"/>
                                          </p:stCondLst>
                                        </p:cTn>
                                        <p:tgtEl>
                                          <p:spTgt spid="36"/>
                                        </p:tgtEl>
                                        <p:attrNameLst>
                                          <p:attrName>style.visibility</p:attrName>
                                        </p:attrNameLst>
                                      </p:cBhvr>
                                      <p:to>
                                        <p:strVal val="hidden"/>
                                      </p:to>
                                    </p:se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44"/>
                                        </p:tgtEl>
                                        <p:attrNameLst>
                                          <p:attrName>style.visibility</p:attrName>
                                        </p:attrNameLst>
                                      </p:cBhvr>
                                      <p:to>
                                        <p:strVal val="visible"/>
                                      </p:to>
                                    </p:set>
                                    <p:animEffect transition="in" filter="fade">
                                      <p:cBhvr>
                                        <p:cTn id="148" dur="500"/>
                                        <p:tgtEl>
                                          <p:spTgt spid="44"/>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45"/>
                                        </p:tgtEl>
                                        <p:attrNameLst>
                                          <p:attrName>style.visibility</p:attrName>
                                        </p:attrNameLst>
                                      </p:cBhvr>
                                      <p:to>
                                        <p:strVal val="visible"/>
                                      </p:to>
                                    </p:set>
                                    <p:animEffect transition="in" filter="fade">
                                      <p:cBhvr>
                                        <p:cTn id="151" dur="500"/>
                                        <p:tgtEl>
                                          <p:spTgt spid="45"/>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46"/>
                                        </p:tgtEl>
                                        <p:attrNameLst>
                                          <p:attrName>style.visibility</p:attrName>
                                        </p:attrNameLst>
                                      </p:cBhvr>
                                      <p:to>
                                        <p:strVal val="visible"/>
                                      </p:to>
                                    </p:set>
                                    <p:animEffect transition="in" filter="fade">
                                      <p:cBhvr>
                                        <p:cTn id="15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22" grpId="0" animBg="1"/>
      <p:bldP spid="22" grpId="1" animBg="1"/>
      <p:bldP spid="23" grpId="0" animBg="1"/>
      <p:bldP spid="23" grpId="1" animBg="1"/>
      <p:bldP spid="24" grpId="0"/>
      <p:bldP spid="25" grpId="0"/>
      <p:bldP spid="28" grpId="0"/>
      <p:bldP spid="29" grpId="0"/>
      <p:bldP spid="30" grpId="0"/>
      <p:bldP spid="31" grpId="0"/>
      <p:bldP spid="32" grpId="0"/>
      <p:bldP spid="33" grpId="0"/>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34" name="Rectangle 33">
            <a:extLst>
              <a:ext uri="{FF2B5EF4-FFF2-40B4-BE49-F238E27FC236}">
                <a16:creationId xmlns:a16="http://schemas.microsoft.com/office/drawing/2014/main" id="{7983B947-CDA6-462F-8BC7-AA85B7AE52ED}"/>
              </a:ext>
            </a:extLst>
          </p:cNvPr>
          <p:cNvSpPr/>
          <p:nvPr/>
        </p:nvSpPr>
        <p:spPr>
          <a:xfrm>
            <a:off x="2569505" y="2070702"/>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7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2425765"/>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242694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236471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237777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242733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2427333"/>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19270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1927023"/>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240467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199674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fade">
                                      <p:cBhvr>
                                        <p:cTn id="12" dur="500"/>
                                        <p:tgtEl>
                                          <p:spTgt spid="3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nodeType="with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500"/>
                                        <p:tgtEl>
                                          <p:spTgt spid="39"/>
                                        </p:tgtEl>
                                      </p:cBhvr>
                                    </p:animEffect>
                                  </p:childTnLst>
                                </p:cTn>
                              </p:par>
                              <p:par>
                                <p:cTn id="19" presetID="10" presetClass="entr" presetSubtype="0" fill="hold" nodeType="with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fade">
                                      <p:cBhvr>
                                        <p:cTn id="21" dur="500"/>
                                        <p:tgtEl>
                                          <p:spTgt spid="4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fade">
                                      <p:cBhvr>
                                        <p:cTn id="26" dur="500"/>
                                        <p:tgtEl>
                                          <p:spTgt spid="3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43"/>
                                        </p:tgtEl>
                                        <p:attrNameLst>
                                          <p:attrName>style.visibility</p:attrName>
                                        </p:attrNameLst>
                                      </p:cBhvr>
                                      <p:to>
                                        <p:strVal val="visible"/>
                                      </p:to>
                                    </p:set>
                                    <p:animEffect transition="in" filter="fade">
                                      <p:cBhvr>
                                        <p:cTn id="36" dur="500"/>
                                        <p:tgtEl>
                                          <p:spTgt spid="4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35"/>
                                        </p:tgtEl>
                                      </p:cBhvr>
                                    </p:animEffect>
                                    <p:set>
                                      <p:cBhvr>
                                        <p:cTn id="41" dur="1" fill="hold">
                                          <p:stCondLst>
                                            <p:cond delay="499"/>
                                          </p:stCondLst>
                                        </p:cTn>
                                        <p:tgtEl>
                                          <p:spTgt spid="35"/>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36"/>
                                        </p:tgtEl>
                                        <p:attrNameLst>
                                          <p:attrName>style.visibility</p:attrName>
                                        </p:attrNameLst>
                                      </p:cBhvr>
                                      <p:to>
                                        <p:strVal val="visible"/>
                                      </p:to>
                                    </p:set>
                                    <p:animEffect transition="in" filter="fade">
                                      <p:cBhvr>
                                        <p:cTn id="45" dur="500"/>
                                        <p:tgtEl>
                                          <p:spTgt spid="3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36"/>
                                        </p:tgtEl>
                                      </p:cBhvr>
                                    </p:animEffect>
                                    <p:set>
                                      <p:cBhvr>
                                        <p:cTn id="55" dur="1" fill="hold">
                                          <p:stCondLst>
                                            <p:cond delay="499"/>
                                          </p:stCondLst>
                                        </p:cTn>
                                        <p:tgtEl>
                                          <p:spTgt spid="36"/>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500"/>
                                        <p:tgtEl>
                                          <p:spTgt spid="44"/>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Effect transition="in" filter="fade">
                                      <p:cBhvr>
                                        <p:cTn id="63" dur="500"/>
                                        <p:tgtEl>
                                          <p:spTgt spid="4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9" name="Rectangle 8">
            <a:extLst>
              <a:ext uri="{FF2B5EF4-FFF2-40B4-BE49-F238E27FC236}">
                <a16:creationId xmlns:a16="http://schemas.microsoft.com/office/drawing/2014/main" id="{1EF9E1C3-DCBA-463C-9C98-7179A26D663A}"/>
              </a:ext>
            </a:extLst>
          </p:cNvPr>
          <p:cNvSpPr/>
          <p:nvPr/>
        </p:nvSpPr>
        <p:spPr>
          <a:xfrm>
            <a:off x="2569099" y="1963541"/>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8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22" name="Rectangle 21">
            <a:extLst>
              <a:ext uri="{FF2B5EF4-FFF2-40B4-BE49-F238E27FC236}">
                <a16:creationId xmlns:a16="http://schemas.microsoft.com/office/drawing/2014/main" id="{0373AD73-5387-42C1-ACA9-49FF9C600621}"/>
              </a:ext>
            </a:extLst>
          </p:cNvPr>
          <p:cNvSpPr/>
          <p:nvPr/>
        </p:nvSpPr>
        <p:spPr>
          <a:xfrm>
            <a:off x="4718638" y="2466204"/>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3" name="Rectangle 22">
            <a:extLst>
              <a:ext uri="{FF2B5EF4-FFF2-40B4-BE49-F238E27FC236}">
                <a16:creationId xmlns:a16="http://schemas.microsoft.com/office/drawing/2014/main" id="{8C7F53CA-7F60-46A1-8CAB-20066C038DF2}"/>
              </a:ext>
            </a:extLst>
          </p:cNvPr>
          <p:cNvSpPr/>
          <p:nvPr/>
        </p:nvSpPr>
        <p:spPr>
          <a:xfrm>
            <a:off x="5609497" y="246738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C7846FB8-5AF6-4F37-A913-E46552B85B9D}"/>
              </a:ext>
            </a:extLst>
          </p:cNvPr>
          <p:cNvSpPr txBox="1"/>
          <p:nvPr/>
        </p:nvSpPr>
        <p:spPr>
          <a:xfrm>
            <a:off x="4712065" y="24051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5" name="TextBox 24">
            <a:extLst>
              <a:ext uri="{FF2B5EF4-FFF2-40B4-BE49-F238E27FC236}">
                <a16:creationId xmlns:a16="http://schemas.microsoft.com/office/drawing/2014/main" id="{0A0A207C-1DD9-491A-83AD-904BF82913B7}"/>
              </a:ext>
            </a:extLst>
          </p:cNvPr>
          <p:cNvSpPr txBox="1"/>
          <p:nvPr/>
        </p:nvSpPr>
        <p:spPr>
          <a:xfrm>
            <a:off x="4237448" y="241821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6" name="Straight Connector 25">
            <a:extLst>
              <a:ext uri="{FF2B5EF4-FFF2-40B4-BE49-F238E27FC236}">
                <a16:creationId xmlns:a16="http://schemas.microsoft.com/office/drawing/2014/main" id="{F9179602-ECF7-49FD-AE1F-245F8E040060}"/>
              </a:ext>
            </a:extLst>
          </p:cNvPr>
          <p:cNvCxnSpPr>
            <a:cxnSpLocks/>
          </p:cNvCxnSpPr>
          <p:nvPr/>
        </p:nvCxnSpPr>
        <p:spPr>
          <a:xfrm>
            <a:off x="4712065" y="246777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B56326F-0258-43AC-87BD-E0594E7B7C43}"/>
              </a:ext>
            </a:extLst>
          </p:cNvPr>
          <p:cNvCxnSpPr>
            <a:cxnSpLocks/>
          </p:cNvCxnSpPr>
          <p:nvPr/>
        </p:nvCxnSpPr>
        <p:spPr>
          <a:xfrm flipH="1">
            <a:off x="4727219" y="246777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6E7E092-C3BA-4AFB-B3F6-6C8D02D6C7C1}"/>
              </a:ext>
            </a:extLst>
          </p:cNvPr>
          <p:cNvSpPr txBox="1"/>
          <p:nvPr/>
        </p:nvSpPr>
        <p:spPr>
          <a:xfrm>
            <a:off x="5154024" y="19674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11FDBC46-A9BC-4D44-9DC9-A18C009DF4D0}"/>
              </a:ext>
            </a:extLst>
          </p:cNvPr>
          <p:cNvSpPr txBox="1"/>
          <p:nvPr/>
        </p:nvSpPr>
        <p:spPr>
          <a:xfrm>
            <a:off x="5577030" y="1967462"/>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r2</a:t>
            </a:r>
          </a:p>
        </p:txBody>
      </p:sp>
      <p:sp>
        <p:nvSpPr>
          <p:cNvPr id="30" name="TextBox 29">
            <a:extLst>
              <a:ext uri="{FF2B5EF4-FFF2-40B4-BE49-F238E27FC236}">
                <a16:creationId xmlns:a16="http://schemas.microsoft.com/office/drawing/2014/main" id="{64EAAF7C-07E1-4CA4-9577-D3415C9B0EDA}"/>
              </a:ext>
            </a:extLst>
          </p:cNvPr>
          <p:cNvSpPr txBox="1"/>
          <p:nvPr/>
        </p:nvSpPr>
        <p:spPr>
          <a:xfrm>
            <a:off x="5463274" y="244510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5</a:t>
            </a:r>
            <a:endParaRPr lang="en-GB" sz="3200" b="1" dirty="0">
              <a:solidFill>
                <a:srgbClr val="FF0000"/>
              </a:solidFill>
              <a:latin typeface="Arial Black" panose="020B0A04020102020204" pitchFamily="34" charset="0"/>
            </a:endParaRPr>
          </a:p>
        </p:txBody>
      </p:sp>
      <p:sp>
        <p:nvSpPr>
          <p:cNvPr id="32" name="Rectangle 31">
            <a:extLst>
              <a:ext uri="{FF2B5EF4-FFF2-40B4-BE49-F238E27FC236}">
                <a16:creationId xmlns:a16="http://schemas.microsoft.com/office/drawing/2014/main" id="{51ED2284-D8EF-43A8-97D5-57CB4E3CC3AB}"/>
              </a:ext>
            </a:extLst>
          </p:cNvPr>
          <p:cNvSpPr/>
          <p:nvPr/>
        </p:nvSpPr>
        <p:spPr>
          <a:xfrm>
            <a:off x="6828257" y="1963540"/>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4" name="Rectangle 33">
            <a:extLst>
              <a:ext uri="{FF2B5EF4-FFF2-40B4-BE49-F238E27FC236}">
                <a16:creationId xmlns:a16="http://schemas.microsoft.com/office/drawing/2014/main" id="{7983B947-CDA6-462F-8BC7-AA85B7AE52ED}"/>
              </a:ext>
            </a:extLst>
          </p:cNvPr>
          <p:cNvSpPr/>
          <p:nvPr/>
        </p:nvSpPr>
        <p:spPr>
          <a:xfrm>
            <a:off x="2569505" y="3282642"/>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9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3637705"/>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363888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357665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358971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363927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3639273"/>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313896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3138963"/>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361661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876926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500"/>
                                        <p:tgtEl>
                                          <p:spTgt spid="3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22"/>
                                        </p:tgtEl>
                                      </p:cBhvr>
                                    </p:animEffect>
                                    <p:set>
                                      <p:cBhvr>
                                        <p:cTn id="41" dur="1" fill="hold">
                                          <p:stCondLst>
                                            <p:cond delay="499"/>
                                          </p:stCondLst>
                                        </p:cTn>
                                        <p:tgtEl>
                                          <p:spTgt spid="22"/>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2"/>
                                        </p:tgtEl>
                                        <p:attrNameLst>
                                          <p:attrName>style.visibility</p:attrName>
                                        </p:attrNameLst>
                                      </p:cBhvr>
                                      <p:to>
                                        <p:strVal val="visible"/>
                                      </p:to>
                                    </p:set>
                                    <p:animEffect transition="in" filter="fade">
                                      <p:cBhvr>
                                        <p:cTn id="60" dur="500"/>
                                        <p:tgtEl>
                                          <p:spTgt spid="3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fade">
                                      <p:cBhvr>
                                        <p:cTn id="65" dur="500"/>
                                        <p:tgtEl>
                                          <p:spTgt spid="3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500"/>
                                        <p:tgtEl>
                                          <p:spTgt spid="3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fade">
                                      <p:cBhvr>
                                        <p:cTn id="73" dur="500"/>
                                        <p:tgtEl>
                                          <p:spTgt spid="38"/>
                                        </p:tgtEl>
                                      </p:cBhvr>
                                    </p:animEffect>
                                  </p:childTnLst>
                                </p:cTn>
                              </p:par>
                              <p:par>
                                <p:cTn id="74" presetID="10" presetClass="entr" presetSubtype="0" fill="hold" nodeType="withEffect">
                                  <p:stCondLst>
                                    <p:cond delay="0"/>
                                  </p:stCondLst>
                                  <p:childTnLst>
                                    <p:set>
                                      <p:cBhvr>
                                        <p:cTn id="75" dur="1" fill="hold">
                                          <p:stCondLst>
                                            <p:cond delay="0"/>
                                          </p:stCondLst>
                                        </p:cTn>
                                        <p:tgtEl>
                                          <p:spTgt spid="39"/>
                                        </p:tgtEl>
                                        <p:attrNameLst>
                                          <p:attrName>style.visibility</p:attrName>
                                        </p:attrNameLst>
                                      </p:cBhvr>
                                      <p:to>
                                        <p:strVal val="visible"/>
                                      </p:to>
                                    </p:set>
                                    <p:animEffect transition="in" filter="fade">
                                      <p:cBhvr>
                                        <p:cTn id="76" dur="500"/>
                                        <p:tgtEl>
                                          <p:spTgt spid="39"/>
                                        </p:tgtEl>
                                      </p:cBhvr>
                                    </p:animEffect>
                                  </p:childTnLst>
                                </p:cTn>
                              </p:par>
                              <p:par>
                                <p:cTn id="77" presetID="10" presetClass="entr" presetSubtype="0" fill="hold" nodeType="with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fade">
                                      <p:cBhvr>
                                        <p:cTn id="79" dur="500"/>
                                        <p:tgtEl>
                                          <p:spTgt spid="4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5"/>
                                        </p:tgtEl>
                                        <p:attrNameLst>
                                          <p:attrName>style.visibility</p:attrName>
                                        </p:attrNameLst>
                                      </p:cBhvr>
                                      <p:to>
                                        <p:strVal val="visible"/>
                                      </p:to>
                                    </p:set>
                                    <p:animEffect transition="in" filter="fade">
                                      <p:cBhvr>
                                        <p:cTn id="84" dur="500"/>
                                        <p:tgtEl>
                                          <p:spTgt spid="35"/>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fade">
                                      <p:cBhvr>
                                        <p:cTn id="89" dur="500"/>
                                        <p:tgtEl>
                                          <p:spTgt spid="4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1" nodeType="clickEffect">
                                  <p:stCondLst>
                                    <p:cond delay="0"/>
                                  </p:stCondLst>
                                  <p:childTnLst>
                                    <p:animEffect transition="out" filter="fade">
                                      <p:cBhvr>
                                        <p:cTn id="98" dur="500"/>
                                        <p:tgtEl>
                                          <p:spTgt spid="35"/>
                                        </p:tgtEl>
                                      </p:cBhvr>
                                    </p:animEffect>
                                    <p:set>
                                      <p:cBhvr>
                                        <p:cTn id="99" dur="1" fill="hold">
                                          <p:stCondLst>
                                            <p:cond delay="499"/>
                                          </p:stCondLst>
                                        </p:cTn>
                                        <p:tgtEl>
                                          <p:spTgt spid="35"/>
                                        </p:tgtEl>
                                        <p:attrNameLst>
                                          <p:attrName>style.visibility</p:attrName>
                                        </p:attrNameLst>
                                      </p:cBhvr>
                                      <p:to>
                                        <p:strVal val="hidden"/>
                                      </p:to>
                                    </p:set>
                                  </p:childTnLst>
                                </p:cTn>
                              </p:par>
                            </p:childTnLst>
                          </p:cTn>
                        </p:par>
                        <p:par>
                          <p:cTn id="100" fill="hold">
                            <p:stCondLst>
                              <p:cond delay="500"/>
                            </p:stCondLst>
                            <p:childTnLst>
                              <p:par>
                                <p:cTn id="101" presetID="10" presetClass="entr" presetSubtype="0" fill="hold" grpId="0" nodeType="after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42"/>
                                        </p:tgtEl>
                                        <p:attrNameLst>
                                          <p:attrName>style.visibility</p:attrName>
                                        </p:attrNameLst>
                                      </p:cBhvr>
                                      <p:to>
                                        <p:strVal val="visible"/>
                                      </p:to>
                                    </p:set>
                                    <p:animEffect transition="in" filter="fade">
                                      <p:cBhvr>
                                        <p:cTn id="108" dur="500"/>
                                        <p:tgtEl>
                                          <p:spTgt spid="4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1" nodeType="clickEffect">
                                  <p:stCondLst>
                                    <p:cond delay="0"/>
                                  </p:stCondLst>
                                  <p:childTnLst>
                                    <p:animEffect transition="out" filter="fade">
                                      <p:cBhvr>
                                        <p:cTn id="112" dur="500"/>
                                        <p:tgtEl>
                                          <p:spTgt spid="36"/>
                                        </p:tgtEl>
                                      </p:cBhvr>
                                    </p:animEffect>
                                    <p:set>
                                      <p:cBhvr>
                                        <p:cTn id="113" dur="1" fill="hold">
                                          <p:stCondLst>
                                            <p:cond delay="499"/>
                                          </p:stCondLst>
                                        </p:cTn>
                                        <p:tgtEl>
                                          <p:spTgt spid="36"/>
                                        </p:tgtEl>
                                        <p:attrNameLst>
                                          <p:attrName>style.visibility</p:attrName>
                                        </p:attrNameLst>
                                      </p:cBhvr>
                                      <p:to>
                                        <p:strVal val="hidden"/>
                                      </p:to>
                                    </p:se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44"/>
                                        </p:tgtEl>
                                        <p:attrNameLst>
                                          <p:attrName>style.visibility</p:attrName>
                                        </p:attrNameLst>
                                      </p:cBhvr>
                                      <p:to>
                                        <p:strVal val="visible"/>
                                      </p:to>
                                    </p:set>
                                    <p:animEffect transition="in" filter="fade">
                                      <p:cBhvr>
                                        <p:cTn id="118" dur="500"/>
                                        <p:tgtEl>
                                          <p:spTgt spid="44"/>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45"/>
                                        </p:tgtEl>
                                        <p:attrNameLst>
                                          <p:attrName>style.visibility</p:attrName>
                                        </p:attrNameLst>
                                      </p:cBhvr>
                                      <p:to>
                                        <p:strVal val="visible"/>
                                      </p:to>
                                    </p:set>
                                    <p:animEffect transition="in" filter="fade">
                                      <p:cBhvr>
                                        <p:cTn id="121" dur="500"/>
                                        <p:tgtEl>
                                          <p:spTgt spid="45"/>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46"/>
                                        </p:tgtEl>
                                        <p:attrNameLst>
                                          <p:attrName>style.visibility</p:attrName>
                                        </p:attrNameLst>
                                      </p:cBhvr>
                                      <p:to>
                                        <p:strVal val="visible"/>
                                      </p:to>
                                    </p:set>
                                    <p:animEffect transition="in" filter="fade">
                                      <p:cBhvr>
                                        <p:cTn id="12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2" grpId="0" animBg="1"/>
      <p:bldP spid="22" grpId="1" animBg="1"/>
      <p:bldP spid="23" grpId="0" animBg="1"/>
      <p:bldP spid="23" grpId="1" animBg="1"/>
      <p:bldP spid="24" grpId="0"/>
      <p:bldP spid="25" grpId="0"/>
      <p:bldP spid="28" grpId="0"/>
      <p:bldP spid="29" grpId="0"/>
      <p:bldP spid="30" grpId="0"/>
      <p:bldP spid="32" grpId="0"/>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B0BE717-4DD9-4927-BBAD-D5CAF6849B7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3-D shape has 8 vertices. It has 6 faces. Each face is the same.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correct name for this shape? </a:t>
            </a:r>
            <a:endParaRPr lang="en-GB" sz="3200" b="1" dirty="0">
              <a:latin typeface="Calibri" panose="020F0502020204030204" pitchFamily="34" charset="0"/>
            </a:endParaRPr>
          </a:p>
        </p:txBody>
      </p:sp>
      <p:pic>
        <p:nvPicPr>
          <p:cNvPr id="3" name="Picture 8" descr="blue cube">
            <a:extLst>
              <a:ext uri="{FF2B5EF4-FFF2-40B4-BE49-F238E27FC236}">
                <a16:creationId xmlns:a16="http://schemas.microsoft.com/office/drawing/2014/main" id="{87056EF5-5081-4582-BC3D-A063B02B19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30869" y="1638484"/>
            <a:ext cx="3581032" cy="358103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1CE65B79-02C9-440C-8C1E-E06FC91C4383}"/>
              </a:ext>
            </a:extLst>
          </p:cNvPr>
          <p:cNvSpPr/>
          <p:nvPr/>
        </p:nvSpPr>
        <p:spPr>
          <a:xfrm>
            <a:off x="4968741" y="2580381"/>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Cube</a:t>
            </a:r>
          </a:p>
        </p:txBody>
      </p:sp>
      <p:sp>
        <p:nvSpPr>
          <p:cNvPr id="6" name="Rectangle 5">
            <a:extLst>
              <a:ext uri="{FF2B5EF4-FFF2-40B4-BE49-F238E27FC236}">
                <a16:creationId xmlns:a16="http://schemas.microsoft.com/office/drawing/2014/main" id="{A49295D6-CAF4-4093-BD65-1CCDC6DC03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2338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5415764" cy="1077218"/>
          </a:xfrm>
          <a:prstGeom prst="rect">
            <a:avLst/>
          </a:prstGeom>
        </p:spPr>
        <p:txBody>
          <a:bodyPr wrap="square">
            <a:spAutoFit/>
          </a:bodyPr>
          <a:lstStyle/>
          <a:p>
            <a:r>
              <a:rPr lang="en-US" sz="3200" b="1" dirty="0"/>
              <a:t>Joe has some triangular tiles and some quarter-circle tiles. </a:t>
            </a:r>
          </a:p>
        </p:txBody>
      </p:sp>
      <p:pic>
        <p:nvPicPr>
          <p:cNvPr id="3" name="Picture 2">
            <a:extLst>
              <a:ext uri="{FF2B5EF4-FFF2-40B4-BE49-F238E27FC236}">
                <a16:creationId xmlns:a16="http://schemas.microsoft.com/office/drawing/2014/main" id="{CA1D777D-1ADC-41A1-ACCC-E3876A2DEC13}"/>
              </a:ext>
            </a:extLst>
          </p:cNvPr>
          <p:cNvPicPr>
            <a:picLocks noChangeAspect="1"/>
          </p:cNvPicPr>
          <p:nvPr/>
        </p:nvPicPr>
        <p:blipFill>
          <a:blip r:embed="rId3"/>
          <a:stretch>
            <a:fillRect/>
          </a:stretch>
        </p:blipFill>
        <p:spPr>
          <a:xfrm>
            <a:off x="5247776" y="173573"/>
            <a:ext cx="2370737" cy="982989"/>
          </a:xfrm>
          <a:prstGeom prst="rect">
            <a:avLst/>
          </a:prstGeom>
        </p:spPr>
      </p:pic>
      <p:pic>
        <p:nvPicPr>
          <p:cNvPr id="4" name="Picture 3">
            <a:extLst>
              <a:ext uri="{FF2B5EF4-FFF2-40B4-BE49-F238E27FC236}">
                <a16:creationId xmlns:a16="http://schemas.microsoft.com/office/drawing/2014/main" id="{352AD191-8770-490B-9E54-A46AC4A35B07}"/>
              </a:ext>
            </a:extLst>
          </p:cNvPr>
          <p:cNvPicPr>
            <a:picLocks noChangeAspect="1"/>
          </p:cNvPicPr>
          <p:nvPr/>
        </p:nvPicPr>
        <p:blipFill>
          <a:blip r:embed="rId4"/>
          <a:stretch>
            <a:fillRect/>
          </a:stretch>
        </p:blipFill>
        <p:spPr>
          <a:xfrm>
            <a:off x="7618513" y="1225374"/>
            <a:ext cx="3617141" cy="2730524"/>
          </a:xfrm>
          <a:prstGeom prst="rect">
            <a:avLst/>
          </a:prstGeom>
        </p:spPr>
      </p:pic>
      <p:sp>
        <p:nvSpPr>
          <p:cNvPr id="6" name="Rectangle 5">
            <a:extLst>
              <a:ext uri="{FF2B5EF4-FFF2-40B4-BE49-F238E27FC236}">
                <a16:creationId xmlns:a16="http://schemas.microsoft.com/office/drawing/2014/main" id="{61497C7A-0D8E-44FE-B8E6-40B5EF8A0C4C}"/>
              </a:ext>
            </a:extLst>
          </p:cNvPr>
          <p:cNvSpPr/>
          <p:nvPr/>
        </p:nvSpPr>
        <p:spPr>
          <a:xfrm>
            <a:off x="56123" y="1778652"/>
            <a:ext cx="7273591" cy="1077218"/>
          </a:xfrm>
          <a:prstGeom prst="rect">
            <a:avLst/>
          </a:prstGeom>
        </p:spPr>
        <p:txBody>
          <a:bodyPr wrap="square">
            <a:spAutoFit/>
          </a:bodyPr>
          <a:lstStyle/>
          <a:p>
            <a:r>
              <a:rPr lang="en-US" sz="3200" b="1" dirty="0"/>
              <a:t>He uses 2 triangles and 7 quarter-circles to make this ‘flying bird’ design. </a:t>
            </a:r>
          </a:p>
        </p:txBody>
      </p:sp>
      <p:sp>
        <p:nvSpPr>
          <p:cNvPr id="7" name="Rectangle 6">
            <a:extLst>
              <a:ext uri="{FF2B5EF4-FFF2-40B4-BE49-F238E27FC236}">
                <a16:creationId xmlns:a16="http://schemas.microsoft.com/office/drawing/2014/main" id="{2EB98E72-2FAE-441D-929B-01E0E5A943FB}"/>
              </a:ext>
            </a:extLst>
          </p:cNvPr>
          <p:cNvSpPr/>
          <p:nvPr/>
        </p:nvSpPr>
        <p:spPr>
          <a:xfrm>
            <a:off x="56123" y="3761334"/>
            <a:ext cx="11581695" cy="1569660"/>
          </a:xfrm>
          <a:prstGeom prst="rect">
            <a:avLst/>
          </a:prstGeom>
        </p:spPr>
        <p:txBody>
          <a:bodyPr wrap="square">
            <a:spAutoFit/>
          </a:bodyPr>
          <a:lstStyle/>
          <a:p>
            <a:r>
              <a:rPr lang="en-US" sz="3200" b="1" dirty="0"/>
              <a:t>Joe makes some more of these ‘flying bird’ designs.</a:t>
            </a:r>
          </a:p>
          <a:p>
            <a:r>
              <a:rPr lang="en-US" sz="3200" b="1" dirty="0"/>
              <a:t>He uses 56 quarter-circles.</a:t>
            </a:r>
          </a:p>
          <a:p>
            <a:r>
              <a:rPr lang="en-US" sz="3200" b="1" dirty="0"/>
              <a:t>How many triangles does he use?</a:t>
            </a:r>
          </a:p>
        </p:txBody>
      </p:sp>
      <p:sp>
        <p:nvSpPr>
          <p:cNvPr id="8" name="Rectangle 7">
            <a:extLst>
              <a:ext uri="{FF2B5EF4-FFF2-40B4-BE49-F238E27FC236}">
                <a16:creationId xmlns:a16="http://schemas.microsoft.com/office/drawing/2014/main" id="{442B78B5-66FD-45DA-864D-B030BB40B532}"/>
              </a:ext>
            </a:extLst>
          </p:cNvPr>
          <p:cNvSpPr/>
          <p:nvPr/>
        </p:nvSpPr>
        <p:spPr>
          <a:xfrm>
            <a:off x="6096000" y="4402013"/>
            <a:ext cx="55418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triangles        7 quarter-circles</a:t>
            </a:r>
          </a:p>
        </p:txBody>
      </p:sp>
      <p:sp>
        <p:nvSpPr>
          <p:cNvPr id="9" name="Rectangle 8">
            <a:extLst>
              <a:ext uri="{FF2B5EF4-FFF2-40B4-BE49-F238E27FC236}">
                <a16:creationId xmlns:a16="http://schemas.microsoft.com/office/drawing/2014/main" id="{E0A9CF58-05C4-4BCE-809A-6A92FC8D9DB7}"/>
              </a:ext>
            </a:extLst>
          </p:cNvPr>
          <p:cNvSpPr/>
          <p:nvPr/>
        </p:nvSpPr>
        <p:spPr>
          <a:xfrm>
            <a:off x="8585200" y="5484721"/>
            <a:ext cx="33020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56 quarter-circles</a:t>
            </a:r>
          </a:p>
        </p:txBody>
      </p:sp>
      <p:cxnSp>
        <p:nvCxnSpPr>
          <p:cNvPr id="10" name="Straight Arrow Connector 9">
            <a:extLst>
              <a:ext uri="{FF2B5EF4-FFF2-40B4-BE49-F238E27FC236}">
                <a16:creationId xmlns:a16="http://schemas.microsoft.com/office/drawing/2014/main" id="{50B3A1A7-8C51-4164-87FF-EDAB696053C3}"/>
              </a:ext>
            </a:extLst>
          </p:cNvPr>
          <p:cNvCxnSpPr/>
          <p:nvPr/>
        </p:nvCxnSpPr>
        <p:spPr>
          <a:xfrm>
            <a:off x="8765727" y="506727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38F33AB-9B10-446C-A41F-9410E029052A}"/>
              </a:ext>
            </a:extLst>
          </p:cNvPr>
          <p:cNvSpPr/>
          <p:nvPr/>
        </p:nvSpPr>
        <p:spPr>
          <a:xfrm>
            <a:off x="8849601" y="497414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DFFF46A7-62E8-437C-8B51-49383C275F90}"/>
              </a:ext>
            </a:extLst>
          </p:cNvPr>
          <p:cNvCxnSpPr/>
          <p:nvPr/>
        </p:nvCxnSpPr>
        <p:spPr>
          <a:xfrm>
            <a:off x="6426154" y="506727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D627D4C-9196-4EE4-8EF7-8DEB6182ADFB}"/>
              </a:ext>
            </a:extLst>
          </p:cNvPr>
          <p:cNvSpPr/>
          <p:nvPr/>
        </p:nvSpPr>
        <p:spPr>
          <a:xfrm>
            <a:off x="6510028" y="497414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61220CAA-8D1E-4F74-8CE9-6D35F79EFB69}"/>
              </a:ext>
            </a:extLst>
          </p:cNvPr>
          <p:cNvSpPr/>
          <p:nvPr/>
        </p:nvSpPr>
        <p:spPr>
          <a:xfrm>
            <a:off x="4534171" y="5484721"/>
            <a:ext cx="35906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He uses 16 triangles</a:t>
            </a:r>
          </a:p>
        </p:txBody>
      </p:sp>
    </p:spTree>
    <p:extLst>
      <p:ext uri="{BB962C8B-B14F-4D97-AF65-F5344CB8AC3E}">
        <p14:creationId xmlns:p14="http://schemas.microsoft.com/office/powerpoint/2010/main" val="1975400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p:bldP spid="13" grpId="0"/>
      <p:bldP spid="14"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1EBF05F4-DE46-438D-B783-81C6160C0D05}"/>
              </a:ext>
            </a:extLst>
          </p:cNvPr>
          <p:cNvPicPr>
            <a:picLocks noChangeAspect="1"/>
          </p:cNvPicPr>
          <p:nvPr/>
        </p:nvPicPr>
        <p:blipFill>
          <a:blip r:embed="rId3"/>
          <a:stretch>
            <a:fillRect/>
          </a:stretch>
        </p:blipFill>
        <p:spPr>
          <a:xfrm>
            <a:off x="187568" y="862223"/>
            <a:ext cx="5112649" cy="5452022"/>
          </a:xfrm>
          <a:prstGeom prst="rect">
            <a:avLst/>
          </a:prstGeom>
        </p:spPr>
      </p:pic>
      <p:sp>
        <p:nvSpPr>
          <p:cNvPr id="2" name="Rectangle 1">
            <a:extLst>
              <a:ext uri="{FF2B5EF4-FFF2-40B4-BE49-F238E27FC236}">
                <a16:creationId xmlns:a16="http://schemas.microsoft.com/office/drawing/2014/main" id="{28612C5E-B35F-4DC4-A1F2-ECD1D128DECA}"/>
              </a:ext>
            </a:extLst>
          </p:cNvPr>
          <p:cNvSpPr/>
          <p:nvPr/>
        </p:nvSpPr>
        <p:spPr>
          <a:xfrm>
            <a:off x="115911" y="51516"/>
            <a:ext cx="9928167"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regular 12-sided shape has a number at each vertex.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1811174D-44D4-4842-91F0-2118A3A8C835}"/>
              </a:ext>
            </a:extLst>
          </p:cNvPr>
          <p:cNvSpPr/>
          <p:nvPr/>
        </p:nvSpPr>
        <p:spPr>
          <a:xfrm>
            <a:off x="5043958" y="677353"/>
            <a:ext cx="7148042"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Ben turns the pointer from zero, clockwise through 150°. Which number will the pointer now be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3CB54BFE-D104-45AE-B18C-01CF27417DB1}"/>
              </a:ext>
            </a:extLst>
          </p:cNvPr>
          <p:cNvSpPr/>
          <p:nvPr/>
        </p:nvSpPr>
        <p:spPr>
          <a:xfrm>
            <a:off x="5784955" y="2339591"/>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grpSp>
        <p:nvGrpSpPr>
          <p:cNvPr id="25" name="Group 24">
            <a:extLst>
              <a:ext uri="{FF2B5EF4-FFF2-40B4-BE49-F238E27FC236}">
                <a16:creationId xmlns:a16="http://schemas.microsoft.com/office/drawing/2014/main" id="{C73A0F68-43C7-4532-89DC-191BFB5625F0}"/>
              </a:ext>
            </a:extLst>
          </p:cNvPr>
          <p:cNvGrpSpPr/>
          <p:nvPr/>
        </p:nvGrpSpPr>
        <p:grpSpPr>
          <a:xfrm>
            <a:off x="659905" y="1511311"/>
            <a:ext cx="4114796" cy="4102805"/>
            <a:chOff x="659905" y="1511311"/>
            <a:chExt cx="4114796" cy="4102805"/>
          </a:xfrm>
        </p:grpSpPr>
        <p:grpSp>
          <p:nvGrpSpPr>
            <p:cNvPr id="17" name="Group 16">
              <a:extLst>
                <a:ext uri="{FF2B5EF4-FFF2-40B4-BE49-F238E27FC236}">
                  <a16:creationId xmlns:a16="http://schemas.microsoft.com/office/drawing/2014/main" id="{C83A5C8B-A1CF-42E9-9FFC-ACF6BEE0B47E}"/>
                </a:ext>
              </a:extLst>
            </p:cNvPr>
            <p:cNvGrpSpPr/>
            <p:nvPr/>
          </p:nvGrpSpPr>
          <p:grpSpPr>
            <a:xfrm>
              <a:off x="659905" y="1511311"/>
              <a:ext cx="4106222" cy="2333896"/>
              <a:chOff x="659905" y="1511311"/>
              <a:chExt cx="4106222" cy="2333896"/>
            </a:xfrm>
          </p:grpSpPr>
          <p:sp>
            <p:nvSpPr>
              <p:cNvPr id="8" name="Isosceles Triangle 7">
                <a:extLst>
                  <a:ext uri="{FF2B5EF4-FFF2-40B4-BE49-F238E27FC236}">
                    <a16:creationId xmlns:a16="http://schemas.microsoft.com/office/drawing/2014/main" id="{92155E59-0FF9-4AB9-8836-264CDAAB082E}"/>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Isosceles Triangle 11">
                <a:extLst>
                  <a:ext uri="{FF2B5EF4-FFF2-40B4-BE49-F238E27FC236}">
                    <a16:creationId xmlns:a16="http://schemas.microsoft.com/office/drawing/2014/main" id="{4D9FF6B7-4F4A-4D85-9058-BC3272018AC3}"/>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Isosceles Triangle 12">
                <a:extLst>
                  <a:ext uri="{FF2B5EF4-FFF2-40B4-BE49-F238E27FC236}">
                    <a16:creationId xmlns:a16="http://schemas.microsoft.com/office/drawing/2014/main" id="{8D02CFB5-E551-473D-B674-F035D31FEE93}"/>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Isosceles Triangle 13">
                <a:extLst>
                  <a:ext uri="{FF2B5EF4-FFF2-40B4-BE49-F238E27FC236}">
                    <a16:creationId xmlns:a16="http://schemas.microsoft.com/office/drawing/2014/main" id="{D6412447-B2F3-4E9E-9D8E-925F4CCA5486}"/>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Isosceles Triangle 14">
                <a:extLst>
                  <a:ext uri="{FF2B5EF4-FFF2-40B4-BE49-F238E27FC236}">
                    <a16:creationId xmlns:a16="http://schemas.microsoft.com/office/drawing/2014/main" id="{D8F04FF2-4C12-453A-B7BE-DD1ECDF6C386}"/>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Isosceles Triangle 15">
                <a:extLst>
                  <a:ext uri="{FF2B5EF4-FFF2-40B4-BE49-F238E27FC236}">
                    <a16:creationId xmlns:a16="http://schemas.microsoft.com/office/drawing/2014/main" id="{812C9D32-CD50-4C75-815C-2AA604B17778}"/>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8" name="Group 17">
              <a:extLst>
                <a:ext uri="{FF2B5EF4-FFF2-40B4-BE49-F238E27FC236}">
                  <a16:creationId xmlns:a16="http://schemas.microsoft.com/office/drawing/2014/main" id="{B8782F3C-2877-4F74-B7F4-891411AB8AC7}"/>
                </a:ext>
              </a:extLst>
            </p:cNvPr>
            <p:cNvGrpSpPr/>
            <p:nvPr/>
          </p:nvGrpSpPr>
          <p:grpSpPr>
            <a:xfrm rot="10800000">
              <a:off x="668479" y="3280220"/>
              <a:ext cx="4106222" cy="2333896"/>
              <a:chOff x="659905" y="1511311"/>
              <a:chExt cx="4106222" cy="2333896"/>
            </a:xfrm>
          </p:grpSpPr>
          <p:sp>
            <p:nvSpPr>
              <p:cNvPr id="19" name="Isosceles Triangle 18">
                <a:extLst>
                  <a:ext uri="{FF2B5EF4-FFF2-40B4-BE49-F238E27FC236}">
                    <a16:creationId xmlns:a16="http://schemas.microsoft.com/office/drawing/2014/main" id="{C68E8B74-A065-498F-B6C0-BC6243EA2641}"/>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Isosceles Triangle 19">
                <a:extLst>
                  <a:ext uri="{FF2B5EF4-FFF2-40B4-BE49-F238E27FC236}">
                    <a16:creationId xmlns:a16="http://schemas.microsoft.com/office/drawing/2014/main" id="{0031C1F0-E00D-416E-8823-73E3356EC37A}"/>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Isosceles Triangle 20">
                <a:extLst>
                  <a:ext uri="{FF2B5EF4-FFF2-40B4-BE49-F238E27FC236}">
                    <a16:creationId xmlns:a16="http://schemas.microsoft.com/office/drawing/2014/main" id="{D43FC298-D5FF-48D7-8FD4-3E3B51D07DC9}"/>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Isosceles Triangle 21">
                <a:extLst>
                  <a:ext uri="{FF2B5EF4-FFF2-40B4-BE49-F238E27FC236}">
                    <a16:creationId xmlns:a16="http://schemas.microsoft.com/office/drawing/2014/main" id="{944527B1-5491-476E-8456-9253D9B03EF0}"/>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Isosceles Triangle 22">
                <a:extLst>
                  <a:ext uri="{FF2B5EF4-FFF2-40B4-BE49-F238E27FC236}">
                    <a16:creationId xmlns:a16="http://schemas.microsoft.com/office/drawing/2014/main" id="{1D875B84-38DB-4992-A96F-A5915A797CBA}"/>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Isosceles Triangle 23">
                <a:extLst>
                  <a:ext uri="{FF2B5EF4-FFF2-40B4-BE49-F238E27FC236}">
                    <a16:creationId xmlns:a16="http://schemas.microsoft.com/office/drawing/2014/main" id="{57BF09EE-5B3D-415B-B33A-F7ACEEBF4734}"/>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26" name="Rectangle 25">
            <a:extLst>
              <a:ext uri="{FF2B5EF4-FFF2-40B4-BE49-F238E27FC236}">
                <a16:creationId xmlns:a16="http://schemas.microsoft.com/office/drawing/2014/main" id="{85AE27C1-843A-4936-A7C7-D759DC882268}"/>
              </a:ext>
            </a:extLst>
          </p:cNvPr>
          <p:cNvSpPr/>
          <p:nvPr/>
        </p:nvSpPr>
        <p:spPr>
          <a:xfrm>
            <a:off x="5784955" y="2905780"/>
            <a:ext cx="5666048" cy="1384995"/>
          </a:xfrm>
          <a:prstGeom prst="rect">
            <a:avLst/>
          </a:prstGeom>
        </p:spPr>
        <p:txBody>
          <a:bodyPr wrap="square">
            <a:spAutoFit/>
          </a:bodyPr>
          <a:lstStyle/>
          <a:p>
            <a:r>
              <a:rPr lang="en-GB" sz="2800" dirty="0">
                <a:solidFill>
                  <a:srgbClr val="FF0000"/>
                </a:solidFill>
                <a:latin typeface="Calibri" panose="020F0502020204030204" pitchFamily="34" charset="0"/>
              </a:rPr>
              <a:t>When the pointer moves from one number to the next, it has moved 1/12 of a turn. </a:t>
            </a:r>
          </a:p>
        </p:txBody>
      </p:sp>
      <p:sp>
        <p:nvSpPr>
          <p:cNvPr id="28" name="Rectangle 27">
            <a:extLst>
              <a:ext uri="{FF2B5EF4-FFF2-40B4-BE49-F238E27FC236}">
                <a16:creationId xmlns:a16="http://schemas.microsoft.com/office/drawing/2014/main" id="{5ECA12AB-28AF-4402-BA62-919DBC3C0B4D}"/>
              </a:ext>
            </a:extLst>
          </p:cNvPr>
          <p:cNvSpPr/>
          <p:nvPr/>
        </p:nvSpPr>
        <p:spPr>
          <a:xfrm>
            <a:off x="5784955" y="4391113"/>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30°</a:t>
            </a:r>
          </a:p>
        </p:txBody>
      </p:sp>
      <p:sp>
        <p:nvSpPr>
          <p:cNvPr id="29" name="Rectangle 28">
            <a:extLst>
              <a:ext uri="{FF2B5EF4-FFF2-40B4-BE49-F238E27FC236}">
                <a16:creationId xmlns:a16="http://schemas.microsoft.com/office/drawing/2014/main" id="{C5920A98-7685-4B14-A799-9A93B80C5B8F}"/>
              </a:ext>
            </a:extLst>
          </p:cNvPr>
          <p:cNvSpPr/>
          <p:nvPr/>
        </p:nvSpPr>
        <p:spPr>
          <a:xfrm>
            <a:off x="1232371" y="307505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0" name="Rectangle 29">
            <a:extLst>
              <a:ext uri="{FF2B5EF4-FFF2-40B4-BE49-F238E27FC236}">
                <a16:creationId xmlns:a16="http://schemas.microsoft.com/office/drawing/2014/main" id="{ACFE144A-D792-4EAA-850D-7DBCF9BA76DD}"/>
              </a:ext>
            </a:extLst>
          </p:cNvPr>
          <p:cNvSpPr/>
          <p:nvPr/>
        </p:nvSpPr>
        <p:spPr>
          <a:xfrm>
            <a:off x="1405651" y="2464761"/>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1" name="Rectangle 30">
            <a:extLst>
              <a:ext uri="{FF2B5EF4-FFF2-40B4-BE49-F238E27FC236}">
                <a16:creationId xmlns:a16="http://schemas.microsoft.com/office/drawing/2014/main" id="{8F5582BE-FE25-4B6F-A5C5-13301FC21004}"/>
              </a:ext>
            </a:extLst>
          </p:cNvPr>
          <p:cNvSpPr/>
          <p:nvPr/>
        </p:nvSpPr>
        <p:spPr>
          <a:xfrm>
            <a:off x="1962738" y="197296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2" name="Rectangle 31">
            <a:extLst>
              <a:ext uri="{FF2B5EF4-FFF2-40B4-BE49-F238E27FC236}">
                <a16:creationId xmlns:a16="http://schemas.microsoft.com/office/drawing/2014/main" id="{8641F71C-5710-4F4E-90B4-E7CD61672C5D}"/>
              </a:ext>
            </a:extLst>
          </p:cNvPr>
          <p:cNvSpPr/>
          <p:nvPr/>
        </p:nvSpPr>
        <p:spPr>
          <a:xfrm>
            <a:off x="2662462" y="2152183"/>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3" name="Rectangle 32">
            <a:extLst>
              <a:ext uri="{FF2B5EF4-FFF2-40B4-BE49-F238E27FC236}">
                <a16:creationId xmlns:a16="http://schemas.microsoft.com/office/drawing/2014/main" id="{714481A5-3D01-4D74-9C75-FC8483347671}"/>
              </a:ext>
            </a:extLst>
          </p:cNvPr>
          <p:cNvSpPr/>
          <p:nvPr/>
        </p:nvSpPr>
        <p:spPr>
          <a:xfrm>
            <a:off x="3158425" y="2579592"/>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4" name="Rectangle 33">
            <a:extLst>
              <a:ext uri="{FF2B5EF4-FFF2-40B4-BE49-F238E27FC236}">
                <a16:creationId xmlns:a16="http://schemas.microsoft.com/office/drawing/2014/main" id="{104C9A52-B507-4768-97D4-1D305D253A64}"/>
              </a:ext>
            </a:extLst>
          </p:cNvPr>
          <p:cNvSpPr/>
          <p:nvPr/>
        </p:nvSpPr>
        <p:spPr>
          <a:xfrm>
            <a:off x="5784954" y="5379136"/>
            <a:ext cx="5986335" cy="523220"/>
          </a:xfrm>
          <a:prstGeom prst="rect">
            <a:avLst/>
          </a:prstGeom>
        </p:spPr>
        <p:txBody>
          <a:bodyPr wrap="square">
            <a:spAutoFit/>
          </a:bodyPr>
          <a:lstStyle/>
          <a:p>
            <a:r>
              <a:rPr lang="en-GB" sz="2800" b="1" dirty="0">
                <a:solidFill>
                  <a:srgbClr val="FF0000"/>
                </a:solidFill>
                <a:latin typeface="Arial Black" panose="020B0A04020102020204" pitchFamily="34" charset="0"/>
              </a:rPr>
              <a:t>The pointer will now be at 5. </a:t>
            </a:r>
          </a:p>
        </p:txBody>
      </p:sp>
      <p:sp>
        <p:nvSpPr>
          <p:cNvPr id="35" name="Rectangle 34">
            <a:extLst>
              <a:ext uri="{FF2B5EF4-FFF2-40B4-BE49-F238E27FC236}">
                <a16:creationId xmlns:a16="http://schemas.microsoft.com/office/drawing/2014/main" id="{D75FBCED-0DAA-4700-82C5-70E592F5851F}"/>
              </a:ext>
            </a:extLst>
          </p:cNvPr>
          <p:cNvSpPr/>
          <p:nvPr/>
        </p:nvSpPr>
        <p:spPr>
          <a:xfrm>
            <a:off x="5784955" y="4914333"/>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150 ÷ 30 = 5</a:t>
            </a:r>
          </a:p>
        </p:txBody>
      </p:sp>
      <p:sp>
        <p:nvSpPr>
          <p:cNvPr id="36" name="Rectangle 35">
            <a:extLst>
              <a:ext uri="{FF2B5EF4-FFF2-40B4-BE49-F238E27FC236}">
                <a16:creationId xmlns:a16="http://schemas.microsoft.com/office/drawing/2014/main" id="{CB2FF0D1-05E0-4933-9103-D9BCB244F5F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72934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500"/>
                                        <p:tgtEl>
                                          <p:spTgt spid="3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500"/>
                                        <p:tgtEl>
                                          <p:spTgt spid="3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5"/>
                                        </p:tgtEl>
                                        <p:attrNameLst>
                                          <p:attrName>style.visibility</p:attrName>
                                        </p:attrNameLst>
                                      </p:cBhvr>
                                      <p:to>
                                        <p:strVal val="visible"/>
                                      </p:to>
                                    </p:set>
                                    <p:animEffect transition="in" filter="fade">
                                      <p:cBhvr>
                                        <p:cTn id="52" dur="500"/>
                                        <p:tgtEl>
                                          <p:spTgt spid="3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4"/>
                                        </p:tgtEl>
                                        <p:attrNameLst>
                                          <p:attrName>style.visibility</p:attrName>
                                        </p:attrNameLst>
                                      </p:cBhvr>
                                      <p:to>
                                        <p:strVal val="visible"/>
                                      </p:to>
                                    </p:set>
                                    <p:animEffect transition="in" filter="fade">
                                      <p:cBhvr>
                                        <p:cTn id="5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6" grpId="0"/>
      <p:bldP spid="28" grpId="0"/>
      <p:bldP spid="29" grpId="0"/>
      <p:bldP spid="30" grpId="0"/>
      <p:bldP spid="31" grpId="0"/>
      <p:bldP spid="32" grpId="0"/>
      <p:bldP spid="33" grpId="0"/>
      <p:bldP spid="34" grpId="0"/>
      <p:bldP spid="35"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1EBF05F4-DE46-438D-B783-81C6160C0D05}"/>
              </a:ext>
            </a:extLst>
          </p:cNvPr>
          <p:cNvPicPr>
            <a:picLocks noChangeAspect="1"/>
          </p:cNvPicPr>
          <p:nvPr/>
        </p:nvPicPr>
        <p:blipFill>
          <a:blip r:embed="rId3"/>
          <a:stretch>
            <a:fillRect/>
          </a:stretch>
        </p:blipFill>
        <p:spPr>
          <a:xfrm>
            <a:off x="187568" y="862223"/>
            <a:ext cx="5112649" cy="5452022"/>
          </a:xfrm>
          <a:prstGeom prst="rect">
            <a:avLst/>
          </a:prstGeom>
        </p:spPr>
      </p:pic>
      <p:sp>
        <p:nvSpPr>
          <p:cNvPr id="2" name="Rectangle 1">
            <a:extLst>
              <a:ext uri="{FF2B5EF4-FFF2-40B4-BE49-F238E27FC236}">
                <a16:creationId xmlns:a16="http://schemas.microsoft.com/office/drawing/2014/main" id="{28612C5E-B35F-4DC4-A1F2-ECD1D128DECA}"/>
              </a:ext>
            </a:extLst>
          </p:cNvPr>
          <p:cNvSpPr/>
          <p:nvPr/>
        </p:nvSpPr>
        <p:spPr>
          <a:xfrm>
            <a:off x="115911" y="51516"/>
            <a:ext cx="9928167"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regular 12-sided shape has a number at each vertex.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8A4E66BB-910B-40AA-857A-2F9984F56A0A}"/>
              </a:ext>
            </a:extLst>
          </p:cNvPr>
          <p:cNvSpPr/>
          <p:nvPr/>
        </p:nvSpPr>
        <p:spPr>
          <a:xfrm>
            <a:off x="5641929" y="862223"/>
            <a:ext cx="6255434"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Nisha turns the pointer clockwise from number 2 to number 11. Through how many degrees does the pointer turn?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5E2F11C3-E142-4B90-8024-0AA8E4D80BC3}"/>
              </a:ext>
            </a:extLst>
          </p:cNvPr>
          <p:cNvSpPr/>
          <p:nvPr/>
        </p:nvSpPr>
        <p:spPr>
          <a:xfrm>
            <a:off x="5784955" y="2958570"/>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grpSp>
        <p:nvGrpSpPr>
          <p:cNvPr id="22" name="Group 21">
            <a:extLst>
              <a:ext uri="{FF2B5EF4-FFF2-40B4-BE49-F238E27FC236}">
                <a16:creationId xmlns:a16="http://schemas.microsoft.com/office/drawing/2014/main" id="{457BE76D-1E72-4048-A3D2-E5C3CCBFC0B3}"/>
              </a:ext>
            </a:extLst>
          </p:cNvPr>
          <p:cNvGrpSpPr/>
          <p:nvPr/>
        </p:nvGrpSpPr>
        <p:grpSpPr>
          <a:xfrm>
            <a:off x="659905" y="1511311"/>
            <a:ext cx="4114796" cy="4102805"/>
            <a:chOff x="659905" y="1511311"/>
            <a:chExt cx="4114796" cy="4102805"/>
          </a:xfrm>
        </p:grpSpPr>
        <p:grpSp>
          <p:nvGrpSpPr>
            <p:cNvPr id="23" name="Group 22">
              <a:extLst>
                <a:ext uri="{FF2B5EF4-FFF2-40B4-BE49-F238E27FC236}">
                  <a16:creationId xmlns:a16="http://schemas.microsoft.com/office/drawing/2014/main" id="{4EF31471-F7F3-48EC-A899-DB7594B33EA9}"/>
                </a:ext>
              </a:extLst>
            </p:cNvPr>
            <p:cNvGrpSpPr/>
            <p:nvPr/>
          </p:nvGrpSpPr>
          <p:grpSpPr>
            <a:xfrm>
              <a:off x="659905" y="1511311"/>
              <a:ext cx="4106222" cy="2333896"/>
              <a:chOff x="659905" y="1511311"/>
              <a:chExt cx="4106222" cy="2333896"/>
            </a:xfrm>
          </p:grpSpPr>
          <p:sp>
            <p:nvSpPr>
              <p:cNvPr id="31" name="Isosceles Triangle 30">
                <a:extLst>
                  <a:ext uri="{FF2B5EF4-FFF2-40B4-BE49-F238E27FC236}">
                    <a16:creationId xmlns:a16="http://schemas.microsoft.com/office/drawing/2014/main" id="{019E3361-607A-4B4D-8828-E888812931AB}"/>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2" name="Isosceles Triangle 31">
                <a:extLst>
                  <a:ext uri="{FF2B5EF4-FFF2-40B4-BE49-F238E27FC236}">
                    <a16:creationId xmlns:a16="http://schemas.microsoft.com/office/drawing/2014/main" id="{863D5E23-BA68-40FD-BDC0-4CC335178744}"/>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3" name="Isosceles Triangle 32">
                <a:extLst>
                  <a:ext uri="{FF2B5EF4-FFF2-40B4-BE49-F238E27FC236}">
                    <a16:creationId xmlns:a16="http://schemas.microsoft.com/office/drawing/2014/main" id="{1A6689C8-9094-40C6-A7BA-CA6C83D63F7D}"/>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4" name="Isosceles Triangle 33">
                <a:extLst>
                  <a:ext uri="{FF2B5EF4-FFF2-40B4-BE49-F238E27FC236}">
                    <a16:creationId xmlns:a16="http://schemas.microsoft.com/office/drawing/2014/main" id="{9DFA2EC9-4D5B-4FDA-80AB-A9E5E04C3C8F}"/>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5" name="Isosceles Triangle 34">
                <a:extLst>
                  <a:ext uri="{FF2B5EF4-FFF2-40B4-BE49-F238E27FC236}">
                    <a16:creationId xmlns:a16="http://schemas.microsoft.com/office/drawing/2014/main" id="{8C877377-B1F0-4228-8BE8-39391CC63373}"/>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6" name="Isosceles Triangle 35">
                <a:extLst>
                  <a:ext uri="{FF2B5EF4-FFF2-40B4-BE49-F238E27FC236}">
                    <a16:creationId xmlns:a16="http://schemas.microsoft.com/office/drawing/2014/main" id="{70448E78-7F6B-4A69-AF23-1427130600EE}"/>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grpSp>
        <p:grpSp>
          <p:nvGrpSpPr>
            <p:cNvPr id="24" name="Group 23">
              <a:extLst>
                <a:ext uri="{FF2B5EF4-FFF2-40B4-BE49-F238E27FC236}">
                  <a16:creationId xmlns:a16="http://schemas.microsoft.com/office/drawing/2014/main" id="{CF3621EE-1095-461D-A682-E48696A3583B}"/>
                </a:ext>
              </a:extLst>
            </p:cNvPr>
            <p:cNvGrpSpPr/>
            <p:nvPr/>
          </p:nvGrpSpPr>
          <p:grpSpPr>
            <a:xfrm rot="10800000">
              <a:off x="668479" y="3280220"/>
              <a:ext cx="4106222" cy="2333896"/>
              <a:chOff x="659905" y="1511311"/>
              <a:chExt cx="4106222" cy="2333896"/>
            </a:xfrm>
          </p:grpSpPr>
          <p:sp>
            <p:nvSpPr>
              <p:cNvPr id="25" name="Isosceles Triangle 24">
                <a:extLst>
                  <a:ext uri="{FF2B5EF4-FFF2-40B4-BE49-F238E27FC236}">
                    <a16:creationId xmlns:a16="http://schemas.microsoft.com/office/drawing/2014/main" id="{6C5F31D9-ED0D-4088-8729-C24F4B2EC7CE}"/>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6" name="Isosceles Triangle 25">
                <a:extLst>
                  <a:ext uri="{FF2B5EF4-FFF2-40B4-BE49-F238E27FC236}">
                    <a16:creationId xmlns:a16="http://schemas.microsoft.com/office/drawing/2014/main" id="{8AA323E7-EB9F-4384-973A-B4D01D883E3C}"/>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7" name="Isosceles Triangle 26">
                <a:extLst>
                  <a:ext uri="{FF2B5EF4-FFF2-40B4-BE49-F238E27FC236}">
                    <a16:creationId xmlns:a16="http://schemas.microsoft.com/office/drawing/2014/main" id="{A6FC134D-4181-4E18-9A4C-8D0FF3EF2245}"/>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8" name="Isosceles Triangle 27">
                <a:extLst>
                  <a:ext uri="{FF2B5EF4-FFF2-40B4-BE49-F238E27FC236}">
                    <a16:creationId xmlns:a16="http://schemas.microsoft.com/office/drawing/2014/main" id="{9FC4103D-9F94-4D16-AC58-85529919069B}"/>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9" name="Isosceles Triangle 28">
                <a:extLst>
                  <a:ext uri="{FF2B5EF4-FFF2-40B4-BE49-F238E27FC236}">
                    <a16:creationId xmlns:a16="http://schemas.microsoft.com/office/drawing/2014/main" id="{A4941C44-9394-4057-A0C6-2F1E4C6B9B9A}"/>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0" name="Isosceles Triangle 29">
                <a:extLst>
                  <a:ext uri="{FF2B5EF4-FFF2-40B4-BE49-F238E27FC236}">
                    <a16:creationId xmlns:a16="http://schemas.microsoft.com/office/drawing/2014/main" id="{0E972D71-E06F-417A-9FF2-F0A0FCBD30A8}"/>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grpSp>
      </p:grpSp>
      <p:sp>
        <p:nvSpPr>
          <p:cNvPr id="38" name="Rectangle 37">
            <a:extLst>
              <a:ext uri="{FF2B5EF4-FFF2-40B4-BE49-F238E27FC236}">
                <a16:creationId xmlns:a16="http://schemas.microsoft.com/office/drawing/2014/main" id="{F7882681-2F21-47B5-95B7-A3C6FC967C62}"/>
              </a:ext>
            </a:extLst>
          </p:cNvPr>
          <p:cNvSpPr/>
          <p:nvPr/>
        </p:nvSpPr>
        <p:spPr>
          <a:xfrm>
            <a:off x="5784955" y="3599746"/>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30°</a:t>
            </a:r>
          </a:p>
        </p:txBody>
      </p:sp>
      <p:sp>
        <p:nvSpPr>
          <p:cNvPr id="39" name="Rectangle 38">
            <a:extLst>
              <a:ext uri="{FF2B5EF4-FFF2-40B4-BE49-F238E27FC236}">
                <a16:creationId xmlns:a16="http://schemas.microsoft.com/office/drawing/2014/main" id="{4CC62A97-29E4-4285-95B6-8AA47149CB2B}"/>
              </a:ext>
            </a:extLst>
          </p:cNvPr>
          <p:cNvSpPr/>
          <p:nvPr/>
        </p:nvSpPr>
        <p:spPr>
          <a:xfrm>
            <a:off x="1962738" y="197296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0" name="Rectangle 39">
            <a:extLst>
              <a:ext uri="{FF2B5EF4-FFF2-40B4-BE49-F238E27FC236}">
                <a16:creationId xmlns:a16="http://schemas.microsoft.com/office/drawing/2014/main" id="{16E6226B-EAE3-45BE-B366-4DBE89649368}"/>
              </a:ext>
            </a:extLst>
          </p:cNvPr>
          <p:cNvSpPr/>
          <p:nvPr/>
        </p:nvSpPr>
        <p:spPr>
          <a:xfrm>
            <a:off x="2743993" y="2011218"/>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1" name="Rectangle 40">
            <a:extLst>
              <a:ext uri="{FF2B5EF4-FFF2-40B4-BE49-F238E27FC236}">
                <a16:creationId xmlns:a16="http://schemas.microsoft.com/office/drawing/2014/main" id="{A907D520-EA20-4DDF-AE4D-4DDCA069D8AA}"/>
              </a:ext>
            </a:extLst>
          </p:cNvPr>
          <p:cNvSpPr/>
          <p:nvPr/>
        </p:nvSpPr>
        <p:spPr>
          <a:xfrm>
            <a:off x="3311399" y="2367819"/>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2" name="Rectangle 41">
            <a:extLst>
              <a:ext uri="{FF2B5EF4-FFF2-40B4-BE49-F238E27FC236}">
                <a16:creationId xmlns:a16="http://schemas.microsoft.com/office/drawing/2014/main" id="{F45339E4-E6A6-49A5-BA9A-4D2B762D93D4}"/>
              </a:ext>
            </a:extLst>
          </p:cNvPr>
          <p:cNvSpPr/>
          <p:nvPr/>
        </p:nvSpPr>
        <p:spPr>
          <a:xfrm>
            <a:off x="3559753" y="297718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3" name="Rectangle 42">
            <a:extLst>
              <a:ext uri="{FF2B5EF4-FFF2-40B4-BE49-F238E27FC236}">
                <a16:creationId xmlns:a16="http://schemas.microsoft.com/office/drawing/2014/main" id="{C3F6B40F-AE60-4F51-B44D-66BB03423282}"/>
              </a:ext>
            </a:extLst>
          </p:cNvPr>
          <p:cNvSpPr/>
          <p:nvPr/>
        </p:nvSpPr>
        <p:spPr>
          <a:xfrm>
            <a:off x="3559753" y="3610532"/>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4" name="Rectangle 43">
            <a:extLst>
              <a:ext uri="{FF2B5EF4-FFF2-40B4-BE49-F238E27FC236}">
                <a16:creationId xmlns:a16="http://schemas.microsoft.com/office/drawing/2014/main" id="{665E7DF2-22A8-4EEA-AB96-F682A495FE15}"/>
              </a:ext>
            </a:extLst>
          </p:cNvPr>
          <p:cNvSpPr/>
          <p:nvPr/>
        </p:nvSpPr>
        <p:spPr>
          <a:xfrm>
            <a:off x="3221915" y="4171933"/>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5" name="Rectangle 44">
            <a:extLst>
              <a:ext uri="{FF2B5EF4-FFF2-40B4-BE49-F238E27FC236}">
                <a16:creationId xmlns:a16="http://schemas.microsoft.com/office/drawing/2014/main" id="{D7F365A9-D789-499F-95A5-10782410D139}"/>
              </a:ext>
            </a:extLst>
          </p:cNvPr>
          <p:cNvSpPr/>
          <p:nvPr/>
        </p:nvSpPr>
        <p:spPr>
          <a:xfrm>
            <a:off x="2673825" y="464814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6" name="Rectangle 45">
            <a:extLst>
              <a:ext uri="{FF2B5EF4-FFF2-40B4-BE49-F238E27FC236}">
                <a16:creationId xmlns:a16="http://schemas.microsoft.com/office/drawing/2014/main" id="{0A1CB6D5-9BC8-4C46-B604-296DC95A474D}"/>
              </a:ext>
            </a:extLst>
          </p:cNvPr>
          <p:cNvSpPr/>
          <p:nvPr/>
        </p:nvSpPr>
        <p:spPr>
          <a:xfrm>
            <a:off x="1984750" y="462820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7" name="Rectangle 46">
            <a:extLst>
              <a:ext uri="{FF2B5EF4-FFF2-40B4-BE49-F238E27FC236}">
                <a16:creationId xmlns:a16="http://schemas.microsoft.com/office/drawing/2014/main" id="{6B642517-983C-4C4C-AB6D-949EE1694B66}"/>
              </a:ext>
            </a:extLst>
          </p:cNvPr>
          <p:cNvSpPr/>
          <p:nvPr/>
        </p:nvSpPr>
        <p:spPr>
          <a:xfrm>
            <a:off x="1327882" y="431635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8" name="Rectangle 47">
            <a:extLst>
              <a:ext uri="{FF2B5EF4-FFF2-40B4-BE49-F238E27FC236}">
                <a16:creationId xmlns:a16="http://schemas.microsoft.com/office/drawing/2014/main" id="{188D9F2A-440C-40C4-A961-50987EE95237}"/>
              </a:ext>
            </a:extLst>
          </p:cNvPr>
          <p:cNvSpPr/>
          <p:nvPr/>
        </p:nvSpPr>
        <p:spPr>
          <a:xfrm>
            <a:off x="5784955" y="4228459"/>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9 x 30° = 270°</a:t>
            </a:r>
          </a:p>
        </p:txBody>
      </p:sp>
      <p:sp>
        <p:nvSpPr>
          <p:cNvPr id="49" name="Rectangle 48">
            <a:extLst>
              <a:ext uri="{FF2B5EF4-FFF2-40B4-BE49-F238E27FC236}">
                <a16:creationId xmlns:a16="http://schemas.microsoft.com/office/drawing/2014/main" id="{6F815192-8C83-49E5-A579-4204E99E2558}"/>
              </a:ext>
            </a:extLst>
          </p:cNvPr>
          <p:cNvSpPr/>
          <p:nvPr/>
        </p:nvSpPr>
        <p:spPr>
          <a:xfrm>
            <a:off x="5784955" y="4839577"/>
            <a:ext cx="5666048" cy="954107"/>
          </a:xfrm>
          <a:prstGeom prst="rect">
            <a:avLst/>
          </a:prstGeom>
        </p:spPr>
        <p:txBody>
          <a:bodyPr wrap="square">
            <a:spAutoFit/>
          </a:bodyPr>
          <a:lstStyle/>
          <a:p>
            <a:r>
              <a:rPr lang="en-GB" sz="2800" dirty="0">
                <a:solidFill>
                  <a:srgbClr val="FF0000"/>
                </a:solidFill>
                <a:latin typeface="Calibri" panose="020F0502020204030204" pitchFamily="34" charset="0"/>
              </a:rPr>
              <a:t>Quicker method: </a:t>
            </a:r>
          </a:p>
          <a:p>
            <a:r>
              <a:rPr lang="en-GB" sz="2800" dirty="0">
                <a:solidFill>
                  <a:srgbClr val="FF0000"/>
                </a:solidFill>
                <a:latin typeface="Calibri" panose="020F0502020204030204" pitchFamily="34" charset="0"/>
              </a:rPr>
              <a:t>Spot the right angle!</a:t>
            </a:r>
          </a:p>
        </p:txBody>
      </p:sp>
      <p:sp>
        <p:nvSpPr>
          <p:cNvPr id="50" name="L-Shape 49">
            <a:extLst>
              <a:ext uri="{FF2B5EF4-FFF2-40B4-BE49-F238E27FC236}">
                <a16:creationId xmlns:a16="http://schemas.microsoft.com/office/drawing/2014/main" id="{655C9E41-A929-4D78-9A85-0B7C141299EF}"/>
              </a:ext>
            </a:extLst>
          </p:cNvPr>
          <p:cNvSpPr/>
          <p:nvPr/>
        </p:nvSpPr>
        <p:spPr>
          <a:xfrm rot="8919311" flipH="1">
            <a:off x="1763407" y="3019867"/>
            <a:ext cx="804946" cy="785592"/>
          </a:xfrm>
          <a:prstGeom prst="corner">
            <a:avLst>
              <a:gd name="adj1" fmla="val 23277"/>
              <a:gd name="adj2" fmla="val 2513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1" name="Rectangle 50">
            <a:extLst>
              <a:ext uri="{FF2B5EF4-FFF2-40B4-BE49-F238E27FC236}">
                <a16:creationId xmlns:a16="http://schemas.microsoft.com/office/drawing/2014/main" id="{9EF18FCA-8FAF-485D-A044-D3DBFA91E116}"/>
              </a:ext>
            </a:extLst>
          </p:cNvPr>
          <p:cNvSpPr/>
          <p:nvPr/>
        </p:nvSpPr>
        <p:spPr>
          <a:xfrm>
            <a:off x="5784955" y="5881582"/>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Three-quarter turn = 270°</a:t>
            </a:r>
          </a:p>
        </p:txBody>
      </p:sp>
      <p:sp>
        <p:nvSpPr>
          <p:cNvPr id="37" name="Rectangle 36">
            <a:extLst>
              <a:ext uri="{FF2B5EF4-FFF2-40B4-BE49-F238E27FC236}">
                <a16:creationId xmlns:a16="http://schemas.microsoft.com/office/drawing/2014/main" id="{A255BC0F-B06E-4C00-A1F8-C4885AAE00C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61064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fad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fade">
                                      <p:cBhvr>
                                        <p:cTn id="22" dur="500"/>
                                        <p:tgtEl>
                                          <p:spTgt spid="3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500"/>
                                        <p:tgtEl>
                                          <p:spTgt spid="4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500"/>
                                        <p:tgtEl>
                                          <p:spTgt spid="4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4"/>
                                        </p:tgtEl>
                                        <p:attrNameLst>
                                          <p:attrName>style.visibility</p:attrName>
                                        </p:attrNameLst>
                                      </p:cBhvr>
                                      <p:to>
                                        <p:strVal val="visible"/>
                                      </p:to>
                                    </p:set>
                                    <p:animEffect transition="in" filter="fade">
                                      <p:cBhvr>
                                        <p:cTn id="47" dur="500"/>
                                        <p:tgtEl>
                                          <p:spTgt spid="4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5"/>
                                        </p:tgtEl>
                                        <p:attrNameLst>
                                          <p:attrName>style.visibility</p:attrName>
                                        </p:attrNameLst>
                                      </p:cBhvr>
                                      <p:to>
                                        <p:strVal val="visible"/>
                                      </p:to>
                                    </p:set>
                                    <p:animEffect transition="in" filter="fade">
                                      <p:cBhvr>
                                        <p:cTn id="52" dur="500"/>
                                        <p:tgtEl>
                                          <p:spTgt spid="4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6"/>
                                        </p:tgtEl>
                                        <p:attrNameLst>
                                          <p:attrName>style.visibility</p:attrName>
                                        </p:attrNameLst>
                                      </p:cBhvr>
                                      <p:to>
                                        <p:strVal val="visible"/>
                                      </p:to>
                                    </p:set>
                                    <p:animEffect transition="in" filter="fade">
                                      <p:cBhvr>
                                        <p:cTn id="57" dur="500"/>
                                        <p:tgtEl>
                                          <p:spTgt spid="4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fade">
                                      <p:cBhvr>
                                        <p:cTn id="62" dur="500"/>
                                        <p:tgtEl>
                                          <p:spTgt spid="4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8"/>
                                        </p:tgtEl>
                                        <p:attrNameLst>
                                          <p:attrName>style.visibility</p:attrName>
                                        </p:attrNameLst>
                                      </p:cBhvr>
                                      <p:to>
                                        <p:strVal val="visible"/>
                                      </p:to>
                                    </p:set>
                                    <p:animEffect transition="in" filter="fade">
                                      <p:cBhvr>
                                        <p:cTn id="67" dur="500"/>
                                        <p:tgtEl>
                                          <p:spTgt spid="4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9"/>
                                        </p:tgtEl>
                                        <p:attrNameLst>
                                          <p:attrName>style.visibility</p:attrName>
                                        </p:attrNameLst>
                                      </p:cBhvr>
                                      <p:to>
                                        <p:strVal val="visible"/>
                                      </p:to>
                                    </p:set>
                                    <p:animEffect transition="in" filter="fade">
                                      <p:cBhvr>
                                        <p:cTn id="72" dur="500"/>
                                        <p:tgtEl>
                                          <p:spTgt spid="4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0"/>
                                        </p:tgtEl>
                                        <p:attrNameLst>
                                          <p:attrName>style.visibility</p:attrName>
                                        </p:attrNameLst>
                                      </p:cBhvr>
                                      <p:to>
                                        <p:strVal val="visible"/>
                                      </p:to>
                                    </p:set>
                                    <p:animEffect transition="in" filter="fade">
                                      <p:cBhvr>
                                        <p:cTn id="77" dur="500"/>
                                        <p:tgtEl>
                                          <p:spTgt spid="5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8" grpId="0"/>
      <p:bldP spid="39" grpId="0"/>
      <p:bldP spid="40" grpId="0"/>
      <p:bldP spid="41" grpId="0"/>
      <p:bldP spid="42" grpId="0"/>
      <p:bldP spid="43" grpId="0"/>
      <p:bldP spid="44" grpId="0"/>
      <p:bldP spid="45" grpId="0"/>
      <p:bldP spid="46" grpId="0"/>
      <p:bldP spid="47" grpId="0"/>
      <p:bldP spid="48" grpId="0"/>
      <p:bldP spid="49" grpId="0"/>
      <p:bldP spid="50" grpId="0" animBg="1"/>
      <p:bldP spid="51"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30 children are going on a trip.</a:t>
            </a:r>
          </a:p>
          <a:p>
            <a:r>
              <a:rPr lang="en-US" sz="3200" b="1" dirty="0"/>
              <a:t>It costs £5 including lunch.</a:t>
            </a:r>
          </a:p>
          <a:p>
            <a:r>
              <a:rPr lang="en-US" sz="3200" b="1" dirty="0"/>
              <a:t>Some children take their own packed lunch. They pay only £3</a:t>
            </a:r>
          </a:p>
          <a:p>
            <a:r>
              <a:rPr lang="en-US" sz="3200" b="1" dirty="0"/>
              <a:t>The 30 children pay a total of £110</a:t>
            </a:r>
          </a:p>
          <a:p>
            <a:r>
              <a:rPr lang="en-US" sz="3200" b="1" dirty="0"/>
              <a:t>How many children are taking their own packed lunch?</a:t>
            </a:r>
          </a:p>
        </p:txBody>
      </p:sp>
      <p:sp>
        <p:nvSpPr>
          <p:cNvPr id="4" name="Rectangle 3">
            <a:extLst>
              <a:ext uri="{FF2B5EF4-FFF2-40B4-BE49-F238E27FC236}">
                <a16:creationId xmlns:a16="http://schemas.microsoft.com/office/drawing/2014/main" id="{1133D083-E0B2-4516-819C-3FC8AD64C3CC}"/>
              </a:ext>
            </a:extLst>
          </p:cNvPr>
          <p:cNvSpPr/>
          <p:nvPr/>
        </p:nvSpPr>
        <p:spPr>
          <a:xfrm>
            <a:off x="413239" y="2526229"/>
            <a:ext cx="2558562" cy="584775"/>
          </a:xfrm>
          <a:prstGeom prst="rect">
            <a:avLst/>
          </a:prstGeom>
        </p:spPr>
        <p:txBody>
          <a:bodyPr wrap="square">
            <a:spAutoFit/>
          </a:bodyPr>
          <a:lstStyle/>
          <a:p>
            <a:r>
              <a:rPr lang="en-US" sz="3200" b="1" dirty="0">
                <a:solidFill>
                  <a:srgbClr val="FF0000"/>
                </a:solidFill>
              </a:rPr>
              <a:t>30 x £5 = 150</a:t>
            </a:r>
          </a:p>
        </p:txBody>
      </p:sp>
      <p:sp>
        <p:nvSpPr>
          <p:cNvPr id="5" name="Rectangle 4">
            <a:extLst>
              <a:ext uri="{FF2B5EF4-FFF2-40B4-BE49-F238E27FC236}">
                <a16:creationId xmlns:a16="http://schemas.microsoft.com/office/drawing/2014/main" id="{860C6296-EE61-40F0-B00B-1507497DEA96}"/>
              </a:ext>
            </a:extLst>
          </p:cNvPr>
          <p:cNvSpPr/>
          <p:nvPr/>
        </p:nvSpPr>
        <p:spPr>
          <a:xfrm>
            <a:off x="413239" y="3189320"/>
            <a:ext cx="3411123" cy="584775"/>
          </a:xfrm>
          <a:prstGeom prst="rect">
            <a:avLst/>
          </a:prstGeom>
        </p:spPr>
        <p:txBody>
          <a:bodyPr wrap="square">
            <a:spAutoFit/>
          </a:bodyPr>
          <a:lstStyle/>
          <a:p>
            <a:r>
              <a:rPr lang="en-US" sz="3200" b="1" dirty="0">
                <a:solidFill>
                  <a:srgbClr val="FF0000"/>
                </a:solidFill>
              </a:rPr>
              <a:t>£150 - £110 = £40</a:t>
            </a:r>
          </a:p>
        </p:txBody>
      </p:sp>
      <p:sp>
        <p:nvSpPr>
          <p:cNvPr id="9" name="Rectangle 8">
            <a:extLst>
              <a:ext uri="{FF2B5EF4-FFF2-40B4-BE49-F238E27FC236}">
                <a16:creationId xmlns:a16="http://schemas.microsoft.com/office/drawing/2014/main" id="{667FB352-C417-4F09-BECD-4836509B07E4}"/>
              </a:ext>
            </a:extLst>
          </p:cNvPr>
          <p:cNvSpPr/>
          <p:nvPr/>
        </p:nvSpPr>
        <p:spPr>
          <a:xfrm>
            <a:off x="413239" y="4564530"/>
            <a:ext cx="1547833" cy="584775"/>
          </a:xfrm>
          <a:prstGeom prst="rect">
            <a:avLst/>
          </a:prstGeom>
        </p:spPr>
        <p:txBody>
          <a:bodyPr wrap="square">
            <a:spAutoFit/>
          </a:bodyPr>
          <a:lstStyle/>
          <a:p>
            <a:r>
              <a:rPr lang="en-US" sz="3200" b="1" dirty="0">
                <a:solidFill>
                  <a:srgbClr val="FF0000"/>
                </a:solidFill>
              </a:rPr>
              <a:t>40 </a:t>
            </a:r>
            <a:r>
              <a:rPr lang="en-GB" sz="3200" b="1" dirty="0">
                <a:solidFill>
                  <a:srgbClr val="FF0000"/>
                </a:solidFill>
              </a:rPr>
              <a:t>÷ </a:t>
            </a:r>
            <a:r>
              <a:rPr lang="en-US" sz="3200" b="1" dirty="0">
                <a:solidFill>
                  <a:srgbClr val="FF0000"/>
                </a:solidFill>
              </a:rPr>
              <a:t>2 = </a:t>
            </a:r>
          </a:p>
        </p:txBody>
      </p:sp>
      <p:sp>
        <p:nvSpPr>
          <p:cNvPr id="17" name="Rectangle 16">
            <a:extLst>
              <a:ext uri="{FF2B5EF4-FFF2-40B4-BE49-F238E27FC236}">
                <a16:creationId xmlns:a16="http://schemas.microsoft.com/office/drawing/2014/main" id="{60348D59-7B7C-469A-AB5F-9D5AE951E472}"/>
              </a:ext>
            </a:extLst>
          </p:cNvPr>
          <p:cNvSpPr/>
          <p:nvPr/>
        </p:nvSpPr>
        <p:spPr>
          <a:xfrm>
            <a:off x="1882605" y="4558923"/>
            <a:ext cx="4068029" cy="584775"/>
          </a:xfrm>
          <a:prstGeom prst="rect">
            <a:avLst/>
          </a:prstGeom>
        </p:spPr>
        <p:txBody>
          <a:bodyPr wrap="square">
            <a:spAutoFit/>
          </a:bodyPr>
          <a:lstStyle/>
          <a:p>
            <a:r>
              <a:rPr lang="en-GB" sz="3200" b="1" dirty="0">
                <a:solidFill>
                  <a:srgbClr val="FF0000"/>
                </a:solidFill>
              </a:rPr>
              <a:t>20 children paid less</a:t>
            </a:r>
            <a:endParaRPr lang="en-US" sz="3200" b="1" dirty="0">
              <a:solidFill>
                <a:srgbClr val="FF0000"/>
              </a:solidFill>
            </a:endParaRPr>
          </a:p>
        </p:txBody>
      </p:sp>
      <p:sp>
        <p:nvSpPr>
          <p:cNvPr id="18" name="Rectangle 17">
            <a:extLst>
              <a:ext uri="{FF2B5EF4-FFF2-40B4-BE49-F238E27FC236}">
                <a16:creationId xmlns:a16="http://schemas.microsoft.com/office/drawing/2014/main" id="{364DE8C4-1CD7-43CD-BC84-B8A7B508B68C}"/>
              </a:ext>
            </a:extLst>
          </p:cNvPr>
          <p:cNvSpPr/>
          <p:nvPr/>
        </p:nvSpPr>
        <p:spPr>
          <a:xfrm>
            <a:off x="3590193" y="3189319"/>
            <a:ext cx="5891432" cy="1077218"/>
          </a:xfrm>
          <a:prstGeom prst="rect">
            <a:avLst/>
          </a:prstGeom>
        </p:spPr>
        <p:txBody>
          <a:bodyPr wrap="square">
            <a:spAutoFit/>
          </a:bodyPr>
          <a:lstStyle/>
          <a:p>
            <a:r>
              <a:rPr lang="en-US" sz="3200" b="1" dirty="0">
                <a:solidFill>
                  <a:srgbClr val="FF0000"/>
                </a:solidFill>
              </a:rPr>
              <a:t>less paid due to some children having own packed lunch</a:t>
            </a:r>
          </a:p>
        </p:txBody>
      </p:sp>
      <p:sp>
        <p:nvSpPr>
          <p:cNvPr id="19" name="Rectangle 18">
            <a:extLst>
              <a:ext uri="{FF2B5EF4-FFF2-40B4-BE49-F238E27FC236}">
                <a16:creationId xmlns:a16="http://schemas.microsoft.com/office/drawing/2014/main" id="{B9761165-8375-4846-8627-D3161F6D9C75}"/>
              </a:ext>
            </a:extLst>
          </p:cNvPr>
          <p:cNvSpPr/>
          <p:nvPr/>
        </p:nvSpPr>
        <p:spPr>
          <a:xfrm>
            <a:off x="901356" y="5109951"/>
            <a:ext cx="11128426" cy="523220"/>
          </a:xfrm>
          <a:prstGeom prst="rect">
            <a:avLst/>
          </a:prstGeom>
        </p:spPr>
        <p:txBody>
          <a:bodyPr wrap="square">
            <a:spAutoFit/>
          </a:bodyPr>
          <a:lstStyle/>
          <a:p>
            <a:r>
              <a:rPr lang="en-GB" sz="2800" b="1" dirty="0">
                <a:solidFill>
                  <a:srgbClr val="FF0000"/>
                </a:solidFill>
              </a:rPr>
              <a:t>÷ </a:t>
            </a:r>
            <a:r>
              <a:rPr lang="en-US" sz="2800" b="1" dirty="0">
                <a:solidFill>
                  <a:srgbClr val="FF0000"/>
                </a:solidFill>
              </a:rPr>
              <a:t>2 because £2 less was paid per child with own packed lunch</a:t>
            </a:r>
          </a:p>
        </p:txBody>
      </p:sp>
      <p:sp>
        <p:nvSpPr>
          <p:cNvPr id="20" name="Rectangle 19">
            <a:extLst>
              <a:ext uri="{FF2B5EF4-FFF2-40B4-BE49-F238E27FC236}">
                <a16:creationId xmlns:a16="http://schemas.microsoft.com/office/drawing/2014/main" id="{CF3EED48-1B62-4DAD-9E30-31FFE56F26F6}"/>
              </a:ext>
            </a:extLst>
          </p:cNvPr>
          <p:cNvSpPr/>
          <p:nvPr/>
        </p:nvSpPr>
        <p:spPr>
          <a:xfrm>
            <a:off x="9481625" y="1958214"/>
            <a:ext cx="1088023" cy="646331"/>
          </a:xfrm>
          <a:prstGeom prst="rect">
            <a:avLst/>
          </a:prstGeom>
        </p:spPr>
        <p:txBody>
          <a:bodyPr wrap="square">
            <a:spAutoFit/>
          </a:bodyPr>
          <a:lstStyle/>
          <a:p>
            <a:r>
              <a:rPr lang="en-GB" sz="3600" b="1" dirty="0">
                <a:solidFill>
                  <a:srgbClr val="FF0000"/>
                </a:solidFill>
              </a:rPr>
              <a:t>20</a:t>
            </a:r>
            <a:endParaRPr lang="en-US" sz="3600" b="1" dirty="0">
              <a:solidFill>
                <a:srgbClr val="FF0000"/>
              </a:solidFill>
            </a:endParaRPr>
          </a:p>
        </p:txBody>
      </p:sp>
    </p:spTree>
    <p:extLst>
      <p:ext uri="{BB962C8B-B14F-4D97-AF65-F5344CB8AC3E}">
        <p14:creationId xmlns:p14="http://schemas.microsoft.com/office/powerpoint/2010/main" val="417094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9" grpId="0"/>
      <p:bldP spid="17" grpId="0"/>
      <p:bldP spid="18" grpId="0"/>
      <p:bldP spid="19" grpId="0"/>
      <p:bldP spid="20"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30 children are going on a trip.</a:t>
            </a:r>
          </a:p>
          <a:p>
            <a:r>
              <a:rPr lang="en-US" sz="3200" b="1" dirty="0"/>
              <a:t>It costs £5 including lunch.</a:t>
            </a:r>
          </a:p>
          <a:p>
            <a:r>
              <a:rPr lang="en-US" sz="3200" b="1" dirty="0"/>
              <a:t>Some children take their own packed lunch. They pay only £3</a:t>
            </a:r>
          </a:p>
          <a:p>
            <a:r>
              <a:rPr lang="en-US" sz="3200" b="1" dirty="0"/>
              <a:t>The 30 children pay a total of £110</a:t>
            </a:r>
          </a:p>
          <a:p>
            <a:r>
              <a:rPr lang="en-US" sz="3200" b="1" dirty="0"/>
              <a:t>How many children are taking their own packed lunch?</a:t>
            </a:r>
          </a:p>
        </p:txBody>
      </p:sp>
      <p:sp>
        <p:nvSpPr>
          <p:cNvPr id="4" name="Rectangle 3">
            <a:extLst>
              <a:ext uri="{FF2B5EF4-FFF2-40B4-BE49-F238E27FC236}">
                <a16:creationId xmlns:a16="http://schemas.microsoft.com/office/drawing/2014/main" id="{1133D083-E0B2-4516-819C-3FC8AD64C3CC}"/>
              </a:ext>
            </a:extLst>
          </p:cNvPr>
          <p:cNvSpPr/>
          <p:nvPr/>
        </p:nvSpPr>
        <p:spPr>
          <a:xfrm>
            <a:off x="413238" y="2526229"/>
            <a:ext cx="8846876" cy="584775"/>
          </a:xfrm>
          <a:prstGeom prst="rect">
            <a:avLst/>
          </a:prstGeom>
        </p:spPr>
        <p:txBody>
          <a:bodyPr wrap="square">
            <a:spAutoFit/>
          </a:bodyPr>
          <a:lstStyle/>
          <a:p>
            <a:r>
              <a:rPr lang="en-US" sz="3200" dirty="0">
                <a:solidFill>
                  <a:srgbClr val="FF0000"/>
                </a:solidFill>
              </a:rPr>
              <a:t>Trial and improvement…</a:t>
            </a:r>
          </a:p>
        </p:txBody>
      </p:sp>
      <p:sp>
        <p:nvSpPr>
          <p:cNvPr id="5" name="Rectangle 4">
            <a:extLst>
              <a:ext uri="{FF2B5EF4-FFF2-40B4-BE49-F238E27FC236}">
                <a16:creationId xmlns:a16="http://schemas.microsoft.com/office/drawing/2014/main" id="{860C6296-EE61-40F0-B00B-1507497DEA96}"/>
              </a:ext>
            </a:extLst>
          </p:cNvPr>
          <p:cNvSpPr/>
          <p:nvPr/>
        </p:nvSpPr>
        <p:spPr>
          <a:xfrm>
            <a:off x="413239" y="3189320"/>
            <a:ext cx="4759262"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5 children</a:t>
            </a:r>
            <a:r>
              <a:rPr lang="en-US" sz="3200" dirty="0">
                <a:solidFill>
                  <a:srgbClr val="FF0000"/>
                </a:solidFill>
              </a:rPr>
              <a:t> paid £3? </a:t>
            </a:r>
          </a:p>
        </p:txBody>
      </p:sp>
      <p:sp>
        <p:nvSpPr>
          <p:cNvPr id="6" name="Rectangle 5">
            <a:extLst>
              <a:ext uri="{FF2B5EF4-FFF2-40B4-BE49-F238E27FC236}">
                <a16:creationId xmlns:a16="http://schemas.microsoft.com/office/drawing/2014/main" id="{9934D2C8-BE3B-4D20-A51A-CCEAF431659F}"/>
              </a:ext>
            </a:extLst>
          </p:cNvPr>
          <p:cNvSpPr/>
          <p:nvPr/>
        </p:nvSpPr>
        <p:spPr>
          <a:xfrm>
            <a:off x="5308981" y="3182985"/>
            <a:ext cx="4759262" cy="584775"/>
          </a:xfrm>
          <a:prstGeom prst="rect">
            <a:avLst/>
          </a:prstGeom>
        </p:spPr>
        <p:txBody>
          <a:bodyPr wrap="square">
            <a:spAutoFit/>
          </a:bodyPr>
          <a:lstStyle/>
          <a:p>
            <a:r>
              <a:rPr lang="en-US" sz="3200" dirty="0">
                <a:solidFill>
                  <a:srgbClr val="FF0000"/>
                </a:solidFill>
              </a:rPr>
              <a:t>5 x £3 = £15</a:t>
            </a:r>
          </a:p>
        </p:txBody>
      </p:sp>
      <p:sp>
        <p:nvSpPr>
          <p:cNvPr id="7" name="Rectangle 6">
            <a:extLst>
              <a:ext uri="{FF2B5EF4-FFF2-40B4-BE49-F238E27FC236}">
                <a16:creationId xmlns:a16="http://schemas.microsoft.com/office/drawing/2014/main" id="{5E8FE24A-310E-492E-8174-F89EF01F0910}"/>
              </a:ext>
            </a:extLst>
          </p:cNvPr>
          <p:cNvSpPr/>
          <p:nvPr/>
        </p:nvSpPr>
        <p:spPr>
          <a:xfrm>
            <a:off x="5308981" y="3668681"/>
            <a:ext cx="2715906" cy="584775"/>
          </a:xfrm>
          <a:prstGeom prst="rect">
            <a:avLst/>
          </a:prstGeom>
        </p:spPr>
        <p:txBody>
          <a:bodyPr wrap="square">
            <a:spAutoFit/>
          </a:bodyPr>
          <a:lstStyle/>
          <a:p>
            <a:r>
              <a:rPr lang="en-US" sz="3200" dirty="0">
                <a:solidFill>
                  <a:srgbClr val="FF0000"/>
                </a:solidFill>
              </a:rPr>
              <a:t>25 x £5 = £125</a:t>
            </a:r>
          </a:p>
        </p:txBody>
      </p:sp>
      <p:sp>
        <p:nvSpPr>
          <p:cNvPr id="8" name="Rectangle 7">
            <a:extLst>
              <a:ext uri="{FF2B5EF4-FFF2-40B4-BE49-F238E27FC236}">
                <a16:creationId xmlns:a16="http://schemas.microsoft.com/office/drawing/2014/main" id="{A0BF10A5-0CBD-4E99-9D93-9D92AFC4A7D7}"/>
              </a:ext>
            </a:extLst>
          </p:cNvPr>
          <p:cNvSpPr/>
          <p:nvPr/>
        </p:nvSpPr>
        <p:spPr>
          <a:xfrm>
            <a:off x="8024887" y="3186153"/>
            <a:ext cx="3749410" cy="1077218"/>
          </a:xfrm>
          <a:prstGeom prst="rect">
            <a:avLst/>
          </a:prstGeom>
        </p:spPr>
        <p:txBody>
          <a:bodyPr wrap="square">
            <a:spAutoFit/>
          </a:bodyPr>
          <a:lstStyle/>
          <a:p>
            <a:r>
              <a:rPr lang="en-US" sz="3200" dirty="0">
                <a:solidFill>
                  <a:srgbClr val="FF0000"/>
                </a:solidFill>
              </a:rPr>
              <a:t>Wrong! That adds up to £140, not £110</a:t>
            </a:r>
          </a:p>
        </p:txBody>
      </p:sp>
      <p:sp>
        <p:nvSpPr>
          <p:cNvPr id="9" name="Rectangle 8">
            <a:extLst>
              <a:ext uri="{FF2B5EF4-FFF2-40B4-BE49-F238E27FC236}">
                <a16:creationId xmlns:a16="http://schemas.microsoft.com/office/drawing/2014/main" id="{667FB352-C417-4F09-BECD-4836509B07E4}"/>
              </a:ext>
            </a:extLst>
          </p:cNvPr>
          <p:cNvSpPr/>
          <p:nvPr/>
        </p:nvSpPr>
        <p:spPr>
          <a:xfrm>
            <a:off x="413238" y="4354810"/>
            <a:ext cx="4936683"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10 children</a:t>
            </a:r>
            <a:r>
              <a:rPr lang="en-US" sz="3200" dirty="0">
                <a:solidFill>
                  <a:srgbClr val="FF0000"/>
                </a:solidFill>
              </a:rPr>
              <a:t> paid £3? </a:t>
            </a:r>
          </a:p>
        </p:txBody>
      </p:sp>
      <p:sp>
        <p:nvSpPr>
          <p:cNvPr id="10" name="Rectangle 9">
            <a:extLst>
              <a:ext uri="{FF2B5EF4-FFF2-40B4-BE49-F238E27FC236}">
                <a16:creationId xmlns:a16="http://schemas.microsoft.com/office/drawing/2014/main" id="{04ACD765-7575-445C-8B50-D21D8B5A6E34}"/>
              </a:ext>
            </a:extLst>
          </p:cNvPr>
          <p:cNvSpPr/>
          <p:nvPr/>
        </p:nvSpPr>
        <p:spPr>
          <a:xfrm>
            <a:off x="5308981" y="4348475"/>
            <a:ext cx="4759262" cy="584775"/>
          </a:xfrm>
          <a:prstGeom prst="rect">
            <a:avLst/>
          </a:prstGeom>
        </p:spPr>
        <p:txBody>
          <a:bodyPr wrap="square">
            <a:spAutoFit/>
          </a:bodyPr>
          <a:lstStyle/>
          <a:p>
            <a:r>
              <a:rPr lang="en-US" sz="3200" dirty="0">
                <a:solidFill>
                  <a:srgbClr val="FF0000"/>
                </a:solidFill>
              </a:rPr>
              <a:t>10 x £3 = £30</a:t>
            </a:r>
          </a:p>
        </p:txBody>
      </p:sp>
      <p:sp>
        <p:nvSpPr>
          <p:cNvPr id="11" name="Rectangle 10">
            <a:extLst>
              <a:ext uri="{FF2B5EF4-FFF2-40B4-BE49-F238E27FC236}">
                <a16:creationId xmlns:a16="http://schemas.microsoft.com/office/drawing/2014/main" id="{80A91464-EAA3-49BB-A15E-BB0451A53775}"/>
              </a:ext>
            </a:extLst>
          </p:cNvPr>
          <p:cNvSpPr/>
          <p:nvPr/>
        </p:nvSpPr>
        <p:spPr>
          <a:xfrm>
            <a:off x="5308981" y="4834171"/>
            <a:ext cx="2715906" cy="584775"/>
          </a:xfrm>
          <a:prstGeom prst="rect">
            <a:avLst/>
          </a:prstGeom>
        </p:spPr>
        <p:txBody>
          <a:bodyPr wrap="square">
            <a:spAutoFit/>
          </a:bodyPr>
          <a:lstStyle/>
          <a:p>
            <a:r>
              <a:rPr lang="en-US" sz="3200" dirty="0">
                <a:solidFill>
                  <a:srgbClr val="FF0000"/>
                </a:solidFill>
              </a:rPr>
              <a:t>20 x £5 = £100</a:t>
            </a:r>
          </a:p>
        </p:txBody>
      </p:sp>
      <p:sp>
        <p:nvSpPr>
          <p:cNvPr id="12" name="Rectangle 11">
            <a:extLst>
              <a:ext uri="{FF2B5EF4-FFF2-40B4-BE49-F238E27FC236}">
                <a16:creationId xmlns:a16="http://schemas.microsoft.com/office/drawing/2014/main" id="{3158B8AE-DB7B-412C-92C3-26D541B6EB25}"/>
              </a:ext>
            </a:extLst>
          </p:cNvPr>
          <p:cNvSpPr/>
          <p:nvPr/>
        </p:nvSpPr>
        <p:spPr>
          <a:xfrm>
            <a:off x="8024887" y="4351643"/>
            <a:ext cx="3749410" cy="1077218"/>
          </a:xfrm>
          <a:prstGeom prst="rect">
            <a:avLst/>
          </a:prstGeom>
        </p:spPr>
        <p:txBody>
          <a:bodyPr wrap="square">
            <a:spAutoFit/>
          </a:bodyPr>
          <a:lstStyle/>
          <a:p>
            <a:r>
              <a:rPr lang="en-US" sz="3200" dirty="0">
                <a:solidFill>
                  <a:srgbClr val="FF0000"/>
                </a:solidFill>
              </a:rPr>
              <a:t>Wrong! That adds up to £130, not £110</a:t>
            </a:r>
          </a:p>
        </p:txBody>
      </p:sp>
      <p:sp>
        <p:nvSpPr>
          <p:cNvPr id="13" name="Rectangle 12">
            <a:extLst>
              <a:ext uri="{FF2B5EF4-FFF2-40B4-BE49-F238E27FC236}">
                <a16:creationId xmlns:a16="http://schemas.microsoft.com/office/drawing/2014/main" id="{BDEE1A4B-5945-41AF-8E3E-014B859A70BD}"/>
              </a:ext>
            </a:extLst>
          </p:cNvPr>
          <p:cNvSpPr/>
          <p:nvPr/>
        </p:nvSpPr>
        <p:spPr>
          <a:xfrm>
            <a:off x="413238" y="5502153"/>
            <a:ext cx="4936683"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20 children</a:t>
            </a:r>
            <a:r>
              <a:rPr lang="en-US" sz="3200" dirty="0">
                <a:solidFill>
                  <a:srgbClr val="FF0000"/>
                </a:solidFill>
              </a:rPr>
              <a:t> paid £3? </a:t>
            </a:r>
          </a:p>
        </p:txBody>
      </p:sp>
      <p:sp>
        <p:nvSpPr>
          <p:cNvPr id="14" name="Rectangle 13">
            <a:extLst>
              <a:ext uri="{FF2B5EF4-FFF2-40B4-BE49-F238E27FC236}">
                <a16:creationId xmlns:a16="http://schemas.microsoft.com/office/drawing/2014/main" id="{2D08700A-01CC-4BF2-A774-1F38D673AAEC}"/>
              </a:ext>
            </a:extLst>
          </p:cNvPr>
          <p:cNvSpPr/>
          <p:nvPr/>
        </p:nvSpPr>
        <p:spPr>
          <a:xfrm>
            <a:off x="5308981" y="5495818"/>
            <a:ext cx="4759262" cy="584775"/>
          </a:xfrm>
          <a:prstGeom prst="rect">
            <a:avLst/>
          </a:prstGeom>
        </p:spPr>
        <p:txBody>
          <a:bodyPr wrap="square">
            <a:spAutoFit/>
          </a:bodyPr>
          <a:lstStyle/>
          <a:p>
            <a:r>
              <a:rPr lang="en-US" sz="3200" dirty="0">
                <a:solidFill>
                  <a:srgbClr val="FF0000"/>
                </a:solidFill>
              </a:rPr>
              <a:t>20 x £3 = £60</a:t>
            </a:r>
          </a:p>
        </p:txBody>
      </p:sp>
      <p:sp>
        <p:nvSpPr>
          <p:cNvPr id="15" name="Rectangle 14">
            <a:extLst>
              <a:ext uri="{FF2B5EF4-FFF2-40B4-BE49-F238E27FC236}">
                <a16:creationId xmlns:a16="http://schemas.microsoft.com/office/drawing/2014/main" id="{6535BE17-55F6-407A-B27A-F69DFD3AC27E}"/>
              </a:ext>
            </a:extLst>
          </p:cNvPr>
          <p:cNvSpPr/>
          <p:nvPr/>
        </p:nvSpPr>
        <p:spPr>
          <a:xfrm>
            <a:off x="5308981" y="5981514"/>
            <a:ext cx="2715906" cy="584775"/>
          </a:xfrm>
          <a:prstGeom prst="rect">
            <a:avLst/>
          </a:prstGeom>
        </p:spPr>
        <p:txBody>
          <a:bodyPr wrap="square">
            <a:spAutoFit/>
          </a:bodyPr>
          <a:lstStyle/>
          <a:p>
            <a:r>
              <a:rPr lang="en-US" sz="3200" dirty="0">
                <a:solidFill>
                  <a:srgbClr val="FF0000"/>
                </a:solidFill>
              </a:rPr>
              <a:t>10 x £5 = £50</a:t>
            </a:r>
          </a:p>
        </p:txBody>
      </p:sp>
      <p:sp>
        <p:nvSpPr>
          <p:cNvPr id="16" name="Rectangle 15">
            <a:extLst>
              <a:ext uri="{FF2B5EF4-FFF2-40B4-BE49-F238E27FC236}">
                <a16:creationId xmlns:a16="http://schemas.microsoft.com/office/drawing/2014/main" id="{62D0A802-3C20-4922-89DE-F1625E2E01CB}"/>
              </a:ext>
            </a:extLst>
          </p:cNvPr>
          <p:cNvSpPr/>
          <p:nvPr/>
        </p:nvSpPr>
        <p:spPr>
          <a:xfrm>
            <a:off x="7874759" y="5498986"/>
            <a:ext cx="4326337" cy="1077218"/>
          </a:xfrm>
          <a:prstGeom prst="rect">
            <a:avLst/>
          </a:prstGeom>
        </p:spPr>
        <p:txBody>
          <a:bodyPr wrap="square">
            <a:spAutoFit/>
          </a:bodyPr>
          <a:lstStyle/>
          <a:p>
            <a:r>
              <a:rPr lang="en-US" sz="3200" b="1" dirty="0">
                <a:solidFill>
                  <a:srgbClr val="FF0000"/>
                </a:solidFill>
              </a:rPr>
              <a:t>20 children are taking their own packed lunch. </a:t>
            </a:r>
          </a:p>
        </p:txBody>
      </p:sp>
    </p:spTree>
    <p:extLst>
      <p:ext uri="{BB962C8B-B14F-4D97-AF65-F5344CB8AC3E}">
        <p14:creationId xmlns:p14="http://schemas.microsoft.com/office/powerpoint/2010/main" val="651987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FD835F5-A61A-484C-BC0E-E7DD8CA73501}"/>
              </a:ext>
            </a:extLst>
          </p:cNvPr>
          <p:cNvPicPr>
            <a:picLocks noChangeAspect="1"/>
          </p:cNvPicPr>
          <p:nvPr/>
        </p:nvPicPr>
        <p:blipFill>
          <a:blip r:embed="rId3"/>
          <a:stretch>
            <a:fillRect/>
          </a:stretch>
        </p:blipFill>
        <p:spPr>
          <a:xfrm>
            <a:off x="2714683" y="169426"/>
            <a:ext cx="8884650" cy="4078075"/>
          </a:xfrm>
          <a:prstGeom prst="rect">
            <a:avLst/>
          </a:prstGeom>
        </p:spPr>
      </p:pic>
      <p:sp>
        <p:nvSpPr>
          <p:cNvPr id="2" name="Rectangle 1">
            <a:extLst>
              <a:ext uri="{FF2B5EF4-FFF2-40B4-BE49-F238E27FC236}">
                <a16:creationId xmlns:a16="http://schemas.microsoft.com/office/drawing/2014/main" id="{BEBDCA39-4B28-44B2-B908-D38E08DADA2A}"/>
              </a:ext>
            </a:extLst>
          </p:cNvPr>
          <p:cNvSpPr/>
          <p:nvPr/>
        </p:nvSpPr>
        <p:spPr>
          <a:xfrm>
            <a:off x="103032" y="62887"/>
            <a:ext cx="506702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69E170CD-8FC3-41B3-BE19-38314EF5B778}"/>
              </a:ext>
            </a:extLst>
          </p:cNvPr>
          <p:cNvSpPr/>
          <p:nvPr/>
        </p:nvSpPr>
        <p:spPr>
          <a:xfrm>
            <a:off x="319003" y="885760"/>
            <a:ext cx="3982064"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17334E2D-6231-4C04-ADCE-8CF2570E0109}"/>
              </a:ext>
            </a:extLst>
          </p:cNvPr>
          <p:cNvSpPr/>
          <p:nvPr/>
        </p:nvSpPr>
        <p:spPr>
          <a:xfrm>
            <a:off x="5067651"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48°</a:t>
            </a:r>
          </a:p>
        </p:txBody>
      </p:sp>
      <p:sp>
        <p:nvSpPr>
          <p:cNvPr id="6" name="Rectangle 5">
            <a:extLst>
              <a:ext uri="{FF2B5EF4-FFF2-40B4-BE49-F238E27FC236}">
                <a16:creationId xmlns:a16="http://schemas.microsoft.com/office/drawing/2014/main" id="{0F17EB63-24B9-4D6E-B277-30F59E6A3D68}"/>
              </a:ext>
            </a:extLst>
          </p:cNvPr>
          <p:cNvSpPr/>
          <p:nvPr/>
        </p:nvSpPr>
        <p:spPr>
          <a:xfrm>
            <a:off x="319003" y="1997922"/>
            <a:ext cx="3694197"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7" name="Rectangle 6">
            <a:extLst>
              <a:ext uri="{FF2B5EF4-FFF2-40B4-BE49-F238E27FC236}">
                <a16:creationId xmlns:a16="http://schemas.microsoft.com/office/drawing/2014/main" id="{0B616B0D-CFF9-4E81-A7DD-81B80DF21F31}"/>
              </a:ext>
            </a:extLst>
          </p:cNvPr>
          <p:cNvSpPr/>
          <p:nvPr/>
        </p:nvSpPr>
        <p:spPr>
          <a:xfrm>
            <a:off x="6096000" y="4481265"/>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- 70° - 48°</a:t>
            </a:r>
          </a:p>
        </p:txBody>
      </p:sp>
      <p:cxnSp>
        <p:nvCxnSpPr>
          <p:cNvPr id="9" name="Straight Arrow Connector 8">
            <a:extLst>
              <a:ext uri="{FF2B5EF4-FFF2-40B4-BE49-F238E27FC236}">
                <a16:creationId xmlns:a16="http://schemas.microsoft.com/office/drawing/2014/main" id="{818A2E3F-35D0-402C-995D-6C19189CAC04}"/>
              </a:ext>
            </a:extLst>
          </p:cNvPr>
          <p:cNvCxnSpPr/>
          <p:nvPr/>
        </p:nvCxnSpPr>
        <p:spPr>
          <a:xfrm flipV="1">
            <a:off x="8665651" y="375216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8DE59A3-3813-40D3-AFEF-BFA926AADCDC}"/>
              </a:ext>
            </a:extLst>
          </p:cNvPr>
          <p:cNvSpPr/>
          <p:nvPr/>
        </p:nvSpPr>
        <p:spPr>
          <a:xfrm>
            <a:off x="8270343"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62°</a:t>
            </a:r>
          </a:p>
        </p:txBody>
      </p:sp>
      <p:sp>
        <p:nvSpPr>
          <p:cNvPr id="11" name="Rectangle 10">
            <a:extLst>
              <a:ext uri="{FF2B5EF4-FFF2-40B4-BE49-F238E27FC236}">
                <a16:creationId xmlns:a16="http://schemas.microsoft.com/office/drawing/2014/main" id="{54F5FBC5-BDFE-4A9B-8182-7A847ACDF52A}"/>
              </a:ext>
            </a:extLst>
          </p:cNvPr>
          <p:cNvSpPr/>
          <p:nvPr/>
        </p:nvSpPr>
        <p:spPr>
          <a:xfrm>
            <a:off x="3164344" y="4481265"/>
            <a:ext cx="2569651"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- 132°</a:t>
            </a:r>
          </a:p>
        </p:txBody>
      </p:sp>
      <p:cxnSp>
        <p:nvCxnSpPr>
          <p:cNvPr id="12" name="Straight Arrow Connector 11">
            <a:extLst>
              <a:ext uri="{FF2B5EF4-FFF2-40B4-BE49-F238E27FC236}">
                <a16:creationId xmlns:a16="http://schemas.microsoft.com/office/drawing/2014/main" id="{5B7CAA86-E3A2-4542-B82C-4D7C421D6C7E}"/>
              </a:ext>
            </a:extLst>
          </p:cNvPr>
          <p:cNvCxnSpPr/>
          <p:nvPr/>
        </p:nvCxnSpPr>
        <p:spPr>
          <a:xfrm flipV="1">
            <a:off x="4650260" y="375216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A1BB888-62D1-44C8-88A0-3B114BADADBB}"/>
              </a:ext>
            </a:extLst>
          </p:cNvPr>
          <p:cNvSpPr/>
          <p:nvPr/>
        </p:nvSpPr>
        <p:spPr>
          <a:xfrm>
            <a:off x="10150709" y="3263785"/>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118°</a:t>
            </a:r>
          </a:p>
        </p:txBody>
      </p:sp>
      <p:sp>
        <p:nvSpPr>
          <p:cNvPr id="14" name="Rectangle 13">
            <a:extLst>
              <a:ext uri="{FF2B5EF4-FFF2-40B4-BE49-F238E27FC236}">
                <a16:creationId xmlns:a16="http://schemas.microsoft.com/office/drawing/2014/main" id="{91447922-86DC-43CB-A659-0DE3011BCF9F}"/>
              </a:ext>
            </a:extLst>
          </p:cNvPr>
          <p:cNvSpPr/>
          <p:nvPr/>
        </p:nvSpPr>
        <p:spPr>
          <a:xfrm>
            <a:off x="7906810" y="4477735"/>
            <a:ext cx="2569651"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- 62°</a:t>
            </a:r>
          </a:p>
        </p:txBody>
      </p:sp>
      <p:cxnSp>
        <p:nvCxnSpPr>
          <p:cNvPr id="15" name="Straight Arrow Connector 14">
            <a:extLst>
              <a:ext uri="{FF2B5EF4-FFF2-40B4-BE49-F238E27FC236}">
                <a16:creationId xmlns:a16="http://schemas.microsoft.com/office/drawing/2014/main" id="{2E1E6876-70C1-4943-A996-0C7E04B4B722}"/>
              </a:ext>
            </a:extLst>
          </p:cNvPr>
          <p:cNvCxnSpPr/>
          <p:nvPr/>
        </p:nvCxnSpPr>
        <p:spPr>
          <a:xfrm flipV="1">
            <a:off x="9392726" y="374863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389FBFD4-1ACE-467E-B358-F4C47A30F6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36220D56-10D4-44D6-92C4-484D48B038B7}"/>
              </a:ext>
            </a:extLst>
          </p:cNvPr>
          <p:cNvSpPr/>
          <p:nvPr/>
        </p:nvSpPr>
        <p:spPr>
          <a:xfrm>
            <a:off x="56122" y="50000"/>
            <a:ext cx="11581695" cy="1569660"/>
          </a:xfrm>
          <a:prstGeom prst="rect">
            <a:avLst/>
          </a:prstGeom>
        </p:spPr>
        <p:txBody>
          <a:bodyPr wrap="square">
            <a:spAutoFit/>
          </a:bodyPr>
          <a:lstStyle/>
          <a:p>
            <a:r>
              <a:rPr lang="en-US" sz="3200" b="1" dirty="0"/>
              <a:t>Write the missing numbers in the sequence.</a:t>
            </a:r>
          </a:p>
          <a:p>
            <a:endParaRPr lang="en-US" sz="3200" b="1" dirty="0"/>
          </a:p>
          <a:p>
            <a:r>
              <a:rPr lang="en-US" sz="3200" b="1" dirty="0"/>
              <a:t>                                 467,050          468,050          469,050</a:t>
            </a:r>
          </a:p>
        </p:txBody>
      </p:sp>
      <p:pic>
        <p:nvPicPr>
          <p:cNvPr id="19" name="Picture 1">
            <a:extLst>
              <a:ext uri="{FF2B5EF4-FFF2-40B4-BE49-F238E27FC236}">
                <a16:creationId xmlns:a16="http://schemas.microsoft.com/office/drawing/2014/main" id="{042E9A41-2C10-441B-9156-4E45A385C8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731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
            <a:extLst>
              <a:ext uri="{FF2B5EF4-FFF2-40B4-BE49-F238E27FC236}">
                <a16:creationId xmlns:a16="http://schemas.microsoft.com/office/drawing/2014/main" id="{F018B7F4-900B-4EDF-A375-F84AB390F6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410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20">
            <a:extLst>
              <a:ext uri="{FF2B5EF4-FFF2-40B4-BE49-F238E27FC236}">
                <a16:creationId xmlns:a16="http://schemas.microsoft.com/office/drawing/2014/main" id="{4DDA8D7C-59CE-46D4-9F2D-BED0D6D6CEC7}"/>
              </a:ext>
            </a:extLst>
          </p:cNvPr>
          <p:cNvSpPr txBox="1"/>
          <p:nvPr/>
        </p:nvSpPr>
        <p:spPr>
          <a:xfrm>
            <a:off x="9778346" y="994351"/>
            <a:ext cx="2127219" cy="584775"/>
          </a:xfrm>
          <a:prstGeom prst="rect">
            <a:avLst/>
          </a:prstGeom>
          <a:noFill/>
        </p:spPr>
        <p:txBody>
          <a:bodyPr wrap="square" rtlCol="0">
            <a:spAutoFit/>
          </a:bodyPr>
          <a:lstStyle/>
          <a:p>
            <a:r>
              <a:rPr lang="en-GB" sz="3200" b="1" dirty="0">
                <a:solidFill>
                  <a:srgbClr val="FF0000"/>
                </a:solidFill>
              </a:rPr>
              <a:t>470,050</a:t>
            </a:r>
          </a:p>
        </p:txBody>
      </p:sp>
      <p:sp>
        <p:nvSpPr>
          <p:cNvPr id="22" name="TextBox 21">
            <a:extLst>
              <a:ext uri="{FF2B5EF4-FFF2-40B4-BE49-F238E27FC236}">
                <a16:creationId xmlns:a16="http://schemas.microsoft.com/office/drawing/2014/main" id="{FF2540C6-0B89-47AD-9900-084EC4036FAE}"/>
              </a:ext>
            </a:extLst>
          </p:cNvPr>
          <p:cNvSpPr txBox="1"/>
          <p:nvPr/>
        </p:nvSpPr>
        <p:spPr>
          <a:xfrm>
            <a:off x="903656" y="1002227"/>
            <a:ext cx="2127219" cy="584775"/>
          </a:xfrm>
          <a:prstGeom prst="rect">
            <a:avLst/>
          </a:prstGeom>
          <a:noFill/>
        </p:spPr>
        <p:txBody>
          <a:bodyPr wrap="square" rtlCol="0">
            <a:spAutoFit/>
          </a:bodyPr>
          <a:lstStyle/>
          <a:p>
            <a:r>
              <a:rPr lang="en-GB" sz="3200" b="1" dirty="0">
                <a:solidFill>
                  <a:srgbClr val="FF0000"/>
                </a:solidFill>
              </a:rPr>
              <a:t>466,050</a:t>
            </a:r>
          </a:p>
        </p:txBody>
      </p:sp>
      <p:sp>
        <p:nvSpPr>
          <p:cNvPr id="23" name="Rectangle 22">
            <a:extLst>
              <a:ext uri="{FF2B5EF4-FFF2-40B4-BE49-F238E27FC236}">
                <a16:creationId xmlns:a16="http://schemas.microsoft.com/office/drawing/2014/main" id="{EDD46235-5BFD-48A0-BB6D-5EF5D404F3D6}"/>
              </a:ext>
            </a:extLst>
          </p:cNvPr>
          <p:cNvSpPr/>
          <p:nvPr/>
        </p:nvSpPr>
        <p:spPr>
          <a:xfrm>
            <a:off x="3136669" y="1080654"/>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9F927A4-1CC0-4B29-B54B-E95B2E97E03D}"/>
              </a:ext>
            </a:extLst>
          </p:cNvPr>
          <p:cNvSpPr/>
          <p:nvPr/>
        </p:nvSpPr>
        <p:spPr>
          <a:xfrm>
            <a:off x="5392919" y="1077591"/>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565CC94E-8675-482E-B236-91DA0F932C63}"/>
              </a:ext>
            </a:extLst>
          </p:cNvPr>
          <p:cNvSpPr/>
          <p:nvPr/>
        </p:nvSpPr>
        <p:spPr>
          <a:xfrm>
            <a:off x="7662122" y="1077591"/>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5254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12"/>
                                        </p:tgtEl>
                                      </p:cBhvr>
                                    </p:animEffect>
                                    <p:set>
                                      <p:cBhvr>
                                        <p:cTn id="23" dur="1" fill="hold">
                                          <p:stCondLst>
                                            <p:cond delay="499"/>
                                          </p:stCondLst>
                                        </p:cTn>
                                        <p:tgtEl>
                                          <p:spTgt spid="12"/>
                                        </p:tgtEl>
                                        <p:attrNameLst>
                                          <p:attrName>style.visibility</p:attrName>
                                        </p:attrNameLst>
                                      </p:cBhvr>
                                      <p:to>
                                        <p:strVal val="hidden"/>
                                      </p:to>
                                    </p:se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par>
                                <p:cTn id="38" presetID="10" presetClass="entr" presetSubtype="0" fill="hold"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9"/>
                                        </p:tgtEl>
                                      </p:cBhvr>
                                    </p:animEffect>
                                    <p:set>
                                      <p:cBhvr>
                                        <p:cTn id="48" dur="1" fill="hold">
                                          <p:stCondLst>
                                            <p:cond delay="499"/>
                                          </p:stCondLst>
                                        </p:cTn>
                                        <p:tgtEl>
                                          <p:spTgt spid="9"/>
                                        </p:tgtEl>
                                        <p:attrNameLst>
                                          <p:attrName>style.visibility</p:attrName>
                                        </p:attrNameLst>
                                      </p:cBhvr>
                                      <p:to>
                                        <p:strVal val="hidden"/>
                                      </p:to>
                                    </p:set>
                                  </p:childTnLst>
                                </p:cTn>
                              </p:par>
                            </p:childTnLst>
                          </p:cTn>
                        </p:par>
                        <p:par>
                          <p:cTn id="49" fill="hold">
                            <p:stCondLst>
                              <p:cond delay="500"/>
                            </p:stCondLst>
                            <p:childTnLst>
                              <p:par>
                                <p:cTn id="50" presetID="10" presetClass="entr" presetSubtype="0"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fade">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grpId="1" nodeType="clickEffect">
                                  <p:stCondLst>
                                    <p:cond delay="0"/>
                                  </p:stCondLst>
                                  <p:childTnLst>
                                    <p:animEffect transition="out" filter="fade">
                                      <p:cBhvr>
                                        <p:cTn id="64" dur="500"/>
                                        <p:tgtEl>
                                          <p:spTgt spid="14"/>
                                        </p:tgtEl>
                                      </p:cBhvr>
                                    </p:animEffect>
                                    <p:set>
                                      <p:cBhvr>
                                        <p:cTn id="65" dur="1" fill="hold">
                                          <p:stCondLst>
                                            <p:cond delay="499"/>
                                          </p:stCondLst>
                                        </p:cTn>
                                        <p:tgtEl>
                                          <p:spTgt spid="1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15"/>
                                        </p:tgtEl>
                                      </p:cBhvr>
                                    </p:animEffect>
                                    <p:set>
                                      <p:cBhvr>
                                        <p:cTn id="68" dur="1" fill="hold">
                                          <p:stCondLst>
                                            <p:cond delay="499"/>
                                          </p:stCondLst>
                                        </p:cTn>
                                        <p:tgtEl>
                                          <p:spTgt spid="15"/>
                                        </p:tgtEl>
                                        <p:attrNameLst>
                                          <p:attrName>style.visibility</p:attrName>
                                        </p:attrNameLst>
                                      </p:cBhvr>
                                      <p:to>
                                        <p:strVal val="hidden"/>
                                      </p:to>
                                    </p:set>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fade">
                                      <p:cBhvr>
                                        <p:cTn id="72" dur="500"/>
                                        <p:tgtEl>
                                          <p:spTgt spid="1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
                                        </p:tgtEl>
                                      </p:cBhvr>
                                    </p:animEffect>
                                    <p:set>
                                      <p:cBhvr>
                                        <p:cTn id="77" dur="1" fill="hold">
                                          <p:stCondLst>
                                            <p:cond delay="499"/>
                                          </p:stCondLst>
                                        </p:cTn>
                                        <p:tgtEl>
                                          <p:spTgt spid="4"/>
                                        </p:tgtEl>
                                        <p:attrNameLst>
                                          <p:attrName>style.visibility</p:attrName>
                                        </p:attrNameLst>
                                      </p:cBhvr>
                                      <p:to>
                                        <p:strVal val="hidden"/>
                                      </p:to>
                                    </p:set>
                                  </p:childTnLst>
                                </p:cTn>
                              </p:par>
                              <p:par>
                                <p:cTn id="78" presetID="10" presetClass="exit" presetSubtype="0" fill="hold" grpId="2" nodeType="withEffect">
                                  <p:stCondLst>
                                    <p:cond delay="0"/>
                                  </p:stCondLst>
                                  <p:childTnLst>
                                    <p:animEffect transition="out" filter="fade">
                                      <p:cBhvr>
                                        <p:cTn id="79" dur="500"/>
                                        <p:tgtEl>
                                          <p:spTgt spid="11"/>
                                        </p:tgtEl>
                                      </p:cBhvr>
                                    </p:animEffect>
                                    <p:set>
                                      <p:cBhvr>
                                        <p:cTn id="80" dur="1" fill="hold">
                                          <p:stCondLst>
                                            <p:cond delay="499"/>
                                          </p:stCondLst>
                                        </p:cTn>
                                        <p:tgtEl>
                                          <p:spTgt spid="11"/>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12"/>
                                        </p:tgtEl>
                                      </p:cBhvr>
                                    </p:animEffect>
                                    <p:set>
                                      <p:cBhvr>
                                        <p:cTn id="83" dur="1" fill="hold">
                                          <p:stCondLst>
                                            <p:cond delay="499"/>
                                          </p:stCondLst>
                                        </p:cTn>
                                        <p:tgtEl>
                                          <p:spTgt spid="12"/>
                                        </p:tgtEl>
                                        <p:attrNameLst>
                                          <p:attrName>style.visibility</p:attrName>
                                        </p:attrNameLst>
                                      </p:cBhvr>
                                      <p:to>
                                        <p:strVal val="hidden"/>
                                      </p:to>
                                    </p:set>
                                  </p:childTnLst>
                                </p:cTn>
                              </p:par>
                              <p:par>
                                <p:cTn id="84" presetID="10" presetClass="exit" presetSubtype="0" fill="hold" grpId="1" nodeType="withEffect">
                                  <p:stCondLst>
                                    <p:cond delay="0"/>
                                  </p:stCondLst>
                                  <p:childTnLst>
                                    <p:animEffect transition="out" filter="fade">
                                      <p:cBhvr>
                                        <p:cTn id="85" dur="500"/>
                                        <p:tgtEl>
                                          <p:spTgt spid="5"/>
                                        </p:tgtEl>
                                      </p:cBhvr>
                                    </p:animEffect>
                                    <p:set>
                                      <p:cBhvr>
                                        <p:cTn id="86" dur="1" fill="hold">
                                          <p:stCondLst>
                                            <p:cond delay="499"/>
                                          </p:stCondLst>
                                        </p:cTn>
                                        <p:tgtEl>
                                          <p:spTgt spid="5"/>
                                        </p:tgtEl>
                                        <p:attrNameLst>
                                          <p:attrName>style.visibility</p:attrName>
                                        </p:attrNameLst>
                                      </p:cBhvr>
                                      <p:to>
                                        <p:strVal val="hidden"/>
                                      </p:to>
                                    </p:set>
                                  </p:childTnLst>
                                </p:cTn>
                              </p:par>
                              <p:par>
                                <p:cTn id="87" presetID="10" presetClass="exit" presetSubtype="0" fill="hold" grpId="1" nodeType="withEffect">
                                  <p:stCondLst>
                                    <p:cond delay="0"/>
                                  </p:stCondLst>
                                  <p:childTnLst>
                                    <p:animEffect transition="out" filter="fade">
                                      <p:cBhvr>
                                        <p:cTn id="88" dur="500"/>
                                        <p:tgtEl>
                                          <p:spTgt spid="6"/>
                                        </p:tgtEl>
                                      </p:cBhvr>
                                    </p:animEffect>
                                    <p:set>
                                      <p:cBhvr>
                                        <p:cTn id="89" dur="1" fill="hold">
                                          <p:stCondLst>
                                            <p:cond delay="499"/>
                                          </p:stCondLst>
                                        </p:cTn>
                                        <p:tgtEl>
                                          <p:spTgt spid="6"/>
                                        </p:tgtEl>
                                        <p:attrNameLst>
                                          <p:attrName>style.visibility</p:attrName>
                                        </p:attrNameLst>
                                      </p:cBhvr>
                                      <p:to>
                                        <p:strVal val="hidden"/>
                                      </p:to>
                                    </p:set>
                                  </p:childTnLst>
                                </p:cTn>
                              </p:par>
                              <p:par>
                                <p:cTn id="90" presetID="10" presetClass="exit" presetSubtype="0" fill="hold" grpId="2" nodeType="withEffect">
                                  <p:stCondLst>
                                    <p:cond delay="0"/>
                                  </p:stCondLst>
                                  <p:childTnLst>
                                    <p:animEffect transition="out" filter="fade">
                                      <p:cBhvr>
                                        <p:cTn id="91" dur="500"/>
                                        <p:tgtEl>
                                          <p:spTgt spid="7"/>
                                        </p:tgtEl>
                                      </p:cBhvr>
                                    </p:animEffect>
                                    <p:set>
                                      <p:cBhvr>
                                        <p:cTn id="92" dur="1" fill="hold">
                                          <p:stCondLst>
                                            <p:cond delay="499"/>
                                          </p:stCondLst>
                                        </p:cTn>
                                        <p:tgtEl>
                                          <p:spTgt spid="7"/>
                                        </p:tgtEl>
                                        <p:attrNameLst>
                                          <p:attrName>style.visibility</p:attrName>
                                        </p:attrNameLst>
                                      </p:cBhvr>
                                      <p:to>
                                        <p:strVal val="hidden"/>
                                      </p:to>
                                    </p:set>
                                  </p:childTnLst>
                                </p:cTn>
                              </p:par>
                              <p:par>
                                <p:cTn id="93" presetID="10" presetClass="exit" presetSubtype="0" fill="hold" nodeType="withEffect">
                                  <p:stCondLst>
                                    <p:cond delay="0"/>
                                  </p:stCondLst>
                                  <p:childTnLst>
                                    <p:animEffect transition="out" filter="fade">
                                      <p:cBhvr>
                                        <p:cTn id="94" dur="500"/>
                                        <p:tgtEl>
                                          <p:spTgt spid="9"/>
                                        </p:tgtEl>
                                      </p:cBhvr>
                                    </p:animEffect>
                                    <p:set>
                                      <p:cBhvr>
                                        <p:cTn id="95" dur="1" fill="hold">
                                          <p:stCondLst>
                                            <p:cond delay="499"/>
                                          </p:stCondLst>
                                        </p:cTn>
                                        <p:tgtEl>
                                          <p:spTgt spid="9"/>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10"/>
                                        </p:tgtEl>
                                      </p:cBhvr>
                                    </p:animEffect>
                                    <p:set>
                                      <p:cBhvr>
                                        <p:cTn id="98" dur="1" fill="hold">
                                          <p:stCondLst>
                                            <p:cond delay="499"/>
                                          </p:stCondLst>
                                        </p:cTn>
                                        <p:tgtEl>
                                          <p:spTgt spid="10"/>
                                        </p:tgtEl>
                                        <p:attrNameLst>
                                          <p:attrName>style.visibility</p:attrName>
                                        </p:attrNameLst>
                                      </p:cBhvr>
                                      <p:to>
                                        <p:strVal val="hidden"/>
                                      </p:to>
                                    </p:set>
                                  </p:childTnLst>
                                </p:cTn>
                              </p:par>
                              <p:par>
                                <p:cTn id="99" presetID="10" presetClass="exit" presetSubtype="0" fill="hold" grpId="2" nodeType="withEffect">
                                  <p:stCondLst>
                                    <p:cond delay="0"/>
                                  </p:stCondLst>
                                  <p:childTnLst>
                                    <p:animEffect transition="out" filter="fade">
                                      <p:cBhvr>
                                        <p:cTn id="100" dur="500"/>
                                        <p:tgtEl>
                                          <p:spTgt spid="14"/>
                                        </p:tgtEl>
                                      </p:cBhvr>
                                    </p:animEffect>
                                    <p:set>
                                      <p:cBhvr>
                                        <p:cTn id="101" dur="1" fill="hold">
                                          <p:stCondLst>
                                            <p:cond delay="499"/>
                                          </p:stCondLst>
                                        </p:cTn>
                                        <p:tgtEl>
                                          <p:spTgt spid="14"/>
                                        </p:tgtEl>
                                        <p:attrNameLst>
                                          <p:attrName>style.visibility</p:attrName>
                                        </p:attrNameLst>
                                      </p:cBhvr>
                                      <p:to>
                                        <p:strVal val="hidden"/>
                                      </p:to>
                                    </p:set>
                                  </p:childTnLst>
                                </p:cTn>
                              </p:par>
                              <p:par>
                                <p:cTn id="102" presetID="10" presetClass="exit" presetSubtype="0" fill="hold" nodeType="withEffect">
                                  <p:stCondLst>
                                    <p:cond delay="0"/>
                                  </p:stCondLst>
                                  <p:childTnLst>
                                    <p:animEffect transition="out" filter="fade">
                                      <p:cBhvr>
                                        <p:cTn id="103" dur="500"/>
                                        <p:tgtEl>
                                          <p:spTgt spid="15"/>
                                        </p:tgtEl>
                                      </p:cBhvr>
                                    </p:animEffect>
                                    <p:set>
                                      <p:cBhvr>
                                        <p:cTn id="104" dur="1" fill="hold">
                                          <p:stCondLst>
                                            <p:cond delay="499"/>
                                          </p:stCondLst>
                                        </p:cTn>
                                        <p:tgtEl>
                                          <p:spTgt spid="15"/>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500"/>
                                        <p:tgtEl>
                                          <p:spTgt spid="13"/>
                                        </p:tgtEl>
                                      </p:cBhvr>
                                    </p:animEffect>
                                    <p:set>
                                      <p:cBhvr>
                                        <p:cTn id="107" dur="1" fill="hold">
                                          <p:stCondLst>
                                            <p:cond delay="499"/>
                                          </p:stCondLst>
                                        </p:cTn>
                                        <p:tgtEl>
                                          <p:spTgt spid="13"/>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3"/>
                                        </p:tgtEl>
                                      </p:cBhvr>
                                    </p:animEffect>
                                    <p:set>
                                      <p:cBhvr>
                                        <p:cTn id="110" dur="1" fill="hold">
                                          <p:stCondLst>
                                            <p:cond delay="499"/>
                                          </p:stCondLst>
                                        </p:cTn>
                                        <p:tgtEl>
                                          <p:spTgt spid="3"/>
                                        </p:tgtEl>
                                        <p:attrNameLst>
                                          <p:attrName>style.visibility</p:attrName>
                                        </p:attrNameLst>
                                      </p:cBhvr>
                                      <p:to>
                                        <p:strVal val="hidden"/>
                                      </p:to>
                                    </p:set>
                                  </p:childTnLst>
                                </p:cTn>
                              </p:par>
                              <p:par>
                                <p:cTn id="111" presetID="10" presetClass="exit" presetSubtype="0" fill="hold" grpId="0" nodeType="withEffect">
                                  <p:stCondLst>
                                    <p:cond delay="0"/>
                                  </p:stCondLst>
                                  <p:childTnLst>
                                    <p:animEffect transition="out" filter="fade">
                                      <p:cBhvr>
                                        <p:cTn id="112" dur="500"/>
                                        <p:tgtEl>
                                          <p:spTgt spid="2"/>
                                        </p:tgtEl>
                                      </p:cBhvr>
                                    </p:animEffect>
                                    <p:set>
                                      <p:cBhvr>
                                        <p:cTn id="113" dur="1" fill="hold">
                                          <p:stCondLst>
                                            <p:cond delay="499"/>
                                          </p:stCondLst>
                                        </p:cTn>
                                        <p:tgtEl>
                                          <p:spTgt spid="2"/>
                                        </p:tgtEl>
                                        <p:attrNameLst>
                                          <p:attrName>style.visibility</p:attrName>
                                        </p:attrNameLst>
                                      </p:cBhvr>
                                      <p:to>
                                        <p:strVal val="hidden"/>
                                      </p:to>
                                    </p:set>
                                  </p:childTnLst>
                                </p:cTn>
                              </p:par>
                            </p:childTnLst>
                          </p:cTn>
                        </p:par>
                        <p:par>
                          <p:cTn id="114" fill="hold">
                            <p:stCondLst>
                              <p:cond delay="500"/>
                            </p:stCondLst>
                            <p:childTnLst>
                              <p:par>
                                <p:cTn id="115" presetID="10" presetClass="entr" presetSubtype="0" fill="hold" nodeType="afterEffect">
                                  <p:stCondLst>
                                    <p:cond delay="0"/>
                                  </p:stCondLst>
                                  <p:childTnLst>
                                    <p:set>
                                      <p:cBhvr>
                                        <p:cTn id="116" dur="1" fill="hold">
                                          <p:stCondLst>
                                            <p:cond delay="0"/>
                                          </p:stCondLst>
                                        </p:cTn>
                                        <p:tgtEl>
                                          <p:spTgt spid="19"/>
                                        </p:tgtEl>
                                        <p:attrNameLst>
                                          <p:attrName>style.visibility</p:attrName>
                                        </p:attrNameLst>
                                      </p:cBhvr>
                                      <p:to>
                                        <p:strVal val="visible"/>
                                      </p:to>
                                    </p:set>
                                    <p:animEffect transition="in" filter="fade">
                                      <p:cBhvr>
                                        <p:cTn id="117" dur="500"/>
                                        <p:tgtEl>
                                          <p:spTgt spid="19"/>
                                        </p:tgtEl>
                                      </p:cBhvr>
                                    </p:animEffect>
                                  </p:childTnLst>
                                </p:cTn>
                              </p:par>
                              <p:par>
                                <p:cTn id="118" presetID="10" presetClass="entr" presetSubtype="0" fill="hold" nodeType="withEffect">
                                  <p:stCondLst>
                                    <p:cond delay="0"/>
                                  </p:stCondLst>
                                  <p:childTnLst>
                                    <p:set>
                                      <p:cBhvr>
                                        <p:cTn id="119" dur="1" fill="hold">
                                          <p:stCondLst>
                                            <p:cond delay="0"/>
                                          </p:stCondLst>
                                        </p:cTn>
                                        <p:tgtEl>
                                          <p:spTgt spid="20"/>
                                        </p:tgtEl>
                                        <p:attrNameLst>
                                          <p:attrName>style.visibility</p:attrName>
                                        </p:attrNameLst>
                                      </p:cBhvr>
                                      <p:to>
                                        <p:strVal val="visible"/>
                                      </p:to>
                                    </p:set>
                                    <p:animEffect transition="in" filter="fade">
                                      <p:cBhvr>
                                        <p:cTn id="120" dur="500"/>
                                        <p:tgtEl>
                                          <p:spTgt spid="20"/>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18"/>
                                        </p:tgtEl>
                                        <p:attrNameLst>
                                          <p:attrName>style.visibility</p:attrName>
                                        </p:attrNameLst>
                                      </p:cBhvr>
                                      <p:to>
                                        <p:strVal val="visible"/>
                                      </p:to>
                                    </p:set>
                                    <p:animEffect transition="in" filter="fade">
                                      <p:cBhvr>
                                        <p:cTn id="123" dur="500"/>
                                        <p:tgtEl>
                                          <p:spTgt spid="1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3"/>
                                        </p:tgtEl>
                                        <p:attrNameLst>
                                          <p:attrName>style.visibility</p:attrName>
                                        </p:attrNameLst>
                                      </p:cBhvr>
                                      <p:to>
                                        <p:strVal val="visible"/>
                                      </p:to>
                                    </p:set>
                                    <p:animEffect transition="in" filter="fade">
                                      <p:cBhvr>
                                        <p:cTn id="128" dur="500"/>
                                        <p:tgtEl>
                                          <p:spTgt spid="23"/>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4"/>
                                        </p:tgtEl>
                                        <p:attrNameLst>
                                          <p:attrName>style.visibility</p:attrName>
                                        </p:attrNameLst>
                                      </p:cBhvr>
                                      <p:to>
                                        <p:strVal val="visible"/>
                                      </p:to>
                                    </p:set>
                                    <p:animEffect transition="in" filter="fade">
                                      <p:cBhvr>
                                        <p:cTn id="133" dur="500"/>
                                        <p:tgtEl>
                                          <p:spTgt spid="24"/>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25"/>
                                        </p:tgtEl>
                                        <p:attrNameLst>
                                          <p:attrName>style.visibility</p:attrName>
                                        </p:attrNameLst>
                                      </p:cBhvr>
                                      <p:to>
                                        <p:strVal val="visible"/>
                                      </p:to>
                                    </p:set>
                                    <p:animEffect transition="in" filter="fade">
                                      <p:cBhvr>
                                        <p:cTn id="138" dur="500"/>
                                        <p:tgtEl>
                                          <p:spTgt spid="25"/>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21"/>
                                        </p:tgtEl>
                                        <p:attrNameLst>
                                          <p:attrName>style.visibility</p:attrName>
                                        </p:attrNameLst>
                                      </p:cBhvr>
                                      <p:to>
                                        <p:strVal val="visible"/>
                                      </p:to>
                                    </p:set>
                                    <p:animEffect transition="in" filter="fade">
                                      <p:cBhvr>
                                        <p:cTn id="143" dur="500"/>
                                        <p:tgtEl>
                                          <p:spTgt spid="21"/>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22"/>
                                        </p:tgtEl>
                                        <p:attrNameLst>
                                          <p:attrName>style.visibility</p:attrName>
                                        </p:attrNameLst>
                                      </p:cBhvr>
                                      <p:to>
                                        <p:strVal val="visible"/>
                                      </p:to>
                                    </p:set>
                                    <p:animEffect transition="in" filter="fade">
                                      <p:cBhvr>
                                        <p:cTn id="14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4" grpId="1"/>
      <p:bldP spid="5" grpId="0"/>
      <p:bldP spid="5" grpId="1"/>
      <p:bldP spid="6" grpId="0"/>
      <p:bldP spid="6" grpId="1"/>
      <p:bldP spid="7" grpId="0"/>
      <p:bldP spid="7" grpId="1"/>
      <p:bldP spid="7" grpId="2"/>
      <p:bldP spid="10" grpId="0"/>
      <p:bldP spid="10" grpId="1"/>
      <p:bldP spid="11" grpId="0"/>
      <p:bldP spid="11" grpId="1"/>
      <p:bldP spid="11" grpId="2"/>
      <p:bldP spid="13" grpId="0"/>
      <p:bldP spid="13" grpId="1"/>
      <p:bldP spid="14" grpId="0"/>
      <p:bldP spid="14" grpId="1"/>
      <p:bldP spid="14" grpId="2"/>
      <p:bldP spid="18" grpId="0"/>
      <p:bldP spid="21" grpId="0"/>
      <p:bldP spid="22" grpId="0"/>
      <p:bldP spid="23" grpId="0" animBg="1"/>
      <p:bldP spid="24" grpId="0" animBg="1"/>
      <p:bldP spid="25"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Annie has collected 10p coins.</a:t>
            </a:r>
          </a:p>
          <a:p>
            <a:r>
              <a:rPr lang="en-US" sz="3200" b="1" dirty="0"/>
              <a:t>They are worth £10.</a:t>
            </a:r>
          </a:p>
          <a:p>
            <a:r>
              <a:rPr lang="en-US" sz="3200" b="1" dirty="0"/>
              <a:t>How many 10p coins does Annie have?</a:t>
            </a:r>
          </a:p>
        </p:txBody>
      </p:sp>
      <p:sp>
        <p:nvSpPr>
          <p:cNvPr id="4" name="TextBox 3">
            <a:extLst>
              <a:ext uri="{FF2B5EF4-FFF2-40B4-BE49-F238E27FC236}">
                <a16:creationId xmlns:a16="http://schemas.microsoft.com/office/drawing/2014/main" id="{E3EB0278-DA3C-4D1A-A02A-9C1263522527}"/>
              </a:ext>
            </a:extLst>
          </p:cNvPr>
          <p:cNvSpPr txBox="1"/>
          <p:nvPr/>
        </p:nvSpPr>
        <p:spPr>
          <a:xfrm>
            <a:off x="3517953" y="542442"/>
            <a:ext cx="1469684" cy="584775"/>
          </a:xfrm>
          <a:prstGeom prst="rect">
            <a:avLst/>
          </a:prstGeom>
          <a:noFill/>
        </p:spPr>
        <p:txBody>
          <a:bodyPr wrap="square" rtlCol="0">
            <a:spAutoFit/>
          </a:bodyPr>
          <a:lstStyle/>
          <a:p>
            <a:r>
              <a:rPr lang="en-GB" sz="3200" b="1" dirty="0">
                <a:solidFill>
                  <a:srgbClr val="FF0000"/>
                </a:solidFill>
              </a:rPr>
              <a:t>1000p</a:t>
            </a:r>
          </a:p>
        </p:txBody>
      </p:sp>
      <p:sp>
        <p:nvSpPr>
          <p:cNvPr id="5" name="TextBox 4">
            <a:extLst>
              <a:ext uri="{FF2B5EF4-FFF2-40B4-BE49-F238E27FC236}">
                <a16:creationId xmlns:a16="http://schemas.microsoft.com/office/drawing/2014/main" id="{AD697E53-3AD1-4FAC-80AD-135E42BF4AAC}"/>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1000 ÷ 10 = </a:t>
            </a:r>
          </a:p>
        </p:txBody>
      </p:sp>
      <p:sp>
        <p:nvSpPr>
          <p:cNvPr id="6" name="TextBox 5">
            <a:extLst>
              <a:ext uri="{FF2B5EF4-FFF2-40B4-BE49-F238E27FC236}">
                <a16:creationId xmlns:a16="http://schemas.microsoft.com/office/drawing/2014/main" id="{8FF0436D-556D-4778-A70E-083CFFDB411C}"/>
              </a:ext>
            </a:extLst>
          </p:cNvPr>
          <p:cNvSpPr txBox="1"/>
          <p:nvPr/>
        </p:nvSpPr>
        <p:spPr>
          <a:xfrm>
            <a:off x="2473934" y="1618141"/>
            <a:ext cx="2092278" cy="584775"/>
          </a:xfrm>
          <a:prstGeom prst="rect">
            <a:avLst/>
          </a:prstGeom>
          <a:noFill/>
        </p:spPr>
        <p:txBody>
          <a:bodyPr wrap="square" rtlCol="0">
            <a:spAutoFit/>
          </a:bodyPr>
          <a:lstStyle/>
          <a:p>
            <a:r>
              <a:rPr lang="en-GB" sz="3200" b="1" dirty="0">
                <a:solidFill>
                  <a:srgbClr val="FF0000"/>
                </a:solidFill>
              </a:rPr>
              <a:t>100</a:t>
            </a:r>
          </a:p>
        </p:txBody>
      </p:sp>
      <p:sp>
        <p:nvSpPr>
          <p:cNvPr id="7" name="TextBox 6">
            <a:extLst>
              <a:ext uri="{FF2B5EF4-FFF2-40B4-BE49-F238E27FC236}">
                <a16:creationId xmlns:a16="http://schemas.microsoft.com/office/drawing/2014/main" id="{6C4EAB16-6F46-45C1-AB8B-64049F228A39}"/>
              </a:ext>
            </a:extLst>
          </p:cNvPr>
          <p:cNvSpPr txBox="1"/>
          <p:nvPr/>
        </p:nvSpPr>
        <p:spPr>
          <a:xfrm>
            <a:off x="6699570" y="1033366"/>
            <a:ext cx="2092278" cy="584775"/>
          </a:xfrm>
          <a:prstGeom prst="rect">
            <a:avLst/>
          </a:prstGeom>
          <a:noFill/>
        </p:spPr>
        <p:txBody>
          <a:bodyPr wrap="square" rtlCol="0">
            <a:spAutoFit/>
          </a:bodyPr>
          <a:lstStyle/>
          <a:p>
            <a:r>
              <a:rPr lang="en-GB" sz="3200" b="1" dirty="0">
                <a:solidFill>
                  <a:srgbClr val="FF0000"/>
                </a:solidFill>
              </a:rPr>
              <a:t>100 coins</a:t>
            </a:r>
          </a:p>
        </p:txBody>
      </p:sp>
      <p:sp>
        <p:nvSpPr>
          <p:cNvPr id="8" name="TextBox 7">
            <a:extLst>
              <a:ext uri="{FF2B5EF4-FFF2-40B4-BE49-F238E27FC236}">
                <a16:creationId xmlns:a16="http://schemas.microsoft.com/office/drawing/2014/main" id="{F8A56AF3-241A-417A-B225-D40DA6764944}"/>
              </a:ext>
            </a:extLst>
          </p:cNvPr>
          <p:cNvSpPr txBox="1"/>
          <p:nvPr/>
        </p:nvSpPr>
        <p:spPr>
          <a:xfrm>
            <a:off x="1204242" y="2566407"/>
            <a:ext cx="5015681" cy="584775"/>
          </a:xfrm>
          <a:prstGeom prst="rect">
            <a:avLst/>
          </a:prstGeom>
          <a:noFill/>
        </p:spPr>
        <p:txBody>
          <a:bodyPr wrap="square" rtlCol="0">
            <a:spAutoFit/>
          </a:bodyPr>
          <a:lstStyle/>
          <a:p>
            <a:r>
              <a:rPr lang="en-GB" sz="3200" b="1" dirty="0">
                <a:solidFill>
                  <a:srgbClr val="FF0000"/>
                </a:solidFill>
              </a:rPr>
              <a:t>£1 = 10 coins</a:t>
            </a:r>
          </a:p>
        </p:txBody>
      </p:sp>
      <p:sp>
        <p:nvSpPr>
          <p:cNvPr id="9" name="TextBox 8">
            <a:extLst>
              <a:ext uri="{FF2B5EF4-FFF2-40B4-BE49-F238E27FC236}">
                <a16:creationId xmlns:a16="http://schemas.microsoft.com/office/drawing/2014/main" id="{F274F52D-DF2B-4D7A-BDB7-4311EFCD83C8}"/>
              </a:ext>
            </a:extLst>
          </p:cNvPr>
          <p:cNvSpPr txBox="1"/>
          <p:nvPr/>
        </p:nvSpPr>
        <p:spPr>
          <a:xfrm>
            <a:off x="996426" y="3163256"/>
            <a:ext cx="984776" cy="584775"/>
          </a:xfrm>
          <a:prstGeom prst="rect">
            <a:avLst/>
          </a:prstGeom>
          <a:noFill/>
        </p:spPr>
        <p:txBody>
          <a:bodyPr wrap="square" rtlCol="0">
            <a:spAutoFit/>
          </a:bodyPr>
          <a:lstStyle/>
          <a:p>
            <a:r>
              <a:rPr lang="en-GB" sz="3200" b="1" dirty="0">
                <a:solidFill>
                  <a:srgbClr val="FF0000"/>
                </a:solidFill>
              </a:rPr>
              <a:t>£10</a:t>
            </a:r>
          </a:p>
        </p:txBody>
      </p:sp>
      <p:sp>
        <p:nvSpPr>
          <p:cNvPr id="10" name="TextBox 9">
            <a:extLst>
              <a:ext uri="{FF2B5EF4-FFF2-40B4-BE49-F238E27FC236}">
                <a16:creationId xmlns:a16="http://schemas.microsoft.com/office/drawing/2014/main" id="{DBA86BCA-DF33-4AB2-A420-7BD8B7EBEB4C}"/>
              </a:ext>
            </a:extLst>
          </p:cNvPr>
          <p:cNvSpPr txBox="1"/>
          <p:nvPr/>
        </p:nvSpPr>
        <p:spPr>
          <a:xfrm>
            <a:off x="1711599" y="3170909"/>
            <a:ext cx="2514037" cy="584775"/>
          </a:xfrm>
          <a:prstGeom prst="rect">
            <a:avLst/>
          </a:prstGeom>
          <a:noFill/>
        </p:spPr>
        <p:txBody>
          <a:bodyPr wrap="square" rtlCol="0">
            <a:spAutoFit/>
          </a:bodyPr>
          <a:lstStyle/>
          <a:p>
            <a:r>
              <a:rPr lang="en-GB" sz="3200" b="1" dirty="0">
                <a:solidFill>
                  <a:srgbClr val="FF0000"/>
                </a:solidFill>
              </a:rPr>
              <a:t>= 100 coins</a:t>
            </a:r>
          </a:p>
        </p:txBody>
      </p:sp>
      <p:sp>
        <p:nvSpPr>
          <p:cNvPr id="11" name="Rectangle 10">
            <a:extLst>
              <a:ext uri="{FF2B5EF4-FFF2-40B4-BE49-F238E27FC236}">
                <a16:creationId xmlns:a16="http://schemas.microsoft.com/office/drawing/2014/main" id="{14C40EC3-84C9-4FA4-B653-16F21E4515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82707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380EE97-A0FF-483D-BC1E-2C39DE3D40EF}"/>
              </a:ext>
            </a:extLst>
          </p:cNvPr>
          <p:cNvPicPr>
            <a:picLocks noChangeAspect="1"/>
          </p:cNvPicPr>
          <p:nvPr/>
        </p:nvPicPr>
        <p:blipFill>
          <a:blip r:embed="rId3"/>
          <a:stretch>
            <a:fillRect/>
          </a:stretch>
        </p:blipFill>
        <p:spPr>
          <a:xfrm>
            <a:off x="2843780" y="588609"/>
            <a:ext cx="6682357" cy="3603765"/>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graph shows the heights of 28 children in Alfie’s class, to the nearest centimetre.</a:t>
            </a:r>
          </a:p>
        </p:txBody>
      </p:sp>
      <p:sp>
        <p:nvSpPr>
          <p:cNvPr id="4" name="Rectangle 3">
            <a:extLst>
              <a:ext uri="{FF2B5EF4-FFF2-40B4-BE49-F238E27FC236}">
                <a16:creationId xmlns:a16="http://schemas.microsoft.com/office/drawing/2014/main" id="{B31BC536-B6F2-465F-AF70-02433D4E5DBC}"/>
              </a:ext>
            </a:extLst>
          </p:cNvPr>
          <p:cNvSpPr/>
          <p:nvPr/>
        </p:nvSpPr>
        <p:spPr>
          <a:xfrm>
            <a:off x="56122" y="3627985"/>
            <a:ext cx="11581695" cy="2062103"/>
          </a:xfrm>
          <a:prstGeom prst="rect">
            <a:avLst/>
          </a:prstGeom>
        </p:spPr>
        <p:txBody>
          <a:bodyPr wrap="square">
            <a:spAutoFit/>
          </a:bodyPr>
          <a:lstStyle/>
          <a:p>
            <a:r>
              <a:rPr lang="en-US" sz="3200" b="1" dirty="0"/>
              <a:t>Alfie is 153 cm tall.</a:t>
            </a:r>
          </a:p>
          <a:p>
            <a:r>
              <a:rPr lang="en-US" sz="3200" b="1" dirty="0"/>
              <a:t>He says, ‘Only one person in my class is taller than I am.’</a:t>
            </a:r>
          </a:p>
          <a:p>
            <a:r>
              <a:rPr lang="en-US" sz="3200" b="1" dirty="0"/>
              <a:t>Emma says, ‘You can’t tell this from the graph.’</a:t>
            </a:r>
          </a:p>
          <a:p>
            <a:r>
              <a:rPr lang="en-US" sz="3200" b="1" dirty="0"/>
              <a:t>Explain why Emma is correct.</a:t>
            </a:r>
          </a:p>
        </p:txBody>
      </p:sp>
      <p:sp>
        <p:nvSpPr>
          <p:cNvPr id="6" name="Rectangle 5">
            <a:extLst>
              <a:ext uri="{FF2B5EF4-FFF2-40B4-BE49-F238E27FC236}">
                <a16:creationId xmlns:a16="http://schemas.microsoft.com/office/drawing/2014/main" id="{856B83C8-6E68-40F8-AD73-091DF8227396}"/>
              </a:ext>
            </a:extLst>
          </p:cNvPr>
          <p:cNvSpPr/>
          <p:nvPr/>
        </p:nvSpPr>
        <p:spPr>
          <a:xfrm>
            <a:off x="5077619" y="5080025"/>
            <a:ext cx="69816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children are between 150 and 159 cm. </a:t>
            </a:r>
          </a:p>
        </p:txBody>
      </p:sp>
      <p:sp>
        <p:nvSpPr>
          <p:cNvPr id="7" name="Rectangle 6">
            <a:extLst>
              <a:ext uri="{FF2B5EF4-FFF2-40B4-BE49-F238E27FC236}">
                <a16:creationId xmlns:a16="http://schemas.microsoft.com/office/drawing/2014/main" id="{6E00B2DA-31C1-4A70-B1AF-A1777AD9E359}"/>
              </a:ext>
            </a:extLst>
          </p:cNvPr>
          <p:cNvSpPr/>
          <p:nvPr/>
        </p:nvSpPr>
        <p:spPr>
          <a:xfrm>
            <a:off x="56122" y="5575432"/>
            <a:ext cx="120793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One of these children is Alfie, but the other child could be 154-159 cm. </a:t>
            </a:r>
          </a:p>
        </p:txBody>
      </p:sp>
      <p:sp>
        <p:nvSpPr>
          <p:cNvPr id="8" name="Rectangle 7">
            <a:extLst>
              <a:ext uri="{FF2B5EF4-FFF2-40B4-BE49-F238E27FC236}">
                <a16:creationId xmlns:a16="http://schemas.microsoft.com/office/drawing/2014/main" id="{5EE30CCF-5737-43E0-AC0C-D991D4848485}"/>
              </a:ext>
            </a:extLst>
          </p:cNvPr>
          <p:cNvSpPr/>
          <p:nvPr/>
        </p:nvSpPr>
        <p:spPr>
          <a:xfrm>
            <a:off x="56122" y="6088412"/>
            <a:ext cx="94700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There is also another child who is at least 160 cm tall. </a:t>
            </a:r>
          </a:p>
        </p:txBody>
      </p:sp>
      <p:sp>
        <p:nvSpPr>
          <p:cNvPr id="9" name="Rectangle 8">
            <a:extLst>
              <a:ext uri="{FF2B5EF4-FFF2-40B4-BE49-F238E27FC236}">
                <a16:creationId xmlns:a16="http://schemas.microsoft.com/office/drawing/2014/main" id="{EDDDB76E-F5DA-4BF9-BDF0-078A5A957B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1185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F4A573-7584-4562-B567-5A96316F515E}"/>
              </a:ext>
            </a:extLst>
          </p:cNvPr>
          <p:cNvPicPr>
            <a:picLocks noChangeAspect="1"/>
          </p:cNvPicPr>
          <p:nvPr/>
        </p:nvPicPr>
        <p:blipFill>
          <a:blip r:embed="rId3"/>
          <a:stretch>
            <a:fillRect/>
          </a:stretch>
        </p:blipFill>
        <p:spPr>
          <a:xfrm>
            <a:off x="6354164" y="0"/>
            <a:ext cx="4970341" cy="6858000"/>
          </a:xfrm>
          <a:prstGeom prst="rect">
            <a:avLst/>
          </a:prstGeom>
        </p:spPr>
      </p:pic>
      <p:sp>
        <p:nvSpPr>
          <p:cNvPr id="2" name="Rectangle 1">
            <a:extLst>
              <a:ext uri="{FF2B5EF4-FFF2-40B4-BE49-F238E27FC236}">
                <a16:creationId xmlns:a16="http://schemas.microsoft.com/office/drawing/2014/main" id="{219670DF-0445-4B58-991C-7BFB8E199F34}"/>
              </a:ext>
            </a:extLst>
          </p:cNvPr>
          <p:cNvSpPr/>
          <p:nvPr/>
        </p:nvSpPr>
        <p:spPr>
          <a:xfrm>
            <a:off x="140679" y="70340"/>
            <a:ext cx="617934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Match each shape on the left to one with equal area on the right. </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FD9F279C-8962-4794-80B6-B85231F1356B}"/>
              </a:ext>
            </a:extLst>
          </p:cNvPr>
          <p:cNvCxnSpPr/>
          <p:nvPr/>
        </p:nvCxnSpPr>
        <p:spPr>
          <a:xfrm flipV="1">
            <a:off x="7890933" y="1083733"/>
            <a:ext cx="1862667" cy="123613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Isosceles Triangle 5">
            <a:extLst>
              <a:ext uri="{FF2B5EF4-FFF2-40B4-BE49-F238E27FC236}">
                <a16:creationId xmlns:a16="http://schemas.microsoft.com/office/drawing/2014/main" id="{0B65EF5E-4144-41F2-975E-790D87BD7C29}"/>
              </a:ext>
            </a:extLst>
          </p:cNvPr>
          <p:cNvSpPr/>
          <p:nvPr/>
        </p:nvSpPr>
        <p:spPr>
          <a:xfrm rot="5400000">
            <a:off x="7736378" y="3635620"/>
            <a:ext cx="709680" cy="351037"/>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CEADB029-35DC-4183-A3AA-8451422274FC}"/>
              </a:ext>
            </a:extLst>
          </p:cNvPr>
          <p:cNvSpPr/>
          <p:nvPr/>
        </p:nvSpPr>
        <p:spPr>
          <a:xfrm rot="5400000" flipV="1">
            <a:off x="6627126" y="3622346"/>
            <a:ext cx="709680" cy="377587"/>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F91F3068-CDE3-4E43-BBB8-45F26B8CCDC8}"/>
              </a:ext>
            </a:extLst>
          </p:cNvPr>
          <p:cNvSpPr/>
          <p:nvPr/>
        </p:nvSpPr>
        <p:spPr>
          <a:xfrm>
            <a:off x="7168835" y="3456298"/>
            <a:ext cx="351038" cy="35869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6C897380-7797-4E43-A039-EC489B924BA3}"/>
              </a:ext>
            </a:extLst>
          </p:cNvPr>
          <p:cNvSpPr/>
          <p:nvPr/>
        </p:nvSpPr>
        <p:spPr>
          <a:xfrm flipH="1">
            <a:off x="7544639" y="3456298"/>
            <a:ext cx="371060" cy="35869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326C7FA8-B5D8-4A97-BA7E-CCD909537A01}"/>
              </a:ext>
            </a:extLst>
          </p:cNvPr>
          <p:cNvCxnSpPr>
            <a:cxnSpLocks/>
          </p:cNvCxnSpPr>
          <p:nvPr/>
        </p:nvCxnSpPr>
        <p:spPr>
          <a:xfrm>
            <a:off x="8286759" y="3811138"/>
            <a:ext cx="1466841" cy="253587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DC89A6A-2FF5-4BF7-8DF7-0AB96085ECC1}"/>
              </a:ext>
            </a:extLst>
          </p:cNvPr>
          <p:cNvCxnSpPr>
            <a:cxnSpLocks/>
          </p:cNvCxnSpPr>
          <p:nvPr/>
        </p:nvCxnSpPr>
        <p:spPr>
          <a:xfrm flipV="1">
            <a:off x="7915699" y="4410635"/>
            <a:ext cx="1837901" cy="127684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820C2299-0969-4F96-A759-EBDCB9F3675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86828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776487" cy="584775"/>
          </a:xfrm>
          <a:prstGeom prst="rect">
            <a:avLst/>
          </a:prstGeom>
        </p:spPr>
        <p:txBody>
          <a:bodyPr wrap="square">
            <a:spAutoFit/>
          </a:bodyPr>
          <a:lstStyle/>
          <a:p>
            <a:r>
              <a:rPr lang="en-US" sz="3200" b="1" dirty="0"/>
              <a:t> Work out the missing numbers below. The first one is done for you.</a:t>
            </a:r>
          </a:p>
        </p:txBody>
      </p:sp>
      <p:pic>
        <p:nvPicPr>
          <p:cNvPr id="3" name="Picture 2">
            <a:extLst>
              <a:ext uri="{FF2B5EF4-FFF2-40B4-BE49-F238E27FC236}">
                <a16:creationId xmlns:a16="http://schemas.microsoft.com/office/drawing/2014/main" id="{B9542C18-BE7E-4E3D-8C8A-10428F0B18A5}"/>
              </a:ext>
            </a:extLst>
          </p:cNvPr>
          <p:cNvPicPr>
            <a:picLocks noChangeAspect="1"/>
          </p:cNvPicPr>
          <p:nvPr/>
        </p:nvPicPr>
        <p:blipFill>
          <a:blip r:embed="rId3"/>
          <a:stretch>
            <a:fillRect/>
          </a:stretch>
        </p:blipFill>
        <p:spPr>
          <a:xfrm>
            <a:off x="247011" y="634775"/>
            <a:ext cx="8047280" cy="1797727"/>
          </a:xfrm>
          <a:prstGeom prst="rect">
            <a:avLst/>
          </a:prstGeom>
        </p:spPr>
      </p:pic>
      <p:pic>
        <p:nvPicPr>
          <p:cNvPr id="4" name="Picture 3">
            <a:extLst>
              <a:ext uri="{FF2B5EF4-FFF2-40B4-BE49-F238E27FC236}">
                <a16:creationId xmlns:a16="http://schemas.microsoft.com/office/drawing/2014/main" id="{D38D9F22-5D91-4B7A-9D9D-7471AD3CD813}"/>
              </a:ext>
            </a:extLst>
          </p:cNvPr>
          <p:cNvPicPr>
            <a:picLocks noChangeAspect="1"/>
          </p:cNvPicPr>
          <p:nvPr/>
        </p:nvPicPr>
        <p:blipFill>
          <a:blip r:embed="rId4"/>
          <a:stretch>
            <a:fillRect/>
          </a:stretch>
        </p:blipFill>
        <p:spPr>
          <a:xfrm>
            <a:off x="220289" y="2746967"/>
            <a:ext cx="8060354" cy="1104785"/>
          </a:xfrm>
          <a:prstGeom prst="rect">
            <a:avLst/>
          </a:prstGeom>
        </p:spPr>
      </p:pic>
      <p:sp>
        <p:nvSpPr>
          <p:cNvPr id="6" name="Rectangle 5">
            <a:extLst>
              <a:ext uri="{FF2B5EF4-FFF2-40B4-BE49-F238E27FC236}">
                <a16:creationId xmlns:a16="http://schemas.microsoft.com/office/drawing/2014/main" id="{293C6163-5D8B-4A2E-8DDC-5B9E7E6663E2}"/>
              </a:ext>
            </a:extLst>
          </p:cNvPr>
          <p:cNvSpPr/>
          <p:nvPr/>
        </p:nvSpPr>
        <p:spPr>
          <a:xfrm>
            <a:off x="56121" y="3983013"/>
            <a:ext cx="11776487" cy="584775"/>
          </a:xfrm>
          <a:prstGeom prst="rect">
            <a:avLst/>
          </a:prstGeom>
        </p:spPr>
        <p:txBody>
          <a:bodyPr wrap="square">
            <a:spAutoFit/>
          </a:bodyPr>
          <a:lstStyle/>
          <a:p>
            <a:r>
              <a:rPr lang="en-US" sz="3200" b="1" dirty="0"/>
              <a:t> Now use different numbers to complete the sentence below.</a:t>
            </a:r>
          </a:p>
        </p:txBody>
      </p:sp>
      <p:pic>
        <p:nvPicPr>
          <p:cNvPr id="5" name="Picture 4">
            <a:extLst>
              <a:ext uri="{FF2B5EF4-FFF2-40B4-BE49-F238E27FC236}">
                <a16:creationId xmlns:a16="http://schemas.microsoft.com/office/drawing/2014/main" id="{A8A0B725-C975-43EC-9BEB-A6B508CF4CD6}"/>
              </a:ext>
            </a:extLst>
          </p:cNvPr>
          <p:cNvPicPr>
            <a:picLocks noChangeAspect="1"/>
          </p:cNvPicPr>
          <p:nvPr/>
        </p:nvPicPr>
        <p:blipFill>
          <a:blip r:embed="rId5"/>
          <a:stretch>
            <a:fillRect/>
          </a:stretch>
        </p:blipFill>
        <p:spPr>
          <a:xfrm>
            <a:off x="172358" y="4675954"/>
            <a:ext cx="8196586" cy="1104786"/>
          </a:xfrm>
          <a:prstGeom prst="rect">
            <a:avLst/>
          </a:prstGeom>
        </p:spPr>
      </p:pic>
      <p:sp>
        <p:nvSpPr>
          <p:cNvPr id="8" name="TextBox 7">
            <a:extLst>
              <a:ext uri="{FF2B5EF4-FFF2-40B4-BE49-F238E27FC236}">
                <a16:creationId xmlns:a16="http://schemas.microsoft.com/office/drawing/2014/main" id="{6DDE0902-875F-456A-A113-19E7361FE26F}"/>
              </a:ext>
            </a:extLst>
          </p:cNvPr>
          <p:cNvSpPr txBox="1"/>
          <p:nvPr/>
        </p:nvSpPr>
        <p:spPr>
          <a:xfrm>
            <a:off x="5495603" y="3001473"/>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9" name="TextBox 8">
            <a:extLst>
              <a:ext uri="{FF2B5EF4-FFF2-40B4-BE49-F238E27FC236}">
                <a16:creationId xmlns:a16="http://schemas.microsoft.com/office/drawing/2014/main" id="{298D18DE-D84F-4751-83CD-B1D6D0CB6987}"/>
              </a:ext>
            </a:extLst>
          </p:cNvPr>
          <p:cNvSpPr txBox="1"/>
          <p:nvPr/>
        </p:nvSpPr>
        <p:spPr>
          <a:xfrm>
            <a:off x="8404114" y="2804995"/>
            <a:ext cx="3166564"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10 + 20 + 30 = 60</a:t>
            </a:r>
          </a:p>
        </p:txBody>
      </p:sp>
      <p:sp>
        <p:nvSpPr>
          <p:cNvPr id="10" name="TextBox 9">
            <a:extLst>
              <a:ext uri="{FF2B5EF4-FFF2-40B4-BE49-F238E27FC236}">
                <a16:creationId xmlns:a16="http://schemas.microsoft.com/office/drawing/2014/main" id="{535E74AB-8194-4783-846C-CBE1949C3959}"/>
              </a:ext>
            </a:extLst>
          </p:cNvPr>
          <p:cNvSpPr txBox="1"/>
          <p:nvPr/>
        </p:nvSpPr>
        <p:spPr>
          <a:xfrm>
            <a:off x="2148666" y="491287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9C3E7EC9-58C5-4249-B4AA-55E3D0013068}"/>
              </a:ext>
            </a:extLst>
          </p:cNvPr>
          <p:cNvSpPr txBox="1"/>
          <p:nvPr/>
        </p:nvSpPr>
        <p:spPr>
          <a:xfrm>
            <a:off x="5531536" y="491344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12" name="TextBox 11">
            <a:extLst>
              <a:ext uri="{FF2B5EF4-FFF2-40B4-BE49-F238E27FC236}">
                <a16:creationId xmlns:a16="http://schemas.microsoft.com/office/drawing/2014/main" id="{38B985B3-C190-4B6D-91A1-A7C85A06D90F}"/>
              </a:ext>
            </a:extLst>
          </p:cNvPr>
          <p:cNvSpPr txBox="1"/>
          <p:nvPr/>
        </p:nvSpPr>
        <p:spPr>
          <a:xfrm>
            <a:off x="8404114" y="4650767"/>
            <a:ext cx="3166564"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20 + 40 = 60</a:t>
            </a:r>
          </a:p>
        </p:txBody>
      </p:sp>
      <p:sp>
        <p:nvSpPr>
          <p:cNvPr id="13" name="TextBox 12">
            <a:extLst>
              <a:ext uri="{FF2B5EF4-FFF2-40B4-BE49-F238E27FC236}">
                <a16:creationId xmlns:a16="http://schemas.microsoft.com/office/drawing/2014/main" id="{E4828FDF-F399-4151-8943-F611F875309A}"/>
              </a:ext>
            </a:extLst>
          </p:cNvPr>
          <p:cNvSpPr txBox="1"/>
          <p:nvPr/>
        </p:nvSpPr>
        <p:spPr>
          <a:xfrm>
            <a:off x="2148666" y="5702191"/>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92522F84-380D-4318-A33C-6028FECE3900}"/>
              </a:ext>
            </a:extLst>
          </p:cNvPr>
          <p:cNvSpPr txBox="1"/>
          <p:nvPr/>
        </p:nvSpPr>
        <p:spPr>
          <a:xfrm>
            <a:off x="5697415" y="5702759"/>
            <a:ext cx="7668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96C1C0AE-1380-467E-BE04-D441849474A9}"/>
              </a:ext>
            </a:extLst>
          </p:cNvPr>
          <p:cNvSpPr txBox="1"/>
          <p:nvPr/>
        </p:nvSpPr>
        <p:spPr>
          <a:xfrm>
            <a:off x="8404114" y="5702191"/>
            <a:ext cx="3615528"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6 + 12 + 18 + 24 = 60</a:t>
            </a:r>
          </a:p>
        </p:txBody>
      </p:sp>
      <p:sp>
        <p:nvSpPr>
          <p:cNvPr id="16" name="Rectangle 15">
            <a:extLst>
              <a:ext uri="{FF2B5EF4-FFF2-40B4-BE49-F238E27FC236}">
                <a16:creationId xmlns:a16="http://schemas.microsoft.com/office/drawing/2014/main" id="{7619660F-3A58-433B-A1F0-A3AC2DF8A1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08DA792B-1786-49DD-A2E9-A5783DDEB4EB}"/>
              </a:ext>
            </a:extLst>
          </p:cNvPr>
          <p:cNvSpPr/>
          <p:nvPr/>
        </p:nvSpPr>
        <p:spPr>
          <a:xfrm>
            <a:off x="7465283"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F972F43D-B4E1-4563-A953-5E634A9F0F16}"/>
              </a:ext>
            </a:extLst>
          </p:cNvPr>
          <p:cNvSpPr/>
          <p:nvPr/>
        </p:nvSpPr>
        <p:spPr>
          <a:xfrm>
            <a:off x="7973157"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8010497C-58E6-47EE-85D5-552437978290}"/>
              </a:ext>
            </a:extLst>
          </p:cNvPr>
          <p:cNvSpPr/>
          <p:nvPr/>
        </p:nvSpPr>
        <p:spPr>
          <a:xfrm>
            <a:off x="8481031"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CEE4D8A9-7A51-4B40-BD61-D41620F3A19E}"/>
              </a:ext>
            </a:extLst>
          </p:cNvPr>
          <p:cNvSpPr/>
          <p:nvPr/>
        </p:nvSpPr>
        <p:spPr>
          <a:xfrm>
            <a:off x="8988905"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419399E1-AED8-4957-8DC1-3CE74E79DF9E}"/>
              </a:ext>
            </a:extLst>
          </p:cNvPr>
          <p:cNvSpPr/>
          <p:nvPr/>
        </p:nvSpPr>
        <p:spPr>
          <a:xfrm>
            <a:off x="9496779"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9DF8A1C6-6734-43D0-9D58-70FA94A672F0}"/>
              </a:ext>
            </a:extLst>
          </p:cNvPr>
          <p:cNvSpPr/>
          <p:nvPr/>
        </p:nvSpPr>
        <p:spPr>
          <a:xfrm>
            <a:off x="10004653"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ight Brace 27">
            <a:extLst>
              <a:ext uri="{FF2B5EF4-FFF2-40B4-BE49-F238E27FC236}">
                <a16:creationId xmlns:a16="http://schemas.microsoft.com/office/drawing/2014/main" id="{D3C9CD7B-A78C-4E89-A71E-3D70EBD33939}"/>
              </a:ext>
            </a:extLst>
          </p:cNvPr>
          <p:cNvSpPr/>
          <p:nvPr/>
        </p:nvSpPr>
        <p:spPr>
          <a:xfrm rot="16200000">
            <a:off x="8400351" y="1693816"/>
            <a:ext cx="161364" cy="1015749"/>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30" name="Right Brace 29">
            <a:extLst>
              <a:ext uri="{FF2B5EF4-FFF2-40B4-BE49-F238E27FC236}">
                <a16:creationId xmlns:a16="http://schemas.microsoft.com/office/drawing/2014/main" id="{C32D6286-9678-4ADD-B740-E73FDDB36FFB}"/>
              </a:ext>
            </a:extLst>
          </p:cNvPr>
          <p:cNvSpPr/>
          <p:nvPr/>
        </p:nvSpPr>
        <p:spPr>
          <a:xfrm rot="16200000">
            <a:off x="9670036" y="1436121"/>
            <a:ext cx="161364" cy="1523623"/>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1220628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fade">
                                      <p:cBhvr>
                                        <p:cTn id="7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7" grpId="0" animBg="1"/>
      <p:bldP spid="18" grpId="0" animBg="1"/>
      <p:bldP spid="20" grpId="0" animBg="1"/>
      <p:bldP spid="22" grpId="0" animBg="1"/>
      <p:bldP spid="24" grpId="0" animBg="1"/>
      <p:bldP spid="26" grpId="0" animBg="1"/>
      <p:bldP spid="28" grpId="0" animBg="1"/>
      <p:bldP spid="30" grpId="0" animBg="1"/>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Debbie has a pack of cards numbered from 1 to 20</a:t>
            </a:r>
          </a:p>
          <a:p>
            <a:r>
              <a:rPr lang="en-US" sz="3200" b="1" dirty="0"/>
              <a:t>She picks four different number cards.</a:t>
            </a:r>
          </a:p>
          <a:p>
            <a:r>
              <a:rPr lang="en-US" sz="3200" b="1" dirty="0"/>
              <a:t>Exactly three of the four numbers are multiples of 5</a:t>
            </a:r>
          </a:p>
          <a:p>
            <a:r>
              <a:rPr lang="en-US" sz="3200" b="1" dirty="0"/>
              <a:t>Exactly three of the four numbers are even numbers.</a:t>
            </a:r>
          </a:p>
          <a:p>
            <a:r>
              <a:rPr lang="en-US" sz="3200" b="1" dirty="0"/>
              <a:t>All four of the numbers add up to less than 40</a:t>
            </a:r>
          </a:p>
          <a:p>
            <a:r>
              <a:rPr lang="en-US" sz="3200" b="1" dirty="0"/>
              <a:t>Write what the numbers could be.</a:t>
            </a:r>
          </a:p>
        </p:txBody>
      </p:sp>
      <p:pic>
        <p:nvPicPr>
          <p:cNvPr id="3" name="Picture 2">
            <a:extLst>
              <a:ext uri="{FF2B5EF4-FFF2-40B4-BE49-F238E27FC236}">
                <a16:creationId xmlns:a16="http://schemas.microsoft.com/office/drawing/2014/main" id="{B1E3443E-6F00-4D65-AA6A-A57CDD37AC19}"/>
              </a:ext>
            </a:extLst>
          </p:cNvPr>
          <p:cNvPicPr>
            <a:picLocks noChangeAspect="1"/>
          </p:cNvPicPr>
          <p:nvPr/>
        </p:nvPicPr>
        <p:blipFill>
          <a:blip r:embed="rId3"/>
          <a:stretch>
            <a:fillRect/>
          </a:stretch>
        </p:blipFill>
        <p:spPr>
          <a:xfrm>
            <a:off x="8933438" y="156425"/>
            <a:ext cx="2939968" cy="733268"/>
          </a:xfrm>
          <a:prstGeom prst="rect">
            <a:avLst/>
          </a:prstGeom>
        </p:spPr>
      </p:pic>
      <p:sp>
        <p:nvSpPr>
          <p:cNvPr id="5" name="Rectangle 4">
            <a:extLst>
              <a:ext uri="{FF2B5EF4-FFF2-40B4-BE49-F238E27FC236}">
                <a16:creationId xmlns:a16="http://schemas.microsoft.com/office/drawing/2014/main" id="{9DBB6B6D-E9F5-440E-AD6B-96A033BF7314}"/>
              </a:ext>
            </a:extLst>
          </p:cNvPr>
          <p:cNvSpPr/>
          <p:nvPr/>
        </p:nvSpPr>
        <p:spPr>
          <a:xfrm>
            <a:off x="8933438" y="1005101"/>
            <a:ext cx="2427268" cy="630942"/>
          </a:xfrm>
          <a:prstGeom prst="rect">
            <a:avLst/>
          </a:prstGeom>
        </p:spPr>
        <p:txBody>
          <a:bodyPr wrap="none">
            <a:spAutoFit/>
          </a:bodyPr>
          <a:lstStyle/>
          <a:p>
            <a:r>
              <a:rPr lang="en-GB" sz="3500" b="1" dirty="0">
                <a:solidFill>
                  <a:srgbClr val="FF0000"/>
                </a:solidFill>
                <a:ea typeface="Cambria Math" panose="02040503050406030204" pitchFamily="18" charset="0"/>
              </a:rPr>
              <a:t>5, 10, 15, 20</a:t>
            </a:r>
          </a:p>
        </p:txBody>
      </p:sp>
      <p:sp>
        <p:nvSpPr>
          <p:cNvPr id="6" name="Rectangle 5">
            <a:extLst>
              <a:ext uri="{FF2B5EF4-FFF2-40B4-BE49-F238E27FC236}">
                <a16:creationId xmlns:a16="http://schemas.microsoft.com/office/drawing/2014/main" id="{3C456701-2BC7-44F8-83B6-7B25B8CD7595}"/>
              </a:ext>
            </a:extLst>
          </p:cNvPr>
          <p:cNvSpPr/>
          <p:nvPr/>
        </p:nvSpPr>
        <p:spPr>
          <a:xfrm>
            <a:off x="9182468" y="1503338"/>
            <a:ext cx="2279791" cy="630942"/>
          </a:xfrm>
          <a:prstGeom prst="rect">
            <a:avLst/>
          </a:prstGeom>
        </p:spPr>
        <p:txBody>
          <a:bodyPr wrap="none">
            <a:spAutoFit/>
          </a:bodyPr>
          <a:lstStyle/>
          <a:p>
            <a:r>
              <a:rPr lang="en-GB" sz="3500" b="1" dirty="0">
                <a:solidFill>
                  <a:srgbClr val="FF0000"/>
                </a:solidFill>
                <a:ea typeface="Cambria Math" panose="02040503050406030204" pitchFamily="18" charset="0"/>
              </a:rPr>
              <a:t>2, 4, 6, 8, …</a:t>
            </a:r>
          </a:p>
        </p:txBody>
      </p:sp>
      <p:sp>
        <p:nvSpPr>
          <p:cNvPr id="7" name="Rectangle 6">
            <a:extLst>
              <a:ext uri="{FF2B5EF4-FFF2-40B4-BE49-F238E27FC236}">
                <a16:creationId xmlns:a16="http://schemas.microsoft.com/office/drawing/2014/main" id="{0AF1839A-7A41-4490-9019-0BF84FF1EDB1}"/>
              </a:ext>
            </a:extLst>
          </p:cNvPr>
          <p:cNvSpPr/>
          <p:nvPr/>
        </p:nvSpPr>
        <p:spPr>
          <a:xfrm>
            <a:off x="554183" y="3057643"/>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One of the multiples of 5 that </a:t>
            </a:r>
            <a:r>
              <a:rPr lang="en-GB" sz="3500" b="1" u="sng" dirty="0">
                <a:solidFill>
                  <a:srgbClr val="FF0000"/>
                </a:solidFill>
                <a:ea typeface="Cambria Math" panose="02040503050406030204" pitchFamily="18" charset="0"/>
              </a:rPr>
              <a:t>isn’t</a:t>
            </a:r>
            <a:r>
              <a:rPr lang="en-GB" sz="3500" b="1" dirty="0">
                <a:solidFill>
                  <a:srgbClr val="FF0000"/>
                </a:solidFill>
                <a:ea typeface="Cambria Math" panose="02040503050406030204" pitchFamily="18" charset="0"/>
              </a:rPr>
              <a:t> one of the cards has to be 5 or 15… because we need 3 even numbers. </a:t>
            </a:r>
          </a:p>
        </p:txBody>
      </p:sp>
      <p:sp>
        <p:nvSpPr>
          <p:cNvPr id="8" name="Rectangle 7">
            <a:extLst>
              <a:ext uri="{FF2B5EF4-FFF2-40B4-BE49-F238E27FC236}">
                <a16:creationId xmlns:a16="http://schemas.microsoft.com/office/drawing/2014/main" id="{384EEBF1-9E20-4A59-B46B-99C795F802D4}"/>
              </a:ext>
            </a:extLst>
          </p:cNvPr>
          <p:cNvSpPr/>
          <p:nvPr/>
        </p:nvSpPr>
        <p:spPr>
          <a:xfrm>
            <a:off x="554183" y="4212797"/>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The multiple of 5 that </a:t>
            </a:r>
            <a:r>
              <a:rPr lang="en-GB" sz="3500" b="1" u="sng" dirty="0">
                <a:solidFill>
                  <a:srgbClr val="FF0000"/>
                </a:solidFill>
                <a:ea typeface="Cambria Math" panose="02040503050406030204" pitchFamily="18" charset="0"/>
              </a:rPr>
              <a:t>is</a:t>
            </a:r>
            <a:r>
              <a:rPr lang="en-GB" sz="3500" b="1" dirty="0">
                <a:solidFill>
                  <a:srgbClr val="FF0000"/>
                </a:solidFill>
                <a:ea typeface="Cambria Math" panose="02040503050406030204" pitchFamily="18" charset="0"/>
              </a:rPr>
              <a:t> one of the cards has to be 5… because the numbers have to add up to less than 40. </a:t>
            </a:r>
          </a:p>
        </p:txBody>
      </p:sp>
      <p:sp>
        <p:nvSpPr>
          <p:cNvPr id="4" name="Oval 3">
            <a:extLst>
              <a:ext uri="{FF2B5EF4-FFF2-40B4-BE49-F238E27FC236}">
                <a16:creationId xmlns:a16="http://schemas.microsoft.com/office/drawing/2014/main" id="{A9A16341-75F6-47AF-8B70-F1C81A5F1DA4}"/>
              </a:ext>
            </a:extLst>
          </p:cNvPr>
          <p:cNvSpPr/>
          <p:nvPr/>
        </p:nvSpPr>
        <p:spPr>
          <a:xfrm>
            <a:off x="8933438" y="1058466"/>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2550D2AF-0331-47EC-938B-C4EC957C1533}"/>
              </a:ext>
            </a:extLst>
          </p:cNvPr>
          <p:cNvSpPr/>
          <p:nvPr/>
        </p:nvSpPr>
        <p:spPr>
          <a:xfrm>
            <a:off x="9409614" y="1052597"/>
            <a:ext cx="609648"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EB6F2977-476D-42F9-9E0A-2378BE433629}"/>
              </a:ext>
            </a:extLst>
          </p:cNvPr>
          <p:cNvSpPr/>
          <p:nvPr/>
        </p:nvSpPr>
        <p:spPr>
          <a:xfrm>
            <a:off x="10707691" y="1052597"/>
            <a:ext cx="609648"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C727C22C-4DBC-4567-A272-123CE201F663}"/>
              </a:ext>
            </a:extLst>
          </p:cNvPr>
          <p:cNvSpPr/>
          <p:nvPr/>
        </p:nvSpPr>
        <p:spPr>
          <a:xfrm>
            <a:off x="554183" y="5317435"/>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20 + 10 + 5 = 35 … so the other number has to be 2 or 4, because it has to be even and the total has to be under 40</a:t>
            </a:r>
          </a:p>
        </p:txBody>
      </p:sp>
      <p:sp>
        <p:nvSpPr>
          <p:cNvPr id="13" name="Oval 12">
            <a:extLst>
              <a:ext uri="{FF2B5EF4-FFF2-40B4-BE49-F238E27FC236}">
                <a16:creationId xmlns:a16="http://schemas.microsoft.com/office/drawing/2014/main" id="{9B18D03B-6E1E-4077-AB8E-8403C058476D}"/>
              </a:ext>
            </a:extLst>
          </p:cNvPr>
          <p:cNvSpPr/>
          <p:nvPr/>
        </p:nvSpPr>
        <p:spPr>
          <a:xfrm>
            <a:off x="9179026" y="1557973"/>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3852ACF1-1C3C-4599-908A-66D7EED44376}"/>
              </a:ext>
            </a:extLst>
          </p:cNvPr>
          <p:cNvSpPr/>
          <p:nvPr/>
        </p:nvSpPr>
        <p:spPr>
          <a:xfrm>
            <a:off x="9610960" y="1568049"/>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BF3BC0B8-B3A5-4408-BD8E-418EB9B208C1}"/>
              </a:ext>
            </a:extLst>
          </p:cNvPr>
          <p:cNvSpPr/>
          <p:nvPr/>
        </p:nvSpPr>
        <p:spPr>
          <a:xfrm>
            <a:off x="6046109" y="2466046"/>
            <a:ext cx="2887329" cy="630942"/>
          </a:xfrm>
          <a:prstGeom prst="rect">
            <a:avLst/>
          </a:prstGeom>
        </p:spPr>
        <p:txBody>
          <a:bodyPr wrap="none">
            <a:spAutoFit/>
          </a:bodyPr>
          <a:lstStyle/>
          <a:p>
            <a:r>
              <a:rPr lang="en-GB" sz="3500" b="1" dirty="0">
                <a:solidFill>
                  <a:srgbClr val="FF0000"/>
                </a:solidFill>
                <a:ea typeface="Cambria Math" panose="02040503050406030204" pitchFamily="18" charset="0"/>
              </a:rPr>
              <a:t>4, 5, 10 and 20</a:t>
            </a:r>
          </a:p>
        </p:txBody>
      </p:sp>
    </p:spTree>
    <p:extLst>
      <p:ext uri="{BB962C8B-B14F-4D97-AF65-F5344CB8AC3E}">
        <p14:creationId xmlns:p14="http://schemas.microsoft.com/office/powerpoint/2010/main" val="2990878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13"/>
                                        </p:tgtEl>
                                      </p:cBhvr>
                                    </p:animEffect>
                                    <p:set>
                                      <p:cBhvr>
                                        <p:cTn id="52" dur="1" fill="hold">
                                          <p:stCondLst>
                                            <p:cond delay="499"/>
                                          </p:stCondLst>
                                        </p:cTn>
                                        <p:tgtEl>
                                          <p:spTgt spid="13"/>
                                        </p:tgtEl>
                                        <p:attrNameLst>
                                          <p:attrName>style.visibility</p:attrName>
                                        </p:attrNameLst>
                                      </p:cBhvr>
                                      <p:to>
                                        <p:strVal val="hidden"/>
                                      </p:to>
                                    </p:set>
                                  </p:childTnLst>
                                </p:cTn>
                              </p:par>
                            </p:childTnLst>
                          </p:cTn>
                        </p:par>
                        <p:par>
                          <p:cTn id="53" fill="hold">
                            <p:stCondLst>
                              <p:cond delay="500"/>
                            </p:stCondLst>
                            <p:childTnLst>
                              <p:par>
                                <p:cTn id="54" presetID="10" presetClass="entr" presetSubtype="0" fill="hold" grpId="0"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5"/>
                                        </p:tgtEl>
                                        <p:attrNameLst>
                                          <p:attrName>style.visibility</p:attrName>
                                        </p:attrNameLst>
                                      </p:cBhvr>
                                      <p:to>
                                        <p:strVal val="visible"/>
                                      </p:to>
                                    </p:set>
                                    <p:animEffect transition="in" filter="fade">
                                      <p:cBhvr>
                                        <p:cTn id="6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4" grpId="0" animBg="1"/>
      <p:bldP spid="10" grpId="0" animBg="1"/>
      <p:bldP spid="11" grpId="0" animBg="1"/>
      <p:bldP spid="12" grpId="0"/>
      <p:bldP spid="13" grpId="0" animBg="1"/>
      <p:bldP spid="13" grpId="1" animBg="1"/>
      <p:bldP spid="14" grpId="0" animBg="1"/>
      <p:bldP spid="15"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a:t>
            </a:r>
          </a:p>
        </p:txBody>
      </p:sp>
      <p:pic>
        <p:nvPicPr>
          <p:cNvPr id="3" name="Picture 2">
            <a:extLst>
              <a:ext uri="{FF2B5EF4-FFF2-40B4-BE49-F238E27FC236}">
                <a16:creationId xmlns:a16="http://schemas.microsoft.com/office/drawing/2014/main" id="{60971AC6-B665-4D4C-B177-ABBF6CA680A8}"/>
              </a:ext>
            </a:extLst>
          </p:cNvPr>
          <p:cNvPicPr>
            <a:picLocks noChangeAspect="1"/>
          </p:cNvPicPr>
          <p:nvPr/>
        </p:nvPicPr>
        <p:blipFill>
          <a:blip r:embed="rId3"/>
          <a:stretch>
            <a:fillRect/>
          </a:stretch>
        </p:blipFill>
        <p:spPr>
          <a:xfrm>
            <a:off x="392068" y="634775"/>
            <a:ext cx="8597386" cy="980207"/>
          </a:xfrm>
          <a:prstGeom prst="rect">
            <a:avLst/>
          </a:prstGeom>
        </p:spPr>
      </p:pic>
      <p:sp>
        <p:nvSpPr>
          <p:cNvPr id="5" name="TextBox 4">
            <a:extLst>
              <a:ext uri="{FF2B5EF4-FFF2-40B4-BE49-F238E27FC236}">
                <a16:creationId xmlns:a16="http://schemas.microsoft.com/office/drawing/2014/main" id="{E82AC8AF-23C9-4429-BC64-2C983FE8BBD7}"/>
              </a:ext>
            </a:extLst>
          </p:cNvPr>
          <p:cNvSpPr txBox="1"/>
          <p:nvPr/>
        </p:nvSpPr>
        <p:spPr>
          <a:xfrm>
            <a:off x="7097726" y="2533006"/>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8 1</a:t>
            </a:r>
          </a:p>
        </p:txBody>
      </p:sp>
      <p:sp>
        <p:nvSpPr>
          <p:cNvPr id="6" name="TextBox 5">
            <a:extLst>
              <a:ext uri="{FF2B5EF4-FFF2-40B4-BE49-F238E27FC236}">
                <a16:creationId xmlns:a16="http://schemas.microsoft.com/office/drawing/2014/main" id="{803CC9B8-3CAE-4CA8-B723-194B39101A19}"/>
              </a:ext>
            </a:extLst>
          </p:cNvPr>
          <p:cNvSpPr txBox="1"/>
          <p:nvPr/>
        </p:nvSpPr>
        <p:spPr>
          <a:xfrm>
            <a:off x="6623109" y="2546069"/>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7" name="Straight Connector 6">
            <a:extLst>
              <a:ext uri="{FF2B5EF4-FFF2-40B4-BE49-F238E27FC236}">
                <a16:creationId xmlns:a16="http://schemas.microsoft.com/office/drawing/2014/main" id="{B5AD5B8C-96DD-4600-86D4-9AAC13996F9D}"/>
              </a:ext>
            </a:extLst>
          </p:cNvPr>
          <p:cNvCxnSpPr>
            <a:cxnSpLocks/>
          </p:cNvCxnSpPr>
          <p:nvPr/>
        </p:nvCxnSpPr>
        <p:spPr>
          <a:xfrm>
            <a:off x="7097726" y="2595626"/>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6C25490-038E-4E64-803D-CAF87B6F3946}"/>
              </a:ext>
            </a:extLst>
          </p:cNvPr>
          <p:cNvCxnSpPr>
            <a:cxnSpLocks/>
          </p:cNvCxnSpPr>
          <p:nvPr/>
        </p:nvCxnSpPr>
        <p:spPr>
          <a:xfrm>
            <a:off x="7116678" y="259562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72E8B03-687F-4ACA-BA78-75CE953EF061}"/>
              </a:ext>
            </a:extLst>
          </p:cNvPr>
          <p:cNvSpPr txBox="1"/>
          <p:nvPr/>
        </p:nvSpPr>
        <p:spPr>
          <a:xfrm>
            <a:off x="7098097" y="20953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 name="TextBox 9">
            <a:extLst>
              <a:ext uri="{FF2B5EF4-FFF2-40B4-BE49-F238E27FC236}">
                <a16:creationId xmlns:a16="http://schemas.microsoft.com/office/drawing/2014/main" id="{B3A6CE38-F960-4720-A261-F2CD5942F135}"/>
              </a:ext>
            </a:extLst>
          </p:cNvPr>
          <p:cNvSpPr txBox="1"/>
          <p:nvPr/>
        </p:nvSpPr>
        <p:spPr>
          <a:xfrm>
            <a:off x="7521103" y="20953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DD2002AB-E6AA-46DC-AA96-F8234F3D6A8A}"/>
              </a:ext>
            </a:extLst>
          </p:cNvPr>
          <p:cNvSpPr txBox="1"/>
          <p:nvPr/>
        </p:nvSpPr>
        <p:spPr>
          <a:xfrm>
            <a:off x="7395716" y="2570797"/>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682975EC-9BEF-444D-BC50-A0E94532572B}"/>
              </a:ext>
            </a:extLst>
          </p:cNvPr>
          <p:cNvSpPr txBox="1"/>
          <p:nvPr/>
        </p:nvSpPr>
        <p:spPr>
          <a:xfrm>
            <a:off x="980095" y="81075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E754F027-240F-43D0-B159-EAA87C33BD98}"/>
              </a:ext>
            </a:extLst>
          </p:cNvPr>
          <p:cNvSpPr txBox="1"/>
          <p:nvPr/>
        </p:nvSpPr>
        <p:spPr>
          <a:xfrm>
            <a:off x="2395716" y="8044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5" name="TextBox 14">
            <a:extLst>
              <a:ext uri="{FF2B5EF4-FFF2-40B4-BE49-F238E27FC236}">
                <a16:creationId xmlns:a16="http://schemas.microsoft.com/office/drawing/2014/main" id="{0058164B-55C1-4606-AEB3-E97EBD9FB51D}"/>
              </a:ext>
            </a:extLst>
          </p:cNvPr>
          <p:cNvSpPr txBox="1"/>
          <p:nvPr/>
        </p:nvSpPr>
        <p:spPr>
          <a:xfrm>
            <a:off x="8018623" y="8044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8673D9EF-B899-4A75-AB20-6EF0394513E2}"/>
              </a:ext>
            </a:extLst>
          </p:cNvPr>
          <p:cNvSpPr txBox="1"/>
          <p:nvPr/>
        </p:nvSpPr>
        <p:spPr>
          <a:xfrm>
            <a:off x="1354233" y="2348424"/>
            <a:ext cx="37297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 x 3 = 8 4</a:t>
            </a:r>
          </a:p>
        </p:txBody>
      </p:sp>
      <p:sp>
        <p:nvSpPr>
          <p:cNvPr id="17" name="TextBox 16">
            <a:extLst>
              <a:ext uri="{FF2B5EF4-FFF2-40B4-BE49-F238E27FC236}">
                <a16:creationId xmlns:a16="http://schemas.microsoft.com/office/drawing/2014/main" id="{87E4F5E9-4CBD-4DF6-AE89-E6A75DF0CF48}"/>
              </a:ext>
            </a:extLst>
          </p:cNvPr>
          <p:cNvSpPr txBox="1"/>
          <p:nvPr/>
        </p:nvSpPr>
        <p:spPr>
          <a:xfrm>
            <a:off x="1346931" y="2955539"/>
            <a:ext cx="37297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x 3 = 8 7</a:t>
            </a:r>
          </a:p>
        </p:txBody>
      </p:sp>
      <p:sp>
        <p:nvSpPr>
          <p:cNvPr id="18" name="Rectangle 17">
            <a:extLst>
              <a:ext uri="{FF2B5EF4-FFF2-40B4-BE49-F238E27FC236}">
                <a16:creationId xmlns:a16="http://schemas.microsoft.com/office/drawing/2014/main" id="{2B54F171-BE8C-40C8-B3CB-651759368CD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78828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1" grpId="0"/>
      <p:bldP spid="13" grpId="0"/>
      <p:bldP spid="14" grpId="0"/>
      <p:bldP spid="15" grpId="0"/>
      <p:bldP spid="16" grpId="0"/>
      <p:bldP spid="17"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8856"/>
            <a:ext cx="11581695" cy="1569660"/>
          </a:xfrm>
          <a:prstGeom prst="rect">
            <a:avLst/>
          </a:prstGeom>
        </p:spPr>
        <p:txBody>
          <a:bodyPr wrap="square">
            <a:spAutoFit/>
          </a:bodyPr>
          <a:lstStyle/>
          <a:p>
            <a:r>
              <a:rPr lang="en-US" sz="3200" b="1" dirty="0"/>
              <a:t>Circle the number that is equal to</a:t>
            </a:r>
          </a:p>
          <a:p>
            <a:r>
              <a:rPr lang="en-US" sz="3200" b="1" dirty="0"/>
              <a:t>  </a:t>
            </a:r>
          </a:p>
          <a:p>
            <a:r>
              <a:rPr lang="en-US" sz="3200" dirty="0"/>
              <a:t>       0.99            0.099            9.9            0.990            9.990</a:t>
            </a:r>
          </a:p>
        </p:txBody>
      </p:sp>
      <p:sp>
        <p:nvSpPr>
          <p:cNvPr id="4" name="Rectangle 3">
            <a:extLst>
              <a:ext uri="{FF2B5EF4-FFF2-40B4-BE49-F238E27FC236}">
                <a16:creationId xmlns:a16="http://schemas.microsoft.com/office/drawing/2014/main" id="{F54FF1F4-2338-44F0-9811-630B4F10B9C2}"/>
              </a:ext>
            </a:extLst>
          </p:cNvPr>
          <p:cNvSpPr/>
          <p:nvPr/>
        </p:nvSpPr>
        <p:spPr>
          <a:xfrm>
            <a:off x="5999252" y="-1319"/>
            <a:ext cx="939427" cy="584775"/>
          </a:xfrm>
          <a:prstGeom prst="rect">
            <a:avLst/>
          </a:prstGeom>
        </p:spPr>
        <p:txBody>
          <a:bodyPr wrap="square">
            <a:spAutoFit/>
          </a:bodyPr>
          <a:lstStyle/>
          <a:p>
            <a:r>
              <a:rPr lang="en-US" sz="3200" b="1" dirty="0"/>
              <a:t>99</a:t>
            </a:r>
            <a:endParaRPr lang="en-GB" sz="3200" b="1" dirty="0"/>
          </a:p>
        </p:txBody>
      </p:sp>
      <p:sp>
        <p:nvSpPr>
          <p:cNvPr id="5" name="Rectangle 4">
            <a:extLst>
              <a:ext uri="{FF2B5EF4-FFF2-40B4-BE49-F238E27FC236}">
                <a16:creationId xmlns:a16="http://schemas.microsoft.com/office/drawing/2014/main" id="{3F4C03AB-CF5A-4EC0-9585-596742E8D1E3}"/>
              </a:ext>
            </a:extLst>
          </p:cNvPr>
          <p:cNvSpPr/>
          <p:nvPr/>
        </p:nvSpPr>
        <p:spPr>
          <a:xfrm>
            <a:off x="5767269" y="358145"/>
            <a:ext cx="1274564" cy="584775"/>
          </a:xfrm>
          <a:prstGeom prst="rect">
            <a:avLst/>
          </a:prstGeom>
        </p:spPr>
        <p:txBody>
          <a:bodyPr wrap="square">
            <a:spAutoFit/>
          </a:bodyPr>
          <a:lstStyle/>
          <a:p>
            <a:r>
              <a:rPr lang="en-US" sz="3200" b="1" dirty="0"/>
              <a:t>1000</a:t>
            </a:r>
            <a:endParaRPr lang="en-GB" sz="3200" b="1" dirty="0"/>
          </a:p>
        </p:txBody>
      </p:sp>
      <p:cxnSp>
        <p:nvCxnSpPr>
          <p:cNvPr id="6" name="Straight Connector 5">
            <a:extLst>
              <a:ext uri="{FF2B5EF4-FFF2-40B4-BE49-F238E27FC236}">
                <a16:creationId xmlns:a16="http://schemas.microsoft.com/office/drawing/2014/main" id="{6453BBFF-928B-44E9-A18D-E53F6645F960}"/>
              </a:ext>
            </a:extLst>
          </p:cNvPr>
          <p:cNvCxnSpPr>
            <a:cxnSpLocks/>
          </p:cNvCxnSpPr>
          <p:nvPr/>
        </p:nvCxnSpPr>
        <p:spPr>
          <a:xfrm>
            <a:off x="5871701" y="474895"/>
            <a:ext cx="81356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275B382C-2FAC-41B0-8357-2CCD50540FB5}"/>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0.099</a:t>
            </a:r>
          </a:p>
        </p:txBody>
      </p:sp>
      <p:sp>
        <p:nvSpPr>
          <p:cNvPr id="9" name="Oval 8">
            <a:extLst>
              <a:ext uri="{FF2B5EF4-FFF2-40B4-BE49-F238E27FC236}">
                <a16:creationId xmlns:a16="http://schemas.microsoft.com/office/drawing/2014/main" id="{AA5A736F-DE73-4721-A2A1-8E6DA5B13AD1}"/>
              </a:ext>
            </a:extLst>
          </p:cNvPr>
          <p:cNvSpPr/>
          <p:nvPr/>
        </p:nvSpPr>
        <p:spPr>
          <a:xfrm>
            <a:off x="2389416" y="1067710"/>
            <a:ext cx="1443777"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0E83FE18-9D3A-410A-B82E-06AE1CB5D0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951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AC99A00B-0F36-4F24-9F96-59C5409D28EC}"/>
              </a:ext>
            </a:extLst>
          </p:cNvPr>
          <p:cNvSpPr/>
          <p:nvPr/>
        </p:nvSpPr>
        <p:spPr>
          <a:xfrm>
            <a:off x="56122" y="50000"/>
            <a:ext cx="11277285" cy="1569660"/>
          </a:xfrm>
          <a:prstGeom prst="rect">
            <a:avLst/>
          </a:prstGeom>
        </p:spPr>
        <p:txBody>
          <a:bodyPr wrap="square">
            <a:spAutoFit/>
          </a:bodyPr>
          <a:lstStyle/>
          <a:p>
            <a:r>
              <a:rPr lang="en-US" sz="3200" b="1" dirty="0"/>
              <a:t>In this diagram, the number in each box is the sum of the two  numbers below it.</a:t>
            </a:r>
          </a:p>
          <a:p>
            <a:r>
              <a:rPr lang="en-US" sz="3200" b="1" dirty="0"/>
              <a:t>Write the missing numbers.</a:t>
            </a:r>
          </a:p>
        </p:txBody>
      </p:sp>
      <p:pic>
        <p:nvPicPr>
          <p:cNvPr id="3" name="Picture 2">
            <a:extLst>
              <a:ext uri="{FF2B5EF4-FFF2-40B4-BE49-F238E27FC236}">
                <a16:creationId xmlns:a16="http://schemas.microsoft.com/office/drawing/2014/main" id="{558FE8B3-7224-4061-8249-BC70C89519C3}"/>
              </a:ext>
            </a:extLst>
          </p:cNvPr>
          <p:cNvPicPr>
            <a:picLocks noChangeAspect="1"/>
          </p:cNvPicPr>
          <p:nvPr/>
        </p:nvPicPr>
        <p:blipFill>
          <a:blip r:embed="rId3"/>
          <a:stretch>
            <a:fillRect/>
          </a:stretch>
        </p:blipFill>
        <p:spPr>
          <a:xfrm>
            <a:off x="267627" y="1608344"/>
            <a:ext cx="6160006" cy="4958053"/>
          </a:xfrm>
          <a:prstGeom prst="rect">
            <a:avLst/>
          </a:prstGeom>
        </p:spPr>
      </p:pic>
      <p:grpSp>
        <p:nvGrpSpPr>
          <p:cNvPr id="5" name="Group 4">
            <a:extLst>
              <a:ext uri="{FF2B5EF4-FFF2-40B4-BE49-F238E27FC236}">
                <a16:creationId xmlns:a16="http://schemas.microsoft.com/office/drawing/2014/main" id="{AF10218B-E30C-4935-B948-6D150AB6C6C4}"/>
              </a:ext>
            </a:extLst>
          </p:cNvPr>
          <p:cNvGrpSpPr/>
          <p:nvPr/>
        </p:nvGrpSpPr>
        <p:grpSpPr>
          <a:xfrm>
            <a:off x="7031560" y="758401"/>
            <a:ext cx="913794" cy="1071647"/>
            <a:chOff x="456270" y="2197623"/>
            <a:chExt cx="913794" cy="1071647"/>
          </a:xfrm>
        </p:grpSpPr>
        <p:grpSp>
          <p:nvGrpSpPr>
            <p:cNvPr id="6" name="Group 5">
              <a:extLst>
                <a:ext uri="{FF2B5EF4-FFF2-40B4-BE49-F238E27FC236}">
                  <a16:creationId xmlns:a16="http://schemas.microsoft.com/office/drawing/2014/main" id="{3DCAE9AD-5C2C-40C7-BC94-F54D05D01EE0}"/>
                </a:ext>
              </a:extLst>
            </p:cNvPr>
            <p:cNvGrpSpPr/>
            <p:nvPr/>
          </p:nvGrpSpPr>
          <p:grpSpPr>
            <a:xfrm>
              <a:off x="882455" y="2197623"/>
              <a:ext cx="487609" cy="1071647"/>
              <a:chOff x="1951435" y="36281"/>
              <a:chExt cx="487609" cy="1071647"/>
            </a:xfrm>
          </p:grpSpPr>
          <p:sp>
            <p:nvSpPr>
              <p:cNvPr id="8" name="TextBox 7">
                <a:extLst>
                  <a:ext uri="{FF2B5EF4-FFF2-40B4-BE49-F238E27FC236}">
                    <a16:creationId xmlns:a16="http://schemas.microsoft.com/office/drawing/2014/main" id="{FD47F6B7-5808-4469-ABFB-5FA0A930832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9" name="Straight Connector 8">
                <a:extLst>
                  <a:ext uri="{FF2B5EF4-FFF2-40B4-BE49-F238E27FC236}">
                    <a16:creationId xmlns:a16="http://schemas.microsoft.com/office/drawing/2014/main" id="{3E7DE5F4-12D2-447A-93E3-543354F5CD38}"/>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5932631-C429-4CEB-A307-32433A5184E0}"/>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7" name="TextBox 6">
              <a:extLst>
                <a:ext uri="{FF2B5EF4-FFF2-40B4-BE49-F238E27FC236}">
                  <a16:creationId xmlns:a16="http://schemas.microsoft.com/office/drawing/2014/main" id="{4DFC7E8C-E832-46E0-AF91-E4230B3D63B0}"/>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 name="Group 10">
            <a:extLst>
              <a:ext uri="{FF2B5EF4-FFF2-40B4-BE49-F238E27FC236}">
                <a16:creationId xmlns:a16="http://schemas.microsoft.com/office/drawing/2014/main" id="{EA1EF675-7406-4DE0-B7EE-AC042309B668}"/>
              </a:ext>
            </a:extLst>
          </p:cNvPr>
          <p:cNvGrpSpPr/>
          <p:nvPr/>
        </p:nvGrpSpPr>
        <p:grpSpPr>
          <a:xfrm>
            <a:off x="7916539" y="756561"/>
            <a:ext cx="1787822" cy="1071647"/>
            <a:chOff x="1337266" y="1758884"/>
            <a:chExt cx="1787822" cy="1071647"/>
          </a:xfrm>
        </p:grpSpPr>
        <p:sp>
          <p:nvSpPr>
            <p:cNvPr id="12" name="TextBox 11">
              <a:extLst>
                <a:ext uri="{FF2B5EF4-FFF2-40B4-BE49-F238E27FC236}">
                  <a16:creationId xmlns:a16="http://schemas.microsoft.com/office/drawing/2014/main" id="{60CF833A-FD83-45F5-818D-5C807681369F}"/>
                </a:ext>
              </a:extLst>
            </p:cNvPr>
            <p:cNvSpPr txBox="1"/>
            <p:nvPr/>
          </p:nvSpPr>
          <p:spPr>
            <a:xfrm>
              <a:off x="1337266" y="196945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3" name="Group 12">
              <a:extLst>
                <a:ext uri="{FF2B5EF4-FFF2-40B4-BE49-F238E27FC236}">
                  <a16:creationId xmlns:a16="http://schemas.microsoft.com/office/drawing/2014/main" id="{4947D736-D7D6-48AB-AE95-F30AEE5A8DD6}"/>
                </a:ext>
              </a:extLst>
            </p:cNvPr>
            <p:cNvGrpSpPr/>
            <p:nvPr/>
          </p:nvGrpSpPr>
          <p:grpSpPr>
            <a:xfrm>
              <a:off x="1796572" y="1758884"/>
              <a:ext cx="913794" cy="1071647"/>
              <a:chOff x="456270" y="2197623"/>
              <a:chExt cx="913794" cy="1071647"/>
            </a:xfrm>
          </p:grpSpPr>
          <p:grpSp>
            <p:nvGrpSpPr>
              <p:cNvPr id="15" name="Group 14">
                <a:extLst>
                  <a:ext uri="{FF2B5EF4-FFF2-40B4-BE49-F238E27FC236}">
                    <a16:creationId xmlns:a16="http://schemas.microsoft.com/office/drawing/2014/main" id="{958E878A-6A0B-4D3A-8E1E-6ADF4ED6BF50}"/>
                  </a:ext>
                </a:extLst>
              </p:cNvPr>
              <p:cNvGrpSpPr/>
              <p:nvPr/>
            </p:nvGrpSpPr>
            <p:grpSpPr>
              <a:xfrm>
                <a:off x="882455" y="2197623"/>
                <a:ext cx="487609" cy="1071647"/>
                <a:chOff x="1951435" y="36281"/>
                <a:chExt cx="487609" cy="1071647"/>
              </a:xfrm>
            </p:grpSpPr>
            <p:sp>
              <p:nvSpPr>
                <p:cNvPr id="17" name="TextBox 16">
                  <a:extLst>
                    <a:ext uri="{FF2B5EF4-FFF2-40B4-BE49-F238E27FC236}">
                      <a16:creationId xmlns:a16="http://schemas.microsoft.com/office/drawing/2014/main" id="{A15DA1AD-8430-4882-89A3-0238DB7C224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8" name="Straight Connector 17">
                  <a:extLst>
                    <a:ext uri="{FF2B5EF4-FFF2-40B4-BE49-F238E27FC236}">
                      <a16:creationId xmlns:a16="http://schemas.microsoft.com/office/drawing/2014/main" id="{887325CD-5CD3-4053-B61D-D2869C8B580A}"/>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2B9A6C2-9A57-4AC1-9667-A78D88A6E1F5}"/>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6" name="TextBox 15">
                <a:extLst>
                  <a:ext uri="{FF2B5EF4-FFF2-40B4-BE49-F238E27FC236}">
                    <a16:creationId xmlns:a16="http://schemas.microsoft.com/office/drawing/2014/main" id="{1596502B-D161-4DD0-B9B4-1D0187B94BD5}"/>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14" name="TextBox 13">
              <a:extLst>
                <a:ext uri="{FF2B5EF4-FFF2-40B4-BE49-F238E27FC236}">
                  <a16:creationId xmlns:a16="http://schemas.microsoft.com/office/drawing/2014/main" id="{DFFE611C-8E03-4CB3-9748-6FCC11A9463C}"/>
                </a:ext>
              </a:extLst>
            </p:cNvPr>
            <p:cNvSpPr txBox="1"/>
            <p:nvPr/>
          </p:nvSpPr>
          <p:spPr>
            <a:xfrm>
              <a:off x="2691350" y="196899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67" name="Group 66">
            <a:extLst>
              <a:ext uri="{FF2B5EF4-FFF2-40B4-BE49-F238E27FC236}">
                <a16:creationId xmlns:a16="http://schemas.microsoft.com/office/drawing/2014/main" id="{0D2CC6FC-4D53-4C2F-B9F0-2474CEA39FC7}"/>
              </a:ext>
            </a:extLst>
          </p:cNvPr>
          <p:cNvGrpSpPr/>
          <p:nvPr/>
        </p:nvGrpSpPr>
        <p:grpSpPr>
          <a:xfrm>
            <a:off x="2890733" y="1949050"/>
            <a:ext cx="913794" cy="1071647"/>
            <a:chOff x="456270" y="2197623"/>
            <a:chExt cx="913794" cy="1071647"/>
          </a:xfrm>
        </p:grpSpPr>
        <p:grpSp>
          <p:nvGrpSpPr>
            <p:cNvPr id="68" name="Group 67">
              <a:extLst>
                <a:ext uri="{FF2B5EF4-FFF2-40B4-BE49-F238E27FC236}">
                  <a16:creationId xmlns:a16="http://schemas.microsoft.com/office/drawing/2014/main" id="{BA53D9D5-DE09-4217-83A1-2C836A702F23}"/>
                </a:ext>
              </a:extLst>
            </p:cNvPr>
            <p:cNvGrpSpPr/>
            <p:nvPr/>
          </p:nvGrpSpPr>
          <p:grpSpPr>
            <a:xfrm>
              <a:off x="882455" y="2197623"/>
              <a:ext cx="487609" cy="1071647"/>
              <a:chOff x="1951435" y="36281"/>
              <a:chExt cx="487609" cy="1071647"/>
            </a:xfrm>
          </p:grpSpPr>
          <p:sp>
            <p:nvSpPr>
              <p:cNvPr id="70" name="TextBox 69">
                <a:extLst>
                  <a:ext uri="{FF2B5EF4-FFF2-40B4-BE49-F238E27FC236}">
                    <a16:creationId xmlns:a16="http://schemas.microsoft.com/office/drawing/2014/main" id="{7BFB937F-CCC8-4CF6-B938-240F30F606E3}"/>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71" name="Straight Connector 70">
                <a:extLst>
                  <a:ext uri="{FF2B5EF4-FFF2-40B4-BE49-F238E27FC236}">
                    <a16:creationId xmlns:a16="http://schemas.microsoft.com/office/drawing/2014/main" id="{E769BBBE-6CB4-4F19-960C-2C5F8931454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D64B477E-B194-4D72-A5BF-FFEF7A84428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69" name="TextBox 68">
              <a:extLst>
                <a:ext uri="{FF2B5EF4-FFF2-40B4-BE49-F238E27FC236}">
                  <a16:creationId xmlns:a16="http://schemas.microsoft.com/office/drawing/2014/main" id="{75D542FD-C65E-4DD1-9D72-00F45376EA6D}"/>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
        <p:nvSpPr>
          <p:cNvPr id="110" name="TextBox 109">
            <a:extLst>
              <a:ext uri="{FF2B5EF4-FFF2-40B4-BE49-F238E27FC236}">
                <a16:creationId xmlns:a16="http://schemas.microsoft.com/office/drawing/2014/main" id="{5475CA8A-4B5E-4F71-B863-DEBFEDCC55CF}"/>
              </a:ext>
            </a:extLst>
          </p:cNvPr>
          <p:cNvSpPr txBox="1"/>
          <p:nvPr/>
        </p:nvSpPr>
        <p:spPr>
          <a:xfrm>
            <a:off x="838355" y="542079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11" name="Group 110">
            <a:extLst>
              <a:ext uri="{FF2B5EF4-FFF2-40B4-BE49-F238E27FC236}">
                <a16:creationId xmlns:a16="http://schemas.microsoft.com/office/drawing/2014/main" id="{9F1A41F2-88AF-4AED-B1A8-19DDA3008FA5}"/>
              </a:ext>
            </a:extLst>
          </p:cNvPr>
          <p:cNvGrpSpPr/>
          <p:nvPr/>
        </p:nvGrpSpPr>
        <p:grpSpPr>
          <a:xfrm>
            <a:off x="1253389" y="5217572"/>
            <a:ext cx="487609" cy="1071647"/>
            <a:chOff x="1951435" y="36281"/>
            <a:chExt cx="487609" cy="1071647"/>
          </a:xfrm>
        </p:grpSpPr>
        <p:sp>
          <p:nvSpPr>
            <p:cNvPr id="112" name="TextBox 111">
              <a:extLst>
                <a:ext uri="{FF2B5EF4-FFF2-40B4-BE49-F238E27FC236}">
                  <a16:creationId xmlns:a16="http://schemas.microsoft.com/office/drawing/2014/main" id="{4E66FAE9-6315-4A0A-8776-57366E77B638}"/>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13" name="Straight Connector 112">
              <a:extLst>
                <a:ext uri="{FF2B5EF4-FFF2-40B4-BE49-F238E27FC236}">
                  <a16:creationId xmlns:a16="http://schemas.microsoft.com/office/drawing/2014/main" id="{E83482C2-BB2C-4238-B0EB-B28EE27F45DE}"/>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C5FA164D-BDEA-486D-BC2C-6844B4B39D3C}"/>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5" name="Group 114">
            <a:extLst>
              <a:ext uri="{FF2B5EF4-FFF2-40B4-BE49-F238E27FC236}">
                <a16:creationId xmlns:a16="http://schemas.microsoft.com/office/drawing/2014/main" id="{65A03307-9462-467A-A605-1AB1C1914165}"/>
              </a:ext>
            </a:extLst>
          </p:cNvPr>
          <p:cNvGrpSpPr/>
          <p:nvPr/>
        </p:nvGrpSpPr>
        <p:grpSpPr>
          <a:xfrm>
            <a:off x="1256711" y="5217572"/>
            <a:ext cx="487609" cy="1071647"/>
            <a:chOff x="1951435" y="36281"/>
            <a:chExt cx="487609" cy="1071647"/>
          </a:xfrm>
        </p:grpSpPr>
        <p:sp>
          <p:nvSpPr>
            <p:cNvPr id="116" name="TextBox 115">
              <a:extLst>
                <a:ext uri="{FF2B5EF4-FFF2-40B4-BE49-F238E27FC236}">
                  <a16:creationId xmlns:a16="http://schemas.microsoft.com/office/drawing/2014/main" id="{02ABC08E-6995-4D84-B538-A9C147E53A1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7" name="Straight Connector 116">
              <a:extLst>
                <a:ext uri="{FF2B5EF4-FFF2-40B4-BE49-F238E27FC236}">
                  <a16:creationId xmlns:a16="http://schemas.microsoft.com/office/drawing/2014/main" id="{9EB25E80-1710-49FE-9101-1AB8120BADA2}"/>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0CEB967-991E-4ED4-AC2A-4E7488AC42F8}"/>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93" name="Group 92">
            <a:extLst>
              <a:ext uri="{FF2B5EF4-FFF2-40B4-BE49-F238E27FC236}">
                <a16:creationId xmlns:a16="http://schemas.microsoft.com/office/drawing/2014/main" id="{D614635A-BD39-4883-B200-99738064007A}"/>
              </a:ext>
            </a:extLst>
          </p:cNvPr>
          <p:cNvGrpSpPr/>
          <p:nvPr/>
        </p:nvGrpSpPr>
        <p:grpSpPr>
          <a:xfrm>
            <a:off x="7007301" y="1841447"/>
            <a:ext cx="946490" cy="1076984"/>
            <a:chOff x="435525" y="1758788"/>
            <a:chExt cx="946490" cy="1076984"/>
          </a:xfrm>
        </p:grpSpPr>
        <p:cxnSp>
          <p:nvCxnSpPr>
            <p:cNvPr id="94" name="Straight Connector 93">
              <a:extLst>
                <a:ext uri="{FF2B5EF4-FFF2-40B4-BE49-F238E27FC236}">
                  <a16:creationId xmlns:a16="http://schemas.microsoft.com/office/drawing/2014/main" id="{3A333206-6B9F-42C5-A132-EB1E13020CD8}"/>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7412361E-708C-46FD-BA9F-AD76CE8DA831}"/>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6" name="TextBox 95">
              <a:extLst>
                <a:ext uri="{FF2B5EF4-FFF2-40B4-BE49-F238E27FC236}">
                  <a16:creationId xmlns:a16="http://schemas.microsoft.com/office/drawing/2014/main" id="{30533B8B-FE48-4E46-822F-76A7FC9FB2B7}"/>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97" name="Group 96">
            <a:extLst>
              <a:ext uri="{FF2B5EF4-FFF2-40B4-BE49-F238E27FC236}">
                <a16:creationId xmlns:a16="http://schemas.microsoft.com/office/drawing/2014/main" id="{8DB77BD2-F585-4426-A86F-B51D427DCE5C}"/>
              </a:ext>
            </a:extLst>
          </p:cNvPr>
          <p:cNvGrpSpPr/>
          <p:nvPr/>
        </p:nvGrpSpPr>
        <p:grpSpPr>
          <a:xfrm>
            <a:off x="7904553" y="1828208"/>
            <a:ext cx="1299319" cy="1090223"/>
            <a:chOff x="1317787" y="1745549"/>
            <a:chExt cx="1299319" cy="1090223"/>
          </a:xfrm>
        </p:grpSpPr>
        <p:sp>
          <p:nvSpPr>
            <p:cNvPr id="98" name="TextBox 97">
              <a:extLst>
                <a:ext uri="{FF2B5EF4-FFF2-40B4-BE49-F238E27FC236}">
                  <a16:creationId xmlns:a16="http://schemas.microsoft.com/office/drawing/2014/main" id="{EBCDF7EF-1564-4C6F-8D2F-2F4879A9FE36}"/>
                </a:ext>
              </a:extLst>
            </p:cNvPr>
            <p:cNvSpPr txBox="1"/>
            <p:nvPr/>
          </p:nvSpPr>
          <p:spPr>
            <a:xfrm>
              <a:off x="1317787" y="195156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99" name="Straight Connector 98">
              <a:extLst>
                <a:ext uri="{FF2B5EF4-FFF2-40B4-BE49-F238E27FC236}">
                  <a16:creationId xmlns:a16="http://schemas.microsoft.com/office/drawing/2014/main" id="{4B2F6076-2773-4648-8147-45E0012A7708}"/>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31DE7218-6FB7-4D0D-A5D9-1FF1321C8BBA}"/>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1" name="TextBox 100">
              <a:extLst>
                <a:ext uri="{FF2B5EF4-FFF2-40B4-BE49-F238E27FC236}">
                  <a16:creationId xmlns:a16="http://schemas.microsoft.com/office/drawing/2014/main" id="{E1568F12-206A-44D1-97BE-8C5AFBE20ADA}"/>
                </a:ext>
              </a:extLst>
            </p:cNvPr>
            <p:cNvSpPr txBox="1"/>
            <p:nvPr/>
          </p:nvSpPr>
          <p:spPr>
            <a:xfrm>
              <a:off x="1759277"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02" name="TextBox 101">
              <a:extLst>
                <a:ext uri="{FF2B5EF4-FFF2-40B4-BE49-F238E27FC236}">
                  <a16:creationId xmlns:a16="http://schemas.microsoft.com/office/drawing/2014/main" id="{70C0D926-E242-454C-876F-9D6BAE756414}"/>
                </a:ext>
              </a:extLst>
            </p:cNvPr>
            <p:cNvSpPr txBox="1"/>
            <p:nvPr/>
          </p:nvSpPr>
          <p:spPr>
            <a:xfrm>
              <a:off x="2210215"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04" name="Group 103">
            <a:extLst>
              <a:ext uri="{FF2B5EF4-FFF2-40B4-BE49-F238E27FC236}">
                <a16:creationId xmlns:a16="http://schemas.microsoft.com/office/drawing/2014/main" id="{634B84C0-BFF2-4118-BE77-C4F65ED3469A}"/>
              </a:ext>
            </a:extLst>
          </p:cNvPr>
          <p:cNvGrpSpPr/>
          <p:nvPr/>
        </p:nvGrpSpPr>
        <p:grpSpPr>
          <a:xfrm>
            <a:off x="7002133" y="2940239"/>
            <a:ext cx="946490" cy="1076984"/>
            <a:chOff x="435525" y="1758788"/>
            <a:chExt cx="946490" cy="1076984"/>
          </a:xfrm>
        </p:grpSpPr>
        <p:cxnSp>
          <p:nvCxnSpPr>
            <p:cNvPr id="119" name="Straight Connector 118">
              <a:extLst>
                <a:ext uri="{FF2B5EF4-FFF2-40B4-BE49-F238E27FC236}">
                  <a16:creationId xmlns:a16="http://schemas.microsoft.com/office/drawing/2014/main" id="{A268CF58-4297-40DB-B7D0-F5E9378E9FDF}"/>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F38727FF-A849-49D0-9818-140D37AABB90}"/>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21" name="TextBox 120">
              <a:extLst>
                <a:ext uri="{FF2B5EF4-FFF2-40B4-BE49-F238E27FC236}">
                  <a16:creationId xmlns:a16="http://schemas.microsoft.com/office/drawing/2014/main" id="{8851EB94-3A1D-4659-8EC1-A8F7AF10106B}"/>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122" name="Group 121">
            <a:extLst>
              <a:ext uri="{FF2B5EF4-FFF2-40B4-BE49-F238E27FC236}">
                <a16:creationId xmlns:a16="http://schemas.microsoft.com/office/drawing/2014/main" id="{2371BCE2-853B-42DB-B02C-E302017BE4D9}"/>
              </a:ext>
            </a:extLst>
          </p:cNvPr>
          <p:cNvGrpSpPr/>
          <p:nvPr/>
        </p:nvGrpSpPr>
        <p:grpSpPr>
          <a:xfrm>
            <a:off x="7899385" y="2937758"/>
            <a:ext cx="1822424" cy="1079465"/>
            <a:chOff x="1317787" y="1756307"/>
            <a:chExt cx="1822424" cy="1079465"/>
          </a:xfrm>
        </p:grpSpPr>
        <p:sp>
          <p:nvSpPr>
            <p:cNvPr id="123" name="TextBox 122">
              <a:extLst>
                <a:ext uri="{FF2B5EF4-FFF2-40B4-BE49-F238E27FC236}">
                  <a16:creationId xmlns:a16="http://schemas.microsoft.com/office/drawing/2014/main" id="{722BA46B-1C88-4B75-9C5B-B1DDC7F3D9F3}"/>
                </a:ext>
              </a:extLst>
            </p:cNvPr>
            <p:cNvSpPr txBox="1"/>
            <p:nvPr/>
          </p:nvSpPr>
          <p:spPr>
            <a:xfrm>
              <a:off x="1317787" y="195156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24" name="Straight Connector 123">
              <a:extLst>
                <a:ext uri="{FF2B5EF4-FFF2-40B4-BE49-F238E27FC236}">
                  <a16:creationId xmlns:a16="http://schemas.microsoft.com/office/drawing/2014/main" id="{79BEC3EE-5A3E-4E81-AAF4-E2693ADD3B24}"/>
                </a:ext>
              </a:extLst>
            </p:cNvPr>
            <p:cNvCxnSpPr>
              <a:cxnSpLocks/>
            </p:cNvCxnSpPr>
            <p:nvPr/>
          </p:nvCxnSpPr>
          <p:spPr>
            <a:xfrm>
              <a:off x="1779323" y="2266622"/>
              <a:ext cx="92871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BA91A08A-6050-4700-BF47-61BB52D5B111}"/>
                </a:ext>
              </a:extLst>
            </p:cNvPr>
            <p:cNvSpPr txBox="1"/>
            <p:nvPr/>
          </p:nvSpPr>
          <p:spPr>
            <a:xfrm>
              <a:off x="2020370"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26" name="TextBox 125">
              <a:extLst>
                <a:ext uri="{FF2B5EF4-FFF2-40B4-BE49-F238E27FC236}">
                  <a16:creationId xmlns:a16="http://schemas.microsoft.com/office/drawing/2014/main" id="{1E17F927-C94A-4C04-9161-BAD5A6377FFE}"/>
                </a:ext>
              </a:extLst>
            </p:cNvPr>
            <p:cNvSpPr txBox="1"/>
            <p:nvPr/>
          </p:nvSpPr>
          <p:spPr>
            <a:xfrm>
              <a:off x="1783340" y="1756307"/>
              <a:ext cx="946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127" name="TextBox 126">
              <a:extLst>
                <a:ext uri="{FF2B5EF4-FFF2-40B4-BE49-F238E27FC236}">
                  <a16:creationId xmlns:a16="http://schemas.microsoft.com/office/drawing/2014/main" id="{43484BFF-E491-45F6-A03B-BF08E63C7876}"/>
                </a:ext>
              </a:extLst>
            </p:cNvPr>
            <p:cNvSpPr txBox="1"/>
            <p:nvPr/>
          </p:nvSpPr>
          <p:spPr>
            <a:xfrm>
              <a:off x="2733320"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28" name="Group 127">
            <a:extLst>
              <a:ext uri="{FF2B5EF4-FFF2-40B4-BE49-F238E27FC236}">
                <a16:creationId xmlns:a16="http://schemas.microsoft.com/office/drawing/2014/main" id="{A921151E-4259-4E8B-924E-944977980FE3}"/>
              </a:ext>
            </a:extLst>
          </p:cNvPr>
          <p:cNvGrpSpPr/>
          <p:nvPr/>
        </p:nvGrpSpPr>
        <p:grpSpPr>
          <a:xfrm>
            <a:off x="9896841" y="2937257"/>
            <a:ext cx="946490" cy="1098500"/>
            <a:chOff x="435525" y="1737272"/>
            <a:chExt cx="946490" cy="1098500"/>
          </a:xfrm>
        </p:grpSpPr>
        <p:cxnSp>
          <p:nvCxnSpPr>
            <p:cNvPr id="129" name="Straight Connector 128">
              <a:extLst>
                <a:ext uri="{FF2B5EF4-FFF2-40B4-BE49-F238E27FC236}">
                  <a16:creationId xmlns:a16="http://schemas.microsoft.com/office/drawing/2014/main" id="{0A31CA48-F04F-4282-B40B-63E8EFC851BD}"/>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1439442C-C26D-4D04-AF58-5784BB3ACBB7}"/>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1" name="TextBox 130">
              <a:extLst>
                <a:ext uri="{FF2B5EF4-FFF2-40B4-BE49-F238E27FC236}">
                  <a16:creationId xmlns:a16="http://schemas.microsoft.com/office/drawing/2014/main" id="{96EDA5EC-BF60-4331-BD1B-F7240FC54A94}"/>
                </a:ext>
              </a:extLst>
            </p:cNvPr>
            <p:cNvSpPr txBox="1"/>
            <p:nvPr/>
          </p:nvSpPr>
          <p:spPr>
            <a:xfrm>
              <a:off x="435525" y="1737272"/>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grpSp>
        <p:nvGrpSpPr>
          <p:cNvPr id="132" name="Group 131">
            <a:extLst>
              <a:ext uri="{FF2B5EF4-FFF2-40B4-BE49-F238E27FC236}">
                <a16:creationId xmlns:a16="http://schemas.microsoft.com/office/drawing/2014/main" id="{7293C9EC-124E-49DA-9595-F46F7E22B81D}"/>
              </a:ext>
            </a:extLst>
          </p:cNvPr>
          <p:cNvGrpSpPr/>
          <p:nvPr/>
        </p:nvGrpSpPr>
        <p:grpSpPr>
          <a:xfrm>
            <a:off x="7040460" y="4479048"/>
            <a:ext cx="913794" cy="1071647"/>
            <a:chOff x="456270" y="2197623"/>
            <a:chExt cx="913794" cy="1071647"/>
          </a:xfrm>
        </p:grpSpPr>
        <p:grpSp>
          <p:nvGrpSpPr>
            <p:cNvPr id="133" name="Group 132">
              <a:extLst>
                <a:ext uri="{FF2B5EF4-FFF2-40B4-BE49-F238E27FC236}">
                  <a16:creationId xmlns:a16="http://schemas.microsoft.com/office/drawing/2014/main" id="{C329316D-3D17-4904-9877-6ADBC131BF0D}"/>
                </a:ext>
              </a:extLst>
            </p:cNvPr>
            <p:cNvGrpSpPr/>
            <p:nvPr/>
          </p:nvGrpSpPr>
          <p:grpSpPr>
            <a:xfrm>
              <a:off x="882455" y="2197623"/>
              <a:ext cx="487609" cy="1071647"/>
              <a:chOff x="1951435" y="36281"/>
              <a:chExt cx="487609" cy="1071647"/>
            </a:xfrm>
          </p:grpSpPr>
          <p:sp>
            <p:nvSpPr>
              <p:cNvPr id="135" name="TextBox 134">
                <a:extLst>
                  <a:ext uri="{FF2B5EF4-FFF2-40B4-BE49-F238E27FC236}">
                    <a16:creationId xmlns:a16="http://schemas.microsoft.com/office/drawing/2014/main" id="{F97CD40E-435F-4D5F-8563-786AB6FEC5C0}"/>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6" name="Straight Connector 135">
                <a:extLst>
                  <a:ext uri="{FF2B5EF4-FFF2-40B4-BE49-F238E27FC236}">
                    <a16:creationId xmlns:a16="http://schemas.microsoft.com/office/drawing/2014/main" id="{8C0288F8-E9D5-47F7-9726-0F116042917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TextBox 136">
                <a:extLst>
                  <a:ext uri="{FF2B5EF4-FFF2-40B4-BE49-F238E27FC236}">
                    <a16:creationId xmlns:a16="http://schemas.microsoft.com/office/drawing/2014/main" id="{1E34FCA3-3027-4B3B-8B2F-0CC07E4A782D}"/>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134" name="TextBox 133">
              <a:extLst>
                <a:ext uri="{FF2B5EF4-FFF2-40B4-BE49-F238E27FC236}">
                  <a16:creationId xmlns:a16="http://schemas.microsoft.com/office/drawing/2014/main" id="{1DA24D31-BD61-48FC-BA61-3F40D96A56B1}"/>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38" name="Group 137">
            <a:extLst>
              <a:ext uri="{FF2B5EF4-FFF2-40B4-BE49-F238E27FC236}">
                <a16:creationId xmlns:a16="http://schemas.microsoft.com/office/drawing/2014/main" id="{5CD7085A-F64D-46F7-893C-E7D1026E589A}"/>
              </a:ext>
            </a:extLst>
          </p:cNvPr>
          <p:cNvGrpSpPr/>
          <p:nvPr/>
        </p:nvGrpSpPr>
        <p:grpSpPr>
          <a:xfrm>
            <a:off x="8029453" y="4477208"/>
            <a:ext cx="1683808" cy="1071647"/>
            <a:chOff x="1441280" y="1758884"/>
            <a:chExt cx="1683808" cy="1071647"/>
          </a:xfrm>
        </p:grpSpPr>
        <p:sp>
          <p:nvSpPr>
            <p:cNvPr id="139" name="TextBox 138">
              <a:extLst>
                <a:ext uri="{FF2B5EF4-FFF2-40B4-BE49-F238E27FC236}">
                  <a16:creationId xmlns:a16="http://schemas.microsoft.com/office/drawing/2014/main" id="{9B6752A6-7D6B-4196-BD2C-3239DEAE188B}"/>
                </a:ext>
              </a:extLst>
            </p:cNvPr>
            <p:cNvSpPr txBox="1"/>
            <p:nvPr/>
          </p:nvSpPr>
          <p:spPr>
            <a:xfrm>
              <a:off x="1441280" y="1935831"/>
              <a:ext cx="3700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40" name="Group 139">
              <a:extLst>
                <a:ext uri="{FF2B5EF4-FFF2-40B4-BE49-F238E27FC236}">
                  <a16:creationId xmlns:a16="http://schemas.microsoft.com/office/drawing/2014/main" id="{046BB081-0A01-4FF4-87F9-4509A12C132B}"/>
                </a:ext>
              </a:extLst>
            </p:cNvPr>
            <p:cNvGrpSpPr/>
            <p:nvPr/>
          </p:nvGrpSpPr>
          <p:grpSpPr>
            <a:xfrm>
              <a:off x="1796572" y="1758884"/>
              <a:ext cx="913794" cy="1071647"/>
              <a:chOff x="456270" y="2197623"/>
              <a:chExt cx="913794" cy="1071647"/>
            </a:xfrm>
          </p:grpSpPr>
          <p:grpSp>
            <p:nvGrpSpPr>
              <p:cNvPr id="142" name="Group 141">
                <a:extLst>
                  <a:ext uri="{FF2B5EF4-FFF2-40B4-BE49-F238E27FC236}">
                    <a16:creationId xmlns:a16="http://schemas.microsoft.com/office/drawing/2014/main" id="{B3E7CECD-89C9-4B2D-94EA-5F86E2DBFDE0}"/>
                  </a:ext>
                </a:extLst>
              </p:cNvPr>
              <p:cNvGrpSpPr/>
              <p:nvPr/>
            </p:nvGrpSpPr>
            <p:grpSpPr>
              <a:xfrm>
                <a:off x="882455" y="2197623"/>
                <a:ext cx="487609" cy="1071647"/>
                <a:chOff x="1951435" y="36281"/>
                <a:chExt cx="487609" cy="1071647"/>
              </a:xfrm>
            </p:grpSpPr>
            <p:sp>
              <p:nvSpPr>
                <p:cNvPr id="144" name="TextBox 143">
                  <a:extLst>
                    <a:ext uri="{FF2B5EF4-FFF2-40B4-BE49-F238E27FC236}">
                      <a16:creationId xmlns:a16="http://schemas.microsoft.com/office/drawing/2014/main" id="{C775A639-AB41-4733-8359-C072F2BCA0EE}"/>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45" name="Straight Connector 144">
                  <a:extLst>
                    <a:ext uri="{FF2B5EF4-FFF2-40B4-BE49-F238E27FC236}">
                      <a16:creationId xmlns:a16="http://schemas.microsoft.com/office/drawing/2014/main" id="{4E8368A8-8D3B-4515-AFE4-F832CAD73755}"/>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6" name="TextBox 145">
                  <a:extLst>
                    <a:ext uri="{FF2B5EF4-FFF2-40B4-BE49-F238E27FC236}">
                      <a16:creationId xmlns:a16="http://schemas.microsoft.com/office/drawing/2014/main" id="{E538258E-75D0-4D01-8345-BDC39DD39F92}"/>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43" name="TextBox 142">
                <a:extLst>
                  <a:ext uri="{FF2B5EF4-FFF2-40B4-BE49-F238E27FC236}">
                    <a16:creationId xmlns:a16="http://schemas.microsoft.com/office/drawing/2014/main" id="{14D1226F-D4FA-42E1-B6D3-02F454B4DDE2}"/>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41" name="TextBox 140">
              <a:extLst>
                <a:ext uri="{FF2B5EF4-FFF2-40B4-BE49-F238E27FC236}">
                  <a16:creationId xmlns:a16="http://schemas.microsoft.com/office/drawing/2014/main" id="{31E49E4F-07B2-45E3-9C58-830D699AFC75}"/>
                </a:ext>
              </a:extLst>
            </p:cNvPr>
            <p:cNvSpPr txBox="1"/>
            <p:nvPr/>
          </p:nvSpPr>
          <p:spPr>
            <a:xfrm>
              <a:off x="2691350" y="196899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47" name="Group 146">
            <a:extLst>
              <a:ext uri="{FF2B5EF4-FFF2-40B4-BE49-F238E27FC236}">
                <a16:creationId xmlns:a16="http://schemas.microsoft.com/office/drawing/2014/main" id="{5BB2859E-8055-4A1D-89CE-AEE6CDD6C3D5}"/>
              </a:ext>
            </a:extLst>
          </p:cNvPr>
          <p:cNvGrpSpPr/>
          <p:nvPr/>
        </p:nvGrpSpPr>
        <p:grpSpPr>
          <a:xfrm>
            <a:off x="7037936" y="5576000"/>
            <a:ext cx="946490" cy="1076984"/>
            <a:chOff x="435525" y="1758788"/>
            <a:chExt cx="946490" cy="1076984"/>
          </a:xfrm>
        </p:grpSpPr>
        <p:cxnSp>
          <p:nvCxnSpPr>
            <p:cNvPr id="148" name="Straight Connector 147">
              <a:extLst>
                <a:ext uri="{FF2B5EF4-FFF2-40B4-BE49-F238E27FC236}">
                  <a16:creationId xmlns:a16="http://schemas.microsoft.com/office/drawing/2014/main" id="{1E8E0DA3-CA78-4504-A9AF-9A4EDCE5E3A0}"/>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TextBox 148">
              <a:extLst>
                <a:ext uri="{FF2B5EF4-FFF2-40B4-BE49-F238E27FC236}">
                  <a16:creationId xmlns:a16="http://schemas.microsoft.com/office/drawing/2014/main" id="{7E78356A-A939-41B5-9220-B628D4029C20}"/>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0" name="TextBox 149">
              <a:extLst>
                <a:ext uri="{FF2B5EF4-FFF2-40B4-BE49-F238E27FC236}">
                  <a16:creationId xmlns:a16="http://schemas.microsoft.com/office/drawing/2014/main" id="{2B16EF97-35AE-4834-9B79-66922E2B4BC2}"/>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151" name="Group 150">
            <a:extLst>
              <a:ext uri="{FF2B5EF4-FFF2-40B4-BE49-F238E27FC236}">
                <a16:creationId xmlns:a16="http://schemas.microsoft.com/office/drawing/2014/main" id="{B0106CC6-C478-49CA-8061-6481EC06088F}"/>
              </a:ext>
            </a:extLst>
          </p:cNvPr>
          <p:cNvGrpSpPr/>
          <p:nvPr/>
        </p:nvGrpSpPr>
        <p:grpSpPr>
          <a:xfrm>
            <a:off x="7945578" y="5562761"/>
            <a:ext cx="1288929" cy="1090223"/>
            <a:chOff x="1328177" y="1745549"/>
            <a:chExt cx="1288929" cy="1090223"/>
          </a:xfrm>
        </p:grpSpPr>
        <p:sp>
          <p:nvSpPr>
            <p:cNvPr id="152" name="TextBox 151">
              <a:extLst>
                <a:ext uri="{FF2B5EF4-FFF2-40B4-BE49-F238E27FC236}">
                  <a16:creationId xmlns:a16="http://schemas.microsoft.com/office/drawing/2014/main" id="{10E33D05-27D8-418E-83EB-714E5036E254}"/>
                </a:ext>
              </a:extLst>
            </p:cNvPr>
            <p:cNvSpPr txBox="1"/>
            <p:nvPr/>
          </p:nvSpPr>
          <p:spPr>
            <a:xfrm>
              <a:off x="1328177" y="193078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53" name="Straight Connector 152">
              <a:extLst>
                <a:ext uri="{FF2B5EF4-FFF2-40B4-BE49-F238E27FC236}">
                  <a16:creationId xmlns:a16="http://schemas.microsoft.com/office/drawing/2014/main" id="{9B2026CA-6BAA-4CDE-BE82-910C897993A9}"/>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F295FD39-CA6F-4677-A784-1C2416F14690}"/>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5" name="TextBox 154">
              <a:extLst>
                <a:ext uri="{FF2B5EF4-FFF2-40B4-BE49-F238E27FC236}">
                  <a16:creationId xmlns:a16="http://schemas.microsoft.com/office/drawing/2014/main" id="{7D11833E-0510-4822-8801-44E4112526DA}"/>
                </a:ext>
              </a:extLst>
            </p:cNvPr>
            <p:cNvSpPr txBox="1"/>
            <p:nvPr/>
          </p:nvSpPr>
          <p:spPr>
            <a:xfrm>
              <a:off x="1783341"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56" name="TextBox 155">
              <a:extLst>
                <a:ext uri="{FF2B5EF4-FFF2-40B4-BE49-F238E27FC236}">
                  <a16:creationId xmlns:a16="http://schemas.microsoft.com/office/drawing/2014/main" id="{71074345-14D7-422D-BCF0-124AAF78E41D}"/>
                </a:ext>
              </a:extLst>
            </p:cNvPr>
            <p:cNvSpPr txBox="1"/>
            <p:nvPr/>
          </p:nvSpPr>
          <p:spPr>
            <a:xfrm>
              <a:off x="2210215"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61" name="Group 160">
            <a:extLst>
              <a:ext uri="{FF2B5EF4-FFF2-40B4-BE49-F238E27FC236}">
                <a16:creationId xmlns:a16="http://schemas.microsoft.com/office/drawing/2014/main" id="{080EC38D-F267-4ABB-9A13-ED0E36A2E483}"/>
              </a:ext>
            </a:extLst>
          </p:cNvPr>
          <p:cNvGrpSpPr/>
          <p:nvPr/>
        </p:nvGrpSpPr>
        <p:grpSpPr>
          <a:xfrm>
            <a:off x="9351792" y="5576000"/>
            <a:ext cx="590274" cy="1090223"/>
            <a:chOff x="1760873" y="1745549"/>
            <a:chExt cx="590274" cy="1090223"/>
          </a:xfrm>
        </p:grpSpPr>
        <p:cxnSp>
          <p:nvCxnSpPr>
            <p:cNvPr id="163" name="Straight Connector 162">
              <a:extLst>
                <a:ext uri="{FF2B5EF4-FFF2-40B4-BE49-F238E27FC236}">
                  <a16:creationId xmlns:a16="http://schemas.microsoft.com/office/drawing/2014/main" id="{B6968B53-7709-498C-89ED-FC06FA6E0B27}"/>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2D0D86C6-39F7-4531-8BDC-B9468457D540}"/>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5" name="TextBox 164">
              <a:extLst>
                <a:ext uri="{FF2B5EF4-FFF2-40B4-BE49-F238E27FC236}">
                  <a16:creationId xmlns:a16="http://schemas.microsoft.com/office/drawing/2014/main" id="{5BFF3BC0-F2BF-40AF-86D6-6D4767335733}"/>
                </a:ext>
              </a:extLst>
            </p:cNvPr>
            <p:cNvSpPr txBox="1"/>
            <p:nvPr/>
          </p:nvSpPr>
          <p:spPr>
            <a:xfrm>
              <a:off x="1783341"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Tree>
    <p:extLst>
      <p:ext uri="{BB962C8B-B14F-4D97-AF65-F5344CB8AC3E}">
        <p14:creationId xmlns:p14="http://schemas.microsoft.com/office/powerpoint/2010/main" val="3228957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
                                        </p:tgtEl>
                                        <p:attrNameLst>
                                          <p:attrName>style.visibility</p:attrName>
                                        </p:attrNameLst>
                                      </p:cBhvr>
                                      <p:to>
                                        <p:strVal val="visible"/>
                                      </p:to>
                                    </p:set>
                                    <p:animEffect transition="in" filter="fade">
                                      <p:cBhvr>
                                        <p:cTn id="17" dur="500"/>
                                        <p:tgtEl>
                                          <p:spTgt spid="9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7"/>
                                        </p:tgtEl>
                                        <p:attrNameLst>
                                          <p:attrName>style.visibility</p:attrName>
                                        </p:attrNameLst>
                                      </p:cBhvr>
                                      <p:to>
                                        <p:strVal val="visible"/>
                                      </p:to>
                                    </p:set>
                                    <p:animEffect transition="in" filter="fade">
                                      <p:cBhvr>
                                        <p:cTn id="22" dur="500"/>
                                        <p:tgtEl>
                                          <p:spTgt spid="9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22"/>
                                        </p:tgtEl>
                                        <p:attrNameLst>
                                          <p:attrName>style.visibility</p:attrName>
                                        </p:attrNameLst>
                                      </p:cBhvr>
                                      <p:to>
                                        <p:strVal val="visible"/>
                                      </p:to>
                                    </p:set>
                                    <p:animEffect transition="in" filter="fade">
                                      <p:cBhvr>
                                        <p:cTn id="32" dur="500"/>
                                        <p:tgtEl>
                                          <p:spTgt spid="1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28"/>
                                        </p:tgtEl>
                                        <p:attrNameLst>
                                          <p:attrName>style.visibility</p:attrName>
                                        </p:attrNameLst>
                                      </p:cBhvr>
                                      <p:to>
                                        <p:strVal val="visible"/>
                                      </p:to>
                                    </p:set>
                                    <p:animEffect transition="in" filter="fade">
                                      <p:cBhvr>
                                        <p:cTn id="37" dur="500"/>
                                        <p:tgtEl>
                                          <p:spTgt spid="12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7"/>
                                        </p:tgtEl>
                                        <p:attrNameLst>
                                          <p:attrName>style.visibility</p:attrName>
                                        </p:attrNameLst>
                                      </p:cBhvr>
                                      <p:to>
                                        <p:strVal val="visible"/>
                                      </p:to>
                                    </p:set>
                                    <p:animEffect transition="in" filter="fade">
                                      <p:cBhvr>
                                        <p:cTn id="42" dur="500"/>
                                        <p:tgtEl>
                                          <p:spTgt spid="6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32"/>
                                        </p:tgtEl>
                                        <p:attrNameLst>
                                          <p:attrName>style.visibility</p:attrName>
                                        </p:attrNameLst>
                                      </p:cBhvr>
                                      <p:to>
                                        <p:strVal val="visible"/>
                                      </p:to>
                                    </p:set>
                                    <p:animEffect transition="in" filter="fade">
                                      <p:cBhvr>
                                        <p:cTn id="47" dur="500"/>
                                        <p:tgtEl>
                                          <p:spTgt spid="13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38"/>
                                        </p:tgtEl>
                                        <p:attrNameLst>
                                          <p:attrName>style.visibility</p:attrName>
                                        </p:attrNameLst>
                                      </p:cBhvr>
                                      <p:to>
                                        <p:strVal val="visible"/>
                                      </p:to>
                                    </p:set>
                                    <p:animEffect transition="in" filter="fade">
                                      <p:cBhvr>
                                        <p:cTn id="52" dur="500"/>
                                        <p:tgtEl>
                                          <p:spTgt spid="13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47"/>
                                        </p:tgtEl>
                                        <p:attrNameLst>
                                          <p:attrName>style.visibility</p:attrName>
                                        </p:attrNameLst>
                                      </p:cBhvr>
                                      <p:to>
                                        <p:strVal val="visible"/>
                                      </p:to>
                                    </p:set>
                                    <p:animEffect transition="in" filter="fade">
                                      <p:cBhvr>
                                        <p:cTn id="57" dur="500"/>
                                        <p:tgtEl>
                                          <p:spTgt spid="14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51"/>
                                        </p:tgtEl>
                                        <p:attrNameLst>
                                          <p:attrName>style.visibility</p:attrName>
                                        </p:attrNameLst>
                                      </p:cBhvr>
                                      <p:to>
                                        <p:strVal val="visible"/>
                                      </p:to>
                                    </p:set>
                                    <p:animEffect transition="in" filter="fade">
                                      <p:cBhvr>
                                        <p:cTn id="62" dur="500"/>
                                        <p:tgtEl>
                                          <p:spTgt spid="15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1"/>
                                        </p:tgtEl>
                                        <p:attrNameLst>
                                          <p:attrName>style.visibility</p:attrName>
                                        </p:attrNameLst>
                                      </p:cBhvr>
                                      <p:to>
                                        <p:strVal val="visible"/>
                                      </p:to>
                                    </p:set>
                                    <p:animEffect transition="in" filter="fade">
                                      <p:cBhvr>
                                        <p:cTn id="67" dur="500"/>
                                        <p:tgtEl>
                                          <p:spTgt spid="16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10"/>
                                        </p:tgtEl>
                                        <p:attrNameLst>
                                          <p:attrName>style.visibility</p:attrName>
                                        </p:attrNameLst>
                                      </p:cBhvr>
                                      <p:to>
                                        <p:strVal val="visible"/>
                                      </p:to>
                                    </p:set>
                                    <p:animEffect transition="in" filter="fade">
                                      <p:cBhvr>
                                        <p:cTn id="72" dur="500"/>
                                        <p:tgtEl>
                                          <p:spTgt spid="110"/>
                                        </p:tgtEl>
                                      </p:cBhvr>
                                    </p:animEffect>
                                  </p:childTnLst>
                                </p:cTn>
                              </p:par>
                              <p:par>
                                <p:cTn id="73" presetID="10" presetClass="entr" presetSubtype="0" fill="hold" nodeType="withEffect">
                                  <p:stCondLst>
                                    <p:cond delay="0"/>
                                  </p:stCondLst>
                                  <p:childTnLst>
                                    <p:set>
                                      <p:cBhvr>
                                        <p:cTn id="74" dur="1" fill="hold">
                                          <p:stCondLst>
                                            <p:cond delay="0"/>
                                          </p:stCondLst>
                                        </p:cTn>
                                        <p:tgtEl>
                                          <p:spTgt spid="111"/>
                                        </p:tgtEl>
                                        <p:attrNameLst>
                                          <p:attrName>style.visibility</p:attrName>
                                        </p:attrNameLst>
                                      </p:cBhvr>
                                      <p:to>
                                        <p:strVal val="visible"/>
                                      </p:to>
                                    </p:set>
                                    <p:animEffect transition="in" filter="fade">
                                      <p:cBhvr>
                                        <p:cTn id="75" dur="500"/>
                                        <p:tgtEl>
                                          <p:spTgt spid="11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xit" presetSubtype="0" fill="hold" nodeType="clickEffect">
                                  <p:stCondLst>
                                    <p:cond delay="0"/>
                                  </p:stCondLst>
                                  <p:childTnLst>
                                    <p:animEffect transition="out" filter="fade">
                                      <p:cBhvr>
                                        <p:cTn id="79" dur="500"/>
                                        <p:tgtEl>
                                          <p:spTgt spid="111"/>
                                        </p:tgtEl>
                                      </p:cBhvr>
                                    </p:animEffect>
                                    <p:set>
                                      <p:cBhvr>
                                        <p:cTn id="80" dur="1" fill="hold">
                                          <p:stCondLst>
                                            <p:cond delay="499"/>
                                          </p:stCondLst>
                                        </p:cTn>
                                        <p:tgtEl>
                                          <p:spTgt spid="111"/>
                                        </p:tgtEl>
                                        <p:attrNameLst>
                                          <p:attrName>style.visibility</p:attrName>
                                        </p:attrNameLst>
                                      </p:cBhvr>
                                      <p:to>
                                        <p:strVal val="hidden"/>
                                      </p:to>
                                    </p:set>
                                  </p:childTnLst>
                                </p:cTn>
                              </p:par>
                            </p:childTnLst>
                          </p:cTn>
                        </p:par>
                        <p:par>
                          <p:cTn id="81" fill="hold">
                            <p:stCondLst>
                              <p:cond delay="500"/>
                            </p:stCondLst>
                            <p:childTnLst>
                              <p:par>
                                <p:cTn id="82" presetID="10" presetClass="entr" presetSubtype="0" fill="hold" nodeType="afterEffect">
                                  <p:stCondLst>
                                    <p:cond delay="0"/>
                                  </p:stCondLst>
                                  <p:childTnLst>
                                    <p:set>
                                      <p:cBhvr>
                                        <p:cTn id="83" dur="1" fill="hold">
                                          <p:stCondLst>
                                            <p:cond delay="0"/>
                                          </p:stCondLst>
                                        </p:cTn>
                                        <p:tgtEl>
                                          <p:spTgt spid="115"/>
                                        </p:tgtEl>
                                        <p:attrNameLst>
                                          <p:attrName>style.visibility</p:attrName>
                                        </p:attrNameLst>
                                      </p:cBhvr>
                                      <p:to>
                                        <p:strVal val="visible"/>
                                      </p:to>
                                    </p:set>
                                    <p:animEffect transition="in" filter="fade">
                                      <p:cBhvr>
                                        <p:cTn id="8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Tickets for a school play cost £2.75 each.</a:t>
            </a:r>
          </a:p>
          <a:p>
            <a:r>
              <a:rPr lang="en-US" sz="3200" b="1" dirty="0"/>
              <a:t>Dev sold 23 tickets.</a:t>
            </a:r>
          </a:p>
          <a:p>
            <a:r>
              <a:rPr lang="en-US" sz="3200" b="1" dirty="0"/>
              <a:t>How much ticket money did Dev collect?</a:t>
            </a:r>
          </a:p>
        </p:txBody>
      </p:sp>
      <p:sp>
        <p:nvSpPr>
          <p:cNvPr id="4" name="Rectangle 3">
            <a:extLst>
              <a:ext uri="{FF2B5EF4-FFF2-40B4-BE49-F238E27FC236}">
                <a16:creationId xmlns:a16="http://schemas.microsoft.com/office/drawing/2014/main" id="{A3B79CC7-403A-4B3D-A5FF-F3A72A43C636}"/>
              </a:ext>
            </a:extLst>
          </p:cNvPr>
          <p:cNvSpPr/>
          <p:nvPr/>
        </p:nvSpPr>
        <p:spPr>
          <a:xfrm>
            <a:off x="56122" y="2823136"/>
            <a:ext cx="11581695" cy="1077218"/>
          </a:xfrm>
          <a:prstGeom prst="rect">
            <a:avLst/>
          </a:prstGeom>
        </p:spPr>
        <p:txBody>
          <a:bodyPr wrap="square">
            <a:spAutoFit/>
          </a:bodyPr>
          <a:lstStyle/>
          <a:p>
            <a:r>
              <a:rPr lang="en-US" sz="3200" b="1" dirty="0"/>
              <a:t>Holly collected £77 altogether from selling tickets.</a:t>
            </a:r>
          </a:p>
          <a:p>
            <a:r>
              <a:rPr lang="en-US" sz="3200" b="1" dirty="0"/>
              <a:t>How many tickets did she sell?</a:t>
            </a:r>
          </a:p>
        </p:txBody>
      </p:sp>
      <p:cxnSp>
        <p:nvCxnSpPr>
          <p:cNvPr id="5" name="Straight Connector 4">
            <a:extLst>
              <a:ext uri="{FF2B5EF4-FFF2-40B4-BE49-F238E27FC236}">
                <a16:creationId xmlns:a16="http://schemas.microsoft.com/office/drawing/2014/main" id="{89B101AE-DEE7-4DC6-AA4A-A1EBA23E75E1}"/>
              </a:ext>
            </a:extLst>
          </p:cNvPr>
          <p:cNvCxnSpPr>
            <a:cxnSpLocks/>
          </p:cNvCxnSpPr>
          <p:nvPr/>
        </p:nvCxnSpPr>
        <p:spPr>
          <a:xfrm>
            <a:off x="7633145" y="1517909"/>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444AB5E-0FEF-470B-92E9-94306BD27E58}"/>
              </a:ext>
            </a:extLst>
          </p:cNvPr>
          <p:cNvSpPr/>
          <p:nvPr/>
        </p:nvSpPr>
        <p:spPr>
          <a:xfrm>
            <a:off x="9458733" y="654084"/>
            <a:ext cx="345379" cy="40011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2DD964B6-C9DB-4C32-8948-01617676C24D}"/>
              </a:ext>
            </a:extLst>
          </p:cNvPr>
          <p:cNvSpPr/>
          <p:nvPr/>
        </p:nvSpPr>
        <p:spPr>
          <a:xfrm>
            <a:off x="9458733" y="1099383"/>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F5EA2EDF-127E-4004-A166-1FA9886060DF}"/>
              </a:ext>
            </a:extLst>
          </p:cNvPr>
          <p:cNvSpPr/>
          <p:nvPr/>
        </p:nvSpPr>
        <p:spPr>
          <a:xfrm>
            <a:off x="9012093" y="1105992"/>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0329983F-8352-4E59-8A88-43BD427E1788}"/>
              </a:ext>
            </a:extLst>
          </p:cNvPr>
          <p:cNvSpPr/>
          <p:nvPr/>
        </p:nvSpPr>
        <p:spPr>
          <a:xfrm>
            <a:off x="9016428" y="687120"/>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31964AEC-5C38-4DCF-A469-CF806C0F2C75}"/>
              </a:ext>
            </a:extLst>
          </p:cNvPr>
          <p:cNvSpPr/>
          <p:nvPr/>
        </p:nvSpPr>
        <p:spPr>
          <a:xfrm>
            <a:off x="8538155" y="683530"/>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1" name="TextBox 10">
            <a:extLst>
              <a:ext uri="{FF2B5EF4-FFF2-40B4-BE49-F238E27FC236}">
                <a16:creationId xmlns:a16="http://schemas.microsoft.com/office/drawing/2014/main" id="{F74C33BA-59D9-4FDE-A5FB-43D8F226880A}"/>
              </a:ext>
            </a:extLst>
          </p:cNvPr>
          <p:cNvSpPr txBox="1"/>
          <p:nvPr/>
        </p:nvSpPr>
        <p:spPr>
          <a:xfrm>
            <a:off x="8538154" y="541683"/>
            <a:ext cx="591563"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r>
              <a:rPr lang="en-GB" sz="2000" dirty="0">
                <a:solidFill>
                  <a:srgbClr val="FF0000"/>
                </a:solidFill>
                <a:latin typeface="Calibri" panose="020F0502020204030204" pitchFamily="34" charset="0"/>
                <a:ea typeface="Cambria Math" panose="02040503050406030204" pitchFamily="18" charset="0"/>
              </a:rPr>
              <a:t> </a:t>
            </a:r>
            <a:r>
              <a:rPr lang="en-GB" sz="3600" dirty="0">
                <a:solidFill>
                  <a:srgbClr val="FF0000"/>
                </a:solidFill>
                <a:latin typeface="Calibri" panose="020F0502020204030204" pitchFamily="34" charset="0"/>
                <a:ea typeface="Cambria Math" panose="02040503050406030204" pitchFamily="18" charset="0"/>
              </a:rPr>
              <a:t>.</a:t>
            </a:r>
          </a:p>
        </p:txBody>
      </p:sp>
      <p:sp>
        <p:nvSpPr>
          <p:cNvPr id="12" name="TextBox 11">
            <a:extLst>
              <a:ext uri="{FF2B5EF4-FFF2-40B4-BE49-F238E27FC236}">
                <a16:creationId xmlns:a16="http://schemas.microsoft.com/office/drawing/2014/main" id="{ADF2734E-3B95-49D0-ABC4-A2FCD2E92F70}"/>
              </a:ext>
            </a:extLst>
          </p:cNvPr>
          <p:cNvSpPr txBox="1"/>
          <p:nvPr/>
        </p:nvSpPr>
        <p:spPr>
          <a:xfrm>
            <a:off x="8979061" y="535139"/>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7</a:t>
            </a:r>
          </a:p>
        </p:txBody>
      </p:sp>
      <p:sp>
        <p:nvSpPr>
          <p:cNvPr id="13" name="TextBox 12">
            <a:extLst>
              <a:ext uri="{FF2B5EF4-FFF2-40B4-BE49-F238E27FC236}">
                <a16:creationId xmlns:a16="http://schemas.microsoft.com/office/drawing/2014/main" id="{674CC669-C652-48E4-81D7-3E58A96B5AA8}"/>
              </a:ext>
            </a:extLst>
          </p:cNvPr>
          <p:cNvSpPr txBox="1"/>
          <p:nvPr/>
        </p:nvSpPr>
        <p:spPr>
          <a:xfrm>
            <a:off x="8979061" y="96675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4" name="TextBox 13">
            <a:extLst>
              <a:ext uri="{FF2B5EF4-FFF2-40B4-BE49-F238E27FC236}">
                <a16:creationId xmlns:a16="http://schemas.microsoft.com/office/drawing/2014/main" id="{F0872D2A-D8D6-40E8-A49E-5375992A61FA}"/>
              </a:ext>
            </a:extLst>
          </p:cNvPr>
          <p:cNvSpPr txBox="1"/>
          <p:nvPr/>
        </p:nvSpPr>
        <p:spPr>
          <a:xfrm>
            <a:off x="9419967" y="974638"/>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5" name="TextBox 14">
            <a:extLst>
              <a:ext uri="{FF2B5EF4-FFF2-40B4-BE49-F238E27FC236}">
                <a16:creationId xmlns:a16="http://schemas.microsoft.com/office/drawing/2014/main" id="{C1ECDB4B-6D95-47C9-8869-86E404A9A392}"/>
              </a:ext>
            </a:extLst>
          </p:cNvPr>
          <p:cNvSpPr txBox="1"/>
          <p:nvPr/>
        </p:nvSpPr>
        <p:spPr>
          <a:xfrm>
            <a:off x="9419967" y="537763"/>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16" name="TextBox 15">
            <a:extLst>
              <a:ext uri="{FF2B5EF4-FFF2-40B4-BE49-F238E27FC236}">
                <a16:creationId xmlns:a16="http://schemas.microsoft.com/office/drawing/2014/main" id="{237F7141-4428-40B8-8C33-838EE6DA8286}"/>
              </a:ext>
            </a:extLst>
          </p:cNvPr>
          <p:cNvSpPr txBox="1"/>
          <p:nvPr/>
        </p:nvSpPr>
        <p:spPr>
          <a:xfrm>
            <a:off x="7235277" y="101641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7" name="TextBox 16">
            <a:extLst>
              <a:ext uri="{FF2B5EF4-FFF2-40B4-BE49-F238E27FC236}">
                <a16:creationId xmlns:a16="http://schemas.microsoft.com/office/drawing/2014/main" id="{CA4DBD60-A88D-446F-A484-5DFAB3E1790E}"/>
              </a:ext>
            </a:extLst>
          </p:cNvPr>
          <p:cNvSpPr txBox="1"/>
          <p:nvPr/>
        </p:nvSpPr>
        <p:spPr>
          <a:xfrm>
            <a:off x="9416933" y="1460741"/>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49995BB2-FE39-43D6-910B-46DC8A81B1EB}"/>
              </a:ext>
            </a:extLst>
          </p:cNvPr>
          <p:cNvSpPr txBox="1"/>
          <p:nvPr/>
        </p:nvSpPr>
        <p:spPr>
          <a:xfrm>
            <a:off x="9043540" y="33304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D96B76F1-FAE4-4E2D-9408-70FAB5F43BBE}"/>
              </a:ext>
            </a:extLst>
          </p:cNvPr>
          <p:cNvSpPr txBox="1"/>
          <p:nvPr/>
        </p:nvSpPr>
        <p:spPr>
          <a:xfrm>
            <a:off x="8969233" y="1460741"/>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F8998D14-54DC-4D8F-B86B-AA1B9DCF5831}"/>
              </a:ext>
            </a:extLst>
          </p:cNvPr>
          <p:cNvSpPr txBox="1"/>
          <p:nvPr/>
        </p:nvSpPr>
        <p:spPr>
          <a:xfrm>
            <a:off x="8601591" y="33304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1" name="TextBox 20">
            <a:extLst>
              <a:ext uri="{FF2B5EF4-FFF2-40B4-BE49-F238E27FC236}">
                <a16:creationId xmlns:a16="http://schemas.microsoft.com/office/drawing/2014/main" id="{99F3A5C7-8D23-465F-B749-3F66EB41FBC1}"/>
              </a:ext>
            </a:extLst>
          </p:cNvPr>
          <p:cNvSpPr txBox="1"/>
          <p:nvPr/>
        </p:nvSpPr>
        <p:spPr>
          <a:xfrm>
            <a:off x="8531361" y="1460741"/>
            <a:ext cx="5791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2" name="Straight Connector 21">
            <a:extLst>
              <a:ext uri="{FF2B5EF4-FFF2-40B4-BE49-F238E27FC236}">
                <a16:creationId xmlns:a16="http://schemas.microsoft.com/office/drawing/2014/main" id="{725BDEEE-B903-419E-8E2B-D1F08794175C}"/>
              </a:ext>
            </a:extLst>
          </p:cNvPr>
          <p:cNvCxnSpPr>
            <a:cxnSpLocks/>
          </p:cNvCxnSpPr>
          <p:nvPr/>
        </p:nvCxnSpPr>
        <p:spPr>
          <a:xfrm flipH="1">
            <a:off x="8663073" y="515013"/>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BCB7159-7B35-464C-8063-4909B8C67953}"/>
              </a:ext>
            </a:extLst>
          </p:cNvPr>
          <p:cNvCxnSpPr>
            <a:cxnSpLocks/>
          </p:cNvCxnSpPr>
          <p:nvPr/>
        </p:nvCxnSpPr>
        <p:spPr>
          <a:xfrm flipH="1">
            <a:off x="9104798" y="520764"/>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2EE801A5-565D-4326-A088-2CB915998457}"/>
              </a:ext>
            </a:extLst>
          </p:cNvPr>
          <p:cNvSpPr txBox="1"/>
          <p:nvPr/>
        </p:nvSpPr>
        <p:spPr>
          <a:xfrm>
            <a:off x="9414690" y="18931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7D448F82-E3BB-419A-9F93-561398DA0410}"/>
              </a:ext>
            </a:extLst>
          </p:cNvPr>
          <p:cNvSpPr txBox="1"/>
          <p:nvPr/>
        </p:nvSpPr>
        <p:spPr>
          <a:xfrm>
            <a:off x="9040892" y="134273"/>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948CE7AA-A8BC-410B-85B6-168FEABD466F}"/>
              </a:ext>
            </a:extLst>
          </p:cNvPr>
          <p:cNvSpPr txBox="1"/>
          <p:nvPr/>
        </p:nvSpPr>
        <p:spPr>
          <a:xfrm>
            <a:off x="8969233" y="189719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644D02C1-F53D-4AC3-B831-E76CF4000DF2}"/>
              </a:ext>
            </a:extLst>
          </p:cNvPr>
          <p:cNvSpPr txBox="1"/>
          <p:nvPr/>
        </p:nvSpPr>
        <p:spPr>
          <a:xfrm>
            <a:off x="8601590" y="12469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715008E8-96B8-4A59-A39C-964E24D356F3}"/>
              </a:ext>
            </a:extLst>
          </p:cNvPr>
          <p:cNvSpPr txBox="1"/>
          <p:nvPr/>
        </p:nvSpPr>
        <p:spPr>
          <a:xfrm>
            <a:off x="8533034" y="18931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9CEB8547-FA88-4341-9EDB-6C13BF050E98}"/>
              </a:ext>
            </a:extLst>
          </p:cNvPr>
          <p:cNvSpPr txBox="1"/>
          <p:nvPr/>
        </p:nvSpPr>
        <p:spPr>
          <a:xfrm>
            <a:off x="8079416" y="1897197"/>
            <a:ext cx="5402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0" name="Straight Connector 29">
            <a:extLst>
              <a:ext uri="{FF2B5EF4-FFF2-40B4-BE49-F238E27FC236}">
                <a16:creationId xmlns:a16="http://schemas.microsoft.com/office/drawing/2014/main" id="{BE691AB2-D5A3-4593-8F06-2B075D73073C}"/>
              </a:ext>
            </a:extLst>
          </p:cNvPr>
          <p:cNvCxnSpPr>
            <a:cxnSpLocks/>
          </p:cNvCxnSpPr>
          <p:nvPr/>
        </p:nvCxnSpPr>
        <p:spPr>
          <a:xfrm>
            <a:off x="7645972" y="2405328"/>
            <a:ext cx="2214978" cy="92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F7B97BD-848A-4A69-BF6E-FD01D2598F8D}"/>
              </a:ext>
            </a:extLst>
          </p:cNvPr>
          <p:cNvSpPr txBox="1"/>
          <p:nvPr/>
        </p:nvSpPr>
        <p:spPr>
          <a:xfrm>
            <a:off x="9423801" y="23476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B23AE4E2-14B3-4A23-BE84-B3A1BCF4707C}"/>
              </a:ext>
            </a:extLst>
          </p:cNvPr>
          <p:cNvSpPr txBox="1"/>
          <p:nvPr/>
        </p:nvSpPr>
        <p:spPr>
          <a:xfrm>
            <a:off x="8966585" y="2339404"/>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3" name="TextBox 32">
            <a:extLst>
              <a:ext uri="{FF2B5EF4-FFF2-40B4-BE49-F238E27FC236}">
                <a16:creationId xmlns:a16="http://schemas.microsoft.com/office/drawing/2014/main" id="{EFB299A4-D543-4873-9DBF-BC5B066B5C94}"/>
              </a:ext>
            </a:extLst>
          </p:cNvPr>
          <p:cNvSpPr txBox="1"/>
          <p:nvPr/>
        </p:nvSpPr>
        <p:spPr>
          <a:xfrm>
            <a:off x="8135525" y="1476630"/>
            <a:ext cx="49370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4" name="TextBox 33">
            <a:extLst>
              <a:ext uri="{FF2B5EF4-FFF2-40B4-BE49-F238E27FC236}">
                <a16:creationId xmlns:a16="http://schemas.microsoft.com/office/drawing/2014/main" id="{AD84F30D-D7FE-4F33-B6BA-926D24E5EDD1}"/>
              </a:ext>
            </a:extLst>
          </p:cNvPr>
          <p:cNvSpPr txBox="1"/>
          <p:nvPr/>
        </p:nvSpPr>
        <p:spPr>
          <a:xfrm>
            <a:off x="8502398" y="23417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5" name="TextBox 34">
            <a:extLst>
              <a:ext uri="{FF2B5EF4-FFF2-40B4-BE49-F238E27FC236}">
                <a16:creationId xmlns:a16="http://schemas.microsoft.com/office/drawing/2014/main" id="{787057B5-778C-4903-8336-D739FA6B55EE}"/>
              </a:ext>
            </a:extLst>
          </p:cNvPr>
          <p:cNvSpPr txBox="1"/>
          <p:nvPr/>
        </p:nvSpPr>
        <p:spPr>
          <a:xfrm>
            <a:off x="8072273" y="233799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6" name="TextBox 35">
            <a:extLst>
              <a:ext uri="{FF2B5EF4-FFF2-40B4-BE49-F238E27FC236}">
                <a16:creationId xmlns:a16="http://schemas.microsoft.com/office/drawing/2014/main" id="{63860065-19B8-4A0E-87AD-ABD81BAB946D}"/>
              </a:ext>
            </a:extLst>
          </p:cNvPr>
          <p:cNvSpPr txBox="1"/>
          <p:nvPr/>
        </p:nvSpPr>
        <p:spPr>
          <a:xfrm>
            <a:off x="8800301" y="2339996"/>
            <a:ext cx="3623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96BC0644-57A3-43D1-A8CC-A6160A19E765}"/>
              </a:ext>
            </a:extLst>
          </p:cNvPr>
          <p:cNvSpPr txBox="1"/>
          <p:nvPr/>
        </p:nvSpPr>
        <p:spPr>
          <a:xfrm>
            <a:off x="7748096" y="232928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TextBox 37">
            <a:extLst>
              <a:ext uri="{FF2B5EF4-FFF2-40B4-BE49-F238E27FC236}">
                <a16:creationId xmlns:a16="http://schemas.microsoft.com/office/drawing/2014/main" id="{BEDDFBD2-F705-49A8-B851-F758D78EDA31}"/>
              </a:ext>
            </a:extLst>
          </p:cNvPr>
          <p:cNvSpPr txBox="1"/>
          <p:nvPr/>
        </p:nvSpPr>
        <p:spPr>
          <a:xfrm>
            <a:off x="857879" y="1945366"/>
            <a:ext cx="5417039" cy="584775"/>
          </a:xfrm>
          <a:prstGeom prst="rect">
            <a:avLst/>
          </a:prstGeom>
          <a:noFill/>
        </p:spPr>
        <p:txBody>
          <a:bodyPr wrap="square" rtlCol="0">
            <a:spAutoFit/>
          </a:bodyPr>
          <a:lstStyle/>
          <a:p>
            <a:r>
              <a:rPr lang="en-GB" sz="3200" b="1" dirty="0">
                <a:solidFill>
                  <a:srgbClr val="FF0000"/>
                </a:solidFill>
              </a:rPr>
              <a:t>He collected £63.25</a:t>
            </a:r>
          </a:p>
        </p:txBody>
      </p:sp>
      <p:sp>
        <p:nvSpPr>
          <p:cNvPr id="39" name="TextBox 38">
            <a:extLst>
              <a:ext uri="{FF2B5EF4-FFF2-40B4-BE49-F238E27FC236}">
                <a16:creationId xmlns:a16="http://schemas.microsoft.com/office/drawing/2014/main" id="{F63B8E9B-61DE-44AA-920F-1172BD870DA3}"/>
              </a:ext>
            </a:extLst>
          </p:cNvPr>
          <p:cNvSpPr txBox="1"/>
          <p:nvPr/>
        </p:nvSpPr>
        <p:spPr>
          <a:xfrm>
            <a:off x="857879" y="4016510"/>
            <a:ext cx="5015681" cy="584775"/>
          </a:xfrm>
          <a:prstGeom prst="rect">
            <a:avLst/>
          </a:prstGeom>
          <a:noFill/>
        </p:spPr>
        <p:txBody>
          <a:bodyPr wrap="square" rtlCol="0">
            <a:spAutoFit/>
          </a:bodyPr>
          <a:lstStyle/>
          <a:p>
            <a:r>
              <a:rPr lang="en-GB" sz="3200" b="1" dirty="0">
                <a:solidFill>
                  <a:srgbClr val="FF0000"/>
                </a:solidFill>
              </a:rPr>
              <a:t>1 ticket = £2.75</a:t>
            </a:r>
          </a:p>
        </p:txBody>
      </p:sp>
      <p:sp>
        <p:nvSpPr>
          <p:cNvPr id="40" name="TextBox 39">
            <a:extLst>
              <a:ext uri="{FF2B5EF4-FFF2-40B4-BE49-F238E27FC236}">
                <a16:creationId xmlns:a16="http://schemas.microsoft.com/office/drawing/2014/main" id="{14BA7BDB-BA70-42F1-8DDB-E4C9FFA58124}"/>
              </a:ext>
            </a:extLst>
          </p:cNvPr>
          <p:cNvSpPr txBox="1"/>
          <p:nvPr/>
        </p:nvSpPr>
        <p:spPr>
          <a:xfrm>
            <a:off x="685800" y="4548340"/>
            <a:ext cx="5187760" cy="584775"/>
          </a:xfrm>
          <a:prstGeom prst="rect">
            <a:avLst/>
          </a:prstGeom>
          <a:noFill/>
        </p:spPr>
        <p:txBody>
          <a:bodyPr wrap="square" rtlCol="0">
            <a:spAutoFit/>
          </a:bodyPr>
          <a:lstStyle/>
          <a:p>
            <a:r>
              <a:rPr lang="en-GB" sz="3200" b="1" dirty="0">
                <a:solidFill>
                  <a:srgbClr val="FF0000"/>
                </a:solidFill>
              </a:rPr>
              <a:t>2 tickets = £5.50</a:t>
            </a:r>
          </a:p>
        </p:txBody>
      </p:sp>
      <p:sp>
        <p:nvSpPr>
          <p:cNvPr id="41" name="TextBox 40">
            <a:extLst>
              <a:ext uri="{FF2B5EF4-FFF2-40B4-BE49-F238E27FC236}">
                <a16:creationId xmlns:a16="http://schemas.microsoft.com/office/drawing/2014/main" id="{7566C207-94A6-47FF-97AB-5417BD929CDC}"/>
              </a:ext>
            </a:extLst>
          </p:cNvPr>
          <p:cNvSpPr txBox="1"/>
          <p:nvPr/>
        </p:nvSpPr>
        <p:spPr>
          <a:xfrm>
            <a:off x="685800" y="5103830"/>
            <a:ext cx="5187760" cy="584775"/>
          </a:xfrm>
          <a:prstGeom prst="rect">
            <a:avLst/>
          </a:prstGeom>
          <a:noFill/>
        </p:spPr>
        <p:txBody>
          <a:bodyPr wrap="square" rtlCol="0">
            <a:spAutoFit/>
          </a:bodyPr>
          <a:lstStyle/>
          <a:p>
            <a:r>
              <a:rPr lang="en-GB" sz="3200" b="1" dirty="0">
                <a:solidFill>
                  <a:srgbClr val="FF0000"/>
                </a:solidFill>
              </a:rPr>
              <a:t>4 tickets = £11</a:t>
            </a:r>
          </a:p>
        </p:txBody>
      </p:sp>
      <p:sp>
        <p:nvSpPr>
          <p:cNvPr id="42" name="TextBox 41">
            <a:extLst>
              <a:ext uri="{FF2B5EF4-FFF2-40B4-BE49-F238E27FC236}">
                <a16:creationId xmlns:a16="http://schemas.microsoft.com/office/drawing/2014/main" id="{BB03C651-1498-4FCE-8A67-845710CE6D43}"/>
              </a:ext>
            </a:extLst>
          </p:cNvPr>
          <p:cNvSpPr txBox="1"/>
          <p:nvPr/>
        </p:nvSpPr>
        <p:spPr>
          <a:xfrm>
            <a:off x="476250" y="5659320"/>
            <a:ext cx="5397310" cy="584775"/>
          </a:xfrm>
          <a:prstGeom prst="rect">
            <a:avLst/>
          </a:prstGeom>
          <a:noFill/>
        </p:spPr>
        <p:txBody>
          <a:bodyPr wrap="square" rtlCol="0">
            <a:spAutoFit/>
          </a:bodyPr>
          <a:lstStyle/>
          <a:p>
            <a:r>
              <a:rPr lang="en-GB" sz="3200" b="1" dirty="0">
                <a:solidFill>
                  <a:srgbClr val="FF0000"/>
                </a:solidFill>
              </a:rPr>
              <a:t>28 tickets = £77</a:t>
            </a:r>
          </a:p>
        </p:txBody>
      </p:sp>
      <p:sp>
        <p:nvSpPr>
          <p:cNvPr id="43" name="TextBox 42">
            <a:extLst>
              <a:ext uri="{FF2B5EF4-FFF2-40B4-BE49-F238E27FC236}">
                <a16:creationId xmlns:a16="http://schemas.microsoft.com/office/drawing/2014/main" id="{AB832E27-D649-4CFA-B3F8-E09428437910}"/>
              </a:ext>
            </a:extLst>
          </p:cNvPr>
          <p:cNvSpPr txBox="1"/>
          <p:nvPr/>
        </p:nvSpPr>
        <p:spPr>
          <a:xfrm>
            <a:off x="5543149" y="3661062"/>
            <a:ext cx="5397310" cy="584775"/>
          </a:xfrm>
          <a:prstGeom prst="rect">
            <a:avLst/>
          </a:prstGeom>
          <a:noFill/>
        </p:spPr>
        <p:txBody>
          <a:bodyPr wrap="square" rtlCol="0">
            <a:spAutoFit/>
          </a:bodyPr>
          <a:lstStyle/>
          <a:p>
            <a:r>
              <a:rPr lang="en-GB" sz="3200" b="1" dirty="0">
                <a:solidFill>
                  <a:srgbClr val="FF0000"/>
                </a:solidFill>
              </a:rPr>
              <a:t>She sold 28 tickets.</a:t>
            </a:r>
          </a:p>
        </p:txBody>
      </p:sp>
    </p:spTree>
    <p:extLst>
      <p:ext uri="{BB962C8B-B14F-4D97-AF65-F5344CB8AC3E}">
        <p14:creationId xmlns:p14="http://schemas.microsoft.com/office/powerpoint/2010/main" val="953771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par>
                                <p:cTn id="64" presetID="10" presetClass="entr" presetSubtype="0" fill="hold"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fade">
                                      <p:cBhvr>
                                        <p:cTn id="71" dur="500"/>
                                        <p:tgtEl>
                                          <p:spTgt spid="24"/>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5"/>
                                        </p:tgtEl>
                                        <p:attrNameLst>
                                          <p:attrName>style.visibility</p:attrName>
                                        </p:attrNameLst>
                                      </p:cBhvr>
                                      <p:to>
                                        <p:strVal val="visible"/>
                                      </p:to>
                                    </p:set>
                                    <p:animEffect transition="in" filter="fade">
                                      <p:cBhvr>
                                        <p:cTn id="76" dur="500"/>
                                        <p:tgtEl>
                                          <p:spTgt spid="25"/>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6"/>
                                        </p:tgtEl>
                                        <p:attrNameLst>
                                          <p:attrName>style.visibility</p:attrName>
                                        </p:attrNameLst>
                                      </p:cBhvr>
                                      <p:to>
                                        <p:strVal val="visible"/>
                                      </p:to>
                                    </p:set>
                                    <p:animEffect transition="in" filter="fade">
                                      <p:cBhvr>
                                        <p:cTn id="81" dur="500"/>
                                        <p:tgtEl>
                                          <p:spTgt spid="26"/>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7"/>
                                        </p:tgtEl>
                                        <p:attrNameLst>
                                          <p:attrName>style.visibility</p:attrName>
                                        </p:attrNameLst>
                                      </p:cBhvr>
                                      <p:to>
                                        <p:strVal val="visible"/>
                                      </p:to>
                                    </p:set>
                                    <p:animEffect transition="in" filter="fade">
                                      <p:cBhvr>
                                        <p:cTn id="86" dur="500"/>
                                        <p:tgtEl>
                                          <p:spTgt spid="2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9"/>
                                        </p:tgtEl>
                                        <p:attrNameLst>
                                          <p:attrName>style.visibility</p:attrName>
                                        </p:attrNameLst>
                                      </p:cBhvr>
                                      <p:to>
                                        <p:strVal val="visible"/>
                                      </p:to>
                                    </p:set>
                                    <p:animEffect transition="in" filter="fade">
                                      <p:cBhvr>
                                        <p:cTn id="96" dur="500"/>
                                        <p:tgtEl>
                                          <p:spTgt spid="29"/>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fade">
                                      <p:cBhvr>
                                        <p:cTn id="101" dur="500"/>
                                        <p:tgtEl>
                                          <p:spTgt spid="3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2"/>
                                        </p:tgtEl>
                                        <p:attrNameLst>
                                          <p:attrName>style.visibility</p:attrName>
                                        </p:attrNameLst>
                                      </p:cBhvr>
                                      <p:to>
                                        <p:strVal val="visible"/>
                                      </p:to>
                                    </p:set>
                                    <p:animEffect transition="in" filter="fade">
                                      <p:cBhvr>
                                        <p:cTn id="106" dur="500"/>
                                        <p:tgtEl>
                                          <p:spTgt spid="32"/>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3"/>
                                        </p:tgtEl>
                                        <p:attrNameLst>
                                          <p:attrName>style.visibility</p:attrName>
                                        </p:attrNameLst>
                                      </p:cBhvr>
                                      <p:to>
                                        <p:strVal val="visible"/>
                                      </p:to>
                                    </p:set>
                                    <p:animEffect transition="in" filter="fade">
                                      <p:cBhvr>
                                        <p:cTn id="111" dur="500"/>
                                        <p:tgtEl>
                                          <p:spTgt spid="3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4"/>
                                        </p:tgtEl>
                                        <p:attrNameLst>
                                          <p:attrName>style.visibility</p:attrName>
                                        </p:attrNameLst>
                                      </p:cBhvr>
                                      <p:to>
                                        <p:strVal val="visible"/>
                                      </p:to>
                                    </p:set>
                                    <p:animEffect transition="in" filter="fade">
                                      <p:cBhvr>
                                        <p:cTn id="116" dur="500"/>
                                        <p:tgtEl>
                                          <p:spTgt spid="34"/>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fade">
                                      <p:cBhvr>
                                        <p:cTn id="121" dur="500"/>
                                        <p:tgtEl>
                                          <p:spTgt spid="3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8"/>
                                        </p:tgtEl>
                                        <p:attrNameLst>
                                          <p:attrName>style.visibility</p:attrName>
                                        </p:attrNameLst>
                                      </p:cBhvr>
                                      <p:to>
                                        <p:strVal val="visible"/>
                                      </p:to>
                                    </p:set>
                                    <p:animEffect transition="in" filter="fade">
                                      <p:cBhvr>
                                        <p:cTn id="131" dur="500"/>
                                        <p:tgtEl>
                                          <p:spTgt spid="3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9"/>
                                        </p:tgtEl>
                                        <p:attrNameLst>
                                          <p:attrName>style.visibility</p:attrName>
                                        </p:attrNameLst>
                                      </p:cBhvr>
                                      <p:to>
                                        <p:strVal val="visible"/>
                                      </p:to>
                                    </p:set>
                                    <p:animEffect transition="in" filter="fade">
                                      <p:cBhvr>
                                        <p:cTn id="136" dur="500"/>
                                        <p:tgtEl>
                                          <p:spTgt spid="39"/>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41"/>
                                        </p:tgtEl>
                                        <p:attrNameLst>
                                          <p:attrName>style.visibility</p:attrName>
                                        </p:attrNameLst>
                                      </p:cBhvr>
                                      <p:to>
                                        <p:strVal val="visible"/>
                                      </p:to>
                                    </p:set>
                                    <p:animEffect transition="in" filter="fade">
                                      <p:cBhvr>
                                        <p:cTn id="146" dur="500"/>
                                        <p:tgtEl>
                                          <p:spTgt spid="41"/>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2"/>
                                        </p:tgtEl>
                                        <p:attrNameLst>
                                          <p:attrName>style.visibility</p:attrName>
                                        </p:attrNameLst>
                                      </p:cBhvr>
                                      <p:to>
                                        <p:strVal val="visible"/>
                                      </p:to>
                                    </p:set>
                                    <p:animEffect transition="in" filter="fade">
                                      <p:cBhvr>
                                        <p:cTn id="151" dur="500"/>
                                        <p:tgtEl>
                                          <p:spTgt spid="4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3"/>
                                        </p:tgtEl>
                                        <p:attrNameLst>
                                          <p:attrName>style.visibility</p:attrName>
                                        </p:attrNameLst>
                                      </p:cBhvr>
                                      <p:to>
                                        <p:strVal val="visible"/>
                                      </p:to>
                                    </p:set>
                                    <p:animEffect transition="in" filter="fade">
                                      <p:cBhvr>
                                        <p:cTn id="1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P spid="21" grpId="0"/>
      <p:bldP spid="24" grpId="0"/>
      <p:bldP spid="25" grpId="0"/>
      <p:bldP spid="26" grpId="0"/>
      <p:bldP spid="27" grpId="0"/>
      <p:bldP spid="28" grpId="0"/>
      <p:bldP spid="29" grpId="0"/>
      <p:bldP spid="31" grpId="0"/>
      <p:bldP spid="32" grpId="0"/>
      <p:bldP spid="33" grpId="0"/>
      <p:bldP spid="34" grpId="0"/>
      <p:bldP spid="35" grpId="0"/>
      <p:bldP spid="36" grpId="0"/>
      <p:bldP spid="37" grpId="0"/>
      <p:bldP spid="38" grpId="0"/>
      <p:bldP spid="39" grpId="0"/>
      <p:bldP spid="40" grpId="0"/>
      <p:bldP spid="41" grpId="0"/>
      <p:bldP spid="42" grpId="0"/>
      <p:bldP spid="43"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this two digit number so that it is a multiple of 6.</a:t>
            </a:r>
          </a:p>
        </p:txBody>
      </p:sp>
      <p:pic>
        <p:nvPicPr>
          <p:cNvPr id="150530" name="Picture 2">
            <a:extLst>
              <a:ext uri="{FF2B5EF4-FFF2-40B4-BE49-F238E27FC236}">
                <a16:creationId xmlns:a16="http://schemas.microsoft.com/office/drawing/2014/main" id="{D562B4DD-88B0-41B9-B10D-E4336E29A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554" y="803253"/>
            <a:ext cx="2017221" cy="1066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FD05B94C-D5D6-496C-B284-A03758CD654C}"/>
              </a:ext>
            </a:extLst>
          </p:cNvPr>
          <p:cNvSpPr txBox="1"/>
          <p:nvPr/>
        </p:nvSpPr>
        <p:spPr>
          <a:xfrm>
            <a:off x="1811867" y="1020822"/>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42E9238C-5B95-4B77-8AA8-FB4098577F25}"/>
              </a:ext>
            </a:extLst>
          </p:cNvPr>
          <p:cNvSpPr txBox="1"/>
          <p:nvPr/>
        </p:nvSpPr>
        <p:spPr>
          <a:xfrm>
            <a:off x="3364728" y="80325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x 6 = 72</a:t>
            </a:r>
          </a:p>
        </p:txBody>
      </p:sp>
      <p:sp>
        <p:nvSpPr>
          <p:cNvPr id="7" name="TextBox 6">
            <a:extLst>
              <a:ext uri="{FF2B5EF4-FFF2-40B4-BE49-F238E27FC236}">
                <a16:creationId xmlns:a16="http://schemas.microsoft.com/office/drawing/2014/main" id="{7AB901E4-316A-4337-A5DA-894CF204DC14}"/>
              </a:ext>
            </a:extLst>
          </p:cNvPr>
          <p:cNvSpPr txBox="1"/>
          <p:nvPr/>
        </p:nvSpPr>
        <p:spPr>
          <a:xfrm>
            <a:off x="1811867" y="1038371"/>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 name="TextBox 7">
            <a:extLst>
              <a:ext uri="{FF2B5EF4-FFF2-40B4-BE49-F238E27FC236}">
                <a16:creationId xmlns:a16="http://schemas.microsoft.com/office/drawing/2014/main" id="{65392116-AB14-4AF6-AD76-0D5181A62891}"/>
              </a:ext>
            </a:extLst>
          </p:cNvPr>
          <p:cNvSpPr txBox="1"/>
          <p:nvPr/>
        </p:nvSpPr>
        <p:spPr>
          <a:xfrm>
            <a:off x="3364728" y="139803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 x 6 = 78</a:t>
            </a:r>
          </a:p>
        </p:txBody>
      </p:sp>
      <p:sp>
        <p:nvSpPr>
          <p:cNvPr id="9" name="Rectangle 8">
            <a:extLst>
              <a:ext uri="{FF2B5EF4-FFF2-40B4-BE49-F238E27FC236}">
                <a16:creationId xmlns:a16="http://schemas.microsoft.com/office/drawing/2014/main" id="{6578C28B-C3EB-46E0-9A04-AFF1D047B9E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2180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5"/>
                                        </p:tgtEl>
                                      </p:cBhvr>
                                    </p:animEffect>
                                    <p:set>
                                      <p:cBhvr>
                                        <p:cTn id="17" dur="1" fill="hold">
                                          <p:stCondLst>
                                            <p:cond delay="499"/>
                                          </p:stCondLst>
                                        </p:cTn>
                                        <p:tgtEl>
                                          <p:spTgt spid="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7" grpId="0"/>
      <p:bldP spid="8"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BC6D454-9143-4F10-98F6-60BD8D5C2001}"/>
              </a:ext>
            </a:extLst>
          </p:cNvPr>
          <p:cNvSpPr/>
          <p:nvPr/>
        </p:nvSpPr>
        <p:spPr>
          <a:xfrm>
            <a:off x="140680" y="70340"/>
            <a:ext cx="1219200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a rectangle is one </a:t>
            </a:r>
            <a:r>
              <a:rPr lang="en-US" sz="3200" b="1" dirty="0" err="1">
                <a:latin typeface="Calibri" panose="020F0502020204030204" pitchFamily="34" charset="0"/>
                <a:ea typeface="Times New Roman" panose="02020603050405020304" pitchFamily="18" charset="0"/>
                <a:cs typeface="Times New Roman" panose="02020603050405020304" pitchFamily="18" charset="0"/>
              </a:rPr>
              <a:t>metre</a:t>
            </a: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Each longer side is 36 centimetres.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is the length of each shorter side?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F75579FA-9B7A-4E56-A529-9EC181E31893}"/>
              </a:ext>
            </a:extLst>
          </p:cNvPr>
          <p:cNvSpPr/>
          <p:nvPr/>
        </p:nvSpPr>
        <p:spPr>
          <a:xfrm>
            <a:off x="416696" y="1677404"/>
            <a:ext cx="4652812" cy="584775"/>
          </a:xfrm>
          <a:prstGeom prst="rect">
            <a:avLst/>
          </a:prstGeom>
        </p:spPr>
        <p:txBody>
          <a:bodyPr wrap="none">
            <a:spAutoFit/>
          </a:bodyPr>
          <a:lstStyle/>
          <a:p>
            <a:r>
              <a:rPr lang="en-GB" sz="3200" b="1" dirty="0">
                <a:solidFill>
                  <a:srgbClr val="FF0000"/>
                </a:solidFill>
                <a:latin typeface="Calibri" panose="020F0502020204030204" pitchFamily="34" charset="0"/>
              </a:rPr>
              <a:t>1 metre = 100 centimetres</a:t>
            </a:r>
          </a:p>
        </p:txBody>
      </p:sp>
      <p:sp>
        <p:nvSpPr>
          <p:cNvPr id="4" name="Rectangle 3">
            <a:extLst>
              <a:ext uri="{FF2B5EF4-FFF2-40B4-BE49-F238E27FC236}">
                <a16:creationId xmlns:a16="http://schemas.microsoft.com/office/drawing/2014/main" id="{E2BF1D78-0DFE-4C77-84C6-149438F5F5F3}"/>
              </a:ext>
            </a:extLst>
          </p:cNvPr>
          <p:cNvSpPr/>
          <p:nvPr/>
        </p:nvSpPr>
        <p:spPr>
          <a:xfrm>
            <a:off x="416694" y="2371466"/>
            <a:ext cx="2217274" cy="584775"/>
          </a:xfrm>
          <a:prstGeom prst="rect">
            <a:avLst/>
          </a:prstGeom>
        </p:spPr>
        <p:txBody>
          <a:bodyPr wrap="none">
            <a:spAutoFit/>
          </a:bodyPr>
          <a:lstStyle/>
          <a:p>
            <a:r>
              <a:rPr lang="en-GB" sz="3200" b="1" dirty="0">
                <a:solidFill>
                  <a:srgbClr val="FF0000"/>
                </a:solidFill>
                <a:latin typeface="Calibri" panose="020F0502020204030204" pitchFamily="34" charset="0"/>
              </a:rPr>
              <a:t>36 + 36 = 72</a:t>
            </a:r>
          </a:p>
        </p:txBody>
      </p:sp>
      <p:sp>
        <p:nvSpPr>
          <p:cNvPr id="5" name="Rectangle 4">
            <a:extLst>
              <a:ext uri="{FF2B5EF4-FFF2-40B4-BE49-F238E27FC236}">
                <a16:creationId xmlns:a16="http://schemas.microsoft.com/office/drawing/2014/main" id="{0C8A7190-A513-4F95-BC67-C97306073C82}"/>
              </a:ext>
            </a:extLst>
          </p:cNvPr>
          <p:cNvSpPr/>
          <p:nvPr/>
        </p:nvSpPr>
        <p:spPr>
          <a:xfrm>
            <a:off x="416694" y="3130446"/>
            <a:ext cx="2425664" cy="584775"/>
          </a:xfrm>
          <a:prstGeom prst="rect">
            <a:avLst/>
          </a:prstGeom>
        </p:spPr>
        <p:txBody>
          <a:bodyPr wrap="none">
            <a:spAutoFit/>
          </a:bodyPr>
          <a:lstStyle/>
          <a:p>
            <a:r>
              <a:rPr lang="en-GB" sz="3200" b="1" dirty="0">
                <a:solidFill>
                  <a:srgbClr val="FF0000"/>
                </a:solidFill>
                <a:latin typeface="Calibri" panose="020F0502020204030204" pitchFamily="34" charset="0"/>
              </a:rPr>
              <a:t>100 – 72 = 28</a:t>
            </a:r>
          </a:p>
        </p:txBody>
      </p:sp>
      <p:sp>
        <p:nvSpPr>
          <p:cNvPr id="6" name="Rectangle 5">
            <a:extLst>
              <a:ext uri="{FF2B5EF4-FFF2-40B4-BE49-F238E27FC236}">
                <a16:creationId xmlns:a16="http://schemas.microsoft.com/office/drawing/2014/main" id="{9AAB060A-CB23-4631-8EE7-03ED789BB4C3}"/>
              </a:ext>
            </a:extLst>
          </p:cNvPr>
          <p:cNvSpPr/>
          <p:nvPr/>
        </p:nvSpPr>
        <p:spPr>
          <a:xfrm>
            <a:off x="416695" y="3889426"/>
            <a:ext cx="4079771" cy="584775"/>
          </a:xfrm>
          <a:prstGeom prst="rect">
            <a:avLst/>
          </a:prstGeom>
        </p:spPr>
        <p:txBody>
          <a:bodyPr wrap="none">
            <a:spAutoFit/>
          </a:bodyPr>
          <a:lstStyle/>
          <a:p>
            <a:r>
              <a:rPr lang="en-GB" sz="3200" b="1" dirty="0">
                <a:solidFill>
                  <a:srgbClr val="FF0000"/>
                </a:solidFill>
                <a:latin typeface="Calibri" panose="020F0502020204030204" pitchFamily="34" charset="0"/>
              </a:rPr>
              <a:t>2 shorter sides = 28 cm</a:t>
            </a:r>
          </a:p>
        </p:txBody>
      </p:sp>
      <p:sp>
        <p:nvSpPr>
          <p:cNvPr id="7" name="Rectangle 6">
            <a:extLst>
              <a:ext uri="{FF2B5EF4-FFF2-40B4-BE49-F238E27FC236}">
                <a16:creationId xmlns:a16="http://schemas.microsoft.com/office/drawing/2014/main" id="{AF556F59-C81B-48CD-8889-531CEA6E887B}"/>
              </a:ext>
            </a:extLst>
          </p:cNvPr>
          <p:cNvSpPr/>
          <p:nvPr/>
        </p:nvSpPr>
        <p:spPr>
          <a:xfrm>
            <a:off x="416694" y="4648406"/>
            <a:ext cx="4309000" cy="584775"/>
          </a:xfrm>
          <a:prstGeom prst="rect">
            <a:avLst/>
          </a:prstGeom>
        </p:spPr>
        <p:txBody>
          <a:bodyPr wrap="none">
            <a:spAutoFit/>
          </a:bodyPr>
          <a:lstStyle/>
          <a:p>
            <a:r>
              <a:rPr lang="en-GB" sz="3200" b="1" dirty="0">
                <a:solidFill>
                  <a:srgbClr val="FF0000"/>
                </a:solidFill>
                <a:latin typeface="Calibri" panose="020F0502020204030204" pitchFamily="34" charset="0"/>
              </a:rPr>
              <a:t>1 shorter side = 28 ÷ 2 = </a:t>
            </a:r>
          </a:p>
        </p:txBody>
      </p:sp>
      <p:sp>
        <p:nvSpPr>
          <p:cNvPr id="9" name="Rectangle 8">
            <a:extLst>
              <a:ext uri="{FF2B5EF4-FFF2-40B4-BE49-F238E27FC236}">
                <a16:creationId xmlns:a16="http://schemas.microsoft.com/office/drawing/2014/main" id="{F4AF0632-584E-4B8B-B03B-AFA4D95532DD}"/>
              </a:ext>
            </a:extLst>
          </p:cNvPr>
          <p:cNvSpPr/>
          <p:nvPr/>
        </p:nvSpPr>
        <p:spPr>
          <a:xfrm>
            <a:off x="4582878" y="4648406"/>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14 cm</a:t>
            </a:r>
          </a:p>
        </p:txBody>
      </p:sp>
      <p:sp>
        <p:nvSpPr>
          <p:cNvPr id="10" name="Rectangle 9">
            <a:extLst>
              <a:ext uri="{FF2B5EF4-FFF2-40B4-BE49-F238E27FC236}">
                <a16:creationId xmlns:a16="http://schemas.microsoft.com/office/drawing/2014/main" id="{E46BD3F3-CFED-4BC6-9BD1-F9A4FB1F43F2}"/>
              </a:ext>
            </a:extLst>
          </p:cNvPr>
          <p:cNvSpPr/>
          <p:nvPr/>
        </p:nvSpPr>
        <p:spPr>
          <a:xfrm>
            <a:off x="607196" y="5555565"/>
            <a:ext cx="5261377" cy="584775"/>
          </a:xfrm>
          <a:prstGeom prst="rect">
            <a:avLst/>
          </a:prstGeom>
        </p:spPr>
        <p:txBody>
          <a:bodyPr wrap="none">
            <a:spAutoFit/>
          </a:bodyPr>
          <a:lstStyle/>
          <a:p>
            <a:r>
              <a:rPr lang="en-GB" sz="3200" b="1" dirty="0">
                <a:solidFill>
                  <a:srgbClr val="FF0000"/>
                </a:solidFill>
                <a:latin typeface="Calibri" panose="020F0502020204030204" pitchFamily="34" charset="0"/>
              </a:rPr>
              <a:t>Check: 36 + 36 + 14 + 14 = 100</a:t>
            </a:r>
          </a:p>
        </p:txBody>
      </p:sp>
      <p:sp>
        <p:nvSpPr>
          <p:cNvPr id="11" name="Rectangle 10">
            <a:extLst>
              <a:ext uri="{FF2B5EF4-FFF2-40B4-BE49-F238E27FC236}">
                <a16:creationId xmlns:a16="http://schemas.microsoft.com/office/drawing/2014/main" id="{A2AB0AB3-BD2D-466F-A142-F8A21406DE7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B81A6A99-6CBB-4CD0-9E68-14B5715AA9CB}"/>
              </a:ext>
            </a:extLst>
          </p:cNvPr>
          <p:cNvSpPr/>
          <p:nvPr/>
        </p:nvSpPr>
        <p:spPr>
          <a:xfrm>
            <a:off x="7491663" y="2035716"/>
            <a:ext cx="3759955" cy="1965638"/>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19AC6FC0-A956-42BE-AD47-6583E30BEB50}"/>
              </a:ext>
            </a:extLst>
          </p:cNvPr>
          <p:cNvSpPr/>
          <p:nvPr/>
        </p:nvSpPr>
        <p:spPr>
          <a:xfrm>
            <a:off x="9019620" y="1398038"/>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36</a:t>
            </a:r>
          </a:p>
        </p:txBody>
      </p:sp>
      <p:sp>
        <p:nvSpPr>
          <p:cNvPr id="13" name="Rectangle 12">
            <a:extLst>
              <a:ext uri="{FF2B5EF4-FFF2-40B4-BE49-F238E27FC236}">
                <a16:creationId xmlns:a16="http://schemas.microsoft.com/office/drawing/2014/main" id="{7C0D5A90-69BF-4B1F-B6A6-0FE5AEB1EE8D}"/>
              </a:ext>
            </a:extLst>
          </p:cNvPr>
          <p:cNvSpPr/>
          <p:nvPr/>
        </p:nvSpPr>
        <p:spPr>
          <a:xfrm>
            <a:off x="9019619" y="3959581"/>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36</a:t>
            </a:r>
          </a:p>
        </p:txBody>
      </p:sp>
      <p:sp>
        <p:nvSpPr>
          <p:cNvPr id="14" name="Rectangle 13">
            <a:extLst>
              <a:ext uri="{FF2B5EF4-FFF2-40B4-BE49-F238E27FC236}">
                <a16:creationId xmlns:a16="http://schemas.microsoft.com/office/drawing/2014/main" id="{6B27C92E-0992-4362-802A-C446C3479C40}"/>
              </a:ext>
            </a:extLst>
          </p:cNvPr>
          <p:cNvSpPr/>
          <p:nvPr/>
        </p:nvSpPr>
        <p:spPr>
          <a:xfrm>
            <a:off x="11232785" y="2590856"/>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5" name="Rectangle 14">
            <a:extLst>
              <a:ext uri="{FF2B5EF4-FFF2-40B4-BE49-F238E27FC236}">
                <a16:creationId xmlns:a16="http://schemas.microsoft.com/office/drawing/2014/main" id="{98381807-0458-4C75-869F-9F60B0271796}"/>
              </a:ext>
            </a:extLst>
          </p:cNvPr>
          <p:cNvSpPr/>
          <p:nvPr/>
        </p:nvSpPr>
        <p:spPr>
          <a:xfrm>
            <a:off x="6787624" y="2590856"/>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6" name="Rectangle 15">
            <a:extLst>
              <a:ext uri="{FF2B5EF4-FFF2-40B4-BE49-F238E27FC236}">
                <a16:creationId xmlns:a16="http://schemas.microsoft.com/office/drawing/2014/main" id="{AA0A8D5F-FF10-40A5-9E4B-D1C99919D7B5}"/>
              </a:ext>
            </a:extLst>
          </p:cNvPr>
          <p:cNvSpPr/>
          <p:nvPr/>
        </p:nvSpPr>
        <p:spPr>
          <a:xfrm>
            <a:off x="7009365" y="1028338"/>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14 cm</a:t>
            </a:r>
          </a:p>
        </p:txBody>
      </p:sp>
    </p:spTree>
    <p:extLst>
      <p:ext uri="{BB962C8B-B14F-4D97-AF65-F5344CB8AC3E}">
        <p14:creationId xmlns:p14="http://schemas.microsoft.com/office/powerpoint/2010/main" val="220295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fade">
                                      <p:cBhvr>
                                        <p:cTn id="40" dur="500"/>
                                        <p:tgtEl>
                                          <p:spTgt spid="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fade">
                                      <p:cBhvr>
                                        <p:cTn id="45" dur="500"/>
                                        <p:tgtEl>
                                          <p:spTgt spid="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9" grpId="0"/>
      <p:bldP spid="10" grpId="0"/>
      <p:bldP spid="8" grpId="0" animBg="1"/>
      <p:bldP spid="12" grpId="0"/>
      <p:bldP spid="13" grpId="0"/>
      <p:bldP spid="14" grpId="0"/>
      <p:bldP spid="15" grpId="0"/>
      <p:bldP spid="16"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FE137B0-C48D-435F-A89B-74FDFCEC318C}"/>
              </a:ext>
            </a:extLst>
          </p:cNvPr>
          <p:cNvPicPr/>
          <p:nvPr/>
        </p:nvPicPr>
        <p:blipFill>
          <a:blip r:embed="rId3"/>
          <a:stretch>
            <a:fillRect/>
          </a:stretch>
        </p:blipFill>
        <p:spPr>
          <a:xfrm>
            <a:off x="6168396" y="1630080"/>
            <a:ext cx="5882152" cy="5018237"/>
          </a:xfrm>
          <a:prstGeom prst="rect">
            <a:avLst/>
          </a:prstGeom>
        </p:spPr>
      </p:pic>
      <p:pic>
        <p:nvPicPr>
          <p:cNvPr id="3" name="Picture 2">
            <a:extLst>
              <a:ext uri="{FF2B5EF4-FFF2-40B4-BE49-F238E27FC236}">
                <a16:creationId xmlns:a16="http://schemas.microsoft.com/office/drawing/2014/main" id="{51E8E8C1-F581-4AAA-94F2-6C9A0C7F59F7}"/>
              </a:ext>
            </a:extLst>
          </p:cNvPr>
          <p:cNvPicPr/>
          <p:nvPr/>
        </p:nvPicPr>
        <p:blipFill>
          <a:blip r:embed="rId4"/>
          <a:stretch>
            <a:fillRect/>
          </a:stretch>
        </p:blipFill>
        <p:spPr>
          <a:xfrm>
            <a:off x="103032" y="101538"/>
            <a:ext cx="6151091" cy="2557670"/>
          </a:xfrm>
          <a:prstGeom prst="rect">
            <a:avLst/>
          </a:prstGeom>
        </p:spPr>
      </p:pic>
      <p:sp>
        <p:nvSpPr>
          <p:cNvPr id="2" name="Rectangle 1">
            <a:extLst>
              <a:ext uri="{FF2B5EF4-FFF2-40B4-BE49-F238E27FC236}">
                <a16:creationId xmlns:a16="http://schemas.microsoft.com/office/drawing/2014/main" id="{6E140814-9F74-4232-9A04-B9307DCCAC49}"/>
              </a:ext>
            </a:extLst>
          </p:cNvPr>
          <p:cNvSpPr/>
          <p:nvPr/>
        </p:nvSpPr>
        <p:spPr>
          <a:xfrm>
            <a:off x="103032" y="2616444"/>
            <a:ext cx="5882152" cy="353943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diagram above shows a net that folds to make a box. There are two different nets shown below. Each net folds to make a box. The base of each box is labelled. For each box, label the face that will be the lid.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E4AB017F-4C4C-47D0-B428-85B39CB66295}"/>
              </a:ext>
            </a:extLst>
          </p:cNvPr>
          <p:cNvSpPr/>
          <p:nvPr/>
        </p:nvSpPr>
        <p:spPr>
          <a:xfrm>
            <a:off x="7279355" y="3601333"/>
            <a:ext cx="607345" cy="461665"/>
          </a:xfrm>
          <a:prstGeom prst="rect">
            <a:avLst/>
          </a:prstGeom>
        </p:spPr>
        <p:txBody>
          <a:bodyPr wrap="square">
            <a:spAutoFit/>
          </a:bodyPr>
          <a:lstStyle/>
          <a:p>
            <a:r>
              <a:rPr lang="en-GB" sz="2400" b="1" dirty="0">
                <a:latin typeface="Calibri" panose="020F0502020204030204" pitchFamily="34" charset="0"/>
              </a:rPr>
              <a:t>lid</a:t>
            </a:r>
          </a:p>
        </p:txBody>
      </p:sp>
      <p:cxnSp>
        <p:nvCxnSpPr>
          <p:cNvPr id="6" name="Connector: Curved 5">
            <a:extLst>
              <a:ext uri="{FF2B5EF4-FFF2-40B4-BE49-F238E27FC236}">
                <a16:creationId xmlns:a16="http://schemas.microsoft.com/office/drawing/2014/main" id="{1F2ED19E-DC7C-4720-B831-76502F62C706}"/>
              </a:ext>
            </a:extLst>
          </p:cNvPr>
          <p:cNvCxnSpPr>
            <a:cxnSpLocks/>
          </p:cNvCxnSpPr>
          <p:nvPr/>
        </p:nvCxnSpPr>
        <p:spPr>
          <a:xfrm rot="5400000">
            <a:off x="9805788" y="3895642"/>
            <a:ext cx="207391" cy="12700"/>
          </a:xfrm>
          <a:prstGeom prst="curvedConnector3">
            <a:avLst>
              <a:gd name="adj1" fmla="val 4164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Freeform: Shape 12">
            <a:extLst>
              <a:ext uri="{FF2B5EF4-FFF2-40B4-BE49-F238E27FC236}">
                <a16:creationId xmlns:a16="http://schemas.microsoft.com/office/drawing/2014/main" id="{58E640B0-E354-4B9E-AD6F-D941A1D96B5A}"/>
              </a:ext>
            </a:extLst>
          </p:cNvPr>
          <p:cNvSpPr/>
          <p:nvPr/>
        </p:nvSpPr>
        <p:spPr>
          <a:xfrm>
            <a:off x="9915390" y="3700936"/>
            <a:ext cx="1616451" cy="1165752"/>
          </a:xfrm>
          <a:custGeom>
            <a:avLst/>
            <a:gdLst>
              <a:gd name="connsiteX0" fmla="*/ 0 w 1616451"/>
              <a:gd name="connsiteY0" fmla="*/ 130010 h 1165752"/>
              <a:gd name="connsiteX1" fmla="*/ 21668 w 1616451"/>
              <a:gd name="connsiteY1" fmla="*/ 30336 h 1165752"/>
              <a:gd name="connsiteX2" fmla="*/ 43336 w 1616451"/>
              <a:gd name="connsiteY2" fmla="*/ 26002 h 1165752"/>
              <a:gd name="connsiteX3" fmla="*/ 86673 w 1616451"/>
              <a:gd name="connsiteY3" fmla="*/ 21669 h 1165752"/>
              <a:gd name="connsiteX4" fmla="*/ 117008 w 1616451"/>
              <a:gd name="connsiteY4" fmla="*/ 17335 h 1165752"/>
              <a:gd name="connsiteX5" fmla="*/ 195014 w 1616451"/>
              <a:gd name="connsiteY5" fmla="*/ 4334 h 1165752"/>
              <a:gd name="connsiteX6" fmla="*/ 242684 w 1616451"/>
              <a:gd name="connsiteY6" fmla="*/ 0 h 1165752"/>
              <a:gd name="connsiteX7" fmla="*/ 663048 w 1616451"/>
              <a:gd name="connsiteY7" fmla="*/ 4334 h 1165752"/>
              <a:gd name="connsiteX8" fmla="*/ 819059 w 1616451"/>
              <a:gd name="connsiteY8" fmla="*/ 21669 h 1165752"/>
              <a:gd name="connsiteX9" fmla="*/ 871063 w 1616451"/>
              <a:gd name="connsiteY9" fmla="*/ 26002 h 1165752"/>
              <a:gd name="connsiteX10" fmla="*/ 897065 w 1616451"/>
              <a:gd name="connsiteY10" fmla="*/ 30336 h 1165752"/>
              <a:gd name="connsiteX11" fmla="*/ 927401 w 1616451"/>
              <a:gd name="connsiteY11" fmla="*/ 34670 h 1165752"/>
              <a:gd name="connsiteX12" fmla="*/ 949069 w 1616451"/>
              <a:gd name="connsiteY12" fmla="*/ 39003 h 1165752"/>
              <a:gd name="connsiteX13" fmla="*/ 975071 w 1616451"/>
              <a:gd name="connsiteY13" fmla="*/ 43337 h 1165752"/>
              <a:gd name="connsiteX14" fmla="*/ 988072 w 1616451"/>
              <a:gd name="connsiteY14" fmla="*/ 47671 h 1165752"/>
              <a:gd name="connsiteX15" fmla="*/ 1014074 w 1616451"/>
              <a:gd name="connsiteY15" fmla="*/ 52004 h 1165752"/>
              <a:gd name="connsiteX16" fmla="*/ 1070411 w 1616451"/>
              <a:gd name="connsiteY16" fmla="*/ 69339 h 1165752"/>
              <a:gd name="connsiteX17" fmla="*/ 1087746 w 1616451"/>
              <a:gd name="connsiteY17" fmla="*/ 78006 h 1165752"/>
              <a:gd name="connsiteX18" fmla="*/ 1118081 w 1616451"/>
              <a:gd name="connsiteY18" fmla="*/ 86673 h 1165752"/>
              <a:gd name="connsiteX19" fmla="*/ 1148417 w 1616451"/>
              <a:gd name="connsiteY19" fmla="*/ 104008 h 1165752"/>
              <a:gd name="connsiteX20" fmla="*/ 1165751 w 1616451"/>
              <a:gd name="connsiteY20" fmla="*/ 108342 h 1165752"/>
              <a:gd name="connsiteX21" fmla="*/ 1178752 w 1616451"/>
              <a:gd name="connsiteY21" fmla="*/ 117009 h 1165752"/>
              <a:gd name="connsiteX22" fmla="*/ 1213421 w 1616451"/>
              <a:gd name="connsiteY22" fmla="*/ 134344 h 1165752"/>
              <a:gd name="connsiteX23" fmla="*/ 1252424 w 1616451"/>
              <a:gd name="connsiteY23" fmla="*/ 156012 h 1165752"/>
              <a:gd name="connsiteX24" fmla="*/ 1265425 w 1616451"/>
              <a:gd name="connsiteY24" fmla="*/ 169013 h 1165752"/>
              <a:gd name="connsiteX25" fmla="*/ 1291427 w 1616451"/>
              <a:gd name="connsiteY25" fmla="*/ 177680 h 1165752"/>
              <a:gd name="connsiteX26" fmla="*/ 1326096 w 1616451"/>
              <a:gd name="connsiteY26" fmla="*/ 195015 h 1165752"/>
              <a:gd name="connsiteX27" fmla="*/ 1352098 w 1616451"/>
              <a:gd name="connsiteY27" fmla="*/ 212349 h 1165752"/>
              <a:gd name="connsiteX28" fmla="*/ 1386767 w 1616451"/>
              <a:gd name="connsiteY28" fmla="*/ 225350 h 1165752"/>
              <a:gd name="connsiteX29" fmla="*/ 1425770 w 1616451"/>
              <a:gd name="connsiteY29" fmla="*/ 268687 h 1165752"/>
              <a:gd name="connsiteX30" fmla="*/ 1447438 w 1616451"/>
              <a:gd name="connsiteY30" fmla="*/ 307690 h 1165752"/>
              <a:gd name="connsiteX31" fmla="*/ 1460439 w 1616451"/>
              <a:gd name="connsiteY31" fmla="*/ 325024 h 1165752"/>
              <a:gd name="connsiteX32" fmla="*/ 1464773 w 1616451"/>
              <a:gd name="connsiteY32" fmla="*/ 338025 h 1165752"/>
              <a:gd name="connsiteX33" fmla="*/ 1490775 w 1616451"/>
              <a:gd name="connsiteY33" fmla="*/ 364027 h 1165752"/>
              <a:gd name="connsiteX34" fmla="*/ 1499442 w 1616451"/>
              <a:gd name="connsiteY34" fmla="*/ 377028 h 1165752"/>
              <a:gd name="connsiteX35" fmla="*/ 1512443 w 1616451"/>
              <a:gd name="connsiteY35" fmla="*/ 416031 h 1165752"/>
              <a:gd name="connsiteX36" fmla="*/ 1525444 w 1616451"/>
              <a:gd name="connsiteY36" fmla="*/ 455034 h 1165752"/>
              <a:gd name="connsiteX37" fmla="*/ 1529778 w 1616451"/>
              <a:gd name="connsiteY37" fmla="*/ 476702 h 1165752"/>
              <a:gd name="connsiteX38" fmla="*/ 1542779 w 1616451"/>
              <a:gd name="connsiteY38" fmla="*/ 494037 h 1165752"/>
              <a:gd name="connsiteX39" fmla="*/ 1555780 w 1616451"/>
              <a:gd name="connsiteY39" fmla="*/ 541707 h 1165752"/>
              <a:gd name="connsiteX40" fmla="*/ 1568781 w 1616451"/>
              <a:gd name="connsiteY40" fmla="*/ 572042 h 1165752"/>
              <a:gd name="connsiteX41" fmla="*/ 1577448 w 1616451"/>
              <a:gd name="connsiteY41" fmla="*/ 632713 h 1165752"/>
              <a:gd name="connsiteX42" fmla="*/ 1581782 w 1616451"/>
              <a:gd name="connsiteY42" fmla="*/ 645714 h 1165752"/>
              <a:gd name="connsiteX43" fmla="*/ 1586115 w 1616451"/>
              <a:gd name="connsiteY43" fmla="*/ 680383 h 1165752"/>
              <a:gd name="connsiteX44" fmla="*/ 1590449 w 1616451"/>
              <a:gd name="connsiteY44" fmla="*/ 706385 h 1165752"/>
              <a:gd name="connsiteX45" fmla="*/ 1586115 w 1616451"/>
              <a:gd name="connsiteY45" fmla="*/ 780057 h 1165752"/>
              <a:gd name="connsiteX46" fmla="*/ 1581782 w 1616451"/>
              <a:gd name="connsiteY46" fmla="*/ 806059 h 1165752"/>
              <a:gd name="connsiteX47" fmla="*/ 1573114 w 1616451"/>
              <a:gd name="connsiteY47" fmla="*/ 814727 h 1165752"/>
              <a:gd name="connsiteX48" fmla="*/ 1577448 w 1616451"/>
              <a:gd name="connsiteY48" fmla="*/ 918734 h 1165752"/>
              <a:gd name="connsiteX49" fmla="*/ 1581782 w 1616451"/>
              <a:gd name="connsiteY49" fmla="*/ 1040076 h 1165752"/>
              <a:gd name="connsiteX50" fmla="*/ 1590449 w 1616451"/>
              <a:gd name="connsiteY50" fmla="*/ 1048744 h 1165752"/>
              <a:gd name="connsiteX51" fmla="*/ 1599116 w 1616451"/>
              <a:gd name="connsiteY51" fmla="*/ 1074746 h 1165752"/>
              <a:gd name="connsiteX52" fmla="*/ 1607783 w 1616451"/>
              <a:gd name="connsiteY52" fmla="*/ 1092080 h 1165752"/>
              <a:gd name="connsiteX53" fmla="*/ 1616451 w 1616451"/>
              <a:gd name="connsiteY53" fmla="*/ 1118082 h 1165752"/>
              <a:gd name="connsiteX54" fmla="*/ 1616451 w 1616451"/>
              <a:gd name="connsiteY54" fmla="*/ 1165752 h 116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16451" h="1165752">
                <a:moveTo>
                  <a:pt x="0" y="130010"/>
                </a:moveTo>
                <a:cubicBezTo>
                  <a:pt x="7223" y="96785"/>
                  <a:pt x="8591" y="61721"/>
                  <a:pt x="21668" y="30336"/>
                </a:cubicBezTo>
                <a:cubicBezTo>
                  <a:pt x="24501" y="23537"/>
                  <a:pt x="36035" y="26975"/>
                  <a:pt x="43336" y="26002"/>
                </a:cubicBezTo>
                <a:cubicBezTo>
                  <a:pt x="57726" y="24083"/>
                  <a:pt x="72255" y="23365"/>
                  <a:pt x="86673" y="21669"/>
                </a:cubicBezTo>
                <a:cubicBezTo>
                  <a:pt x="96817" y="20476"/>
                  <a:pt x="106896" y="18780"/>
                  <a:pt x="117008" y="17335"/>
                </a:cubicBezTo>
                <a:cubicBezTo>
                  <a:pt x="148371" y="-3573"/>
                  <a:pt x="123591" y="9829"/>
                  <a:pt x="195014" y="4334"/>
                </a:cubicBezTo>
                <a:cubicBezTo>
                  <a:pt x="210923" y="3110"/>
                  <a:pt x="226794" y="1445"/>
                  <a:pt x="242684" y="0"/>
                </a:cubicBezTo>
                <a:lnTo>
                  <a:pt x="663048" y="4334"/>
                </a:lnTo>
                <a:cubicBezTo>
                  <a:pt x="760170" y="6762"/>
                  <a:pt x="741997" y="12422"/>
                  <a:pt x="819059" y="21669"/>
                </a:cubicBezTo>
                <a:cubicBezTo>
                  <a:pt x="836330" y="23742"/>
                  <a:pt x="853728" y="24558"/>
                  <a:pt x="871063" y="26002"/>
                </a:cubicBezTo>
                <a:lnTo>
                  <a:pt x="897065" y="30336"/>
                </a:lnTo>
                <a:cubicBezTo>
                  <a:pt x="907161" y="31889"/>
                  <a:pt x="917325" y="32991"/>
                  <a:pt x="927401" y="34670"/>
                </a:cubicBezTo>
                <a:cubicBezTo>
                  <a:pt x="934666" y="35881"/>
                  <a:pt x="941822" y="37685"/>
                  <a:pt x="949069" y="39003"/>
                </a:cubicBezTo>
                <a:cubicBezTo>
                  <a:pt x="957714" y="40575"/>
                  <a:pt x="966493" y="41431"/>
                  <a:pt x="975071" y="43337"/>
                </a:cubicBezTo>
                <a:cubicBezTo>
                  <a:pt x="979530" y="44328"/>
                  <a:pt x="983613" y="46680"/>
                  <a:pt x="988072" y="47671"/>
                </a:cubicBezTo>
                <a:cubicBezTo>
                  <a:pt x="996650" y="49577"/>
                  <a:pt x="1005407" y="50560"/>
                  <a:pt x="1014074" y="52004"/>
                </a:cubicBezTo>
                <a:cubicBezTo>
                  <a:pt x="1081235" y="78871"/>
                  <a:pt x="975468" y="37693"/>
                  <a:pt x="1070411" y="69339"/>
                </a:cubicBezTo>
                <a:cubicBezTo>
                  <a:pt x="1076540" y="71382"/>
                  <a:pt x="1081675" y="75798"/>
                  <a:pt x="1087746" y="78006"/>
                </a:cubicBezTo>
                <a:cubicBezTo>
                  <a:pt x="1097629" y="81600"/>
                  <a:pt x="1107969" y="83784"/>
                  <a:pt x="1118081" y="86673"/>
                </a:cubicBezTo>
                <a:cubicBezTo>
                  <a:pt x="1128193" y="92451"/>
                  <a:pt x="1137814" y="99188"/>
                  <a:pt x="1148417" y="104008"/>
                </a:cubicBezTo>
                <a:cubicBezTo>
                  <a:pt x="1153839" y="106473"/>
                  <a:pt x="1160277" y="105996"/>
                  <a:pt x="1165751" y="108342"/>
                </a:cubicBezTo>
                <a:cubicBezTo>
                  <a:pt x="1170538" y="110394"/>
                  <a:pt x="1174180" y="114515"/>
                  <a:pt x="1178752" y="117009"/>
                </a:cubicBezTo>
                <a:cubicBezTo>
                  <a:pt x="1190095" y="123196"/>
                  <a:pt x="1203085" y="126592"/>
                  <a:pt x="1213421" y="134344"/>
                </a:cubicBezTo>
                <a:cubicBezTo>
                  <a:pt x="1236979" y="152012"/>
                  <a:pt x="1224050" y="144663"/>
                  <a:pt x="1252424" y="156012"/>
                </a:cubicBezTo>
                <a:cubicBezTo>
                  <a:pt x="1256758" y="160346"/>
                  <a:pt x="1260068" y="166037"/>
                  <a:pt x="1265425" y="169013"/>
                </a:cubicBezTo>
                <a:cubicBezTo>
                  <a:pt x="1273411" y="173450"/>
                  <a:pt x="1283825" y="172612"/>
                  <a:pt x="1291427" y="177680"/>
                </a:cubicBezTo>
                <a:cubicBezTo>
                  <a:pt x="1332195" y="204858"/>
                  <a:pt x="1267787" y="163210"/>
                  <a:pt x="1326096" y="195015"/>
                </a:cubicBezTo>
                <a:cubicBezTo>
                  <a:pt x="1335241" y="200003"/>
                  <a:pt x="1341992" y="209822"/>
                  <a:pt x="1352098" y="212349"/>
                </a:cubicBezTo>
                <a:cubicBezTo>
                  <a:pt x="1364703" y="215500"/>
                  <a:pt x="1376033" y="217001"/>
                  <a:pt x="1386767" y="225350"/>
                </a:cubicBezTo>
                <a:cubicBezTo>
                  <a:pt x="1398159" y="234210"/>
                  <a:pt x="1417283" y="256563"/>
                  <a:pt x="1425770" y="268687"/>
                </a:cubicBezTo>
                <a:cubicBezTo>
                  <a:pt x="1457261" y="313675"/>
                  <a:pt x="1423372" y="269184"/>
                  <a:pt x="1447438" y="307690"/>
                </a:cubicBezTo>
                <a:cubicBezTo>
                  <a:pt x="1451266" y="313815"/>
                  <a:pt x="1456105" y="319246"/>
                  <a:pt x="1460439" y="325024"/>
                </a:cubicBezTo>
                <a:cubicBezTo>
                  <a:pt x="1461884" y="329358"/>
                  <a:pt x="1461968" y="334419"/>
                  <a:pt x="1464773" y="338025"/>
                </a:cubicBezTo>
                <a:cubicBezTo>
                  <a:pt x="1472298" y="347700"/>
                  <a:pt x="1483976" y="353828"/>
                  <a:pt x="1490775" y="364027"/>
                </a:cubicBezTo>
                <a:lnTo>
                  <a:pt x="1499442" y="377028"/>
                </a:lnTo>
                <a:cubicBezTo>
                  <a:pt x="1508453" y="422078"/>
                  <a:pt x="1497492" y="377156"/>
                  <a:pt x="1512443" y="416031"/>
                </a:cubicBezTo>
                <a:cubicBezTo>
                  <a:pt x="1517362" y="428822"/>
                  <a:pt x="1522756" y="441596"/>
                  <a:pt x="1525444" y="455034"/>
                </a:cubicBezTo>
                <a:cubicBezTo>
                  <a:pt x="1526889" y="462257"/>
                  <a:pt x="1526786" y="469971"/>
                  <a:pt x="1529778" y="476702"/>
                </a:cubicBezTo>
                <a:cubicBezTo>
                  <a:pt x="1532712" y="483302"/>
                  <a:pt x="1538445" y="488259"/>
                  <a:pt x="1542779" y="494037"/>
                </a:cubicBezTo>
                <a:cubicBezTo>
                  <a:pt x="1545515" y="504982"/>
                  <a:pt x="1550378" y="528203"/>
                  <a:pt x="1555780" y="541707"/>
                </a:cubicBezTo>
                <a:cubicBezTo>
                  <a:pt x="1559866" y="551921"/>
                  <a:pt x="1564447" y="561930"/>
                  <a:pt x="1568781" y="572042"/>
                </a:cubicBezTo>
                <a:cubicBezTo>
                  <a:pt x="1571670" y="592266"/>
                  <a:pt x="1573898" y="612595"/>
                  <a:pt x="1577448" y="632713"/>
                </a:cubicBezTo>
                <a:cubicBezTo>
                  <a:pt x="1578242" y="637212"/>
                  <a:pt x="1580965" y="641220"/>
                  <a:pt x="1581782" y="645714"/>
                </a:cubicBezTo>
                <a:cubicBezTo>
                  <a:pt x="1583865" y="657172"/>
                  <a:pt x="1584468" y="668854"/>
                  <a:pt x="1586115" y="680383"/>
                </a:cubicBezTo>
                <a:cubicBezTo>
                  <a:pt x="1587358" y="689082"/>
                  <a:pt x="1589004" y="697718"/>
                  <a:pt x="1590449" y="706385"/>
                </a:cubicBezTo>
                <a:cubicBezTo>
                  <a:pt x="1589004" y="730942"/>
                  <a:pt x="1588246" y="755550"/>
                  <a:pt x="1586115" y="780057"/>
                </a:cubicBezTo>
                <a:cubicBezTo>
                  <a:pt x="1585354" y="788811"/>
                  <a:pt x="1584867" y="797832"/>
                  <a:pt x="1581782" y="806059"/>
                </a:cubicBezTo>
                <a:cubicBezTo>
                  <a:pt x="1580347" y="809885"/>
                  <a:pt x="1576003" y="811838"/>
                  <a:pt x="1573114" y="814727"/>
                </a:cubicBezTo>
                <a:cubicBezTo>
                  <a:pt x="1574559" y="849396"/>
                  <a:pt x="1576114" y="884061"/>
                  <a:pt x="1577448" y="918734"/>
                </a:cubicBezTo>
                <a:cubicBezTo>
                  <a:pt x="1579004" y="959177"/>
                  <a:pt x="1577755" y="999804"/>
                  <a:pt x="1581782" y="1040076"/>
                </a:cubicBezTo>
                <a:cubicBezTo>
                  <a:pt x="1582189" y="1044142"/>
                  <a:pt x="1587560" y="1045855"/>
                  <a:pt x="1590449" y="1048744"/>
                </a:cubicBezTo>
                <a:cubicBezTo>
                  <a:pt x="1593338" y="1057411"/>
                  <a:pt x="1595030" y="1066574"/>
                  <a:pt x="1599116" y="1074746"/>
                </a:cubicBezTo>
                <a:cubicBezTo>
                  <a:pt x="1602005" y="1080524"/>
                  <a:pt x="1605384" y="1086082"/>
                  <a:pt x="1607783" y="1092080"/>
                </a:cubicBezTo>
                <a:cubicBezTo>
                  <a:pt x="1611176" y="1100563"/>
                  <a:pt x="1616451" y="1108946"/>
                  <a:pt x="1616451" y="1118082"/>
                </a:cubicBezTo>
                <a:lnTo>
                  <a:pt x="1616451" y="116575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Connector: Curved 13">
            <a:extLst>
              <a:ext uri="{FF2B5EF4-FFF2-40B4-BE49-F238E27FC236}">
                <a16:creationId xmlns:a16="http://schemas.microsoft.com/office/drawing/2014/main" id="{2AEDADBE-4818-4168-9377-CE66D7E08B56}"/>
              </a:ext>
            </a:extLst>
          </p:cNvPr>
          <p:cNvCxnSpPr>
            <a:cxnSpLocks/>
          </p:cNvCxnSpPr>
          <p:nvPr/>
        </p:nvCxnSpPr>
        <p:spPr>
          <a:xfrm rot="5400000" flipH="1" flipV="1">
            <a:off x="8994736" y="4441293"/>
            <a:ext cx="419193" cy="415967"/>
          </a:xfrm>
          <a:prstGeom prst="curvedConnector3">
            <a:avLst>
              <a:gd name="adj1" fmla="val 97542"/>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51AA0F89-A769-46B4-98E9-CC2D668473CF}"/>
              </a:ext>
            </a:extLst>
          </p:cNvPr>
          <p:cNvCxnSpPr>
            <a:cxnSpLocks/>
          </p:cNvCxnSpPr>
          <p:nvPr/>
        </p:nvCxnSpPr>
        <p:spPr>
          <a:xfrm rot="10800000">
            <a:off x="10264193" y="4439681"/>
            <a:ext cx="459422" cy="419192"/>
          </a:xfrm>
          <a:prstGeom prst="curvedConnector3">
            <a:avLst>
              <a:gd name="adj1" fmla="val 4069"/>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1E96E3-A236-442B-9637-E9F5ADFA4433}"/>
              </a:ext>
            </a:extLst>
          </p:cNvPr>
          <p:cNvSpPr/>
          <p:nvPr/>
        </p:nvSpPr>
        <p:spPr>
          <a:xfrm>
            <a:off x="11272772" y="5905919"/>
            <a:ext cx="607345" cy="461665"/>
          </a:xfrm>
          <a:prstGeom prst="rect">
            <a:avLst/>
          </a:prstGeom>
        </p:spPr>
        <p:txBody>
          <a:bodyPr wrap="square">
            <a:spAutoFit/>
          </a:bodyPr>
          <a:lstStyle/>
          <a:p>
            <a:r>
              <a:rPr lang="en-GB" sz="2400" b="1" dirty="0">
                <a:latin typeface="Calibri" panose="020F0502020204030204" pitchFamily="34" charset="0"/>
              </a:rPr>
              <a:t>lid</a:t>
            </a:r>
          </a:p>
        </p:txBody>
      </p:sp>
      <p:sp>
        <p:nvSpPr>
          <p:cNvPr id="12" name="Freeform: Shape 11">
            <a:extLst>
              <a:ext uri="{FF2B5EF4-FFF2-40B4-BE49-F238E27FC236}">
                <a16:creationId xmlns:a16="http://schemas.microsoft.com/office/drawing/2014/main" id="{3B4CFD18-BEA9-48D3-BDAB-E75D7EFF0742}"/>
              </a:ext>
            </a:extLst>
          </p:cNvPr>
          <p:cNvSpPr/>
          <p:nvPr/>
        </p:nvSpPr>
        <p:spPr>
          <a:xfrm>
            <a:off x="7493021" y="1380373"/>
            <a:ext cx="1616451" cy="1165752"/>
          </a:xfrm>
          <a:custGeom>
            <a:avLst/>
            <a:gdLst>
              <a:gd name="connsiteX0" fmla="*/ 0 w 1616451"/>
              <a:gd name="connsiteY0" fmla="*/ 130010 h 1165752"/>
              <a:gd name="connsiteX1" fmla="*/ 21668 w 1616451"/>
              <a:gd name="connsiteY1" fmla="*/ 30336 h 1165752"/>
              <a:gd name="connsiteX2" fmla="*/ 43336 w 1616451"/>
              <a:gd name="connsiteY2" fmla="*/ 26002 h 1165752"/>
              <a:gd name="connsiteX3" fmla="*/ 86673 w 1616451"/>
              <a:gd name="connsiteY3" fmla="*/ 21669 h 1165752"/>
              <a:gd name="connsiteX4" fmla="*/ 117008 w 1616451"/>
              <a:gd name="connsiteY4" fmla="*/ 17335 h 1165752"/>
              <a:gd name="connsiteX5" fmla="*/ 195014 w 1616451"/>
              <a:gd name="connsiteY5" fmla="*/ 4334 h 1165752"/>
              <a:gd name="connsiteX6" fmla="*/ 242684 w 1616451"/>
              <a:gd name="connsiteY6" fmla="*/ 0 h 1165752"/>
              <a:gd name="connsiteX7" fmla="*/ 663048 w 1616451"/>
              <a:gd name="connsiteY7" fmla="*/ 4334 h 1165752"/>
              <a:gd name="connsiteX8" fmla="*/ 819059 w 1616451"/>
              <a:gd name="connsiteY8" fmla="*/ 21669 h 1165752"/>
              <a:gd name="connsiteX9" fmla="*/ 871063 w 1616451"/>
              <a:gd name="connsiteY9" fmla="*/ 26002 h 1165752"/>
              <a:gd name="connsiteX10" fmla="*/ 897065 w 1616451"/>
              <a:gd name="connsiteY10" fmla="*/ 30336 h 1165752"/>
              <a:gd name="connsiteX11" fmla="*/ 927401 w 1616451"/>
              <a:gd name="connsiteY11" fmla="*/ 34670 h 1165752"/>
              <a:gd name="connsiteX12" fmla="*/ 949069 w 1616451"/>
              <a:gd name="connsiteY12" fmla="*/ 39003 h 1165752"/>
              <a:gd name="connsiteX13" fmla="*/ 975071 w 1616451"/>
              <a:gd name="connsiteY13" fmla="*/ 43337 h 1165752"/>
              <a:gd name="connsiteX14" fmla="*/ 988072 w 1616451"/>
              <a:gd name="connsiteY14" fmla="*/ 47671 h 1165752"/>
              <a:gd name="connsiteX15" fmla="*/ 1014074 w 1616451"/>
              <a:gd name="connsiteY15" fmla="*/ 52004 h 1165752"/>
              <a:gd name="connsiteX16" fmla="*/ 1070411 w 1616451"/>
              <a:gd name="connsiteY16" fmla="*/ 69339 h 1165752"/>
              <a:gd name="connsiteX17" fmla="*/ 1087746 w 1616451"/>
              <a:gd name="connsiteY17" fmla="*/ 78006 h 1165752"/>
              <a:gd name="connsiteX18" fmla="*/ 1118081 w 1616451"/>
              <a:gd name="connsiteY18" fmla="*/ 86673 h 1165752"/>
              <a:gd name="connsiteX19" fmla="*/ 1148417 w 1616451"/>
              <a:gd name="connsiteY19" fmla="*/ 104008 h 1165752"/>
              <a:gd name="connsiteX20" fmla="*/ 1165751 w 1616451"/>
              <a:gd name="connsiteY20" fmla="*/ 108342 h 1165752"/>
              <a:gd name="connsiteX21" fmla="*/ 1178752 w 1616451"/>
              <a:gd name="connsiteY21" fmla="*/ 117009 h 1165752"/>
              <a:gd name="connsiteX22" fmla="*/ 1213421 w 1616451"/>
              <a:gd name="connsiteY22" fmla="*/ 134344 h 1165752"/>
              <a:gd name="connsiteX23" fmla="*/ 1252424 w 1616451"/>
              <a:gd name="connsiteY23" fmla="*/ 156012 h 1165752"/>
              <a:gd name="connsiteX24" fmla="*/ 1265425 w 1616451"/>
              <a:gd name="connsiteY24" fmla="*/ 169013 h 1165752"/>
              <a:gd name="connsiteX25" fmla="*/ 1291427 w 1616451"/>
              <a:gd name="connsiteY25" fmla="*/ 177680 h 1165752"/>
              <a:gd name="connsiteX26" fmla="*/ 1326096 w 1616451"/>
              <a:gd name="connsiteY26" fmla="*/ 195015 h 1165752"/>
              <a:gd name="connsiteX27" fmla="*/ 1352098 w 1616451"/>
              <a:gd name="connsiteY27" fmla="*/ 212349 h 1165752"/>
              <a:gd name="connsiteX28" fmla="*/ 1386767 w 1616451"/>
              <a:gd name="connsiteY28" fmla="*/ 225350 h 1165752"/>
              <a:gd name="connsiteX29" fmla="*/ 1425770 w 1616451"/>
              <a:gd name="connsiteY29" fmla="*/ 268687 h 1165752"/>
              <a:gd name="connsiteX30" fmla="*/ 1447438 w 1616451"/>
              <a:gd name="connsiteY30" fmla="*/ 307690 h 1165752"/>
              <a:gd name="connsiteX31" fmla="*/ 1460439 w 1616451"/>
              <a:gd name="connsiteY31" fmla="*/ 325024 h 1165752"/>
              <a:gd name="connsiteX32" fmla="*/ 1464773 w 1616451"/>
              <a:gd name="connsiteY32" fmla="*/ 338025 h 1165752"/>
              <a:gd name="connsiteX33" fmla="*/ 1490775 w 1616451"/>
              <a:gd name="connsiteY33" fmla="*/ 364027 h 1165752"/>
              <a:gd name="connsiteX34" fmla="*/ 1499442 w 1616451"/>
              <a:gd name="connsiteY34" fmla="*/ 377028 h 1165752"/>
              <a:gd name="connsiteX35" fmla="*/ 1512443 w 1616451"/>
              <a:gd name="connsiteY35" fmla="*/ 416031 h 1165752"/>
              <a:gd name="connsiteX36" fmla="*/ 1525444 w 1616451"/>
              <a:gd name="connsiteY36" fmla="*/ 455034 h 1165752"/>
              <a:gd name="connsiteX37" fmla="*/ 1529778 w 1616451"/>
              <a:gd name="connsiteY37" fmla="*/ 476702 h 1165752"/>
              <a:gd name="connsiteX38" fmla="*/ 1542779 w 1616451"/>
              <a:gd name="connsiteY38" fmla="*/ 494037 h 1165752"/>
              <a:gd name="connsiteX39" fmla="*/ 1555780 w 1616451"/>
              <a:gd name="connsiteY39" fmla="*/ 541707 h 1165752"/>
              <a:gd name="connsiteX40" fmla="*/ 1568781 w 1616451"/>
              <a:gd name="connsiteY40" fmla="*/ 572042 h 1165752"/>
              <a:gd name="connsiteX41" fmla="*/ 1577448 w 1616451"/>
              <a:gd name="connsiteY41" fmla="*/ 632713 h 1165752"/>
              <a:gd name="connsiteX42" fmla="*/ 1581782 w 1616451"/>
              <a:gd name="connsiteY42" fmla="*/ 645714 h 1165752"/>
              <a:gd name="connsiteX43" fmla="*/ 1586115 w 1616451"/>
              <a:gd name="connsiteY43" fmla="*/ 680383 h 1165752"/>
              <a:gd name="connsiteX44" fmla="*/ 1590449 w 1616451"/>
              <a:gd name="connsiteY44" fmla="*/ 706385 h 1165752"/>
              <a:gd name="connsiteX45" fmla="*/ 1586115 w 1616451"/>
              <a:gd name="connsiteY45" fmla="*/ 780057 h 1165752"/>
              <a:gd name="connsiteX46" fmla="*/ 1581782 w 1616451"/>
              <a:gd name="connsiteY46" fmla="*/ 806059 h 1165752"/>
              <a:gd name="connsiteX47" fmla="*/ 1573114 w 1616451"/>
              <a:gd name="connsiteY47" fmla="*/ 814727 h 1165752"/>
              <a:gd name="connsiteX48" fmla="*/ 1577448 w 1616451"/>
              <a:gd name="connsiteY48" fmla="*/ 918734 h 1165752"/>
              <a:gd name="connsiteX49" fmla="*/ 1581782 w 1616451"/>
              <a:gd name="connsiteY49" fmla="*/ 1040076 h 1165752"/>
              <a:gd name="connsiteX50" fmla="*/ 1590449 w 1616451"/>
              <a:gd name="connsiteY50" fmla="*/ 1048744 h 1165752"/>
              <a:gd name="connsiteX51" fmla="*/ 1599116 w 1616451"/>
              <a:gd name="connsiteY51" fmla="*/ 1074746 h 1165752"/>
              <a:gd name="connsiteX52" fmla="*/ 1607783 w 1616451"/>
              <a:gd name="connsiteY52" fmla="*/ 1092080 h 1165752"/>
              <a:gd name="connsiteX53" fmla="*/ 1616451 w 1616451"/>
              <a:gd name="connsiteY53" fmla="*/ 1118082 h 1165752"/>
              <a:gd name="connsiteX54" fmla="*/ 1616451 w 1616451"/>
              <a:gd name="connsiteY54" fmla="*/ 1165752 h 116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16451" h="1165752">
                <a:moveTo>
                  <a:pt x="0" y="130010"/>
                </a:moveTo>
                <a:cubicBezTo>
                  <a:pt x="7223" y="96785"/>
                  <a:pt x="8591" y="61721"/>
                  <a:pt x="21668" y="30336"/>
                </a:cubicBezTo>
                <a:cubicBezTo>
                  <a:pt x="24501" y="23537"/>
                  <a:pt x="36035" y="26975"/>
                  <a:pt x="43336" y="26002"/>
                </a:cubicBezTo>
                <a:cubicBezTo>
                  <a:pt x="57726" y="24083"/>
                  <a:pt x="72255" y="23365"/>
                  <a:pt x="86673" y="21669"/>
                </a:cubicBezTo>
                <a:cubicBezTo>
                  <a:pt x="96817" y="20476"/>
                  <a:pt x="106896" y="18780"/>
                  <a:pt x="117008" y="17335"/>
                </a:cubicBezTo>
                <a:cubicBezTo>
                  <a:pt x="148371" y="-3573"/>
                  <a:pt x="123591" y="9829"/>
                  <a:pt x="195014" y="4334"/>
                </a:cubicBezTo>
                <a:cubicBezTo>
                  <a:pt x="210923" y="3110"/>
                  <a:pt x="226794" y="1445"/>
                  <a:pt x="242684" y="0"/>
                </a:cubicBezTo>
                <a:lnTo>
                  <a:pt x="663048" y="4334"/>
                </a:lnTo>
                <a:cubicBezTo>
                  <a:pt x="760170" y="6762"/>
                  <a:pt x="741997" y="12422"/>
                  <a:pt x="819059" y="21669"/>
                </a:cubicBezTo>
                <a:cubicBezTo>
                  <a:pt x="836330" y="23742"/>
                  <a:pt x="853728" y="24558"/>
                  <a:pt x="871063" y="26002"/>
                </a:cubicBezTo>
                <a:lnTo>
                  <a:pt x="897065" y="30336"/>
                </a:lnTo>
                <a:cubicBezTo>
                  <a:pt x="907161" y="31889"/>
                  <a:pt x="917325" y="32991"/>
                  <a:pt x="927401" y="34670"/>
                </a:cubicBezTo>
                <a:cubicBezTo>
                  <a:pt x="934666" y="35881"/>
                  <a:pt x="941822" y="37685"/>
                  <a:pt x="949069" y="39003"/>
                </a:cubicBezTo>
                <a:cubicBezTo>
                  <a:pt x="957714" y="40575"/>
                  <a:pt x="966493" y="41431"/>
                  <a:pt x="975071" y="43337"/>
                </a:cubicBezTo>
                <a:cubicBezTo>
                  <a:pt x="979530" y="44328"/>
                  <a:pt x="983613" y="46680"/>
                  <a:pt x="988072" y="47671"/>
                </a:cubicBezTo>
                <a:cubicBezTo>
                  <a:pt x="996650" y="49577"/>
                  <a:pt x="1005407" y="50560"/>
                  <a:pt x="1014074" y="52004"/>
                </a:cubicBezTo>
                <a:cubicBezTo>
                  <a:pt x="1081235" y="78871"/>
                  <a:pt x="975468" y="37693"/>
                  <a:pt x="1070411" y="69339"/>
                </a:cubicBezTo>
                <a:cubicBezTo>
                  <a:pt x="1076540" y="71382"/>
                  <a:pt x="1081675" y="75798"/>
                  <a:pt x="1087746" y="78006"/>
                </a:cubicBezTo>
                <a:cubicBezTo>
                  <a:pt x="1097629" y="81600"/>
                  <a:pt x="1107969" y="83784"/>
                  <a:pt x="1118081" y="86673"/>
                </a:cubicBezTo>
                <a:cubicBezTo>
                  <a:pt x="1128193" y="92451"/>
                  <a:pt x="1137814" y="99188"/>
                  <a:pt x="1148417" y="104008"/>
                </a:cubicBezTo>
                <a:cubicBezTo>
                  <a:pt x="1153839" y="106473"/>
                  <a:pt x="1160277" y="105996"/>
                  <a:pt x="1165751" y="108342"/>
                </a:cubicBezTo>
                <a:cubicBezTo>
                  <a:pt x="1170538" y="110394"/>
                  <a:pt x="1174180" y="114515"/>
                  <a:pt x="1178752" y="117009"/>
                </a:cubicBezTo>
                <a:cubicBezTo>
                  <a:pt x="1190095" y="123196"/>
                  <a:pt x="1203085" y="126592"/>
                  <a:pt x="1213421" y="134344"/>
                </a:cubicBezTo>
                <a:cubicBezTo>
                  <a:pt x="1236979" y="152012"/>
                  <a:pt x="1224050" y="144663"/>
                  <a:pt x="1252424" y="156012"/>
                </a:cubicBezTo>
                <a:cubicBezTo>
                  <a:pt x="1256758" y="160346"/>
                  <a:pt x="1260068" y="166037"/>
                  <a:pt x="1265425" y="169013"/>
                </a:cubicBezTo>
                <a:cubicBezTo>
                  <a:pt x="1273411" y="173450"/>
                  <a:pt x="1283825" y="172612"/>
                  <a:pt x="1291427" y="177680"/>
                </a:cubicBezTo>
                <a:cubicBezTo>
                  <a:pt x="1332195" y="204858"/>
                  <a:pt x="1267787" y="163210"/>
                  <a:pt x="1326096" y="195015"/>
                </a:cubicBezTo>
                <a:cubicBezTo>
                  <a:pt x="1335241" y="200003"/>
                  <a:pt x="1341992" y="209822"/>
                  <a:pt x="1352098" y="212349"/>
                </a:cubicBezTo>
                <a:cubicBezTo>
                  <a:pt x="1364703" y="215500"/>
                  <a:pt x="1376033" y="217001"/>
                  <a:pt x="1386767" y="225350"/>
                </a:cubicBezTo>
                <a:cubicBezTo>
                  <a:pt x="1398159" y="234210"/>
                  <a:pt x="1417283" y="256563"/>
                  <a:pt x="1425770" y="268687"/>
                </a:cubicBezTo>
                <a:cubicBezTo>
                  <a:pt x="1457261" y="313675"/>
                  <a:pt x="1423372" y="269184"/>
                  <a:pt x="1447438" y="307690"/>
                </a:cubicBezTo>
                <a:cubicBezTo>
                  <a:pt x="1451266" y="313815"/>
                  <a:pt x="1456105" y="319246"/>
                  <a:pt x="1460439" y="325024"/>
                </a:cubicBezTo>
                <a:cubicBezTo>
                  <a:pt x="1461884" y="329358"/>
                  <a:pt x="1461968" y="334419"/>
                  <a:pt x="1464773" y="338025"/>
                </a:cubicBezTo>
                <a:cubicBezTo>
                  <a:pt x="1472298" y="347700"/>
                  <a:pt x="1483976" y="353828"/>
                  <a:pt x="1490775" y="364027"/>
                </a:cubicBezTo>
                <a:lnTo>
                  <a:pt x="1499442" y="377028"/>
                </a:lnTo>
                <a:cubicBezTo>
                  <a:pt x="1508453" y="422078"/>
                  <a:pt x="1497492" y="377156"/>
                  <a:pt x="1512443" y="416031"/>
                </a:cubicBezTo>
                <a:cubicBezTo>
                  <a:pt x="1517362" y="428822"/>
                  <a:pt x="1522756" y="441596"/>
                  <a:pt x="1525444" y="455034"/>
                </a:cubicBezTo>
                <a:cubicBezTo>
                  <a:pt x="1526889" y="462257"/>
                  <a:pt x="1526786" y="469971"/>
                  <a:pt x="1529778" y="476702"/>
                </a:cubicBezTo>
                <a:cubicBezTo>
                  <a:pt x="1532712" y="483302"/>
                  <a:pt x="1538445" y="488259"/>
                  <a:pt x="1542779" y="494037"/>
                </a:cubicBezTo>
                <a:cubicBezTo>
                  <a:pt x="1545515" y="504982"/>
                  <a:pt x="1550378" y="528203"/>
                  <a:pt x="1555780" y="541707"/>
                </a:cubicBezTo>
                <a:cubicBezTo>
                  <a:pt x="1559866" y="551921"/>
                  <a:pt x="1564447" y="561930"/>
                  <a:pt x="1568781" y="572042"/>
                </a:cubicBezTo>
                <a:cubicBezTo>
                  <a:pt x="1571670" y="592266"/>
                  <a:pt x="1573898" y="612595"/>
                  <a:pt x="1577448" y="632713"/>
                </a:cubicBezTo>
                <a:cubicBezTo>
                  <a:pt x="1578242" y="637212"/>
                  <a:pt x="1580965" y="641220"/>
                  <a:pt x="1581782" y="645714"/>
                </a:cubicBezTo>
                <a:cubicBezTo>
                  <a:pt x="1583865" y="657172"/>
                  <a:pt x="1584468" y="668854"/>
                  <a:pt x="1586115" y="680383"/>
                </a:cubicBezTo>
                <a:cubicBezTo>
                  <a:pt x="1587358" y="689082"/>
                  <a:pt x="1589004" y="697718"/>
                  <a:pt x="1590449" y="706385"/>
                </a:cubicBezTo>
                <a:cubicBezTo>
                  <a:pt x="1589004" y="730942"/>
                  <a:pt x="1588246" y="755550"/>
                  <a:pt x="1586115" y="780057"/>
                </a:cubicBezTo>
                <a:cubicBezTo>
                  <a:pt x="1585354" y="788811"/>
                  <a:pt x="1584867" y="797832"/>
                  <a:pt x="1581782" y="806059"/>
                </a:cubicBezTo>
                <a:cubicBezTo>
                  <a:pt x="1580347" y="809885"/>
                  <a:pt x="1576003" y="811838"/>
                  <a:pt x="1573114" y="814727"/>
                </a:cubicBezTo>
                <a:cubicBezTo>
                  <a:pt x="1574559" y="849396"/>
                  <a:pt x="1576114" y="884061"/>
                  <a:pt x="1577448" y="918734"/>
                </a:cubicBezTo>
                <a:cubicBezTo>
                  <a:pt x="1579004" y="959177"/>
                  <a:pt x="1577755" y="999804"/>
                  <a:pt x="1581782" y="1040076"/>
                </a:cubicBezTo>
                <a:cubicBezTo>
                  <a:pt x="1582189" y="1044142"/>
                  <a:pt x="1587560" y="1045855"/>
                  <a:pt x="1590449" y="1048744"/>
                </a:cubicBezTo>
                <a:cubicBezTo>
                  <a:pt x="1593338" y="1057411"/>
                  <a:pt x="1595030" y="1066574"/>
                  <a:pt x="1599116" y="1074746"/>
                </a:cubicBezTo>
                <a:cubicBezTo>
                  <a:pt x="1602005" y="1080524"/>
                  <a:pt x="1605384" y="1086082"/>
                  <a:pt x="1607783" y="1092080"/>
                </a:cubicBezTo>
                <a:cubicBezTo>
                  <a:pt x="1611176" y="1100563"/>
                  <a:pt x="1616451" y="1108946"/>
                  <a:pt x="1616451" y="1118082"/>
                </a:cubicBezTo>
                <a:lnTo>
                  <a:pt x="1616451" y="116575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Connector: Curved 14">
            <a:extLst>
              <a:ext uri="{FF2B5EF4-FFF2-40B4-BE49-F238E27FC236}">
                <a16:creationId xmlns:a16="http://schemas.microsoft.com/office/drawing/2014/main" id="{349060F5-AD6C-47AF-8D4C-1D08B1DFEBD2}"/>
              </a:ext>
            </a:extLst>
          </p:cNvPr>
          <p:cNvCxnSpPr>
            <a:cxnSpLocks/>
          </p:cNvCxnSpPr>
          <p:nvPr/>
        </p:nvCxnSpPr>
        <p:spPr>
          <a:xfrm rot="5400000">
            <a:off x="7382975" y="1574516"/>
            <a:ext cx="207391" cy="12700"/>
          </a:xfrm>
          <a:prstGeom prst="curvedConnector3">
            <a:avLst>
              <a:gd name="adj1" fmla="val 4164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C056A30C-CB09-497B-AF87-61911406EDFE}"/>
              </a:ext>
            </a:extLst>
          </p:cNvPr>
          <p:cNvCxnSpPr>
            <a:cxnSpLocks/>
          </p:cNvCxnSpPr>
          <p:nvPr/>
        </p:nvCxnSpPr>
        <p:spPr>
          <a:xfrm rot="10800000">
            <a:off x="7974624" y="2115049"/>
            <a:ext cx="459422" cy="419192"/>
          </a:xfrm>
          <a:prstGeom prst="curvedConnector3">
            <a:avLst>
              <a:gd name="adj1" fmla="val 4069"/>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34E7F805-28F6-4D35-8C9D-0D7EFA82A370}"/>
              </a:ext>
            </a:extLst>
          </p:cNvPr>
          <p:cNvCxnSpPr>
            <a:cxnSpLocks/>
          </p:cNvCxnSpPr>
          <p:nvPr/>
        </p:nvCxnSpPr>
        <p:spPr>
          <a:xfrm rot="5400000" flipH="1" flipV="1">
            <a:off x="6631080" y="2116661"/>
            <a:ext cx="419193" cy="415967"/>
          </a:xfrm>
          <a:prstGeom prst="curvedConnector3">
            <a:avLst>
              <a:gd name="adj1" fmla="val 97542"/>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E56550A2-C4C3-4FEA-9D4C-27E0B19C8FA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50311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P spid="24" grpId="0"/>
      <p:bldP spid="12"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40 children predicted who would win the boys’ race at sports day.</a:t>
            </a:r>
          </a:p>
          <a:p>
            <a:r>
              <a:rPr lang="en-US" sz="3200" b="1" dirty="0"/>
              <a:t>This pie chart shows their predictions.</a:t>
            </a:r>
          </a:p>
        </p:txBody>
      </p:sp>
      <p:pic>
        <p:nvPicPr>
          <p:cNvPr id="3" name="Picture 2">
            <a:extLst>
              <a:ext uri="{FF2B5EF4-FFF2-40B4-BE49-F238E27FC236}">
                <a16:creationId xmlns:a16="http://schemas.microsoft.com/office/drawing/2014/main" id="{80962E42-9BD7-4ADC-A1BE-D9FC4474215A}"/>
              </a:ext>
            </a:extLst>
          </p:cNvPr>
          <p:cNvPicPr>
            <a:picLocks noChangeAspect="1"/>
          </p:cNvPicPr>
          <p:nvPr/>
        </p:nvPicPr>
        <p:blipFill>
          <a:blip r:embed="rId3"/>
          <a:stretch>
            <a:fillRect/>
          </a:stretch>
        </p:blipFill>
        <p:spPr>
          <a:xfrm>
            <a:off x="290220" y="1127218"/>
            <a:ext cx="3526268" cy="3539857"/>
          </a:xfrm>
          <a:prstGeom prst="rect">
            <a:avLst/>
          </a:prstGeom>
        </p:spPr>
      </p:pic>
      <p:sp>
        <p:nvSpPr>
          <p:cNvPr id="6" name="Rectangle 5">
            <a:extLst>
              <a:ext uri="{FF2B5EF4-FFF2-40B4-BE49-F238E27FC236}">
                <a16:creationId xmlns:a16="http://schemas.microsoft.com/office/drawing/2014/main" id="{99FD559B-4C57-44B3-8E63-167C0F7B74FD}"/>
              </a:ext>
            </a:extLst>
          </p:cNvPr>
          <p:cNvSpPr/>
          <p:nvPr/>
        </p:nvSpPr>
        <p:spPr>
          <a:xfrm>
            <a:off x="4050149" y="1146536"/>
            <a:ext cx="7742853" cy="1569660"/>
          </a:xfrm>
          <a:prstGeom prst="rect">
            <a:avLst/>
          </a:prstGeom>
        </p:spPr>
        <p:txBody>
          <a:bodyPr wrap="square">
            <a:spAutoFit/>
          </a:bodyPr>
          <a:lstStyle/>
          <a:p>
            <a:r>
              <a:rPr lang="en-US" sz="3200" b="1" dirty="0"/>
              <a:t>10 children predicted the winner of the race correctly. Who won the race? </a:t>
            </a:r>
          </a:p>
          <a:p>
            <a:r>
              <a:rPr lang="en-US" sz="3200" b="1" dirty="0"/>
              <a:t>Explain how you know.</a:t>
            </a:r>
          </a:p>
        </p:txBody>
      </p:sp>
      <p:sp>
        <p:nvSpPr>
          <p:cNvPr id="11" name="TextBox 10">
            <a:extLst>
              <a:ext uri="{FF2B5EF4-FFF2-40B4-BE49-F238E27FC236}">
                <a16:creationId xmlns:a16="http://schemas.microsoft.com/office/drawing/2014/main" id="{6A39B7E8-9C1A-4F4C-AB54-744619211BD7}"/>
              </a:ext>
            </a:extLst>
          </p:cNvPr>
          <p:cNvSpPr txBox="1"/>
          <p:nvPr/>
        </p:nvSpPr>
        <p:spPr>
          <a:xfrm>
            <a:off x="4050148" y="2739697"/>
            <a:ext cx="2045851" cy="584775"/>
          </a:xfrm>
          <a:prstGeom prst="rect">
            <a:avLst/>
          </a:prstGeom>
          <a:noFill/>
        </p:spPr>
        <p:txBody>
          <a:bodyPr wrap="square" rtlCol="0">
            <a:spAutoFit/>
          </a:bodyPr>
          <a:lstStyle/>
          <a:p>
            <a:r>
              <a:rPr lang="en-GB" sz="3200" b="1" dirty="0">
                <a:solidFill>
                  <a:srgbClr val="FF0000"/>
                </a:solidFill>
              </a:rPr>
              <a:t>Jack won.</a:t>
            </a:r>
          </a:p>
        </p:txBody>
      </p:sp>
      <p:sp>
        <p:nvSpPr>
          <p:cNvPr id="12" name="TextBox 11">
            <a:extLst>
              <a:ext uri="{FF2B5EF4-FFF2-40B4-BE49-F238E27FC236}">
                <a16:creationId xmlns:a16="http://schemas.microsoft.com/office/drawing/2014/main" id="{235CCC26-FFB3-47CF-816A-EF03451E9EDA}"/>
              </a:ext>
            </a:extLst>
          </p:cNvPr>
          <p:cNvSpPr txBox="1"/>
          <p:nvPr/>
        </p:nvSpPr>
        <p:spPr>
          <a:xfrm>
            <a:off x="4050148" y="3306368"/>
            <a:ext cx="7113152" cy="584775"/>
          </a:xfrm>
          <a:prstGeom prst="rect">
            <a:avLst/>
          </a:prstGeom>
          <a:noFill/>
        </p:spPr>
        <p:txBody>
          <a:bodyPr wrap="square" rtlCol="0">
            <a:spAutoFit/>
          </a:bodyPr>
          <a:lstStyle/>
          <a:p>
            <a:r>
              <a:rPr lang="en-GB" sz="3200" b="1" dirty="0">
                <a:solidFill>
                  <a:srgbClr val="FF0000"/>
                </a:solidFill>
              </a:rPr>
              <a:t>The pie chart shows ¼ for Jack. </a:t>
            </a:r>
          </a:p>
        </p:txBody>
      </p:sp>
      <p:sp>
        <p:nvSpPr>
          <p:cNvPr id="13" name="TextBox 12">
            <a:extLst>
              <a:ext uri="{FF2B5EF4-FFF2-40B4-BE49-F238E27FC236}">
                <a16:creationId xmlns:a16="http://schemas.microsoft.com/office/drawing/2014/main" id="{DEB962E0-41ED-482D-9517-7840996EFE89}"/>
              </a:ext>
            </a:extLst>
          </p:cNvPr>
          <p:cNvSpPr txBox="1"/>
          <p:nvPr/>
        </p:nvSpPr>
        <p:spPr>
          <a:xfrm>
            <a:off x="4050147" y="3896540"/>
            <a:ext cx="7113152" cy="584775"/>
          </a:xfrm>
          <a:prstGeom prst="rect">
            <a:avLst/>
          </a:prstGeom>
          <a:noFill/>
        </p:spPr>
        <p:txBody>
          <a:bodyPr wrap="square" rtlCol="0">
            <a:spAutoFit/>
          </a:bodyPr>
          <a:lstStyle/>
          <a:p>
            <a:r>
              <a:rPr lang="en-GB" sz="3200" b="1" dirty="0">
                <a:solidFill>
                  <a:srgbClr val="FF0000"/>
                </a:solidFill>
              </a:rPr>
              <a:t>¼ of 40 = 10</a:t>
            </a:r>
          </a:p>
        </p:txBody>
      </p:sp>
    </p:spTree>
    <p:extLst>
      <p:ext uri="{BB962C8B-B14F-4D97-AF65-F5344CB8AC3E}">
        <p14:creationId xmlns:p14="http://schemas.microsoft.com/office/powerpoint/2010/main" val="2949247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40 children predicted who would win the boys’ race at sports day.</a:t>
            </a:r>
          </a:p>
          <a:p>
            <a:r>
              <a:rPr lang="en-US" sz="3200" b="1" dirty="0"/>
              <a:t>This pie chart shows their predictions.</a:t>
            </a:r>
          </a:p>
        </p:txBody>
      </p:sp>
      <p:pic>
        <p:nvPicPr>
          <p:cNvPr id="3" name="Picture 2">
            <a:extLst>
              <a:ext uri="{FF2B5EF4-FFF2-40B4-BE49-F238E27FC236}">
                <a16:creationId xmlns:a16="http://schemas.microsoft.com/office/drawing/2014/main" id="{80962E42-9BD7-4ADC-A1BE-D9FC4474215A}"/>
              </a:ext>
            </a:extLst>
          </p:cNvPr>
          <p:cNvPicPr>
            <a:picLocks noChangeAspect="1"/>
          </p:cNvPicPr>
          <p:nvPr/>
        </p:nvPicPr>
        <p:blipFill>
          <a:blip r:embed="rId3"/>
          <a:stretch>
            <a:fillRect/>
          </a:stretch>
        </p:blipFill>
        <p:spPr>
          <a:xfrm>
            <a:off x="290220" y="1127218"/>
            <a:ext cx="3526268" cy="3539857"/>
          </a:xfrm>
          <a:prstGeom prst="rect">
            <a:avLst/>
          </a:prstGeom>
        </p:spPr>
      </p:pic>
      <p:sp>
        <p:nvSpPr>
          <p:cNvPr id="5" name="Rectangle 4">
            <a:extLst>
              <a:ext uri="{FF2B5EF4-FFF2-40B4-BE49-F238E27FC236}">
                <a16:creationId xmlns:a16="http://schemas.microsoft.com/office/drawing/2014/main" id="{517A4C78-4467-4D7B-B2FE-7BA7BF97F543}"/>
              </a:ext>
            </a:extLst>
          </p:cNvPr>
          <p:cNvSpPr/>
          <p:nvPr/>
        </p:nvSpPr>
        <p:spPr>
          <a:xfrm>
            <a:off x="4053840" y="1127218"/>
            <a:ext cx="7742853" cy="1077218"/>
          </a:xfrm>
          <a:prstGeom prst="rect">
            <a:avLst/>
          </a:prstGeom>
        </p:spPr>
        <p:txBody>
          <a:bodyPr wrap="square">
            <a:spAutoFit/>
          </a:bodyPr>
          <a:lstStyle/>
          <a:p>
            <a:r>
              <a:rPr lang="en-US" sz="3200" b="1" dirty="0"/>
              <a:t>What percentage of the children predicted that Stefan would win?</a:t>
            </a:r>
          </a:p>
        </p:txBody>
      </p:sp>
      <p:sp>
        <p:nvSpPr>
          <p:cNvPr id="7" name="TextBox 6">
            <a:extLst>
              <a:ext uri="{FF2B5EF4-FFF2-40B4-BE49-F238E27FC236}">
                <a16:creationId xmlns:a16="http://schemas.microsoft.com/office/drawing/2014/main" id="{16061DD0-E8AD-4909-BDBD-09B80504F8A5}"/>
              </a:ext>
            </a:extLst>
          </p:cNvPr>
          <p:cNvSpPr txBox="1"/>
          <p:nvPr/>
        </p:nvSpPr>
        <p:spPr>
          <a:xfrm>
            <a:off x="807511" y="2987748"/>
            <a:ext cx="1021290" cy="584775"/>
          </a:xfrm>
          <a:prstGeom prst="rect">
            <a:avLst/>
          </a:prstGeom>
          <a:noFill/>
        </p:spPr>
        <p:txBody>
          <a:bodyPr wrap="square" rtlCol="0">
            <a:spAutoFit/>
          </a:bodyPr>
          <a:lstStyle/>
          <a:p>
            <a:r>
              <a:rPr lang="en-GB" sz="3200" b="1" dirty="0">
                <a:solidFill>
                  <a:srgbClr val="FF0000"/>
                </a:solidFill>
              </a:rPr>
              <a:t>50%</a:t>
            </a:r>
          </a:p>
        </p:txBody>
      </p:sp>
      <p:sp>
        <p:nvSpPr>
          <p:cNvPr id="8" name="TextBox 7">
            <a:extLst>
              <a:ext uri="{FF2B5EF4-FFF2-40B4-BE49-F238E27FC236}">
                <a16:creationId xmlns:a16="http://schemas.microsoft.com/office/drawing/2014/main" id="{5B5E0DC8-6F3A-43F1-AED2-B4B90D73C7DB}"/>
              </a:ext>
            </a:extLst>
          </p:cNvPr>
          <p:cNvSpPr txBox="1"/>
          <p:nvPr/>
        </p:nvSpPr>
        <p:spPr>
          <a:xfrm>
            <a:off x="2521687" y="2144339"/>
            <a:ext cx="1021290" cy="584775"/>
          </a:xfrm>
          <a:prstGeom prst="rect">
            <a:avLst/>
          </a:prstGeom>
          <a:noFill/>
        </p:spPr>
        <p:txBody>
          <a:bodyPr wrap="square" rtlCol="0">
            <a:spAutoFit/>
          </a:bodyPr>
          <a:lstStyle/>
          <a:p>
            <a:r>
              <a:rPr lang="en-GB" sz="3200" b="1" dirty="0">
                <a:solidFill>
                  <a:srgbClr val="FF0000"/>
                </a:solidFill>
              </a:rPr>
              <a:t>25%</a:t>
            </a:r>
          </a:p>
        </p:txBody>
      </p:sp>
      <p:sp>
        <p:nvSpPr>
          <p:cNvPr id="9" name="TextBox 8">
            <a:extLst>
              <a:ext uri="{FF2B5EF4-FFF2-40B4-BE49-F238E27FC236}">
                <a16:creationId xmlns:a16="http://schemas.microsoft.com/office/drawing/2014/main" id="{58CF74A6-7413-4F54-BE2C-954EB6B44197}"/>
              </a:ext>
            </a:extLst>
          </p:cNvPr>
          <p:cNvSpPr txBox="1"/>
          <p:nvPr/>
        </p:nvSpPr>
        <p:spPr>
          <a:xfrm>
            <a:off x="2151986" y="3825410"/>
            <a:ext cx="1021290" cy="584775"/>
          </a:xfrm>
          <a:prstGeom prst="rect">
            <a:avLst/>
          </a:prstGeom>
          <a:noFill/>
        </p:spPr>
        <p:txBody>
          <a:bodyPr wrap="square" rtlCol="0">
            <a:spAutoFit/>
          </a:bodyPr>
          <a:lstStyle/>
          <a:p>
            <a:r>
              <a:rPr lang="en-GB" sz="3200" b="1" dirty="0">
                <a:solidFill>
                  <a:srgbClr val="FF0000"/>
                </a:solidFill>
              </a:rPr>
              <a:t>20%</a:t>
            </a:r>
          </a:p>
        </p:txBody>
      </p:sp>
      <p:sp>
        <p:nvSpPr>
          <p:cNvPr id="10" name="TextBox 9">
            <a:extLst>
              <a:ext uri="{FF2B5EF4-FFF2-40B4-BE49-F238E27FC236}">
                <a16:creationId xmlns:a16="http://schemas.microsoft.com/office/drawing/2014/main" id="{9BBBB500-ED62-4ED9-B3F9-27FA6522850E}"/>
              </a:ext>
            </a:extLst>
          </p:cNvPr>
          <p:cNvSpPr txBox="1"/>
          <p:nvPr/>
        </p:nvSpPr>
        <p:spPr>
          <a:xfrm>
            <a:off x="8111487" y="1604992"/>
            <a:ext cx="1021290" cy="584775"/>
          </a:xfrm>
          <a:prstGeom prst="rect">
            <a:avLst/>
          </a:prstGeom>
          <a:noFill/>
        </p:spPr>
        <p:txBody>
          <a:bodyPr wrap="square" rtlCol="0">
            <a:spAutoFit/>
          </a:bodyPr>
          <a:lstStyle/>
          <a:p>
            <a:r>
              <a:rPr lang="en-GB" sz="3200" b="1" dirty="0">
                <a:solidFill>
                  <a:srgbClr val="FF0000"/>
                </a:solidFill>
              </a:rPr>
              <a:t>20%</a:t>
            </a:r>
          </a:p>
        </p:txBody>
      </p:sp>
      <p:grpSp>
        <p:nvGrpSpPr>
          <p:cNvPr id="14" name="Group 13">
            <a:extLst>
              <a:ext uri="{FF2B5EF4-FFF2-40B4-BE49-F238E27FC236}">
                <a16:creationId xmlns:a16="http://schemas.microsoft.com/office/drawing/2014/main" id="{2197DDF8-8D17-4FE3-A4E3-F33302574DF0}"/>
              </a:ext>
            </a:extLst>
          </p:cNvPr>
          <p:cNvGrpSpPr/>
          <p:nvPr/>
        </p:nvGrpSpPr>
        <p:grpSpPr>
          <a:xfrm>
            <a:off x="4187824" y="2748426"/>
            <a:ext cx="2433838" cy="1076984"/>
            <a:chOff x="1314975" y="2657199"/>
            <a:chExt cx="2433838" cy="1076984"/>
          </a:xfrm>
        </p:grpSpPr>
        <p:cxnSp>
          <p:nvCxnSpPr>
            <p:cNvPr id="15" name="Straight Connector 14">
              <a:extLst>
                <a:ext uri="{FF2B5EF4-FFF2-40B4-BE49-F238E27FC236}">
                  <a16:creationId xmlns:a16="http://schemas.microsoft.com/office/drawing/2014/main" id="{332F5728-6DCB-4CCB-BC60-2C07958669F7}"/>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861D25A-C241-4E5E-88FC-B1BE92CAB2A4}"/>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86AC0672-43D2-400A-A285-E2E97738610D}"/>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050F2366-3926-49B8-A3D9-3F4B9A9274D2}"/>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9" name="TextBox 18">
              <a:extLst>
                <a:ext uri="{FF2B5EF4-FFF2-40B4-BE49-F238E27FC236}">
                  <a16:creationId xmlns:a16="http://schemas.microsoft.com/office/drawing/2014/main" id="{460E6B65-E7A8-4B40-80E9-9EFD9D7DC1F6}"/>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0" name="TextBox 19">
              <a:extLst>
                <a:ext uri="{FF2B5EF4-FFF2-40B4-BE49-F238E27FC236}">
                  <a16:creationId xmlns:a16="http://schemas.microsoft.com/office/drawing/2014/main" id="{A821C35D-6A35-487F-913D-D0349F71F2A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1" name="Arc 20">
            <a:extLst>
              <a:ext uri="{FF2B5EF4-FFF2-40B4-BE49-F238E27FC236}">
                <a16:creationId xmlns:a16="http://schemas.microsoft.com/office/drawing/2014/main" id="{031DFA1F-AFF6-49EA-8AE3-AA469EE1E1F0}"/>
              </a:ext>
            </a:extLst>
          </p:cNvPr>
          <p:cNvSpPr/>
          <p:nvPr/>
        </p:nvSpPr>
        <p:spPr>
          <a:xfrm rot="16200000">
            <a:off x="4695845" y="212054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Arc 21">
            <a:extLst>
              <a:ext uri="{FF2B5EF4-FFF2-40B4-BE49-F238E27FC236}">
                <a16:creationId xmlns:a16="http://schemas.microsoft.com/office/drawing/2014/main" id="{6DAF59CF-116A-4B08-8C79-795E353F6C07}"/>
              </a:ext>
            </a:extLst>
          </p:cNvPr>
          <p:cNvSpPr/>
          <p:nvPr/>
        </p:nvSpPr>
        <p:spPr>
          <a:xfrm rot="5400000">
            <a:off x="4690701" y="304251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TextBox 22">
            <a:extLst>
              <a:ext uri="{FF2B5EF4-FFF2-40B4-BE49-F238E27FC236}">
                <a16:creationId xmlns:a16="http://schemas.microsoft.com/office/drawing/2014/main" id="{4810B7B1-E398-4C7B-81D7-99746F74779C}"/>
              </a:ext>
            </a:extLst>
          </p:cNvPr>
          <p:cNvSpPr txBox="1"/>
          <p:nvPr/>
        </p:nvSpPr>
        <p:spPr>
          <a:xfrm>
            <a:off x="4710388" y="3688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08B66C5E-7669-4BDE-AD78-8A40A7F2CA11}"/>
              </a:ext>
            </a:extLst>
          </p:cNvPr>
          <p:cNvSpPr txBox="1"/>
          <p:nvPr/>
        </p:nvSpPr>
        <p:spPr>
          <a:xfrm>
            <a:off x="4710387" y="239448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44208F97-7F82-402B-986C-A9255CD6F70E}"/>
              </a:ext>
            </a:extLst>
          </p:cNvPr>
          <p:cNvSpPr txBox="1"/>
          <p:nvPr/>
        </p:nvSpPr>
        <p:spPr>
          <a:xfrm>
            <a:off x="5318315" y="2748426"/>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grpSp>
        <p:nvGrpSpPr>
          <p:cNvPr id="26" name="Group 25">
            <a:extLst>
              <a:ext uri="{FF2B5EF4-FFF2-40B4-BE49-F238E27FC236}">
                <a16:creationId xmlns:a16="http://schemas.microsoft.com/office/drawing/2014/main" id="{22DC16BB-1F50-41FA-AAB3-28132AA03E9A}"/>
              </a:ext>
            </a:extLst>
          </p:cNvPr>
          <p:cNvGrpSpPr/>
          <p:nvPr/>
        </p:nvGrpSpPr>
        <p:grpSpPr>
          <a:xfrm>
            <a:off x="7260559" y="2742371"/>
            <a:ext cx="2433838" cy="1076984"/>
            <a:chOff x="1314975" y="2657199"/>
            <a:chExt cx="2433838" cy="1076984"/>
          </a:xfrm>
        </p:grpSpPr>
        <p:cxnSp>
          <p:nvCxnSpPr>
            <p:cNvPr id="27" name="Straight Connector 26">
              <a:extLst>
                <a:ext uri="{FF2B5EF4-FFF2-40B4-BE49-F238E27FC236}">
                  <a16:creationId xmlns:a16="http://schemas.microsoft.com/office/drawing/2014/main" id="{40AFE7FE-3386-4FC1-B9D4-46A855189EC8}"/>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014F8E6-87DD-4B5C-8F80-BA07B566A9C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5BA3CD5-F8B8-45E3-A4B8-7FB954840AF1}"/>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A160F84A-7EFE-4CB1-A331-50E2CC6931F0}"/>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1" name="TextBox 30">
              <a:extLst>
                <a:ext uri="{FF2B5EF4-FFF2-40B4-BE49-F238E27FC236}">
                  <a16:creationId xmlns:a16="http://schemas.microsoft.com/office/drawing/2014/main" id="{3E374F37-7BB4-4C04-89C9-AF14D2733C2B}"/>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2" name="TextBox 31">
              <a:extLst>
                <a:ext uri="{FF2B5EF4-FFF2-40B4-BE49-F238E27FC236}">
                  <a16:creationId xmlns:a16="http://schemas.microsoft.com/office/drawing/2014/main" id="{EC79A4B8-30AC-4960-ABD0-C5F75E90A2AA}"/>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3" name="Arc 32">
            <a:extLst>
              <a:ext uri="{FF2B5EF4-FFF2-40B4-BE49-F238E27FC236}">
                <a16:creationId xmlns:a16="http://schemas.microsoft.com/office/drawing/2014/main" id="{15AA6B96-0D6B-4EBB-910A-6AA2681640E0}"/>
              </a:ext>
            </a:extLst>
          </p:cNvPr>
          <p:cNvSpPr/>
          <p:nvPr/>
        </p:nvSpPr>
        <p:spPr>
          <a:xfrm rot="16200000">
            <a:off x="7768580" y="2114485"/>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Arc 33">
            <a:extLst>
              <a:ext uri="{FF2B5EF4-FFF2-40B4-BE49-F238E27FC236}">
                <a16:creationId xmlns:a16="http://schemas.microsoft.com/office/drawing/2014/main" id="{69AA837A-8362-47C7-8313-00F39B89F6D4}"/>
              </a:ext>
            </a:extLst>
          </p:cNvPr>
          <p:cNvSpPr/>
          <p:nvPr/>
        </p:nvSpPr>
        <p:spPr>
          <a:xfrm rot="5400000">
            <a:off x="7763436" y="3036462"/>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5" name="TextBox 34">
            <a:extLst>
              <a:ext uri="{FF2B5EF4-FFF2-40B4-BE49-F238E27FC236}">
                <a16:creationId xmlns:a16="http://schemas.microsoft.com/office/drawing/2014/main" id="{E6B63046-5FF5-4445-BE74-EA51ADA0B3F5}"/>
              </a:ext>
            </a:extLst>
          </p:cNvPr>
          <p:cNvSpPr txBox="1"/>
          <p:nvPr/>
        </p:nvSpPr>
        <p:spPr>
          <a:xfrm>
            <a:off x="7783123" y="368274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2ACE2899-B0E9-4EAA-8DD4-F73D8CE67D1F}"/>
              </a:ext>
            </a:extLst>
          </p:cNvPr>
          <p:cNvSpPr txBox="1"/>
          <p:nvPr/>
        </p:nvSpPr>
        <p:spPr>
          <a:xfrm>
            <a:off x="7783122" y="238843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F42465AE-E03C-4F49-9A2D-8D72646AA5B9}"/>
              </a:ext>
            </a:extLst>
          </p:cNvPr>
          <p:cNvSpPr txBox="1"/>
          <p:nvPr/>
        </p:nvSpPr>
        <p:spPr>
          <a:xfrm>
            <a:off x="8377866" y="2742371"/>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8" name="TextBox 37">
            <a:extLst>
              <a:ext uri="{FF2B5EF4-FFF2-40B4-BE49-F238E27FC236}">
                <a16:creationId xmlns:a16="http://schemas.microsoft.com/office/drawing/2014/main" id="{7F666D7E-113D-420B-9DD9-566EDB3E8FEE}"/>
              </a:ext>
            </a:extLst>
          </p:cNvPr>
          <p:cNvSpPr txBox="1"/>
          <p:nvPr/>
        </p:nvSpPr>
        <p:spPr>
          <a:xfrm>
            <a:off x="4187824" y="4498836"/>
            <a:ext cx="2571513" cy="630942"/>
          </a:xfrm>
          <a:prstGeom prst="rect">
            <a:avLst/>
          </a:prstGeom>
          <a:noFill/>
        </p:spPr>
        <p:txBody>
          <a:bodyPr wrap="square" rtlCol="0">
            <a:spAutoFit/>
          </a:bodyPr>
          <a:lstStyle/>
          <a:p>
            <a:r>
              <a:rPr lang="en-GB" sz="3500" b="1" dirty="0">
                <a:solidFill>
                  <a:srgbClr val="FF0000"/>
                </a:solidFill>
              </a:rPr>
              <a:t>50 + 25 + 5 =</a:t>
            </a:r>
          </a:p>
        </p:txBody>
      </p:sp>
      <p:sp>
        <p:nvSpPr>
          <p:cNvPr id="39" name="TextBox 38">
            <a:extLst>
              <a:ext uri="{FF2B5EF4-FFF2-40B4-BE49-F238E27FC236}">
                <a16:creationId xmlns:a16="http://schemas.microsoft.com/office/drawing/2014/main" id="{5798E623-1BDF-494C-8D51-7BF88666BF30}"/>
              </a:ext>
            </a:extLst>
          </p:cNvPr>
          <p:cNvSpPr txBox="1"/>
          <p:nvPr/>
        </p:nvSpPr>
        <p:spPr>
          <a:xfrm>
            <a:off x="6627118" y="4498836"/>
            <a:ext cx="2571513" cy="630942"/>
          </a:xfrm>
          <a:prstGeom prst="rect">
            <a:avLst/>
          </a:prstGeom>
          <a:noFill/>
        </p:spPr>
        <p:txBody>
          <a:bodyPr wrap="square" rtlCol="0">
            <a:spAutoFit/>
          </a:bodyPr>
          <a:lstStyle/>
          <a:p>
            <a:r>
              <a:rPr lang="en-GB" sz="3500" b="1" dirty="0">
                <a:solidFill>
                  <a:srgbClr val="FF0000"/>
                </a:solidFill>
              </a:rPr>
              <a:t>80</a:t>
            </a:r>
          </a:p>
        </p:txBody>
      </p:sp>
      <p:sp>
        <p:nvSpPr>
          <p:cNvPr id="40" name="TextBox 39">
            <a:extLst>
              <a:ext uri="{FF2B5EF4-FFF2-40B4-BE49-F238E27FC236}">
                <a16:creationId xmlns:a16="http://schemas.microsoft.com/office/drawing/2014/main" id="{8E811A4F-45F7-4AC5-9F29-B6EE986355B1}"/>
              </a:ext>
            </a:extLst>
          </p:cNvPr>
          <p:cNvSpPr txBox="1"/>
          <p:nvPr/>
        </p:nvSpPr>
        <p:spPr>
          <a:xfrm>
            <a:off x="4198389" y="5022476"/>
            <a:ext cx="2571513" cy="630942"/>
          </a:xfrm>
          <a:prstGeom prst="rect">
            <a:avLst/>
          </a:prstGeom>
          <a:noFill/>
        </p:spPr>
        <p:txBody>
          <a:bodyPr wrap="square" rtlCol="0">
            <a:spAutoFit/>
          </a:bodyPr>
          <a:lstStyle/>
          <a:p>
            <a:r>
              <a:rPr lang="en-GB" sz="3500" b="1" dirty="0">
                <a:solidFill>
                  <a:srgbClr val="FF0000"/>
                </a:solidFill>
              </a:rPr>
              <a:t>100 – 80 = </a:t>
            </a:r>
          </a:p>
        </p:txBody>
      </p:sp>
      <p:sp>
        <p:nvSpPr>
          <p:cNvPr id="41" name="TextBox 40">
            <a:extLst>
              <a:ext uri="{FF2B5EF4-FFF2-40B4-BE49-F238E27FC236}">
                <a16:creationId xmlns:a16="http://schemas.microsoft.com/office/drawing/2014/main" id="{AD90D076-7713-4D74-A01B-DBA7A10D42F9}"/>
              </a:ext>
            </a:extLst>
          </p:cNvPr>
          <p:cNvSpPr txBox="1"/>
          <p:nvPr/>
        </p:nvSpPr>
        <p:spPr>
          <a:xfrm>
            <a:off x="6208511" y="5022476"/>
            <a:ext cx="826302" cy="630942"/>
          </a:xfrm>
          <a:prstGeom prst="rect">
            <a:avLst/>
          </a:prstGeom>
          <a:noFill/>
        </p:spPr>
        <p:txBody>
          <a:bodyPr wrap="square" rtlCol="0">
            <a:spAutoFit/>
          </a:bodyPr>
          <a:lstStyle/>
          <a:p>
            <a:r>
              <a:rPr lang="en-GB" sz="3500" b="1" dirty="0">
                <a:solidFill>
                  <a:srgbClr val="FF0000"/>
                </a:solidFill>
              </a:rPr>
              <a:t>20</a:t>
            </a:r>
          </a:p>
        </p:txBody>
      </p:sp>
    </p:spTree>
    <p:extLst>
      <p:ext uri="{BB962C8B-B14F-4D97-AF65-F5344CB8AC3E}">
        <p14:creationId xmlns:p14="http://schemas.microsoft.com/office/powerpoint/2010/main" val="96163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500"/>
                                        <p:tgtEl>
                                          <p:spTgt spid="3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500"/>
                                        <p:tgtEl>
                                          <p:spTgt spid="3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38"/>
                                        </p:tgtEl>
                                        <p:attrNameLst>
                                          <p:attrName>style.visibility</p:attrName>
                                        </p:attrNameLst>
                                      </p:cBhvr>
                                      <p:to>
                                        <p:strVal val="visible"/>
                                      </p:to>
                                    </p:set>
                                    <p:animEffect transition="in" filter="fade">
                                      <p:cBhvr>
                                        <p:cTn id="69" dur="500"/>
                                        <p:tgtEl>
                                          <p:spTgt spid="3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39"/>
                                        </p:tgtEl>
                                        <p:attrNameLst>
                                          <p:attrName>style.visibility</p:attrName>
                                        </p:attrNameLst>
                                      </p:cBhvr>
                                      <p:to>
                                        <p:strVal val="visible"/>
                                      </p:to>
                                    </p:set>
                                    <p:animEffect transition="in" filter="fade">
                                      <p:cBhvr>
                                        <p:cTn id="74" dur="500"/>
                                        <p:tgtEl>
                                          <p:spTgt spid="3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fade">
                                      <p:cBhvr>
                                        <p:cTn id="79" dur="500"/>
                                        <p:tgtEl>
                                          <p:spTgt spid="4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500"/>
                                        <p:tgtEl>
                                          <p:spTgt spid="4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fade">
                                      <p:cBhvr>
                                        <p:cTn id="89" dur="500"/>
                                        <p:tgtEl>
                                          <p:spTgt spid="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10"/>
                                        </p:tgtEl>
                                        <p:attrNameLst>
                                          <p:attrName>style.visibility</p:attrName>
                                        </p:attrNameLst>
                                      </p:cBhvr>
                                      <p:to>
                                        <p:strVal val="visible"/>
                                      </p:to>
                                    </p:set>
                                    <p:animEffect transition="in" filter="fade">
                                      <p:cBhvr>
                                        <p:cTn id="94"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21" grpId="0" animBg="1"/>
      <p:bldP spid="22" grpId="0" animBg="1"/>
      <p:bldP spid="23" grpId="0"/>
      <p:bldP spid="24" grpId="0"/>
      <p:bldP spid="25" grpId="0"/>
      <p:bldP spid="33" grpId="0" animBg="1"/>
      <p:bldP spid="34" grpId="0" animBg="1"/>
      <p:bldP spid="35" grpId="0"/>
      <p:bldP spid="36" grpId="0"/>
      <p:bldP spid="37" grpId="0"/>
      <p:bldP spid="38" grpId="0"/>
      <p:bldP spid="39" grpId="0"/>
      <p:bldP spid="40" grpId="0"/>
      <p:bldP spid="41"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graph shows the cost of phone calls in the daytime and in the evening.</a:t>
            </a:r>
          </a:p>
        </p:txBody>
      </p:sp>
      <p:pic>
        <p:nvPicPr>
          <p:cNvPr id="3" name="Picture 2">
            <a:extLst>
              <a:ext uri="{FF2B5EF4-FFF2-40B4-BE49-F238E27FC236}">
                <a16:creationId xmlns:a16="http://schemas.microsoft.com/office/drawing/2014/main" id="{EC0AEEDB-C0AA-4A40-804B-AFBC20DA9F11}"/>
              </a:ext>
            </a:extLst>
          </p:cNvPr>
          <p:cNvPicPr>
            <a:picLocks noChangeAspect="1"/>
          </p:cNvPicPr>
          <p:nvPr/>
        </p:nvPicPr>
        <p:blipFill>
          <a:blip r:embed="rId3"/>
          <a:stretch>
            <a:fillRect/>
          </a:stretch>
        </p:blipFill>
        <p:spPr>
          <a:xfrm>
            <a:off x="191599" y="1127218"/>
            <a:ext cx="7644106" cy="3944151"/>
          </a:xfrm>
          <a:prstGeom prst="rect">
            <a:avLst/>
          </a:prstGeom>
        </p:spPr>
      </p:pic>
      <p:sp>
        <p:nvSpPr>
          <p:cNvPr id="5" name="Rectangle 4">
            <a:extLst>
              <a:ext uri="{FF2B5EF4-FFF2-40B4-BE49-F238E27FC236}">
                <a16:creationId xmlns:a16="http://schemas.microsoft.com/office/drawing/2014/main" id="{AB57E122-A0CB-4FC4-9031-40515854528F}"/>
              </a:ext>
            </a:extLst>
          </p:cNvPr>
          <p:cNvSpPr/>
          <p:nvPr/>
        </p:nvSpPr>
        <p:spPr>
          <a:xfrm>
            <a:off x="7835705" y="1127218"/>
            <a:ext cx="4164696" cy="1569660"/>
          </a:xfrm>
          <a:prstGeom prst="rect">
            <a:avLst/>
          </a:prstGeom>
        </p:spPr>
        <p:txBody>
          <a:bodyPr wrap="square">
            <a:spAutoFit/>
          </a:bodyPr>
          <a:lstStyle/>
          <a:p>
            <a:r>
              <a:rPr lang="en-US" sz="3200" b="1" dirty="0"/>
              <a:t>How much does it cost to make a 9 minute call in the daytime?</a:t>
            </a:r>
          </a:p>
        </p:txBody>
      </p:sp>
      <p:sp>
        <p:nvSpPr>
          <p:cNvPr id="6" name="Rectangle 5">
            <a:extLst>
              <a:ext uri="{FF2B5EF4-FFF2-40B4-BE49-F238E27FC236}">
                <a16:creationId xmlns:a16="http://schemas.microsoft.com/office/drawing/2014/main" id="{AFA532F5-3AFB-4BEC-9E21-5CBA411594C8}"/>
              </a:ext>
            </a:extLst>
          </p:cNvPr>
          <p:cNvSpPr/>
          <p:nvPr/>
        </p:nvSpPr>
        <p:spPr>
          <a:xfrm>
            <a:off x="7835704" y="3026733"/>
            <a:ext cx="4356295" cy="2062103"/>
          </a:xfrm>
          <a:prstGeom prst="rect">
            <a:avLst/>
          </a:prstGeom>
        </p:spPr>
        <p:txBody>
          <a:bodyPr wrap="square">
            <a:spAutoFit/>
          </a:bodyPr>
          <a:lstStyle/>
          <a:p>
            <a:r>
              <a:rPr lang="en-US" sz="3200" b="1" dirty="0"/>
              <a:t>How much more does it cost to make a 6 minute call in the daytime than in the evening?</a:t>
            </a:r>
          </a:p>
        </p:txBody>
      </p:sp>
      <p:cxnSp>
        <p:nvCxnSpPr>
          <p:cNvPr id="7" name="Straight Connector 6">
            <a:extLst>
              <a:ext uri="{FF2B5EF4-FFF2-40B4-BE49-F238E27FC236}">
                <a16:creationId xmlns:a16="http://schemas.microsoft.com/office/drawing/2014/main" id="{1F0ED518-4096-41C6-800A-F84383FEE016}"/>
              </a:ext>
            </a:extLst>
          </p:cNvPr>
          <p:cNvCxnSpPr>
            <a:cxnSpLocks/>
          </p:cNvCxnSpPr>
          <p:nvPr/>
        </p:nvCxnSpPr>
        <p:spPr>
          <a:xfrm>
            <a:off x="6004910" y="2148114"/>
            <a:ext cx="0" cy="22061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F7BF52F-B60A-4D4B-8AA8-B4F246FE792F}"/>
              </a:ext>
            </a:extLst>
          </p:cNvPr>
          <p:cNvCxnSpPr>
            <a:cxnSpLocks/>
          </p:cNvCxnSpPr>
          <p:nvPr/>
        </p:nvCxnSpPr>
        <p:spPr>
          <a:xfrm flipH="1">
            <a:off x="1587062" y="2136352"/>
            <a:ext cx="4428358" cy="117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BB57FFD-E411-4AA1-9E7C-80E5CBF36A34}"/>
              </a:ext>
            </a:extLst>
          </p:cNvPr>
          <p:cNvSpPr/>
          <p:nvPr/>
        </p:nvSpPr>
        <p:spPr>
          <a:xfrm>
            <a:off x="10604938" y="2089029"/>
            <a:ext cx="112402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45p</a:t>
            </a:r>
          </a:p>
        </p:txBody>
      </p:sp>
      <p:cxnSp>
        <p:nvCxnSpPr>
          <p:cNvPr id="14" name="Straight Connector 13">
            <a:extLst>
              <a:ext uri="{FF2B5EF4-FFF2-40B4-BE49-F238E27FC236}">
                <a16:creationId xmlns:a16="http://schemas.microsoft.com/office/drawing/2014/main" id="{7BFFA856-3CAE-4159-80BF-3C09C36DFFA0}"/>
              </a:ext>
            </a:extLst>
          </p:cNvPr>
          <p:cNvCxnSpPr>
            <a:cxnSpLocks/>
          </p:cNvCxnSpPr>
          <p:nvPr/>
        </p:nvCxnSpPr>
        <p:spPr>
          <a:xfrm>
            <a:off x="4538060" y="1127218"/>
            <a:ext cx="0" cy="325603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CD94236-A174-4D4A-A308-0865D3148DF7}"/>
              </a:ext>
            </a:extLst>
          </p:cNvPr>
          <p:cNvCxnSpPr>
            <a:cxnSpLocks/>
          </p:cNvCxnSpPr>
          <p:nvPr/>
        </p:nvCxnSpPr>
        <p:spPr>
          <a:xfrm>
            <a:off x="1587062" y="3856776"/>
            <a:ext cx="29509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86887C1-5BBE-4F92-8142-CF4DC990BED4}"/>
              </a:ext>
            </a:extLst>
          </p:cNvPr>
          <p:cNvCxnSpPr>
            <a:cxnSpLocks/>
          </p:cNvCxnSpPr>
          <p:nvPr/>
        </p:nvCxnSpPr>
        <p:spPr>
          <a:xfrm>
            <a:off x="1587062" y="2877492"/>
            <a:ext cx="29509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3174E82D-1261-40D9-8861-1D6D73703245}"/>
              </a:ext>
            </a:extLst>
          </p:cNvPr>
          <p:cNvSpPr/>
          <p:nvPr/>
        </p:nvSpPr>
        <p:spPr>
          <a:xfrm>
            <a:off x="8232019" y="5071255"/>
            <a:ext cx="18573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 10 = </a:t>
            </a:r>
          </a:p>
        </p:txBody>
      </p:sp>
      <p:sp>
        <p:nvSpPr>
          <p:cNvPr id="21" name="Rectangle 20">
            <a:extLst>
              <a:ext uri="{FF2B5EF4-FFF2-40B4-BE49-F238E27FC236}">
                <a16:creationId xmlns:a16="http://schemas.microsoft.com/office/drawing/2014/main" id="{3FA85CAE-B494-4331-8629-DC4B888939C7}"/>
              </a:ext>
            </a:extLst>
          </p:cNvPr>
          <p:cNvSpPr/>
          <p:nvPr/>
        </p:nvSpPr>
        <p:spPr>
          <a:xfrm>
            <a:off x="9918053" y="5067821"/>
            <a:ext cx="9583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Tree>
    <p:extLst>
      <p:ext uri="{BB962C8B-B14F-4D97-AF65-F5344CB8AC3E}">
        <p14:creationId xmlns:p14="http://schemas.microsoft.com/office/powerpoint/2010/main" val="3783452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7"/>
                                        </p:tgtEl>
                                      </p:cBhvr>
                                    </p:animEffect>
                                    <p:set>
                                      <p:cBhvr>
                                        <p:cTn id="22" dur="1" fill="hold">
                                          <p:stCondLst>
                                            <p:cond delay="499"/>
                                          </p:stCondLst>
                                        </p:cTn>
                                        <p:tgtEl>
                                          <p:spTgt spid="7"/>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0"/>
                                        </p:tgtEl>
                                      </p:cBhvr>
                                    </p:animEffect>
                                    <p:set>
                                      <p:cBhvr>
                                        <p:cTn id="25" dur="1" fill="hold">
                                          <p:stCondLst>
                                            <p:cond delay="499"/>
                                          </p:stCondLst>
                                        </p:cTn>
                                        <p:tgtEl>
                                          <p:spTgt spid="10"/>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0" grpId="0"/>
      <p:bldP spid="21"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  &lt;     =     &gt;</a:t>
            </a:r>
          </a:p>
          <a:p>
            <a:r>
              <a:rPr lang="en-US" sz="3200" b="1" dirty="0"/>
              <a:t>Write the correct sign in each box to make these sentences correct.</a:t>
            </a:r>
          </a:p>
        </p:txBody>
      </p:sp>
      <p:pic>
        <p:nvPicPr>
          <p:cNvPr id="49154" name="Picture 2">
            <a:extLst>
              <a:ext uri="{FF2B5EF4-FFF2-40B4-BE49-F238E27FC236}">
                <a16:creationId xmlns:a16="http://schemas.microsoft.com/office/drawing/2014/main" id="{AD6B8869-6634-4910-9EE7-22340C0147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6909" y="1397269"/>
            <a:ext cx="3335488" cy="3496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5F822C4A-FB03-46BD-8F1A-F50FF5E42D62}"/>
              </a:ext>
            </a:extLst>
          </p:cNvPr>
          <p:cNvSpPr txBox="1"/>
          <p:nvPr/>
        </p:nvSpPr>
        <p:spPr>
          <a:xfrm>
            <a:off x="5216859" y="1561715"/>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&lt;</a:t>
            </a:r>
          </a:p>
        </p:txBody>
      </p:sp>
      <p:sp>
        <p:nvSpPr>
          <p:cNvPr id="6" name="TextBox 5">
            <a:extLst>
              <a:ext uri="{FF2B5EF4-FFF2-40B4-BE49-F238E27FC236}">
                <a16:creationId xmlns:a16="http://schemas.microsoft.com/office/drawing/2014/main" id="{ACDF9D18-473F-4A79-8791-881B7F0D30E3}"/>
              </a:ext>
            </a:extLst>
          </p:cNvPr>
          <p:cNvSpPr txBox="1"/>
          <p:nvPr/>
        </p:nvSpPr>
        <p:spPr>
          <a:xfrm>
            <a:off x="5216859" y="282243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&gt;</a:t>
            </a:r>
          </a:p>
        </p:txBody>
      </p:sp>
      <p:sp>
        <p:nvSpPr>
          <p:cNvPr id="7" name="TextBox 6">
            <a:extLst>
              <a:ext uri="{FF2B5EF4-FFF2-40B4-BE49-F238E27FC236}">
                <a16:creationId xmlns:a16="http://schemas.microsoft.com/office/drawing/2014/main" id="{4A6603BF-ADC9-4FC3-929A-967D1D523644}"/>
              </a:ext>
            </a:extLst>
          </p:cNvPr>
          <p:cNvSpPr txBox="1"/>
          <p:nvPr/>
        </p:nvSpPr>
        <p:spPr>
          <a:xfrm>
            <a:off x="5216859" y="409491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8BA7A1A4-FF54-49EB-92E5-88E0EFEA4A02}"/>
              </a:ext>
            </a:extLst>
          </p:cNvPr>
          <p:cNvCxnSpPr>
            <a:cxnSpLocks/>
          </p:cNvCxnSpPr>
          <p:nvPr/>
        </p:nvCxnSpPr>
        <p:spPr>
          <a:xfrm>
            <a:off x="7744383" y="434997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95F74D8-3051-45D2-BD5D-85CFFDFB802B}"/>
              </a:ext>
            </a:extLst>
          </p:cNvPr>
          <p:cNvCxnSpPr>
            <a:cxnSpLocks/>
          </p:cNvCxnSpPr>
          <p:nvPr/>
        </p:nvCxnSpPr>
        <p:spPr>
          <a:xfrm>
            <a:off x="8623613" y="434997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37214936-B008-4BE3-84BC-8CEDFE72EB82}"/>
              </a:ext>
            </a:extLst>
          </p:cNvPr>
          <p:cNvSpPr txBox="1"/>
          <p:nvPr/>
        </p:nvSpPr>
        <p:spPr>
          <a:xfrm>
            <a:off x="7707010" y="384213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D16213A0-6DC9-438E-AD44-6B81E0097573}"/>
              </a:ext>
            </a:extLst>
          </p:cNvPr>
          <p:cNvSpPr txBox="1"/>
          <p:nvPr/>
        </p:nvSpPr>
        <p:spPr>
          <a:xfrm>
            <a:off x="7717576" y="428817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11D018AD-C9BB-4590-A2AB-6976D18B26E9}"/>
              </a:ext>
            </a:extLst>
          </p:cNvPr>
          <p:cNvSpPr txBox="1"/>
          <p:nvPr/>
        </p:nvSpPr>
        <p:spPr>
          <a:xfrm>
            <a:off x="8604156" y="428817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A05273CB-0877-4A8E-8339-7C630F540776}"/>
              </a:ext>
            </a:extLst>
          </p:cNvPr>
          <p:cNvSpPr txBox="1"/>
          <p:nvPr/>
        </p:nvSpPr>
        <p:spPr>
          <a:xfrm>
            <a:off x="8176570" y="403450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941C1FE4-8750-4702-93A8-151D4633F8E3}"/>
              </a:ext>
            </a:extLst>
          </p:cNvPr>
          <p:cNvSpPr/>
          <p:nvPr/>
        </p:nvSpPr>
        <p:spPr>
          <a:xfrm rot="16200000">
            <a:off x="7995371" y="3433911"/>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E0AD1EFF-5AAF-449E-8DB0-AFD7FF52BA0D}"/>
              </a:ext>
            </a:extLst>
          </p:cNvPr>
          <p:cNvSpPr/>
          <p:nvPr/>
        </p:nvSpPr>
        <p:spPr>
          <a:xfrm rot="5400000">
            <a:off x="7985083" y="4367565"/>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EF4AD8ED-12E8-4D34-9451-A9F362298B3C}"/>
              </a:ext>
            </a:extLst>
          </p:cNvPr>
          <p:cNvSpPr txBox="1"/>
          <p:nvPr/>
        </p:nvSpPr>
        <p:spPr>
          <a:xfrm>
            <a:off x="8103113" y="478904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1A723972-D9C7-4894-B8D2-967AE5284E89}"/>
              </a:ext>
            </a:extLst>
          </p:cNvPr>
          <p:cNvSpPr txBox="1"/>
          <p:nvPr/>
        </p:nvSpPr>
        <p:spPr>
          <a:xfrm>
            <a:off x="8088524" y="3488197"/>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B2588F1E-E0EC-4A45-BD07-E38306BE342C}"/>
              </a:ext>
            </a:extLst>
          </p:cNvPr>
          <p:cNvSpPr txBox="1"/>
          <p:nvPr/>
        </p:nvSpPr>
        <p:spPr>
          <a:xfrm>
            <a:off x="8593557" y="384213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7573878C-85BC-428B-B811-727EF5F41102}"/>
              </a:ext>
            </a:extLst>
          </p:cNvPr>
          <p:cNvCxnSpPr>
            <a:cxnSpLocks/>
          </p:cNvCxnSpPr>
          <p:nvPr/>
        </p:nvCxnSpPr>
        <p:spPr>
          <a:xfrm>
            <a:off x="2158280" y="3133764"/>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6D33389-4673-4ED8-BA49-E2788C7E1DEF}"/>
              </a:ext>
            </a:extLst>
          </p:cNvPr>
          <p:cNvCxnSpPr>
            <a:cxnSpLocks/>
          </p:cNvCxnSpPr>
          <p:nvPr/>
        </p:nvCxnSpPr>
        <p:spPr>
          <a:xfrm>
            <a:off x="3037510" y="3133764"/>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5B895AE-32B7-4211-B42A-4FA2B3A5D241}"/>
              </a:ext>
            </a:extLst>
          </p:cNvPr>
          <p:cNvSpPr txBox="1"/>
          <p:nvPr/>
        </p:nvSpPr>
        <p:spPr>
          <a:xfrm>
            <a:off x="2120907" y="262593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BA019859-3B17-428D-92CC-E1A6D8D41C91}"/>
              </a:ext>
            </a:extLst>
          </p:cNvPr>
          <p:cNvSpPr txBox="1"/>
          <p:nvPr/>
        </p:nvSpPr>
        <p:spPr>
          <a:xfrm>
            <a:off x="2131473" y="307197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3" name="TextBox 22">
            <a:extLst>
              <a:ext uri="{FF2B5EF4-FFF2-40B4-BE49-F238E27FC236}">
                <a16:creationId xmlns:a16="http://schemas.microsoft.com/office/drawing/2014/main" id="{06560E4A-897E-4C61-9DF4-C7C4BFA7546A}"/>
              </a:ext>
            </a:extLst>
          </p:cNvPr>
          <p:cNvSpPr txBox="1"/>
          <p:nvPr/>
        </p:nvSpPr>
        <p:spPr>
          <a:xfrm>
            <a:off x="3018053" y="3071972"/>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4" name="TextBox 23">
            <a:extLst>
              <a:ext uri="{FF2B5EF4-FFF2-40B4-BE49-F238E27FC236}">
                <a16:creationId xmlns:a16="http://schemas.microsoft.com/office/drawing/2014/main" id="{920AA94D-0F38-40B9-AB5E-499F489DBB85}"/>
              </a:ext>
            </a:extLst>
          </p:cNvPr>
          <p:cNvSpPr txBox="1"/>
          <p:nvPr/>
        </p:nvSpPr>
        <p:spPr>
          <a:xfrm>
            <a:off x="2590467" y="281829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C1888DC8-57CA-4C99-AF56-4C0DBC59BBE6}"/>
              </a:ext>
            </a:extLst>
          </p:cNvPr>
          <p:cNvSpPr/>
          <p:nvPr/>
        </p:nvSpPr>
        <p:spPr>
          <a:xfrm rot="16200000">
            <a:off x="2409268" y="2217704"/>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CD76529B-DD58-4D2D-B802-79D466368123}"/>
              </a:ext>
            </a:extLst>
          </p:cNvPr>
          <p:cNvSpPr/>
          <p:nvPr/>
        </p:nvSpPr>
        <p:spPr>
          <a:xfrm rot="5400000">
            <a:off x="2398980" y="3151358"/>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14A0B5E0-B73D-43E8-B775-F2009BE46A9E}"/>
              </a:ext>
            </a:extLst>
          </p:cNvPr>
          <p:cNvSpPr txBox="1"/>
          <p:nvPr/>
        </p:nvSpPr>
        <p:spPr>
          <a:xfrm>
            <a:off x="2517010" y="35728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71764EE8-C3FC-42F4-9E2E-336460B75E0B}"/>
              </a:ext>
            </a:extLst>
          </p:cNvPr>
          <p:cNvSpPr txBox="1"/>
          <p:nvPr/>
        </p:nvSpPr>
        <p:spPr>
          <a:xfrm>
            <a:off x="2502421" y="2271990"/>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AF8B13C2-5D94-4F14-AC6A-768E6CA18A69}"/>
              </a:ext>
            </a:extLst>
          </p:cNvPr>
          <p:cNvSpPr txBox="1"/>
          <p:nvPr/>
        </p:nvSpPr>
        <p:spPr>
          <a:xfrm>
            <a:off x="3007454" y="262593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0" name="Rectangle 29">
            <a:extLst>
              <a:ext uri="{FF2B5EF4-FFF2-40B4-BE49-F238E27FC236}">
                <a16:creationId xmlns:a16="http://schemas.microsoft.com/office/drawing/2014/main" id="{0E051391-2403-43AB-AAA0-C4D5499AFE8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784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par>
                                <p:cTn id="18" presetID="10" presetClass="entr" presetSubtype="0" fill="hold"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500"/>
                                        <p:tgtEl>
                                          <p:spTgt spid="2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par>
                                <p:cTn id="64" presetID="10" presetClass="entr" presetSubtype="0" fill="hold" nodeType="with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fade">
                                      <p:cBhvr>
                                        <p:cTn id="66" dur="500"/>
                                        <p:tgtEl>
                                          <p:spTgt spid="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0"/>
                                        </p:tgtEl>
                                        <p:attrNameLst>
                                          <p:attrName>style.visibility</p:attrName>
                                        </p:attrNameLst>
                                      </p:cBhvr>
                                      <p:to>
                                        <p:strVal val="visible"/>
                                      </p:to>
                                    </p:set>
                                    <p:animEffect transition="in" filter="fade">
                                      <p:cBhvr>
                                        <p:cTn id="69" dur="500"/>
                                        <p:tgtEl>
                                          <p:spTgt spid="10"/>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fade">
                                      <p:cBhvr>
                                        <p:cTn id="72" dur="500"/>
                                        <p:tgtEl>
                                          <p:spTgt spid="11"/>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2"/>
                                        </p:tgtEl>
                                        <p:attrNameLst>
                                          <p:attrName>style.visibility</p:attrName>
                                        </p:attrNameLst>
                                      </p:cBhvr>
                                      <p:to>
                                        <p:strVal val="visible"/>
                                      </p:to>
                                    </p:set>
                                    <p:animEffect transition="in" filter="fade">
                                      <p:cBhvr>
                                        <p:cTn id="75" dur="500"/>
                                        <p:tgtEl>
                                          <p:spTgt spid="12"/>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Effect transition="in" filter="fade">
                                      <p:cBhvr>
                                        <p:cTn id="78" dur="500"/>
                                        <p:tgtEl>
                                          <p:spTgt spid="13"/>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500"/>
                                        <p:tgtEl>
                                          <p:spTgt spid="1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fade">
                                      <p:cBhvr>
                                        <p:cTn id="86" dur="500"/>
                                        <p:tgtEl>
                                          <p:spTgt spid="16"/>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
                                        </p:tgtEl>
                                        <p:attrNameLst>
                                          <p:attrName>style.visibility</p:attrName>
                                        </p:attrNameLst>
                                      </p:cBhvr>
                                      <p:to>
                                        <p:strVal val="visible"/>
                                      </p:to>
                                    </p:set>
                                    <p:animEffect transition="in" filter="fade">
                                      <p:cBhvr>
                                        <p:cTn id="91" dur="500"/>
                                        <p:tgtEl>
                                          <p:spTgt spid="14"/>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Effect transition="in" filter="fade">
                                      <p:cBhvr>
                                        <p:cTn id="94" dur="500"/>
                                        <p:tgtEl>
                                          <p:spTgt spid="17"/>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18"/>
                                        </p:tgtEl>
                                        <p:attrNameLst>
                                          <p:attrName>style.visibility</p:attrName>
                                        </p:attrNameLst>
                                      </p:cBhvr>
                                      <p:to>
                                        <p:strVal val="visible"/>
                                      </p:to>
                                    </p:set>
                                    <p:animEffect transition="in" filter="fade">
                                      <p:cBhvr>
                                        <p:cTn id="9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animBg="1"/>
      <p:bldP spid="15" grpId="0" animBg="1"/>
      <p:bldP spid="16" grpId="0"/>
      <p:bldP spid="17" grpId="0"/>
      <p:bldP spid="18" grpId="0"/>
      <p:bldP spid="21" grpId="0"/>
      <p:bldP spid="22" grpId="0"/>
      <p:bldP spid="23" grpId="0"/>
      <p:bldP spid="24" grpId="0"/>
      <p:bldP spid="25" grpId="0" animBg="1"/>
      <p:bldP spid="26" grpId="0" animBg="1"/>
      <p:bldP spid="27" grpId="0"/>
      <p:bldP spid="28" grpId="0"/>
      <p:bldP spid="29"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two numbers with a difference of 8</a:t>
            </a:r>
          </a:p>
          <a:p>
            <a:endParaRPr lang="en-US" sz="3200" b="1" dirty="0"/>
          </a:p>
          <a:p>
            <a:r>
              <a:rPr lang="en-US" sz="3200" b="1" dirty="0"/>
              <a:t>     –5      –4      –3      –2      –1      0       1       2       3       4       5</a:t>
            </a:r>
          </a:p>
        </p:txBody>
      </p:sp>
      <p:grpSp>
        <p:nvGrpSpPr>
          <p:cNvPr id="5" name="Group 4">
            <a:extLst>
              <a:ext uri="{FF2B5EF4-FFF2-40B4-BE49-F238E27FC236}">
                <a16:creationId xmlns:a16="http://schemas.microsoft.com/office/drawing/2014/main" id="{CE366FB6-AAB9-4C16-A37C-C44740B5B31F}"/>
              </a:ext>
            </a:extLst>
          </p:cNvPr>
          <p:cNvGrpSpPr/>
          <p:nvPr/>
        </p:nvGrpSpPr>
        <p:grpSpPr>
          <a:xfrm>
            <a:off x="1032832" y="2390471"/>
            <a:ext cx="522900" cy="492950"/>
            <a:chOff x="3807856" y="928777"/>
            <a:chExt cx="522900" cy="492950"/>
          </a:xfrm>
        </p:grpSpPr>
        <p:cxnSp>
          <p:nvCxnSpPr>
            <p:cNvPr id="6" name="Straight Connector 5">
              <a:extLst>
                <a:ext uri="{FF2B5EF4-FFF2-40B4-BE49-F238E27FC236}">
                  <a16:creationId xmlns:a16="http://schemas.microsoft.com/office/drawing/2014/main" id="{60535039-B663-4B81-9A86-B34C30C0457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29A129B-8173-4118-A58B-8D072F0A6B61}"/>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8" name="Group 7">
            <a:extLst>
              <a:ext uri="{FF2B5EF4-FFF2-40B4-BE49-F238E27FC236}">
                <a16:creationId xmlns:a16="http://schemas.microsoft.com/office/drawing/2014/main" id="{85EB57B5-7C6C-4ECA-A70C-346AB642D14E}"/>
              </a:ext>
            </a:extLst>
          </p:cNvPr>
          <p:cNvGrpSpPr/>
          <p:nvPr/>
        </p:nvGrpSpPr>
        <p:grpSpPr>
          <a:xfrm>
            <a:off x="2009617" y="2387718"/>
            <a:ext cx="189378" cy="494964"/>
            <a:chOff x="7010015" y="926763"/>
            <a:chExt cx="189378" cy="494964"/>
          </a:xfrm>
        </p:grpSpPr>
        <p:cxnSp>
          <p:nvCxnSpPr>
            <p:cNvPr id="9" name="Straight Connector 8">
              <a:extLst>
                <a:ext uri="{FF2B5EF4-FFF2-40B4-BE49-F238E27FC236}">
                  <a16:creationId xmlns:a16="http://schemas.microsoft.com/office/drawing/2014/main" id="{3F1DD902-680D-4922-A552-1637F35A255B}"/>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A5AA3BAE-5D64-460B-A50E-5D3C5FCD887A}"/>
                </a:ext>
              </a:extLst>
            </p:cNvPr>
            <p:cNvGrpSpPr/>
            <p:nvPr/>
          </p:nvGrpSpPr>
          <p:grpSpPr>
            <a:xfrm>
              <a:off x="7010015" y="928608"/>
              <a:ext cx="189378" cy="493119"/>
              <a:chOff x="7010015" y="928608"/>
              <a:chExt cx="189378" cy="493119"/>
            </a:xfrm>
          </p:grpSpPr>
          <p:sp>
            <p:nvSpPr>
              <p:cNvPr id="11" name="TextBox 10">
                <a:extLst>
                  <a:ext uri="{FF2B5EF4-FFF2-40B4-BE49-F238E27FC236}">
                    <a16:creationId xmlns:a16="http://schemas.microsoft.com/office/drawing/2014/main" id="{6295E864-A794-4257-AEA6-9C36ABF6881A}"/>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2" name="Straight Connector 11">
                <a:extLst>
                  <a:ext uri="{FF2B5EF4-FFF2-40B4-BE49-F238E27FC236}">
                    <a16:creationId xmlns:a16="http://schemas.microsoft.com/office/drawing/2014/main" id="{69667C31-832D-43FD-981A-5285946C2A7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3" name="Group 91">
            <a:extLst>
              <a:ext uri="{FF2B5EF4-FFF2-40B4-BE49-F238E27FC236}">
                <a16:creationId xmlns:a16="http://schemas.microsoft.com/office/drawing/2014/main" id="{264AFA5A-63C2-4BEC-A913-980B70A8E189}"/>
              </a:ext>
            </a:extLst>
          </p:cNvPr>
          <p:cNvGrpSpPr/>
          <p:nvPr/>
        </p:nvGrpSpPr>
        <p:grpSpPr>
          <a:xfrm>
            <a:off x="1256404" y="1891846"/>
            <a:ext cx="893612" cy="479154"/>
            <a:chOff x="7395283" y="5821043"/>
            <a:chExt cx="205894" cy="512761"/>
          </a:xfrm>
        </p:grpSpPr>
        <p:sp>
          <p:nvSpPr>
            <p:cNvPr id="14" name="Freeform 11">
              <a:extLst>
                <a:ext uri="{FF2B5EF4-FFF2-40B4-BE49-F238E27FC236}">
                  <a16:creationId xmlns:a16="http://schemas.microsoft.com/office/drawing/2014/main" id="{E4C01DAD-47EE-44D5-9CFC-E1621278E7AE}"/>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5" name="Rectangle 14">
              <a:extLst>
                <a:ext uri="{FF2B5EF4-FFF2-40B4-BE49-F238E27FC236}">
                  <a16:creationId xmlns:a16="http://schemas.microsoft.com/office/drawing/2014/main" id="{3C57D164-E012-4424-ACD5-197BEB6CAC5D}"/>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+5</a:t>
              </a:r>
            </a:p>
          </p:txBody>
        </p:sp>
      </p:grpSp>
      <p:grpSp>
        <p:nvGrpSpPr>
          <p:cNvPr id="16" name="Group 91">
            <a:extLst>
              <a:ext uri="{FF2B5EF4-FFF2-40B4-BE49-F238E27FC236}">
                <a16:creationId xmlns:a16="http://schemas.microsoft.com/office/drawing/2014/main" id="{A4EA9F8F-3A6E-4FA1-9CC6-246FF8E28614}"/>
              </a:ext>
            </a:extLst>
          </p:cNvPr>
          <p:cNvGrpSpPr/>
          <p:nvPr/>
        </p:nvGrpSpPr>
        <p:grpSpPr>
          <a:xfrm>
            <a:off x="2152916" y="1887415"/>
            <a:ext cx="889897" cy="479154"/>
            <a:chOff x="7395283" y="5821043"/>
            <a:chExt cx="205894" cy="512761"/>
          </a:xfrm>
        </p:grpSpPr>
        <p:sp>
          <p:nvSpPr>
            <p:cNvPr id="17" name="Freeform 11">
              <a:extLst>
                <a:ext uri="{FF2B5EF4-FFF2-40B4-BE49-F238E27FC236}">
                  <a16:creationId xmlns:a16="http://schemas.microsoft.com/office/drawing/2014/main" id="{165F98D2-0B3E-4C51-A8D6-52439D6E1D2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5BF54D65-7517-471E-8A3B-6573EE7571E2}"/>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+3</a:t>
              </a:r>
            </a:p>
          </p:txBody>
        </p:sp>
      </p:grpSp>
      <p:grpSp>
        <p:nvGrpSpPr>
          <p:cNvPr id="19" name="Group 18">
            <a:extLst>
              <a:ext uri="{FF2B5EF4-FFF2-40B4-BE49-F238E27FC236}">
                <a16:creationId xmlns:a16="http://schemas.microsoft.com/office/drawing/2014/main" id="{C9A52FC4-0147-4927-B076-BD2E7325DA01}"/>
              </a:ext>
            </a:extLst>
          </p:cNvPr>
          <p:cNvGrpSpPr/>
          <p:nvPr/>
        </p:nvGrpSpPr>
        <p:grpSpPr>
          <a:xfrm>
            <a:off x="2890008" y="2385336"/>
            <a:ext cx="446400" cy="494964"/>
            <a:chOff x="6999307" y="926763"/>
            <a:chExt cx="446400" cy="494964"/>
          </a:xfrm>
        </p:grpSpPr>
        <p:cxnSp>
          <p:nvCxnSpPr>
            <p:cNvPr id="20" name="Straight Connector 19">
              <a:extLst>
                <a:ext uri="{FF2B5EF4-FFF2-40B4-BE49-F238E27FC236}">
                  <a16:creationId xmlns:a16="http://schemas.microsoft.com/office/drawing/2014/main" id="{225AF5E1-DB44-45A1-B5D2-C406FD207F5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71F8AD49-D00D-46CB-AFAE-352409D03227}"/>
                </a:ext>
              </a:extLst>
            </p:cNvPr>
            <p:cNvGrpSpPr/>
            <p:nvPr/>
          </p:nvGrpSpPr>
          <p:grpSpPr>
            <a:xfrm>
              <a:off x="6999307" y="928608"/>
              <a:ext cx="446400" cy="493119"/>
              <a:chOff x="6999307" y="928608"/>
              <a:chExt cx="446400" cy="493119"/>
            </a:xfrm>
          </p:grpSpPr>
          <p:sp>
            <p:nvSpPr>
              <p:cNvPr id="22" name="TextBox 21">
                <a:extLst>
                  <a:ext uri="{FF2B5EF4-FFF2-40B4-BE49-F238E27FC236}">
                    <a16:creationId xmlns:a16="http://schemas.microsoft.com/office/drawing/2014/main" id="{66B93FA4-060F-4627-A1FC-09F80B45BE87}"/>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3" name="Straight Connector 22">
                <a:extLst>
                  <a:ext uri="{FF2B5EF4-FFF2-40B4-BE49-F238E27FC236}">
                    <a16:creationId xmlns:a16="http://schemas.microsoft.com/office/drawing/2014/main" id="{7FB23C50-E5CD-459D-96C1-EC7BC1E5631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4" name="Straight Connector 23">
            <a:extLst>
              <a:ext uri="{FF2B5EF4-FFF2-40B4-BE49-F238E27FC236}">
                <a16:creationId xmlns:a16="http://schemas.microsoft.com/office/drawing/2014/main" id="{E12711FF-A477-4BB6-824A-BF361D2011CF}"/>
              </a:ext>
            </a:extLst>
          </p:cNvPr>
          <p:cNvCxnSpPr>
            <a:cxnSpLocks/>
          </p:cNvCxnSpPr>
          <p:nvPr/>
        </p:nvCxnSpPr>
        <p:spPr>
          <a:xfrm>
            <a:off x="923873"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492033E-23F7-46E9-85CD-1E9602367C35}"/>
              </a:ext>
            </a:extLst>
          </p:cNvPr>
          <p:cNvSpPr/>
          <p:nvPr/>
        </p:nvSpPr>
        <p:spPr>
          <a:xfrm>
            <a:off x="1190388"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7" name="Group 26">
            <a:extLst>
              <a:ext uri="{FF2B5EF4-FFF2-40B4-BE49-F238E27FC236}">
                <a16:creationId xmlns:a16="http://schemas.microsoft.com/office/drawing/2014/main" id="{D61492BB-FEF6-45DC-8965-852C4BCDE8DA}"/>
              </a:ext>
            </a:extLst>
          </p:cNvPr>
          <p:cNvGrpSpPr/>
          <p:nvPr/>
        </p:nvGrpSpPr>
        <p:grpSpPr>
          <a:xfrm>
            <a:off x="4770838" y="2390471"/>
            <a:ext cx="522900" cy="492950"/>
            <a:chOff x="3807856" y="928777"/>
            <a:chExt cx="522900" cy="492950"/>
          </a:xfrm>
        </p:grpSpPr>
        <p:cxnSp>
          <p:nvCxnSpPr>
            <p:cNvPr id="28" name="Straight Connector 27">
              <a:extLst>
                <a:ext uri="{FF2B5EF4-FFF2-40B4-BE49-F238E27FC236}">
                  <a16:creationId xmlns:a16="http://schemas.microsoft.com/office/drawing/2014/main" id="{0EF0A6A2-7555-40EC-A4A1-0CA7972F511C}"/>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5F83E91B-5DC1-41D4-801B-555F20D76319}"/>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30" name="Group 29">
            <a:extLst>
              <a:ext uri="{FF2B5EF4-FFF2-40B4-BE49-F238E27FC236}">
                <a16:creationId xmlns:a16="http://schemas.microsoft.com/office/drawing/2014/main" id="{33BEC731-6424-4853-B153-3A5BE68E27BC}"/>
              </a:ext>
            </a:extLst>
          </p:cNvPr>
          <p:cNvGrpSpPr/>
          <p:nvPr/>
        </p:nvGrpSpPr>
        <p:grpSpPr>
          <a:xfrm>
            <a:off x="5747623" y="2387718"/>
            <a:ext cx="189378" cy="494964"/>
            <a:chOff x="7010015" y="926763"/>
            <a:chExt cx="189378" cy="494964"/>
          </a:xfrm>
        </p:grpSpPr>
        <p:cxnSp>
          <p:nvCxnSpPr>
            <p:cNvPr id="31" name="Straight Connector 30">
              <a:extLst>
                <a:ext uri="{FF2B5EF4-FFF2-40B4-BE49-F238E27FC236}">
                  <a16:creationId xmlns:a16="http://schemas.microsoft.com/office/drawing/2014/main" id="{8A1557D2-7705-4A37-8157-2CCC038108A3}"/>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AC1476EE-60DF-4680-AC3F-123485962033}"/>
                </a:ext>
              </a:extLst>
            </p:cNvPr>
            <p:cNvGrpSpPr/>
            <p:nvPr/>
          </p:nvGrpSpPr>
          <p:grpSpPr>
            <a:xfrm>
              <a:off x="7010015" y="928608"/>
              <a:ext cx="189378" cy="493119"/>
              <a:chOff x="7010015" y="928608"/>
              <a:chExt cx="189378" cy="493119"/>
            </a:xfrm>
          </p:grpSpPr>
          <p:sp>
            <p:nvSpPr>
              <p:cNvPr id="33" name="TextBox 32">
                <a:extLst>
                  <a:ext uri="{FF2B5EF4-FFF2-40B4-BE49-F238E27FC236}">
                    <a16:creationId xmlns:a16="http://schemas.microsoft.com/office/drawing/2014/main" id="{1F6BC541-0909-47A4-8816-5025C72675DF}"/>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4" name="Straight Connector 33">
                <a:extLst>
                  <a:ext uri="{FF2B5EF4-FFF2-40B4-BE49-F238E27FC236}">
                    <a16:creationId xmlns:a16="http://schemas.microsoft.com/office/drawing/2014/main" id="{9A9A8918-8AD4-43F0-B341-16AA5BB34C5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5" name="Group 91">
            <a:extLst>
              <a:ext uri="{FF2B5EF4-FFF2-40B4-BE49-F238E27FC236}">
                <a16:creationId xmlns:a16="http://schemas.microsoft.com/office/drawing/2014/main" id="{722947ED-4F41-4F7A-9253-835EA629FBBC}"/>
              </a:ext>
            </a:extLst>
          </p:cNvPr>
          <p:cNvGrpSpPr/>
          <p:nvPr/>
        </p:nvGrpSpPr>
        <p:grpSpPr>
          <a:xfrm>
            <a:off x="4994410" y="1891846"/>
            <a:ext cx="893612" cy="479154"/>
            <a:chOff x="7395283" y="5821043"/>
            <a:chExt cx="205894" cy="512761"/>
          </a:xfrm>
        </p:grpSpPr>
        <p:sp>
          <p:nvSpPr>
            <p:cNvPr id="36" name="Freeform 11">
              <a:extLst>
                <a:ext uri="{FF2B5EF4-FFF2-40B4-BE49-F238E27FC236}">
                  <a16:creationId xmlns:a16="http://schemas.microsoft.com/office/drawing/2014/main" id="{99B05305-4A70-4798-81A0-F9DA8F27BCB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7" name="Rectangle 36">
              <a:extLst>
                <a:ext uri="{FF2B5EF4-FFF2-40B4-BE49-F238E27FC236}">
                  <a16:creationId xmlns:a16="http://schemas.microsoft.com/office/drawing/2014/main" id="{51BB73AA-815F-473A-93EA-B02003F9C42B}"/>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38" name="Group 91">
            <a:extLst>
              <a:ext uri="{FF2B5EF4-FFF2-40B4-BE49-F238E27FC236}">
                <a16:creationId xmlns:a16="http://schemas.microsoft.com/office/drawing/2014/main" id="{C8075508-10A6-499A-A9EE-3248D945287D}"/>
              </a:ext>
            </a:extLst>
          </p:cNvPr>
          <p:cNvGrpSpPr/>
          <p:nvPr/>
        </p:nvGrpSpPr>
        <p:grpSpPr>
          <a:xfrm>
            <a:off x="5890922" y="1887415"/>
            <a:ext cx="889897" cy="479154"/>
            <a:chOff x="7395283" y="5821043"/>
            <a:chExt cx="205894" cy="512761"/>
          </a:xfrm>
        </p:grpSpPr>
        <p:sp>
          <p:nvSpPr>
            <p:cNvPr id="39" name="Freeform 11">
              <a:extLst>
                <a:ext uri="{FF2B5EF4-FFF2-40B4-BE49-F238E27FC236}">
                  <a16:creationId xmlns:a16="http://schemas.microsoft.com/office/drawing/2014/main" id="{52468D66-6897-45E1-B6DE-36C581B1E07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0" name="Rectangle 39">
              <a:extLst>
                <a:ext uri="{FF2B5EF4-FFF2-40B4-BE49-F238E27FC236}">
                  <a16:creationId xmlns:a16="http://schemas.microsoft.com/office/drawing/2014/main" id="{0F0958C3-99E3-4B42-9F2A-4E86BE866F34}"/>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+4</a:t>
              </a:r>
            </a:p>
          </p:txBody>
        </p:sp>
      </p:grpSp>
      <p:grpSp>
        <p:nvGrpSpPr>
          <p:cNvPr id="41" name="Group 40">
            <a:extLst>
              <a:ext uri="{FF2B5EF4-FFF2-40B4-BE49-F238E27FC236}">
                <a16:creationId xmlns:a16="http://schemas.microsoft.com/office/drawing/2014/main" id="{ED046933-90F1-4A81-8420-66965EFEF35C}"/>
              </a:ext>
            </a:extLst>
          </p:cNvPr>
          <p:cNvGrpSpPr/>
          <p:nvPr/>
        </p:nvGrpSpPr>
        <p:grpSpPr>
          <a:xfrm>
            <a:off x="6628014" y="2385336"/>
            <a:ext cx="446400" cy="494964"/>
            <a:chOff x="6999307" y="926763"/>
            <a:chExt cx="446400" cy="494964"/>
          </a:xfrm>
        </p:grpSpPr>
        <p:cxnSp>
          <p:nvCxnSpPr>
            <p:cNvPr id="42" name="Straight Connector 41">
              <a:extLst>
                <a:ext uri="{FF2B5EF4-FFF2-40B4-BE49-F238E27FC236}">
                  <a16:creationId xmlns:a16="http://schemas.microsoft.com/office/drawing/2014/main" id="{C38AC92E-4227-4B2D-966A-8871FF567760}"/>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8F7D39CB-B9F7-4D9B-9A11-74DA672D5983}"/>
                </a:ext>
              </a:extLst>
            </p:cNvPr>
            <p:cNvGrpSpPr/>
            <p:nvPr/>
          </p:nvGrpSpPr>
          <p:grpSpPr>
            <a:xfrm>
              <a:off x="6999307" y="928608"/>
              <a:ext cx="446400" cy="493119"/>
              <a:chOff x="6999307" y="928608"/>
              <a:chExt cx="446400" cy="493119"/>
            </a:xfrm>
          </p:grpSpPr>
          <p:sp>
            <p:nvSpPr>
              <p:cNvPr id="44" name="TextBox 43">
                <a:extLst>
                  <a:ext uri="{FF2B5EF4-FFF2-40B4-BE49-F238E27FC236}">
                    <a16:creationId xmlns:a16="http://schemas.microsoft.com/office/drawing/2014/main" id="{E811A730-B307-45CE-9305-6262CC90C145}"/>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cxnSp>
            <p:nvCxnSpPr>
              <p:cNvPr id="45" name="Straight Connector 44">
                <a:extLst>
                  <a:ext uri="{FF2B5EF4-FFF2-40B4-BE49-F238E27FC236}">
                    <a16:creationId xmlns:a16="http://schemas.microsoft.com/office/drawing/2014/main" id="{E458B7F9-AEEA-4366-A435-7BE4BB5BB21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46" name="Straight Connector 45">
            <a:extLst>
              <a:ext uri="{FF2B5EF4-FFF2-40B4-BE49-F238E27FC236}">
                <a16:creationId xmlns:a16="http://schemas.microsoft.com/office/drawing/2014/main" id="{3D132D6C-A5D0-426E-A805-4734368CECBA}"/>
              </a:ext>
            </a:extLst>
          </p:cNvPr>
          <p:cNvCxnSpPr>
            <a:cxnSpLocks/>
          </p:cNvCxnSpPr>
          <p:nvPr/>
        </p:nvCxnSpPr>
        <p:spPr>
          <a:xfrm>
            <a:off x="4661879"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79D9EEB9-AE8A-429D-AFD0-53EB9FAC9522}"/>
              </a:ext>
            </a:extLst>
          </p:cNvPr>
          <p:cNvSpPr/>
          <p:nvPr/>
        </p:nvSpPr>
        <p:spPr>
          <a:xfrm>
            <a:off x="4928394"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71" name="Group 70">
            <a:extLst>
              <a:ext uri="{FF2B5EF4-FFF2-40B4-BE49-F238E27FC236}">
                <a16:creationId xmlns:a16="http://schemas.microsoft.com/office/drawing/2014/main" id="{7DBE54B2-E3C4-4111-BADA-E0378EE771F2}"/>
              </a:ext>
            </a:extLst>
          </p:cNvPr>
          <p:cNvGrpSpPr/>
          <p:nvPr/>
        </p:nvGrpSpPr>
        <p:grpSpPr>
          <a:xfrm>
            <a:off x="8661649" y="2394901"/>
            <a:ext cx="522900" cy="492950"/>
            <a:chOff x="3807856" y="928777"/>
            <a:chExt cx="522900" cy="492950"/>
          </a:xfrm>
        </p:grpSpPr>
        <p:cxnSp>
          <p:nvCxnSpPr>
            <p:cNvPr id="72" name="Straight Connector 71">
              <a:extLst>
                <a:ext uri="{FF2B5EF4-FFF2-40B4-BE49-F238E27FC236}">
                  <a16:creationId xmlns:a16="http://schemas.microsoft.com/office/drawing/2014/main" id="{50188715-B884-47ED-9A3C-A8BAF7653098}"/>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D030B0F-E8B5-42D9-9EC9-321EDD9A2A40}"/>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grpSp>
      <p:grpSp>
        <p:nvGrpSpPr>
          <p:cNvPr id="74" name="Group 73">
            <a:extLst>
              <a:ext uri="{FF2B5EF4-FFF2-40B4-BE49-F238E27FC236}">
                <a16:creationId xmlns:a16="http://schemas.microsoft.com/office/drawing/2014/main" id="{8E5A13C1-9DCD-45DD-808D-F58E30162101}"/>
              </a:ext>
            </a:extLst>
          </p:cNvPr>
          <p:cNvGrpSpPr/>
          <p:nvPr/>
        </p:nvGrpSpPr>
        <p:grpSpPr>
          <a:xfrm>
            <a:off x="9638434" y="2392148"/>
            <a:ext cx="189378" cy="494964"/>
            <a:chOff x="7010015" y="926763"/>
            <a:chExt cx="189378" cy="494964"/>
          </a:xfrm>
        </p:grpSpPr>
        <p:cxnSp>
          <p:nvCxnSpPr>
            <p:cNvPr id="75" name="Straight Connector 74">
              <a:extLst>
                <a:ext uri="{FF2B5EF4-FFF2-40B4-BE49-F238E27FC236}">
                  <a16:creationId xmlns:a16="http://schemas.microsoft.com/office/drawing/2014/main" id="{1022B22B-0BF6-4671-9209-FF905C7E16D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3480767A-DAF6-46A6-912C-3CE3E3FDA3BA}"/>
                </a:ext>
              </a:extLst>
            </p:cNvPr>
            <p:cNvGrpSpPr/>
            <p:nvPr/>
          </p:nvGrpSpPr>
          <p:grpSpPr>
            <a:xfrm>
              <a:off x="7010015" y="928608"/>
              <a:ext cx="189378" cy="493119"/>
              <a:chOff x="7010015" y="928608"/>
              <a:chExt cx="189378" cy="493119"/>
            </a:xfrm>
          </p:grpSpPr>
          <p:sp>
            <p:nvSpPr>
              <p:cNvPr id="77" name="TextBox 76">
                <a:extLst>
                  <a:ext uri="{FF2B5EF4-FFF2-40B4-BE49-F238E27FC236}">
                    <a16:creationId xmlns:a16="http://schemas.microsoft.com/office/drawing/2014/main" id="{7B8B788C-4657-4466-BF34-23AFC5586AC4}"/>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78" name="Straight Connector 77">
                <a:extLst>
                  <a:ext uri="{FF2B5EF4-FFF2-40B4-BE49-F238E27FC236}">
                    <a16:creationId xmlns:a16="http://schemas.microsoft.com/office/drawing/2014/main" id="{344CA3B1-44B5-4E01-B510-B90AAF741EAC}"/>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79" name="Group 91">
            <a:extLst>
              <a:ext uri="{FF2B5EF4-FFF2-40B4-BE49-F238E27FC236}">
                <a16:creationId xmlns:a16="http://schemas.microsoft.com/office/drawing/2014/main" id="{82DACB2D-52DF-434A-B54C-26DFC65E608E}"/>
              </a:ext>
            </a:extLst>
          </p:cNvPr>
          <p:cNvGrpSpPr/>
          <p:nvPr/>
        </p:nvGrpSpPr>
        <p:grpSpPr>
          <a:xfrm>
            <a:off x="8885221" y="1896276"/>
            <a:ext cx="893612" cy="479154"/>
            <a:chOff x="7395283" y="5821043"/>
            <a:chExt cx="205894" cy="512761"/>
          </a:xfrm>
        </p:grpSpPr>
        <p:sp>
          <p:nvSpPr>
            <p:cNvPr id="80" name="Freeform 11">
              <a:extLst>
                <a:ext uri="{FF2B5EF4-FFF2-40B4-BE49-F238E27FC236}">
                  <a16:creationId xmlns:a16="http://schemas.microsoft.com/office/drawing/2014/main" id="{16823E03-A3EA-4C80-AF8F-33ACE886919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1" name="Rectangle 80">
              <a:extLst>
                <a:ext uri="{FF2B5EF4-FFF2-40B4-BE49-F238E27FC236}">
                  <a16:creationId xmlns:a16="http://schemas.microsoft.com/office/drawing/2014/main" id="{9697B551-80CB-4700-A829-4E7E03A23991}"/>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+3</a:t>
              </a:r>
            </a:p>
          </p:txBody>
        </p:sp>
      </p:grpSp>
      <p:grpSp>
        <p:nvGrpSpPr>
          <p:cNvPr id="82" name="Group 91">
            <a:extLst>
              <a:ext uri="{FF2B5EF4-FFF2-40B4-BE49-F238E27FC236}">
                <a16:creationId xmlns:a16="http://schemas.microsoft.com/office/drawing/2014/main" id="{2155B0AC-BC01-4427-BF51-407B4AA877AF}"/>
              </a:ext>
            </a:extLst>
          </p:cNvPr>
          <p:cNvGrpSpPr/>
          <p:nvPr/>
        </p:nvGrpSpPr>
        <p:grpSpPr>
          <a:xfrm>
            <a:off x="9781733" y="1891845"/>
            <a:ext cx="889897" cy="479154"/>
            <a:chOff x="7395283" y="5821043"/>
            <a:chExt cx="205894" cy="512761"/>
          </a:xfrm>
        </p:grpSpPr>
        <p:sp>
          <p:nvSpPr>
            <p:cNvPr id="83" name="Freeform 11">
              <a:extLst>
                <a:ext uri="{FF2B5EF4-FFF2-40B4-BE49-F238E27FC236}">
                  <a16:creationId xmlns:a16="http://schemas.microsoft.com/office/drawing/2014/main" id="{00E8B83F-C257-4A13-9BFE-A1C841BBE06B}"/>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4" name="Rectangle 83">
              <a:extLst>
                <a:ext uri="{FF2B5EF4-FFF2-40B4-BE49-F238E27FC236}">
                  <a16:creationId xmlns:a16="http://schemas.microsoft.com/office/drawing/2014/main" id="{41B1107C-CF86-46F2-91E3-611E4F88A542}"/>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+5</a:t>
              </a:r>
            </a:p>
          </p:txBody>
        </p:sp>
      </p:grpSp>
      <p:grpSp>
        <p:nvGrpSpPr>
          <p:cNvPr id="85" name="Group 84">
            <a:extLst>
              <a:ext uri="{FF2B5EF4-FFF2-40B4-BE49-F238E27FC236}">
                <a16:creationId xmlns:a16="http://schemas.microsoft.com/office/drawing/2014/main" id="{6FD8DB47-7E01-4DF1-8D68-F1DD42A99F5B}"/>
              </a:ext>
            </a:extLst>
          </p:cNvPr>
          <p:cNvGrpSpPr/>
          <p:nvPr/>
        </p:nvGrpSpPr>
        <p:grpSpPr>
          <a:xfrm>
            <a:off x="10518825" y="2389766"/>
            <a:ext cx="446400" cy="494964"/>
            <a:chOff x="6999307" y="926763"/>
            <a:chExt cx="446400" cy="494964"/>
          </a:xfrm>
        </p:grpSpPr>
        <p:cxnSp>
          <p:nvCxnSpPr>
            <p:cNvPr id="86" name="Straight Connector 85">
              <a:extLst>
                <a:ext uri="{FF2B5EF4-FFF2-40B4-BE49-F238E27FC236}">
                  <a16:creationId xmlns:a16="http://schemas.microsoft.com/office/drawing/2014/main" id="{2CD65B03-B1D4-4ECF-9906-90AF613252A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87" name="Group 86">
              <a:extLst>
                <a:ext uri="{FF2B5EF4-FFF2-40B4-BE49-F238E27FC236}">
                  <a16:creationId xmlns:a16="http://schemas.microsoft.com/office/drawing/2014/main" id="{B3267D87-80B7-423E-8EC3-B49611050C66}"/>
                </a:ext>
              </a:extLst>
            </p:cNvPr>
            <p:cNvGrpSpPr/>
            <p:nvPr/>
          </p:nvGrpSpPr>
          <p:grpSpPr>
            <a:xfrm>
              <a:off x="6999307" y="928608"/>
              <a:ext cx="446400" cy="493119"/>
              <a:chOff x="6999307" y="928608"/>
              <a:chExt cx="446400" cy="493119"/>
            </a:xfrm>
          </p:grpSpPr>
          <p:sp>
            <p:nvSpPr>
              <p:cNvPr id="88" name="TextBox 87">
                <a:extLst>
                  <a:ext uri="{FF2B5EF4-FFF2-40B4-BE49-F238E27FC236}">
                    <a16:creationId xmlns:a16="http://schemas.microsoft.com/office/drawing/2014/main" id="{543BDB11-2617-4BFB-B939-7A015F514090}"/>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cxnSp>
            <p:nvCxnSpPr>
              <p:cNvPr id="89" name="Straight Connector 88">
                <a:extLst>
                  <a:ext uri="{FF2B5EF4-FFF2-40B4-BE49-F238E27FC236}">
                    <a16:creationId xmlns:a16="http://schemas.microsoft.com/office/drawing/2014/main" id="{0B8BB394-DBC7-4974-8EF8-8B69184CD04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90" name="Straight Connector 89">
            <a:extLst>
              <a:ext uri="{FF2B5EF4-FFF2-40B4-BE49-F238E27FC236}">
                <a16:creationId xmlns:a16="http://schemas.microsoft.com/office/drawing/2014/main" id="{C4B8F528-DF17-4535-B482-5650C8980AFE}"/>
              </a:ext>
            </a:extLst>
          </p:cNvPr>
          <p:cNvCxnSpPr>
            <a:cxnSpLocks/>
          </p:cNvCxnSpPr>
          <p:nvPr/>
        </p:nvCxnSpPr>
        <p:spPr>
          <a:xfrm>
            <a:off x="8552690" y="240794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1" name="Oval 90">
            <a:extLst>
              <a:ext uri="{FF2B5EF4-FFF2-40B4-BE49-F238E27FC236}">
                <a16:creationId xmlns:a16="http://schemas.microsoft.com/office/drawing/2014/main" id="{3B69FA22-3B1E-4AF2-AA47-C1CB6FB53740}"/>
              </a:ext>
            </a:extLst>
          </p:cNvPr>
          <p:cNvSpPr/>
          <p:nvPr/>
        </p:nvSpPr>
        <p:spPr>
          <a:xfrm>
            <a:off x="8819205" y="224237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3" name="Group 92">
            <a:extLst>
              <a:ext uri="{FF2B5EF4-FFF2-40B4-BE49-F238E27FC236}">
                <a16:creationId xmlns:a16="http://schemas.microsoft.com/office/drawing/2014/main" id="{06890B52-AEFF-4913-859B-EF42DC8A0225}"/>
              </a:ext>
            </a:extLst>
          </p:cNvPr>
          <p:cNvGrpSpPr/>
          <p:nvPr/>
        </p:nvGrpSpPr>
        <p:grpSpPr>
          <a:xfrm>
            <a:off x="416859" y="941293"/>
            <a:ext cx="8025974" cy="763878"/>
            <a:chOff x="416859" y="941293"/>
            <a:chExt cx="8025974" cy="763878"/>
          </a:xfrm>
        </p:grpSpPr>
        <p:sp>
          <p:nvSpPr>
            <p:cNvPr id="3" name="Oval 2">
              <a:extLst>
                <a:ext uri="{FF2B5EF4-FFF2-40B4-BE49-F238E27FC236}">
                  <a16:creationId xmlns:a16="http://schemas.microsoft.com/office/drawing/2014/main" id="{755C298B-0ACF-46F1-9475-185E32955DE9}"/>
                </a:ext>
              </a:extLst>
            </p:cNvPr>
            <p:cNvSpPr/>
            <p:nvPr/>
          </p:nvSpPr>
          <p:spPr>
            <a:xfrm>
              <a:off x="416859" y="941294"/>
              <a:ext cx="827317" cy="76387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Oval 91">
              <a:extLst>
                <a:ext uri="{FF2B5EF4-FFF2-40B4-BE49-F238E27FC236}">
                  <a16:creationId xmlns:a16="http://schemas.microsoft.com/office/drawing/2014/main" id="{0B706D10-90E3-43C8-8682-FFBA595F43F0}"/>
                </a:ext>
              </a:extLst>
            </p:cNvPr>
            <p:cNvSpPr/>
            <p:nvPr/>
          </p:nvSpPr>
          <p:spPr>
            <a:xfrm>
              <a:off x="7615516" y="941293"/>
              <a:ext cx="827317" cy="76387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0" name="Rectangle 69">
            <a:extLst>
              <a:ext uri="{FF2B5EF4-FFF2-40B4-BE49-F238E27FC236}">
                <a16:creationId xmlns:a16="http://schemas.microsoft.com/office/drawing/2014/main" id="{98197B35-04FF-48E1-BA7C-93C8ACC00C1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02721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4.58333E-6 -2.59259E-6 L 0.01927 -0.03796 C 0.0233 -0.04629 0.02929 -0.05069 0.0358 -0.05069 C 0.04296 -0.05069 0.04882 -0.04629 0.05286 -0.03796 L 0.07252 -2.59259E-6 " pathEditMode="relative" rAng="0" ptsTypes="AAAAA">
                                      <p:cBhvr>
                                        <p:cTn id="19" dur="1000" fill="hold"/>
                                        <p:tgtEl>
                                          <p:spTgt spid="25"/>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ppt_x</p:attrName>
                                        </p:attrNameLst>
                                      </p:cBhvr>
                                      <p:tavLst>
                                        <p:tav tm="0">
                                          <p:val>
                                            <p:strVal val="#ppt_x-#ppt_w/2"/>
                                          </p:val>
                                        </p:tav>
                                        <p:tav tm="100000">
                                          <p:val>
                                            <p:strVal val="#ppt_x"/>
                                          </p:val>
                                        </p:tav>
                                      </p:tavLst>
                                    </p:anim>
                                    <p:anim calcmode="lin" valueType="num">
                                      <p:cBhvr>
                                        <p:cTn id="24" dur="500" fill="hold"/>
                                        <p:tgtEl>
                                          <p:spTgt spid="13"/>
                                        </p:tgtEl>
                                        <p:attrNameLst>
                                          <p:attrName>ppt_y</p:attrName>
                                        </p:attrNameLst>
                                      </p:cBhvr>
                                      <p:tavLst>
                                        <p:tav tm="0">
                                          <p:val>
                                            <p:strVal val="#ppt_y"/>
                                          </p:val>
                                        </p:tav>
                                        <p:tav tm="100000">
                                          <p:val>
                                            <p:strVal val="#ppt_y"/>
                                          </p:val>
                                        </p:tav>
                                      </p:tavLst>
                                    </p:anim>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35" dur="1000" fill="hold"/>
                                        <p:tgtEl>
                                          <p:spTgt spid="25"/>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ppt_x</p:attrName>
                                        </p:attrNameLst>
                                      </p:cBhvr>
                                      <p:tavLst>
                                        <p:tav tm="0">
                                          <p:val>
                                            <p:strVal val="#ppt_x-#ppt_w/2"/>
                                          </p:val>
                                        </p:tav>
                                        <p:tav tm="100000">
                                          <p:val>
                                            <p:strVal val="#ppt_x"/>
                                          </p:val>
                                        </p:tav>
                                      </p:tavLst>
                                    </p:anim>
                                    <p:anim calcmode="lin" valueType="num">
                                      <p:cBhvr>
                                        <p:cTn id="40" dur="500" fill="hold"/>
                                        <p:tgtEl>
                                          <p:spTgt spid="16"/>
                                        </p:tgtEl>
                                        <p:attrNameLst>
                                          <p:attrName>ppt_y</p:attrName>
                                        </p:attrNameLst>
                                      </p:cBhvr>
                                      <p:tavLst>
                                        <p:tav tm="0">
                                          <p:val>
                                            <p:strVal val="#ppt_y"/>
                                          </p:val>
                                        </p:tav>
                                        <p:tav tm="100000">
                                          <p:val>
                                            <p:strVal val="#ppt_y"/>
                                          </p:val>
                                        </p:tav>
                                      </p:tavLst>
                                    </p:anim>
                                    <p:anim calcmode="lin" valueType="num">
                                      <p:cBhvr>
                                        <p:cTn id="41" dur="500" fill="hold"/>
                                        <p:tgtEl>
                                          <p:spTgt spid="16"/>
                                        </p:tgtEl>
                                        <p:attrNameLst>
                                          <p:attrName>ppt_w</p:attrName>
                                        </p:attrNameLst>
                                      </p:cBhvr>
                                      <p:tavLst>
                                        <p:tav tm="0">
                                          <p:val>
                                            <p:fltVal val="0"/>
                                          </p:val>
                                        </p:tav>
                                        <p:tav tm="100000">
                                          <p:val>
                                            <p:strVal val="#ppt_w"/>
                                          </p:val>
                                        </p:tav>
                                      </p:tavLst>
                                    </p:anim>
                                    <p:anim calcmode="lin" valueType="num">
                                      <p:cBhvr>
                                        <p:cTn id="42"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93"/>
                                        </p:tgtEl>
                                        <p:attrNameLst>
                                          <p:attrName>style.visibility</p:attrName>
                                        </p:attrNameLst>
                                      </p:cBhvr>
                                      <p:to>
                                        <p:strVal val="visible"/>
                                      </p:to>
                                    </p:set>
                                    <p:animEffect transition="in" filter="fade">
                                      <p:cBhvr>
                                        <p:cTn id="52" dur="500"/>
                                        <p:tgtEl>
                                          <p:spTgt spid="9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46"/>
                                        </p:tgtEl>
                                        <p:attrNameLst>
                                          <p:attrName>style.visibility</p:attrName>
                                        </p:attrNameLst>
                                      </p:cBhvr>
                                      <p:to>
                                        <p:strVal val="visible"/>
                                      </p:to>
                                    </p:set>
                                    <p:animEffect transition="in" filter="fade">
                                      <p:cBhvr>
                                        <p:cTn id="57" dur="500"/>
                                        <p:tgtEl>
                                          <p:spTgt spid="4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7"/>
                                        </p:tgtEl>
                                        <p:attrNameLst>
                                          <p:attrName>style.visibility</p:attrName>
                                        </p:attrNameLst>
                                      </p:cBhvr>
                                      <p:to>
                                        <p:strVal val="visible"/>
                                      </p:to>
                                    </p:set>
                                    <p:animEffect transition="in" filter="fade">
                                      <p:cBhvr>
                                        <p:cTn id="62" dur="500"/>
                                        <p:tgtEl>
                                          <p:spTgt spid="27"/>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7"/>
                                        </p:tgtEl>
                                        <p:attrNameLst>
                                          <p:attrName>style.visibility</p:attrName>
                                        </p:attrNameLst>
                                      </p:cBhvr>
                                      <p:to>
                                        <p:strVal val="visible"/>
                                      </p:to>
                                    </p:set>
                                    <p:animEffect transition="in" filter="fade">
                                      <p:cBhvr>
                                        <p:cTn id="65" dur="500"/>
                                        <p:tgtEl>
                                          <p:spTgt spid="47"/>
                                        </p:tgtEl>
                                      </p:cBhvr>
                                    </p:animEffect>
                                  </p:childTnLst>
                                </p:cTn>
                              </p:par>
                            </p:childTnLst>
                          </p:cTn>
                        </p:par>
                      </p:childTnLst>
                    </p:cTn>
                  </p:par>
                  <p:par>
                    <p:cTn id="66" fill="hold">
                      <p:stCondLst>
                        <p:cond delay="indefinite"/>
                      </p:stCondLst>
                      <p:childTnLst>
                        <p:par>
                          <p:cTn id="67" fill="hold">
                            <p:stCondLst>
                              <p:cond delay="0"/>
                            </p:stCondLst>
                            <p:childTnLst>
                              <p:par>
                                <p:cTn id="68" presetID="37" presetClass="path" presetSubtype="0" accel="50000" decel="50000" fill="hold" grpId="1" nodeType="clickEffect">
                                  <p:stCondLst>
                                    <p:cond delay="0"/>
                                  </p:stCondLst>
                                  <p:childTnLst>
                                    <p:animMotion origin="layout" path="M 3.95833E-6 -2.59259E-6 L 0.01927 -0.03796 C 0.0233 -0.04629 0.02929 -0.05069 0.0358 -0.05069 C 0.04296 -0.05069 0.04882 -0.04629 0.05286 -0.03796 L 0.07252 -2.59259E-6 " pathEditMode="relative" rAng="0" ptsTypes="AAAAA">
                                      <p:cBhvr>
                                        <p:cTn id="69" dur="1000" fill="hold"/>
                                        <p:tgtEl>
                                          <p:spTgt spid="47"/>
                                        </p:tgtEl>
                                        <p:attrNameLst>
                                          <p:attrName>ppt_x</p:attrName>
                                          <p:attrName>ppt_y</p:attrName>
                                        </p:attrNameLst>
                                      </p:cBhvr>
                                      <p:rCtr x="3620" y="-2546"/>
                                    </p:animMotion>
                                  </p:childTnLst>
                                </p:cTn>
                              </p:par>
                            </p:childTnLst>
                          </p:cTn>
                        </p:par>
                        <p:par>
                          <p:cTn id="70" fill="hold">
                            <p:stCondLst>
                              <p:cond delay="1000"/>
                            </p:stCondLst>
                            <p:childTnLst>
                              <p:par>
                                <p:cTn id="71" presetID="17" presetClass="entr" presetSubtype="8" fill="hold" nodeType="afterEffect">
                                  <p:stCondLst>
                                    <p:cond delay="0"/>
                                  </p:stCondLst>
                                  <p:childTnLst>
                                    <p:set>
                                      <p:cBhvr>
                                        <p:cTn id="72" dur="1" fill="hold">
                                          <p:stCondLst>
                                            <p:cond delay="0"/>
                                          </p:stCondLst>
                                        </p:cTn>
                                        <p:tgtEl>
                                          <p:spTgt spid="35"/>
                                        </p:tgtEl>
                                        <p:attrNameLst>
                                          <p:attrName>style.visibility</p:attrName>
                                        </p:attrNameLst>
                                      </p:cBhvr>
                                      <p:to>
                                        <p:strVal val="visible"/>
                                      </p:to>
                                    </p:set>
                                    <p:anim calcmode="lin" valueType="num">
                                      <p:cBhvr>
                                        <p:cTn id="73" dur="500" fill="hold"/>
                                        <p:tgtEl>
                                          <p:spTgt spid="35"/>
                                        </p:tgtEl>
                                        <p:attrNameLst>
                                          <p:attrName>ppt_x</p:attrName>
                                        </p:attrNameLst>
                                      </p:cBhvr>
                                      <p:tavLst>
                                        <p:tav tm="0">
                                          <p:val>
                                            <p:strVal val="#ppt_x-#ppt_w/2"/>
                                          </p:val>
                                        </p:tav>
                                        <p:tav tm="100000">
                                          <p:val>
                                            <p:strVal val="#ppt_x"/>
                                          </p:val>
                                        </p:tav>
                                      </p:tavLst>
                                    </p:anim>
                                    <p:anim calcmode="lin" valueType="num">
                                      <p:cBhvr>
                                        <p:cTn id="74" dur="500" fill="hold"/>
                                        <p:tgtEl>
                                          <p:spTgt spid="35"/>
                                        </p:tgtEl>
                                        <p:attrNameLst>
                                          <p:attrName>ppt_y</p:attrName>
                                        </p:attrNameLst>
                                      </p:cBhvr>
                                      <p:tavLst>
                                        <p:tav tm="0">
                                          <p:val>
                                            <p:strVal val="#ppt_y"/>
                                          </p:val>
                                        </p:tav>
                                        <p:tav tm="100000">
                                          <p:val>
                                            <p:strVal val="#ppt_y"/>
                                          </p:val>
                                        </p:tav>
                                      </p:tavLst>
                                    </p:anim>
                                    <p:anim calcmode="lin" valueType="num">
                                      <p:cBhvr>
                                        <p:cTn id="75" dur="500" fill="hold"/>
                                        <p:tgtEl>
                                          <p:spTgt spid="35"/>
                                        </p:tgtEl>
                                        <p:attrNameLst>
                                          <p:attrName>ppt_w</p:attrName>
                                        </p:attrNameLst>
                                      </p:cBhvr>
                                      <p:tavLst>
                                        <p:tav tm="0">
                                          <p:val>
                                            <p:fltVal val="0"/>
                                          </p:val>
                                        </p:tav>
                                        <p:tav tm="100000">
                                          <p:val>
                                            <p:strVal val="#ppt_w"/>
                                          </p:val>
                                        </p:tav>
                                      </p:tavLst>
                                    </p:anim>
                                    <p:anim calcmode="lin" valueType="num">
                                      <p:cBhvr>
                                        <p:cTn id="76" dur="500" fill="hold"/>
                                        <p:tgtEl>
                                          <p:spTgt spid="35"/>
                                        </p:tgtEl>
                                        <p:attrNameLst>
                                          <p:attrName>ppt_h</p:attrName>
                                        </p:attrNameLst>
                                      </p:cBhvr>
                                      <p:tavLst>
                                        <p:tav tm="0">
                                          <p:val>
                                            <p:strVal val="#ppt_h"/>
                                          </p:val>
                                        </p:tav>
                                        <p:tav tm="100000">
                                          <p:val>
                                            <p:strVal val="#ppt_h"/>
                                          </p:val>
                                        </p:tav>
                                      </p:tavLst>
                                    </p:anim>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childTnLst>
                    </p:cTn>
                  </p:par>
                  <p:par>
                    <p:cTn id="82" fill="hold">
                      <p:stCondLst>
                        <p:cond delay="indefinite"/>
                      </p:stCondLst>
                      <p:childTnLst>
                        <p:par>
                          <p:cTn id="83" fill="hold">
                            <p:stCondLst>
                              <p:cond delay="0"/>
                            </p:stCondLst>
                            <p:childTnLst>
                              <p:par>
                                <p:cTn id="8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85" dur="1000" fill="hold"/>
                                        <p:tgtEl>
                                          <p:spTgt spid="47"/>
                                        </p:tgtEl>
                                        <p:attrNameLst>
                                          <p:attrName>ppt_x</p:attrName>
                                          <p:attrName>ppt_y</p:attrName>
                                        </p:attrNameLst>
                                      </p:cBhvr>
                                      <p:rCtr x="3659" y="-2500"/>
                                    </p:animMotion>
                                  </p:childTnLst>
                                </p:cTn>
                              </p:par>
                            </p:childTnLst>
                          </p:cTn>
                        </p:par>
                        <p:par>
                          <p:cTn id="86" fill="hold">
                            <p:stCondLst>
                              <p:cond delay="1000"/>
                            </p:stCondLst>
                            <p:childTnLst>
                              <p:par>
                                <p:cTn id="87" presetID="17" presetClass="entr" presetSubtype="8" fill="hold" nodeType="afterEffect">
                                  <p:stCondLst>
                                    <p:cond delay="0"/>
                                  </p:stCondLst>
                                  <p:childTnLst>
                                    <p:set>
                                      <p:cBhvr>
                                        <p:cTn id="88" dur="1" fill="hold">
                                          <p:stCondLst>
                                            <p:cond delay="0"/>
                                          </p:stCondLst>
                                        </p:cTn>
                                        <p:tgtEl>
                                          <p:spTgt spid="38"/>
                                        </p:tgtEl>
                                        <p:attrNameLst>
                                          <p:attrName>style.visibility</p:attrName>
                                        </p:attrNameLst>
                                      </p:cBhvr>
                                      <p:to>
                                        <p:strVal val="visible"/>
                                      </p:to>
                                    </p:set>
                                    <p:anim calcmode="lin" valueType="num">
                                      <p:cBhvr>
                                        <p:cTn id="89" dur="500" fill="hold"/>
                                        <p:tgtEl>
                                          <p:spTgt spid="38"/>
                                        </p:tgtEl>
                                        <p:attrNameLst>
                                          <p:attrName>ppt_x</p:attrName>
                                        </p:attrNameLst>
                                      </p:cBhvr>
                                      <p:tavLst>
                                        <p:tav tm="0">
                                          <p:val>
                                            <p:strVal val="#ppt_x-#ppt_w/2"/>
                                          </p:val>
                                        </p:tav>
                                        <p:tav tm="100000">
                                          <p:val>
                                            <p:strVal val="#ppt_x"/>
                                          </p:val>
                                        </p:tav>
                                      </p:tavLst>
                                    </p:anim>
                                    <p:anim calcmode="lin" valueType="num">
                                      <p:cBhvr>
                                        <p:cTn id="90" dur="500" fill="hold"/>
                                        <p:tgtEl>
                                          <p:spTgt spid="38"/>
                                        </p:tgtEl>
                                        <p:attrNameLst>
                                          <p:attrName>ppt_y</p:attrName>
                                        </p:attrNameLst>
                                      </p:cBhvr>
                                      <p:tavLst>
                                        <p:tav tm="0">
                                          <p:val>
                                            <p:strVal val="#ppt_y"/>
                                          </p:val>
                                        </p:tav>
                                        <p:tav tm="100000">
                                          <p:val>
                                            <p:strVal val="#ppt_y"/>
                                          </p:val>
                                        </p:tav>
                                      </p:tavLst>
                                    </p:anim>
                                    <p:anim calcmode="lin" valueType="num">
                                      <p:cBhvr>
                                        <p:cTn id="91" dur="500" fill="hold"/>
                                        <p:tgtEl>
                                          <p:spTgt spid="38"/>
                                        </p:tgtEl>
                                        <p:attrNameLst>
                                          <p:attrName>ppt_w</p:attrName>
                                        </p:attrNameLst>
                                      </p:cBhvr>
                                      <p:tavLst>
                                        <p:tav tm="0">
                                          <p:val>
                                            <p:fltVal val="0"/>
                                          </p:val>
                                        </p:tav>
                                        <p:tav tm="100000">
                                          <p:val>
                                            <p:strVal val="#ppt_w"/>
                                          </p:val>
                                        </p:tav>
                                      </p:tavLst>
                                    </p:anim>
                                    <p:anim calcmode="lin" valueType="num">
                                      <p:cBhvr>
                                        <p:cTn id="92" dur="500" fill="hold"/>
                                        <p:tgtEl>
                                          <p:spTgt spid="38"/>
                                        </p:tgtEl>
                                        <p:attrNameLst>
                                          <p:attrName>ppt_h</p:attrName>
                                        </p:attrNameLst>
                                      </p:cBhvr>
                                      <p:tavLst>
                                        <p:tav tm="0">
                                          <p:val>
                                            <p:strVal val="#ppt_h"/>
                                          </p:val>
                                        </p:tav>
                                        <p:tav tm="100000">
                                          <p:val>
                                            <p:strVal val="#ppt_h"/>
                                          </p:val>
                                        </p:tav>
                                      </p:tavLst>
                                    </p:anim>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childTnLst>
                    </p:cTn>
                  </p:par>
                  <p:par>
                    <p:cTn id="98" fill="hold">
                      <p:stCondLst>
                        <p:cond delay="indefinite"/>
                      </p:stCondLst>
                      <p:childTnLst>
                        <p:par>
                          <p:cTn id="99" fill="hold">
                            <p:stCondLst>
                              <p:cond delay="0"/>
                            </p:stCondLst>
                            <p:childTnLst>
                              <p:par>
                                <p:cTn id="100" presetID="42" presetClass="path" presetSubtype="0" accel="50000" decel="50000" fill="hold" nodeType="clickEffect">
                                  <p:stCondLst>
                                    <p:cond delay="0"/>
                                  </p:stCondLst>
                                  <p:childTnLst>
                                    <p:animMotion origin="layout" path="M -1.25E-6 -4.07407E-6 L 0.07474 0.00139 " pathEditMode="relative" rAng="0" ptsTypes="AA">
                                      <p:cBhvr>
                                        <p:cTn id="101" dur="2000" fill="hold"/>
                                        <p:tgtEl>
                                          <p:spTgt spid="93"/>
                                        </p:tgtEl>
                                        <p:attrNameLst>
                                          <p:attrName>ppt_x</p:attrName>
                                          <p:attrName>ppt_y</p:attrName>
                                        </p:attrNameLst>
                                      </p:cBhvr>
                                      <p:rCtr x="3737" y="69"/>
                                    </p:animMotion>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90"/>
                                        </p:tgtEl>
                                        <p:attrNameLst>
                                          <p:attrName>style.visibility</p:attrName>
                                        </p:attrNameLst>
                                      </p:cBhvr>
                                      <p:to>
                                        <p:strVal val="visible"/>
                                      </p:to>
                                    </p:set>
                                    <p:animEffect transition="in" filter="fade">
                                      <p:cBhvr>
                                        <p:cTn id="106" dur="500"/>
                                        <p:tgtEl>
                                          <p:spTgt spid="90"/>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71"/>
                                        </p:tgtEl>
                                        <p:attrNameLst>
                                          <p:attrName>style.visibility</p:attrName>
                                        </p:attrNameLst>
                                      </p:cBhvr>
                                      <p:to>
                                        <p:strVal val="visible"/>
                                      </p:to>
                                    </p:set>
                                    <p:animEffect transition="in" filter="fade">
                                      <p:cBhvr>
                                        <p:cTn id="111" dur="500"/>
                                        <p:tgtEl>
                                          <p:spTgt spid="71"/>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91"/>
                                        </p:tgtEl>
                                        <p:attrNameLst>
                                          <p:attrName>style.visibility</p:attrName>
                                        </p:attrNameLst>
                                      </p:cBhvr>
                                      <p:to>
                                        <p:strVal val="visible"/>
                                      </p:to>
                                    </p:set>
                                    <p:animEffect transition="in" filter="fade">
                                      <p:cBhvr>
                                        <p:cTn id="114" dur="500"/>
                                        <p:tgtEl>
                                          <p:spTgt spid="91"/>
                                        </p:tgtEl>
                                      </p:cBhvr>
                                    </p:animEffect>
                                  </p:childTnLst>
                                </p:cTn>
                              </p:par>
                            </p:childTnLst>
                          </p:cTn>
                        </p:par>
                      </p:childTnLst>
                    </p:cTn>
                  </p:par>
                  <p:par>
                    <p:cTn id="115" fill="hold">
                      <p:stCondLst>
                        <p:cond delay="indefinite"/>
                      </p:stCondLst>
                      <p:childTnLst>
                        <p:par>
                          <p:cTn id="116" fill="hold">
                            <p:stCondLst>
                              <p:cond delay="0"/>
                            </p:stCondLst>
                            <p:childTnLst>
                              <p:par>
                                <p:cTn id="117" presetID="37" presetClass="path" presetSubtype="0" accel="50000" decel="50000" fill="hold" grpId="1" nodeType="clickEffect">
                                  <p:stCondLst>
                                    <p:cond delay="0"/>
                                  </p:stCondLst>
                                  <p:childTnLst>
                                    <p:animMotion origin="layout" path="M 3.54167E-6 2.96296E-6 L 0.01927 -0.03797 C 0.0233 -0.0463 0.02929 -0.0507 0.0358 -0.0507 C 0.04297 -0.0507 0.04882 -0.0463 0.05286 -0.03797 L 0.07252 2.96296E-6 " pathEditMode="relative" rAng="0" ptsTypes="AAAAA">
                                      <p:cBhvr>
                                        <p:cTn id="118" dur="1000" fill="hold"/>
                                        <p:tgtEl>
                                          <p:spTgt spid="91"/>
                                        </p:tgtEl>
                                        <p:attrNameLst>
                                          <p:attrName>ppt_x</p:attrName>
                                          <p:attrName>ppt_y</p:attrName>
                                        </p:attrNameLst>
                                      </p:cBhvr>
                                      <p:rCtr x="3620" y="-2546"/>
                                    </p:animMotion>
                                  </p:childTnLst>
                                </p:cTn>
                              </p:par>
                            </p:childTnLst>
                          </p:cTn>
                        </p:par>
                        <p:par>
                          <p:cTn id="119" fill="hold">
                            <p:stCondLst>
                              <p:cond delay="1000"/>
                            </p:stCondLst>
                            <p:childTnLst>
                              <p:par>
                                <p:cTn id="120" presetID="17" presetClass="entr" presetSubtype="8" fill="hold" nodeType="afterEffect">
                                  <p:stCondLst>
                                    <p:cond delay="0"/>
                                  </p:stCondLst>
                                  <p:childTnLst>
                                    <p:set>
                                      <p:cBhvr>
                                        <p:cTn id="121" dur="1" fill="hold">
                                          <p:stCondLst>
                                            <p:cond delay="0"/>
                                          </p:stCondLst>
                                        </p:cTn>
                                        <p:tgtEl>
                                          <p:spTgt spid="79"/>
                                        </p:tgtEl>
                                        <p:attrNameLst>
                                          <p:attrName>style.visibility</p:attrName>
                                        </p:attrNameLst>
                                      </p:cBhvr>
                                      <p:to>
                                        <p:strVal val="visible"/>
                                      </p:to>
                                    </p:set>
                                    <p:anim calcmode="lin" valueType="num">
                                      <p:cBhvr>
                                        <p:cTn id="122" dur="500" fill="hold"/>
                                        <p:tgtEl>
                                          <p:spTgt spid="79"/>
                                        </p:tgtEl>
                                        <p:attrNameLst>
                                          <p:attrName>ppt_x</p:attrName>
                                        </p:attrNameLst>
                                      </p:cBhvr>
                                      <p:tavLst>
                                        <p:tav tm="0">
                                          <p:val>
                                            <p:strVal val="#ppt_x-#ppt_w/2"/>
                                          </p:val>
                                        </p:tav>
                                        <p:tav tm="100000">
                                          <p:val>
                                            <p:strVal val="#ppt_x"/>
                                          </p:val>
                                        </p:tav>
                                      </p:tavLst>
                                    </p:anim>
                                    <p:anim calcmode="lin" valueType="num">
                                      <p:cBhvr>
                                        <p:cTn id="123" dur="500" fill="hold"/>
                                        <p:tgtEl>
                                          <p:spTgt spid="79"/>
                                        </p:tgtEl>
                                        <p:attrNameLst>
                                          <p:attrName>ppt_y</p:attrName>
                                        </p:attrNameLst>
                                      </p:cBhvr>
                                      <p:tavLst>
                                        <p:tav tm="0">
                                          <p:val>
                                            <p:strVal val="#ppt_y"/>
                                          </p:val>
                                        </p:tav>
                                        <p:tav tm="100000">
                                          <p:val>
                                            <p:strVal val="#ppt_y"/>
                                          </p:val>
                                        </p:tav>
                                      </p:tavLst>
                                    </p:anim>
                                    <p:anim calcmode="lin" valueType="num">
                                      <p:cBhvr>
                                        <p:cTn id="124" dur="500" fill="hold"/>
                                        <p:tgtEl>
                                          <p:spTgt spid="79"/>
                                        </p:tgtEl>
                                        <p:attrNameLst>
                                          <p:attrName>ppt_w</p:attrName>
                                        </p:attrNameLst>
                                      </p:cBhvr>
                                      <p:tavLst>
                                        <p:tav tm="0">
                                          <p:val>
                                            <p:fltVal val="0"/>
                                          </p:val>
                                        </p:tav>
                                        <p:tav tm="100000">
                                          <p:val>
                                            <p:strVal val="#ppt_w"/>
                                          </p:val>
                                        </p:tav>
                                      </p:tavLst>
                                    </p:anim>
                                    <p:anim calcmode="lin" valueType="num">
                                      <p:cBhvr>
                                        <p:cTn id="125" dur="500" fill="hold"/>
                                        <p:tgtEl>
                                          <p:spTgt spid="79"/>
                                        </p:tgtEl>
                                        <p:attrNameLst>
                                          <p:attrName>ppt_h</p:attrName>
                                        </p:attrNameLst>
                                      </p:cBhvr>
                                      <p:tavLst>
                                        <p:tav tm="0">
                                          <p:val>
                                            <p:strVal val="#ppt_h"/>
                                          </p:val>
                                        </p:tav>
                                        <p:tav tm="100000">
                                          <p:val>
                                            <p:strVal val="#ppt_h"/>
                                          </p:val>
                                        </p:tav>
                                      </p:tavLst>
                                    </p:anim>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74"/>
                                        </p:tgtEl>
                                        <p:attrNameLst>
                                          <p:attrName>style.visibility</p:attrName>
                                        </p:attrNameLst>
                                      </p:cBhvr>
                                      <p:to>
                                        <p:strVal val="visible"/>
                                      </p:to>
                                    </p:set>
                                    <p:animEffect transition="in" filter="fade">
                                      <p:cBhvr>
                                        <p:cTn id="130" dur="500"/>
                                        <p:tgtEl>
                                          <p:spTgt spid="74"/>
                                        </p:tgtEl>
                                      </p:cBhvr>
                                    </p:animEffect>
                                  </p:childTnLst>
                                </p:cTn>
                              </p:par>
                            </p:childTnLst>
                          </p:cTn>
                        </p:par>
                      </p:childTnLst>
                    </p:cTn>
                  </p:par>
                  <p:par>
                    <p:cTn id="131" fill="hold">
                      <p:stCondLst>
                        <p:cond delay="indefinite"/>
                      </p:stCondLst>
                      <p:childTnLst>
                        <p:par>
                          <p:cTn id="132" fill="hold">
                            <p:stCondLst>
                              <p:cond delay="0"/>
                            </p:stCondLst>
                            <p:childTnLst>
                              <p:par>
                                <p:cTn id="133" presetID="37" presetClass="path" presetSubtype="0" accel="50000" decel="50000" fill="hold" grpId="2" nodeType="clickEffect">
                                  <p:stCondLst>
                                    <p:cond delay="0"/>
                                  </p:stCondLst>
                                  <p:childTnLst>
                                    <p:animMotion origin="layout" path="M 0.07252 2.96296E-6 L 0.09179 -0.03704 C 0.09596 -0.04537 0.10221 -0.04977 0.10846 -0.04977 C 0.11588 -0.04977 0.12174 -0.04537 0.12578 -0.03704 L 0.14583 2.96296E-6 " pathEditMode="relative" rAng="0" ptsTypes="AAAAA">
                                      <p:cBhvr>
                                        <p:cTn id="134" dur="1000" fill="hold"/>
                                        <p:tgtEl>
                                          <p:spTgt spid="91"/>
                                        </p:tgtEl>
                                        <p:attrNameLst>
                                          <p:attrName>ppt_x</p:attrName>
                                          <p:attrName>ppt_y</p:attrName>
                                        </p:attrNameLst>
                                      </p:cBhvr>
                                      <p:rCtr x="3659" y="-2500"/>
                                    </p:animMotion>
                                  </p:childTnLst>
                                </p:cTn>
                              </p:par>
                            </p:childTnLst>
                          </p:cTn>
                        </p:par>
                        <p:par>
                          <p:cTn id="135" fill="hold">
                            <p:stCondLst>
                              <p:cond delay="1000"/>
                            </p:stCondLst>
                            <p:childTnLst>
                              <p:par>
                                <p:cTn id="136" presetID="17" presetClass="entr" presetSubtype="8" fill="hold" nodeType="afterEffect">
                                  <p:stCondLst>
                                    <p:cond delay="0"/>
                                  </p:stCondLst>
                                  <p:childTnLst>
                                    <p:set>
                                      <p:cBhvr>
                                        <p:cTn id="137" dur="1" fill="hold">
                                          <p:stCondLst>
                                            <p:cond delay="0"/>
                                          </p:stCondLst>
                                        </p:cTn>
                                        <p:tgtEl>
                                          <p:spTgt spid="82"/>
                                        </p:tgtEl>
                                        <p:attrNameLst>
                                          <p:attrName>style.visibility</p:attrName>
                                        </p:attrNameLst>
                                      </p:cBhvr>
                                      <p:to>
                                        <p:strVal val="visible"/>
                                      </p:to>
                                    </p:set>
                                    <p:anim calcmode="lin" valueType="num">
                                      <p:cBhvr>
                                        <p:cTn id="138" dur="500" fill="hold"/>
                                        <p:tgtEl>
                                          <p:spTgt spid="82"/>
                                        </p:tgtEl>
                                        <p:attrNameLst>
                                          <p:attrName>ppt_x</p:attrName>
                                        </p:attrNameLst>
                                      </p:cBhvr>
                                      <p:tavLst>
                                        <p:tav tm="0">
                                          <p:val>
                                            <p:strVal val="#ppt_x-#ppt_w/2"/>
                                          </p:val>
                                        </p:tav>
                                        <p:tav tm="100000">
                                          <p:val>
                                            <p:strVal val="#ppt_x"/>
                                          </p:val>
                                        </p:tav>
                                      </p:tavLst>
                                    </p:anim>
                                    <p:anim calcmode="lin" valueType="num">
                                      <p:cBhvr>
                                        <p:cTn id="139" dur="500" fill="hold"/>
                                        <p:tgtEl>
                                          <p:spTgt spid="82"/>
                                        </p:tgtEl>
                                        <p:attrNameLst>
                                          <p:attrName>ppt_y</p:attrName>
                                        </p:attrNameLst>
                                      </p:cBhvr>
                                      <p:tavLst>
                                        <p:tav tm="0">
                                          <p:val>
                                            <p:strVal val="#ppt_y"/>
                                          </p:val>
                                        </p:tav>
                                        <p:tav tm="100000">
                                          <p:val>
                                            <p:strVal val="#ppt_y"/>
                                          </p:val>
                                        </p:tav>
                                      </p:tavLst>
                                    </p:anim>
                                    <p:anim calcmode="lin" valueType="num">
                                      <p:cBhvr>
                                        <p:cTn id="140" dur="500" fill="hold"/>
                                        <p:tgtEl>
                                          <p:spTgt spid="82"/>
                                        </p:tgtEl>
                                        <p:attrNameLst>
                                          <p:attrName>ppt_w</p:attrName>
                                        </p:attrNameLst>
                                      </p:cBhvr>
                                      <p:tavLst>
                                        <p:tav tm="0">
                                          <p:val>
                                            <p:fltVal val="0"/>
                                          </p:val>
                                        </p:tav>
                                        <p:tav tm="100000">
                                          <p:val>
                                            <p:strVal val="#ppt_w"/>
                                          </p:val>
                                        </p:tav>
                                      </p:tavLst>
                                    </p:anim>
                                    <p:anim calcmode="lin" valueType="num">
                                      <p:cBhvr>
                                        <p:cTn id="141" dur="500" fill="hold"/>
                                        <p:tgtEl>
                                          <p:spTgt spid="82"/>
                                        </p:tgtEl>
                                        <p:attrNameLst>
                                          <p:attrName>ppt_h</p:attrName>
                                        </p:attrNameLst>
                                      </p:cBhvr>
                                      <p:tavLst>
                                        <p:tav tm="0">
                                          <p:val>
                                            <p:strVal val="#ppt_h"/>
                                          </p:val>
                                        </p:tav>
                                        <p:tav tm="100000">
                                          <p:val>
                                            <p:strVal val="#ppt_h"/>
                                          </p:val>
                                        </p:tav>
                                      </p:tavLst>
                                    </p:anim>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nodeType="clickEffect">
                                  <p:stCondLst>
                                    <p:cond delay="0"/>
                                  </p:stCondLst>
                                  <p:childTnLst>
                                    <p:set>
                                      <p:cBhvr>
                                        <p:cTn id="145" dur="1" fill="hold">
                                          <p:stCondLst>
                                            <p:cond delay="0"/>
                                          </p:stCondLst>
                                        </p:cTn>
                                        <p:tgtEl>
                                          <p:spTgt spid="85"/>
                                        </p:tgtEl>
                                        <p:attrNameLst>
                                          <p:attrName>style.visibility</p:attrName>
                                        </p:attrNameLst>
                                      </p:cBhvr>
                                      <p:to>
                                        <p:strVal val="visible"/>
                                      </p:to>
                                    </p:set>
                                    <p:animEffect transition="in" filter="fade">
                                      <p:cBhvr>
                                        <p:cTn id="146" dur="500"/>
                                        <p:tgtEl>
                                          <p:spTgt spid="85"/>
                                        </p:tgtEl>
                                      </p:cBhvr>
                                    </p:animEffect>
                                  </p:childTnLst>
                                </p:cTn>
                              </p:par>
                            </p:childTnLst>
                          </p:cTn>
                        </p:par>
                      </p:childTnLst>
                    </p:cTn>
                  </p:par>
                  <p:par>
                    <p:cTn id="147" fill="hold">
                      <p:stCondLst>
                        <p:cond delay="indefinite"/>
                      </p:stCondLst>
                      <p:childTnLst>
                        <p:par>
                          <p:cTn id="148" fill="hold">
                            <p:stCondLst>
                              <p:cond delay="0"/>
                            </p:stCondLst>
                            <p:childTnLst>
                              <p:par>
                                <p:cTn id="149" presetID="42" presetClass="path" presetSubtype="0" accel="50000" decel="50000" fill="hold" nodeType="clickEffect">
                                  <p:stCondLst>
                                    <p:cond delay="0"/>
                                  </p:stCondLst>
                                  <p:childTnLst>
                                    <p:animMotion origin="layout" path="M 0.07474 0.00139 L 0.15287 0.00139 " pathEditMode="relative" rAng="0" ptsTypes="AA">
                                      <p:cBhvr>
                                        <p:cTn id="150" dur="2000" fill="hold"/>
                                        <p:tgtEl>
                                          <p:spTgt spid="93"/>
                                        </p:tgtEl>
                                        <p:attrNameLst>
                                          <p:attrName>ppt_x</p:attrName>
                                          <p:attrName>ppt_y</p:attrName>
                                        </p:attrNameLst>
                                      </p:cBhvr>
                                      <p:rCtr x="3906"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5" grpId="2" animBg="1"/>
      <p:bldP spid="47" grpId="0" animBg="1"/>
      <p:bldP spid="47" grpId="1" animBg="1"/>
      <p:bldP spid="47" grpId="2" animBg="1"/>
      <p:bldP spid="91" grpId="0" animBg="1"/>
      <p:bldP spid="91" grpId="1" animBg="1"/>
      <p:bldP spid="91" grpId="2" animBg="1"/>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3475BB29-B36E-4E00-A93B-F0895217D06F}"/>
              </a:ext>
            </a:extLst>
          </p:cNvPr>
          <p:cNvCxnSpPr/>
          <p:nvPr/>
        </p:nvCxnSpPr>
        <p:spPr>
          <a:xfrm flipH="1">
            <a:off x="2293834" y="1497324"/>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Emma saves £3.50 each week.</a:t>
            </a:r>
          </a:p>
          <a:p>
            <a:r>
              <a:rPr lang="en-US" sz="3200" b="1" dirty="0"/>
              <a:t>How much has she saved after 16 weeks?</a:t>
            </a:r>
          </a:p>
        </p:txBody>
      </p:sp>
      <p:sp>
        <p:nvSpPr>
          <p:cNvPr id="4" name="TextBox 3">
            <a:extLst>
              <a:ext uri="{FF2B5EF4-FFF2-40B4-BE49-F238E27FC236}">
                <a16:creationId xmlns:a16="http://schemas.microsoft.com/office/drawing/2014/main" id="{6208E3CE-448C-438F-A3F2-7189D9A7AD78}"/>
              </a:ext>
            </a:extLst>
          </p:cNvPr>
          <p:cNvSpPr txBox="1"/>
          <p:nvPr/>
        </p:nvSpPr>
        <p:spPr>
          <a:xfrm>
            <a:off x="2231017" y="1484159"/>
            <a:ext cx="53572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5" name="TextBox 4">
            <a:extLst>
              <a:ext uri="{FF2B5EF4-FFF2-40B4-BE49-F238E27FC236}">
                <a16:creationId xmlns:a16="http://schemas.microsoft.com/office/drawing/2014/main" id="{DA945B25-354E-4327-9D79-ABE0F8C4B236}"/>
              </a:ext>
            </a:extLst>
          </p:cNvPr>
          <p:cNvSpPr txBox="1"/>
          <p:nvPr/>
        </p:nvSpPr>
        <p:spPr>
          <a:xfrm>
            <a:off x="2678082" y="1474541"/>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6" name="TextBox 5">
            <a:extLst>
              <a:ext uri="{FF2B5EF4-FFF2-40B4-BE49-F238E27FC236}">
                <a16:creationId xmlns:a16="http://schemas.microsoft.com/office/drawing/2014/main" id="{1C665707-A1A5-4196-B3EA-E2855A43493A}"/>
              </a:ext>
            </a:extLst>
          </p:cNvPr>
          <p:cNvSpPr txBox="1"/>
          <p:nvPr/>
        </p:nvSpPr>
        <p:spPr>
          <a:xfrm>
            <a:off x="2674027" y="1922463"/>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 name="TextBox 6">
            <a:extLst>
              <a:ext uri="{FF2B5EF4-FFF2-40B4-BE49-F238E27FC236}">
                <a16:creationId xmlns:a16="http://schemas.microsoft.com/office/drawing/2014/main" id="{0EA153C3-AA43-4A67-873C-90F8BF2A760B}"/>
              </a:ext>
            </a:extLst>
          </p:cNvPr>
          <p:cNvSpPr txBox="1"/>
          <p:nvPr/>
        </p:nvSpPr>
        <p:spPr>
          <a:xfrm>
            <a:off x="3116207" y="190674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cxnSp>
        <p:nvCxnSpPr>
          <p:cNvPr id="8" name="Straight Connector 7">
            <a:extLst>
              <a:ext uri="{FF2B5EF4-FFF2-40B4-BE49-F238E27FC236}">
                <a16:creationId xmlns:a16="http://schemas.microsoft.com/office/drawing/2014/main" id="{3F3F8776-6C8E-4D36-81D9-3F93772C3F36}"/>
              </a:ext>
            </a:extLst>
          </p:cNvPr>
          <p:cNvCxnSpPr>
            <a:cxnSpLocks/>
          </p:cNvCxnSpPr>
          <p:nvPr/>
        </p:nvCxnSpPr>
        <p:spPr>
          <a:xfrm>
            <a:off x="1314580" y="2464306"/>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D19F16C-E0D1-40F0-8BD3-C0B795BCFB7F}"/>
              </a:ext>
            </a:extLst>
          </p:cNvPr>
          <p:cNvSpPr txBox="1"/>
          <p:nvPr/>
        </p:nvSpPr>
        <p:spPr>
          <a:xfrm>
            <a:off x="3082814" y="23943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1" name="TextBox 10">
            <a:extLst>
              <a:ext uri="{FF2B5EF4-FFF2-40B4-BE49-F238E27FC236}">
                <a16:creationId xmlns:a16="http://schemas.microsoft.com/office/drawing/2014/main" id="{881BB615-FAE0-498A-B158-688B45BE4F57}"/>
              </a:ext>
            </a:extLst>
          </p:cNvPr>
          <p:cNvSpPr txBox="1"/>
          <p:nvPr/>
        </p:nvSpPr>
        <p:spPr>
          <a:xfrm>
            <a:off x="2623688" y="23943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2" name="TextBox 11">
            <a:extLst>
              <a:ext uri="{FF2B5EF4-FFF2-40B4-BE49-F238E27FC236}">
                <a16:creationId xmlns:a16="http://schemas.microsoft.com/office/drawing/2014/main" id="{614FC8E5-E60E-45F7-817D-6D85915ADF50}"/>
              </a:ext>
            </a:extLst>
          </p:cNvPr>
          <p:cNvSpPr txBox="1"/>
          <p:nvPr/>
        </p:nvSpPr>
        <p:spPr>
          <a:xfrm>
            <a:off x="2241792" y="129700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13" name="TextBox 12">
            <a:extLst>
              <a:ext uri="{FF2B5EF4-FFF2-40B4-BE49-F238E27FC236}">
                <a16:creationId xmlns:a16="http://schemas.microsoft.com/office/drawing/2014/main" id="{62F58BBE-3358-487E-B871-5FDB33C98775}"/>
              </a:ext>
            </a:extLst>
          </p:cNvPr>
          <p:cNvSpPr txBox="1"/>
          <p:nvPr/>
        </p:nvSpPr>
        <p:spPr>
          <a:xfrm>
            <a:off x="1732859" y="2394362"/>
            <a:ext cx="1025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sp>
        <p:nvSpPr>
          <p:cNvPr id="16" name="TextBox 15">
            <a:extLst>
              <a:ext uri="{FF2B5EF4-FFF2-40B4-BE49-F238E27FC236}">
                <a16:creationId xmlns:a16="http://schemas.microsoft.com/office/drawing/2014/main" id="{BE95BD0B-10C3-4E05-B7F7-D26ABB7CFD55}"/>
              </a:ext>
            </a:extLst>
          </p:cNvPr>
          <p:cNvSpPr txBox="1"/>
          <p:nvPr/>
        </p:nvSpPr>
        <p:spPr>
          <a:xfrm>
            <a:off x="3082814"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8" name="TextBox 17">
            <a:extLst>
              <a:ext uri="{FF2B5EF4-FFF2-40B4-BE49-F238E27FC236}">
                <a16:creationId xmlns:a16="http://schemas.microsoft.com/office/drawing/2014/main" id="{D0BF45E9-1E52-4615-BBA5-18034FE0B2D4}"/>
              </a:ext>
            </a:extLst>
          </p:cNvPr>
          <p:cNvSpPr txBox="1"/>
          <p:nvPr/>
        </p:nvSpPr>
        <p:spPr>
          <a:xfrm>
            <a:off x="2623687"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0" name="TextBox 19">
            <a:extLst>
              <a:ext uri="{FF2B5EF4-FFF2-40B4-BE49-F238E27FC236}">
                <a16:creationId xmlns:a16="http://schemas.microsoft.com/office/drawing/2014/main" id="{2A7B187C-0ADD-43B2-987E-453302DFC2BA}"/>
              </a:ext>
            </a:extLst>
          </p:cNvPr>
          <p:cNvSpPr txBox="1"/>
          <p:nvPr/>
        </p:nvSpPr>
        <p:spPr>
          <a:xfrm>
            <a:off x="2172714"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E6A48B17-E6A6-4AB7-A900-AD5B73B879FD}"/>
              </a:ext>
            </a:extLst>
          </p:cNvPr>
          <p:cNvSpPr txBox="1"/>
          <p:nvPr/>
        </p:nvSpPr>
        <p:spPr>
          <a:xfrm>
            <a:off x="1724955" y="2844970"/>
            <a:ext cx="5168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2" name="Straight Connector 21">
            <a:extLst>
              <a:ext uri="{FF2B5EF4-FFF2-40B4-BE49-F238E27FC236}">
                <a16:creationId xmlns:a16="http://schemas.microsoft.com/office/drawing/2014/main" id="{C78A33C6-488B-4EFA-B15D-0CC9602FECC8}"/>
              </a:ext>
            </a:extLst>
          </p:cNvPr>
          <p:cNvCxnSpPr>
            <a:cxnSpLocks/>
          </p:cNvCxnSpPr>
          <p:nvPr/>
        </p:nvCxnSpPr>
        <p:spPr>
          <a:xfrm>
            <a:off x="1315437" y="3367241"/>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47491A2-F136-4F30-91AB-3FAE4A4BF067}"/>
              </a:ext>
            </a:extLst>
          </p:cNvPr>
          <p:cNvSpPr txBox="1"/>
          <p:nvPr/>
        </p:nvSpPr>
        <p:spPr>
          <a:xfrm>
            <a:off x="3088676"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4" name="TextBox 23">
            <a:extLst>
              <a:ext uri="{FF2B5EF4-FFF2-40B4-BE49-F238E27FC236}">
                <a16:creationId xmlns:a16="http://schemas.microsoft.com/office/drawing/2014/main" id="{BFB35123-1612-4B47-B713-212C0AC3E005}"/>
              </a:ext>
            </a:extLst>
          </p:cNvPr>
          <p:cNvSpPr txBox="1"/>
          <p:nvPr/>
        </p:nvSpPr>
        <p:spPr>
          <a:xfrm>
            <a:off x="2629549"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2DA8A93E-1B07-4BEE-825E-B25461590761}"/>
              </a:ext>
            </a:extLst>
          </p:cNvPr>
          <p:cNvSpPr txBox="1"/>
          <p:nvPr/>
        </p:nvSpPr>
        <p:spPr>
          <a:xfrm>
            <a:off x="2178576"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6" name="TextBox 25">
            <a:extLst>
              <a:ext uri="{FF2B5EF4-FFF2-40B4-BE49-F238E27FC236}">
                <a16:creationId xmlns:a16="http://schemas.microsoft.com/office/drawing/2014/main" id="{8D753C75-9702-468F-A2A9-B0A1A925C5EA}"/>
              </a:ext>
            </a:extLst>
          </p:cNvPr>
          <p:cNvSpPr txBox="1"/>
          <p:nvPr/>
        </p:nvSpPr>
        <p:spPr>
          <a:xfrm>
            <a:off x="1732859"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7" name="TextBox 26">
            <a:extLst>
              <a:ext uri="{FF2B5EF4-FFF2-40B4-BE49-F238E27FC236}">
                <a16:creationId xmlns:a16="http://schemas.microsoft.com/office/drawing/2014/main" id="{5A7123E4-60CB-48D8-B52A-4D38A9419432}"/>
              </a:ext>
            </a:extLst>
          </p:cNvPr>
          <p:cNvSpPr txBox="1"/>
          <p:nvPr/>
        </p:nvSpPr>
        <p:spPr>
          <a:xfrm>
            <a:off x="1327312"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9" name="TextBox 28">
            <a:extLst>
              <a:ext uri="{FF2B5EF4-FFF2-40B4-BE49-F238E27FC236}">
                <a16:creationId xmlns:a16="http://schemas.microsoft.com/office/drawing/2014/main" id="{6D670AF1-42A2-4004-8832-C776B7B4AC9B}"/>
              </a:ext>
            </a:extLst>
          </p:cNvPr>
          <p:cNvSpPr txBox="1"/>
          <p:nvPr/>
        </p:nvSpPr>
        <p:spPr>
          <a:xfrm>
            <a:off x="3111922" y="1470966"/>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0</a:t>
            </a:r>
          </a:p>
        </p:txBody>
      </p:sp>
      <p:sp>
        <p:nvSpPr>
          <p:cNvPr id="30" name="TextBox 29">
            <a:extLst>
              <a:ext uri="{FF2B5EF4-FFF2-40B4-BE49-F238E27FC236}">
                <a16:creationId xmlns:a16="http://schemas.microsoft.com/office/drawing/2014/main" id="{5F52AC2B-CCE2-45A0-AECA-5D4B678D0D01}"/>
              </a:ext>
            </a:extLst>
          </p:cNvPr>
          <p:cNvSpPr txBox="1"/>
          <p:nvPr/>
        </p:nvSpPr>
        <p:spPr>
          <a:xfrm>
            <a:off x="916712" y="1962814"/>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31" name="TextBox 30">
            <a:extLst>
              <a:ext uri="{FF2B5EF4-FFF2-40B4-BE49-F238E27FC236}">
                <a16:creationId xmlns:a16="http://schemas.microsoft.com/office/drawing/2014/main" id="{D9FF4F80-7205-4120-8A2A-B3160AA46C25}"/>
              </a:ext>
            </a:extLst>
          </p:cNvPr>
          <p:cNvSpPr txBox="1"/>
          <p:nvPr/>
        </p:nvSpPr>
        <p:spPr>
          <a:xfrm>
            <a:off x="2469063" y="329257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Rectangle 31">
            <a:extLst>
              <a:ext uri="{FF2B5EF4-FFF2-40B4-BE49-F238E27FC236}">
                <a16:creationId xmlns:a16="http://schemas.microsoft.com/office/drawing/2014/main" id="{304232EE-601D-4882-A93E-565936042898}"/>
              </a:ext>
            </a:extLst>
          </p:cNvPr>
          <p:cNvSpPr/>
          <p:nvPr/>
        </p:nvSpPr>
        <p:spPr>
          <a:xfrm>
            <a:off x="7153649" y="542443"/>
            <a:ext cx="13319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£56</a:t>
            </a:r>
          </a:p>
        </p:txBody>
      </p:sp>
      <p:sp>
        <p:nvSpPr>
          <p:cNvPr id="28" name="Rectangle 27">
            <a:extLst>
              <a:ext uri="{FF2B5EF4-FFF2-40B4-BE49-F238E27FC236}">
                <a16:creationId xmlns:a16="http://schemas.microsoft.com/office/drawing/2014/main" id="{C2FCCB90-606A-4069-B7E2-9B677D076579}"/>
              </a:ext>
            </a:extLst>
          </p:cNvPr>
          <p:cNvSpPr/>
          <p:nvPr/>
        </p:nvSpPr>
        <p:spPr>
          <a:xfrm flipH="1">
            <a:off x="4605217" y="1668628"/>
            <a:ext cx="2966346" cy="584775"/>
          </a:xfrm>
          <a:prstGeom prst="rect">
            <a:avLst/>
          </a:prstGeom>
        </p:spPr>
        <p:txBody>
          <a:bodyPr wrap="square">
            <a:spAutoFit/>
          </a:bodyPr>
          <a:lstStyle/>
          <a:p>
            <a:r>
              <a:rPr lang="en-GB" sz="3200" b="1" dirty="0">
                <a:solidFill>
                  <a:srgbClr val="FF0000"/>
                </a:solidFill>
              </a:rPr>
              <a:t>1 week = £3.50</a:t>
            </a:r>
            <a:endParaRPr lang="en-GB" sz="3200" dirty="0">
              <a:solidFill>
                <a:srgbClr val="FF0000"/>
              </a:solidFill>
            </a:endParaRPr>
          </a:p>
        </p:txBody>
      </p:sp>
      <p:sp>
        <p:nvSpPr>
          <p:cNvPr id="33" name="Rectangle 32">
            <a:extLst>
              <a:ext uri="{FF2B5EF4-FFF2-40B4-BE49-F238E27FC236}">
                <a16:creationId xmlns:a16="http://schemas.microsoft.com/office/drawing/2014/main" id="{1A67B55F-FB5B-462E-B4D3-19AE825CC3F6}"/>
              </a:ext>
            </a:extLst>
          </p:cNvPr>
          <p:cNvSpPr/>
          <p:nvPr/>
        </p:nvSpPr>
        <p:spPr>
          <a:xfrm flipH="1">
            <a:off x="4436405" y="2600249"/>
            <a:ext cx="1926449" cy="584775"/>
          </a:xfrm>
          <a:prstGeom prst="rect">
            <a:avLst/>
          </a:prstGeom>
        </p:spPr>
        <p:txBody>
          <a:bodyPr wrap="square">
            <a:spAutoFit/>
          </a:bodyPr>
          <a:lstStyle/>
          <a:p>
            <a:r>
              <a:rPr lang="en-GB" sz="3200" b="1" dirty="0">
                <a:solidFill>
                  <a:srgbClr val="FF0000"/>
                </a:solidFill>
              </a:rPr>
              <a:t>2 weeks =</a:t>
            </a:r>
            <a:endParaRPr lang="en-GB" sz="3200" dirty="0">
              <a:solidFill>
                <a:srgbClr val="FF0000"/>
              </a:solidFill>
            </a:endParaRPr>
          </a:p>
        </p:txBody>
      </p:sp>
      <p:sp>
        <p:nvSpPr>
          <p:cNvPr id="34" name="Rectangle 33">
            <a:extLst>
              <a:ext uri="{FF2B5EF4-FFF2-40B4-BE49-F238E27FC236}">
                <a16:creationId xmlns:a16="http://schemas.microsoft.com/office/drawing/2014/main" id="{63926090-C1F0-46EA-9092-E8209C03965C}"/>
              </a:ext>
            </a:extLst>
          </p:cNvPr>
          <p:cNvSpPr/>
          <p:nvPr/>
        </p:nvSpPr>
        <p:spPr>
          <a:xfrm flipH="1">
            <a:off x="4224565" y="3531870"/>
            <a:ext cx="2138289" cy="584775"/>
          </a:xfrm>
          <a:prstGeom prst="rect">
            <a:avLst/>
          </a:prstGeom>
        </p:spPr>
        <p:txBody>
          <a:bodyPr wrap="square">
            <a:spAutoFit/>
          </a:bodyPr>
          <a:lstStyle/>
          <a:p>
            <a:r>
              <a:rPr lang="en-GB" sz="3200" b="1" dirty="0">
                <a:solidFill>
                  <a:srgbClr val="FF0000"/>
                </a:solidFill>
              </a:rPr>
              <a:t>16 weeks = </a:t>
            </a:r>
            <a:endParaRPr lang="en-GB" sz="3200" dirty="0">
              <a:solidFill>
                <a:srgbClr val="FF0000"/>
              </a:solidFill>
            </a:endParaRPr>
          </a:p>
        </p:txBody>
      </p:sp>
      <p:sp>
        <p:nvSpPr>
          <p:cNvPr id="35" name="Rectangle 34">
            <a:extLst>
              <a:ext uri="{FF2B5EF4-FFF2-40B4-BE49-F238E27FC236}">
                <a16:creationId xmlns:a16="http://schemas.microsoft.com/office/drawing/2014/main" id="{E633E7E2-6A82-4430-9101-DDF9E33D1A05}"/>
              </a:ext>
            </a:extLst>
          </p:cNvPr>
          <p:cNvSpPr/>
          <p:nvPr/>
        </p:nvSpPr>
        <p:spPr>
          <a:xfrm flipH="1">
            <a:off x="6163998" y="2599490"/>
            <a:ext cx="657725" cy="584775"/>
          </a:xfrm>
          <a:prstGeom prst="rect">
            <a:avLst/>
          </a:prstGeom>
        </p:spPr>
        <p:txBody>
          <a:bodyPr wrap="square">
            <a:spAutoFit/>
          </a:bodyPr>
          <a:lstStyle/>
          <a:p>
            <a:r>
              <a:rPr lang="en-GB" sz="3200" b="1" dirty="0">
                <a:solidFill>
                  <a:srgbClr val="FF0000"/>
                </a:solidFill>
              </a:rPr>
              <a:t>£7</a:t>
            </a:r>
            <a:endParaRPr lang="en-GB" sz="3200" dirty="0">
              <a:solidFill>
                <a:srgbClr val="FF0000"/>
              </a:solidFill>
            </a:endParaRPr>
          </a:p>
        </p:txBody>
      </p:sp>
      <p:sp>
        <p:nvSpPr>
          <p:cNvPr id="36" name="Rectangle 35">
            <a:extLst>
              <a:ext uri="{FF2B5EF4-FFF2-40B4-BE49-F238E27FC236}">
                <a16:creationId xmlns:a16="http://schemas.microsoft.com/office/drawing/2014/main" id="{E337A085-5BDC-4F1C-AFEF-54CB470D5702}"/>
              </a:ext>
            </a:extLst>
          </p:cNvPr>
          <p:cNvSpPr/>
          <p:nvPr/>
        </p:nvSpPr>
        <p:spPr>
          <a:xfrm flipH="1">
            <a:off x="6132464" y="3531869"/>
            <a:ext cx="918875" cy="584775"/>
          </a:xfrm>
          <a:prstGeom prst="rect">
            <a:avLst/>
          </a:prstGeom>
        </p:spPr>
        <p:txBody>
          <a:bodyPr wrap="square">
            <a:spAutoFit/>
          </a:bodyPr>
          <a:lstStyle/>
          <a:p>
            <a:r>
              <a:rPr lang="en-GB" sz="3200" b="1" dirty="0">
                <a:solidFill>
                  <a:srgbClr val="FF0000"/>
                </a:solidFill>
              </a:rPr>
              <a:t>£56</a:t>
            </a:r>
            <a:endParaRPr lang="en-GB" sz="3200" dirty="0">
              <a:solidFill>
                <a:srgbClr val="FF0000"/>
              </a:solidFill>
            </a:endParaRPr>
          </a:p>
        </p:txBody>
      </p:sp>
      <p:cxnSp>
        <p:nvCxnSpPr>
          <p:cNvPr id="37" name="Straight Arrow Connector 36">
            <a:extLst>
              <a:ext uri="{FF2B5EF4-FFF2-40B4-BE49-F238E27FC236}">
                <a16:creationId xmlns:a16="http://schemas.microsoft.com/office/drawing/2014/main" id="{F77441EA-BA2B-4A38-B146-1198DD93F065}"/>
              </a:ext>
            </a:extLst>
          </p:cNvPr>
          <p:cNvCxnSpPr/>
          <p:nvPr/>
        </p:nvCxnSpPr>
        <p:spPr>
          <a:xfrm>
            <a:off x="5152656" y="225796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57B6CD62-6452-4D3E-9D62-07B939B0A90C}"/>
              </a:ext>
            </a:extLst>
          </p:cNvPr>
          <p:cNvSpPr/>
          <p:nvPr/>
        </p:nvSpPr>
        <p:spPr>
          <a:xfrm>
            <a:off x="5236530" y="216483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9" name="Straight Arrow Connector 38">
            <a:extLst>
              <a:ext uri="{FF2B5EF4-FFF2-40B4-BE49-F238E27FC236}">
                <a16:creationId xmlns:a16="http://schemas.microsoft.com/office/drawing/2014/main" id="{C6D48F9D-5E02-47C6-97EC-CE37535DA2AB}"/>
              </a:ext>
            </a:extLst>
          </p:cNvPr>
          <p:cNvCxnSpPr/>
          <p:nvPr/>
        </p:nvCxnSpPr>
        <p:spPr>
          <a:xfrm>
            <a:off x="5152656" y="324288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5244F7B9-9229-4504-ACC9-A6CD24FC6103}"/>
              </a:ext>
            </a:extLst>
          </p:cNvPr>
          <p:cNvSpPr/>
          <p:nvPr/>
        </p:nvSpPr>
        <p:spPr>
          <a:xfrm>
            <a:off x="5236530" y="314975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41" name="Rectangle 40">
            <a:extLst>
              <a:ext uri="{FF2B5EF4-FFF2-40B4-BE49-F238E27FC236}">
                <a16:creationId xmlns:a16="http://schemas.microsoft.com/office/drawing/2014/main" id="{0381ADF9-3600-49A2-A8A5-A5AD6CA9AF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53340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fade">
                                      <p:cBhvr>
                                        <p:cTn id="58" dur="500"/>
                                        <p:tgtEl>
                                          <p:spTgt spid="15"/>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fade">
                                      <p:cBhvr>
                                        <p:cTn id="63" dur="500"/>
                                        <p:tgtEl>
                                          <p:spTgt spid="16"/>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500"/>
                                        <p:tgtEl>
                                          <p:spTgt spid="18"/>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0"/>
                                        </p:tgtEl>
                                        <p:attrNameLst>
                                          <p:attrName>style.visibility</p:attrName>
                                        </p:attrNameLst>
                                      </p:cBhvr>
                                      <p:to>
                                        <p:strVal val="visible"/>
                                      </p:to>
                                    </p:set>
                                    <p:animEffect transition="in" filter="fade">
                                      <p:cBhvr>
                                        <p:cTn id="73" dur="500"/>
                                        <p:tgtEl>
                                          <p:spTgt spid="20"/>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1"/>
                                        </p:tgtEl>
                                        <p:attrNameLst>
                                          <p:attrName>style.visibility</p:attrName>
                                        </p:attrNameLst>
                                      </p:cBhvr>
                                      <p:to>
                                        <p:strVal val="visible"/>
                                      </p:to>
                                    </p:set>
                                    <p:animEffect transition="in" filter="fade">
                                      <p:cBhvr>
                                        <p:cTn id="78" dur="500"/>
                                        <p:tgtEl>
                                          <p:spTgt spid="21"/>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fade">
                                      <p:cBhvr>
                                        <p:cTn id="93" dur="500"/>
                                        <p:tgtEl>
                                          <p:spTgt spid="25"/>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fade">
                                      <p:cBhvr>
                                        <p:cTn id="103" dur="500"/>
                                        <p:tgtEl>
                                          <p:spTgt spid="27"/>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2"/>
                                        </p:tgtEl>
                                        <p:attrNameLst>
                                          <p:attrName>style.visibility</p:attrName>
                                        </p:attrNameLst>
                                      </p:cBhvr>
                                      <p:to>
                                        <p:strVal val="visible"/>
                                      </p:to>
                                    </p:set>
                                    <p:animEffect transition="in" filter="fade">
                                      <p:cBhvr>
                                        <p:cTn id="108" dur="500"/>
                                        <p:tgtEl>
                                          <p:spTgt spid="3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fade">
                                      <p:cBhvr>
                                        <p:cTn id="113" dur="500"/>
                                        <p:tgtEl>
                                          <p:spTgt spid="28"/>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par>
                                <p:cTn id="124" presetID="10" presetClass="entr" presetSubtype="0" fill="hold" nodeType="with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5"/>
                                        </p:tgtEl>
                                        <p:attrNameLst>
                                          <p:attrName>style.visibility</p:attrName>
                                        </p:attrNameLst>
                                      </p:cBhvr>
                                      <p:to>
                                        <p:strVal val="visible"/>
                                      </p:to>
                                    </p:set>
                                    <p:animEffect transition="in" filter="fade">
                                      <p:cBhvr>
                                        <p:cTn id="131" dur="500"/>
                                        <p:tgtEl>
                                          <p:spTgt spid="3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4"/>
                                        </p:tgtEl>
                                        <p:attrNameLst>
                                          <p:attrName>style.visibility</p:attrName>
                                        </p:attrNameLst>
                                      </p:cBhvr>
                                      <p:to>
                                        <p:strVal val="visible"/>
                                      </p:to>
                                    </p:set>
                                    <p:animEffect transition="in" filter="fade">
                                      <p:cBhvr>
                                        <p:cTn id="136" dur="500"/>
                                        <p:tgtEl>
                                          <p:spTgt spid="3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par>
                                <p:cTn id="142" presetID="10" presetClass="entr" presetSubtype="0" fill="hold" nodeType="withEffect">
                                  <p:stCondLst>
                                    <p:cond delay="0"/>
                                  </p:stCondLst>
                                  <p:childTnLst>
                                    <p:set>
                                      <p:cBhvr>
                                        <p:cTn id="143" dur="1" fill="hold">
                                          <p:stCondLst>
                                            <p:cond delay="0"/>
                                          </p:stCondLst>
                                        </p:cTn>
                                        <p:tgtEl>
                                          <p:spTgt spid="39"/>
                                        </p:tgtEl>
                                        <p:attrNameLst>
                                          <p:attrName>style.visibility</p:attrName>
                                        </p:attrNameLst>
                                      </p:cBhvr>
                                      <p:to>
                                        <p:strVal val="visible"/>
                                      </p:to>
                                    </p:set>
                                    <p:animEffect transition="in" filter="fade">
                                      <p:cBhvr>
                                        <p:cTn id="144" dur="500"/>
                                        <p:tgtEl>
                                          <p:spTgt spid="39"/>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36"/>
                                        </p:tgtEl>
                                        <p:attrNameLst>
                                          <p:attrName>style.visibility</p:attrName>
                                        </p:attrNameLst>
                                      </p:cBhvr>
                                      <p:to>
                                        <p:strVal val="visible"/>
                                      </p:to>
                                    </p:set>
                                    <p:animEffect transition="in" filter="fade">
                                      <p:cBhvr>
                                        <p:cTn id="14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9" grpId="0"/>
      <p:bldP spid="11" grpId="0"/>
      <p:bldP spid="12" grpId="0"/>
      <p:bldP spid="13" grpId="0"/>
      <p:bldP spid="16" grpId="0"/>
      <p:bldP spid="18" grpId="0"/>
      <p:bldP spid="20" grpId="0"/>
      <p:bldP spid="21" grpId="0"/>
      <p:bldP spid="23" grpId="0"/>
      <p:bldP spid="24" grpId="0"/>
      <p:bldP spid="25" grpId="0"/>
      <p:bldP spid="26" grpId="0"/>
      <p:bldP spid="27" grpId="0"/>
      <p:bldP spid="29" grpId="0"/>
      <p:bldP spid="30" grpId="0"/>
      <p:bldP spid="31" grpId="0"/>
      <p:bldP spid="32" grpId="0"/>
      <p:bldP spid="28" grpId="0"/>
      <p:bldP spid="33" grpId="0"/>
      <p:bldP spid="34" grpId="0"/>
      <p:bldP spid="35" grpId="0"/>
      <p:bldP spid="36" grpId="0"/>
      <p:bldP spid="38" grpId="0"/>
      <p:bldP spid="40"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err="1"/>
              <a:t>Halid</a:t>
            </a:r>
            <a:r>
              <a:rPr lang="en-US" sz="3200" b="1" dirty="0"/>
              <a:t> makes a sequence of 5 numbers.</a:t>
            </a:r>
          </a:p>
          <a:p>
            <a:r>
              <a:rPr lang="en-US" sz="3200" b="1" dirty="0"/>
              <a:t>The first number is 2</a:t>
            </a:r>
          </a:p>
          <a:p>
            <a:r>
              <a:rPr lang="en-US" sz="3200" b="1" dirty="0"/>
              <a:t>The last number is 18</a:t>
            </a:r>
          </a:p>
          <a:p>
            <a:r>
              <a:rPr lang="en-US" sz="3200" b="1" dirty="0"/>
              <a:t>His rule is to add the same amount each time.</a:t>
            </a:r>
          </a:p>
          <a:p>
            <a:r>
              <a:rPr lang="en-US" sz="3200" b="1" dirty="0"/>
              <a:t>Write in the missing numbers.</a:t>
            </a:r>
          </a:p>
        </p:txBody>
      </p:sp>
      <p:pic>
        <p:nvPicPr>
          <p:cNvPr id="13314" name="Picture 2">
            <a:extLst>
              <a:ext uri="{FF2B5EF4-FFF2-40B4-BE49-F238E27FC236}">
                <a16:creationId xmlns:a16="http://schemas.microsoft.com/office/drawing/2014/main" id="{B7B17910-0518-46FE-ACA0-6EC54A6734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016" y="2779868"/>
            <a:ext cx="7055781" cy="1019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Up 4">
            <a:extLst>
              <a:ext uri="{FF2B5EF4-FFF2-40B4-BE49-F238E27FC236}">
                <a16:creationId xmlns:a16="http://schemas.microsoft.com/office/drawing/2014/main" id="{DEE8ED22-2D39-4A41-B072-01B784B35A01}"/>
              </a:ext>
            </a:extLst>
          </p:cNvPr>
          <p:cNvSpPr/>
          <p:nvPr/>
        </p:nvSpPr>
        <p:spPr>
          <a:xfrm>
            <a:off x="2771333" y="3781322"/>
            <a:ext cx="1597467"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Up 5">
            <a:extLst>
              <a:ext uri="{FF2B5EF4-FFF2-40B4-BE49-F238E27FC236}">
                <a16:creationId xmlns:a16="http://schemas.microsoft.com/office/drawing/2014/main" id="{AA3177A9-D86F-4503-A671-B5C9522A0092}"/>
              </a:ext>
            </a:extLst>
          </p:cNvPr>
          <p:cNvSpPr/>
          <p:nvPr/>
        </p:nvSpPr>
        <p:spPr>
          <a:xfrm>
            <a:off x="4060368" y="3785199"/>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Up 6">
            <a:extLst>
              <a:ext uri="{FF2B5EF4-FFF2-40B4-BE49-F238E27FC236}">
                <a16:creationId xmlns:a16="http://schemas.microsoft.com/office/drawing/2014/main" id="{1DF05C09-6AC1-4AC1-BBCD-F3D1DC1F2AEE}"/>
              </a:ext>
            </a:extLst>
          </p:cNvPr>
          <p:cNvSpPr/>
          <p:nvPr/>
        </p:nvSpPr>
        <p:spPr>
          <a:xfrm>
            <a:off x="5486107" y="3789076"/>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Up 7">
            <a:extLst>
              <a:ext uri="{FF2B5EF4-FFF2-40B4-BE49-F238E27FC236}">
                <a16:creationId xmlns:a16="http://schemas.microsoft.com/office/drawing/2014/main" id="{BBA12BBC-30F6-40EE-9734-75523121F33A}"/>
              </a:ext>
            </a:extLst>
          </p:cNvPr>
          <p:cNvSpPr/>
          <p:nvPr/>
        </p:nvSpPr>
        <p:spPr>
          <a:xfrm>
            <a:off x="6775142" y="3778885"/>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3607EB21-147E-4B07-AC54-FA6C9E8031FC}"/>
              </a:ext>
            </a:extLst>
          </p:cNvPr>
          <p:cNvSpPr txBox="1"/>
          <p:nvPr/>
        </p:nvSpPr>
        <p:spPr>
          <a:xfrm>
            <a:off x="2322912" y="4808475"/>
            <a:ext cx="5466389" cy="584775"/>
          </a:xfrm>
          <a:prstGeom prst="rect">
            <a:avLst/>
          </a:prstGeom>
          <a:noFill/>
        </p:spPr>
        <p:txBody>
          <a:bodyPr wrap="square" rtlCol="0">
            <a:spAutoFit/>
          </a:bodyPr>
          <a:lstStyle/>
          <a:p>
            <a:r>
              <a:rPr lang="en-GB" sz="3200" b="1" dirty="0">
                <a:solidFill>
                  <a:srgbClr val="FF0000"/>
                </a:solidFill>
              </a:rPr>
              <a:t>4 equal jumps</a:t>
            </a:r>
          </a:p>
        </p:txBody>
      </p:sp>
      <p:sp>
        <p:nvSpPr>
          <p:cNvPr id="10" name="TextBox 9">
            <a:extLst>
              <a:ext uri="{FF2B5EF4-FFF2-40B4-BE49-F238E27FC236}">
                <a16:creationId xmlns:a16="http://schemas.microsoft.com/office/drawing/2014/main" id="{F635809B-FBE1-4001-9152-6B92648201A1}"/>
              </a:ext>
            </a:extLst>
          </p:cNvPr>
          <p:cNvSpPr txBox="1"/>
          <p:nvPr/>
        </p:nvSpPr>
        <p:spPr>
          <a:xfrm>
            <a:off x="2322911" y="5335914"/>
            <a:ext cx="5466389" cy="584775"/>
          </a:xfrm>
          <a:prstGeom prst="rect">
            <a:avLst/>
          </a:prstGeom>
          <a:noFill/>
        </p:spPr>
        <p:txBody>
          <a:bodyPr wrap="square" rtlCol="0">
            <a:spAutoFit/>
          </a:bodyPr>
          <a:lstStyle/>
          <a:p>
            <a:r>
              <a:rPr lang="en-GB" sz="3200" b="1" dirty="0">
                <a:solidFill>
                  <a:srgbClr val="FF0000"/>
                </a:solidFill>
              </a:rPr>
              <a:t>a difference of 16</a:t>
            </a:r>
          </a:p>
        </p:txBody>
      </p:sp>
      <p:sp>
        <p:nvSpPr>
          <p:cNvPr id="11" name="TextBox 10">
            <a:extLst>
              <a:ext uri="{FF2B5EF4-FFF2-40B4-BE49-F238E27FC236}">
                <a16:creationId xmlns:a16="http://schemas.microsoft.com/office/drawing/2014/main" id="{C68AE223-F4D0-44CB-AB44-8C0CD8279170}"/>
              </a:ext>
            </a:extLst>
          </p:cNvPr>
          <p:cNvSpPr txBox="1"/>
          <p:nvPr/>
        </p:nvSpPr>
        <p:spPr>
          <a:xfrm>
            <a:off x="2322910" y="5815353"/>
            <a:ext cx="4301232" cy="584775"/>
          </a:xfrm>
          <a:prstGeom prst="rect">
            <a:avLst/>
          </a:prstGeom>
          <a:noFill/>
        </p:spPr>
        <p:txBody>
          <a:bodyPr wrap="square" rtlCol="0">
            <a:spAutoFit/>
          </a:bodyPr>
          <a:lstStyle/>
          <a:p>
            <a:r>
              <a:rPr lang="en-GB" sz="3200" b="1" dirty="0">
                <a:solidFill>
                  <a:srgbClr val="FF0000"/>
                </a:solidFill>
              </a:rPr>
              <a:t>16 ÷ 4 = 4</a:t>
            </a:r>
          </a:p>
        </p:txBody>
      </p:sp>
      <p:sp>
        <p:nvSpPr>
          <p:cNvPr id="12" name="TextBox 11">
            <a:extLst>
              <a:ext uri="{FF2B5EF4-FFF2-40B4-BE49-F238E27FC236}">
                <a16:creationId xmlns:a16="http://schemas.microsoft.com/office/drawing/2014/main" id="{43BCAC9E-0CFB-48E9-87AF-BC045B4F3577}"/>
              </a:ext>
            </a:extLst>
          </p:cNvPr>
          <p:cNvSpPr txBox="1"/>
          <p:nvPr/>
        </p:nvSpPr>
        <p:spPr>
          <a:xfrm>
            <a:off x="4185559" y="5820209"/>
            <a:ext cx="7747703" cy="584775"/>
          </a:xfrm>
          <a:prstGeom prst="rect">
            <a:avLst/>
          </a:prstGeom>
          <a:noFill/>
        </p:spPr>
        <p:txBody>
          <a:bodyPr wrap="square" rtlCol="0">
            <a:spAutoFit/>
          </a:bodyPr>
          <a:lstStyle/>
          <a:p>
            <a:r>
              <a:rPr lang="en-GB" sz="3200" b="1" dirty="0">
                <a:solidFill>
                  <a:srgbClr val="FF0000"/>
                </a:solidFill>
              </a:rPr>
              <a:t>…so it’s an increase of 4 with each jump</a:t>
            </a:r>
          </a:p>
        </p:txBody>
      </p:sp>
      <p:sp>
        <p:nvSpPr>
          <p:cNvPr id="13" name="TextBox 12">
            <a:extLst>
              <a:ext uri="{FF2B5EF4-FFF2-40B4-BE49-F238E27FC236}">
                <a16:creationId xmlns:a16="http://schemas.microsoft.com/office/drawing/2014/main" id="{669F95AA-4682-48E2-9713-A37B575AB8B8}"/>
              </a:ext>
            </a:extLst>
          </p:cNvPr>
          <p:cNvSpPr txBox="1"/>
          <p:nvPr/>
        </p:nvSpPr>
        <p:spPr>
          <a:xfrm>
            <a:off x="3959988" y="2996688"/>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98D665A5-4410-4794-A70D-84C61F769F8C}"/>
              </a:ext>
            </a:extLst>
          </p:cNvPr>
          <p:cNvSpPr txBox="1"/>
          <p:nvPr/>
        </p:nvSpPr>
        <p:spPr>
          <a:xfrm>
            <a:off x="5172154" y="2996688"/>
            <a:ext cx="9097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15" name="TextBox 14">
            <a:extLst>
              <a:ext uri="{FF2B5EF4-FFF2-40B4-BE49-F238E27FC236}">
                <a16:creationId xmlns:a16="http://schemas.microsoft.com/office/drawing/2014/main" id="{773AD825-5C63-493C-8726-8B7227D41388}"/>
              </a:ext>
            </a:extLst>
          </p:cNvPr>
          <p:cNvSpPr txBox="1"/>
          <p:nvPr/>
        </p:nvSpPr>
        <p:spPr>
          <a:xfrm>
            <a:off x="6497533" y="2996475"/>
            <a:ext cx="9097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14</a:t>
            </a:r>
          </a:p>
        </p:txBody>
      </p:sp>
      <p:sp>
        <p:nvSpPr>
          <p:cNvPr id="16" name="Rectangle 15">
            <a:extLst>
              <a:ext uri="{FF2B5EF4-FFF2-40B4-BE49-F238E27FC236}">
                <a16:creationId xmlns:a16="http://schemas.microsoft.com/office/drawing/2014/main" id="{099A5DF9-6C82-4AEA-BF6B-8F5AFC30478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5359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p:bldP spid="10" grpId="0"/>
      <p:bldP spid="11" grpId="0"/>
      <p:bldP spid="12" grpId="0"/>
      <p:bldP spid="13" grpId="0"/>
      <p:bldP spid="14" grpId="0"/>
      <p:bldP spid="15"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2C48FFC-16A0-48F5-A72D-ACDD20E39C1B}"/>
              </a:ext>
            </a:extLst>
          </p:cNvPr>
          <p:cNvPicPr>
            <a:picLocks noChangeAspect="1"/>
          </p:cNvPicPr>
          <p:nvPr/>
        </p:nvPicPr>
        <p:blipFill>
          <a:blip r:embed="rId3"/>
          <a:stretch>
            <a:fillRect/>
          </a:stretch>
        </p:blipFill>
        <p:spPr>
          <a:xfrm>
            <a:off x="351964" y="2640707"/>
            <a:ext cx="11150445" cy="4097717"/>
          </a:xfrm>
          <a:prstGeom prst="rect">
            <a:avLst/>
          </a:prstGeom>
        </p:spPr>
      </p:pic>
      <p:sp>
        <p:nvSpPr>
          <p:cNvPr id="2" name="Rectangle 1">
            <a:extLst>
              <a:ext uri="{FF2B5EF4-FFF2-40B4-BE49-F238E27FC236}">
                <a16:creationId xmlns:a16="http://schemas.microsoft.com/office/drawing/2014/main" id="{98745668-5F8B-4124-BD45-DF17EF5F0E72}"/>
              </a:ext>
            </a:extLst>
          </p:cNvPr>
          <p:cNvSpPr/>
          <p:nvPr/>
        </p:nvSpPr>
        <p:spPr>
          <a:xfrm>
            <a:off x="56123" y="50000"/>
            <a:ext cx="8436733"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PQ is a straight line. Calculate the size of angle x.</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3D63AC90-CE95-4AAE-BFCF-2867B27ABA0A}"/>
              </a:ext>
            </a:extLst>
          </p:cNvPr>
          <p:cNvSpPr/>
          <p:nvPr/>
        </p:nvSpPr>
        <p:spPr>
          <a:xfrm>
            <a:off x="3983789" y="278281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1620FD7D-F31F-43C1-BB43-5E84DF5190E3}"/>
              </a:ext>
            </a:extLst>
          </p:cNvPr>
          <p:cNvSpPr/>
          <p:nvPr/>
        </p:nvSpPr>
        <p:spPr>
          <a:xfrm>
            <a:off x="4471256" y="74102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6" name="Rectangle 5">
            <a:extLst>
              <a:ext uri="{FF2B5EF4-FFF2-40B4-BE49-F238E27FC236}">
                <a16:creationId xmlns:a16="http://schemas.microsoft.com/office/drawing/2014/main" id="{B3DC3E47-0EE1-4072-BC13-110512FC8C8F}"/>
              </a:ext>
            </a:extLst>
          </p:cNvPr>
          <p:cNvSpPr/>
          <p:nvPr/>
        </p:nvSpPr>
        <p:spPr>
          <a:xfrm>
            <a:off x="4471256" y="178010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- 47° - 26°</a:t>
            </a:r>
          </a:p>
        </p:txBody>
      </p:sp>
      <p:sp>
        <p:nvSpPr>
          <p:cNvPr id="7" name="Rectangle 6">
            <a:extLst>
              <a:ext uri="{FF2B5EF4-FFF2-40B4-BE49-F238E27FC236}">
                <a16:creationId xmlns:a16="http://schemas.microsoft.com/office/drawing/2014/main" id="{9449D35B-B4B4-426B-9045-3F98CF8147FB}"/>
              </a:ext>
            </a:extLst>
          </p:cNvPr>
          <p:cNvSpPr/>
          <p:nvPr/>
        </p:nvSpPr>
        <p:spPr>
          <a:xfrm>
            <a:off x="4471256" y="230332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- 73°</a:t>
            </a:r>
          </a:p>
        </p:txBody>
      </p:sp>
      <p:sp>
        <p:nvSpPr>
          <p:cNvPr id="8" name="Rectangle 7">
            <a:extLst>
              <a:ext uri="{FF2B5EF4-FFF2-40B4-BE49-F238E27FC236}">
                <a16:creationId xmlns:a16="http://schemas.microsoft.com/office/drawing/2014/main" id="{DEBFF0FC-0AE0-4AFC-B938-541BDF6B889C}"/>
              </a:ext>
            </a:extLst>
          </p:cNvPr>
          <p:cNvSpPr/>
          <p:nvPr/>
        </p:nvSpPr>
        <p:spPr>
          <a:xfrm>
            <a:off x="4471256" y="283100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107°</a:t>
            </a:r>
          </a:p>
        </p:txBody>
      </p:sp>
      <p:sp>
        <p:nvSpPr>
          <p:cNvPr id="9" name="Rectangle 8">
            <a:extLst>
              <a:ext uri="{FF2B5EF4-FFF2-40B4-BE49-F238E27FC236}">
                <a16:creationId xmlns:a16="http://schemas.microsoft.com/office/drawing/2014/main" id="{A6D386FF-4F48-410A-A341-1F8975CE1C0E}"/>
              </a:ext>
            </a:extLst>
          </p:cNvPr>
          <p:cNvSpPr/>
          <p:nvPr/>
        </p:nvSpPr>
        <p:spPr>
          <a:xfrm>
            <a:off x="5371684" y="4202139"/>
            <a:ext cx="1494336" cy="646331"/>
          </a:xfrm>
          <a:prstGeom prst="rect">
            <a:avLst/>
          </a:prstGeom>
        </p:spPr>
        <p:txBody>
          <a:bodyPr wrap="square">
            <a:spAutoFit/>
          </a:bodyPr>
          <a:lstStyle/>
          <a:p>
            <a:r>
              <a:rPr lang="en-GB" sz="3600" b="1" dirty="0">
                <a:solidFill>
                  <a:srgbClr val="FF0000"/>
                </a:solidFill>
                <a:latin typeface="Arial Black" panose="020B0A04020102020204" pitchFamily="34" charset="0"/>
              </a:rPr>
              <a:t>107°</a:t>
            </a:r>
          </a:p>
        </p:txBody>
      </p:sp>
      <p:sp>
        <p:nvSpPr>
          <p:cNvPr id="10" name="Rectangle 9">
            <a:extLst>
              <a:ext uri="{FF2B5EF4-FFF2-40B4-BE49-F238E27FC236}">
                <a16:creationId xmlns:a16="http://schemas.microsoft.com/office/drawing/2014/main" id="{6F0581A4-21E7-4B1B-8013-7C23957A91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06421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A9170DB-1F91-4B95-8AC4-FAAE270DDF17}"/>
              </a:ext>
            </a:extLst>
          </p:cNvPr>
          <p:cNvSpPr/>
          <p:nvPr/>
        </p:nvSpPr>
        <p:spPr>
          <a:xfrm>
            <a:off x="140680" y="70340"/>
            <a:ext cx="1008801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a square with an area of 64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a:t>
            </a:r>
          </a:p>
        </p:txBody>
      </p:sp>
      <p:sp>
        <p:nvSpPr>
          <p:cNvPr id="3" name="Rectangle 2">
            <a:extLst>
              <a:ext uri="{FF2B5EF4-FFF2-40B4-BE49-F238E27FC236}">
                <a16:creationId xmlns:a16="http://schemas.microsoft.com/office/drawing/2014/main" id="{2DDA0781-F911-4FE1-841C-CBDC515E798F}"/>
              </a:ext>
            </a:extLst>
          </p:cNvPr>
          <p:cNvSpPr/>
          <p:nvPr/>
        </p:nvSpPr>
        <p:spPr>
          <a:xfrm>
            <a:off x="140680" y="3114979"/>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Now give an example of a rectangle with an area of 64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but a different perimeter.</a:t>
            </a:r>
          </a:p>
        </p:txBody>
      </p:sp>
      <p:sp>
        <p:nvSpPr>
          <p:cNvPr id="5" name="Rectangle 4">
            <a:extLst>
              <a:ext uri="{FF2B5EF4-FFF2-40B4-BE49-F238E27FC236}">
                <a16:creationId xmlns:a16="http://schemas.microsoft.com/office/drawing/2014/main" id="{1975F9DF-EB55-424F-A1A1-1BCF774DAA4E}"/>
              </a:ext>
            </a:extLst>
          </p:cNvPr>
          <p:cNvSpPr/>
          <p:nvPr/>
        </p:nvSpPr>
        <p:spPr>
          <a:xfrm>
            <a:off x="930442" y="1090863"/>
            <a:ext cx="1620000" cy="1620253"/>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FBB59C2-4C47-4818-AD69-9521B422B312}"/>
              </a:ext>
            </a:extLst>
          </p:cNvPr>
          <p:cNvSpPr/>
          <p:nvPr/>
        </p:nvSpPr>
        <p:spPr>
          <a:xfrm>
            <a:off x="3842434" y="829253"/>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64 cm²</a:t>
            </a:r>
          </a:p>
        </p:txBody>
      </p:sp>
      <p:sp>
        <p:nvSpPr>
          <p:cNvPr id="7" name="Rectangle 6">
            <a:extLst>
              <a:ext uri="{FF2B5EF4-FFF2-40B4-BE49-F238E27FC236}">
                <a16:creationId xmlns:a16="http://schemas.microsoft.com/office/drawing/2014/main" id="{D4F6B883-D766-45A2-A216-9D8A35A171E5}"/>
              </a:ext>
            </a:extLst>
          </p:cNvPr>
          <p:cNvSpPr/>
          <p:nvPr/>
        </p:nvSpPr>
        <p:spPr>
          <a:xfrm>
            <a:off x="3946708" y="8294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8 cm</a:t>
            </a:r>
          </a:p>
        </p:txBody>
      </p:sp>
      <p:sp>
        <p:nvSpPr>
          <p:cNvPr id="8" name="Rectangle 7">
            <a:extLst>
              <a:ext uri="{FF2B5EF4-FFF2-40B4-BE49-F238E27FC236}">
                <a16:creationId xmlns:a16="http://schemas.microsoft.com/office/drawing/2014/main" id="{88B2F985-0290-4F54-B24D-355949448DB4}"/>
              </a:ext>
            </a:extLst>
          </p:cNvPr>
          <p:cNvSpPr/>
          <p:nvPr/>
        </p:nvSpPr>
        <p:spPr>
          <a:xfrm>
            <a:off x="5151591" y="813211"/>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8 cm</a:t>
            </a:r>
          </a:p>
        </p:txBody>
      </p:sp>
      <p:sp>
        <p:nvSpPr>
          <p:cNvPr id="9" name="Rectangle 8">
            <a:extLst>
              <a:ext uri="{FF2B5EF4-FFF2-40B4-BE49-F238E27FC236}">
                <a16:creationId xmlns:a16="http://schemas.microsoft.com/office/drawing/2014/main" id="{608A1DBE-FB25-43F3-AAE1-D3D5595A773E}"/>
              </a:ext>
            </a:extLst>
          </p:cNvPr>
          <p:cNvSpPr/>
          <p:nvPr/>
        </p:nvSpPr>
        <p:spPr>
          <a:xfrm>
            <a:off x="501705" y="166259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0" name="Rectangle 9">
            <a:extLst>
              <a:ext uri="{FF2B5EF4-FFF2-40B4-BE49-F238E27FC236}">
                <a16:creationId xmlns:a16="http://schemas.microsoft.com/office/drawing/2014/main" id="{0B041C95-FD6E-477A-A528-FAE10449E17C}"/>
              </a:ext>
            </a:extLst>
          </p:cNvPr>
          <p:cNvSpPr/>
          <p:nvPr/>
        </p:nvSpPr>
        <p:spPr>
          <a:xfrm>
            <a:off x="1549518" y="633099"/>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1" name="Rectangle 10">
            <a:extLst>
              <a:ext uri="{FF2B5EF4-FFF2-40B4-BE49-F238E27FC236}">
                <a16:creationId xmlns:a16="http://schemas.microsoft.com/office/drawing/2014/main" id="{13DCD53E-FDC1-4AF2-A86F-B751663D3BA0}"/>
              </a:ext>
            </a:extLst>
          </p:cNvPr>
          <p:cNvSpPr/>
          <p:nvPr/>
        </p:nvSpPr>
        <p:spPr>
          <a:xfrm>
            <a:off x="1549518" y="271588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2" name="Rectangle 11">
            <a:extLst>
              <a:ext uri="{FF2B5EF4-FFF2-40B4-BE49-F238E27FC236}">
                <a16:creationId xmlns:a16="http://schemas.microsoft.com/office/drawing/2014/main" id="{2FFB87EF-76E2-4701-AB62-A67204DE64FC}"/>
              </a:ext>
            </a:extLst>
          </p:cNvPr>
          <p:cNvSpPr/>
          <p:nvPr/>
        </p:nvSpPr>
        <p:spPr>
          <a:xfrm>
            <a:off x="2653197" y="166259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3" name="Rectangle 12">
            <a:extLst>
              <a:ext uri="{FF2B5EF4-FFF2-40B4-BE49-F238E27FC236}">
                <a16:creationId xmlns:a16="http://schemas.microsoft.com/office/drawing/2014/main" id="{04903ACB-421E-4574-A0C0-6DD4173FD61C}"/>
              </a:ext>
            </a:extLst>
          </p:cNvPr>
          <p:cNvSpPr/>
          <p:nvPr/>
        </p:nvSpPr>
        <p:spPr>
          <a:xfrm>
            <a:off x="3842433" y="1368515"/>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4 x 8 cm = </a:t>
            </a:r>
          </a:p>
        </p:txBody>
      </p:sp>
      <p:sp>
        <p:nvSpPr>
          <p:cNvPr id="14" name="Rectangle 13">
            <a:extLst>
              <a:ext uri="{FF2B5EF4-FFF2-40B4-BE49-F238E27FC236}">
                <a16:creationId xmlns:a16="http://schemas.microsoft.com/office/drawing/2014/main" id="{5925F29C-D744-415C-8382-9768C07E06E9}"/>
              </a:ext>
            </a:extLst>
          </p:cNvPr>
          <p:cNvSpPr/>
          <p:nvPr/>
        </p:nvSpPr>
        <p:spPr>
          <a:xfrm>
            <a:off x="5445706" y="1361827"/>
            <a:ext cx="1156758" cy="523220"/>
          </a:xfrm>
          <a:prstGeom prst="rect">
            <a:avLst/>
          </a:prstGeom>
        </p:spPr>
        <p:txBody>
          <a:bodyPr wrap="square">
            <a:spAutoFit/>
          </a:bodyPr>
          <a:lstStyle/>
          <a:p>
            <a:r>
              <a:rPr lang="en-GB" sz="2800" b="1" dirty="0">
                <a:solidFill>
                  <a:srgbClr val="FF0000"/>
                </a:solidFill>
                <a:latin typeface="Calibri" panose="020F0502020204030204" pitchFamily="34" charset="0"/>
              </a:rPr>
              <a:t>32 cm</a:t>
            </a:r>
          </a:p>
        </p:txBody>
      </p:sp>
      <p:sp>
        <p:nvSpPr>
          <p:cNvPr id="15" name="Rectangle 14">
            <a:extLst>
              <a:ext uri="{FF2B5EF4-FFF2-40B4-BE49-F238E27FC236}">
                <a16:creationId xmlns:a16="http://schemas.microsoft.com/office/drawing/2014/main" id="{69A56859-8547-43E6-BE1A-6F7961FE5D06}"/>
              </a:ext>
            </a:extLst>
          </p:cNvPr>
          <p:cNvSpPr/>
          <p:nvPr/>
        </p:nvSpPr>
        <p:spPr>
          <a:xfrm>
            <a:off x="3842433" y="1890843"/>
            <a:ext cx="6386265" cy="523220"/>
          </a:xfrm>
          <a:prstGeom prst="rect">
            <a:avLst/>
          </a:prstGeom>
        </p:spPr>
        <p:txBody>
          <a:bodyPr wrap="square">
            <a:spAutoFit/>
          </a:bodyPr>
          <a:lstStyle/>
          <a:p>
            <a:r>
              <a:rPr lang="en-GB" sz="2800" b="1" dirty="0">
                <a:solidFill>
                  <a:srgbClr val="FF0000"/>
                </a:solidFill>
                <a:latin typeface="Calibri" panose="020F0502020204030204" pitchFamily="34" charset="0"/>
              </a:rPr>
              <a:t>The perimeter of the square is 32 cm.</a:t>
            </a:r>
          </a:p>
        </p:txBody>
      </p:sp>
      <p:sp>
        <p:nvSpPr>
          <p:cNvPr id="16" name="Rectangle 15">
            <a:extLst>
              <a:ext uri="{FF2B5EF4-FFF2-40B4-BE49-F238E27FC236}">
                <a16:creationId xmlns:a16="http://schemas.microsoft.com/office/drawing/2014/main" id="{AC4DA6E9-8946-432C-ABFB-6AB45F7D1D45}"/>
              </a:ext>
            </a:extLst>
          </p:cNvPr>
          <p:cNvSpPr/>
          <p:nvPr/>
        </p:nvSpPr>
        <p:spPr>
          <a:xfrm>
            <a:off x="3842434" y="3721494"/>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64 cm²</a:t>
            </a:r>
          </a:p>
        </p:txBody>
      </p:sp>
      <p:sp>
        <p:nvSpPr>
          <p:cNvPr id="17" name="Rectangle 16">
            <a:extLst>
              <a:ext uri="{FF2B5EF4-FFF2-40B4-BE49-F238E27FC236}">
                <a16:creationId xmlns:a16="http://schemas.microsoft.com/office/drawing/2014/main" id="{2C7303E4-E244-423D-BFCE-4DB08EB0ADA0}"/>
              </a:ext>
            </a:extLst>
          </p:cNvPr>
          <p:cNvSpPr/>
          <p:nvPr/>
        </p:nvSpPr>
        <p:spPr>
          <a:xfrm>
            <a:off x="3842433" y="372169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64 cm</a:t>
            </a:r>
          </a:p>
        </p:txBody>
      </p:sp>
      <p:sp>
        <p:nvSpPr>
          <p:cNvPr id="18" name="Rectangle 17">
            <a:extLst>
              <a:ext uri="{FF2B5EF4-FFF2-40B4-BE49-F238E27FC236}">
                <a16:creationId xmlns:a16="http://schemas.microsoft.com/office/drawing/2014/main" id="{BFECD956-956D-454B-BFF3-FCBD6C2F1AD7}"/>
              </a:ext>
            </a:extLst>
          </p:cNvPr>
          <p:cNvSpPr/>
          <p:nvPr/>
        </p:nvSpPr>
        <p:spPr>
          <a:xfrm>
            <a:off x="5151591" y="37054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 cm</a:t>
            </a:r>
          </a:p>
        </p:txBody>
      </p:sp>
      <p:sp>
        <p:nvSpPr>
          <p:cNvPr id="19" name="Rectangle 18">
            <a:extLst>
              <a:ext uri="{FF2B5EF4-FFF2-40B4-BE49-F238E27FC236}">
                <a16:creationId xmlns:a16="http://schemas.microsoft.com/office/drawing/2014/main" id="{027C325C-38A4-4B76-803C-5238FF4F3718}"/>
              </a:ext>
            </a:extLst>
          </p:cNvPr>
          <p:cNvSpPr/>
          <p:nvPr/>
        </p:nvSpPr>
        <p:spPr>
          <a:xfrm>
            <a:off x="3842433" y="426075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64 + 64 + 1 + 1 =</a:t>
            </a:r>
          </a:p>
        </p:txBody>
      </p:sp>
      <p:sp>
        <p:nvSpPr>
          <p:cNvPr id="20" name="Rectangle 19">
            <a:extLst>
              <a:ext uri="{FF2B5EF4-FFF2-40B4-BE49-F238E27FC236}">
                <a16:creationId xmlns:a16="http://schemas.microsoft.com/office/drawing/2014/main" id="{08EEECE9-8C4C-4B9A-A54F-01339A64B4F6}"/>
              </a:ext>
            </a:extLst>
          </p:cNvPr>
          <p:cNvSpPr/>
          <p:nvPr/>
        </p:nvSpPr>
        <p:spPr>
          <a:xfrm>
            <a:off x="6368716" y="425406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130 cm</a:t>
            </a:r>
          </a:p>
        </p:txBody>
      </p:sp>
      <p:sp>
        <p:nvSpPr>
          <p:cNvPr id="21" name="Rectangle 20">
            <a:extLst>
              <a:ext uri="{FF2B5EF4-FFF2-40B4-BE49-F238E27FC236}">
                <a16:creationId xmlns:a16="http://schemas.microsoft.com/office/drawing/2014/main" id="{FE6D72E8-BDAD-4AA5-B91F-30041E2AEA2E}"/>
              </a:ext>
            </a:extLst>
          </p:cNvPr>
          <p:cNvSpPr/>
          <p:nvPr/>
        </p:nvSpPr>
        <p:spPr>
          <a:xfrm>
            <a:off x="3842433" y="478308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64 cm and a width of 1 cm has an area of 64 cm² and a perimeter of 130 cm.</a:t>
            </a:r>
          </a:p>
        </p:txBody>
      </p:sp>
      <p:grpSp>
        <p:nvGrpSpPr>
          <p:cNvPr id="28" name="Group 27">
            <a:extLst>
              <a:ext uri="{FF2B5EF4-FFF2-40B4-BE49-F238E27FC236}">
                <a16:creationId xmlns:a16="http://schemas.microsoft.com/office/drawing/2014/main" id="{76FC5FAE-6FC0-4207-A28C-84FFDF53CD25}"/>
              </a:ext>
            </a:extLst>
          </p:cNvPr>
          <p:cNvGrpSpPr/>
          <p:nvPr/>
        </p:nvGrpSpPr>
        <p:grpSpPr>
          <a:xfrm>
            <a:off x="143360" y="4068754"/>
            <a:ext cx="4215500" cy="1258472"/>
            <a:chOff x="143360" y="4068754"/>
            <a:chExt cx="4215500" cy="1258472"/>
          </a:xfrm>
        </p:grpSpPr>
        <p:grpSp>
          <p:nvGrpSpPr>
            <p:cNvPr id="27" name="Group 26">
              <a:extLst>
                <a:ext uri="{FF2B5EF4-FFF2-40B4-BE49-F238E27FC236}">
                  <a16:creationId xmlns:a16="http://schemas.microsoft.com/office/drawing/2014/main" id="{0E68E8B1-E5CD-421D-B405-488ECD9CCACC}"/>
                </a:ext>
              </a:extLst>
            </p:cNvPr>
            <p:cNvGrpSpPr/>
            <p:nvPr/>
          </p:nvGrpSpPr>
          <p:grpSpPr>
            <a:xfrm>
              <a:off x="143360" y="4068754"/>
              <a:ext cx="3358026" cy="1258472"/>
              <a:chOff x="143360" y="4068754"/>
              <a:chExt cx="3358026" cy="1258472"/>
            </a:xfrm>
          </p:grpSpPr>
          <p:sp>
            <p:nvSpPr>
              <p:cNvPr id="22" name="Rectangle 21">
                <a:extLst>
                  <a:ext uri="{FF2B5EF4-FFF2-40B4-BE49-F238E27FC236}">
                    <a16:creationId xmlns:a16="http://schemas.microsoft.com/office/drawing/2014/main" id="{3F3C213D-9623-4392-8BDD-10CEB2F6DAE5}"/>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8F4F59B8-1F8B-48CD-9F1F-51201077B024}"/>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24" name="Rectangle 23">
                <a:extLst>
                  <a:ext uri="{FF2B5EF4-FFF2-40B4-BE49-F238E27FC236}">
                    <a16:creationId xmlns:a16="http://schemas.microsoft.com/office/drawing/2014/main" id="{BAA936F5-3114-4693-AA67-EBD950091587}"/>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64</a:t>
                </a:r>
              </a:p>
            </p:txBody>
          </p:sp>
          <p:sp>
            <p:nvSpPr>
              <p:cNvPr id="25" name="Rectangle 24">
                <a:extLst>
                  <a:ext uri="{FF2B5EF4-FFF2-40B4-BE49-F238E27FC236}">
                    <a16:creationId xmlns:a16="http://schemas.microsoft.com/office/drawing/2014/main" id="{1410AB0E-800D-4B84-BA9E-DB5D59898DE6}"/>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64</a:t>
                </a:r>
              </a:p>
            </p:txBody>
          </p:sp>
        </p:grpSp>
        <p:sp>
          <p:nvSpPr>
            <p:cNvPr id="26" name="Rectangle 25">
              <a:extLst>
                <a:ext uri="{FF2B5EF4-FFF2-40B4-BE49-F238E27FC236}">
                  <a16:creationId xmlns:a16="http://schemas.microsoft.com/office/drawing/2014/main" id="{57A902BE-6F7E-40D3-A727-E1389D5CA69B}"/>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grpSp>
      <p:sp>
        <p:nvSpPr>
          <p:cNvPr id="29" name="Rectangle 28">
            <a:extLst>
              <a:ext uri="{FF2B5EF4-FFF2-40B4-BE49-F238E27FC236}">
                <a16:creationId xmlns:a16="http://schemas.microsoft.com/office/drawing/2014/main" id="{54D88505-1875-4F87-9752-F10E0CC98321}"/>
              </a:ext>
            </a:extLst>
          </p:cNvPr>
          <p:cNvSpPr/>
          <p:nvPr/>
        </p:nvSpPr>
        <p:spPr>
          <a:xfrm>
            <a:off x="3839753" y="371293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32 cm</a:t>
            </a:r>
          </a:p>
        </p:txBody>
      </p:sp>
      <p:sp>
        <p:nvSpPr>
          <p:cNvPr id="30" name="Rectangle 29">
            <a:extLst>
              <a:ext uri="{FF2B5EF4-FFF2-40B4-BE49-F238E27FC236}">
                <a16:creationId xmlns:a16="http://schemas.microsoft.com/office/drawing/2014/main" id="{682687CD-51DC-488E-B5FD-06F952CF8477}"/>
              </a:ext>
            </a:extLst>
          </p:cNvPr>
          <p:cNvSpPr/>
          <p:nvPr/>
        </p:nvSpPr>
        <p:spPr>
          <a:xfrm>
            <a:off x="5148911" y="369669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 cm</a:t>
            </a:r>
          </a:p>
        </p:txBody>
      </p:sp>
      <p:sp>
        <p:nvSpPr>
          <p:cNvPr id="31" name="Rectangle 30">
            <a:extLst>
              <a:ext uri="{FF2B5EF4-FFF2-40B4-BE49-F238E27FC236}">
                <a16:creationId xmlns:a16="http://schemas.microsoft.com/office/drawing/2014/main" id="{D91D74E3-AEE1-4C44-8A93-7A4CFCA3976F}"/>
              </a:ext>
            </a:extLst>
          </p:cNvPr>
          <p:cNvSpPr/>
          <p:nvPr/>
        </p:nvSpPr>
        <p:spPr>
          <a:xfrm>
            <a:off x="3839753" y="425199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32 + 32 + 2 + 2 =</a:t>
            </a:r>
          </a:p>
        </p:txBody>
      </p:sp>
      <p:sp>
        <p:nvSpPr>
          <p:cNvPr id="32" name="Rectangle 31">
            <a:extLst>
              <a:ext uri="{FF2B5EF4-FFF2-40B4-BE49-F238E27FC236}">
                <a16:creationId xmlns:a16="http://schemas.microsoft.com/office/drawing/2014/main" id="{DA28A664-02E9-4ED6-81FF-65ED67580E69}"/>
              </a:ext>
            </a:extLst>
          </p:cNvPr>
          <p:cNvSpPr/>
          <p:nvPr/>
        </p:nvSpPr>
        <p:spPr>
          <a:xfrm>
            <a:off x="6366036" y="424530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68 cm</a:t>
            </a:r>
          </a:p>
        </p:txBody>
      </p:sp>
      <p:sp>
        <p:nvSpPr>
          <p:cNvPr id="33" name="Rectangle 32">
            <a:extLst>
              <a:ext uri="{FF2B5EF4-FFF2-40B4-BE49-F238E27FC236}">
                <a16:creationId xmlns:a16="http://schemas.microsoft.com/office/drawing/2014/main" id="{EAF7DF57-94C5-4839-94DF-10C6A363D88B}"/>
              </a:ext>
            </a:extLst>
          </p:cNvPr>
          <p:cNvSpPr/>
          <p:nvPr/>
        </p:nvSpPr>
        <p:spPr>
          <a:xfrm>
            <a:off x="3839753" y="477432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32 cm and a width of 2 cm has an area of 64 cm² and a perimeter of 68 cm.</a:t>
            </a:r>
          </a:p>
        </p:txBody>
      </p:sp>
      <p:grpSp>
        <p:nvGrpSpPr>
          <p:cNvPr id="34" name="Group 33">
            <a:extLst>
              <a:ext uri="{FF2B5EF4-FFF2-40B4-BE49-F238E27FC236}">
                <a16:creationId xmlns:a16="http://schemas.microsoft.com/office/drawing/2014/main" id="{DC673C73-C5C1-495D-8D68-82534F5B9381}"/>
              </a:ext>
            </a:extLst>
          </p:cNvPr>
          <p:cNvGrpSpPr/>
          <p:nvPr/>
        </p:nvGrpSpPr>
        <p:grpSpPr>
          <a:xfrm>
            <a:off x="140680" y="4059994"/>
            <a:ext cx="4215500" cy="1258472"/>
            <a:chOff x="143360" y="4068754"/>
            <a:chExt cx="4215500" cy="1258472"/>
          </a:xfrm>
        </p:grpSpPr>
        <p:grpSp>
          <p:nvGrpSpPr>
            <p:cNvPr id="35" name="Group 34">
              <a:extLst>
                <a:ext uri="{FF2B5EF4-FFF2-40B4-BE49-F238E27FC236}">
                  <a16:creationId xmlns:a16="http://schemas.microsoft.com/office/drawing/2014/main" id="{6F0CD5E2-F963-43BC-86E9-FE60E205302F}"/>
                </a:ext>
              </a:extLst>
            </p:cNvPr>
            <p:cNvGrpSpPr/>
            <p:nvPr/>
          </p:nvGrpSpPr>
          <p:grpSpPr>
            <a:xfrm>
              <a:off x="143360" y="4068754"/>
              <a:ext cx="3358026" cy="1258472"/>
              <a:chOff x="143360" y="4068754"/>
              <a:chExt cx="3358026" cy="1258472"/>
            </a:xfrm>
          </p:grpSpPr>
          <p:sp>
            <p:nvSpPr>
              <p:cNvPr id="37" name="Rectangle 36">
                <a:extLst>
                  <a:ext uri="{FF2B5EF4-FFF2-40B4-BE49-F238E27FC236}">
                    <a16:creationId xmlns:a16="http://schemas.microsoft.com/office/drawing/2014/main" id="{E1CE3A68-A620-4B01-9215-2B04917B9043}"/>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C7916186-3003-4FDF-AE9A-B9F1C6BC7D71}"/>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39" name="Rectangle 38">
                <a:extLst>
                  <a:ext uri="{FF2B5EF4-FFF2-40B4-BE49-F238E27FC236}">
                    <a16:creationId xmlns:a16="http://schemas.microsoft.com/office/drawing/2014/main" id="{F435961F-C100-4133-8C1D-5C9A6B4871AF}"/>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32</a:t>
                </a:r>
              </a:p>
            </p:txBody>
          </p:sp>
          <p:sp>
            <p:nvSpPr>
              <p:cNvPr id="40" name="Rectangle 39">
                <a:extLst>
                  <a:ext uri="{FF2B5EF4-FFF2-40B4-BE49-F238E27FC236}">
                    <a16:creationId xmlns:a16="http://schemas.microsoft.com/office/drawing/2014/main" id="{7AD3CF38-D5DD-4B02-B576-E0BB89E9C929}"/>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32</a:t>
                </a:r>
              </a:p>
            </p:txBody>
          </p:sp>
        </p:grpSp>
        <p:sp>
          <p:nvSpPr>
            <p:cNvPr id="36" name="Rectangle 35">
              <a:extLst>
                <a:ext uri="{FF2B5EF4-FFF2-40B4-BE49-F238E27FC236}">
                  <a16:creationId xmlns:a16="http://schemas.microsoft.com/office/drawing/2014/main" id="{A73A04A6-964B-4EF2-8120-CF38A402FA7B}"/>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grpSp>
      <p:sp>
        <p:nvSpPr>
          <p:cNvPr id="41" name="Rectangle 40">
            <a:extLst>
              <a:ext uri="{FF2B5EF4-FFF2-40B4-BE49-F238E27FC236}">
                <a16:creationId xmlns:a16="http://schemas.microsoft.com/office/drawing/2014/main" id="{C7A4E31D-A93E-45AC-9E0F-5A2B78B36E17}"/>
              </a:ext>
            </a:extLst>
          </p:cNvPr>
          <p:cNvSpPr/>
          <p:nvPr/>
        </p:nvSpPr>
        <p:spPr>
          <a:xfrm>
            <a:off x="3839753" y="371293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16 cm</a:t>
            </a:r>
          </a:p>
        </p:txBody>
      </p:sp>
      <p:sp>
        <p:nvSpPr>
          <p:cNvPr id="42" name="Rectangle 41">
            <a:extLst>
              <a:ext uri="{FF2B5EF4-FFF2-40B4-BE49-F238E27FC236}">
                <a16:creationId xmlns:a16="http://schemas.microsoft.com/office/drawing/2014/main" id="{A3D51B0E-D44A-4AAE-80F8-FC3BFE2A8054}"/>
              </a:ext>
            </a:extLst>
          </p:cNvPr>
          <p:cNvSpPr/>
          <p:nvPr/>
        </p:nvSpPr>
        <p:spPr>
          <a:xfrm>
            <a:off x="5148911" y="369669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4 cm</a:t>
            </a:r>
          </a:p>
        </p:txBody>
      </p:sp>
      <p:sp>
        <p:nvSpPr>
          <p:cNvPr id="43" name="Rectangle 42">
            <a:extLst>
              <a:ext uri="{FF2B5EF4-FFF2-40B4-BE49-F238E27FC236}">
                <a16:creationId xmlns:a16="http://schemas.microsoft.com/office/drawing/2014/main" id="{01BC243C-2813-4293-82D4-7831C3756C16}"/>
              </a:ext>
            </a:extLst>
          </p:cNvPr>
          <p:cNvSpPr/>
          <p:nvPr/>
        </p:nvSpPr>
        <p:spPr>
          <a:xfrm>
            <a:off x="3839753" y="425199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16 + 16 + 4 + 4 =</a:t>
            </a:r>
          </a:p>
        </p:txBody>
      </p:sp>
      <p:sp>
        <p:nvSpPr>
          <p:cNvPr id="44" name="Rectangle 43">
            <a:extLst>
              <a:ext uri="{FF2B5EF4-FFF2-40B4-BE49-F238E27FC236}">
                <a16:creationId xmlns:a16="http://schemas.microsoft.com/office/drawing/2014/main" id="{0D5DCC6E-E772-465F-97D9-7D4028009A5A}"/>
              </a:ext>
            </a:extLst>
          </p:cNvPr>
          <p:cNvSpPr/>
          <p:nvPr/>
        </p:nvSpPr>
        <p:spPr>
          <a:xfrm>
            <a:off x="6366036" y="424530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40 cm</a:t>
            </a:r>
          </a:p>
        </p:txBody>
      </p:sp>
      <p:sp>
        <p:nvSpPr>
          <p:cNvPr id="45" name="Rectangle 44">
            <a:extLst>
              <a:ext uri="{FF2B5EF4-FFF2-40B4-BE49-F238E27FC236}">
                <a16:creationId xmlns:a16="http://schemas.microsoft.com/office/drawing/2014/main" id="{38B64131-2FC2-4F4E-A8E2-4A63D53CD0BF}"/>
              </a:ext>
            </a:extLst>
          </p:cNvPr>
          <p:cNvSpPr/>
          <p:nvPr/>
        </p:nvSpPr>
        <p:spPr>
          <a:xfrm>
            <a:off x="3839753" y="477432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16 cm and a width of 4 cm has an area of 64 cm² and a perimeter of 40 cm.</a:t>
            </a:r>
          </a:p>
        </p:txBody>
      </p:sp>
      <p:grpSp>
        <p:nvGrpSpPr>
          <p:cNvPr id="46" name="Group 45">
            <a:extLst>
              <a:ext uri="{FF2B5EF4-FFF2-40B4-BE49-F238E27FC236}">
                <a16:creationId xmlns:a16="http://schemas.microsoft.com/office/drawing/2014/main" id="{BBD2D9C2-0EFE-4EE0-A3E3-0C2C02C172FA}"/>
              </a:ext>
            </a:extLst>
          </p:cNvPr>
          <p:cNvGrpSpPr/>
          <p:nvPr/>
        </p:nvGrpSpPr>
        <p:grpSpPr>
          <a:xfrm>
            <a:off x="140680" y="4059994"/>
            <a:ext cx="4215500" cy="1258472"/>
            <a:chOff x="143360" y="4068754"/>
            <a:chExt cx="4215500" cy="1258472"/>
          </a:xfrm>
        </p:grpSpPr>
        <p:grpSp>
          <p:nvGrpSpPr>
            <p:cNvPr id="47" name="Group 46">
              <a:extLst>
                <a:ext uri="{FF2B5EF4-FFF2-40B4-BE49-F238E27FC236}">
                  <a16:creationId xmlns:a16="http://schemas.microsoft.com/office/drawing/2014/main" id="{C2072208-9406-486A-8776-5130D53AB64B}"/>
                </a:ext>
              </a:extLst>
            </p:cNvPr>
            <p:cNvGrpSpPr/>
            <p:nvPr/>
          </p:nvGrpSpPr>
          <p:grpSpPr>
            <a:xfrm>
              <a:off x="143360" y="4068754"/>
              <a:ext cx="3358026" cy="1258472"/>
              <a:chOff x="143360" y="4068754"/>
              <a:chExt cx="3358026" cy="1258472"/>
            </a:xfrm>
          </p:grpSpPr>
          <p:sp>
            <p:nvSpPr>
              <p:cNvPr id="49" name="Rectangle 48">
                <a:extLst>
                  <a:ext uri="{FF2B5EF4-FFF2-40B4-BE49-F238E27FC236}">
                    <a16:creationId xmlns:a16="http://schemas.microsoft.com/office/drawing/2014/main" id="{8807635B-A929-4D10-B650-66FF564C99C2}"/>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E4493BA0-0E70-4E95-8FCA-FBEADCB02DD3}"/>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p>
            </p:txBody>
          </p:sp>
          <p:sp>
            <p:nvSpPr>
              <p:cNvPr id="51" name="Rectangle 50">
                <a:extLst>
                  <a:ext uri="{FF2B5EF4-FFF2-40B4-BE49-F238E27FC236}">
                    <a16:creationId xmlns:a16="http://schemas.microsoft.com/office/drawing/2014/main" id="{A7B78629-7A7E-406D-92E5-72FE0D73FB0E}"/>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p>
            </p:txBody>
          </p:sp>
          <p:sp>
            <p:nvSpPr>
              <p:cNvPr id="52" name="Rectangle 51">
                <a:extLst>
                  <a:ext uri="{FF2B5EF4-FFF2-40B4-BE49-F238E27FC236}">
                    <a16:creationId xmlns:a16="http://schemas.microsoft.com/office/drawing/2014/main" id="{4F0DCD73-1F07-4FEC-B657-C0A64229BA04}"/>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p>
            </p:txBody>
          </p:sp>
        </p:grpSp>
        <p:sp>
          <p:nvSpPr>
            <p:cNvPr id="48" name="Rectangle 47">
              <a:extLst>
                <a:ext uri="{FF2B5EF4-FFF2-40B4-BE49-F238E27FC236}">
                  <a16:creationId xmlns:a16="http://schemas.microsoft.com/office/drawing/2014/main" id="{26D78827-0E33-4C5D-ABA6-360344A00A98}"/>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p>
          </p:txBody>
        </p:sp>
      </p:grpSp>
      <p:sp>
        <p:nvSpPr>
          <p:cNvPr id="53" name="Rectangle 52">
            <a:extLst>
              <a:ext uri="{FF2B5EF4-FFF2-40B4-BE49-F238E27FC236}">
                <a16:creationId xmlns:a16="http://schemas.microsoft.com/office/drawing/2014/main" id="{DB6BCD85-E4B9-4B51-BCA5-218FFAFF2A8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4165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dissolve">
                                      <p:cBhvr>
                                        <p:cTn id="28" dur="500"/>
                                        <p:tgtEl>
                                          <p:spTgt spid="1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dissolv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dissolv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dissolv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dissolv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dissolv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dissolv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500"/>
                                        <p:tgtEl>
                                          <p:spTgt spid="28"/>
                                        </p:tgtEl>
                                      </p:cBhvr>
                                    </p:animEffec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dissolve">
                                      <p:cBhvr>
                                        <p:cTn id="74" dur="500"/>
                                        <p:tgtEl>
                                          <p:spTgt spid="19"/>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dissolv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9" presetClass="entr" presetSubtype="0" fill="hold" grpId="0" nodeType="clickEffect">
                                  <p:stCondLst>
                                    <p:cond delay="0"/>
                                  </p:stCondLst>
                                  <p:childTnLst>
                                    <p:set>
                                      <p:cBhvr>
                                        <p:cTn id="83" dur="1" fill="hold">
                                          <p:stCondLst>
                                            <p:cond delay="0"/>
                                          </p:stCondLst>
                                        </p:cTn>
                                        <p:tgtEl>
                                          <p:spTgt spid="21"/>
                                        </p:tgtEl>
                                        <p:attrNameLst>
                                          <p:attrName>style.visibility</p:attrName>
                                        </p:attrNameLst>
                                      </p:cBhvr>
                                      <p:to>
                                        <p:strVal val="visible"/>
                                      </p:to>
                                    </p:set>
                                    <p:animEffect transition="in" filter="dissolve">
                                      <p:cBhvr>
                                        <p:cTn id="84" dur="500"/>
                                        <p:tgtEl>
                                          <p:spTgt spid="2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xit" presetSubtype="0" fill="hold" grpId="1" nodeType="clickEffect">
                                  <p:stCondLst>
                                    <p:cond delay="0"/>
                                  </p:stCondLst>
                                  <p:childTnLst>
                                    <p:animEffect transition="out" filter="fade">
                                      <p:cBhvr>
                                        <p:cTn id="88" dur="500"/>
                                        <p:tgtEl>
                                          <p:spTgt spid="17"/>
                                        </p:tgtEl>
                                      </p:cBhvr>
                                    </p:animEffect>
                                    <p:set>
                                      <p:cBhvr>
                                        <p:cTn id="89" dur="1" fill="hold">
                                          <p:stCondLst>
                                            <p:cond delay="499"/>
                                          </p:stCondLst>
                                        </p:cTn>
                                        <p:tgtEl>
                                          <p:spTgt spid="17"/>
                                        </p:tgtEl>
                                        <p:attrNameLst>
                                          <p:attrName>style.visibility</p:attrName>
                                        </p:attrNameLst>
                                      </p:cBhvr>
                                      <p:to>
                                        <p:strVal val="hidden"/>
                                      </p:to>
                                    </p:set>
                                  </p:childTnLst>
                                </p:cTn>
                              </p:par>
                              <p:par>
                                <p:cTn id="90" presetID="10" presetClass="exit" presetSubtype="0" fill="hold" grpId="1" nodeType="withEffect">
                                  <p:stCondLst>
                                    <p:cond delay="0"/>
                                  </p:stCondLst>
                                  <p:childTnLst>
                                    <p:animEffect transition="out" filter="fade">
                                      <p:cBhvr>
                                        <p:cTn id="91" dur="500"/>
                                        <p:tgtEl>
                                          <p:spTgt spid="18"/>
                                        </p:tgtEl>
                                      </p:cBhvr>
                                    </p:animEffect>
                                    <p:set>
                                      <p:cBhvr>
                                        <p:cTn id="92" dur="1" fill="hold">
                                          <p:stCondLst>
                                            <p:cond delay="499"/>
                                          </p:stCondLst>
                                        </p:cTn>
                                        <p:tgtEl>
                                          <p:spTgt spid="18"/>
                                        </p:tgtEl>
                                        <p:attrNameLst>
                                          <p:attrName>style.visibility</p:attrName>
                                        </p:attrNameLst>
                                      </p:cBhvr>
                                      <p:to>
                                        <p:strVal val="hidden"/>
                                      </p:to>
                                    </p:set>
                                  </p:childTnLst>
                                </p:cTn>
                              </p:par>
                              <p:par>
                                <p:cTn id="93" presetID="10" presetClass="exit" presetSubtype="0" fill="hold" nodeType="withEffect">
                                  <p:stCondLst>
                                    <p:cond delay="0"/>
                                  </p:stCondLst>
                                  <p:childTnLst>
                                    <p:animEffect transition="out" filter="fade">
                                      <p:cBhvr>
                                        <p:cTn id="94" dur="500"/>
                                        <p:tgtEl>
                                          <p:spTgt spid="28"/>
                                        </p:tgtEl>
                                      </p:cBhvr>
                                    </p:animEffect>
                                    <p:set>
                                      <p:cBhvr>
                                        <p:cTn id="95" dur="1" fill="hold">
                                          <p:stCondLst>
                                            <p:cond delay="499"/>
                                          </p:stCondLst>
                                        </p:cTn>
                                        <p:tgtEl>
                                          <p:spTgt spid="28"/>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19"/>
                                        </p:tgtEl>
                                      </p:cBhvr>
                                    </p:animEffect>
                                    <p:set>
                                      <p:cBhvr>
                                        <p:cTn id="98" dur="1" fill="hold">
                                          <p:stCondLst>
                                            <p:cond delay="499"/>
                                          </p:stCondLst>
                                        </p:cTn>
                                        <p:tgtEl>
                                          <p:spTgt spid="19"/>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20"/>
                                        </p:tgtEl>
                                      </p:cBhvr>
                                    </p:animEffect>
                                    <p:set>
                                      <p:cBhvr>
                                        <p:cTn id="101" dur="1" fill="hold">
                                          <p:stCondLst>
                                            <p:cond delay="499"/>
                                          </p:stCondLst>
                                        </p:cTn>
                                        <p:tgtEl>
                                          <p:spTgt spid="20"/>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21"/>
                                        </p:tgtEl>
                                      </p:cBhvr>
                                    </p:animEffect>
                                    <p:set>
                                      <p:cBhvr>
                                        <p:cTn id="104" dur="1" fill="hold">
                                          <p:stCondLst>
                                            <p:cond delay="499"/>
                                          </p:stCondLst>
                                        </p:cTn>
                                        <p:tgtEl>
                                          <p:spTgt spid="21"/>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grpId="0" nodeType="clickEffect">
                                  <p:stCondLst>
                                    <p:cond delay="0"/>
                                  </p:stCondLst>
                                  <p:childTnLst>
                                    <p:set>
                                      <p:cBhvr>
                                        <p:cTn id="108" dur="1" fill="hold">
                                          <p:stCondLst>
                                            <p:cond delay="0"/>
                                          </p:stCondLst>
                                        </p:cTn>
                                        <p:tgtEl>
                                          <p:spTgt spid="29"/>
                                        </p:tgtEl>
                                        <p:attrNameLst>
                                          <p:attrName>style.visibility</p:attrName>
                                        </p:attrNameLst>
                                      </p:cBhvr>
                                      <p:to>
                                        <p:strVal val="visible"/>
                                      </p:to>
                                    </p:set>
                                    <p:animEffect transition="in" filter="dissolve">
                                      <p:cBhvr>
                                        <p:cTn id="109" dur="500"/>
                                        <p:tgtEl>
                                          <p:spTgt spid="29"/>
                                        </p:tgtEl>
                                      </p:cBhvr>
                                    </p:animEffect>
                                  </p:childTnLst>
                                </p:cTn>
                              </p:par>
                            </p:childTnLst>
                          </p:cTn>
                        </p:par>
                      </p:childTnLst>
                    </p:cTn>
                  </p:par>
                  <p:par>
                    <p:cTn id="110" fill="hold">
                      <p:stCondLst>
                        <p:cond delay="indefinite"/>
                      </p:stCondLst>
                      <p:childTnLst>
                        <p:par>
                          <p:cTn id="111" fill="hold">
                            <p:stCondLst>
                              <p:cond delay="0"/>
                            </p:stCondLst>
                            <p:childTnLst>
                              <p:par>
                                <p:cTn id="112" presetID="9"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animEffect transition="in" filter="dissolve">
                                      <p:cBhvr>
                                        <p:cTn id="114" dur="500"/>
                                        <p:tgtEl>
                                          <p:spTgt spid="3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nodeType="clickEffect">
                                  <p:stCondLst>
                                    <p:cond delay="0"/>
                                  </p:stCondLst>
                                  <p:childTnLst>
                                    <p:set>
                                      <p:cBhvr>
                                        <p:cTn id="118" dur="1" fill="hold">
                                          <p:stCondLst>
                                            <p:cond delay="0"/>
                                          </p:stCondLst>
                                        </p:cTn>
                                        <p:tgtEl>
                                          <p:spTgt spid="34"/>
                                        </p:tgtEl>
                                        <p:attrNameLst>
                                          <p:attrName>style.visibility</p:attrName>
                                        </p:attrNameLst>
                                      </p:cBhvr>
                                      <p:to>
                                        <p:strVal val="visible"/>
                                      </p:to>
                                    </p:set>
                                    <p:animEffect transition="in" filter="fade">
                                      <p:cBhvr>
                                        <p:cTn id="119" dur="500"/>
                                        <p:tgtEl>
                                          <p:spTgt spid="34"/>
                                        </p:tgtEl>
                                      </p:cBhvr>
                                    </p:animEffect>
                                  </p:childTnLst>
                                </p:cTn>
                              </p:par>
                            </p:childTnLst>
                          </p:cTn>
                        </p:par>
                      </p:childTnLst>
                    </p:cTn>
                  </p:par>
                  <p:par>
                    <p:cTn id="120" fill="hold">
                      <p:stCondLst>
                        <p:cond delay="indefinite"/>
                      </p:stCondLst>
                      <p:childTnLst>
                        <p:par>
                          <p:cTn id="121" fill="hold">
                            <p:stCondLst>
                              <p:cond delay="0"/>
                            </p:stCondLst>
                            <p:childTnLst>
                              <p:par>
                                <p:cTn id="122" presetID="9" presetClass="entr" presetSubtype="0" fill="hold" grpId="0" nodeType="clickEffect">
                                  <p:stCondLst>
                                    <p:cond delay="0"/>
                                  </p:stCondLst>
                                  <p:childTnLst>
                                    <p:set>
                                      <p:cBhvr>
                                        <p:cTn id="123" dur="1" fill="hold">
                                          <p:stCondLst>
                                            <p:cond delay="0"/>
                                          </p:stCondLst>
                                        </p:cTn>
                                        <p:tgtEl>
                                          <p:spTgt spid="31"/>
                                        </p:tgtEl>
                                        <p:attrNameLst>
                                          <p:attrName>style.visibility</p:attrName>
                                        </p:attrNameLst>
                                      </p:cBhvr>
                                      <p:to>
                                        <p:strVal val="visible"/>
                                      </p:to>
                                    </p:set>
                                    <p:animEffect transition="in" filter="dissolve">
                                      <p:cBhvr>
                                        <p:cTn id="124" dur="500"/>
                                        <p:tgtEl>
                                          <p:spTgt spid="31"/>
                                        </p:tgtEl>
                                      </p:cBhvr>
                                    </p:animEffect>
                                  </p:childTnLst>
                                </p:cTn>
                              </p:par>
                            </p:childTnLst>
                          </p:cTn>
                        </p:par>
                      </p:childTnLst>
                    </p:cTn>
                  </p:par>
                  <p:par>
                    <p:cTn id="125" fill="hold">
                      <p:stCondLst>
                        <p:cond delay="indefinite"/>
                      </p:stCondLst>
                      <p:childTnLst>
                        <p:par>
                          <p:cTn id="126" fill="hold">
                            <p:stCondLst>
                              <p:cond delay="0"/>
                            </p:stCondLst>
                            <p:childTnLst>
                              <p:par>
                                <p:cTn id="127" presetID="9" presetClass="entr" presetSubtype="0"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Effect transition="in" filter="dissolve">
                                      <p:cBhvr>
                                        <p:cTn id="129" dur="500"/>
                                        <p:tgtEl>
                                          <p:spTgt spid="32"/>
                                        </p:tgtEl>
                                      </p:cBhvr>
                                    </p:animEffect>
                                  </p:childTnLst>
                                </p:cTn>
                              </p:par>
                            </p:childTnLst>
                          </p:cTn>
                        </p:par>
                      </p:childTnLst>
                    </p:cTn>
                  </p:par>
                  <p:par>
                    <p:cTn id="130" fill="hold">
                      <p:stCondLst>
                        <p:cond delay="indefinite"/>
                      </p:stCondLst>
                      <p:childTnLst>
                        <p:par>
                          <p:cTn id="131" fill="hold">
                            <p:stCondLst>
                              <p:cond delay="0"/>
                            </p:stCondLst>
                            <p:childTnLst>
                              <p:par>
                                <p:cTn id="132" presetID="9" presetClass="entr" presetSubtype="0" fill="hold" grpId="0" nodeType="clickEffect">
                                  <p:stCondLst>
                                    <p:cond delay="0"/>
                                  </p:stCondLst>
                                  <p:childTnLst>
                                    <p:set>
                                      <p:cBhvr>
                                        <p:cTn id="133" dur="1" fill="hold">
                                          <p:stCondLst>
                                            <p:cond delay="0"/>
                                          </p:stCondLst>
                                        </p:cTn>
                                        <p:tgtEl>
                                          <p:spTgt spid="33"/>
                                        </p:tgtEl>
                                        <p:attrNameLst>
                                          <p:attrName>style.visibility</p:attrName>
                                        </p:attrNameLst>
                                      </p:cBhvr>
                                      <p:to>
                                        <p:strVal val="visible"/>
                                      </p:to>
                                    </p:set>
                                    <p:animEffect transition="in" filter="dissolve">
                                      <p:cBhvr>
                                        <p:cTn id="134" dur="500"/>
                                        <p:tgtEl>
                                          <p:spTgt spid="33"/>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xit" presetSubtype="0" fill="hold" grpId="1" nodeType="clickEffect">
                                  <p:stCondLst>
                                    <p:cond delay="0"/>
                                  </p:stCondLst>
                                  <p:childTnLst>
                                    <p:animEffect transition="out" filter="fade">
                                      <p:cBhvr>
                                        <p:cTn id="138" dur="500"/>
                                        <p:tgtEl>
                                          <p:spTgt spid="29"/>
                                        </p:tgtEl>
                                      </p:cBhvr>
                                    </p:animEffect>
                                    <p:set>
                                      <p:cBhvr>
                                        <p:cTn id="139" dur="1" fill="hold">
                                          <p:stCondLst>
                                            <p:cond delay="499"/>
                                          </p:stCondLst>
                                        </p:cTn>
                                        <p:tgtEl>
                                          <p:spTgt spid="29"/>
                                        </p:tgtEl>
                                        <p:attrNameLst>
                                          <p:attrName>style.visibility</p:attrName>
                                        </p:attrNameLst>
                                      </p:cBhvr>
                                      <p:to>
                                        <p:strVal val="hidden"/>
                                      </p:to>
                                    </p:set>
                                  </p:childTnLst>
                                </p:cTn>
                              </p:par>
                              <p:par>
                                <p:cTn id="140" presetID="10" presetClass="exit" presetSubtype="0" fill="hold" grpId="1" nodeType="withEffect">
                                  <p:stCondLst>
                                    <p:cond delay="0"/>
                                  </p:stCondLst>
                                  <p:childTnLst>
                                    <p:animEffect transition="out" filter="fade">
                                      <p:cBhvr>
                                        <p:cTn id="141" dur="500"/>
                                        <p:tgtEl>
                                          <p:spTgt spid="30"/>
                                        </p:tgtEl>
                                      </p:cBhvr>
                                    </p:animEffect>
                                    <p:set>
                                      <p:cBhvr>
                                        <p:cTn id="142" dur="1" fill="hold">
                                          <p:stCondLst>
                                            <p:cond delay="499"/>
                                          </p:stCondLst>
                                        </p:cTn>
                                        <p:tgtEl>
                                          <p:spTgt spid="30"/>
                                        </p:tgtEl>
                                        <p:attrNameLst>
                                          <p:attrName>style.visibility</p:attrName>
                                        </p:attrNameLst>
                                      </p:cBhvr>
                                      <p:to>
                                        <p:strVal val="hidden"/>
                                      </p:to>
                                    </p:set>
                                  </p:childTnLst>
                                </p:cTn>
                              </p:par>
                              <p:par>
                                <p:cTn id="143" presetID="10" presetClass="exit" presetSubtype="0" fill="hold" nodeType="withEffect">
                                  <p:stCondLst>
                                    <p:cond delay="0"/>
                                  </p:stCondLst>
                                  <p:childTnLst>
                                    <p:animEffect transition="out" filter="fade">
                                      <p:cBhvr>
                                        <p:cTn id="144" dur="500"/>
                                        <p:tgtEl>
                                          <p:spTgt spid="34"/>
                                        </p:tgtEl>
                                      </p:cBhvr>
                                    </p:animEffect>
                                    <p:set>
                                      <p:cBhvr>
                                        <p:cTn id="145" dur="1" fill="hold">
                                          <p:stCondLst>
                                            <p:cond delay="499"/>
                                          </p:stCondLst>
                                        </p:cTn>
                                        <p:tgtEl>
                                          <p:spTgt spid="34"/>
                                        </p:tgtEl>
                                        <p:attrNameLst>
                                          <p:attrName>style.visibility</p:attrName>
                                        </p:attrNameLst>
                                      </p:cBhvr>
                                      <p:to>
                                        <p:strVal val="hidden"/>
                                      </p:to>
                                    </p:set>
                                  </p:childTnLst>
                                </p:cTn>
                              </p:par>
                              <p:par>
                                <p:cTn id="146" presetID="10" presetClass="exit" presetSubtype="0" fill="hold" grpId="1" nodeType="withEffect">
                                  <p:stCondLst>
                                    <p:cond delay="0"/>
                                  </p:stCondLst>
                                  <p:childTnLst>
                                    <p:animEffect transition="out" filter="fade">
                                      <p:cBhvr>
                                        <p:cTn id="147" dur="500"/>
                                        <p:tgtEl>
                                          <p:spTgt spid="31"/>
                                        </p:tgtEl>
                                      </p:cBhvr>
                                    </p:animEffect>
                                    <p:set>
                                      <p:cBhvr>
                                        <p:cTn id="148" dur="1" fill="hold">
                                          <p:stCondLst>
                                            <p:cond delay="499"/>
                                          </p:stCondLst>
                                        </p:cTn>
                                        <p:tgtEl>
                                          <p:spTgt spid="31"/>
                                        </p:tgtEl>
                                        <p:attrNameLst>
                                          <p:attrName>style.visibility</p:attrName>
                                        </p:attrNameLst>
                                      </p:cBhvr>
                                      <p:to>
                                        <p:strVal val="hidden"/>
                                      </p:to>
                                    </p:set>
                                  </p:childTnLst>
                                </p:cTn>
                              </p:par>
                              <p:par>
                                <p:cTn id="149" presetID="10" presetClass="exit" presetSubtype="0" fill="hold" grpId="1" nodeType="withEffect">
                                  <p:stCondLst>
                                    <p:cond delay="0"/>
                                  </p:stCondLst>
                                  <p:childTnLst>
                                    <p:animEffect transition="out" filter="fade">
                                      <p:cBhvr>
                                        <p:cTn id="150" dur="500"/>
                                        <p:tgtEl>
                                          <p:spTgt spid="32"/>
                                        </p:tgtEl>
                                      </p:cBhvr>
                                    </p:animEffect>
                                    <p:set>
                                      <p:cBhvr>
                                        <p:cTn id="151" dur="1" fill="hold">
                                          <p:stCondLst>
                                            <p:cond delay="499"/>
                                          </p:stCondLst>
                                        </p:cTn>
                                        <p:tgtEl>
                                          <p:spTgt spid="32"/>
                                        </p:tgtEl>
                                        <p:attrNameLst>
                                          <p:attrName>style.visibility</p:attrName>
                                        </p:attrNameLst>
                                      </p:cBhvr>
                                      <p:to>
                                        <p:strVal val="hidden"/>
                                      </p:to>
                                    </p:set>
                                  </p:childTnLst>
                                </p:cTn>
                              </p:par>
                              <p:par>
                                <p:cTn id="152" presetID="10" presetClass="exit" presetSubtype="0" fill="hold" grpId="1" nodeType="withEffect">
                                  <p:stCondLst>
                                    <p:cond delay="0"/>
                                  </p:stCondLst>
                                  <p:childTnLst>
                                    <p:animEffect transition="out" filter="fade">
                                      <p:cBhvr>
                                        <p:cTn id="153" dur="500"/>
                                        <p:tgtEl>
                                          <p:spTgt spid="33"/>
                                        </p:tgtEl>
                                      </p:cBhvr>
                                    </p:animEffect>
                                    <p:set>
                                      <p:cBhvr>
                                        <p:cTn id="154" dur="1" fill="hold">
                                          <p:stCondLst>
                                            <p:cond delay="499"/>
                                          </p:stCondLst>
                                        </p:cTn>
                                        <p:tgtEl>
                                          <p:spTgt spid="33"/>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9" presetClass="entr" presetSubtype="0" fill="hold" grpId="0" nodeType="clickEffect">
                                  <p:stCondLst>
                                    <p:cond delay="0"/>
                                  </p:stCondLst>
                                  <p:childTnLst>
                                    <p:set>
                                      <p:cBhvr>
                                        <p:cTn id="158" dur="1" fill="hold">
                                          <p:stCondLst>
                                            <p:cond delay="0"/>
                                          </p:stCondLst>
                                        </p:cTn>
                                        <p:tgtEl>
                                          <p:spTgt spid="41"/>
                                        </p:tgtEl>
                                        <p:attrNameLst>
                                          <p:attrName>style.visibility</p:attrName>
                                        </p:attrNameLst>
                                      </p:cBhvr>
                                      <p:to>
                                        <p:strVal val="visible"/>
                                      </p:to>
                                    </p:set>
                                    <p:animEffect transition="in" filter="dissolve">
                                      <p:cBhvr>
                                        <p:cTn id="159" dur="500"/>
                                        <p:tgtEl>
                                          <p:spTgt spid="41"/>
                                        </p:tgtEl>
                                      </p:cBhvr>
                                    </p:animEffect>
                                  </p:childTnLst>
                                </p:cTn>
                              </p:par>
                            </p:childTnLst>
                          </p:cTn>
                        </p:par>
                      </p:childTnLst>
                    </p:cTn>
                  </p:par>
                  <p:par>
                    <p:cTn id="160" fill="hold">
                      <p:stCondLst>
                        <p:cond delay="indefinite"/>
                      </p:stCondLst>
                      <p:childTnLst>
                        <p:par>
                          <p:cTn id="161" fill="hold">
                            <p:stCondLst>
                              <p:cond delay="0"/>
                            </p:stCondLst>
                            <p:childTnLst>
                              <p:par>
                                <p:cTn id="162" presetID="9" presetClass="entr" presetSubtype="0" fill="hold" grpId="0" nodeType="clickEffect">
                                  <p:stCondLst>
                                    <p:cond delay="0"/>
                                  </p:stCondLst>
                                  <p:childTnLst>
                                    <p:set>
                                      <p:cBhvr>
                                        <p:cTn id="163" dur="1" fill="hold">
                                          <p:stCondLst>
                                            <p:cond delay="0"/>
                                          </p:stCondLst>
                                        </p:cTn>
                                        <p:tgtEl>
                                          <p:spTgt spid="42"/>
                                        </p:tgtEl>
                                        <p:attrNameLst>
                                          <p:attrName>style.visibility</p:attrName>
                                        </p:attrNameLst>
                                      </p:cBhvr>
                                      <p:to>
                                        <p:strVal val="visible"/>
                                      </p:to>
                                    </p:set>
                                    <p:animEffect transition="in" filter="dissolve">
                                      <p:cBhvr>
                                        <p:cTn id="164" dur="500"/>
                                        <p:tgtEl>
                                          <p:spTgt spid="42"/>
                                        </p:tgtEl>
                                      </p:cBhvr>
                                    </p:animEffect>
                                  </p:childTnLst>
                                </p:cTn>
                              </p:par>
                            </p:childTnLst>
                          </p:cTn>
                        </p:par>
                      </p:childTnLst>
                    </p:cTn>
                  </p:par>
                  <p:par>
                    <p:cTn id="165" fill="hold">
                      <p:stCondLst>
                        <p:cond delay="indefinite"/>
                      </p:stCondLst>
                      <p:childTnLst>
                        <p:par>
                          <p:cTn id="166" fill="hold">
                            <p:stCondLst>
                              <p:cond delay="0"/>
                            </p:stCondLst>
                            <p:childTnLst>
                              <p:par>
                                <p:cTn id="167" presetID="10" presetClass="entr" presetSubtype="0" fill="hold" nodeType="clickEffect">
                                  <p:stCondLst>
                                    <p:cond delay="0"/>
                                  </p:stCondLst>
                                  <p:childTnLst>
                                    <p:set>
                                      <p:cBhvr>
                                        <p:cTn id="168" dur="1" fill="hold">
                                          <p:stCondLst>
                                            <p:cond delay="0"/>
                                          </p:stCondLst>
                                        </p:cTn>
                                        <p:tgtEl>
                                          <p:spTgt spid="46"/>
                                        </p:tgtEl>
                                        <p:attrNameLst>
                                          <p:attrName>style.visibility</p:attrName>
                                        </p:attrNameLst>
                                      </p:cBhvr>
                                      <p:to>
                                        <p:strVal val="visible"/>
                                      </p:to>
                                    </p:set>
                                    <p:animEffect transition="in" filter="fade">
                                      <p:cBhvr>
                                        <p:cTn id="169" dur="500"/>
                                        <p:tgtEl>
                                          <p:spTgt spid="46"/>
                                        </p:tgtEl>
                                      </p:cBhvr>
                                    </p:animEffect>
                                  </p:childTnLst>
                                </p:cTn>
                              </p:par>
                            </p:childTnLst>
                          </p:cTn>
                        </p:par>
                      </p:childTnLst>
                    </p:cTn>
                  </p:par>
                  <p:par>
                    <p:cTn id="170" fill="hold">
                      <p:stCondLst>
                        <p:cond delay="indefinite"/>
                      </p:stCondLst>
                      <p:childTnLst>
                        <p:par>
                          <p:cTn id="171" fill="hold">
                            <p:stCondLst>
                              <p:cond delay="0"/>
                            </p:stCondLst>
                            <p:childTnLst>
                              <p:par>
                                <p:cTn id="172" presetID="9" presetClass="entr" presetSubtype="0" fill="hold" grpId="0" nodeType="clickEffect">
                                  <p:stCondLst>
                                    <p:cond delay="0"/>
                                  </p:stCondLst>
                                  <p:childTnLst>
                                    <p:set>
                                      <p:cBhvr>
                                        <p:cTn id="173" dur="1" fill="hold">
                                          <p:stCondLst>
                                            <p:cond delay="0"/>
                                          </p:stCondLst>
                                        </p:cTn>
                                        <p:tgtEl>
                                          <p:spTgt spid="43"/>
                                        </p:tgtEl>
                                        <p:attrNameLst>
                                          <p:attrName>style.visibility</p:attrName>
                                        </p:attrNameLst>
                                      </p:cBhvr>
                                      <p:to>
                                        <p:strVal val="visible"/>
                                      </p:to>
                                    </p:set>
                                    <p:animEffect transition="in" filter="dissolve">
                                      <p:cBhvr>
                                        <p:cTn id="174" dur="500"/>
                                        <p:tgtEl>
                                          <p:spTgt spid="43"/>
                                        </p:tgtEl>
                                      </p:cBhvr>
                                    </p:animEffect>
                                  </p:childTnLst>
                                </p:cTn>
                              </p:par>
                            </p:childTnLst>
                          </p:cTn>
                        </p:par>
                      </p:childTnLst>
                    </p:cTn>
                  </p:par>
                  <p:par>
                    <p:cTn id="175" fill="hold">
                      <p:stCondLst>
                        <p:cond delay="indefinite"/>
                      </p:stCondLst>
                      <p:childTnLst>
                        <p:par>
                          <p:cTn id="176" fill="hold">
                            <p:stCondLst>
                              <p:cond delay="0"/>
                            </p:stCondLst>
                            <p:childTnLst>
                              <p:par>
                                <p:cTn id="177" presetID="9" presetClass="entr" presetSubtype="0" fill="hold" grpId="0" nodeType="clickEffect">
                                  <p:stCondLst>
                                    <p:cond delay="0"/>
                                  </p:stCondLst>
                                  <p:childTnLst>
                                    <p:set>
                                      <p:cBhvr>
                                        <p:cTn id="178" dur="1" fill="hold">
                                          <p:stCondLst>
                                            <p:cond delay="0"/>
                                          </p:stCondLst>
                                        </p:cTn>
                                        <p:tgtEl>
                                          <p:spTgt spid="44"/>
                                        </p:tgtEl>
                                        <p:attrNameLst>
                                          <p:attrName>style.visibility</p:attrName>
                                        </p:attrNameLst>
                                      </p:cBhvr>
                                      <p:to>
                                        <p:strVal val="visible"/>
                                      </p:to>
                                    </p:set>
                                    <p:animEffect transition="in" filter="dissolve">
                                      <p:cBhvr>
                                        <p:cTn id="179" dur="500"/>
                                        <p:tgtEl>
                                          <p:spTgt spid="44"/>
                                        </p:tgtEl>
                                      </p:cBhvr>
                                    </p:animEffect>
                                  </p:childTnLst>
                                </p:cTn>
                              </p:par>
                            </p:childTnLst>
                          </p:cTn>
                        </p:par>
                      </p:childTnLst>
                    </p:cTn>
                  </p:par>
                  <p:par>
                    <p:cTn id="180" fill="hold">
                      <p:stCondLst>
                        <p:cond delay="indefinite"/>
                      </p:stCondLst>
                      <p:childTnLst>
                        <p:par>
                          <p:cTn id="181" fill="hold">
                            <p:stCondLst>
                              <p:cond delay="0"/>
                            </p:stCondLst>
                            <p:childTnLst>
                              <p:par>
                                <p:cTn id="182" presetID="9" presetClass="entr" presetSubtype="0" fill="hold" grpId="0" nodeType="clickEffect">
                                  <p:stCondLst>
                                    <p:cond delay="0"/>
                                  </p:stCondLst>
                                  <p:childTnLst>
                                    <p:set>
                                      <p:cBhvr>
                                        <p:cTn id="183" dur="1" fill="hold">
                                          <p:stCondLst>
                                            <p:cond delay="0"/>
                                          </p:stCondLst>
                                        </p:cTn>
                                        <p:tgtEl>
                                          <p:spTgt spid="45"/>
                                        </p:tgtEl>
                                        <p:attrNameLst>
                                          <p:attrName>style.visibility</p:attrName>
                                        </p:attrNameLst>
                                      </p:cBhvr>
                                      <p:to>
                                        <p:strVal val="visible"/>
                                      </p:to>
                                    </p:set>
                                    <p:animEffect transition="in" filter="dissolve">
                                      <p:cBhvr>
                                        <p:cTn id="18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p:bldP spid="8" grpId="0"/>
      <p:bldP spid="9" grpId="0"/>
      <p:bldP spid="10" grpId="0"/>
      <p:bldP spid="11" grpId="0"/>
      <p:bldP spid="12" grpId="0"/>
      <p:bldP spid="13" grpId="0"/>
      <p:bldP spid="14" grpId="0"/>
      <p:bldP spid="15" grpId="0"/>
      <p:bldP spid="16" grpId="0"/>
      <p:bldP spid="17" grpId="0"/>
      <p:bldP spid="17" grpId="1"/>
      <p:bldP spid="18" grpId="0"/>
      <p:bldP spid="18" grpId="1"/>
      <p:bldP spid="19" grpId="0"/>
      <p:bldP spid="19" grpId="1"/>
      <p:bldP spid="20" grpId="0"/>
      <p:bldP spid="20" grpId="1"/>
      <p:bldP spid="21" grpId="0"/>
      <p:bldP spid="21" grpId="1"/>
      <p:bldP spid="29" grpId="0"/>
      <p:bldP spid="29" grpId="1"/>
      <p:bldP spid="30" grpId="0"/>
      <p:bldP spid="30" grpId="1"/>
      <p:bldP spid="31" grpId="0"/>
      <p:bldP spid="31" grpId="1"/>
      <p:bldP spid="32" grpId="0"/>
      <p:bldP spid="32" grpId="1"/>
      <p:bldP spid="33" grpId="0"/>
      <p:bldP spid="33" grpId="1"/>
      <p:bldP spid="41" grpId="0"/>
      <p:bldP spid="42" grpId="0"/>
      <p:bldP spid="43" grpId="0"/>
      <p:bldP spid="44" grpId="0"/>
      <p:bldP spid="45" grpId="0"/>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Write all the numbers between 50 and 100 that are factors of 180</a:t>
            </a:r>
          </a:p>
        </p:txBody>
      </p:sp>
      <p:sp>
        <p:nvSpPr>
          <p:cNvPr id="4" name="TextBox 3">
            <a:extLst>
              <a:ext uri="{FF2B5EF4-FFF2-40B4-BE49-F238E27FC236}">
                <a16:creationId xmlns:a16="http://schemas.microsoft.com/office/drawing/2014/main" id="{7BB491B3-B07C-4C40-8A0F-5685AB6DF709}"/>
              </a:ext>
            </a:extLst>
          </p:cNvPr>
          <p:cNvSpPr txBox="1"/>
          <p:nvPr/>
        </p:nvSpPr>
        <p:spPr>
          <a:xfrm>
            <a:off x="619932" y="643863"/>
            <a:ext cx="3053166" cy="584775"/>
          </a:xfrm>
          <a:prstGeom prst="rect">
            <a:avLst/>
          </a:prstGeom>
          <a:noFill/>
        </p:spPr>
        <p:txBody>
          <a:bodyPr wrap="square" rtlCol="0">
            <a:spAutoFit/>
          </a:bodyPr>
          <a:lstStyle/>
          <a:p>
            <a:r>
              <a:rPr lang="en-GB" sz="3200" b="1" dirty="0">
                <a:solidFill>
                  <a:srgbClr val="FF0000"/>
                </a:solidFill>
              </a:rPr>
              <a:t>Factors of 180: </a:t>
            </a:r>
          </a:p>
        </p:txBody>
      </p:sp>
      <p:sp>
        <p:nvSpPr>
          <p:cNvPr id="5" name="TextBox 4">
            <a:extLst>
              <a:ext uri="{FF2B5EF4-FFF2-40B4-BE49-F238E27FC236}">
                <a16:creationId xmlns:a16="http://schemas.microsoft.com/office/drawing/2014/main" id="{6472DC19-CB11-4F55-B021-919E0722E7BC}"/>
              </a:ext>
            </a:extLst>
          </p:cNvPr>
          <p:cNvSpPr txBox="1"/>
          <p:nvPr/>
        </p:nvSpPr>
        <p:spPr>
          <a:xfrm>
            <a:off x="619932" y="1237726"/>
            <a:ext cx="1811740" cy="584775"/>
          </a:xfrm>
          <a:prstGeom prst="rect">
            <a:avLst/>
          </a:prstGeom>
          <a:noFill/>
        </p:spPr>
        <p:txBody>
          <a:bodyPr wrap="square" rtlCol="0">
            <a:spAutoFit/>
          </a:bodyPr>
          <a:lstStyle/>
          <a:p>
            <a:r>
              <a:rPr lang="en-GB" sz="3200" b="1" dirty="0">
                <a:solidFill>
                  <a:srgbClr val="FF0000"/>
                </a:solidFill>
              </a:rPr>
              <a:t>180 ÷ 1 = </a:t>
            </a:r>
          </a:p>
        </p:txBody>
      </p:sp>
      <p:sp>
        <p:nvSpPr>
          <p:cNvPr id="6" name="TextBox 5">
            <a:extLst>
              <a:ext uri="{FF2B5EF4-FFF2-40B4-BE49-F238E27FC236}">
                <a16:creationId xmlns:a16="http://schemas.microsoft.com/office/drawing/2014/main" id="{507BF1A9-DA05-48D3-A563-FF05010D315D}"/>
              </a:ext>
            </a:extLst>
          </p:cNvPr>
          <p:cNvSpPr txBox="1"/>
          <p:nvPr/>
        </p:nvSpPr>
        <p:spPr>
          <a:xfrm>
            <a:off x="2241957" y="1237726"/>
            <a:ext cx="2053425" cy="584775"/>
          </a:xfrm>
          <a:prstGeom prst="rect">
            <a:avLst/>
          </a:prstGeom>
          <a:noFill/>
        </p:spPr>
        <p:txBody>
          <a:bodyPr wrap="square" rtlCol="0">
            <a:spAutoFit/>
          </a:bodyPr>
          <a:lstStyle/>
          <a:p>
            <a:r>
              <a:rPr lang="en-GB" sz="3200" b="1" dirty="0">
                <a:solidFill>
                  <a:srgbClr val="FF0000"/>
                </a:solidFill>
              </a:rPr>
              <a:t>180</a:t>
            </a:r>
          </a:p>
        </p:txBody>
      </p:sp>
      <p:cxnSp>
        <p:nvCxnSpPr>
          <p:cNvPr id="7" name="Straight Arrow Connector 6">
            <a:extLst>
              <a:ext uri="{FF2B5EF4-FFF2-40B4-BE49-F238E27FC236}">
                <a16:creationId xmlns:a16="http://schemas.microsoft.com/office/drawing/2014/main" id="{BCA6E7D1-B0C2-4CE0-B187-A5B4D4FF5AE9}"/>
              </a:ext>
            </a:extLst>
          </p:cNvPr>
          <p:cNvCxnSpPr/>
          <p:nvPr/>
        </p:nvCxnSpPr>
        <p:spPr>
          <a:xfrm>
            <a:off x="3115159" y="1549830"/>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B107E33-BC07-4DDA-A65A-A4AF41A7FCE4}"/>
              </a:ext>
            </a:extLst>
          </p:cNvPr>
          <p:cNvSpPr txBox="1"/>
          <p:nvPr/>
        </p:nvSpPr>
        <p:spPr>
          <a:xfrm>
            <a:off x="3945790" y="1237725"/>
            <a:ext cx="1971617" cy="584775"/>
          </a:xfrm>
          <a:prstGeom prst="rect">
            <a:avLst/>
          </a:prstGeom>
          <a:noFill/>
        </p:spPr>
        <p:txBody>
          <a:bodyPr wrap="square" rtlCol="0">
            <a:spAutoFit/>
          </a:bodyPr>
          <a:lstStyle/>
          <a:p>
            <a:r>
              <a:rPr lang="en-GB" sz="3200" b="1" dirty="0">
                <a:solidFill>
                  <a:srgbClr val="FF0000"/>
                </a:solidFill>
              </a:rPr>
              <a:t>1 and 180</a:t>
            </a:r>
          </a:p>
        </p:txBody>
      </p:sp>
      <p:sp>
        <p:nvSpPr>
          <p:cNvPr id="10" name="TextBox 9">
            <a:extLst>
              <a:ext uri="{FF2B5EF4-FFF2-40B4-BE49-F238E27FC236}">
                <a16:creationId xmlns:a16="http://schemas.microsoft.com/office/drawing/2014/main" id="{13F7C089-B918-41CA-9DF1-C8910A28E887}"/>
              </a:ext>
            </a:extLst>
          </p:cNvPr>
          <p:cNvSpPr txBox="1"/>
          <p:nvPr/>
        </p:nvSpPr>
        <p:spPr>
          <a:xfrm>
            <a:off x="619932" y="1822500"/>
            <a:ext cx="1811740" cy="584775"/>
          </a:xfrm>
          <a:prstGeom prst="rect">
            <a:avLst/>
          </a:prstGeom>
          <a:noFill/>
        </p:spPr>
        <p:txBody>
          <a:bodyPr wrap="square" rtlCol="0">
            <a:spAutoFit/>
          </a:bodyPr>
          <a:lstStyle/>
          <a:p>
            <a:r>
              <a:rPr lang="en-GB" sz="3200" b="1" dirty="0">
                <a:solidFill>
                  <a:srgbClr val="FF0000"/>
                </a:solidFill>
              </a:rPr>
              <a:t>180 ÷ 2 = </a:t>
            </a:r>
          </a:p>
        </p:txBody>
      </p:sp>
      <p:sp>
        <p:nvSpPr>
          <p:cNvPr id="11" name="TextBox 10">
            <a:extLst>
              <a:ext uri="{FF2B5EF4-FFF2-40B4-BE49-F238E27FC236}">
                <a16:creationId xmlns:a16="http://schemas.microsoft.com/office/drawing/2014/main" id="{D5D56588-F386-4397-9224-936F779DAC63}"/>
              </a:ext>
            </a:extLst>
          </p:cNvPr>
          <p:cNvSpPr txBox="1"/>
          <p:nvPr/>
        </p:nvSpPr>
        <p:spPr>
          <a:xfrm>
            <a:off x="2241957" y="1822500"/>
            <a:ext cx="2053425" cy="584775"/>
          </a:xfrm>
          <a:prstGeom prst="rect">
            <a:avLst/>
          </a:prstGeom>
          <a:noFill/>
        </p:spPr>
        <p:txBody>
          <a:bodyPr wrap="square" rtlCol="0">
            <a:spAutoFit/>
          </a:bodyPr>
          <a:lstStyle/>
          <a:p>
            <a:r>
              <a:rPr lang="en-GB" sz="3200" b="1" dirty="0">
                <a:solidFill>
                  <a:srgbClr val="FF0000"/>
                </a:solidFill>
              </a:rPr>
              <a:t>90</a:t>
            </a:r>
          </a:p>
        </p:txBody>
      </p:sp>
      <p:cxnSp>
        <p:nvCxnSpPr>
          <p:cNvPr id="12" name="Straight Arrow Connector 11">
            <a:extLst>
              <a:ext uri="{FF2B5EF4-FFF2-40B4-BE49-F238E27FC236}">
                <a16:creationId xmlns:a16="http://schemas.microsoft.com/office/drawing/2014/main" id="{00AE0431-5FAA-4DC5-84D8-92676587BE1B}"/>
              </a:ext>
            </a:extLst>
          </p:cNvPr>
          <p:cNvCxnSpPr/>
          <p:nvPr/>
        </p:nvCxnSpPr>
        <p:spPr>
          <a:xfrm>
            <a:off x="3115159" y="2134604"/>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F6FDADC-C3F4-47C8-BC4A-6197003D29FD}"/>
              </a:ext>
            </a:extLst>
          </p:cNvPr>
          <p:cNvSpPr txBox="1"/>
          <p:nvPr/>
        </p:nvSpPr>
        <p:spPr>
          <a:xfrm>
            <a:off x="3945790" y="1822499"/>
            <a:ext cx="1971617" cy="584775"/>
          </a:xfrm>
          <a:prstGeom prst="rect">
            <a:avLst/>
          </a:prstGeom>
          <a:noFill/>
        </p:spPr>
        <p:txBody>
          <a:bodyPr wrap="square" rtlCol="0">
            <a:spAutoFit/>
          </a:bodyPr>
          <a:lstStyle/>
          <a:p>
            <a:r>
              <a:rPr lang="en-GB" sz="3200" b="1" dirty="0">
                <a:solidFill>
                  <a:srgbClr val="FF0000"/>
                </a:solidFill>
              </a:rPr>
              <a:t>2 and 90</a:t>
            </a:r>
          </a:p>
        </p:txBody>
      </p:sp>
      <p:sp>
        <p:nvSpPr>
          <p:cNvPr id="14" name="TextBox 13">
            <a:extLst>
              <a:ext uri="{FF2B5EF4-FFF2-40B4-BE49-F238E27FC236}">
                <a16:creationId xmlns:a16="http://schemas.microsoft.com/office/drawing/2014/main" id="{A0BED919-062C-4944-B110-455A54327C72}"/>
              </a:ext>
            </a:extLst>
          </p:cNvPr>
          <p:cNvSpPr txBox="1"/>
          <p:nvPr/>
        </p:nvSpPr>
        <p:spPr>
          <a:xfrm>
            <a:off x="619932" y="2395510"/>
            <a:ext cx="1811740" cy="584775"/>
          </a:xfrm>
          <a:prstGeom prst="rect">
            <a:avLst/>
          </a:prstGeom>
          <a:noFill/>
        </p:spPr>
        <p:txBody>
          <a:bodyPr wrap="square" rtlCol="0">
            <a:spAutoFit/>
          </a:bodyPr>
          <a:lstStyle/>
          <a:p>
            <a:r>
              <a:rPr lang="en-GB" sz="3200" b="1" dirty="0">
                <a:solidFill>
                  <a:srgbClr val="FF0000"/>
                </a:solidFill>
              </a:rPr>
              <a:t>180 ÷ 3 = </a:t>
            </a:r>
          </a:p>
        </p:txBody>
      </p:sp>
      <p:sp>
        <p:nvSpPr>
          <p:cNvPr id="15" name="TextBox 14">
            <a:extLst>
              <a:ext uri="{FF2B5EF4-FFF2-40B4-BE49-F238E27FC236}">
                <a16:creationId xmlns:a16="http://schemas.microsoft.com/office/drawing/2014/main" id="{7705D2BF-D7DF-4614-BCC5-40A9C497DCE3}"/>
              </a:ext>
            </a:extLst>
          </p:cNvPr>
          <p:cNvSpPr txBox="1"/>
          <p:nvPr/>
        </p:nvSpPr>
        <p:spPr>
          <a:xfrm>
            <a:off x="2241957" y="2395510"/>
            <a:ext cx="2053425" cy="584775"/>
          </a:xfrm>
          <a:prstGeom prst="rect">
            <a:avLst/>
          </a:prstGeom>
          <a:noFill/>
        </p:spPr>
        <p:txBody>
          <a:bodyPr wrap="square" rtlCol="0">
            <a:spAutoFit/>
          </a:bodyPr>
          <a:lstStyle/>
          <a:p>
            <a:r>
              <a:rPr lang="en-GB" sz="3200" b="1" dirty="0">
                <a:solidFill>
                  <a:srgbClr val="FF0000"/>
                </a:solidFill>
              </a:rPr>
              <a:t>60</a:t>
            </a:r>
          </a:p>
        </p:txBody>
      </p:sp>
      <p:cxnSp>
        <p:nvCxnSpPr>
          <p:cNvPr id="16" name="Straight Arrow Connector 15">
            <a:extLst>
              <a:ext uri="{FF2B5EF4-FFF2-40B4-BE49-F238E27FC236}">
                <a16:creationId xmlns:a16="http://schemas.microsoft.com/office/drawing/2014/main" id="{9BFEE238-BD47-4972-A1F1-C4F0F3AD76A6}"/>
              </a:ext>
            </a:extLst>
          </p:cNvPr>
          <p:cNvCxnSpPr/>
          <p:nvPr/>
        </p:nvCxnSpPr>
        <p:spPr>
          <a:xfrm>
            <a:off x="3115159" y="2707614"/>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2318F98-5BDB-487D-851A-227BD685A1B0}"/>
              </a:ext>
            </a:extLst>
          </p:cNvPr>
          <p:cNvSpPr txBox="1"/>
          <p:nvPr/>
        </p:nvSpPr>
        <p:spPr>
          <a:xfrm>
            <a:off x="3945790" y="2395509"/>
            <a:ext cx="1971617" cy="584775"/>
          </a:xfrm>
          <a:prstGeom prst="rect">
            <a:avLst/>
          </a:prstGeom>
          <a:noFill/>
        </p:spPr>
        <p:txBody>
          <a:bodyPr wrap="square" rtlCol="0">
            <a:spAutoFit/>
          </a:bodyPr>
          <a:lstStyle/>
          <a:p>
            <a:r>
              <a:rPr lang="en-GB" sz="3200" b="1" dirty="0">
                <a:solidFill>
                  <a:srgbClr val="FF0000"/>
                </a:solidFill>
              </a:rPr>
              <a:t>3 and 60</a:t>
            </a:r>
          </a:p>
        </p:txBody>
      </p:sp>
      <p:sp>
        <p:nvSpPr>
          <p:cNvPr id="18" name="TextBox 17">
            <a:extLst>
              <a:ext uri="{FF2B5EF4-FFF2-40B4-BE49-F238E27FC236}">
                <a16:creationId xmlns:a16="http://schemas.microsoft.com/office/drawing/2014/main" id="{2142C493-6F7A-42DB-9490-CD087D9B5B9E}"/>
              </a:ext>
            </a:extLst>
          </p:cNvPr>
          <p:cNvSpPr txBox="1"/>
          <p:nvPr/>
        </p:nvSpPr>
        <p:spPr>
          <a:xfrm>
            <a:off x="619932" y="2980284"/>
            <a:ext cx="1811740" cy="584775"/>
          </a:xfrm>
          <a:prstGeom prst="rect">
            <a:avLst/>
          </a:prstGeom>
          <a:noFill/>
        </p:spPr>
        <p:txBody>
          <a:bodyPr wrap="square" rtlCol="0">
            <a:spAutoFit/>
          </a:bodyPr>
          <a:lstStyle/>
          <a:p>
            <a:r>
              <a:rPr lang="en-GB" sz="3200" b="1" dirty="0">
                <a:solidFill>
                  <a:srgbClr val="FF0000"/>
                </a:solidFill>
              </a:rPr>
              <a:t>180 ÷ 4 = </a:t>
            </a:r>
          </a:p>
        </p:txBody>
      </p:sp>
      <p:sp>
        <p:nvSpPr>
          <p:cNvPr id="22" name="TextBox 21">
            <a:extLst>
              <a:ext uri="{FF2B5EF4-FFF2-40B4-BE49-F238E27FC236}">
                <a16:creationId xmlns:a16="http://schemas.microsoft.com/office/drawing/2014/main" id="{8977FB3E-4990-415F-93FB-6DED3A976C9B}"/>
              </a:ext>
            </a:extLst>
          </p:cNvPr>
          <p:cNvSpPr txBox="1"/>
          <p:nvPr/>
        </p:nvSpPr>
        <p:spPr>
          <a:xfrm>
            <a:off x="1105012" y="39254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1 8 0</a:t>
            </a:r>
          </a:p>
        </p:txBody>
      </p:sp>
      <p:sp>
        <p:nvSpPr>
          <p:cNvPr id="23" name="TextBox 22">
            <a:extLst>
              <a:ext uri="{FF2B5EF4-FFF2-40B4-BE49-F238E27FC236}">
                <a16:creationId xmlns:a16="http://schemas.microsoft.com/office/drawing/2014/main" id="{E5D63E91-53BB-4C0A-B03C-B5379CB80520}"/>
              </a:ext>
            </a:extLst>
          </p:cNvPr>
          <p:cNvSpPr txBox="1"/>
          <p:nvPr/>
        </p:nvSpPr>
        <p:spPr>
          <a:xfrm>
            <a:off x="619932" y="394191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24" name="Straight Connector 23">
            <a:extLst>
              <a:ext uri="{FF2B5EF4-FFF2-40B4-BE49-F238E27FC236}">
                <a16:creationId xmlns:a16="http://schemas.microsoft.com/office/drawing/2014/main" id="{12E09BF7-546D-4875-BD19-CC87BA4DE2FA}"/>
              </a:ext>
            </a:extLst>
          </p:cNvPr>
          <p:cNvCxnSpPr>
            <a:cxnSpLocks/>
          </p:cNvCxnSpPr>
          <p:nvPr/>
        </p:nvCxnSpPr>
        <p:spPr>
          <a:xfrm>
            <a:off x="1094549" y="399147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AB9DF90-9D34-4438-878C-6CCE1F5AAAD7}"/>
              </a:ext>
            </a:extLst>
          </p:cNvPr>
          <p:cNvCxnSpPr>
            <a:cxnSpLocks/>
          </p:cNvCxnSpPr>
          <p:nvPr/>
        </p:nvCxnSpPr>
        <p:spPr>
          <a:xfrm>
            <a:off x="1113501" y="397542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6C86909-9AF1-4B09-AC6E-25C1203F80DA}"/>
              </a:ext>
            </a:extLst>
          </p:cNvPr>
          <p:cNvSpPr txBox="1"/>
          <p:nvPr/>
        </p:nvSpPr>
        <p:spPr>
          <a:xfrm>
            <a:off x="1841261" y="396616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8" name="TextBox 27">
            <a:extLst>
              <a:ext uri="{FF2B5EF4-FFF2-40B4-BE49-F238E27FC236}">
                <a16:creationId xmlns:a16="http://schemas.microsoft.com/office/drawing/2014/main" id="{7288061C-9AEB-499F-9ACA-17DE45641D2A}"/>
              </a:ext>
            </a:extLst>
          </p:cNvPr>
          <p:cNvSpPr txBox="1"/>
          <p:nvPr/>
        </p:nvSpPr>
        <p:spPr>
          <a:xfrm>
            <a:off x="1562603" y="349769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BC6E7D71-3224-41CF-98CC-3966016C5CD3}"/>
              </a:ext>
            </a:extLst>
          </p:cNvPr>
          <p:cNvSpPr txBox="1"/>
          <p:nvPr/>
        </p:nvSpPr>
        <p:spPr>
          <a:xfrm>
            <a:off x="1982790" y="348463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37E31EAA-2F55-41B3-BC20-941AFB3DF9CF}"/>
              </a:ext>
            </a:extLst>
          </p:cNvPr>
          <p:cNvSpPr txBox="1"/>
          <p:nvPr/>
        </p:nvSpPr>
        <p:spPr>
          <a:xfrm>
            <a:off x="2241957" y="2984557"/>
            <a:ext cx="2053425" cy="584775"/>
          </a:xfrm>
          <a:prstGeom prst="rect">
            <a:avLst/>
          </a:prstGeom>
          <a:noFill/>
        </p:spPr>
        <p:txBody>
          <a:bodyPr wrap="square" rtlCol="0">
            <a:spAutoFit/>
          </a:bodyPr>
          <a:lstStyle/>
          <a:p>
            <a:r>
              <a:rPr lang="en-GB" sz="3200" b="1" dirty="0">
                <a:solidFill>
                  <a:srgbClr val="FF0000"/>
                </a:solidFill>
              </a:rPr>
              <a:t>45</a:t>
            </a:r>
          </a:p>
        </p:txBody>
      </p:sp>
      <p:cxnSp>
        <p:nvCxnSpPr>
          <p:cNvPr id="34" name="Straight Arrow Connector 33">
            <a:extLst>
              <a:ext uri="{FF2B5EF4-FFF2-40B4-BE49-F238E27FC236}">
                <a16:creationId xmlns:a16="http://schemas.microsoft.com/office/drawing/2014/main" id="{47329F57-8074-4604-A842-7624439892A6}"/>
              </a:ext>
            </a:extLst>
          </p:cNvPr>
          <p:cNvCxnSpPr/>
          <p:nvPr/>
        </p:nvCxnSpPr>
        <p:spPr>
          <a:xfrm>
            <a:off x="3115159" y="3296661"/>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BD0FEF14-40C5-4BEC-B748-9C674771C408}"/>
              </a:ext>
            </a:extLst>
          </p:cNvPr>
          <p:cNvSpPr txBox="1"/>
          <p:nvPr/>
        </p:nvSpPr>
        <p:spPr>
          <a:xfrm>
            <a:off x="3945790" y="2984556"/>
            <a:ext cx="1971617" cy="584775"/>
          </a:xfrm>
          <a:prstGeom prst="rect">
            <a:avLst/>
          </a:prstGeom>
          <a:noFill/>
        </p:spPr>
        <p:txBody>
          <a:bodyPr wrap="square" rtlCol="0">
            <a:spAutoFit/>
          </a:bodyPr>
          <a:lstStyle/>
          <a:p>
            <a:r>
              <a:rPr lang="en-GB" sz="3200" b="1" dirty="0">
                <a:solidFill>
                  <a:srgbClr val="FF0000"/>
                </a:solidFill>
              </a:rPr>
              <a:t>4 and 45</a:t>
            </a:r>
          </a:p>
        </p:txBody>
      </p:sp>
      <p:sp>
        <p:nvSpPr>
          <p:cNvPr id="36" name="TextBox 35">
            <a:extLst>
              <a:ext uri="{FF2B5EF4-FFF2-40B4-BE49-F238E27FC236}">
                <a16:creationId xmlns:a16="http://schemas.microsoft.com/office/drawing/2014/main" id="{FC20040F-D70C-49B6-8518-C146CBAA6BD2}"/>
              </a:ext>
            </a:extLst>
          </p:cNvPr>
          <p:cNvSpPr txBox="1"/>
          <p:nvPr/>
        </p:nvSpPr>
        <p:spPr>
          <a:xfrm>
            <a:off x="619932" y="4496025"/>
            <a:ext cx="1811740" cy="584775"/>
          </a:xfrm>
          <a:prstGeom prst="rect">
            <a:avLst/>
          </a:prstGeom>
          <a:noFill/>
        </p:spPr>
        <p:txBody>
          <a:bodyPr wrap="square" rtlCol="0">
            <a:spAutoFit/>
          </a:bodyPr>
          <a:lstStyle/>
          <a:p>
            <a:r>
              <a:rPr lang="en-GB" sz="3200" b="1" dirty="0">
                <a:solidFill>
                  <a:srgbClr val="FF0000"/>
                </a:solidFill>
              </a:rPr>
              <a:t>180 ÷ 5 = </a:t>
            </a:r>
          </a:p>
        </p:txBody>
      </p:sp>
      <p:sp>
        <p:nvSpPr>
          <p:cNvPr id="37" name="TextBox 36">
            <a:extLst>
              <a:ext uri="{FF2B5EF4-FFF2-40B4-BE49-F238E27FC236}">
                <a16:creationId xmlns:a16="http://schemas.microsoft.com/office/drawing/2014/main" id="{2481E3FE-8CB4-47F5-81A2-B1BD99267E2D}"/>
              </a:ext>
            </a:extLst>
          </p:cNvPr>
          <p:cNvSpPr txBox="1"/>
          <p:nvPr/>
        </p:nvSpPr>
        <p:spPr>
          <a:xfrm>
            <a:off x="1105012" y="544119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1 8 0</a:t>
            </a:r>
          </a:p>
        </p:txBody>
      </p:sp>
      <p:sp>
        <p:nvSpPr>
          <p:cNvPr id="38" name="TextBox 37">
            <a:extLst>
              <a:ext uri="{FF2B5EF4-FFF2-40B4-BE49-F238E27FC236}">
                <a16:creationId xmlns:a16="http://schemas.microsoft.com/office/drawing/2014/main" id="{A91C09FC-C37E-474F-B1B8-903E08CA050E}"/>
              </a:ext>
            </a:extLst>
          </p:cNvPr>
          <p:cNvSpPr txBox="1"/>
          <p:nvPr/>
        </p:nvSpPr>
        <p:spPr>
          <a:xfrm>
            <a:off x="619932" y="545765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9" name="Straight Connector 38">
            <a:extLst>
              <a:ext uri="{FF2B5EF4-FFF2-40B4-BE49-F238E27FC236}">
                <a16:creationId xmlns:a16="http://schemas.microsoft.com/office/drawing/2014/main" id="{192BF9EB-BF13-4C5D-9906-98BFA8650CED}"/>
              </a:ext>
            </a:extLst>
          </p:cNvPr>
          <p:cNvCxnSpPr>
            <a:cxnSpLocks/>
          </p:cNvCxnSpPr>
          <p:nvPr/>
        </p:nvCxnSpPr>
        <p:spPr>
          <a:xfrm>
            <a:off x="1094549" y="550721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5E5072A-5BC6-45C5-9783-5CECCA75E52C}"/>
              </a:ext>
            </a:extLst>
          </p:cNvPr>
          <p:cNvCxnSpPr>
            <a:cxnSpLocks/>
          </p:cNvCxnSpPr>
          <p:nvPr/>
        </p:nvCxnSpPr>
        <p:spPr>
          <a:xfrm>
            <a:off x="1113501" y="549117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AB0F3A45-2970-4ECC-816B-D7399685DD54}"/>
              </a:ext>
            </a:extLst>
          </p:cNvPr>
          <p:cNvSpPr txBox="1"/>
          <p:nvPr/>
        </p:nvSpPr>
        <p:spPr>
          <a:xfrm>
            <a:off x="1841261" y="54819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42" name="TextBox 41">
            <a:extLst>
              <a:ext uri="{FF2B5EF4-FFF2-40B4-BE49-F238E27FC236}">
                <a16:creationId xmlns:a16="http://schemas.microsoft.com/office/drawing/2014/main" id="{76E2CFD4-82A8-47F2-A36B-86E587D8A6F6}"/>
              </a:ext>
            </a:extLst>
          </p:cNvPr>
          <p:cNvSpPr txBox="1"/>
          <p:nvPr/>
        </p:nvSpPr>
        <p:spPr>
          <a:xfrm>
            <a:off x="1562603" y="501343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3" name="TextBox 42">
            <a:extLst>
              <a:ext uri="{FF2B5EF4-FFF2-40B4-BE49-F238E27FC236}">
                <a16:creationId xmlns:a16="http://schemas.microsoft.com/office/drawing/2014/main" id="{ECABF0AA-DE0F-4067-9D8D-6D947D546860}"/>
              </a:ext>
            </a:extLst>
          </p:cNvPr>
          <p:cNvSpPr txBox="1"/>
          <p:nvPr/>
        </p:nvSpPr>
        <p:spPr>
          <a:xfrm>
            <a:off x="1982790" y="50003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4" name="TextBox 43">
            <a:extLst>
              <a:ext uri="{FF2B5EF4-FFF2-40B4-BE49-F238E27FC236}">
                <a16:creationId xmlns:a16="http://schemas.microsoft.com/office/drawing/2014/main" id="{04868C42-721D-42B8-A06B-867106E372D1}"/>
              </a:ext>
            </a:extLst>
          </p:cNvPr>
          <p:cNvSpPr txBox="1"/>
          <p:nvPr/>
        </p:nvSpPr>
        <p:spPr>
          <a:xfrm>
            <a:off x="2241957" y="4500298"/>
            <a:ext cx="2053425" cy="584775"/>
          </a:xfrm>
          <a:prstGeom prst="rect">
            <a:avLst/>
          </a:prstGeom>
          <a:noFill/>
        </p:spPr>
        <p:txBody>
          <a:bodyPr wrap="square" rtlCol="0">
            <a:spAutoFit/>
          </a:bodyPr>
          <a:lstStyle/>
          <a:p>
            <a:r>
              <a:rPr lang="en-GB" sz="3200" b="1" dirty="0">
                <a:solidFill>
                  <a:srgbClr val="FF0000"/>
                </a:solidFill>
              </a:rPr>
              <a:t>36</a:t>
            </a:r>
          </a:p>
        </p:txBody>
      </p:sp>
      <p:cxnSp>
        <p:nvCxnSpPr>
          <p:cNvPr id="45" name="Straight Arrow Connector 44">
            <a:extLst>
              <a:ext uri="{FF2B5EF4-FFF2-40B4-BE49-F238E27FC236}">
                <a16:creationId xmlns:a16="http://schemas.microsoft.com/office/drawing/2014/main" id="{E6C99DE3-BB7E-451A-88F1-6BF956BF080E}"/>
              </a:ext>
            </a:extLst>
          </p:cNvPr>
          <p:cNvCxnSpPr/>
          <p:nvPr/>
        </p:nvCxnSpPr>
        <p:spPr>
          <a:xfrm>
            <a:off x="3115159" y="4812402"/>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649F9857-958F-4A62-8350-5D3691868A40}"/>
              </a:ext>
            </a:extLst>
          </p:cNvPr>
          <p:cNvSpPr txBox="1"/>
          <p:nvPr/>
        </p:nvSpPr>
        <p:spPr>
          <a:xfrm>
            <a:off x="3945790" y="4500297"/>
            <a:ext cx="1971617" cy="584775"/>
          </a:xfrm>
          <a:prstGeom prst="rect">
            <a:avLst/>
          </a:prstGeom>
          <a:noFill/>
        </p:spPr>
        <p:txBody>
          <a:bodyPr wrap="square" rtlCol="0">
            <a:spAutoFit/>
          </a:bodyPr>
          <a:lstStyle/>
          <a:p>
            <a:r>
              <a:rPr lang="en-GB" sz="3200" b="1" dirty="0">
                <a:solidFill>
                  <a:srgbClr val="FF0000"/>
                </a:solidFill>
              </a:rPr>
              <a:t>5 and 36</a:t>
            </a:r>
          </a:p>
        </p:txBody>
      </p:sp>
      <p:sp>
        <p:nvSpPr>
          <p:cNvPr id="47" name="Oval 46">
            <a:extLst>
              <a:ext uri="{FF2B5EF4-FFF2-40B4-BE49-F238E27FC236}">
                <a16:creationId xmlns:a16="http://schemas.microsoft.com/office/drawing/2014/main" id="{53D1C384-E2B6-473B-88CE-60875FF856BB}"/>
              </a:ext>
            </a:extLst>
          </p:cNvPr>
          <p:cNvSpPr/>
          <p:nvPr/>
        </p:nvSpPr>
        <p:spPr>
          <a:xfrm>
            <a:off x="4931598" y="183947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83D01FE7-34C6-47EE-8FE0-A988134C20F4}"/>
              </a:ext>
            </a:extLst>
          </p:cNvPr>
          <p:cNvSpPr/>
          <p:nvPr/>
        </p:nvSpPr>
        <p:spPr>
          <a:xfrm>
            <a:off x="4924279" y="2412479"/>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TextBox 48">
            <a:extLst>
              <a:ext uri="{FF2B5EF4-FFF2-40B4-BE49-F238E27FC236}">
                <a16:creationId xmlns:a16="http://schemas.microsoft.com/office/drawing/2014/main" id="{1A38E983-9BF7-410E-AB0F-75BD6505BA69}"/>
              </a:ext>
            </a:extLst>
          </p:cNvPr>
          <p:cNvSpPr txBox="1"/>
          <p:nvPr/>
        </p:nvSpPr>
        <p:spPr>
          <a:xfrm>
            <a:off x="9419772" y="634775"/>
            <a:ext cx="2254614" cy="584775"/>
          </a:xfrm>
          <a:prstGeom prst="rect">
            <a:avLst/>
          </a:prstGeom>
          <a:noFill/>
        </p:spPr>
        <p:txBody>
          <a:bodyPr wrap="square" rtlCol="0">
            <a:spAutoFit/>
          </a:bodyPr>
          <a:lstStyle/>
          <a:p>
            <a:r>
              <a:rPr lang="en-GB" sz="3200" b="1" dirty="0">
                <a:solidFill>
                  <a:srgbClr val="FF0000"/>
                </a:solidFill>
              </a:rPr>
              <a:t>60 and 90</a:t>
            </a:r>
          </a:p>
        </p:txBody>
      </p:sp>
    </p:spTree>
    <p:extLst>
      <p:ext uri="{BB962C8B-B14F-4D97-AF65-F5344CB8AC3E}">
        <p14:creationId xmlns:p14="http://schemas.microsoft.com/office/powerpoint/2010/main" val="2494131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500"/>
                                        <p:tgtEl>
                                          <p:spTgt spid="1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500"/>
                                        <p:tgtEl>
                                          <p:spTgt spid="22"/>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par>
                                <p:cTn id="81" presetID="10" presetClass="entr" presetSubtype="0" fill="hold" nodeType="with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par>
                                <p:cTn id="84" presetID="10" presetClass="entr" presetSubtype="0" fill="hold" nodeType="with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7"/>
                                        </p:tgtEl>
                                        <p:attrNameLst>
                                          <p:attrName>style.visibility</p:attrName>
                                        </p:attrNameLst>
                                      </p:cBhvr>
                                      <p:to>
                                        <p:strVal val="visible"/>
                                      </p:to>
                                    </p:set>
                                    <p:animEffect transition="in" filter="fade">
                                      <p:cBhvr>
                                        <p:cTn id="96" dur="500"/>
                                        <p:tgtEl>
                                          <p:spTgt spid="27"/>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9"/>
                                        </p:tgtEl>
                                        <p:attrNameLst>
                                          <p:attrName>style.visibility</p:attrName>
                                        </p:attrNameLst>
                                      </p:cBhvr>
                                      <p:to>
                                        <p:strVal val="visible"/>
                                      </p:to>
                                    </p:set>
                                    <p:animEffect transition="in" filter="fade">
                                      <p:cBhvr>
                                        <p:cTn id="101" dur="500"/>
                                        <p:tgtEl>
                                          <p:spTgt spid="29"/>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34"/>
                                        </p:tgtEl>
                                        <p:attrNameLst>
                                          <p:attrName>style.visibility</p:attrName>
                                        </p:attrNameLst>
                                      </p:cBhvr>
                                      <p:to>
                                        <p:strVal val="visible"/>
                                      </p:to>
                                    </p:set>
                                    <p:animEffect transition="in" filter="fade">
                                      <p:cBhvr>
                                        <p:cTn id="111" dur="500"/>
                                        <p:tgtEl>
                                          <p:spTgt spid="3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5"/>
                                        </p:tgtEl>
                                        <p:attrNameLst>
                                          <p:attrName>style.visibility</p:attrName>
                                        </p:attrNameLst>
                                      </p:cBhvr>
                                      <p:to>
                                        <p:strVal val="visible"/>
                                      </p:to>
                                    </p:set>
                                    <p:animEffect transition="in" filter="fade">
                                      <p:cBhvr>
                                        <p:cTn id="116" dur="500"/>
                                        <p:tgtEl>
                                          <p:spTgt spid="3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6"/>
                                        </p:tgtEl>
                                        <p:attrNameLst>
                                          <p:attrName>style.visibility</p:attrName>
                                        </p:attrNameLst>
                                      </p:cBhvr>
                                      <p:to>
                                        <p:strVal val="visible"/>
                                      </p:to>
                                    </p:set>
                                    <p:animEffect transition="in" filter="fade">
                                      <p:cBhvr>
                                        <p:cTn id="121" dur="500"/>
                                        <p:tgtEl>
                                          <p:spTgt spid="36"/>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38"/>
                                        </p:tgtEl>
                                        <p:attrNameLst>
                                          <p:attrName>style.visibility</p:attrName>
                                        </p:attrNameLst>
                                      </p:cBhvr>
                                      <p:to>
                                        <p:strVal val="visible"/>
                                      </p:to>
                                    </p:set>
                                    <p:animEffect transition="in" filter="fade">
                                      <p:cBhvr>
                                        <p:cTn id="129" dur="500"/>
                                        <p:tgtEl>
                                          <p:spTgt spid="38"/>
                                        </p:tgtEl>
                                      </p:cBhvr>
                                    </p:animEffect>
                                  </p:childTnLst>
                                </p:cTn>
                              </p:par>
                              <p:par>
                                <p:cTn id="130" presetID="10" presetClass="entr" presetSubtype="0" fill="hold" nodeType="withEffect">
                                  <p:stCondLst>
                                    <p:cond delay="0"/>
                                  </p:stCondLst>
                                  <p:childTnLst>
                                    <p:set>
                                      <p:cBhvr>
                                        <p:cTn id="131" dur="1" fill="hold">
                                          <p:stCondLst>
                                            <p:cond delay="0"/>
                                          </p:stCondLst>
                                        </p:cTn>
                                        <p:tgtEl>
                                          <p:spTgt spid="39"/>
                                        </p:tgtEl>
                                        <p:attrNameLst>
                                          <p:attrName>style.visibility</p:attrName>
                                        </p:attrNameLst>
                                      </p:cBhvr>
                                      <p:to>
                                        <p:strVal val="visible"/>
                                      </p:to>
                                    </p:set>
                                    <p:animEffect transition="in" filter="fade">
                                      <p:cBhvr>
                                        <p:cTn id="132" dur="500"/>
                                        <p:tgtEl>
                                          <p:spTgt spid="39"/>
                                        </p:tgtEl>
                                      </p:cBhvr>
                                    </p:animEffect>
                                  </p:childTnLst>
                                </p:cTn>
                              </p:par>
                              <p:par>
                                <p:cTn id="133" presetID="10" presetClass="entr" presetSubtype="0" fill="hold" nodeType="withEffect">
                                  <p:stCondLst>
                                    <p:cond delay="0"/>
                                  </p:stCondLst>
                                  <p:childTnLst>
                                    <p:set>
                                      <p:cBhvr>
                                        <p:cTn id="134" dur="1" fill="hold">
                                          <p:stCondLst>
                                            <p:cond delay="0"/>
                                          </p:stCondLst>
                                        </p:cTn>
                                        <p:tgtEl>
                                          <p:spTgt spid="40"/>
                                        </p:tgtEl>
                                        <p:attrNameLst>
                                          <p:attrName>style.visibility</p:attrName>
                                        </p:attrNameLst>
                                      </p:cBhvr>
                                      <p:to>
                                        <p:strVal val="visible"/>
                                      </p:to>
                                    </p:set>
                                    <p:animEffect transition="in" filter="fade">
                                      <p:cBhvr>
                                        <p:cTn id="135" dur="500"/>
                                        <p:tgtEl>
                                          <p:spTgt spid="40"/>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42"/>
                                        </p:tgtEl>
                                        <p:attrNameLst>
                                          <p:attrName>style.visibility</p:attrName>
                                        </p:attrNameLst>
                                      </p:cBhvr>
                                      <p:to>
                                        <p:strVal val="visible"/>
                                      </p:to>
                                    </p:set>
                                    <p:animEffect transition="in" filter="fade">
                                      <p:cBhvr>
                                        <p:cTn id="140" dur="500"/>
                                        <p:tgtEl>
                                          <p:spTgt spid="42"/>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41"/>
                                        </p:tgtEl>
                                        <p:attrNameLst>
                                          <p:attrName>style.visibility</p:attrName>
                                        </p:attrNameLst>
                                      </p:cBhvr>
                                      <p:to>
                                        <p:strVal val="visible"/>
                                      </p:to>
                                    </p:set>
                                    <p:animEffect transition="in" filter="fade">
                                      <p:cBhvr>
                                        <p:cTn id="145" dur="500"/>
                                        <p:tgtEl>
                                          <p:spTgt spid="41"/>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3"/>
                                        </p:tgtEl>
                                        <p:attrNameLst>
                                          <p:attrName>style.visibility</p:attrName>
                                        </p:attrNameLst>
                                      </p:cBhvr>
                                      <p:to>
                                        <p:strVal val="visible"/>
                                      </p:to>
                                    </p:set>
                                    <p:animEffect transition="in" filter="fade">
                                      <p:cBhvr>
                                        <p:cTn id="150" dur="500"/>
                                        <p:tgtEl>
                                          <p:spTgt spid="43"/>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44"/>
                                        </p:tgtEl>
                                        <p:attrNameLst>
                                          <p:attrName>style.visibility</p:attrName>
                                        </p:attrNameLst>
                                      </p:cBhvr>
                                      <p:to>
                                        <p:strVal val="visible"/>
                                      </p:to>
                                    </p:set>
                                    <p:animEffect transition="in" filter="fade">
                                      <p:cBhvr>
                                        <p:cTn id="155" dur="500"/>
                                        <p:tgtEl>
                                          <p:spTgt spid="44"/>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nodeType="clickEffect">
                                  <p:stCondLst>
                                    <p:cond delay="0"/>
                                  </p:stCondLst>
                                  <p:childTnLst>
                                    <p:set>
                                      <p:cBhvr>
                                        <p:cTn id="159" dur="1" fill="hold">
                                          <p:stCondLst>
                                            <p:cond delay="0"/>
                                          </p:stCondLst>
                                        </p:cTn>
                                        <p:tgtEl>
                                          <p:spTgt spid="45"/>
                                        </p:tgtEl>
                                        <p:attrNameLst>
                                          <p:attrName>style.visibility</p:attrName>
                                        </p:attrNameLst>
                                      </p:cBhvr>
                                      <p:to>
                                        <p:strVal val="visible"/>
                                      </p:to>
                                    </p:set>
                                    <p:animEffect transition="in" filter="fade">
                                      <p:cBhvr>
                                        <p:cTn id="160" dur="500"/>
                                        <p:tgtEl>
                                          <p:spTgt spid="45"/>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46"/>
                                        </p:tgtEl>
                                        <p:attrNameLst>
                                          <p:attrName>style.visibility</p:attrName>
                                        </p:attrNameLst>
                                      </p:cBhvr>
                                      <p:to>
                                        <p:strVal val="visible"/>
                                      </p:to>
                                    </p:set>
                                    <p:animEffect transition="in" filter="fade">
                                      <p:cBhvr>
                                        <p:cTn id="165" dur="500"/>
                                        <p:tgtEl>
                                          <p:spTgt spid="46"/>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47"/>
                                        </p:tgtEl>
                                        <p:attrNameLst>
                                          <p:attrName>style.visibility</p:attrName>
                                        </p:attrNameLst>
                                      </p:cBhvr>
                                      <p:to>
                                        <p:strVal val="visible"/>
                                      </p:to>
                                    </p:set>
                                    <p:animEffect transition="in" filter="fade">
                                      <p:cBhvr>
                                        <p:cTn id="170" dur="500"/>
                                        <p:tgtEl>
                                          <p:spTgt spid="47"/>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fade">
                                      <p:cBhvr>
                                        <p:cTn id="175" dur="500"/>
                                        <p:tgtEl>
                                          <p:spTgt spid="48"/>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49"/>
                                        </p:tgtEl>
                                        <p:attrNameLst>
                                          <p:attrName>style.visibility</p:attrName>
                                        </p:attrNameLst>
                                      </p:cBhvr>
                                      <p:to>
                                        <p:strVal val="visible"/>
                                      </p:to>
                                    </p:set>
                                    <p:animEffect transition="in" filter="fade">
                                      <p:cBhvr>
                                        <p:cTn id="180"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0" grpId="0"/>
      <p:bldP spid="11" grpId="0"/>
      <p:bldP spid="13" grpId="0"/>
      <p:bldP spid="14" grpId="0"/>
      <p:bldP spid="15" grpId="0"/>
      <p:bldP spid="17" grpId="0"/>
      <p:bldP spid="18" grpId="0"/>
      <p:bldP spid="22" grpId="0"/>
      <p:bldP spid="23" grpId="0"/>
      <p:bldP spid="27" grpId="0"/>
      <p:bldP spid="28" grpId="0"/>
      <p:bldP spid="29" grpId="0"/>
      <p:bldP spid="33" grpId="0"/>
      <p:bldP spid="35" grpId="0"/>
      <p:bldP spid="36" grpId="0"/>
      <p:bldP spid="37" grpId="0"/>
      <p:bldP spid="38" grpId="0"/>
      <p:bldP spid="41" grpId="0"/>
      <p:bldP spid="42" grpId="0"/>
      <p:bldP spid="43" grpId="0"/>
      <p:bldP spid="44" grpId="0"/>
      <p:bldP spid="46" grpId="0"/>
      <p:bldP spid="47" grpId="0" animBg="1"/>
      <p:bldP spid="48" grpId="0" animBg="1"/>
      <p:bldP spid="49"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This graph shows the temperature on a day in July.</a:t>
            </a:r>
          </a:p>
        </p:txBody>
      </p:sp>
      <p:sp>
        <p:nvSpPr>
          <p:cNvPr id="4" name="Rectangle 3">
            <a:extLst>
              <a:ext uri="{FF2B5EF4-FFF2-40B4-BE49-F238E27FC236}">
                <a16:creationId xmlns:a16="http://schemas.microsoft.com/office/drawing/2014/main" id="{EAE86594-0497-453C-B6DE-8A521C924F36}"/>
              </a:ext>
            </a:extLst>
          </p:cNvPr>
          <p:cNvSpPr/>
          <p:nvPr/>
        </p:nvSpPr>
        <p:spPr>
          <a:xfrm>
            <a:off x="6899562" y="634775"/>
            <a:ext cx="5126182" cy="1077218"/>
          </a:xfrm>
          <a:prstGeom prst="rect">
            <a:avLst/>
          </a:prstGeom>
        </p:spPr>
        <p:txBody>
          <a:bodyPr wrap="square">
            <a:spAutoFit/>
          </a:bodyPr>
          <a:lstStyle/>
          <a:p>
            <a:r>
              <a:rPr lang="en-US" sz="3200" b="1" dirty="0"/>
              <a:t>What is the temperature at 2pm?</a:t>
            </a:r>
          </a:p>
        </p:txBody>
      </p:sp>
      <p:sp>
        <p:nvSpPr>
          <p:cNvPr id="5" name="Rectangle 4">
            <a:extLst>
              <a:ext uri="{FF2B5EF4-FFF2-40B4-BE49-F238E27FC236}">
                <a16:creationId xmlns:a16="http://schemas.microsoft.com/office/drawing/2014/main" id="{F7BF5F86-BA3C-4964-AD56-8D045CBEF31C}"/>
              </a:ext>
            </a:extLst>
          </p:cNvPr>
          <p:cNvSpPr/>
          <p:nvPr/>
        </p:nvSpPr>
        <p:spPr>
          <a:xfrm>
            <a:off x="6899563" y="2432982"/>
            <a:ext cx="5126181" cy="1077218"/>
          </a:xfrm>
          <a:prstGeom prst="rect">
            <a:avLst/>
          </a:prstGeom>
        </p:spPr>
        <p:txBody>
          <a:bodyPr wrap="square">
            <a:spAutoFit/>
          </a:bodyPr>
          <a:lstStyle/>
          <a:p>
            <a:r>
              <a:rPr lang="en-US" sz="3200" b="1" dirty="0"/>
              <a:t>For how many hours is the temperature above 25°C?</a:t>
            </a:r>
          </a:p>
        </p:txBody>
      </p:sp>
      <p:pic>
        <p:nvPicPr>
          <p:cNvPr id="3" name="Picture 2">
            <a:extLst>
              <a:ext uri="{FF2B5EF4-FFF2-40B4-BE49-F238E27FC236}">
                <a16:creationId xmlns:a16="http://schemas.microsoft.com/office/drawing/2014/main" id="{267F4D0F-A9B4-4BFD-8EE7-B61F70F1817D}"/>
              </a:ext>
            </a:extLst>
          </p:cNvPr>
          <p:cNvPicPr>
            <a:picLocks noChangeAspect="1"/>
          </p:cNvPicPr>
          <p:nvPr/>
        </p:nvPicPr>
        <p:blipFill>
          <a:blip r:embed="rId3"/>
          <a:stretch>
            <a:fillRect/>
          </a:stretch>
        </p:blipFill>
        <p:spPr>
          <a:xfrm>
            <a:off x="138545" y="634775"/>
            <a:ext cx="6761016" cy="4446696"/>
          </a:xfrm>
          <a:prstGeom prst="rect">
            <a:avLst/>
          </a:prstGeom>
        </p:spPr>
      </p:pic>
      <p:cxnSp>
        <p:nvCxnSpPr>
          <p:cNvPr id="7" name="Straight Connector 6">
            <a:extLst>
              <a:ext uri="{FF2B5EF4-FFF2-40B4-BE49-F238E27FC236}">
                <a16:creationId xmlns:a16="http://schemas.microsoft.com/office/drawing/2014/main" id="{C46E6486-DB61-4DF2-85C5-591FE60B6629}"/>
              </a:ext>
            </a:extLst>
          </p:cNvPr>
          <p:cNvCxnSpPr>
            <a:cxnSpLocks/>
          </p:cNvCxnSpPr>
          <p:nvPr/>
        </p:nvCxnSpPr>
        <p:spPr>
          <a:xfrm flipV="1">
            <a:off x="4981058" y="1146412"/>
            <a:ext cx="0" cy="28277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B8E6C6D-5B5A-45C3-8DB6-3432BEBDF6E9}"/>
              </a:ext>
            </a:extLst>
          </p:cNvPr>
          <p:cNvCxnSpPr>
            <a:cxnSpLocks/>
          </p:cNvCxnSpPr>
          <p:nvPr/>
        </p:nvCxnSpPr>
        <p:spPr>
          <a:xfrm>
            <a:off x="2115403" y="1160060"/>
            <a:ext cx="2865655" cy="19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EC75FE88-B8A5-4092-A8C1-1834F26563C4}"/>
              </a:ext>
            </a:extLst>
          </p:cNvPr>
          <p:cNvSpPr/>
          <p:nvPr/>
        </p:nvSpPr>
        <p:spPr>
          <a:xfrm>
            <a:off x="6899561" y="1710475"/>
            <a:ext cx="1477889" cy="584775"/>
          </a:xfrm>
          <a:prstGeom prst="rect">
            <a:avLst/>
          </a:prstGeom>
        </p:spPr>
        <p:txBody>
          <a:bodyPr wrap="square">
            <a:spAutoFit/>
          </a:bodyPr>
          <a:lstStyle/>
          <a:p>
            <a:r>
              <a:rPr lang="en-US" sz="3200" b="1" dirty="0">
                <a:solidFill>
                  <a:srgbClr val="FF0000"/>
                </a:solidFill>
              </a:rPr>
              <a:t>29.5°C</a:t>
            </a:r>
          </a:p>
        </p:txBody>
      </p:sp>
      <p:sp>
        <p:nvSpPr>
          <p:cNvPr id="12" name="Rectangle 11">
            <a:extLst>
              <a:ext uri="{FF2B5EF4-FFF2-40B4-BE49-F238E27FC236}">
                <a16:creationId xmlns:a16="http://schemas.microsoft.com/office/drawing/2014/main" id="{AB87EB9A-27BB-4551-BD75-9F6F1A5F5396}"/>
              </a:ext>
            </a:extLst>
          </p:cNvPr>
          <p:cNvSpPr/>
          <p:nvPr/>
        </p:nvSpPr>
        <p:spPr>
          <a:xfrm>
            <a:off x="8464877" y="1232653"/>
            <a:ext cx="2903708" cy="1200329"/>
          </a:xfrm>
          <a:prstGeom prst="rect">
            <a:avLst/>
          </a:prstGeom>
        </p:spPr>
        <p:txBody>
          <a:bodyPr wrap="square">
            <a:spAutoFit/>
          </a:bodyPr>
          <a:lstStyle/>
          <a:p>
            <a:r>
              <a:rPr lang="en-US" sz="2400" b="1" dirty="0">
                <a:solidFill>
                  <a:srgbClr val="FF0000"/>
                </a:solidFill>
              </a:rPr>
              <a:t>You get the mark for any answer between 29°C and 29.9°C</a:t>
            </a:r>
          </a:p>
        </p:txBody>
      </p:sp>
      <p:cxnSp>
        <p:nvCxnSpPr>
          <p:cNvPr id="13" name="Straight Connector 12">
            <a:extLst>
              <a:ext uri="{FF2B5EF4-FFF2-40B4-BE49-F238E27FC236}">
                <a16:creationId xmlns:a16="http://schemas.microsoft.com/office/drawing/2014/main" id="{AEEB3C96-D170-4BCF-87BA-60129EBA86C9}"/>
              </a:ext>
            </a:extLst>
          </p:cNvPr>
          <p:cNvCxnSpPr>
            <a:cxnSpLocks/>
          </p:cNvCxnSpPr>
          <p:nvPr/>
        </p:nvCxnSpPr>
        <p:spPr>
          <a:xfrm>
            <a:off x="2115403" y="1569099"/>
            <a:ext cx="384929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E3D12ED-6FBA-40E4-B0B9-D1D7C98C5D70}"/>
              </a:ext>
            </a:extLst>
          </p:cNvPr>
          <p:cNvCxnSpPr>
            <a:cxnSpLocks/>
          </p:cNvCxnSpPr>
          <p:nvPr/>
        </p:nvCxnSpPr>
        <p:spPr>
          <a:xfrm>
            <a:off x="4040052" y="1569099"/>
            <a:ext cx="0" cy="24050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1480D2-A35B-47FF-AA9D-9D91F11E2BAF}"/>
              </a:ext>
            </a:extLst>
          </p:cNvPr>
          <p:cNvCxnSpPr>
            <a:cxnSpLocks/>
          </p:cNvCxnSpPr>
          <p:nvPr/>
        </p:nvCxnSpPr>
        <p:spPr>
          <a:xfrm>
            <a:off x="5953272" y="1569099"/>
            <a:ext cx="0" cy="24050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5B0AE4F1-2D33-472D-8AE1-B4A1651452B1}"/>
              </a:ext>
            </a:extLst>
          </p:cNvPr>
          <p:cNvSpPr/>
          <p:nvPr/>
        </p:nvSpPr>
        <p:spPr>
          <a:xfrm>
            <a:off x="6899560" y="3496302"/>
            <a:ext cx="1477889" cy="584775"/>
          </a:xfrm>
          <a:prstGeom prst="rect">
            <a:avLst/>
          </a:prstGeom>
        </p:spPr>
        <p:txBody>
          <a:bodyPr wrap="square">
            <a:spAutoFit/>
          </a:bodyPr>
          <a:lstStyle/>
          <a:p>
            <a:r>
              <a:rPr lang="en-US" sz="3200" b="1" dirty="0">
                <a:solidFill>
                  <a:srgbClr val="FF0000"/>
                </a:solidFill>
              </a:rPr>
              <a:t>4 hours</a:t>
            </a:r>
          </a:p>
        </p:txBody>
      </p:sp>
    </p:spTree>
    <p:extLst>
      <p:ext uri="{BB962C8B-B14F-4D97-AF65-F5344CB8AC3E}">
        <p14:creationId xmlns:p14="http://schemas.microsoft.com/office/powerpoint/2010/main" val="1324568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7"/>
                                        </p:tgtEl>
                                      </p:cBhvr>
                                    </p:animEffect>
                                    <p:set>
                                      <p:cBhvr>
                                        <p:cTn id="27" dur="1" fill="hold">
                                          <p:stCondLst>
                                            <p:cond delay="499"/>
                                          </p:stCondLst>
                                        </p:cTn>
                                        <p:tgtEl>
                                          <p:spTgt spid="7"/>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8"/>
                                        </p:tgtEl>
                                      </p:cBhvr>
                                    </p:animEffect>
                                    <p:set>
                                      <p:cBhvr>
                                        <p:cTn id="30" dur="1" fill="hold">
                                          <p:stCondLst>
                                            <p:cond delay="499"/>
                                          </p:stCondLst>
                                        </p:cTn>
                                        <p:tgtEl>
                                          <p:spTgt spid="8"/>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20"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are two thermometers.</a:t>
            </a:r>
          </a:p>
          <a:p>
            <a:r>
              <a:rPr lang="en-US" sz="3200" b="1" dirty="0"/>
              <a:t>They show two different temperatures.</a:t>
            </a:r>
          </a:p>
        </p:txBody>
      </p:sp>
      <p:pic>
        <p:nvPicPr>
          <p:cNvPr id="3" name="Picture 2">
            <a:extLst>
              <a:ext uri="{FF2B5EF4-FFF2-40B4-BE49-F238E27FC236}">
                <a16:creationId xmlns:a16="http://schemas.microsoft.com/office/drawing/2014/main" id="{0983AFE3-F3CF-403E-8EF1-F4987F1F7FDB}"/>
              </a:ext>
            </a:extLst>
          </p:cNvPr>
          <p:cNvPicPr>
            <a:picLocks noChangeAspect="1"/>
          </p:cNvPicPr>
          <p:nvPr/>
        </p:nvPicPr>
        <p:blipFill>
          <a:blip r:embed="rId3"/>
          <a:stretch>
            <a:fillRect/>
          </a:stretch>
        </p:blipFill>
        <p:spPr>
          <a:xfrm>
            <a:off x="316182" y="1127218"/>
            <a:ext cx="5610225" cy="5286375"/>
          </a:xfrm>
          <a:prstGeom prst="rect">
            <a:avLst/>
          </a:prstGeom>
        </p:spPr>
      </p:pic>
      <p:sp>
        <p:nvSpPr>
          <p:cNvPr id="5" name="Rectangle 4">
            <a:extLst>
              <a:ext uri="{FF2B5EF4-FFF2-40B4-BE49-F238E27FC236}">
                <a16:creationId xmlns:a16="http://schemas.microsoft.com/office/drawing/2014/main" id="{298906DD-4E5C-4ABB-AD27-9BB2368B264A}"/>
              </a:ext>
            </a:extLst>
          </p:cNvPr>
          <p:cNvSpPr/>
          <p:nvPr/>
        </p:nvSpPr>
        <p:spPr>
          <a:xfrm>
            <a:off x="6265593" y="1127218"/>
            <a:ext cx="5610225" cy="1077218"/>
          </a:xfrm>
          <a:prstGeom prst="rect">
            <a:avLst/>
          </a:prstGeom>
        </p:spPr>
        <p:txBody>
          <a:bodyPr wrap="square">
            <a:spAutoFit/>
          </a:bodyPr>
          <a:lstStyle/>
          <a:p>
            <a:r>
              <a:rPr lang="en-US" sz="3200" b="1" dirty="0"/>
              <a:t>What is the difference between the two temperatures?</a:t>
            </a:r>
          </a:p>
        </p:txBody>
      </p:sp>
      <p:sp>
        <p:nvSpPr>
          <p:cNvPr id="6" name="Rectangle 5">
            <a:extLst>
              <a:ext uri="{FF2B5EF4-FFF2-40B4-BE49-F238E27FC236}">
                <a16:creationId xmlns:a16="http://schemas.microsoft.com/office/drawing/2014/main" id="{AC484324-98C1-4692-B7A2-49E7D4C43630}"/>
              </a:ext>
            </a:extLst>
          </p:cNvPr>
          <p:cNvSpPr/>
          <p:nvPr/>
        </p:nvSpPr>
        <p:spPr>
          <a:xfrm>
            <a:off x="1419268" y="2650530"/>
            <a:ext cx="960519" cy="584775"/>
          </a:xfrm>
          <a:prstGeom prst="rect">
            <a:avLst/>
          </a:prstGeom>
        </p:spPr>
        <p:txBody>
          <a:bodyPr wrap="none">
            <a:spAutoFit/>
          </a:bodyPr>
          <a:lstStyle/>
          <a:p>
            <a:r>
              <a:rPr lang="en-US" sz="3200" b="1" dirty="0">
                <a:solidFill>
                  <a:srgbClr val="FF0000"/>
                </a:solidFill>
              </a:rPr>
              <a:t>13°C</a:t>
            </a:r>
            <a:endParaRPr lang="en-GB" sz="3200" dirty="0">
              <a:solidFill>
                <a:srgbClr val="FF0000"/>
              </a:solidFill>
            </a:endParaRPr>
          </a:p>
        </p:txBody>
      </p:sp>
      <p:sp>
        <p:nvSpPr>
          <p:cNvPr id="7" name="Rectangle 6">
            <a:extLst>
              <a:ext uri="{FF2B5EF4-FFF2-40B4-BE49-F238E27FC236}">
                <a16:creationId xmlns:a16="http://schemas.microsoft.com/office/drawing/2014/main" id="{FB4FD567-F17C-483D-B221-8B5953946A2F}"/>
              </a:ext>
            </a:extLst>
          </p:cNvPr>
          <p:cNvSpPr/>
          <p:nvPr/>
        </p:nvSpPr>
        <p:spPr>
          <a:xfrm>
            <a:off x="4169725" y="3090446"/>
            <a:ext cx="877163" cy="584775"/>
          </a:xfrm>
          <a:prstGeom prst="rect">
            <a:avLst/>
          </a:prstGeom>
        </p:spPr>
        <p:txBody>
          <a:bodyPr wrap="none">
            <a:spAutoFit/>
          </a:bodyPr>
          <a:lstStyle/>
          <a:p>
            <a:r>
              <a:rPr lang="en-US" sz="3200" b="1" dirty="0">
                <a:solidFill>
                  <a:srgbClr val="FF0000"/>
                </a:solidFill>
              </a:rPr>
              <a:t>-5°C</a:t>
            </a:r>
            <a:endParaRPr lang="en-GB" sz="3200" dirty="0">
              <a:solidFill>
                <a:srgbClr val="FF0000"/>
              </a:solidFill>
            </a:endParaRPr>
          </a:p>
        </p:txBody>
      </p:sp>
      <p:grpSp>
        <p:nvGrpSpPr>
          <p:cNvPr id="29" name="Group 28">
            <a:extLst>
              <a:ext uri="{FF2B5EF4-FFF2-40B4-BE49-F238E27FC236}">
                <a16:creationId xmlns:a16="http://schemas.microsoft.com/office/drawing/2014/main" id="{2683AF6E-E7AC-4039-B312-90873C88A9D6}"/>
              </a:ext>
            </a:extLst>
          </p:cNvPr>
          <p:cNvGrpSpPr/>
          <p:nvPr/>
        </p:nvGrpSpPr>
        <p:grpSpPr>
          <a:xfrm>
            <a:off x="6574207" y="2917953"/>
            <a:ext cx="446401" cy="492950"/>
            <a:chOff x="3830562" y="928777"/>
            <a:chExt cx="446401" cy="492950"/>
          </a:xfrm>
        </p:grpSpPr>
        <p:cxnSp>
          <p:nvCxnSpPr>
            <p:cNvPr id="30" name="Straight Connector 29">
              <a:extLst>
                <a:ext uri="{FF2B5EF4-FFF2-40B4-BE49-F238E27FC236}">
                  <a16:creationId xmlns:a16="http://schemas.microsoft.com/office/drawing/2014/main" id="{E1078F94-C29F-4F16-A019-0219120AB8A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4DE246E-E443-4B7E-88F0-56A07EDFCD40}"/>
                </a:ext>
              </a:extLst>
            </p:cNvPr>
            <p:cNvSpPr txBox="1"/>
            <p:nvPr/>
          </p:nvSpPr>
          <p:spPr>
            <a:xfrm>
              <a:off x="3830562" y="1021617"/>
              <a:ext cx="44640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32" name="Group 31">
            <a:extLst>
              <a:ext uri="{FF2B5EF4-FFF2-40B4-BE49-F238E27FC236}">
                <a16:creationId xmlns:a16="http://schemas.microsoft.com/office/drawing/2014/main" id="{21F797BC-1421-4385-8B9A-C35F5D7088ED}"/>
              </a:ext>
            </a:extLst>
          </p:cNvPr>
          <p:cNvGrpSpPr/>
          <p:nvPr/>
        </p:nvGrpSpPr>
        <p:grpSpPr>
          <a:xfrm>
            <a:off x="7528286" y="2915200"/>
            <a:ext cx="189378" cy="494964"/>
            <a:chOff x="7010015" y="926763"/>
            <a:chExt cx="189378" cy="494964"/>
          </a:xfrm>
        </p:grpSpPr>
        <p:cxnSp>
          <p:nvCxnSpPr>
            <p:cNvPr id="33" name="Straight Connector 32">
              <a:extLst>
                <a:ext uri="{FF2B5EF4-FFF2-40B4-BE49-F238E27FC236}">
                  <a16:creationId xmlns:a16="http://schemas.microsoft.com/office/drawing/2014/main" id="{9D819244-3C66-4E8B-82A2-34AC1E0EF27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B9598194-906B-415C-B53F-C7D0B94D4B38}"/>
                </a:ext>
              </a:extLst>
            </p:cNvPr>
            <p:cNvGrpSpPr/>
            <p:nvPr/>
          </p:nvGrpSpPr>
          <p:grpSpPr>
            <a:xfrm>
              <a:off x="7010015" y="928608"/>
              <a:ext cx="189378" cy="493119"/>
              <a:chOff x="7010015" y="928608"/>
              <a:chExt cx="189378" cy="493119"/>
            </a:xfrm>
          </p:grpSpPr>
          <p:sp>
            <p:nvSpPr>
              <p:cNvPr id="35" name="TextBox 34">
                <a:extLst>
                  <a:ext uri="{FF2B5EF4-FFF2-40B4-BE49-F238E27FC236}">
                    <a16:creationId xmlns:a16="http://schemas.microsoft.com/office/drawing/2014/main" id="{EBA2FC9D-E9A4-4E6F-ADF1-39B17B7F348D}"/>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6" name="Straight Connector 35">
                <a:extLst>
                  <a:ext uri="{FF2B5EF4-FFF2-40B4-BE49-F238E27FC236}">
                    <a16:creationId xmlns:a16="http://schemas.microsoft.com/office/drawing/2014/main" id="{037EE53F-E281-48C6-BFB9-6E215809251C}"/>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7" name="Group 91">
            <a:extLst>
              <a:ext uri="{FF2B5EF4-FFF2-40B4-BE49-F238E27FC236}">
                <a16:creationId xmlns:a16="http://schemas.microsoft.com/office/drawing/2014/main" id="{97672E08-0ABF-4C36-94C4-409BF8B54A46}"/>
              </a:ext>
            </a:extLst>
          </p:cNvPr>
          <p:cNvGrpSpPr/>
          <p:nvPr/>
        </p:nvGrpSpPr>
        <p:grpSpPr>
          <a:xfrm>
            <a:off x="6775073" y="2419328"/>
            <a:ext cx="893612" cy="479154"/>
            <a:chOff x="7395283" y="5821043"/>
            <a:chExt cx="205894" cy="512761"/>
          </a:xfrm>
        </p:grpSpPr>
        <p:sp>
          <p:nvSpPr>
            <p:cNvPr id="38" name="Freeform 11">
              <a:extLst>
                <a:ext uri="{FF2B5EF4-FFF2-40B4-BE49-F238E27FC236}">
                  <a16:creationId xmlns:a16="http://schemas.microsoft.com/office/drawing/2014/main" id="{C982F409-F5DF-4FA4-B5B5-BBAB9810FAD1}"/>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9" name="Rectangle 38">
              <a:extLst>
                <a:ext uri="{FF2B5EF4-FFF2-40B4-BE49-F238E27FC236}">
                  <a16:creationId xmlns:a16="http://schemas.microsoft.com/office/drawing/2014/main" id="{5017094B-B497-457D-A229-10336A2D1AC1}"/>
                </a:ext>
              </a:extLst>
            </p:cNvPr>
            <p:cNvSpPr/>
            <p:nvPr/>
          </p:nvSpPr>
          <p:spPr>
            <a:xfrm>
              <a:off x="7451856" y="5821043"/>
              <a:ext cx="125400" cy="395236"/>
            </a:xfrm>
            <a:prstGeom prst="rect">
              <a:avLst/>
            </a:prstGeom>
          </p:spPr>
          <p:txBody>
            <a:bodyPr wrap="square">
              <a:spAutoFit/>
            </a:bodyPr>
            <a:lstStyle/>
            <a:p>
              <a:r>
                <a:rPr lang="en-GB" b="1" dirty="0">
                  <a:solidFill>
                    <a:srgbClr val="002060"/>
                  </a:solidFill>
                </a:rPr>
                <a:t>+5</a:t>
              </a:r>
            </a:p>
          </p:txBody>
        </p:sp>
      </p:grpSp>
      <p:grpSp>
        <p:nvGrpSpPr>
          <p:cNvPr id="40" name="Group 91">
            <a:extLst>
              <a:ext uri="{FF2B5EF4-FFF2-40B4-BE49-F238E27FC236}">
                <a16:creationId xmlns:a16="http://schemas.microsoft.com/office/drawing/2014/main" id="{0ACB85E8-0785-4607-BE6D-7D82EFDA9DA1}"/>
              </a:ext>
            </a:extLst>
          </p:cNvPr>
          <p:cNvGrpSpPr/>
          <p:nvPr/>
        </p:nvGrpSpPr>
        <p:grpSpPr>
          <a:xfrm>
            <a:off x="7671585" y="2414897"/>
            <a:ext cx="889897" cy="479154"/>
            <a:chOff x="7395283" y="5821043"/>
            <a:chExt cx="205894" cy="512761"/>
          </a:xfrm>
        </p:grpSpPr>
        <p:sp>
          <p:nvSpPr>
            <p:cNvPr id="41" name="Freeform 11">
              <a:extLst>
                <a:ext uri="{FF2B5EF4-FFF2-40B4-BE49-F238E27FC236}">
                  <a16:creationId xmlns:a16="http://schemas.microsoft.com/office/drawing/2014/main" id="{75DEAB1A-ABCF-4862-81CC-E8652A6B3B95}"/>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2" name="Rectangle 41">
              <a:extLst>
                <a:ext uri="{FF2B5EF4-FFF2-40B4-BE49-F238E27FC236}">
                  <a16:creationId xmlns:a16="http://schemas.microsoft.com/office/drawing/2014/main" id="{A828AB4E-B168-41CB-9930-24F2DD2A1C70}"/>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+13</a:t>
              </a:r>
            </a:p>
          </p:txBody>
        </p:sp>
      </p:grpSp>
      <p:grpSp>
        <p:nvGrpSpPr>
          <p:cNvPr id="43" name="Group 42">
            <a:extLst>
              <a:ext uri="{FF2B5EF4-FFF2-40B4-BE49-F238E27FC236}">
                <a16:creationId xmlns:a16="http://schemas.microsoft.com/office/drawing/2014/main" id="{491F8948-B804-478B-B207-9A368E7A3745}"/>
              </a:ext>
            </a:extLst>
          </p:cNvPr>
          <p:cNvGrpSpPr/>
          <p:nvPr/>
        </p:nvGrpSpPr>
        <p:grpSpPr>
          <a:xfrm>
            <a:off x="8354885" y="2912818"/>
            <a:ext cx="446400" cy="494964"/>
            <a:chOff x="6945515" y="926763"/>
            <a:chExt cx="446400" cy="494964"/>
          </a:xfrm>
        </p:grpSpPr>
        <p:cxnSp>
          <p:nvCxnSpPr>
            <p:cNvPr id="44" name="Straight Connector 43">
              <a:extLst>
                <a:ext uri="{FF2B5EF4-FFF2-40B4-BE49-F238E27FC236}">
                  <a16:creationId xmlns:a16="http://schemas.microsoft.com/office/drawing/2014/main" id="{D237D3CB-BA19-4067-A836-F51E85780C3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691C3483-11E6-43B9-B14F-9CBF663336C1}"/>
                </a:ext>
              </a:extLst>
            </p:cNvPr>
            <p:cNvGrpSpPr/>
            <p:nvPr/>
          </p:nvGrpSpPr>
          <p:grpSpPr>
            <a:xfrm>
              <a:off x="6945515" y="928608"/>
              <a:ext cx="446400" cy="493119"/>
              <a:chOff x="6945515" y="928608"/>
              <a:chExt cx="446400" cy="493119"/>
            </a:xfrm>
          </p:grpSpPr>
          <p:sp>
            <p:nvSpPr>
              <p:cNvPr id="46" name="TextBox 45">
                <a:extLst>
                  <a:ext uri="{FF2B5EF4-FFF2-40B4-BE49-F238E27FC236}">
                    <a16:creationId xmlns:a16="http://schemas.microsoft.com/office/drawing/2014/main" id="{7E017F4A-B836-48ED-8E88-880D7B05E10E}"/>
                  </a:ext>
                </a:extLst>
              </p:cNvPr>
              <p:cNvSpPr txBox="1"/>
              <p:nvPr/>
            </p:nvSpPr>
            <p:spPr>
              <a:xfrm>
                <a:off x="694551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a:t>
                </a:r>
              </a:p>
            </p:txBody>
          </p:sp>
          <p:cxnSp>
            <p:nvCxnSpPr>
              <p:cNvPr id="47" name="Straight Connector 46">
                <a:extLst>
                  <a:ext uri="{FF2B5EF4-FFF2-40B4-BE49-F238E27FC236}">
                    <a16:creationId xmlns:a16="http://schemas.microsoft.com/office/drawing/2014/main" id="{1D6BC61F-92A6-4E02-B3AA-1DC1E1EC756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48" name="Straight Connector 47">
            <a:extLst>
              <a:ext uri="{FF2B5EF4-FFF2-40B4-BE49-F238E27FC236}">
                <a16:creationId xmlns:a16="http://schemas.microsoft.com/office/drawing/2014/main" id="{20C55D31-0C79-4842-87F0-9DF6A699410F}"/>
              </a:ext>
            </a:extLst>
          </p:cNvPr>
          <p:cNvCxnSpPr>
            <a:cxnSpLocks/>
          </p:cNvCxnSpPr>
          <p:nvPr/>
        </p:nvCxnSpPr>
        <p:spPr>
          <a:xfrm>
            <a:off x="6442542" y="2930997"/>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1D31BCE4-0EDA-4560-BFC2-35E6A0BA1C0E}"/>
              </a:ext>
            </a:extLst>
          </p:cNvPr>
          <p:cNvSpPr/>
          <p:nvPr/>
        </p:nvSpPr>
        <p:spPr>
          <a:xfrm>
            <a:off x="6709057" y="2765429"/>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0135A981-BF15-47AC-9D26-B14D1CC6B9B2}"/>
              </a:ext>
            </a:extLst>
          </p:cNvPr>
          <p:cNvSpPr/>
          <p:nvPr/>
        </p:nvSpPr>
        <p:spPr>
          <a:xfrm>
            <a:off x="6442542" y="3675221"/>
            <a:ext cx="4424481" cy="630942"/>
          </a:xfrm>
          <a:prstGeom prst="rect">
            <a:avLst/>
          </a:prstGeom>
        </p:spPr>
        <p:txBody>
          <a:bodyPr wrap="none">
            <a:spAutoFit/>
          </a:bodyPr>
          <a:lstStyle/>
          <a:p>
            <a:r>
              <a:rPr lang="en-US" sz="3500" b="1" dirty="0">
                <a:solidFill>
                  <a:srgbClr val="FF0000"/>
                </a:solidFill>
              </a:rPr>
              <a:t>The difference is 18°C. </a:t>
            </a:r>
            <a:endParaRPr lang="en-GB" sz="3500" dirty="0">
              <a:solidFill>
                <a:srgbClr val="FF0000"/>
              </a:solidFill>
            </a:endParaRPr>
          </a:p>
        </p:txBody>
      </p:sp>
    </p:spTree>
    <p:extLst>
      <p:ext uri="{BB962C8B-B14F-4D97-AF65-F5344CB8AC3E}">
        <p14:creationId xmlns:p14="http://schemas.microsoft.com/office/powerpoint/2010/main" val="4036156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fade">
                                      <p:cBhvr>
                                        <p:cTn id="17" dur="500"/>
                                        <p:tgtEl>
                                          <p:spTgt spid="4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500"/>
                                        <p:tgtEl>
                                          <p:spTgt spid="49"/>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4.16667E-7 -4.44444E-6 L 0.01927 -0.03796 C 0.02331 -0.04629 0.0293 -0.05069 0.03581 -0.05069 C 0.04297 -0.05069 0.04883 -0.04629 0.05286 -0.03796 L 0.07253 -4.44444E-6 " pathEditMode="relative" rAng="0" ptsTypes="AAAAA">
                                      <p:cBhvr>
                                        <p:cTn id="29" dur="1000" fill="hold"/>
                                        <p:tgtEl>
                                          <p:spTgt spid="49"/>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37"/>
                                        </p:tgtEl>
                                        <p:attrNameLst>
                                          <p:attrName>style.visibility</p:attrName>
                                        </p:attrNameLst>
                                      </p:cBhvr>
                                      <p:to>
                                        <p:strVal val="visible"/>
                                      </p:to>
                                    </p:set>
                                    <p:anim calcmode="lin" valueType="num">
                                      <p:cBhvr>
                                        <p:cTn id="33" dur="500" fill="hold"/>
                                        <p:tgtEl>
                                          <p:spTgt spid="37"/>
                                        </p:tgtEl>
                                        <p:attrNameLst>
                                          <p:attrName>ppt_x</p:attrName>
                                        </p:attrNameLst>
                                      </p:cBhvr>
                                      <p:tavLst>
                                        <p:tav tm="0">
                                          <p:val>
                                            <p:strVal val="#ppt_x-#ppt_w/2"/>
                                          </p:val>
                                        </p:tav>
                                        <p:tav tm="100000">
                                          <p:val>
                                            <p:strVal val="#ppt_x"/>
                                          </p:val>
                                        </p:tav>
                                      </p:tavLst>
                                    </p:anim>
                                    <p:anim calcmode="lin" valueType="num">
                                      <p:cBhvr>
                                        <p:cTn id="34" dur="500" fill="hold"/>
                                        <p:tgtEl>
                                          <p:spTgt spid="37"/>
                                        </p:tgtEl>
                                        <p:attrNameLst>
                                          <p:attrName>ppt_y</p:attrName>
                                        </p:attrNameLst>
                                      </p:cBhvr>
                                      <p:tavLst>
                                        <p:tav tm="0">
                                          <p:val>
                                            <p:strVal val="#ppt_y"/>
                                          </p:val>
                                        </p:tav>
                                        <p:tav tm="100000">
                                          <p:val>
                                            <p:strVal val="#ppt_y"/>
                                          </p:val>
                                        </p:tav>
                                      </p:tavLst>
                                    </p:anim>
                                    <p:anim calcmode="lin" valueType="num">
                                      <p:cBhvr>
                                        <p:cTn id="35" dur="500" fill="hold"/>
                                        <p:tgtEl>
                                          <p:spTgt spid="37"/>
                                        </p:tgtEl>
                                        <p:attrNameLst>
                                          <p:attrName>ppt_w</p:attrName>
                                        </p:attrNameLst>
                                      </p:cBhvr>
                                      <p:tavLst>
                                        <p:tav tm="0">
                                          <p:val>
                                            <p:fltVal val="0"/>
                                          </p:val>
                                        </p:tav>
                                        <p:tav tm="100000">
                                          <p:val>
                                            <p:strVal val="#ppt_w"/>
                                          </p:val>
                                        </p:tav>
                                      </p:tavLst>
                                    </p:anim>
                                    <p:anim calcmode="lin" valueType="num">
                                      <p:cBhvr>
                                        <p:cTn id="36" dur="500" fill="hold"/>
                                        <p:tgtEl>
                                          <p:spTgt spid="37"/>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3 -4.44444E-6 L 0.0918 -0.03703 C 0.09596 -0.04537 0.10221 -0.04976 0.10846 -0.04976 C 0.11589 -0.04976 0.12174 -0.04537 0.12578 -0.03703 L 0.14583 -4.44444E-6 " pathEditMode="relative" rAng="0" ptsTypes="AAAAA">
                                      <p:cBhvr>
                                        <p:cTn id="45" dur="1000" fill="hold"/>
                                        <p:tgtEl>
                                          <p:spTgt spid="49"/>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ppt_x</p:attrName>
                                        </p:attrNameLst>
                                      </p:cBhvr>
                                      <p:tavLst>
                                        <p:tav tm="0">
                                          <p:val>
                                            <p:strVal val="#ppt_x-#ppt_w/2"/>
                                          </p:val>
                                        </p:tav>
                                        <p:tav tm="100000">
                                          <p:val>
                                            <p:strVal val="#ppt_x"/>
                                          </p:val>
                                        </p:tav>
                                      </p:tavLst>
                                    </p:anim>
                                    <p:anim calcmode="lin" valueType="num">
                                      <p:cBhvr>
                                        <p:cTn id="50" dur="500" fill="hold"/>
                                        <p:tgtEl>
                                          <p:spTgt spid="40"/>
                                        </p:tgtEl>
                                        <p:attrNameLst>
                                          <p:attrName>ppt_y</p:attrName>
                                        </p:attrNameLst>
                                      </p:cBhvr>
                                      <p:tavLst>
                                        <p:tav tm="0">
                                          <p:val>
                                            <p:strVal val="#ppt_y"/>
                                          </p:val>
                                        </p:tav>
                                        <p:tav tm="100000">
                                          <p:val>
                                            <p:strVal val="#ppt_y"/>
                                          </p:val>
                                        </p:tav>
                                      </p:tavLst>
                                    </p:anim>
                                    <p:anim calcmode="lin" valueType="num">
                                      <p:cBhvr>
                                        <p:cTn id="51" dur="500" fill="hold"/>
                                        <p:tgtEl>
                                          <p:spTgt spid="40"/>
                                        </p:tgtEl>
                                        <p:attrNameLst>
                                          <p:attrName>ppt_w</p:attrName>
                                        </p:attrNameLst>
                                      </p:cBhvr>
                                      <p:tavLst>
                                        <p:tav tm="0">
                                          <p:val>
                                            <p:fltVal val="0"/>
                                          </p:val>
                                        </p:tav>
                                        <p:tav tm="100000">
                                          <p:val>
                                            <p:strVal val="#ppt_w"/>
                                          </p:val>
                                        </p:tav>
                                      </p:tavLst>
                                    </p:anim>
                                    <p:anim calcmode="lin" valueType="num">
                                      <p:cBhvr>
                                        <p:cTn id="52" dur="500" fill="hold"/>
                                        <p:tgtEl>
                                          <p:spTgt spid="40"/>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500"/>
                                        <p:tgtEl>
                                          <p:spTgt spid="4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fade">
                                      <p:cBhvr>
                                        <p:cTn id="6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49" grpId="0" animBg="1"/>
      <p:bldP spid="49" grpId="1" animBg="1"/>
      <p:bldP spid="49" grpId="2" animBg="1"/>
      <p:bldP spid="51"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53ECF1-C799-49B8-B613-6FFE92E2A250}"/>
              </a:ext>
            </a:extLst>
          </p:cNvPr>
          <p:cNvSpPr/>
          <p:nvPr/>
        </p:nvSpPr>
        <p:spPr>
          <a:xfrm>
            <a:off x="103032" y="51516"/>
            <a:ext cx="9189503"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in the reflection of the shape in the mirror line.</a:t>
            </a:r>
          </a:p>
        </p:txBody>
      </p:sp>
      <p:pic>
        <p:nvPicPr>
          <p:cNvPr id="3" name="Picture 2" descr="https://app.doublestruck.eu/content/K2_REAS/HTML/Q/Q98Y3B34_files/image001.jpg">
            <a:extLst>
              <a:ext uri="{FF2B5EF4-FFF2-40B4-BE49-F238E27FC236}">
                <a16:creationId xmlns:a16="http://schemas.microsoft.com/office/drawing/2014/main" id="{CEF00BD6-CE1A-47BD-88B1-39000BAE24C5}"/>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55155" y="584775"/>
            <a:ext cx="6081689" cy="6180924"/>
          </a:xfrm>
          <a:prstGeom prst="rect">
            <a:avLst/>
          </a:prstGeom>
          <a:noFill/>
          <a:ln>
            <a:noFill/>
          </a:ln>
        </p:spPr>
      </p:pic>
      <p:sp>
        <p:nvSpPr>
          <p:cNvPr id="5" name="Oval 4">
            <a:extLst>
              <a:ext uri="{FF2B5EF4-FFF2-40B4-BE49-F238E27FC236}">
                <a16:creationId xmlns:a16="http://schemas.microsoft.com/office/drawing/2014/main" id="{71258EC5-1D3B-49F4-BE9C-7141118F8203}"/>
              </a:ext>
            </a:extLst>
          </p:cNvPr>
          <p:cNvSpPr/>
          <p:nvPr/>
        </p:nvSpPr>
        <p:spPr>
          <a:xfrm>
            <a:off x="7868997" y="367523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0BAA4F4E-8AA2-4000-9198-8CD9A5B2A944}"/>
              </a:ext>
            </a:extLst>
          </p:cNvPr>
          <p:cNvSpPr/>
          <p:nvPr/>
        </p:nvSpPr>
        <p:spPr>
          <a:xfrm>
            <a:off x="3592831" y="363169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8546CD3-2801-44BF-83AD-71C78F06D7C7}"/>
              </a:ext>
            </a:extLst>
          </p:cNvPr>
          <p:cNvSpPr/>
          <p:nvPr/>
        </p:nvSpPr>
        <p:spPr>
          <a:xfrm>
            <a:off x="7868997" y="476631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4B33C87-BD02-4C98-BBE3-E37598CE83B3}"/>
              </a:ext>
            </a:extLst>
          </p:cNvPr>
          <p:cNvSpPr/>
          <p:nvPr/>
        </p:nvSpPr>
        <p:spPr>
          <a:xfrm>
            <a:off x="3610147" y="475249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72F67D0-3FC9-41A7-8299-8A8FE56BD945}"/>
              </a:ext>
            </a:extLst>
          </p:cNvPr>
          <p:cNvSpPr/>
          <p:nvPr/>
        </p:nvSpPr>
        <p:spPr>
          <a:xfrm>
            <a:off x="6253140" y="5329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35E2C676-CA37-4D17-8D56-39EF84768215}"/>
              </a:ext>
            </a:extLst>
          </p:cNvPr>
          <p:cNvSpPr/>
          <p:nvPr/>
        </p:nvSpPr>
        <p:spPr>
          <a:xfrm>
            <a:off x="5163375" y="5329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50F29A46-950E-4398-936B-ACCBA18D5F79}"/>
              </a:ext>
            </a:extLst>
          </p:cNvPr>
          <p:cNvCxnSpPr>
            <a:cxnSpLocks/>
          </p:cNvCxnSpPr>
          <p:nvPr/>
        </p:nvCxnSpPr>
        <p:spPr>
          <a:xfrm flipH="1">
            <a:off x="3661553" y="1570722"/>
            <a:ext cx="2175576" cy="222213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F78755F-F8EE-42E7-A57C-0602E4A658F8}"/>
              </a:ext>
            </a:extLst>
          </p:cNvPr>
          <p:cNvCxnSpPr>
            <a:cxnSpLocks/>
          </p:cNvCxnSpPr>
          <p:nvPr/>
        </p:nvCxnSpPr>
        <p:spPr>
          <a:xfrm flipV="1">
            <a:off x="3699131" y="3765685"/>
            <a:ext cx="1" cy="11136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EC96902-DED9-40A8-85E1-882070838A7F}"/>
              </a:ext>
            </a:extLst>
          </p:cNvPr>
          <p:cNvCxnSpPr>
            <a:cxnSpLocks/>
          </p:cNvCxnSpPr>
          <p:nvPr/>
        </p:nvCxnSpPr>
        <p:spPr>
          <a:xfrm>
            <a:off x="3699131" y="4879301"/>
            <a:ext cx="1635112" cy="5411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0AAD7D7-159C-4160-B8E9-0B10788B169D}"/>
              </a:ext>
            </a:extLst>
          </p:cNvPr>
          <p:cNvCxnSpPr>
            <a:cxnSpLocks/>
          </p:cNvCxnSpPr>
          <p:nvPr/>
        </p:nvCxnSpPr>
        <p:spPr>
          <a:xfrm flipH="1">
            <a:off x="5297334" y="5441580"/>
            <a:ext cx="5022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1500D6FF-65D7-4C84-8491-034F4B6E7A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16249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0BC1F42F-680C-4E1E-9C7E-274E1904758C}"/>
              </a:ext>
            </a:extLst>
          </p:cNvPr>
          <p:cNvPicPr>
            <a:picLocks noChangeAspect="1"/>
          </p:cNvPicPr>
          <p:nvPr/>
        </p:nvPicPr>
        <p:blipFill>
          <a:blip r:embed="rId3"/>
          <a:stretch>
            <a:fillRect/>
          </a:stretch>
        </p:blipFill>
        <p:spPr>
          <a:xfrm>
            <a:off x="5639572" y="103114"/>
            <a:ext cx="6399254" cy="6417261"/>
          </a:xfrm>
          <a:prstGeom prst="rect">
            <a:avLst/>
          </a:prstGeom>
        </p:spPr>
      </p:pic>
      <p:sp>
        <p:nvSpPr>
          <p:cNvPr id="23" name="L-Shape 22">
            <a:extLst>
              <a:ext uri="{FF2B5EF4-FFF2-40B4-BE49-F238E27FC236}">
                <a16:creationId xmlns:a16="http://schemas.microsoft.com/office/drawing/2014/main" id="{C7A402AA-4FDC-4F40-B7DF-DFFA96A5FB14}"/>
              </a:ext>
            </a:extLst>
          </p:cNvPr>
          <p:cNvSpPr/>
          <p:nvPr/>
        </p:nvSpPr>
        <p:spPr>
          <a:xfrm rot="2691130">
            <a:off x="8488405" y="3179443"/>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L-Shape 21">
            <a:extLst>
              <a:ext uri="{FF2B5EF4-FFF2-40B4-BE49-F238E27FC236}">
                <a16:creationId xmlns:a16="http://schemas.microsoft.com/office/drawing/2014/main" id="{2C6D7F0A-7050-427C-9018-A63632287FD8}"/>
              </a:ext>
            </a:extLst>
          </p:cNvPr>
          <p:cNvSpPr/>
          <p:nvPr/>
        </p:nvSpPr>
        <p:spPr>
          <a:xfrm rot="18871082">
            <a:off x="8715265" y="3435946"/>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L-Shape 20">
            <a:extLst>
              <a:ext uri="{FF2B5EF4-FFF2-40B4-BE49-F238E27FC236}">
                <a16:creationId xmlns:a16="http://schemas.microsoft.com/office/drawing/2014/main" id="{F481200C-EAFA-4BDB-9D95-7052F65A2AE9}"/>
              </a:ext>
            </a:extLst>
          </p:cNvPr>
          <p:cNvSpPr/>
          <p:nvPr/>
        </p:nvSpPr>
        <p:spPr>
          <a:xfrm rot="13494628">
            <a:off x="8943948" y="3194576"/>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L-Shape 23">
            <a:extLst>
              <a:ext uri="{FF2B5EF4-FFF2-40B4-BE49-F238E27FC236}">
                <a16:creationId xmlns:a16="http://schemas.microsoft.com/office/drawing/2014/main" id="{DC8E33A2-2B8B-49D8-8EDA-01053AC31979}"/>
              </a:ext>
            </a:extLst>
          </p:cNvPr>
          <p:cNvSpPr/>
          <p:nvPr/>
        </p:nvSpPr>
        <p:spPr>
          <a:xfrm rot="8073004">
            <a:off x="8701313" y="297268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2E6C55F1-6440-4F4F-BDCE-20A426DA5FD6}"/>
              </a:ext>
            </a:extLst>
          </p:cNvPr>
          <p:cNvSpPr/>
          <p:nvPr/>
        </p:nvSpPr>
        <p:spPr>
          <a:xfrm>
            <a:off x="103032" y="51516"/>
            <a:ext cx="5396248"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four lines drawn on a square grid. The lines are AB, BC, CD and DA. Which two of the lines are parallel?</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0741E70C-6026-4713-87BC-6525B91118E3}"/>
              </a:ext>
            </a:extLst>
          </p:cNvPr>
          <p:cNvSpPr/>
          <p:nvPr/>
        </p:nvSpPr>
        <p:spPr>
          <a:xfrm>
            <a:off x="103032" y="3443068"/>
            <a:ext cx="563957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Which two of the lines are perpendicular?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7" name="Straight Connector 6">
            <a:extLst>
              <a:ext uri="{FF2B5EF4-FFF2-40B4-BE49-F238E27FC236}">
                <a16:creationId xmlns:a16="http://schemas.microsoft.com/office/drawing/2014/main" id="{6EEF35B3-9449-4A1D-8040-A2A0E26D6BCF}"/>
              </a:ext>
            </a:extLst>
          </p:cNvPr>
          <p:cNvCxnSpPr>
            <a:cxnSpLocks/>
          </p:cNvCxnSpPr>
          <p:nvPr/>
        </p:nvCxnSpPr>
        <p:spPr>
          <a:xfrm flipV="1">
            <a:off x="6527409" y="2554545"/>
            <a:ext cx="1536821" cy="30866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64A00FF-14FB-45DC-9F2B-119A2880B33B}"/>
              </a:ext>
            </a:extLst>
          </p:cNvPr>
          <p:cNvCxnSpPr>
            <a:cxnSpLocks/>
          </p:cNvCxnSpPr>
          <p:nvPr/>
        </p:nvCxnSpPr>
        <p:spPr>
          <a:xfrm flipV="1">
            <a:off x="9613509" y="1011245"/>
            <a:ext cx="1536821" cy="30866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D2A50CD-28C8-453A-A670-C996F08E5996}"/>
              </a:ext>
            </a:extLst>
          </p:cNvPr>
          <p:cNvSpPr/>
          <p:nvPr/>
        </p:nvSpPr>
        <p:spPr>
          <a:xfrm>
            <a:off x="2007972" y="1936977"/>
            <a:ext cx="2102242" cy="707886"/>
          </a:xfrm>
          <a:prstGeom prst="rect">
            <a:avLst/>
          </a:prstGeom>
        </p:spPr>
        <p:txBody>
          <a:bodyPr wrap="none">
            <a:spAutoFit/>
          </a:bodyPr>
          <a:lstStyle/>
          <a:p>
            <a:r>
              <a:rPr lang="en-GB" sz="4000" b="1" dirty="0">
                <a:solidFill>
                  <a:srgbClr val="FF0000"/>
                </a:solidFill>
                <a:latin typeface="Arial Black" panose="020B0A04020102020204" pitchFamily="34" charset="0"/>
              </a:rPr>
              <a:t>DA, BC</a:t>
            </a:r>
          </a:p>
        </p:txBody>
      </p:sp>
      <p:grpSp>
        <p:nvGrpSpPr>
          <p:cNvPr id="18" name="Group 17">
            <a:extLst>
              <a:ext uri="{FF2B5EF4-FFF2-40B4-BE49-F238E27FC236}">
                <a16:creationId xmlns:a16="http://schemas.microsoft.com/office/drawing/2014/main" id="{3E124638-89F5-4061-BD8E-5BBC2E9AF7FB}"/>
              </a:ext>
            </a:extLst>
          </p:cNvPr>
          <p:cNvGrpSpPr/>
          <p:nvPr/>
        </p:nvGrpSpPr>
        <p:grpSpPr>
          <a:xfrm>
            <a:off x="8064230" y="2554545"/>
            <a:ext cx="1556436" cy="1543300"/>
            <a:chOff x="8064230" y="2554545"/>
            <a:chExt cx="1556436" cy="1543300"/>
          </a:xfrm>
        </p:grpSpPr>
        <p:cxnSp>
          <p:nvCxnSpPr>
            <p:cNvPr id="6" name="Straight Connector 5">
              <a:extLst>
                <a:ext uri="{FF2B5EF4-FFF2-40B4-BE49-F238E27FC236}">
                  <a16:creationId xmlns:a16="http://schemas.microsoft.com/office/drawing/2014/main" id="{8F6BEDE2-AFD7-4D14-8E1B-9680D3BD2E10}"/>
                </a:ext>
              </a:extLst>
            </p:cNvPr>
            <p:cNvCxnSpPr>
              <a:cxnSpLocks/>
            </p:cNvCxnSpPr>
            <p:nvPr/>
          </p:nvCxnSpPr>
          <p:spPr>
            <a:xfrm>
              <a:off x="8091002" y="2595783"/>
              <a:ext cx="1522507" cy="150206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593E7F6-2B30-42C1-92C1-A73D4E3685CE}"/>
                </a:ext>
              </a:extLst>
            </p:cNvPr>
            <p:cNvCxnSpPr>
              <a:cxnSpLocks/>
            </p:cNvCxnSpPr>
            <p:nvPr/>
          </p:nvCxnSpPr>
          <p:spPr>
            <a:xfrm flipH="1">
              <a:off x="8064230" y="2554545"/>
              <a:ext cx="1556436" cy="15433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0EDE2B62-431B-4BE8-9876-AE0FA4C32F00}"/>
              </a:ext>
            </a:extLst>
          </p:cNvPr>
          <p:cNvSpPr/>
          <p:nvPr/>
        </p:nvSpPr>
        <p:spPr>
          <a:xfrm>
            <a:off x="2997471" y="3981677"/>
            <a:ext cx="2137060" cy="707886"/>
          </a:xfrm>
          <a:prstGeom prst="rect">
            <a:avLst/>
          </a:prstGeom>
        </p:spPr>
        <p:txBody>
          <a:bodyPr wrap="none">
            <a:spAutoFit/>
          </a:bodyPr>
          <a:lstStyle/>
          <a:p>
            <a:r>
              <a:rPr lang="en-GB" sz="4000" b="1" dirty="0">
                <a:solidFill>
                  <a:srgbClr val="FF0000"/>
                </a:solidFill>
                <a:latin typeface="Arial Black" panose="020B0A04020102020204" pitchFamily="34" charset="0"/>
              </a:rPr>
              <a:t>AB, CD</a:t>
            </a:r>
          </a:p>
        </p:txBody>
      </p:sp>
      <p:sp>
        <p:nvSpPr>
          <p:cNvPr id="16" name="Rectangle 15">
            <a:extLst>
              <a:ext uri="{FF2B5EF4-FFF2-40B4-BE49-F238E27FC236}">
                <a16:creationId xmlns:a16="http://schemas.microsoft.com/office/drawing/2014/main" id="{ABAB6C12-BAD5-4759-AF20-06ED33CAA8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54072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nodeType="clickEffect">
                                  <p:stCondLst>
                                    <p:cond delay="0"/>
                                  </p:stCondLst>
                                  <p:childTnLst>
                                    <p:animEffect transition="out" filter="fade">
                                      <p:cBhvr>
                                        <p:cTn id="19" dur="500"/>
                                        <p:tgtEl>
                                          <p:spTgt spid="12"/>
                                        </p:tgtEl>
                                      </p:cBhvr>
                                    </p:animEffect>
                                    <p:set>
                                      <p:cBhvr>
                                        <p:cTn id="20" dur="1" fill="hold">
                                          <p:stCondLst>
                                            <p:cond delay="499"/>
                                          </p:stCondLst>
                                        </p:cTn>
                                        <p:tgtEl>
                                          <p:spTgt spid="12"/>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7"/>
                                        </p:tgtEl>
                                      </p:cBhvr>
                                    </p:animEffect>
                                    <p:set>
                                      <p:cBhvr>
                                        <p:cTn id="23" dur="1" fill="hold">
                                          <p:stCondLst>
                                            <p:cond delay="499"/>
                                          </p:stCondLst>
                                        </p:cTn>
                                        <p:tgtEl>
                                          <p:spTgt spid="7"/>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18"/>
                                        </p:tgtEl>
                                      </p:cBhvr>
                                    </p:animEffect>
                                    <p:set>
                                      <p:cBhvr>
                                        <p:cTn id="58" dur="1" fill="hold">
                                          <p:stCondLst>
                                            <p:cond delay="4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2" grpId="0" animBg="1"/>
      <p:bldP spid="21" grpId="0" animBg="1"/>
      <p:bldP spid="24" grpId="0" animBg="1"/>
      <p:bldP spid="13" grpId="0"/>
      <p:bldP spid="19"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Two 2-digit numbers multiply to make 176</a:t>
            </a:r>
          </a:p>
          <a:p>
            <a:r>
              <a:rPr lang="en-US" sz="3200" b="1" dirty="0"/>
              <a:t>Write the two missing numbers.</a:t>
            </a:r>
            <a:endParaRPr lang="en-GB" sz="3200" b="1" dirty="0"/>
          </a:p>
        </p:txBody>
      </p:sp>
      <p:pic>
        <p:nvPicPr>
          <p:cNvPr id="3" name="Picture 2">
            <a:extLst>
              <a:ext uri="{FF2B5EF4-FFF2-40B4-BE49-F238E27FC236}">
                <a16:creationId xmlns:a16="http://schemas.microsoft.com/office/drawing/2014/main" id="{A9E99C39-5EBE-4B67-BCB3-37F4D1E45968}"/>
              </a:ext>
            </a:extLst>
          </p:cNvPr>
          <p:cNvPicPr>
            <a:picLocks noChangeAspect="1"/>
          </p:cNvPicPr>
          <p:nvPr/>
        </p:nvPicPr>
        <p:blipFill>
          <a:blip r:embed="rId3"/>
          <a:stretch>
            <a:fillRect/>
          </a:stretch>
        </p:blipFill>
        <p:spPr>
          <a:xfrm>
            <a:off x="294141" y="1127218"/>
            <a:ext cx="6338888" cy="1051844"/>
          </a:xfrm>
          <a:prstGeom prst="rect">
            <a:avLst/>
          </a:prstGeom>
        </p:spPr>
      </p:pic>
      <p:sp>
        <p:nvSpPr>
          <p:cNvPr id="5" name="Rectangle 4">
            <a:extLst>
              <a:ext uri="{FF2B5EF4-FFF2-40B4-BE49-F238E27FC236}">
                <a16:creationId xmlns:a16="http://schemas.microsoft.com/office/drawing/2014/main" id="{9E3AC0DE-4BE5-47FB-A593-5DFABFF35901}"/>
              </a:ext>
            </a:extLst>
          </p:cNvPr>
          <p:cNvSpPr/>
          <p:nvPr/>
        </p:nvSpPr>
        <p:spPr>
          <a:xfrm>
            <a:off x="965026" y="2564524"/>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12 = 144</a:t>
            </a:r>
          </a:p>
        </p:txBody>
      </p:sp>
      <p:sp>
        <p:nvSpPr>
          <p:cNvPr id="7" name="Rectangle 6">
            <a:extLst>
              <a:ext uri="{FF2B5EF4-FFF2-40B4-BE49-F238E27FC236}">
                <a16:creationId xmlns:a16="http://schemas.microsoft.com/office/drawing/2014/main" id="{2DCC8AD0-A488-4153-84F2-A37CCC290D9B}"/>
              </a:ext>
            </a:extLst>
          </p:cNvPr>
          <p:cNvSpPr/>
          <p:nvPr/>
        </p:nvSpPr>
        <p:spPr>
          <a:xfrm>
            <a:off x="965026" y="3534759"/>
            <a:ext cx="560421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can’t be one of the numbers</a:t>
            </a:r>
          </a:p>
        </p:txBody>
      </p:sp>
      <p:sp>
        <p:nvSpPr>
          <p:cNvPr id="8" name="TextBox 7">
            <a:extLst>
              <a:ext uri="{FF2B5EF4-FFF2-40B4-BE49-F238E27FC236}">
                <a16:creationId xmlns:a16="http://schemas.microsoft.com/office/drawing/2014/main" id="{216873E8-A37D-4C20-8BCE-E0B7CDAD3D40}"/>
              </a:ext>
            </a:extLst>
          </p:cNvPr>
          <p:cNvSpPr txBox="1"/>
          <p:nvPr/>
        </p:nvSpPr>
        <p:spPr>
          <a:xfrm>
            <a:off x="2496100" y="471944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1 7 6</a:t>
            </a:r>
          </a:p>
        </p:txBody>
      </p:sp>
      <p:sp>
        <p:nvSpPr>
          <p:cNvPr id="9" name="TextBox 8">
            <a:extLst>
              <a:ext uri="{FF2B5EF4-FFF2-40B4-BE49-F238E27FC236}">
                <a16:creationId xmlns:a16="http://schemas.microsoft.com/office/drawing/2014/main" id="{E723EC57-25E2-490F-9F93-DC0B87FB57B8}"/>
              </a:ext>
            </a:extLst>
          </p:cNvPr>
          <p:cNvSpPr txBox="1"/>
          <p:nvPr/>
        </p:nvSpPr>
        <p:spPr>
          <a:xfrm>
            <a:off x="1556093" y="4725844"/>
            <a:ext cx="9400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cxnSp>
        <p:nvCxnSpPr>
          <p:cNvPr id="10" name="Straight Connector 9">
            <a:extLst>
              <a:ext uri="{FF2B5EF4-FFF2-40B4-BE49-F238E27FC236}">
                <a16:creationId xmlns:a16="http://schemas.microsoft.com/office/drawing/2014/main" id="{764B22AC-0B7D-4573-AD18-E51E3A215E2D}"/>
              </a:ext>
            </a:extLst>
          </p:cNvPr>
          <p:cNvCxnSpPr>
            <a:cxnSpLocks/>
          </p:cNvCxnSpPr>
          <p:nvPr/>
        </p:nvCxnSpPr>
        <p:spPr>
          <a:xfrm>
            <a:off x="2496100" y="477540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36673C3-8D78-4287-BAC8-CDE8CEAAC4D6}"/>
              </a:ext>
            </a:extLst>
          </p:cNvPr>
          <p:cNvCxnSpPr>
            <a:cxnSpLocks/>
          </p:cNvCxnSpPr>
          <p:nvPr/>
        </p:nvCxnSpPr>
        <p:spPr>
          <a:xfrm>
            <a:off x="2515052" y="47593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5D7FFBD-9AB2-4DC2-BD96-5AB252021C92}"/>
              </a:ext>
            </a:extLst>
          </p:cNvPr>
          <p:cNvSpPr txBox="1"/>
          <p:nvPr/>
        </p:nvSpPr>
        <p:spPr>
          <a:xfrm>
            <a:off x="2937422" y="42816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9C85E023-836D-4997-BFF7-E529D0CA9950}"/>
              </a:ext>
            </a:extLst>
          </p:cNvPr>
          <p:cNvSpPr txBox="1"/>
          <p:nvPr/>
        </p:nvSpPr>
        <p:spPr>
          <a:xfrm>
            <a:off x="3367715" y="426856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D35F2605-09E8-4C5E-8A0E-B844DC6FB617}"/>
              </a:ext>
            </a:extLst>
          </p:cNvPr>
          <p:cNvSpPr txBox="1"/>
          <p:nvPr/>
        </p:nvSpPr>
        <p:spPr>
          <a:xfrm>
            <a:off x="3231617" y="4754199"/>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4A83B671-BD94-4E75-9F8E-4F0F00F3B2EA}"/>
              </a:ext>
            </a:extLst>
          </p:cNvPr>
          <p:cNvSpPr txBox="1"/>
          <p:nvPr/>
        </p:nvSpPr>
        <p:spPr>
          <a:xfrm>
            <a:off x="583158" y="1333676"/>
            <a:ext cx="45066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1    1           1    6</a:t>
            </a:r>
          </a:p>
        </p:txBody>
      </p:sp>
      <p:sp>
        <p:nvSpPr>
          <p:cNvPr id="16" name="Rectangle 15">
            <a:extLst>
              <a:ext uri="{FF2B5EF4-FFF2-40B4-BE49-F238E27FC236}">
                <a16:creationId xmlns:a16="http://schemas.microsoft.com/office/drawing/2014/main" id="{A584C34A-2DFA-4BC6-B181-39E2AB16327D}"/>
              </a:ext>
            </a:extLst>
          </p:cNvPr>
          <p:cNvSpPr/>
          <p:nvPr/>
        </p:nvSpPr>
        <p:spPr>
          <a:xfrm>
            <a:off x="3739864" y="2564523"/>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x 10 = 200</a:t>
            </a:r>
          </a:p>
        </p:txBody>
      </p:sp>
    </p:spTree>
    <p:extLst>
      <p:ext uri="{BB962C8B-B14F-4D97-AF65-F5344CB8AC3E}">
        <p14:creationId xmlns:p14="http://schemas.microsoft.com/office/powerpoint/2010/main" val="3284827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10" presetClass="entr" presetSubtype="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2" grpId="0"/>
      <p:bldP spid="13" grpId="0"/>
      <p:bldP spid="14" grpId="0"/>
      <p:bldP spid="15" grpId="0"/>
      <p:bldP spid="16"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920AED3-1147-48BC-91C4-0A03B3A61BCB}"/>
              </a:ext>
            </a:extLst>
          </p:cNvPr>
          <p:cNvSpPr/>
          <p:nvPr/>
        </p:nvSpPr>
        <p:spPr>
          <a:xfrm>
            <a:off x="103032" y="51516"/>
            <a:ext cx="1219200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shape has 4 right angles.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4 sides which are not all the same length.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name of this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C248F4B4-C078-487C-B3A6-8B2F83CD9E78}"/>
              </a:ext>
            </a:extLst>
          </p:cNvPr>
          <p:cNvSpPr/>
          <p:nvPr/>
        </p:nvSpPr>
        <p:spPr>
          <a:xfrm>
            <a:off x="1453205" y="1847558"/>
            <a:ext cx="1766189" cy="584775"/>
          </a:xfrm>
          <a:prstGeom prst="rect">
            <a:avLst/>
          </a:prstGeom>
        </p:spPr>
        <p:txBody>
          <a:bodyPr wrap="none">
            <a:spAutoFit/>
          </a:bodyPr>
          <a:lstStyle/>
          <a:p>
            <a:r>
              <a:rPr lang="en-GB" sz="3200" b="1" dirty="0">
                <a:solidFill>
                  <a:srgbClr val="FF0000"/>
                </a:solidFill>
                <a:latin typeface="Calibri" panose="020F0502020204030204" pitchFamily="34" charset="0"/>
              </a:rPr>
              <a:t>rectangle</a:t>
            </a:r>
          </a:p>
        </p:txBody>
      </p:sp>
      <p:sp>
        <p:nvSpPr>
          <p:cNvPr id="6" name="Rectangle 5">
            <a:extLst>
              <a:ext uri="{FF2B5EF4-FFF2-40B4-BE49-F238E27FC236}">
                <a16:creationId xmlns:a16="http://schemas.microsoft.com/office/drawing/2014/main" id="{C87AEB30-DFF8-4907-9AAA-7EA00423F5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4095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3" name="Picture 2">
            <a:extLst>
              <a:ext uri="{FF2B5EF4-FFF2-40B4-BE49-F238E27FC236}">
                <a16:creationId xmlns:a16="http://schemas.microsoft.com/office/drawing/2014/main" id="{532513F2-1B9E-4477-9790-99F08FAFC54C}"/>
              </a:ext>
            </a:extLst>
          </p:cNvPr>
          <p:cNvPicPr>
            <a:picLocks noChangeAspect="1"/>
          </p:cNvPicPr>
          <p:nvPr/>
        </p:nvPicPr>
        <p:blipFill>
          <a:blip r:embed="rId3"/>
          <a:stretch>
            <a:fillRect/>
          </a:stretch>
        </p:blipFill>
        <p:spPr>
          <a:xfrm>
            <a:off x="567029" y="1769268"/>
            <a:ext cx="6544499" cy="3319463"/>
          </a:xfrm>
          <a:prstGeom prst="rect">
            <a:avLst/>
          </a:prstGeom>
        </p:spPr>
      </p:pic>
      <p:sp>
        <p:nvSpPr>
          <p:cNvPr id="5" name="TextBox 4">
            <a:extLst>
              <a:ext uri="{FF2B5EF4-FFF2-40B4-BE49-F238E27FC236}">
                <a16:creationId xmlns:a16="http://schemas.microsoft.com/office/drawing/2014/main" id="{DCFD4D90-FB5C-4945-A8C2-5A11E3568ADB}"/>
              </a:ext>
            </a:extLst>
          </p:cNvPr>
          <p:cNvSpPr txBox="1"/>
          <p:nvPr/>
        </p:nvSpPr>
        <p:spPr>
          <a:xfrm>
            <a:off x="4678748" y="1694465"/>
            <a:ext cx="1168221" cy="584775"/>
          </a:xfrm>
          <a:prstGeom prst="rect">
            <a:avLst/>
          </a:prstGeom>
          <a:noFill/>
        </p:spPr>
        <p:txBody>
          <a:bodyPr wrap="square" rtlCol="0">
            <a:spAutoFit/>
          </a:bodyPr>
          <a:lstStyle/>
          <a:p>
            <a:r>
              <a:rPr lang="en-GB" sz="3200" b="1" dirty="0">
                <a:solidFill>
                  <a:srgbClr val="FF0000"/>
                </a:solidFill>
              </a:rPr>
              <a:t>1000</a:t>
            </a:r>
          </a:p>
        </p:txBody>
      </p:sp>
      <p:sp>
        <p:nvSpPr>
          <p:cNvPr id="6" name="TextBox 5">
            <a:extLst>
              <a:ext uri="{FF2B5EF4-FFF2-40B4-BE49-F238E27FC236}">
                <a16:creationId xmlns:a16="http://schemas.microsoft.com/office/drawing/2014/main" id="{CF20774A-2F3B-42F5-8AE3-A5D6ED8E4BF7}"/>
              </a:ext>
            </a:extLst>
          </p:cNvPr>
          <p:cNvSpPr txBox="1"/>
          <p:nvPr/>
        </p:nvSpPr>
        <p:spPr>
          <a:xfrm>
            <a:off x="6066426" y="1694465"/>
            <a:ext cx="1168221" cy="584775"/>
          </a:xfrm>
          <a:prstGeom prst="rect">
            <a:avLst/>
          </a:prstGeom>
          <a:noFill/>
        </p:spPr>
        <p:txBody>
          <a:bodyPr wrap="square" rtlCol="0">
            <a:spAutoFit/>
          </a:bodyPr>
          <a:lstStyle/>
          <a:p>
            <a:r>
              <a:rPr lang="en-GB" sz="3200" b="1" dirty="0">
                <a:solidFill>
                  <a:srgbClr val="FF0000"/>
                </a:solidFill>
              </a:rPr>
              <a:t>1001</a:t>
            </a:r>
          </a:p>
        </p:txBody>
      </p:sp>
      <p:sp>
        <p:nvSpPr>
          <p:cNvPr id="7" name="TextBox 6">
            <a:extLst>
              <a:ext uri="{FF2B5EF4-FFF2-40B4-BE49-F238E27FC236}">
                <a16:creationId xmlns:a16="http://schemas.microsoft.com/office/drawing/2014/main" id="{0A80034E-5585-4845-8E96-B5782CEF8033}"/>
              </a:ext>
            </a:extLst>
          </p:cNvPr>
          <p:cNvSpPr txBox="1"/>
          <p:nvPr/>
        </p:nvSpPr>
        <p:spPr>
          <a:xfrm>
            <a:off x="5354101" y="2301131"/>
            <a:ext cx="1168221" cy="461665"/>
          </a:xfrm>
          <a:prstGeom prst="rect">
            <a:avLst/>
          </a:prstGeom>
          <a:noFill/>
        </p:spPr>
        <p:txBody>
          <a:bodyPr wrap="square" rtlCol="0">
            <a:spAutoFit/>
          </a:bodyPr>
          <a:lstStyle/>
          <a:p>
            <a:r>
              <a:rPr lang="en-GB" sz="2400" b="1" dirty="0">
                <a:solidFill>
                  <a:srgbClr val="FF0000"/>
                </a:solidFill>
              </a:rPr>
              <a:t>1000½</a:t>
            </a:r>
          </a:p>
        </p:txBody>
      </p:sp>
      <p:sp>
        <p:nvSpPr>
          <p:cNvPr id="8" name="TextBox 7">
            <a:extLst>
              <a:ext uri="{FF2B5EF4-FFF2-40B4-BE49-F238E27FC236}">
                <a16:creationId xmlns:a16="http://schemas.microsoft.com/office/drawing/2014/main" id="{78CEE5B8-8A55-4A1F-A858-D990FF8423CB}"/>
              </a:ext>
            </a:extLst>
          </p:cNvPr>
          <p:cNvSpPr txBox="1"/>
          <p:nvPr/>
        </p:nvSpPr>
        <p:spPr>
          <a:xfrm>
            <a:off x="4080545" y="2292438"/>
            <a:ext cx="1168221" cy="461665"/>
          </a:xfrm>
          <a:prstGeom prst="rect">
            <a:avLst/>
          </a:prstGeom>
          <a:noFill/>
        </p:spPr>
        <p:txBody>
          <a:bodyPr wrap="square" rtlCol="0">
            <a:spAutoFit/>
          </a:bodyPr>
          <a:lstStyle/>
          <a:p>
            <a:r>
              <a:rPr lang="en-GB" sz="2400" b="1" dirty="0">
                <a:solidFill>
                  <a:srgbClr val="FF0000"/>
                </a:solidFill>
              </a:rPr>
              <a:t>999½</a:t>
            </a:r>
          </a:p>
        </p:txBody>
      </p:sp>
      <p:sp>
        <p:nvSpPr>
          <p:cNvPr id="9" name="TextBox 8">
            <a:extLst>
              <a:ext uri="{FF2B5EF4-FFF2-40B4-BE49-F238E27FC236}">
                <a16:creationId xmlns:a16="http://schemas.microsoft.com/office/drawing/2014/main" id="{76447895-93B9-4A52-B666-702439AAAE6E}"/>
              </a:ext>
            </a:extLst>
          </p:cNvPr>
          <p:cNvSpPr txBox="1"/>
          <p:nvPr/>
        </p:nvSpPr>
        <p:spPr>
          <a:xfrm>
            <a:off x="2653972" y="2283536"/>
            <a:ext cx="1168221" cy="461665"/>
          </a:xfrm>
          <a:prstGeom prst="rect">
            <a:avLst/>
          </a:prstGeom>
          <a:noFill/>
        </p:spPr>
        <p:txBody>
          <a:bodyPr wrap="square" rtlCol="0">
            <a:spAutoFit/>
          </a:bodyPr>
          <a:lstStyle/>
          <a:p>
            <a:r>
              <a:rPr lang="en-GB" sz="2400" b="1" dirty="0">
                <a:solidFill>
                  <a:srgbClr val="FF0000"/>
                </a:solidFill>
              </a:rPr>
              <a:t>998½</a:t>
            </a:r>
          </a:p>
        </p:txBody>
      </p:sp>
      <p:sp>
        <p:nvSpPr>
          <p:cNvPr id="10" name="TextBox 9">
            <a:extLst>
              <a:ext uri="{FF2B5EF4-FFF2-40B4-BE49-F238E27FC236}">
                <a16:creationId xmlns:a16="http://schemas.microsoft.com/office/drawing/2014/main" id="{827C6FE1-5500-40C3-9E28-4F20D6C2E989}"/>
              </a:ext>
            </a:extLst>
          </p:cNvPr>
          <p:cNvSpPr txBox="1"/>
          <p:nvPr/>
        </p:nvSpPr>
        <p:spPr>
          <a:xfrm>
            <a:off x="1245506" y="2274843"/>
            <a:ext cx="1168221" cy="461665"/>
          </a:xfrm>
          <a:prstGeom prst="rect">
            <a:avLst/>
          </a:prstGeom>
          <a:noFill/>
        </p:spPr>
        <p:txBody>
          <a:bodyPr wrap="square" rtlCol="0">
            <a:spAutoFit/>
          </a:bodyPr>
          <a:lstStyle/>
          <a:p>
            <a:r>
              <a:rPr lang="en-GB" sz="2400" b="1" dirty="0">
                <a:solidFill>
                  <a:srgbClr val="FF0000"/>
                </a:solidFill>
              </a:rPr>
              <a:t>997½</a:t>
            </a:r>
          </a:p>
        </p:txBody>
      </p:sp>
      <p:sp>
        <p:nvSpPr>
          <p:cNvPr id="11" name="TextBox 10">
            <a:extLst>
              <a:ext uri="{FF2B5EF4-FFF2-40B4-BE49-F238E27FC236}">
                <a16:creationId xmlns:a16="http://schemas.microsoft.com/office/drawing/2014/main" id="{AD197C8B-9DCA-416C-8ED4-E91A78B43053}"/>
              </a:ext>
            </a:extLst>
          </p:cNvPr>
          <p:cNvSpPr txBox="1"/>
          <p:nvPr/>
        </p:nvSpPr>
        <p:spPr>
          <a:xfrm>
            <a:off x="4946752" y="4251232"/>
            <a:ext cx="18587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1000.5</a:t>
            </a:r>
          </a:p>
        </p:txBody>
      </p:sp>
    </p:spTree>
    <p:extLst>
      <p:ext uri="{BB962C8B-B14F-4D97-AF65-F5344CB8AC3E}">
        <p14:creationId xmlns:p14="http://schemas.microsoft.com/office/powerpoint/2010/main" val="4121711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6DEAA0B-551C-40E0-9A93-18D231E3195A}"/>
              </a:ext>
            </a:extLst>
          </p:cNvPr>
          <p:cNvPicPr>
            <a:picLocks noChangeAspect="1"/>
          </p:cNvPicPr>
          <p:nvPr/>
        </p:nvPicPr>
        <p:blipFill>
          <a:blip r:embed="rId3"/>
          <a:stretch>
            <a:fillRect/>
          </a:stretch>
        </p:blipFill>
        <p:spPr>
          <a:xfrm>
            <a:off x="585587" y="2026356"/>
            <a:ext cx="4220631" cy="4228700"/>
          </a:xfrm>
          <a:prstGeom prst="rect">
            <a:avLst/>
          </a:prstGeom>
        </p:spPr>
      </p:pic>
      <p:pic>
        <p:nvPicPr>
          <p:cNvPr id="6" name="Picture 5">
            <a:extLst>
              <a:ext uri="{FF2B5EF4-FFF2-40B4-BE49-F238E27FC236}">
                <a16:creationId xmlns:a16="http://schemas.microsoft.com/office/drawing/2014/main" id="{238C1D48-7073-41ED-9E7E-0245DAC6E220}"/>
              </a:ext>
            </a:extLst>
          </p:cNvPr>
          <p:cNvPicPr>
            <a:picLocks noChangeAspect="1"/>
          </p:cNvPicPr>
          <p:nvPr/>
        </p:nvPicPr>
        <p:blipFill>
          <a:blip r:embed="rId4"/>
          <a:stretch>
            <a:fillRect/>
          </a:stretch>
        </p:blipFill>
        <p:spPr>
          <a:xfrm>
            <a:off x="5220800" y="252221"/>
            <a:ext cx="3014683" cy="1726433"/>
          </a:xfrm>
          <a:prstGeom prst="rect">
            <a:avLst/>
          </a:prstGeom>
        </p:spPr>
      </p:pic>
      <p:sp>
        <p:nvSpPr>
          <p:cNvPr id="3" name="Rectangle 2"/>
          <p:cNvSpPr/>
          <p:nvPr/>
        </p:nvSpPr>
        <p:spPr>
          <a:xfrm>
            <a:off x="158264" y="70340"/>
            <a:ext cx="5391807"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Chen has some right-angled triangular tiles.</a:t>
            </a:r>
            <a:endParaRPr lang="en-GB" sz="3200" b="1" dirty="0">
              <a:latin typeface="Calibri" panose="020F0502020204030204" pitchFamily="34" charset="0"/>
            </a:endParaRPr>
          </a:p>
        </p:txBody>
      </p:sp>
      <p:sp>
        <p:nvSpPr>
          <p:cNvPr id="5" name="Rectangle 4"/>
          <p:cNvSpPr/>
          <p:nvPr/>
        </p:nvSpPr>
        <p:spPr>
          <a:xfrm>
            <a:off x="5391807" y="2213563"/>
            <a:ext cx="6800193"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 makes this shape with four of his triangular tiles and three square tiles. What is the perimeter of Chen’s shape?</a:t>
            </a:r>
            <a:endParaRPr lang="en-GB" sz="3200" b="1" dirty="0">
              <a:latin typeface="Calibri" panose="020F0502020204030204" pitchFamily="34" charset="0"/>
            </a:endParaRPr>
          </a:p>
        </p:txBody>
      </p:sp>
      <p:sp>
        <p:nvSpPr>
          <p:cNvPr id="8" name="Rectangle 7">
            <a:extLst>
              <a:ext uri="{FF2B5EF4-FFF2-40B4-BE49-F238E27FC236}">
                <a16:creationId xmlns:a16="http://schemas.microsoft.com/office/drawing/2014/main" id="{F3684791-2675-410D-B907-661F4A7C82EF}"/>
              </a:ext>
            </a:extLst>
          </p:cNvPr>
          <p:cNvSpPr/>
          <p:nvPr/>
        </p:nvSpPr>
        <p:spPr>
          <a:xfrm>
            <a:off x="2129430" y="2026356"/>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9" name="Rectangle 8">
            <a:extLst>
              <a:ext uri="{FF2B5EF4-FFF2-40B4-BE49-F238E27FC236}">
                <a16:creationId xmlns:a16="http://schemas.microsoft.com/office/drawing/2014/main" id="{5D63A01B-6E56-4A91-AA8B-36FA2825166B}"/>
              </a:ext>
            </a:extLst>
          </p:cNvPr>
          <p:cNvSpPr/>
          <p:nvPr/>
        </p:nvSpPr>
        <p:spPr>
          <a:xfrm>
            <a:off x="4212929" y="3817540"/>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0" name="Rectangle 9">
            <a:extLst>
              <a:ext uri="{FF2B5EF4-FFF2-40B4-BE49-F238E27FC236}">
                <a16:creationId xmlns:a16="http://schemas.microsoft.com/office/drawing/2014/main" id="{1835A726-E0D6-4A4C-8702-C5687443E047}"/>
              </a:ext>
            </a:extLst>
          </p:cNvPr>
          <p:cNvSpPr/>
          <p:nvPr/>
        </p:nvSpPr>
        <p:spPr>
          <a:xfrm>
            <a:off x="2505123" y="560872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1" name="Rectangle 10">
            <a:extLst>
              <a:ext uri="{FF2B5EF4-FFF2-40B4-BE49-F238E27FC236}">
                <a16:creationId xmlns:a16="http://schemas.microsoft.com/office/drawing/2014/main" id="{F23BEEDA-5D6E-485A-BBAD-BA331F6769DC}"/>
              </a:ext>
            </a:extLst>
          </p:cNvPr>
          <p:cNvSpPr/>
          <p:nvPr/>
        </p:nvSpPr>
        <p:spPr>
          <a:xfrm>
            <a:off x="452813" y="365219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2" name="Rectangle 11">
            <a:extLst>
              <a:ext uri="{FF2B5EF4-FFF2-40B4-BE49-F238E27FC236}">
                <a16:creationId xmlns:a16="http://schemas.microsoft.com/office/drawing/2014/main" id="{35ADBA45-A696-4B69-BCCE-918E3D163CE8}"/>
              </a:ext>
            </a:extLst>
          </p:cNvPr>
          <p:cNvSpPr/>
          <p:nvPr/>
        </p:nvSpPr>
        <p:spPr>
          <a:xfrm>
            <a:off x="3673799" y="2350935"/>
            <a:ext cx="481266" cy="646331"/>
          </a:xfrm>
          <a:prstGeom prst="rect">
            <a:avLst/>
          </a:prstGeom>
        </p:spPr>
        <p:txBody>
          <a:bodyPr wrap="squar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cxnSp>
        <p:nvCxnSpPr>
          <p:cNvPr id="13" name="Straight Arrow Connector 12">
            <a:extLst>
              <a:ext uri="{FF2B5EF4-FFF2-40B4-BE49-F238E27FC236}">
                <a16:creationId xmlns:a16="http://schemas.microsoft.com/office/drawing/2014/main" id="{9DD5F871-5616-44D6-846C-12D34ED2F27B}"/>
              </a:ext>
            </a:extLst>
          </p:cNvPr>
          <p:cNvCxnSpPr>
            <a:cxnSpLocks/>
          </p:cNvCxnSpPr>
          <p:nvPr/>
        </p:nvCxnSpPr>
        <p:spPr>
          <a:xfrm>
            <a:off x="3706692" y="2097522"/>
            <a:ext cx="0" cy="1030943"/>
          </a:xfrm>
          <a:prstGeom prst="straightConnector1">
            <a:avLst/>
          </a:prstGeom>
          <a:ln w="5715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D0B1339F-1136-4FA7-B05B-E05D6A2E18BA}"/>
              </a:ext>
            </a:extLst>
          </p:cNvPr>
          <p:cNvSpPr/>
          <p:nvPr/>
        </p:nvSpPr>
        <p:spPr>
          <a:xfrm>
            <a:off x="4000118" y="154231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9" name="Rectangle 28">
            <a:extLst>
              <a:ext uri="{FF2B5EF4-FFF2-40B4-BE49-F238E27FC236}">
                <a16:creationId xmlns:a16="http://schemas.microsoft.com/office/drawing/2014/main" id="{9D485841-26F6-41D5-A31B-D3E94363D3FB}"/>
              </a:ext>
            </a:extLst>
          </p:cNvPr>
          <p:cNvSpPr/>
          <p:nvPr/>
        </p:nvSpPr>
        <p:spPr>
          <a:xfrm>
            <a:off x="196556" y="542488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30" name="Rectangle 29">
            <a:extLst>
              <a:ext uri="{FF2B5EF4-FFF2-40B4-BE49-F238E27FC236}">
                <a16:creationId xmlns:a16="http://schemas.microsoft.com/office/drawing/2014/main" id="{D31437F6-3418-483E-AD4B-519F788E718C}"/>
              </a:ext>
            </a:extLst>
          </p:cNvPr>
          <p:cNvSpPr/>
          <p:nvPr/>
        </p:nvSpPr>
        <p:spPr>
          <a:xfrm>
            <a:off x="899844" y="61428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31" name="Rectangle 30">
            <a:extLst>
              <a:ext uri="{FF2B5EF4-FFF2-40B4-BE49-F238E27FC236}">
                <a16:creationId xmlns:a16="http://schemas.microsoft.com/office/drawing/2014/main" id="{E208E9F3-BBA2-4D4D-9588-70E6BB9CF9A9}"/>
              </a:ext>
            </a:extLst>
          </p:cNvPr>
          <p:cNvSpPr/>
          <p:nvPr/>
        </p:nvSpPr>
        <p:spPr>
          <a:xfrm>
            <a:off x="5944159" y="4420324"/>
            <a:ext cx="2175596" cy="707886"/>
          </a:xfrm>
          <a:prstGeom prst="rect">
            <a:avLst/>
          </a:prstGeom>
        </p:spPr>
        <p:txBody>
          <a:bodyPr wrap="none">
            <a:spAutoFit/>
          </a:bodyPr>
          <a:lstStyle/>
          <a:p>
            <a:r>
              <a:rPr lang="en-GB" sz="4000" b="1" dirty="0">
                <a:solidFill>
                  <a:srgbClr val="FF0000"/>
                </a:solidFill>
                <a:latin typeface="Calibri" panose="020F0502020204030204" pitchFamily="34" charset="0"/>
              </a:rPr>
              <a:t>4 x 5 = 20</a:t>
            </a:r>
          </a:p>
        </p:txBody>
      </p:sp>
      <p:sp>
        <p:nvSpPr>
          <p:cNvPr id="32" name="Rectangle 31">
            <a:extLst>
              <a:ext uri="{FF2B5EF4-FFF2-40B4-BE49-F238E27FC236}">
                <a16:creationId xmlns:a16="http://schemas.microsoft.com/office/drawing/2014/main" id="{652862CC-C7BE-4D5C-9A8C-7BD8001A259F}"/>
              </a:ext>
            </a:extLst>
          </p:cNvPr>
          <p:cNvSpPr/>
          <p:nvPr/>
        </p:nvSpPr>
        <p:spPr>
          <a:xfrm>
            <a:off x="5687438" y="4871297"/>
            <a:ext cx="2805576" cy="707886"/>
          </a:xfrm>
          <a:prstGeom prst="rect">
            <a:avLst/>
          </a:prstGeom>
        </p:spPr>
        <p:txBody>
          <a:bodyPr wrap="none">
            <a:spAutoFit/>
          </a:bodyPr>
          <a:lstStyle/>
          <a:p>
            <a:r>
              <a:rPr lang="en-GB" sz="4000" b="1" dirty="0">
                <a:solidFill>
                  <a:srgbClr val="FF0000"/>
                </a:solidFill>
                <a:latin typeface="Calibri" panose="020F0502020204030204" pitchFamily="34" charset="0"/>
              </a:rPr>
              <a:t>4 x 13 = </a:t>
            </a:r>
            <a:r>
              <a:rPr lang="en-GB" sz="4000" b="1" u="sng" dirty="0">
                <a:solidFill>
                  <a:srgbClr val="FF0000"/>
                </a:solidFill>
                <a:latin typeface="Calibri" panose="020F0502020204030204" pitchFamily="34" charset="0"/>
              </a:rPr>
              <a:t>52 +</a:t>
            </a:r>
          </a:p>
        </p:txBody>
      </p:sp>
      <p:sp>
        <p:nvSpPr>
          <p:cNvPr id="33" name="Rectangle 32">
            <a:extLst>
              <a:ext uri="{FF2B5EF4-FFF2-40B4-BE49-F238E27FC236}">
                <a16:creationId xmlns:a16="http://schemas.microsoft.com/office/drawing/2014/main" id="{896883F7-85C2-42F5-B952-FB1F9F514D69}"/>
              </a:ext>
            </a:extLst>
          </p:cNvPr>
          <p:cNvSpPr/>
          <p:nvPr/>
        </p:nvSpPr>
        <p:spPr>
          <a:xfrm>
            <a:off x="7394236" y="5361776"/>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72 cm</a:t>
            </a:r>
          </a:p>
        </p:txBody>
      </p:sp>
      <p:sp>
        <p:nvSpPr>
          <p:cNvPr id="18" name="Rectangle 17">
            <a:extLst>
              <a:ext uri="{FF2B5EF4-FFF2-40B4-BE49-F238E27FC236}">
                <a16:creationId xmlns:a16="http://schemas.microsoft.com/office/drawing/2014/main" id="{DC6242BC-A8A1-44AD-BED5-574D87523E4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9" name="Rectangle 18">
            <a:extLst>
              <a:ext uri="{FF2B5EF4-FFF2-40B4-BE49-F238E27FC236}">
                <a16:creationId xmlns:a16="http://schemas.microsoft.com/office/drawing/2014/main" id="{4E4B1548-3485-4DB0-9348-349EEC1AACCA}"/>
              </a:ext>
            </a:extLst>
          </p:cNvPr>
          <p:cNvSpPr/>
          <p:nvPr/>
        </p:nvSpPr>
        <p:spPr>
          <a:xfrm>
            <a:off x="6701724" y="3681986"/>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72 cm</a:t>
            </a:r>
          </a:p>
        </p:txBody>
      </p:sp>
    </p:spTree>
    <p:extLst>
      <p:ext uri="{BB962C8B-B14F-4D97-AF65-F5344CB8AC3E}">
        <p14:creationId xmlns:p14="http://schemas.microsoft.com/office/powerpoint/2010/main" val="556324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1" nodeType="clickEffect">
                                  <p:stCondLst>
                                    <p:cond delay="0"/>
                                  </p:stCondLst>
                                  <p:childTnLst>
                                    <p:animMotion origin="layout" path="M -3.54167E-6 -4.81481E-6 L 0.08412 -4.81481E-6 " pathEditMode="relative" rAng="0" ptsTypes="AA">
                                      <p:cBhvr>
                                        <p:cTn id="34" dur="2000" fill="hold"/>
                                        <p:tgtEl>
                                          <p:spTgt spid="12"/>
                                        </p:tgtEl>
                                        <p:attrNameLst>
                                          <p:attrName>ppt_x</p:attrName>
                                          <p:attrName>ppt_y</p:attrName>
                                        </p:attrNameLst>
                                      </p:cBhvr>
                                      <p:rCtr x="4206" y="0"/>
                                    </p:animMotion>
                                  </p:childTnLst>
                                </p:cTn>
                              </p:par>
                              <p:par>
                                <p:cTn id="35" presetID="42" presetClass="path" presetSubtype="0" accel="50000" decel="50000" fill="hold" nodeType="withEffect">
                                  <p:stCondLst>
                                    <p:cond delay="0"/>
                                  </p:stCondLst>
                                  <p:childTnLst>
                                    <p:animMotion origin="layout" path="M 3.54167E-6 1.48148E-6 L 0.08255 -0.00046 " pathEditMode="relative" rAng="0" ptsTypes="AA">
                                      <p:cBhvr>
                                        <p:cTn id="36" dur="2000" fill="hold"/>
                                        <p:tgtEl>
                                          <p:spTgt spid="13"/>
                                        </p:tgtEl>
                                        <p:attrNameLst>
                                          <p:attrName>ppt_x</p:attrName>
                                          <p:attrName>ppt_y</p:attrName>
                                        </p:attrNameLst>
                                      </p:cBhvr>
                                      <p:rCtr x="4128" y="-23"/>
                                    </p:animMotion>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13"/>
                                        </p:tgtEl>
                                      </p:cBhvr>
                                    </p:animEffect>
                                    <p:set>
                                      <p:cBhvr>
                                        <p:cTn id="41" dur="1" fill="hold">
                                          <p:stCondLst>
                                            <p:cond delay="499"/>
                                          </p:stCondLst>
                                        </p:cTn>
                                        <p:tgtEl>
                                          <p:spTgt spid="1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fade">
                                      <p:cBhvr>
                                        <p:cTn id="61" dur="500"/>
                                        <p:tgtEl>
                                          <p:spTgt spid="3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2" grpId="1"/>
      <p:bldP spid="28" grpId="0"/>
      <p:bldP spid="29" grpId="0"/>
      <p:bldP spid="30" grpId="0"/>
      <p:bldP spid="31" grpId="0"/>
      <p:bldP spid="32" grpId="0"/>
      <p:bldP spid="33" grpId="0"/>
      <p:bldP spid="19"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946988" cy="1077218"/>
          </a:xfrm>
          <a:prstGeom prst="rect">
            <a:avLst/>
          </a:prstGeom>
        </p:spPr>
        <p:txBody>
          <a:bodyPr wrap="square">
            <a:spAutoFit/>
          </a:bodyPr>
          <a:lstStyle/>
          <a:p>
            <a:r>
              <a:rPr lang="en-US" sz="3200" b="1" dirty="0"/>
              <a:t>Here is a centimetre square grid.</a:t>
            </a:r>
          </a:p>
          <a:p>
            <a:r>
              <a:rPr lang="en-US" sz="3200" b="1" dirty="0"/>
              <a:t>On the grid draw a shape which has a perimeter of 10 centimetres.</a:t>
            </a:r>
          </a:p>
        </p:txBody>
      </p:sp>
      <p:pic>
        <p:nvPicPr>
          <p:cNvPr id="6" name="Picture 2">
            <a:extLst>
              <a:ext uri="{FF2B5EF4-FFF2-40B4-BE49-F238E27FC236}">
                <a16:creationId xmlns:a16="http://schemas.microsoft.com/office/drawing/2014/main" id="{F4018D07-2EB6-49E4-B434-F76060BF31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8745" y="1800161"/>
            <a:ext cx="8871983" cy="3317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60DFEC4-6B2A-49C9-80E1-6018060CD171}"/>
              </a:ext>
            </a:extLst>
          </p:cNvPr>
          <p:cNvSpPr/>
          <p:nvPr/>
        </p:nvSpPr>
        <p:spPr>
          <a:xfrm>
            <a:off x="2311122" y="2676091"/>
            <a:ext cx="3175278" cy="752909"/>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8BB6F300-901D-4F24-8CA4-69EC8E15FB21}"/>
              </a:ext>
            </a:extLst>
          </p:cNvPr>
          <p:cNvSpPr/>
          <p:nvPr/>
        </p:nvSpPr>
        <p:spPr>
          <a:xfrm>
            <a:off x="6291150" y="2683005"/>
            <a:ext cx="2395650" cy="1568955"/>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2DDA8394-DDA6-4627-8B63-19BE3E6098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0728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C83C8713-F49C-418C-A5E2-BBAB4BCB02B5}"/>
              </a:ext>
            </a:extLst>
          </p:cNvPr>
          <p:cNvSpPr/>
          <p:nvPr/>
        </p:nvSpPr>
        <p:spPr>
          <a:xfrm>
            <a:off x="56123" y="50000"/>
            <a:ext cx="6096000" cy="1077218"/>
          </a:xfrm>
          <a:prstGeom prst="rect">
            <a:avLst/>
          </a:prstGeom>
        </p:spPr>
        <p:txBody>
          <a:bodyPr>
            <a:spAutoFit/>
          </a:bodyPr>
          <a:lstStyle/>
          <a:p>
            <a:r>
              <a:rPr lang="en-GB" sz="3200" b="1" dirty="0"/>
              <a:t>Alfie has two sticks.</a:t>
            </a:r>
          </a:p>
          <a:p>
            <a:r>
              <a:rPr lang="en-GB" sz="3200" b="1" dirty="0"/>
              <a:t>He puts them end to end.</a:t>
            </a:r>
          </a:p>
        </p:txBody>
      </p:sp>
      <p:pic>
        <p:nvPicPr>
          <p:cNvPr id="3" name="Picture 2">
            <a:extLst>
              <a:ext uri="{FF2B5EF4-FFF2-40B4-BE49-F238E27FC236}">
                <a16:creationId xmlns:a16="http://schemas.microsoft.com/office/drawing/2014/main" id="{165E1384-3173-410D-B762-D45F60A92614}"/>
              </a:ext>
            </a:extLst>
          </p:cNvPr>
          <p:cNvPicPr>
            <a:picLocks noChangeAspect="1"/>
          </p:cNvPicPr>
          <p:nvPr/>
        </p:nvPicPr>
        <p:blipFill>
          <a:blip r:embed="rId3"/>
          <a:stretch>
            <a:fillRect/>
          </a:stretch>
        </p:blipFill>
        <p:spPr>
          <a:xfrm>
            <a:off x="387228" y="1127218"/>
            <a:ext cx="9485714" cy="1238095"/>
          </a:xfrm>
          <a:prstGeom prst="rect">
            <a:avLst/>
          </a:prstGeom>
        </p:spPr>
      </p:pic>
      <p:sp>
        <p:nvSpPr>
          <p:cNvPr id="4" name="Rectangle 3">
            <a:extLst>
              <a:ext uri="{FF2B5EF4-FFF2-40B4-BE49-F238E27FC236}">
                <a16:creationId xmlns:a16="http://schemas.microsoft.com/office/drawing/2014/main" id="{4CE48D86-2367-4361-92F7-E949B4184CB6}"/>
              </a:ext>
            </a:extLst>
          </p:cNvPr>
          <p:cNvSpPr/>
          <p:nvPr/>
        </p:nvSpPr>
        <p:spPr>
          <a:xfrm>
            <a:off x="56123" y="2333101"/>
            <a:ext cx="9087877" cy="1077218"/>
          </a:xfrm>
          <a:prstGeom prst="rect">
            <a:avLst/>
          </a:prstGeom>
        </p:spPr>
        <p:txBody>
          <a:bodyPr wrap="square">
            <a:spAutoFit/>
          </a:bodyPr>
          <a:lstStyle/>
          <a:p>
            <a:r>
              <a:rPr lang="en-US" sz="3200" b="1" dirty="0"/>
              <a:t>One stick is 10cm longer than the other stick.</a:t>
            </a:r>
          </a:p>
          <a:p>
            <a:r>
              <a:rPr lang="en-US" sz="3200" b="1" dirty="0"/>
              <a:t>How long are the two sticks?</a:t>
            </a:r>
          </a:p>
        </p:txBody>
      </p:sp>
      <p:sp>
        <p:nvSpPr>
          <p:cNvPr id="6" name="Rectangle 5">
            <a:extLst>
              <a:ext uri="{FF2B5EF4-FFF2-40B4-BE49-F238E27FC236}">
                <a16:creationId xmlns:a16="http://schemas.microsoft.com/office/drawing/2014/main" id="{9EA11944-559F-439E-B191-592D47C8FED0}"/>
              </a:ext>
            </a:extLst>
          </p:cNvPr>
          <p:cNvSpPr/>
          <p:nvPr/>
        </p:nvSpPr>
        <p:spPr>
          <a:xfrm>
            <a:off x="557013" y="4436980"/>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3BA88E7-9A1F-40F8-8D5F-DCA72A97B26A}"/>
              </a:ext>
            </a:extLst>
          </p:cNvPr>
          <p:cNvSpPr/>
          <p:nvPr/>
        </p:nvSpPr>
        <p:spPr>
          <a:xfrm flipH="1">
            <a:off x="1565605" y="4438603"/>
            <a:ext cx="1145912" cy="523220"/>
          </a:xfrm>
          <a:prstGeom prst="rect">
            <a:avLst/>
          </a:prstGeom>
        </p:spPr>
        <p:txBody>
          <a:bodyPr wrap="square">
            <a:spAutoFit/>
          </a:bodyPr>
          <a:lstStyle/>
          <a:p>
            <a:r>
              <a:rPr lang="en-GB" sz="2800" b="1" dirty="0">
                <a:solidFill>
                  <a:srgbClr val="FF0000"/>
                </a:solidFill>
              </a:rPr>
              <a:t>longer</a:t>
            </a:r>
            <a:endParaRPr lang="en-GB" sz="2800" dirty="0">
              <a:solidFill>
                <a:srgbClr val="FF0000"/>
              </a:solidFill>
            </a:endParaRPr>
          </a:p>
        </p:txBody>
      </p:sp>
      <p:sp>
        <p:nvSpPr>
          <p:cNvPr id="8" name="Rectangle 7">
            <a:extLst>
              <a:ext uri="{FF2B5EF4-FFF2-40B4-BE49-F238E27FC236}">
                <a16:creationId xmlns:a16="http://schemas.microsoft.com/office/drawing/2014/main" id="{E1210851-E828-4595-BA61-1E0081B75851}"/>
              </a:ext>
            </a:extLst>
          </p:cNvPr>
          <p:cNvSpPr/>
          <p:nvPr/>
        </p:nvSpPr>
        <p:spPr>
          <a:xfrm>
            <a:off x="3797013" y="4438007"/>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017C44C-7ABD-4AAB-AE9B-C930DC0E9604}"/>
              </a:ext>
            </a:extLst>
          </p:cNvPr>
          <p:cNvSpPr/>
          <p:nvPr/>
        </p:nvSpPr>
        <p:spPr>
          <a:xfrm flipH="1">
            <a:off x="4405585" y="4439630"/>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10" name="Rectangle 9">
            <a:extLst>
              <a:ext uri="{FF2B5EF4-FFF2-40B4-BE49-F238E27FC236}">
                <a16:creationId xmlns:a16="http://schemas.microsoft.com/office/drawing/2014/main" id="{08222C2D-6620-4588-A5C9-AEB45404DEC4}"/>
              </a:ext>
            </a:extLst>
          </p:cNvPr>
          <p:cNvSpPr/>
          <p:nvPr/>
        </p:nvSpPr>
        <p:spPr>
          <a:xfrm>
            <a:off x="557013" y="497698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9EC19C2D-96D8-4D3E-9015-55B54797C924}"/>
              </a:ext>
            </a:extLst>
          </p:cNvPr>
          <p:cNvSpPr/>
          <p:nvPr/>
        </p:nvSpPr>
        <p:spPr>
          <a:xfrm flipH="1">
            <a:off x="1165585" y="4978603"/>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12" name="Rectangle 11">
            <a:extLst>
              <a:ext uri="{FF2B5EF4-FFF2-40B4-BE49-F238E27FC236}">
                <a16:creationId xmlns:a16="http://schemas.microsoft.com/office/drawing/2014/main" id="{2FA2D89F-82E8-4C63-81F1-C7C044377B79}"/>
              </a:ext>
            </a:extLst>
          </p:cNvPr>
          <p:cNvSpPr/>
          <p:nvPr/>
        </p:nvSpPr>
        <p:spPr>
          <a:xfrm>
            <a:off x="3077013" y="497698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8B40B74-7A79-454E-9F73-EE47F375D54B}"/>
              </a:ext>
            </a:extLst>
          </p:cNvPr>
          <p:cNvSpPr/>
          <p:nvPr/>
        </p:nvSpPr>
        <p:spPr>
          <a:xfrm flipH="1">
            <a:off x="3151590" y="4978603"/>
            <a:ext cx="557918" cy="523220"/>
          </a:xfrm>
          <a:prstGeom prst="rect">
            <a:avLst/>
          </a:prstGeom>
        </p:spPr>
        <p:txBody>
          <a:bodyPr wrap="square">
            <a:spAutoFit/>
          </a:bodyPr>
          <a:lstStyle/>
          <a:p>
            <a:r>
              <a:rPr lang="en-GB" sz="2800" b="1" dirty="0">
                <a:solidFill>
                  <a:srgbClr val="FF0000"/>
                </a:solidFill>
              </a:rPr>
              <a:t>10</a:t>
            </a:r>
            <a:endParaRPr lang="en-GB" sz="2800" dirty="0">
              <a:solidFill>
                <a:srgbClr val="FF0000"/>
              </a:solidFill>
            </a:endParaRPr>
          </a:p>
        </p:txBody>
      </p:sp>
      <p:sp>
        <p:nvSpPr>
          <p:cNvPr id="14" name="Rectangle 13">
            <a:extLst>
              <a:ext uri="{FF2B5EF4-FFF2-40B4-BE49-F238E27FC236}">
                <a16:creationId xmlns:a16="http://schemas.microsoft.com/office/drawing/2014/main" id="{FDDDFDFA-7D65-4FBA-815B-4A793BB145A1}"/>
              </a:ext>
            </a:extLst>
          </p:cNvPr>
          <p:cNvSpPr/>
          <p:nvPr/>
        </p:nvSpPr>
        <p:spPr>
          <a:xfrm>
            <a:off x="3797013" y="4976467"/>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902DB1FB-3796-455E-847A-4FE6600D76E0}"/>
              </a:ext>
            </a:extLst>
          </p:cNvPr>
          <p:cNvSpPr/>
          <p:nvPr/>
        </p:nvSpPr>
        <p:spPr>
          <a:xfrm flipH="1">
            <a:off x="4405585" y="4978090"/>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5" name="Right Brace 4">
            <a:extLst>
              <a:ext uri="{FF2B5EF4-FFF2-40B4-BE49-F238E27FC236}">
                <a16:creationId xmlns:a16="http://schemas.microsoft.com/office/drawing/2014/main" id="{55631FE6-D481-407E-A2A2-1E6EF5275F24}"/>
              </a:ext>
            </a:extLst>
          </p:cNvPr>
          <p:cNvSpPr/>
          <p:nvPr/>
        </p:nvSpPr>
        <p:spPr>
          <a:xfrm rot="16200000">
            <a:off x="3235553" y="1355164"/>
            <a:ext cx="402922" cy="5760002"/>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7" name="Rectangle 16">
            <a:extLst>
              <a:ext uri="{FF2B5EF4-FFF2-40B4-BE49-F238E27FC236}">
                <a16:creationId xmlns:a16="http://schemas.microsoft.com/office/drawing/2014/main" id="{504D58CD-E9EB-42DD-B58D-E7B76B83CDCD}"/>
              </a:ext>
            </a:extLst>
          </p:cNvPr>
          <p:cNvSpPr/>
          <p:nvPr/>
        </p:nvSpPr>
        <p:spPr>
          <a:xfrm flipH="1">
            <a:off x="3173749" y="3410319"/>
            <a:ext cx="1145912" cy="523220"/>
          </a:xfrm>
          <a:prstGeom prst="rect">
            <a:avLst/>
          </a:prstGeom>
        </p:spPr>
        <p:txBody>
          <a:bodyPr wrap="square">
            <a:spAutoFit/>
          </a:bodyPr>
          <a:lstStyle/>
          <a:p>
            <a:r>
              <a:rPr lang="en-GB" sz="2800" b="1" dirty="0">
                <a:solidFill>
                  <a:srgbClr val="FF0000"/>
                </a:solidFill>
              </a:rPr>
              <a:t>80</a:t>
            </a:r>
            <a:endParaRPr lang="en-GB" sz="2800" dirty="0">
              <a:solidFill>
                <a:srgbClr val="FF0000"/>
              </a:solidFill>
            </a:endParaRPr>
          </a:p>
        </p:txBody>
      </p:sp>
      <p:sp>
        <p:nvSpPr>
          <p:cNvPr id="18" name="Rectangle 17">
            <a:extLst>
              <a:ext uri="{FF2B5EF4-FFF2-40B4-BE49-F238E27FC236}">
                <a16:creationId xmlns:a16="http://schemas.microsoft.com/office/drawing/2014/main" id="{99F7A3B8-A1DB-44DB-B9F2-B8221046B32D}"/>
              </a:ext>
            </a:extLst>
          </p:cNvPr>
          <p:cNvSpPr/>
          <p:nvPr/>
        </p:nvSpPr>
        <p:spPr>
          <a:xfrm>
            <a:off x="6947956" y="4356236"/>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 10 = </a:t>
            </a:r>
          </a:p>
        </p:txBody>
      </p:sp>
      <p:sp>
        <p:nvSpPr>
          <p:cNvPr id="19" name="Rectangle 18">
            <a:extLst>
              <a:ext uri="{FF2B5EF4-FFF2-40B4-BE49-F238E27FC236}">
                <a16:creationId xmlns:a16="http://schemas.microsoft.com/office/drawing/2014/main" id="{BD912B72-C79F-42AE-AF46-94C57C500D6B}"/>
              </a:ext>
            </a:extLst>
          </p:cNvPr>
          <p:cNvSpPr/>
          <p:nvPr/>
        </p:nvSpPr>
        <p:spPr>
          <a:xfrm>
            <a:off x="8589095" y="4356235"/>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70</a:t>
            </a:r>
          </a:p>
        </p:txBody>
      </p:sp>
      <p:sp>
        <p:nvSpPr>
          <p:cNvPr id="20" name="Rectangle 19">
            <a:extLst>
              <a:ext uri="{FF2B5EF4-FFF2-40B4-BE49-F238E27FC236}">
                <a16:creationId xmlns:a16="http://schemas.microsoft.com/office/drawing/2014/main" id="{9AECE334-4A10-4250-8029-835264CD4847}"/>
              </a:ext>
            </a:extLst>
          </p:cNvPr>
          <p:cNvSpPr/>
          <p:nvPr/>
        </p:nvSpPr>
        <p:spPr>
          <a:xfrm>
            <a:off x="6899442" y="4931692"/>
            <a:ext cx="17381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1" name="Rectangle 20">
            <a:extLst>
              <a:ext uri="{FF2B5EF4-FFF2-40B4-BE49-F238E27FC236}">
                <a16:creationId xmlns:a16="http://schemas.microsoft.com/office/drawing/2014/main" id="{9F92B388-B4AB-4EB8-83DB-D00C8D406662}"/>
              </a:ext>
            </a:extLst>
          </p:cNvPr>
          <p:cNvSpPr/>
          <p:nvPr/>
        </p:nvSpPr>
        <p:spPr>
          <a:xfrm>
            <a:off x="8345144" y="4931691"/>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35</a:t>
            </a:r>
          </a:p>
        </p:txBody>
      </p:sp>
      <p:sp>
        <p:nvSpPr>
          <p:cNvPr id="22" name="Rectangle 21">
            <a:extLst>
              <a:ext uri="{FF2B5EF4-FFF2-40B4-BE49-F238E27FC236}">
                <a16:creationId xmlns:a16="http://schemas.microsoft.com/office/drawing/2014/main" id="{30B50DF2-1453-42C1-976A-C17B8991AF0C}"/>
              </a:ext>
            </a:extLst>
          </p:cNvPr>
          <p:cNvSpPr/>
          <p:nvPr/>
        </p:nvSpPr>
        <p:spPr>
          <a:xfrm flipH="1">
            <a:off x="1547318" y="4992137"/>
            <a:ext cx="1145912" cy="523220"/>
          </a:xfrm>
          <a:prstGeom prst="rect">
            <a:avLst/>
          </a:prstGeom>
        </p:spPr>
        <p:txBody>
          <a:bodyPr wrap="square">
            <a:spAutoFit/>
          </a:bodyPr>
          <a:lstStyle/>
          <a:p>
            <a:r>
              <a:rPr lang="en-GB" sz="2800" b="1" dirty="0">
                <a:solidFill>
                  <a:srgbClr val="FF0000"/>
                </a:solidFill>
              </a:rPr>
              <a:t>35</a:t>
            </a:r>
            <a:endParaRPr lang="en-GB" sz="2800" dirty="0">
              <a:solidFill>
                <a:srgbClr val="FF0000"/>
              </a:solidFill>
            </a:endParaRPr>
          </a:p>
        </p:txBody>
      </p:sp>
      <p:sp>
        <p:nvSpPr>
          <p:cNvPr id="23" name="Rectangle 22">
            <a:extLst>
              <a:ext uri="{FF2B5EF4-FFF2-40B4-BE49-F238E27FC236}">
                <a16:creationId xmlns:a16="http://schemas.microsoft.com/office/drawing/2014/main" id="{EA76257C-C7F6-48E1-924F-D07510AE7C00}"/>
              </a:ext>
            </a:extLst>
          </p:cNvPr>
          <p:cNvSpPr/>
          <p:nvPr/>
        </p:nvSpPr>
        <p:spPr>
          <a:xfrm flipH="1">
            <a:off x="4759814" y="4975086"/>
            <a:ext cx="1311264" cy="523220"/>
          </a:xfrm>
          <a:prstGeom prst="rect">
            <a:avLst/>
          </a:prstGeom>
        </p:spPr>
        <p:txBody>
          <a:bodyPr wrap="square">
            <a:spAutoFit/>
          </a:bodyPr>
          <a:lstStyle/>
          <a:p>
            <a:r>
              <a:rPr lang="en-GB" sz="2800" b="1" dirty="0">
                <a:solidFill>
                  <a:srgbClr val="FF0000"/>
                </a:solidFill>
              </a:rPr>
              <a:t>35</a:t>
            </a:r>
            <a:endParaRPr lang="en-GB" sz="2800" dirty="0">
              <a:solidFill>
                <a:srgbClr val="FF0000"/>
              </a:solidFill>
            </a:endParaRPr>
          </a:p>
        </p:txBody>
      </p:sp>
      <p:sp>
        <p:nvSpPr>
          <p:cNvPr id="24" name="Rectangle 23">
            <a:extLst>
              <a:ext uri="{FF2B5EF4-FFF2-40B4-BE49-F238E27FC236}">
                <a16:creationId xmlns:a16="http://schemas.microsoft.com/office/drawing/2014/main" id="{AB098F78-ADFE-427A-B659-C72D5862B171}"/>
              </a:ext>
            </a:extLst>
          </p:cNvPr>
          <p:cNvSpPr/>
          <p:nvPr/>
        </p:nvSpPr>
        <p:spPr>
          <a:xfrm>
            <a:off x="5057013" y="2829864"/>
            <a:ext cx="29777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35cm and 45cm</a:t>
            </a:r>
          </a:p>
        </p:txBody>
      </p:sp>
    </p:spTree>
    <p:extLst>
      <p:ext uri="{BB962C8B-B14F-4D97-AF65-F5344CB8AC3E}">
        <p14:creationId xmlns:p14="http://schemas.microsoft.com/office/powerpoint/2010/main" val="364800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fade">
                                      <p:cBhvr>
                                        <p:cTn id="50" dur="500"/>
                                        <p:tgtEl>
                                          <p:spTgt spid="1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11"/>
                                        </p:tgtEl>
                                      </p:cBhvr>
                                    </p:animEffect>
                                    <p:set>
                                      <p:cBhvr>
                                        <p:cTn id="75" dur="1" fill="hold">
                                          <p:stCondLst>
                                            <p:cond delay="499"/>
                                          </p:stCondLst>
                                        </p:cTn>
                                        <p:tgtEl>
                                          <p:spTgt spid="11"/>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15"/>
                                        </p:tgtEl>
                                      </p:cBhvr>
                                    </p:animEffect>
                                    <p:set>
                                      <p:cBhvr>
                                        <p:cTn id="78" dur="1" fill="hold">
                                          <p:stCondLst>
                                            <p:cond delay="499"/>
                                          </p:stCondLst>
                                        </p:cTn>
                                        <p:tgtEl>
                                          <p:spTgt spid="15"/>
                                        </p:tgtEl>
                                        <p:attrNameLst>
                                          <p:attrName>style.visibility</p:attrName>
                                        </p:attrNameLst>
                                      </p:cBhvr>
                                      <p:to>
                                        <p:strVal val="hidden"/>
                                      </p:to>
                                    </p:set>
                                  </p:childTnLst>
                                </p:cTn>
                              </p:par>
                              <p:par>
                                <p:cTn id="79" presetID="10" presetClass="entr" presetSubtype="0"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fade">
                                      <p:cBhvr>
                                        <p:cTn id="81" dur="500"/>
                                        <p:tgtEl>
                                          <p:spTgt spid="2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3"/>
                                        </p:tgtEl>
                                        <p:attrNameLst>
                                          <p:attrName>style.visibility</p:attrName>
                                        </p:attrNameLst>
                                      </p:cBhvr>
                                      <p:to>
                                        <p:strVal val="visible"/>
                                      </p:to>
                                    </p:set>
                                    <p:animEffect transition="in" filter="fade">
                                      <p:cBhvr>
                                        <p:cTn id="84" dur="500"/>
                                        <p:tgtEl>
                                          <p:spTgt spid="2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animBg="1"/>
      <p:bldP spid="9" grpId="0"/>
      <p:bldP spid="10" grpId="0" animBg="1"/>
      <p:bldP spid="11" grpId="0"/>
      <p:bldP spid="11" grpId="1"/>
      <p:bldP spid="12" grpId="0" animBg="1"/>
      <p:bldP spid="13" grpId="0"/>
      <p:bldP spid="14" grpId="0" animBg="1"/>
      <p:bldP spid="15" grpId="0"/>
      <p:bldP spid="15" grpId="1"/>
      <p:bldP spid="5" grpId="0" animBg="1"/>
      <p:bldP spid="17" grpId="0"/>
      <p:bldP spid="18" grpId="0"/>
      <p:bldP spid="19" grpId="0"/>
      <p:bldP spid="20" grpId="0"/>
      <p:bldP spid="21" grpId="0"/>
      <p:bldP spid="22" grpId="0"/>
      <p:bldP spid="23" grpId="0"/>
      <p:bldP spid="24" grpId="0"/>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A98CB01-C9AA-4456-9D5A-50F710E3DAC4}"/>
              </a:ext>
            </a:extLst>
          </p:cNvPr>
          <p:cNvSpPr/>
          <p:nvPr/>
        </p:nvSpPr>
        <p:spPr>
          <a:xfrm>
            <a:off x="6495058" y="51516"/>
            <a:ext cx="5645426"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tiles on a square grid. Three different tiles can be fitted together without overlapping to make a shape identical to tile A. Write the letters of the three tiles.</a:t>
            </a:r>
          </a:p>
        </p:txBody>
      </p:sp>
      <p:pic>
        <p:nvPicPr>
          <p:cNvPr id="3" name="Picture 2" descr="https://app.doublestruck.eu/content/K2_REAS/HTML/Q/Q12B16_files/image001.jpg">
            <a:extLst>
              <a:ext uri="{FF2B5EF4-FFF2-40B4-BE49-F238E27FC236}">
                <a16:creationId xmlns:a16="http://schemas.microsoft.com/office/drawing/2014/main" id="{6C8BD1B3-4646-4AD9-9B8E-993D1C7C8FA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1822" y="196358"/>
            <a:ext cx="6384752" cy="6312812"/>
          </a:xfrm>
          <a:prstGeom prst="rect">
            <a:avLst/>
          </a:prstGeom>
          <a:noFill/>
          <a:ln>
            <a:noFill/>
          </a:ln>
        </p:spPr>
      </p:pic>
      <p:sp>
        <p:nvSpPr>
          <p:cNvPr id="4" name="Rectangle 3">
            <a:extLst>
              <a:ext uri="{FF2B5EF4-FFF2-40B4-BE49-F238E27FC236}">
                <a16:creationId xmlns:a16="http://schemas.microsoft.com/office/drawing/2014/main" id="{195128A4-843C-45B6-9F68-30A9B30DB5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16" name="Group 15">
            <a:extLst>
              <a:ext uri="{FF2B5EF4-FFF2-40B4-BE49-F238E27FC236}">
                <a16:creationId xmlns:a16="http://schemas.microsoft.com/office/drawing/2014/main" id="{B4A33E4A-95B9-48C0-81C8-8A8616D82C6B}"/>
              </a:ext>
            </a:extLst>
          </p:cNvPr>
          <p:cNvGrpSpPr/>
          <p:nvPr/>
        </p:nvGrpSpPr>
        <p:grpSpPr>
          <a:xfrm>
            <a:off x="4053955" y="1082390"/>
            <a:ext cx="771564" cy="1516433"/>
            <a:chOff x="4053955" y="1082390"/>
            <a:chExt cx="771564" cy="1516433"/>
          </a:xfrm>
        </p:grpSpPr>
        <p:cxnSp>
          <p:nvCxnSpPr>
            <p:cNvPr id="5" name="Straight Connector 4">
              <a:extLst>
                <a:ext uri="{FF2B5EF4-FFF2-40B4-BE49-F238E27FC236}">
                  <a16:creationId xmlns:a16="http://schemas.microsoft.com/office/drawing/2014/main" id="{398BF05C-C02E-4D7B-94D3-124058DB8B82}"/>
                </a:ext>
              </a:extLst>
            </p:cNvPr>
            <p:cNvCxnSpPr>
              <a:cxnSpLocks/>
            </p:cNvCxnSpPr>
            <p:nvPr/>
          </p:nvCxnSpPr>
          <p:spPr>
            <a:xfrm flipH="1">
              <a:off x="4053955" y="1093968"/>
              <a:ext cx="7715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EE43BDA-9647-43BD-BD3F-8686A3093BDA}"/>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15C1EB2-782D-46C7-82CF-5A2BEDF4D790}"/>
                </a:ext>
              </a:extLst>
            </p:cNvPr>
            <p:cNvCxnSpPr>
              <a:cxnSpLocks/>
            </p:cNvCxnSpPr>
            <p:nvPr/>
          </p:nvCxnSpPr>
          <p:spPr>
            <a:xfrm flipV="1">
              <a:off x="4821508" y="1090412"/>
              <a:ext cx="0" cy="15044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FA2BA1C-2C06-4B10-A5A5-E0A5E291B770}"/>
                </a:ext>
              </a:extLst>
            </p:cNvPr>
            <p:cNvCxnSpPr>
              <a:cxnSpLocks/>
            </p:cNvCxnSpPr>
            <p:nvPr/>
          </p:nvCxnSpPr>
          <p:spPr>
            <a:xfrm flipV="1">
              <a:off x="4071536" y="1082390"/>
              <a:ext cx="0" cy="76022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11D9772E-3D96-4197-A454-45B291812814}"/>
              </a:ext>
            </a:extLst>
          </p:cNvPr>
          <p:cNvGrpSpPr/>
          <p:nvPr/>
        </p:nvGrpSpPr>
        <p:grpSpPr>
          <a:xfrm rot="5400000">
            <a:off x="3675673" y="4484316"/>
            <a:ext cx="770708" cy="1519495"/>
            <a:chOff x="4053955" y="1079328"/>
            <a:chExt cx="770708" cy="1519495"/>
          </a:xfrm>
        </p:grpSpPr>
        <p:cxnSp>
          <p:nvCxnSpPr>
            <p:cNvPr id="19" name="Straight Connector 18">
              <a:extLst>
                <a:ext uri="{FF2B5EF4-FFF2-40B4-BE49-F238E27FC236}">
                  <a16:creationId xmlns:a16="http://schemas.microsoft.com/office/drawing/2014/main" id="{3F67BF68-2638-4E43-A520-0370EE16242C}"/>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CAFD5A5A-6542-40B0-940D-DC4AF38966A6}"/>
                </a:ext>
              </a:extLst>
            </p:cNvPr>
            <p:cNvCxnSpPr>
              <a:cxnSpLocks/>
            </p:cNvCxnSpPr>
            <p:nvPr/>
          </p:nvCxnSpPr>
          <p:spPr>
            <a:xfrm flipV="1">
              <a:off x="4821508" y="1090412"/>
              <a:ext cx="0" cy="15044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3BCBDDB-355D-4107-B27F-6FF4D528D2DE}"/>
                </a:ext>
              </a:extLst>
            </p:cNvPr>
            <p:cNvCxnSpPr>
              <a:cxnSpLocks/>
            </p:cNvCxnSpPr>
            <p:nvPr/>
          </p:nvCxnSpPr>
          <p:spPr>
            <a:xfrm rot="16200000">
              <a:off x="4064886" y="1080442"/>
              <a:ext cx="752200" cy="7499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B32DCF9C-4502-43AF-91FB-CB37251F72F6}"/>
              </a:ext>
            </a:extLst>
          </p:cNvPr>
          <p:cNvGrpSpPr/>
          <p:nvPr/>
        </p:nvGrpSpPr>
        <p:grpSpPr>
          <a:xfrm rot="5400000">
            <a:off x="1016424" y="3359552"/>
            <a:ext cx="773861" cy="753981"/>
            <a:chOff x="4050802" y="1844842"/>
            <a:chExt cx="773861" cy="753981"/>
          </a:xfrm>
        </p:grpSpPr>
        <p:cxnSp>
          <p:nvCxnSpPr>
            <p:cNvPr id="24" name="Straight Connector 23">
              <a:extLst>
                <a:ext uri="{FF2B5EF4-FFF2-40B4-BE49-F238E27FC236}">
                  <a16:creationId xmlns:a16="http://schemas.microsoft.com/office/drawing/2014/main" id="{8929DF51-A926-4C31-A26F-B476FF03CB7F}"/>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8C961A8-CAA9-413D-9EE8-5DCF3F5EEBF4}"/>
                </a:ext>
              </a:extLst>
            </p:cNvPr>
            <p:cNvCxnSpPr>
              <a:cxnSpLocks/>
            </p:cNvCxnSpPr>
            <p:nvPr/>
          </p:nvCxnSpPr>
          <p:spPr>
            <a:xfrm rot="16200000" flipV="1">
              <a:off x="4442128" y="2215432"/>
              <a:ext cx="0" cy="7587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4BD46F30-98CE-472B-9E3A-0C484A51A54A}"/>
                </a:ext>
              </a:extLst>
            </p:cNvPr>
            <p:cNvCxnSpPr>
              <a:cxnSpLocks/>
            </p:cNvCxnSpPr>
            <p:nvPr/>
          </p:nvCxnSpPr>
          <p:spPr>
            <a:xfrm rot="16200000" flipV="1">
              <a:off x="3681790" y="2213854"/>
              <a:ext cx="749969" cy="1194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Rectangle 29">
            <a:extLst>
              <a:ext uri="{FF2B5EF4-FFF2-40B4-BE49-F238E27FC236}">
                <a16:creationId xmlns:a16="http://schemas.microsoft.com/office/drawing/2014/main" id="{92FC42B7-4D2C-43C6-A42A-B38D1EEE7A2C}"/>
              </a:ext>
            </a:extLst>
          </p:cNvPr>
          <p:cNvSpPr/>
          <p:nvPr/>
        </p:nvSpPr>
        <p:spPr>
          <a:xfrm>
            <a:off x="6962384" y="2995669"/>
            <a:ext cx="2507457" cy="707886"/>
          </a:xfrm>
          <a:prstGeom prst="rect">
            <a:avLst/>
          </a:prstGeom>
        </p:spPr>
        <p:txBody>
          <a:bodyPr wrap="square">
            <a:spAutoFit/>
          </a:bodyPr>
          <a:lstStyle/>
          <a:p>
            <a:r>
              <a:rPr lang="en-GB" sz="4000" b="1" dirty="0">
                <a:solidFill>
                  <a:srgbClr val="FF0000"/>
                </a:solidFill>
                <a:latin typeface="Calibri" panose="020F0502020204030204" pitchFamily="34" charset="0"/>
              </a:rPr>
              <a:t>B, C and G</a:t>
            </a:r>
          </a:p>
        </p:txBody>
      </p:sp>
    </p:spTree>
    <p:extLst>
      <p:ext uri="{BB962C8B-B14F-4D97-AF65-F5344CB8AC3E}">
        <p14:creationId xmlns:p14="http://schemas.microsoft.com/office/powerpoint/2010/main" val="3126762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0.00091 2.96296E-6 L -0.1858 2.96296E-6 " pathEditMode="relative" rAng="0" ptsTypes="AA">
                                      <p:cBhvr>
                                        <p:cTn id="11" dur="2000" fill="hold"/>
                                        <p:tgtEl>
                                          <p:spTgt spid="16"/>
                                        </p:tgtEl>
                                        <p:attrNameLst>
                                          <p:attrName>ppt_x</p:attrName>
                                          <p:attrName>ppt_y</p:attrName>
                                        </p:attrNameLst>
                                      </p:cBhvr>
                                      <p:rCtr x="-9245" y="0"/>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50000" decel="50000" fill="hold" nodeType="clickEffect">
                                  <p:stCondLst>
                                    <p:cond delay="0"/>
                                  </p:stCondLst>
                                  <p:childTnLst>
                                    <p:animMotion origin="layout" path="M -2.91667E-6 0.00324 L -0.18593 -0.44097 " pathEditMode="relative" rAng="0" ptsTypes="AA">
                                      <p:cBhvr>
                                        <p:cTn id="20" dur="2000" fill="hold"/>
                                        <p:tgtEl>
                                          <p:spTgt spid="17"/>
                                        </p:tgtEl>
                                        <p:attrNameLst>
                                          <p:attrName>ppt_x</p:attrName>
                                          <p:attrName>ppt_y</p:attrName>
                                        </p:attrNameLst>
                                      </p:cBhvr>
                                      <p:rCtr x="-9297" y="-22222"/>
                                    </p:animMotion>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path" presetSubtype="0" accel="50000" decel="50000" fill="hold" nodeType="clickEffect">
                                  <p:stCondLst>
                                    <p:cond delay="0"/>
                                  </p:stCondLst>
                                  <p:childTnLst>
                                    <p:animMotion origin="layout" path="M 0.00092 4.07407E-6 L 0.00092 -0.21945 " pathEditMode="relative" rAng="0" ptsTypes="AA">
                                      <p:cBhvr>
                                        <p:cTn id="29" dur="2000" fill="hold"/>
                                        <p:tgtEl>
                                          <p:spTgt spid="23"/>
                                        </p:tgtEl>
                                        <p:attrNameLst>
                                          <p:attrName>ppt_x</p:attrName>
                                          <p:attrName>ppt_y</p:attrName>
                                        </p:attrNameLst>
                                      </p:cBhvr>
                                      <p:rCtr x="0" y="-10972"/>
                                    </p:animMotion>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https://app.doublestruck.eu/content/K2_REAS/HTML/Q/Q96A13_files/image001.jpg">
            <a:extLst>
              <a:ext uri="{FF2B5EF4-FFF2-40B4-BE49-F238E27FC236}">
                <a16:creationId xmlns:a16="http://schemas.microsoft.com/office/drawing/2014/main" id="{6658323D-1616-4CE3-B354-BBBBB15CEE3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8067" y="125736"/>
            <a:ext cx="8193251" cy="6260122"/>
          </a:xfrm>
          <a:prstGeom prst="rect">
            <a:avLst/>
          </a:prstGeom>
          <a:noFill/>
          <a:ln>
            <a:noFill/>
          </a:ln>
        </p:spPr>
      </p:pic>
      <p:sp>
        <p:nvSpPr>
          <p:cNvPr id="4" name="Rectangle 3">
            <a:extLst>
              <a:ext uri="{FF2B5EF4-FFF2-40B4-BE49-F238E27FC236}">
                <a16:creationId xmlns:a16="http://schemas.microsoft.com/office/drawing/2014/main" id="{B06E60CD-9F2D-42F9-9DCC-39A4AEC95B5F}"/>
              </a:ext>
            </a:extLst>
          </p:cNvPr>
          <p:cNvSpPr/>
          <p:nvPr/>
        </p:nvSpPr>
        <p:spPr>
          <a:xfrm>
            <a:off x="6096000" y="472142"/>
            <a:ext cx="475918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shaded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05C22AEC-7BAA-4C82-96E6-5C5B9FD76354}"/>
              </a:ext>
            </a:extLst>
          </p:cNvPr>
          <p:cNvSpPr/>
          <p:nvPr/>
        </p:nvSpPr>
        <p:spPr>
          <a:xfrm>
            <a:off x="6096000" y="1403323"/>
            <a:ext cx="609600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 is half way between D and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350A04AC-8453-4A5F-8916-1420A0AF1E5B}"/>
              </a:ext>
            </a:extLst>
          </p:cNvPr>
          <p:cNvSpPr/>
          <p:nvPr/>
        </p:nvSpPr>
        <p:spPr>
          <a:xfrm>
            <a:off x="4895997" y="41157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F387532C-9472-45C6-9832-F2A277B5A827}"/>
              </a:ext>
            </a:extLst>
          </p:cNvPr>
          <p:cNvSpPr/>
          <p:nvPr/>
        </p:nvSpPr>
        <p:spPr>
          <a:xfrm>
            <a:off x="1655624" y="199351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58420C9-5D71-4CC6-9D30-B63C45CCD1BB}"/>
              </a:ext>
            </a:extLst>
          </p:cNvPr>
          <p:cNvSpPr/>
          <p:nvPr/>
        </p:nvSpPr>
        <p:spPr>
          <a:xfrm>
            <a:off x="1511047" y="5747494"/>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p>
        </p:txBody>
      </p:sp>
      <p:sp>
        <p:nvSpPr>
          <p:cNvPr id="12" name="Oval 11">
            <a:extLst>
              <a:ext uri="{FF2B5EF4-FFF2-40B4-BE49-F238E27FC236}">
                <a16:creationId xmlns:a16="http://schemas.microsoft.com/office/drawing/2014/main" id="{BF46776A-09F0-403B-8BB8-424603336682}"/>
              </a:ext>
            </a:extLst>
          </p:cNvPr>
          <p:cNvSpPr/>
          <p:nvPr/>
        </p:nvSpPr>
        <p:spPr>
          <a:xfrm>
            <a:off x="4895997" y="199155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0B304553-A793-4106-9EA1-7BEDC863E546}"/>
              </a:ext>
            </a:extLst>
          </p:cNvPr>
          <p:cNvSpPr/>
          <p:nvPr/>
        </p:nvSpPr>
        <p:spPr>
          <a:xfrm>
            <a:off x="4764120" y="5745697"/>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a:t>
            </a:r>
          </a:p>
        </p:txBody>
      </p:sp>
      <p:sp>
        <p:nvSpPr>
          <p:cNvPr id="14" name="Rectangle 13">
            <a:extLst>
              <a:ext uri="{FF2B5EF4-FFF2-40B4-BE49-F238E27FC236}">
                <a16:creationId xmlns:a16="http://schemas.microsoft.com/office/drawing/2014/main" id="{EE9B7416-10EC-46FF-99AA-294ED502B68C}"/>
              </a:ext>
            </a:extLst>
          </p:cNvPr>
          <p:cNvSpPr/>
          <p:nvPr/>
        </p:nvSpPr>
        <p:spPr>
          <a:xfrm>
            <a:off x="10500614" y="1832526"/>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 </a:t>
            </a:r>
          </a:p>
        </p:txBody>
      </p:sp>
      <p:sp>
        <p:nvSpPr>
          <p:cNvPr id="15" name="Rectangle 14">
            <a:extLst>
              <a:ext uri="{FF2B5EF4-FFF2-40B4-BE49-F238E27FC236}">
                <a16:creationId xmlns:a16="http://schemas.microsoft.com/office/drawing/2014/main" id="{0FE5B1E4-D792-4C30-8348-103837DB49B8}"/>
              </a:ext>
            </a:extLst>
          </p:cNvPr>
          <p:cNvSpPr/>
          <p:nvPr/>
        </p:nvSpPr>
        <p:spPr>
          <a:xfrm>
            <a:off x="163776" y="3873305"/>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6" name="Oval 15">
            <a:extLst>
              <a:ext uri="{FF2B5EF4-FFF2-40B4-BE49-F238E27FC236}">
                <a16:creationId xmlns:a16="http://schemas.microsoft.com/office/drawing/2014/main" id="{9D99A1DB-AEAD-4A38-9D72-196E36038A2B}"/>
              </a:ext>
            </a:extLst>
          </p:cNvPr>
          <p:cNvSpPr/>
          <p:nvPr/>
        </p:nvSpPr>
        <p:spPr>
          <a:xfrm>
            <a:off x="4895997" y="198212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8A1B9731-BB7A-4A58-8FD1-AD603335C6E2}"/>
              </a:ext>
            </a:extLst>
          </p:cNvPr>
          <p:cNvSpPr/>
          <p:nvPr/>
        </p:nvSpPr>
        <p:spPr>
          <a:xfrm>
            <a:off x="163775" y="1749143"/>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8" name="Rectangle 17">
            <a:extLst>
              <a:ext uri="{FF2B5EF4-FFF2-40B4-BE49-F238E27FC236}">
                <a16:creationId xmlns:a16="http://schemas.microsoft.com/office/drawing/2014/main" id="{89E801BF-FEF8-4F40-AF6A-8D30E2772F5F}"/>
              </a:ext>
            </a:extLst>
          </p:cNvPr>
          <p:cNvSpPr/>
          <p:nvPr/>
        </p:nvSpPr>
        <p:spPr>
          <a:xfrm>
            <a:off x="11052131" y="1841643"/>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9" name="Oval 18">
            <a:extLst>
              <a:ext uri="{FF2B5EF4-FFF2-40B4-BE49-F238E27FC236}">
                <a16:creationId xmlns:a16="http://schemas.microsoft.com/office/drawing/2014/main" id="{82F2BA38-D8A4-42C4-B422-021DD3CC4DF2}"/>
              </a:ext>
            </a:extLst>
          </p:cNvPr>
          <p:cNvSpPr/>
          <p:nvPr/>
        </p:nvSpPr>
        <p:spPr>
          <a:xfrm>
            <a:off x="3276818" y="411571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B331D4DD-37ED-4464-8A8E-A88AC58C4227}"/>
              </a:ext>
            </a:extLst>
          </p:cNvPr>
          <p:cNvSpPr/>
          <p:nvPr/>
        </p:nvSpPr>
        <p:spPr>
          <a:xfrm>
            <a:off x="3276818" y="41157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B308C104-B3C8-4DC9-BD1E-E54042ED7B6E}"/>
              </a:ext>
            </a:extLst>
          </p:cNvPr>
          <p:cNvSpPr/>
          <p:nvPr/>
        </p:nvSpPr>
        <p:spPr>
          <a:xfrm>
            <a:off x="3139306" y="5759345"/>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23" name="Rectangle 22">
            <a:extLst>
              <a:ext uri="{FF2B5EF4-FFF2-40B4-BE49-F238E27FC236}">
                <a16:creationId xmlns:a16="http://schemas.microsoft.com/office/drawing/2014/main" id="{D1AA8ED3-F4B0-4799-9454-018065E823B4}"/>
              </a:ext>
            </a:extLst>
          </p:cNvPr>
          <p:cNvSpPr/>
          <p:nvPr/>
        </p:nvSpPr>
        <p:spPr>
          <a:xfrm>
            <a:off x="10500614" y="333025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 </a:t>
            </a:r>
          </a:p>
        </p:txBody>
      </p:sp>
      <p:sp>
        <p:nvSpPr>
          <p:cNvPr id="24" name="Rectangle 23">
            <a:extLst>
              <a:ext uri="{FF2B5EF4-FFF2-40B4-BE49-F238E27FC236}">
                <a16:creationId xmlns:a16="http://schemas.microsoft.com/office/drawing/2014/main" id="{6F81588D-4994-402A-A7AC-A60A75A70F4B}"/>
              </a:ext>
            </a:extLst>
          </p:cNvPr>
          <p:cNvSpPr/>
          <p:nvPr/>
        </p:nvSpPr>
        <p:spPr>
          <a:xfrm>
            <a:off x="11052131" y="3335351"/>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5" name="Rectangle 24">
            <a:extLst>
              <a:ext uri="{FF2B5EF4-FFF2-40B4-BE49-F238E27FC236}">
                <a16:creationId xmlns:a16="http://schemas.microsoft.com/office/drawing/2014/main" id="{4067B675-FF64-408C-B377-6E16D4EA4D4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20924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2.08333E-6 -4.44444E-6 L -0.00052 0.3095 " pathEditMode="relative" rAng="0" ptsTypes="AA">
                                      <p:cBhvr>
                                        <p:cTn id="11" dur="2000" fill="hold"/>
                                        <p:tgtEl>
                                          <p:spTgt spid="8"/>
                                        </p:tgtEl>
                                        <p:attrNameLst>
                                          <p:attrName>ppt_x</p:attrName>
                                          <p:attrName>ppt_y</p:attrName>
                                        </p:attrNameLst>
                                      </p:cBhvr>
                                      <p:rCtr x="-26" y="15463"/>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052 0.3095 L -2.08333E-6 0.53519 " pathEditMode="relative" rAng="0" ptsTypes="AA">
                                      <p:cBhvr>
                                        <p:cTn id="15" dur="2000" fill="hold"/>
                                        <p:tgtEl>
                                          <p:spTgt spid="8"/>
                                        </p:tgtEl>
                                        <p:attrNameLst>
                                          <p:attrName>ppt_x</p:attrName>
                                          <p:attrName>ppt_y</p:attrName>
                                        </p:attrNameLst>
                                      </p:cBhvr>
                                      <p:rCtr x="26" y="11273"/>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1"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path" presetSubtype="0" accel="50000" decel="50000" fill="hold" grpId="0" nodeType="clickEffect">
                                  <p:stCondLst>
                                    <p:cond delay="0"/>
                                  </p:stCondLst>
                                  <p:childTnLst>
                                    <p:animMotion origin="layout" path="M 2.70833E-6 -2.96296E-6 L -0.00052 0.30949 " pathEditMode="relative" rAng="0" ptsTypes="AA">
                                      <p:cBhvr>
                                        <p:cTn id="29" dur="2000" fill="hold"/>
                                        <p:tgtEl>
                                          <p:spTgt spid="12"/>
                                        </p:tgtEl>
                                        <p:attrNameLst>
                                          <p:attrName>ppt_x</p:attrName>
                                          <p:attrName>ppt_y</p:attrName>
                                        </p:attrNameLst>
                                      </p:cBhvr>
                                      <p:rCtr x="-26" y="15463"/>
                                    </p:animMotion>
                                  </p:childTnLst>
                                </p:cTn>
                              </p:par>
                            </p:childTnLst>
                          </p:cTn>
                        </p:par>
                      </p:childTnLst>
                    </p:cTn>
                  </p:par>
                  <p:par>
                    <p:cTn id="30" fill="hold">
                      <p:stCondLst>
                        <p:cond delay="indefinite"/>
                      </p:stCondLst>
                      <p:childTnLst>
                        <p:par>
                          <p:cTn id="31" fill="hold">
                            <p:stCondLst>
                              <p:cond delay="0"/>
                            </p:stCondLst>
                            <p:childTnLst>
                              <p:par>
                                <p:cTn id="32" presetID="42" presetClass="path" presetSubtype="0" accel="50000" decel="50000" fill="hold" grpId="2" nodeType="clickEffect">
                                  <p:stCondLst>
                                    <p:cond delay="0"/>
                                  </p:stCondLst>
                                  <p:childTnLst>
                                    <p:animMotion origin="layout" path="M -0.00052 0.30949 L 2.70833E-6 0.53519 " pathEditMode="relative" rAng="0" ptsTypes="AA">
                                      <p:cBhvr>
                                        <p:cTn id="33" dur="2000" fill="hold"/>
                                        <p:tgtEl>
                                          <p:spTgt spid="12"/>
                                        </p:tgtEl>
                                        <p:attrNameLst>
                                          <p:attrName>ppt_x</p:attrName>
                                          <p:attrName>ppt_y</p:attrName>
                                        </p:attrNameLst>
                                      </p:cBhvr>
                                      <p:rCtr x="26" y="11273"/>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1"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grpId="0" nodeType="clickEffect">
                                  <p:stCondLst>
                                    <p:cond delay="0"/>
                                  </p:stCondLst>
                                  <p:childTnLst>
                                    <p:animMotion origin="layout" path="M 2.70833E-6 4.81481E-6 L -0.13268 0.00046 " pathEditMode="relative" rAng="0" ptsTypes="AA">
                                      <p:cBhvr>
                                        <p:cTn id="52" dur="2000" fill="hold"/>
                                        <p:tgtEl>
                                          <p:spTgt spid="7"/>
                                        </p:tgtEl>
                                        <p:attrNameLst>
                                          <p:attrName>ppt_x</p:attrName>
                                          <p:attrName>ppt_y</p:attrName>
                                        </p:attrNameLst>
                                      </p:cBhvr>
                                      <p:rCtr x="-6641" y="23"/>
                                    </p:animMotion>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grpId="2" nodeType="clickEffect">
                                  <p:stCondLst>
                                    <p:cond delay="0"/>
                                  </p:stCondLst>
                                  <p:childTnLst>
                                    <p:animMotion origin="layout" path="M -0.13268 0.00046 L -0.26628 1.85185E-6 " pathEditMode="relative" rAng="0" ptsTypes="AA">
                                      <p:cBhvr>
                                        <p:cTn id="56" dur="2000" fill="hold"/>
                                        <p:tgtEl>
                                          <p:spTgt spid="7"/>
                                        </p:tgtEl>
                                        <p:attrNameLst>
                                          <p:attrName>ppt_x</p:attrName>
                                          <p:attrName>ppt_y</p:attrName>
                                        </p:attrNameLst>
                                      </p:cBhvr>
                                      <p:rCtr x="-6654" y="0"/>
                                    </p:animMotion>
                                  </p:childTnLst>
                                </p:cTn>
                              </p:par>
                            </p:childTnLst>
                          </p:cTn>
                        </p:par>
                      </p:childTnLst>
                    </p:cTn>
                  </p:par>
                  <p:par>
                    <p:cTn id="57" fill="hold">
                      <p:stCondLst>
                        <p:cond delay="indefinite"/>
                      </p:stCondLst>
                      <p:childTnLst>
                        <p:par>
                          <p:cTn id="58" fill="hold">
                            <p:stCondLst>
                              <p:cond delay="0"/>
                            </p:stCondLst>
                            <p:childTnLst>
                              <p:par>
                                <p:cTn id="59" presetID="42" presetClass="path" presetSubtype="0" accel="50000" decel="50000" fill="hold" grpId="3" nodeType="clickEffect">
                                  <p:stCondLst>
                                    <p:cond delay="0"/>
                                  </p:stCondLst>
                                  <p:childTnLst>
                                    <p:animMotion origin="layout" path="M -0.26628 4.81481E-6 L -0.36107 -0.00186 " pathEditMode="relative" rAng="0" ptsTypes="AA">
                                      <p:cBhvr>
                                        <p:cTn id="60" dur="2000" fill="hold"/>
                                        <p:tgtEl>
                                          <p:spTgt spid="7"/>
                                        </p:tgtEl>
                                        <p:attrNameLst>
                                          <p:attrName>ppt_x</p:attrName>
                                          <p:attrName>ppt_y</p:attrName>
                                        </p:attrNameLst>
                                      </p:cBhvr>
                                      <p:rCtr x="-4740" y="-93"/>
                                    </p:animMotion>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5"/>
                                        </p:tgtEl>
                                        <p:attrNameLst>
                                          <p:attrName>style.visibility</p:attrName>
                                        </p:attrNameLst>
                                      </p:cBhvr>
                                      <p:to>
                                        <p:strVal val="visible"/>
                                      </p:to>
                                    </p:set>
                                    <p:animEffect transition="in" filter="fade">
                                      <p:cBhvr>
                                        <p:cTn id="65" dur="500"/>
                                        <p:tgtEl>
                                          <p:spTgt spid="15"/>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1"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500"/>
                                        <p:tgtEl>
                                          <p:spTgt spid="16"/>
                                        </p:tgtEl>
                                      </p:cBhvr>
                                    </p:animEffect>
                                  </p:childTnLst>
                                </p:cTn>
                              </p:par>
                            </p:childTnLst>
                          </p:cTn>
                        </p:par>
                      </p:childTnLst>
                    </p:cTn>
                  </p:par>
                  <p:par>
                    <p:cTn id="71" fill="hold">
                      <p:stCondLst>
                        <p:cond delay="indefinite"/>
                      </p:stCondLst>
                      <p:childTnLst>
                        <p:par>
                          <p:cTn id="72" fill="hold">
                            <p:stCondLst>
                              <p:cond delay="0"/>
                            </p:stCondLst>
                            <p:childTnLst>
                              <p:par>
                                <p:cTn id="73" presetID="42" presetClass="path" presetSubtype="0" accel="50000" decel="50000" fill="hold" grpId="0" nodeType="clickEffect">
                                  <p:stCondLst>
                                    <p:cond delay="0"/>
                                  </p:stCondLst>
                                  <p:childTnLst>
                                    <p:animMotion origin="layout" path="M 2.70833E-6 -4.07407E-6 L -0.26576 0.00162 " pathEditMode="relative" rAng="0" ptsTypes="AA">
                                      <p:cBhvr>
                                        <p:cTn id="74" dur="2000" fill="hold"/>
                                        <p:tgtEl>
                                          <p:spTgt spid="16"/>
                                        </p:tgtEl>
                                        <p:attrNameLst>
                                          <p:attrName>ppt_x</p:attrName>
                                          <p:attrName>ppt_y</p:attrName>
                                        </p:attrNameLst>
                                      </p:cBhvr>
                                      <p:rCtr x="-13333" y="93"/>
                                    </p:animMotion>
                                  </p:childTnLst>
                                </p:cTn>
                              </p:par>
                            </p:childTnLst>
                          </p:cTn>
                        </p:par>
                      </p:childTnLst>
                    </p:cTn>
                  </p:par>
                  <p:par>
                    <p:cTn id="75" fill="hold">
                      <p:stCondLst>
                        <p:cond delay="indefinite"/>
                      </p:stCondLst>
                      <p:childTnLst>
                        <p:par>
                          <p:cTn id="76" fill="hold">
                            <p:stCondLst>
                              <p:cond delay="0"/>
                            </p:stCondLst>
                            <p:childTnLst>
                              <p:par>
                                <p:cTn id="77" presetID="42" presetClass="path" presetSubtype="0" accel="50000" decel="50000" fill="hold" grpId="2" nodeType="clickEffect">
                                  <p:stCondLst>
                                    <p:cond delay="0"/>
                                  </p:stCondLst>
                                  <p:childTnLst>
                                    <p:animMotion origin="layout" path="M -0.26628 -4.07407E-6 L -0.36107 -0.00185 " pathEditMode="relative" rAng="0" ptsTypes="AA">
                                      <p:cBhvr>
                                        <p:cTn id="78" dur="2000" fill="hold"/>
                                        <p:tgtEl>
                                          <p:spTgt spid="16"/>
                                        </p:tgtEl>
                                        <p:attrNameLst>
                                          <p:attrName>ppt_x</p:attrName>
                                          <p:attrName>ppt_y</p:attrName>
                                        </p:attrNameLst>
                                      </p:cBhvr>
                                      <p:rCtr x="-4740" y="-93"/>
                                    </p:animMotion>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fade">
                                      <p:cBhvr>
                                        <p:cTn id="83" dur="500"/>
                                        <p:tgtEl>
                                          <p:spTgt spid="17"/>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18"/>
                                        </p:tgtEl>
                                        <p:attrNameLst>
                                          <p:attrName>style.visibility</p:attrName>
                                        </p:attrNameLst>
                                      </p:cBhvr>
                                      <p:to>
                                        <p:strVal val="visible"/>
                                      </p:to>
                                    </p:set>
                                    <p:animEffect transition="in" filter="fade">
                                      <p:cBhvr>
                                        <p:cTn id="88" dur="500"/>
                                        <p:tgtEl>
                                          <p:spTgt spid="18"/>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1" nodeType="clickEffect">
                                  <p:stCondLst>
                                    <p:cond delay="0"/>
                                  </p:stCondLst>
                                  <p:childTnLst>
                                    <p:set>
                                      <p:cBhvr>
                                        <p:cTn id="92" dur="1" fill="hold">
                                          <p:stCondLst>
                                            <p:cond delay="0"/>
                                          </p:stCondLst>
                                        </p:cTn>
                                        <p:tgtEl>
                                          <p:spTgt spid="20"/>
                                        </p:tgtEl>
                                        <p:attrNameLst>
                                          <p:attrName>style.visibility</p:attrName>
                                        </p:attrNameLst>
                                      </p:cBhvr>
                                      <p:to>
                                        <p:strVal val="visible"/>
                                      </p:to>
                                    </p:set>
                                    <p:animEffect transition="in" filter="fade">
                                      <p:cBhvr>
                                        <p:cTn id="93" dur="500"/>
                                        <p:tgtEl>
                                          <p:spTgt spid="20"/>
                                        </p:tgtEl>
                                      </p:cBhvr>
                                    </p:animEffect>
                                  </p:childTnLst>
                                </p:cTn>
                              </p:par>
                              <p:par>
                                <p:cTn id="94" presetID="10" presetClass="entr" presetSubtype="0" fill="hold" grpId="1"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500"/>
                                        <p:tgtEl>
                                          <p:spTgt spid="19"/>
                                        </p:tgtEl>
                                      </p:cBhvr>
                                    </p:animEffect>
                                  </p:childTnLst>
                                </p:cTn>
                              </p:par>
                            </p:childTnLst>
                          </p:cTn>
                        </p:par>
                      </p:childTnLst>
                    </p:cTn>
                  </p:par>
                  <p:par>
                    <p:cTn id="97" fill="hold">
                      <p:stCondLst>
                        <p:cond delay="indefinite"/>
                      </p:stCondLst>
                      <p:childTnLst>
                        <p:par>
                          <p:cTn id="98" fill="hold">
                            <p:stCondLst>
                              <p:cond delay="0"/>
                            </p:stCondLst>
                            <p:childTnLst>
                              <p:par>
                                <p:cTn id="99" presetID="42" presetClass="path" presetSubtype="0" accel="50000" decel="50000" fill="hold" grpId="0" nodeType="clickEffect">
                                  <p:stCondLst>
                                    <p:cond delay="0"/>
                                  </p:stCondLst>
                                  <p:childTnLst>
                                    <p:animMotion origin="layout" path="M -4.79167E-6 4.81481E-6 L -0.00026 0.22708 " pathEditMode="relative" rAng="0" ptsTypes="AA">
                                      <p:cBhvr>
                                        <p:cTn id="100" dur="2000" fill="hold"/>
                                        <p:tgtEl>
                                          <p:spTgt spid="20"/>
                                        </p:tgtEl>
                                        <p:attrNameLst>
                                          <p:attrName>ppt_x</p:attrName>
                                          <p:attrName>ppt_y</p:attrName>
                                        </p:attrNameLst>
                                      </p:cBhvr>
                                      <p:rCtr x="-13" y="11343"/>
                                    </p:animMotion>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2"/>
                                        </p:tgtEl>
                                        <p:attrNameLst>
                                          <p:attrName>style.visibility</p:attrName>
                                        </p:attrNameLst>
                                      </p:cBhvr>
                                      <p:to>
                                        <p:strVal val="visible"/>
                                      </p:to>
                                    </p:set>
                                    <p:animEffect transition="in" filter="fade">
                                      <p:cBhvr>
                                        <p:cTn id="105" dur="500"/>
                                        <p:tgtEl>
                                          <p:spTgt spid="22"/>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23"/>
                                        </p:tgtEl>
                                        <p:attrNameLst>
                                          <p:attrName>style.visibility</p:attrName>
                                        </p:attrNameLst>
                                      </p:cBhvr>
                                      <p:to>
                                        <p:strVal val="visible"/>
                                      </p:to>
                                    </p:set>
                                    <p:animEffect transition="in" filter="fade">
                                      <p:cBhvr>
                                        <p:cTn id="110" dur="500"/>
                                        <p:tgtEl>
                                          <p:spTgt spid="23"/>
                                        </p:tgtEl>
                                      </p:cBhvr>
                                    </p:animEffect>
                                  </p:childTnLst>
                                </p:cTn>
                              </p:par>
                            </p:childTnLst>
                          </p:cTn>
                        </p:par>
                      </p:childTnLst>
                    </p:cTn>
                  </p:par>
                  <p:par>
                    <p:cTn id="111" fill="hold">
                      <p:stCondLst>
                        <p:cond delay="indefinite"/>
                      </p:stCondLst>
                      <p:childTnLst>
                        <p:par>
                          <p:cTn id="112" fill="hold">
                            <p:stCondLst>
                              <p:cond delay="0"/>
                            </p:stCondLst>
                            <p:childTnLst>
                              <p:par>
                                <p:cTn id="113" presetID="42" presetClass="path" presetSubtype="0" accel="50000" decel="50000" fill="hold" grpId="0" nodeType="clickEffect">
                                  <p:stCondLst>
                                    <p:cond delay="0"/>
                                  </p:stCondLst>
                                  <p:childTnLst>
                                    <p:animMotion origin="layout" path="M -4.79167E-6 4.81481E-6 L -0.22903 -0.00163 " pathEditMode="relative" rAng="0" ptsTypes="AA">
                                      <p:cBhvr>
                                        <p:cTn id="114" dur="2000" fill="hold"/>
                                        <p:tgtEl>
                                          <p:spTgt spid="19"/>
                                        </p:tgtEl>
                                        <p:attrNameLst>
                                          <p:attrName>ppt_x</p:attrName>
                                          <p:attrName>ppt_y</p:attrName>
                                        </p:attrNameLst>
                                      </p:cBhvr>
                                      <p:rCtr x="-11458" y="-93"/>
                                    </p:animMotion>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4"/>
                                        </p:tgtEl>
                                        <p:attrNameLst>
                                          <p:attrName>style.visibility</p:attrName>
                                        </p:attrNameLst>
                                      </p:cBhvr>
                                      <p:to>
                                        <p:strVal val="visible"/>
                                      </p:to>
                                    </p:set>
                                    <p:animEffect transition="in" filter="fade">
                                      <p:cBhvr>
                                        <p:cTn id="1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8" grpId="0" animBg="1"/>
      <p:bldP spid="8" grpId="1" animBg="1"/>
      <p:bldP spid="8" grpId="2" animBg="1"/>
      <p:bldP spid="11" grpId="0"/>
      <p:bldP spid="12" grpId="0" animBg="1"/>
      <p:bldP spid="12" grpId="1" animBg="1"/>
      <p:bldP spid="12" grpId="2" animBg="1"/>
      <p:bldP spid="13" grpId="0"/>
      <p:bldP spid="14" grpId="0"/>
      <p:bldP spid="15" grpId="0"/>
      <p:bldP spid="16" grpId="0" animBg="1"/>
      <p:bldP spid="16" grpId="1" animBg="1"/>
      <p:bldP spid="16" grpId="2" animBg="1"/>
      <p:bldP spid="17" grpId="0"/>
      <p:bldP spid="18" grpId="0"/>
      <p:bldP spid="19" grpId="0" animBg="1"/>
      <p:bldP spid="19" grpId="1" animBg="1"/>
      <p:bldP spid="20" grpId="0" animBg="1"/>
      <p:bldP spid="20" grpId="1" animBg="1"/>
      <p:bldP spid="22" grpId="0"/>
      <p:bldP spid="23" grpId="0"/>
      <p:bldP spid="24"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2135878" cy="1077218"/>
          </a:xfrm>
          <a:prstGeom prst="rect">
            <a:avLst/>
          </a:prstGeom>
        </p:spPr>
        <p:txBody>
          <a:bodyPr wrap="square">
            <a:spAutoFit/>
          </a:bodyPr>
          <a:lstStyle/>
          <a:p>
            <a:r>
              <a:rPr lang="en-GB" sz="3200" b="1" dirty="0"/>
              <a:t>Complete this table to show the numbers rounded to the nearest 100</a:t>
            </a:r>
          </a:p>
          <a:p>
            <a:r>
              <a:rPr lang="en-GB" sz="3200" b="1" dirty="0"/>
              <a:t>One has been done for you. </a:t>
            </a:r>
          </a:p>
        </p:txBody>
      </p:sp>
      <p:pic>
        <p:nvPicPr>
          <p:cNvPr id="3" name="Picture 2">
            <a:extLst>
              <a:ext uri="{FF2B5EF4-FFF2-40B4-BE49-F238E27FC236}">
                <a16:creationId xmlns:a16="http://schemas.microsoft.com/office/drawing/2014/main" id="{197C33C9-362E-4AB8-A871-08EFC0450FB0}"/>
              </a:ext>
            </a:extLst>
          </p:cNvPr>
          <p:cNvPicPr>
            <a:picLocks noChangeAspect="1"/>
          </p:cNvPicPr>
          <p:nvPr/>
        </p:nvPicPr>
        <p:blipFill>
          <a:blip r:embed="rId3"/>
          <a:stretch>
            <a:fillRect/>
          </a:stretch>
        </p:blipFill>
        <p:spPr>
          <a:xfrm>
            <a:off x="379756" y="1174216"/>
            <a:ext cx="7324725" cy="5305425"/>
          </a:xfrm>
          <a:prstGeom prst="rect">
            <a:avLst/>
          </a:prstGeom>
        </p:spPr>
      </p:pic>
      <p:sp>
        <p:nvSpPr>
          <p:cNvPr id="5" name="Rectangle 4">
            <a:extLst>
              <a:ext uri="{FF2B5EF4-FFF2-40B4-BE49-F238E27FC236}">
                <a16:creationId xmlns:a16="http://schemas.microsoft.com/office/drawing/2014/main" id="{C07F47C9-77CC-4DFA-970A-8C3C0B86B0E5}"/>
              </a:ext>
            </a:extLst>
          </p:cNvPr>
          <p:cNvSpPr/>
          <p:nvPr/>
        </p:nvSpPr>
        <p:spPr>
          <a:xfrm>
            <a:off x="2235200" y="3614897"/>
            <a:ext cx="22879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6" name="Straight Connector 5">
            <a:extLst>
              <a:ext uri="{FF2B5EF4-FFF2-40B4-BE49-F238E27FC236}">
                <a16:creationId xmlns:a16="http://schemas.microsoft.com/office/drawing/2014/main" id="{616DD54E-AF1E-48BD-9DD5-C546D2425784}"/>
              </a:ext>
            </a:extLst>
          </p:cNvPr>
          <p:cNvCxnSpPr/>
          <p:nvPr/>
        </p:nvCxnSpPr>
        <p:spPr>
          <a:xfrm>
            <a:off x="2463997" y="4038437"/>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86A582F-DF21-479A-8A62-BAE2ACF62832}"/>
              </a:ext>
            </a:extLst>
          </p:cNvPr>
          <p:cNvSpPr txBox="1"/>
          <p:nvPr/>
        </p:nvSpPr>
        <p:spPr>
          <a:xfrm>
            <a:off x="5142780" y="3532216"/>
            <a:ext cx="1531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3200</a:t>
            </a:r>
          </a:p>
        </p:txBody>
      </p:sp>
      <p:sp>
        <p:nvSpPr>
          <p:cNvPr id="8" name="Rectangle 7">
            <a:extLst>
              <a:ext uri="{FF2B5EF4-FFF2-40B4-BE49-F238E27FC236}">
                <a16:creationId xmlns:a16="http://schemas.microsoft.com/office/drawing/2014/main" id="{E88E5984-A4C8-42F9-9B61-0BE5BB82CC77}"/>
              </a:ext>
            </a:extLst>
          </p:cNvPr>
          <p:cNvSpPr/>
          <p:nvPr/>
        </p:nvSpPr>
        <p:spPr>
          <a:xfrm>
            <a:off x="2196196" y="4644748"/>
            <a:ext cx="27626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9" name="Straight Connector 8">
            <a:extLst>
              <a:ext uri="{FF2B5EF4-FFF2-40B4-BE49-F238E27FC236}">
                <a16:creationId xmlns:a16="http://schemas.microsoft.com/office/drawing/2014/main" id="{0071D089-6EC4-47A9-9AEA-E331B3BE4E2F}"/>
              </a:ext>
            </a:extLst>
          </p:cNvPr>
          <p:cNvCxnSpPr/>
          <p:nvPr/>
        </p:nvCxnSpPr>
        <p:spPr>
          <a:xfrm>
            <a:off x="2463997" y="506828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5A51CD2-49F5-4FD0-BC4A-B1F9DFB26D8D}"/>
              </a:ext>
            </a:extLst>
          </p:cNvPr>
          <p:cNvSpPr txBox="1"/>
          <p:nvPr/>
        </p:nvSpPr>
        <p:spPr>
          <a:xfrm>
            <a:off x="4969470" y="4562067"/>
            <a:ext cx="18495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31 600</a:t>
            </a:r>
          </a:p>
        </p:txBody>
      </p:sp>
      <p:sp>
        <p:nvSpPr>
          <p:cNvPr id="11" name="Rectangle 10">
            <a:extLst>
              <a:ext uri="{FF2B5EF4-FFF2-40B4-BE49-F238E27FC236}">
                <a16:creationId xmlns:a16="http://schemas.microsoft.com/office/drawing/2014/main" id="{CDD6ADEC-2AFB-4928-9665-9E1CF82E3260}"/>
              </a:ext>
            </a:extLst>
          </p:cNvPr>
          <p:cNvSpPr/>
          <p:nvPr/>
        </p:nvSpPr>
        <p:spPr>
          <a:xfrm>
            <a:off x="2212881" y="5674598"/>
            <a:ext cx="27626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2" name="Straight Connector 11">
            <a:extLst>
              <a:ext uri="{FF2B5EF4-FFF2-40B4-BE49-F238E27FC236}">
                <a16:creationId xmlns:a16="http://schemas.microsoft.com/office/drawing/2014/main" id="{99576026-7988-493C-93FE-37438AF3D6FB}"/>
              </a:ext>
            </a:extLst>
          </p:cNvPr>
          <p:cNvCxnSpPr/>
          <p:nvPr/>
        </p:nvCxnSpPr>
        <p:spPr>
          <a:xfrm>
            <a:off x="2468457" y="609813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16B3DED-D691-46D8-90BE-DD1F633F8106}"/>
              </a:ext>
            </a:extLst>
          </p:cNvPr>
          <p:cNvSpPr txBox="1"/>
          <p:nvPr/>
        </p:nvSpPr>
        <p:spPr>
          <a:xfrm>
            <a:off x="4743379" y="5591917"/>
            <a:ext cx="23462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316 300</a:t>
            </a:r>
          </a:p>
        </p:txBody>
      </p:sp>
    </p:spTree>
    <p:extLst>
      <p:ext uri="{BB962C8B-B14F-4D97-AF65-F5344CB8AC3E}">
        <p14:creationId xmlns:p14="http://schemas.microsoft.com/office/powerpoint/2010/main" val="293997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8" grpId="0" animBg="1"/>
      <p:bldP spid="10" grpId="0"/>
      <p:bldP spid="11" grpId="0" animBg="1"/>
      <p:bldP spid="13"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Here is a diagram for sorting numbers.</a:t>
            </a:r>
          </a:p>
          <a:p>
            <a:r>
              <a:rPr lang="en-US" sz="3200" b="1" dirty="0"/>
              <a:t>Write these three numbers in the correct boxes.</a:t>
            </a:r>
          </a:p>
          <a:p>
            <a:r>
              <a:rPr lang="en-US" sz="3200" b="1" dirty="0"/>
              <a:t>You may not need to use all of the boxes.</a:t>
            </a:r>
          </a:p>
          <a:p>
            <a:r>
              <a:rPr lang="en-US" sz="3200" dirty="0"/>
              <a:t>          9          17          20</a:t>
            </a:r>
          </a:p>
        </p:txBody>
      </p:sp>
      <p:pic>
        <p:nvPicPr>
          <p:cNvPr id="4" name="Picture 3">
            <a:extLst>
              <a:ext uri="{FF2B5EF4-FFF2-40B4-BE49-F238E27FC236}">
                <a16:creationId xmlns:a16="http://schemas.microsoft.com/office/drawing/2014/main" id="{29A27EF5-06C5-4B7F-AFD2-BB1B989804AA}"/>
              </a:ext>
            </a:extLst>
          </p:cNvPr>
          <p:cNvPicPr>
            <a:picLocks noChangeAspect="1"/>
          </p:cNvPicPr>
          <p:nvPr/>
        </p:nvPicPr>
        <p:blipFill>
          <a:blip r:embed="rId3"/>
          <a:stretch>
            <a:fillRect/>
          </a:stretch>
        </p:blipFill>
        <p:spPr>
          <a:xfrm>
            <a:off x="378875" y="2112103"/>
            <a:ext cx="9032411" cy="4218143"/>
          </a:xfrm>
          <a:prstGeom prst="rect">
            <a:avLst/>
          </a:prstGeom>
        </p:spPr>
      </p:pic>
      <p:sp>
        <p:nvSpPr>
          <p:cNvPr id="5" name="TextBox 4">
            <a:extLst>
              <a:ext uri="{FF2B5EF4-FFF2-40B4-BE49-F238E27FC236}">
                <a16:creationId xmlns:a16="http://schemas.microsoft.com/office/drawing/2014/main" id="{9BBF083A-056F-4C87-AEC2-F945D4EFF28F}"/>
              </a:ext>
            </a:extLst>
          </p:cNvPr>
          <p:cNvSpPr txBox="1"/>
          <p:nvPr/>
        </p:nvSpPr>
        <p:spPr>
          <a:xfrm>
            <a:off x="1682253" y="3942855"/>
            <a:ext cx="456036" cy="584775"/>
          </a:xfrm>
          <a:prstGeom prst="rect">
            <a:avLst/>
          </a:prstGeom>
          <a:noFill/>
        </p:spPr>
        <p:txBody>
          <a:bodyPr wrap="square" rtlCol="0">
            <a:spAutoFit/>
          </a:bodyPr>
          <a:lstStyle/>
          <a:p>
            <a:r>
              <a:rPr lang="en-GB" sz="3200" b="1" dirty="0">
                <a:solidFill>
                  <a:srgbClr val="FF0000"/>
                </a:solidFill>
              </a:rPr>
              <a:t>9</a:t>
            </a:r>
          </a:p>
        </p:txBody>
      </p:sp>
      <p:sp>
        <p:nvSpPr>
          <p:cNvPr id="6" name="TextBox 5">
            <a:extLst>
              <a:ext uri="{FF2B5EF4-FFF2-40B4-BE49-F238E27FC236}">
                <a16:creationId xmlns:a16="http://schemas.microsoft.com/office/drawing/2014/main" id="{1EE2543B-6971-47BC-955D-21272C6B3E17}"/>
              </a:ext>
            </a:extLst>
          </p:cNvPr>
          <p:cNvSpPr txBox="1"/>
          <p:nvPr/>
        </p:nvSpPr>
        <p:spPr>
          <a:xfrm>
            <a:off x="2608376" y="5094062"/>
            <a:ext cx="2948362" cy="461665"/>
          </a:xfrm>
          <a:prstGeom prst="rect">
            <a:avLst/>
          </a:prstGeom>
          <a:noFill/>
        </p:spPr>
        <p:txBody>
          <a:bodyPr wrap="square" rtlCol="0">
            <a:spAutoFit/>
          </a:bodyPr>
          <a:lstStyle/>
          <a:p>
            <a:r>
              <a:rPr lang="en-GB" sz="2400" b="1" dirty="0">
                <a:solidFill>
                  <a:srgbClr val="FF0000"/>
                </a:solidFill>
              </a:rPr>
              <a:t>in the 3 times table </a:t>
            </a:r>
          </a:p>
        </p:txBody>
      </p:sp>
      <p:sp>
        <p:nvSpPr>
          <p:cNvPr id="7" name="TextBox 6">
            <a:extLst>
              <a:ext uri="{FF2B5EF4-FFF2-40B4-BE49-F238E27FC236}">
                <a16:creationId xmlns:a16="http://schemas.microsoft.com/office/drawing/2014/main" id="{278F0780-54EC-43BD-903C-F9500E86BAB4}"/>
              </a:ext>
            </a:extLst>
          </p:cNvPr>
          <p:cNvSpPr txBox="1"/>
          <p:nvPr/>
        </p:nvSpPr>
        <p:spPr>
          <a:xfrm>
            <a:off x="4744321" y="6255840"/>
            <a:ext cx="3851040" cy="461665"/>
          </a:xfrm>
          <a:prstGeom prst="rect">
            <a:avLst/>
          </a:prstGeom>
          <a:noFill/>
        </p:spPr>
        <p:txBody>
          <a:bodyPr wrap="square" rtlCol="0">
            <a:spAutoFit/>
          </a:bodyPr>
          <a:lstStyle/>
          <a:p>
            <a:r>
              <a:rPr lang="en-GB" sz="2400" b="1" dirty="0">
                <a:solidFill>
                  <a:srgbClr val="FF0000"/>
                </a:solidFill>
              </a:rPr>
              <a:t>doesn’t end in 0, 2, 4, 6 or 8</a:t>
            </a:r>
          </a:p>
        </p:txBody>
      </p:sp>
      <p:sp>
        <p:nvSpPr>
          <p:cNvPr id="8" name="TextBox 7">
            <a:extLst>
              <a:ext uri="{FF2B5EF4-FFF2-40B4-BE49-F238E27FC236}">
                <a16:creationId xmlns:a16="http://schemas.microsoft.com/office/drawing/2014/main" id="{3C2FBD58-90F4-48D7-9AF1-493ABE826F97}"/>
              </a:ext>
            </a:extLst>
          </p:cNvPr>
          <p:cNvSpPr txBox="1"/>
          <p:nvPr/>
        </p:nvSpPr>
        <p:spPr>
          <a:xfrm>
            <a:off x="8319269" y="5628861"/>
            <a:ext cx="456036" cy="630942"/>
          </a:xfrm>
          <a:prstGeom prst="rect">
            <a:avLst/>
          </a:prstGeom>
          <a:noFill/>
        </p:spPr>
        <p:txBody>
          <a:bodyPr wrap="square" rtlCol="0">
            <a:spAutoFit/>
          </a:bodyPr>
          <a:lstStyle/>
          <a:p>
            <a:r>
              <a:rPr lang="en-GB" sz="3500" b="1" dirty="0">
                <a:solidFill>
                  <a:srgbClr val="FF0000"/>
                </a:solidFill>
              </a:rPr>
              <a:t>9</a:t>
            </a:r>
          </a:p>
        </p:txBody>
      </p:sp>
      <p:sp>
        <p:nvSpPr>
          <p:cNvPr id="9" name="TextBox 8">
            <a:extLst>
              <a:ext uri="{FF2B5EF4-FFF2-40B4-BE49-F238E27FC236}">
                <a16:creationId xmlns:a16="http://schemas.microsoft.com/office/drawing/2014/main" id="{E6356DB4-1463-44FC-8A08-05A838EAF6DA}"/>
              </a:ext>
            </a:extLst>
          </p:cNvPr>
          <p:cNvSpPr txBox="1"/>
          <p:nvPr/>
        </p:nvSpPr>
        <p:spPr>
          <a:xfrm>
            <a:off x="1583779" y="3942855"/>
            <a:ext cx="652984" cy="584775"/>
          </a:xfrm>
          <a:prstGeom prst="rect">
            <a:avLst/>
          </a:prstGeom>
          <a:noFill/>
        </p:spPr>
        <p:txBody>
          <a:bodyPr wrap="square" rtlCol="0">
            <a:spAutoFit/>
          </a:bodyPr>
          <a:lstStyle/>
          <a:p>
            <a:r>
              <a:rPr lang="en-GB" sz="3200" b="1" dirty="0">
                <a:solidFill>
                  <a:srgbClr val="FF0000"/>
                </a:solidFill>
              </a:rPr>
              <a:t>17</a:t>
            </a:r>
          </a:p>
        </p:txBody>
      </p:sp>
      <p:sp>
        <p:nvSpPr>
          <p:cNvPr id="10" name="TextBox 9">
            <a:extLst>
              <a:ext uri="{FF2B5EF4-FFF2-40B4-BE49-F238E27FC236}">
                <a16:creationId xmlns:a16="http://schemas.microsoft.com/office/drawing/2014/main" id="{8B7FF7F9-C094-45FA-81FC-4308975C03FA}"/>
              </a:ext>
            </a:extLst>
          </p:cNvPr>
          <p:cNvSpPr txBox="1"/>
          <p:nvPr/>
        </p:nvSpPr>
        <p:spPr>
          <a:xfrm>
            <a:off x="2924899" y="2572434"/>
            <a:ext cx="2336418" cy="830997"/>
          </a:xfrm>
          <a:prstGeom prst="rect">
            <a:avLst/>
          </a:prstGeom>
          <a:noFill/>
        </p:spPr>
        <p:txBody>
          <a:bodyPr wrap="square" rtlCol="0">
            <a:spAutoFit/>
          </a:bodyPr>
          <a:lstStyle/>
          <a:p>
            <a:r>
              <a:rPr lang="en-GB" sz="2400" b="1" dirty="0">
                <a:solidFill>
                  <a:srgbClr val="FF0000"/>
                </a:solidFill>
              </a:rPr>
              <a:t>only in the 1 and 17 times tables</a:t>
            </a:r>
          </a:p>
        </p:txBody>
      </p:sp>
      <p:sp>
        <p:nvSpPr>
          <p:cNvPr id="11" name="TextBox 10">
            <a:extLst>
              <a:ext uri="{FF2B5EF4-FFF2-40B4-BE49-F238E27FC236}">
                <a16:creationId xmlns:a16="http://schemas.microsoft.com/office/drawing/2014/main" id="{1A962677-D80F-4E5C-BFDA-0518FE2B1E88}"/>
              </a:ext>
            </a:extLst>
          </p:cNvPr>
          <p:cNvSpPr txBox="1"/>
          <p:nvPr/>
        </p:nvSpPr>
        <p:spPr>
          <a:xfrm>
            <a:off x="4814659" y="3872711"/>
            <a:ext cx="3851040" cy="461665"/>
          </a:xfrm>
          <a:prstGeom prst="rect">
            <a:avLst/>
          </a:prstGeom>
          <a:noFill/>
        </p:spPr>
        <p:txBody>
          <a:bodyPr wrap="square" rtlCol="0">
            <a:spAutoFit/>
          </a:bodyPr>
          <a:lstStyle/>
          <a:p>
            <a:r>
              <a:rPr lang="en-GB" sz="2400" b="1" dirty="0">
                <a:solidFill>
                  <a:srgbClr val="FF0000"/>
                </a:solidFill>
              </a:rPr>
              <a:t>doesn’t end in 0, 2, 4, 6 or 8</a:t>
            </a:r>
          </a:p>
        </p:txBody>
      </p:sp>
      <p:sp>
        <p:nvSpPr>
          <p:cNvPr id="12" name="TextBox 11">
            <a:extLst>
              <a:ext uri="{FF2B5EF4-FFF2-40B4-BE49-F238E27FC236}">
                <a16:creationId xmlns:a16="http://schemas.microsoft.com/office/drawing/2014/main" id="{E3236C27-CDCB-4DC1-80CF-FAE7E83052D7}"/>
              </a:ext>
            </a:extLst>
          </p:cNvPr>
          <p:cNvSpPr txBox="1"/>
          <p:nvPr/>
        </p:nvSpPr>
        <p:spPr>
          <a:xfrm>
            <a:off x="8261757" y="3359075"/>
            <a:ext cx="652984" cy="584775"/>
          </a:xfrm>
          <a:prstGeom prst="rect">
            <a:avLst/>
          </a:prstGeom>
          <a:noFill/>
        </p:spPr>
        <p:txBody>
          <a:bodyPr wrap="square" rtlCol="0">
            <a:spAutoFit/>
          </a:bodyPr>
          <a:lstStyle/>
          <a:p>
            <a:r>
              <a:rPr lang="en-GB" sz="3200" b="1" dirty="0">
                <a:solidFill>
                  <a:srgbClr val="FF0000"/>
                </a:solidFill>
              </a:rPr>
              <a:t>17</a:t>
            </a:r>
          </a:p>
        </p:txBody>
      </p:sp>
      <p:sp>
        <p:nvSpPr>
          <p:cNvPr id="13" name="TextBox 12">
            <a:extLst>
              <a:ext uri="{FF2B5EF4-FFF2-40B4-BE49-F238E27FC236}">
                <a16:creationId xmlns:a16="http://schemas.microsoft.com/office/drawing/2014/main" id="{B0CAD3DA-715D-45A4-BE10-8C08160CE4EB}"/>
              </a:ext>
            </a:extLst>
          </p:cNvPr>
          <p:cNvSpPr txBox="1"/>
          <p:nvPr/>
        </p:nvSpPr>
        <p:spPr>
          <a:xfrm>
            <a:off x="1583779" y="3942855"/>
            <a:ext cx="652984" cy="584775"/>
          </a:xfrm>
          <a:prstGeom prst="rect">
            <a:avLst/>
          </a:prstGeom>
          <a:noFill/>
        </p:spPr>
        <p:txBody>
          <a:bodyPr wrap="square" rtlCol="0">
            <a:spAutoFit/>
          </a:bodyPr>
          <a:lstStyle/>
          <a:p>
            <a:r>
              <a:rPr lang="en-GB" sz="3200" b="1" dirty="0">
                <a:solidFill>
                  <a:srgbClr val="FF0000"/>
                </a:solidFill>
              </a:rPr>
              <a:t>20</a:t>
            </a:r>
          </a:p>
        </p:txBody>
      </p:sp>
      <p:sp>
        <p:nvSpPr>
          <p:cNvPr id="15" name="TextBox 14">
            <a:extLst>
              <a:ext uri="{FF2B5EF4-FFF2-40B4-BE49-F238E27FC236}">
                <a16:creationId xmlns:a16="http://schemas.microsoft.com/office/drawing/2014/main" id="{AE7D8ACD-C16F-436F-95DB-C1979519CB65}"/>
              </a:ext>
            </a:extLst>
          </p:cNvPr>
          <p:cNvSpPr txBox="1"/>
          <p:nvPr/>
        </p:nvSpPr>
        <p:spPr>
          <a:xfrm>
            <a:off x="2608376" y="5094062"/>
            <a:ext cx="2343452" cy="830997"/>
          </a:xfrm>
          <a:prstGeom prst="rect">
            <a:avLst/>
          </a:prstGeom>
          <a:noFill/>
        </p:spPr>
        <p:txBody>
          <a:bodyPr wrap="square" rtlCol="0">
            <a:spAutoFit/>
          </a:bodyPr>
          <a:lstStyle/>
          <a:p>
            <a:r>
              <a:rPr lang="en-GB" sz="2400" b="1" dirty="0">
                <a:solidFill>
                  <a:srgbClr val="FF0000"/>
                </a:solidFill>
              </a:rPr>
              <a:t>in the 2, 4, 5 and 10 times tables </a:t>
            </a:r>
          </a:p>
        </p:txBody>
      </p:sp>
      <p:sp>
        <p:nvSpPr>
          <p:cNvPr id="16" name="TextBox 15">
            <a:extLst>
              <a:ext uri="{FF2B5EF4-FFF2-40B4-BE49-F238E27FC236}">
                <a16:creationId xmlns:a16="http://schemas.microsoft.com/office/drawing/2014/main" id="{14E09DCB-DB14-47D9-8923-5137F257FEA0}"/>
              </a:ext>
            </a:extLst>
          </p:cNvPr>
          <p:cNvSpPr txBox="1"/>
          <p:nvPr/>
        </p:nvSpPr>
        <p:spPr>
          <a:xfrm>
            <a:off x="5648831" y="4632397"/>
            <a:ext cx="2343452" cy="461665"/>
          </a:xfrm>
          <a:prstGeom prst="rect">
            <a:avLst/>
          </a:prstGeom>
          <a:noFill/>
        </p:spPr>
        <p:txBody>
          <a:bodyPr wrap="square" rtlCol="0">
            <a:spAutoFit/>
          </a:bodyPr>
          <a:lstStyle/>
          <a:p>
            <a:r>
              <a:rPr lang="en-GB" sz="2400" b="1" dirty="0">
                <a:solidFill>
                  <a:srgbClr val="FF0000"/>
                </a:solidFill>
              </a:rPr>
              <a:t>ends in 0</a:t>
            </a:r>
          </a:p>
        </p:txBody>
      </p:sp>
      <p:sp>
        <p:nvSpPr>
          <p:cNvPr id="17" name="TextBox 16">
            <a:extLst>
              <a:ext uri="{FF2B5EF4-FFF2-40B4-BE49-F238E27FC236}">
                <a16:creationId xmlns:a16="http://schemas.microsoft.com/office/drawing/2014/main" id="{57FB6465-46B9-4947-BCCB-7F131453AAE5}"/>
              </a:ext>
            </a:extLst>
          </p:cNvPr>
          <p:cNvSpPr txBox="1"/>
          <p:nvPr/>
        </p:nvSpPr>
        <p:spPr>
          <a:xfrm>
            <a:off x="8255887" y="4493968"/>
            <a:ext cx="652984" cy="584775"/>
          </a:xfrm>
          <a:prstGeom prst="rect">
            <a:avLst/>
          </a:prstGeom>
          <a:noFill/>
        </p:spPr>
        <p:txBody>
          <a:bodyPr wrap="square" rtlCol="0">
            <a:spAutoFit/>
          </a:bodyPr>
          <a:lstStyle/>
          <a:p>
            <a:r>
              <a:rPr lang="en-GB" sz="3200" b="1" dirty="0">
                <a:solidFill>
                  <a:srgbClr val="FF0000"/>
                </a:solidFill>
              </a:rPr>
              <a:t>20</a:t>
            </a:r>
          </a:p>
        </p:txBody>
      </p:sp>
    </p:spTree>
    <p:extLst>
      <p:ext uri="{BB962C8B-B14F-4D97-AF65-F5344CB8AC3E}">
        <p14:creationId xmlns:p14="http://schemas.microsoft.com/office/powerpoint/2010/main" val="297451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7"/>
                                        </p:tgtEl>
                                      </p:cBhvr>
                                    </p:animEffect>
                                    <p:set>
                                      <p:cBhvr>
                                        <p:cTn id="33" dur="1" fill="hold">
                                          <p:stCondLst>
                                            <p:cond delay="499"/>
                                          </p:stCondLst>
                                        </p:cTn>
                                        <p:tgtEl>
                                          <p:spTgt spid="7"/>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grpId="1" nodeType="clickEffect">
                                  <p:stCondLst>
                                    <p:cond delay="0"/>
                                  </p:stCondLst>
                                  <p:childTnLst>
                                    <p:animEffect transition="out" filter="fade">
                                      <p:cBhvr>
                                        <p:cTn id="57" dur="500"/>
                                        <p:tgtEl>
                                          <p:spTgt spid="9"/>
                                        </p:tgtEl>
                                      </p:cBhvr>
                                    </p:animEffect>
                                    <p:set>
                                      <p:cBhvr>
                                        <p:cTn id="58" dur="1" fill="hold">
                                          <p:stCondLst>
                                            <p:cond delay="499"/>
                                          </p:stCondLst>
                                        </p:cTn>
                                        <p:tgtEl>
                                          <p:spTgt spid="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0"/>
                                        </p:tgtEl>
                                      </p:cBhvr>
                                    </p:animEffect>
                                    <p:set>
                                      <p:cBhvr>
                                        <p:cTn id="61" dur="1" fill="hold">
                                          <p:stCondLst>
                                            <p:cond delay="499"/>
                                          </p:stCondLst>
                                        </p:cTn>
                                        <p:tgtEl>
                                          <p:spTgt spid="10"/>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1"/>
                                        </p:tgtEl>
                                      </p:cBhvr>
                                    </p:animEffect>
                                    <p:set>
                                      <p:cBhvr>
                                        <p:cTn id="64" dur="1" fill="hold">
                                          <p:stCondLst>
                                            <p:cond delay="499"/>
                                          </p:stCondLst>
                                        </p:cTn>
                                        <p:tgtEl>
                                          <p:spTgt spid="11"/>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fade">
                                      <p:cBhvr>
                                        <p:cTn id="69" dur="500"/>
                                        <p:tgtEl>
                                          <p:spTgt spid="13"/>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500"/>
                                        <p:tgtEl>
                                          <p:spTgt spid="15"/>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6"/>
                                        </p:tgtEl>
                                        <p:attrNameLst>
                                          <p:attrName>style.visibility</p:attrName>
                                        </p:attrNameLst>
                                      </p:cBhvr>
                                      <p:to>
                                        <p:strVal val="visible"/>
                                      </p:to>
                                    </p:set>
                                    <p:animEffect transition="in" filter="fade">
                                      <p:cBhvr>
                                        <p:cTn id="79" dur="500"/>
                                        <p:tgtEl>
                                          <p:spTgt spid="16"/>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500"/>
                                        <p:tgtEl>
                                          <p:spTgt spid="1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xit" presetSubtype="0" fill="hold" grpId="1" nodeType="clickEffect">
                                  <p:stCondLst>
                                    <p:cond delay="0"/>
                                  </p:stCondLst>
                                  <p:childTnLst>
                                    <p:animEffect transition="out" filter="fade">
                                      <p:cBhvr>
                                        <p:cTn id="88" dur="500"/>
                                        <p:tgtEl>
                                          <p:spTgt spid="13"/>
                                        </p:tgtEl>
                                      </p:cBhvr>
                                    </p:animEffect>
                                    <p:set>
                                      <p:cBhvr>
                                        <p:cTn id="89" dur="1" fill="hold">
                                          <p:stCondLst>
                                            <p:cond delay="499"/>
                                          </p:stCondLst>
                                        </p:cTn>
                                        <p:tgtEl>
                                          <p:spTgt spid="13"/>
                                        </p:tgtEl>
                                        <p:attrNameLst>
                                          <p:attrName>style.visibility</p:attrName>
                                        </p:attrNameLst>
                                      </p:cBhvr>
                                      <p:to>
                                        <p:strVal val="hidden"/>
                                      </p:to>
                                    </p:set>
                                  </p:childTnLst>
                                </p:cTn>
                              </p:par>
                              <p:par>
                                <p:cTn id="90" presetID="10" presetClass="exit" presetSubtype="0" fill="hold" grpId="1" nodeType="withEffect">
                                  <p:stCondLst>
                                    <p:cond delay="0"/>
                                  </p:stCondLst>
                                  <p:childTnLst>
                                    <p:animEffect transition="out" filter="fade">
                                      <p:cBhvr>
                                        <p:cTn id="91" dur="500"/>
                                        <p:tgtEl>
                                          <p:spTgt spid="15"/>
                                        </p:tgtEl>
                                      </p:cBhvr>
                                    </p:animEffect>
                                    <p:set>
                                      <p:cBhvr>
                                        <p:cTn id="92" dur="1" fill="hold">
                                          <p:stCondLst>
                                            <p:cond delay="499"/>
                                          </p:stCondLst>
                                        </p:cTn>
                                        <p:tgtEl>
                                          <p:spTgt spid="15"/>
                                        </p:tgtEl>
                                        <p:attrNameLst>
                                          <p:attrName>style.visibility</p:attrName>
                                        </p:attrNameLst>
                                      </p:cBhvr>
                                      <p:to>
                                        <p:strVal val="hidden"/>
                                      </p:to>
                                    </p:set>
                                  </p:childTnLst>
                                </p:cTn>
                              </p:par>
                              <p:par>
                                <p:cTn id="93" presetID="10" presetClass="exit" presetSubtype="0" fill="hold" grpId="1" nodeType="withEffect">
                                  <p:stCondLst>
                                    <p:cond delay="0"/>
                                  </p:stCondLst>
                                  <p:childTnLst>
                                    <p:animEffect transition="out" filter="fade">
                                      <p:cBhvr>
                                        <p:cTn id="94" dur="500"/>
                                        <p:tgtEl>
                                          <p:spTgt spid="16"/>
                                        </p:tgtEl>
                                      </p:cBhvr>
                                    </p:animEffect>
                                    <p:set>
                                      <p:cBhvr>
                                        <p:cTn id="95" dur="1" fill="hold">
                                          <p:stCondLst>
                                            <p:cond delay="499"/>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P spid="8" grpId="0"/>
      <p:bldP spid="9" grpId="0"/>
      <p:bldP spid="9" grpId="1"/>
      <p:bldP spid="10" grpId="0"/>
      <p:bldP spid="10" grpId="1"/>
      <p:bldP spid="11" grpId="0"/>
      <p:bldP spid="11" grpId="1"/>
      <p:bldP spid="12" grpId="0"/>
      <p:bldP spid="13" grpId="0"/>
      <p:bldP spid="13" grpId="1"/>
      <p:bldP spid="15" grpId="0"/>
      <p:bldP spid="15" grpId="1"/>
      <p:bldP spid="16" grpId="0"/>
      <p:bldP spid="16" grpId="1"/>
      <p:bldP spid="17"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two missing digits.</a:t>
            </a:r>
          </a:p>
        </p:txBody>
      </p:sp>
      <p:pic>
        <p:nvPicPr>
          <p:cNvPr id="3" name="Picture 2">
            <a:extLst>
              <a:ext uri="{FF2B5EF4-FFF2-40B4-BE49-F238E27FC236}">
                <a16:creationId xmlns:a16="http://schemas.microsoft.com/office/drawing/2014/main" id="{AA0A86EB-7E28-427C-9C89-0B70D9519822}"/>
              </a:ext>
            </a:extLst>
          </p:cNvPr>
          <p:cNvPicPr>
            <a:picLocks noChangeAspect="1"/>
          </p:cNvPicPr>
          <p:nvPr/>
        </p:nvPicPr>
        <p:blipFill>
          <a:blip r:embed="rId3"/>
          <a:stretch>
            <a:fillRect/>
          </a:stretch>
        </p:blipFill>
        <p:spPr>
          <a:xfrm>
            <a:off x="565564" y="872417"/>
            <a:ext cx="9520971" cy="1081754"/>
          </a:xfrm>
          <a:prstGeom prst="rect">
            <a:avLst/>
          </a:prstGeom>
        </p:spPr>
      </p:pic>
      <p:sp>
        <p:nvSpPr>
          <p:cNvPr id="4" name="Rectangle 3">
            <a:extLst>
              <a:ext uri="{FF2B5EF4-FFF2-40B4-BE49-F238E27FC236}">
                <a16:creationId xmlns:a16="http://schemas.microsoft.com/office/drawing/2014/main" id="{770EBA61-7AF7-4B1B-9DA1-64E79C65EA02}"/>
              </a:ext>
            </a:extLst>
          </p:cNvPr>
          <p:cNvSpPr/>
          <p:nvPr/>
        </p:nvSpPr>
        <p:spPr>
          <a:xfrm>
            <a:off x="1598141" y="951579"/>
            <a:ext cx="895178"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0CF1C73-7F81-4F7F-87E0-253CEE625E59}"/>
              </a:ext>
            </a:extLst>
          </p:cNvPr>
          <p:cNvSpPr/>
          <p:nvPr/>
        </p:nvSpPr>
        <p:spPr>
          <a:xfrm>
            <a:off x="4409590" y="951579"/>
            <a:ext cx="895178"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1F5F6956-568C-401F-818F-01B0D7185078}"/>
              </a:ext>
            </a:extLst>
          </p:cNvPr>
          <p:cNvSpPr/>
          <p:nvPr/>
        </p:nvSpPr>
        <p:spPr>
          <a:xfrm>
            <a:off x="8151010" y="951579"/>
            <a:ext cx="1804520"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E4DBC96-964C-44BC-A57D-E7C2AEDB9E6D}"/>
              </a:ext>
            </a:extLst>
          </p:cNvPr>
          <p:cNvSpPr/>
          <p:nvPr/>
        </p:nvSpPr>
        <p:spPr>
          <a:xfrm>
            <a:off x="863033" y="1095313"/>
            <a:ext cx="63839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sp>
        <p:nvSpPr>
          <p:cNvPr id="9" name="Rectangle 8">
            <a:extLst>
              <a:ext uri="{FF2B5EF4-FFF2-40B4-BE49-F238E27FC236}">
                <a16:creationId xmlns:a16="http://schemas.microsoft.com/office/drawing/2014/main" id="{EF468FB6-1063-4806-8864-478B59D018BD}"/>
              </a:ext>
            </a:extLst>
          </p:cNvPr>
          <p:cNvSpPr/>
          <p:nvPr/>
        </p:nvSpPr>
        <p:spPr>
          <a:xfrm>
            <a:off x="3674482" y="1095313"/>
            <a:ext cx="63839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Tree>
    <p:extLst>
      <p:ext uri="{BB962C8B-B14F-4D97-AF65-F5344CB8AC3E}">
        <p14:creationId xmlns:p14="http://schemas.microsoft.com/office/powerpoint/2010/main" val="3763978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path" presetSubtype="0" accel="50000" decel="50000" fill="hold" grpId="1" nodeType="clickEffect">
                                  <p:stCondLst>
                                    <p:cond delay="0"/>
                                  </p:stCondLst>
                                  <p:childTnLst>
                                    <p:animMotion origin="layout" path="M 4.79167E-6 4.44444E-6 L 0.2302 0.00277 " pathEditMode="relative" rAng="0" ptsTypes="AA">
                                      <p:cBhvr>
                                        <p:cTn id="31" dur="2000" fill="hold"/>
                                        <p:tgtEl>
                                          <p:spTgt spid="8"/>
                                        </p:tgtEl>
                                        <p:attrNameLst>
                                          <p:attrName>ppt_x</p:attrName>
                                          <p:attrName>ppt_y</p:attrName>
                                        </p:attrNameLst>
                                      </p:cBhvr>
                                      <p:rCtr x="11510" y="139"/>
                                    </p:animMotion>
                                  </p:childTnLst>
                                </p:cTn>
                              </p:par>
                              <p:par>
                                <p:cTn id="32" presetID="42" presetClass="path" presetSubtype="0" accel="50000" decel="50000" fill="hold" grpId="1" nodeType="withEffect">
                                  <p:stCondLst>
                                    <p:cond delay="0"/>
                                  </p:stCondLst>
                                  <p:childTnLst>
                                    <p:animMotion origin="layout" path="M -4.16667E-6 4.44444E-6 L -0.2306 -2.59259E-6 " pathEditMode="relative" rAng="0" ptsTypes="AA">
                                      <p:cBhvr>
                                        <p:cTn id="33" dur="2000" fill="hold"/>
                                        <p:tgtEl>
                                          <p:spTgt spid="9"/>
                                        </p:tgtEl>
                                        <p:attrNameLst>
                                          <p:attrName>ppt_x</p:attrName>
                                          <p:attrName>ppt_y</p:attrName>
                                        </p:attrNameLst>
                                      </p:cBhvr>
                                      <p:rCtr x="-11549"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p:bldP spid="8" grpId="1"/>
      <p:bldP spid="9" grpId="0"/>
      <p:bldP spid="9" grpId="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Three-quarters of a number is 48</a:t>
            </a:r>
          </a:p>
          <a:p>
            <a:r>
              <a:rPr lang="en-US" sz="3200" b="1" dirty="0"/>
              <a:t>What is the number?</a:t>
            </a:r>
          </a:p>
        </p:txBody>
      </p:sp>
      <p:sp>
        <p:nvSpPr>
          <p:cNvPr id="16" name="Rectangle 15">
            <a:extLst>
              <a:ext uri="{FF2B5EF4-FFF2-40B4-BE49-F238E27FC236}">
                <a16:creationId xmlns:a16="http://schemas.microsoft.com/office/drawing/2014/main" id="{EA7E1C00-4AAE-4319-AF52-87E93BBA14FB}"/>
              </a:ext>
            </a:extLst>
          </p:cNvPr>
          <p:cNvSpPr/>
          <p:nvPr/>
        </p:nvSpPr>
        <p:spPr>
          <a:xfrm>
            <a:off x="2189266" y="3419487"/>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7" name="Rectangle 16">
            <a:extLst>
              <a:ext uri="{FF2B5EF4-FFF2-40B4-BE49-F238E27FC236}">
                <a16:creationId xmlns:a16="http://schemas.microsoft.com/office/drawing/2014/main" id="{46D56904-1A6F-4DC3-845D-BC70A4535BE9}"/>
              </a:ext>
            </a:extLst>
          </p:cNvPr>
          <p:cNvSpPr/>
          <p:nvPr/>
        </p:nvSpPr>
        <p:spPr>
          <a:xfrm>
            <a:off x="951095" y="149523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8" name="Rectangle 17">
            <a:extLst>
              <a:ext uri="{FF2B5EF4-FFF2-40B4-BE49-F238E27FC236}">
                <a16:creationId xmlns:a16="http://schemas.microsoft.com/office/drawing/2014/main" id="{272513E1-4042-4CF2-BBD4-69F71F25FCF3}"/>
              </a:ext>
            </a:extLst>
          </p:cNvPr>
          <p:cNvSpPr/>
          <p:nvPr/>
        </p:nvSpPr>
        <p:spPr>
          <a:xfrm>
            <a:off x="2197061" y="2973318"/>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9" name="Rectangle 18">
            <a:extLst>
              <a:ext uri="{FF2B5EF4-FFF2-40B4-BE49-F238E27FC236}">
                <a16:creationId xmlns:a16="http://schemas.microsoft.com/office/drawing/2014/main" id="{59650623-4C69-42D6-9554-3FA9453CA28F}"/>
              </a:ext>
            </a:extLst>
          </p:cNvPr>
          <p:cNvSpPr/>
          <p:nvPr/>
        </p:nvSpPr>
        <p:spPr>
          <a:xfrm>
            <a:off x="3467893" y="1715147"/>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E0ED08FA-C7B2-4096-8237-333D59FA0281}"/>
              </a:ext>
            </a:extLst>
          </p:cNvPr>
          <p:cNvSpPr/>
          <p:nvPr/>
        </p:nvSpPr>
        <p:spPr>
          <a:xfrm>
            <a:off x="857487" y="2974700"/>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1" name="Rectangle 20">
            <a:extLst>
              <a:ext uri="{FF2B5EF4-FFF2-40B4-BE49-F238E27FC236}">
                <a16:creationId xmlns:a16="http://schemas.microsoft.com/office/drawing/2014/main" id="{1FB2DBD1-DDB3-48F9-A4A5-99AE8F01B8E2}"/>
              </a:ext>
            </a:extLst>
          </p:cNvPr>
          <p:cNvSpPr/>
          <p:nvPr/>
        </p:nvSpPr>
        <p:spPr>
          <a:xfrm>
            <a:off x="949758" y="1944981"/>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Rectangle 21">
            <a:extLst>
              <a:ext uri="{FF2B5EF4-FFF2-40B4-BE49-F238E27FC236}">
                <a16:creationId xmlns:a16="http://schemas.microsoft.com/office/drawing/2014/main" id="{AB69EC04-4E1F-4540-BB4F-DEF3D6154616}"/>
              </a:ext>
            </a:extLst>
          </p:cNvPr>
          <p:cNvSpPr/>
          <p:nvPr/>
        </p:nvSpPr>
        <p:spPr>
          <a:xfrm>
            <a:off x="2078498" y="1306600"/>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23" name="Group 22">
            <a:extLst>
              <a:ext uri="{FF2B5EF4-FFF2-40B4-BE49-F238E27FC236}">
                <a16:creationId xmlns:a16="http://schemas.microsoft.com/office/drawing/2014/main" id="{963D1858-1922-496D-A790-B0241660A9C9}"/>
              </a:ext>
            </a:extLst>
          </p:cNvPr>
          <p:cNvGrpSpPr/>
          <p:nvPr/>
        </p:nvGrpSpPr>
        <p:grpSpPr>
          <a:xfrm>
            <a:off x="961938" y="1418453"/>
            <a:ext cx="435719" cy="1032867"/>
            <a:chOff x="2724738" y="5471319"/>
            <a:chExt cx="435719" cy="1032867"/>
          </a:xfrm>
        </p:grpSpPr>
        <p:sp>
          <p:nvSpPr>
            <p:cNvPr id="24" name="TextBox 23">
              <a:extLst>
                <a:ext uri="{FF2B5EF4-FFF2-40B4-BE49-F238E27FC236}">
                  <a16:creationId xmlns:a16="http://schemas.microsoft.com/office/drawing/2014/main" id="{2A11E43A-9405-436F-BC4F-FCD6AB37B7EA}"/>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25" name="TextBox 24">
              <a:extLst>
                <a:ext uri="{FF2B5EF4-FFF2-40B4-BE49-F238E27FC236}">
                  <a16:creationId xmlns:a16="http://schemas.microsoft.com/office/drawing/2014/main" id="{23E7C070-EE8F-4BBD-970F-B5D396C198C4}"/>
                </a:ext>
              </a:extLst>
            </p:cNvPr>
            <p:cNvSpPr txBox="1"/>
            <p:nvPr/>
          </p:nvSpPr>
          <p:spPr>
            <a:xfrm>
              <a:off x="2728852" y="5857855"/>
              <a:ext cx="309985"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26" name="Straight Connector 25">
              <a:extLst>
                <a:ext uri="{FF2B5EF4-FFF2-40B4-BE49-F238E27FC236}">
                  <a16:creationId xmlns:a16="http://schemas.microsoft.com/office/drawing/2014/main" id="{E2DDCF73-8D2C-4E62-B3CC-0AF69EAD2020}"/>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5037B194-6F4C-44F1-9D61-D960CE0927FB}"/>
              </a:ext>
            </a:extLst>
          </p:cNvPr>
          <p:cNvSpPr txBox="1"/>
          <p:nvPr/>
        </p:nvSpPr>
        <p:spPr>
          <a:xfrm>
            <a:off x="1475256" y="1611723"/>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48</a:t>
            </a:r>
          </a:p>
        </p:txBody>
      </p:sp>
      <p:sp>
        <p:nvSpPr>
          <p:cNvPr id="28" name="TextBox 27">
            <a:extLst>
              <a:ext uri="{FF2B5EF4-FFF2-40B4-BE49-F238E27FC236}">
                <a16:creationId xmlns:a16="http://schemas.microsoft.com/office/drawing/2014/main" id="{FB4EAD84-FBF2-4E52-B050-7C74C42857BA}"/>
              </a:ext>
            </a:extLst>
          </p:cNvPr>
          <p:cNvSpPr txBox="1"/>
          <p:nvPr/>
        </p:nvSpPr>
        <p:spPr>
          <a:xfrm>
            <a:off x="2224802" y="1618545"/>
            <a:ext cx="8783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64</a:t>
            </a:r>
          </a:p>
        </p:txBody>
      </p:sp>
      <p:sp>
        <p:nvSpPr>
          <p:cNvPr id="29" name="TextBox 28">
            <a:extLst>
              <a:ext uri="{FF2B5EF4-FFF2-40B4-BE49-F238E27FC236}">
                <a16:creationId xmlns:a16="http://schemas.microsoft.com/office/drawing/2014/main" id="{4ACEFA3A-C91F-48EC-9989-8B7D4CB023A8}"/>
              </a:ext>
            </a:extLst>
          </p:cNvPr>
          <p:cNvSpPr txBox="1"/>
          <p:nvPr/>
        </p:nvSpPr>
        <p:spPr>
          <a:xfrm>
            <a:off x="827864" y="291553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1 6</a:t>
            </a:r>
          </a:p>
        </p:txBody>
      </p:sp>
      <p:sp>
        <p:nvSpPr>
          <p:cNvPr id="30" name="TextBox 29">
            <a:extLst>
              <a:ext uri="{FF2B5EF4-FFF2-40B4-BE49-F238E27FC236}">
                <a16:creationId xmlns:a16="http://schemas.microsoft.com/office/drawing/2014/main" id="{ABFC1F8E-2E8C-4BDC-AA8A-600BF24920CB}"/>
              </a:ext>
            </a:extLst>
          </p:cNvPr>
          <p:cNvSpPr txBox="1"/>
          <p:nvPr/>
        </p:nvSpPr>
        <p:spPr>
          <a:xfrm>
            <a:off x="831424" y="3361067"/>
            <a:ext cx="33301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x 4 = 6 4</a:t>
            </a:r>
          </a:p>
        </p:txBody>
      </p:sp>
      <p:sp>
        <p:nvSpPr>
          <p:cNvPr id="31" name="TextBox 30">
            <a:extLst>
              <a:ext uri="{FF2B5EF4-FFF2-40B4-BE49-F238E27FC236}">
                <a16:creationId xmlns:a16="http://schemas.microsoft.com/office/drawing/2014/main" id="{C2702DDA-3304-4DFA-8514-F9408890FAE2}"/>
              </a:ext>
            </a:extLst>
          </p:cNvPr>
          <p:cNvSpPr txBox="1"/>
          <p:nvPr/>
        </p:nvSpPr>
        <p:spPr>
          <a:xfrm>
            <a:off x="961938" y="470840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32" name="TextBox 31">
            <a:extLst>
              <a:ext uri="{FF2B5EF4-FFF2-40B4-BE49-F238E27FC236}">
                <a16:creationId xmlns:a16="http://schemas.microsoft.com/office/drawing/2014/main" id="{C4E349A3-DF8F-4CE2-A851-FA66780E59FD}"/>
              </a:ext>
            </a:extLst>
          </p:cNvPr>
          <p:cNvSpPr txBox="1"/>
          <p:nvPr/>
        </p:nvSpPr>
        <p:spPr>
          <a:xfrm>
            <a:off x="487321" y="472146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33" name="Straight Connector 32">
            <a:extLst>
              <a:ext uri="{FF2B5EF4-FFF2-40B4-BE49-F238E27FC236}">
                <a16:creationId xmlns:a16="http://schemas.microsoft.com/office/drawing/2014/main" id="{91A2BFF2-C02E-4191-8D7C-03F84B891397}"/>
              </a:ext>
            </a:extLst>
          </p:cNvPr>
          <p:cNvCxnSpPr>
            <a:cxnSpLocks/>
          </p:cNvCxnSpPr>
          <p:nvPr/>
        </p:nvCxnSpPr>
        <p:spPr>
          <a:xfrm>
            <a:off x="961938" y="477102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0A7F871-2BEE-45D9-BCBD-4CA6F22C72A6}"/>
              </a:ext>
            </a:extLst>
          </p:cNvPr>
          <p:cNvCxnSpPr>
            <a:cxnSpLocks/>
          </p:cNvCxnSpPr>
          <p:nvPr/>
        </p:nvCxnSpPr>
        <p:spPr>
          <a:xfrm>
            <a:off x="980890" y="477102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A6264C8-B3CF-4A56-946C-F916A3DA5384}"/>
              </a:ext>
            </a:extLst>
          </p:cNvPr>
          <p:cNvSpPr txBox="1"/>
          <p:nvPr/>
        </p:nvSpPr>
        <p:spPr>
          <a:xfrm>
            <a:off x="962309"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6" name="TextBox 35">
            <a:extLst>
              <a:ext uri="{FF2B5EF4-FFF2-40B4-BE49-F238E27FC236}">
                <a16:creationId xmlns:a16="http://schemas.microsoft.com/office/drawing/2014/main" id="{A94C24F4-A715-4A56-B764-C84F043D29BB}"/>
              </a:ext>
            </a:extLst>
          </p:cNvPr>
          <p:cNvSpPr txBox="1"/>
          <p:nvPr/>
        </p:nvSpPr>
        <p:spPr>
          <a:xfrm>
            <a:off x="1385315"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7" name="TextBox 36">
            <a:extLst>
              <a:ext uri="{FF2B5EF4-FFF2-40B4-BE49-F238E27FC236}">
                <a16:creationId xmlns:a16="http://schemas.microsoft.com/office/drawing/2014/main" id="{702D8180-C0AB-4CB6-ACF0-896D0E6230DD}"/>
              </a:ext>
            </a:extLst>
          </p:cNvPr>
          <p:cNvSpPr txBox="1"/>
          <p:nvPr/>
        </p:nvSpPr>
        <p:spPr>
          <a:xfrm>
            <a:off x="1272560" y="475497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38" name="Group 37">
            <a:extLst>
              <a:ext uri="{FF2B5EF4-FFF2-40B4-BE49-F238E27FC236}">
                <a16:creationId xmlns:a16="http://schemas.microsoft.com/office/drawing/2014/main" id="{4F3EC032-0353-4C71-A4F5-FA809CD27F89}"/>
              </a:ext>
            </a:extLst>
          </p:cNvPr>
          <p:cNvGrpSpPr/>
          <p:nvPr/>
        </p:nvGrpSpPr>
        <p:grpSpPr>
          <a:xfrm>
            <a:off x="2307499" y="4245043"/>
            <a:ext cx="1854081" cy="1405123"/>
            <a:chOff x="2256385" y="1937292"/>
            <a:chExt cx="1854081" cy="1405123"/>
          </a:xfrm>
        </p:grpSpPr>
        <p:sp>
          <p:nvSpPr>
            <p:cNvPr id="39" name="TextBox 38">
              <a:extLst>
                <a:ext uri="{FF2B5EF4-FFF2-40B4-BE49-F238E27FC236}">
                  <a16:creationId xmlns:a16="http://schemas.microsoft.com/office/drawing/2014/main" id="{008E6967-6F71-4CA7-9FEB-01915D9D0164}"/>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40" name="TextBox 39">
              <a:extLst>
                <a:ext uri="{FF2B5EF4-FFF2-40B4-BE49-F238E27FC236}">
                  <a16:creationId xmlns:a16="http://schemas.microsoft.com/office/drawing/2014/main" id="{B950FBD6-72E0-4195-9D80-FC12BAF045F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1" name="TextBox 40">
              <a:extLst>
                <a:ext uri="{FF2B5EF4-FFF2-40B4-BE49-F238E27FC236}">
                  <a16:creationId xmlns:a16="http://schemas.microsoft.com/office/drawing/2014/main" id="{0C0616BE-B853-4341-A821-D81BD2EF5788}"/>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42" name="Straight Connector 41">
              <a:extLst>
                <a:ext uri="{FF2B5EF4-FFF2-40B4-BE49-F238E27FC236}">
                  <a16:creationId xmlns:a16="http://schemas.microsoft.com/office/drawing/2014/main" id="{D81A9D5A-9557-4E0E-AEC0-4C53BE6BE200}"/>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79ACF7E-49AE-43E8-99C2-BBEBB72B7FE5}"/>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4" name="TextBox 43">
            <a:extLst>
              <a:ext uri="{FF2B5EF4-FFF2-40B4-BE49-F238E27FC236}">
                <a16:creationId xmlns:a16="http://schemas.microsoft.com/office/drawing/2014/main" id="{DB752909-124B-4473-9906-84824BD40FE5}"/>
              </a:ext>
            </a:extLst>
          </p:cNvPr>
          <p:cNvSpPr txBox="1"/>
          <p:nvPr/>
        </p:nvSpPr>
        <p:spPr>
          <a:xfrm>
            <a:off x="2819808" y="39909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45" name="TextBox 44">
            <a:extLst>
              <a:ext uri="{FF2B5EF4-FFF2-40B4-BE49-F238E27FC236}">
                <a16:creationId xmlns:a16="http://schemas.microsoft.com/office/drawing/2014/main" id="{15CC503F-61F5-41ED-94FD-BD2F9AC4014F}"/>
              </a:ext>
            </a:extLst>
          </p:cNvPr>
          <p:cNvSpPr txBox="1"/>
          <p:nvPr/>
        </p:nvSpPr>
        <p:spPr>
          <a:xfrm>
            <a:off x="3186608"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6" name="TextBox 45">
            <a:extLst>
              <a:ext uri="{FF2B5EF4-FFF2-40B4-BE49-F238E27FC236}">
                <a16:creationId xmlns:a16="http://schemas.microsoft.com/office/drawing/2014/main" id="{B885F3F3-86D1-4240-8518-C08663AF88BF}"/>
              </a:ext>
            </a:extLst>
          </p:cNvPr>
          <p:cNvSpPr txBox="1"/>
          <p:nvPr/>
        </p:nvSpPr>
        <p:spPr>
          <a:xfrm>
            <a:off x="2747029"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8" name="Rectangle 47">
            <a:extLst>
              <a:ext uri="{FF2B5EF4-FFF2-40B4-BE49-F238E27FC236}">
                <a16:creationId xmlns:a16="http://schemas.microsoft.com/office/drawing/2014/main" id="{E92AA43B-7F7F-4846-9310-68004A6F3111}"/>
              </a:ext>
            </a:extLst>
          </p:cNvPr>
          <p:cNvSpPr/>
          <p:nvPr/>
        </p:nvSpPr>
        <p:spPr>
          <a:xfrm>
            <a:off x="5042117" y="2221130"/>
            <a:ext cx="4009241" cy="584775"/>
          </a:xfrm>
          <a:prstGeom prst="rect">
            <a:avLst/>
          </a:prstGeom>
        </p:spPr>
        <p:txBody>
          <a:bodyPr wrap="square">
            <a:spAutoFit/>
          </a:bodyPr>
          <a:lstStyle/>
          <a:p>
            <a:r>
              <a:rPr lang="en-US" sz="3200" dirty="0">
                <a:solidFill>
                  <a:srgbClr val="FF0000"/>
                </a:solidFill>
              </a:rPr>
              <a:t>Check that it works!</a:t>
            </a:r>
          </a:p>
        </p:txBody>
      </p:sp>
      <p:sp>
        <p:nvSpPr>
          <p:cNvPr id="53" name="TextBox 52">
            <a:extLst>
              <a:ext uri="{FF2B5EF4-FFF2-40B4-BE49-F238E27FC236}">
                <a16:creationId xmlns:a16="http://schemas.microsoft.com/office/drawing/2014/main" id="{4A8A0B06-78D6-4F9D-9D4A-6EEEF9B38D10}"/>
              </a:ext>
            </a:extLst>
          </p:cNvPr>
          <p:cNvSpPr txBox="1"/>
          <p:nvPr/>
        </p:nvSpPr>
        <p:spPr>
          <a:xfrm>
            <a:off x="5073117" y="291444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4 = 1 6</a:t>
            </a:r>
          </a:p>
        </p:txBody>
      </p:sp>
      <p:sp>
        <p:nvSpPr>
          <p:cNvPr id="54" name="TextBox 53">
            <a:extLst>
              <a:ext uri="{FF2B5EF4-FFF2-40B4-BE49-F238E27FC236}">
                <a16:creationId xmlns:a16="http://schemas.microsoft.com/office/drawing/2014/main" id="{A629A55E-E66C-4524-BF96-27AD780E3E70}"/>
              </a:ext>
            </a:extLst>
          </p:cNvPr>
          <p:cNvSpPr txBox="1"/>
          <p:nvPr/>
        </p:nvSpPr>
        <p:spPr>
          <a:xfrm>
            <a:off x="5076677" y="3359977"/>
            <a:ext cx="33301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x 3 = 4 8</a:t>
            </a:r>
          </a:p>
        </p:txBody>
      </p:sp>
      <p:sp>
        <p:nvSpPr>
          <p:cNvPr id="55" name="TextBox 54">
            <a:extLst>
              <a:ext uri="{FF2B5EF4-FFF2-40B4-BE49-F238E27FC236}">
                <a16:creationId xmlns:a16="http://schemas.microsoft.com/office/drawing/2014/main" id="{99639CCC-D463-4ABD-A603-1B6977EAAD5D}"/>
              </a:ext>
            </a:extLst>
          </p:cNvPr>
          <p:cNvSpPr txBox="1"/>
          <p:nvPr/>
        </p:nvSpPr>
        <p:spPr>
          <a:xfrm>
            <a:off x="5454796" y="470840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a:t>
            </a:r>
          </a:p>
        </p:txBody>
      </p:sp>
      <p:sp>
        <p:nvSpPr>
          <p:cNvPr id="56" name="TextBox 55">
            <a:extLst>
              <a:ext uri="{FF2B5EF4-FFF2-40B4-BE49-F238E27FC236}">
                <a16:creationId xmlns:a16="http://schemas.microsoft.com/office/drawing/2014/main" id="{B23D14DD-D2D3-493D-9E97-F2D0384AB7FE}"/>
              </a:ext>
            </a:extLst>
          </p:cNvPr>
          <p:cNvSpPr txBox="1"/>
          <p:nvPr/>
        </p:nvSpPr>
        <p:spPr>
          <a:xfrm>
            <a:off x="4980179" y="472146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57" name="Straight Connector 56">
            <a:extLst>
              <a:ext uri="{FF2B5EF4-FFF2-40B4-BE49-F238E27FC236}">
                <a16:creationId xmlns:a16="http://schemas.microsoft.com/office/drawing/2014/main" id="{2F71288E-54FC-4948-A620-A69E825B7C60}"/>
              </a:ext>
            </a:extLst>
          </p:cNvPr>
          <p:cNvCxnSpPr>
            <a:cxnSpLocks/>
          </p:cNvCxnSpPr>
          <p:nvPr/>
        </p:nvCxnSpPr>
        <p:spPr>
          <a:xfrm>
            <a:off x="5454796" y="477102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6AEC2842-07AE-4BC5-AC9F-003F8AA525B2}"/>
              </a:ext>
            </a:extLst>
          </p:cNvPr>
          <p:cNvCxnSpPr>
            <a:cxnSpLocks/>
          </p:cNvCxnSpPr>
          <p:nvPr/>
        </p:nvCxnSpPr>
        <p:spPr>
          <a:xfrm>
            <a:off x="5473748" y="477102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AAE2432-74D2-4BC8-854D-5E2B6446C667}"/>
              </a:ext>
            </a:extLst>
          </p:cNvPr>
          <p:cNvSpPr txBox="1"/>
          <p:nvPr/>
        </p:nvSpPr>
        <p:spPr>
          <a:xfrm>
            <a:off x="5455167"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0" name="TextBox 59">
            <a:extLst>
              <a:ext uri="{FF2B5EF4-FFF2-40B4-BE49-F238E27FC236}">
                <a16:creationId xmlns:a16="http://schemas.microsoft.com/office/drawing/2014/main" id="{B99EF1C7-56C3-4B31-9B35-6DB5D0BE7472}"/>
              </a:ext>
            </a:extLst>
          </p:cNvPr>
          <p:cNvSpPr txBox="1"/>
          <p:nvPr/>
        </p:nvSpPr>
        <p:spPr>
          <a:xfrm>
            <a:off x="5878173"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61" name="TextBox 60">
            <a:extLst>
              <a:ext uri="{FF2B5EF4-FFF2-40B4-BE49-F238E27FC236}">
                <a16:creationId xmlns:a16="http://schemas.microsoft.com/office/drawing/2014/main" id="{8766020F-78C2-4380-921B-B28D534F917F}"/>
              </a:ext>
            </a:extLst>
          </p:cNvPr>
          <p:cNvSpPr txBox="1"/>
          <p:nvPr/>
        </p:nvSpPr>
        <p:spPr>
          <a:xfrm>
            <a:off x="5750346" y="474493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grpSp>
        <p:nvGrpSpPr>
          <p:cNvPr id="62" name="Group 61">
            <a:extLst>
              <a:ext uri="{FF2B5EF4-FFF2-40B4-BE49-F238E27FC236}">
                <a16:creationId xmlns:a16="http://schemas.microsoft.com/office/drawing/2014/main" id="{09EDC32C-721D-47A9-AE76-4D9BFF896ADD}"/>
              </a:ext>
            </a:extLst>
          </p:cNvPr>
          <p:cNvGrpSpPr/>
          <p:nvPr/>
        </p:nvGrpSpPr>
        <p:grpSpPr>
          <a:xfrm>
            <a:off x="6800357" y="4245043"/>
            <a:ext cx="1854081" cy="1405123"/>
            <a:chOff x="2256385" y="1937292"/>
            <a:chExt cx="1854081" cy="1405123"/>
          </a:xfrm>
        </p:grpSpPr>
        <p:sp>
          <p:nvSpPr>
            <p:cNvPr id="63" name="TextBox 62">
              <a:extLst>
                <a:ext uri="{FF2B5EF4-FFF2-40B4-BE49-F238E27FC236}">
                  <a16:creationId xmlns:a16="http://schemas.microsoft.com/office/drawing/2014/main" id="{1BA64FAA-0537-407D-B9C0-70A0005F5117}"/>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64" name="TextBox 63">
              <a:extLst>
                <a:ext uri="{FF2B5EF4-FFF2-40B4-BE49-F238E27FC236}">
                  <a16:creationId xmlns:a16="http://schemas.microsoft.com/office/drawing/2014/main" id="{E411EBA4-F0EB-4B4C-AACD-2D2E5AF58688}"/>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5" name="TextBox 64">
              <a:extLst>
                <a:ext uri="{FF2B5EF4-FFF2-40B4-BE49-F238E27FC236}">
                  <a16:creationId xmlns:a16="http://schemas.microsoft.com/office/drawing/2014/main" id="{D066B6C4-1A41-4C14-A1C7-087E63631A2A}"/>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66" name="Straight Connector 65">
              <a:extLst>
                <a:ext uri="{FF2B5EF4-FFF2-40B4-BE49-F238E27FC236}">
                  <a16:creationId xmlns:a16="http://schemas.microsoft.com/office/drawing/2014/main" id="{303C103F-11C6-48E0-AA8E-DB29D7836F0B}"/>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698F40E-12A3-41D1-976E-2D40889835EC}"/>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8" name="TextBox 67">
            <a:extLst>
              <a:ext uri="{FF2B5EF4-FFF2-40B4-BE49-F238E27FC236}">
                <a16:creationId xmlns:a16="http://schemas.microsoft.com/office/drawing/2014/main" id="{7CF5ADE4-6D69-4895-8A87-8E9FEFCCFCB6}"/>
              </a:ext>
            </a:extLst>
          </p:cNvPr>
          <p:cNvSpPr txBox="1"/>
          <p:nvPr/>
        </p:nvSpPr>
        <p:spPr>
          <a:xfrm>
            <a:off x="7312666" y="39909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69" name="TextBox 68">
            <a:extLst>
              <a:ext uri="{FF2B5EF4-FFF2-40B4-BE49-F238E27FC236}">
                <a16:creationId xmlns:a16="http://schemas.microsoft.com/office/drawing/2014/main" id="{F5CA5130-5AAC-432C-867D-72410A6223FB}"/>
              </a:ext>
            </a:extLst>
          </p:cNvPr>
          <p:cNvSpPr txBox="1"/>
          <p:nvPr/>
        </p:nvSpPr>
        <p:spPr>
          <a:xfrm>
            <a:off x="7679466"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0" name="TextBox 69">
            <a:extLst>
              <a:ext uri="{FF2B5EF4-FFF2-40B4-BE49-F238E27FC236}">
                <a16:creationId xmlns:a16="http://schemas.microsoft.com/office/drawing/2014/main" id="{AD277D12-BEE2-4242-BF11-4A9D117E1A45}"/>
              </a:ext>
            </a:extLst>
          </p:cNvPr>
          <p:cNvSpPr txBox="1"/>
          <p:nvPr/>
        </p:nvSpPr>
        <p:spPr>
          <a:xfrm>
            <a:off x="7239887"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Tree>
    <p:extLst>
      <p:ext uri="{BB962C8B-B14F-4D97-AF65-F5344CB8AC3E}">
        <p14:creationId xmlns:p14="http://schemas.microsoft.com/office/powerpoint/2010/main" val="529828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500"/>
                                        <p:tgtEl>
                                          <p:spTgt spid="2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9"/>
                                        </p:tgtEl>
                                        <p:attrNameLst>
                                          <p:attrName>style.visibility</p:attrName>
                                        </p:attrNameLst>
                                      </p:cBhvr>
                                      <p:to>
                                        <p:strVal val="visible"/>
                                      </p:to>
                                    </p:set>
                                    <p:animEffect transition="in" filter="fade">
                                      <p:cBhvr>
                                        <p:cTn id="18" dur="500"/>
                                        <p:tgtEl>
                                          <p:spTgt spid="2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19"/>
                                        </p:tgtEl>
                                      </p:cBhvr>
                                    </p:animEffect>
                                    <p:set>
                                      <p:cBhvr>
                                        <p:cTn id="37" dur="1" fill="hold">
                                          <p:stCondLst>
                                            <p:cond delay="499"/>
                                          </p:stCondLst>
                                        </p:cTn>
                                        <p:tgtEl>
                                          <p:spTgt spid="19"/>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17"/>
                                        </p:tgtEl>
                                      </p:cBhvr>
                                    </p:animEffect>
                                    <p:set>
                                      <p:cBhvr>
                                        <p:cTn id="40" dur="1" fill="hold">
                                          <p:stCondLst>
                                            <p:cond delay="499"/>
                                          </p:stCondLst>
                                        </p:cTn>
                                        <p:tgtEl>
                                          <p:spTgt spid="17"/>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20"/>
                                        </p:tgtEl>
                                      </p:cBhvr>
                                    </p:animEffect>
                                    <p:set>
                                      <p:cBhvr>
                                        <p:cTn id="43" dur="1" fill="hold">
                                          <p:stCondLst>
                                            <p:cond delay="499"/>
                                          </p:stCondLst>
                                        </p:cTn>
                                        <p:tgtEl>
                                          <p:spTgt spid="2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8"/>
                                        </p:tgtEl>
                                      </p:cBhvr>
                                    </p:animEffect>
                                    <p:set>
                                      <p:cBhvr>
                                        <p:cTn id="46" dur="1" fill="hold">
                                          <p:stCondLst>
                                            <p:cond delay="499"/>
                                          </p:stCondLst>
                                        </p:cTn>
                                        <p:tgtEl>
                                          <p:spTgt spid="1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500"/>
                                        <p:tgtEl>
                                          <p:spTgt spid="2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1" nodeType="clickEffect">
                                  <p:stCondLst>
                                    <p:cond delay="0"/>
                                  </p:stCondLst>
                                  <p:childTnLst>
                                    <p:animEffect transition="out" filter="fade">
                                      <p:cBhvr>
                                        <p:cTn id="63" dur="500"/>
                                        <p:tgtEl>
                                          <p:spTgt spid="16"/>
                                        </p:tgtEl>
                                      </p:cBhvr>
                                    </p:animEffect>
                                    <p:set>
                                      <p:cBhvr>
                                        <p:cTn id="64" dur="1" fill="hold">
                                          <p:stCondLst>
                                            <p:cond delay="499"/>
                                          </p:stCondLst>
                                        </p:cTn>
                                        <p:tgtEl>
                                          <p:spTgt spid="16"/>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21"/>
                                        </p:tgtEl>
                                      </p:cBhvr>
                                    </p:animEffect>
                                    <p:set>
                                      <p:cBhvr>
                                        <p:cTn id="67" dur="1" fill="hold">
                                          <p:stCondLst>
                                            <p:cond delay="499"/>
                                          </p:stCondLst>
                                        </p:cTn>
                                        <p:tgtEl>
                                          <p:spTgt spid="21"/>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8"/>
                                        </p:tgtEl>
                                        <p:attrNameLst>
                                          <p:attrName>style.visibility</p:attrName>
                                        </p:attrNameLst>
                                      </p:cBhvr>
                                      <p:to>
                                        <p:strVal val="visible"/>
                                      </p:to>
                                    </p:set>
                                    <p:animEffect transition="in" filter="fade">
                                      <p:cBhvr>
                                        <p:cTn id="72" dur="500"/>
                                        <p:tgtEl>
                                          <p:spTgt spid="2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fade">
                                      <p:cBhvr>
                                        <p:cTn id="77" dur="500"/>
                                        <p:tgtEl>
                                          <p:spTgt spid="31"/>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2"/>
                                        </p:tgtEl>
                                        <p:attrNameLst>
                                          <p:attrName>style.visibility</p:attrName>
                                        </p:attrNameLst>
                                      </p:cBhvr>
                                      <p:to>
                                        <p:strVal val="visible"/>
                                      </p:to>
                                    </p:set>
                                    <p:animEffect transition="in" filter="fade">
                                      <p:cBhvr>
                                        <p:cTn id="80" dur="500"/>
                                        <p:tgtEl>
                                          <p:spTgt spid="32"/>
                                        </p:tgtEl>
                                      </p:cBhvr>
                                    </p:animEffect>
                                  </p:childTnLst>
                                </p:cTn>
                              </p:par>
                              <p:par>
                                <p:cTn id="81" presetID="10" presetClass="entr" presetSubtype="0" fill="hold" nodeType="withEffect">
                                  <p:stCondLst>
                                    <p:cond delay="0"/>
                                  </p:stCondLst>
                                  <p:childTnLst>
                                    <p:set>
                                      <p:cBhvr>
                                        <p:cTn id="82" dur="1" fill="hold">
                                          <p:stCondLst>
                                            <p:cond delay="0"/>
                                          </p:stCondLst>
                                        </p:cTn>
                                        <p:tgtEl>
                                          <p:spTgt spid="33"/>
                                        </p:tgtEl>
                                        <p:attrNameLst>
                                          <p:attrName>style.visibility</p:attrName>
                                        </p:attrNameLst>
                                      </p:cBhvr>
                                      <p:to>
                                        <p:strVal val="visible"/>
                                      </p:to>
                                    </p:set>
                                    <p:animEffect transition="in" filter="fade">
                                      <p:cBhvr>
                                        <p:cTn id="83" dur="500"/>
                                        <p:tgtEl>
                                          <p:spTgt spid="33"/>
                                        </p:tgtEl>
                                      </p:cBhvr>
                                    </p:animEffect>
                                  </p:childTnLst>
                                </p:cTn>
                              </p:par>
                              <p:par>
                                <p:cTn id="84" presetID="10" presetClass="entr" presetSubtype="0" fill="hold" nodeType="with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5"/>
                                        </p:tgtEl>
                                        <p:attrNameLst>
                                          <p:attrName>style.visibility</p:attrName>
                                        </p:attrNameLst>
                                      </p:cBhvr>
                                      <p:to>
                                        <p:strVal val="visible"/>
                                      </p:to>
                                    </p:set>
                                    <p:animEffect transition="in" filter="fade">
                                      <p:cBhvr>
                                        <p:cTn id="91" dur="500"/>
                                        <p:tgtEl>
                                          <p:spTgt spid="35"/>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7"/>
                                        </p:tgtEl>
                                        <p:attrNameLst>
                                          <p:attrName>style.visibility</p:attrName>
                                        </p:attrNameLst>
                                      </p:cBhvr>
                                      <p:to>
                                        <p:strVal val="visible"/>
                                      </p:to>
                                    </p:set>
                                    <p:animEffect transition="in" filter="fade">
                                      <p:cBhvr>
                                        <p:cTn id="96" dur="500"/>
                                        <p:tgtEl>
                                          <p:spTgt spid="37"/>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6"/>
                                        </p:tgtEl>
                                        <p:attrNameLst>
                                          <p:attrName>style.visibility</p:attrName>
                                        </p:attrNameLst>
                                      </p:cBhvr>
                                      <p:to>
                                        <p:strVal val="visible"/>
                                      </p:to>
                                    </p:set>
                                    <p:animEffect transition="in" filter="fade">
                                      <p:cBhvr>
                                        <p:cTn id="101" dur="500"/>
                                        <p:tgtEl>
                                          <p:spTgt spid="3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44"/>
                                        </p:tgtEl>
                                        <p:attrNameLst>
                                          <p:attrName>style.visibility</p:attrName>
                                        </p:attrNameLst>
                                      </p:cBhvr>
                                      <p:to>
                                        <p:strVal val="visible"/>
                                      </p:to>
                                    </p:set>
                                    <p:animEffect transition="in" filter="fade">
                                      <p:cBhvr>
                                        <p:cTn id="111" dur="500"/>
                                        <p:tgtEl>
                                          <p:spTgt spid="4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5"/>
                                        </p:tgtEl>
                                        <p:attrNameLst>
                                          <p:attrName>style.visibility</p:attrName>
                                        </p:attrNameLst>
                                      </p:cBhvr>
                                      <p:to>
                                        <p:strVal val="visible"/>
                                      </p:to>
                                    </p:set>
                                    <p:animEffect transition="in" filter="fade">
                                      <p:cBhvr>
                                        <p:cTn id="116" dur="500"/>
                                        <p:tgtEl>
                                          <p:spTgt spid="4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46"/>
                                        </p:tgtEl>
                                        <p:attrNameLst>
                                          <p:attrName>style.visibility</p:attrName>
                                        </p:attrNameLst>
                                      </p:cBhvr>
                                      <p:to>
                                        <p:strVal val="visible"/>
                                      </p:to>
                                    </p:set>
                                    <p:animEffect transition="in" filter="fade">
                                      <p:cBhvr>
                                        <p:cTn id="121" dur="500"/>
                                        <p:tgtEl>
                                          <p:spTgt spid="46"/>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8"/>
                                        </p:tgtEl>
                                        <p:attrNameLst>
                                          <p:attrName>style.visibility</p:attrName>
                                        </p:attrNameLst>
                                      </p:cBhvr>
                                      <p:to>
                                        <p:strVal val="visible"/>
                                      </p:to>
                                    </p:set>
                                    <p:animEffect transition="in" filter="fade">
                                      <p:cBhvr>
                                        <p:cTn id="126" dur="500"/>
                                        <p:tgtEl>
                                          <p:spTgt spid="48"/>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53"/>
                                        </p:tgtEl>
                                        <p:attrNameLst>
                                          <p:attrName>style.visibility</p:attrName>
                                        </p:attrNameLst>
                                      </p:cBhvr>
                                      <p:to>
                                        <p:strVal val="visible"/>
                                      </p:to>
                                    </p:set>
                                    <p:animEffect transition="in" filter="fade">
                                      <p:cBhvr>
                                        <p:cTn id="131" dur="500"/>
                                        <p:tgtEl>
                                          <p:spTgt spid="53"/>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54"/>
                                        </p:tgtEl>
                                        <p:attrNameLst>
                                          <p:attrName>style.visibility</p:attrName>
                                        </p:attrNameLst>
                                      </p:cBhvr>
                                      <p:to>
                                        <p:strVal val="visible"/>
                                      </p:to>
                                    </p:set>
                                    <p:animEffect transition="in" filter="fade">
                                      <p:cBhvr>
                                        <p:cTn id="136" dur="500"/>
                                        <p:tgtEl>
                                          <p:spTgt spid="5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55"/>
                                        </p:tgtEl>
                                        <p:attrNameLst>
                                          <p:attrName>style.visibility</p:attrName>
                                        </p:attrNameLst>
                                      </p:cBhvr>
                                      <p:to>
                                        <p:strVal val="visible"/>
                                      </p:to>
                                    </p:set>
                                    <p:animEffect transition="in" filter="fade">
                                      <p:cBhvr>
                                        <p:cTn id="141" dur="500"/>
                                        <p:tgtEl>
                                          <p:spTgt spid="55"/>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56"/>
                                        </p:tgtEl>
                                        <p:attrNameLst>
                                          <p:attrName>style.visibility</p:attrName>
                                        </p:attrNameLst>
                                      </p:cBhvr>
                                      <p:to>
                                        <p:strVal val="visible"/>
                                      </p:to>
                                    </p:set>
                                    <p:animEffect transition="in" filter="fade">
                                      <p:cBhvr>
                                        <p:cTn id="144" dur="500"/>
                                        <p:tgtEl>
                                          <p:spTgt spid="56"/>
                                        </p:tgtEl>
                                      </p:cBhvr>
                                    </p:animEffect>
                                  </p:childTnLst>
                                </p:cTn>
                              </p:par>
                              <p:par>
                                <p:cTn id="145" presetID="10" presetClass="entr" presetSubtype="0" fill="hold" nodeType="withEffect">
                                  <p:stCondLst>
                                    <p:cond delay="0"/>
                                  </p:stCondLst>
                                  <p:childTnLst>
                                    <p:set>
                                      <p:cBhvr>
                                        <p:cTn id="146" dur="1" fill="hold">
                                          <p:stCondLst>
                                            <p:cond delay="0"/>
                                          </p:stCondLst>
                                        </p:cTn>
                                        <p:tgtEl>
                                          <p:spTgt spid="57"/>
                                        </p:tgtEl>
                                        <p:attrNameLst>
                                          <p:attrName>style.visibility</p:attrName>
                                        </p:attrNameLst>
                                      </p:cBhvr>
                                      <p:to>
                                        <p:strVal val="visible"/>
                                      </p:to>
                                    </p:set>
                                    <p:animEffect transition="in" filter="fade">
                                      <p:cBhvr>
                                        <p:cTn id="147" dur="500"/>
                                        <p:tgtEl>
                                          <p:spTgt spid="57"/>
                                        </p:tgtEl>
                                      </p:cBhvr>
                                    </p:animEffect>
                                  </p:childTnLst>
                                </p:cTn>
                              </p:par>
                              <p:par>
                                <p:cTn id="148" presetID="10" presetClass="entr" presetSubtype="0" fill="hold" nodeType="withEffect">
                                  <p:stCondLst>
                                    <p:cond delay="0"/>
                                  </p:stCondLst>
                                  <p:childTnLst>
                                    <p:set>
                                      <p:cBhvr>
                                        <p:cTn id="149" dur="1" fill="hold">
                                          <p:stCondLst>
                                            <p:cond delay="0"/>
                                          </p:stCondLst>
                                        </p:cTn>
                                        <p:tgtEl>
                                          <p:spTgt spid="58"/>
                                        </p:tgtEl>
                                        <p:attrNameLst>
                                          <p:attrName>style.visibility</p:attrName>
                                        </p:attrNameLst>
                                      </p:cBhvr>
                                      <p:to>
                                        <p:strVal val="visible"/>
                                      </p:to>
                                    </p:set>
                                    <p:animEffect transition="in" filter="fade">
                                      <p:cBhvr>
                                        <p:cTn id="150" dur="500"/>
                                        <p:tgtEl>
                                          <p:spTgt spid="5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59"/>
                                        </p:tgtEl>
                                        <p:attrNameLst>
                                          <p:attrName>style.visibility</p:attrName>
                                        </p:attrNameLst>
                                      </p:cBhvr>
                                      <p:to>
                                        <p:strVal val="visible"/>
                                      </p:to>
                                    </p:set>
                                    <p:animEffect transition="in" filter="fade">
                                      <p:cBhvr>
                                        <p:cTn id="155" dur="500"/>
                                        <p:tgtEl>
                                          <p:spTgt spid="5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61"/>
                                        </p:tgtEl>
                                        <p:attrNameLst>
                                          <p:attrName>style.visibility</p:attrName>
                                        </p:attrNameLst>
                                      </p:cBhvr>
                                      <p:to>
                                        <p:strVal val="visible"/>
                                      </p:to>
                                    </p:set>
                                    <p:animEffect transition="in" filter="fade">
                                      <p:cBhvr>
                                        <p:cTn id="160" dur="500"/>
                                        <p:tgtEl>
                                          <p:spTgt spid="61"/>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60"/>
                                        </p:tgtEl>
                                        <p:attrNameLst>
                                          <p:attrName>style.visibility</p:attrName>
                                        </p:attrNameLst>
                                      </p:cBhvr>
                                      <p:to>
                                        <p:strVal val="visible"/>
                                      </p:to>
                                    </p:set>
                                    <p:animEffect transition="in" filter="fade">
                                      <p:cBhvr>
                                        <p:cTn id="165" dur="500"/>
                                        <p:tgtEl>
                                          <p:spTgt spid="60"/>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nodeType="clickEffect">
                                  <p:stCondLst>
                                    <p:cond delay="0"/>
                                  </p:stCondLst>
                                  <p:childTnLst>
                                    <p:set>
                                      <p:cBhvr>
                                        <p:cTn id="169" dur="1" fill="hold">
                                          <p:stCondLst>
                                            <p:cond delay="0"/>
                                          </p:stCondLst>
                                        </p:cTn>
                                        <p:tgtEl>
                                          <p:spTgt spid="62"/>
                                        </p:tgtEl>
                                        <p:attrNameLst>
                                          <p:attrName>style.visibility</p:attrName>
                                        </p:attrNameLst>
                                      </p:cBhvr>
                                      <p:to>
                                        <p:strVal val="visible"/>
                                      </p:to>
                                    </p:set>
                                    <p:animEffect transition="in" filter="fade">
                                      <p:cBhvr>
                                        <p:cTn id="170" dur="500"/>
                                        <p:tgtEl>
                                          <p:spTgt spid="62"/>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68"/>
                                        </p:tgtEl>
                                        <p:attrNameLst>
                                          <p:attrName>style.visibility</p:attrName>
                                        </p:attrNameLst>
                                      </p:cBhvr>
                                      <p:to>
                                        <p:strVal val="visible"/>
                                      </p:to>
                                    </p:set>
                                    <p:animEffect transition="in" filter="fade">
                                      <p:cBhvr>
                                        <p:cTn id="175" dur="500"/>
                                        <p:tgtEl>
                                          <p:spTgt spid="68"/>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69"/>
                                        </p:tgtEl>
                                        <p:attrNameLst>
                                          <p:attrName>style.visibility</p:attrName>
                                        </p:attrNameLst>
                                      </p:cBhvr>
                                      <p:to>
                                        <p:strVal val="visible"/>
                                      </p:to>
                                    </p:set>
                                    <p:animEffect transition="in" filter="fade">
                                      <p:cBhvr>
                                        <p:cTn id="180" dur="500"/>
                                        <p:tgtEl>
                                          <p:spTgt spid="69"/>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70"/>
                                        </p:tgtEl>
                                        <p:attrNameLst>
                                          <p:attrName>style.visibility</p:attrName>
                                        </p:attrNameLst>
                                      </p:cBhvr>
                                      <p:to>
                                        <p:strVal val="visible"/>
                                      </p:to>
                                    </p:set>
                                    <p:animEffect transition="in" filter="fade">
                                      <p:cBhvr>
                                        <p:cTn id="185"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7" grpId="0"/>
      <p:bldP spid="28" grpId="0"/>
      <p:bldP spid="29" grpId="0"/>
      <p:bldP spid="30" grpId="0"/>
      <p:bldP spid="31" grpId="0"/>
      <p:bldP spid="32" grpId="0"/>
      <p:bldP spid="35" grpId="0"/>
      <p:bldP spid="36" grpId="0"/>
      <p:bldP spid="37" grpId="0"/>
      <p:bldP spid="44" grpId="0"/>
      <p:bldP spid="45" grpId="0"/>
      <p:bldP spid="46" grpId="0"/>
      <p:bldP spid="48" grpId="0"/>
      <p:bldP spid="53" grpId="0"/>
      <p:bldP spid="54" grpId="0"/>
      <p:bldP spid="55" grpId="0"/>
      <p:bldP spid="56" grpId="0"/>
      <p:bldP spid="59" grpId="0"/>
      <p:bldP spid="60" grpId="0"/>
      <p:bldP spid="61" grpId="0"/>
      <p:bldP spid="68" grpId="0"/>
      <p:bldP spid="69" grpId="0"/>
      <p:bldP spid="70"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fractions in order of size starting with the smallest.</a:t>
            </a:r>
          </a:p>
        </p:txBody>
      </p:sp>
      <p:pic>
        <p:nvPicPr>
          <p:cNvPr id="3" name="Picture 2">
            <a:extLst>
              <a:ext uri="{FF2B5EF4-FFF2-40B4-BE49-F238E27FC236}">
                <a16:creationId xmlns:a16="http://schemas.microsoft.com/office/drawing/2014/main" id="{8B540249-8537-4AEB-AB40-5BADFEF9F50E}"/>
              </a:ext>
            </a:extLst>
          </p:cNvPr>
          <p:cNvPicPr>
            <a:picLocks noChangeAspect="1"/>
          </p:cNvPicPr>
          <p:nvPr/>
        </p:nvPicPr>
        <p:blipFill>
          <a:blip r:embed="rId3"/>
          <a:stretch>
            <a:fillRect/>
          </a:stretch>
        </p:blipFill>
        <p:spPr>
          <a:xfrm>
            <a:off x="883473" y="1261453"/>
            <a:ext cx="7460428" cy="1021174"/>
          </a:xfrm>
          <a:prstGeom prst="rect">
            <a:avLst/>
          </a:prstGeom>
        </p:spPr>
      </p:pic>
      <p:pic>
        <p:nvPicPr>
          <p:cNvPr id="4" name="Picture 3">
            <a:extLst>
              <a:ext uri="{FF2B5EF4-FFF2-40B4-BE49-F238E27FC236}">
                <a16:creationId xmlns:a16="http://schemas.microsoft.com/office/drawing/2014/main" id="{0FEA184F-B43F-4860-9789-34DA4FF49D85}"/>
              </a:ext>
            </a:extLst>
          </p:cNvPr>
          <p:cNvPicPr>
            <a:picLocks noChangeAspect="1"/>
          </p:cNvPicPr>
          <p:nvPr/>
        </p:nvPicPr>
        <p:blipFill>
          <a:blip r:embed="rId4"/>
          <a:stretch>
            <a:fillRect/>
          </a:stretch>
        </p:blipFill>
        <p:spPr>
          <a:xfrm>
            <a:off x="436851" y="3672753"/>
            <a:ext cx="9158057" cy="2374849"/>
          </a:xfrm>
          <a:prstGeom prst="rect">
            <a:avLst/>
          </a:prstGeom>
        </p:spPr>
      </p:pic>
      <p:cxnSp>
        <p:nvCxnSpPr>
          <p:cNvPr id="6" name="Straight Connector 5">
            <a:extLst>
              <a:ext uri="{FF2B5EF4-FFF2-40B4-BE49-F238E27FC236}">
                <a16:creationId xmlns:a16="http://schemas.microsoft.com/office/drawing/2014/main" id="{177C2D0A-A17E-4FC1-817E-FC08FA200D65}"/>
              </a:ext>
            </a:extLst>
          </p:cNvPr>
          <p:cNvCxnSpPr>
            <a:cxnSpLocks/>
          </p:cNvCxnSpPr>
          <p:nvPr/>
        </p:nvCxnSpPr>
        <p:spPr>
          <a:xfrm>
            <a:off x="1794065" y="177857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B8F00568-8874-43D5-B649-81082DB0ADA6}"/>
              </a:ext>
            </a:extLst>
          </p:cNvPr>
          <p:cNvSpPr txBox="1"/>
          <p:nvPr/>
        </p:nvSpPr>
        <p:spPr>
          <a:xfrm>
            <a:off x="1794064" y="171678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8" name="Arc 7">
            <a:extLst>
              <a:ext uri="{FF2B5EF4-FFF2-40B4-BE49-F238E27FC236}">
                <a16:creationId xmlns:a16="http://schemas.microsoft.com/office/drawing/2014/main" id="{20EEA4BD-FE25-4141-9679-5D0BDD34E2EC}"/>
              </a:ext>
            </a:extLst>
          </p:cNvPr>
          <p:cNvSpPr/>
          <p:nvPr/>
        </p:nvSpPr>
        <p:spPr>
          <a:xfrm rot="16200000">
            <a:off x="1279723" y="74861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 name="Arc 8">
            <a:extLst>
              <a:ext uri="{FF2B5EF4-FFF2-40B4-BE49-F238E27FC236}">
                <a16:creationId xmlns:a16="http://schemas.microsoft.com/office/drawing/2014/main" id="{7CD1EB42-7DF1-428F-B54A-44F87EE0F64B}"/>
              </a:ext>
            </a:extLst>
          </p:cNvPr>
          <p:cNvSpPr/>
          <p:nvPr/>
        </p:nvSpPr>
        <p:spPr>
          <a:xfrm rot="5400000">
            <a:off x="1269436" y="167573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 name="TextBox 9">
            <a:extLst>
              <a:ext uri="{FF2B5EF4-FFF2-40B4-BE49-F238E27FC236}">
                <a16:creationId xmlns:a16="http://schemas.microsoft.com/office/drawing/2014/main" id="{525A192D-0AF6-4796-8C42-0C104374ACC2}"/>
              </a:ext>
            </a:extLst>
          </p:cNvPr>
          <p:cNvSpPr txBox="1"/>
          <p:nvPr/>
        </p:nvSpPr>
        <p:spPr>
          <a:xfrm>
            <a:off x="1400026" y="221111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1" name="TextBox 10">
            <a:extLst>
              <a:ext uri="{FF2B5EF4-FFF2-40B4-BE49-F238E27FC236}">
                <a16:creationId xmlns:a16="http://schemas.microsoft.com/office/drawing/2014/main" id="{12D32D41-E93E-4CDF-90FF-4AE188F8F227}"/>
              </a:ext>
            </a:extLst>
          </p:cNvPr>
          <p:cNvSpPr txBox="1"/>
          <p:nvPr/>
        </p:nvSpPr>
        <p:spPr>
          <a:xfrm>
            <a:off x="1400025" y="916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4CDA5F59-733B-49EB-BD4B-C918976FE789}"/>
              </a:ext>
            </a:extLst>
          </p:cNvPr>
          <p:cNvSpPr txBox="1"/>
          <p:nvPr/>
        </p:nvSpPr>
        <p:spPr>
          <a:xfrm>
            <a:off x="1791943" y="1270739"/>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13" name="TextBox 12">
            <a:extLst>
              <a:ext uri="{FF2B5EF4-FFF2-40B4-BE49-F238E27FC236}">
                <a16:creationId xmlns:a16="http://schemas.microsoft.com/office/drawing/2014/main" id="{773F3DAB-A1A9-4DFF-B502-E73AB8CF081A}"/>
              </a:ext>
            </a:extLst>
          </p:cNvPr>
          <p:cNvSpPr txBox="1"/>
          <p:nvPr/>
        </p:nvSpPr>
        <p:spPr>
          <a:xfrm>
            <a:off x="1313662" y="145983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4" name="Straight Connector 13">
            <a:extLst>
              <a:ext uri="{FF2B5EF4-FFF2-40B4-BE49-F238E27FC236}">
                <a16:creationId xmlns:a16="http://schemas.microsoft.com/office/drawing/2014/main" id="{377C9BF9-203A-4FF6-ACBF-EFECF59EB79C}"/>
              </a:ext>
            </a:extLst>
          </p:cNvPr>
          <p:cNvCxnSpPr>
            <a:cxnSpLocks/>
          </p:cNvCxnSpPr>
          <p:nvPr/>
        </p:nvCxnSpPr>
        <p:spPr>
          <a:xfrm>
            <a:off x="4096018" y="177857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9DDF7B45-BC52-49EE-B8B1-C770411CDFCB}"/>
              </a:ext>
            </a:extLst>
          </p:cNvPr>
          <p:cNvSpPr txBox="1"/>
          <p:nvPr/>
        </p:nvSpPr>
        <p:spPr>
          <a:xfrm>
            <a:off x="4096017" y="171678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6" name="Arc 15">
            <a:extLst>
              <a:ext uri="{FF2B5EF4-FFF2-40B4-BE49-F238E27FC236}">
                <a16:creationId xmlns:a16="http://schemas.microsoft.com/office/drawing/2014/main" id="{6706F893-2707-4549-8712-01AB8767D9BA}"/>
              </a:ext>
            </a:extLst>
          </p:cNvPr>
          <p:cNvSpPr/>
          <p:nvPr/>
        </p:nvSpPr>
        <p:spPr>
          <a:xfrm rot="16200000">
            <a:off x="3581676" y="74861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F5B9F2E7-CFF7-4305-950A-703E5D6AACBE}"/>
              </a:ext>
            </a:extLst>
          </p:cNvPr>
          <p:cNvSpPr/>
          <p:nvPr/>
        </p:nvSpPr>
        <p:spPr>
          <a:xfrm rot="5400000">
            <a:off x="3571389" y="167573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45FB91FF-8BB8-4E52-83A2-3C829E542CFA}"/>
              </a:ext>
            </a:extLst>
          </p:cNvPr>
          <p:cNvSpPr txBox="1"/>
          <p:nvPr/>
        </p:nvSpPr>
        <p:spPr>
          <a:xfrm>
            <a:off x="3701979" y="221111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A2BE7F7D-FDF7-458C-ADF1-AE023DDDE214}"/>
              </a:ext>
            </a:extLst>
          </p:cNvPr>
          <p:cNvSpPr txBox="1"/>
          <p:nvPr/>
        </p:nvSpPr>
        <p:spPr>
          <a:xfrm>
            <a:off x="3701978" y="916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B8141BBD-45A9-4B3F-B5AB-F2AB057360CF}"/>
              </a:ext>
            </a:extLst>
          </p:cNvPr>
          <p:cNvSpPr txBox="1"/>
          <p:nvPr/>
        </p:nvSpPr>
        <p:spPr>
          <a:xfrm>
            <a:off x="4093896" y="1270739"/>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1" name="TextBox 20">
            <a:extLst>
              <a:ext uri="{FF2B5EF4-FFF2-40B4-BE49-F238E27FC236}">
                <a16:creationId xmlns:a16="http://schemas.microsoft.com/office/drawing/2014/main" id="{92163DFC-935D-4B1B-AD46-C6FBFE585A97}"/>
              </a:ext>
            </a:extLst>
          </p:cNvPr>
          <p:cNvSpPr txBox="1"/>
          <p:nvPr/>
        </p:nvSpPr>
        <p:spPr>
          <a:xfrm>
            <a:off x="3615615" y="145983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2" name="Straight Connector 21">
            <a:extLst>
              <a:ext uri="{FF2B5EF4-FFF2-40B4-BE49-F238E27FC236}">
                <a16:creationId xmlns:a16="http://schemas.microsoft.com/office/drawing/2014/main" id="{49B8C5D8-C9DE-43E2-9FA9-F07633B8C18B}"/>
              </a:ext>
            </a:extLst>
          </p:cNvPr>
          <p:cNvCxnSpPr>
            <a:cxnSpLocks/>
          </p:cNvCxnSpPr>
          <p:nvPr/>
        </p:nvCxnSpPr>
        <p:spPr>
          <a:xfrm>
            <a:off x="6381984" y="174968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3A42E12-F92C-4030-944F-F51F7CC7B92C}"/>
              </a:ext>
            </a:extLst>
          </p:cNvPr>
          <p:cNvSpPr txBox="1"/>
          <p:nvPr/>
        </p:nvSpPr>
        <p:spPr>
          <a:xfrm>
            <a:off x="6381983" y="1687890"/>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4" name="Arc 23">
            <a:extLst>
              <a:ext uri="{FF2B5EF4-FFF2-40B4-BE49-F238E27FC236}">
                <a16:creationId xmlns:a16="http://schemas.microsoft.com/office/drawing/2014/main" id="{F5143154-4F48-4C50-8ADD-0A7F26D6FBE9}"/>
              </a:ext>
            </a:extLst>
          </p:cNvPr>
          <p:cNvSpPr/>
          <p:nvPr/>
        </p:nvSpPr>
        <p:spPr>
          <a:xfrm rot="16200000">
            <a:off x="5867642" y="71972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5" name="Arc 24">
            <a:extLst>
              <a:ext uri="{FF2B5EF4-FFF2-40B4-BE49-F238E27FC236}">
                <a16:creationId xmlns:a16="http://schemas.microsoft.com/office/drawing/2014/main" id="{E9AFC161-46AE-44B8-8341-A13CAFC4CCF6}"/>
              </a:ext>
            </a:extLst>
          </p:cNvPr>
          <p:cNvSpPr/>
          <p:nvPr/>
        </p:nvSpPr>
        <p:spPr>
          <a:xfrm rot="5400000">
            <a:off x="5857355" y="164684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TextBox 25">
            <a:extLst>
              <a:ext uri="{FF2B5EF4-FFF2-40B4-BE49-F238E27FC236}">
                <a16:creationId xmlns:a16="http://schemas.microsoft.com/office/drawing/2014/main" id="{79CF8C37-8A24-4B22-B8E4-52CE197A0074}"/>
              </a:ext>
            </a:extLst>
          </p:cNvPr>
          <p:cNvSpPr txBox="1"/>
          <p:nvPr/>
        </p:nvSpPr>
        <p:spPr>
          <a:xfrm>
            <a:off x="5987945" y="218222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7FD30E77-4E75-4082-BD87-ABCF6A8DA255}"/>
              </a:ext>
            </a:extLst>
          </p:cNvPr>
          <p:cNvSpPr txBox="1"/>
          <p:nvPr/>
        </p:nvSpPr>
        <p:spPr>
          <a:xfrm>
            <a:off x="5987944" y="88790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5714370F-4385-472E-A01E-249D208DB871}"/>
              </a:ext>
            </a:extLst>
          </p:cNvPr>
          <p:cNvSpPr txBox="1"/>
          <p:nvPr/>
        </p:nvSpPr>
        <p:spPr>
          <a:xfrm>
            <a:off x="6379862" y="124184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29" name="TextBox 28">
            <a:extLst>
              <a:ext uri="{FF2B5EF4-FFF2-40B4-BE49-F238E27FC236}">
                <a16:creationId xmlns:a16="http://schemas.microsoft.com/office/drawing/2014/main" id="{1096272A-269F-435A-B585-E22FAAEC6A0E}"/>
              </a:ext>
            </a:extLst>
          </p:cNvPr>
          <p:cNvSpPr txBox="1"/>
          <p:nvPr/>
        </p:nvSpPr>
        <p:spPr>
          <a:xfrm>
            <a:off x="5901581" y="143094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5" name="Group 4">
            <a:extLst>
              <a:ext uri="{FF2B5EF4-FFF2-40B4-BE49-F238E27FC236}">
                <a16:creationId xmlns:a16="http://schemas.microsoft.com/office/drawing/2014/main" id="{CFB608F7-4E6B-498C-ABEE-5ACE63C536DD}"/>
              </a:ext>
            </a:extLst>
          </p:cNvPr>
          <p:cNvGrpSpPr/>
          <p:nvPr/>
        </p:nvGrpSpPr>
        <p:grpSpPr>
          <a:xfrm>
            <a:off x="1043532" y="4034012"/>
            <a:ext cx="502160" cy="1076984"/>
            <a:chOff x="434495" y="2666041"/>
            <a:chExt cx="502160" cy="1076984"/>
          </a:xfrm>
        </p:grpSpPr>
        <p:cxnSp>
          <p:nvCxnSpPr>
            <p:cNvPr id="30" name="Straight Connector 29">
              <a:extLst>
                <a:ext uri="{FF2B5EF4-FFF2-40B4-BE49-F238E27FC236}">
                  <a16:creationId xmlns:a16="http://schemas.microsoft.com/office/drawing/2014/main" id="{B1CCDF61-EBCF-4037-BEA6-EDE9B5857B50}"/>
                </a:ext>
              </a:extLst>
            </p:cNvPr>
            <p:cNvCxnSpPr>
              <a:cxnSpLocks/>
            </p:cNvCxnSpPr>
            <p:nvPr/>
          </p:nvCxnSpPr>
          <p:spPr>
            <a:xfrm>
              <a:off x="471868" y="317387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935130DC-515E-4D76-BB43-0F2A4ECB3F26}"/>
                </a:ext>
              </a:extLst>
            </p:cNvPr>
            <p:cNvSpPr txBox="1"/>
            <p:nvPr/>
          </p:nvSpPr>
          <p:spPr>
            <a:xfrm>
              <a:off x="434495" y="26660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2" name="TextBox 31">
              <a:extLst>
                <a:ext uri="{FF2B5EF4-FFF2-40B4-BE49-F238E27FC236}">
                  <a16:creationId xmlns:a16="http://schemas.microsoft.com/office/drawing/2014/main" id="{B86F7FDD-3676-4C5B-B08C-B66BA8922674}"/>
                </a:ext>
              </a:extLst>
            </p:cNvPr>
            <p:cNvSpPr txBox="1"/>
            <p:nvPr/>
          </p:nvSpPr>
          <p:spPr>
            <a:xfrm>
              <a:off x="445061" y="311208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grpSp>
        <p:nvGrpSpPr>
          <p:cNvPr id="34" name="Group 33">
            <a:extLst>
              <a:ext uri="{FF2B5EF4-FFF2-40B4-BE49-F238E27FC236}">
                <a16:creationId xmlns:a16="http://schemas.microsoft.com/office/drawing/2014/main" id="{3C60B87F-86A6-48CB-A121-F46BB0A4C429}"/>
              </a:ext>
            </a:extLst>
          </p:cNvPr>
          <p:cNvGrpSpPr/>
          <p:nvPr/>
        </p:nvGrpSpPr>
        <p:grpSpPr>
          <a:xfrm>
            <a:off x="3592979" y="4034012"/>
            <a:ext cx="502160" cy="1076984"/>
            <a:chOff x="434495" y="2666041"/>
            <a:chExt cx="502160" cy="1076984"/>
          </a:xfrm>
        </p:grpSpPr>
        <p:cxnSp>
          <p:nvCxnSpPr>
            <p:cNvPr id="35" name="Straight Connector 34">
              <a:extLst>
                <a:ext uri="{FF2B5EF4-FFF2-40B4-BE49-F238E27FC236}">
                  <a16:creationId xmlns:a16="http://schemas.microsoft.com/office/drawing/2014/main" id="{6CDB0CF5-7108-4F72-BA1F-1E75C2099317}"/>
                </a:ext>
              </a:extLst>
            </p:cNvPr>
            <p:cNvCxnSpPr>
              <a:cxnSpLocks/>
            </p:cNvCxnSpPr>
            <p:nvPr/>
          </p:nvCxnSpPr>
          <p:spPr>
            <a:xfrm>
              <a:off x="471868" y="317387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EF1D4BCC-52DB-48AE-AFEF-34BB04881D68}"/>
                </a:ext>
              </a:extLst>
            </p:cNvPr>
            <p:cNvSpPr txBox="1"/>
            <p:nvPr/>
          </p:nvSpPr>
          <p:spPr>
            <a:xfrm>
              <a:off x="434495" y="26660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6D6E676C-FF76-4A43-9A1C-3EF89869E6EB}"/>
                </a:ext>
              </a:extLst>
            </p:cNvPr>
            <p:cNvSpPr txBox="1"/>
            <p:nvPr/>
          </p:nvSpPr>
          <p:spPr>
            <a:xfrm>
              <a:off x="445061" y="311208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grpSp>
        <p:nvGrpSpPr>
          <p:cNvPr id="33" name="Group 32">
            <a:extLst>
              <a:ext uri="{FF2B5EF4-FFF2-40B4-BE49-F238E27FC236}">
                <a16:creationId xmlns:a16="http://schemas.microsoft.com/office/drawing/2014/main" id="{9974A70E-EE30-437C-A72B-A8A8CC2D067D}"/>
              </a:ext>
            </a:extLst>
          </p:cNvPr>
          <p:cNvGrpSpPr/>
          <p:nvPr/>
        </p:nvGrpSpPr>
        <p:grpSpPr>
          <a:xfrm>
            <a:off x="5876648" y="4034012"/>
            <a:ext cx="971663" cy="1107280"/>
            <a:chOff x="7114000" y="2628687"/>
            <a:chExt cx="971663" cy="1107280"/>
          </a:xfrm>
        </p:grpSpPr>
        <p:cxnSp>
          <p:nvCxnSpPr>
            <p:cNvPr id="38" name="Straight Connector 37">
              <a:extLst>
                <a:ext uri="{FF2B5EF4-FFF2-40B4-BE49-F238E27FC236}">
                  <a16:creationId xmlns:a16="http://schemas.microsoft.com/office/drawing/2014/main" id="{D599FD56-2738-45E9-ACB4-11A76E6AAA75}"/>
                </a:ext>
              </a:extLst>
            </p:cNvPr>
            <p:cNvCxnSpPr>
              <a:cxnSpLocks/>
            </p:cNvCxnSpPr>
            <p:nvPr/>
          </p:nvCxnSpPr>
          <p:spPr>
            <a:xfrm>
              <a:off x="7154026" y="3157644"/>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CB55FE86-78E3-4C03-9986-175BC2672AC6}"/>
                </a:ext>
              </a:extLst>
            </p:cNvPr>
            <p:cNvSpPr txBox="1"/>
            <p:nvPr/>
          </p:nvSpPr>
          <p:spPr>
            <a:xfrm>
              <a:off x="7114000" y="2628687"/>
              <a:ext cx="971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40" name="TextBox 39">
              <a:extLst>
                <a:ext uri="{FF2B5EF4-FFF2-40B4-BE49-F238E27FC236}">
                  <a16:creationId xmlns:a16="http://schemas.microsoft.com/office/drawing/2014/main" id="{1F054FDA-E76A-48F7-A25A-DE18269DF84F}"/>
                </a:ext>
              </a:extLst>
            </p:cNvPr>
            <p:cNvSpPr txBox="1"/>
            <p:nvPr/>
          </p:nvSpPr>
          <p:spPr>
            <a:xfrm>
              <a:off x="7118799" y="3105025"/>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grpSp>
      <p:grpSp>
        <p:nvGrpSpPr>
          <p:cNvPr id="42" name="Group 41">
            <a:extLst>
              <a:ext uri="{FF2B5EF4-FFF2-40B4-BE49-F238E27FC236}">
                <a16:creationId xmlns:a16="http://schemas.microsoft.com/office/drawing/2014/main" id="{41994F47-4D83-4FF5-BC87-DA0B8FD14D81}"/>
              </a:ext>
            </a:extLst>
          </p:cNvPr>
          <p:cNvGrpSpPr/>
          <p:nvPr/>
        </p:nvGrpSpPr>
        <p:grpSpPr>
          <a:xfrm>
            <a:off x="8476353" y="4034012"/>
            <a:ext cx="950666" cy="1107280"/>
            <a:chOff x="7118799" y="2628687"/>
            <a:chExt cx="950666" cy="1107280"/>
          </a:xfrm>
        </p:grpSpPr>
        <p:cxnSp>
          <p:nvCxnSpPr>
            <p:cNvPr id="43" name="Straight Connector 42">
              <a:extLst>
                <a:ext uri="{FF2B5EF4-FFF2-40B4-BE49-F238E27FC236}">
                  <a16:creationId xmlns:a16="http://schemas.microsoft.com/office/drawing/2014/main" id="{D791E47D-8AA4-4D24-B409-B4C38D7CB0A5}"/>
                </a:ext>
              </a:extLst>
            </p:cNvPr>
            <p:cNvCxnSpPr>
              <a:cxnSpLocks/>
            </p:cNvCxnSpPr>
            <p:nvPr/>
          </p:nvCxnSpPr>
          <p:spPr>
            <a:xfrm>
              <a:off x="7154026" y="3157644"/>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B72B5756-FF4A-44D1-8909-6C23BE41FB7A}"/>
                </a:ext>
              </a:extLst>
            </p:cNvPr>
            <p:cNvSpPr txBox="1"/>
            <p:nvPr/>
          </p:nvSpPr>
          <p:spPr>
            <a:xfrm>
              <a:off x="7386396" y="2628687"/>
              <a:ext cx="6611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5" name="TextBox 44">
              <a:extLst>
                <a:ext uri="{FF2B5EF4-FFF2-40B4-BE49-F238E27FC236}">
                  <a16:creationId xmlns:a16="http://schemas.microsoft.com/office/drawing/2014/main" id="{6D8C0526-5DCD-46A8-B227-21F0AC7A193D}"/>
                </a:ext>
              </a:extLst>
            </p:cNvPr>
            <p:cNvSpPr txBox="1"/>
            <p:nvPr/>
          </p:nvSpPr>
          <p:spPr>
            <a:xfrm>
              <a:off x="7118799" y="3105025"/>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spTree>
    <p:extLst>
      <p:ext uri="{BB962C8B-B14F-4D97-AF65-F5344CB8AC3E}">
        <p14:creationId xmlns:p14="http://schemas.microsoft.com/office/powerpoint/2010/main" val="1727743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500"/>
                                        <p:tgtEl>
                                          <p:spTgt spid="1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nodeType="click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fade">
                                      <p:cBhvr>
                                        <p:cTn id="71" dur="500"/>
                                        <p:tgtEl>
                                          <p:spTgt spid="22"/>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6"/>
                                        </p:tgtEl>
                                        <p:attrNameLst>
                                          <p:attrName>style.visibility</p:attrName>
                                        </p:attrNameLst>
                                      </p:cBhvr>
                                      <p:to>
                                        <p:strVal val="visible"/>
                                      </p:to>
                                    </p:set>
                                    <p:animEffect transition="in" filter="fade">
                                      <p:cBhvr>
                                        <p:cTn id="85" dur="500"/>
                                        <p:tgtEl>
                                          <p:spTgt spid="26"/>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4"/>
                                        </p:tgtEl>
                                        <p:attrNameLst>
                                          <p:attrName>style.visibility</p:attrName>
                                        </p:attrNameLst>
                                      </p:cBhvr>
                                      <p:to>
                                        <p:strVal val="visible"/>
                                      </p:to>
                                    </p:set>
                                    <p:animEffect transition="in" filter="fade">
                                      <p:cBhvr>
                                        <p:cTn id="90" dur="500"/>
                                        <p:tgtEl>
                                          <p:spTgt spid="24"/>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8"/>
                                        </p:tgtEl>
                                        <p:attrNameLst>
                                          <p:attrName>style.visibility</p:attrName>
                                        </p:attrNameLst>
                                      </p:cBhvr>
                                      <p:to>
                                        <p:strVal val="visible"/>
                                      </p:to>
                                    </p:set>
                                    <p:animEffect transition="in" filter="fade">
                                      <p:cBhvr>
                                        <p:cTn id="98" dur="500"/>
                                        <p:tgtEl>
                                          <p:spTgt spid="28"/>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5"/>
                                        </p:tgtEl>
                                        <p:attrNameLst>
                                          <p:attrName>style.visibility</p:attrName>
                                        </p:attrNameLst>
                                      </p:cBhvr>
                                      <p:to>
                                        <p:strVal val="visible"/>
                                      </p:to>
                                    </p:set>
                                    <p:animEffect transition="in" filter="fade">
                                      <p:cBhvr>
                                        <p:cTn id="103" dur="500"/>
                                        <p:tgtEl>
                                          <p:spTgt spid="5"/>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34"/>
                                        </p:tgtEl>
                                        <p:attrNameLst>
                                          <p:attrName>style.visibility</p:attrName>
                                        </p:attrNameLst>
                                      </p:cBhvr>
                                      <p:to>
                                        <p:strVal val="visible"/>
                                      </p:to>
                                    </p:set>
                                    <p:animEffect transition="in" filter="fade">
                                      <p:cBhvr>
                                        <p:cTn id="108" dur="500"/>
                                        <p:tgtEl>
                                          <p:spTgt spid="34"/>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33"/>
                                        </p:tgtEl>
                                        <p:attrNameLst>
                                          <p:attrName>style.visibility</p:attrName>
                                        </p:attrNameLst>
                                      </p:cBhvr>
                                      <p:to>
                                        <p:strVal val="visible"/>
                                      </p:to>
                                    </p:set>
                                    <p:animEffect transition="in" filter="fade">
                                      <p:cBhvr>
                                        <p:cTn id="113" dur="500"/>
                                        <p:tgtEl>
                                          <p:spTgt spid="33"/>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nodeType="clickEffect">
                                  <p:stCondLst>
                                    <p:cond delay="0"/>
                                  </p:stCondLst>
                                  <p:childTnLst>
                                    <p:set>
                                      <p:cBhvr>
                                        <p:cTn id="117" dur="1" fill="hold">
                                          <p:stCondLst>
                                            <p:cond delay="0"/>
                                          </p:stCondLst>
                                        </p:cTn>
                                        <p:tgtEl>
                                          <p:spTgt spid="42"/>
                                        </p:tgtEl>
                                        <p:attrNameLst>
                                          <p:attrName>style.visibility</p:attrName>
                                        </p:attrNameLst>
                                      </p:cBhvr>
                                      <p:to>
                                        <p:strVal val="visible"/>
                                      </p:to>
                                    </p:set>
                                    <p:animEffect transition="in" filter="fade">
                                      <p:cBhvr>
                                        <p:cTn id="118"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p:bldP spid="11" grpId="0"/>
      <p:bldP spid="12" grpId="0"/>
      <p:bldP spid="13" grpId="0"/>
      <p:bldP spid="15" grpId="0"/>
      <p:bldP spid="16" grpId="0" animBg="1"/>
      <p:bldP spid="17" grpId="0" animBg="1"/>
      <p:bldP spid="18" grpId="0"/>
      <p:bldP spid="19" grpId="0"/>
      <p:bldP spid="20" grpId="0"/>
      <p:bldP spid="21" grpId="0"/>
      <p:bldP spid="23" grpId="0"/>
      <p:bldP spid="24" grpId="0" animBg="1"/>
      <p:bldP spid="25" grpId="0" animBg="1"/>
      <p:bldP spid="26" grpId="0"/>
      <p:bldP spid="27" grpId="0"/>
      <p:bldP spid="28" grpId="0"/>
      <p:bldP spid="29"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This jug has 1 </a:t>
            </a:r>
            <a:r>
              <a:rPr lang="en-US" sz="3200" b="1" dirty="0" err="1"/>
              <a:t>litre</a:t>
            </a:r>
            <a:r>
              <a:rPr lang="en-US" sz="3200" b="1" dirty="0"/>
              <a:t> of water in it. </a:t>
            </a:r>
          </a:p>
          <a:p>
            <a:r>
              <a:rPr lang="en-US" sz="3200" b="1" dirty="0"/>
              <a:t>Lauren </a:t>
            </a:r>
            <a:r>
              <a:rPr lang="en-US" sz="3200" b="1" u="sng" dirty="0"/>
              <a:t>pours out</a:t>
            </a:r>
            <a:r>
              <a:rPr lang="en-US" sz="3200" b="1" dirty="0"/>
              <a:t> 400 </a:t>
            </a:r>
            <a:r>
              <a:rPr lang="en-US" sz="3200" b="1" dirty="0" err="1"/>
              <a:t>millilitres</a:t>
            </a:r>
            <a:r>
              <a:rPr lang="en-US" sz="3200" b="1" dirty="0"/>
              <a:t> of water. </a:t>
            </a:r>
          </a:p>
          <a:p>
            <a:r>
              <a:rPr lang="en-US" sz="3200" b="1" dirty="0"/>
              <a:t>Draw an arrow to show the new level of water in the jug. </a:t>
            </a:r>
            <a:endParaRPr lang="en-US" sz="2800" dirty="0"/>
          </a:p>
        </p:txBody>
      </p:sp>
      <p:pic>
        <p:nvPicPr>
          <p:cNvPr id="3" name="Picture 2">
            <a:extLst>
              <a:ext uri="{FF2B5EF4-FFF2-40B4-BE49-F238E27FC236}">
                <a16:creationId xmlns:a16="http://schemas.microsoft.com/office/drawing/2014/main" id="{660EE262-6750-421C-A087-94EF5CE91489}"/>
              </a:ext>
            </a:extLst>
          </p:cNvPr>
          <p:cNvPicPr>
            <a:picLocks noChangeAspect="1"/>
          </p:cNvPicPr>
          <p:nvPr/>
        </p:nvPicPr>
        <p:blipFill>
          <a:blip r:embed="rId3"/>
          <a:stretch>
            <a:fillRect/>
          </a:stretch>
        </p:blipFill>
        <p:spPr>
          <a:xfrm>
            <a:off x="849890" y="1758206"/>
            <a:ext cx="4545038" cy="4628740"/>
          </a:xfrm>
          <a:prstGeom prst="rect">
            <a:avLst/>
          </a:prstGeom>
        </p:spPr>
      </p:pic>
      <p:sp>
        <p:nvSpPr>
          <p:cNvPr id="5" name="TextBox 4">
            <a:extLst>
              <a:ext uri="{FF2B5EF4-FFF2-40B4-BE49-F238E27FC236}">
                <a16:creationId xmlns:a16="http://schemas.microsoft.com/office/drawing/2014/main" id="{87CD91CF-9969-4314-B316-C13DD4792370}"/>
              </a:ext>
            </a:extLst>
          </p:cNvPr>
          <p:cNvSpPr txBox="1"/>
          <p:nvPr/>
        </p:nvSpPr>
        <p:spPr>
          <a:xfrm>
            <a:off x="2879056" y="2464624"/>
            <a:ext cx="2186401" cy="461665"/>
          </a:xfrm>
          <a:prstGeom prst="rect">
            <a:avLst/>
          </a:prstGeom>
          <a:noFill/>
        </p:spPr>
        <p:txBody>
          <a:bodyPr wrap="square" rtlCol="0">
            <a:spAutoFit/>
          </a:bodyPr>
          <a:lstStyle/>
          <a:p>
            <a:r>
              <a:rPr lang="en-GB" sz="2400" b="1" dirty="0">
                <a:solidFill>
                  <a:srgbClr val="FF0000"/>
                </a:solidFill>
              </a:rPr>
              <a:t>1000 ml</a:t>
            </a:r>
          </a:p>
        </p:txBody>
      </p:sp>
      <p:sp>
        <p:nvSpPr>
          <p:cNvPr id="4" name="Arrow: Curved Right 3">
            <a:extLst>
              <a:ext uri="{FF2B5EF4-FFF2-40B4-BE49-F238E27FC236}">
                <a16:creationId xmlns:a16="http://schemas.microsoft.com/office/drawing/2014/main" id="{1D213330-E4D1-4DF8-89E7-BE122939B0C0}"/>
              </a:ext>
            </a:extLst>
          </p:cNvPr>
          <p:cNvSpPr/>
          <p:nvPr/>
        </p:nvSpPr>
        <p:spPr>
          <a:xfrm flipH="1" flipV="1">
            <a:off x="2642145" y="5499780"/>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Right 6">
            <a:extLst>
              <a:ext uri="{FF2B5EF4-FFF2-40B4-BE49-F238E27FC236}">
                <a16:creationId xmlns:a16="http://schemas.microsoft.com/office/drawing/2014/main" id="{483C88FD-1CD2-4B86-9D29-2A9AD1BFC2F9}"/>
              </a:ext>
            </a:extLst>
          </p:cNvPr>
          <p:cNvSpPr/>
          <p:nvPr/>
        </p:nvSpPr>
        <p:spPr>
          <a:xfrm flipH="1" flipV="1">
            <a:off x="2642145" y="4782385"/>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Right 7">
            <a:extLst>
              <a:ext uri="{FF2B5EF4-FFF2-40B4-BE49-F238E27FC236}">
                <a16:creationId xmlns:a16="http://schemas.microsoft.com/office/drawing/2014/main" id="{97F310A7-853B-4AE0-BA21-C3A09455C023}"/>
              </a:ext>
            </a:extLst>
          </p:cNvPr>
          <p:cNvSpPr/>
          <p:nvPr/>
        </p:nvSpPr>
        <p:spPr>
          <a:xfrm flipH="1" flipV="1">
            <a:off x="2642145" y="4064990"/>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Right 8">
            <a:extLst>
              <a:ext uri="{FF2B5EF4-FFF2-40B4-BE49-F238E27FC236}">
                <a16:creationId xmlns:a16="http://schemas.microsoft.com/office/drawing/2014/main" id="{1E1FF03A-7362-480C-A543-A257B3CF9616}"/>
              </a:ext>
            </a:extLst>
          </p:cNvPr>
          <p:cNvSpPr/>
          <p:nvPr/>
        </p:nvSpPr>
        <p:spPr>
          <a:xfrm flipH="1" flipV="1">
            <a:off x="2642145" y="3347595"/>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Right 9">
            <a:extLst>
              <a:ext uri="{FF2B5EF4-FFF2-40B4-BE49-F238E27FC236}">
                <a16:creationId xmlns:a16="http://schemas.microsoft.com/office/drawing/2014/main" id="{B9961CEA-B462-41DB-ADD8-C59BC81A5E76}"/>
              </a:ext>
            </a:extLst>
          </p:cNvPr>
          <p:cNvSpPr/>
          <p:nvPr/>
        </p:nvSpPr>
        <p:spPr>
          <a:xfrm flipH="1" flipV="1">
            <a:off x="2642145" y="2631043"/>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Rectangle 10">
            <a:extLst>
              <a:ext uri="{FF2B5EF4-FFF2-40B4-BE49-F238E27FC236}">
                <a16:creationId xmlns:a16="http://schemas.microsoft.com/office/drawing/2014/main" id="{F427A19B-60F4-4423-985F-5F28C3D86D01}"/>
              </a:ext>
            </a:extLst>
          </p:cNvPr>
          <p:cNvSpPr/>
          <p:nvPr/>
        </p:nvSpPr>
        <p:spPr>
          <a:xfrm>
            <a:off x="4018434" y="5940717"/>
            <a:ext cx="2067217" cy="584775"/>
          </a:xfrm>
          <a:prstGeom prst="rect">
            <a:avLst/>
          </a:prstGeom>
        </p:spPr>
        <p:txBody>
          <a:bodyPr wrap="square">
            <a:spAutoFit/>
          </a:bodyPr>
          <a:lstStyle/>
          <a:p>
            <a:r>
              <a:rPr lang="en-US" sz="3200" b="1" dirty="0">
                <a:solidFill>
                  <a:srgbClr val="FF0000"/>
                </a:solidFill>
              </a:rPr>
              <a:t>1000 </a:t>
            </a:r>
            <a:r>
              <a:rPr lang="en-GB" sz="3200" b="1" dirty="0">
                <a:solidFill>
                  <a:srgbClr val="FF0000"/>
                </a:solidFill>
              </a:rPr>
              <a:t>÷ 5 =</a:t>
            </a:r>
            <a:r>
              <a:rPr lang="en-US" sz="3200" b="1" dirty="0">
                <a:solidFill>
                  <a:srgbClr val="FF0000"/>
                </a:solidFill>
              </a:rPr>
              <a:t> </a:t>
            </a:r>
          </a:p>
        </p:txBody>
      </p:sp>
      <p:sp>
        <p:nvSpPr>
          <p:cNvPr id="12" name="Rectangle 11">
            <a:extLst>
              <a:ext uri="{FF2B5EF4-FFF2-40B4-BE49-F238E27FC236}">
                <a16:creationId xmlns:a16="http://schemas.microsoft.com/office/drawing/2014/main" id="{1D5A2F97-D9E1-4DBD-8A13-8DE61F20A975}"/>
              </a:ext>
            </a:extLst>
          </p:cNvPr>
          <p:cNvSpPr/>
          <p:nvPr/>
        </p:nvSpPr>
        <p:spPr>
          <a:xfrm>
            <a:off x="5850122" y="5935507"/>
            <a:ext cx="859482" cy="584775"/>
          </a:xfrm>
          <a:prstGeom prst="rect">
            <a:avLst/>
          </a:prstGeom>
        </p:spPr>
        <p:txBody>
          <a:bodyPr wrap="square">
            <a:spAutoFit/>
          </a:bodyPr>
          <a:lstStyle/>
          <a:p>
            <a:r>
              <a:rPr lang="en-GB" sz="3200" b="1" dirty="0">
                <a:solidFill>
                  <a:srgbClr val="FF0000"/>
                </a:solidFill>
              </a:rPr>
              <a:t>200</a:t>
            </a:r>
            <a:endParaRPr lang="en-US" sz="3200" b="1" dirty="0">
              <a:solidFill>
                <a:srgbClr val="FF0000"/>
              </a:solidFill>
            </a:endParaRPr>
          </a:p>
        </p:txBody>
      </p:sp>
      <p:sp>
        <p:nvSpPr>
          <p:cNvPr id="13" name="TextBox 12">
            <a:extLst>
              <a:ext uri="{FF2B5EF4-FFF2-40B4-BE49-F238E27FC236}">
                <a16:creationId xmlns:a16="http://schemas.microsoft.com/office/drawing/2014/main" id="{CECCBF9D-DFF1-4070-AA3E-F0A000A805B4}"/>
              </a:ext>
            </a:extLst>
          </p:cNvPr>
          <p:cNvSpPr txBox="1"/>
          <p:nvPr/>
        </p:nvSpPr>
        <p:spPr>
          <a:xfrm>
            <a:off x="1632344" y="5356900"/>
            <a:ext cx="1422880" cy="461665"/>
          </a:xfrm>
          <a:prstGeom prst="rect">
            <a:avLst/>
          </a:prstGeom>
          <a:noFill/>
        </p:spPr>
        <p:txBody>
          <a:bodyPr wrap="square" rtlCol="0">
            <a:spAutoFit/>
          </a:bodyPr>
          <a:lstStyle/>
          <a:p>
            <a:r>
              <a:rPr lang="en-GB" sz="2400" b="1" dirty="0">
                <a:solidFill>
                  <a:srgbClr val="FF0000"/>
                </a:solidFill>
              </a:rPr>
              <a:t>200 ml</a:t>
            </a:r>
          </a:p>
        </p:txBody>
      </p:sp>
      <p:sp>
        <p:nvSpPr>
          <p:cNvPr id="14" name="TextBox 13">
            <a:extLst>
              <a:ext uri="{FF2B5EF4-FFF2-40B4-BE49-F238E27FC236}">
                <a16:creationId xmlns:a16="http://schemas.microsoft.com/office/drawing/2014/main" id="{C7DEAB06-EC92-43D7-86DB-15B07B41BDEF}"/>
              </a:ext>
            </a:extLst>
          </p:cNvPr>
          <p:cNvSpPr txBox="1"/>
          <p:nvPr/>
        </p:nvSpPr>
        <p:spPr>
          <a:xfrm>
            <a:off x="1632344" y="4647146"/>
            <a:ext cx="1422880" cy="461665"/>
          </a:xfrm>
          <a:prstGeom prst="rect">
            <a:avLst/>
          </a:prstGeom>
          <a:noFill/>
        </p:spPr>
        <p:txBody>
          <a:bodyPr wrap="square" rtlCol="0">
            <a:spAutoFit/>
          </a:bodyPr>
          <a:lstStyle/>
          <a:p>
            <a:r>
              <a:rPr lang="en-GB" sz="2400" b="1" dirty="0">
                <a:solidFill>
                  <a:srgbClr val="FF0000"/>
                </a:solidFill>
              </a:rPr>
              <a:t>400 ml</a:t>
            </a:r>
          </a:p>
        </p:txBody>
      </p:sp>
      <p:sp>
        <p:nvSpPr>
          <p:cNvPr id="15" name="TextBox 14">
            <a:extLst>
              <a:ext uri="{FF2B5EF4-FFF2-40B4-BE49-F238E27FC236}">
                <a16:creationId xmlns:a16="http://schemas.microsoft.com/office/drawing/2014/main" id="{E9913411-E2CF-49BB-BA5A-B76707C178B4}"/>
              </a:ext>
            </a:extLst>
          </p:cNvPr>
          <p:cNvSpPr txBox="1"/>
          <p:nvPr/>
        </p:nvSpPr>
        <p:spPr>
          <a:xfrm>
            <a:off x="1632344" y="3926444"/>
            <a:ext cx="1422880" cy="461665"/>
          </a:xfrm>
          <a:prstGeom prst="rect">
            <a:avLst/>
          </a:prstGeom>
          <a:noFill/>
        </p:spPr>
        <p:txBody>
          <a:bodyPr wrap="square" rtlCol="0">
            <a:spAutoFit/>
          </a:bodyPr>
          <a:lstStyle/>
          <a:p>
            <a:r>
              <a:rPr lang="en-GB" sz="2400" b="1" dirty="0">
                <a:solidFill>
                  <a:srgbClr val="FF0000"/>
                </a:solidFill>
              </a:rPr>
              <a:t>600 ml</a:t>
            </a:r>
          </a:p>
        </p:txBody>
      </p:sp>
      <p:sp>
        <p:nvSpPr>
          <p:cNvPr id="16" name="TextBox 15">
            <a:extLst>
              <a:ext uri="{FF2B5EF4-FFF2-40B4-BE49-F238E27FC236}">
                <a16:creationId xmlns:a16="http://schemas.microsoft.com/office/drawing/2014/main" id="{CCDA6638-39FC-4AF5-9945-A824E36EE710}"/>
              </a:ext>
            </a:extLst>
          </p:cNvPr>
          <p:cNvSpPr txBox="1"/>
          <p:nvPr/>
        </p:nvSpPr>
        <p:spPr>
          <a:xfrm>
            <a:off x="1632344" y="3198167"/>
            <a:ext cx="1422880" cy="461665"/>
          </a:xfrm>
          <a:prstGeom prst="rect">
            <a:avLst/>
          </a:prstGeom>
          <a:noFill/>
        </p:spPr>
        <p:txBody>
          <a:bodyPr wrap="square" rtlCol="0">
            <a:spAutoFit/>
          </a:bodyPr>
          <a:lstStyle/>
          <a:p>
            <a:r>
              <a:rPr lang="en-GB" sz="2400" b="1" dirty="0">
                <a:solidFill>
                  <a:srgbClr val="FF0000"/>
                </a:solidFill>
              </a:rPr>
              <a:t>800 ml</a:t>
            </a:r>
          </a:p>
        </p:txBody>
      </p:sp>
      <p:cxnSp>
        <p:nvCxnSpPr>
          <p:cNvPr id="19" name="Straight Arrow Connector 18">
            <a:extLst>
              <a:ext uri="{FF2B5EF4-FFF2-40B4-BE49-F238E27FC236}">
                <a16:creationId xmlns:a16="http://schemas.microsoft.com/office/drawing/2014/main" id="{8E03B02A-767E-4A4F-84E1-7B94B1456952}"/>
              </a:ext>
            </a:extLst>
          </p:cNvPr>
          <p:cNvCxnSpPr/>
          <p:nvPr/>
        </p:nvCxnSpPr>
        <p:spPr>
          <a:xfrm flipH="1">
            <a:off x="2630643" y="4163568"/>
            <a:ext cx="1703279"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89C665B5-4F89-49F4-AA6B-BA4A2A873938}"/>
              </a:ext>
            </a:extLst>
          </p:cNvPr>
          <p:cNvSpPr/>
          <p:nvPr/>
        </p:nvSpPr>
        <p:spPr>
          <a:xfrm>
            <a:off x="5763465" y="2124404"/>
            <a:ext cx="2411544" cy="584775"/>
          </a:xfrm>
          <a:prstGeom prst="rect">
            <a:avLst/>
          </a:prstGeom>
        </p:spPr>
        <p:txBody>
          <a:bodyPr wrap="square">
            <a:spAutoFit/>
          </a:bodyPr>
          <a:lstStyle/>
          <a:p>
            <a:r>
              <a:rPr lang="en-US" sz="3200" b="1" dirty="0">
                <a:solidFill>
                  <a:srgbClr val="FF0000"/>
                </a:solidFill>
              </a:rPr>
              <a:t>1000 </a:t>
            </a:r>
            <a:r>
              <a:rPr lang="en-GB" sz="3200" b="1" dirty="0">
                <a:solidFill>
                  <a:srgbClr val="FF0000"/>
                </a:solidFill>
              </a:rPr>
              <a:t>– 400 =</a:t>
            </a:r>
            <a:endParaRPr lang="en-US" sz="3200" b="1" dirty="0">
              <a:solidFill>
                <a:srgbClr val="FF0000"/>
              </a:solidFill>
            </a:endParaRPr>
          </a:p>
        </p:txBody>
      </p:sp>
      <p:sp>
        <p:nvSpPr>
          <p:cNvPr id="20" name="Rectangle 19">
            <a:extLst>
              <a:ext uri="{FF2B5EF4-FFF2-40B4-BE49-F238E27FC236}">
                <a16:creationId xmlns:a16="http://schemas.microsoft.com/office/drawing/2014/main" id="{6B61391C-8F2F-471E-8EF6-17022BFAB17C}"/>
              </a:ext>
            </a:extLst>
          </p:cNvPr>
          <p:cNvSpPr/>
          <p:nvPr/>
        </p:nvSpPr>
        <p:spPr>
          <a:xfrm>
            <a:off x="8004589" y="2119194"/>
            <a:ext cx="859482" cy="584775"/>
          </a:xfrm>
          <a:prstGeom prst="rect">
            <a:avLst/>
          </a:prstGeom>
        </p:spPr>
        <p:txBody>
          <a:bodyPr wrap="square">
            <a:spAutoFit/>
          </a:bodyPr>
          <a:lstStyle/>
          <a:p>
            <a:r>
              <a:rPr lang="en-GB" sz="3200" b="1" dirty="0">
                <a:solidFill>
                  <a:srgbClr val="FF0000"/>
                </a:solidFill>
              </a:rPr>
              <a:t>600</a:t>
            </a:r>
            <a:endParaRPr lang="en-US" sz="3200" b="1" dirty="0">
              <a:solidFill>
                <a:srgbClr val="FF0000"/>
              </a:solidFill>
            </a:endParaRPr>
          </a:p>
        </p:txBody>
      </p:sp>
    </p:spTree>
    <p:extLst>
      <p:ext uri="{BB962C8B-B14F-4D97-AF65-F5344CB8AC3E}">
        <p14:creationId xmlns:p14="http://schemas.microsoft.com/office/powerpoint/2010/main" val="2248975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fad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animBg="1"/>
      <p:bldP spid="7" grpId="0" animBg="1"/>
      <p:bldP spid="8" grpId="0" animBg="1"/>
      <p:bldP spid="9" grpId="0" animBg="1"/>
      <p:bldP spid="10" grpId="0" animBg="1"/>
      <p:bldP spid="11" grpId="0"/>
      <p:bldP spid="12" grpId="0"/>
      <p:bldP spid="13" grpId="0"/>
      <p:bldP spid="14" grpId="0"/>
      <p:bldP spid="15" grpId="0"/>
      <p:bldP spid="16" grpId="0"/>
      <p:bldP spid="18" grpId="0"/>
      <p:bldP spid="20"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This statement is </a:t>
            </a:r>
            <a:r>
              <a:rPr lang="en-US" sz="3200" b="1" u="sng" dirty="0"/>
              <a:t>not true</a:t>
            </a:r>
            <a:r>
              <a:rPr lang="en-US" sz="3200" b="1" dirty="0"/>
              <a:t>. </a:t>
            </a:r>
          </a:p>
          <a:p>
            <a:r>
              <a:rPr lang="en-US" sz="3200" b="1" dirty="0"/>
              <a:t>‘A multiple of 10 added to a multiple of 10 always makes a multiple of 20’ </a:t>
            </a:r>
          </a:p>
          <a:p>
            <a:r>
              <a:rPr lang="en-US" sz="3200" b="1" dirty="0"/>
              <a:t>Give an example to show that this statement is not true. </a:t>
            </a:r>
            <a:endParaRPr lang="en-US" sz="2800" dirty="0"/>
          </a:p>
        </p:txBody>
      </p:sp>
      <p:sp>
        <p:nvSpPr>
          <p:cNvPr id="4" name="TextBox 3">
            <a:extLst>
              <a:ext uri="{FF2B5EF4-FFF2-40B4-BE49-F238E27FC236}">
                <a16:creationId xmlns:a16="http://schemas.microsoft.com/office/drawing/2014/main" id="{B864184B-2319-40AA-B469-56777C3E9969}"/>
              </a:ext>
            </a:extLst>
          </p:cNvPr>
          <p:cNvSpPr txBox="1"/>
          <p:nvPr/>
        </p:nvSpPr>
        <p:spPr>
          <a:xfrm>
            <a:off x="777310" y="2351782"/>
            <a:ext cx="9539109" cy="584775"/>
          </a:xfrm>
          <a:prstGeom prst="rect">
            <a:avLst/>
          </a:prstGeom>
          <a:noFill/>
        </p:spPr>
        <p:txBody>
          <a:bodyPr wrap="square" rtlCol="0">
            <a:spAutoFit/>
          </a:bodyPr>
          <a:lstStyle/>
          <a:p>
            <a:r>
              <a:rPr lang="en-GB" sz="3200" b="1" dirty="0">
                <a:solidFill>
                  <a:srgbClr val="FF0000"/>
                </a:solidFill>
              </a:rPr>
              <a:t>30 + 20 = 50</a:t>
            </a:r>
          </a:p>
        </p:txBody>
      </p:sp>
      <p:sp>
        <p:nvSpPr>
          <p:cNvPr id="5" name="TextBox 4">
            <a:extLst>
              <a:ext uri="{FF2B5EF4-FFF2-40B4-BE49-F238E27FC236}">
                <a16:creationId xmlns:a16="http://schemas.microsoft.com/office/drawing/2014/main" id="{28CC5A8A-FB11-49E5-AE2A-F6DD7893FAD9}"/>
              </a:ext>
            </a:extLst>
          </p:cNvPr>
          <p:cNvSpPr txBox="1"/>
          <p:nvPr/>
        </p:nvSpPr>
        <p:spPr>
          <a:xfrm>
            <a:off x="777310" y="2936557"/>
            <a:ext cx="9539109" cy="584775"/>
          </a:xfrm>
          <a:prstGeom prst="rect">
            <a:avLst/>
          </a:prstGeom>
          <a:noFill/>
        </p:spPr>
        <p:txBody>
          <a:bodyPr wrap="square" rtlCol="0">
            <a:spAutoFit/>
          </a:bodyPr>
          <a:lstStyle/>
          <a:p>
            <a:r>
              <a:rPr lang="en-GB" sz="3200" b="1" dirty="0">
                <a:solidFill>
                  <a:srgbClr val="FF0000"/>
                </a:solidFill>
              </a:rPr>
              <a:t>50 is not a multiple of 20</a:t>
            </a:r>
          </a:p>
        </p:txBody>
      </p:sp>
    </p:spTree>
    <p:extLst>
      <p:ext uri="{BB962C8B-B14F-4D97-AF65-F5344CB8AC3E}">
        <p14:creationId xmlns:p14="http://schemas.microsoft.com/office/powerpoint/2010/main" val="1433776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E711078-59FA-4076-8ABE-33C769CB13C1}"/>
              </a:ext>
            </a:extLst>
          </p:cNvPr>
          <p:cNvSpPr/>
          <p:nvPr/>
        </p:nvSpPr>
        <p:spPr>
          <a:xfrm>
            <a:off x="103032" y="51516"/>
            <a:ext cx="1187432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isosceles triangle has a perimeter of 12cm. One of its sides is 5cm. What could the length of each of the other two sides be?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Two different answers are possible. Give both answers.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9F4329BE-F878-46C0-968E-F8806614EEA8}"/>
              </a:ext>
            </a:extLst>
          </p:cNvPr>
          <p:cNvSpPr/>
          <p:nvPr/>
        </p:nvSpPr>
        <p:spPr>
          <a:xfrm>
            <a:off x="800597" y="1926573"/>
            <a:ext cx="8218711" cy="646331"/>
          </a:xfrm>
          <a:prstGeom prst="rect">
            <a:avLst/>
          </a:prstGeom>
        </p:spPr>
        <p:txBody>
          <a:bodyPr wrap="square">
            <a:spAutoFit/>
          </a:bodyPr>
          <a:lstStyle/>
          <a:p>
            <a:r>
              <a:rPr lang="en-GB" sz="3600" b="1" dirty="0">
                <a:solidFill>
                  <a:srgbClr val="FF0000"/>
                </a:solidFill>
                <a:latin typeface="Arial Black" panose="020B0A04020102020204" pitchFamily="34" charset="0"/>
              </a:rPr>
              <a:t>5cm + ______ + ______ = 12cm</a:t>
            </a:r>
          </a:p>
        </p:txBody>
      </p:sp>
      <p:sp>
        <p:nvSpPr>
          <p:cNvPr id="4" name="Rectangle 3">
            <a:extLst>
              <a:ext uri="{FF2B5EF4-FFF2-40B4-BE49-F238E27FC236}">
                <a16:creationId xmlns:a16="http://schemas.microsoft.com/office/drawing/2014/main" id="{5168F119-60CC-4167-827C-CEABA9757AE7}"/>
              </a:ext>
            </a:extLst>
          </p:cNvPr>
          <p:cNvSpPr/>
          <p:nvPr/>
        </p:nvSpPr>
        <p:spPr>
          <a:xfrm>
            <a:off x="800596" y="3242755"/>
            <a:ext cx="8218711" cy="646331"/>
          </a:xfrm>
          <a:prstGeom prst="rect">
            <a:avLst/>
          </a:prstGeom>
        </p:spPr>
        <p:txBody>
          <a:bodyPr wrap="square">
            <a:spAutoFit/>
          </a:bodyPr>
          <a:lstStyle/>
          <a:p>
            <a:r>
              <a:rPr lang="en-GB" sz="3600" b="1" dirty="0">
                <a:solidFill>
                  <a:srgbClr val="FF0000"/>
                </a:solidFill>
                <a:latin typeface="Arial Black" panose="020B0A04020102020204" pitchFamily="34" charset="0"/>
              </a:rPr>
              <a:t>5cm + _______ + _______ = 12cm</a:t>
            </a:r>
          </a:p>
        </p:txBody>
      </p:sp>
      <p:sp>
        <p:nvSpPr>
          <p:cNvPr id="5" name="Rectangle 4">
            <a:extLst>
              <a:ext uri="{FF2B5EF4-FFF2-40B4-BE49-F238E27FC236}">
                <a16:creationId xmlns:a16="http://schemas.microsoft.com/office/drawing/2014/main" id="{5A329257-3D33-4B98-9003-045A0711A303}"/>
              </a:ext>
            </a:extLst>
          </p:cNvPr>
          <p:cNvSpPr/>
          <p:nvPr/>
        </p:nvSpPr>
        <p:spPr>
          <a:xfrm>
            <a:off x="2698402" y="1926573"/>
            <a:ext cx="1726225" cy="646331"/>
          </a:xfrm>
          <a:prstGeom prst="rect">
            <a:avLst/>
          </a:prstGeom>
        </p:spPr>
        <p:txBody>
          <a:bodyPr wrap="square">
            <a:spAutoFit/>
          </a:bodyPr>
          <a:lstStyle/>
          <a:p>
            <a:r>
              <a:rPr lang="en-GB" sz="3600" b="1" dirty="0">
                <a:solidFill>
                  <a:srgbClr val="FF0000"/>
                </a:solidFill>
                <a:latin typeface="Arial Black" panose="020B0A04020102020204" pitchFamily="34" charset="0"/>
              </a:rPr>
              <a:t>5cm</a:t>
            </a:r>
          </a:p>
        </p:txBody>
      </p:sp>
      <p:sp>
        <p:nvSpPr>
          <p:cNvPr id="6" name="Rectangle 5">
            <a:extLst>
              <a:ext uri="{FF2B5EF4-FFF2-40B4-BE49-F238E27FC236}">
                <a16:creationId xmlns:a16="http://schemas.microsoft.com/office/drawing/2014/main" id="{2E3E0BEE-34EF-4AAB-A06B-C4AE5F8E9012}"/>
              </a:ext>
            </a:extLst>
          </p:cNvPr>
          <p:cNvSpPr/>
          <p:nvPr/>
        </p:nvSpPr>
        <p:spPr>
          <a:xfrm>
            <a:off x="4596207" y="1926573"/>
            <a:ext cx="1726225" cy="646331"/>
          </a:xfrm>
          <a:prstGeom prst="rect">
            <a:avLst/>
          </a:prstGeom>
        </p:spPr>
        <p:txBody>
          <a:bodyPr wrap="square">
            <a:spAutoFit/>
          </a:bodyPr>
          <a:lstStyle/>
          <a:p>
            <a:r>
              <a:rPr lang="en-GB" sz="3600" b="1" dirty="0">
                <a:solidFill>
                  <a:srgbClr val="FF0000"/>
                </a:solidFill>
                <a:latin typeface="Arial Black" panose="020B0A04020102020204" pitchFamily="34" charset="0"/>
              </a:rPr>
              <a:t>2cm</a:t>
            </a:r>
          </a:p>
        </p:txBody>
      </p:sp>
      <p:sp>
        <p:nvSpPr>
          <p:cNvPr id="7" name="Rectangle 6">
            <a:extLst>
              <a:ext uri="{FF2B5EF4-FFF2-40B4-BE49-F238E27FC236}">
                <a16:creationId xmlns:a16="http://schemas.microsoft.com/office/drawing/2014/main" id="{ECA2D190-EBB6-4C12-8FEC-3BD34DEB68ED}"/>
              </a:ext>
            </a:extLst>
          </p:cNvPr>
          <p:cNvSpPr/>
          <p:nvPr/>
        </p:nvSpPr>
        <p:spPr>
          <a:xfrm>
            <a:off x="3164344" y="4481265"/>
            <a:ext cx="5116771" cy="523220"/>
          </a:xfrm>
          <a:prstGeom prst="rect">
            <a:avLst/>
          </a:prstGeom>
        </p:spPr>
        <p:txBody>
          <a:bodyPr wrap="square">
            <a:spAutoFit/>
          </a:bodyPr>
          <a:lstStyle/>
          <a:p>
            <a:r>
              <a:rPr lang="en-GB" sz="2800" b="1" dirty="0">
                <a:solidFill>
                  <a:srgbClr val="FF0000"/>
                </a:solidFill>
                <a:latin typeface="Arial Black" panose="020B0A04020102020204" pitchFamily="34" charset="0"/>
              </a:rPr>
              <a:t>12cm – 5cm = 7cm</a:t>
            </a:r>
          </a:p>
        </p:txBody>
      </p:sp>
      <p:sp>
        <p:nvSpPr>
          <p:cNvPr id="8" name="Rectangle 7">
            <a:extLst>
              <a:ext uri="{FF2B5EF4-FFF2-40B4-BE49-F238E27FC236}">
                <a16:creationId xmlns:a16="http://schemas.microsoft.com/office/drawing/2014/main" id="{DD653D8D-79BD-4068-9B0C-D4530911B572}"/>
              </a:ext>
            </a:extLst>
          </p:cNvPr>
          <p:cNvSpPr/>
          <p:nvPr/>
        </p:nvSpPr>
        <p:spPr>
          <a:xfrm>
            <a:off x="3164344" y="5100516"/>
            <a:ext cx="3679801" cy="523220"/>
          </a:xfrm>
          <a:prstGeom prst="rect">
            <a:avLst/>
          </a:prstGeom>
        </p:spPr>
        <p:txBody>
          <a:bodyPr wrap="square">
            <a:spAutoFit/>
          </a:bodyPr>
          <a:lstStyle/>
          <a:p>
            <a:r>
              <a:rPr lang="en-GB" sz="2800" b="1" dirty="0">
                <a:solidFill>
                  <a:srgbClr val="FF0000"/>
                </a:solidFill>
                <a:latin typeface="Arial Black" panose="020B0A04020102020204" pitchFamily="34" charset="0"/>
              </a:rPr>
              <a:t>7cm ÷ 2 = 3.5cm</a:t>
            </a:r>
          </a:p>
        </p:txBody>
      </p:sp>
      <p:sp>
        <p:nvSpPr>
          <p:cNvPr id="10" name="Rectangle 9">
            <a:extLst>
              <a:ext uri="{FF2B5EF4-FFF2-40B4-BE49-F238E27FC236}">
                <a16:creationId xmlns:a16="http://schemas.microsoft.com/office/drawing/2014/main" id="{9991FC6B-E87C-4FAA-9213-760F7389D039}"/>
              </a:ext>
            </a:extLst>
          </p:cNvPr>
          <p:cNvSpPr/>
          <p:nvPr/>
        </p:nvSpPr>
        <p:spPr>
          <a:xfrm>
            <a:off x="2541880" y="3242755"/>
            <a:ext cx="1787213" cy="646331"/>
          </a:xfrm>
          <a:prstGeom prst="rect">
            <a:avLst/>
          </a:prstGeom>
        </p:spPr>
        <p:txBody>
          <a:bodyPr wrap="square">
            <a:spAutoFit/>
          </a:bodyPr>
          <a:lstStyle/>
          <a:p>
            <a:r>
              <a:rPr lang="en-GB" sz="3600" b="1" dirty="0">
                <a:solidFill>
                  <a:srgbClr val="FF0000"/>
                </a:solidFill>
                <a:latin typeface="Arial Black" panose="020B0A04020102020204" pitchFamily="34" charset="0"/>
              </a:rPr>
              <a:t>3.5cm</a:t>
            </a:r>
          </a:p>
        </p:txBody>
      </p:sp>
      <p:sp>
        <p:nvSpPr>
          <p:cNvPr id="11" name="Rectangle 10">
            <a:extLst>
              <a:ext uri="{FF2B5EF4-FFF2-40B4-BE49-F238E27FC236}">
                <a16:creationId xmlns:a16="http://schemas.microsoft.com/office/drawing/2014/main" id="{9C38746C-285B-45B8-AD0B-CAF5414597CA}"/>
              </a:ext>
            </a:extLst>
          </p:cNvPr>
          <p:cNvSpPr/>
          <p:nvPr/>
        </p:nvSpPr>
        <p:spPr>
          <a:xfrm>
            <a:off x="4729040" y="3242754"/>
            <a:ext cx="2159567" cy="646331"/>
          </a:xfrm>
          <a:prstGeom prst="rect">
            <a:avLst/>
          </a:prstGeom>
        </p:spPr>
        <p:txBody>
          <a:bodyPr wrap="square">
            <a:spAutoFit/>
          </a:bodyPr>
          <a:lstStyle/>
          <a:p>
            <a:r>
              <a:rPr lang="en-GB" sz="3600" b="1" dirty="0">
                <a:solidFill>
                  <a:srgbClr val="FF0000"/>
                </a:solidFill>
                <a:latin typeface="Arial Black" panose="020B0A04020102020204" pitchFamily="34" charset="0"/>
              </a:rPr>
              <a:t>3.5cm</a:t>
            </a:r>
          </a:p>
        </p:txBody>
      </p:sp>
      <p:sp>
        <p:nvSpPr>
          <p:cNvPr id="12" name="Rectangle 11">
            <a:extLst>
              <a:ext uri="{FF2B5EF4-FFF2-40B4-BE49-F238E27FC236}">
                <a16:creationId xmlns:a16="http://schemas.microsoft.com/office/drawing/2014/main" id="{AF305DAF-DF25-41EA-A232-9675AEDE821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28572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10" grpId="0"/>
      <p:bldP spid="11"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CE302E9-E8F0-4123-A6BB-7D30AE291233}"/>
              </a:ext>
            </a:extLst>
          </p:cNvPr>
          <p:cNvPicPr>
            <a:picLocks noChangeAspect="1"/>
          </p:cNvPicPr>
          <p:nvPr/>
        </p:nvPicPr>
        <p:blipFill>
          <a:blip r:embed="rId3"/>
          <a:stretch>
            <a:fillRect/>
          </a:stretch>
        </p:blipFill>
        <p:spPr>
          <a:xfrm>
            <a:off x="3860254" y="1277595"/>
            <a:ext cx="8142857" cy="4895238"/>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BA22E1-29FE-44B1-B2C7-A655D1C5DB56}"/>
              </a:ext>
            </a:extLst>
          </p:cNvPr>
          <p:cNvSpPr/>
          <p:nvPr/>
        </p:nvSpPr>
        <p:spPr>
          <a:xfrm>
            <a:off x="56122" y="50000"/>
            <a:ext cx="11740925" cy="1569660"/>
          </a:xfrm>
          <a:prstGeom prst="rect">
            <a:avLst/>
          </a:prstGeom>
        </p:spPr>
        <p:txBody>
          <a:bodyPr wrap="square">
            <a:spAutoFit/>
          </a:bodyPr>
          <a:lstStyle/>
          <a:p>
            <a:r>
              <a:rPr lang="en-GB" sz="3200" b="1" dirty="0"/>
              <a:t>Class 6 did a survey of mushrooms growing in a field.</a:t>
            </a:r>
          </a:p>
          <a:p>
            <a:r>
              <a:rPr lang="en-GB" sz="3200" b="1" dirty="0"/>
              <a:t>The diagram shows the distances of mushrooms from the centre of  the field.</a:t>
            </a:r>
          </a:p>
        </p:txBody>
      </p:sp>
      <p:sp>
        <p:nvSpPr>
          <p:cNvPr id="3" name="Rectangle 2">
            <a:extLst>
              <a:ext uri="{FF2B5EF4-FFF2-40B4-BE49-F238E27FC236}">
                <a16:creationId xmlns:a16="http://schemas.microsoft.com/office/drawing/2014/main" id="{5027E028-35AF-4A93-981E-95BD3354F98E}"/>
              </a:ext>
            </a:extLst>
          </p:cNvPr>
          <p:cNvSpPr/>
          <p:nvPr/>
        </p:nvSpPr>
        <p:spPr>
          <a:xfrm>
            <a:off x="56122" y="1512023"/>
            <a:ext cx="4077996" cy="2062103"/>
          </a:xfrm>
          <a:prstGeom prst="rect">
            <a:avLst/>
          </a:prstGeom>
        </p:spPr>
        <p:txBody>
          <a:bodyPr wrap="square">
            <a:spAutoFit/>
          </a:bodyPr>
          <a:lstStyle/>
          <a:p>
            <a:r>
              <a:rPr lang="en-GB" sz="3200" b="1" dirty="0"/>
              <a:t>How many mushrooms were more than 10 metres from the centre?</a:t>
            </a:r>
          </a:p>
        </p:txBody>
      </p:sp>
      <p:sp>
        <p:nvSpPr>
          <p:cNvPr id="5" name="Oval 4">
            <a:extLst>
              <a:ext uri="{FF2B5EF4-FFF2-40B4-BE49-F238E27FC236}">
                <a16:creationId xmlns:a16="http://schemas.microsoft.com/office/drawing/2014/main" id="{80181F99-2D54-4DB0-B96A-947525FB4062}"/>
              </a:ext>
            </a:extLst>
          </p:cNvPr>
          <p:cNvSpPr/>
          <p:nvPr/>
        </p:nvSpPr>
        <p:spPr>
          <a:xfrm>
            <a:off x="5237019" y="2083377"/>
            <a:ext cx="3013364" cy="30029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985B0EEF-500D-490B-8950-0FA47C458A81}"/>
              </a:ext>
            </a:extLst>
          </p:cNvPr>
          <p:cNvSpPr/>
          <p:nvPr/>
        </p:nvSpPr>
        <p:spPr>
          <a:xfrm>
            <a:off x="4549155" y="180662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75772D13-8AFE-4C84-AAD2-993697DE38CD}"/>
              </a:ext>
            </a:extLst>
          </p:cNvPr>
          <p:cNvSpPr/>
          <p:nvPr/>
        </p:nvSpPr>
        <p:spPr>
          <a:xfrm>
            <a:off x="4067242" y="3005229"/>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0D2EF8D6-14BF-4F72-A3E3-40D8712E4235}"/>
              </a:ext>
            </a:extLst>
          </p:cNvPr>
          <p:cNvSpPr/>
          <p:nvPr/>
        </p:nvSpPr>
        <p:spPr>
          <a:xfrm>
            <a:off x="3869672" y="334438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EC6C5DF7-3403-41B9-B55F-C47C52D18A02}"/>
              </a:ext>
            </a:extLst>
          </p:cNvPr>
          <p:cNvSpPr/>
          <p:nvPr/>
        </p:nvSpPr>
        <p:spPr>
          <a:xfrm>
            <a:off x="4138237" y="3883962"/>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6DC1C63-00C4-42DF-B070-C30DB9082BA3}"/>
              </a:ext>
            </a:extLst>
          </p:cNvPr>
          <p:cNvSpPr/>
          <p:nvPr/>
        </p:nvSpPr>
        <p:spPr>
          <a:xfrm>
            <a:off x="4689767" y="5259107"/>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798018F3-2C50-4E71-9E40-7DF78586A288}"/>
              </a:ext>
            </a:extLst>
          </p:cNvPr>
          <p:cNvSpPr/>
          <p:nvPr/>
        </p:nvSpPr>
        <p:spPr>
          <a:xfrm>
            <a:off x="5340537" y="4674787"/>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C1E5B22B-74B2-47FA-AF86-FF122E975843}"/>
              </a:ext>
            </a:extLst>
          </p:cNvPr>
          <p:cNvSpPr/>
          <p:nvPr/>
        </p:nvSpPr>
        <p:spPr>
          <a:xfrm>
            <a:off x="5310924" y="5146152"/>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C885D6DE-2058-4B01-B17C-7DF0A154844B}"/>
              </a:ext>
            </a:extLst>
          </p:cNvPr>
          <p:cNvSpPr/>
          <p:nvPr/>
        </p:nvSpPr>
        <p:spPr>
          <a:xfrm>
            <a:off x="5985723" y="494145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C7151D-9D00-4ACB-90F8-44427D69822C}"/>
              </a:ext>
            </a:extLst>
          </p:cNvPr>
          <p:cNvSpPr/>
          <p:nvPr/>
        </p:nvSpPr>
        <p:spPr>
          <a:xfrm>
            <a:off x="5887513" y="5258668"/>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95A1471E-C07C-4042-B206-F35984CEAC95}"/>
              </a:ext>
            </a:extLst>
          </p:cNvPr>
          <p:cNvSpPr/>
          <p:nvPr/>
        </p:nvSpPr>
        <p:spPr>
          <a:xfrm>
            <a:off x="5820641" y="578809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355CF0CC-338A-444D-9F3F-148F4D2D0A55}"/>
              </a:ext>
            </a:extLst>
          </p:cNvPr>
          <p:cNvSpPr/>
          <p:nvPr/>
        </p:nvSpPr>
        <p:spPr>
          <a:xfrm>
            <a:off x="6319733" y="5938993"/>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Oval 17">
            <a:extLst>
              <a:ext uri="{FF2B5EF4-FFF2-40B4-BE49-F238E27FC236}">
                <a16:creationId xmlns:a16="http://schemas.microsoft.com/office/drawing/2014/main" id="{960051E2-A224-40CB-B8BC-0F839C5EA6AF}"/>
              </a:ext>
            </a:extLst>
          </p:cNvPr>
          <p:cNvSpPr/>
          <p:nvPr/>
        </p:nvSpPr>
        <p:spPr>
          <a:xfrm>
            <a:off x="6544620" y="548614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69FE9DD2-E94E-4D60-8231-F2A559F720E0}"/>
              </a:ext>
            </a:extLst>
          </p:cNvPr>
          <p:cNvSpPr/>
          <p:nvPr/>
        </p:nvSpPr>
        <p:spPr>
          <a:xfrm>
            <a:off x="7113719" y="498807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31296121-A074-4D34-902E-50500967EFFB}"/>
              </a:ext>
            </a:extLst>
          </p:cNvPr>
          <p:cNvSpPr/>
          <p:nvPr/>
        </p:nvSpPr>
        <p:spPr>
          <a:xfrm>
            <a:off x="8410523" y="388760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10CDAA58-787E-4636-A576-E658007BA591}"/>
              </a:ext>
            </a:extLst>
          </p:cNvPr>
          <p:cNvSpPr/>
          <p:nvPr/>
        </p:nvSpPr>
        <p:spPr>
          <a:xfrm>
            <a:off x="310888" y="3574126"/>
            <a:ext cx="28871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mushrooms</a:t>
            </a:r>
          </a:p>
        </p:txBody>
      </p:sp>
    </p:spTree>
    <p:extLst>
      <p:ext uri="{BB962C8B-B14F-4D97-AF65-F5344CB8AC3E}">
        <p14:creationId xmlns:p14="http://schemas.microsoft.com/office/powerpoint/2010/main" val="1465076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fade">
                                      <p:cBhvr>
                                        <p:cTn id="57" dur="500"/>
                                        <p:tgtEl>
                                          <p:spTgt spid="1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7"/>
                                        </p:tgtEl>
                                        <p:attrNameLst>
                                          <p:attrName>style.visibility</p:attrName>
                                        </p:attrNameLst>
                                      </p:cBhvr>
                                      <p:to>
                                        <p:strVal val="visible"/>
                                      </p:to>
                                    </p:set>
                                    <p:animEffect transition="in" filter="fade">
                                      <p:cBhvr>
                                        <p:cTn id="62" dur="500"/>
                                        <p:tgtEl>
                                          <p:spTgt spid="1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fade">
                                      <p:cBhvr>
                                        <p:cTn id="77" dur="500"/>
                                        <p:tgtEl>
                                          <p:spTgt spid="2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1"/>
                                        </p:tgtEl>
                                        <p:attrNameLst>
                                          <p:attrName>style.visibility</p:attrName>
                                        </p:attrNameLst>
                                      </p:cBhvr>
                                      <p:to>
                                        <p:strVal val="visible"/>
                                      </p:to>
                                    </p:set>
                                    <p:animEffect transition="in" filter="fade">
                                      <p:cBhvr>
                                        <p:cTn id="8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CE302E9-E8F0-4123-A6BB-7D30AE291233}"/>
              </a:ext>
            </a:extLst>
          </p:cNvPr>
          <p:cNvPicPr>
            <a:picLocks noChangeAspect="1"/>
          </p:cNvPicPr>
          <p:nvPr/>
        </p:nvPicPr>
        <p:blipFill>
          <a:blip r:embed="rId3"/>
          <a:stretch>
            <a:fillRect/>
          </a:stretch>
        </p:blipFill>
        <p:spPr>
          <a:xfrm>
            <a:off x="3860254" y="1277595"/>
            <a:ext cx="8142857" cy="4895238"/>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BA22E1-29FE-44B1-B2C7-A655D1C5DB56}"/>
              </a:ext>
            </a:extLst>
          </p:cNvPr>
          <p:cNvSpPr/>
          <p:nvPr/>
        </p:nvSpPr>
        <p:spPr>
          <a:xfrm>
            <a:off x="56122" y="50000"/>
            <a:ext cx="11740925" cy="1569660"/>
          </a:xfrm>
          <a:prstGeom prst="rect">
            <a:avLst/>
          </a:prstGeom>
        </p:spPr>
        <p:txBody>
          <a:bodyPr wrap="square">
            <a:spAutoFit/>
          </a:bodyPr>
          <a:lstStyle/>
          <a:p>
            <a:r>
              <a:rPr lang="en-GB" sz="3200" b="1" dirty="0"/>
              <a:t>Class 6 did a survey of mushrooms growing in a field.</a:t>
            </a:r>
          </a:p>
          <a:p>
            <a:r>
              <a:rPr lang="en-GB" sz="3200" b="1" dirty="0"/>
              <a:t>The diagram shows the distances of mushrooms from the centre of  the field.</a:t>
            </a:r>
          </a:p>
        </p:txBody>
      </p:sp>
      <p:sp>
        <p:nvSpPr>
          <p:cNvPr id="3" name="Rectangle 2">
            <a:extLst>
              <a:ext uri="{FF2B5EF4-FFF2-40B4-BE49-F238E27FC236}">
                <a16:creationId xmlns:a16="http://schemas.microsoft.com/office/drawing/2014/main" id="{5027E028-35AF-4A93-981E-95BD3354F98E}"/>
              </a:ext>
            </a:extLst>
          </p:cNvPr>
          <p:cNvSpPr/>
          <p:nvPr/>
        </p:nvSpPr>
        <p:spPr>
          <a:xfrm>
            <a:off x="56122" y="1512023"/>
            <a:ext cx="4077996" cy="2062103"/>
          </a:xfrm>
          <a:prstGeom prst="rect">
            <a:avLst/>
          </a:prstGeom>
        </p:spPr>
        <p:txBody>
          <a:bodyPr wrap="square">
            <a:spAutoFit/>
          </a:bodyPr>
          <a:lstStyle/>
          <a:p>
            <a:r>
              <a:rPr lang="en-US" sz="3200" b="1" dirty="0"/>
              <a:t>What fraction of the mushrooms were less than 10 </a:t>
            </a:r>
            <a:r>
              <a:rPr lang="en-US" sz="3200" b="1" dirty="0" err="1"/>
              <a:t>metres</a:t>
            </a:r>
            <a:r>
              <a:rPr lang="en-US" sz="3200" b="1" dirty="0"/>
              <a:t> from  the </a:t>
            </a:r>
            <a:r>
              <a:rPr lang="en-US" sz="3200" b="1" dirty="0" err="1"/>
              <a:t>centre</a:t>
            </a:r>
            <a:r>
              <a:rPr lang="en-US" sz="3200" b="1" dirty="0"/>
              <a:t>?</a:t>
            </a:r>
            <a:endParaRPr lang="en-GB" sz="3200" b="1" dirty="0"/>
          </a:p>
        </p:txBody>
      </p:sp>
      <p:sp>
        <p:nvSpPr>
          <p:cNvPr id="6" name="Oval 5">
            <a:extLst>
              <a:ext uri="{FF2B5EF4-FFF2-40B4-BE49-F238E27FC236}">
                <a16:creationId xmlns:a16="http://schemas.microsoft.com/office/drawing/2014/main" id="{07B7FF43-B22E-4C1B-859C-E585F1E240E8}"/>
              </a:ext>
            </a:extLst>
          </p:cNvPr>
          <p:cNvSpPr/>
          <p:nvPr/>
        </p:nvSpPr>
        <p:spPr>
          <a:xfrm>
            <a:off x="5237019" y="2083377"/>
            <a:ext cx="3013364" cy="30029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F5E4CD4-E563-4C13-A5DF-425F01F5B042}"/>
              </a:ext>
            </a:extLst>
          </p:cNvPr>
          <p:cNvSpPr/>
          <p:nvPr/>
        </p:nvSpPr>
        <p:spPr>
          <a:xfrm>
            <a:off x="5518567" y="2997020"/>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5919D1F8-F78D-4F22-94C2-17447FEE417A}"/>
              </a:ext>
            </a:extLst>
          </p:cNvPr>
          <p:cNvSpPr/>
          <p:nvPr/>
        </p:nvSpPr>
        <p:spPr>
          <a:xfrm>
            <a:off x="6072948" y="4448021"/>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E4D82938-FB0C-4130-A7DB-2F2955FA28CF}"/>
              </a:ext>
            </a:extLst>
          </p:cNvPr>
          <p:cNvSpPr/>
          <p:nvPr/>
        </p:nvSpPr>
        <p:spPr>
          <a:xfrm>
            <a:off x="6239713" y="381242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1511EC58-50F8-434D-8F2E-CA36D7FC0336}"/>
              </a:ext>
            </a:extLst>
          </p:cNvPr>
          <p:cNvSpPr/>
          <p:nvPr/>
        </p:nvSpPr>
        <p:spPr>
          <a:xfrm>
            <a:off x="6538516" y="2500866"/>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BD78F6DD-E3B1-4FE8-9801-7AD3DC3977BB}"/>
              </a:ext>
            </a:extLst>
          </p:cNvPr>
          <p:cNvSpPr/>
          <p:nvPr/>
        </p:nvSpPr>
        <p:spPr>
          <a:xfrm>
            <a:off x="6789566" y="2991981"/>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473A2D5F-2848-4B72-8DD6-727296147F02}"/>
              </a:ext>
            </a:extLst>
          </p:cNvPr>
          <p:cNvSpPr/>
          <p:nvPr/>
        </p:nvSpPr>
        <p:spPr>
          <a:xfrm>
            <a:off x="6941112" y="473460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47837D12-4B0F-463B-8201-67785FFCF093}"/>
              </a:ext>
            </a:extLst>
          </p:cNvPr>
          <p:cNvSpPr/>
          <p:nvPr/>
        </p:nvSpPr>
        <p:spPr>
          <a:xfrm>
            <a:off x="7719070" y="3623900"/>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66CA6114-C0D6-42BA-B4D1-5E223B7F9E52}"/>
              </a:ext>
            </a:extLst>
          </p:cNvPr>
          <p:cNvSpPr/>
          <p:nvPr/>
        </p:nvSpPr>
        <p:spPr>
          <a:xfrm>
            <a:off x="310887" y="3574126"/>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less than 10 m</a:t>
            </a:r>
          </a:p>
        </p:txBody>
      </p:sp>
      <p:sp>
        <p:nvSpPr>
          <p:cNvPr id="15" name="Rectangle 14">
            <a:extLst>
              <a:ext uri="{FF2B5EF4-FFF2-40B4-BE49-F238E27FC236}">
                <a16:creationId xmlns:a16="http://schemas.microsoft.com/office/drawing/2014/main" id="{3A115EB0-8FD3-429E-B3B1-514BCDCCD447}"/>
              </a:ext>
            </a:extLst>
          </p:cNvPr>
          <p:cNvSpPr/>
          <p:nvPr/>
        </p:nvSpPr>
        <p:spPr>
          <a:xfrm>
            <a:off x="310887" y="4149829"/>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more than 10 m</a:t>
            </a:r>
          </a:p>
        </p:txBody>
      </p:sp>
      <p:sp>
        <p:nvSpPr>
          <p:cNvPr id="16" name="Rectangle 15">
            <a:extLst>
              <a:ext uri="{FF2B5EF4-FFF2-40B4-BE49-F238E27FC236}">
                <a16:creationId xmlns:a16="http://schemas.microsoft.com/office/drawing/2014/main" id="{1BB6F5AA-9D77-4C66-B7F1-EFA9805D78CE}"/>
              </a:ext>
            </a:extLst>
          </p:cNvPr>
          <p:cNvSpPr/>
          <p:nvPr/>
        </p:nvSpPr>
        <p:spPr>
          <a:xfrm>
            <a:off x="310887" y="4742243"/>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21 altogether</a:t>
            </a:r>
          </a:p>
        </p:txBody>
      </p:sp>
      <p:cxnSp>
        <p:nvCxnSpPr>
          <p:cNvPr id="21" name="Straight Connector 20">
            <a:extLst>
              <a:ext uri="{FF2B5EF4-FFF2-40B4-BE49-F238E27FC236}">
                <a16:creationId xmlns:a16="http://schemas.microsoft.com/office/drawing/2014/main" id="{F1294939-BD5E-4F98-BB08-345FEF47FC0F}"/>
              </a:ext>
            </a:extLst>
          </p:cNvPr>
          <p:cNvCxnSpPr>
            <a:cxnSpLocks/>
          </p:cNvCxnSpPr>
          <p:nvPr/>
        </p:nvCxnSpPr>
        <p:spPr>
          <a:xfrm>
            <a:off x="2849409" y="569169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1D634D5-E102-4226-886D-BE39B9D78FE3}"/>
              </a:ext>
            </a:extLst>
          </p:cNvPr>
          <p:cNvCxnSpPr>
            <a:cxnSpLocks/>
          </p:cNvCxnSpPr>
          <p:nvPr/>
        </p:nvCxnSpPr>
        <p:spPr>
          <a:xfrm>
            <a:off x="4185343" y="5691692"/>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FCE8904-858E-4ECC-8B90-3598C44FAFE3}"/>
              </a:ext>
            </a:extLst>
          </p:cNvPr>
          <p:cNvSpPr txBox="1"/>
          <p:nvPr/>
        </p:nvSpPr>
        <p:spPr>
          <a:xfrm>
            <a:off x="3042258" y="516273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4" name="TextBox 23">
            <a:extLst>
              <a:ext uri="{FF2B5EF4-FFF2-40B4-BE49-F238E27FC236}">
                <a16:creationId xmlns:a16="http://schemas.microsoft.com/office/drawing/2014/main" id="{449CB9A0-33DB-468D-87A0-E2D21D782457}"/>
              </a:ext>
            </a:extLst>
          </p:cNvPr>
          <p:cNvSpPr txBox="1"/>
          <p:nvPr/>
        </p:nvSpPr>
        <p:spPr>
          <a:xfrm>
            <a:off x="2814182" y="563907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sp>
        <p:nvSpPr>
          <p:cNvPr id="25" name="TextBox 24">
            <a:extLst>
              <a:ext uri="{FF2B5EF4-FFF2-40B4-BE49-F238E27FC236}">
                <a16:creationId xmlns:a16="http://schemas.microsoft.com/office/drawing/2014/main" id="{C0C71A38-02D1-42D3-B5DA-02AA806A3EC4}"/>
              </a:ext>
            </a:extLst>
          </p:cNvPr>
          <p:cNvSpPr txBox="1"/>
          <p:nvPr/>
        </p:nvSpPr>
        <p:spPr>
          <a:xfrm>
            <a:off x="4171048" y="5633166"/>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6" name="TextBox 25">
            <a:extLst>
              <a:ext uri="{FF2B5EF4-FFF2-40B4-BE49-F238E27FC236}">
                <a16:creationId xmlns:a16="http://schemas.microsoft.com/office/drawing/2014/main" id="{E78B2D72-E651-4B8A-838C-1B4607FF27B2}"/>
              </a:ext>
            </a:extLst>
          </p:cNvPr>
          <p:cNvSpPr txBox="1"/>
          <p:nvPr/>
        </p:nvSpPr>
        <p:spPr>
          <a:xfrm>
            <a:off x="3727582" y="537948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Arc 26">
            <a:extLst>
              <a:ext uri="{FF2B5EF4-FFF2-40B4-BE49-F238E27FC236}">
                <a16:creationId xmlns:a16="http://schemas.microsoft.com/office/drawing/2014/main" id="{12EB1E67-6275-40CE-8C16-2233DBD482E4}"/>
              </a:ext>
            </a:extLst>
          </p:cNvPr>
          <p:cNvSpPr/>
          <p:nvPr/>
        </p:nvSpPr>
        <p:spPr>
          <a:xfrm rot="16200000">
            <a:off x="3464341" y="4664999"/>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Arc 27">
            <a:extLst>
              <a:ext uri="{FF2B5EF4-FFF2-40B4-BE49-F238E27FC236}">
                <a16:creationId xmlns:a16="http://schemas.microsoft.com/office/drawing/2014/main" id="{0B46D6FF-7D2D-43A8-B923-E67EB0382969}"/>
              </a:ext>
            </a:extLst>
          </p:cNvPr>
          <p:cNvSpPr/>
          <p:nvPr/>
        </p:nvSpPr>
        <p:spPr>
          <a:xfrm rot="5400000">
            <a:off x="3454054" y="559211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TextBox 28">
            <a:extLst>
              <a:ext uri="{FF2B5EF4-FFF2-40B4-BE49-F238E27FC236}">
                <a16:creationId xmlns:a16="http://schemas.microsoft.com/office/drawing/2014/main" id="{18EAFC0C-4E18-45F7-963F-3AB1E107369B}"/>
              </a:ext>
            </a:extLst>
          </p:cNvPr>
          <p:cNvSpPr txBox="1"/>
          <p:nvPr/>
        </p:nvSpPr>
        <p:spPr>
          <a:xfrm>
            <a:off x="3584644" y="612749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7</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CA79F866-C2C1-4522-8FB7-F4FB215057E6}"/>
              </a:ext>
            </a:extLst>
          </p:cNvPr>
          <p:cNvSpPr txBox="1"/>
          <p:nvPr/>
        </p:nvSpPr>
        <p:spPr>
          <a:xfrm>
            <a:off x="3584643" y="483318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7</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A200D820-700C-4F8B-BF75-B129BDDF50BD}"/>
              </a:ext>
            </a:extLst>
          </p:cNvPr>
          <p:cNvSpPr txBox="1"/>
          <p:nvPr/>
        </p:nvSpPr>
        <p:spPr>
          <a:xfrm>
            <a:off x="4169765" y="518712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1220206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6"/>
                                        </p:tgtEl>
                                        <p:attrNameLst>
                                          <p:attrName>style.visibility</p:attrName>
                                        </p:attrNameLst>
                                      </p:cBhvr>
                                      <p:to>
                                        <p:strVal val="visible"/>
                                      </p:to>
                                    </p:set>
                                    <p:animEffect transition="in" filter="fade">
                                      <p:cBhvr>
                                        <p:cTn id="71" dur="500"/>
                                        <p:tgtEl>
                                          <p:spTgt spid="26"/>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500"/>
                                        <p:tgtEl>
                                          <p:spTgt spid="2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7"/>
                                        </p:tgtEl>
                                        <p:attrNameLst>
                                          <p:attrName>style.visibility</p:attrName>
                                        </p:attrNameLst>
                                      </p:cBhvr>
                                      <p:to>
                                        <p:strVal val="visible"/>
                                      </p:to>
                                    </p:set>
                                    <p:animEffect transition="in" filter="fade">
                                      <p:cBhvr>
                                        <p:cTn id="82" dur="500"/>
                                        <p:tgtEl>
                                          <p:spTgt spid="27"/>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fade">
                                      <p:cBhvr>
                                        <p:cTn id="85" dur="500"/>
                                        <p:tgtEl>
                                          <p:spTgt spid="30"/>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1"/>
                                        </p:tgtEl>
                                        <p:attrNameLst>
                                          <p:attrName>style.visibility</p:attrName>
                                        </p:attrNameLst>
                                      </p:cBhvr>
                                      <p:to>
                                        <p:strVal val="visible"/>
                                      </p:to>
                                    </p:set>
                                    <p:animEffect transition="in" filter="fade">
                                      <p:cBhvr>
                                        <p:cTn id="90" dur="500"/>
                                        <p:tgtEl>
                                          <p:spTgt spid="31"/>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p:bldP spid="15" grpId="0"/>
      <p:bldP spid="16" grpId="0"/>
      <p:bldP spid="23" grpId="0"/>
      <p:bldP spid="24" grpId="0"/>
      <p:bldP spid="25" grpId="0"/>
      <p:bldP spid="26" grpId="0"/>
      <p:bldP spid="27" grpId="0" animBg="1"/>
      <p:bldP spid="28" grpId="0" animBg="1"/>
      <p:bldP spid="29" grpId="0"/>
      <p:bldP spid="30" grpId="0"/>
      <p:bldP spid="31" grpId="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7E7E9FD-0F06-4BE8-97A7-0AE4A87FD7BB}"/>
              </a:ext>
            </a:extLst>
          </p:cNvPr>
          <p:cNvSpPr/>
          <p:nvPr/>
        </p:nvSpPr>
        <p:spPr>
          <a:xfrm>
            <a:off x="103032" y="51516"/>
            <a:ext cx="3876541" cy="452431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quadrilateral on a square grid.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quadrilateral is translated so that point A moves to point B. Draw the quadrilateral in its new position.</a:t>
            </a:r>
          </a:p>
        </p:txBody>
      </p:sp>
      <p:pic>
        <p:nvPicPr>
          <p:cNvPr id="3" name="Picture 2" descr="https://app.doublestruck.eu/content/K2_REAS/HTML/Q/Q10A24_files/image001.jpg">
            <a:extLst>
              <a:ext uri="{FF2B5EF4-FFF2-40B4-BE49-F238E27FC236}">
                <a16:creationId xmlns:a16="http://schemas.microsoft.com/office/drawing/2014/main" id="{66702461-45C3-4E17-A01E-628C8FFDF3B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957762" y="143770"/>
            <a:ext cx="7100888" cy="6570460"/>
          </a:xfrm>
          <a:prstGeom prst="rect">
            <a:avLst/>
          </a:prstGeom>
          <a:noFill/>
          <a:ln>
            <a:noFill/>
          </a:ln>
        </p:spPr>
      </p:pic>
      <p:sp>
        <p:nvSpPr>
          <p:cNvPr id="4" name="Rectangle 3">
            <a:extLst>
              <a:ext uri="{FF2B5EF4-FFF2-40B4-BE49-F238E27FC236}">
                <a16:creationId xmlns:a16="http://schemas.microsoft.com/office/drawing/2014/main" id="{FC702D75-0025-4B8B-BB4A-B2E17E6A390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5" name="Group 4">
            <a:extLst>
              <a:ext uri="{FF2B5EF4-FFF2-40B4-BE49-F238E27FC236}">
                <a16:creationId xmlns:a16="http://schemas.microsoft.com/office/drawing/2014/main" id="{BB5B76FB-B731-4E21-95E9-379A1CC14A1E}"/>
              </a:ext>
            </a:extLst>
          </p:cNvPr>
          <p:cNvGrpSpPr/>
          <p:nvPr/>
        </p:nvGrpSpPr>
        <p:grpSpPr>
          <a:xfrm flipH="1">
            <a:off x="8508206" y="4093028"/>
            <a:ext cx="693851" cy="1969383"/>
            <a:chOff x="6214610" y="4480147"/>
            <a:chExt cx="2176356" cy="750860"/>
          </a:xfrm>
        </p:grpSpPr>
        <p:cxnSp>
          <p:nvCxnSpPr>
            <p:cNvPr id="6" name="Straight Connector 5">
              <a:extLst>
                <a:ext uri="{FF2B5EF4-FFF2-40B4-BE49-F238E27FC236}">
                  <a16:creationId xmlns:a16="http://schemas.microsoft.com/office/drawing/2014/main" id="{FD0AC3F8-9B6E-4997-9C38-337541212A0B}"/>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E570A98-9C5B-4C71-ACF7-280E478A0B29}"/>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1025CBA5-3A2F-47ED-A1D4-C3908D48A3BF}"/>
              </a:ext>
            </a:extLst>
          </p:cNvPr>
          <p:cNvSpPr/>
          <p:nvPr/>
        </p:nvSpPr>
        <p:spPr>
          <a:xfrm>
            <a:off x="9128605" y="4017824"/>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C7A0F029-11A2-4A4A-9494-DFBF3EF33994}"/>
              </a:ext>
            </a:extLst>
          </p:cNvPr>
          <p:cNvGrpSpPr/>
          <p:nvPr/>
        </p:nvGrpSpPr>
        <p:grpSpPr>
          <a:xfrm flipH="1">
            <a:off x="10605520" y="2123645"/>
            <a:ext cx="693851" cy="1969383"/>
            <a:chOff x="6214610" y="4480147"/>
            <a:chExt cx="2176356" cy="750860"/>
          </a:xfrm>
        </p:grpSpPr>
        <p:cxnSp>
          <p:nvCxnSpPr>
            <p:cNvPr id="10" name="Straight Connector 9">
              <a:extLst>
                <a:ext uri="{FF2B5EF4-FFF2-40B4-BE49-F238E27FC236}">
                  <a16:creationId xmlns:a16="http://schemas.microsoft.com/office/drawing/2014/main" id="{261EEBE1-5399-4E77-BE74-D53691C9ACCF}"/>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ABF03B5-0037-46FC-A49D-80A199F7956D}"/>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CBEF1295-F1C4-4F15-A10C-BC56C8EEEC42}"/>
              </a:ext>
            </a:extLst>
          </p:cNvPr>
          <p:cNvSpPr/>
          <p:nvPr/>
        </p:nvSpPr>
        <p:spPr>
          <a:xfrm>
            <a:off x="11225919" y="2048441"/>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3" name="Group 12">
            <a:extLst>
              <a:ext uri="{FF2B5EF4-FFF2-40B4-BE49-F238E27FC236}">
                <a16:creationId xmlns:a16="http://schemas.microsoft.com/office/drawing/2014/main" id="{16D46A0A-970D-491D-9C44-BD232F314389}"/>
              </a:ext>
            </a:extLst>
          </p:cNvPr>
          <p:cNvGrpSpPr/>
          <p:nvPr/>
        </p:nvGrpSpPr>
        <p:grpSpPr>
          <a:xfrm>
            <a:off x="7798593" y="3429000"/>
            <a:ext cx="1404087" cy="664028"/>
            <a:chOff x="6214610" y="4480147"/>
            <a:chExt cx="2176356" cy="750860"/>
          </a:xfrm>
        </p:grpSpPr>
        <p:cxnSp>
          <p:nvCxnSpPr>
            <p:cNvPr id="14" name="Straight Connector 13">
              <a:extLst>
                <a:ext uri="{FF2B5EF4-FFF2-40B4-BE49-F238E27FC236}">
                  <a16:creationId xmlns:a16="http://schemas.microsoft.com/office/drawing/2014/main" id="{626E892D-D9C1-42D6-90B3-E5FF4C9555F2}"/>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68D72F7-8E9B-496B-8EE6-D877089AD0CD}"/>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81DC22FA-41BF-452B-BB4B-AA1445D2E331}"/>
              </a:ext>
            </a:extLst>
          </p:cNvPr>
          <p:cNvSpPr/>
          <p:nvPr/>
        </p:nvSpPr>
        <p:spPr>
          <a:xfrm>
            <a:off x="7725141" y="3353795"/>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8C891BEF-D98A-402A-86E9-DDE3637711F7}"/>
              </a:ext>
            </a:extLst>
          </p:cNvPr>
          <p:cNvGrpSpPr/>
          <p:nvPr/>
        </p:nvGrpSpPr>
        <p:grpSpPr>
          <a:xfrm>
            <a:off x="9895284" y="1494468"/>
            <a:ext cx="1404087" cy="664028"/>
            <a:chOff x="6214610" y="4480147"/>
            <a:chExt cx="2176356" cy="750860"/>
          </a:xfrm>
        </p:grpSpPr>
        <p:cxnSp>
          <p:nvCxnSpPr>
            <p:cNvPr id="18" name="Straight Connector 17">
              <a:extLst>
                <a:ext uri="{FF2B5EF4-FFF2-40B4-BE49-F238E27FC236}">
                  <a16:creationId xmlns:a16="http://schemas.microsoft.com/office/drawing/2014/main" id="{9C7E0558-192F-42A9-A7C0-062375D55C19}"/>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6CEC7C2-80B1-48EB-8014-A41F6BD9C85B}"/>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Oval 19">
            <a:extLst>
              <a:ext uri="{FF2B5EF4-FFF2-40B4-BE49-F238E27FC236}">
                <a16:creationId xmlns:a16="http://schemas.microsoft.com/office/drawing/2014/main" id="{9D3A533E-D267-4F12-ACA9-7DAD68B7AB77}"/>
              </a:ext>
            </a:extLst>
          </p:cNvPr>
          <p:cNvSpPr/>
          <p:nvPr/>
        </p:nvSpPr>
        <p:spPr>
          <a:xfrm>
            <a:off x="9821832" y="141926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1" name="Group 20">
            <a:extLst>
              <a:ext uri="{FF2B5EF4-FFF2-40B4-BE49-F238E27FC236}">
                <a16:creationId xmlns:a16="http://schemas.microsoft.com/office/drawing/2014/main" id="{0A67A920-08C9-432D-9782-3FB5A7E80B6B}"/>
              </a:ext>
            </a:extLst>
          </p:cNvPr>
          <p:cNvGrpSpPr/>
          <p:nvPr/>
        </p:nvGrpSpPr>
        <p:grpSpPr>
          <a:xfrm flipH="1">
            <a:off x="5716908" y="3429000"/>
            <a:ext cx="2081669" cy="1294691"/>
            <a:chOff x="6214610" y="4480147"/>
            <a:chExt cx="2176356" cy="750860"/>
          </a:xfrm>
        </p:grpSpPr>
        <p:cxnSp>
          <p:nvCxnSpPr>
            <p:cNvPr id="22" name="Straight Connector 21">
              <a:extLst>
                <a:ext uri="{FF2B5EF4-FFF2-40B4-BE49-F238E27FC236}">
                  <a16:creationId xmlns:a16="http://schemas.microsoft.com/office/drawing/2014/main" id="{C2BDAF11-8951-49FB-9FD4-EF80BDE92EE8}"/>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D3246C2-1C7D-42B3-B755-76ED2AF43B5E}"/>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Oval 23">
            <a:extLst>
              <a:ext uri="{FF2B5EF4-FFF2-40B4-BE49-F238E27FC236}">
                <a16:creationId xmlns:a16="http://schemas.microsoft.com/office/drawing/2014/main" id="{79BD2C94-8D6D-4DD2-BE38-A138B70463BA}"/>
              </a:ext>
            </a:extLst>
          </p:cNvPr>
          <p:cNvSpPr/>
          <p:nvPr/>
        </p:nvSpPr>
        <p:spPr>
          <a:xfrm>
            <a:off x="5646914" y="4648487"/>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5" name="Group 24">
            <a:extLst>
              <a:ext uri="{FF2B5EF4-FFF2-40B4-BE49-F238E27FC236}">
                <a16:creationId xmlns:a16="http://schemas.microsoft.com/office/drawing/2014/main" id="{6142E6C3-F9D3-4A82-8748-D584FAEB4A09}"/>
              </a:ext>
            </a:extLst>
          </p:cNvPr>
          <p:cNvGrpSpPr/>
          <p:nvPr/>
        </p:nvGrpSpPr>
        <p:grpSpPr>
          <a:xfrm flipH="1">
            <a:off x="7813614" y="1483549"/>
            <a:ext cx="2081669" cy="1294691"/>
            <a:chOff x="6214610" y="4480147"/>
            <a:chExt cx="2176356" cy="750860"/>
          </a:xfrm>
        </p:grpSpPr>
        <p:cxnSp>
          <p:nvCxnSpPr>
            <p:cNvPr id="26" name="Straight Connector 25">
              <a:extLst>
                <a:ext uri="{FF2B5EF4-FFF2-40B4-BE49-F238E27FC236}">
                  <a16:creationId xmlns:a16="http://schemas.microsoft.com/office/drawing/2014/main" id="{9500BE10-70BD-4D33-A1AF-E943BF29F70F}"/>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C81A1F5-8F6E-40C4-B3A5-116D60B0ADAC}"/>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 name="Oval 27">
            <a:extLst>
              <a:ext uri="{FF2B5EF4-FFF2-40B4-BE49-F238E27FC236}">
                <a16:creationId xmlns:a16="http://schemas.microsoft.com/office/drawing/2014/main" id="{9F46A447-5A8D-42D7-B84C-D094394FCC67}"/>
              </a:ext>
            </a:extLst>
          </p:cNvPr>
          <p:cNvSpPr/>
          <p:nvPr/>
        </p:nvSpPr>
        <p:spPr>
          <a:xfrm>
            <a:off x="7743620" y="269131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9" name="Straight Connector 28">
            <a:extLst>
              <a:ext uri="{FF2B5EF4-FFF2-40B4-BE49-F238E27FC236}">
                <a16:creationId xmlns:a16="http://schemas.microsoft.com/office/drawing/2014/main" id="{752FC352-8894-40DC-8E6C-0D38FE2078E1}"/>
              </a:ext>
            </a:extLst>
          </p:cNvPr>
          <p:cNvCxnSpPr>
            <a:cxnSpLocks/>
            <a:endCxn id="12" idx="3"/>
          </p:cNvCxnSpPr>
          <p:nvPr/>
        </p:nvCxnSpPr>
        <p:spPr>
          <a:xfrm flipV="1">
            <a:off x="10605521" y="2176822"/>
            <a:ext cx="641911" cy="19049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5597ED4-6F95-4D96-8202-DAE4B8952DA3}"/>
              </a:ext>
            </a:extLst>
          </p:cNvPr>
          <p:cNvCxnSpPr>
            <a:cxnSpLocks/>
            <a:stCxn id="20" idx="5"/>
            <a:endCxn id="12" idx="1"/>
          </p:cNvCxnSpPr>
          <p:nvPr/>
        </p:nvCxnSpPr>
        <p:spPr>
          <a:xfrm>
            <a:off x="9947222" y="1547644"/>
            <a:ext cx="1300210" cy="52282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AC9819A-3FC7-46B1-AE8F-689AA9362605}"/>
              </a:ext>
            </a:extLst>
          </p:cNvPr>
          <p:cNvCxnSpPr>
            <a:cxnSpLocks/>
            <a:stCxn id="20" idx="3"/>
            <a:endCxn id="28" idx="7"/>
          </p:cNvCxnSpPr>
          <p:nvPr/>
        </p:nvCxnSpPr>
        <p:spPr>
          <a:xfrm flipH="1">
            <a:off x="7869010" y="1547644"/>
            <a:ext cx="1974335" cy="116569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7EF02AC-2AEC-4A48-AFFA-EBDF97484A81}"/>
              </a:ext>
            </a:extLst>
          </p:cNvPr>
          <p:cNvCxnSpPr>
            <a:cxnSpLocks/>
            <a:endCxn id="28" idx="5"/>
          </p:cNvCxnSpPr>
          <p:nvPr/>
        </p:nvCxnSpPr>
        <p:spPr>
          <a:xfrm flipH="1" flipV="1">
            <a:off x="7869010" y="2819694"/>
            <a:ext cx="2684574" cy="12508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92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9"/>
                                        </p:tgtEl>
                                      </p:cBhvr>
                                    </p:animEffect>
                                    <p:set>
                                      <p:cBhvr>
                                        <p:cTn id="30" dur="1" fill="hold">
                                          <p:stCondLst>
                                            <p:cond delay="499"/>
                                          </p:stCondLst>
                                        </p:cTn>
                                        <p:tgtEl>
                                          <p:spTgt spid="9"/>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13"/>
                                        </p:tgtEl>
                                      </p:cBhvr>
                                    </p:animEffect>
                                    <p:set>
                                      <p:cBhvr>
                                        <p:cTn id="55" dur="1" fill="hold">
                                          <p:stCondLst>
                                            <p:cond delay="499"/>
                                          </p:stCondLst>
                                        </p:cTn>
                                        <p:tgtEl>
                                          <p:spTgt spid="13"/>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21"/>
                                        </p:tgtEl>
                                      </p:cBhvr>
                                    </p:animEffect>
                                    <p:set>
                                      <p:cBhvr>
                                        <p:cTn id="83" dur="1" fill="hold">
                                          <p:stCondLst>
                                            <p:cond delay="499"/>
                                          </p:stCondLst>
                                        </p:cTn>
                                        <p:tgtEl>
                                          <p:spTgt spid="21"/>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25"/>
                                        </p:tgtEl>
                                      </p:cBhvr>
                                    </p:animEffect>
                                    <p:set>
                                      <p:cBhvr>
                                        <p:cTn id="86" dur="1" fill="hold">
                                          <p:stCondLst>
                                            <p:cond delay="499"/>
                                          </p:stCondLst>
                                        </p:cTn>
                                        <p:tgtEl>
                                          <p:spTgt spid="2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Effect transition="in" filter="fade">
                                      <p:cBhvr>
                                        <p:cTn id="91" dur="500"/>
                                        <p:tgtEl>
                                          <p:spTgt spid="2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38"/>
                                        </p:tgtEl>
                                        <p:attrNameLst>
                                          <p:attrName>style.visibility</p:attrName>
                                        </p:attrNameLst>
                                      </p:cBhvr>
                                      <p:to>
                                        <p:strVal val="visible"/>
                                      </p:to>
                                    </p:set>
                                    <p:animEffect transition="in" filter="fade">
                                      <p:cBhvr>
                                        <p:cTn id="101" dur="500"/>
                                        <p:tgtEl>
                                          <p:spTgt spid="38"/>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fade">
                                      <p:cBhvr>
                                        <p:cTn id="10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2" grpId="0" animBg="1"/>
      <p:bldP spid="16" grpId="0" animBg="1"/>
      <p:bldP spid="20" grpId="0" animBg="1"/>
      <p:bldP spid="24" grpId="0" animBg="1"/>
      <p:bldP spid="28" grpId="0" animBg="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3205324"/>
            <a:ext cx="11581695" cy="1077218"/>
          </a:xfrm>
          <a:prstGeom prst="rect">
            <a:avLst/>
          </a:prstGeom>
        </p:spPr>
        <p:txBody>
          <a:bodyPr wrap="square">
            <a:spAutoFit/>
          </a:bodyPr>
          <a:lstStyle/>
          <a:p>
            <a:r>
              <a:rPr lang="en-US" sz="3200" b="1" dirty="0"/>
              <a:t>A car usually costs £30,999</a:t>
            </a:r>
          </a:p>
          <a:p>
            <a:r>
              <a:rPr lang="en-US" sz="3200" b="1" dirty="0"/>
              <a:t>How much does it cost in the sale?</a:t>
            </a:r>
          </a:p>
        </p:txBody>
      </p:sp>
      <p:pic>
        <p:nvPicPr>
          <p:cNvPr id="70658" name="Picture 2">
            <a:extLst>
              <a:ext uri="{FF2B5EF4-FFF2-40B4-BE49-F238E27FC236}">
                <a16:creationId xmlns:a16="http://schemas.microsoft.com/office/drawing/2014/main" id="{A4500A89-923D-4C47-BDEC-AF00F80E20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5595" y="223703"/>
            <a:ext cx="6009760" cy="2777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525F210C-8390-4D50-8081-DFDE850CE397}"/>
              </a:ext>
            </a:extLst>
          </p:cNvPr>
          <p:cNvSpPr txBox="1"/>
          <p:nvPr/>
        </p:nvSpPr>
        <p:spPr>
          <a:xfrm>
            <a:off x="405595" y="4725294"/>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9 9 9 – 1 0 0 0 =</a:t>
            </a:r>
          </a:p>
        </p:txBody>
      </p:sp>
      <p:sp>
        <p:nvSpPr>
          <p:cNvPr id="6" name="TextBox 5">
            <a:extLst>
              <a:ext uri="{FF2B5EF4-FFF2-40B4-BE49-F238E27FC236}">
                <a16:creationId xmlns:a16="http://schemas.microsoft.com/office/drawing/2014/main" id="{5B3223F2-6592-4566-A271-47BD0A621E36}"/>
              </a:ext>
            </a:extLst>
          </p:cNvPr>
          <p:cNvSpPr txBox="1"/>
          <p:nvPr/>
        </p:nvSpPr>
        <p:spPr>
          <a:xfrm>
            <a:off x="5370111" y="4725294"/>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2 9 9 9 9</a:t>
            </a:r>
          </a:p>
        </p:txBody>
      </p:sp>
      <p:sp>
        <p:nvSpPr>
          <p:cNvPr id="7" name="Rectangle 6">
            <a:extLst>
              <a:ext uri="{FF2B5EF4-FFF2-40B4-BE49-F238E27FC236}">
                <a16:creationId xmlns:a16="http://schemas.microsoft.com/office/drawing/2014/main" id="{EAA94352-88A0-4622-A089-411D895332C6}"/>
              </a:ext>
            </a:extLst>
          </p:cNvPr>
          <p:cNvSpPr/>
          <p:nvPr/>
        </p:nvSpPr>
        <p:spPr>
          <a:xfrm>
            <a:off x="405595" y="4692636"/>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22A5AC9-C97A-4965-84BD-15FA699A243E}"/>
              </a:ext>
            </a:extLst>
          </p:cNvPr>
          <p:cNvSpPr/>
          <p:nvPr/>
        </p:nvSpPr>
        <p:spPr>
          <a:xfrm>
            <a:off x="3041853" y="4692636"/>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04D92D81-B6C7-423E-84AA-E423DC037DCB}"/>
              </a:ext>
            </a:extLst>
          </p:cNvPr>
          <p:cNvSpPr/>
          <p:nvPr/>
        </p:nvSpPr>
        <p:spPr>
          <a:xfrm>
            <a:off x="5375600" y="4692636"/>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B49E9C2-1348-4343-9678-E056C02FB807}"/>
              </a:ext>
            </a:extLst>
          </p:cNvPr>
          <p:cNvSpPr/>
          <p:nvPr/>
        </p:nvSpPr>
        <p:spPr>
          <a:xfrm>
            <a:off x="5985499" y="3697767"/>
            <a:ext cx="1818526" cy="584775"/>
          </a:xfrm>
          <a:prstGeom prst="rect">
            <a:avLst/>
          </a:prstGeom>
        </p:spPr>
        <p:txBody>
          <a:bodyPr wrap="square">
            <a:spAutoFit/>
          </a:bodyPr>
          <a:lstStyle/>
          <a:p>
            <a:r>
              <a:rPr lang="en-GB" sz="3200" b="1" dirty="0">
                <a:solidFill>
                  <a:srgbClr val="FF0000"/>
                </a:solidFill>
              </a:rPr>
              <a:t>£29,999</a:t>
            </a:r>
            <a:endParaRPr lang="en-GB" sz="3200" dirty="0">
              <a:solidFill>
                <a:srgbClr val="FF0000"/>
              </a:solidFill>
            </a:endParaRPr>
          </a:p>
        </p:txBody>
      </p:sp>
      <p:sp>
        <p:nvSpPr>
          <p:cNvPr id="11" name="Rectangle 10">
            <a:extLst>
              <a:ext uri="{FF2B5EF4-FFF2-40B4-BE49-F238E27FC236}">
                <a16:creationId xmlns:a16="http://schemas.microsoft.com/office/drawing/2014/main" id="{BF6523FA-07F1-437B-9F0D-3D1E4E27404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76007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animBg="1"/>
      <p:bldP spid="10"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each of the cards that shows more than a half.</a:t>
            </a:r>
          </a:p>
        </p:txBody>
      </p:sp>
      <p:pic>
        <p:nvPicPr>
          <p:cNvPr id="148482" name="Picture 2">
            <a:extLst>
              <a:ext uri="{FF2B5EF4-FFF2-40B4-BE49-F238E27FC236}">
                <a16:creationId xmlns:a16="http://schemas.microsoft.com/office/drawing/2014/main" id="{69CCAC67-A1BB-4DC3-9F4C-0A331491F3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6976" y="1616208"/>
            <a:ext cx="5617267" cy="3239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4B46BB2-6195-46C6-8746-F1EF4C2D54E4}"/>
              </a:ext>
            </a:extLst>
          </p:cNvPr>
          <p:cNvSpPr/>
          <p:nvPr/>
        </p:nvSpPr>
        <p:spPr>
          <a:xfrm>
            <a:off x="4266386" y="16162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36215C00-78E9-41BD-8381-0858FB819BA0}"/>
              </a:ext>
            </a:extLst>
          </p:cNvPr>
          <p:cNvSpPr/>
          <p:nvPr/>
        </p:nvSpPr>
        <p:spPr>
          <a:xfrm>
            <a:off x="6527156" y="16162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3EF8BE50-83AB-4999-858A-AC578FF64E3D}"/>
              </a:ext>
            </a:extLst>
          </p:cNvPr>
          <p:cNvSpPr/>
          <p:nvPr/>
        </p:nvSpPr>
        <p:spPr>
          <a:xfrm>
            <a:off x="6561172" y="404778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356C7791-8D3A-402F-9CE4-CDB695EC3656}"/>
              </a:ext>
            </a:extLst>
          </p:cNvPr>
          <p:cNvSpPr/>
          <p:nvPr/>
        </p:nvSpPr>
        <p:spPr>
          <a:xfrm>
            <a:off x="7828086" y="288182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65CD9944-B33D-4984-9AC8-1D51FC3E96B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5371BE32-CA5C-470E-BB54-BD93036560B9}"/>
              </a:ext>
            </a:extLst>
          </p:cNvPr>
          <p:cNvGrpSpPr/>
          <p:nvPr/>
        </p:nvGrpSpPr>
        <p:grpSpPr>
          <a:xfrm>
            <a:off x="7697110" y="1182816"/>
            <a:ext cx="2433838" cy="1076984"/>
            <a:chOff x="1314975" y="2657199"/>
            <a:chExt cx="2433838" cy="1076984"/>
          </a:xfrm>
        </p:grpSpPr>
        <p:cxnSp>
          <p:nvCxnSpPr>
            <p:cNvPr id="11" name="Straight Connector 10">
              <a:extLst>
                <a:ext uri="{FF2B5EF4-FFF2-40B4-BE49-F238E27FC236}">
                  <a16:creationId xmlns:a16="http://schemas.microsoft.com/office/drawing/2014/main" id="{C426EC7E-8CCD-4224-A5C8-A448795391B1}"/>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0E5C54A-A444-453D-A642-4277033BB2D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F96BFA3-9C59-4710-A3D4-EFD9A2EA413D}"/>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FA2367C9-5EDA-4F9A-A4F0-5E28785C8FCA}"/>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7ADCB5DB-B335-48FF-A92C-ADE139F2FC7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6" name="TextBox 15">
              <a:extLst>
                <a:ext uri="{FF2B5EF4-FFF2-40B4-BE49-F238E27FC236}">
                  <a16:creationId xmlns:a16="http://schemas.microsoft.com/office/drawing/2014/main" id="{DFFD595F-F1DE-4DA2-BFE2-3FABC00DED72}"/>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7" name="Arc 16">
            <a:extLst>
              <a:ext uri="{FF2B5EF4-FFF2-40B4-BE49-F238E27FC236}">
                <a16:creationId xmlns:a16="http://schemas.microsoft.com/office/drawing/2014/main" id="{CB17B407-128E-457E-B020-2CF826EAF9D2}"/>
              </a:ext>
            </a:extLst>
          </p:cNvPr>
          <p:cNvSpPr/>
          <p:nvPr/>
        </p:nvSpPr>
        <p:spPr>
          <a:xfrm rot="16200000">
            <a:off x="8205131" y="55493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C6722C2D-27F9-4409-8C07-A60E98F16559}"/>
              </a:ext>
            </a:extLst>
          </p:cNvPr>
          <p:cNvSpPr/>
          <p:nvPr/>
        </p:nvSpPr>
        <p:spPr>
          <a:xfrm rot="5400000">
            <a:off x="8199987" y="147690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8D825A23-F2CD-4784-B922-4D5B81D5058B}"/>
              </a:ext>
            </a:extLst>
          </p:cNvPr>
          <p:cNvSpPr txBox="1"/>
          <p:nvPr/>
        </p:nvSpPr>
        <p:spPr>
          <a:xfrm>
            <a:off x="8219674" y="212318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D7B88F3F-F01A-47A9-8330-EFA6437B6E8B}"/>
              </a:ext>
            </a:extLst>
          </p:cNvPr>
          <p:cNvSpPr txBox="1"/>
          <p:nvPr/>
        </p:nvSpPr>
        <p:spPr>
          <a:xfrm>
            <a:off x="8219673" y="82887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B1FAB9E7-46A2-442B-8850-A6F40DF17103}"/>
              </a:ext>
            </a:extLst>
          </p:cNvPr>
          <p:cNvSpPr txBox="1"/>
          <p:nvPr/>
        </p:nvSpPr>
        <p:spPr>
          <a:xfrm>
            <a:off x="8827601" y="1182816"/>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cxnSp>
        <p:nvCxnSpPr>
          <p:cNvPr id="22" name="Straight Connector 21">
            <a:extLst>
              <a:ext uri="{FF2B5EF4-FFF2-40B4-BE49-F238E27FC236}">
                <a16:creationId xmlns:a16="http://schemas.microsoft.com/office/drawing/2014/main" id="{ECF254D5-C5CA-4B2C-9736-1CFD4F31CC84}"/>
              </a:ext>
            </a:extLst>
          </p:cNvPr>
          <p:cNvCxnSpPr>
            <a:cxnSpLocks/>
          </p:cNvCxnSpPr>
          <p:nvPr/>
        </p:nvCxnSpPr>
        <p:spPr>
          <a:xfrm>
            <a:off x="2117540" y="1677635"/>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94EE0B19-1FC5-42F1-8E33-04EE84ADBEE9}"/>
              </a:ext>
            </a:extLst>
          </p:cNvPr>
          <p:cNvSpPr txBox="1"/>
          <p:nvPr/>
        </p:nvSpPr>
        <p:spPr>
          <a:xfrm>
            <a:off x="2115430" y="1148678"/>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9A17D03F-E23F-4DF8-8349-F4CA5E821704}"/>
              </a:ext>
            </a:extLst>
          </p:cNvPr>
          <p:cNvSpPr txBox="1"/>
          <p:nvPr/>
        </p:nvSpPr>
        <p:spPr>
          <a:xfrm>
            <a:off x="2113307" y="1608084"/>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5" name="Straight Connector 24">
            <a:extLst>
              <a:ext uri="{FF2B5EF4-FFF2-40B4-BE49-F238E27FC236}">
                <a16:creationId xmlns:a16="http://schemas.microsoft.com/office/drawing/2014/main" id="{9EA068CD-788F-455D-AA2C-43625FDACA0C}"/>
              </a:ext>
            </a:extLst>
          </p:cNvPr>
          <p:cNvCxnSpPr>
            <a:cxnSpLocks/>
          </p:cNvCxnSpPr>
          <p:nvPr/>
        </p:nvCxnSpPr>
        <p:spPr>
          <a:xfrm>
            <a:off x="3279597" y="165745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944FFF92-F8A6-4665-BE1A-29C7B9C923FF}"/>
              </a:ext>
            </a:extLst>
          </p:cNvPr>
          <p:cNvSpPr txBox="1"/>
          <p:nvPr/>
        </p:nvSpPr>
        <p:spPr>
          <a:xfrm>
            <a:off x="3265302" y="159893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7" name="TextBox 26">
            <a:extLst>
              <a:ext uri="{FF2B5EF4-FFF2-40B4-BE49-F238E27FC236}">
                <a16:creationId xmlns:a16="http://schemas.microsoft.com/office/drawing/2014/main" id="{4DEAEE21-FDA2-4393-9B7D-D2B4D06CC82B}"/>
              </a:ext>
            </a:extLst>
          </p:cNvPr>
          <p:cNvSpPr txBox="1"/>
          <p:nvPr/>
        </p:nvSpPr>
        <p:spPr>
          <a:xfrm>
            <a:off x="2705868" y="134525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Arc 27">
            <a:extLst>
              <a:ext uri="{FF2B5EF4-FFF2-40B4-BE49-F238E27FC236}">
                <a16:creationId xmlns:a16="http://schemas.microsoft.com/office/drawing/2014/main" id="{9AE89924-4083-42A5-A3DB-61148E47E2EB}"/>
              </a:ext>
            </a:extLst>
          </p:cNvPr>
          <p:cNvSpPr/>
          <p:nvPr/>
        </p:nvSpPr>
        <p:spPr>
          <a:xfrm rot="16200000">
            <a:off x="2558595" y="630763"/>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Arc 28">
            <a:extLst>
              <a:ext uri="{FF2B5EF4-FFF2-40B4-BE49-F238E27FC236}">
                <a16:creationId xmlns:a16="http://schemas.microsoft.com/office/drawing/2014/main" id="{7B0F8BA7-E18A-4934-A90B-C8645A2425EB}"/>
              </a:ext>
            </a:extLst>
          </p:cNvPr>
          <p:cNvSpPr/>
          <p:nvPr/>
        </p:nvSpPr>
        <p:spPr>
          <a:xfrm rot="5400000">
            <a:off x="2548308" y="1557883"/>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0" name="TextBox 29">
            <a:extLst>
              <a:ext uri="{FF2B5EF4-FFF2-40B4-BE49-F238E27FC236}">
                <a16:creationId xmlns:a16="http://schemas.microsoft.com/office/drawing/2014/main" id="{739707FF-019A-4915-A981-6BF08D537E7A}"/>
              </a:ext>
            </a:extLst>
          </p:cNvPr>
          <p:cNvSpPr txBox="1"/>
          <p:nvPr/>
        </p:nvSpPr>
        <p:spPr>
          <a:xfrm>
            <a:off x="2678898" y="2093261"/>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5CC3A339-AA40-496F-B66F-F4AA1EA583C7}"/>
              </a:ext>
            </a:extLst>
          </p:cNvPr>
          <p:cNvSpPr txBox="1"/>
          <p:nvPr/>
        </p:nvSpPr>
        <p:spPr>
          <a:xfrm>
            <a:off x="2678897" y="798948"/>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24DCEE2D-828C-4815-BB4C-CDD131818145}"/>
              </a:ext>
            </a:extLst>
          </p:cNvPr>
          <p:cNvSpPr txBox="1"/>
          <p:nvPr/>
        </p:nvSpPr>
        <p:spPr>
          <a:xfrm>
            <a:off x="3264019" y="115288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3" name="TextBox 32">
            <a:extLst>
              <a:ext uri="{FF2B5EF4-FFF2-40B4-BE49-F238E27FC236}">
                <a16:creationId xmlns:a16="http://schemas.microsoft.com/office/drawing/2014/main" id="{EA2BC6AC-625D-4399-96DF-3E9D5E905AFF}"/>
              </a:ext>
            </a:extLst>
          </p:cNvPr>
          <p:cNvSpPr txBox="1"/>
          <p:nvPr/>
        </p:nvSpPr>
        <p:spPr>
          <a:xfrm>
            <a:off x="10127723" y="1400527"/>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50%</a:t>
            </a:r>
          </a:p>
        </p:txBody>
      </p:sp>
      <p:sp>
        <p:nvSpPr>
          <p:cNvPr id="34" name="TextBox 33">
            <a:extLst>
              <a:ext uri="{FF2B5EF4-FFF2-40B4-BE49-F238E27FC236}">
                <a16:creationId xmlns:a16="http://schemas.microsoft.com/office/drawing/2014/main" id="{B71E96AB-BF10-4538-9922-137888C83758}"/>
              </a:ext>
            </a:extLst>
          </p:cNvPr>
          <p:cNvSpPr txBox="1"/>
          <p:nvPr/>
        </p:nvSpPr>
        <p:spPr>
          <a:xfrm>
            <a:off x="10127723" y="2346118"/>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0.50</a:t>
            </a:r>
          </a:p>
        </p:txBody>
      </p:sp>
      <p:sp>
        <p:nvSpPr>
          <p:cNvPr id="35" name="TextBox 34">
            <a:extLst>
              <a:ext uri="{FF2B5EF4-FFF2-40B4-BE49-F238E27FC236}">
                <a16:creationId xmlns:a16="http://schemas.microsoft.com/office/drawing/2014/main" id="{D09FB314-D066-4F34-A503-1C777F9E4D6C}"/>
              </a:ext>
            </a:extLst>
          </p:cNvPr>
          <p:cNvSpPr txBox="1"/>
          <p:nvPr/>
        </p:nvSpPr>
        <p:spPr>
          <a:xfrm>
            <a:off x="10127723" y="3222802"/>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0.5</a:t>
            </a:r>
          </a:p>
        </p:txBody>
      </p:sp>
      <p:cxnSp>
        <p:nvCxnSpPr>
          <p:cNvPr id="36" name="Straight Connector 35">
            <a:extLst>
              <a:ext uri="{FF2B5EF4-FFF2-40B4-BE49-F238E27FC236}">
                <a16:creationId xmlns:a16="http://schemas.microsoft.com/office/drawing/2014/main" id="{47E65E9C-1DFF-481C-9C4C-88C87C2E04D0}"/>
              </a:ext>
            </a:extLst>
          </p:cNvPr>
          <p:cNvCxnSpPr>
            <a:cxnSpLocks/>
          </p:cNvCxnSpPr>
          <p:nvPr/>
        </p:nvCxnSpPr>
        <p:spPr>
          <a:xfrm>
            <a:off x="8288469" y="4749139"/>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C3C95CC-261B-4B36-AAF0-5471308D95DC}"/>
              </a:ext>
            </a:extLst>
          </p:cNvPr>
          <p:cNvSpPr txBox="1"/>
          <p:nvPr/>
        </p:nvSpPr>
        <p:spPr>
          <a:xfrm>
            <a:off x="8286359" y="4220182"/>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8" name="TextBox 37">
            <a:extLst>
              <a:ext uri="{FF2B5EF4-FFF2-40B4-BE49-F238E27FC236}">
                <a16:creationId xmlns:a16="http://schemas.microsoft.com/office/drawing/2014/main" id="{FCCB2D76-72BB-40C9-999F-C7A336A79EA4}"/>
              </a:ext>
            </a:extLst>
          </p:cNvPr>
          <p:cNvSpPr txBox="1"/>
          <p:nvPr/>
        </p:nvSpPr>
        <p:spPr>
          <a:xfrm>
            <a:off x="8284236" y="4679588"/>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9" name="Straight Connector 38">
            <a:extLst>
              <a:ext uri="{FF2B5EF4-FFF2-40B4-BE49-F238E27FC236}">
                <a16:creationId xmlns:a16="http://schemas.microsoft.com/office/drawing/2014/main" id="{C4C2A2AB-9046-49C0-BFC7-3F43A3ECD048}"/>
              </a:ext>
            </a:extLst>
          </p:cNvPr>
          <p:cNvCxnSpPr>
            <a:cxnSpLocks/>
          </p:cNvCxnSpPr>
          <p:nvPr/>
        </p:nvCxnSpPr>
        <p:spPr>
          <a:xfrm>
            <a:off x="9450526" y="4728960"/>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A94C68B6-60E4-416B-A472-893B3AF68F53}"/>
              </a:ext>
            </a:extLst>
          </p:cNvPr>
          <p:cNvSpPr txBox="1"/>
          <p:nvPr/>
        </p:nvSpPr>
        <p:spPr>
          <a:xfrm>
            <a:off x="9436231" y="4670434"/>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1" name="TextBox 40">
            <a:extLst>
              <a:ext uri="{FF2B5EF4-FFF2-40B4-BE49-F238E27FC236}">
                <a16:creationId xmlns:a16="http://schemas.microsoft.com/office/drawing/2014/main" id="{20AA370B-65B9-4F54-9145-62BB2A60DB9C}"/>
              </a:ext>
            </a:extLst>
          </p:cNvPr>
          <p:cNvSpPr txBox="1"/>
          <p:nvPr/>
        </p:nvSpPr>
        <p:spPr>
          <a:xfrm>
            <a:off x="8876797" y="441675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2" name="Arc 41">
            <a:extLst>
              <a:ext uri="{FF2B5EF4-FFF2-40B4-BE49-F238E27FC236}">
                <a16:creationId xmlns:a16="http://schemas.microsoft.com/office/drawing/2014/main" id="{BA3F8850-DAD7-4A86-A6A9-6AE3E1098F49}"/>
              </a:ext>
            </a:extLst>
          </p:cNvPr>
          <p:cNvSpPr/>
          <p:nvPr/>
        </p:nvSpPr>
        <p:spPr>
          <a:xfrm rot="16200000">
            <a:off x="8729524" y="3702267"/>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Arc 42">
            <a:extLst>
              <a:ext uri="{FF2B5EF4-FFF2-40B4-BE49-F238E27FC236}">
                <a16:creationId xmlns:a16="http://schemas.microsoft.com/office/drawing/2014/main" id="{475DEDB0-289B-401C-8DE5-19E9C2079B30}"/>
              </a:ext>
            </a:extLst>
          </p:cNvPr>
          <p:cNvSpPr/>
          <p:nvPr/>
        </p:nvSpPr>
        <p:spPr>
          <a:xfrm rot="5400000">
            <a:off x="8719237" y="4629387"/>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4" name="TextBox 43">
            <a:extLst>
              <a:ext uri="{FF2B5EF4-FFF2-40B4-BE49-F238E27FC236}">
                <a16:creationId xmlns:a16="http://schemas.microsoft.com/office/drawing/2014/main" id="{15B211D2-1CC7-4541-8681-2F317FBBC2E7}"/>
              </a:ext>
            </a:extLst>
          </p:cNvPr>
          <p:cNvSpPr txBox="1"/>
          <p:nvPr/>
        </p:nvSpPr>
        <p:spPr>
          <a:xfrm>
            <a:off x="8849827" y="5164765"/>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0EA42C6E-130B-4583-9FDB-0847B41A50CE}"/>
              </a:ext>
            </a:extLst>
          </p:cNvPr>
          <p:cNvSpPr txBox="1"/>
          <p:nvPr/>
        </p:nvSpPr>
        <p:spPr>
          <a:xfrm>
            <a:off x="8849826" y="3870452"/>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FD1D41BB-B4F2-4636-B67A-09A3BACD20F5}"/>
              </a:ext>
            </a:extLst>
          </p:cNvPr>
          <p:cNvSpPr txBox="1"/>
          <p:nvPr/>
        </p:nvSpPr>
        <p:spPr>
          <a:xfrm>
            <a:off x="9434948" y="4224392"/>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47" name="Straight Connector 46">
            <a:extLst>
              <a:ext uri="{FF2B5EF4-FFF2-40B4-BE49-F238E27FC236}">
                <a16:creationId xmlns:a16="http://schemas.microsoft.com/office/drawing/2014/main" id="{18014171-3BBE-4CBC-8482-4A9DE7DD5C5B}"/>
              </a:ext>
            </a:extLst>
          </p:cNvPr>
          <p:cNvCxnSpPr>
            <a:cxnSpLocks/>
          </p:cNvCxnSpPr>
          <p:nvPr/>
        </p:nvCxnSpPr>
        <p:spPr>
          <a:xfrm>
            <a:off x="2185869" y="5021031"/>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9C5E95B3-86F2-4586-B4C1-8C5A622B78E8}"/>
              </a:ext>
            </a:extLst>
          </p:cNvPr>
          <p:cNvSpPr txBox="1"/>
          <p:nvPr/>
        </p:nvSpPr>
        <p:spPr>
          <a:xfrm>
            <a:off x="2183759" y="4492074"/>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9" name="TextBox 48">
            <a:extLst>
              <a:ext uri="{FF2B5EF4-FFF2-40B4-BE49-F238E27FC236}">
                <a16:creationId xmlns:a16="http://schemas.microsoft.com/office/drawing/2014/main" id="{DD1CCFAF-0E35-4CFC-B0F8-0DCCB2377CC1}"/>
              </a:ext>
            </a:extLst>
          </p:cNvPr>
          <p:cNvSpPr txBox="1"/>
          <p:nvPr/>
        </p:nvSpPr>
        <p:spPr>
          <a:xfrm>
            <a:off x="2181636" y="4951480"/>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50" name="Straight Connector 49">
            <a:extLst>
              <a:ext uri="{FF2B5EF4-FFF2-40B4-BE49-F238E27FC236}">
                <a16:creationId xmlns:a16="http://schemas.microsoft.com/office/drawing/2014/main" id="{DE253453-261F-43B6-B89F-E54D6D506527}"/>
              </a:ext>
            </a:extLst>
          </p:cNvPr>
          <p:cNvCxnSpPr>
            <a:cxnSpLocks/>
          </p:cNvCxnSpPr>
          <p:nvPr/>
        </p:nvCxnSpPr>
        <p:spPr>
          <a:xfrm>
            <a:off x="3347926" y="5000852"/>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AF177501-9272-45C9-8796-F405AA9D8F82}"/>
              </a:ext>
            </a:extLst>
          </p:cNvPr>
          <p:cNvSpPr txBox="1"/>
          <p:nvPr/>
        </p:nvSpPr>
        <p:spPr>
          <a:xfrm>
            <a:off x="3333631" y="4942326"/>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2" name="TextBox 51">
            <a:extLst>
              <a:ext uri="{FF2B5EF4-FFF2-40B4-BE49-F238E27FC236}">
                <a16:creationId xmlns:a16="http://schemas.microsoft.com/office/drawing/2014/main" id="{B38FAD7E-0DF4-4F5E-8AB5-BCF78BADE79D}"/>
              </a:ext>
            </a:extLst>
          </p:cNvPr>
          <p:cNvSpPr txBox="1"/>
          <p:nvPr/>
        </p:nvSpPr>
        <p:spPr>
          <a:xfrm>
            <a:off x="2774197" y="468864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3" name="Arc 52">
            <a:extLst>
              <a:ext uri="{FF2B5EF4-FFF2-40B4-BE49-F238E27FC236}">
                <a16:creationId xmlns:a16="http://schemas.microsoft.com/office/drawing/2014/main" id="{4AB2A3E2-BB86-4996-AB2F-C58C9C515952}"/>
              </a:ext>
            </a:extLst>
          </p:cNvPr>
          <p:cNvSpPr/>
          <p:nvPr/>
        </p:nvSpPr>
        <p:spPr>
          <a:xfrm rot="16200000">
            <a:off x="2626924" y="3974159"/>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4" name="Arc 53">
            <a:extLst>
              <a:ext uri="{FF2B5EF4-FFF2-40B4-BE49-F238E27FC236}">
                <a16:creationId xmlns:a16="http://schemas.microsoft.com/office/drawing/2014/main" id="{3A826690-996A-4827-B845-32A41A775B26}"/>
              </a:ext>
            </a:extLst>
          </p:cNvPr>
          <p:cNvSpPr/>
          <p:nvPr/>
        </p:nvSpPr>
        <p:spPr>
          <a:xfrm rot="5400000">
            <a:off x="2616637" y="4901279"/>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5" name="TextBox 54">
            <a:extLst>
              <a:ext uri="{FF2B5EF4-FFF2-40B4-BE49-F238E27FC236}">
                <a16:creationId xmlns:a16="http://schemas.microsoft.com/office/drawing/2014/main" id="{3C1D4C7C-27F0-4D7C-A295-DCA740B1C4EF}"/>
              </a:ext>
            </a:extLst>
          </p:cNvPr>
          <p:cNvSpPr txBox="1"/>
          <p:nvPr/>
        </p:nvSpPr>
        <p:spPr>
          <a:xfrm>
            <a:off x="2747227" y="5436657"/>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56" name="TextBox 55">
            <a:extLst>
              <a:ext uri="{FF2B5EF4-FFF2-40B4-BE49-F238E27FC236}">
                <a16:creationId xmlns:a16="http://schemas.microsoft.com/office/drawing/2014/main" id="{45413095-CE45-4D17-B321-F178DA6E7188}"/>
              </a:ext>
            </a:extLst>
          </p:cNvPr>
          <p:cNvSpPr txBox="1"/>
          <p:nvPr/>
        </p:nvSpPr>
        <p:spPr>
          <a:xfrm>
            <a:off x="2747226" y="4142344"/>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57" name="TextBox 56">
            <a:extLst>
              <a:ext uri="{FF2B5EF4-FFF2-40B4-BE49-F238E27FC236}">
                <a16:creationId xmlns:a16="http://schemas.microsoft.com/office/drawing/2014/main" id="{29A8389E-38B9-4407-8747-6F3D4B656B5B}"/>
              </a:ext>
            </a:extLst>
          </p:cNvPr>
          <p:cNvSpPr txBox="1"/>
          <p:nvPr/>
        </p:nvSpPr>
        <p:spPr>
          <a:xfrm>
            <a:off x="3332348" y="449628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Tree>
    <p:extLst>
      <p:ext uri="{BB962C8B-B14F-4D97-AF65-F5344CB8AC3E}">
        <p14:creationId xmlns:p14="http://schemas.microsoft.com/office/powerpoint/2010/main" val="3633663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fade">
                                      <p:cBhvr>
                                        <p:cTn id="30" dur="500"/>
                                        <p:tgtEl>
                                          <p:spTgt spid="3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5"/>
                                        </p:tgtEl>
                                        <p:attrNameLst>
                                          <p:attrName>style.visibility</p:attrName>
                                        </p:attrNameLst>
                                      </p:cBhvr>
                                      <p:to>
                                        <p:strVal val="visible"/>
                                      </p:to>
                                    </p:set>
                                    <p:animEffect transition="in" filter="fade">
                                      <p:cBhvr>
                                        <p:cTn id="46" dur="500"/>
                                        <p:tgtEl>
                                          <p:spTgt spid="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fade">
                                      <p:cBhvr>
                                        <p:cTn id="59" dur="500"/>
                                        <p:tgtEl>
                                          <p:spTgt spid="18"/>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fade">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
                                        </p:tgtEl>
                                        <p:attrNameLst>
                                          <p:attrName>style.visibility</p:attrName>
                                        </p:attrNameLst>
                                      </p:cBhvr>
                                      <p:to>
                                        <p:strVal val="visible"/>
                                      </p:to>
                                    </p:set>
                                    <p:animEffect transition="in" filter="fade">
                                      <p:cBhvr>
                                        <p:cTn id="82" dur="500"/>
                                        <p:tgtEl>
                                          <p:spTgt spid="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4"/>
                                        </p:tgtEl>
                                        <p:attrNameLst>
                                          <p:attrName>style.visibility</p:attrName>
                                        </p:attrNameLst>
                                      </p:cBhvr>
                                      <p:to>
                                        <p:strVal val="visible"/>
                                      </p:to>
                                    </p:set>
                                    <p:animEffect transition="in" filter="fade">
                                      <p:cBhvr>
                                        <p:cTn id="87" dur="500"/>
                                        <p:tgtEl>
                                          <p:spTgt spid="3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8"/>
                                        </p:tgtEl>
                                        <p:attrNameLst>
                                          <p:attrName>style.visibility</p:attrName>
                                        </p:attrNameLst>
                                      </p:cBhvr>
                                      <p:to>
                                        <p:strVal val="visible"/>
                                      </p:to>
                                    </p:set>
                                    <p:animEffect transition="in" filter="fade">
                                      <p:cBhvr>
                                        <p:cTn id="103" dur="500"/>
                                        <p:tgtEl>
                                          <p:spTgt spid="38"/>
                                        </p:tgtEl>
                                      </p:cBhvr>
                                    </p:animEffect>
                                  </p:childTnLst>
                                </p:cTn>
                              </p:par>
                              <p:par>
                                <p:cTn id="104" presetID="10" presetClass="entr" presetSubtype="0"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41"/>
                                        </p:tgtEl>
                                        <p:attrNameLst>
                                          <p:attrName>style.visibility</p:attrName>
                                        </p:attrNameLst>
                                      </p:cBhvr>
                                      <p:to>
                                        <p:strVal val="visible"/>
                                      </p:to>
                                    </p:set>
                                    <p:animEffect transition="in" filter="fade">
                                      <p:cBhvr>
                                        <p:cTn id="109" dur="500"/>
                                        <p:tgtEl>
                                          <p:spTgt spid="41"/>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40"/>
                                        </p:tgtEl>
                                        <p:attrNameLst>
                                          <p:attrName>style.visibility</p:attrName>
                                        </p:attrNameLst>
                                      </p:cBhvr>
                                      <p:to>
                                        <p:strVal val="visible"/>
                                      </p:to>
                                    </p:set>
                                    <p:animEffect transition="in" filter="fade">
                                      <p:cBhvr>
                                        <p:cTn id="112" dur="500"/>
                                        <p:tgtEl>
                                          <p:spTgt spid="40"/>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3"/>
                                        </p:tgtEl>
                                        <p:attrNameLst>
                                          <p:attrName>style.visibility</p:attrName>
                                        </p:attrNameLst>
                                      </p:cBhvr>
                                      <p:to>
                                        <p:strVal val="visible"/>
                                      </p:to>
                                    </p:set>
                                    <p:animEffect transition="in" filter="fade">
                                      <p:cBhvr>
                                        <p:cTn id="117" dur="500"/>
                                        <p:tgtEl>
                                          <p:spTgt spid="43"/>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4"/>
                                        </p:tgtEl>
                                        <p:attrNameLst>
                                          <p:attrName>style.visibility</p:attrName>
                                        </p:attrNameLst>
                                      </p:cBhvr>
                                      <p:to>
                                        <p:strVal val="visible"/>
                                      </p:to>
                                    </p:set>
                                    <p:animEffect transition="in" filter="fade">
                                      <p:cBhvr>
                                        <p:cTn id="120" dur="500"/>
                                        <p:tgtEl>
                                          <p:spTgt spid="44"/>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42"/>
                                        </p:tgtEl>
                                        <p:attrNameLst>
                                          <p:attrName>style.visibility</p:attrName>
                                        </p:attrNameLst>
                                      </p:cBhvr>
                                      <p:to>
                                        <p:strVal val="visible"/>
                                      </p:to>
                                    </p:set>
                                    <p:animEffect transition="in" filter="fade">
                                      <p:cBhvr>
                                        <p:cTn id="123" dur="500"/>
                                        <p:tgtEl>
                                          <p:spTgt spid="42"/>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45"/>
                                        </p:tgtEl>
                                        <p:attrNameLst>
                                          <p:attrName>style.visibility</p:attrName>
                                        </p:attrNameLst>
                                      </p:cBhvr>
                                      <p:to>
                                        <p:strVal val="visible"/>
                                      </p:to>
                                    </p:set>
                                    <p:animEffect transition="in" filter="fade">
                                      <p:cBhvr>
                                        <p:cTn id="126" dur="500"/>
                                        <p:tgtEl>
                                          <p:spTgt spid="45"/>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46"/>
                                        </p:tgtEl>
                                        <p:attrNameLst>
                                          <p:attrName>style.visibility</p:attrName>
                                        </p:attrNameLst>
                                      </p:cBhvr>
                                      <p:to>
                                        <p:strVal val="visible"/>
                                      </p:to>
                                    </p:set>
                                    <p:animEffect transition="in" filter="fade">
                                      <p:cBhvr>
                                        <p:cTn id="131" dur="500"/>
                                        <p:tgtEl>
                                          <p:spTgt spid="46"/>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8"/>
                                        </p:tgtEl>
                                        <p:attrNameLst>
                                          <p:attrName>style.visibility</p:attrName>
                                        </p:attrNameLst>
                                      </p:cBhvr>
                                      <p:to>
                                        <p:strVal val="visible"/>
                                      </p:to>
                                    </p:set>
                                    <p:animEffect transition="in" filter="fade">
                                      <p:cBhvr>
                                        <p:cTn id="136" dur="500"/>
                                        <p:tgtEl>
                                          <p:spTgt spid="8"/>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nodeType="clickEffect">
                                  <p:stCondLst>
                                    <p:cond delay="0"/>
                                  </p:stCondLst>
                                  <p:childTnLst>
                                    <p:set>
                                      <p:cBhvr>
                                        <p:cTn id="140" dur="1" fill="hold">
                                          <p:stCondLst>
                                            <p:cond delay="0"/>
                                          </p:stCondLst>
                                        </p:cTn>
                                        <p:tgtEl>
                                          <p:spTgt spid="47"/>
                                        </p:tgtEl>
                                        <p:attrNameLst>
                                          <p:attrName>style.visibility</p:attrName>
                                        </p:attrNameLst>
                                      </p:cBhvr>
                                      <p:to>
                                        <p:strVal val="visible"/>
                                      </p:to>
                                    </p:set>
                                    <p:animEffect transition="in" filter="fade">
                                      <p:cBhvr>
                                        <p:cTn id="141" dur="500"/>
                                        <p:tgtEl>
                                          <p:spTgt spid="47"/>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48"/>
                                        </p:tgtEl>
                                        <p:attrNameLst>
                                          <p:attrName>style.visibility</p:attrName>
                                        </p:attrNameLst>
                                      </p:cBhvr>
                                      <p:to>
                                        <p:strVal val="visible"/>
                                      </p:to>
                                    </p:set>
                                    <p:animEffect transition="in" filter="fade">
                                      <p:cBhvr>
                                        <p:cTn id="144" dur="500"/>
                                        <p:tgtEl>
                                          <p:spTgt spid="48"/>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49"/>
                                        </p:tgtEl>
                                        <p:attrNameLst>
                                          <p:attrName>style.visibility</p:attrName>
                                        </p:attrNameLst>
                                      </p:cBhvr>
                                      <p:to>
                                        <p:strVal val="visible"/>
                                      </p:to>
                                    </p:set>
                                    <p:animEffect transition="in" filter="fade">
                                      <p:cBhvr>
                                        <p:cTn id="147" dur="500"/>
                                        <p:tgtEl>
                                          <p:spTgt spid="49"/>
                                        </p:tgtEl>
                                      </p:cBhvr>
                                    </p:animEffect>
                                  </p:childTnLst>
                                </p:cTn>
                              </p:par>
                              <p:par>
                                <p:cTn id="148" presetID="10" presetClass="entr" presetSubtype="0" fill="hold" nodeType="withEffect">
                                  <p:stCondLst>
                                    <p:cond delay="0"/>
                                  </p:stCondLst>
                                  <p:childTnLst>
                                    <p:set>
                                      <p:cBhvr>
                                        <p:cTn id="149" dur="1" fill="hold">
                                          <p:stCondLst>
                                            <p:cond delay="0"/>
                                          </p:stCondLst>
                                        </p:cTn>
                                        <p:tgtEl>
                                          <p:spTgt spid="50"/>
                                        </p:tgtEl>
                                        <p:attrNameLst>
                                          <p:attrName>style.visibility</p:attrName>
                                        </p:attrNameLst>
                                      </p:cBhvr>
                                      <p:to>
                                        <p:strVal val="visible"/>
                                      </p:to>
                                    </p:set>
                                    <p:animEffect transition="in" filter="fade">
                                      <p:cBhvr>
                                        <p:cTn id="150" dur="500"/>
                                        <p:tgtEl>
                                          <p:spTgt spid="50"/>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52"/>
                                        </p:tgtEl>
                                        <p:attrNameLst>
                                          <p:attrName>style.visibility</p:attrName>
                                        </p:attrNameLst>
                                      </p:cBhvr>
                                      <p:to>
                                        <p:strVal val="visible"/>
                                      </p:to>
                                    </p:set>
                                    <p:animEffect transition="in" filter="fade">
                                      <p:cBhvr>
                                        <p:cTn id="153" dur="500"/>
                                        <p:tgtEl>
                                          <p:spTgt spid="52"/>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51"/>
                                        </p:tgtEl>
                                        <p:attrNameLst>
                                          <p:attrName>style.visibility</p:attrName>
                                        </p:attrNameLst>
                                      </p:cBhvr>
                                      <p:to>
                                        <p:strVal val="visible"/>
                                      </p:to>
                                    </p:set>
                                    <p:animEffect transition="in" filter="fade">
                                      <p:cBhvr>
                                        <p:cTn id="156" dur="500"/>
                                        <p:tgtEl>
                                          <p:spTgt spid="5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54"/>
                                        </p:tgtEl>
                                        <p:attrNameLst>
                                          <p:attrName>style.visibility</p:attrName>
                                        </p:attrNameLst>
                                      </p:cBhvr>
                                      <p:to>
                                        <p:strVal val="visible"/>
                                      </p:to>
                                    </p:set>
                                    <p:animEffect transition="in" filter="fade">
                                      <p:cBhvr>
                                        <p:cTn id="161" dur="500"/>
                                        <p:tgtEl>
                                          <p:spTgt spid="54"/>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55"/>
                                        </p:tgtEl>
                                        <p:attrNameLst>
                                          <p:attrName>style.visibility</p:attrName>
                                        </p:attrNameLst>
                                      </p:cBhvr>
                                      <p:to>
                                        <p:strVal val="visible"/>
                                      </p:to>
                                    </p:set>
                                    <p:animEffect transition="in" filter="fade">
                                      <p:cBhvr>
                                        <p:cTn id="164" dur="500"/>
                                        <p:tgtEl>
                                          <p:spTgt spid="55"/>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53"/>
                                        </p:tgtEl>
                                        <p:attrNameLst>
                                          <p:attrName>style.visibility</p:attrName>
                                        </p:attrNameLst>
                                      </p:cBhvr>
                                      <p:to>
                                        <p:strVal val="visible"/>
                                      </p:to>
                                    </p:set>
                                    <p:animEffect transition="in" filter="fade">
                                      <p:cBhvr>
                                        <p:cTn id="167" dur="500"/>
                                        <p:tgtEl>
                                          <p:spTgt spid="53"/>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56"/>
                                        </p:tgtEl>
                                        <p:attrNameLst>
                                          <p:attrName>style.visibility</p:attrName>
                                        </p:attrNameLst>
                                      </p:cBhvr>
                                      <p:to>
                                        <p:strVal val="visible"/>
                                      </p:to>
                                    </p:set>
                                    <p:animEffect transition="in" filter="fade">
                                      <p:cBhvr>
                                        <p:cTn id="170" dur="500"/>
                                        <p:tgtEl>
                                          <p:spTgt spid="56"/>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57"/>
                                        </p:tgtEl>
                                        <p:attrNameLst>
                                          <p:attrName>style.visibility</p:attrName>
                                        </p:attrNameLst>
                                      </p:cBhvr>
                                      <p:to>
                                        <p:strVal val="visible"/>
                                      </p:to>
                                    </p:set>
                                    <p:animEffect transition="in" filter="fade">
                                      <p:cBhvr>
                                        <p:cTn id="175" dur="500"/>
                                        <p:tgtEl>
                                          <p:spTgt spid="57"/>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7"/>
                                        </p:tgtEl>
                                        <p:attrNameLst>
                                          <p:attrName>style.visibility</p:attrName>
                                        </p:attrNameLst>
                                      </p:cBhvr>
                                      <p:to>
                                        <p:strVal val="visible"/>
                                      </p:to>
                                    </p:set>
                                    <p:animEffect transition="in" filter="fade">
                                      <p:cBhvr>
                                        <p:cTn id="18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7" grpId="0" animBg="1"/>
      <p:bldP spid="18" grpId="0" animBg="1"/>
      <p:bldP spid="19" grpId="0"/>
      <p:bldP spid="20" grpId="0"/>
      <p:bldP spid="21" grpId="0"/>
      <p:bldP spid="23" grpId="0"/>
      <p:bldP spid="24" grpId="0"/>
      <p:bldP spid="26" grpId="0"/>
      <p:bldP spid="27" grpId="0"/>
      <p:bldP spid="28" grpId="0" animBg="1"/>
      <p:bldP spid="29" grpId="0" animBg="1"/>
      <p:bldP spid="30" grpId="0"/>
      <p:bldP spid="31" grpId="0"/>
      <p:bldP spid="32" grpId="0"/>
      <p:bldP spid="33" grpId="0"/>
      <p:bldP spid="34" grpId="0"/>
      <p:bldP spid="35" grpId="0"/>
      <p:bldP spid="37" grpId="0"/>
      <p:bldP spid="38" grpId="0"/>
      <p:bldP spid="40" grpId="0"/>
      <p:bldP spid="41" grpId="0"/>
      <p:bldP spid="42" grpId="0" animBg="1"/>
      <p:bldP spid="43" grpId="0" animBg="1"/>
      <p:bldP spid="44" grpId="0"/>
      <p:bldP spid="45" grpId="0"/>
      <p:bldP spid="46" grpId="0"/>
      <p:bldP spid="48" grpId="0"/>
      <p:bldP spid="49" grpId="0"/>
      <p:bldP spid="51" grpId="0"/>
      <p:bldP spid="52" grpId="0"/>
      <p:bldP spid="53" grpId="0" animBg="1"/>
      <p:bldP spid="54" grpId="0" animBg="1"/>
      <p:bldP spid="55" grpId="0"/>
      <p:bldP spid="56" grpId="0"/>
      <p:bldP spid="57"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numbers that are multiples of 4</a:t>
            </a:r>
          </a:p>
          <a:p>
            <a:endParaRPr lang="en-US" sz="3200" b="1" dirty="0"/>
          </a:p>
          <a:p>
            <a:r>
              <a:rPr lang="en-US" sz="3200" dirty="0"/>
              <a:t>          14            24            34            44            54</a:t>
            </a:r>
          </a:p>
        </p:txBody>
      </p:sp>
      <p:sp>
        <p:nvSpPr>
          <p:cNvPr id="4" name="Oval 3">
            <a:extLst>
              <a:ext uri="{FF2B5EF4-FFF2-40B4-BE49-F238E27FC236}">
                <a16:creationId xmlns:a16="http://schemas.microsoft.com/office/drawing/2014/main" id="{B77CFC21-F112-476C-87F9-B3BE487CBCE1}"/>
              </a:ext>
            </a:extLst>
          </p:cNvPr>
          <p:cNvSpPr/>
          <p:nvPr/>
        </p:nvSpPr>
        <p:spPr>
          <a:xfrm>
            <a:off x="235170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DE56DE5A-94D2-43F5-A905-D13206A47CCE}"/>
              </a:ext>
            </a:extLst>
          </p:cNvPr>
          <p:cNvSpPr/>
          <p:nvPr/>
        </p:nvSpPr>
        <p:spPr>
          <a:xfrm>
            <a:off x="1804180"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6" name="Oval 5">
            <a:extLst>
              <a:ext uri="{FF2B5EF4-FFF2-40B4-BE49-F238E27FC236}">
                <a16:creationId xmlns:a16="http://schemas.microsoft.com/office/drawing/2014/main" id="{217DEA5F-E1A0-4FB7-8419-E14F9F89345C}"/>
              </a:ext>
            </a:extLst>
          </p:cNvPr>
          <p:cNvSpPr/>
          <p:nvPr/>
        </p:nvSpPr>
        <p:spPr>
          <a:xfrm>
            <a:off x="5410839"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59D3427-A257-4C3D-81DB-D10EFAE088E4}"/>
              </a:ext>
            </a:extLst>
          </p:cNvPr>
          <p:cNvSpPr/>
          <p:nvPr/>
        </p:nvSpPr>
        <p:spPr>
          <a:xfrm>
            <a:off x="4863312" y="1619660"/>
            <a:ext cx="21157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4 = 44</a:t>
            </a:r>
          </a:p>
        </p:txBody>
      </p:sp>
      <p:sp>
        <p:nvSpPr>
          <p:cNvPr id="8" name="TextBox 7">
            <a:extLst>
              <a:ext uri="{FF2B5EF4-FFF2-40B4-BE49-F238E27FC236}">
                <a16:creationId xmlns:a16="http://schemas.microsoft.com/office/drawing/2014/main" id="{808FE11F-303B-452F-AC9E-DE54DDEC0364}"/>
              </a:ext>
            </a:extLst>
          </p:cNvPr>
          <p:cNvSpPr txBox="1"/>
          <p:nvPr/>
        </p:nvSpPr>
        <p:spPr>
          <a:xfrm>
            <a:off x="8147029" y="2057350"/>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5 4</a:t>
            </a:r>
          </a:p>
        </p:txBody>
      </p:sp>
      <p:sp>
        <p:nvSpPr>
          <p:cNvPr id="9" name="TextBox 8">
            <a:extLst>
              <a:ext uri="{FF2B5EF4-FFF2-40B4-BE49-F238E27FC236}">
                <a16:creationId xmlns:a16="http://schemas.microsoft.com/office/drawing/2014/main" id="{2F7303B5-DD53-4724-8970-FFBC665C86EF}"/>
              </a:ext>
            </a:extLst>
          </p:cNvPr>
          <p:cNvSpPr txBox="1"/>
          <p:nvPr/>
        </p:nvSpPr>
        <p:spPr>
          <a:xfrm>
            <a:off x="7672412" y="207041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0" name="Straight Connector 9">
            <a:extLst>
              <a:ext uri="{FF2B5EF4-FFF2-40B4-BE49-F238E27FC236}">
                <a16:creationId xmlns:a16="http://schemas.microsoft.com/office/drawing/2014/main" id="{E0A4206D-C860-45D3-9040-86F9C59FF6B0}"/>
              </a:ext>
            </a:extLst>
          </p:cNvPr>
          <p:cNvCxnSpPr>
            <a:cxnSpLocks/>
          </p:cNvCxnSpPr>
          <p:nvPr/>
        </p:nvCxnSpPr>
        <p:spPr>
          <a:xfrm>
            <a:off x="8147029" y="2119970"/>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B205CDE-DDE0-4647-9712-A5B0651BC6E0}"/>
              </a:ext>
            </a:extLst>
          </p:cNvPr>
          <p:cNvCxnSpPr>
            <a:cxnSpLocks/>
          </p:cNvCxnSpPr>
          <p:nvPr/>
        </p:nvCxnSpPr>
        <p:spPr>
          <a:xfrm>
            <a:off x="8165981" y="211997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A92C520A-DECE-4F46-A5B5-23BBD90D1202}"/>
              </a:ext>
            </a:extLst>
          </p:cNvPr>
          <p:cNvSpPr txBox="1"/>
          <p:nvPr/>
        </p:nvSpPr>
        <p:spPr>
          <a:xfrm>
            <a:off x="8147400" y="161966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BDAB4864-0749-46CB-8AF2-93102B99ECB9}"/>
              </a:ext>
            </a:extLst>
          </p:cNvPr>
          <p:cNvSpPr txBox="1"/>
          <p:nvPr/>
        </p:nvSpPr>
        <p:spPr>
          <a:xfrm>
            <a:off x="8570406" y="1619660"/>
            <a:ext cx="12698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r2</a:t>
            </a:r>
          </a:p>
        </p:txBody>
      </p:sp>
      <p:sp>
        <p:nvSpPr>
          <p:cNvPr id="14" name="TextBox 13">
            <a:extLst>
              <a:ext uri="{FF2B5EF4-FFF2-40B4-BE49-F238E27FC236}">
                <a16:creationId xmlns:a16="http://schemas.microsoft.com/office/drawing/2014/main" id="{D59CA8B7-51F3-4F72-93AD-8522FE4DE11E}"/>
              </a:ext>
            </a:extLst>
          </p:cNvPr>
          <p:cNvSpPr txBox="1"/>
          <p:nvPr/>
        </p:nvSpPr>
        <p:spPr>
          <a:xfrm>
            <a:off x="8445019" y="2095141"/>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Rectangle 14">
            <a:extLst>
              <a:ext uri="{FF2B5EF4-FFF2-40B4-BE49-F238E27FC236}">
                <a16:creationId xmlns:a16="http://schemas.microsoft.com/office/drawing/2014/main" id="{786BA8C8-09CB-4A8E-A046-91B35011007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8245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par>
                                <p:cTn id="34" presetID="10" presetClass="entr" presetSubtype="0"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p:bldP spid="9" grpId="0"/>
      <p:bldP spid="12" grpId="0"/>
      <p:bldP spid="13" grpId="0"/>
      <p:bldP spid="14"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all the multiples of 3 that are greater than 10 and smaller than 20</a:t>
            </a:r>
          </a:p>
        </p:txBody>
      </p:sp>
      <p:sp>
        <p:nvSpPr>
          <p:cNvPr id="4" name="Rectangle 3">
            <a:extLst>
              <a:ext uri="{FF2B5EF4-FFF2-40B4-BE49-F238E27FC236}">
                <a16:creationId xmlns:a16="http://schemas.microsoft.com/office/drawing/2014/main" id="{D693A6C3-8136-469E-A9B5-93167DD4B9EC}"/>
              </a:ext>
            </a:extLst>
          </p:cNvPr>
          <p:cNvSpPr/>
          <p:nvPr/>
        </p:nvSpPr>
        <p:spPr>
          <a:xfrm>
            <a:off x="1600976" y="588609"/>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12, 15, 18</a:t>
            </a:r>
          </a:p>
        </p:txBody>
      </p:sp>
      <p:sp>
        <p:nvSpPr>
          <p:cNvPr id="5" name="Rectangle 4">
            <a:extLst>
              <a:ext uri="{FF2B5EF4-FFF2-40B4-BE49-F238E27FC236}">
                <a16:creationId xmlns:a16="http://schemas.microsoft.com/office/drawing/2014/main" id="{AC7CC985-D7A6-4FB8-A24F-C52A9A3960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1391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percentage equivalent.</a:t>
            </a:r>
          </a:p>
        </p:txBody>
      </p:sp>
      <p:pic>
        <p:nvPicPr>
          <p:cNvPr id="50178" name="Picture 2">
            <a:extLst>
              <a:ext uri="{FF2B5EF4-FFF2-40B4-BE49-F238E27FC236}">
                <a16:creationId xmlns:a16="http://schemas.microsoft.com/office/drawing/2014/main" id="{8A4B8005-B9C1-4093-867A-2A1E2EC824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388" y="1025306"/>
            <a:ext cx="5046930" cy="480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8140149B-73C9-4E39-A955-895E094694E5}"/>
              </a:ext>
            </a:extLst>
          </p:cNvPr>
          <p:cNvGrpSpPr/>
          <p:nvPr/>
        </p:nvGrpSpPr>
        <p:grpSpPr>
          <a:xfrm>
            <a:off x="6215147" y="1151735"/>
            <a:ext cx="2433838" cy="1076984"/>
            <a:chOff x="1314975" y="2657199"/>
            <a:chExt cx="2433838" cy="1076984"/>
          </a:xfrm>
        </p:grpSpPr>
        <p:cxnSp>
          <p:nvCxnSpPr>
            <p:cNvPr id="6" name="Straight Connector 5">
              <a:extLst>
                <a:ext uri="{FF2B5EF4-FFF2-40B4-BE49-F238E27FC236}">
                  <a16:creationId xmlns:a16="http://schemas.microsoft.com/office/drawing/2014/main" id="{52715702-7AA9-4490-99AB-ABC953DBA696}"/>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802EF7C-1412-4711-A338-C8A4B03D2919}"/>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7E262288-AEA8-4947-AF27-2C713E63CB48}"/>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71C95A82-E726-4F10-8351-0053396E0AD8}"/>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0" name="TextBox 9">
              <a:extLst>
                <a:ext uri="{FF2B5EF4-FFF2-40B4-BE49-F238E27FC236}">
                  <a16:creationId xmlns:a16="http://schemas.microsoft.com/office/drawing/2014/main" id="{2281607B-5EFA-4F58-AB63-1D2BD1D4D83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518E4A32-FA91-46D9-81FD-36141551577F}"/>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89DEDA24-0FD0-4595-B9C9-E0D380027F29}"/>
              </a:ext>
            </a:extLst>
          </p:cNvPr>
          <p:cNvSpPr/>
          <p:nvPr/>
        </p:nvSpPr>
        <p:spPr>
          <a:xfrm rot="16200000">
            <a:off x="6723168" y="523849"/>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F4C7CE32-D6E3-4FCC-A256-8E0E2022CBD0}"/>
              </a:ext>
            </a:extLst>
          </p:cNvPr>
          <p:cNvSpPr/>
          <p:nvPr/>
        </p:nvSpPr>
        <p:spPr>
          <a:xfrm rot="5400000">
            <a:off x="6718024" y="1445826"/>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D9447621-0143-4598-AE58-1E649AC65124}"/>
              </a:ext>
            </a:extLst>
          </p:cNvPr>
          <p:cNvSpPr txBox="1"/>
          <p:nvPr/>
        </p:nvSpPr>
        <p:spPr>
          <a:xfrm>
            <a:off x="6737711" y="209210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AE83FA6A-E746-42EE-B443-7717F9356890}"/>
              </a:ext>
            </a:extLst>
          </p:cNvPr>
          <p:cNvSpPr txBox="1"/>
          <p:nvPr/>
        </p:nvSpPr>
        <p:spPr>
          <a:xfrm>
            <a:off x="6737710" y="79779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9362BE09-791A-41C4-831A-4C56FCE8A9E1}"/>
              </a:ext>
            </a:extLst>
          </p:cNvPr>
          <p:cNvSpPr txBox="1"/>
          <p:nvPr/>
        </p:nvSpPr>
        <p:spPr>
          <a:xfrm>
            <a:off x="7345638" y="115173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cxnSp>
        <p:nvCxnSpPr>
          <p:cNvPr id="4" name="Straight Connector 3">
            <a:extLst>
              <a:ext uri="{FF2B5EF4-FFF2-40B4-BE49-F238E27FC236}">
                <a16:creationId xmlns:a16="http://schemas.microsoft.com/office/drawing/2014/main" id="{77ABC214-E500-4867-A5E2-9520E91B13DD}"/>
              </a:ext>
            </a:extLst>
          </p:cNvPr>
          <p:cNvCxnSpPr/>
          <p:nvPr/>
        </p:nvCxnSpPr>
        <p:spPr>
          <a:xfrm>
            <a:off x="1556084" y="1459832"/>
            <a:ext cx="2406316" cy="391427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F176CF22-A89D-4DC5-B0E9-E9C95339619A}"/>
              </a:ext>
            </a:extLst>
          </p:cNvPr>
          <p:cNvGrpSpPr/>
          <p:nvPr/>
        </p:nvGrpSpPr>
        <p:grpSpPr>
          <a:xfrm>
            <a:off x="6265141" y="3177538"/>
            <a:ext cx="2855341" cy="1078616"/>
            <a:chOff x="893472" y="2650705"/>
            <a:chExt cx="2855341" cy="1078616"/>
          </a:xfrm>
        </p:grpSpPr>
        <p:cxnSp>
          <p:nvCxnSpPr>
            <p:cNvPr id="20" name="Straight Connector 19">
              <a:extLst>
                <a:ext uri="{FF2B5EF4-FFF2-40B4-BE49-F238E27FC236}">
                  <a16:creationId xmlns:a16="http://schemas.microsoft.com/office/drawing/2014/main" id="{89047BBF-C9FD-4F7B-9CC5-D713CAF1FB16}"/>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53DBF16-6450-43CB-8C2E-4049D6CA3B3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5D1087F-5B46-425C-B331-F03E0A9ACB33}"/>
                </a:ext>
              </a:extLst>
            </p:cNvPr>
            <p:cNvSpPr txBox="1"/>
            <p:nvPr/>
          </p:nvSpPr>
          <p:spPr>
            <a:xfrm>
              <a:off x="1121873"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524C78AD-CFFB-4D72-A00E-B3CCEBB0CD4F}"/>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4" name="TextBox 23">
              <a:extLst>
                <a:ext uri="{FF2B5EF4-FFF2-40B4-BE49-F238E27FC236}">
                  <a16:creationId xmlns:a16="http://schemas.microsoft.com/office/drawing/2014/main" id="{1F544978-041E-4888-A0A3-7F9A39CADA0A}"/>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5" name="TextBox 24">
              <a:extLst>
                <a:ext uri="{FF2B5EF4-FFF2-40B4-BE49-F238E27FC236}">
                  <a16:creationId xmlns:a16="http://schemas.microsoft.com/office/drawing/2014/main" id="{A8CD3A96-FE89-4D47-8753-07C93D29C0A4}"/>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6" name="Arc 25">
            <a:extLst>
              <a:ext uri="{FF2B5EF4-FFF2-40B4-BE49-F238E27FC236}">
                <a16:creationId xmlns:a16="http://schemas.microsoft.com/office/drawing/2014/main" id="{EE7714D1-B955-4AC8-BF27-F6904D822D98}"/>
              </a:ext>
            </a:extLst>
          </p:cNvPr>
          <p:cNvSpPr/>
          <p:nvPr/>
        </p:nvSpPr>
        <p:spPr>
          <a:xfrm rot="16200000">
            <a:off x="7099017" y="2428151"/>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75EB708F-1DEA-41ED-8B3B-4D43C0901D5E}"/>
              </a:ext>
            </a:extLst>
          </p:cNvPr>
          <p:cNvSpPr/>
          <p:nvPr/>
        </p:nvSpPr>
        <p:spPr>
          <a:xfrm rot="5400000">
            <a:off x="7093064" y="3361223"/>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59B27A80-511C-4F5D-B3A7-E51AE0E34498}"/>
              </a:ext>
            </a:extLst>
          </p:cNvPr>
          <p:cNvSpPr txBox="1"/>
          <p:nvPr/>
        </p:nvSpPr>
        <p:spPr>
          <a:xfrm>
            <a:off x="7207842" y="4124405"/>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27905401-87AC-4E77-A2A1-94D5C943C1D1}"/>
              </a:ext>
            </a:extLst>
          </p:cNvPr>
          <p:cNvSpPr txBox="1"/>
          <p:nvPr/>
        </p:nvSpPr>
        <p:spPr>
          <a:xfrm>
            <a:off x="7207842" y="2830092"/>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0B36F0F5-0848-4BA0-A555-684455ED0C18}"/>
              </a:ext>
            </a:extLst>
          </p:cNvPr>
          <p:cNvSpPr txBox="1"/>
          <p:nvPr/>
        </p:nvSpPr>
        <p:spPr>
          <a:xfrm>
            <a:off x="8036369" y="3174093"/>
            <a:ext cx="79592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1" name="Straight Connector 30">
            <a:extLst>
              <a:ext uri="{FF2B5EF4-FFF2-40B4-BE49-F238E27FC236}">
                <a16:creationId xmlns:a16="http://schemas.microsoft.com/office/drawing/2014/main" id="{5DAA27FD-1176-4EC0-92DB-EDD1AA3954EB}"/>
              </a:ext>
            </a:extLst>
          </p:cNvPr>
          <p:cNvCxnSpPr>
            <a:cxnSpLocks/>
          </p:cNvCxnSpPr>
          <p:nvPr/>
        </p:nvCxnSpPr>
        <p:spPr>
          <a:xfrm flipV="1">
            <a:off x="1556084" y="2358189"/>
            <a:ext cx="2414091" cy="10708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869F81E-C2E5-4A9E-AB3C-85FC7D58912B}"/>
              </a:ext>
            </a:extLst>
          </p:cNvPr>
          <p:cNvCxnSpPr>
            <a:cxnSpLocks/>
          </p:cNvCxnSpPr>
          <p:nvPr/>
        </p:nvCxnSpPr>
        <p:spPr>
          <a:xfrm flipV="1">
            <a:off x="1556084" y="3429001"/>
            <a:ext cx="2414091" cy="175259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E5FD28F2-574C-4E26-A464-2FEA72DF75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0848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500"/>
                                        <p:tgtEl>
                                          <p:spTgt spid="3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6" grpId="0" animBg="1"/>
      <p:bldP spid="27" grpId="0" animBg="1"/>
      <p:bldP spid="28" grpId="0"/>
      <p:bldP spid="29" grpId="0"/>
      <p:bldP spid="30" grpId="0"/>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31C2ABC-4AC0-4B54-9FB1-0AA1902F611A}"/>
              </a:ext>
            </a:extLst>
          </p:cNvPr>
          <p:cNvSpPr/>
          <p:nvPr/>
        </p:nvSpPr>
        <p:spPr>
          <a:xfrm>
            <a:off x="56123" y="51518"/>
            <a:ext cx="671491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perimeter of this square.</a:t>
            </a:r>
          </a:p>
        </p:txBody>
      </p:sp>
      <p:pic>
        <p:nvPicPr>
          <p:cNvPr id="4" name="Picture 3">
            <a:extLst>
              <a:ext uri="{FF2B5EF4-FFF2-40B4-BE49-F238E27FC236}">
                <a16:creationId xmlns:a16="http://schemas.microsoft.com/office/drawing/2014/main" id="{12500397-8549-4532-B472-82A1D5CB8416}"/>
              </a:ext>
            </a:extLst>
          </p:cNvPr>
          <p:cNvPicPr>
            <a:picLocks noChangeAspect="1"/>
          </p:cNvPicPr>
          <p:nvPr/>
        </p:nvPicPr>
        <p:blipFill>
          <a:blip r:embed="rId3"/>
          <a:stretch>
            <a:fillRect/>
          </a:stretch>
        </p:blipFill>
        <p:spPr>
          <a:xfrm>
            <a:off x="1507644" y="1207413"/>
            <a:ext cx="5777948" cy="5005652"/>
          </a:xfrm>
          <a:prstGeom prst="rect">
            <a:avLst/>
          </a:prstGeom>
        </p:spPr>
      </p:pic>
      <p:sp>
        <p:nvSpPr>
          <p:cNvPr id="5" name="Rectangle 4">
            <a:extLst>
              <a:ext uri="{FF2B5EF4-FFF2-40B4-BE49-F238E27FC236}">
                <a16:creationId xmlns:a16="http://schemas.microsoft.com/office/drawing/2014/main" id="{A8C87283-9BB6-4111-900A-CBC1A30A6B1D}"/>
              </a:ext>
            </a:extLst>
          </p:cNvPr>
          <p:cNvSpPr/>
          <p:nvPr/>
        </p:nvSpPr>
        <p:spPr>
          <a:xfrm>
            <a:off x="360720" y="3417851"/>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A8C87283-9BB6-4111-900A-CBC1A30A6B1D}"/>
              </a:ext>
            </a:extLst>
          </p:cNvPr>
          <p:cNvSpPr/>
          <p:nvPr/>
        </p:nvSpPr>
        <p:spPr>
          <a:xfrm>
            <a:off x="3287308" y="915025"/>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A8C87283-9BB6-4111-900A-CBC1A30A6B1D}"/>
              </a:ext>
            </a:extLst>
          </p:cNvPr>
          <p:cNvSpPr/>
          <p:nvPr/>
        </p:nvSpPr>
        <p:spPr>
          <a:xfrm>
            <a:off x="3287308" y="5920678"/>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A8C87283-9BB6-4111-900A-CBC1A30A6B1D}"/>
              </a:ext>
            </a:extLst>
          </p:cNvPr>
          <p:cNvSpPr/>
          <p:nvPr/>
        </p:nvSpPr>
        <p:spPr>
          <a:xfrm>
            <a:off x="7934772" y="1662443"/>
            <a:ext cx="3191899" cy="584775"/>
          </a:xfrm>
          <a:prstGeom prst="rect">
            <a:avLst/>
          </a:prstGeom>
        </p:spPr>
        <p:txBody>
          <a:bodyPr wrap="none">
            <a:spAutoFit/>
          </a:bodyPr>
          <a:lstStyle/>
          <a:p>
            <a:r>
              <a:rPr lang="en-GB" sz="3200" b="1" dirty="0">
                <a:solidFill>
                  <a:srgbClr val="FF0000"/>
                </a:solidFill>
                <a:latin typeface="Arial Black" panose="020B0A04020102020204" pitchFamily="34" charset="0"/>
              </a:rPr>
              <a:t>4 x 8 = 32 cm</a:t>
            </a:r>
            <a:endParaRPr lang="en-GB" sz="36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FE2D9310-89DB-465E-9ED0-2434E33880B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F3ED7CB4-280C-4A0A-9DCD-00F065FDF482}"/>
              </a:ext>
            </a:extLst>
          </p:cNvPr>
          <p:cNvSpPr/>
          <p:nvPr/>
        </p:nvSpPr>
        <p:spPr>
          <a:xfrm>
            <a:off x="6640938" y="60160"/>
            <a:ext cx="1199367" cy="584775"/>
          </a:xfrm>
          <a:prstGeom prst="rect">
            <a:avLst/>
          </a:prstGeom>
        </p:spPr>
        <p:txBody>
          <a:bodyPr wrap="none">
            <a:spAutoFit/>
          </a:bodyPr>
          <a:lstStyle/>
          <a:p>
            <a:r>
              <a:rPr lang="en-GB" sz="3200" b="1" dirty="0">
                <a:solidFill>
                  <a:srgbClr val="FF0000"/>
                </a:solidFill>
              </a:rPr>
              <a:t>32 cm</a:t>
            </a:r>
            <a:endParaRPr lang="en-GB" sz="3600" dirty="0">
              <a:solidFill>
                <a:srgbClr val="FF0000"/>
              </a:solidFill>
            </a:endParaRPr>
          </a:p>
        </p:txBody>
      </p:sp>
    </p:spTree>
    <p:extLst>
      <p:ext uri="{BB962C8B-B14F-4D97-AF65-F5344CB8AC3E}">
        <p14:creationId xmlns:p14="http://schemas.microsoft.com/office/powerpoint/2010/main" val="2366442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On the grid below, use a ruler to draw a pentagon that has three right angles.</a:t>
            </a:r>
          </a:p>
        </p:txBody>
      </p:sp>
      <p:pic>
        <p:nvPicPr>
          <p:cNvPr id="78850" name="Picture 2">
            <a:extLst>
              <a:ext uri="{FF2B5EF4-FFF2-40B4-BE49-F238E27FC236}">
                <a16:creationId xmlns:a16="http://schemas.microsoft.com/office/drawing/2014/main" id="{C29A4358-A26D-441E-9C82-E3A56A64DA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73225" y="1127218"/>
            <a:ext cx="7347487" cy="5279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26621804-52AA-4D63-BE8B-DB6C84712F4A}"/>
              </a:ext>
            </a:extLst>
          </p:cNvPr>
          <p:cNvCxnSpPr>
            <a:cxnSpLocks/>
          </p:cNvCxnSpPr>
          <p:nvPr/>
        </p:nvCxnSpPr>
        <p:spPr>
          <a:xfrm flipH="1">
            <a:off x="3208665" y="1687054"/>
            <a:ext cx="263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72B2537-C0DD-41FF-838F-8C3B41A6215A}"/>
              </a:ext>
            </a:extLst>
          </p:cNvPr>
          <p:cNvCxnSpPr>
            <a:cxnSpLocks/>
          </p:cNvCxnSpPr>
          <p:nvPr/>
        </p:nvCxnSpPr>
        <p:spPr>
          <a:xfrm flipV="1">
            <a:off x="3208665" y="1687054"/>
            <a:ext cx="0" cy="208284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2FE9885-EDE5-4D94-8F12-137C7BDE4D07}"/>
              </a:ext>
            </a:extLst>
          </p:cNvPr>
          <p:cNvCxnSpPr>
            <a:cxnSpLocks/>
          </p:cNvCxnSpPr>
          <p:nvPr/>
        </p:nvCxnSpPr>
        <p:spPr>
          <a:xfrm flipV="1">
            <a:off x="3208665" y="3767143"/>
            <a:ext cx="1587924"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599A3AB-D593-4F1D-AAF5-4E515C08FB71}"/>
              </a:ext>
            </a:extLst>
          </p:cNvPr>
          <p:cNvCxnSpPr>
            <a:cxnSpLocks/>
          </p:cNvCxnSpPr>
          <p:nvPr/>
        </p:nvCxnSpPr>
        <p:spPr>
          <a:xfrm>
            <a:off x="4796589" y="2202918"/>
            <a:ext cx="0" cy="15642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F512CB5-4D9D-430E-8BC6-97BFC3FB888B}"/>
              </a:ext>
            </a:extLst>
          </p:cNvPr>
          <p:cNvCxnSpPr>
            <a:cxnSpLocks/>
          </p:cNvCxnSpPr>
          <p:nvPr/>
        </p:nvCxnSpPr>
        <p:spPr>
          <a:xfrm flipV="1">
            <a:off x="4796589" y="1687055"/>
            <a:ext cx="1042737" cy="51586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B2148269-F2EF-4C57-B4BD-791E81F39F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28446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the months that have 31 days.</a:t>
            </a:r>
          </a:p>
        </p:txBody>
      </p:sp>
      <p:pic>
        <p:nvPicPr>
          <p:cNvPr id="3" name="Picture 2">
            <a:extLst>
              <a:ext uri="{FF2B5EF4-FFF2-40B4-BE49-F238E27FC236}">
                <a16:creationId xmlns:a16="http://schemas.microsoft.com/office/drawing/2014/main" id="{D9A921A3-51E1-4847-A66F-367A7BDF182B}"/>
              </a:ext>
            </a:extLst>
          </p:cNvPr>
          <p:cNvPicPr>
            <a:picLocks noChangeAspect="1"/>
          </p:cNvPicPr>
          <p:nvPr/>
        </p:nvPicPr>
        <p:blipFill>
          <a:blip r:embed="rId3"/>
          <a:stretch>
            <a:fillRect/>
          </a:stretch>
        </p:blipFill>
        <p:spPr>
          <a:xfrm>
            <a:off x="314325" y="813716"/>
            <a:ext cx="5781675" cy="5591175"/>
          </a:xfrm>
          <a:prstGeom prst="rect">
            <a:avLst/>
          </a:prstGeom>
        </p:spPr>
      </p:pic>
      <p:sp>
        <p:nvSpPr>
          <p:cNvPr id="5" name="TextBox 4">
            <a:extLst>
              <a:ext uri="{FF2B5EF4-FFF2-40B4-BE49-F238E27FC236}">
                <a16:creationId xmlns:a16="http://schemas.microsoft.com/office/drawing/2014/main" id="{EC4904B7-5E2A-4461-8B68-64AD9CAF9078}"/>
              </a:ext>
            </a:extLst>
          </p:cNvPr>
          <p:cNvSpPr txBox="1"/>
          <p:nvPr/>
        </p:nvSpPr>
        <p:spPr>
          <a:xfrm>
            <a:off x="6451430" y="382012"/>
            <a:ext cx="5666426" cy="3046988"/>
          </a:xfrm>
          <a:prstGeom prst="rect">
            <a:avLst/>
          </a:prstGeom>
          <a:noFill/>
        </p:spPr>
        <p:txBody>
          <a:bodyPr wrap="square" rtlCol="0">
            <a:spAutoFit/>
          </a:bodyPr>
          <a:lstStyle/>
          <a:p>
            <a:r>
              <a:rPr lang="en-GB" sz="3200" b="1" dirty="0">
                <a:solidFill>
                  <a:srgbClr val="FF0000"/>
                </a:solidFill>
              </a:rPr>
              <a:t>30 days has September, </a:t>
            </a:r>
          </a:p>
          <a:p>
            <a:r>
              <a:rPr lang="en-GB" sz="3200" b="1" dirty="0">
                <a:solidFill>
                  <a:srgbClr val="FF0000"/>
                </a:solidFill>
              </a:rPr>
              <a:t>April, June and November, </a:t>
            </a:r>
          </a:p>
          <a:p>
            <a:r>
              <a:rPr lang="en-GB" sz="3200" b="1" dirty="0">
                <a:solidFill>
                  <a:srgbClr val="FF0000"/>
                </a:solidFill>
              </a:rPr>
              <a:t>All the rest have 31, </a:t>
            </a:r>
          </a:p>
          <a:p>
            <a:r>
              <a:rPr lang="en-GB" sz="3200" b="1" dirty="0">
                <a:solidFill>
                  <a:srgbClr val="FF0000"/>
                </a:solidFill>
              </a:rPr>
              <a:t>Except for February, it’s the one, </a:t>
            </a:r>
          </a:p>
          <a:p>
            <a:r>
              <a:rPr lang="en-GB" sz="3200" b="1" dirty="0">
                <a:solidFill>
                  <a:srgbClr val="FF0000"/>
                </a:solidFill>
              </a:rPr>
              <a:t>Which only has 28 days clear, </a:t>
            </a:r>
          </a:p>
          <a:p>
            <a:r>
              <a:rPr lang="en-GB" sz="3200" b="1" dirty="0">
                <a:solidFill>
                  <a:srgbClr val="FF0000"/>
                </a:solidFill>
              </a:rPr>
              <a:t>And 29 in each Leap Year</a:t>
            </a:r>
          </a:p>
        </p:txBody>
      </p:sp>
      <p:sp>
        <p:nvSpPr>
          <p:cNvPr id="6" name="Rectangle 5">
            <a:extLst>
              <a:ext uri="{FF2B5EF4-FFF2-40B4-BE49-F238E27FC236}">
                <a16:creationId xmlns:a16="http://schemas.microsoft.com/office/drawing/2014/main" id="{19FF6C3F-F7EB-4EFF-BA3C-C7FCD86EE72F}"/>
              </a:ext>
            </a:extLst>
          </p:cNvPr>
          <p:cNvSpPr/>
          <p:nvPr/>
        </p:nvSpPr>
        <p:spPr>
          <a:xfrm>
            <a:off x="2187565" y="83130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8606C017-04D6-4691-AD68-DE9AA09EB4A1}"/>
              </a:ext>
            </a:extLst>
          </p:cNvPr>
          <p:cNvSpPr/>
          <p:nvPr/>
        </p:nvSpPr>
        <p:spPr>
          <a:xfrm>
            <a:off x="2187565" y="27636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440AB59B-0AF1-45B2-99AC-2439ED50A98E}"/>
              </a:ext>
            </a:extLst>
          </p:cNvPr>
          <p:cNvSpPr/>
          <p:nvPr/>
        </p:nvSpPr>
        <p:spPr>
          <a:xfrm>
            <a:off x="2187565" y="469607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4D4A818B-8565-4B1F-9DCC-F28CB7B2DF3F}"/>
              </a:ext>
            </a:extLst>
          </p:cNvPr>
          <p:cNvSpPr/>
          <p:nvPr/>
        </p:nvSpPr>
        <p:spPr>
          <a:xfrm>
            <a:off x="5370611" y="83988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1473A211-C004-40F7-A932-24D7E9D7B702}"/>
              </a:ext>
            </a:extLst>
          </p:cNvPr>
          <p:cNvSpPr/>
          <p:nvPr/>
        </p:nvSpPr>
        <p:spPr>
          <a:xfrm>
            <a:off x="5370611" y="179705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01085342-8B78-4330-988D-5F3EEF5DFA47}"/>
              </a:ext>
            </a:extLst>
          </p:cNvPr>
          <p:cNvSpPr/>
          <p:nvPr/>
        </p:nvSpPr>
        <p:spPr>
          <a:xfrm>
            <a:off x="5379185" y="372944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06A47C01-99DA-4CFF-8B13-F15282012684}"/>
              </a:ext>
            </a:extLst>
          </p:cNvPr>
          <p:cNvSpPr/>
          <p:nvPr/>
        </p:nvSpPr>
        <p:spPr>
          <a:xfrm>
            <a:off x="5370611" y="569034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B02EA788-84EC-469F-94B5-DE01CBE6E9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6081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D281624-1CCF-4EB7-9EAD-51EA28B37A96}"/>
              </a:ext>
            </a:extLst>
          </p:cNvPr>
          <p:cNvSpPr/>
          <p:nvPr/>
        </p:nvSpPr>
        <p:spPr>
          <a:xfrm>
            <a:off x="103032" y="51516"/>
            <a:ext cx="323850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9A08_files/img01.jpg">
            <a:extLst>
              <a:ext uri="{FF2B5EF4-FFF2-40B4-BE49-F238E27FC236}">
                <a16:creationId xmlns:a16="http://schemas.microsoft.com/office/drawing/2014/main" id="{6F6A8E3C-3E74-4D69-A1FD-B6067CC80EF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47597" y="89846"/>
            <a:ext cx="8415753" cy="6678307"/>
          </a:xfrm>
          <a:prstGeom prst="rect">
            <a:avLst/>
          </a:prstGeom>
          <a:noFill/>
          <a:ln>
            <a:noFill/>
          </a:ln>
        </p:spPr>
      </p:pic>
      <p:sp>
        <p:nvSpPr>
          <p:cNvPr id="4" name="Rectangle 3">
            <a:extLst>
              <a:ext uri="{FF2B5EF4-FFF2-40B4-BE49-F238E27FC236}">
                <a16:creationId xmlns:a16="http://schemas.microsoft.com/office/drawing/2014/main" id="{EED0E4A4-ED09-4940-80E3-558E8F6F00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04E56086-D3B4-4C4F-A4E9-1F10AAF27D65}"/>
              </a:ext>
            </a:extLst>
          </p:cNvPr>
          <p:cNvSpPr/>
          <p:nvPr/>
        </p:nvSpPr>
        <p:spPr>
          <a:xfrm>
            <a:off x="4746981"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C0AB9A8C-8F6B-4BFF-9D6D-B5F7391158A1}"/>
              </a:ext>
            </a:extLst>
          </p:cNvPr>
          <p:cNvSpPr/>
          <p:nvPr/>
        </p:nvSpPr>
        <p:spPr>
          <a:xfrm>
            <a:off x="4746981" y="13460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B243C30D-246C-4812-98CF-28566221A809}"/>
              </a:ext>
            </a:extLst>
          </p:cNvPr>
          <p:cNvSpPr/>
          <p:nvPr/>
        </p:nvSpPr>
        <p:spPr>
          <a:xfrm>
            <a:off x="6047167" y="33304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0F0AEBE-8814-4820-BA8E-050D05E2C6CC}"/>
              </a:ext>
            </a:extLst>
          </p:cNvPr>
          <p:cNvSpPr/>
          <p:nvPr/>
        </p:nvSpPr>
        <p:spPr>
          <a:xfrm>
            <a:off x="7369328" y="33304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BF8D631A-14BF-4086-B6B7-C714D27BBE82}"/>
              </a:ext>
            </a:extLst>
          </p:cNvPr>
          <p:cNvSpPr/>
          <p:nvPr/>
        </p:nvSpPr>
        <p:spPr>
          <a:xfrm>
            <a:off x="6048898"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060EAC74-B8F1-4C0D-8057-CC7AD837AC31}"/>
              </a:ext>
            </a:extLst>
          </p:cNvPr>
          <p:cNvSpPr/>
          <p:nvPr/>
        </p:nvSpPr>
        <p:spPr>
          <a:xfrm>
            <a:off x="6047167"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255C629-207D-4517-B157-4A195D350852}"/>
              </a:ext>
            </a:extLst>
          </p:cNvPr>
          <p:cNvSpPr/>
          <p:nvPr/>
        </p:nvSpPr>
        <p:spPr>
          <a:xfrm>
            <a:off x="6706123" y="400850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2C35DF40-1641-433A-9D37-7728BBE58F13}"/>
              </a:ext>
            </a:extLst>
          </p:cNvPr>
          <p:cNvSpPr/>
          <p:nvPr/>
        </p:nvSpPr>
        <p:spPr>
          <a:xfrm>
            <a:off x="6706123" y="266860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2A77041A-30F3-4644-8580-BD32EB53807D}"/>
              </a:ext>
            </a:extLst>
          </p:cNvPr>
          <p:cNvSpPr/>
          <p:nvPr/>
        </p:nvSpPr>
        <p:spPr>
          <a:xfrm>
            <a:off x="7369328" y="534063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D72753BD-F879-4862-8FC5-410E1D7057E0}"/>
              </a:ext>
            </a:extLst>
          </p:cNvPr>
          <p:cNvSpPr/>
          <p:nvPr/>
        </p:nvSpPr>
        <p:spPr>
          <a:xfrm>
            <a:off x="7369328"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D3F89FEF-CBEA-40DF-AA36-AAC554ED9559}"/>
              </a:ext>
            </a:extLst>
          </p:cNvPr>
          <p:cNvSpPr/>
          <p:nvPr/>
        </p:nvSpPr>
        <p:spPr>
          <a:xfrm>
            <a:off x="8667315"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4026CF-5980-4009-9220-170F5768C90F}"/>
              </a:ext>
            </a:extLst>
          </p:cNvPr>
          <p:cNvSpPr/>
          <p:nvPr/>
        </p:nvSpPr>
        <p:spPr>
          <a:xfrm>
            <a:off x="8667314"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B1781CA6-CF0E-43AA-B1CF-1EF30CA1F05E}"/>
              </a:ext>
            </a:extLst>
          </p:cNvPr>
          <p:cNvCxnSpPr>
            <a:cxnSpLocks/>
          </p:cNvCxnSpPr>
          <p:nvPr/>
        </p:nvCxnSpPr>
        <p:spPr>
          <a:xfrm>
            <a:off x="4835964" y="1438382"/>
            <a:ext cx="1301917" cy="199061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0F9CBF6-63C0-47EA-87E3-2627D64B75D3}"/>
              </a:ext>
            </a:extLst>
          </p:cNvPr>
          <p:cNvCxnSpPr>
            <a:cxnSpLocks/>
          </p:cNvCxnSpPr>
          <p:nvPr/>
        </p:nvCxnSpPr>
        <p:spPr>
          <a:xfrm>
            <a:off x="4835964" y="1438382"/>
            <a:ext cx="1301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C2FDC10-B771-4168-8D13-A2759A535500}"/>
              </a:ext>
            </a:extLst>
          </p:cNvPr>
          <p:cNvCxnSpPr>
            <a:cxnSpLocks/>
          </p:cNvCxnSpPr>
          <p:nvPr/>
        </p:nvCxnSpPr>
        <p:spPr>
          <a:xfrm>
            <a:off x="6131549" y="1438381"/>
            <a:ext cx="663557" cy="132349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D8877B2-1B59-4210-BCB1-C58F9A5C1AF1}"/>
              </a:ext>
            </a:extLst>
          </p:cNvPr>
          <p:cNvCxnSpPr>
            <a:cxnSpLocks/>
          </p:cNvCxnSpPr>
          <p:nvPr/>
        </p:nvCxnSpPr>
        <p:spPr>
          <a:xfrm flipH="1">
            <a:off x="6806681" y="1438380"/>
            <a:ext cx="626785" cy="128506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FDC54513-7638-49B1-BCD0-356FF4CD6525}"/>
              </a:ext>
            </a:extLst>
          </p:cNvPr>
          <p:cNvCxnSpPr>
            <a:cxnSpLocks/>
          </p:cNvCxnSpPr>
          <p:nvPr/>
        </p:nvCxnSpPr>
        <p:spPr>
          <a:xfrm>
            <a:off x="7468585" y="1436668"/>
            <a:ext cx="1301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426D261-2EC7-4AA5-B617-AC61ABA7B285}"/>
              </a:ext>
            </a:extLst>
          </p:cNvPr>
          <p:cNvCxnSpPr>
            <a:cxnSpLocks/>
          </p:cNvCxnSpPr>
          <p:nvPr/>
        </p:nvCxnSpPr>
        <p:spPr>
          <a:xfrm flipV="1">
            <a:off x="7458311" y="1436668"/>
            <a:ext cx="1312191" cy="199233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5906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6"/>
                                        </p:tgtEl>
                                        <p:attrNameLst>
                                          <p:attrName>style.visibility</p:attrName>
                                        </p:attrNameLst>
                                      </p:cBhvr>
                                      <p:to>
                                        <p:strVal val="visible"/>
                                      </p:to>
                                    </p:set>
                                    <p:animEffect transition="in" filter="fade">
                                      <p:cBhvr>
                                        <p:cTn id="82" dur="500"/>
                                        <p:tgtEl>
                                          <p:spTgt spid="2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Write these numbers in the correct places on this sorting diagram. </a:t>
            </a:r>
          </a:p>
          <a:p>
            <a:r>
              <a:rPr lang="en-US" sz="3200" dirty="0"/>
              <a:t>          16          26          	36</a:t>
            </a:r>
            <a:endParaRPr lang="en-US" sz="2800" dirty="0"/>
          </a:p>
        </p:txBody>
      </p:sp>
      <p:pic>
        <p:nvPicPr>
          <p:cNvPr id="3" name="Picture 2">
            <a:extLst>
              <a:ext uri="{FF2B5EF4-FFF2-40B4-BE49-F238E27FC236}">
                <a16:creationId xmlns:a16="http://schemas.microsoft.com/office/drawing/2014/main" id="{F31F02FD-3AE8-4694-BC39-D3DDEE0AD58E}"/>
              </a:ext>
            </a:extLst>
          </p:cNvPr>
          <p:cNvPicPr>
            <a:picLocks noChangeAspect="1"/>
          </p:cNvPicPr>
          <p:nvPr/>
        </p:nvPicPr>
        <p:blipFill>
          <a:blip r:embed="rId3"/>
          <a:stretch>
            <a:fillRect/>
          </a:stretch>
        </p:blipFill>
        <p:spPr>
          <a:xfrm>
            <a:off x="491405" y="1127218"/>
            <a:ext cx="7591400" cy="4705546"/>
          </a:xfrm>
          <a:prstGeom prst="rect">
            <a:avLst/>
          </a:prstGeom>
        </p:spPr>
      </p:pic>
      <p:sp>
        <p:nvSpPr>
          <p:cNvPr id="5" name="TextBox 4">
            <a:extLst>
              <a:ext uri="{FF2B5EF4-FFF2-40B4-BE49-F238E27FC236}">
                <a16:creationId xmlns:a16="http://schemas.microsoft.com/office/drawing/2014/main" id="{BF78ABC4-D86C-4A22-9C04-6CCF1E807ED7}"/>
              </a:ext>
            </a:extLst>
          </p:cNvPr>
          <p:cNvSpPr txBox="1"/>
          <p:nvPr/>
        </p:nvSpPr>
        <p:spPr>
          <a:xfrm>
            <a:off x="2353733" y="3164520"/>
            <a:ext cx="9821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6" name="TextBox 5">
            <a:extLst>
              <a:ext uri="{FF2B5EF4-FFF2-40B4-BE49-F238E27FC236}">
                <a16:creationId xmlns:a16="http://schemas.microsoft.com/office/drawing/2014/main" id="{E5501774-82C3-4FC9-9D6B-8716B07021B2}"/>
              </a:ext>
            </a:extLst>
          </p:cNvPr>
          <p:cNvSpPr txBox="1"/>
          <p:nvPr/>
        </p:nvSpPr>
        <p:spPr>
          <a:xfrm>
            <a:off x="3877018" y="5034502"/>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26</a:t>
            </a:r>
          </a:p>
        </p:txBody>
      </p:sp>
      <p:sp>
        <p:nvSpPr>
          <p:cNvPr id="7" name="TextBox 6">
            <a:extLst>
              <a:ext uri="{FF2B5EF4-FFF2-40B4-BE49-F238E27FC236}">
                <a16:creationId xmlns:a16="http://schemas.microsoft.com/office/drawing/2014/main" id="{724C2697-C5B5-479E-AA34-221942578706}"/>
              </a:ext>
            </a:extLst>
          </p:cNvPr>
          <p:cNvSpPr txBox="1"/>
          <p:nvPr/>
        </p:nvSpPr>
        <p:spPr>
          <a:xfrm>
            <a:off x="3877018" y="333666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36</a:t>
            </a:r>
          </a:p>
        </p:txBody>
      </p:sp>
    </p:spTree>
    <p:extLst>
      <p:ext uri="{BB962C8B-B14F-4D97-AF65-F5344CB8AC3E}">
        <p14:creationId xmlns:p14="http://schemas.microsoft.com/office/powerpoint/2010/main" val="1929369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decimal equivalent.</a:t>
            </a:r>
          </a:p>
        </p:txBody>
      </p:sp>
      <p:pic>
        <p:nvPicPr>
          <p:cNvPr id="23554" name="Picture 2">
            <a:extLst>
              <a:ext uri="{FF2B5EF4-FFF2-40B4-BE49-F238E27FC236}">
                <a16:creationId xmlns:a16="http://schemas.microsoft.com/office/drawing/2014/main" id="{2318BE3C-7080-4222-A95E-EDB4C5AFBC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2604" y="1132502"/>
            <a:ext cx="4672734" cy="4592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2A06612D-16AB-4124-A030-4B7CDC1C5A4B}"/>
              </a:ext>
            </a:extLst>
          </p:cNvPr>
          <p:cNvCxnSpPr>
            <a:cxnSpLocks/>
          </p:cNvCxnSpPr>
          <p:nvPr/>
        </p:nvCxnSpPr>
        <p:spPr>
          <a:xfrm>
            <a:off x="6133373" y="170323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F4C967C-2FC0-4A1C-8B6E-F59586A94BAF}"/>
              </a:ext>
            </a:extLst>
          </p:cNvPr>
          <p:cNvCxnSpPr>
            <a:cxnSpLocks/>
          </p:cNvCxnSpPr>
          <p:nvPr/>
        </p:nvCxnSpPr>
        <p:spPr>
          <a:xfrm>
            <a:off x="7012603" y="1703231"/>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F5F2D79D-D7E9-48C8-9DEF-6DDC0B81B0DC}"/>
              </a:ext>
            </a:extLst>
          </p:cNvPr>
          <p:cNvSpPr txBox="1"/>
          <p:nvPr/>
        </p:nvSpPr>
        <p:spPr>
          <a:xfrm>
            <a:off x="6096000" y="119539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76AC684A-284C-4388-BCF1-2A6C38D9BB62}"/>
              </a:ext>
            </a:extLst>
          </p:cNvPr>
          <p:cNvSpPr txBox="1"/>
          <p:nvPr/>
        </p:nvSpPr>
        <p:spPr>
          <a:xfrm>
            <a:off x="6106566" y="164143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947901EA-72F7-4E5E-95EC-DB904FBDCBE7}"/>
              </a:ext>
            </a:extLst>
          </p:cNvPr>
          <p:cNvSpPr txBox="1"/>
          <p:nvPr/>
        </p:nvSpPr>
        <p:spPr>
          <a:xfrm>
            <a:off x="7012602" y="1641439"/>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EB81847C-986A-417C-BB6E-235CF4015244}"/>
              </a:ext>
            </a:extLst>
          </p:cNvPr>
          <p:cNvSpPr txBox="1"/>
          <p:nvPr/>
        </p:nvSpPr>
        <p:spPr>
          <a:xfrm>
            <a:off x="6565560" y="138776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87C230BA-D6CF-4234-9C95-FEEDEB120315}"/>
              </a:ext>
            </a:extLst>
          </p:cNvPr>
          <p:cNvSpPr/>
          <p:nvPr/>
        </p:nvSpPr>
        <p:spPr>
          <a:xfrm rot="16200000">
            <a:off x="6498261" y="67327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C06AF168-3825-4767-9FD8-4D20412DF271}"/>
              </a:ext>
            </a:extLst>
          </p:cNvPr>
          <p:cNvSpPr/>
          <p:nvPr/>
        </p:nvSpPr>
        <p:spPr>
          <a:xfrm rot="5400000">
            <a:off x="6487974" y="160039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44816F01-53E2-44B4-A0FB-CF76B55F6B95}"/>
              </a:ext>
            </a:extLst>
          </p:cNvPr>
          <p:cNvSpPr txBox="1"/>
          <p:nvPr/>
        </p:nvSpPr>
        <p:spPr>
          <a:xfrm>
            <a:off x="6618564" y="213577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0D9B0DB2-BC2C-4532-A0B9-C23B12F86C5D}"/>
              </a:ext>
            </a:extLst>
          </p:cNvPr>
          <p:cNvSpPr txBox="1"/>
          <p:nvPr/>
        </p:nvSpPr>
        <p:spPr>
          <a:xfrm>
            <a:off x="6618563" y="84145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DCAEA125-6913-461D-BC3D-5CF40671227F}"/>
              </a:ext>
            </a:extLst>
          </p:cNvPr>
          <p:cNvSpPr txBox="1"/>
          <p:nvPr/>
        </p:nvSpPr>
        <p:spPr>
          <a:xfrm>
            <a:off x="7226491" y="1195397"/>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0E9D26B0-EE41-44E8-BA14-1BB06CF56742}"/>
              </a:ext>
            </a:extLst>
          </p:cNvPr>
          <p:cNvSpPr txBox="1"/>
          <p:nvPr/>
        </p:nvSpPr>
        <p:spPr>
          <a:xfrm>
            <a:off x="8221643" y="1387760"/>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0.5</a:t>
            </a:r>
          </a:p>
        </p:txBody>
      </p:sp>
      <p:cxnSp>
        <p:nvCxnSpPr>
          <p:cNvPr id="4" name="Straight Connector 3">
            <a:extLst>
              <a:ext uri="{FF2B5EF4-FFF2-40B4-BE49-F238E27FC236}">
                <a16:creationId xmlns:a16="http://schemas.microsoft.com/office/drawing/2014/main" id="{2306DE7E-A3C5-4982-8244-F40039155106}"/>
              </a:ext>
            </a:extLst>
          </p:cNvPr>
          <p:cNvCxnSpPr/>
          <p:nvPr/>
        </p:nvCxnSpPr>
        <p:spPr>
          <a:xfrm flipV="1">
            <a:off x="1262743" y="1510868"/>
            <a:ext cx="2510971" cy="1305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9D651A-29D8-469B-8CEE-E120727B005F}"/>
              </a:ext>
            </a:extLst>
          </p:cNvPr>
          <p:cNvCxnSpPr>
            <a:cxnSpLocks/>
          </p:cNvCxnSpPr>
          <p:nvPr/>
        </p:nvCxnSpPr>
        <p:spPr>
          <a:xfrm>
            <a:off x="6130601" y="366288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EAA14D0-A993-4918-BA13-EB81252EDE31}"/>
              </a:ext>
            </a:extLst>
          </p:cNvPr>
          <p:cNvCxnSpPr>
            <a:cxnSpLocks/>
          </p:cNvCxnSpPr>
          <p:nvPr/>
        </p:nvCxnSpPr>
        <p:spPr>
          <a:xfrm>
            <a:off x="7009831" y="3646582"/>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323AAC4B-7996-4762-820B-BB8813BECC27}"/>
              </a:ext>
            </a:extLst>
          </p:cNvPr>
          <p:cNvSpPr txBox="1"/>
          <p:nvPr/>
        </p:nvSpPr>
        <p:spPr>
          <a:xfrm>
            <a:off x="6093228" y="315505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D6C3BAFF-7E88-432F-B404-359012C3767C}"/>
              </a:ext>
            </a:extLst>
          </p:cNvPr>
          <p:cNvSpPr txBox="1"/>
          <p:nvPr/>
        </p:nvSpPr>
        <p:spPr>
          <a:xfrm>
            <a:off x="6103794" y="360109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3" name="TextBox 22">
            <a:extLst>
              <a:ext uri="{FF2B5EF4-FFF2-40B4-BE49-F238E27FC236}">
                <a16:creationId xmlns:a16="http://schemas.microsoft.com/office/drawing/2014/main" id="{140D5127-2535-4B6D-B7D2-9E47B46A99FF}"/>
              </a:ext>
            </a:extLst>
          </p:cNvPr>
          <p:cNvSpPr txBox="1"/>
          <p:nvPr/>
        </p:nvSpPr>
        <p:spPr>
          <a:xfrm>
            <a:off x="7011236" y="3584790"/>
            <a:ext cx="146170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4" name="TextBox 23">
            <a:extLst>
              <a:ext uri="{FF2B5EF4-FFF2-40B4-BE49-F238E27FC236}">
                <a16:creationId xmlns:a16="http://schemas.microsoft.com/office/drawing/2014/main" id="{97BCA707-8E51-4741-8AF4-734666077842}"/>
              </a:ext>
            </a:extLst>
          </p:cNvPr>
          <p:cNvSpPr txBox="1"/>
          <p:nvPr/>
        </p:nvSpPr>
        <p:spPr>
          <a:xfrm>
            <a:off x="6562788" y="334741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6481B7D3-D9C4-4CED-A438-288E2E6C0BB3}"/>
              </a:ext>
            </a:extLst>
          </p:cNvPr>
          <p:cNvSpPr/>
          <p:nvPr/>
        </p:nvSpPr>
        <p:spPr>
          <a:xfrm rot="16200000">
            <a:off x="6617871" y="2510545"/>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EA811619-3B02-42F6-B83D-14DE97B26A11}"/>
              </a:ext>
            </a:extLst>
          </p:cNvPr>
          <p:cNvSpPr/>
          <p:nvPr/>
        </p:nvSpPr>
        <p:spPr>
          <a:xfrm rot="5400000">
            <a:off x="6607583" y="3437666"/>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F614FDF2-8D7B-45B7-B8C2-F4B4E14BC8D2}"/>
              </a:ext>
            </a:extLst>
          </p:cNvPr>
          <p:cNvSpPr txBox="1"/>
          <p:nvPr/>
        </p:nvSpPr>
        <p:spPr>
          <a:xfrm>
            <a:off x="6615792" y="409542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AC3A6F4-3443-4DC2-9870-B2758D0D0F04}"/>
              </a:ext>
            </a:extLst>
          </p:cNvPr>
          <p:cNvSpPr txBox="1"/>
          <p:nvPr/>
        </p:nvSpPr>
        <p:spPr>
          <a:xfrm>
            <a:off x="6615791" y="280111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2810299D-B02A-4F58-9401-3908F99DB734}"/>
              </a:ext>
            </a:extLst>
          </p:cNvPr>
          <p:cNvSpPr txBox="1"/>
          <p:nvPr/>
        </p:nvSpPr>
        <p:spPr>
          <a:xfrm>
            <a:off x="7223719" y="3138748"/>
            <a:ext cx="9628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0" name="TextBox 29">
            <a:extLst>
              <a:ext uri="{FF2B5EF4-FFF2-40B4-BE49-F238E27FC236}">
                <a16:creationId xmlns:a16="http://schemas.microsoft.com/office/drawing/2014/main" id="{03843080-98FA-4B35-8997-D6B17DA41AC0}"/>
              </a:ext>
            </a:extLst>
          </p:cNvPr>
          <p:cNvSpPr txBox="1"/>
          <p:nvPr/>
        </p:nvSpPr>
        <p:spPr>
          <a:xfrm>
            <a:off x="8777496" y="3320557"/>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0.25</a:t>
            </a:r>
          </a:p>
        </p:txBody>
      </p:sp>
      <p:cxnSp>
        <p:nvCxnSpPr>
          <p:cNvPr id="31" name="Straight Connector 30">
            <a:extLst>
              <a:ext uri="{FF2B5EF4-FFF2-40B4-BE49-F238E27FC236}">
                <a16:creationId xmlns:a16="http://schemas.microsoft.com/office/drawing/2014/main" id="{4B6F1A7E-AD35-439B-B24F-EEFC015D9FB4}"/>
              </a:ext>
            </a:extLst>
          </p:cNvPr>
          <p:cNvCxnSpPr>
            <a:cxnSpLocks/>
          </p:cNvCxnSpPr>
          <p:nvPr/>
        </p:nvCxnSpPr>
        <p:spPr>
          <a:xfrm>
            <a:off x="1262743" y="3407641"/>
            <a:ext cx="2510971" cy="10057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7FE329C-FF1D-4608-8419-0106221180DC}"/>
              </a:ext>
            </a:extLst>
          </p:cNvPr>
          <p:cNvCxnSpPr>
            <a:cxnSpLocks/>
          </p:cNvCxnSpPr>
          <p:nvPr/>
        </p:nvCxnSpPr>
        <p:spPr>
          <a:xfrm>
            <a:off x="6145668" y="56265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AEEF036-AE7F-4005-951D-5A57CED6DC62}"/>
              </a:ext>
            </a:extLst>
          </p:cNvPr>
          <p:cNvCxnSpPr>
            <a:cxnSpLocks/>
          </p:cNvCxnSpPr>
          <p:nvPr/>
        </p:nvCxnSpPr>
        <p:spPr>
          <a:xfrm>
            <a:off x="7024898" y="5626596"/>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598091CF-E14C-4C58-8D07-E19E7EB1F75A}"/>
              </a:ext>
            </a:extLst>
          </p:cNvPr>
          <p:cNvSpPr txBox="1"/>
          <p:nvPr/>
        </p:nvSpPr>
        <p:spPr>
          <a:xfrm>
            <a:off x="6108295" y="51187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1BCF3269-07D4-4D13-AD1C-779322611047}"/>
              </a:ext>
            </a:extLst>
          </p:cNvPr>
          <p:cNvSpPr txBox="1"/>
          <p:nvPr/>
        </p:nvSpPr>
        <p:spPr>
          <a:xfrm>
            <a:off x="6118861" y="55648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836A1C12-57E2-4893-A869-ED898C2AC7BF}"/>
              </a:ext>
            </a:extLst>
          </p:cNvPr>
          <p:cNvSpPr txBox="1"/>
          <p:nvPr/>
        </p:nvSpPr>
        <p:spPr>
          <a:xfrm>
            <a:off x="7024896" y="5564804"/>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9" name="TextBox 38">
            <a:extLst>
              <a:ext uri="{FF2B5EF4-FFF2-40B4-BE49-F238E27FC236}">
                <a16:creationId xmlns:a16="http://schemas.microsoft.com/office/drawing/2014/main" id="{EA796A89-B5F4-475A-942E-2BAA1B44B445}"/>
              </a:ext>
            </a:extLst>
          </p:cNvPr>
          <p:cNvSpPr txBox="1"/>
          <p:nvPr/>
        </p:nvSpPr>
        <p:spPr>
          <a:xfrm>
            <a:off x="6577855" y="53111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Arc 39">
            <a:extLst>
              <a:ext uri="{FF2B5EF4-FFF2-40B4-BE49-F238E27FC236}">
                <a16:creationId xmlns:a16="http://schemas.microsoft.com/office/drawing/2014/main" id="{C1092B5F-B973-4A46-996C-0A2094238DCB}"/>
              </a:ext>
            </a:extLst>
          </p:cNvPr>
          <p:cNvSpPr/>
          <p:nvPr/>
        </p:nvSpPr>
        <p:spPr>
          <a:xfrm rot="16200000">
            <a:off x="6632938" y="4474254"/>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1" name="Arc 40">
            <a:extLst>
              <a:ext uri="{FF2B5EF4-FFF2-40B4-BE49-F238E27FC236}">
                <a16:creationId xmlns:a16="http://schemas.microsoft.com/office/drawing/2014/main" id="{8707E4EF-FC34-4D42-A145-F333C2177531}"/>
              </a:ext>
            </a:extLst>
          </p:cNvPr>
          <p:cNvSpPr/>
          <p:nvPr/>
        </p:nvSpPr>
        <p:spPr>
          <a:xfrm rot="5400000">
            <a:off x="6622650" y="5401375"/>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2" name="TextBox 41">
            <a:extLst>
              <a:ext uri="{FF2B5EF4-FFF2-40B4-BE49-F238E27FC236}">
                <a16:creationId xmlns:a16="http://schemas.microsoft.com/office/drawing/2014/main" id="{62F5EBCB-8BBB-4B8A-87F8-A21A1543D17D}"/>
              </a:ext>
            </a:extLst>
          </p:cNvPr>
          <p:cNvSpPr txBox="1"/>
          <p:nvPr/>
        </p:nvSpPr>
        <p:spPr>
          <a:xfrm>
            <a:off x="6630859" y="60591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18071EED-D35B-4390-9025-7C76E41B289F}"/>
              </a:ext>
            </a:extLst>
          </p:cNvPr>
          <p:cNvSpPr txBox="1"/>
          <p:nvPr/>
        </p:nvSpPr>
        <p:spPr>
          <a:xfrm>
            <a:off x="6630858" y="476482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362C9931-9D75-4182-A46E-1D49286179EB}"/>
              </a:ext>
            </a:extLst>
          </p:cNvPr>
          <p:cNvSpPr txBox="1"/>
          <p:nvPr/>
        </p:nvSpPr>
        <p:spPr>
          <a:xfrm>
            <a:off x="7252854" y="5118762"/>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45" name="Straight Connector 44">
            <a:extLst>
              <a:ext uri="{FF2B5EF4-FFF2-40B4-BE49-F238E27FC236}">
                <a16:creationId xmlns:a16="http://schemas.microsoft.com/office/drawing/2014/main" id="{27870FCE-3D62-487B-A631-0AA63E3511EE}"/>
              </a:ext>
            </a:extLst>
          </p:cNvPr>
          <p:cNvCxnSpPr>
            <a:cxnSpLocks/>
          </p:cNvCxnSpPr>
          <p:nvPr/>
        </p:nvCxnSpPr>
        <p:spPr>
          <a:xfrm flipV="1">
            <a:off x="1262743" y="3407641"/>
            <a:ext cx="2510971" cy="181884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D7FE3C5-7634-4857-ADA1-1AD9106142B8}"/>
              </a:ext>
            </a:extLst>
          </p:cNvPr>
          <p:cNvSpPr txBox="1"/>
          <p:nvPr/>
        </p:nvSpPr>
        <p:spPr>
          <a:xfrm>
            <a:off x="8777496" y="5311125"/>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0.75</a:t>
            </a:r>
          </a:p>
        </p:txBody>
      </p:sp>
      <p:sp>
        <p:nvSpPr>
          <p:cNvPr id="46" name="Rectangle 45">
            <a:extLst>
              <a:ext uri="{FF2B5EF4-FFF2-40B4-BE49-F238E27FC236}">
                <a16:creationId xmlns:a16="http://schemas.microsoft.com/office/drawing/2014/main" id="{BCC5CA11-6976-4F5F-B1B5-E5824120E4E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13631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fade">
                                      <p:cBhvr>
                                        <p:cTn id="53" dur="500"/>
                                        <p:tgtEl>
                                          <p:spTgt spid="4"/>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par>
                                <p:cTn id="59" presetID="10" presetClass="entr" presetSubtype="0" fill="hold" nodeType="with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fade">
                                      <p:cBhvr>
                                        <p:cTn id="61" dur="500"/>
                                        <p:tgtEl>
                                          <p:spTgt spid="2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fade">
                                      <p:cBhvr>
                                        <p:cTn id="73" dur="500"/>
                                        <p:tgtEl>
                                          <p:spTgt spid="2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fade">
                                      <p:cBhvr>
                                        <p:cTn id="89" dur="500"/>
                                        <p:tgtEl>
                                          <p:spTgt spid="2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0"/>
                                        </p:tgtEl>
                                        <p:attrNameLst>
                                          <p:attrName>style.visibility</p:attrName>
                                        </p:attrNameLst>
                                      </p:cBhvr>
                                      <p:to>
                                        <p:strVal val="visible"/>
                                      </p:to>
                                    </p:set>
                                    <p:animEffect transition="in" filter="fade">
                                      <p:cBhvr>
                                        <p:cTn id="99" dur="500"/>
                                        <p:tgtEl>
                                          <p:spTgt spid="30"/>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31"/>
                                        </p:tgtEl>
                                        <p:attrNameLst>
                                          <p:attrName>style.visibility</p:attrName>
                                        </p:attrNameLst>
                                      </p:cBhvr>
                                      <p:to>
                                        <p:strVal val="visible"/>
                                      </p:to>
                                    </p:set>
                                    <p:animEffect transition="in" filter="fade">
                                      <p:cBhvr>
                                        <p:cTn id="104" dur="500"/>
                                        <p:tgtEl>
                                          <p:spTgt spid="3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fade">
                                      <p:cBhvr>
                                        <p:cTn id="109" dur="500"/>
                                        <p:tgtEl>
                                          <p:spTgt spid="34"/>
                                        </p:tgtEl>
                                      </p:cBhvr>
                                    </p:animEffect>
                                  </p:childTnLst>
                                </p:cTn>
                              </p:par>
                              <p:par>
                                <p:cTn id="110" presetID="10" presetClass="entr" presetSubtype="0" fill="hold" nodeType="withEffect">
                                  <p:stCondLst>
                                    <p:cond delay="0"/>
                                  </p:stCondLst>
                                  <p:childTnLst>
                                    <p:set>
                                      <p:cBhvr>
                                        <p:cTn id="111" dur="1" fill="hold">
                                          <p:stCondLst>
                                            <p:cond delay="0"/>
                                          </p:stCondLst>
                                        </p:cTn>
                                        <p:tgtEl>
                                          <p:spTgt spid="35"/>
                                        </p:tgtEl>
                                        <p:attrNameLst>
                                          <p:attrName>style.visibility</p:attrName>
                                        </p:attrNameLst>
                                      </p:cBhvr>
                                      <p:to>
                                        <p:strVal val="visible"/>
                                      </p:to>
                                    </p:set>
                                    <p:animEffect transition="in" filter="fade">
                                      <p:cBhvr>
                                        <p:cTn id="112" dur="500"/>
                                        <p:tgtEl>
                                          <p:spTgt spid="35"/>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Effect transition="in" filter="fade">
                                      <p:cBhvr>
                                        <p:cTn id="115" dur="500"/>
                                        <p:tgtEl>
                                          <p:spTgt spid="36"/>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37"/>
                                        </p:tgtEl>
                                        <p:attrNameLst>
                                          <p:attrName>style.visibility</p:attrName>
                                        </p:attrNameLst>
                                      </p:cBhvr>
                                      <p:to>
                                        <p:strVal val="visible"/>
                                      </p:to>
                                    </p:set>
                                    <p:animEffect transition="in" filter="fade">
                                      <p:cBhvr>
                                        <p:cTn id="118" dur="500"/>
                                        <p:tgtEl>
                                          <p:spTgt spid="37"/>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38"/>
                                        </p:tgtEl>
                                        <p:attrNameLst>
                                          <p:attrName>style.visibility</p:attrName>
                                        </p:attrNameLst>
                                      </p:cBhvr>
                                      <p:to>
                                        <p:strVal val="visible"/>
                                      </p:to>
                                    </p:set>
                                    <p:animEffect transition="in" filter="fade">
                                      <p:cBhvr>
                                        <p:cTn id="121" dur="500"/>
                                        <p:tgtEl>
                                          <p:spTgt spid="38"/>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39"/>
                                        </p:tgtEl>
                                        <p:attrNameLst>
                                          <p:attrName>style.visibility</p:attrName>
                                        </p:attrNameLst>
                                      </p:cBhvr>
                                      <p:to>
                                        <p:strVal val="visible"/>
                                      </p:to>
                                    </p:set>
                                    <p:animEffect transition="in" filter="fade">
                                      <p:cBhvr>
                                        <p:cTn id="124" dur="500"/>
                                        <p:tgtEl>
                                          <p:spTgt spid="39"/>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41"/>
                                        </p:tgtEl>
                                        <p:attrNameLst>
                                          <p:attrName>style.visibility</p:attrName>
                                        </p:attrNameLst>
                                      </p:cBhvr>
                                      <p:to>
                                        <p:strVal val="visible"/>
                                      </p:to>
                                    </p:set>
                                    <p:animEffect transition="in" filter="fade">
                                      <p:cBhvr>
                                        <p:cTn id="129" dur="500"/>
                                        <p:tgtEl>
                                          <p:spTgt spid="41"/>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42"/>
                                        </p:tgtEl>
                                        <p:attrNameLst>
                                          <p:attrName>style.visibility</p:attrName>
                                        </p:attrNameLst>
                                      </p:cBhvr>
                                      <p:to>
                                        <p:strVal val="visible"/>
                                      </p:to>
                                    </p:set>
                                    <p:animEffect transition="in" filter="fade">
                                      <p:cBhvr>
                                        <p:cTn id="132" dur="500"/>
                                        <p:tgtEl>
                                          <p:spTgt spid="42"/>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40"/>
                                        </p:tgtEl>
                                        <p:attrNameLst>
                                          <p:attrName>style.visibility</p:attrName>
                                        </p:attrNameLst>
                                      </p:cBhvr>
                                      <p:to>
                                        <p:strVal val="visible"/>
                                      </p:to>
                                    </p:set>
                                    <p:animEffect transition="in" filter="fade">
                                      <p:cBhvr>
                                        <p:cTn id="137" dur="500"/>
                                        <p:tgtEl>
                                          <p:spTgt spid="40"/>
                                        </p:tgtEl>
                                      </p:cBhvr>
                                    </p:animEffect>
                                  </p:childTnLst>
                                </p:cTn>
                              </p:par>
                              <p:par>
                                <p:cTn id="138" presetID="10" presetClass="entr" presetSubtype="0" fill="hold" grpId="0" nodeType="withEffect">
                                  <p:stCondLst>
                                    <p:cond delay="0"/>
                                  </p:stCondLst>
                                  <p:childTnLst>
                                    <p:set>
                                      <p:cBhvr>
                                        <p:cTn id="139" dur="1" fill="hold">
                                          <p:stCondLst>
                                            <p:cond delay="0"/>
                                          </p:stCondLst>
                                        </p:cTn>
                                        <p:tgtEl>
                                          <p:spTgt spid="43"/>
                                        </p:tgtEl>
                                        <p:attrNameLst>
                                          <p:attrName>style.visibility</p:attrName>
                                        </p:attrNameLst>
                                      </p:cBhvr>
                                      <p:to>
                                        <p:strVal val="visible"/>
                                      </p:to>
                                    </p:set>
                                    <p:animEffect transition="in" filter="fade">
                                      <p:cBhvr>
                                        <p:cTn id="140" dur="500"/>
                                        <p:tgtEl>
                                          <p:spTgt spid="43"/>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44"/>
                                        </p:tgtEl>
                                        <p:attrNameLst>
                                          <p:attrName>style.visibility</p:attrName>
                                        </p:attrNameLst>
                                      </p:cBhvr>
                                      <p:to>
                                        <p:strVal val="visible"/>
                                      </p:to>
                                    </p:set>
                                    <p:animEffect transition="in" filter="fade">
                                      <p:cBhvr>
                                        <p:cTn id="145" dur="500"/>
                                        <p:tgtEl>
                                          <p:spTgt spid="44"/>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8"/>
                                        </p:tgtEl>
                                        <p:attrNameLst>
                                          <p:attrName>style.visibility</p:attrName>
                                        </p:attrNameLst>
                                      </p:cBhvr>
                                      <p:to>
                                        <p:strVal val="visible"/>
                                      </p:to>
                                    </p:set>
                                    <p:animEffect transition="in" filter="fade">
                                      <p:cBhvr>
                                        <p:cTn id="150" dur="500"/>
                                        <p:tgtEl>
                                          <p:spTgt spid="4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45"/>
                                        </p:tgtEl>
                                        <p:attrNameLst>
                                          <p:attrName>style.visibility</p:attrName>
                                        </p:attrNameLst>
                                      </p:cBhvr>
                                      <p:to>
                                        <p:strVal val="visible"/>
                                      </p:to>
                                    </p:set>
                                    <p:animEffect transition="in" filter="fade">
                                      <p:cBhvr>
                                        <p:cTn id="15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p:bldP spid="21" grpId="0"/>
      <p:bldP spid="22" grpId="0"/>
      <p:bldP spid="23" grpId="0"/>
      <p:bldP spid="24" grpId="0"/>
      <p:bldP spid="25" grpId="0" animBg="1"/>
      <p:bldP spid="26" grpId="0" animBg="1"/>
      <p:bldP spid="27" grpId="0"/>
      <p:bldP spid="28" grpId="0"/>
      <p:bldP spid="29" grpId="0"/>
      <p:bldP spid="30" grpId="0"/>
      <p:bldP spid="36" grpId="0"/>
      <p:bldP spid="37" grpId="0"/>
      <p:bldP spid="38" grpId="0"/>
      <p:bldP spid="39" grpId="0"/>
      <p:bldP spid="40" grpId="0" animBg="1"/>
      <p:bldP spid="41" grpId="0" animBg="1"/>
      <p:bldP spid="42" grpId="0"/>
      <p:bldP spid="43" grpId="0"/>
      <p:bldP spid="44" grpId="0"/>
      <p:bldP spid="48"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82B8688-FB8D-45D0-A39A-99908353B130}"/>
              </a:ext>
            </a:extLst>
          </p:cNvPr>
          <p:cNvSpPr/>
          <p:nvPr/>
        </p:nvSpPr>
        <p:spPr>
          <a:xfrm>
            <a:off x="56123" y="50000"/>
            <a:ext cx="11676531" cy="584775"/>
          </a:xfrm>
          <a:prstGeom prst="rect">
            <a:avLst/>
          </a:prstGeom>
        </p:spPr>
        <p:txBody>
          <a:bodyPr wrap="square">
            <a:spAutoFit/>
          </a:bodyPr>
          <a:lstStyle/>
          <a:p>
            <a:r>
              <a:rPr lang="en-US" sz="3200" b="1" dirty="0"/>
              <a:t>Draw two more lines on this grid to make a square. </a:t>
            </a:r>
          </a:p>
        </p:txBody>
      </p:sp>
      <p:pic>
        <p:nvPicPr>
          <p:cNvPr id="2" name="Picture 1">
            <a:extLst>
              <a:ext uri="{FF2B5EF4-FFF2-40B4-BE49-F238E27FC236}">
                <a16:creationId xmlns:a16="http://schemas.microsoft.com/office/drawing/2014/main" id="{ABF93660-5BD6-4587-998C-155572BF1933}"/>
              </a:ext>
            </a:extLst>
          </p:cNvPr>
          <p:cNvPicPr>
            <a:picLocks noChangeAspect="1"/>
          </p:cNvPicPr>
          <p:nvPr/>
        </p:nvPicPr>
        <p:blipFill>
          <a:blip r:embed="rId3"/>
          <a:stretch>
            <a:fillRect/>
          </a:stretch>
        </p:blipFill>
        <p:spPr>
          <a:xfrm>
            <a:off x="2603500" y="738755"/>
            <a:ext cx="6581775" cy="5762625"/>
          </a:xfrm>
          <a:prstGeom prst="rect">
            <a:avLst/>
          </a:prstGeom>
        </p:spPr>
      </p:pic>
      <p:grpSp>
        <p:nvGrpSpPr>
          <p:cNvPr id="5" name="Group 4">
            <a:extLst>
              <a:ext uri="{FF2B5EF4-FFF2-40B4-BE49-F238E27FC236}">
                <a16:creationId xmlns:a16="http://schemas.microsoft.com/office/drawing/2014/main" id="{00200F87-25B5-4C28-BC37-590B26337D4E}"/>
              </a:ext>
            </a:extLst>
          </p:cNvPr>
          <p:cNvGrpSpPr/>
          <p:nvPr/>
        </p:nvGrpSpPr>
        <p:grpSpPr>
          <a:xfrm>
            <a:off x="3447763" y="1668431"/>
            <a:ext cx="867736" cy="3180120"/>
            <a:chOff x="1154939" y="1630522"/>
            <a:chExt cx="867736" cy="1687205"/>
          </a:xfrm>
        </p:grpSpPr>
        <p:cxnSp>
          <p:nvCxnSpPr>
            <p:cNvPr id="6" name="Straight Connector 5">
              <a:extLst>
                <a:ext uri="{FF2B5EF4-FFF2-40B4-BE49-F238E27FC236}">
                  <a16:creationId xmlns:a16="http://schemas.microsoft.com/office/drawing/2014/main" id="{C40C4C67-6EE1-4FCA-926E-9B584DD442BA}"/>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C9310C9-F7F0-49B8-B1A4-6A8A99D2F110}"/>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FF621872-2822-4D35-97B8-C8F997A7BE19}"/>
              </a:ext>
            </a:extLst>
          </p:cNvPr>
          <p:cNvSpPr/>
          <p:nvPr/>
        </p:nvSpPr>
        <p:spPr>
          <a:xfrm>
            <a:off x="3392922" y="474724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6A81FF54-9C03-4F51-9F31-EA2896687381}"/>
              </a:ext>
            </a:extLst>
          </p:cNvPr>
          <p:cNvSpPr/>
          <p:nvPr/>
        </p:nvSpPr>
        <p:spPr>
          <a:xfrm>
            <a:off x="4191144" y="1534077"/>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80516A54-4693-4CA6-A144-D86DA1781C5D}"/>
              </a:ext>
            </a:extLst>
          </p:cNvPr>
          <p:cNvGrpSpPr/>
          <p:nvPr/>
        </p:nvGrpSpPr>
        <p:grpSpPr>
          <a:xfrm>
            <a:off x="6695055" y="2453877"/>
            <a:ext cx="867736" cy="3180120"/>
            <a:chOff x="1154939" y="1630522"/>
            <a:chExt cx="867736" cy="1687205"/>
          </a:xfrm>
        </p:grpSpPr>
        <p:cxnSp>
          <p:nvCxnSpPr>
            <p:cNvPr id="11" name="Straight Connector 10">
              <a:extLst>
                <a:ext uri="{FF2B5EF4-FFF2-40B4-BE49-F238E27FC236}">
                  <a16:creationId xmlns:a16="http://schemas.microsoft.com/office/drawing/2014/main" id="{CA238AB2-339E-4E90-829D-F86ADD8DD5B7}"/>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4339E36-380B-45C5-BE7B-62E732DB971E}"/>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8F15F14B-734D-4267-8D96-DFBD8B264503}"/>
              </a:ext>
            </a:extLst>
          </p:cNvPr>
          <p:cNvSpPr/>
          <p:nvPr/>
        </p:nvSpPr>
        <p:spPr>
          <a:xfrm>
            <a:off x="7444985" y="2334495"/>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72DB1151-8F1E-4F7C-8997-858151AC3D0F}"/>
              </a:ext>
            </a:extLst>
          </p:cNvPr>
          <p:cNvCxnSpPr>
            <a:cxnSpLocks/>
            <a:endCxn id="13" idx="6"/>
          </p:cNvCxnSpPr>
          <p:nvPr/>
        </p:nvCxnSpPr>
        <p:spPr>
          <a:xfrm>
            <a:off x="4279830" y="1593390"/>
            <a:ext cx="3329429" cy="8249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71B6003-EE58-421A-BF58-A1E85AA5AC7E}"/>
              </a:ext>
            </a:extLst>
          </p:cNvPr>
          <p:cNvCxnSpPr>
            <a:cxnSpLocks/>
            <a:endCxn id="13" idx="0"/>
          </p:cNvCxnSpPr>
          <p:nvPr/>
        </p:nvCxnSpPr>
        <p:spPr>
          <a:xfrm flipV="1">
            <a:off x="6695055" y="2334495"/>
            <a:ext cx="832067" cy="3299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2568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10"/>
                                        </p:tgtEl>
                                      </p:cBhvr>
                                    </p:animEffect>
                                    <p:set>
                                      <p:cBhvr>
                                        <p:cTn id="35" dur="1" fill="hold">
                                          <p:stCondLst>
                                            <p:cond delay="499"/>
                                          </p:stCondLst>
                                        </p:cTn>
                                        <p:tgtEl>
                                          <p:spTgt spid="10"/>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3" grpId="0" animBg="1"/>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82B8688-FB8D-45D0-A39A-99908353B130}"/>
              </a:ext>
            </a:extLst>
          </p:cNvPr>
          <p:cNvSpPr/>
          <p:nvPr/>
        </p:nvSpPr>
        <p:spPr>
          <a:xfrm>
            <a:off x="56123" y="50000"/>
            <a:ext cx="11676531" cy="584775"/>
          </a:xfrm>
          <a:prstGeom prst="rect">
            <a:avLst/>
          </a:prstGeom>
        </p:spPr>
        <p:txBody>
          <a:bodyPr wrap="square">
            <a:spAutoFit/>
          </a:bodyPr>
          <a:lstStyle/>
          <a:p>
            <a:r>
              <a:rPr lang="en-US" sz="3200" b="1" dirty="0"/>
              <a:t>Draw two more lines on this grid to make a square. </a:t>
            </a:r>
          </a:p>
        </p:txBody>
      </p:sp>
      <p:pic>
        <p:nvPicPr>
          <p:cNvPr id="2" name="Picture 1">
            <a:extLst>
              <a:ext uri="{FF2B5EF4-FFF2-40B4-BE49-F238E27FC236}">
                <a16:creationId xmlns:a16="http://schemas.microsoft.com/office/drawing/2014/main" id="{ABF93660-5BD6-4587-998C-155572BF1933}"/>
              </a:ext>
            </a:extLst>
          </p:cNvPr>
          <p:cNvPicPr>
            <a:picLocks noChangeAspect="1"/>
          </p:cNvPicPr>
          <p:nvPr/>
        </p:nvPicPr>
        <p:blipFill>
          <a:blip r:embed="rId3"/>
          <a:stretch>
            <a:fillRect/>
          </a:stretch>
        </p:blipFill>
        <p:spPr>
          <a:xfrm>
            <a:off x="2603500" y="738755"/>
            <a:ext cx="6581775" cy="5762625"/>
          </a:xfrm>
          <a:prstGeom prst="rect">
            <a:avLst/>
          </a:prstGeom>
        </p:spPr>
      </p:pic>
      <p:sp>
        <p:nvSpPr>
          <p:cNvPr id="17" name="Oval 16">
            <a:extLst>
              <a:ext uri="{FF2B5EF4-FFF2-40B4-BE49-F238E27FC236}">
                <a16:creationId xmlns:a16="http://schemas.microsoft.com/office/drawing/2014/main" id="{AFEB2B3E-7C62-4F51-9FB1-F7496604D2D3}"/>
              </a:ext>
            </a:extLst>
          </p:cNvPr>
          <p:cNvSpPr/>
          <p:nvPr/>
        </p:nvSpPr>
        <p:spPr>
          <a:xfrm>
            <a:off x="3392922" y="474724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11AEC856-69B4-4E3E-B3CE-115B1921034E}"/>
              </a:ext>
            </a:extLst>
          </p:cNvPr>
          <p:cNvSpPr/>
          <p:nvPr/>
        </p:nvSpPr>
        <p:spPr>
          <a:xfrm>
            <a:off x="6624855" y="5543370"/>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755A56EE-850D-4843-B787-0789637F4E36}"/>
              </a:ext>
            </a:extLst>
          </p:cNvPr>
          <p:cNvGrpSpPr/>
          <p:nvPr/>
        </p:nvGrpSpPr>
        <p:grpSpPr>
          <a:xfrm rot="5400000">
            <a:off x="4600927" y="3648387"/>
            <a:ext cx="867736" cy="3180120"/>
            <a:chOff x="1154939" y="1630522"/>
            <a:chExt cx="867736" cy="1687205"/>
          </a:xfrm>
        </p:grpSpPr>
        <p:cxnSp>
          <p:nvCxnSpPr>
            <p:cNvPr id="21" name="Straight Connector 20">
              <a:extLst>
                <a:ext uri="{FF2B5EF4-FFF2-40B4-BE49-F238E27FC236}">
                  <a16:creationId xmlns:a16="http://schemas.microsoft.com/office/drawing/2014/main" id="{9375AC9A-3490-49EE-972F-23CA2AB27F01}"/>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B359288-92D8-4826-99C8-E7A02917518F}"/>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73757153-B7A7-47CC-9031-78B6CD5DBA32}"/>
              </a:ext>
            </a:extLst>
          </p:cNvPr>
          <p:cNvGrpSpPr/>
          <p:nvPr/>
        </p:nvGrpSpPr>
        <p:grpSpPr>
          <a:xfrm rot="5400000">
            <a:off x="5460519" y="424540"/>
            <a:ext cx="867736" cy="3180120"/>
            <a:chOff x="1154939" y="1630522"/>
            <a:chExt cx="867736" cy="1687205"/>
          </a:xfrm>
        </p:grpSpPr>
        <p:cxnSp>
          <p:nvCxnSpPr>
            <p:cNvPr id="24" name="Straight Connector 23">
              <a:extLst>
                <a:ext uri="{FF2B5EF4-FFF2-40B4-BE49-F238E27FC236}">
                  <a16:creationId xmlns:a16="http://schemas.microsoft.com/office/drawing/2014/main" id="{6774A879-A972-4735-A77E-BC19973810B2}"/>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32E3436-A474-40CE-9A9D-DA2AC1ED5F7D}"/>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6" name="Oval 25">
            <a:extLst>
              <a:ext uri="{FF2B5EF4-FFF2-40B4-BE49-F238E27FC236}">
                <a16:creationId xmlns:a16="http://schemas.microsoft.com/office/drawing/2014/main" id="{EB5111ED-14CA-48D8-ADCA-571E04D30367}"/>
              </a:ext>
            </a:extLst>
          </p:cNvPr>
          <p:cNvSpPr/>
          <p:nvPr/>
        </p:nvSpPr>
        <p:spPr>
          <a:xfrm>
            <a:off x="7402310" y="2328991"/>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a:extLst>
              <a:ext uri="{FF2B5EF4-FFF2-40B4-BE49-F238E27FC236}">
                <a16:creationId xmlns:a16="http://schemas.microsoft.com/office/drawing/2014/main" id="{038106D1-51E7-4578-8677-3D0C0B095A36}"/>
              </a:ext>
            </a:extLst>
          </p:cNvPr>
          <p:cNvCxnSpPr>
            <a:cxnSpLocks/>
          </p:cNvCxnSpPr>
          <p:nvPr/>
        </p:nvCxnSpPr>
        <p:spPr>
          <a:xfrm>
            <a:off x="4279830" y="1593390"/>
            <a:ext cx="3329429" cy="8249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F3C7C88-F6A8-478C-95F1-DC5F5AB7D0CB}"/>
              </a:ext>
            </a:extLst>
          </p:cNvPr>
          <p:cNvCxnSpPr>
            <a:cxnSpLocks/>
          </p:cNvCxnSpPr>
          <p:nvPr/>
        </p:nvCxnSpPr>
        <p:spPr>
          <a:xfrm flipV="1">
            <a:off x="6695055" y="2334495"/>
            <a:ext cx="832067" cy="3299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884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17"/>
                                        </p:tgtEl>
                                      </p:cBhvr>
                                    </p:animEffect>
                                    <p:set>
                                      <p:cBhvr>
                                        <p:cTn id="32" dur="1" fill="hold">
                                          <p:stCondLst>
                                            <p:cond delay="499"/>
                                          </p:stCondLst>
                                        </p:cTn>
                                        <p:tgtEl>
                                          <p:spTgt spid="17"/>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
                                        </p:tgtEl>
                                      </p:cBhvr>
                                    </p:animEffect>
                                    <p:set>
                                      <p:cBhvr>
                                        <p:cTn id="35" dur="1" fill="hold">
                                          <p:stCondLst>
                                            <p:cond delay="499"/>
                                          </p:stCondLst>
                                        </p:cTn>
                                        <p:tgtEl>
                                          <p:spTgt spid="1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20"/>
                                        </p:tgtEl>
                                      </p:cBhvr>
                                    </p:animEffect>
                                    <p:set>
                                      <p:cBhvr>
                                        <p:cTn id="38" dur="1" fill="hold">
                                          <p:stCondLst>
                                            <p:cond delay="499"/>
                                          </p:stCondLst>
                                        </p:cTn>
                                        <p:tgtEl>
                                          <p:spTgt spid="20"/>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23"/>
                                        </p:tgtEl>
                                      </p:cBhvr>
                                    </p:animEffect>
                                    <p:set>
                                      <p:cBhvr>
                                        <p:cTn id="41" dur="1" fill="hold">
                                          <p:stCondLst>
                                            <p:cond delay="499"/>
                                          </p:stCondLst>
                                        </p:cTn>
                                        <p:tgtEl>
                                          <p:spTgt spid="2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9" grpId="0" animBg="1"/>
      <p:bldP spid="19" grpId="1" animBg="1"/>
      <p:bldP spid="26"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4262907" y="50000"/>
            <a:ext cx="7640996" cy="2554545"/>
          </a:xfrm>
          <a:prstGeom prst="rect">
            <a:avLst/>
          </a:prstGeom>
        </p:spPr>
        <p:txBody>
          <a:bodyPr wrap="square">
            <a:spAutoFit/>
          </a:bodyPr>
          <a:lstStyle/>
          <a:p>
            <a:r>
              <a:rPr lang="en-US" sz="3200" b="1" dirty="0"/>
              <a:t>Tom’s bedroom door is about 190 cm tall.</a:t>
            </a:r>
          </a:p>
          <a:p>
            <a:r>
              <a:rPr lang="en-US" sz="3200" b="1" dirty="0"/>
              <a:t>Estimate Tom’s height.</a:t>
            </a:r>
          </a:p>
          <a:p>
            <a:r>
              <a:rPr lang="en-US" sz="3200" b="1" dirty="0"/>
              <a:t>Draw a circle around the best estimate.</a:t>
            </a:r>
          </a:p>
          <a:p>
            <a:endParaRPr lang="en-US" sz="3200" b="1" dirty="0"/>
          </a:p>
          <a:p>
            <a:r>
              <a:rPr lang="en-US" sz="3200" dirty="0"/>
              <a:t>60 cm          90 cm          130 cm          160 cm</a:t>
            </a:r>
          </a:p>
        </p:txBody>
      </p:sp>
      <p:pic>
        <p:nvPicPr>
          <p:cNvPr id="43010" name="Picture 2">
            <a:extLst>
              <a:ext uri="{FF2B5EF4-FFF2-40B4-BE49-F238E27FC236}">
                <a16:creationId xmlns:a16="http://schemas.microsoft.com/office/drawing/2014/main" id="{B8809505-E9BF-4636-B850-5AC2A27D61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8097" y="247873"/>
            <a:ext cx="3168559" cy="5547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17D68603-3E1C-4FA6-9619-C691B90A4344}"/>
              </a:ext>
            </a:extLst>
          </p:cNvPr>
          <p:cNvSpPr/>
          <p:nvPr/>
        </p:nvSpPr>
        <p:spPr>
          <a:xfrm>
            <a:off x="7904561" y="1719399"/>
            <a:ext cx="1726899" cy="1214203"/>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FA616D8-E085-4B28-8327-FBFD574390BA}"/>
              </a:ext>
            </a:extLst>
          </p:cNvPr>
          <p:cNvSpPr/>
          <p:nvPr/>
        </p:nvSpPr>
        <p:spPr>
          <a:xfrm>
            <a:off x="4262907" y="3320164"/>
            <a:ext cx="54102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Half of 190 = </a:t>
            </a:r>
          </a:p>
        </p:txBody>
      </p:sp>
      <p:sp>
        <p:nvSpPr>
          <p:cNvPr id="7" name="TextBox 6">
            <a:extLst>
              <a:ext uri="{FF2B5EF4-FFF2-40B4-BE49-F238E27FC236}">
                <a16:creationId xmlns:a16="http://schemas.microsoft.com/office/drawing/2014/main" id="{3C979C99-FA1A-4D32-88BA-6D3FB69C0178}"/>
              </a:ext>
            </a:extLst>
          </p:cNvPr>
          <p:cNvSpPr txBox="1"/>
          <p:nvPr/>
        </p:nvSpPr>
        <p:spPr>
          <a:xfrm>
            <a:off x="7032946" y="38458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1 9 0</a:t>
            </a:r>
          </a:p>
        </p:txBody>
      </p:sp>
      <p:sp>
        <p:nvSpPr>
          <p:cNvPr id="8" name="TextBox 7">
            <a:extLst>
              <a:ext uri="{FF2B5EF4-FFF2-40B4-BE49-F238E27FC236}">
                <a16:creationId xmlns:a16="http://schemas.microsoft.com/office/drawing/2014/main" id="{B8C2196A-1C20-4DA9-BBAD-BC590F7F6BF6}"/>
              </a:ext>
            </a:extLst>
          </p:cNvPr>
          <p:cNvSpPr txBox="1"/>
          <p:nvPr/>
        </p:nvSpPr>
        <p:spPr>
          <a:xfrm>
            <a:off x="6524360" y="3852250"/>
            <a:ext cx="10455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9" name="Straight Connector 8">
            <a:extLst>
              <a:ext uri="{FF2B5EF4-FFF2-40B4-BE49-F238E27FC236}">
                <a16:creationId xmlns:a16="http://schemas.microsoft.com/office/drawing/2014/main" id="{553E4C88-4B70-49EE-A5EC-0F74F911E7C1}"/>
              </a:ext>
            </a:extLst>
          </p:cNvPr>
          <p:cNvCxnSpPr>
            <a:cxnSpLocks/>
          </p:cNvCxnSpPr>
          <p:nvPr/>
        </p:nvCxnSpPr>
        <p:spPr>
          <a:xfrm>
            <a:off x="7032946" y="390180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576990F-493C-475F-AA6D-2E78981548D9}"/>
              </a:ext>
            </a:extLst>
          </p:cNvPr>
          <p:cNvCxnSpPr>
            <a:cxnSpLocks/>
          </p:cNvCxnSpPr>
          <p:nvPr/>
        </p:nvCxnSpPr>
        <p:spPr>
          <a:xfrm>
            <a:off x="7051898" y="388576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99A7470D-47D0-4405-8A99-1B3F5FA3BEEA}"/>
              </a:ext>
            </a:extLst>
          </p:cNvPr>
          <p:cNvSpPr txBox="1"/>
          <p:nvPr/>
        </p:nvSpPr>
        <p:spPr>
          <a:xfrm>
            <a:off x="7474268" y="33932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12" name="TextBox 11">
            <a:extLst>
              <a:ext uri="{FF2B5EF4-FFF2-40B4-BE49-F238E27FC236}">
                <a16:creationId xmlns:a16="http://schemas.microsoft.com/office/drawing/2014/main" id="{231F7A2C-6859-4764-A12D-00859A598D19}"/>
              </a:ext>
            </a:extLst>
          </p:cNvPr>
          <p:cNvSpPr txBox="1"/>
          <p:nvPr/>
        </p:nvSpPr>
        <p:spPr>
          <a:xfrm>
            <a:off x="7904561" y="33949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3D5A6279-7FE0-49A8-9B82-DDB6C1A3D67E}"/>
              </a:ext>
            </a:extLst>
          </p:cNvPr>
          <p:cNvSpPr txBox="1"/>
          <p:nvPr/>
        </p:nvSpPr>
        <p:spPr>
          <a:xfrm>
            <a:off x="7758383" y="3880860"/>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17" name="Straight Connector 16">
            <a:extLst>
              <a:ext uri="{FF2B5EF4-FFF2-40B4-BE49-F238E27FC236}">
                <a16:creationId xmlns:a16="http://schemas.microsoft.com/office/drawing/2014/main" id="{6C92A528-C5ED-444C-8B7A-C1A8B1AC2E20}"/>
              </a:ext>
            </a:extLst>
          </p:cNvPr>
          <p:cNvCxnSpPr>
            <a:cxnSpLocks/>
          </p:cNvCxnSpPr>
          <p:nvPr/>
        </p:nvCxnSpPr>
        <p:spPr>
          <a:xfrm flipH="1">
            <a:off x="288097" y="2933602"/>
            <a:ext cx="328311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2B4FFA4-9A6C-4211-8408-5F62C401AE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62685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par>
                                <p:cTn id="24" presetID="10"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7" grpId="0"/>
      <p:bldP spid="8" grpId="0"/>
      <p:bldP spid="11" grpId="0"/>
      <p:bldP spid="12" grpId="0"/>
      <p:bldP spid="13"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062103"/>
          </a:xfrm>
          <a:prstGeom prst="rect">
            <a:avLst/>
          </a:prstGeom>
        </p:spPr>
        <p:txBody>
          <a:bodyPr wrap="square">
            <a:spAutoFit/>
          </a:bodyPr>
          <a:lstStyle/>
          <a:p>
            <a:r>
              <a:rPr lang="en-US" sz="3200" b="1" dirty="0"/>
              <a:t>Here are four masses.</a:t>
            </a:r>
          </a:p>
          <a:p>
            <a:r>
              <a:rPr lang="en-US" sz="3200" dirty="0"/>
              <a:t>    2 kilograms              1  </a:t>
            </a:r>
            <a:r>
              <a:rPr lang="en-US" sz="3200" dirty="0" err="1"/>
              <a:t>tonne</a:t>
            </a:r>
            <a:r>
              <a:rPr lang="en-US" sz="3200" dirty="0"/>
              <a:t>              800  grams              ½ kilogram</a:t>
            </a:r>
          </a:p>
          <a:p>
            <a:endParaRPr lang="en-US" sz="3200" b="1" dirty="0"/>
          </a:p>
          <a:p>
            <a:r>
              <a:rPr lang="en-US" sz="3200" b="1" dirty="0"/>
              <a:t>Write the masses in order, starting with the lightest.</a:t>
            </a:r>
          </a:p>
        </p:txBody>
      </p:sp>
      <p:pic>
        <p:nvPicPr>
          <p:cNvPr id="3" name="Picture 2">
            <a:extLst>
              <a:ext uri="{FF2B5EF4-FFF2-40B4-BE49-F238E27FC236}">
                <a16:creationId xmlns:a16="http://schemas.microsoft.com/office/drawing/2014/main" id="{1FCEC1B4-E834-48B4-B240-BA8597C35CD2}"/>
              </a:ext>
            </a:extLst>
          </p:cNvPr>
          <p:cNvPicPr>
            <a:picLocks noChangeAspect="1"/>
          </p:cNvPicPr>
          <p:nvPr/>
        </p:nvPicPr>
        <p:blipFill>
          <a:blip r:embed="rId3"/>
          <a:stretch>
            <a:fillRect/>
          </a:stretch>
        </p:blipFill>
        <p:spPr>
          <a:xfrm>
            <a:off x="1187116" y="2351187"/>
            <a:ext cx="9352547" cy="1436687"/>
          </a:xfrm>
          <a:prstGeom prst="rect">
            <a:avLst/>
          </a:prstGeom>
        </p:spPr>
      </p:pic>
      <p:sp>
        <p:nvSpPr>
          <p:cNvPr id="5" name="Rectangle 4">
            <a:extLst>
              <a:ext uri="{FF2B5EF4-FFF2-40B4-BE49-F238E27FC236}">
                <a16:creationId xmlns:a16="http://schemas.microsoft.com/office/drawing/2014/main" id="{E3B0AEED-39F0-40C7-A9DA-6CC5501A103A}"/>
              </a:ext>
            </a:extLst>
          </p:cNvPr>
          <p:cNvSpPr/>
          <p:nvPr/>
        </p:nvSpPr>
        <p:spPr>
          <a:xfrm>
            <a:off x="3640506"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kg</a:t>
            </a:r>
          </a:p>
        </p:txBody>
      </p:sp>
      <p:sp>
        <p:nvSpPr>
          <p:cNvPr id="6" name="Rectangle 5">
            <a:extLst>
              <a:ext uri="{FF2B5EF4-FFF2-40B4-BE49-F238E27FC236}">
                <a16:creationId xmlns:a16="http://schemas.microsoft.com/office/drawing/2014/main" id="{4F1D3EE5-3A5C-4E5E-BDA1-9586867612C5}"/>
              </a:ext>
            </a:extLst>
          </p:cNvPr>
          <p:cNvSpPr/>
          <p:nvPr/>
        </p:nvSpPr>
        <p:spPr>
          <a:xfrm>
            <a:off x="6681537"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0.8 kg</a:t>
            </a:r>
          </a:p>
        </p:txBody>
      </p:sp>
      <p:sp>
        <p:nvSpPr>
          <p:cNvPr id="7" name="Rectangle 6">
            <a:extLst>
              <a:ext uri="{FF2B5EF4-FFF2-40B4-BE49-F238E27FC236}">
                <a16:creationId xmlns:a16="http://schemas.microsoft.com/office/drawing/2014/main" id="{7AD12136-7592-4358-B56B-EC9F3547C1CC}"/>
              </a:ext>
            </a:extLst>
          </p:cNvPr>
          <p:cNvSpPr/>
          <p:nvPr/>
        </p:nvSpPr>
        <p:spPr>
          <a:xfrm>
            <a:off x="9876590"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0.5 kg</a:t>
            </a:r>
          </a:p>
        </p:txBody>
      </p:sp>
      <p:sp>
        <p:nvSpPr>
          <p:cNvPr id="8" name="Rectangle 7">
            <a:extLst>
              <a:ext uri="{FF2B5EF4-FFF2-40B4-BE49-F238E27FC236}">
                <a16:creationId xmlns:a16="http://schemas.microsoft.com/office/drawing/2014/main" id="{7C7ADBED-A79C-4874-9774-5221AE5904AF}"/>
              </a:ext>
            </a:extLst>
          </p:cNvPr>
          <p:cNvSpPr/>
          <p:nvPr/>
        </p:nvSpPr>
        <p:spPr>
          <a:xfrm>
            <a:off x="1387643" y="2657207"/>
            <a:ext cx="207745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½ kilogram</a:t>
            </a:r>
          </a:p>
        </p:txBody>
      </p:sp>
      <p:sp>
        <p:nvSpPr>
          <p:cNvPr id="9" name="Rectangle 8">
            <a:extLst>
              <a:ext uri="{FF2B5EF4-FFF2-40B4-BE49-F238E27FC236}">
                <a16:creationId xmlns:a16="http://schemas.microsoft.com/office/drawing/2014/main" id="{32715C80-540E-421C-88C1-304350F680F4}"/>
              </a:ext>
            </a:extLst>
          </p:cNvPr>
          <p:cNvSpPr/>
          <p:nvPr/>
        </p:nvSpPr>
        <p:spPr>
          <a:xfrm>
            <a:off x="3806874" y="2657207"/>
            <a:ext cx="207745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800 grams</a:t>
            </a:r>
          </a:p>
        </p:txBody>
      </p:sp>
      <p:sp>
        <p:nvSpPr>
          <p:cNvPr id="10" name="Rectangle 9">
            <a:extLst>
              <a:ext uri="{FF2B5EF4-FFF2-40B4-BE49-F238E27FC236}">
                <a16:creationId xmlns:a16="http://schemas.microsoft.com/office/drawing/2014/main" id="{5CC8D720-C246-404F-9642-9260C322F8A6}"/>
              </a:ext>
            </a:extLst>
          </p:cNvPr>
          <p:cNvSpPr/>
          <p:nvPr/>
        </p:nvSpPr>
        <p:spPr>
          <a:xfrm>
            <a:off x="6145894" y="2657207"/>
            <a:ext cx="201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 kilograms</a:t>
            </a:r>
          </a:p>
        </p:txBody>
      </p:sp>
      <p:sp>
        <p:nvSpPr>
          <p:cNvPr id="11" name="Rectangle 10">
            <a:extLst>
              <a:ext uri="{FF2B5EF4-FFF2-40B4-BE49-F238E27FC236}">
                <a16:creationId xmlns:a16="http://schemas.microsoft.com/office/drawing/2014/main" id="{EF3A5B82-5107-4B0B-B7A4-7C395F82417D}"/>
              </a:ext>
            </a:extLst>
          </p:cNvPr>
          <p:cNvSpPr/>
          <p:nvPr/>
        </p:nvSpPr>
        <p:spPr>
          <a:xfrm>
            <a:off x="8662737" y="2657207"/>
            <a:ext cx="189786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 tonne</a:t>
            </a:r>
          </a:p>
        </p:txBody>
      </p:sp>
    </p:spTree>
    <p:extLst>
      <p:ext uri="{BB962C8B-B14F-4D97-AF65-F5344CB8AC3E}">
        <p14:creationId xmlns:p14="http://schemas.microsoft.com/office/powerpoint/2010/main" val="1133349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3ACA13D3-476A-4E43-97EC-B813E21701BA}"/>
              </a:ext>
            </a:extLst>
          </p:cNvPr>
          <p:cNvPicPr>
            <a:picLocks noChangeAspect="1"/>
          </p:cNvPicPr>
          <p:nvPr/>
        </p:nvPicPr>
        <p:blipFill>
          <a:blip r:embed="rId3"/>
          <a:stretch>
            <a:fillRect/>
          </a:stretch>
        </p:blipFill>
        <p:spPr>
          <a:xfrm>
            <a:off x="9441161" y="253160"/>
            <a:ext cx="1856401" cy="2837564"/>
          </a:xfrm>
          <a:prstGeom prst="rect">
            <a:avLst/>
          </a:prstGeom>
        </p:spPr>
      </p:pic>
      <p:pic>
        <p:nvPicPr>
          <p:cNvPr id="7" name="Picture 6">
            <a:extLst>
              <a:ext uri="{FF2B5EF4-FFF2-40B4-BE49-F238E27FC236}">
                <a16:creationId xmlns:a16="http://schemas.microsoft.com/office/drawing/2014/main" id="{90A5D963-AE7D-4797-B4D6-E7134E1DD511}"/>
              </a:ext>
            </a:extLst>
          </p:cNvPr>
          <p:cNvPicPr>
            <a:picLocks noChangeAspect="1"/>
          </p:cNvPicPr>
          <p:nvPr/>
        </p:nvPicPr>
        <p:blipFill>
          <a:blip r:embed="rId4"/>
          <a:stretch>
            <a:fillRect/>
          </a:stretch>
        </p:blipFill>
        <p:spPr>
          <a:xfrm>
            <a:off x="8615741" y="3940115"/>
            <a:ext cx="2311604" cy="2441665"/>
          </a:xfrm>
          <a:prstGeom prst="rect">
            <a:avLst/>
          </a:prstGeom>
        </p:spPr>
      </p:pic>
      <p:pic>
        <p:nvPicPr>
          <p:cNvPr id="4" name="Picture 3">
            <a:extLst>
              <a:ext uri="{FF2B5EF4-FFF2-40B4-BE49-F238E27FC236}">
                <a16:creationId xmlns:a16="http://schemas.microsoft.com/office/drawing/2014/main" id="{F51EFEB5-1250-4E3C-B3F6-8340A27F13F9}"/>
              </a:ext>
            </a:extLst>
          </p:cNvPr>
          <p:cNvPicPr>
            <a:picLocks noChangeAspect="1"/>
          </p:cNvPicPr>
          <p:nvPr/>
        </p:nvPicPr>
        <p:blipFill>
          <a:blip r:embed="rId5"/>
          <a:stretch>
            <a:fillRect/>
          </a:stretch>
        </p:blipFill>
        <p:spPr>
          <a:xfrm>
            <a:off x="5364942" y="253160"/>
            <a:ext cx="3059281" cy="1886861"/>
          </a:xfrm>
          <a:prstGeom prst="rect">
            <a:avLst/>
          </a:prstGeom>
        </p:spPr>
      </p:pic>
      <p:pic>
        <p:nvPicPr>
          <p:cNvPr id="6" name="Picture 5">
            <a:extLst>
              <a:ext uri="{FF2B5EF4-FFF2-40B4-BE49-F238E27FC236}">
                <a16:creationId xmlns:a16="http://schemas.microsoft.com/office/drawing/2014/main" id="{152B93AE-720A-419F-9C16-21ABEA4D3ECD}"/>
              </a:ext>
            </a:extLst>
          </p:cNvPr>
          <p:cNvPicPr>
            <a:picLocks noChangeAspect="1"/>
          </p:cNvPicPr>
          <p:nvPr/>
        </p:nvPicPr>
        <p:blipFill>
          <a:blip r:embed="rId6"/>
          <a:stretch>
            <a:fillRect/>
          </a:stretch>
        </p:blipFill>
        <p:spPr>
          <a:xfrm>
            <a:off x="5083478" y="3321619"/>
            <a:ext cx="2693748" cy="2837564"/>
          </a:xfrm>
          <a:prstGeom prst="rect">
            <a:avLst/>
          </a:prstGeom>
        </p:spPr>
      </p:pic>
      <p:pic>
        <p:nvPicPr>
          <p:cNvPr id="5" name="Picture 4">
            <a:extLst>
              <a:ext uri="{FF2B5EF4-FFF2-40B4-BE49-F238E27FC236}">
                <a16:creationId xmlns:a16="http://schemas.microsoft.com/office/drawing/2014/main" id="{73F1E313-1FB6-4D1E-B41A-B49DD2F4736D}"/>
              </a:ext>
            </a:extLst>
          </p:cNvPr>
          <p:cNvPicPr>
            <a:picLocks noChangeAspect="1"/>
          </p:cNvPicPr>
          <p:nvPr/>
        </p:nvPicPr>
        <p:blipFill>
          <a:blip r:embed="rId7"/>
          <a:stretch>
            <a:fillRect/>
          </a:stretch>
        </p:blipFill>
        <p:spPr>
          <a:xfrm>
            <a:off x="1400060" y="4171276"/>
            <a:ext cx="2407983" cy="2441665"/>
          </a:xfrm>
          <a:prstGeom prst="rect">
            <a:avLst/>
          </a:prstGeom>
        </p:spPr>
      </p:pic>
      <p:pic>
        <p:nvPicPr>
          <p:cNvPr id="3" name="Picture 2">
            <a:extLst>
              <a:ext uri="{FF2B5EF4-FFF2-40B4-BE49-F238E27FC236}">
                <a16:creationId xmlns:a16="http://schemas.microsoft.com/office/drawing/2014/main" id="{41054CBB-7D87-4027-8BCD-24501DBF77CF}"/>
              </a:ext>
            </a:extLst>
          </p:cNvPr>
          <p:cNvPicPr>
            <a:picLocks noChangeAspect="1"/>
          </p:cNvPicPr>
          <p:nvPr/>
        </p:nvPicPr>
        <p:blipFill>
          <a:blip r:embed="rId8"/>
          <a:stretch>
            <a:fillRect/>
          </a:stretch>
        </p:blipFill>
        <p:spPr>
          <a:xfrm>
            <a:off x="103032" y="135685"/>
            <a:ext cx="3059281" cy="2060564"/>
          </a:xfrm>
          <a:prstGeom prst="rect">
            <a:avLst/>
          </a:prstGeom>
        </p:spPr>
      </p:pic>
      <p:sp>
        <p:nvSpPr>
          <p:cNvPr id="2" name="Rectangle 1">
            <a:extLst>
              <a:ext uri="{FF2B5EF4-FFF2-40B4-BE49-F238E27FC236}">
                <a16:creationId xmlns:a16="http://schemas.microsoft.com/office/drawing/2014/main" id="{F7C235C3-C844-4D98-AA45-C5EC3D8D1E14}"/>
              </a:ext>
            </a:extLst>
          </p:cNvPr>
          <p:cNvSpPr/>
          <p:nvPr/>
        </p:nvSpPr>
        <p:spPr>
          <a:xfrm>
            <a:off x="103032" y="2057864"/>
            <a:ext cx="5208104"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is a drawing of a pentagonal prism. Tick the one shape that is a net for the pentagonal prism.</a:t>
            </a:r>
            <a:endParaRPr lang="en-GB" sz="3200" b="1" dirty="0">
              <a:latin typeface="Calibri" panose="020F0502020204030204" pitchFamily="34" charset="0"/>
            </a:endParaRPr>
          </a:p>
        </p:txBody>
      </p:sp>
      <p:sp>
        <p:nvSpPr>
          <p:cNvPr id="9" name="Rectangle 8">
            <a:extLst>
              <a:ext uri="{FF2B5EF4-FFF2-40B4-BE49-F238E27FC236}">
                <a16:creationId xmlns:a16="http://schemas.microsoft.com/office/drawing/2014/main" id="{30E0A605-79C3-4AB0-AF02-B4CB7DD3E13A}"/>
              </a:ext>
            </a:extLst>
          </p:cNvPr>
          <p:cNvSpPr/>
          <p:nvPr/>
        </p:nvSpPr>
        <p:spPr>
          <a:xfrm>
            <a:off x="3533164" y="4990763"/>
            <a:ext cx="506417" cy="78233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151291F-ABEC-4A2B-BD14-0B03BEFBFDF4}"/>
              </a:ext>
            </a:extLst>
          </p:cNvPr>
          <p:cNvSpPr/>
          <p:nvPr/>
        </p:nvSpPr>
        <p:spPr>
          <a:xfrm>
            <a:off x="3644903" y="5761583"/>
            <a:ext cx="1887480" cy="830997"/>
          </a:xfrm>
          <a:prstGeom prst="rect">
            <a:avLst/>
          </a:prstGeom>
        </p:spPr>
        <p:txBody>
          <a:bodyPr wrap="square">
            <a:spAutoFit/>
          </a:bodyPr>
          <a:lstStyle/>
          <a:p>
            <a:r>
              <a:rPr lang="en-GB" sz="2400" b="1" dirty="0">
                <a:solidFill>
                  <a:srgbClr val="FF0000"/>
                </a:solidFill>
                <a:latin typeface="Calibri" panose="020F0502020204030204" pitchFamily="34" charset="0"/>
              </a:rPr>
              <a:t>missing rectangle</a:t>
            </a:r>
          </a:p>
        </p:txBody>
      </p:sp>
      <p:sp>
        <p:nvSpPr>
          <p:cNvPr id="11" name="Rectangle 10">
            <a:extLst>
              <a:ext uri="{FF2B5EF4-FFF2-40B4-BE49-F238E27FC236}">
                <a16:creationId xmlns:a16="http://schemas.microsoft.com/office/drawing/2014/main" id="{F33FB0E2-0903-48D3-92A5-B3F389C6096C}"/>
              </a:ext>
            </a:extLst>
          </p:cNvPr>
          <p:cNvSpPr/>
          <p:nvPr/>
        </p:nvSpPr>
        <p:spPr>
          <a:xfrm>
            <a:off x="6339097" y="1919478"/>
            <a:ext cx="1887480" cy="1200329"/>
          </a:xfrm>
          <a:prstGeom prst="rect">
            <a:avLst/>
          </a:prstGeom>
        </p:spPr>
        <p:txBody>
          <a:bodyPr wrap="square">
            <a:spAutoFit/>
          </a:bodyPr>
          <a:lstStyle/>
          <a:p>
            <a:r>
              <a:rPr lang="en-GB" sz="2400" b="1" dirty="0">
                <a:solidFill>
                  <a:srgbClr val="FF0000"/>
                </a:solidFill>
                <a:latin typeface="Calibri" panose="020F0502020204030204" pitchFamily="34" charset="0"/>
              </a:rPr>
              <a:t>same side so they will overlap</a:t>
            </a:r>
          </a:p>
        </p:txBody>
      </p:sp>
      <p:cxnSp>
        <p:nvCxnSpPr>
          <p:cNvPr id="12" name="Straight Arrow Connector 11">
            <a:extLst>
              <a:ext uri="{FF2B5EF4-FFF2-40B4-BE49-F238E27FC236}">
                <a16:creationId xmlns:a16="http://schemas.microsoft.com/office/drawing/2014/main" id="{FCD99D5D-A430-4EEC-AABD-06B1DD63B85A}"/>
              </a:ext>
            </a:extLst>
          </p:cNvPr>
          <p:cNvCxnSpPr>
            <a:cxnSpLocks/>
          </p:cNvCxnSpPr>
          <p:nvPr/>
        </p:nvCxnSpPr>
        <p:spPr>
          <a:xfrm flipH="1" flipV="1">
            <a:off x="6422689" y="1522601"/>
            <a:ext cx="343871" cy="408017"/>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CC221DB2-D795-4240-928A-D25C6A962C76}"/>
              </a:ext>
            </a:extLst>
          </p:cNvPr>
          <p:cNvCxnSpPr>
            <a:cxnSpLocks/>
          </p:cNvCxnSpPr>
          <p:nvPr/>
        </p:nvCxnSpPr>
        <p:spPr>
          <a:xfrm flipV="1">
            <a:off x="7442874" y="1562063"/>
            <a:ext cx="258653" cy="450653"/>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BCC049E-B9A6-4181-B7B5-C7F7892600D6}"/>
              </a:ext>
            </a:extLst>
          </p:cNvPr>
          <p:cNvSpPr/>
          <p:nvPr/>
        </p:nvSpPr>
        <p:spPr>
          <a:xfrm>
            <a:off x="8752196" y="935135"/>
            <a:ext cx="1362430" cy="461665"/>
          </a:xfrm>
          <a:prstGeom prst="rect">
            <a:avLst/>
          </a:prstGeom>
        </p:spPr>
        <p:txBody>
          <a:bodyPr wrap="square">
            <a:spAutoFit/>
          </a:bodyPr>
          <a:lstStyle/>
          <a:p>
            <a:r>
              <a:rPr lang="en-GB" sz="2400" b="1" dirty="0">
                <a:solidFill>
                  <a:srgbClr val="FF0000"/>
                </a:solidFill>
                <a:latin typeface="Calibri" panose="020F0502020204030204" pitchFamily="34" charset="0"/>
              </a:rPr>
              <a:t>overlap</a:t>
            </a:r>
          </a:p>
        </p:txBody>
      </p:sp>
      <p:cxnSp>
        <p:nvCxnSpPr>
          <p:cNvPr id="17" name="Straight Arrow Connector 16">
            <a:extLst>
              <a:ext uri="{FF2B5EF4-FFF2-40B4-BE49-F238E27FC236}">
                <a16:creationId xmlns:a16="http://schemas.microsoft.com/office/drawing/2014/main" id="{0A5FCD74-6533-4523-AACC-ABDE9D043394}"/>
              </a:ext>
            </a:extLst>
          </p:cNvPr>
          <p:cNvCxnSpPr>
            <a:cxnSpLocks/>
          </p:cNvCxnSpPr>
          <p:nvPr/>
        </p:nvCxnSpPr>
        <p:spPr>
          <a:xfrm>
            <a:off x="9613824" y="1378145"/>
            <a:ext cx="449928" cy="286106"/>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7CD52540-D38F-4E35-895B-E1D7BA82933B}"/>
              </a:ext>
            </a:extLst>
          </p:cNvPr>
          <p:cNvCxnSpPr>
            <a:cxnSpLocks/>
          </p:cNvCxnSpPr>
          <p:nvPr/>
        </p:nvCxnSpPr>
        <p:spPr>
          <a:xfrm flipV="1">
            <a:off x="9941822" y="612956"/>
            <a:ext cx="258653" cy="450653"/>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76B2699A-87CE-4A31-918E-6F43BD388655}"/>
              </a:ext>
            </a:extLst>
          </p:cNvPr>
          <p:cNvSpPr/>
          <p:nvPr/>
        </p:nvSpPr>
        <p:spPr>
          <a:xfrm>
            <a:off x="9938710" y="5634039"/>
            <a:ext cx="1887480" cy="830997"/>
          </a:xfrm>
          <a:prstGeom prst="rect">
            <a:avLst/>
          </a:prstGeom>
        </p:spPr>
        <p:txBody>
          <a:bodyPr wrap="square">
            <a:spAutoFit/>
          </a:bodyPr>
          <a:lstStyle/>
          <a:p>
            <a:r>
              <a:rPr lang="en-GB" sz="2400" b="1" dirty="0">
                <a:solidFill>
                  <a:srgbClr val="FF0000"/>
                </a:solidFill>
                <a:latin typeface="Calibri" panose="020F0502020204030204" pitchFamily="34" charset="0"/>
              </a:rPr>
              <a:t>only 1 pentagon</a:t>
            </a:r>
          </a:p>
        </p:txBody>
      </p:sp>
      <p:sp>
        <p:nvSpPr>
          <p:cNvPr id="21" name="Rectangle 20">
            <a:extLst>
              <a:ext uri="{FF2B5EF4-FFF2-40B4-BE49-F238E27FC236}">
                <a16:creationId xmlns:a16="http://schemas.microsoft.com/office/drawing/2014/main" id="{77BF5D35-8315-457F-BB60-0FC2AD841474}"/>
              </a:ext>
            </a:extLst>
          </p:cNvPr>
          <p:cNvSpPr/>
          <p:nvPr/>
        </p:nvSpPr>
        <p:spPr>
          <a:xfrm>
            <a:off x="5989482" y="420947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9" name="Rectangle 18">
            <a:extLst>
              <a:ext uri="{FF2B5EF4-FFF2-40B4-BE49-F238E27FC236}">
                <a16:creationId xmlns:a16="http://schemas.microsoft.com/office/drawing/2014/main" id="{84CF2BDB-17CA-4491-8C6A-8E2004D662B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82469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par>
                                <p:cTn id="34" presetID="10" presetClass="entr" presetSubtype="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1" grpId="0"/>
      <p:bldP spid="16" grpId="0"/>
      <p:bldP spid="20" grpId="0"/>
      <p:bldP spid="21"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Y5B13_files/image001.jpg">
            <a:extLst>
              <a:ext uri="{FF2B5EF4-FFF2-40B4-BE49-F238E27FC236}">
                <a16:creationId xmlns:a16="http://schemas.microsoft.com/office/drawing/2014/main" id="{C7384ADA-D58C-4B66-B581-D2D3FBAF4295}"/>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238750" y="157670"/>
            <a:ext cx="6647621" cy="6542659"/>
          </a:xfrm>
          <a:prstGeom prst="rect">
            <a:avLst/>
          </a:prstGeom>
          <a:noFill/>
          <a:ln>
            <a:noFill/>
          </a:ln>
        </p:spPr>
      </p:pic>
      <p:sp>
        <p:nvSpPr>
          <p:cNvPr id="4" name="Rectangle 3">
            <a:extLst>
              <a:ext uri="{FF2B5EF4-FFF2-40B4-BE49-F238E27FC236}">
                <a16:creationId xmlns:a16="http://schemas.microsoft.com/office/drawing/2014/main" id="{1B76CE31-2E5C-4E12-8BA3-700648830B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 name="Rectangle 1">
            <a:extLst>
              <a:ext uri="{FF2B5EF4-FFF2-40B4-BE49-F238E27FC236}">
                <a16:creationId xmlns:a16="http://schemas.microsoft.com/office/drawing/2014/main" id="{31FB7CA8-5F76-4609-9641-BC4E86950578}"/>
              </a:ext>
            </a:extLst>
          </p:cNvPr>
          <p:cNvSpPr/>
          <p:nvPr/>
        </p:nvSpPr>
        <p:spPr>
          <a:xfrm>
            <a:off x="103032" y="51516"/>
            <a:ext cx="569595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shape in the mirror line.</a:t>
            </a:r>
          </a:p>
        </p:txBody>
      </p:sp>
      <p:sp>
        <p:nvSpPr>
          <p:cNvPr id="5" name="Oval 4">
            <a:extLst>
              <a:ext uri="{FF2B5EF4-FFF2-40B4-BE49-F238E27FC236}">
                <a16:creationId xmlns:a16="http://schemas.microsoft.com/office/drawing/2014/main" id="{54676CB0-D363-43A2-AEE9-3B671B1C8F8D}"/>
              </a:ext>
            </a:extLst>
          </p:cNvPr>
          <p:cNvSpPr/>
          <p:nvPr/>
        </p:nvSpPr>
        <p:spPr>
          <a:xfrm>
            <a:off x="9309530" y="23582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F1348D-3D1E-4D51-9BF7-F991EEF6C088}"/>
              </a:ext>
            </a:extLst>
          </p:cNvPr>
          <p:cNvSpPr/>
          <p:nvPr/>
        </p:nvSpPr>
        <p:spPr>
          <a:xfrm>
            <a:off x="7929672" y="374590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239AA7F-D6AB-421D-93AD-AAF6E61DEE5C}"/>
              </a:ext>
            </a:extLst>
          </p:cNvPr>
          <p:cNvSpPr/>
          <p:nvPr/>
        </p:nvSpPr>
        <p:spPr>
          <a:xfrm>
            <a:off x="9309529" y="42282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CE66874-2DF5-4532-82FD-DD84CF9E6E16}"/>
              </a:ext>
            </a:extLst>
          </p:cNvPr>
          <p:cNvSpPr/>
          <p:nvPr/>
        </p:nvSpPr>
        <p:spPr>
          <a:xfrm>
            <a:off x="7929672" y="562859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F7916F3A-2328-40CF-BA4E-04674E289FAD}"/>
              </a:ext>
            </a:extLst>
          </p:cNvPr>
          <p:cNvCxnSpPr>
            <a:cxnSpLocks/>
            <a:stCxn id="6" idx="7"/>
            <a:endCxn id="5" idx="3"/>
          </p:cNvCxnSpPr>
          <p:nvPr/>
        </p:nvCxnSpPr>
        <p:spPr>
          <a:xfrm flipV="1">
            <a:off x="8081576" y="2512669"/>
            <a:ext cx="1254017" cy="12597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A24C15D-3B95-4BB8-99A2-5153B5F114AF}"/>
              </a:ext>
            </a:extLst>
          </p:cNvPr>
          <p:cNvCxnSpPr>
            <a:cxnSpLocks/>
            <a:stCxn id="7" idx="0"/>
            <a:endCxn id="5" idx="4"/>
          </p:cNvCxnSpPr>
          <p:nvPr/>
        </p:nvCxnSpPr>
        <p:spPr>
          <a:xfrm flipV="1">
            <a:off x="9398513" y="2539160"/>
            <a:ext cx="1" cy="168906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1BA9A2E-15E9-4CFA-9987-DA6D05F2267B}"/>
              </a:ext>
            </a:extLst>
          </p:cNvPr>
          <p:cNvCxnSpPr>
            <a:cxnSpLocks/>
          </p:cNvCxnSpPr>
          <p:nvPr/>
        </p:nvCxnSpPr>
        <p:spPr>
          <a:xfrm flipV="1">
            <a:off x="8078062" y="4409121"/>
            <a:ext cx="1254017" cy="12597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768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91B7549-6860-49A3-9BF6-B3F28114CE57}"/>
              </a:ext>
            </a:extLst>
          </p:cNvPr>
          <p:cNvSpPr/>
          <p:nvPr/>
        </p:nvSpPr>
        <p:spPr>
          <a:xfrm>
            <a:off x="103032" y="51516"/>
            <a:ext cx="394335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Use a ruler to draw the reflection of this shape in the mirror line.</a:t>
            </a:r>
          </a:p>
        </p:txBody>
      </p:sp>
      <p:pic>
        <p:nvPicPr>
          <p:cNvPr id="3" name="Picture 2" descr="https://app.doublestruck.eu/content/K2_REAS/HTML/Q/Q99A08_files/image002.jpg">
            <a:extLst>
              <a:ext uri="{FF2B5EF4-FFF2-40B4-BE49-F238E27FC236}">
                <a16:creationId xmlns:a16="http://schemas.microsoft.com/office/drawing/2014/main" id="{0CD575C1-A9E8-4B58-8BD5-967745F7B561}"/>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91100" y="54654"/>
            <a:ext cx="7048500" cy="6691614"/>
          </a:xfrm>
          <a:prstGeom prst="rect">
            <a:avLst/>
          </a:prstGeom>
          <a:noFill/>
          <a:ln>
            <a:noFill/>
          </a:ln>
        </p:spPr>
      </p:pic>
      <p:sp>
        <p:nvSpPr>
          <p:cNvPr id="5" name="Oval 4">
            <a:extLst>
              <a:ext uri="{FF2B5EF4-FFF2-40B4-BE49-F238E27FC236}">
                <a16:creationId xmlns:a16="http://schemas.microsoft.com/office/drawing/2014/main" id="{00F0D1F0-6AEB-4EE4-9341-7143A7B6F166}"/>
              </a:ext>
            </a:extLst>
          </p:cNvPr>
          <p:cNvSpPr/>
          <p:nvPr/>
        </p:nvSpPr>
        <p:spPr>
          <a:xfrm>
            <a:off x="8340433" y="437665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658E15B-90A4-4553-8497-47EDB6941056}"/>
              </a:ext>
            </a:extLst>
          </p:cNvPr>
          <p:cNvSpPr/>
          <p:nvPr/>
        </p:nvSpPr>
        <p:spPr>
          <a:xfrm>
            <a:off x="9299653" y="532990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8F4723D-4BA1-4195-80BC-7BAAC7580486}"/>
              </a:ext>
            </a:extLst>
          </p:cNvPr>
          <p:cNvSpPr/>
          <p:nvPr/>
        </p:nvSpPr>
        <p:spPr>
          <a:xfrm>
            <a:off x="10233175" y="437665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1D4DEB6-2E2A-4610-BA21-A4D58E5855B5}"/>
              </a:ext>
            </a:extLst>
          </p:cNvPr>
          <p:cNvSpPr/>
          <p:nvPr/>
        </p:nvSpPr>
        <p:spPr>
          <a:xfrm>
            <a:off x="8337383" y="248511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254B6A8A-A0B1-450C-AA76-56A46AA07CE2}"/>
              </a:ext>
            </a:extLst>
          </p:cNvPr>
          <p:cNvCxnSpPr>
            <a:cxnSpLocks/>
            <a:stCxn id="5" idx="5"/>
            <a:endCxn id="6" idx="1"/>
          </p:cNvCxnSpPr>
          <p:nvPr/>
        </p:nvCxnSpPr>
        <p:spPr>
          <a:xfrm>
            <a:off x="8492337" y="4531061"/>
            <a:ext cx="833379" cy="8253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754C66B-7459-4852-9B92-7C9A3373D6B3}"/>
              </a:ext>
            </a:extLst>
          </p:cNvPr>
          <p:cNvCxnSpPr>
            <a:cxnSpLocks/>
            <a:stCxn id="7" idx="3"/>
            <a:endCxn id="6" idx="7"/>
          </p:cNvCxnSpPr>
          <p:nvPr/>
        </p:nvCxnSpPr>
        <p:spPr>
          <a:xfrm flipH="1">
            <a:off x="9451557" y="4531061"/>
            <a:ext cx="807681" cy="8253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6F75453-9746-463F-9847-CF55B56CE643}"/>
              </a:ext>
            </a:extLst>
          </p:cNvPr>
          <p:cNvCxnSpPr>
            <a:cxnSpLocks/>
            <a:stCxn id="8" idx="5"/>
            <a:endCxn id="7" idx="1"/>
          </p:cNvCxnSpPr>
          <p:nvPr/>
        </p:nvCxnSpPr>
        <p:spPr>
          <a:xfrm>
            <a:off x="8489287" y="2639513"/>
            <a:ext cx="1769951" cy="176363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050DE23E-24F2-4780-8576-5FBACDF700F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05780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8B13_files/image002.jpg">
            <a:extLst>
              <a:ext uri="{FF2B5EF4-FFF2-40B4-BE49-F238E27FC236}">
                <a16:creationId xmlns:a16="http://schemas.microsoft.com/office/drawing/2014/main" id="{E4027619-8A3F-48F8-84F3-DC16EF71E6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53516" y="1276847"/>
            <a:ext cx="5022166" cy="5022166"/>
          </a:xfrm>
          <a:prstGeom prst="rect">
            <a:avLst/>
          </a:prstGeom>
          <a:noFill/>
          <a:ln>
            <a:noFill/>
          </a:ln>
        </p:spPr>
      </p:pic>
      <p:sp>
        <p:nvSpPr>
          <p:cNvPr id="3" name="Rectangle 2">
            <a:extLst>
              <a:ext uri="{FF2B5EF4-FFF2-40B4-BE49-F238E27FC236}">
                <a16:creationId xmlns:a16="http://schemas.microsoft.com/office/drawing/2014/main" id="{F58A603A-67B5-403B-8FCE-D9BA0AFC8D06}"/>
              </a:ext>
            </a:extLst>
          </p:cNvPr>
          <p:cNvSpPr/>
          <p:nvPr/>
        </p:nvSpPr>
        <p:spPr>
          <a:xfrm>
            <a:off x="103032"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circles on this grid to make a design that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BB508AB0-F70E-4E09-BC37-99535BE47954}"/>
              </a:ext>
            </a:extLst>
          </p:cNvPr>
          <p:cNvSpPr/>
          <p:nvPr/>
        </p:nvSpPr>
        <p:spPr>
          <a:xfrm>
            <a:off x="4694257" y="4479201"/>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Connector 4">
            <a:extLst>
              <a:ext uri="{FF2B5EF4-FFF2-40B4-BE49-F238E27FC236}">
                <a16:creationId xmlns:a16="http://schemas.microsoft.com/office/drawing/2014/main" id="{2AEFC7BC-6BE3-4D3B-A420-66D3748B4130}"/>
              </a:ext>
            </a:extLst>
          </p:cNvPr>
          <p:cNvCxnSpPr>
            <a:cxnSpLocks/>
          </p:cNvCxnSpPr>
          <p:nvPr/>
        </p:nvCxnSpPr>
        <p:spPr>
          <a:xfrm>
            <a:off x="2797660" y="3763107"/>
            <a:ext cx="636884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291FBD93-F076-4E6C-9D48-B673E2338C5B}"/>
              </a:ext>
            </a:extLst>
          </p:cNvPr>
          <p:cNvSpPr/>
          <p:nvPr/>
        </p:nvSpPr>
        <p:spPr>
          <a:xfrm>
            <a:off x="3693107" y="5447527"/>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B51E8265-5EC5-4F59-ACAB-F1C1F29349A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44695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8B13_files/image002.jpg">
            <a:extLst>
              <a:ext uri="{FF2B5EF4-FFF2-40B4-BE49-F238E27FC236}">
                <a16:creationId xmlns:a16="http://schemas.microsoft.com/office/drawing/2014/main" id="{E4027619-8A3F-48F8-84F3-DC16EF71E6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53516" y="1276847"/>
            <a:ext cx="5022166" cy="5022166"/>
          </a:xfrm>
          <a:prstGeom prst="rect">
            <a:avLst/>
          </a:prstGeom>
          <a:noFill/>
          <a:ln>
            <a:noFill/>
          </a:ln>
        </p:spPr>
      </p:pic>
      <p:sp>
        <p:nvSpPr>
          <p:cNvPr id="3" name="Rectangle 2">
            <a:extLst>
              <a:ext uri="{FF2B5EF4-FFF2-40B4-BE49-F238E27FC236}">
                <a16:creationId xmlns:a16="http://schemas.microsoft.com/office/drawing/2014/main" id="{F58A603A-67B5-403B-8FCE-D9BA0AFC8D06}"/>
              </a:ext>
            </a:extLst>
          </p:cNvPr>
          <p:cNvSpPr/>
          <p:nvPr/>
        </p:nvSpPr>
        <p:spPr>
          <a:xfrm>
            <a:off x="103032"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circles on this grid to make a design that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C5C6AE2F-9689-41F4-A659-84A280BB2C1A}"/>
              </a:ext>
            </a:extLst>
          </p:cNvPr>
          <p:cNvCxnSpPr>
            <a:cxnSpLocks/>
          </p:cNvCxnSpPr>
          <p:nvPr/>
        </p:nvCxnSpPr>
        <p:spPr>
          <a:xfrm>
            <a:off x="3453516" y="1276847"/>
            <a:ext cx="5022166" cy="5022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483A0705-E91E-4CFC-8EE2-70B4EECD45A4}"/>
              </a:ext>
            </a:extLst>
          </p:cNvPr>
          <p:cNvSpPr/>
          <p:nvPr/>
        </p:nvSpPr>
        <p:spPr>
          <a:xfrm>
            <a:off x="5678996" y="4465133"/>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8A984A12-3AE8-48B3-8C78-45B47E246E05}"/>
              </a:ext>
            </a:extLst>
          </p:cNvPr>
          <p:cNvSpPr/>
          <p:nvPr/>
        </p:nvSpPr>
        <p:spPr>
          <a:xfrm>
            <a:off x="5678996" y="5496745"/>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9E4E0AB1-A970-4F19-B75C-D2DA6DF60EB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25172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9087878" cy="5016758"/>
          </a:xfrm>
          <a:prstGeom prst="rect">
            <a:avLst/>
          </a:prstGeom>
        </p:spPr>
        <p:txBody>
          <a:bodyPr wrap="square">
            <a:spAutoFit/>
          </a:bodyPr>
          <a:lstStyle/>
          <a:p>
            <a:r>
              <a:rPr lang="en-US" sz="3200" b="1" dirty="0"/>
              <a:t>Tick the correct phrase to complete the sentence.</a:t>
            </a:r>
          </a:p>
          <a:p>
            <a:r>
              <a:rPr lang="en-US" sz="3200" b="1" dirty="0"/>
              <a:t>A number that is not prime is called a _______</a:t>
            </a:r>
          </a:p>
          <a:p>
            <a:r>
              <a:rPr lang="en-US" sz="3200" b="1" dirty="0"/>
              <a:t> </a:t>
            </a:r>
          </a:p>
          <a:p>
            <a:r>
              <a:rPr lang="en-US" sz="3200" dirty="0"/>
              <a:t>   prime factor	</a:t>
            </a:r>
          </a:p>
          <a:p>
            <a:r>
              <a:rPr lang="en-US" sz="3200" dirty="0"/>
              <a:t>  </a:t>
            </a:r>
          </a:p>
          <a:p>
            <a:r>
              <a:rPr lang="en-US" sz="3200" dirty="0"/>
              <a:t>   square number	  </a:t>
            </a:r>
          </a:p>
          <a:p>
            <a:endParaRPr lang="en-US" sz="3200" dirty="0"/>
          </a:p>
          <a:p>
            <a:r>
              <a:rPr lang="en-US" sz="3200" dirty="0"/>
              <a:t>   composite number	</a:t>
            </a:r>
          </a:p>
          <a:p>
            <a:r>
              <a:rPr lang="en-US" sz="3200" dirty="0"/>
              <a:t>  </a:t>
            </a:r>
          </a:p>
          <a:p>
            <a:r>
              <a:rPr lang="en-US" sz="3200" dirty="0"/>
              <a:t>   common factor	 </a:t>
            </a:r>
          </a:p>
        </p:txBody>
      </p:sp>
      <p:sp>
        <p:nvSpPr>
          <p:cNvPr id="4" name="Rectangle 3">
            <a:extLst>
              <a:ext uri="{FF2B5EF4-FFF2-40B4-BE49-F238E27FC236}">
                <a16:creationId xmlns:a16="http://schemas.microsoft.com/office/drawing/2014/main" id="{7603CAFF-118D-4066-BBCB-D5569218492F}"/>
              </a:ext>
            </a:extLst>
          </p:cNvPr>
          <p:cNvSpPr/>
          <p:nvPr/>
        </p:nvSpPr>
        <p:spPr>
          <a:xfrm>
            <a:off x="3492059" y="342900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9E2C0A7A-87EA-42A0-B05F-4B7C5EF1EA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5667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 shop sells notebooks and pens.</a:t>
            </a:r>
          </a:p>
          <a:p>
            <a:r>
              <a:rPr lang="en-US" sz="3200" b="1" dirty="0"/>
              <a:t>Hassan bought a notebook and a pen. He paid £1.10</a:t>
            </a:r>
          </a:p>
          <a:p>
            <a:r>
              <a:rPr lang="en-US" sz="3200" b="1" dirty="0"/>
              <a:t>Kate bought a notebook and 2 pens. She paid £1.45</a:t>
            </a:r>
          </a:p>
          <a:p>
            <a:r>
              <a:rPr lang="en-US" sz="3200" b="1" dirty="0"/>
              <a:t>Calculate the cost of a notebook.</a:t>
            </a:r>
          </a:p>
        </p:txBody>
      </p:sp>
      <p:sp>
        <p:nvSpPr>
          <p:cNvPr id="3" name="Rectangle 2">
            <a:extLst>
              <a:ext uri="{FF2B5EF4-FFF2-40B4-BE49-F238E27FC236}">
                <a16:creationId xmlns:a16="http://schemas.microsoft.com/office/drawing/2014/main" id="{28115301-3576-4915-95FA-86F7F683877F}"/>
              </a:ext>
            </a:extLst>
          </p:cNvPr>
          <p:cNvSpPr/>
          <p:nvPr/>
        </p:nvSpPr>
        <p:spPr>
          <a:xfrm>
            <a:off x="1314450" y="3159000"/>
            <a:ext cx="270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890EAF35-EE38-4222-B1E5-58AE2FA4195C}"/>
              </a:ext>
            </a:extLst>
          </p:cNvPr>
          <p:cNvSpPr/>
          <p:nvPr/>
        </p:nvSpPr>
        <p:spPr>
          <a:xfrm>
            <a:off x="4014450" y="315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212130A-F326-4EA2-98C4-75DD9F101C0F}"/>
              </a:ext>
            </a:extLst>
          </p:cNvPr>
          <p:cNvSpPr/>
          <p:nvPr/>
        </p:nvSpPr>
        <p:spPr>
          <a:xfrm>
            <a:off x="1314450" y="3699000"/>
            <a:ext cx="270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43D4C59-FE69-406C-93CA-A1D58FAD905C}"/>
              </a:ext>
            </a:extLst>
          </p:cNvPr>
          <p:cNvSpPr/>
          <p:nvPr/>
        </p:nvSpPr>
        <p:spPr>
          <a:xfrm>
            <a:off x="4014450" y="369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59C852A4-D8DE-4AD4-8E6A-1EED839CDA7F}"/>
              </a:ext>
            </a:extLst>
          </p:cNvPr>
          <p:cNvSpPr/>
          <p:nvPr/>
        </p:nvSpPr>
        <p:spPr>
          <a:xfrm>
            <a:off x="5272341" y="369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CEBF3FFB-386D-4F37-960F-202AEC978FE7}"/>
              </a:ext>
            </a:extLst>
          </p:cNvPr>
          <p:cNvSpPr/>
          <p:nvPr/>
        </p:nvSpPr>
        <p:spPr>
          <a:xfrm>
            <a:off x="2476013" y="3136612"/>
            <a:ext cx="455574" cy="584775"/>
          </a:xfrm>
          <a:prstGeom prst="rect">
            <a:avLst/>
          </a:prstGeom>
        </p:spPr>
        <p:txBody>
          <a:bodyPr wrap="none">
            <a:spAutoFit/>
          </a:bodyPr>
          <a:lstStyle/>
          <a:p>
            <a:r>
              <a:rPr lang="en-US" sz="3200" b="1" dirty="0">
                <a:solidFill>
                  <a:srgbClr val="FF0000"/>
                </a:solidFill>
              </a:rPr>
              <a:t>N</a:t>
            </a:r>
            <a:endParaRPr lang="en-GB" sz="3200" b="1" dirty="0">
              <a:solidFill>
                <a:srgbClr val="FF0000"/>
              </a:solidFill>
            </a:endParaRPr>
          </a:p>
        </p:txBody>
      </p:sp>
      <p:sp>
        <p:nvSpPr>
          <p:cNvPr id="10" name="Rectangle 9">
            <a:extLst>
              <a:ext uri="{FF2B5EF4-FFF2-40B4-BE49-F238E27FC236}">
                <a16:creationId xmlns:a16="http://schemas.microsoft.com/office/drawing/2014/main" id="{7D61D337-B56A-45EF-AA31-DDB7A39CA05C}"/>
              </a:ext>
            </a:extLst>
          </p:cNvPr>
          <p:cNvSpPr/>
          <p:nvPr/>
        </p:nvSpPr>
        <p:spPr>
          <a:xfrm>
            <a:off x="2476013" y="3666924"/>
            <a:ext cx="455574" cy="584775"/>
          </a:xfrm>
          <a:prstGeom prst="rect">
            <a:avLst/>
          </a:prstGeom>
        </p:spPr>
        <p:txBody>
          <a:bodyPr wrap="none">
            <a:spAutoFit/>
          </a:bodyPr>
          <a:lstStyle/>
          <a:p>
            <a:r>
              <a:rPr lang="en-US" sz="3200" b="1" dirty="0">
                <a:solidFill>
                  <a:srgbClr val="FF0000"/>
                </a:solidFill>
              </a:rPr>
              <a:t>N</a:t>
            </a:r>
            <a:endParaRPr lang="en-GB" sz="3200" b="1" dirty="0">
              <a:solidFill>
                <a:srgbClr val="FF0000"/>
              </a:solidFill>
            </a:endParaRPr>
          </a:p>
        </p:txBody>
      </p:sp>
      <p:sp>
        <p:nvSpPr>
          <p:cNvPr id="11" name="Rectangle 10">
            <a:extLst>
              <a:ext uri="{FF2B5EF4-FFF2-40B4-BE49-F238E27FC236}">
                <a16:creationId xmlns:a16="http://schemas.microsoft.com/office/drawing/2014/main" id="{8CB1608E-05B9-4106-B2F1-521B05E8DA58}"/>
              </a:ext>
            </a:extLst>
          </p:cNvPr>
          <p:cNvSpPr/>
          <p:nvPr/>
        </p:nvSpPr>
        <p:spPr>
          <a:xfrm>
            <a:off x="4415608" y="3136612"/>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12" name="Rectangle 11">
            <a:extLst>
              <a:ext uri="{FF2B5EF4-FFF2-40B4-BE49-F238E27FC236}">
                <a16:creationId xmlns:a16="http://schemas.microsoft.com/office/drawing/2014/main" id="{F269EE03-1BEE-4C74-B906-7B31C1BE1C2F}"/>
              </a:ext>
            </a:extLst>
          </p:cNvPr>
          <p:cNvSpPr/>
          <p:nvPr/>
        </p:nvSpPr>
        <p:spPr>
          <a:xfrm>
            <a:off x="4415608" y="3666924"/>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13" name="Rectangle 12">
            <a:extLst>
              <a:ext uri="{FF2B5EF4-FFF2-40B4-BE49-F238E27FC236}">
                <a16:creationId xmlns:a16="http://schemas.microsoft.com/office/drawing/2014/main" id="{19A9D31C-B91D-43E8-BDAC-F98ABE61C6DF}"/>
              </a:ext>
            </a:extLst>
          </p:cNvPr>
          <p:cNvSpPr/>
          <p:nvPr/>
        </p:nvSpPr>
        <p:spPr>
          <a:xfrm>
            <a:off x="5675608" y="3666923"/>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4" name="Left Brace 3">
            <a:extLst>
              <a:ext uri="{FF2B5EF4-FFF2-40B4-BE49-F238E27FC236}">
                <a16:creationId xmlns:a16="http://schemas.microsoft.com/office/drawing/2014/main" id="{EB7E1A12-5318-4B80-A085-3E4B775C649C}"/>
              </a:ext>
            </a:extLst>
          </p:cNvPr>
          <p:cNvSpPr/>
          <p:nvPr/>
        </p:nvSpPr>
        <p:spPr>
          <a:xfrm rot="5400000">
            <a:off x="3166745" y="1031567"/>
            <a:ext cx="268541" cy="3957893"/>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5" name="Left Brace 14">
            <a:extLst>
              <a:ext uri="{FF2B5EF4-FFF2-40B4-BE49-F238E27FC236}">
                <a16:creationId xmlns:a16="http://schemas.microsoft.com/office/drawing/2014/main" id="{D8FE5BA5-A210-4891-B66C-0DDD493E23DD}"/>
              </a:ext>
            </a:extLst>
          </p:cNvPr>
          <p:cNvSpPr/>
          <p:nvPr/>
        </p:nvSpPr>
        <p:spPr>
          <a:xfrm rot="16200000">
            <a:off x="3792934" y="1780153"/>
            <a:ext cx="268541" cy="5210272"/>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6" name="Rectangle 15">
            <a:extLst>
              <a:ext uri="{FF2B5EF4-FFF2-40B4-BE49-F238E27FC236}">
                <a16:creationId xmlns:a16="http://schemas.microsoft.com/office/drawing/2014/main" id="{DC4FA02C-D520-42C9-A1D8-ECB7C61141F4}"/>
              </a:ext>
            </a:extLst>
          </p:cNvPr>
          <p:cNvSpPr/>
          <p:nvPr/>
        </p:nvSpPr>
        <p:spPr>
          <a:xfrm>
            <a:off x="2757714" y="2243412"/>
            <a:ext cx="1207403" cy="523220"/>
          </a:xfrm>
          <a:prstGeom prst="rect">
            <a:avLst/>
          </a:prstGeom>
        </p:spPr>
        <p:txBody>
          <a:bodyPr wrap="square">
            <a:spAutoFit/>
          </a:bodyPr>
          <a:lstStyle/>
          <a:p>
            <a:r>
              <a:rPr lang="en-US" sz="2800" b="1" dirty="0">
                <a:solidFill>
                  <a:srgbClr val="FF0000"/>
                </a:solidFill>
              </a:rPr>
              <a:t>£1.10</a:t>
            </a:r>
            <a:endParaRPr lang="en-GB" sz="2800" b="1" dirty="0">
              <a:solidFill>
                <a:srgbClr val="FF0000"/>
              </a:solidFill>
            </a:endParaRPr>
          </a:p>
        </p:txBody>
      </p:sp>
      <p:sp>
        <p:nvSpPr>
          <p:cNvPr id="17" name="Rectangle 16">
            <a:extLst>
              <a:ext uri="{FF2B5EF4-FFF2-40B4-BE49-F238E27FC236}">
                <a16:creationId xmlns:a16="http://schemas.microsoft.com/office/drawing/2014/main" id="{FFBA45C3-ED5C-4E9A-8B13-C54D29E545FC}"/>
              </a:ext>
            </a:extLst>
          </p:cNvPr>
          <p:cNvSpPr/>
          <p:nvPr/>
        </p:nvSpPr>
        <p:spPr>
          <a:xfrm>
            <a:off x="3361415" y="4573219"/>
            <a:ext cx="1207403" cy="523220"/>
          </a:xfrm>
          <a:prstGeom prst="rect">
            <a:avLst/>
          </a:prstGeom>
        </p:spPr>
        <p:txBody>
          <a:bodyPr wrap="square">
            <a:spAutoFit/>
          </a:bodyPr>
          <a:lstStyle/>
          <a:p>
            <a:r>
              <a:rPr lang="en-US" sz="2800" b="1" dirty="0">
                <a:solidFill>
                  <a:srgbClr val="FF0000"/>
                </a:solidFill>
              </a:rPr>
              <a:t>£1.45</a:t>
            </a:r>
            <a:endParaRPr lang="en-GB" sz="2800" b="1" dirty="0">
              <a:solidFill>
                <a:srgbClr val="FF0000"/>
              </a:solidFill>
            </a:endParaRPr>
          </a:p>
        </p:txBody>
      </p:sp>
      <p:sp>
        <p:nvSpPr>
          <p:cNvPr id="18" name="Rectangle 17">
            <a:extLst>
              <a:ext uri="{FF2B5EF4-FFF2-40B4-BE49-F238E27FC236}">
                <a16:creationId xmlns:a16="http://schemas.microsoft.com/office/drawing/2014/main" id="{F92CBF48-F78D-4D31-AB28-72F3E912B3E6}"/>
              </a:ext>
            </a:extLst>
          </p:cNvPr>
          <p:cNvSpPr/>
          <p:nvPr/>
        </p:nvSpPr>
        <p:spPr>
          <a:xfrm>
            <a:off x="6926166" y="2518731"/>
            <a:ext cx="3005625" cy="584775"/>
          </a:xfrm>
          <a:prstGeom prst="rect">
            <a:avLst/>
          </a:prstGeom>
        </p:spPr>
        <p:txBody>
          <a:bodyPr wrap="square">
            <a:spAutoFit/>
          </a:bodyPr>
          <a:lstStyle/>
          <a:p>
            <a:r>
              <a:rPr lang="en-US" sz="3200" b="1" dirty="0">
                <a:solidFill>
                  <a:srgbClr val="FF0000"/>
                </a:solidFill>
              </a:rPr>
              <a:t>£1.45 – £1.10 = </a:t>
            </a:r>
            <a:endParaRPr lang="en-GB" sz="3200" b="1" dirty="0">
              <a:solidFill>
                <a:srgbClr val="FF0000"/>
              </a:solidFill>
            </a:endParaRPr>
          </a:p>
        </p:txBody>
      </p:sp>
      <p:sp>
        <p:nvSpPr>
          <p:cNvPr id="19" name="Rectangle 18">
            <a:extLst>
              <a:ext uri="{FF2B5EF4-FFF2-40B4-BE49-F238E27FC236}">
                <a16:creationId xmlns:a16="http://schemas.microsoft.com/office/drawing/2014/main" id="{3E9FE382-80BA-420F-99D4-7F5E210971F7}"/>
              </a:ext>
            </a:extLst>
          </p:cNvPr>
          <p:cNvSpPr/>
          <p:nvPr/>
        </p:nvSpPr>
        <p:spPr>
          <a:xfrm>
            <a:off x="9598930" y="2518503"/>
            <a:ext cx="1434904" cy="584775"/>
          </a:xfrm>
          <a:prstGeom prst="rect">
            <a:avLst/>
          </a:prstGeom>
        </p:spPr>
        <p:txBody>
          <a:bodyPr wrap="square">
            <a:spAutoFit/>
          </a:bodyPr>
          <a:lstStyle/>
          <a:p>
            <a:r>
              <a:rPr lang="en-US" sz="3200" b="1" dirty="0">
                <a:solidFill>
                  <a:srgbClr val="FF0000"/>
                </a:solidFill>
              </a:rPr>
              <a:t>£0.35</a:t>
            </a:r>
            <a:endParaRPr lang="en-GB" sz="3200" b="1" dirty="0">
              <a:solidFill>
                <a:srgbClr val="FF0000"/>
              </a:solidFill>
            </a:endParaRPr>
          </a:p>
        </p:txBody>
      </p:sp>
      <p:sp>
        <p:nvSpPr>
          <p:cNvPr id="20" name="Rectangle 19">
            <a:extLst>
              <a:ext uri="{FF2B5EF4-FFF2-40B4-BE49-F238E27FC236}">
                <a16:creationId xmlns:a16="http://schemas.microsoft.com/office/drawing/2014/main" id="{8B077962-F49F-4A24-86F9-35B80E22F2E7}"/>
              </a:ext>
            </a:extLst>
          </p:cNvPr>
          <p:cNvSpPr/>
          <p:nvPr/>
        </p:nvSpPr>
        <p:spPr>
          <a:xfrm>
            <a:off x="5407900" y="3706254"/>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1" name="Rectangle 20">
            <a:extLst>
              <a:ext uri="{FF2B5EF4-FFF2-40B4-BE49-F238E27FC236}">
                <a16:creationId xmlns:a16="http://schemas.microsoft.com/office/drawing/2014/main" id="{3FB31806-F7B5-4401-88BD-7B41A184C4C0}"/>
              </a:ext>
            </a:extLst>
          </p:cNvPr>
          <p:cNvSpPr/>
          <p:nvPr/>
        </p:nvSpPr>
        <p:spPr>
          <a:xfrm>
            <a:off x="4137924" y="3177740"/>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2" name="Rectangle 21">
            <a:extLst>
              <a:ext uri="{FF2B5EF4-FFF2-40B4-BE49-F238E27FC236}">
                <a16:creationId xmlns:a16="http://schemas.microsoft.com/office/drawing/2014/main" id="{2B5DDBAD-E2E6-493D-8EB7-164B2663B45A}"/>
              </a:ext>
            </a:extLst>
          </p:cNvPr>
          <p:cNvSpPr/>
          <p:nvPr/>
        </p:nvSpPr>
        <p:spPr>
          <a:xfrm>
            <a:off x="4139378" y="3712750"/>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3" name="Rectangle 22">
            <a:extLst>
              <a:ext uri="{FF2B5EF4-FFF2-40B4-BE49-F238E27FC236}">
                <a16:creationId xmlns:a16="http://schemas.microsoft.com/office/drawing/2014/main" id="{81853954-8B02-454F-9635-9E3D2749EB80}"/>
              </a:ext>
            </a:extLst>
          </p:cNvPr>
          <p:cNvSpPr/>
          <p:nvPr/>
        </p:nvSpPr>
        <p:spPr>
          <a:xfrm>
            <a:off x="6912040" y="3075568"/>
            <a:ext cx="3005625" cy="584775"/>
          </a:xfrm>
          <a:prstGeom prst="rect">
            <a:avLst/>
          </a:prstGeom>
        </p:spPr>
        <p:txBody>
          <a:bodyPr wrap="square">
            <a:spAutoFit/>
          </a:bodyPr>
          <a:lstStyle/>
          <a:p>
            <a:r>
              <a:rPr lang="en-US" sz="3200" b="1" dirty="0">
                <a:solidFill>
                  <a:srgbClr val="FF0000"/>
                </a:solidFill>
              </a:rPr>
              <a:t>£1.10 – £0.35 = </a:t>
            </a:r>
            <a:endParaRPr lang="en-GB" sz="3200" b="1" dirty="0">
              <a:solidFill>
                <a:srgbClr val="FF0000"/>
              </a:solidFill>
            </a:endParaRPr>
          </a:p>
        </p:txBody>
      </p:sp>
      <p:sp>
        <p:nvSpPr>
          <p:cNvPr id="24" name="Rectangle 23">
            <a:extLst>
              <a:ext uri="{FF2B5EF4-FFF2-40B4-BE49-F238E27FC236}">
                <a16:creationId xmlns:a16="http://schemas.microsoft.com/office/drawing/2014/main" id="{F631FFB7-C490-432D-99CD-9AA7ADDE355C}"/>
              </a:ext>
            </a:extLst>
          </p:cNvPr>
          <p:cNvSpPr/>
          <p:nvPr/>
        </p:nvSpPr>
        <p:spPr>
          <a:xfrm>
            <a:off x="9598930" y="3075567"/>
            <a:ext cx="1260000" cy="584775"/>
          </a:xfrm>
          <a:prstGeom prst="rect">
            <a:avLst/>
          </a:prstGeom>
        </p:spPr>
        <p:txBody>
          <a:bodyPr wrap="square">
            <a:spAutoFit/>
          </a:bodyPr>
          <a:lstStyle/>
          <a:p>
            <a:r>
              <a:rPr lang="en-US" sz="3200" b="1" dirty="0">
                <a:solidFill>
                  <a:srgbClr val="FF0000"/>
                </a:solidFill>
              </a:rPr>
              <a:t>£0.75</a:t>
            </a:r>
            <a:endParaRPr lang="en-GB" sz="3200" b="1" dirty="0">
              <a:solidFill>
                <a:srgbClr val="FF0000"/>
              </a:solidFill>
            </a:endParaRPr>
          </a:p>
        </p:txBody>
      </p:sp>
      <p:sp>
        <p:nvSpPr>
          <p:cNvPr id="25" name="Rectangle 24">
            <a:extLst>
              <a:ext uri="{FF2B5EF4-FFF2-40B4-BE49-F238E27FC236}">
                <a16:creationId xmlns:a16="http://schemas.microsoft.com/office/drawing/2014/main" id="{4436BF82-C917-4829-B926-4191DA88720C}"/>
              </a:ext>
            </a:extLst>
          </p:cNvPr>
          <p:cNvSpPr/>
          <p:nvPr/>
        </p:nvSpPr>
        <p:spPr>
          <a:xfrm>
            <a:off x="2186329" y="3178954"/>
            <a:ext cx="1207403" cy="523220"/>
          </a:xfrm>
          <a:prstGeom prst="rect">
            <a:avLst/>
          </a:prstGeom>
        </p:spPr>
        <p:txBody>
          <a:bodyPr wrap="square">
            <a:spAutoFit/>
          </a:bodyPr>
          <a:lstStyle/>
          <a:p>
            <a:r>
              <a:rPr lang="en-US" sz="2800" b="1" dirty="0">
                <a:solidFill>
                  <a:srgbClr val="FF0000"/>
                </a:solidFill>
              </a:rPr>
              <a:t>£0.75</a:t>
            </a:r>
            <a:endParaRPr lang="en-GB" sz="2800" b="1" dirty="0">
              <a:solidFill>
                <a:srgbClr val="FF0000"/>
              </a:solidFill>
            </a:endParaRPr>
          </a:p>
        </p:txBody>
      </p:sp>
      <p:sp>
        <p:nvSpPr>
          <p:cNvPr id="26" name="Rectangle 25">
            <a:extLst>
              <a:ext uri="{FF2B5EF4-FFF2-40B4-BE49-F238E27FC236}">
                <a16:creationId xmlns:a16="http://schemas.microsoft.com/office/drawing/2014/main" id="{D02A9264-2CA2-4C22-9411-2327DD6E4A51}"/>
              </a:ext>
            </a:extLst>
          </p:cNvPr>
          <p:cNvSpPr/>
          <p:nvPr/>
        </p:nvSpPr>
        <p:spPr>
          <a:xfrm>
            <a:off x="2187783" y="3713964"/>
            <a:ext cx="1207403" cy="523220"/>
          </a:xfrm>
          <a:prstGeom prst="rect">
            <a:avLst/>
          </a:prstGeom>
        </p:spPr>
        <p:txBody>
          <a:bodyPr wrap="square">
            <a:spAutoFit/>
          </a:bodyPr>
          <a:lstStyle/>
          <a:p>
            <a:r>
              <a:rPr lang="en-US" sz="2800" b="1" dirty="0">
                <a:solidFill>
                  <a:srgbClr val="FF0000"/>
                </a:solidFill>
              </a:rPr>
              <a:t>£0.75</a:t>
            </a:r>
            <a:endParaRPr lang="en-GB" sz="2800" b="1" dirty="0">
              <a:solidFill>
                <a:srgbClr val="FF0000"/>
              </a:solidFill>
            </a:endParaRPr>
          </a:p>
        </p:txBody>
      </p:sp>
      <p:sp>
        <p:nvSpPr>
          <p:cNvPr id="27" name="Rectangle 26">
            <a:extLst>
              <a:ext uri="{FF2B5EF4-FFF2-40B4-BE49-F238E27FC236}">
                <a16:creationId xmlns:a16="http://schemas.microsoft.com/office/drawing/2014/main" id="{E59CE309-6FEB-467F-8369-A64A1046597E}"/>
              </a:ext>
            </a:extLst>
          </p:cNvPr>
          <p:cNvSpPr/>
          <p:nvPr/>
        </p:nvSpPr>
        <p:spPr>
          <a:xfrm>
            <a:off x="5675608" y="1510828"/>
            <a:ext cx="1207403" cy="584775"/>
          </a:xfrm>
          <a:prstGeom prst="rect">
            <a:avLst/>
          </a:prstGeom>
        </p:spPr>
        <p:txBody>
          <a:bodyPr wrap="square">
            <a:spAutoFit/>
          </a:bodyPr>
          <a:lstStyle/>
          <a:p>
            <a:r>
              <a:rPr lang="en-US" sz="3200" b="1" dirty="0">
                <a:solidFill>
                  <a:srgbClr val="FF0000"/>
                </a:solidFill>
              </a:rPr>
              <a:t>75p</a:t>
            </a:r>
            <a:endParaRPr lang="en-GB" sz="3200" b="1" dirty="0">
              <a:solidFill>
                <a:srgbClr val="FF0000"/>
              </a:solidFill>
            </a:endParaRPr>
          </a:p>
        </p:txBody>
      </p:sp>
    </p:spTree>
    <p:extLst>
      <p:ext uri="{BB962C8B-B14F-4D97-AF65-F5344CB8AC3E}">
        <p14:creationId xmlns:p14="http://schemas.microsoft.com/office/powerpoint/2010/main" val="2394645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1" nodeType="clickEffect">
                                  <p:stCondLst>
                                    <p:cond delay="0"/>
                                  </p:stCondLst>
                                  <p:childTnLst>
                                    <p:animEffect transition="out" filter="fade">
                                      <p:cBhvr>
                                        <p:cTn id="70" dur="500"/>
                                        <p:tgtEl>
                                          <p:spTgt spid="11"/>
                                        </p:tgtEl>
                                      </p:cBhvr>
                                    </p:animEffect>
                                    <p:set>
                                      <p:cBhvr>
                                        <p:cTn id="71" dur="1" fill="hold">
                                          <p:stCondLst>
                                            <p:cond delay="499"/>
                                          </p:stCondLst>
                                        </p:cTn>
                                        <p:tgtEl>
                                          <p:spTgt spid="11"/>
                                        </p:tgtEl>
                                        <p:attrNameLst>
                                          <p:attrName>style.visibility</p:attrName>
                                        </p:attrNameLst>
                                      </p:cBhvr>
                                      <p:to>
                                        <p:strVal val="hidden"/>
                                      </p:to>
                                    </p:set>
                                  </p:childTnLst>
                                </p:cTn>
                              </p:par>
                              <p:par>
                                <p:cTn id="72" presetID="10" presetClass="exit" presetSubtype="0" fill="hold" grpId="1" nodeType="withEffect">
                                  <p:stCondLst>
                                    <p:cond delay="0"/>
                                  </p:stCondLst>
                                  <p:childTnLst>
                                    <p:animEffect transition="out" filter="fade">
                                      <p:cBhvr>
                                        <p:cTn id="73" dur="500"/>
                                        <p:tgtEl>
                                          <p:spTgt spid="12"/>
                                        </p:tgtEl>
                                      </p:cBhvr>
                                    </p:animEffect>
                                    <p:set>
                                      <p:cBhvr>
                                        <p:cTn id="74" dur="1" fill="hold">
                                          <p:stCondLst>
                                            <p:cond delay="499"/>
                                          </p:stCondLst>
                                        </p:cTn>
                                        <p:tgtEl>
                                          <p:spTgt spid="12"/>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3"/>
                                        </p:tgtEl>
                                      </p:cBhvr>
                                    </p:animEffect>
                                    <p:set>
                                      <p:cBhvr>
                                        <p:cTn id="77" dur="1" fill="hold">
                                          <p:stCondLst>
                                            <p:cond delay="499"/>
                                          </p:stCondLst>
                                        </p:cTn>
                                        <p:tgtEl>
                                          <p:spTgt spid="13"/>
                                        </p:tgtEl>
                                        <p:attrNameLst>
                                          <p:attrName>style.visibility</p:attrName>
                                        </p:attrNameLst>
                                      </p:cBhvr>
                                      <p:to>
                                        <p:strVal val="hidden"/>
                                      </p:to>
                                    </p:set>
                                  </p:childTnLst>
                                </p:cTn>
                              </p:par>
                              <p:par>
                                <p:cTn id="78" presetID="10" presetClass="entr" presetSubtype="0" fill="hold" grpId="0" nodeType="withEffect">
                                  <p:stCondLst>
                                    <p:cond delay="0"/>
                                  </p:stCondLst>
                                  <p:childTnLst>
                                    <p:set>
                                      <p:cBhvr>
                                        <p:cTn id="79" dur="1" fill="hold">
                                          <p:stCondLst>
                                            <p:cond delay="0"/>
                                          </p:stCondLst>
                                        </p:cTn>
                                        <p:tgtEl>
                                          <p:spTgt spid="20"/>
                                        </p:tgtEl>
                                        <p:attrNameLst>
                                          <p:attrName>style.visibility</p:attrName>
                                        </p:attrNameLst>
                                      </p:cBhvr>
                                      <p:to>
                                        <p:strVal val="visible"/>
                                      </p:to>
                                    </p:set>
                                    <p:animEffect transition="in" filter="fade">
                                      <p:cBhvr>
                                        <p:cTn id="80" dur="500"/>
                                        <p:tgtEl>
                                          <p:spTgt spid="2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Effect transition="in" filter="fade">
                                      <p:cBhvr>
                                        <p:cTn id="83" dur="500"/>
                                        <p:tgtEl>
                                          <p:spTgt spid="2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fade">
                                      <p:cBhvr>
                                        <p:cTn id="86" dur="500"/>
                                        <p:tgtEl>
                                          <p:spTgt spid="22"/>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3"/>
                                        </p:tgtEl>
                                        <p:attrNameLst>
                                          <p:attrName>style.visibility</p:attrName>
                                        </p:attrNameLst>
                                      </p:cBhvr>
                                      <p:to>
                                        <p:strVal val="visible"/>
                                      </p:to>
                                    </p:set>
                                    <p:animEffect transition="in" filter="fade">
                                      <p:cBhvr>
                                        <p:cTn id="91" dur="500"/>
                                        <p:tgtEl>
                                          <p:spTgt spid="23"/>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4"/>
                                        </p:tgtEl>
                                        <p:attrNameLst>
                                          <p:attrName>style.visibility</p:attrName>
                                        </p:attrNameLst>
                                      </p:cBhvr>
                                      <p:to>
                                        <p:strVal val="visible"/>
                                      </p:to>
                                    </p:set>
                                    <p:animEffect transition="in" filter="fade">
                                      <p:cBhvr>
                                        <p:cTn id="96" dur="500"/>
                                        <p:tgtEl>
                                          <p:spTgt spid="24"/>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xit" presetSubtype="0" fill="hold" grpId="1" nodeType="clickEffect">
                                  <p:stCondLst>
                                    <p:cond delay="0"/>
                                  </p:stCondLst>
                                  <p:childTnLst>
                                    <p:animEffect transition="out" filter="fade">
                                      <p:cBhvr>
                                        <p:cTn id="100" dur="500"/>
                                        <p:tgtEl>
                                          <p:spTgt spid="9"/>
                                        </p:tgtEl>
                                      </p:cBhvr>
                                    </p:animEffect>
                                    <p:set>
                                      <p:cBhvr>
                                        <p:cTn id="101" dur="1" fill="hold">
                                          <p:stCondLst>
                                            <p:cond delay="499"/>
                                          </p:stCondLst>
                                        </p:cTn>
                                        <p:tgtEl>
                                          <p:spTgt spid="9"/>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10"/>
                                        </p:tgtEl>
                                      </p:cBhvr>
                                    </p:animEffect>
                                    <p:set>
                                      <p:cBhvr>
                                        <p:cTn id="104" dur="1" fill="hold">
                                          <p:stCondLst>
                                            <p:cond delay="499"/>
                                          </p:stCondLst>
                                        </p:cTn>
                                        <p:tgtEl>
                                          <p:spTgt spid="10"/>
                                        </p:tgtEl>
                                        <p:attrNameLst>
                                          <p:attrName>style.visibility</p:attrName>
                                        </p:attrNameLst>
                                      </p:cBhvr>
                                      <p:to>
                                        <p:strVal val="hidden"/>
                                      </p:to>
                                    </p:set>
                                  </p:childTnLst>
                                </p:cTn>
                              </p:par>
                              <p:par>
                                <p:cTn id="105" presetID="10" presetClass="entr" presetSubtype="0" fill="hold" grpId="0" nodeType="withEffect">
                                  <p:stCondLst>
                                    <p:cond delay="0"/>
                                  </p:stCondLst>
                                  <p:childTnLst>
                                    <p:set>
                                      <p:cBhvr>
                                        <p:cTn id="106" dur="1" fill="hold">
                                          <p:stCondLst>
                                            <p:cond delay="0"/>
                                          </p:stCondLst>
                                        </p:cTn>
                                        <p:tgtEl>
                                          <p:spTgt spid="25"/>
                                        </p:tgtEl>
                                        <p:attrNameLst>
                                          <p:attrName>style.visibility</p:attrName>
                                        </p:attrNameLst>
                                      </p:cBhvr>
                                      <p:to>
                                        <p:strVal val="visible"/>
                                      </p:to>
                                    </p:set>
                                    <p:animEffect transition="in" filter="fade">
                                      <p:cBhvr>
                                        <p:cTn id="107" dur="500"/>
                                        <p:tgtEl>
                                          <p:spTgt spid="25"/>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27"/>
                                        </p:tgtEl>
                                        <p:attrNameLst>
                                          <p:attrName>style.visibility</p:attrName>
                                        </p:attrNameLst>
                                      </p:cBhvr>
                                      <p:to>
                                        <p:strVal val="visible"/>
                                      </p:to>
                                    </p:set>
                                    <p:animEffect transition="in" filter="fade">
                                      <p:cBhvr>
                                        <p:cTn id="11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p:bldP spid="9" grpId="1"/>
      <p:bldP spid="10" grpId="0"/>
      <p:bldP spid="10" grpId="1"/>
      <p:bldP spid="11" grpId="0"/>
      <p:bldP spid="11" grpId="1"/>
      <p:bldP spid="12" grpId="0"/>
      <p:bldP spid="12" grpId="1"/>
      <p:bldP spid="13" grpId="0"/>
      <p:bldP spid="13" grpId="1"/>
      <p:bldP spid="4" grpId="0" animBg="1"/>
      <p:bldP spid="15" grpId="0" animBg="1"/>
      <p:bldP spid="16" grpId="0"/>
      <p:bldP spid="17" grpId="0"/>
      <p:bldP spid="18" grpId="0"/>
      <p:bldP spid="19" grpId="0"/>
      <p:bldP spid="20" grpId="0"/>
      <p:bldP spid="21" grpId="0"/>
      <p:bldP spid="22" grpId="0"/>
      <p:bldP spid="23" grpId="0"/>
      <p:bldP spid="24" grpId="0"/>
      <p:bldP spid="25" grpId="0"/>
      <p:bldP spid="26" grpId="0"/>
      <p:bldP spid="27" grpId="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F3E405A-26EF-47FD-8615-DC752DCA0A0A}"/>
              </a:ext>
            </a:extLst>
          </p:cNvPr>
          <p:cNvSpPr/>
          <p:nvPr/>
        </p:nvSpPr>
        <p:spPr>
          <a:xfrm>
            <a:off x="103032" y="51516"/>
            <a:ext cx="420076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is an open top box.</a:t>
            </a:r>
          </a:p>
        </p:txBody>
      </p:sp>
      <p:pic>
        <p:nvPicPr>
          <p:cNvPr id="3" name="Picture 2" descr="https://app.doublestruck.eu/content/K2_REAS/HTML/Q/Q96B09_files/image001.jpg">
            <a:extLst>
              <a:ext uri="{FF2B5EF4-FFF2-40B4-BE49-F238E27FC236}">
                <a16:creationId xmlns:a16="http://schemas.microsoft.com/office/drawing/2014/main" id="{177A59B9-F536-4B6C-9FC1-0D7D205EAFB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81" y="593612"/>
            <a:ext cx="2354416" cy="1380956"/>
          </a:xfrm>
          <a:prstGeom prst="rect">
            <a:avLst/>
          </a:prstGeom>
          <a:noFill/>
          <a:ln>
            <a:noFill/>
          </a:ln>
        </p:spPr>
      </p:pic>
      <p:sp>
        <p:nvSpPr>
          <p:cNvPr id="4" name="Rectangle 3">
            <a:extLst>
              <a:ext uri="{FF2B5EF4-FFF2-40B4-BE49-F238E27FC236}">
                <a16:creationId xmlns:a16="http://schemas.microsoft.com/office/drawing/2014/main" id="{91860873-C9E0-46C3-A8E6-1815E7B35183}"/>
              </a:ext>
            </a:extLst>
          </p:cNvPr>
          <p:cNvSpPr/>
          <p:nvPr/>
        </p:nvSpPr>
        <p:spPr>
          <a:xfrm>
            <a:off x="3227639" y="879470"/>
            <a:ext cx="8964361"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for each diagram if it is a net for the box. Put a cross if it is not. The base is shaded in each one.</a:t>
            </a:r>
          </a:p>
        </p:txBody>
      </p:sp>
      <p:pic>
        <p:nvPicPr>
          <p:cNvPr id="5" name="Picture 4" descr="https://app.doublestruck.eu/content/K2_REAS/HTML/Q/Q96B09_files/image005.jpg">
            <a:extLst>
              <a:ext uri="{FF2B5EF4-FFF2-40B4-BE49-F238E27FC236}">
                <a16:creationId xmlns:a16="http://schemas.microsoft.com/office/drawing/2014/main" id="{6FE8E790-D0AB-4098-8A55-DC3DDC605610}"/>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27639" y="2743825"/>
            <a:ext cx="8262824" cy="3718271"/>
          </a:xfrm>
          <a:prstGeom prst="rect">
            <a:avLst/>
          </a:prstGeom>
          <a:noFill/>
          <a:ln>
            <a:noFill/>
          </a:ln>
        </p:spPr>
      </p:pic>
      <p:sp>
        <p:nvSpPr>
          <p:cNvPr id="7" name="Rectangle 6">
            <a:extLst>
              <a:ext uri="{FF2B5EF4-FFF2-40B4-BE49-F238E27FC236}">
                <a16:creationId xmlns:a16="http://schemas.microsoft.com/office/drawing/2014/main" id="{7F3F1834-5CDB-47AE-822B-B944BDDFF16C}"/>
              </a:ext>
            </a:extLst>
          </p:cNvPr>
          <p:cNvSpPr/>
          <p:nvPr/>
        </p:nvSpPr>
        <p:spPr>
          <a:xfrm>
            <a:off x="3728816"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FA2A33BD-F2F5-4403-81ED-A63512A1C759}"/>
              </a:ext>
            </a:extLst>
          </p:cNvPr>
          <p:cNvSpPr/>
          <p:nvPr/>
        </p:nvSpPr>
        <p:spPr>
          <a:xfrm>
            <a:off x="5978385" y="562458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EF7C7A7D-FFA8-4E00-8BE2-DE065D0BB09B}"/>
              </a:ext>
            </a:extLst>
          </p:cNvPr>
          <p:cNvSpPr/>
          <p:nvPr/>
        </p:nvSpPr>
        <p:spPr>
          <a:xfrm>
            <a:off x="8186132"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5B7BDF90-965F-4D81-AA38-56A3DF08FE39}"/>
              </a:ext>
            </a:extLst>
          </p:cNvPr>
          <p:cNvSpPr/>
          <p:nvPr/>
        </p:nvSpPr>
        <p:spPr>
          <a:xfrm>
            <a:off x="10358709"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45A0BAB0-7C18-441F-BE6F-2395FF4E7F3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51348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a:extLst>
              <a:ext uri="{FF2B5EF4-FFF2-40B4-BE49-F238E27FC236}">
                <a16:creationId xmlns:a16="http://schemas.microsoft.com/office/drawing/2014/main" id="{D6D01C19-FEC1-4699-902E-85FD4DEA68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813" y="1216927"/>
            <a:ext cx="4130339" cy="29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Connector 2">
            <a:extLst>
              <a:ext uri="{FF2B5EF4-FFF2-40B4-BE49-F238E27FC236}">
                <a16:creationId xmlns:a16="http://schemas.microsoft.com/office/drawing/2014/main" id="{1E768B03-A6D3-454F-A7E2-799CE1B64F51}"/>
              </a:ext>
            </a:extLst>
          </p:cNvPr>
          <p:cNvCxnSpPr/>
          <p:nvPr/>
        </p:nvCxnSpPr>
        <p:spPr>
          <a:xfrm flipH="1">
            <a:off x="3402767" y="1216927"/>
            <a:ext cx="629587" cy="78887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FF9EBF8-1CAB-4322-86F4-6A867C6939E0}"/>
              </a:ext>
            </a:extLst>
          </p:cNvPr>
          <p:cNvSpPr txBox="1"/>
          <p:nvPr/>
        </p:nvSpPr>
        <p:spPr>
          <a:xfrm>
            <a:off x="3492708"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9C5E106A-F621-4942-9BB6-656DBEE55AFC}"/>
              </a:ext>
            </a:extLst>
          </p:cNvPr>
          <p:cNvSpPr txBox="1"/>
          <p:nvPr/>
        </p:nvSpPr>
        <p:spPr>
          <a:xfrm>
            <a:off x="3870602" y="1257205"/>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CDBC17BC-04B7-4EB2-A87A-042DD233C4E6}"/>
              </a:ext>
            </a:extLst>
          </p:cNvPr>
          <p:cNvSpPr txBox="1"/>
          <p:nvPr/>
        </p:nvSpPr>
        <p:spPr>
          <a:xfrm>
            <a:off x="4115246" y="2243501"/>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9" name="Straight Connector 8">
            <a:extLst>
              <a:ext uri="{FF2B5EF4-FFF2-40B4-BE49-F238E27FC236}">
                <a16:creationId xmlns:a16="http://schemas.microsoft.com/office/drawing/2014/main" id="{D15E5266-8E7D-4479-BBBD-77B0D0CE662D}"/>
              </a:ext>
            </a:extLst>
          </p:cNvPr>
          <p:cNvCxnSpPr/>
          <p:nvPr/>
        </p:nvCxnSpPr>
        <p:spPr>
          <a:xfrm flipH="1">
            <a:off x="2626064" y="1216927"/>
            <a:ext cx="629587" cy="78887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00E66EB8-57BB-481A-89BC-1FAB49BA1FFF}"/>
              </a:ext>
            </a:extLst>
          </p:cNvPr>
          <p:cNvSpPr txBox="1"/>
          <p:nvPr/>
        </p:nvSpPr>
        <p:spPr>
          <a:xfrm>
            <a:off x="3285985"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77EAEB26-B8FD-430F-8C86-9E0630B3AA13}"/>
              </a:ext>
            </a:extLst>
          </p:cNvPr>
          <p:cNvSpPr txBox="1"/>
          <p:nvPr/>
        </p:nvSpPr>
        <p:spPr>
          <a:xfrm>
            <a:off x="2774842"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7865A910-6216-4FD7-8FF5-1EF2D5E85823}"/>
              </a:ext>
            </a:extLst>
          </p:cNvPr>
          <p:cNvSpPr txBox="1"/>
          <p:nvPr/>
        </p:nvSpPr>
        <p:spPr>
          <a:xfrm>
            <a:off x="2710972" y="1295892"/>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BFBA1DDE-FB6F-4B5F-BA67-F1EF4A4F55BF}"/>
              </a:ext>
            </a:extLst>
          </p:cNvPr>
          <p:cNvSpPr txBox="1"/>
          <p:nvPr/>
        </p:nvSpPr>
        <p:spPr>
          <a:xfrm>
            <a:off x="1958324" y="2243501"/>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4EBE29A5-9405-4E4D-A64C-0EE4E5B53066}"/>
              </a:ext>
            </a:extLst>
          </p:cNvPr>
          <p:cNvSpPr txBox="1"/>
          <p:nvPr/>
        </p:nvSpPr>
        <p:spPr>
          <a:xfrm>
            <a:off x="5843884" y="1564935"/>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9 7 8 4 2</a:t>
            </a:r>
          </a:p>
        </p:txBody>
      </p:sp>
      <p:sp>
        <p:nvSpPr>
          <p:cNvPr id="15" name="TextBox 14">
            <a:extLst>
              <a:ext uri="{FF2B5EF4-FFF2-40B4-BE49-F238E27FC236}">
                <a16:creationId xmlns:a16="http://schemas.microsoft.com/office/drawing/2014/main" id="{9C1D7961-519C-44EF-A56A-DFD870F50777}"/>
              </a:ext>
            </a:extLst>
          </p:cNvPr>
          <p:cNvSpPr txBox="1"/>
          <p:nvPr/>
        </p:nvSpPr>
        <p:spPr>
          <a:xfrm>
            <a:off x="5479268" y="1995042"/>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6" name="TextBox 15">
            <a:extLst>
              <a:ext uri="{FF2B5EF4-FFF2-40B4-BE49-F238E27FC236}">
                <a16:creationId xmlns:a16="http://schemas.microsoft.com/office/drawing/2014/main" id="{D53A0196-92FD-42C5-A34C-222D5DED5836}"/>
              </a:ext>
            </a:extLst>
          </p:cNvPr>
          <p:cNvSpPr txBox="1"/>
          <p:nvPr/>
        </p:nvSpPr>
        <p:spPr>
          <a:xfrm>
            <a:off x="5826280" y="2005800"/>
            <a:ext cx="239155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1 2 3 6 5</a:t>
            </a:r>
          </a:p>
        </p:txBody>
      </p:sp>
      <p:cxnSp>
        <p:nvCxnSpPr>
          <p:cNvPr id="17" name="Straight Connector 16">
            <a:extLst>
              <a:ext uri="{FF2B5EF4-FFF2-40B4-BE49-F238E27FC236}">
                <a16:creationId xmlns:a16="http://schemas.microsoft.com/office/drawing/2014/main" id="{7AD7BEFC-EB45-4368-8351-D0C0DF4DDE00}"/>
              </a:ext>
            </a:extLst>
          </p:cNvPr>
          <p:cNvCxnSpPr>
            <a:cxnSpLocks/>
          </p:cNvCxnSpPr>
          <p:nvPr/>
        </p:nvCxnSpPr>
        <p:spPr>
          <a:xfrm flipV="1">
            <a:off x="5395041" y="2531939"/>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738850D-3A84-45C8-8B26-55A32247B11D}"/>
              </a:ext>
            </a:extLst>
          </p:cNvPr>
          <p:cNvCxnSpPr>
            <a:cxnSpLocks/>
          </p:cNvCxnSpPr>
          <p:nvPr/>
        </p:nvCxnSpPr>
        <p:spPr>
          <a:xfrm>
            <a:off x="5395041" y="2977177"/>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16A3801C-E087-4311-B136-F6CD2BB75F39}"/>
              </a:ext>
            </a:extLst>
          </p:cNvPr>
          <p:cNvSpPr txBox="1"/>
          <p:nvPr/>
        </p:nvSpPr>
        <p:spPr>
          <a:xfrm>
            <a:off x="7588094" y="2456616"/>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20" name="Straight Connector 19">
            <a:extLst>
              <a:ext uri="{FF2B5EF4-FFF2-40B4-BE49-F238E27FC236}">
                <a16:creationId xmlns:a16="http://schemas.microsoft.com/office/drawing/2014/main" id="{6F155F43-86DC-4EE1-9BB3-25B820A22BE7}"/>
              </a:ext>
            </a:extLst>
          </p:cNvPr>
          <p:cNvCxnSpPr>
            <a:cxnSpLocks/>
          </p:cNvCxnSpPr>
          <p:nvPr/>
        </p:nvCxnSpPr>
        <p:spPr>
          <a:xfrm flipV="1">
            <a:off x="7182172" y="166157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A02699BC-4F53-4BCC-BFAF-FBDD3B644168}"/>
              </a:ext>
            </a:extLst>
          </p:cNvPr>
          <p:cNvSpPr txBox="1"/>
          <p:nvPr/>
        </p:nvSpPr>
        <p:spPr>
          <a:xfrm>
            <a:off x="7228577" y="134405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165E19ED-60B9-49D2-BB99-41E21C05CFB6}"/>
              </a:ext>
            </a:extLst>
          </p:cNvPr>
          <p:cNvSpPr txBox="1"/>
          <p:nvPr/>
        </p:nvSpPr>
        <p:spPr>
          <a:xfrm>
            <a:off x="7502548" y="1603721"/>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F46D785B-1016-4A71-9E51-37A5801B77FF}"/>
              </a:ext>
            </a:extLst>
          </p:cNvPr>
          <p:cNvSpPr txBox="1"/>
          <p:nvPr/>
        </p:nvSpPr>
        <p:spPr>
          <a:xfrm>
            <a:off x="7162896" y="24650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24" name="Straight Connector 23">
            <a:extLst>
              <a:ext uri="{FF2B5EF4-FFF2-40B4-BE49-F238E27FC236}">
                <a16:creationId xmlns:a16="http://schemas.microsoft.com/office/drawing/2014/main" id="{8DB52818-8705-4F20-880A-BCA1B233B16C}"/>
              </a:ext>
            </a:extLst>
          </p:cNvPr>
          <p:cNvCxnSpPr>
            <a:cxnSpLocks/>
          </p:cNvCxnSpPr>
          <p:nvPr/>
        </p:nvCxnSpPr>
        <p:spPr>
          <a:xfrm flipV="1">
            <a:off x="6741366" y="1662049"/>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40A990E-D7C0-4007-84A1-341D54812CBD}"/>
              </a:ext>
            </a:extLst>
          </p:cNvPr>
          <p:cNvSpPr txBox="1"/>
          <p:nvPr/>
        </p:nvSpPr>
        <p:spPr>
          <a:xfrm>
            <a:off x="6787771" y="1344529"/>
            <a:ext cx="29971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7</a:t>
            </a:r>
            <a:endParaRPr lang="en-GB" sz="24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6FB37104-C4C4-4340-923D-9873C2072621}"/>
              </a:ext>
            </a:extLst>
          </p:cNvPr>
          <p:cNvSpPr txBox="1"/>
          <p:nvPr/>
        </p:nvSpPr>
        <p:spPr>
          <a:xfrm>
            <a:off x="7076396" y="1344438"/>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B35B97CB-409B-49AC-B5E9-747975D4422B}"/>
              </a:ext>
            </a:extLst>
          </p:cNvPr>
          <p:cNvSpPr txBox="1"/>
          <p:nvPr/>
        </p:nvSpPr>
        <p:spPr>
          <a:xfrm>
            <a:off x="6712595" y="2455926"/>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8" name="TextBox 27">
            <a:extLst>
              <a:ext uri="{FF2B5EF4-FFF2-40B4-BE49-F238E27FC236}">
                <a16:creationId xmlns:a16="http://schemas.microsoft.com/office/drawing/2014/main" id="{4AEEE56D-AAC4-4E87-9B77-00B4726137E1}"/>
              </a:ext>
            </a:extLst>
          </p:cNvPr>
          <p:cNvSpPr txBox="1"/>
          <p:nvPr/>
        </p:nvSpPr>
        <p:spPr>
          <a:xfrm>
            <a:off x="6287397" y="246433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5D2FD775-348C-4D28-9A3A-07BF19CE9BB9}"/>
              </a:ext>
            </a:extLst>
          </p:cNvPr>
          <p:cNvSpPr txBox="1"/>
          <p:nvPr/>
        </p:nvSpPr>
        <p:spPr>
          <a:xfrm>
            <a:off x="5849737" y="24557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Rectangle 28">
            <a:extLst>
              <a:ext uri="{FF2B5EF4-FFF2-40B4-BE49-F238E27FC236}">
                <a16:creationId xmlns:a16="http://schemas.microsoft.com/office/drawing/2014/main" id="{B390846A-9B60-40AD-B052-D0F74F5381D4}"/>
              </a:ext>
            </a:extLst>
          </p:cNvPr>
          <p:cNvSpPr/>
          <p:nvPr/>
        </p:nvSpPr>
        <p:spPr>
          <a:xfrm>
            <a:off x="56123" y="50000"/>
            <a:ext cx="10818539" cy="584775"/>
          </a:xfrm>
          <a:prstGeom prst="rect">
            <a:avLst/>
          </a:prstGeom>
        </p:spPr>
        <p:txBody>
          <a:bodyPr wrap="none">
            <a:spAutoFit/>
          </a:bodyPr>
          <a:lstStyle/>
          <a:p>
            <a:r>
              <a:rPr lang="en-US" sz="3200" b="1" dirty="0"/>
              <a:t>Write the three missing digits to make this subtraction correct.</a:t>
            </a:r>
          </a:p>
        </p:txBody>
      </p:sp>
      <p:sp>
        <p:nvSpPr>
          <p:cNvPr id="30" name="Rectangle 29">
            <a:extLst>
              <a:ext uri="{FF2B5EF4-FFF2-40B4-BE49-F238E27FC236}">
                <a16:creationId xmlns:a16="http://schemas.microsoft.com/office/drawing/2014/main" id="{0AB5489D-7C31-4272-9F4E-135AA93459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65797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nodeType="clickEffect">
                                  <p:stCondLst>
                                    <p:cond delay="0"/>
                                  </p:stCondLst>
                                  <p:childTnLst>
                                    <p:animEffect transition="out" filter="fade">
                                      <p:cBhvr>
                                        <p:cTn id="46" dur="500"/>
                                        <p:tgtEl>
                                          <p:spTgt spid="9"/>
                                        </p:tgtEl>
                                      </p:cBhvr>
                                    </p:animEffect>
                                    <p:set>
                                      <p:cBhvr>
                                        <p:cTn id="47" dur="1" fill="hold">
                                          <p:stCondLst>
                                            <p:cond delay="499"/>
                                          </p:stCondLst>
                                        </p:cTn>
                                        <p:tgtEl>
                                          <p:spTgt spid="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fade">
                                      <p:cBhvr>
                                        <p:cTn id="63" dur="500"/>
                                        <p:tgtEl>
                                          <p:spTgt spid="16"/>
                                        </p:tgtEl>
                                      </p:cBhvr>
                                    </p:animEffect>
                                  </p:childTnLst>
                                </p:cTn>
                              </p:par>
                              <p:par>
                                <p:cTn id="64" presetID="10" presetClass="entr" presetSubtype="0" fill="hold" nodeType="with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par>
                                <p:cTn id="67" presetID="10" presetClass="entr" presetSubtype="0" fill="hold" nodeType="with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9"/>
                                        </p:tgtEl>
                                        <p:attrNameLst>
                                          <p:attrName>style.visibility</p:attrName>
                                        </p:attrNameLst>
                                      </p:cBhvr>
                                      <p:to>
                                        <p:strVal val="visible"/>
                                      </p:to>
                                    </p:set>
                                    <p:animEffect transition="in" filter="fade">
                                      <p:cBhvr>
                                        <p:cTn id="89" dur="500"/>
                                        <p:tgtEl>
                                          <p:spTgt spid="1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500"/>
                                        <p:tgtEl>
                                          <p:spTgt spid="2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6"/>
                                        </p:tgtEl>
                                        <p:attrNameLst>
                                          <p:attrName>style.visibility</p:attrName>
                                        </p:attrNameLst>
                                      </p:cBhvr>
                                      <p:to>
                                        <p:strVal val="visible"/>
                                      </p:to>
                                    </p:set>
                                    <p:animEffect transition="in" filter="fade">
                                      <p:cBhvr>
                                        <p:cTn id="104" dur="500"/>
                                        <p:tgtEl>
                                          <p:spTgt spid="26"/>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3"/>
                                        </p:tgtEl>
                                        <p:attrNameLst>
                                          <p:attrName>style.visibility</p:attrName>
                                        </p:attrNameLst>
                                      </p:cBhvr>
                                      <p:to>
                                        <p:strVal val="visible"/>
                                      </p:to>
                                    </p:set>
                                    <p:animEffect transition="in" filter="fade">
                                      <p:cBhvr>
                                        <p:cTn id="109" dur="500"/>
                                        <p:tgtEl>
                                          <p:spTgt spid="23"/>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7"/>
                                        </p:tgtEl>
                                        <p:attrNameLst>
                                          <p:attrName>style.visibility</p:attrName>
                                        </p:attrNameLst>
                                      </p:cBhvr>
                                      <p:to>
                                        <p:strVal val="visible"/>
                                      </p:to>
                                    </p:set>
                                    <p:animEffect transition="in" filter="fade">
                                      <p:cBhvr>
                                        <p:cTn id="114" dur="500"/>
                                        <p:tgtEl>
                                          <p:spTgt spid="27"/>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8"/>
                                        </p:tgtEl>
                                        <p:attrNameLst>
                                          <p:attrName>style.visibility</p:attrName>
                                        </p:attrNameLst>
                                      </p:cBhvr>
                                      <p:to>
                                        <p:strVal val="visible"/>
                                      </p:to>
                                    </p:set>
                                    <p:animEffect transition="in" filter="fade">
                                      <p:cBhvr>
                                        <p:cTn id="119" dur="500"/>
                                        <p:tgtEl>
                                          <p:spTgt spid="28"/>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2"/>
                                        </p:tgtEl>
                                        <p:attrNameLst>
                                          <p:attrName>style.visibility</p:attrName>
                                        </p:attrNameLst>
                                      </p:cBhvr>
                                      <p:to>
                                        <p:strVal val="visible"/>
                                      </p:to>
                                    </p:set>
                                    <p:animEffect transition="in" filter="fade">
                                      <p:cBhvr>
                                        <p:cTn id="124"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0" grpId="0"/>
      <p:bldP spid="11" grpId="0"/>
      <p:bldP spid="12" grpId="0"/>
      <p:bldP spid="13" grpId="0"/>
      <p:bldP spid="14" grpId="0"/>
      <p:bldP spid="15" grpId="0"/>
      <p:bldP spid="16" grpId="0"/>
      <p:bldP spid="19" grpId="0"/>
      <p:bldP spid="21" grpId="0"/>
      <p:bldP spid="22" grpId="0"/>
      <p:bldP spid="23" grpId="0"/>
      <p:bldP spid="25" grpId="0"/>
      <p:bldP spid="26" grpId="0"/>
      <p:bldP spid="27" grpId="0"/>
      <p:bldP spid="28" grpId="0"/>
      <p:bldP spid="32"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Match each fraction to the percentage which has the same value.</a:t>
            </a:r>
          </a:p>
          <a:p>
            <a:r>
              <a:rPr lang="en-US" sz="3200" b="1" dirty="0"/>
              <a:t>One has been done for you.</a:t>
            </a:r>
          </a:p>
        </p:txBody>
      </p:sp>
      <p:pic>
        <p:nvPicPr>
          <p:cNvPr id="3" name="Picture 2">
            <a:extLst>
              <a:ext uri="{FF2B5EF4-FFF2-40B4-BE49-F238E27FC236}">
                <a16:creationId xmlns:a16="http://schemas.microsoft.com/office/drawing/2014/main" id="{C4A049D7-4998-430D-9398-B8ED917BAF9C}"/>
              </a:ext>
            </a:extLst>
          </p:cNvPr>
          <p:cNvPicPr>
            <a:picLocks noChangeAspect="1"/>
          </p:cNvPicPr>
          <p:nvPr/>
        </p:nvPicPr>
        <p:blipFill>
          <a:blip r:embed="rId3"/>
          <a:stretch>
            <a:fillRect/>
          </a:stretch>
        </p:blipFill>
        <p:spPr>
          <a:xfrm>
            <a:off x="339003" y="1127218"/>
            <a:ext cx="3470998" cy="5395917"/>
          </a:xfrm>
          <a:prstGeom prst="rect">
            <a:avLst/>
          </a:prstGeom>
        </p:spPr>
      </p:pic>
      <p:grpSp>
        <p:nvGrpSpPr>
          <p:cNvPr id="5" name="Group 4">
            <a:extLst>
              <a:ext uri="{FF2B5EF4-FFF2-40B4-BE49-F238E27FC236}">
                <a16:creationId xmlns:a16="http://schemas.microsoft.com/office/drawing/2014/main" id="{C4F300B5-D55F-4AF5-B9FA-3657892002FF}"/>
              </a:ext>
            </a:extLst>
          </p:cNvPr>
          <p:cNvGrpSpPr/>
          <p:nvPr/>
        </p:nvGrpSpPr>
        <p:grpSpPr>
          <a:xfrm>
            <a:off x="5007954" y="1322087"/>
            <a:ext cx="2433838" cy="1076984"/>
            <a:chOff x="1314975" y="2657199"/>
            <a:chExt cx="2433838" cy="1076984"/>
          </a:xfrm>
        </p:grpSpPr>
        <p:cxnSp>
          <p:nvCxnSpPr>
            <p:cNvPr id="6" name="Straight Connector 5">
              <a:extLst>
                <a:ext uri="{FF2B5EF4-FFF2-40B4-BE49-F238E27FC236}">
                  <a16:creationId xmlns:a16="http://schemas.microsoft.com/office/drawing/2014/main" id="{6E5FDFC8-D535-4EDE-AC7A-89908E1B4C7D}"/>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F0E8AE1-BB8C-45BB-91A7-054BAE63816B}"/>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0C5F955-D779-4482-8DD4-700B1C8A8AE9}"/>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9" name="TextBox 8">
              <a:extLst>
                <a:ext uri="{FF2B5EF4-FFF2-40B4-BE49-F238E27FC236}">
                  <a16:creationId xmlns:a16="http://schemas.microsoft.com/office/drawing/2014/main" id="{DA9CF1D4-F717-458A-8C5A-A0F57583007D}"/>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AA1B99F4-6386-4245-8444-2FFA937A78F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32990A45-E6E1-45EF-8E0E-942CFBC13CE6}"/>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3342A68B-9797-41FE-ACCB-DC17E7C16B32}"/>
              </a:ext>
            </a:extLst>
          </p:cNvPr>
          <p:cNvSpPr/>
          <p:nvPr/>
        </p:nvSpPr>
        <p:spPr>
          <a:xfrm rot="16200000">
            <a:off x="5515975" y="69420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53835694-5CD0-41A2-9EC7-AFAD3A8A02F3}"/>
              </a:ext>
            </a:extLst>
          </p:cNvPr>
          <p:cNvSpPr/>
          <p:nvPr/>
        </p:nvSpPr>
        <p:spPr>
          <a:xfrm rot="5400000">
            <a:off x="5510831" y="161617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BD09EDE8-E6CC-41B1-A3DA-491608201757}"/>
              </a:ext>
            </a:extLst>
          </p:cNvPr>
          <p:cNvSpPr txBox="1"/>
          <p:nvPr/>
        </p:nvSpPr>
        <p:spPr>
          <a:xfrm>
            <a:off x="5530518" y="226246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1EF0A5A2-E021-436A-BF85-4746A96A5FD7}"/>
              </a:ext>
            </a:extLst>
          </p:cNvPr>
          <p:cNvSpPr txBox="1"/>
          <p:nvPr/>
        </p:nvSpPr>
        <p:spPr>
          <a:xfrm>
            <a:off x="5530517" y="96814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DF088DA7-C07F-488F-A288-C253B6345257}"/>
              </a:ext>
            </a:extLst>
          </p:cNvPr>
          <p:cNvSpPr txBox="1"/>
          <p:nvPr/>
        </p:nvSpPr>
        <p:spPr>
          <a:xfrm>
            <a:off x="6138445" y="132208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17" name="Straight Connector 16">
            <a:extLst>
              <a:ext uri="{FF2B5EF4-FFF2-40B4-BE49-F238E27FC236}">
                <a16:creationId xmlns:a16="http://schemas.microsoft.com/office/drawing/2014/main" id="{CB6F8E29-90AD-490F-8381-BAE0DC37C61D}"/>
              </a:ext>
            </a:extLst>
          </p:cNvPr>
          <p:cNvCxnSpPr/>
          <p:nvPr/>
        </p:nvCxnSpPr>
        <p:spPr>
          <a:xfrm>
            <a:off x="653143" y="3135085"/>
            <a:ext cx="2569028" cy="12046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794265AC-7AB0-45ED-A340-78AD53D15B8D}"/>
              </a:ext>
            </a:extLst>
          </p:cNvPr>
          <p:cNvGrpSpPr/>
          <p:nvPr/>
        </p:nvGrpSpPr>
        <p:grpSpPr>
          <a:xfrm>
            <a:off x="5007954" y="3284871"/>
            <a:ext cx="2855341" cy="1078616"/>
            <a:chOff x="893472" y="2650705"/>
            <a:chExt cx="2855341" cy="1078616"/>
          </a:xfrm>
        </p:grpSpPr>
        <p:cxnSp>
          <p:nvCxnSpPr>
            <p:cNvPr id="20" name="Straight Connector 19">
              <a:extLst>
                <a:ext uri="{FF2B5EF4-FFF2-40B4-BE49-F238E27FC236}">
                  <a16:creationId xmlns:a16="http://schemas.microsoft.com/office/drawing/2014/main" id="{D1CD8EBC-E5CB-4D5C-A243-BDEFFFFBDFA5}"/>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E13CCBA-74C8-44A0-9D84-027AB460C731}"/>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DC6DDBD2-F2B7-48E3-B081-417B34180AF1}"/>
                </a:ext>
              </a:extLst>
            </p:cNvPr>
            <p:cNvSpPr txBox="1"/>
            <p:nvPr/>
          </p:nvSpPr>
          <p:spPr>
            <a:xfrm>
              <a:off x="1081103" y="26507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494216FD-54EF-44EF-AB77-66B7657E4D23}"/>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4" name="TextBox 23">
              <a:extLst>
                <a:ext uri="{FF2B5EF4-FFF2-40B4-BE49-F238E27FC236}">
                  <a16:creationId xmlns:a16="http://schemas.microsoft.com/office/drawing/2014/main" id="{8BCDF6C2-AC08-4D81-8EC8-7DD548D0544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5" name="TextBox 24">
              <a:extLst>
                <a:ext uri="{FF2B5EF4-FFF2-40B4-BE49-F238E27FC236}">
                  <a16:creationId xmlns:a16="http://schemas.microsoft.com/office/drawing/2014/main" id="{96D97DEE-8610-4A62-9ADD-6241B1E40920}"/>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6" name="Arc 25">
            <a:extLst>
              <a:ext uri="{FF2B5EF4-FFF2-40B4-BE49-F238E27FC236}">
                <a16:creationId xmlns:a16="http://schemas.microsoft.com/office/drawing/2014/main" id="{4D859B3B-2086-4E28-A50A-7D68CE38F520}"/>
              </a:ext>
            </a:extLst>
          </p:cNvPr>
          <p:cNvSpPr/>
          <p:nvPr/>
        </p:nvSpPr>
        <p:spPr>
          <a:xfrm rot="16200000">
            <a:off x="5841830" y="2535484"/>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F51B4F9F-60DF-4B51-9EC4-87C07929AA86}"/>
              </a:ext>
            </a:extLst>
          </p:cNvPr>
          <p:cNvSpPr/>
          <p:nvPr/>
        </p:nvSpPr>
        <p:spPr>
          <a:xfrm rot="5400000">
            <a:off x="5835877" y="3468556"/>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C24C14D5-A302-4804-BA36-E37DC445A97E}"/>
              </a:ext>
            </a:extLst>
          </p:cNvPr>
          <p:cNvSpPr txBox="1"/>
          <p:nvPr/>
        </p:nvSpPr>
        <p:spPr>
          <a:xfrm>
            <a:off x="5848117" y="42317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BA99D856-AE34-4F05-AE76-CAC5BE6DB253}"/>
              </a:ext>
            </a:extLst>
          </p:cNvPr>
          <p:cNvSpPr txBox="1"/>
          <p:nvPr/>
        </p:nvSpPr>
        <p:spPr>
          <a:xfrm>
            <a:off x="5838966" y="2937425"/>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860E8AD2-CD31-4314-9BB7-D38183AD0661}"/>
              </a:ext>
            </a:extLst>
          </p:cNvPr>
          <p:cNvSpPr txBox="1"/>
          <p:nvPr/>
        </p:nvSpPr>
        <p:spPr>
          <a:xfrm>
            <a:off x="6559948" y="329136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31" name="Straight Connector 30">
            <a:extLst>
              <a:ext uri="{FF2B5EF4-FFF2-40B4-BE49-F238E27FC236}">
                <a16:creationId xmlns:a16="http://schemas.microsoft.com/office/drawing/2014/main" id="{8E625377-0D57-478A-B4C1-C1CE2CA3F986}"/>
              </a:ext>
            </a:extLst>
          </p:cNvPr>
          <p:cNvCxnSpPr>
            <a:cxnSpLocks/>
          </p:cNvCxnSpPr>
          <p:nvPr/>
        </p:nvCxnSpPr>
        <p:spPr>
          <a:xfrm flipV="1">
            <a:off x="653143" y="3365266"/>
            <a:ext cx="2565136" cy="1206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D0366E8C-6802-43C1-B0BE-661B6F7C5688}"/>
              </a:ext>
            </a:extLst>
          </p:cNvPr>
          <p:cNvGrpSpPr/>
          <p:nvPr/>
        </p:nvGrpSpPr>
        <p:grpSpPr>
          <a:xfrm>
            <a:off x="5018857" y="5279937"/>
            <a:ext cx="2856393" cy="1078616"/>
            <a:chOff x="892420" y="2650705"/>
            <a:chExt cx="2856393" cy="1078616"/>
          </a:xfrm>
        </p:grpSpPr>
        <p:cxnSp>
          <p:nvCxnSpPr>
            <p:cNvPr id="35" name="Straight Connector 34">
              <a:extLst>
                <a:ext uri="{FF2B5EF4-FFF2-40B4-BE49-F238E27FC236}">
                  <a16:creationId xmlns:a16="http://schemas.microsoft.com/office/drawing/2014/main" id="{14463991-4F29-480D-8D41-7BFEDFA1245A}"/>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340ABEF-5CFE-4A13-B428-DE6F8961E0F3}"/>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4226472A-7C04-4250-A5FC-FF5B691680D8}"/>
                </a:ext>
              </a:extLst>
            </p:cNvPr>
            <p:cNvSpPr txBox="1"/>
            <p:nvPr/>
          </p:nvSpPr>
          <p:spPr>
            <a:xfrm>
              <a:off x="892420" y="2650705"/>
              <a:ext cx="99178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8" name="TextBox 37">
              <a:extLst>
                <a:ext uri="{FF2B5EF4-FFF2-40B4-BE49-F238E27FC236}">
                  <a16:creationId xmlns:a16="http://schemas.microsoft.com/office/drawing/2014/main" id="{564B5C2E-C50B-4ADB-AFE7-92BABD74323F}"/>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9" name="TextBox 38">
              <a:extLst>
                <a:ext uri="{FF2B5EF4-FFF2-40B4-BE49-F238E27FC236}">
                  <a16:creationId xmlns:a16="http://schemas.microsoft.com/office/drawing/2014/main" id="{E273CDF2-09D0-4661-97EB-7FFA1BAFBE9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40" name="TextBox 39">
              <a:extLst>
                <a:ext uri="{FF2B5EF4-FFF2-40B4-BE49-F238E27FC236}">
                  <a16:creationId xmlns:a16="http://schemas.microsoft.com/office/drawing/2014/main" id="{78B55B95-DD7A-4910-A61A-A5EC8C3C5258}"/>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1" name="Arc 40">
            <a:extLst>
              <a:ext uri="{FF2B5EF4-FFF2-40B4-BE49-F238E27FC236}">
                <a16:creationId xmlns:a16="http://schemas.microsoft.com/office/drawing/2014/main" id="{337EBA30-33E8-4174-8212-4A9836882EE8}"/>
              </a:ext>
            </a:extLst>
          </p:cNvPr>
          <p:cNvSpPr/>
          <p:nvPr/>
        </p:nvSpPr>
        <p:spPr>
          <a:xfrm rot="16200000">
            <a:off x="5853785" y="4530550"/>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2" name="Arc 41">
            <a:extLst>
              <a:ext uri="{FF2B5EF4-FFF2-40B4-BE49-F238E27FC236}">
                <a16:creationId xmlns:a16="http://schemas.microsoft.com/office/drawing/2014/main" id="{C542E0B7-A460-4904-8681-ED01C74B9DE9}"/>
              </a:ext>
            </a:extLst>
          </p:cNvPr>
          <p:cNvSpPr/>
          <p:nvPr/>
        </p:nvSpPr>
        <p:spPr>
          <a:xfrm rot="5400000">
            <a:off x="5847832" y="5463622"/>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TextBox 42">
            <a:extLst>
              <a:ext uri="{FF2B5EF4-FFF2-40B4-BE49-F238E27FC236}">
                <a16:creationId xmlns:a16="http://schemas.microsoft.com/office/drawing/2014/main" id="{90768B33-0896-4D02-ACBB-30FB5DA7F252}"/>
              </a:ext>
            </a:extLst>
          </p:cNvPr>
          <p:cNvSpPr txBox="1"/>
          <p:nvPr/>
        </p:nvSpPr>
        <p:spPr>
          <a:xfrm>
            <a:off x="5860072" y="62268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F50ACA7C-4751-4C96-A664-BF16E64FE244}"/>
              </a:ext>
            </a:extLst>
          </p:cNvPr>
          <p:cNvSpPr txBox="1"/>
          <p:nvPr/>
        </p:nvSpPr>
        <p:spPr>
          <a:xfrm>
            <a:off x="5850921" y="4932491"/>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EF326B8A-5493-465E-98BC-12EFD6FEFAFE}"/>
              </a:ext>
            </a:extLst>
          </p:cNvPr>
          <p:cNvSpPr txBox="1"/>
          <p:nvPr/>
        </p:nvSpPr>
        <p:spPr>
          <a:xfrm>
            <a:off x="6368707" y="5286431"/>
            <a:ext cx="1479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cxnSp>
        <p:nvCxnSpPr>
          <p:cNvPr id="46" name="Straight Connector 45">
            <a:extLst>
              <a:ext uri="{FF2B5EF4-FFF2-40B4-BE49-F238E27FC236}">
                <a16:creationId xmlns:a16="http://schemas.microsoft.com/office/drawing/2014/main" id="{72DA2EA3-CC48-4E52-BCEA-6E375381C5B7}"/>
              </a:ext>
            </a:extLst>
          </p:cNvPr>
          <p:cNvCxnSpPr>
            <a:cxnSpLocks/>
          </p:cNvCxnSpPr>
          <p:nvPr/>
        </p:nvCxnSpPr>
        <p:spPr>
          <a:xfrm flipV="1">
            <a:off x="755873" y="1429812"/>
            <a:ext cx="2462406" cy="46799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5380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500"/>
                                        <p:tgtEl>
                                          <p:spTgt spid="3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fade">
                                      <p:cBhvr>
                                        <p:cTn id="74" dur="500"/>
                                        <p:tgtEl>
                                          <p:spTgt spid="43"/>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fade">
                                      <p:cBhvr>
                                        <p:cTn id="77" dur="500"/>
                                        <p:tgtEl>
                                          <p:spTgt spid="42"/>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500"/>
                                        <p:tgtEl>
                                          <p:spTgt spid="4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41"/>
                                        </p:tgtEl>
                                        <p:attrNameLst>
                                          <p:attrName>style.visibility</p:attrName>
                                        </p:attrNameLst>
                                      </p:cBhvr>
                                      <p:to>
                                        <p:strVal val="visible"/>
                                      </p:to>
                                    </p:set>
                                    <p:animEffect transition="in" filter="fade">
                                      <p:cBhvr>
                                        <p:cTn id="85" dur="500"/>
                                        <p:tgtEl>
                                          <p:spTgt spid="4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45"/>
                                        </p:tgtEl>
                                        <p:attrNameLst>
                                          <p:attrName>style.visibility</p:attrName>
                                        </p:attrNameLst>
                                      </p:cBhvr>
                                      <p:to>
                                        <p:strVal val="visible"/>
                                      </p:to>
                                    </p:set>
                                    <p:animEffect transition="in" filter="fade">
                                      <p:cBhvr>
                                        <p:cTn id="90" dur="500"/>
                                        <p:tgtEl>
                                          <p:spTgt spid="45"/>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46"/>
                                        </p:tgtEl>
                                        <p:attrNameLst>
                                          <p:attrName>style.visibility</p:attrName>
                                        </p:attrNameLst>
                                      </p:cBhvr>
                                      <p:to>
                                        <p:strVal val="visible"/>
                                      </p:to>
                                    </p:set>
                                    <p:animEffect transition="in" filter="fade">
                                      <p:cBhvr>
                                        <p:cTn id="9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6" grpId="0" animBg="1"/>
      <p:bldP spid="27" grpId="0" animBg="1"/>
      <p:bldP spid="28" grpId="0"/>
      <p:bldP spid="29" grpId="0"/>
      <p:bldP spid="30" grpId="0"/>
      <p:bldP spid="41" grpId="0" animBg="1"/>
      <p:bldP spid="42" grpId="0" animBg="1"/>
      <p:bldP spid="43" grpId="0"/>
      <p:bldP spid="44" grpId="0"/>
      <p:bldP spid="45" grpId="0"/>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GFY657_files/img01.jpg">
            <a:extLst>
              <a:ext uri="{FF2B5EF4-FFF2-40B4-BE49-F238E27FC236}">
                <a16:creationId xmlns:a16="http://schemas.microsoft.com/office/drawing/2014/main" id="{25999838-3385-44C8-8DD5-B1E06D96EBA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4574" y="696376"/>
            <a:ext cx="7244860" cy="5967394"/>
          </a:xfrm>
          <a:prstGeom prst="rect">
            <a:avLst/>
          </a:prstGeom>
          <a:noFill/>
          <a:ln>
            <a:noFill/>
          </a:ln>
        </p:spPr>
      </p:pic>
      <p:sp>
        <p:nvSpPr>
          <p:cNvPr id="22" name="Rectangle 21">
            <a:extLst>
              <a:ext uri="{FF2B5EF4-FFF2-40B4-BE49-F238E27FC236}">
                <a16:creationId xmlns:a16="http://schemas.microsoft.com/office/drawing/2014/main" id="{6A26ACBC-F590-43C7-A646-04032EC9CBFF}"/>
              </a:ext>
            </a:extLst>
          </p:cNvPr>
          <p:cNvSpPr/>
          <p:nvPr/>
        </p:nvSpPr>
        <p:spPr>
          <a:xfrm>
            <a:off x="6807200" y="453140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 name="Rectangle 1">
            <a:extLst>
              <a:ext uri="{FF2B5EF4-FFF2-40B4-BE49-F238E27FC236}">
                <a16:creationId xmlns:a16="http://schemas.microsoft.com/office/drawing/2014/main" id="{64947CC7-520C-4895-A086-2E238642B2DB}"/>
              </a:ext>
            </a:extLst>
          </p:cNvPr>
          <p:cNvSpPr/>
          <p:nvPr/>
        </p:nvSpPr>
        <p:spPr>
          <a:xfrm>
            <a:off x="56123" y="48142"/>
            <a:ext cx="4521109"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octagon.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F4706F6-0913-400F-8B9A-DD8320E554F3}"/>
              </a:ext>
            </a:extLst>
          </p:cNvPr>
          <p:cNvSpPr/>
          <p:nvPr/>
        </p:nvSpPr>
        <p:spPr>
          <a:xfrm>
            <a:off x="4664360" y="696376"/>
            <a:ext cx="6380465"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sizes of angles </a:t>
            </a:r>
            <a:r>
              <a:rPr lang="en-US" sz="3200" b="1" i="1" dirty="0">
                <a:latin typeface="Calibri" panose="020F0502020204030204" pitchFamily="34" charset="0"/>
                <a:ea typeface="Times New Roman" panose="02020603050405020304" pitchFamily="18" charset="0"/>
                <a:cs typeface="Times New Roman" panose="02020603050405020304" pitchFamily="18" charset="0"/>
              </a:rPr>
              <a:t>a</a:t>
            </a:r>
            <a:r>
              <a:rPr lang="en-US" sz="3200" b="1" dirty="0">
                <a:latin typeface="Calibri" panose="020F0502020204030204" pitchFamily="34" charset="0"/>
                <a:ea typeface="Times New Roman" panose="02020603050405020304" pitchFamily="18" charset="0"/>
                <a:cs typeface="Times New Roman" panose="02020603050405020304" pitchFamily="18" charset="0"/>
              </a:rPr>
              <a:t> and </a:t>
            </a:r>
            <a:r>
              <a:rPr lang="en-US" sz="3200" b="1" i="1" dirty="0">
                <a:latin typeface="Calibri" panose="020F0502020204030204" pitchFamily="34" charset="0"/>
                <a:ea typeface="Times New Roman" panose="02020603050405020304" pitchFamily="18" charset="0"/>
                <a:cs typeface="Times New Roman" panose="02020603050405020304" pitchFamily="18" charset="0"/>
              </a:rPr>
              <a:t>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A232477D-0655-4FE8-AE3E-6FCAC6B8F936}"/>
              </a:ext>
            </a:extLst>
          </p:cNvPr>
          <p:cNvSpPr/>
          <p:nvPr/>
        </p:nvSpPr>
        <p:spPr>
          <a:xfrm>
            <a:off x="7294667" y="1489345"/>
            <a:ext cx="4739490"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a:t>
            </a:r>
            <a:r>
              <a:rPr lang="en-GB" sz="2800" u="sng" dirty="0">
                <a:solidFill>
                  <a:srgbClr val="FF0000"/>
                </a:solidFill>
                <a:latin typeface="Calibri" panose="020F0502020204030204" pitchFamily="34" charset="0"/>
              </a:rPr>
              <a:t>regular</a:t>
            </a:r>
            <a:r>
              <a:rPr lang="en-GB" sz="2800" dirty="0">
                <a:solidFill>
                  <a:srgbClr val="FF0000"/>
                </a:solidFill>
                <a:latin typeface="Calibri" panose="020F0502020204030204" pitchFamily="34" charset="0"/>
              </a:rPr>
              <a:t> shape are the same size.</a:t>
            </a:r>
          </a:p>
        </p:txBody>
      </p:sp>
      <p:sp>
        <p:nvSpPr>
          <p:cNvPr id="6" name="Rectangle 5">
            <a:extLst>
              <a:ext uri="{FF2B5EF4-FFF2-40B4-BE49-F238E27FC236}">
                <a16:creationId xmlns:a16="http://schemas.microsoft.com/office/drawing/2014/main" id="{9A7F5176-3EEC-476A-A399-B25B65BC752A}"/>
              </a:ext>
            </a:extLst>
          </p:cNvPr>
          <p:cNvSpPr/>
          <p:nvPr/>
        </p:nvSpPr>
        <p:spPr>
          <a:xfrm>
            <a:off x="2782521" y="4165161"/>
            <a:ext cx="1065562" cy="523220"/>
          </a:xfrm>
          <a:prstGeom prst="rect">
            <a:avLst/>
          </a:prstGeom>
        </p:spPr>
        <p:txBody>
          <a:bodyPr wrap="square">
            <a:spAutoFit/>
          </a:bodyPr>
          <a:lstStyle/>
          <a:p>
            <a:r>
              <a:rPr lang="en-GB" sz="2800" b="1" dirty="0">
                <a:solidFill>
                  <a:srgbClr val="FF0000"/>
                </a:solidFill>
                <a:latin typeface="Arial Black" panose="020B0A04020102020204" pitchFamily="34" charset="0"/>
              </a:rPr>
              <a:t>135°</a:t>
            </a:r>
          </a:p>
        </p:txBody>
      </p:sp>
      <p:sp>
        <p:nvSpPr>
          <p:cNvPr id="7" name="Rectangle 6">
            <a:extLst>
              <a:ext uri="{FF2B5EF4-FFF2-40B4-BE49-F238E27FC236}">
                <a16:creationId xmlns:a16="http://schemas.microsoft.com/office/drawing/2014/main" id="{C8A146CF-62FC-431B-96BD-054C5B66EFC8}"/>
              </a:ext>
            </a:extLst>
          </p:cNvPr>
          <p:cNvSpPr/>
          <p:nvPr/>
        </p:nvSpPr>
        <p:spPr>
          <a:xfrm>
            <a:off x="7294667" y="248961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8" name="Rectangle 7">
            <a:extLst>
              <a:ext uri="{FF2B5EF4-FFF2-40B4-BE49-F238E27FC236}">
                <a16:creationId xmlns:a16="http://schemas.microsoft.com/office/drawing/2014/main" id="{3D31D96D-81C2-4EC6-8B31-08F430BB7981}"/>
              </a:ext>
            </a:extLst>
          </p:cNvPr>
          <p:cNvSpPr/>
          <p:nvPr/>
        </p:nvSpPr>
        <p:spPr>
          <a:xfrm>
            <a:off x="7294667" y="352869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b = 180° - 135°</a:t>
            </a:r>
          </a:p>
        </p:txBody>
      </p:sp>
      <p:sp>
        <p:nvSpPr>
          <p:cNvPr id="9" name="Rectangle 8">
            <a:extLst>
              <a:ext uri="{FF2B5EF4-FFF2-40B4-BE49-F238E27FC236}">
                <a16:creationId xmlns:a16="http://schemas.microsoft.com/office/drawing/2014/main" id="{C7F11745-7C39-40D6-B363-1487FC9BB0F1}"/>
              </a:ext>
            </a:extLst>
          </p:cNvPr>
          <p:cNvSpPr/>
          <p:nvPr/>
        </p:nvSpPr>
        <p:spPr>
          <a:xfrm>
            <a:off x="7294667" y="405191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b = 45°</a:t>
            </a:r>
          </a:p>
        </p:txBody>
      </p:sp>
      <p:cxnSp>
        <p:nvCxnSpPr>
          <p:cNvPr id="10" name="Straight Connector 9">
            <a:extLst>
              <a:ext uri="{FF2B5EF4-FFF2-40B4-BE49-F238E27FC236}">
                <a16:creationId xmlns:a16="http://schemas.microsoft.com/office/drawing/2014/main" id="{A67BB8CC-6785-4DD8-BE30-94A7D798D5F1}"/>
              </a:ext>
            </a:extLst>
          </p:cNvPr>
          <p:cNvCxnSpPr>
            <a:cxnSpLocks/>
          </p:cNvCxnSpPr>
          <p:nvPr/>
        </p:nvCxnSpPr>
        <p:spPr>
          <a:xfrm>
            <a:off x="1974457" y="4704565"/>
            <a:ext cx="36171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06B077D-CAC9-48E0-99A2-FB0D2A269CC6}"/>
              </a:ext>
            </a:extLst>
          </p:cNvPr>
          <p:cNvSpPr/>
          <p:nvPr/>
        </p:nvSpPr>
        <p:spPr>
          <a:xfrm>
            <a:off x="4449474" y="4008189"/>
            <a:ext cx="895720" cy="523220"/>
          </a:xfrm>
          <a:prstGeom prst="rect">
            <a:avLst/>
          </a:prstGeom>
        </p:spPr>
        <p:txBody>
          <a:bodyPr wrap="square">
            <a:spAutoFit/>
          </a:bodyPr>
          <a:lstStyle/>
          <a:p>
            <a:r>
              <a:rPr lang="en-GB" sz="2800" b="1" dirty="0">
                <a:solidFill>
                  <a:srgbClr val="FF0000"/>
                </a:solidFill>
                <a:latin typeface="Arial Black" panose="020B0A04020102020204" pitchFamily="34" charset="0"/>
              </a:rPr>
              <a:t>45°</a:t>
            </a:r>
          </a:p>
        </p:txBody>
      </p:sp>
      <p:cxnSp>
        <p:nvCxnSpPr>
          <p:cNvPr id="15" name="Straight Connector 14">
            <a:extLst>
              <a:ext uri="{FF2B5EF4-FFF2-40B4-BE49-F238E27FC236}">
                <a16:creationId xmlns:a16="http://schemas.microsoft.com/office/drawing/2014/main" id="{E988AC9D-1823-4D19-8F18-2F39E5B4C49E}"/>
              </a:ext>
            </a:extLst>
          </p:cNvPr>
          <p:cNvCxnSpPr>
            <a:cxnSpLocks/>
          </p:cNvCxnSpPr>
          <p:nvPr/>
        </p:nvCxnSpPr>
        <p:spPr>
          <a:xfrm flipV="1">
            <a:off x="2475319" y="3664029"/>
            <a:ext cx="2030926" cy="20181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2A5C8982-6118-4A87-9C35-25BC92AFAF64}"/>
              </a:ext>
            </a:extLst>
          </p:cNvPr>
          <p:cNvSpPr/>
          <p:nvPr/>
        </p:nvSpPr>
        <p:spPr>
          <a:xfrm>
            <a:off x="7294667" y="457959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a = 180° - 45°</a:t>
            </a:r>
          </a:p>
        </p:txBody>
      </p:sp>
      <p:sp>
        <p:nvSpPr>
          <p:cNvPr id="21" name="Rectangle 20">
            <a:extLst>
              <a:ext uri="{FF2B5EF4-FFF2-40B4-BE49-F238E27FC236}">
                <a16:creationId xmlns:a16="http://schemas.microsoft.com/office/drawing/2014/main" id="{E9A4E036-200D-45E8-B912-5A9D26DE9074}"/>
              </a:ext>
            </a:extLst>
          </p:cNvPr>
          <p:cNvSpPr/>
          <p:nvPr/>
        </p:nvSpPr>
        <p:spPr>
          <a:xfrm>
            <a:off x="7294667" y="510281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a = 135°</a:t>
            </a:r>
          </a:p>
        </p:txBody>
      </p:sp>
      <p:cxnSp>
        <p:nvCxnSpPr>
          <p:cNvPr id="23" name="Straight Connector 22">
            <a:extLst>
              <a:ext uri="{FF2B5EF4-FFF2-40B4-BE49-F238E27FC236}">
                <a16:creationId xmlns:a16="http://schemas.microsoft.com/office/drawing/2014/main" id="{FCCEEBEB-BC01-492F-AA2A-F2B0802E09FD}"/>
              </a:ext>
            </a:extLst>
          </p:cNvPr>
          <p:cNvCxnSpPr>
            <a:cxnSpLocks/>
          </p:cNvCxnSpPr>
          <p:nvPr/>
        </p:nvCxnSpPr>
        <p:spPr>
          <a:xfrm flipV="1">
            <a:off x="552776" y="727587"/>
            <a:ext cx="1189992" cy="1151587"/>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9DC857D0-044B-486F-AD65-C10FF6D72205}"/>
              </a:ext>
            </a:extLst>
          </p:cNvPr>
          <p:cNvCxnSpPr>
            <a:cxnSpLocks/>
          </p:cNvCxnSpPr>
          <p:nvPr/>
        </p:nvCxnSpPr>
        <p:spPr>
          <a:xfrm flipV="1">
            <a:off x="2300790" y="4677366"/>
            <a:ext cx="1189992" cy="1151587"/>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A3B7907-46C7-45F5-B8DE-DF3777FC0C38}"/>
              </a:ext>
            </a:extLst>
          </p:cNvPr>
          <p:cNvCxnSpPr>
            <a:cxnSpLocks/>
          </p:cNvCxnSpPr>
          <p:nvPr/>
        </p:nvCxnSpPr>
        <p:spPr>
          <a:xfrm flipV="1">
            <a:off x="1735563" y="719495"/>
            <a:ext cx="1688641" cy="8092"/>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6753213-4A78-49AF-ACE0-4D8CAAD2D33A}"/>
              </a:ext>
            </a:extLst>
          </p:cNvPr>
          <p:cNvCxnSpPr>
            <a:cxnSpLocks/>
          </p:cNvCxnSpPr>
          <p:nvPr/>
        </p:nvCxnSpPr>
        <p:spPr>
          <a:xfrm flipV="1">
            <a:off x="3490782" y="4697326"/>
            <a:ext cx="1688641" cy="8092"/>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B03E3903-61FA-4F98-AF17-1DE2F0418E39}"/>
              </a:ext>
            </a:extLst>
          </p:cNvPr>
          <p:cNvSpPr/>
          <p:nvPr/>
        </p:nvSpPr>
        <p:spPr>
          <a:xfrm>
            <a:off x="3783027" y="5385699"/>
            <a:ext cx="1091915" cy="523220"/>
          </a:xfrm>
          <a:prstGeom prst="rect">
            <a:avLst/>
          </a:prstGeom>
        </p:spPr>
        <p:txBody>
          <a:bodyPr wrap="square">
            <a:spAutoFit/>
          </a:bodyPr>
          <a:lstStyle/>
          <a:p>
            <a:r>
              <a:rPr lang="en-GB" sz="2800" b="1" dirty="0">
                <a:solidFill>
                  <a:srgbClr val="FF0000"/>
                </a:solidFill>
                <a:latin typeface="Arial Black" panose="020B0A04020102020204" pitchFamily="34" charset="0"/>
              </a:rPr>
              <a:t>135°</a:t>
            </a:r>
          </a:p>
        </p:txBody>
      </p:sp>
      <p:sp>
        <p:nvSpPr>
          <p:cNvPr id="25" name="Rectangle 24">
            <a:extLst>
              <a:ext uri="{FF2B5EF4-FFF2-40B4-BE49-F238E27FC236}">
                <a16:creationId xmlns:a16="http://schemas.microsoft.com/office/drawing/2014/main" id="{BA586EAC-EAED-43A8-8707-252020705E6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4360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fade">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xit" presetSubtype="0" fill="hold" nodeType="clickEffect">
                                  <p:stCondLst>
                                    <p:cond delay="0"/>
                                  </p:stCondLst>
                                  <p:childTnLst>
                                    <p:animEffect transition="out" filter="fade">
                                      <p:cBhvr>
                                        <p:cTn id="66" dur="500"/>
                                        <p:tgtEl>
                                          <p:spTgt spid="15"/>
                                        </p:tgtEl>
                                      </p:cBhvr>
                                    </p:animEffect>
                                    <p:set>
                                      <p:cBhvr>
                                        <p:cTn id="67" dur="1" fill="hold">
                                          <p:stCondLst>
                                            <p:cond delay="499"/>
                                          </p:stCondLst>
                                        </p:cTn>
                                        <p:tgtEl>
                                          <p:spTgt spid="15"/>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par>
                                <p:cTn id="73" presetID="10" presetClass="entr" presetSubtype="0" fill="hold" nodeType="with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fade">
                                      <p:cBhvr>
                                        <p:cTn id="75" dur="500"/>
                                        <p:tgtEl>
                                          <p:spTgt spid="3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34"/>
                                        </p:tgtEl>
                                        <p:attrNameLst>
                                          <p:attrName>style.visibility</p:attrName>
                                        </p:attrNameLst>
                                      </p:cBhvr>
                                      <p:to>
                                        <p:strVal val="visible"/>
                                      </p:to>
                                    </p:set>
                                    <p:animEffect transition="in" filter="fade">
                                      <p:cBhvr>
                                        <p:cTn id="80" dur="500"/>
                                        <p:tgtEl>
                                          <p:spTgt spid="34"/>
                                        </p:tgtEl>
                                      </p:cBhvr>
                                    </p:animEffect>
                                  </p:childTnLst>
                                </p:cTn>
                              </p:par>
                              <p:par>
                                <p:cTn id="81" presetID="10" presetClass="entr" presetSubtype="0" fill="hold" nodeType="withEffect">
                                  <p:stCondLst>
                                    <p:cond delay="0"/>
                                  </p:stCondLst>
                                  <p:childTnLst>
                                    <p:set>
                                      <p:cBhvr>
                                        <p:cTn id="82" dur="1" fill="hold">
                                          <p:stCondLst>
                                            <p:cond delay="0"/>
                                          </p:stCondLst>
                                        </p:cTn>
                                        <p:tgtEl>
                                          <p:spTgt spid="38"/>
                                        </p:tgtEl>
                                        <p:attrNameLst>
                                          <p:attrName>style.visibility</p:attrName>
                                        </p:attrNameLst>
                                      </p:cBhvr>
                                      <p:to>
                                        <p:strVal val="visible"/>
                                      </p:to>
                                    </p:set>
                                    <p:animEffect transition="in" filter="fade">
                                      <p:cBhvr>
                                        <p:cTn id="83" dur="500"/>
                                        <p:tgtEl>
                                          <p:spTgt spid="3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xit" presetSubtype="0" fill="hold" nodeType="clickEffect">
                                  <p:stCondLst>
                                    <p:cond delay="0"/>
                                  </p:stCondLst>
                                  <p:childTnLst>
                                    <p:animEffect transition="out" filter="fade">
                                      <p:cBhvr>
                                        <p:cTn id="87" dur="500"/>
                                        <p:tgtEl>
                                          <p:spTgt spid="23"/>
                                        </p:tgtEl>
                                      </p:cBhvr>
                                    </p:animEffect>
                                    <p:set>
                                      <p:cBhvr>
                                        <p:cTn id="88" dur="1" fill="hold">
                                          <p:stCondLst>
                                            <p:cond delay="499"/>
                                          </p:stCondLst>
                                        </p:cTn>
                                        <p:tgtEl>
                                          <p:spTgt spid="23"/>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33"/>
                                        </p:tgtEl>
                                      </p:cBhvr>
                                    </p:animEffect>
                                    <p:set>
                                      <p:cBhvr>
                                        <p:cTn id="91" dur="1" fill="hold">
                                          <p:stCondLst>
                                            <p:cond delay="499"/>
                                          </p:stCondLst>
                                        </p:cTn>
                                        <p:tgtEl>
                                          <p:spTgt spid="33"/>
                                        </p:tgtEl>
                                        <p:attrNameLst>
                                          <p:attrName>style.visibility</p:attrName>
                                        </p:attrNameLst>
                                      </p:cBhvr>
                                      <p:to>
                                        <p:strVal val="hidden"/>
                                      </p:to>
                                    </p:set>
                                  </p:childTnLst>
                                </p:cTn>
                              </p:par>
                              <p:par>
                                <p:cTn id="92" presetID="10" presetClass="exit" presetSubtype="0" fill="hold" nodeType="withEffect">
                                  <p:stCondLst>
                                    <p:cond delay="0"/>
                                  </p:stCondLst>
                                  <p:childTnLst>
                                    <p:animEffect transition="out" filter="fade">
                                      <p:cBhvr>
                                        <p:cTn id="93" dur="500"/>
                                        <p:tgtEl>
                                          <p:spTgt spid="34"/>
                                        </p:tgtEl>
                                      </p:cBhvr>
                                    </p:animEffect>
                                    <p:set>
                                      <p:cBhvr>
                                        <p:cTn id="94" dur="1" fill="hold">
                                          <p:stCondLst>
                                            <p:cond delay="499"/>
                                          </p:stCondLst>
                                        </p:cTn>
                                        <p:tgtEl>
                                          <p:spTgt spid="34"/>
                                        </p:tgtEl>
                                        <p:attrNameLst>
                                          <p:attrName>style.visibility</p:attrName>
                                        </p:attrNameLst>
                                      </p:cBhvr>
                                      <p:to>
                                        <p:strVal val="hidden"/>
                                      </p:to>
                                    </p:set>
                                  </p:childTnLst>
                                </p:cTn>
                              </p:par>
                              <p:par>
                                <p:cTn id="95" presetID="10" presetClass="exit" presetSubtype="0" fill="hold" nodeType="withEffect">
                                  <p:stCondLst>
                                    <p:cond delay="0"/>
                                  </p:stCondLst>
                                  <p:childTnLst>
                                    <p:animEffect transition="out" filter="fade">
                                      <p:cBhvr>
                                        <p:cTn id="96" dur="500"/>
                                        <p:tgtEl>
                                          <p:spTgt spid="38"/>
                                        </p:tgtEl>
                                      </p:cBhvr>
                                    </p:animEffect>
                                    <p:set>
                                      <p:cBhvr>
                                        <p:cTn id="97" dur="1" fill="hold">
                                          <p:stCondLst>
                                            <p:cond delay="499"/>
                                          </p:stCondLst>
                                        </p:cTn>
                                        <p:tgtEl>
                                          <p:spTgt spid="38"/>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10"/>
                                        </p:tgtEl>
                                        <p:attrNameLst>
                                          <p:attrName>style.visibility</p:attrName>
                                        </p:attrNameLst>
                                      </p:cBhvr>
                                      <p:to>
                                        <p:strVal val="visible"/>
                                      </p:to>
                                    </p:set>
                                    <p:animEffect transition="in" filter="fade">
                                      <p:cBhvr>
                                        <p:cTn id="102" dur="500"/>
                                        <p:tgtEl>
                                          <p:spTgt spid="10"/>
                                        </p:tgtEl>
                                      </p:cBhvr>
                                    </p:animEffect>
                                  </p:childTnLst>
                                </p:cTn>
                              </p:par>
                              <p:par>
                                <p:cTn id="103" presetID="10" presetClass="entr" presetSubtype="0" fill="hold" nodeType="withEffect">
                                  <p:stCondLst>
                                    <p:cond delay="0"/>
                                  </p:stCondLst>
                                  <p:childTnLst>
                                    <p:set>
                                      <p:cBhvr>
                                        <p:cTn id="104" dur="1" fill="hold">
                                          <p:stCondLst>
                                            <p:cond delay="0"/>
                                          </p:stCondLst>
                                        </p:cTn>
                                        <p:tgtEl>
                                          <p:spTgt spid="15"/>
                                        </p:tgtEl>
                                        <p:attrNameLst>
                                          <p:attrName>style.visibility</p:attrName>
                                        </p:attrNameLst>
                                      </p:cBhvr>
                                      <p:to>
                                        <p:strVal val="visible"/>
                                      </p:to>
                                    </p:set>
                                    <p:animEffect transition="in" filter="fade">
                                      <p:cBhvr>
                                        <p:cTn id="10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4" grpId="0"/>
      <p:bldP spid="20" grpId="0"/>
      <p:bldP spid="21" grpId="0"/>
      <p:bldP spid="39" grpId="0"/>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missing numbers in the sequence.</a:t>
            </a:r>
          </a:p>
          <a:p>
            <a:endParaRPr lang="en-US" sz="3200" b="1" dirty="0"/>
          </a:p>
          <a:p>
            <a:r>
              <a:rPr lang="en-US" sz="3200" b="1" dirty="0"/>
              <a:t>                                 273,001          283,001          293,001</a:t>
            </a:r>
          </a:p>
        </p:txBody>
      </p:sp>
      <p:pic>
        <p:nvPicPr>
          <p:cNvPr id="10241" name="Picture 1">
            <a:extLst>
              <a:ext uri="{FF2B5EF4-FFF2-40B4-BE49-F238E27FC236}">
                <a16:creationId xmlns:a16="http://schemas.microsoft.com/office/drawing/2014/main" id="{08667908-FE0D-45D6-8343-FCE07C172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31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
            <a:extLst>
              <a:ext uri="{FF2B5EF4-FFF2-40B4-BE49-F238E27FC236}">
                <a16:creationId xmlns:a16="http://schemas.microsoft.com/office/drawing/2014/main" id="{77832539-B78A-4A81-BF42-DBEDBE48C3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7410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id="{20AFA494-9BD7-4564-B4A4-36DA250621FC}"/>
              </a:ext>
            </a:extLst>
          </p:cNvPr>
          <p:cNvSpPr txBox="1"/>
          <p:nvPr/>
        </p:nvSpPr>
        <p:spPr>
          <a:xfrm>
            <a:off x="9778346" y="994351"/>
            <a:ext cx="2127219" cy="584775"/>
          </a:xfrm>
          <a:prstGeom prst="rect">
            <a:avLst/>
          </a:prstGeom>
          <a:noFill/>
        </p:spPr>
        <p:txBody>
          <a:bodyPr wrap="square" rtlCol="0">
            <a:spAutoFit/>
          </a:bodyPr>
          <a:lstStyle/>
          <a:p>
            <a:r>
              <a:rPr lang="en-GB" sz="3200" b="1" dirty="0">
                <a:solidFill>
                  <a:srgbClr val="FF0000"/>
                </a:solidFill>
              </a:rPr>
              <a:t>303,001</a:t>
            </a:r>
          </a:p>
        </p:txBody>
      </p:sp>
      <p:sp>
        <p:nvSpPr>
          <p:cNvPr id="9" name="TextBox 8">
            <a:extLst>
              <a:ext uri="{FF2B5EF4-FFF2-40B4-BE49-F238E27FC236}">
                <a16:creationId xmlns:a16="http://schemas.microsoft.com/office/drawing/2014/main" id="{B3114183-73E3-4513-83CA-4F5DC585C727}"/>
              </a:ext>
            </a:extLst>
          </p:cNvPr>
          <p:cNvSpPr txBox="1"/>
          <p:nvPr/>
        </p:nvSpPr>
        <p:spPr>
          <a:xfrm>
            <a:off x="903656" y="1002227"/>
            <a:ext cx="2127219" cy="584775"/>
          </a:xfrm>
          <a:prstGeom prst="rect">
            <a:avLst/>
          </a:prstGeom>
          <a:noFill/>
        </p:spPr>
        <p:txBody>
          <a:bodyPr wrap="square" rtlCol="0">
            <a:spAutoFit/>
          </a:bodyPr>
          <a:lstStyle/>
          <a:p>
            <a:r>
              <a:rPr lang="en-GB" sz="3200" b="1" dirty="0">
                <a:solidFill>
                  <a:srgbClr val="FF0000"/>
                </a:solidFill>
              </a:rPr>
              <a:t>263,001</a:t>
            </a:r>
          </a:p>
        </p:txBody>
      </p:sp>
      <p:sp>
        <p:nvSpPr>
          <p:cNvPr id="10" name="Rectangle 9">
            <a:extLst>
              <a:ext uri="{FF2B5EF4-FFF2-40B4-BE49-F238E27FC236}">
                <a16:creationId xmlns:a16="http://schemas.microsoft.com/office/drawing/2014/main" id="{05072398-F3F3-4A20-BC0C-389F01CA8130}"/>
              </a:ext>
            </a:extLst>
          </p:cNvPr>
          <p:cNvSpPr/>
          <p:nvPr/>
        </p:nvSpPr>
        <p:spPr>
          <a:xfrm>
            <a:off x="3136669" y="1080654"/>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8BCD92A4-5E67-4AAD-9E6F-519C4BF187F8}"/>
              </a:ext>
            </a:extLst>
          </p:cNvPr>
          <p:cNvSpPr/>
          <p:nvPr/>
        </p:nvSpPr>
        <p:spPr>
          <a:xfrm>
            <a:off x="5392919" y="1077591"/>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0F59B8EB-953A-4F71-84F8-778044A95AD3}"/>
              </a:ext>
            </a:extLst>
          </p:cNvPr>
          <p:cNvSpPr/>
          <p:nvPr/>
        </p:nvSpPr>
        <p:spPr>
          <a:xfrm>
            <a:off x="7662122" y="1077591"/>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8996955D-8245-407E-88D2-BE0D0A9908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3360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animBg="1"/>
      <p:bldP spid="11" grpId="0" animBg="1"/>
      <p:bldP spid="12"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Circle two fractions that are equivalent to 0.6</a:t>
            </a:r>
            <a:endParaRPr lang="en-US" sz="2800" dirty="0"/>
          </a:p>
        </p:txBody>
      </p:sp>
      <p:pic>
        <p:nvPicPr>
          <p:cNvPr id="3" name="Picture 2">
            <a:extLst>
              <a:ext uri="{FF2B5EF4-FFF2-40B4-BE49-F238E27FC236}">
                <a16:creationId xmlns:a16="http://schemas.microsoft.com/office/drawing/2014/main" id="{EBCD3EC2-6590-43B5-9694-4B8E70446A7A}"/>
              </a:ext>
            </a:extLst>
          </p:cNvPr>
          <p:cNvPicPr>
            <a:picLocks noChangeAspect="1"/>
          </p:cNvPicPr>
          <p:nvPr/>
        </p:nvPicPr>
        <p:blipFill>
          <a:blip r:embed="rId3"/>
          <a:stretch>
            <a:fillRect/>
          </a:stretch>
        </p:blipFill>
        <p:spPr>
          <a:xfrm>
            <a:off x="1038658" y="1171142"/>
            <a:ext cx="8473954" cy="1026536"/>
          </a:xfrm>
          <a:prstGeom prst="rect">
            <a:avLst/>
          </a:prstGeom>
        </p:spPr>
      </p:pic>
      <p:sp>
        <p:nvSpPr>
          <p:cNvPr id="5" name="Oval 4">
            <a:extLst>
              <a:ext uri="{FF2B5EF4-FFF2-40B4-BE49-F238E27FC236}">
                <a16:creationId xmlns:a16="http://schemas.microsoft.com/office/drawing/2014/main" id="{2CD6E0D4-5ED6-4D37-8D9B-349AAA69A832}"/>
              </a:ext>
            </a:extLst>
          </p:cNvPr>
          <p:cNvSpPr/>
          <p:nvPr/>
        </p:nvSpPr>
        <p:spPr>
          <a:xfrm>
            <a:off x="614716" y="961162"/>
            <a:ext cx="1443777" cy="145818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B4647E01-0750-49E7-BD09-001FE6CB4AB4}"/>
              </a:ext>
            </a:extLst>
          </p:cNvPr>
          <p:cNvSpPr/>
          <p:nvPr/>
        </p:nvSpPr>
        <p:spPr>
          <a:xfrm>
            <a:off x="5926634" y="955316"/>
            <a:ext cx="1443777" cy="145818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D825C12-6791-40CB-91F8-FA00C6E1E988}"/>
              </a:ext>
            </a:extLst>
          </p:cNvPr>
          <p:cNvSpPr/>
          <p:nvPr/>
        </p:nvSpPr>
        <p:spPr>
          <a:xfrm>
            <a:off x="7672536" y="49999"/>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cxnSp>
        <p:nvCxnSpPr>
          <p:cNvPr id="8" name="Straight Connector 7">
            <a:extLst>
              <a:ext uri="{FF2B5EF4-FFF2-40B4-BE49-F238E27FC236}">
                <a16:creationId xmlns:a16="http://schemas.microsoft.com/office/drawing/2014/main" id="{3E2AEC89-6D64-4151-A874-A42B929EE60E}"/>
              </a:ext>
            </a:extLst>
          </p:cNvPr>
          <p:cNvCxnSpPr>
            <a:cxnSpLocks/>
          </p:cNvCxnSpPr>
          <p:nvPr/>
        </p:nvCxnSpPr>
        <p:spPr>
          <a:xfrm>
            <a:off x="2631426" y="4255320"/>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6C275D7-3F7A-4A9E-9F07-367FA8448CD4}"/>
              </a:ext>
            </a:extLst>
          </p:cNvPr>
          <p:cNvSpPr txBox="1"/>
          <p:nvPr/>
        </p:nvSpPr>
        <p:spPr>
          <a:xfrm>
            <a:off x="2631425" y="4193528"/>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E58BB801-0A0A-4164-96A9-A8E1BFB076F8}"/>
              </a:ext>
            </a:extLst>
          </p:cNvPr>
          <p:cNvSpPr txBox="1"/>
          <p:nvPr/>
        </p:nvSpPr>
        <p:spPr>
          <a:xfrm>
            <a:off x="2861793" y="374748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11" name="Straight Connector 10">
            <a:extLst>
              <a:ext uri="{FF2B5EF4-FFF2-40B4-BE49-F238E27FC236}">
                <a16:creationId xmlns:a16="http://schemas.microsoft.com/office/drawing/2014/main" id="{C23A7C5F-A432-40C1-BADA-886184D0D2F6}"/>
              </a:ext>
            </a:extLst>
          </p:cNvPr>
          <p:cNvCxnSpPr>
            <a:cxnSpLocks/>
          </p:cNvCxnSpPr>
          <p:nvPr/>
        </p:nvCxnSpPr>
        <p:spPr>
          <a:xfrm>
            <a:off x="3964487" y="4247545"/>
            <a:ext cx="135432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7E7FF9FE-ECE3-444F-953B-7D5AC298D485}"/>
              </a:ext>
            </a:extLst>
          </p:cNvPr>
          <p:cNvSpPr txBox="1"/>
          <p:nvPr/>
        </p:nvSpPr>
        <p:spPr>
          <a:xfrm>
            <a:off x="3964486" y="4185753"/>
            <a:ext cx="14450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3" name="Arc 12">
            <a:extLst>
              <a:ext uri="{FF2B5EF4-FFF2-40B4-BE49-F238E27FC236}">
                <a16:creationId xmlns:a16="http://schemas.microsoft.com/office/drawing/2014/main" id="{FA1EF2EA-E521-47F9-8BDB-D007EB8B69BF}"/>
              </a:ext>
            </a:extLst>
          </p:cNvPr>
          <p:cNvSpPr/>
          <p:nvPr/>
        </p:nvSpPr>
        <p:spPr>
          <a:xfrm rot="16200000">
            <a:off x="3489188" y="3008273"/>
            <a:ext cx="810037" cy="1575291"/>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267D68E0-E4B0-4DDD-9136-826D7E0AB787}"/>
              </a:ext>
            </a:extLst>
          </p:cNvPr>
          <p:cNvSpPr/>
          <p:nvPr/>
        </p:nvSpPr>
        <p:spPr>
          <a:xfrm rot="5400000">
            <a:off x="3478900" y="3941926"/>
            <a:ext cx="810037" cy="1575291"/>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5B1F1D45-E762-4E90-85AA-AC459305E8B4}"/>
              </a:ext>
            </a:extLst>
          </p:cNvPr>
          <p:cNvSpPr txBox="1"/>
          <p:nvPr/>
        </p:nvSpPr>
        <p:spPr>
          <a:xfrm>
            <a:off x="3553794" y="4701816"/>
            <a:ext cx="1256671"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4865B55C-4FDE-4BF7-9A66-A04D8A3BC3D5}"/>
              </a:ext>
            </a:extLst>
          </p:cNvPr>
          <p:cNvSpPr txBox="1"/>
          <p:nvPr/>
        </p:nvSpPr>
        <p:spPr>
          <a:xfrm>
            <a:off x="3560826" y="3400971"/>
            <a:ext cx="1256671"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BBDBF0B7-F7DF-4B22-8A30-66D1FCAA291F}"/>
              </a:ext>
            </a:extLst>
          </p:cNvPr>
          <p:cNvSpPr txBox="1"/>
          <p:nvPr/>
        </p:nvSpPr>
        <p:spPr>
          <a:xfrm>
            <a:off x="4187390" y="3737831"/>
            <a:ext cx="10183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Tree>
    <p:extLst>
      <p:ext uri="{BB962C8B-B14F-4D97-AF65-F5344CB8AC3E}">
        <p14:creationId xmlns:p14="http://schemas.microsoft.com/office/powerpoint/2010/main" val="2375156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500"/>
                                        <p:tgtEl>
                                          <p:spTgt spid="13"/>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9" grpId="0"/>
      <p:bldP spid="10" grpId="0"/>
      <p:bldP spid="12" grpId="0"/>
      <p:bldP spid="13" grpId="0" animBg="1"/>
      <p:bldP spid="14" grpId="0" animBg="1"/>
      <p:bldP spid="15" grpId="0"/>
      <p:bldP spid="16" grpId="0"/>
      <p:bldP spid="17"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203D3F74-6546-4B7C-888B-02EA217C1539}"/>
              </a:ext>
            </a:extLst>
          </p:cNvPr>
          <p:cNvSpPr/>
          <p:nvPr/>
        </p:nvSpPr>
        <p:spPr>
          <a:xfrm>
            <a:off x="56123" y="50000"/>
            <a:ext cx="11676531" cy="1569660"/>
          </a:xfrm>
          <a:prstGeom prst="rect">
            <a:avLst/>
          </a:prstGeom>
        </p:spPr>
        <p:txBody>
          <a:bodyPr wrap="square">
            <a:spAutoFit/>
          </a:bodyPr>
          <a:lstStyle/>
          <a:p>
            <a:r>
              <a:rPr lang="en-US" sz="3200" b="1" dirty="0"/>
              <a:t>Kyle has drawn triangle ABC on this grid. </a:t>
            </a:r>
          </a:p>
          <a:p>
            <a:r>
              <a:rPr lang="en-US" sz="3200" b="1" dirty="0"/>
              <a:t>Holly has started to draw an identical triangle DEF. </a:t>
            </a:r>
          </a:p>
          <a:p>
            <a:r>
              <a:rPr lang="en-US" sz="3200" b="1" dirty="0"/>
              <a:t>What will be the coordinates of point F? </a:t>
            </a:r>
          </a:p>
        </p:txBody>
      </p:sp>
      <p:pic>
        <p:nvPicPr>
          <p:cNvPr id="2" name="Picture 1">
            <a:extLst>
              <a:ext uri="{FF2B5EF4-FFF2-40B4-BE49-F238E27FC236}">
                <a16:creationId xmlns:a16="http://schemas.microsoft.com/office/drawing/2014/main" id="{057943BE-FF84-4EE7-BF62-ABABE8201F09}"/>
              </a:ext>
            </a:extLst>
          </p:cNvPr>
          <p:cNvPicPr>
            <a:picLocks noChangeAspect="1"/>
          </p:cNvPicPr>
          <p:nvPr/>
        </p:nvPicPr>
        <p:blipFill>
          <a:blip r:embed="rId3"/>
          <a:stretch>
            <a:fillRect/>
          </a:stretch>
        </p:blipFill>
        <p:spPr>
          <a:xfrm>
            <a:off x="1224957" y="1619660"/>
            <a:ext cx="4871043" cy="4942024"/>
          </a:xfrm>
          <a:prstGeom prst="rect">
            <a:avLst/>
          </a:prstGeom>
        </p:spPr>
      </p:pic>
      <p:pic>
        <p:nvPicPr>
          <p:cNvPr id="6" name="Picture 5">
            <a:extLst>
              <a:ext uri="{FF2B5EF4-FFF2-40B4-BE49-F238E27FC236}">
                <a16:creationId xmlns:a16="http://schemas.microsoft.com/office/drawing/2014/main" id="{A989D979-A593-475C-B142-D7A75CAE3322}"/>
              </a:ext>
            </a:extLst>
          </p:cNvPr>
          <p:cNvPicPr>
            <a:picLocks noChangeAspect="1"/>
          </p:cNvPicPr>
          <p:nvPr/>
        </p:nvPicPr>
        <p:blipFill>
          <a:blip r:embed="rId4"/>
          <a:stretch>
            <a:fillRect/>
          </a:stretch>
        </p:blipFill>
        <p:spPr>
          <a:xfrm>
            <a:off x="7064495" y="1205166"/>
            <a:ext cx="2202334" cy="828988"/>
          </a:xfrm>
          <a:prstGeom prst="rect">
            <a:avLst/>
          </a:prstGeom>
        </p:spPr>
      </p:pic>
      <p:cxnSp>
        <p:nvCxnSpPr>
          <p:cNvPr id="5" name="Straight Connector 4">
            <a:extLst>
              <a:ext uri="{FF2B5EF4-FFF2-40B4-BE49-F238E27FC236}">
                <a16:creationId xmlns:a16="http://schemas.microsoft.com/office/drawing/2014/main" id="{261F32C7-C8EB-45B7-9FD1-D8F00DF71DAD}"/>
              </a:ext>
            </a:extLst>
          </p:cNvPr>
          <p:cNvCxnSpPr/>
          <p:nvPr/>
        </p:nvCxnSpPr>
        <p:spPr>
          <a:xfrm flipV="1">
            <a:off x="3048000" y="4652211"/>
            <a:ext cx="513347" cy="101065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866197D-FA85-4B91-B580-B520F7D144C3}"/>
              </a:ext>
            </a:extLst>
          </p:cNvPr>
          <p:cNvCxnSpPr>
            <a:cxnSpLocks/>
          </p:cNvCxnSpPr>
          <p:nvPr/>
        </p:nvCxnSpPr>
        <p:spPr>
          <a:xfrm flipH="1" flipV="1">
            <a:off x="3561347" y="4652211"/>
            <a:ext cx="1514506" cy="101065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57F57CC4-847A-4161-9FDD-2A221E8692C9}"/>
              </a:ext>
            </a:extLst>
          </p:cNvPr>
          <p:cNvSpPr/>
          <p:nvPr/>
        </p:nvSpPr>
        <p:spPr>
          <a:xfrm>
            <a:off x="7578247" y="1252270"/>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sp>
        <p:nvSpPr>
          <p:cNvPr id="12" name="Rectangle 11">
            <a:extLst>
              <a:ext uri="{FF2B5EF4-FFF2-40B4-BE49-F238E27FC236}">
                <a16:creationId xmlns:a16="http://schemas.microsoft.com/office/drawing/2014/main" id="{7601E302-E9C0-451C-9BFE-F95EF5146CAE}"/>
              </a:ext>
            </a:extLst>
          </p:cNvPr>
          <p:cNvSpPr/>
          <p:nvPr/>
        </p:nvSpPr>
        <p:spPr>
          <a:xfrm>
            <a:off x="8337176" y="1242205"/>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Tree>
    <p:extLst>
      <p:ext uri="{BB962C8B-B14F-4D97-AF65-F5344CB8AC3E}">
        <p14:creationId xmlns:p14="http://schemas.microsoft.com/office/powerpoint/2010/main" val="210211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pic>
        <p:nvPicPr>
          <p:cNvPr id="3" name="Picture 2">
            <a:extLst>
              <a:ext uri="{FF2B5EF4-FFF2-40B4-BE49-F238E27FC236}">
                <a16:creationId xmlns:a16="http://schemas.microsoft.com/office/drawing/2014/main" id="{8FAFBE22-EA80-4B7E-AB20-7F9B9B0417F7}"/>
              </a:ext>
            </a:extLst>
          </p:cNvPr>
          <p:cNvPicPr>
            <a:picLocks noChangeAspect="1"/>
          </p:cNvPicPr>
          <p:nvPr/>
        </p:nvPicPr>
        <p:blipFill>
          <a:blip r:embed="rId3"/>
          <a:stretch>
            <a:fillRect/>
          </a:stretch>
        </p:blipFill>
        <p:spPr>
          <a:xfrm>
            <a:off x="211674" y="634775"/>
            <a:ext cx="8112856" cy="5588450"/>
          </a:xfrm>
          <a:prstGeom prst="rect">
            <a:avLst/>
          </a:prstGeom>
        </p:spPr>
      </p:pic>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5" cy="2062103"/>
          </a:xfrm>
          <a:prstGeom prst="rect">
            <a:avLst/>
          </a:prstGeom>
        </p:spPr>
        <p:txBody>
          <a:bodyPr wrap="square">
            <a:spAutoFit/>
          </a:bodyPr>
          <a:lstStyle/>
          <a:p>
            <a:r>
              <a:rPr lang="en-US" sz="3200" b="1" dirty="0"/>
              <a:t>How many snacks were chosen by more girls than boys?</a:t>
            </a:r>
          </a:p>
        </p:txBody>
      </p:sp>
      <p:sp>
        <p:nvSpPr>
          <p:cNvPr id="14" name="Rectangle 13">
            <a:extLst>
              <a:ext uri="{FF2B5EF4-FFF2-40B4-BE49-F238E27FC236}">
                <a16:creationId xmlns:a16="http://schemas.microsoft.com/office/drawing/2014/main" id="{5DC382DC-7AE1-4287-AF91-94BD3E2C55F7}"/>
              </a:ext>
            </a:extLst>
          </p:cNvPr>
          <p:cNvSpPr/>
          <p:nvPr/>
        </p:nvSpPr>
        <p:spPr>
          <a:xfrm>
            <a:off x="2531654" y="292007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5" name="Rectangle 14">
            <a:extLst>
              <a:ext uri="{FF2B5EF4-FFF2-40B4-BE49-F238E27FC236}">
                <a16:creationId xmlns:a16="http://schemas.microsoft.com/office/drawing/2014/main" id="{9E748401-CCCE-4421-8630-A225AB800104}"/>
              </a:ext>
            </a:extLst>
          </p:cNvPr>
          <p:cNvSpPr/>
          <p:nvPr/>
        </p:nvSpPr>
        <p:spPr>
          <a:xfrm>
            <a:off x="3709943" y="19115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6" name="Rectangle 15">
            <a:extLst>
              <a:ext uri="{FF2B5EF4-FFF2-40B4-BE49-F238E27FC236}">
                <a16:creationId xmlns:a16="http://schemas.microsoft.com/office/drawing/2014/main" id="{16451A15-B711-4887-ACE0-089642787FC1}"/>
              </a:ext>
            </a:extLst>
          </p:cNvPr>
          <p:cNvSpPr/>
          <p:nvPr/>
        </p:nvSpPr>
        <p:spPr>
          <a:xfrm>
            <a:off x="4839362" y="234562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7" name="Rectangle 16">
            <a:extLst>
              <a:ext uri="{FF2B5EF4-FFF2-40B4-BE49-F238E27FC236}">
                <a16:creationId xmlns:a16="http://schemas.microsoft.com/office/drawing/2014/main" id="{28EDC3D6-77A8-4103-AB92-F6C64757AF71}"/>
              </a:ext>
            </a:extLst>
          </p:cNvPr>
          <p:cNvSpPr/>
          <p:nvPr/>
        </p:nvSpPr>
        <p:spPr>
          <a:xfrm>
            <a:off x="5883949" y="20844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8" name="Rectangle 17">
            <a:extLst>
              <a:ext uri="{FF2B5EF4-FFF2-40B4-BE49-F238E27FC236}">
                <a16:creationId xmlns:a16="http://schemas.microsoft.com/office/drawing/2014/main" id="{C863D572-4B13-48F4-9F78-DFD5B9534980}"/>
              </a:ext>
            </a:extLst>
          </p:cNvPr>
          <p:cNvSpPr/>
          <p:nvPr/>
        </p:nvSpPr>
        <p:spPr>
          <a:xfrm>
            <a:off x="7099532" y="333378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9" name="TextBox 18">
            <a:extLst>
              <a:ext uri="{FF2B5EF4-FFF2-40B4-BE49-F238E27FC236}">
                <a16:creationId xmlns:a16="http://schemas.microsoft.com/office/drawing/2014/main" id="{E5174F0C-FBC7-408F-9A2B-5BBCE00149F2}"/>
              </a:ext>
            </a:extLst>
          </p:cNvPr>
          <p:cNvSpPr txBox="1"/>
          <p:nvPr/>
        </p:nvSpPr>
        <p:spPr>
          <a:xfrm>
            <a:off x="8479208" y="2652393"/>
            <a:ext cx="2171458" cy="584775"/>
          </a:xfrm>
          <a:prstGeom prst="rect">
            <a:avLst/>
          </a:prstGeom>
          <a:noFill/>
        </p:spPr>
        <p:txBody>
          <a:bodyPr wrap="square" rtlCol="0">
            <a:spAutoFit/>
          </a:bodyPr>
          <a:lstStyle/>
          <a:p>
            <a:r>
              <a:rPr lang="en-GB" sz="3200" b="1" dirty="0">
                <a:solidFill>
                  <a:srgbClr val="FF0000"/>
                </a:solidFill>
              </a:rPr>
              <a:t>2 snacks</a:t>
            </a:r>
          </a:p>
        </p:txBody>
      </p:sp>
    </p:spTree>
    <p:extLst>
      <p:ext uri="{BB962C8B-B14F-4D97-AF65-F5344CB8AC3E}">
        <p14:creationId xmlns:p14="http://schemas.microsoft.com/office/powerpoint/2010/main" val="411229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6" cy="1569660"/>
          </a:xfrm>
          <a:prstGeom prst="rect">
            <a:avLst/>
          </a:prstGeom>
        </p:spPr>
        <p:txBody>
          <a:bodyPr wrap="square">
            <a:spAutoFit/>
          </a:bodyPr>
          <a:lstStyle/>
          <a:p>
            <a:r>
              <a:rPr lang="en-US" sz="3200" b="1" dirty="0"/>
              <a:t>How many more boys than girls chose raisins?</a:t>
            </a:r>
          </a:p>
        </p:txBody>
      </p:sp>
      <p:pic>
        <p:nvPicPr>
          <p:cNvPr id="6" name="Picture 5">
            <a:extLst>
              <a:ext uri="{FF2B5EF4-FFF2-40B4-BE49-F238E27FC236}">
                <a16:creationId xmlns:a16="http://schemas.microsoft.com/office/drawing/2014/main" id="{EDD33F64-063A-48AF-B095-564802289884}"/>
              </a:ext>
            </a:extLst>
          </p:cNvPr>
          <p:cNvPicPr>
            <a:picLocks noChangeAspect="1"/>
          </p:cNvPicPr>
          <p:nvPr/>
        </p:nvPicPr>
        <p:blipFill>
          <a:blip r:embed="rId3"/>
          <a:stretch>
            <a:fillRect/>
          </a:stretch>
        </p:blipFill>
        <p:spPr>
          <a:xfrm>
            <a:off x="211674" y="634775"/>
            <a:ext cx="8112856" cy="5588450"/>
          </a:xfrm>
          <a:prstGeom prst="rect">
            <a:avLst/>
          </a:prstGeom>
        </p:spPr>
      </p:pic>
      <p:sp>
        <p:nvSpPr>
          <p:cNvPr id="7" name="TextBox 6">
            <a:extLst>
              <a:ext uri="{FF2B5EF4-FFF2-40B4-BE49-F238E27FC236}">
                <a16:creationId xmlns:a16="http://schemas.microsoft.com/office/drawing/2014/main" id="{628EF77D-8225-4011-A1F1-BC4715D66C4B}"/>
              </a:ext>
            </a:extLst>
          </p:cNvPr>
          <p:cNvSpPr txBox="1"/>
          <p:nvPr/>
        </p:nvSpPr>
        <p:spPr>
          <a:xfrm>
            <a:off x="1543721" y="4690876"/>
            <a:ext cx="353047" cy="400110"/>
          </a:xfrm>
          <a:prstGeom prst="rect">
            <a:avLst/>
          </a:prstGeom>
          <a:noFill/>
        </p:spPr>
        <p:txBody>
          <a:bodyPr wrap="square" rtlCol="0">
            <a:spAutoFit/>
          </a:bodyPr>
          <a:lstStyle/>
          <a:p>
            <a:r>
              <a:rPr lang="en-GB" sz="2000" b="1" dirty="0">
                <a:solidFill>
                  <a:srgbClr val="FF0000"/>
                </a:solidFill>
              </a:rPr>
              <a:t>2</a:t>
            </a:r>
          </a:p>
        </p:txBody>
      </p:sp>
      <p:sp>
        <p:nvSpPr>
          <p:cNvPr id="8" name="TextBox 7">
            <a:extLst>
              <a:ext uri="{FF2B5EF4-FFF2-40B4-BE49-F238E27FC236}">
                <a16:creationId xmlns:a16="http://schemas.microsoft.com/office/drawing/2014/main" id="{6F80C06C-1E1C-4092-A982-07D786A0315A}"/>
              </a:ext>
            </a:extLst>
          </p:cNvPr>
          <p:cNvSpPr txBox="1"/>
          <p:nvPr/>
        </p:nvSpPr>
        <p:spPr>
          <a:xfrm>
            <a:off x="1539617" y="4412970"/>
            <a:ext cx="353047" cy="400110"/>
          </a:xfrm>
          <a:prstGeom prst="rect">
            <a:avLst/>
          </a:prstGeom>
          <a:noFill/>
        </p:spPr>
        <p:txBody>
          <a:bodyPr wrap="square" rtlCol="0">
            <a:spAutoFit/>
          </a:bodyPr>
          <a:lstStyle/>
          <a:p>
            <a:r>
              <a:rPr lang="en-GB" sz="2000" b="1" dirty="0">
                <a:solidFill>
                  <a:srgbClr val="FF0000"/>
                </a:solidFill>
              </a:rPr>
              <a:t>4</a:t>
            </a:r>
          </a:p>
        </p:txBody>
      </p:sp>
      <p:sp>
        <p:nvSpPr>
          <p:cNvPr id="9" name="TextBox 8">
            <a:extLst>
              <a:ext uri="{FF2B5EF4-FFF2-40B4-BE49-F238E27FC236}">
                <a16:creationId xmlns:a16="http://schemas.microsoft.com/office/drawing/2014/main" id="{6BA58BAB-5470-4A13-8CEA-499E17E526EF}"/>
              </a:ext>
            </a:extLst>
          </p:cNvPr>
          <p:cNvSpPr txBox="1"/>
          <p:nvPr/>
        </p:nvSpPr>
        <p:spPr>
          <a:xfrm>
            <a:off x="1539617" y="4135064"/>
            <a:ext cx="353047" cy="400110"/>
          </a:xfrm>
          <a:prstGeom prst="rect">
            <a:avLst/>
          </a:prstGeom>
          <a:noFill/>
        </p:spPr>
        <p:txBody>
          <a:bodyPr wrap="square" rtlCol="0">
            <a:spAutoFit/>
          </a:bodyPr>
          <a:lstStyle/>
          <a:p>
            <a:r>
              <a:rPr lang="en-GB" sz="2000" b="1" dirty="0">
                <a:solidFill>
                  <a:srgbClr val="FF0000"/>
                </a:solidFill>
              </a:rPr>
              <a:t>6</a:t>
            </a:r>
          </a:p>
        </p:txBody>
      </p:sp>
      <p:sp>
        <p:nvSpPr>
          <p:cNvPr id="10" name="TextBox 9">
            <a:extLst>
              <a:ext uri="{FF2B5EF4-FFF2-40B4-BE49-F238E27FC236}">
                <a16:creationId xmlns:a16="http://schemas.microsoft.com/office/drawing/2014/main" id="{960EAF47-4083-4391-A008-ACC6795CCC02}"/>
              </a:ext>
            </a:extLst>
          </p:cNvPr>
          <p:cNvSpPr txBox="1"/>
          <p:nvPr/>
        </p:nvSpPr>
        <p:spPr>
          <a:xfrm>
            <a:off x="1535513" y="3857158"/>
            <a:ext cx="353047" cy="400110"/>
          </a:xfrm>
          <a:prstGeom prst="rect">
            <a:avLst/>
          </a:prstGeom>
          <a:noFill/>
        </p:spPr>
        <p:txBody>
          <a:bodyPr wrap="square" rtlCol="0">
            <a:spAutoFit/>
          </a:bodyPr>
          <a:lstStyle/>
          <a:p>
            <a:r>
              <a:rPr lang="en-GB" sz="2000" b="1" dirty="0">
                <a:solidFill>
                  <a:srgbClr val="FF0000"/>
                </a:solidFill>
              </a:rPr>
              <a:t>8</a:t>
            </a:r>
          </a:p>
        </p:txBody>
      </p:sp>
      <p:sp>
        <p:nvSpPr>
          <p:cNvPr id="11" name="TextBox 10">
            <a:extLst>
              <a:ext uri="{FF2B5EF4-FFF2-40B4-BE49-F238E27FC236}">
                <a16:creationId xmlns:a16="http://schemas.microsoft.com/office/drawing/2014/main" id="{43C000B7-7A33-42CB-AB53-68FCD491D602}"/>
              </a:ext>
            </a:extLst>
          </p:cNvPr>
          <p:cNvSpPr txBox="1"/>
          <p:nvPr/>
        </p:nvSpPr>
        <p:spPr>
          <a:xfrm>
            <a:off x="1384503" y="3272118"/>
            <a:ext cx="512265" cy="400110"/>
          </a:xfrm>
          <a:prstGeom prst="rect">
            <a:avLst/>
          </a:prstGeom>
          <a:noFill/>
        </p:spPr>
        <p:txBody>
          <a:bodyPr wrap="square" rtlCol="0">
            <a:spAutoFit/>
          </a:bodyPr>
          <a:lstStyle/>
          <a:p>
            <a:r>
              <a:rPr lang="en-GB" sz="2000" b="1" dirty="0">
                <a:solidFill>
                  <a:srgbClr val="FF0000"/>
                </a:solidFill>
              </a:rPr>
              <a:t>12</a:t>
            </a:r>
          </a:p>
        </p:txBody>
      </p:sp>
      <p:sp>
        <p:nvSpPr>
          <p:cNvPr id="12" name="TextBox 11">
            <a:extLst>
              <a:ext uri="{FF2B5EF4-FFF2-40B4-BE49-F238E27FC236}">
                <a16:creationId xmlns:a16="http://schemas.microsoft.com/office/drawing/2014/main" id="{D476A095-C78D-4406-B361-EF65ED9DC744}"/>
              </a:ext>
            </a:extLst>
          </p:cNvPr>
          <p:cNvSpPr txBox="1"/>
          <p:nvPr/>
        </p:nvSpPr>
        <p:spPr>
          <a:xfrm>
            <a:off x="1388607" y="2994212"/>
            <a:ext cx="504058" cy="400110"/>
          </a:xfrm>
          <a:prstGeom prst="rect">
            <a:avLst/>
          </a:prstGeom>
          <a:noFill/>
        </p:spPr>
        <p:txBody>
          <a:bodyPr wrap="square" rtlCol="0">
            <a:spAutoFit/>
          </a:bodyPr>
          <a:lstStyle/>
          <a:p>
            <a:r>
              <a:rPr lang="en-GB" sz="2000" b="1" dirty="0">
                <a:solidFill>
                  <a:srgbClr val="FF0000"/>
                </a:solidFill>
              </a:rPr>
              <a:t>14</a:t>
            </a:r>
          </a:p>
        </p:txBody>
      </p:sp>
      <p:sp>
        <p:nvSpPr>
          <p:cNvPr id="13" name="TextBox 12">
            <a:extLst>
              <a:ext uri="{FF2B5EF4-FFF2-40B4-BE49-F238E27FC236}">
                <a16:creationId xmlns:a16="http://schemas.microsoft.com/office/drawing/2014/main" id="{DF740C35-70F1-4919-9A67-15E24CAA8825}"/>
              </a:ext>
            </a:extLst>
          </p:cNvPr>
          <p:cNvSpPr txBox="1"/>
          <p:nvPr/>
        </p:nvSpPr>
        <p:spPr>
          <a:xfrm>
            <a:off x="1380399" y="2716306"/>
            <a:ext cx="512265" cy="400110"/>
          </a:xfrm>
          <a:prstGeom prst="rect">
            <a:avLst/>
          </a:prstGeom>
          <a:noFill/>
        </p:spPr>
        <p:txBody>
          <a:bodyPr wrap="square" rtlCol="0">
            <a:spAutoFit/>
          </a:bodyPr>
          <a:lstStyle/>
          <a:p>
            <a:r>
              <a:rPr lang="en-GB" sz="2000" b="1" dirty="0">
                <a:solidFill>
                  <a:srgbClr val="FF0000"/>
                </a:solidFill>
              </a:rPr>
              <a:t>16</a:t>
            </a:r>
          </a:p>
        </p:txBody>
      </p:sp>
      <p:sp>
        <p:nvSpPr>
          <p:cNvPr id="14" name="TextBox 13">
            <a:extLst>
              <a:ext uri="{FF2B5EF4-FFF2-40B4-BE49-F238E27FC236}">
                <a16:creationId xmlns:a16="http://schemas.microsoft.com/office/drawing/2014/main" id="{617EC0E2-955D-4C0D-AAD4-E7ACD9FA0069}"/>
              </a:ext>
            </a:extLst>
          </p:cNvPr>
          <p:cNvSpPr txBox="1"/>
          <p:nvPr/>
        </p:nvSpPr>
        <p:spPr>
          <a:xfrm>
            <a:off x="1384503" y="2438400"/>
            <a:ext cx="504058" cy="400110"/>
          </a:xfrm>
          <a:prstGeom prst="rect">
            <a:avLst/>
          </a:prstGeom>
          <a:noFill/>
        </p:spPr>
        <p:txBody>
          <a:bodyPr wrap="square" rtlCol="0">
            <a:spAutoFit/>
          </a:bodyPr>
          <a:lstStyle/>
          <a:p>
            <a:r>
              <a:rPr lang="en-GB" sz="2000" b="1" dirty="0">
                <a:solidFill>
                  <a:srgbClr val="FF0000"/>
                </a:solidFill>
              </a:rPr>
              <a:t>18</a:t>
            </a:r>
          </a:p>
        </p:txBody>
      </p:sp>
      <p:sp>
        <p:nvSpPr>
          <p:cNvPr id="15" name="TextBox 14">
            <a:extLst>
              <a:ext uri="{FF2B5EF4-FFF2-40B4-BE49-F238E27FC236}">
                <a16:creationId xmlns:a16="http://schemas.microsoft.com/office/drawing/2014/main" id="{F26B24E9-F7CA-418F-846C-402024CC3C77}"/>
              </a:ext>
            </a:extLst>
          </p:cNvPr>
          <p:cNvSpPr txBox="1"/>
          <p:nvPr/>
        </p:nvSpPr>
        <p:spPr>
          <a:xfrm>
            <a:off x="3705730" y="3750344"/>
            <a:ext cx="695789" cy="584775"/>
          </a:xfrm>
          <a:prstGeom prst="rect">
            <a:avLst/>
          </a:prstGeom>
          <a:noFill/>
        </p:spPr>
        <p:txBody>
          <a:bodyPr wrap="square" rtlCol="0">
            <a:spAutoFit/>
          </a:bodyPr>
          <a:lstStyle/>
          <a:p>
            <a:r>
              <a:rPr lang="en-GB" sz="3200" b="1" dirty="0">
                <a:solidFill>
                  <a:srgbClr val="FF0000"/>
                </a:solidFill>
              </a:rPr>
              <a:t>11</a:t>
            </a:r>
          </a:p>
        </p:txBody>
      </p:sp>
      <p:sp>
        <p:nvSpPr>
          <p:cNvPr id="16" name="TextBox 15">
            <a:extLst>
              <a:ext uri="{FF2B5EF4-FFF2-40B4-BE49-F238E27FC236}">
                <a16:creationId xmlns:a16="http://schemas.microsoft.com/office/drawing/2014/main" id="{7C9C9243-5CBE-4C99-B232-5E1EE4357EA6}"/>
              </a:ext>
            </a:extLst>
          </p:cNvPr>
          <p:cNvSpPr txBox="1"/>
          <p:nvPr/>
        </p:nvSpPr>
        <p:spPr>
          <a:xfrm>
            <a:off x="3705730" y="1951613"/>
            <a:ext cx="2168128" cy="523220"/>
          </a:xfrm>
          <a:prstGeom prst="rect">
            <a:avLst/>
          </a:prstGeom>
          <a:noFill/>
        </p:spPr>
        <p:txBody>
          <a:bodyPr wrap="square" rtlCol="0">
            <a:spAutoFit/>
          </a:bodyPr>
          <a:lstStyle/>
          <a:p>
            <a:r>
              <a:rPr lang="en-GB" sz="2800" b="1" dirty="0">
                <a:solidFill>
                  <a:srgbClr val="FF0000"/>
                </a:solidFill>
              </a:rPr>
              <a:t>18 – 11 = </a:t>
            </a:r>
          </a:p>
        </p:txBody>
      </p:sp>
      <p:sp>
        <p:nvSpPr>
          <p:cNvPr id="17" name="TextBox 16">
            <a:extLst>
              <a:ext uri="{FF2B5EF4-FFF2-40B4-BE49-F238E27FC236}">
                <a16:creationId xmlns:a16="http://schemas.microsoft.com/office/drawing/2014/main" id="{4C2F3D90-7E29-47EA-AD02-27E349387957}"/>
              </a:ext>
            </a:extLst>
          </p:cNvPr>
          <p:cNvSpPr txBox="1"/>
          <p:nvPr/>
        </p:nvSpPr>
        <p:spPr>
          <a:xfrm>
            <a:off x="5117988" y="1951613"/>
            <a:ext cx="504059" cy="523220"/>
          </a:xfrm>
          <a:prstGeom prst="rect">
            <a:avLst/>
          </a:prstGeom>
          <a:noFill/>
        </p:spPr>
        <p:txBody>
          <a:bodyPr wrap="square" rtlCol="0">
            <a:spAutoFit/>
          </a:bodyPr>
          <a:lstStyle/>
          <a:p>
            <a:r>
              <a:rPr lang="en-GB" sz="2800" b="1" dirty="0">
                <a:solidFill>
                  <a:srgbClr val="FF0000"/>
                </a:solidFill>
              </a:rPr>
              <a:t>7</a:t>
            </a:r>
          </a:p>
        </p:txBody>
      </p:sp>
      <p:sp>
        <p:nvSpPr>
          <p:cNvPr id="18" name="TextBox 17">
            <a:extLst>
              <a:ext uri="{FF2B5EF4-FFF2-40B4-BE49-F238E27FC236}">
                <a16:creationId xmlns:a16="http://schemas.microsoft.com/office/drawing/2014/main" id="{96D03FE0-2958-4BBD-82A8-9E7ED88A6611}"/>
              </a:ext>
            </a:extLst>
          </p:cNvPr>
          <p:cNvSpPr txBox="1"/>
          <p:nvPr/>
        </p:nvSpPr>
        <p:spPr>
          <a:xfrm>
            <a:off x="3827262" y="2844225"/>
            <a:ext cx="512265" cy="584775"/>
          </a:xfrm>
          <a:prstGeom prst="rect">
            <a:avLst/>
          </a:prstGeom>
          <a:noFill/>
        </p:spPr>
        <p:txBody>
          <a:bodyPr wrap="square" rtlCol="0">
            <a:spAutoFit/>
          </a:bodyPr>
          <a:lstStyle/>
          <a:p>
            <a:r>
              <a:rPr lang="en-GB" sz="3200" b="1" dirty="0">
                <a:solidFill>
                  <a:srgbClr val="FF0000"/>
                </a:solidFill>
              </a:rPr>
              <a:t>7</a:t>
            </a:r>
          </a:p>
        </p:txBody>
      </p:sp>
      <p:sp>
        <p:nvSpPr>
          <p:cNvPr id="19" name="TextBox 18">
            <a:extLst>
              <a:ext uri="{FF2B5EF4-FFF2-40B4-BE49-F238E27FC236}">
                <a16:creationId xmlns:a16="http://schemas.microsoft.com/office/drawing/2014/main" id="{A72D4F2E-4283-4E47-9F6F-144DC22460C4}"/>
              </a:ext>
            </a:extLst>
          </p:cNvPr>
          <p:cNvSpPr txBox="1"/>
          <p:nvPr/>
        </p:nvSpPr>
        <p:spPr>
          <a:xfrm>
            <a:off x="8523431" y="2146012"/>
            <a:ext cx="2604352" cy="584775"/>
          </a:xfrm>
          <a:prstGeom prst="rect">
            <a:avLst/>
          </a:prstGeom>
          <a:noFill/>
        </p:spPr>
        <p:txBody>
          <a:bodyPr wrap="square" rtlCol="0">
            <a:spAutoFit/>
          </a:bodyPr>
          <a:lstStyle/>
          <a:p>
            <a:r>
              <a:rPr lang="en-GB" sz="3200" b="1" dirty="0">
                <a:solidFill>
                  <a:srgbClr val="FF0000"/>
                </a:solidFill>
              </a:rPr>
              <a:t>11 – 7 =</a:t>
            </a:r>
          </a:p>
        </p:txBody>
      </p:sp>
      <p:sp>
        <p:nvSpPr>
          <p:cNvPr id="20" name="TextBox 19">
            <a:extLst>
              <a:ext uri="{FF2B5EF4-FFF2-40B4-BE49-F238E27FC236}">
                <a16:creationId xmlns:a16="http://schemas.microsoft.com/office/drawing/2014/main" id="{AE16DED2-0753-454F-A402-B310C06F55A1}"/>
              </a:ext>
            </a:extLst>
          </p:cNvPr>
          <p:cNvSpPr txBox="1"/>
          <p:nvPr/>
        </p:nvSpPr>
        <p:spPr>
          <a:xfrm>
            <a:off x="9935802" y="2146011"/>
            <a:ext cx="743481" cy="584775"/>
          </a:xfrm>
          <a:prstGeom prst="rect">
            <a:avLst/>
          </a:prstGeom>
          <a:noFill/>
        </p:spPr>
        <p:txBody>
          <a:bodyPr wrap="square" rtlCol="0">
            <a:spAutoFit/>
          </a:bodyPr>
          <a:lstStyle/>
          <a:p>
            <a:r>
              <a:rPr lang="en-GB" sz="3200" b="1" dirty="0">
                <a:solidFill>
                  <a:srgbClr val="FF0000"/>
                </a:solidFill>
              </a:rPr>
              <a:t>4</a:t>
            </a:r>
          </a:p>
        </p:txBody>
      </p:sp>
    </p:spTree>
    <p:extLst>
      <p:ext uri="{BB962C8B-B14F-4D97-AF65-F5344CB8AC3E}">
        <p14:creationId xmlns:p14="http://schemas.microsoft.com/office/powerpoint/2010/main" val="3812756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6" cy="1569660"/>
          </a:xfrm>
          <a:prstGeom prst="rect">
            <a:avLst/>
          </a:prstGeom>
        </p:spPr>
        <p:txBody>
          <a:bodyPr wrap="square">
            <a:spAutoFit/>
          </a:bodyPr>
          <a:lstStyle/>
          <a:p>
            <a:r>
              <a:rPr lang="en-US" sz="3200" b="1" dirty="0"/>
              <a:t>Which snack was chosen by twice as many boys as girls?</a:t>
            </a:r>
          </a:p>
        </p:txBody>
      </p:sp>
      <p:pic>
        <p:nvPicPr>
          <p:cNvPr id="6" name="Picture 5">
            <a:extLst>
              <a:ext uri="{FF2B5EF4-FFF2-40B4-BE49-F238E27FC236}">
                <a16:creationId xmlns:a16="http://schemas.microsoft.com/office/drawing/2014/main" id="{1B6A5596-C0FC-44D8-962B-3843FBFC6B63}"/>
              </a:ext>
            </a:extLst>
          </p:cNvPr>
          <p:cNvPicPr>
            <a:picLocks noChangeAspect="1"/>
          </p:cNvPicPr>
          <p:nvPr/>
        </p:nvPicPr>
        <p:blipFill>
          <a:blip r:embed="rId3"/>
          <a:stretch>
            <a:fillRect/>
          </a:stretch>
        </p:blipFill>
        <p:spPr>
          <a:xfrm>
            <a:off x="211674" y="634775"/>
            <a:ext cx="8112856" cy="5588450"/>
          </a:xfrm>
          <a:prstGeom prst="rect">
            <a:avLst/>
          </a:prstGeom>
        </p:spPr>
      </p:pic>
      <p:grpSp>
        <p:nvGrpSpPr>
          <p:cNvPr id="4" name="Group 3">
            <a:extLst>
              <a:ext uri="{FF2B5EF4-FFF2-40B4-BE49-F238E27FC236}">
                <a16:creationId xmlns:a16="http://schemas.microsoft.com/office/drawing/2014/main" id="{786DDA60-F404-412A-BA11-90ABECFF880A}"/>
              </a:ext>
            </a:extLst>
          </p:cNvPr>
          <p:cNvGrpSpPr/>
          <p:nvPr/>
        </p:nvGrpSpPr>
        <p:grpSpPr>
          <a:xfrm>
            <a:off x="1380399" y="2438400"/>
            <a:ext cx="516369" cy="2652586"/>
            <a:chOff x="1380399" y="2438400"/>
            <a:chExt cx="516369" cy="2652586"/>
          </a:xfrm>
        </p:grpSpPr>
        <p:sp>
          <p:nvSpPr>
            <p:cNvPr id="7" name="TextBox 6">
              <a:extLst>
                <a:ext uri="{FF2B5EF4-FFF2-40B4-BE49-F238E27FC236}">
                  <a16:creationId xmlns:a16="http://schemas.microsoft.com/office/drawing/2014/main" id="{FD52A679-6DDC-4131-B371-7CB3C6F99790}"/>
                </a:ext>
              </a:extLst>
            </p:cNvPr>
            <p:cNvSpPr txBox="1"/>
            <p:nvPr/>
          </p:nvSpPr>
          <p:spPr>
            <a:xfrm>
              <a:off x="1543721" y="4690876"/>
              <a:ext cx="353047" cy="400110"/>
            </a:xfrm>
            <a:prstGeom prst="rect">
              <a:avLst/>
            </a:prstGeom>
            <a:noFill/>
          </p:spPr>
          <p:txBody>
            <a:bodyPr wrap="square" rtlCol="0">
              <a:spAutoFit/>
            </a:bodyPr>
            <a:lstStyle/>
            <a:p>
              <a:r>
                <a:rPr lang="en-GB" sz="2000" b="1" dirty="0">
                  <a:solidFill>
                    <a:srgbClr val="FF0000"/>
                  </a:solidFill>
                </a:rPr>
                <a:t>2</a:t>
              </a:r>
            </a:p>
          </p:txBody>
        </p:sp>
        <p:sp>
          <p:nvSpPr>
            <p:cNvPr id="8" name="TextBox 7">
              <a:extLst>
                <a:ext uri="{FF2B5EF4-FFF2-40B4-BE49-F238E27FC236}">
                  <a16:creationId xmlns:a16="http://schemas.microsoft.com/office/drawing/2014/main" id="{E3D9315B-4FB5-4BB5-A6AD-DC0B98FE552D}"/>
                </a:ext>
              </a:extLst>
            </p:cNvPr>
            <p:cNvSpPr txBox="1"/>
            <p:nvPr/>
          </p:nvSpPr>
          <p:spPr>
            <a:xfrm>
              <a:off x="1539617" y="4412970"/>
              <a:ext cx="353047" cy="400110"/>
            </a:xfrm>
            <a:prstGeom prst="rect">
              <a:avLst/>
            </a:prstGeom>
            <a:noFill/>
          </p:spPr>
          <p:txBody>
            <a:bodyPr wrap="square" rtlCol="0">
              <a:spAutoFit/>
            </a:bodyPr>
            <a:lstStyle/>
            <a:p>
              <a:r>
                <a:rPr lang="en-GB" sz="2000" b="1" dirty="0">
                  <a:solidFill>
                    <a:srgbClr val="FF0000"/>
                  </a:solidFill>
                </a:rPr>
                <a:t>4</a:t>
              </a:r>
            </a:p>
          </p:txBody>
        </p:sp>
        <p:sp>
          <p:nvSpPr>
            <p:cNvPr id="9" name="TextBox 8">
              <a:extLst>
                <a:ext uri="{FF2B5EF4-FFF2-40B4-BE49-F238E27FC236}">
                  <a16:creationId xmlns:a16="http://schemas.microsoft.com/office/drawing/2014/main" id="{291441B1-EEE4-43C4-9B66-E35C921324AD}"/>
                </a:ext>
              </a:extLst>
            </p:cNvPr>
            <p:cNvSpPr txBox="1"/>
            <p:nvPr/>
          </p:nvSpPr>
          <p:spPr>
            <a:xfrm>
              <a:off x="1539617" y="4135064"/>
              <a:ext cx="353047" cy="400110"/>
            </a:xfrm>
            <a:prstGeom prst="rect">
              <a:avLst/>
            </a:prstGeom>
            <a:noFill/>
          </p:spPr>
          <p:txBody>
            <a:bodyPr wrap="square" rtlCol="0">
              <a:spAutoFit/>
            </a:bodyPr>
            <a:lstStyle/>
            <a:p>
              <a:r>
                <a:rPr lang="en-GB" sz="2000" b="1" dirty="0">
                  <a:solidFill>
                    <a:srgbClr val="FF0000"/>
                  </a:solidFill>
                </a:rPr>
                <a:t>6</a:t>
              </a:r>
            </a:p>
          </p:txBody>
        </p:sp>
        <p:sp>
          <p:nvSpPr>
            <p:cNvPr id="10" name="TextBox 9">
              <a:extLst>
                <a:ext uri="{FF2B5EF4-FFF2-40B4-BE49-F238E27FC236}">
                  <a16:creationId xmlns:a16="http://schemas.microsoft.com/office/drawing/2014/main" id="{7F93EC16-2817-491C-8BE8-476FF744E929}"/>
                </a:ext>
              </a:extLst>
            </p:cNvPr>
            <p:cNvSpPr txBox="1"/>
            <p:nvPr/>
          </p:nvSpPr>
          <p:spPr>
            <a:xfrm>
              <a:off x="1535513" y="3857158"/>
              <a:ext cx="353047" cy="400110"/>
            </a:xfrm>
            <a:prstGeom prst="rect">
              <a:avLst/>
            </a:prstGeom>
            <a:noFill/>
          </p:spPr>
          <p:txBody>
            <a:bodyPr wrap="square" rtlCol="0">
              <a:spAutoFit/>
            </a:bodyPr>
            <a:lstStyle/>
            <a:p>
              <a:r>
                <a:rPr lang="en-GB" sz="2000" b="1" dirty="0">
                  <a:solidFill>
                    <a:srgbClr val="FF0000"/>
                  </a:solidFill>
                </a:rPr>
                <a:t>8</a:t>
              </a:r>
            </a:p>
          </p:txBody>
        </p:sp>
        <p:sp>
          <p:nvSpPr>
            <p:cNvPr id="11" name="TextBox 10">
              <a:extLst>
                <a:ext uri="{FF2B5EF4-FFF2-40B4-BE49-F238E27FC236}">
                  <a16:creationId xmlns:a16="http://schemas.microsoft.com/office/drawing/2014/main" id="{1818D301-3FB5-4C2D-86DF-6C35167CCDC0}"/>
                </a:ext>
              </a:extLst>
            </p:cNvPr>
            <p:cNvSpPr txBox="1"/>
            <p:nvPr/>
          </p:nvSpPr>
          <p:spPr>
            <a:xfrm>
              <a:off x="1384503" y="3272118"/>
              <a:ext cx="512265" cy="400110"/>
            </a:xfrm>
            <a:prstGeom prst="rect">
              <a:avLst/>
            </a:prstGeom>
            <a:noFill/>
          </p:spPr>
          <p:txBody>
            <a:bodyPr wrap="square" rtlCol="0">
              <a:spAutoFit/>
            </a:bodyPr>
            <a:lstStyle/>
            <a:p>
              <a:r>
                <a:rPr lang="en-GB" sz="2000" b="1" dirty="0">
                  <a:solidFill>
                    <a:srgbClr val="FF0000"/>
                  </a:solidFill>
                </a:rPr>
                <a:t>12</a:t>
              </a:r>
            </a:p>
          </p:txBody>
        </p:sp>
        <p:sp>
          <p:nvSpPr>
            <p:cNvPr id="12" name="TextBox 11">
              <a:extLst>
                <a:ext uri="{FF2B5EF4-FFF2-40B4-BE49-F238E27FC236}">
                  <a16:creationId xmlns:a16="http://schemas.microsoft.com/office/drawing/2014/main" id="{FD5662B9-6692-435F-B2E0-B6A266786DBB}"/>
                </a:ext>
              </a:extLst>
            </p:cNvPr>
            <p:cNvSpPr txBox="1"/>
            <p:nvPr/>
          </p:nvSpPr>
          <p:spPr>
            <a:xfrm>
              <a:off x="1388607" y="2994212"/>
              <a:ext cx="504058" cy="400110"/>
            </a:xfrm>
            <a:prstGeom prst="rect">
              <a:avLst/>
            </a:prstGeom>
            <a:noFill/>
          </p:spPr>
          <p:txBody>
            <a:bodyPr wrap="square" rtlCol="0">
              <a:spAutoFit/>
            </a:bodyPr>
            <a:lstStyle/>
            <a:p>
              <a:r>
                <a:rPr lang="en-GB" sz="2000" b="1" dirty="0">
                  <a:solidFill>
                    <a:srgbClr val="FF0000"/>
                  </a:solidFill>
                </a:rPr>
                <a:t>14</a:t>
              </a:r>
            </a:p>
          </p:txBody>
        </p:sp>
        <p:sp>
          <p:nvSpPr>
            <p:cNvPr id="13" name="TextBox 12">
              <a:extLst>
                <a:ext uri="{FF2B5EF4-FFF2-40B4-BE49-F238E27FC236}">
                  <a16:creationId xmlns:a16="http://schemas.microsoft.com/office/drawing/2014/main" id="{AB1CB84C-3736-4390-A4DE-DEE15E70004C}"/>
                </a:ext>
              </a:extLst>
            </p:cNvPr>
            <p:cNvSpPr txBox="1"/>
            <p:nvPr/>
          </p:nvSpPr>
          <p:spPr>
            <a:xfrm>
              <a:off x="1380399" y="2716306"/>
              <a:ext cx="512265" cy="400110"/>
            </a:xfrm>
            <a:prstGeom prst="rect">
              <a:avLst/>
            </a:prstGeom>
            <a:noFill/>
          </p:spPr>
          <p:txBody>
            <a:bodyPr wrap="square" rtlCol="0">
              <a:spAutoFit/>
            </a:bodyPr>
            <a:lstStyle/>
            <a:p>
              <a:r>
                <a:rPr lang="en-GB" sz="2000" b="1" dirty="0">
                  <a:solidFill>
                    <a:srgbClr val="FF0000"/>
                  </a:solidFill>
                </a:rPr>
                <a:t>16</a:t>
              </a:r>
            </a:p>
          </p:txBody>
        </p:sp>
        <p:sp>
          <p:nvSpPr>
            <p:cNvPr id="14" name="TextBox 13">
              <a:extLst>
                <a:ext uri="{FF2B5EF4-FFF2-40B4-BE49-F238E27FC236}">
                  <a16:creationId xmlns:a16="http://schemas.microsoft.com/office/drawing/2014/main" id="{FD9DF508-173B-403A-8993-782DA37363E6}"/>
                </a:ext>
              </a:extLst>
            </p:cNvPr>
            <p:cNvSpPr txBox="1"/>
            <p:nvPr/>
          </p:nvSpPr>
          <p:spPr>
            <a:xfrm>
              <a:off x="1384503" y="2438400"/>
              <a:ext cx="504058" cy="400110"/>
            </a:xfrm>
            <a:prstGeom prst="rect">
              <a:avLst/>
            </a:prstGeom>
            <a:noFill/>
          </p:spPr>
          <p:txBody>
            <a:bodyPr wrap="square" rtlCol="0">
              <a:spAutoFit/>
            </a:bodyPr>
            <a:lstStyle/>
            <a:p>
              <a:r>
                <a:rPr lang="en-GB" sz="2000" b="1" dirty="0">
                  <a:solidFill>
                    <a:srgbClr val="FF0000"/>
                  </a:solidFill>
                </a:rPr>
                <a:t>18</a:t>
              </a:r>
            </a:p>
          </p:txBody>
        </p:sp>
      </p:grpSp>
      <p:sp>
        <p:nvSpPr>
          <p:cNvPr id="16" name="TextBox 15">
            <a:extLst>
              <a:ext uri="{FF2B5EF4-FFF2-40B4-BE49-F238E27FC236}">
                <a16:creationId xmlns:a16="http://schemas.microsoft.com/office/drawing/2014/main" id="{207FDC14-FF0B-4F6C-9E0C-273113793C25}"/>
              </a:ext>
            </a:extLst>
          </p:cNvPr>
          <p:cNvSpPr txBox="1"/>
          <p:nvPr/>
        </p:nvSpPr>
        <p:spPr>
          <a:xfrm>
            <a:off x="3705730" y="3750344"/>
            <a:ext cx="695789" cy="584775"/>
          </a:xfrm>
          <a:prstGeom prst="rect">
            <a:avLst/>
          </a:prstGeom>
          <a:noFill/>
        </p:spPr>
        <p:txBody>
          <a:bodyPr wrap="square" rtlCol="0">
            <a:spAutoFit/>
          </a:bodyPr>
          <a:lstStyle/>
          <a:p>
            <a:r>
              <a:rPr lang="en-GB" sz="3200" b="1" dirty="0">
                <a:solidFill>
                  <a:srgbClr val="FF0000"/>
                </a:solidFill>
              </a:rPr>
              <a:t>11</a:t>
            </a:r>
          </a:p>
        </p:txBody>
      </p:sp>
      <p:sp>
        <p:nvSpPr>
          <p:cNvPr id="17" name="TextBox 16">
            <a:extLst>
              <a:ext uri="{FF2B5EF4-FFF2-40B4-BE49-F238E27FC236}">
                <a16:creationId xmlns:a16="http://schemas.microsoft.com/office/drawing/2014/main" id="{2798FEDD-D1D8-4E63-ACDA-F7C156FCC815}"/>
              </a:ext>
            </a:extLst>
          </p:cNvPr>
          <p:cNvSpPr txBox="1"/>
          <p:nvPr/>
        </p:nvSpPr>
        <p:spPr>
          <a:xfrm>
            <a:off x="3827262" y="2844225"/>
            <a:ext cx="512265" cy="584775"/>
          </a:xfrm>
          <a:prstGeom prst="rect">
            <a:avLst/>
          </a:prstGeom>
          <a:noFill/>
        </p:spPr>
        <p:txBody>
          <a:bodyPr wrap="square" rtlCol="0">
            <a:spAutoFit/>
          </a:bodyPr>
          <a:lstStyle/>
          <a:p>
            <a:r>
              <a:rPr lang="en-GB" sz="3200" b="1" dirty="0">
                <a:solidFill>
                  <a:srgbClr val="FF0000"/>
                </a:solidFill>
              </a:rPr>
              <a:t>7</a:t>
            </a:r>
          </a:p>
        </p:txBody>
      </p:sp>
      <p:sp>
        <p:nvSpPr>
          <p:cNvPr id="18" name="TextBox 17">
            <a:extLst>
              <a:ext uri="{FF2B5EF4-FFF2-40B4-BE49-F238E27FC236}">
                <a16:creationId xmlns:a16="http://schemas.microsoft.com/office/drawing/2014/main" id="{CB061B7D-E5E8-47BD-9D9A-66983FB2E540}"/>
              </a:ext>
            </a:extLst>
          </p:cNvPr>
          <p:cNvSpPr txBox="1"/>
          <p:nvPr/>
        </p:nvSpPr>
        <p:spPr>
          <a:xfrm>
            <a:off x="4824964" y="4057213"/>
            <a:ext cx="695789" cy="584775"/>
          </a:xfrm>
          <a:prstGeom prst="rect">
            <a:avLst/>
          </a:prstGeom>
          <a:noFill/>
        </p:spPr>
        <p:txBody>
          <a:bodyPr wrap="square" rtlCol="0">
            <a:spAutoFit/>
          </a:bodyPr>
          <a:lstStyle/>
          <a:p>
            <a:r>
              <a:rPr lang="en-GB" sz="3200" b="1" dirty="0">
                <a:solidFill>
                  <a:srgbClr val="FF0000"/>
                </a:solidFill>
              </a:rPr>
              <a:t>10</a:t>
            </a:r>
          </a:p>
        </p:txBody>
      </p:sp>
      <p:sp>
        <p:nvSpPr>
          <p:cNvPr id="19" name="TextBox 18">
            <a:extLst>
              <a:ext uri="{FF2B5EF4-FFF2-40B4-BE49-F238E27FC236}">
                <a16:creationId xmlns:a16="http://schemas.microsoft.com/office/drawing/2014/main" id="{2838009B-4FE0-4689-A26E-4A72AE728A44}"/>
              </a:ext>
            </a:extLst>
          </p:cNvPr>
          <p:cNvSpPr txBox="1"/>
          <p:nvPr/>
        </p:nvSpPr>
        <p:spPr>
          <a:xfrm>
            <a:off x="4939971" y="3087453"/>
            <a:ext cx="695789" cy="584775"/>
          </a:xfrm>
          <a:prstGeom prst="rect">
            <a:avLst/>
          </a:prstGeom>
          <a:noFill/>
        </p:spPr>
        <p:txBody>
          <a:bodyPr wrap="square" rtlCol="0">
            <a:spAutoFit/>
          </a:bodyPr>
          <a:lstStyle/>
          <a:p>
            <a:r>
              <a:rPr lang="en-GB" sz="3200" b="1" dirty="0">
                <a:solidFill>
                  <a:srgbClr val="FF0000"/>
                </a:solidFill>
              </a:rPr>
              <a:t>5</a:t>
            </a:r>
          </a:p>
        </p:txBody>
      </p:sp>
      <p:sp>
        <p:nvSpPr>
          <p:cNvPr id="20" name="TextBox 19">
            <a:extLst>
              <a:ext uri="{FF2B5EF4-FFF2-40B4-BE49-F238E27FC236}">
                <a16:creationId xmlns:a16="http://schemas.microsoft.com/office/drawing/2014/main" id="{01718356-6F68-4D53-B056-4896192928B0}"/>
              </a:ext>
            </a:extLst>
          </p:cNvPr>
          <p:cNvSpPr txBox="1"/>
          <p:nvPr/>
        </p:nvSpPr>
        <p:spPr>
          <a:xfrm>
            <a:off x="8646146" y="2217654"/>
            <a:ext cx="2161351" cy="584775"/>
          </a:xfrm>
          <a:prstGeom prst="rect">
            <a:avLst/>
          </a:prstGeom>
          <a:noFill/>
        </p:spPr>
        <p:txBody>
          <a:bodyPr wrap="square" rtlCol="0">
            <a:spAutoFit/>
          </a:bodyPr>
          <a:lstStyle/>
          <a:p>
            <a:r>
              <a:rPr lang="en-GB" sz="3200" b="1" dirty="0">
                <a:solidFill>
                  <a:srgbClr val="FF0000"/>
                </a:solidFill>
              </a:rPr>
              <a:t>banana</a:t>
            </a:r>
          </a:p>
        </p:txBody>
      </p:sp>
      <p:sp>
        <p:nvSpPr>
          <p:cNvPr id="21" name="TextBox 20">
            <a:extLst>
              <a:ext uri="{FF2B5EF4-FFF2-40B4-BE49-F238E27FC236}">
                <a16:creationId xmlns:a16="http://schemas.microsoft.com/office/drawing/2014/main" id="{4E24E77D-C768-413E-B7DC-5BEBFE56946B}"/>
              </a:ext>
            </a:extLst>
          </p:cNvPr>
          <p:cNvSpPr txBox="1"/>
          <p:nvPr/>
        </p:nvSpPr>
        <p:spPr>
          <a:xfrm>
            <a:off x="7161049" y="4535174"/>
            <a:ext cx="580782" cy="584775"/>
          </a:xfrm>
          <a:prstGeom prst="rect">
            <a:avLst/>
          </a:prstGeom>
          <a:noFill/>
        </p:spPr>
        <p:txBody>
          <a:bodyPr wrap="square" rtlCol="0">
            <a:spAutoFit/>
          </a:bodyPr>
          <a:lstStyle/>
          <a:p>
            <a:r>
              <a:rPr lang="en-GB" sz="3200" b="1" dirty="0">
                <a:solidFill>
                  <a:srgbClr val="FF0000"/>
                </a:solidFill>
              </a:rPr>
              <a:t>5</a:t>
            </a:r>
          </a:p>
        </p:txBody>
      </p:sp>
      <p:sp>
        <p:nvSpPr>
          <p:cNvPr id="22" name="TextBox 21">
            <a:extLst>
              <a:ext uri="{FF2B5EF4-FFF2-40B4-BE49-F238E27FC236}">
                <a16:creationId xmlns:a16="http://schemas.microsoft.com/office/drawing/2014/main" id="{220E9209-06AB-4133-AF21-0CAC4A39FCA2}"/>
              </a:ext>
            </a:extLst>
          </p:cNvPr>
          <p:cNvSpPr txBox="1"/>
          <p:nvPr/>
        </p:nvSpPr>
        <p:spPr>
          <a:xfrm>
            <a:off x="7161049" y="3970365"/>
            <a:ext cx="695789" cy="584775"/>
          </a:xfrm>
          <a:prstGeom prst="rect">
            <a:avLst/>
          </a:prstGeom>
          <a:noFill/>
        </p:spPr>
        <p:txBody>
          <a:bodyPr wrap="square" rtlCol="0">
            <a:spAutoFit/>
          </a:bodyPr>
          <a:lstStyle/>
          <a:p>
            <a:r>
              <a:rPr lang="en-GB" sz="3200" b="1" dirty="0">
                <a:solidFill>
                  <a:srgbClr val="FF0000"/>
                </a:solidFill>
              </a:rPr>
              <a:t>3</a:t>
            </a:r>
          </a:p>
        </p:txBody>
      </p:sp>
    </p:spTree>
    <p:extLst>
      <p:ext uri="{BB962C8B-B14F-4D97-AF65-F5344CB8AC3E}">
        <p14:creationId xmlns:p14="http://schemas.microsoft.com/office/powerpoint/2010/main" val="482818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1122111" y="342387"/>
            <a:ext cx="7938762" cy="584775"/>
          </a:xfrm>
          <a:prstGeom prst="rect">
            <a:avLst/>
          </a:prstGeom>
        </p:spPr>
        <p:txBody>
          <a:bodyPr wrap="square">
            <a:spAutoFit/>
          </a:bodyPr>
          <a:lstStyle/>
          <a:p>
            <a:r>
              <a:rPr lang="en-US" sz="3200" b="1" dirty="0"/>
              <a:t>and           each stand for a different number. </a:t>
            </a:r>
            <a:endParaRPr lang="en-US" sz="2800" dirty="0"/>
          </a:p>
        </p:txBody>
      </p:sp>
      <p:pic>
        <p:nvPicPr>
          <p:cNvPr id="3" name="Picture 2">
            <a:extLst>
              <a:ext uri="{FF2B5EF4-FFF2-40B4-BE49-F238E27FC236}">
                <a16:creationId xmlns:a16="http://schemas.microsoft.com/office/drawing/2014/main" id="{DE944D01-1607-4C8E-9C6C-F1DFA43CF59F}"/>
              </a:ext>
            </a:extLst>
          </p:cNvPr>
          <p:cNvPicPr>
            <a:picLocks noChangeAspect="1"/>
          </p:cNvPicPr>
          <p:nvPr/>
        </p:nvPicPr>
        <p:blipFill>
          <a:blip r:embed="rId3"/>
          <a:stretch>
            <a:fillRect/>
          </a:stretch>
        </p:blipFill>
        <p:spPr>
          <a:xfrm>
            <a:off x="226431" y="186935"/>
            <a:ext cx="895680" cy="895680"/>
          </a:xfrm>
          <a:prstGeom prst="rect">
            <a:avLst/>
          </a:prstGeom>
        </p:spPr>
      </p:pic>
      <p:pic>
        <p:nvPicPr>
          <p:cNvPr id="4" name="Picture 3">
            <a:extLst>
              <a:ext uri="{FF2B5EF4-FFF2-40B4-BE49-F238E27FC236}">
                <a16:creationId xmlns:a16="http://schemas.microsoft.com/office/drawing/2014/main" id="{DD27A017-CAA4-4D8D-94E5-9EC4002FC7BF}"/>
              </a:ext>
            </a:extLst>
          </p:cNvPr>
          <p:cNvPicPr>
            <a:picLocks noChangeAspect="1"/>
          </p:cNvPicPr>
          <p:nvPr/>
        </p:nvPicPr>
        <p:blipFill>
          <a:blip r:embed="rId4"/>
          <a:stretch>
            <a:fillRect/>
          </a:stretch>
        </p:blipFill>
        <p:spPr>
          <a:xfrm>
            <a:off x="1934661" y="194350"/>
            <a:ext cx="883971" cy="860555"/>
          </a:xfrm>
          <a:prstGeom prst="rect">
            <a:avLst/>
          </a:prstGeom>
        </p:spPr>
      </p:pic>
      <p:pic>
        <p:nvPicPr>
          <p:cNvPr id="5" name="Picture 4">
            <a:extLst>
              <a:ext uri="{FF2B5EF4-FFF2-40B4-BE49-F238E27FC236}">
                <a16:creationId xmlns:a16="http://schemas.microsoft.com/office/drawing/2014/main" id="{2F3FDE9D-41D0-4BE6-A7B6-4B558A1C5B54}"/>
              </a:ext>
            </a:extLst>
          </p:cNvPr>
          <p:cNvPicPr>
            <a:picLocks noChangeAspect="1"/>
          </p:cNvPicPr>
          <p:nvPr/>
        </p:nvPicPr>
        <p:blipFill>
          <a:blip r:embed="rId5"/>
          <a:stretch>
            <a:fillRect/>
          </a:stretch>
        </p:blipFill>
        <p:spPr>
          <a:xfrm>
            <a:off x="1677273" y="1647955"/>
            <a:ext cx="2569957" cy="907388"/>
          </a:xfrm>
          <a:prstGeom prst="rect">
            <a:avLst/>
          </a:prstGeom>
        </p:spPr>
      </p:pic>
      <p:pic>
        <p:nvPicPr>
          <p:cNvPr id="6" name="Picture 5">
            <a:extLst>
              <a:ext uri="{FF2B5EF4-FFF2-40B4-BE49-F238E27FC236}">
                <a16:creationId xmlns:a16="http://schemas.microsoft.com/office/drawing/2014/main" id="{1823689E-5EA4-4AD2-8F46-D5CAC6C2D33B}"/>
              </a:ext>
            </a:extLst>
          </p:cNvPr>
          <p:cNvPicPr>
            <a:picLocks noChangeAspect="1"/>
          </p:cNvPicPr>
          <p:nvPr/>
        </p:nvPicPr>
        <p:blipFill>
          <a:blip r:embed="rId6"/>
          <a:stretch>
            <a:fillRect/>
          </a:stretch>
        </p:blipFill>
        <p:spPr>
          <a:xfrm>
            <a:off x="226431" y="2981160"/>
            <a:ext cx="7487416" cy="895680"/>
          </a:xfrm>
          <a:prstGeom prst="rect">
            <a:avLst/>
          </a:prstGeom>
        </p:spPr>
      </p:pic>
      <p:sp>
        <p:nvSpPr>
          <p:cNvPr id="8" name="Rectangle 7">
            <a:extLst>
              <a:ext uri="{FF2B5EF4-FFF2-40B4-BE49-F238E27FC236}">
                <a16:creationId xmlns:a16="http://schemas.microsoft.com/office/drawing/2014/main" id="{C7ABEAAD-2BD4-4D95-8B31-306556A39186}"/>
              </a:ext>
            </a:extLst>
          </p:cNvPr>
          <p:cNvSpPr/>
          <p:nvPr/>
        </p:nvSpPr>
        <p:spPr>
          <a:xfrm>
            <a:off x="56123" y="4625270"/>
            <a:ext cx="7938762" cy="584775"/>
          </a:xfrm>
          <a:prstGeom prst="rect">
            <a:avLst/>
          </a:prstGeom>
        </p:spPr>
        <p:txBody>
          <a:bodyPr wrap="square">
            <a:spAutoFit/>
          </a:bodyPr>
          <a:lstStyle/>
          <a:p>
            <a:r>
              <a:rPr lang="en-US" sz="3200" b="1" dirty="0"/>
              <a:t>What is the value of           ?</a:t>
            </a:r>
            <a:endParaRPr lang="en-US" sz="2800" dirty="0"/>
          </a:p>
        </p:txBody>
      </p:sp>
      <p:pic>
        <p:nvPicPr>
          <p:cNvPr id="9" name="Picture 8">
            <a:extLst>
              <a:ext uri="{FF2B5EF4-FFF2-40B4-BE49-F238E27FC236}">
                <a16:creationId xmlns:a16="http://schemas.microsoft.com/office/drawing/2014/main" id="{469AE308-AAAC-4279-AE6B-0C37A862CB5F}"/>
              </a:ext>
            </a:extLst>
          </p:cNvPr>
          <p:cNvPicPr>
            <a:picLocks noChangeAspect="1"/>
          </p:cNvPicPr>
          <p:nvPr/>
        </p:nvPicPr>
        <p:blipFill>
          <a:blip r:embed="rId4"/>
          <a:stretch>
            <a:fillRect/>
          </a:stretch>
        </p:blipFill>
        <p:spPr>
          <a:xfrm>
            <a:off x="3597373" y="4473524"/>
            <a:ext cx="883971" cy="860555"/>
          </a:xfrm>
          <a:prstGeom prst="rect">
            <a:avLst/>
          </a:prstGeom>
        </p:spPr>
      </p:pic>
      <p:sp>
        <p:nvSpPr>
          <p:cNvPr id="10" name="TextBox 9">
            <a:extLst>
              <a:ext uri="{FF2B5EF4-FFF2-40B4-BE49-F238E27FC236}">
                <a16:creationId xmlns:a16="http://schemas.microsoft.com/office/drawing/2014/main" id="{C9794677-690C-489F-90BC-A150A21DE504}"/>
              </a:ext>
            </a:extLst>
          </p:cNvPr>
          <p:cNvSpPr txBox="1"/>
          <p:nvPr/>
        </p:nvSpPr>
        <p:spPr>
          <a:xfrm>
            <a:off x="391246" y="3134325"/>
            <a:ext cx="730866" cy="584775"/>
          </a:xfrm>
          <a:prstGeom prst="rect">
            <a:avLst/>
          </a:prstGeom>
          <a:noFill/>
        </p:spPr>
        <p:txBody>
          <a:bodyPr wrap="square" rtlCol="0">
            <a:spAutoFit/>
          </a:bodyPr>
          <a:lstStyle/>
          <a:p>
            <a:r>
              <a:rPr lang="en-GB" sz="3200" b="1" dirty="0">
                <a:solidFill>
                  <a:srgbClr val="FF0000"/>
                </a:solidFill>
              </a:rPr>
              <a:t>34</a:t>
            </a:r>
          </a:p>
        </p:txBody>
      </p:sp>
      <p:sp>
        <p:nvSpPr>
          <p:cNvPr id="11" name="TextBox 10">
            <a:extLst>
              <a:ext uri="{FF2B5EF4-FFF2-40B4-BE49-F238E27FC236}">
                <a16:creationId xmlns:a16="http://schemas.microsoft.com/office/drawing/2014/main" id="{5C45646A-7032-4B6D-9AAA-1BF656BE7093}"/>
              </a:ext>
            </a:extLst>
          </p:cNvPr>
          <p:cNvSpPr txBox="1"/>
          <p:nvPr/>
        </p:nvSpPr>
        <p:spPr>
          <a:xfrm>
            <a:off x="2011213" y="3148393"/>
            <a:ext cx="730866" cy="584775"/>
          </a:xfrm>
          <a:prstGeom prst="rect">
            <a:avLst/>
          </a:prstGeom>
          <a:noFill/>
        </p:spPr>
        <p:txBody>
          <a:bodyPr wrap="square" rtlCol="0">
            <a:spAutoFit/>
          </a:bodyPr>
          <a:lstStyle/>
          <a:p>
            <a:r>
              <a:rPr lang="en-GB" sz="3200" b="1" dirty="0">
                <a:solidFill>
                  <a:srgbClr val="FF0000"/>
                </a:solidFill>
              </a:rPr>
              <a:t>34</a:t>
            </a:r>
          </a:p>
        </p:txBody>
      </p:sp>
      <p:sp>
        <p:nvSpPr>
          <p:cNvPr id="12" name="TextBox 11">
            <a:extLst>
              <a:ext uri="{FF2B5EF4-FFF2-40B4-BE49-F238E27FC236}">
                <a16:creationId xmlns:a16="http://schemas.microsoft.com/office/drawing/2014/main" id="{F8D15865-673B-40AB-9737-8D5279FCA87D}"/>
              </a:ext>
            </a:extLst>
          </p:cNvPr>
          <p:cNvSpPr txBox="1"/>
          <p:nvPr/>
        </p:nvSpPr>
        <p:spPr>
          <a:xfrm>
            <a:off x="6954845" y="3150624"/>
            <a:ext cx="730866" cy="584775"/>
          </a:xfrm>
          <a:prstGeom prst="rect">
            <a:avLst/>
          </a:prstGeom>
          <a:noFill/>
        </p:spPr>
        <p:txBody>
          <a:bodyPr wrap="square" rtlCol="0">
            <a:spAutoFit/>
          </a:bodyPr>
          <a:lstStyle/>
          <a:p>
            <a:r>
              <a:rPr lang="en-GB" sz="3200" b="1" dirty="0">
                <a:solidFill>
                  <a:srgbClr val="FF0000"/>
                </a:solidFill>
              </a:rPr>
              <a:t>34</a:t>
            </a:r>
          </a:p>
        </p:txBody>
      </p:sp>
      <p:sp>
        <p:nvSpPr>
          <p:cNvPr id="7" name="Rectangle 6">
            <a:extLst>
              <a:ext uri="{FF2B5EF4-FFF2-40B4-BE49-F238E27FC236}">
                <a16:creationId xmlns:a16="http://schemas.microsoft.com/office/drawing/2014/main" id="{8E0D958E-EF3E-48B2-8412-8CFB919519DC}"/>
              </a:ext>
            </a:extLst>
          </p:cNvPr>
          <p:cNvSpPr/>
          <p:nvPr/>
        </p:nvSpPr>
        <p:spPr>
          <a:xfrm>
            <a:off x="3376246" y="2924888"/>
            <a:ext cx="2747889" cy="102813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F71A235A-2C6F-474A-976B-1037ED1F748B}"/>
              </a:ext>
            </a:extLst>
          </p:cNvPr>
          <p:cNvSpPr txBox="1"/>
          <p:nvPr/>
        </p:nvSpPr>
        <p:spPr>
          <a:xfrm>
            <a:off x="6132442" y="4257010"/>
            <a:ext cx="4141195" cy="584775"/>
          </a:xfrm>
          <a:prstGeom prst="rect">
            <a:avLst/>
          </a:prstGeom>
          <a:noFill/>
        </p:spPr>
        <p:txBody>
          <a:bodyPr wrap="square" rtlCol="0">
            <a:spAutoFit/>
          </a:bodyPr>
          <a:lstStyle/>
          <a:p>
            <a:r>
              <a:rPr lang="en-GB" sz="3200" b="1" dirty="0">
                <a:solidFill>
                  <a:srgbClr val="FF0000"/>
                </a:solidFill>
              </a:rPr>
              <a:t>2 circles = 34</a:t>
            </a:r>
          </a:p>
        </p:txBody>
      </p:sp>
      <p:sp>
        <p:nvSpPr>
          <p:cNvPr id="15" name="TextBox 14">
            <a:extLst>
              <a:ext uri="{FF2B5EF4-FFF2-40B4-BE49-F238E27FC236}">
                <a16:creationId xmlns:a16="http://schemas.microsoft.com/office/drawing/2014/main" id="{93B3F395-DC91-44EC-B271-F24F5CFE450C}"/>
              </a:ext>
            </a:extLst>
          </p:cNvPr>
          <p:cNvSpPr txBox="1"/>
          <p:nvPr/>
        </p:nvSpPr>
        <p:spPr>
          <a:xfrm>
            <a:off x="6132442" y="4853387"/>
            <a:ext cx="1777821" cy="584775"/>
          </a:xfrm>
          <a:prstGeom prst="rect">
            <a:avLst/>
          </a:prstGeom>
          <a:noFill/>
        </p:spPr>
        <p:txBody>
          <a:bodyPr wrap="square" rtlCol="0">
            <a:spAutoFit/>
          </a:bodyPr>
          <a:lstStyle/>
          <a:p>
            <a:r>
              <a:rPr lang="en-GB" sz="3200" b="1" dirty="0">
                <a:solidFill>
                  <a:srgbClr val="FF0000"/>
                </a:solidFill>
              </a:rPr>
              <a:t>1 circle = </a:t>
            </a:r>
          </a:p>
        </p:txBody>
      </p:sp>
      <p:sp>
        <p:nvSpPr>
          <p:cNvPr id="16" name="TextBox 15">
            <a:extLst>
              <a:ext uri="{FF2B5EF4-FFF2-40B4-BE49-F238E27FC236}">
                <a16:creationId xmlns:a16="http://schemas.microsoft.com/office/drawing/2014/main" id="{AEF09B29-616E-4D48-8781-7056E55542A8}"/>
              </a:ext>
            </a:extLst>
          </p:cNvPr>
          <p:cNvSpPr txBox="1"/>
          <p:nvPr/>
        </p:nvSpPr>
        <p:spPr>
          <a:xfrm>
            <a:off x="8355152" y="536179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3 4</a:t>
            </a:r>
          </a:p>
        </p:txBody>
      </p:sp>
      <p:sp>
        <p:nvSpPr>
          <p:cNvPr id="17" name="TextBox 16">
            <a:extLst>
              <a:ext uri="{FF2B5EF4-FFF2-40B4-BE49-F238E27FC236}">
                <a16:creationId xmlns:a16="http://schemas.microsoft.com/office/drawing/2014/main" id="{8C147649-0A0F-4C2D-9E6A-0B0D16810A8B}"/>
              </a:ext>
            </a:extLst>
          </p:cNvPr>
          <p:cNvSpPr txBox="1"/>
          <p:nvPr/>
        </p:nvSpPr>
        <p:spPr>
          <a:xfrm>
            <a:off x="7880535" y="537485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8" name="Straight Connector 17">
            <a:extLst>
              <a:ext uri="{FF2B5EF4-FFF2-40B4-BE49-F238E27FC236}">
                <a16:creationId xmlns:a16="http://schemas.microsoft.com/office/drawing/2014/main" id="{3670A6EA-CB8C-4E20-89FF-CBC8098F1E61}"/>
              </a:ext>
            </a:extLst>
          </p:cNvPr>
          <p:cNvCxnSpPr>
            <a:cxnSpLocks/>
          </p:cNvCxnSpPr>
          <p:nvPr/>
        </p:nvCxnSpPr>
        <p:spPr>
          <a:xfrm>
            <a:off x="8355152" y="542441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98D7BC0-04A0-4524-A258-8B8A204BB660}"/>
              </a:ext>
            </a:extLst>
          </p:cNvPr>
          <p:cNvCxnSpPr>
            <a:cxnSpLocks/>
          </p:cNvCxnSpPr>
          <p:nvPr/>
        </p:nvCxnSpPr>
        <p:spPr>
          <a:xfrm>
            <a:off x="8374104" y="542441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CE960D9C-BCE0-42BF-9D0E-23E8B12240F7}"/>
              </a:ext>
            </a:extLst>
          </p:cNvPr>
          <p:cNvSpPr txBox="1"/>
          <p:nvPr/>
        </p:nvSpPr>
        <p:spPr>
          <a:xfrm>
            <a:off x="8355523" y="492410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1" name="TextBox 20">
            <a:extLst>
              <a:ext uri="{FF2B5EF4-FFF2-40B4-BE49-F238E27FC236}">
                <a16:creationId xmlns:a16="http://schemas.microsoft.com/office/drawing/2014/main" id="{2071C5BC-08B6-493C-9121-2077570A8C36}"/>
              </a:ext>
            </a:extLst>
          </p:cNvPr>
          <p:cNvSpPr txBox="1"/>
          <p:nvPr/>
        </p:nvSpPr>
        <p:spPr>
          <a:xfrm>
            <a:off x="8778529" y="492410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2" name="TextBox 21">
            <a:extLst>
              <a:ext uri="{FF2B5EF4-FFF2-40B4-BE49-F238E27FC236}">
                <a16:creationId xmlns:a16="http://schemas.microsoft.com/office/drawing/2014/main" id="{941FE3B2-674D-41FF-8DD8-241C594EDCFC}"/>
              </a:ext>
            </a:extLst>
          </p:cNvPr>
          <p:cNvSpPr txBox="1"/>
          <p:nvPr/>
        </p:nvSpPr>
        <p:spPr>
          <a:xfrm>
            <a:off x="8653142" y="5399582"/>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3F22C86B-F21A-44A0-BBC0-87E6AE83283C}"/>
              </a:ext>
            </a:extLst>
          </p:cNvPr>
          <p:cNvSpPr txBox="1"/>
          <p:nvPr/>
        </p:nvSpPr>
        <p:spPr>
          <a:xfrm>
            <a:off x="4768478" y="4616700"/>
            <a:ext cx="730866" cy="584775"/>
          </a:xfrm>
          <a:prstGeom prst="rect">
            <a:avLst/>
          </a:prstGeom>
          <a:noFill/>
        </p:spPr>
        <p:txBody>
          <a:bodyPr wrap="square" rtlCol="0">
            <a:spAutoFit/>
          </a:bodyPr>
          <a:lstStyle/>
          <a:p>
            <a:r>
              <a:rPr lang="en-GB" sz="3200" b="1" dirty="0">
                <a:solidFill>
                  <a:srgbClr val="FF0000"/>
                </a:solidFill>
              </a:rPr>
              <a:t>17</a:t>
            </a:r>
          </a:p>
        </p:txBody>
      </p:sp>
      <p:sp>
        <p:nvSpPr>
          <p:cNvPr id="25" name="TextBox 24">
            <a:extLst>
              <a:ext uri="{FF2B5EF4-FFF2-40B4-BE49-F238E27FC236}">
                <a16:creationId xmlns:a16="http://schemas.microsoft.com/office/drawing/2014/main" id="{B8239BFD-7CC2-4014-A6B8-58D79D1E4C04}"/>
              </a:ext>
            </a:extLst>
          </p:cNvPr>
          <p:cNvSpPr txBox="1"/>
          <p:nvPr/>
        </p:nvSpPr>
        <p:spPr>
          <a:xfrm>
            <a:off x="3604706" y="3158262"/>
            <a:ext cx="730866" cy="584775"/>
          </a:xfrm>
          <a:prstGeom prst="rect">
            <a:avLst/>
          </a:prstGeom>
          <a:noFill/>
        </p:spPr>
        <p:txBody>
          <a:bodyPr wrap="square" rtlCol="0">
            <a:spAutoFit/>
          </a:bodyPr>
          <a:lstStyle/>
          <a:p>
            <a:r>
              <a:rPr lang="en-GB" sz="3200" b="1" dirty="0">
                <a:solidFill>
                  <a:srgbClr val="FF0000"/>
                </a:solidFill>
              </a:rPr>
              <a:t>17</a:t>
            </a:r>
          </a:p>
        </p:txBody>
      </p:sp>
      <p:sp>
        <p:nvSpPr>
          <p:cNvPr id="26" name="TextBox 25">
            <a:extLst>
              <a:ext uri="{FF2B5EF4-FFF2-40B4-BE49-F238E27FC236}">
                <a16:creationId xmlns:a16="http://schemas.microsoft.com/office/drawing/2014/main" id="{28F5F268-F24E-422C-A0AB-57EB1E4D44BB}"/>
              </a:ext>
            </a:extLst>
          </p:cNvPr>
          <p:cNvSpPr txBox="1"/>
          <p:nvPr/>
        </p:nvSpPr>
        <p:spPr>
          <a:xfrm>
            <a:off x="5323435" y="3158262"/>
            <a:ext cx="730866" cy="584775"/>
          </a:xfrm>
          <a:prstGeom prst="rect">
            <a:avLst/>
          </a:prstGeom>
          <a:noFill/>
        </p:spPr>
        <p:txBody>
          <a:bodyPr wrap="square" rtlCol="0">
            <a:spAutoFit/>
          </a:bodyPr>
          <a:lstStyle/>
          <a:p>
            <a:r>
              <a:rPr lang="en-GB" sz="3200" b="1" dirty="0">
                <a:solidFill>
                  <a:srgbClr val="FF0000"/>
                </a:solidFill>
              </a:rPr>
              <a:t>17</a:t>
            </a:r>
          </a:p>
        </p:txBody>
      </p:sp>
    </p:spTree>
    <p:extLst>
      <p:ext uri="{BB962C8B-B14F-4D97-AF65-F5344CB8AC3E}">
        <p14:creationId xmlns:p14="http://schemas.microsoft.com/office/powerpoint/2010/main" val="395935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par>
                                <p:cTn id="44" presetID="10" presetClass="entr" presetSubtype="0" fill="hold"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500"/>
                                        <p:tgtEl>
                                          <p:spTgt spid="2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fade">
                                      <p:cBhvr>
                                        <p:cTn id="7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7" grpId="0" animBg="1"/>
      <p:bldP spid="14" grpId="0"/>
      <p:bldP spid="15" grpId="0"/>
      <p:bldP spid="16" grpId="0"/>
      <p:bldP spid="17" grpId="0"/>
      <p:bldP spid="20" grpId="0"/>
      <p:bldP spid="21" grpId="0"/>
      <p:bldP spid="22" grpId="0"/>
      <p:bldP spid="24" grpId="0"/>
      <p:bldP spid="25" grpId="0"/>
      <p:bldP spid="26"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Use the dots to draw a shape that has 4 straight sides and no right angles.</a:t>
            </a:r>
          </a:p>
        </p:txBody>
      </p:sp>
      <p:pic>
        <p:nvPicPr>
          <p:cNvPr id="169986" name="Picture 2">
            <a:extLst>
              <a:ext uri="{FF2B5EF4-FFF2-40B4-BE49-F238E27FC236}">
                <a16:creationId xmlns:a16="http://schemas.microsoft.com/office/drawing/2014/main" id="{B9638127-9164-4E01-919D-AC4666251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9624" y="1117559"/>
            <a:ext cx="4567237" cy="4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385C452F-FEEA-494B-9A8E-48711C98B39C}"/>
              </a:ext>
            </a:extLst>
          </p:cNvPr>
          <p:cNvCxnSpPr>
            <a:cxnSpLocks/>
          </p:cNvCxnSpPr>
          <p:nvPr/>
        </p:nvCxnSpPr>
        <p:spPr>
          <a:xfrm flipH="1">
            <a:off x="3016160" y="2088107"/>
            <a:ext cx="17605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A3AA787-CE29-4AAE-8909-2B163BEAEDBE}"/>
              </a:ext>
            </a:extLst>
          </p:cNvPr>
          <p:cNvCxnSpPr>
            <a:cxnSpLocks/>
          </p:cNvCxnSpPr>
          <p:nvPr/>
        </p:nvCxnSpPr>
        <p:spPr>
          <a:xfrm flipV="1">
            <a:off x="2142699" y="2088107"/>
            <a:ext cx="873461" cy="8871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6193447-AA10-4C69-A01E-5AE88153328C}"/>
              </a:ext>
            </a:extLst>
          </p:cNvPr>
          <p:cNvCxnSpPr>
            <a:cxnSpLocks/>
          </p:cNvCxnSpPr>
          <p:nvPr/>
        </p:nvCxnSpPr>
        <p:spPr>
          <a:xfrm>
            <a:off x="2142699" y="2975212"/>
            <a:ext cx="0" cy="264119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21497E6-A373-41F0-A232-17EF7928E78B}"/>
              </a:ext>
            </a:extLst>
          </p:cNvPr>
          <p:cNvCxnSpPr>
            <a:cxnSpLocks/>
          </p:cNvCxnSpPr>
          <p:nvPr/>
        </p:nvCxnSpPr>
        <p:spPr>
          <a:xfrm flipH="1">
            <a:off x="2142699" y="2088107"/>
            <a:ext cx="2634018" cy="35283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A69E904-2D34-4564-B6D0-DD389D0A78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92474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These are the temperatures in York and Rome on a day in winter.</a:t>
            </a:r>
          </a:p>
          <a:p>
            <a:r>
              <a:rPr lang="en-US" sz="3200" b="1" dirty="0"/>
              <a:t>How many degrees colder is it in York than in Rome?</a:t>
            </a:r>
          </a:p>
        </p:txBody>
      </p:sp>
      <p:pic>
        <p:nvPicPr>
          <p:cNvPr id="3" name="Picture 2">
            <a:extLst>
              <a:ext uri="{FF2B5EF4-FFF2-40B4-BE49-F238E27FC236}">
                <a16:creationId xmlns:a16="http://schemas.microsoft.com/office/drawing/2014/main" id="{46BE9FBA-51F8-4811-97A5-D18266CF920E}"/>
              </a:ext>
            </a:extLst>
          </p:cNvPr>
          <p:cNvPicPr>
            <a:picLocks noChangeAspect="1"/>
          </p:cNvPicPr>
          <p:nvPr/>
        </p:nvPicPr>
        <p:blipFill>
          <a:blip r:embed="rId3"/>
          <a:stretch>
            <a:fillRect/>
          </a:stretch>
        </p:blipFill>
        <p:spPr>
          <a:xfrm>
            <a:off x="259006" y="1127218"/>
            <a:ext cx="5343525" cy="5019675"/>
          </a:xfrm>
          <a:prstGeom prst="rect">
            <a:avLst/>
          </a:prstGeom>
        </p:spPr>
      </p:pic>
      <p:sp>
        <p:nvSpPr>
          <p:cNvPr id="5" name="Rectangle 4">
            <a:extLst>
              <a:ext uri="{FF2B5EF4-FFF2-40B4-BE49-F238E27FC236}">
                <a16:creationId xmlns:a16="http://schemas.microsoft.com/office/drawing/2014/main" id="{02AFD363-BEA5-4934-A8ED-D11C9C9282AD}"/>
              </a:ext>
            </a:extLst>
          </p:cNvPr>
          <p:cNvSpPr/>
          <p:nvPr/>
        </p:nvSpPr>
        <p:spPr>
          <a:xfrm>
            <a:off x="5804978" y="1886506"/>
            <a:ext cx="6330463" cy="2062103"/>
          </a:xfrm>
          <a:prstGeom prst="rect">
            <a:avLst/>
          </a:prstGeom>
        </p:spPr>
        <p:txBody>
          <a:bodyPr wrap="square">
            <a:spAutoFit/>
          </a:bodyPr>
          <a:lstStyle/>
          <a:p>
            <a:r>
              <a:rPr lang="en-US" sz="3200" b="1" dirty="0"/>
              <a:t>On another day, the temperature in York is 4°C</a:t>
            </a:r>
          </a:p>
          <a:p>
            <a:r>
              <a:rPr lang="en-US" sz="3200" b="1" dirty="0"/>
              <a:t>Rome is 7 degrees colder than York.</a:t>
            </a:r>
          </a:p>
          <a:p>
            <a:r>
              <a:rPr lang="en-US" sz="3200" b="1" dirty="0"/>
              <a:t>What is the temperature in Rome?</a:t>
            </a:r>
          </a:p>
        </p:txBody>
      </p:sp>
      <p:sp>
        <p:nvSpPr>
          <p:cNvPr id="6" name="Rectangle 5">
            <a:extLst>
              <a:ext uri="{FF2B5EF4-FFF2-40B4-BE49-F238E27FC236}">
                <a16:creationId xmlns:a16="http://schemas.microsoft.com/office/drawing/2014/main" id="{CF191D58-221D-4DEF-9282-B36A41BE4404}"/>
              </a:ext>
            </a:extLst>
          </p:cNvPr>
          <p:cNvSpPr/>
          <p:nvPr/>
        </p:nvSpPr>
        <p:spPr>
          <a:xfrm>
            <a:off x="898902" y="2646831"/>
            <a:ext cx="539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
        <p:nvSpPr>
          <p:cNvPr id="7" name="Rectangle 6">
            <a:extLst>
              <a:ext uri="{FF2B5EF4-FFF2-40B4-BE49-F238E27FC236}">
                <a16:creationId xmlns:a16="http://schemas.microsoft.com/office/drawing/2014/main" id="{E167F70A-281B-4A74-AEF2-B72E6C8803D4}"/>
              </a:ext>
            </a:extLst>
          </p:cNvPr>
          <p:cNvSpPr/>
          <p:nvPr/>
        </p:nvSpPr>
        <p:spPr>
          <a:xfrm>
            <a:off x="3980482" y="1957024"/>
            <a:ext cx="539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8" name="Rectangle 7">
            <a:extLst>
              <a:ext uri="{FF2B5EF4-FFF2-40B4-BE49-F238E27FC236}">
                <a16:creationId xmlns:a16="http://schemas.microsoft.com/office/drawing/2014/main" id="{CCBEF9BF-4E54-4547-8378-51BE6B1187E7}"/>
              </a:ext>
            </a:extLst>
          </p:cNvPr>
          <p:cNvSpPr/>
          <p:nvPr/>
        </p:nvSpPr>
        <p:spPr>
          <a:xfrm>
            <a:off x="5846969" y="1046347"/>
            <a:ext cx="266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 2 = </a:t>
            </a:r>
          </a:p>
        </p:txBody>
      </p:sp>
      <p:sp>
        <p:nvSpPr>
          <p:cNvPr id="9" name="Rectangle 8">
            <a:extLst>
              <a:ext uri="{FF2B5EF4-FFF2-40B4-BE49-F238E27FC236}">
                <a16:creationId xmlns:a16="http://schemas.microsoft.com/office/drawing/2014/main" id="{72659F16-F311-444D-962A-6D235642C6F8}"/>
              </a:ext>
            </a:extLst>
          </p:cNvPr>
          <p:cNvSpPr/>
          <p:nvPr/>
        </p:nvSpPr>
        <p:spPr>
          <a:xfrm>
            <a:off x="7096483" y="1046346"/>
            <a:ext cx="31330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degrees colder</a:t>
            </a:r>
          </a:p>
        </p:txBody>
      </p:sp>
      <p:grpSp>
        <p:nvGrpSpPr>
          <p:cNvPr id="10" name="Group 9">
            <a:extLst>
              <a:ext uri="{FF2B5EF4-FFF2-40B4-BE49-F238E27FC236}">
                <a16:creationId xmlns:a16="http://schemas.microsoft.com/office/drawing/2014/main" id="{B091E0AD-B0DB-48B9-97A9-5B316225AB20}"/>
              </a:ext>
            </a:extLst>
          </p:cNvPr>
          <p:cNvGrpSpPr/>
          <p:nvPr/>
        </p:nvGrpSpPr>
        <p:grpSpPr>
          <a:xfrm>
            <a:off x="7978438" y="5053092"/>
            <a:ext cx="446956" cy="492950"/>
            <a:chOff x="3878038" y="928777"/>
            <a:chExt cx="446956" cy="492950"/>
          </a:xfrm>
        </p:grpSpPr>
        <p:cxnSp>
          <p:nvCxnSpPr>
            <p:cNvPr id="11" name="Straight Connector 10">
              <a:extLst>
                <a:ext uri="{FF2B5EF4-FFF2-40B4-BE49-F238E27FC236}">
                  <a16:creationId xmlns:a16="http://schemas.microsoft.com/office/drawing/2014/main" id="{3AE69406-F39F-47AF-B3E1-329B1007CA70}"/>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6ADBE66-E022-4BD9-8EB2-8D4E61D4C893}"/>
                </a:ext>
              </a:extLst>
            </p:cNvPr>
            <p:cNvSpPr txBox="1"/>
            <p:nvPr/>
          </p:nvSpPr>
          <p:spPr>
            <a:xfrm>
              <a:off x="3878038" y="1021617"/>
              <a:ext cx="446956"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3" name="Group 12">
            <a:extLst>
              <a:ext uri="{FF2B5EF4-FFF2-40B4-BE49-F238E27FC236}">
                <a16:creationId xmlns:a16="http://schemas.microsoft.com/office/drawing/2014/main" id="{863B76A4-9C00-48B5-AADE-734EAAA2E546}"/>
              </a:ext>
            </a:extLst>
          </p:cNvPr>
          <p:cNvGrpSpPr/>
          <p:nvPr/>
        </p:nvGrpSpPr>
        <p:grpSpPr>
          <a:xfrm>
            <a:off x="7080309" y="5048788"/>
            <a:ext cx="197768" cy="494964"/>
            <a:chOff x="7000776" y="926763"/>
            <a:chExt cx="197768" cy="494964"/>
          </a:xfrm>
        </p:grpSpPr>
        <p:cxnSp>
          <p:nvCxnSpPr>
            <p:cNvPr id="14" name="Straight Connector 13">
              <a:extLst>
                <a:ext uri="{FF2B5EF4-FFF2-40B4-BE49-F238E27FC236}">
                  <a16:creationId xmlns:a16="http://schemas.microsoft.com/office/drawing/2014/main" id="{50DCCEFB-BF61-492E-B60F-0E2B41B8597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269E3A91-53EE-4E66-9E26-33D6B46A4D6F}"/>
                </a:ext>
              </a:extLst>
            </p:cNvPr>
            <p:cNvGrpSpPr/>
            <p:nvPr/>
          </p:nvGrpSpPr>
          <p:grpSpPr>
            <a:xfrm>
              <a:off x="7000776" y="928608"/>
              <a:ext cx="197768" cy="493119"/>
              <a:chOff x="7000776" y="928608"/>
              <a:chExt cx="197768" cy="493119"/>
            </a:xfrm>
          </p:grpSpPr>
          <p:sp>
            <p:nvSpPr>
              <p:cNvPr id="16" name="TextBox 15">
                <a:extLst>
                  <a:ext uri="{FF2B5EF4-FFF2-40B4-BE49-F238E27FC236}">
                    <a16:creationId xmlns:a16="http://schemas.microsoft.com/office/drawing/2014/main" id="{59FDD5E3-0129-4331-B919-5D514F6026E9}"/>
                  </a:ext>
                </a:extLst>
              </p:cNvPr>
              <p:cNvSpPr txBox="1"/>
              <p:nvPr/>
            </p:nvSpPr>
            <p:spPr>
              <a:xfrm>
                <a:off x="7000776" y="1021617"/>
                <a:ext cx="19776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7" name="Straight Connector 16">
                <a:extLst>
                  <a:ext uri="{FF2B5EF4-FFF2-40B4-BE49-F238E27FC236}">
                    <a16:creationId xmlns:a16="http://schemas.microsoft.com/office/drawing/2014/main" id="{252B992A-87AB-4177-AFE8-AD6E77871CDE}"/>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8" name="Group 91">
            <a:extLst>
              <a:ext uri="{FF2B5EF4-FFF2-40B4-BE49-F238E27FC236}">
                <a16:creationId xmlns:a16="http://schemas.microsoft.com/office/drawing/2014/main" id="{498C3E85-A4D5-4B35-AFE3-9847A6D04A8B}"/>
              </a:ext>
            </a:extLst>
          </p:cNvPr>
          <p:cNvGrpSpPr/>
          <p:nvPr/>
        </p:nvGrpSpPr>
        <p:grpSpPr>
          <a:xfrm flipH="1">
            <a:off x="7246461" y="4574810"/>
            <a:ext cx="904715" cy="479154"/>
            <a:chOff x="7395283" y="5821043"/>
            <a:chExt cx="205894" cy="512761"/>
          </a:xfrm>
        </p:grpSpPr>
        <p:sp>
          <p:nvSpPr>
            <p:cNvPr id="19" name="Freeform 11">
              <a:extLst>
                <a:ext uri="{FF2B5EF4-FFF2-40B4-BE49-F238E27FC236}">
                  <a16:creationId xmlns:a16="http://schemas.microsoft.com/office/drawing/2014/main" id="{3E09DFAF-D0B4-49E4-B853-3DE6B831BB5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0" name="Rectangle 19">
              <a:extLst>
                <a:ext uri="{FF2B5EF4-FFF2-40B4-BE49-F238E27FC236}">
                  <a16:creationId xmlns:a16="http://schemas.microsoft.com/office/drawing/2014/main" id="{64D43069-174F-40CB-A8D3-C73D81ABB576}"/>
                </a:ext>
              </a:extLst>
            </p:cNvPr>
            <p:cNvSpPr/>
            <p:nvPr/>
          </p:nvSpPr>
          <p:spPr>
            <a:xfrm>
              <a:off x="7426729" y="5821043"/>
              <a:ext cx="119851" cy="395236"/>
            </a:xfrm>
            <a:prstGeom prst="rect">
              <a:avLst/>
            </a:prstGeom>
          </p:spPr>
          <p:txBody>
            <a:bodyPr wrap="square">
              <a:spAutoFit/>
            </a:bodyPr>
            <a:lstStyle/>
            <a:p>
              <a:r>
                <a:rPr lang="en-GB" b="1" dirty="0">
                  <a:solidFill>
                    <a:srgbClr val="002060"/>
                  </a:solidFill>
                </a:rPr>
                <a:t>-4</a:t>
              </a:r>
            </a:p>
          </p:txBody>
        </p:sp>
      </p:grpSp>
      <p:cxnSp>
        <p:nvCxnSpPr>
          <p:cNvPr id="21" name="Straight Connector 20">
            <a:extLst>
              <a:ext uri="{FF2B5EF4-FFF2-40B4-BE49-F238E27FC236}">
                <a16:creationId xmlns:a16="http://schemas.microsoft.com/office/drawing/2014/main" id="{03807565-8229-4992-A93A-90C1B9196274}"/>
              </a:ext>
            </a:extLst>
          </p:cNvPr>
          <p:cNvCxnSpPr>
            <a:cxnSpLocks/>
          </p:cNvCxnSpPr>
          <p:nvPr/>
        </p:nvCxnSpPr>
        <p:spPr>
          <a:xfrm>
            <a:off x="6013266" y="5038911"/>
            <a:ext cx="2855937" cy="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2" name="Group 91">
            <a:extLst>
              <a:ext uri="{FF2B5EF4-FFF2-40B4-BE49-F238E27FC236}">
                <a16:creationId xmlns:a16="http://schemas.microsoft.com/office/drawing/2014/main" id="{B3415176-876A-443B-91AB-56B97BB7B265}"/>
              </a:ext>
            </a:extLst>
          </p:cNvPr>
          <p:cNvGrpSpPr/>
          <p:nvPr/>
        </p:nvGrpSpPr>
        <p:grpSpPr>
          <a:xfrm flipH="1">
            <a:off x="6343842" y="4571250"/>
            <a:ext cx="880880" cy="479154"/>
            <a:chOff x="7395283" y="5821043"/>
            <a:chExt cx="205894" cy="512761"/>
          </a:xfrm>
        </p:grpSpPr>
        <p:sp>
          <p:nvSpPr>
            <p:cNvPr id="23" name="Freeform 11">
              <a:extLst>
                <a:ext uri="{FF2B5EF4-FFF2-40B4-BE49-F238E27FC236}">
                  <a16:creationId xmlns:a16="http://schemas.microsoft.com/office/drawing/2014/main" id="{F3DA1E5F-141A-4950-9F4D-0E5DDC5695EA}"/>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4" name="Rectangle 23">
              <a:extLst>
                <a:ext uri="{FF2B5EF4-FFF2-40B4-BE49-F238E27FC236}">
                  <a16:creationId xmlns:a16="http://schemas.microsoft.com/office/drawing/2014/main" id="{175D2586-2649-40B5-8570-378BAE4A287F}"/>
                </a:ext>
              </a:extLst>
            </p:cNvPr>
            <p:cNvSpPr/>
            <p:nvPr/>
          </p:nvSpPr>
          <p:spPr>
            <a:xfrm>
              <a:off x="7426137" y="5821043"/>
              <a:ext cx="120353" cy="395236"/>
            </a:xfrm>
            <a:prstGeom prst="rect">
              <a:avLst/>
            </a:prstGeom>
          </p:spPr>
          <p:txBody>
            <a:bodyPr wrap="square">
              <a:spAutoFit/>
            </a:bodyPr>
            <a:lstStyle/>
            <a:p>
              <a:r>
                <a:rPr lang="en-GB" b="1" dirty="0">
                  <a:solidFill>
                    <a:srgbClr val="002060"/>
                  </a:solidFill>
                </a:rPr>
                <a:t>-3</a:t>
              </a:r>
            </a:p>
          </p:txBody>
        </p:sp>
      </p:grpSp>
      <p:grpSp>
        <p:nvGrpSpPr>
          <p:cNvPr id="25" name="Group 24">
            <a:extLst>
              <a:ext uri="{FF2B5EF4-FFF2-40B4-BE49-F238E27FC236}">
                <a16:creationId xmlns:a16="http://schemas.microsoft.com/office/drawing/2014/main" id="{ACEA0BDB-A7FA-4CA8-9C91-126962836C79}"/>
              </a:ext>
            </a:extLst>
          </p:cNvPr>
          <p:cNvGrpSpPr/>
          <p:nvPr/>
        </p:nvGrpSpPr>
        <p:grpSpPr>
          <a:xfrm>
            <a:off x="6123277" y="5045972"/>
            <a:ext cx="393056" cy="494964"/>
            <a:chOff x="6941306" y="926763"/>
            <a:chExt cx="393056" cy="494964"/>
          </a:xfrm>
        </p:grpSpPr>
        <p:cxnSp>
          <p:nvCxnSpPr>
            <p:cNvPr id="26" name="Straight Connector 25">
              <a:extLst>
                <a:ext uri="{FF2B5EF4-FFF2-40B4-BE49-F238E27FC236}">
                  <a16:creationId xmlns:a16="http://schemas.microsoft.com/office/drawing/2014/main" id="{1426BC5B-B8A5-47CE-A318-066ACBA7F51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2A12500-701B-4791-9D1E-F8597138E89E}"/>
                </a:ext>
              </a:extLst>
            </p:cNvPr>
            <p:cNvGrpSpPr/>
            <p:nvPr/>
          </p:nvGrpSpPr>
          <p:grpSpPr>
            <a:xfrm>
              <a:off x="6941306" y="928608"/>
              <a:ext cx="393056" cy="493119"/>
              <a:chOff x="6941306" y="928608"/>
              <a:chExt cx="393056" cy="493119"/>
            </a:xfrm>
          </p:grpSpPr>
          <p:sp>
            <p:nvSpPr>
              <p:cNvPr id="28" name="TextBox 27">
                <a:extLst>
                  <a:ext uri="{FF2B5EF4-FFF2-40B4-BE49-F238E27FC236}">
                    <a16:creationId xmlns:a16="http://schemas.microsoft.com/office/drawing/2014/main" id="{5582A09B-0258-449E-98B8-429849C1C321}"/>
                  </a:ext>
                </a:extLst>
              </p:cNvPr>
              <p:cNvSpPr txBox="1"/>
              <p:nvPr/>
            </p:nvSpPr>
            <p:spPr>
              <a:xfrm>
                <a:off x="6941306" y="102161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9" name="Straight Connector 28">
                <a:extLst>
                  <a:ext uri="{FF2B5EF4-FFF2-40B4-BE49-F238E27FC236}">
                    <a16:creationId xmlns:a16="http://schemas.microsoft.com/office/drawing/2014/main" id="{1F299539-8D8D-4CD7-8F4F-D98767711A1B}"/>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sp>
        <p:nvSpPr>
          <p:cNvPr id="30" name="Oval 29">
            <a:extLst>
              <a:ext uri="{FF2B5EF4-FFF2-40B4-BE49-F238E27FC236}">
                <a16:creationId xmlns:a16="http://schemas.microsoft.com/office/drawing/2014/main" id="{6F2734BD-0F3A-4DEA-9217-D3377BAAD0CF}"/>
              </a:ext>
            </a:extLst>
          </p:cNvPr>
          <p:cNvSpPr/>
          <p:nvPr/>
        </p:nvSpPr>
        <p:spPr>
          <a:xfrm>
            <a:off x="8075460" y="487546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8778DF5C-09DF-4724-B149-C1C1B7109125}"/>
              </a:ext>
            </a:extLst>
          </p:cNvPr>
          <p:cNvSpPr/>
          <p:nvPr/>
        </p:nvSpPr>
        <p:spPr>
          <a:xfrm>
            <a:off x="5852400" y="3873762"/>
            <a:ext cx="266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 7 = </a:t>
            </a:r>
          </a:p>
        </p:txBody>
      </p:sp>
      <p:sp>
        <p:nvSpPr>
          <p:cNvPr id="32" name="Rectangle 31">
            <a:extLst>
              <a:ext uri="{FF2B5EF4-FFF2-40B4-BE49-F238E27FC236}">
                <a16:creationId xmlns:a16="http://schemas.microsoft.com/office/drawing/2014/main" id="{E959DE38-684B-4970-A8D5-93CFD7C74694}"/>
              </a:ext>
            </a:extLst>
          </p:cNvPr>
          <p:cNvSpPr/>
          <p:nvPr/>
        </p:nvSpPr>
        <p:spPr>
          <a:xfrm>
            <a:off x="7142858" y="3873761"/>
            <a:ext cx="31330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degrees</a:t>
            </a:r>
          </a:p>
        </p:txBody>
      </p:sp>
    </p:spTree>
    <p:extLst>
      <p:ext uri="{BB962C8B-B14F-4D97-AF65-F5344CB8AC3E}">
        <p14:creationId xmlns:p14="http://schemas.microsoft.com/office/powerpoint/2010/main" val="3871611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childTnLst>
                    </p:cTn>
                  </p:par>
                  <p:par>
                    <p:cTn id="36" fill="hold">
                      <p:stCondLst>
                        <p:cond delay="indefinite"/>
                      </p:stCondLst>
                      <p:childTnLst>
                        <p:par>
                          <p:cTn id="37" fill="hold">
                            <p:stCondLst>
                              <p:cond delay="0"/>
                            </p:stCondLst>
                            <p:childTnLst>
                              <p:par>
                                <p:cTn id="38" presetID="37" presetClass="path" presetSubtype="0" accel="50000" decel="50000" fill="hold" grpId="1" nodeType="clickEffect">
                                  <p:stCondLst>
                                    <p:cond delay="0"/>
                                  </p:stCondLst>
                                  <p:childTnLst>
                                    <p:animMotion origin="layout" path="M 1.04167E-6 -3.33333E-6 L -0.01992 -0.03796 C -0.02396 -0.04629 -0.03008 -0.05069 -0.03685 -0.05069 C -0.04427 -0.05069 -0.05013 -0.04629 -0.05417 -0.03796 L -0.07383 -3.33333E-6 " pathEditMode="relative" rAng="0" ptsTypes="AAAAA">
                                      <p:cBhvr>
                                        <p:cTn id="39" dur="1000" fill="hold"/>
                                        <p:tgtEl>
                                          <p:spTgt spid="30"/>
                                        </p:tgtEl>
                                        <p:attrNameLst>
                                          <p:attrName>ppt_x</p:attrName>
                                          <p:attrName>ppt_y</p:attrName>
                                        </p:attrNameLst>
                                      </p:cBhvr>
                                      <p:rCtr x="-3698" y="-2546"/>
                                    </p:animMotion>
                                  </p:childTnLst>
                                </p:cTn>
                              </p:par>
                            </p:childTnLst>
                          </p:cTn>
                        </p:par>
                        <p:par>
                          <p:cTn id="40" fill="hold">
                            <p:stCondLst>
                              <p:cond delay="1000"/>
                            </p:stCondLst>
                            <p:childTnLst>
                              <p:par>
                                <p:cTn id="41" presetID="17" presetClass="entr" presetSubtype="2" fill="hold" nodeType="after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p:cTn id="43" dur="500" fill="hold"/>
                                        <p:tgtEl>
                                          <p:spTgt spid="18"/>
                                        </p:tgtEl>
                                        <p:attrNameLst>
                                          <p:attrName>ppt_x</p:attrName>
                                        </p:attrNameLst>
                                      </p:cBhvr>
                                      <p:tavLst>
                                        <p:tav tm="0">
                                          <p:val>
                                            <p:strVal val="#ppt_x+#ppt_w/2"/>
                                          </p:val>
                                        </p:tav>
                                        <p:tav tm="100000">
                                          <p:val>
                                            <p:strVal val="#ppt_x"/>
                                          </p:val>
                                        </p:tav>
                                      </p:tavLst>
                                    </p:anim>
                                    <p:anim calcmode="lin" valueType="num">
                                      <p:cBhvr>
                                        <p:cTn id="44" dur="500" fill="hold"/>
                                        <p:tgtEl>
                                          <p:spTgt spid="18"/>
                                        </p:tgtEl>
                                        <p:attrNameLst>
                                          <p:attrName>ppt_y</p:attrName>
                                        </p:attrNameLst>
                                      </p:cBhvr>
                                      <p:tavLst>
                                        <p:tav tm="0">
                                          <p:val>
                                            <p:strVal val="#ppt_y"/>
                                          </p:val>
                                        </p:tav>
                                        <p:tav tm="100000">
                                          <p:val>
                                            <p:strVal val="#ppt_y"/>
                                          </p:val>
                                        </p:tav>
                                      </p:tavLst>
                                    </p:anim>
                                    <p:anim calcmode="lin" valueType="num">
                                      <p:cBhvr>
                                        <p:cTn id="45" dur="500" fill="hold"/>
                                        <p:tgtEl>
                                          <p:spTgt spid="18"/>
                                        </p:tgtEl>
                                        <p:attrNameLst>
                                          <p:attrName>ppt_w</p:attrName>
                                        </p:attrNameLst>
                                      </p:cBhvr>
                                      <p:tavLst>
                                        <p:tav tm="0">
                                          <p:val>
                                            <p:fltVal val="0"/>
                                          </p:val>
                                        </p:tav>
                                        <p:tav tm="100000">
                                          <p:val>
                                            <p:strVal val="#ppt_w"/>
                                          </p:val>
                                        </p:tav>
                                      </p:tavLst>
                                    </p:anim>
                                    <p:anim calcmode="lin" valueType="num">
                                      <p:cBhvr>
                                        <p:cTn id="46" dur="500" fill="hold"/>
                                        <p:tgtEl>
                                          <p:spTgt spid="18"/>
                                        </p:tgtEl>
                                        <p:attrNameLst>
                                          <p:attrName>ppt_h</p:attrName>
                                        </p:attrNameLst>
                                      </p:cBhvr>
                                      <p:tavLst>
                                        <p:tav tm="0">
                                          <p:val>
                                            <p:strVal val="#ppt_h"/>
                                          </p:val>
                                        </p:tav>
                                        <p:tav tm="100000">
                                          <p:val>
                                            <p:strVal val="#ppt_h"/>
                                          </p:val>
                                        </p:tav>
                                      </p:tavLst>
                                    </p:anim>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par>
                    <p:cTn id="52" fill="hold">
                      <p:stCondLst>
                        <p:cond delay="indefinite"/>
                      </p:stCondLst>
                      <p:childTnLst>
                        <p:par>
                          <p:cTn id="53" fill="hold">
                            <p:stCondLst>
                              <p:cond delay="0"/>
                            </p:stCondLst>
                            <p:childTnLst>
                              <p:par>
                                <p:cTn id="54" presetID="37" presetClass="path" presetSubtype="0" accel="50000" decel="50000" fill="hold" grpId="2" nodeType="clickEffect">
                                  <p:stCondLst>
                                    <p:cond delay="0"/>
                                  </p:stCondLst>
                                  <p:childTnLst>
                                    <p:animMotion origin="layout" path="M -0.07383 -3.33333E-6 L -0.09349 -0.03773 C -0.0974 -0.04606 -0.10378 -0.05023 -0.1099 -0.05023 C -0.11732 -0.05023 -0.12292 -0.04606 -0.12695 -0.03773 L -0.14609 -3.33333E-6 " pathEditMode="relative" rAng="0" ptsTypes="AAAAA">
                                      <p:cBhvr>
                                        <p:cTn id="55" dur="1000" fill="hold"/>
                                        <p:tgtEl>
                                          <p:spTgt spid="30"/>
                                        </p:tgtEl>
                                        <p:attrNameLst>
                                          <p:attrName>ppt_x</p:attrName>
                                          <p:attrName>ppt_y</p:attrName>
                                        </p:attrNameLst>
                                      </p:cBhvr>
                                      <p:rCtr x="-3620" y="-2523"/>
                                    </p:animMotion>
                                  </p:childTnLst>
                                </p:cTn>
                              </p:par>
                            </p:childTnLst>
                          </p:cTn>
                        </p:par>
                        <p:par>
                          <p:cTn id="56" fill="hold">
                            <p:stCondLst>
                              <p:cond delay="1000"/>
                            </p:stCondLst>
                            <p:childTnLst>
                              <p:par>
                                <p:cTn id="57" presetID="17" presetClass="entr" presetSubtype="2" fill="hold" nodeType="afterEffect">
                                  <p:stCondLst>
                                    <p:cond delay="0"/>
                                  </p:stCondLst>
                                  <p:childTnLst>
                                    <p:set>
                                      <p:cBhvr>
                                        <p:cTn id="58" dur="1" fill="hold">
                                          <p:stCondLst>
                                            <p:cond delay="0"/>
                                          </p:stCondLst>
                                        </p:cTn>
                                        <p:tgtEl>
                                          <p:spTgt spid="22"/>
                                        </p:tgtEl>
                                        <p:attrNameLst>
                                          <p:attrName>style.visibility</p:attrName>
                                        </p:attrNameLst>
                                      </p:cBhvr>
                                      <p:to>
                                        <p:strVal val="visible"/>
                                      </p:to>
                                    </p:set>
                                    <p:anim calcmode="lin" valueType="num">
                                      <p:cBhvr>
                                        <p:cTn id="59" dur="500" fill="hold"/>
                                        <p:tgtEl>
                                          <p:spTgt spid="22"/>
                                        </p:tgtEl>
                                        <p:attrNameLst>
                                          <p:attrName>ppt_x</p:attrName>
                                        </p:attrNameLst>
                                      </p:cBhvr>
                                      <p:tavLst>
                                        <p:tav tm="0">
                                          <p:val>
                                            <p:strVal val="#ppt_x+#ppt_w/2"/>
                                          </p:val>
                                        </p:tav>
                                        <p:tav tm="100000">
                                          <p:val>
                                            <p:strVal val="#ppt_x"/>
                                          </p:val>
                                        </p:tav>
                                      </p:tavLst>
                                    </p:anim>
                                    <p:anim calcmode="lin" valueType="num">
                                      <p:cBhvr>
                                        <p:cTn id="60" dur="500" fill="hold"/>
                                        <p:tgtEl>
                                          <p:spTgt spid="22"/>
                                        </p:tgtEl>
                                        <p:attrNameLst>
                                          <p:attrName>ppt_y</p:attrName>
                                        </p:attrNameLst>
                                      </p:cBhvr>
                                      <p:tavLst>
                                        <p:tav tm="0">
                                          <p:val>
                                            <p:strVal val="#ppt_y"/>
                                          </p:val>
                                        </p:tav>
                                        <p:tav tm="100000">
                                          <p:val>
                                            <p:strVal val="#ppt_y"/>
                                          </p:val>
                                        </p:tav>
                                      </p:tavLst>
                                    </p:anim>
                                    <p:anim calcmode="lin" valueType="num">
                                      <p:cBhvr>
                                        <p:cTn id="61" dur="500" fill="hold"/>
                                        <p:tgtEl>
                                          <p:spTgt spid="22"/>
                                        </p:tgtEl>
                                        <p:attrNameLst>
                                          <p:attrName>ppt_w</p:attrName>
                                        </p:attrNameLst>
                                      </p:cBhvr>
                                      <p:tavLst>
                                        <p:tav tm="0">
                                          <p:val>
                                            <p:fltVal val="0"/>
                                          </p:val>
                                        </p:tav>
                                        <p:tav tm="100000">
                                          <p:val>
                                            <p:strVal val="#ppt_w"/>
                                          </p:val>
                                        </p:tav>
                                      </p:tavLst>
                                    </p:anim>
                                    <p:anim calcmode="lin" valueType="num">
                                      <p:cBhvr>
                                        <p:cTn id="62" dur="500" fill="hold"/>
                                        <p:tgtEl>
                                          <p:spTgt spid="22"/>
                                        </p:tgtEl>
                                        <p:attrNameLst>
                                          <p:attrName>ppt_h</p:attrName>
                                        </p:attrNameLst>
                                      </p:cBhvr>
                                      <p:tavLst>
                                        <p:tav tm="0">
                                          <p:val>
                                            <p:strVal val="#ppt_h"/>
                                          </p:val>
                                        </p:tav>
                                        <p:tav tm="100000">
                                          <p:val>
                                            <p:strVal val="#ppt_h"/>
                                          </p:val>
                                        </p:tav>
                                      </p:tavLst>
                                    </p:anim>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fade">
                                      <p:cBhvr>
                                        <p:cTn id="72" dur="500"/>
                                        <p:tgtEl>
                                          <p:spTgt spid="3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30" grpId="0" animBg="1"/>
      <p:bldP spid="30" grpId="1" animBg="1"/>
      <p:bldP spid="30" grpId="2" animBg="1"/>
      <p:bldP spid="31" grpId="0"/>
      <p:bldP spid="32"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212100" cy="1569660"/>
          </a:xfrm>
          <a:prstGeom prst="rect">
            <a:avLst/>
          </a:prstGeom>
        </p:spPr>
        <p:txBody>
          <a:bodyPr wrap="square">
            <a:spAutoFit/>
          </a:bodyPr>
          <a:lstStyle/>
          <a:p>
            <a:r>
              <a:rPr lang="en-GB" sz="3200" b="1" dirty="0"/>
              <a:t>Here is a Venn diagram for sorting numbers. </a:t>
            </a:r>
          </a:p>
          <a:p>
            <a:r>
              <a:rPr lang="en-GB" sz="3200" b="1" dirty="0"/>
              <a:t>Write each number in its correct place on the diagram. </a:t>
            </a:r>
          </a:p>
          <a:p>
            <a:r>
              <a:rPr lang="en-GB" sz="3200" dirty="0"/>
              <a:t>          10          11          12          13</a:t>
            </a:r>
          </a:p>
        </p:txBody>
      </p:sp>
      <p:pic>
        <p:nvPicPr>
          <p:cNvPr id="3" name="Picture 2">
            <a:extLst>
              <a:ext uri="{FF2B5EF4-FFF2-40B4-BE49-F238E27FC236}">
                <a16:creationId xmlns:a16="http://schemas.microsoft.com/office/drawing/2014/main" id="{ECBB48BD-A590-4F2C-934F-ECB31AF618FC}"/>
              </a:ext>
            </a:extLst>
          </p:cNvPr>
          <p:cNvPicPr>
            <a:picLocks noChangeAspect="1"/>
          </p:cNvPicPr>
          <p:nvPr/>
        </p:nvPicPr>
        <p:blipFill>
          <a:blip r:embed="rId3"/>
          <a:stretch>
            <a:fillRect/>
          </a:stretch>
        </p:blipFill>
        <p:spPr>
          <a:xfrm>
            <a:off x="558238" y="1876352"/>
            <a:ext cx="5997307" cy="4217648"/>
          </a:xfrm>
          <a:prstGeom prst="rect">
            <a:avLst/>
          </a:prstGeom>
        </p:spPr>
      </p:pic>
      <p:sp>
        <p:nvSpPr>
          <p:cNvPr id="5" name="Rectangle 4">
            <a:extLst>
              <a:ext uri="{FF2B5EF4-FFF2-40B4-BE49-F238E27FC236}">
                <a16:creationId xmlns:a16="http://schemas.microsoft.com/office/drawing/2014/main" id="{3D37B3A1-87D4-4B9E-87E0-681F36EFEC69}"/>
              </a:ext>
            </a:extLst>
          </p:cNvPr>
          <p:cNvSpPr/>
          <p:nvPr/>
        </p:nvSpPr>
        <p:spPr>
          <a:xfrm>
            <a:off x="4331290" y="3113529"/>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a:t>
            </a:r>
          </a:p>
        </p:txBody>
      </p:sp>
      <p:sp>
        <p:nvSpPr>
          <p:cNvPr id="6" name="Rectangle 5">
            <a:extLst>
              <a:ext uri="{FF2B5EF4-FFF2-40B4-BE49-F238E27FC236}">
                <a16:creationId xmlns:a16="http://schemas.microsoft.com/office/drawing/2014/main" id="{4B7702A9-C2D9-4A39-988F-C3BE33F9D8CB}"/>
              </a:ext>
            </a:extLst>
          </p:cNvPr>
          <p:cNvSpPr/>
          <p:nvPr/>
        </p:nvSpPr>
        <p:spPr>
          <a:xfrm>
            <a:off x="5731218" y="2661018"/>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11</a:t>
            </a:r>
          </a:p>
        </p:txBody>
      </p:sp>
      <p:sp>
        <p:nvSpPr>
          <p:cNvPr id="7" name="Rectangle 6">
            <a:extLst>
              <a:ext uri="{FF2B5EF4-FFF2-40B4-BE49-F238E27FC236}">
                <a16:creationId xmlns:a16="http://schemas.microsoft.com/office/drawing/2014/main" id="{76B3D20D-15FE-4868-80D8-32CEAA419C48}"/>
              </a:ext>
            </a:extLst>
          </p:cNvPr>
          <p:cNvSpPr/>
          <p:nvPr/>
        </p:nvSpPr>
        <p:spPr>
          <a:xfrm>
            <a:off x="2275063" y="4006136"/>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12</a:t>
            </a:r>
          </a:p>
        </p:txBody>
      </p:sp>
      <p:sp>
        <p:nvSpPr>
          <p:cNvPr id="8" name="Rectangle 7">
            <a:extLst>
              <a:ext uri="{FF2B5EF4-FFF2-40B4-BE49-F238E27FC236}">
                <a16:creationId xmlns:a16="http://schemas.microsoft.com/office/drawing/2014/main" id="{3EFCF22B-3AB8-453F-8FB6-CEA4E24F463E}"/>
              </a:ext>
            </a:extLst>
          </p:cNvPr>
          <p:cNvSpPr/>
          <p:nvPr/>
        </p:nvSpPr>
        <p:spPr>
          <a:xfrm>
            <a:off x="5673701" y="4771172"/>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13</a:t>
            </a:r>
          </a:p>
        </p:txBody>
      </p:sp>
    </p:spTree>
    <p:extLst>
      <p:ext uri="{BB962C8B-B14F-4D97-AF65-F5344CB8AC3E}">
        <p14:creationId xmlns:p14="http://schemas.microsoft.com/office/powerpoint/2010/main" val="2178774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146252"/>
            <a:ext cx="11969622" cy="584775"/>
          </a:xfrm>
          <a:prstGeom prst="rect">
            <a:avLst/>
          </a:prstGeom>
        </p:spPr>
        <p:txBody>
          <a:bodyPr wrap="square">
            <a:spAutoFit/>
          </a:bodyPr>
          <a:lstStyle/>
          <a:p>
            <a:r>
              <a:rPr lang="en-US" sz="3200" b="1" dirty="0"/>
              <a:t>Circle the two fractions that are greater than</a:t>
            </a:r>
            <a:endParaRPr lang="en-US" sz="2800" dirty="0"/>
          </a:p>
        </p:txBody>
      </p:sp>
      <p:pic>
        <p:nvPicPr>
          <p:cNvPr id="3" name="Picture 2">
            <a:extLst>
              <a:ext uri="{FF2B5EF4-FFF2-40B4-BE49-F238E27FC236}">
                <a16:creationId xmlns:a16="http://schemas.microsoft.com/office/drawing/2014/main" id="{07AD149F-B79F-47E5-B95B-F44110A970B7}"/>
              </a:ext>
            </a:extLst>
          </p:cNvPr>
          <p:cNvPicPr>
            <a:picLocks noChangeAspect="1"/>
          </p:cNvPicPr>
          <p:nvPr/>
        </p:nvPicPr>
        <p:blipFill>
          <a:blip r:embed="rId3"/>
          <a:stretch>
            <a:fillRect/>
          </a:stretch>
        </p:blipFill>
        <p:spPr>
          <a:xfrm>
            <a:off x="1580852" y="1149055"/>
            <a:ext cx="8920163" cy="1136958"/>
          </a:xfrm>
          <a:prstGeom prst="rect">
            <a:avLst/>
          </a:prstGeom>
        </p:spPr>
      </p:pic>
      <p:sp>
        <p:nvSpPr>
          <p:cNvPr id="5" name="Rectangle 4">
            <a:extLst>
              <a:ext uri="{FF2B5EF4-FFF2-40B4-BE49-F238E27FC236}">
                <a16:creationId xmlns:a16="http://schemas.microsoft.com/office/drawing/2014/main" id="{0315C27C-DF5C-4280-A069-1231EF327286}"/>
              </a:ext>
            </a:extLst>
          </p:cNvPr>
          <p:cNvSpPr/>
          <p:nvPr/>
        </p:nvSpPr>
        <p:spPr>
          <a:xfrm>
            <a:off x="7697047" y="-4198"/>
            <a:ext cx="425004" cy="584775"/>
          </a:xfrm>
          <a:prstGeom prst="rect">
            <a:avLst/>
          </a:prstGeom>
        </p:spPr>
        <p:txBody>
          <a:bodyPr wrap="square">
            <a:spAutoFit/>
          </a:bodyPr>
          <a:lstStyle/>
          <a:p>
            <a:r>
              <a:rPr lang="en-US" sz="3200" b="1" dirty="0"/>
              <a:t>1</a:t>
            </a:r>
            <a:endParaRPr lang="en-GB" sz="3200" b="1" dirty="0"/>
          </a:p>
        </p:txBody>
      </p:sp>
      <p:sp>
        <p:nvSpPr>
          <p:cNvPr id="6" name="Rectangle 5">
            <a:extLst>
              <a:ext uri="{FF2B5EF4-FFF2-40B4-BE49-F238E27FC236}">
                <a16:creationId xmlns:a16="http://schemas.microsoft.com/office/drawing/2014/main" id="{DA08746A-49AE-41C3-AE0E-62611815173F}"/>
              </a:ext>
            </a:extLst>
          </p:cNvPr>
          <p:cNvSpPr/>
          <p:nvPr/>
        </p:nvSpPr>
        <p:spPr>
          <a:xfrm>
            <a:off x="7697047" y="355266"/>
            <a:ext cx="425004" cy="584775"/>
          </a:xfrm>
          <a:prstGeom prst="rect">
            <a:avLst/>
          </a:prstGeom>
        </p:spPr>
        <p:txBody>
          <a:bodyPr wrap="square">
            <a:spAutoFit/>
          </a:bodyPr>
          <a:lstStyle/>
          <a:p>
            <a:r>
              <a:rPr lang="en-US" sz="3200" b="1" dirty="0"/>
              <a:t>2</a:t>
            </a:r>
            <a:endParaRPr lang="en-GB" sz="3200" b="1" dirty="0"/>
          </a:p>
        </p:txBody>
      </p:sp>
      <p:cxnSp>
        <p:nvCxnSpPr>
          <p:cNvPr id="7" name="Straight Connector 6">
            <a:extLst>
              <a:ext uri="{FF2B5EF4-FFF2-40B4-BE49-F238E27FC236}">
                <a16:creationId xmlns:a16="http://schemas.microsoft.com/office/drawing/2014/main" id="{0CAB16CA-707F-4338-B60F-37E3E4EA2FB0}"/>
              </a:ext>
            </a:extLst>
          </p:cNvPr>
          <p:cNvCxnSpPr/>
          <p:nvPr/>
        </p:nvCxnSpPr>
        <p:spPr>
          <a:xfrm>
            <a:off x="7714016" y="472016"/>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8C21220-20E3-4BAE-8517-CCD2F1C3B0CC}"/>
              </a:ext>
            </a:extLst>
          </p:cNvPr>
          <p:cNvCxnSpPr>
            <a:cxnSpLocks/>
          </p:cNvCxnSpPr>
          <p:nvPr/>
        </p:nvCxnSpPr>
        <p:spPr>
          <a:xfrm>
            <a:off x="1222122" y="37550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C79D016-C5CD-4CD2-977D-401E42E85D6E}"/>
              </a:ext>
            </a:extLst>
          </p:cNvPr>
          <p:cNvCxnSpPr>
            <a:cxnSpLocks/>
          </p:cNvCxnSpPr>
          <p:nvPr/>
        </p:nvCxnSpPr>
        <p:spPr>
          <a:xfrm>
            <a:off x="2101352" y="37550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7DFEDCBD-0C66-4195-A217-8B8E3DFAE488}"/>
              </a:ext>
            </a:extLst>
          </p:cNvPr>
          <p:cNvSpPr txBox="1"/>
          <p:nvPr/>
        </p:nvSpPr>
        <p:spPr>
          <a:xfrm>
            <a:off x="1184749" y="32472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65AD458F-574A-41C7-9234-CEC253043E06}"/>
              </a:ext>
            </a:extLst>
          </p:cNvPr>
          <p:cNvSpPr txBox="1"/>
          <p:nvPr/>
        </p:nvSpPr>
        <p:spPr>
          <a:xfrm>
            <a:off x="1195315" y="36932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129A21F0-B736-4D9D-8811-098AEE73E738}"/>
              </a:ext>
            </a:extLst>
          </p:cNvPr>
          <p:cNvSpPr txBox="1"/>
          <p:nvPr/>
        </p:nvSpPr>
        <p:spPr>
          <a:xfrm>
            <a:off x="2081895" y="36932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AAA5D299-BC82-4BEB-89B8-2D79306E0FC9}"/>
              </a:ext>
            </a:extLst>
          </p:cNvPr>
          <p:cNvSpPr txBox="1"/>
          <p:nvPr/>
        </p:nvSpPr>
        <p:spPr>
          <a:xfrm>
            <a:off x="1654309" y="34395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BDDA268F-DAA8-4618-9D57-D3B9C95D85C1}"/>
              </a:ext>
            </a:extLst>
          </p:cNvPr>
          <p:cNvSpPr/>
          <p:nvPr/>
        </p:nvSpPr>
        <p:spPr>
          <a:xfrm rot="16200000">
            <a:off x="1473110" y="28390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2F9294C5-4331-4B74-B092-8EABA79C7ACF}"/>
              </a:ext>
            </a:extLst>
          </p:cNvPr>
          <p:cNvSpPr/>
          <p:nvPr/>
        </p:nvSpPr>
        <p:spPr>
          <a:xfrm rot="5400000">
            <a:off x="1462822" y="37726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E54B6DDB-7FE1-4045-A10B-EBDB9CF67345}"/>
              </a:ext>
            </a:extLst>
          </p:cNvPr>
          <p:cNvSpPr txBox="1"/>
          <p:nvPr/>
        </p:nvSpPr>
        <p:spPr>
          <a:xfrm>
            <a:off x="1580852" y="41941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43C1D933-D227-45CD-A38C-ECA247891DE7}"/>
              </a:ext>
            </a:extLst>
          </p:cNvPr>
          <p:cNvSpPr txBox="1"/>
          <p:nvPr/>
        </p:nvSpPr>
        <p:spPr>
          <a:xfrm>
            <a:off x="1566263" y="28932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54E4051C-FAF7-4E83-8718-BC3CE3805941}"/>
              </a:ext>
            </a:extLst>
          </p:cNvPr>
          <p:cNvSpPr txBox="1"/>
          <p:nvPr/>
        </p:nvSpPr>
        <p:spPr>
          <a:xfrm>
            <a:off x="2071296" y="32472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9" name="Straight Connector 18">
            <a:extLst>
              <a:ext uri="{FF2B5EF4-FFF2-40B4-BE49-F238E27FC236}">
                <a16:creationId xmlns:a16="http://schemas.microsoft.com/office/drawing/2014/main" id="{1E775FC5-2CA2-4AFE-994F-FC957ACC9D17}"/>
              </a:ext>
            </a:extLst>
          </p:cNvPr>
          <p:cNvCxnSpPr>
            <a:cxnSpLocks/>
          </p:cNvCxnSpPr>
          <p:nvPr/>
        </p:nvCxnSpPr>
        <p:spPr>
          <a:xfrm>
            <a:off x="3716495" y="376513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7D323A4-6FAD-4CD8-B5B7-CAF5FFF3F6E0}"/>
              </a:ext>
            </a:extLst>
          </p:cNvPr>
          <p:cNvCxnSpPr>
            <a:cxnSpLocks/>
          </p:cNvCxnSpPr>
          <p:nvPr/>
        </p:nvCxnSpPr>
        <p:spPr>
          <a:xfrm>
            <a:off x="4595725" y="3765138"/>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3F31A8C8-EB31-4655-98EC-DE2D12156382}"/>
              </a:ext>
            </a:extLst>
          </p:cNvPr>
          <p:cNvSpPr txBox="1"/>
          <p:nvPr/>
        </p:nvSpPr>
        <p:spPr>
          <a:xfrm>
            <a:off x="3679122" y="325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C2D1B767-0EF4-4AAD-9F02-880BB1888A0F}"/>
              </a:ext>
            </a:extLst>
          </p:cNvPr>
          <p:cNvSpPr txBox="1"/>
          <p:nvPr/>
        </p:nvSpPr>
        <p:spPr>
          <a:xfrm>
            <a:off x="3689688" y="370334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06BF90EF-137D-4CC1-BE04-B36CD7BA1F78}"/>
              </a:ext>
            </a:extLst>
          </p:cNvPr>
          <p:cNvSpPr txBox="1"/>
          <p:nvPr/>
        </p:nvSpPr>
        <p:spPr>
          <a:xfrm>
            <a:off x="4576268" y="3703346"/>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4" name="TextBox 23">
            <a:extLst>
              <a:ext uri="{FF2B5EF4-FFF2-40B4-BE49-F238E27FC236}">
                <a16:creationId xmlns:a16="http://schemas.microsoft.com/office/drawing/2014/main" id="{19A0DE33-C205-42CC-940E-8D5F99F26FB2}"/>
              </a:ext>
            </a:extLst>
          </p:cNvPr>
          <p:cNvSpPr txBox="1"/>
          <p:nvPr/>
        </p:nvSpPr>
        <p:spPr>
          <a:xfrm>
            <a:off x="4148682" y="344966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810922CE-7ED8-4618-9DC2-EA71D3851945}"/>
              </a:ext>
            </a:extLst>
          </p:cNvPr>
          <p:cNvSpPr/>
          <p:nvPr/>
        </p:nvSpPr>
        <p:spPr>
          <a:xfrm rot="16200000">
            <a:off x="4076748" y="2739812"/>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0D6EFFB4-71A8-436C-AEF3-8E3EC9185F7A}"/>
              </a:ext>
            </a:extLst>
          </p:cNvPr>
          <p:cNvSpPr/>
          <p:nvPr/>
        </p:nvSpPr>
        <p:spPr>
          <a:xfrm rot="5400000">
            <a:off x="4066460" y="3673467"/>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DAA1C38B-8153-43D5-998C-03304BC5DE21}"/>
              </a:ext>
            </a:extLst>
          </p:cNvPr>
          <p:cNvSpPr txBox="1"/>
          <p:nvPr/>
        </p:nvSpPr>
        <p:spPr>
          <a:xfrm>
            <a:off x="4220005" y="420420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710C2543-94C3-4E0A-B941-E3CBC8739B50}"/>
              </a:ext>
            </a:extLst>
          </p:cNvPr>
          <p:cNvSpPr txBox="1"/>
          <p:nvPr/>
        </p:nvSpPr>
        <p:spPr>
          <a:xfrm>
            <a:off x="4205416" y="2903364"/>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E47F4D96-5CFB-4C30-84BB-F0952379DE78}"/>
              </a:ext>
            </a:extLst>
          </p:cNvPr>
          <p:cNvSpPr txBox="1"/>
          <p:nvPr/>
        </p:nvSpPr>
        <p:spPr>
          <a:xfrm>
            <a:off x="4786649" y="3257304"/>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 name="Oval 3">
            <a:extLst>
              <a:ext uri="{FF2B5EF4-FFF2-40B4-BE49-F238E27FC236}">
                <a16:creationId xmlns:a16="http://schemas.microsoft.com/office/drawing/2014/main" id="{D0A481A9-C94C-46FC-B2D0-BFAF5A9C362E}"/>
              </a:ext>
            </a:extLst>
          </p:cNvPr>
          <p:cNvSpPr/>
          <p:nvPr/>
        </p:nvSpPr>
        <p:spPr>
          <a:xfrm>
            <a:off x="3938257" y="940041"/>
            <a:ext cx="1309029" cy="151728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8CB3EDA5-FD45-47A1-8E08-9B9D0B23114A}"/>
              </a:ext>
            </a:extLst>
          </p:cNvPr>
          <p:cNvSpPr/>
          <p:nvPr/>
        </p:nvSpPr>
        <p:spPr>
          <a:xfrm>
            <a:off x="6673864" y="943894"/>
            <a:ext cx="1309029" cy="151728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08631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par>
                                <p:cTn id="49" presetID="10" presetClass="entr" presetSubtype="0"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500"/>
                                        <p:tgtEl>
                                          <p:spTgt spid="26"/>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5"/>
                                        </p:tgtEl>
                                        <p:attrNameLst>
                                          <p:attrName>style.visibility</p:attrName>
                                        </p:attrNameLst>
                                      </p:cBhvr>
                                      <p:to>
                                        <p:strVal val="visible"/>
                                      </p:to>
                                    </p:set>
                                    <p:animEffect transition="in" filter="fade">
                                      <p:cBhvr>
                                        <p:cTn id="76" dur="500"/>
                                        <p:tgtEl>
                                          <p:spTgt spid="2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4"/>
                                        </p:tgtEl>
                                        <p:attrNameLst>
                                          <p:attrName>style.visibility</p:attrName>
                                        </p:attrNameLst>
                                      </p:cBhvr>
                                      <p:to>
                                        <p:strVal val="visible"/>
                                      </p:to>
                                    </p:set>
                                    <p:animEffect transition="in" filter="fade">
                                      <p:cBhvr>
                                        <p:cTn id="89" dur="500"/>
                                        <p:tgtEl>
                                          <p:spTgt spid="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animBg="1"/>
      <p:bldP spid="15" grpId="0" animBg="1"/>
      <p:bldP spid="16" grpId="0"/>
      <p:bldP spid="17" grpId="0"/>
      <p:bldP spid="18" grpId="0"/>
      <p:bldP spid="21" grpId="0"/>
      <p:bldP spid="22" grpId="0"/>
      <p:bldP spid="23" grpId="0"/>
      <p:bldP spid="24" grpId="0"/>
      <p:bldP spid="25" grpId="0" animBg="1"/>
      <p:bldP spid="26" grpId="0" animBg="1"/>
      <p:bldP spid="27" grpId="0"/>
      <p:bldP spid="28" grpId="0"/>
      <p:bldP spid="29" grpId="0"/>
      <p:bldP spid="4" grpId="0" animBg="1"/>
      <p:bldP spid="31"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648B901-866C-4786-B5F8-FF628891C3B9}"/>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254F5603-06AD-40C4-84EE-847FD7EA1D1E}"/>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AE5C3A8-C90F-4583-B2D6-6335DF662A2B}"/>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EE28918-D7A0-4D56-94BA-333133885D28}"/>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6FFDD8-4A8D-4F72-B096-896DC6FFD49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817EC1C-C6E9-4C29-8515-8EE108053DAE}"/>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6CA66B8-22E9-4E7A-8414-64815C7E494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795EB34-0BE5-438C-B852-7D599EC1C973}"/>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C660023-FDCF-4DDE-8302-4A4A91211DDA}"/>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796EECF-EBF5-408F-BEFE-E5FAE9E9702F}"/>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FE5CFD4-E675-4009-ADA1-DA1B3219C77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C4BCB88-353A-4777-89B7-F94E600AA3FF}"/>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4F15A45-9083-43D9-8C53-E6F91F7AD26D}"/>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7885C64-C7C5-45AD-AFD3-6B6613437B5E}"/>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760F87A-1DE0-41F7-9BC0-ACB8E2C9CBD0}"/>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3141C4F-5940-4950-BE6D-5D00C4D17CA0}"/>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ADF8E4A-89D9-4132-B343-245297CCD891}"/>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5F5E2AC-C466-4366-AFD2-7ED687FCED3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9AF4F1B-F30A-48A1-B086-4709DDAC298E}"/>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430A17E-22F6-42B0-8FAB-461527578463}"/>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499D453-4F19-4FA5-9D89-22910D1CD7C7}"/>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CC82127-81BB-4F6F-8DB5-128107EE54DB}"/>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73976CE-13C3-4CCF-BB92-E6BA7158F1AF}"/>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39A7B8A-2018-4BEA-A338-FFBF6D432059}"/>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C771989-CD46-415C-8979-6FC8CB6210AA}"/>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4CED464-6239-4366-B1F2-9E6C1E1C03D1}"/>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347CCE3-3485-4F09-B7E2-DD8DD0E75A79}"/>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82F2AD9-EA2A-4E9B-B7EB-B44D2833882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A557DE4-BE2A-4335-A296-455706AB8E4F}"/>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53AD66E-3E88-4740-9A13-63BE39D0EE96}"/>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9BFD1E04-BE6C-4091-93DD-191E61AEA326}"/>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C92BFAC-7C64-432D-BB57-A5D0530BCAAA}"/>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C982134-41EE-4637-A90E-1888F103C346}"/>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0AE304A-82AC-48CB-BB0B-AA82205FE66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DFC9C37-6512-403F-9043-EE8D8B7C9EA1}"/>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B7F2269-990E-41F1-ABCC-F8C3559BCBDD}"/>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9C2BC1B-FE62-4E8F-9E5A-CD8530A512E5}"/>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67C142B-3E45-40BB-97AB-9592654350C4}"/>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E15B00A-5B5E-428F-A95A-95C3D7AE8BF2}"/>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A004BF9-355D-4301-B3D4-DE0248928A9C}"/>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AD1EB3D-6189-4DCA-8DAA-2823AFC7BE9C}"/>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29308A6-5D17-449E-B502-4F5A922C3FB3}"/>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AACD747-8E3A-4DD6-AF7A-48E80CD32F30}"/>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0C0DF5E-324E-4C8E-8B17-63301CE5A13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58E0B680-F327-44EE-AB0E-A034B2AE68A8}"/>
              </a:ext>
            </a:extLst>
          </p:cNvPr>
          <p:cNvSpPr/>
          <p:nvPr/>
        </p:nvSpPr>
        <p:spPr>
          <a:xfrm>
            <a:off x="56122" y="50000"/>
            <a:ext cx="12079318" cy="1292662"/>
          </a:xfrm>
          <a:prstGeom prst="rect">
            <a:avLst/>
          </a:prstGeom>
          <a:solidFill>
            <a:schemeClr val="bg1"/>
          </a:solidFill>
        </p:spPr>
        <p:txBody>
          <a:bodyPr wrap="square">
            <a:spAutoFit/>
          </a:bodyPr>
          <a:lstStyle/>
          <a:p>
            <a:r>
              <a:rPr lang="en-US" sz="3200" b="1" dirty="0"/>
              <a:t>Write these numbers in order, starting with the smallest.</a:t>
            </a:r>
          </a:p>
          <a:p>
            <a:endParaRPr lang="en-US" sz="1400" b="1" dirty="0"/>
          </a:p>
          <a:p>
            <a:r>
              <a:rPr lang="en-US" sz="3200" dirty="0"/>
              <a:t>       8.12              1.8              8.118              8.2              1.28</a:t>
            </a:r>
          </a:p>
        </p:txBody>
      </p:sp>
      <p:pic>
        <p:nvPicPr>
          <p:cNvPr id="3" name="Picture 2">
            <a:extLst>
              <a:ext uri="{FF2B5EF4-FFF2-40B4-BE49-F238E27FC236}">
                <a16:creationId xmlns:a16="http://schemas.microsoft.com/office/drawing/2014/main" id="{4A27A2F8-C4A9-4454-B6FF-9EC57948E17A}"/>
              </a:ext>
            </a:extLst>
          </p:cNvPr>
          <p:cNvPicPr>
            <a:picLocks noChangeAspect="1"/>
          </p:cNvPicPr>
          <p:nvPr/>
        </p:nvPicPr>
        <p:blipFill>
          <a:blip r:embed="rId3"/>
          <a:stretch>
            <a:fillRect/>
          </a:stretch>
        </p:blipFill>
        <p:spPr>
          <a:xfrm>
            <a:off x="962363" y="4782059"/>
            <a:ext cx="10267273" cy="1600414"/>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TextBox 48">
            <a:extLst>
              <a:ext uri="{FF2B5EF4-FFF2-40B4-BE49-F238E27FC236}">
                <a16:creationId xmlns:a16="http://schemas.microsoft.com/office/drawing/2014/main" id="{7722E77B-4761-4271-987E-19B396BD129F}"/>
              </a:ext>
            </a:extLst>
          </p:cNvPr>
          <p:cNvSpPr txBox="1"/>
          <p:nvPr/>
        </p:nvSpPr>
        <p:spPr>
          <a:xfrm>
            <a:off x="2676403" y="1762857"/>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8.1 2</a:t>
            </a:r>
          </a:p>
        </p:txBody>
      </p:sp>
      <p:sp>
        <p:nvSpPr>
          <p:cNvPr id="51" name="TextBox 50">
            <a:extLst>
              <a:ext uri="{FF2B5EF4-FFF2-40B4-BE49-F238E27FC236}">
                <a16:creationId xmlns:a16="http://schemas.microsoft.com/office/drawing/2014/main" id="{11F2C120-C1AF-41EA-B5F1-CFC1EEBE3030}"/>
              </a:ext>
            </a:extLst>
          </p:cNvPr>
          <p:cNvSpPr txBox="1"/>
          <p:nvPr/>
        </p:nvSpPr>
        <p:spPr>
          <a:xfrm>
            <a:off x="2675336" y="2208386"/>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1.8</a:t>
            </a:r>
          </a:p>
        </p:txBody>
      </p:sp>
      <p:sp>
        <p:nvSpPr>
          <p:cNvPr id="52" name="TextBox 51">
            <a:extLst>
              <a:ext uri="{FF2B5EF4-FFF2-40B4-BE49-F238E27FC236}">
                <a16:creationId xmlns:a16="http://schemas.microsoft.com/office/drawing/2014/main" id="{C114CA91-29A7-4768-AE0C-A958247A0087}"/>
              </a:ext>
            </a:extLst>
          </p:cNvPr>
          <p:cNvSpPr txBox="1"/>
          <p:nvPr/>
        </p:nvSpPr>
        <p:spPr>
          <a:xfrm>
            <a:off x="2674268" y="2642627"/>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8.1 1 8</a:t>
            </a:r>
          </a:p>
        </p:txBody>
      </p:sp>
      <p:sp>
        <p:nvSpPr>
          <p:cNvPr id="53" name="TextBox 52">
            <a:extLst>
              <a:ext uri="{FF2B5EF4-FFF2-40B4-BE49-F238E27FC236}">
                <a16:creationId xmlns:a16="http://schemas.microsoft.com/office/drawing/2014/main" id="{45EBF9C0-7EAF-4DE0-83C5-8B05792AB4EF}"/>
              </a:ext>
            </a:extLst>
          </p:cNvPr>
          <p:cNvSpPr txBox="1"/>
          <p:nvPr/>
        </p:nvSpPr>
        <p:spPr>
          <a:xfrm>
            <a:off x="2676776" y="3092827"/>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8.2</a:t>
            </a:r>
          </a:p>
        </p:txBody>
      </p:sp>
      <p:sp>
        <p:nvSpPr>
          <p:cNvPr id="54" name="TextBox 53">
            <a:extLst>
              <a:ext uri="{FF2B5EF4-FFF2-40B4-BE49-F238E27FC236}">
                <a16:creationId xmlns:a16="http://schemas.microsoft.com/office/drawing/2014/main" id="{0BB54408-9CCA-47A0-98B1-F67B03938309}"/>
              </a:ext>
            </a:extLst>
          </p:cNvPr>
          <p:cNvSpPr txBox="1"/>
          <p:nvPr/>
        </p:nvSpPr>
        <p:spPr>
          <a:xfrm>
            <a:off x="2684254" y="3544160"/>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1.2 8</a:t>
            </a:r>
          </a:p>
        </p:txBody>
      </p:sp>
      <p:sp>
        <p:nvSpPr>
          <p:cNvPr id="55" name="TextBox 54">
            <a:extLst>
              <a:ext uri="{FF2B5EF4-FFF2-40B4-BE49-F238E27FC236}">
                <a16:creationId xmlns:a16="http://schemas.microsoft.com/office/drawing/2014/main" id="{167AA500-4ADF-430B-AA22-AD7870DF4239}"/>
              </a:ext>
            </a:extLst>
          </p:cNvPr>
          <p:cNvSpPr txBox="1"/>
          <p:nvPr/>
        </p:nvSpPr>
        <p:spPr>
          <a:xfrm>
            <a:off x="4010743" y="1759721"/>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B5DC34C8-5AD8-433D-976F-1F95E27CA382}"/>
              </a:ext>
            </a:extLst>
          </p:cNvPr>
          <p:cNvSpPr txBox="1"/>
          <p:nvPr/>
        </p:nvSpPr>
        <p:spPr>
          <a:xfrm>
            <a:off x="3582145" y="2207407"/>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7" name="TextBox 56">
            <a:extLst>
              <a:ext uri="{FF2B5EF4-FFF2-40B4-BE49-F238E27FC236}">
                <a16:creationId xmlns:a16="http://schemas.microsoft.com/office/drawing/2014/main" id="{59BD6FDC-6CE7-43E7-B3B1-BBC4E865A4CB}"/>
              </a:ext>
            </a:extLst>
          </p:cNvPr>
          <p:cNvSpPr txBox="1"/>
          <p:nvPr/>
        </p:nvSpPr>
        <p:spPr>
          <a:xfrm>
            <a:off x="3577047" y="3106592"/>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8" name="TextBox 57">
            <a:extLst>
              <a:ext uri="{FF2B5EF4-FFF2-40B4-BE49-F238E27FC236}">
                <a16:creationId xmlns:a16="http://schemas.microsoft.com/office/drawing/2014/main" id="{01F410D2-4A84-48C2-B94D-4DEBAB414DED}"/>
              </a:ext>
            </a:extLst>
          </p:cNvPr>
          <p:cNvSpPr txBox="1"/>
          <p:nvPr/>
        </p:nvSpPr>
        <p:spPr>
          <a:xfrm>
            <a:off x="4015947" y="3545678"/>
            <a:ext cx="6362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9" name="TextBox 58">
            <a:extLst>
              <a:ext uri="{FF2B5EF4-FFF2-40B4-BE49-F238E27FC236}">
                <a16:creationId xmlns:a16="http://schemas.microsoft.com/office/drawing/2014/main" id="{593168C7-0AB4-4554-B9B1-8440C1F3B1DB}"/>
              </a:ext>
            </a:extLst>
          </p:cNvPr>
          <p:cNvSpPr txBox="1"/>
          <p:nvPr/>
        </p:nvSpPr>
        <p:spPr>
          <a:xfrm>
            <a:off x="1263470" y="5060471"/>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1.28</a:t>
            </a:r>
          </a:p>
        </p:txBody>
      </p:sp>
      <p:sp>
        <p:nvSpPr>
          <p:cNvPr id="60" name="TextBox 59">
            <a:extLst>
              <a:ext uri="{FF2B5EF4-FFF2-40B4-BE49-F238E27FC236}">
                <a16:creationId xmlns:a16="http://schemas.microsoft.com/office/drawing/2014/main" id="{B25312F0-3B5D-4814-A146-B209D735B2A7}"/>
              </a:ext>
            </a:extLst>
          </p:cNvPr>
          <p:cNvSpPr txBox="1"/>
          <p:nvPr/>
        </p:nvSpPr>
        <p:spPr>
          <a:xfrm>
            <a:off x="3517683" y="5062980"/>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1.8</a:t>
            </a:r>
          </a:p>
        </p:txBody>
      </p:sp>
      <p:sp>
        <p:nvSpPr>
          <p:cNvPr id="61" name="TextBox 60">
            <a:extLst>
              <a:ext uri="{FF2B5EF4-FFF2-40B4-BE49-F238E27FC236}">
                <a16:creationId xmlns:a16="http://schemas.microsoft.com/office/drawing/2014/main" id="{F33D96CF-2E53-4A72-9360-F5C2B322191A}"/>
              </a:ext>
            </a:extLst>
          </p:cNvPr>
          <p:cNvSpPr txBox="1"/>
          <p:nvPr/>
        </p:nvSpPr>
        <p:spPr>
          <a:xfrm>
            <a:off x="5357422" y="5077559"/>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8.118</a:t>
            </a:r>
          </a:p>
        </p:txBody>
      </p:sp>
      <p:sp>
        <p:nvSpPr>
          <p:cNvPr id="62" name="TextBox 61">
            <a:extLst>
              <a:ext uri="{FF2B5EF4-FFF2-40B4-BE49-F238E27FC236}">
                <a16:creationId xmlns:a16="http://schemas.microsoft.com/office/drawing/2014/main" id="{BCDC0E43-99BE-4152-8492-CA43213206E6}"/>
              </a:ext>
            </a:extLst>
          </p:cNvPr>
          <p:cNvSpPr txBox="1"/>
          <p:nvPr/>
        </p:nvSpPr>
        <p:spPr>
          <a:xfrm>
            <a:off x="7590169" y="5080178"/>
            <a:ext cx="15972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8.12</a:t>
            </a:r>
          </a:p>
        </p:txBody>
      </p:sp>
      <p:sp>
        <p:nvSpPr>
          <p:cNvPr id="63" name="TextBox 62">
            <a:extLst>
              <a:ext uri="{FF2B5EF4-FFF2-40B4-BE49-F238E27FC236}">
                <a16:creationId xmlns:a16="http://schemas.microsoft.com/office/drawing/2014/main" id="{FA669EEF-F8A1-4EA6-BD46-22ADA0E55CE0}"/>
              </a:ext>
            </a:extLst>
          </p:cNvPr>
          <p:cNvSpPr txBox="1"/>
          <p:nvPr/>
        </p:nvSpPr>
        <p:spPr>
          <a:xfrm>
            <a:off x="9777605" y="5085112"/>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8.2</a:t>
            </a:r>
          </a:p>
        </p:txBody>
      </p:sp>
      <p:sp>
        <p:nvSpPr>
          <p:cNvPr id="64" name="TextBox 63">
            <a:extLst>
              <a:ext uri="{FF2B5EF4-FFF2-40B4-BE49-F238E27FC236}">
                <a16:creationId xmlns:a16="http://schemas.microsoft.com/office/drawing/2014/main" id="{5CA87B52-BBBA-4BD3-9838-3221DC1B9632}"/>
              </a:ext>
            </a:extLst>
          </p:cNvPr>
          <p:cNvSpPr txBox="1"/>
          <p:nvPr/>
        </p:nvSpPr>
        <p:spPr>
          <a:xfrm>
            <a:off x="1414070" y="744137"/>
            <a:ext cx="548038" cy="584775"/>
          </a:xfrm>
          <a:prstGeom prst="rect">
            <a:avLst/>
          </a:prstGeom>
          <a:noFill/>
        </p:spPr>
        <p:txBody>
          <a:bodyPr wrap="square" rtlCol="0">
            <a:spAutoFit/>
          </a:bodyPr>
          <a:lstStyle/>
          <a:p>
            <a:r>
              <a:rPr lang="en-GB" sz="3200" b="1" dirty="0">
                <a:solidFill>
                  <a:srgbClr val="FF0000"/>
                </a:solidFill>
              </a:rPr>
              <a:t>0</a:t>
            </a:r>
          </a:p>
        </p:txBody>
      </p:sp>
      <p:sp>
        <p:nvSpPr>
          <p:cNvPr id="65" name="TextBox 64">
            <a:extLst>
              <a:ext uri="{FF2B5EF4-FFF2-40B4-BE49-F238E27FC236}">
                <a16:creationId xmlns:a16="http://schemas.microsoft.com/office/drawing/2014/main" id="{D395B961-82C4-49B0-9968-1FA5367437CD}"/>
              </a:ext>
            </a:extLst>
          </p:cNvPr>
          <p:cNvSpPr txBox="1"/>
          <p:nvPr/>
        </p:nvSpPr>
        <p:spPr>
          <a:xfrm>
            <a:off x="3231956" y="739602"/>
            <a:ext cx="778343" cy="584775"/>
          </a:xfrm>
          <a:prstGeom prst="rect">
            <a:avLst/>
          </a:prstGeom>
          <a:noFill/>
        </p:spPr>
        <p:txBody>
          <a:bodyPr wrap="square" rtlCol="0">
            <a:spAutoFit/>
          </a:bodyPr>
          <a:lstStyle/>
          <a:p>
            <a:r>
              <a:rPr lang="en-GB" sz="3200" b="1" dirty="0">
                <a:solidFill>
                  <a:srgbClr val="FF0000"/>
                </a:solidFill>
              </a:rPr>
              <a:t>00</a:t>
            </a:r>
          </a:p>
        </p:txBody>
      </p:sp>
      <p:sp>
        <p:nvSpPr>
          <p:cNvPr id="66" name="TextBox 65">
            <a:extLst>
              <a:ext uri="{FF2B5EF4-FFF2-40B4-BE49-F238E27FC236}">
                <a16:creationId xmlns:a16="http://schemas.microsoft.com/office/drawing/2014/main" id="{64B51F7B-AF6B-49E1-8E08-614D3878DAF1}"/>
              </a:ext>
            </a:extLst>
          </p:cNvPr>
          <p:cNvSpPr txBox="1"/>
          <p:nvPr/>
        </p:nvSpPr>
        <p:spPr>
          <a:xfrm>
            <a:off x="7258324" y="739601"/>
            <a:ext cx="778343" cy="584775"/>
          </a:xfrm>
          <a:prstGeom prst="rect">
            <a:avLst/>
          </a:prstGeom>
          <a:noFill/>
        </p:spPr>
        <p:txBody>
          <a:bodyPr wrap="square" rtlCol="0">
            <a:spAutoFit/>
          </a:bodyPr>
          <a:lstStyle/>
          <a:p>
            <a:r>
              <a:rPr lang="en-GB" sz="3200" b="1" dirty="0">
                <a:solidFill>
                  <a:srgbClr val="FF0000"/>
                </a:solidFill>
              </a:rPr>
              <a:t>00</a:t>
            </a:r>
          </a:p>
        </p:txBody>
      </p:sp>
      <p:sp>
        <p:nvSpPr>
          <p:cNvPr id="67" name="TextBox 66">
            <a:extLst>
              <a:ext uri="{FF2B5EF4-FFF2-40B4-BE49-F238E27FC236}">
                <a16:creationId xmlns:a16="http://schemas.microsoft.com/office/drawing/2014/main" id="{27BFA53A-B200-4CC9-BB13-637416D0BDD1}"/>
              </a:ext>
            </a:extLst>
          </p:cNvPr>
          <p:cNvSpPr txBox="1"/>
          <p:nvPr/>
        </p:nvSpPr>
        <p:spPr>
          <a:xfrm>
            <a:off x="9266409" y="739600"/>
            <a:ext cx="778343" cy="584775"/>
          </a:xfrm>
          <a:prstGeom prst="rect">
            <a:avLst/>
          </a:prstGeom>
          <a:noFill/>
        </p:spPr>
        <p:txBody>
          <a:bodyPr wrap="square" rtlCol="0">
            <a:spAutoFit/>
          </a:bodyPr>
          <a:lstStyle/>
          <a:p>
            <a:r>
              <a:rPr lang="en-GB" sz="3200" b="1" dirty="0">
                <a:solidFill>
                  <a:srgbClr val="FF0000"/>
                </a:solidFill>
              </a:rPr>
              <a:t>0</a:t>
            </a:r>
          </a:p>
        </p:txBody>
      </p:sp>
    </p:spTree>
    <p:extLst>
      <p:ext uri="{BB962C8B-B14F-4D97-AF65-F5344CB8AC3E}">
        <p14:creationId xmlns:p14="http://schemas.microsoft.com/office/powerpoint/2010/main" val="982875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fade">
                                      <p:cBhvr>
                                        <p:cTn id="67" dur="500"/>
                                        <p:tgtEl>
                                          <p:spTgt spid="6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4"/>
                                        </p:tgtEl>
                                        <p:attrNameLst>
                                          <p:attrName>style.visibility</p:attrName>
                                        </p:attrNameLst>
                                      </p:cBhvr>
                                      <p:to>
                                        <p:strVal val="visible"/>
                                      </p:to>
                                    </p:set>
                                    <p:animEffect transition="in" filter="fade">
                                      <p:cBhvr>
                                        <p:cTn id="77" dur="500"/>
                                        <p:tgtEl>
                                          <p:spTgt spid="6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5"/>
                                        </p:tgtEl>
                                        <p:attrNameLst>
                                          <p:attrName>style.visibility</p:attrName>
                                        </p:attrNameLst>
                                      </p:cBhvr>
                                      <p:to>
                                        <p:strVal val="visible"/>
                                      </p:to>
                                    </p:set>
                                    <p:animEffect transition="in" filter="fade">
                                      <p:cBhvr>
                                        <p:cTn id="82" dur="500"/>
                                        <p:tgtEl>
                                          <p:spTgt spid="6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6"/>
                                        </p:tgtEl>
                                        <p:attrNameLst>
                                          <p:attrName>style.visibility</p:attrName>
                                        </p:attrNameLst>
                                      </p:cBhvr>
                                      <p:to>
                                        <p:strVal val="visible"/>
                                      </p:to>
                                    </p:set>
                                    <p:animEffect transition="in" filter="fade">
                                      <p:cBhvr>
                                        <p:cTn id="87" dur="500"/>
                                        <p:tgtEl>
                                          <p:spTgt spid="6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D0D1F690-B9BE-44C8-A320-5196089AF35D}"/>
              </a:ext>
            </a:extLst>
          </p:cNvPr>
          <p:cNvGrpSpPr/>
          <p:nvPr/>
        </p:nvGrpSpPr>
        <p:grpSpPr>
          <a:xfrm>
            <a:off x="2190102" y="4463159"/>
            <a:ext cx="2463383" cy="1067398"/>
            <a:chOff x="2190102" y="4952042"/>
            <a:chExt cx="2463383" cy="1067398"/>
          </a:xfrm>
        </p:grpSpPr>
        <p:grpSp>
          <p:nvGrpSpPr>
            <p:cNvPr id="18" name="Group 17">
              <a:extLst>
                <a:ext uri="{FF2B5EF4-FFF2-40B4-BE49-F238E27FC236}">
                  <a16:creationId xmlns:a16="http://schemas.microsoft.com/office/drawing/2014/main" id="{A8424596-5AF9-43A2-9494-E8F69676D536}"/>
                </a:ext>
              </a:extLst>
            </p:cNvPr>
            <p:cNvGrpSpPr/>
            <p:nvPr/>
          </p:nvGrpSpPr>
          <p:grpSpPr>
            <a:xfrm>
              <a:off x="2190102" y="4952042"/>
              <a:ext cx="509296" cy="1067398"/>
              <a:chOff x="2289811" y="1538931"/>
              <a:chExt cx="509296" cy="1067398"/>
            </a:xfrm>
          </p:grpSpPr>
          <p:grpSp>
            <p:nvGrpSpPr>
              <p:cNvPr id="19" name="Group 18">
                <a:extLst>
                  <a:ext uri="{FF2B5EF4-FFF2-40B4-BE49-F238E27FC236}">
                    <a16:creationId xmlns:a16="http://schemas.microsoft.com/office/drawing/2014/main" id="{3452CA5F-79E4-457E-85E5-EB2D9EC847AC}"/>
                  </a:ext>
                </a:extLst>
              </p:cNvPr>
              <p:cNvGrpSpPr/>
              <p:nvPr/>
            </p:nvGrpSpPr>
            <p:grpSpPr>
              <a:xfrm>
                <a:off x="2306032" y="1975387"/>
                <a:ext cx="475549" cy="630942"/>
                <a:chOff x="1963495" y="476986"/>
                <a:chExt cx="475549" cy="630942"/>
              </a:xfrm>
            </p:grpSpPr>
            <p:sp>
              <p:nvSpPr>
                <p:cNvPr id="20" name="TextBox 19">
                  <a:extLst>
                    <a:ext uri="{FF2B5EF4-FFF2-40B4-BE49-F238E27FC236}">
                      <a16:creationId xmlns:a16="http://schemas.microsoft.com/office/drawing/2014/main" id="{F901E910-9766-4569-8AEE-E4BA9E55A513}"/>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1" name="Straight Connector 20">
                  <a:extLst>
                    <a:ext uri="{FF2B5EF4-FFF2-40B4-BE49-F238E27FC236}">
                      <a16:creationId xmlns:a16="http://schemas.microsoft.com/office/drawing/2014/main" id="{1417C664-1E17-4854-812B-BBCB838ED05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8889FF11-89AA-4CA9-B5FC-5226D5959832}"/>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4" name="TextBox 23">
              <a:extLst>
                <a:ext uri="{FF2B5EF4-FFF2-40B4-BE49-F238E27FC236}">
                  <a16:creationId xmlns:a16="http://schemas.microsoft.com/office/drawing/2014/main" id="{23029A8D-A3E5-4568-A059-0D664585B1FF}"/>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32 = </a:t>
              </a:r>
            </a:p>
          </p:txBody>
        </p:sp>
      </p:grpSp>
      <p:sp>
        <p:nvSpPr>
          <p:cNvPr id="28" name="TextBox 27">
            <a:extLst>
              <a:ext uri="{FF2B5EF4-FFF2-40B4-BE49-F238E27FC236}">
                <a16:creationId xmlns:a16="http://schemas.microsoft.com/office/drawing/2014/main" id="{A70E1CB5-9A6A-4A97-887E-0B6334256ECF}"/>
              </a:ext>
            </a:extLst>
          </p:cNvPr>
          <p:cNvSpPr txBox="1"/>
          <p:nvPr/>
        </p:nvSpPr>
        <p:spPr>
          <a:xfrm>
            <a:off x="2696380" y="550248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a:t>
            </a:r>
            <a:r>
              <a:rPr lang="en-GB" sz="3500" dirty="0">
                <a:solidFill>
                  <a:srgbClr val="FF0000"/>
                </a:solidFill>
                <a:latin typeface="Arial Black" panose="020B0A04020102020204" pitchFamily="34" charset="0"/>
              </a:rPr>
              <a:t>÷ 8 = 4</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C4872DB6-3294-4693-8D6D-0A0DC297848C}"/>
              </a:ext>
            </a:extLst>
          </p:cNvPr>
          <p:cNvSpPr txBox="1"/>
          <p:nvPr/>
        </p:nvSpPr>
        <p:spPr>
          <a:xfrm>
            <a:off x="2698093" y="594379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x 2 = 8</a:t>
            </a:r>
          </a:p>
        </p:txBody>
      </p:sp>
      <p:sp>
        <p:nvSpPr>
          <p:cNvPr id="30" name="TextBox 29">
            <a:extLst>
              <a:ext uri="{FF2B5EF4-FFF2-40B4-BE49-F238E27FC236}">
                <a16:creationId xmlns:a16="http://schemas.microsoft.com/office/drawing/2014/main" id="{CA36F63C-64B5-4AE2-BBC2-3BF9F91F16CF}"/>
              </a:ext>
            </a:extLst>
          </p:cNvPr>
          <p:cNvSpPr txBox="1"/>
          <p:nvPr/>
        </p:nvSpPr>
        <p:spPr>
          <a:xfrm>
            <a:off x="4529497" y="4662134"/>
            <a:ext cx="639329"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8</a:t>
            </a:r>
            <a:endParaRPr lang="en-GB" sz="3500" b="1" dirty="0">
              <a:solidFill>
                <a:srgbClr val="FF0000"/>
              </a:solidFill>
              <a:latin typeface="Arial Black" panose="020B0A04020102020204" pitchFamily="34" charset="0"/>
            </a:endParaRPr>
          </a:p>
        </p:txBody>
      </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32" name="Rectangle 31">
            <a:extLst>
              <a:ext uri="{FF2B5EF4-FFF2-40B4-BE49-F238E27FC236}">
                <a16:creationId xmlns:a16="http://schemas.microsoft.com/office/drawing/2014/main" id="{7BB9743F-3B7D-473D-BDBA-1053B62C4093}"/>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33" name="Group 32">
            <a:extLst>
              <a:ext uri="{FF2B5EF4-FFF2-40B4-BE49-F238E27FC236}">
                <a16:creationId xmlns:a16="http://schemas.microsoft.com/office/drawing/2014/main" id="{5846895A-598F-4F2B-B6BB-A1208063CA9C}"/>
              </a:ext>
            </a:extLst>
          </p:cNvPr>
          <p:cNvGrpSpPr/>
          <p:nvPr/>
        </p:nvGrpSpPr>
        <p:grpSpPr>
          <a:xfrm>
            <a:off x="3762417" y="3006190"/>
            <a:ext cx="997313" cy="955230"/>
            <a:chOff x="8616264" y="3273446"/>
            <a:chExt cx="1061168" cy="955230"/>
          </a:xfrm>
        </p:grpSpPr>
        <p:cxnSp>
          <p:nvCxnSpPr>
            <p:cNvPr id="34" name="Straight Connector 33">
              <a:extLst>
                <a:ext uri="{FF2B5EF4-FFF2-40B4-BE49-F238E27FC236}">
                  <a16:creationId xmlns:a16="http://schemas.microsoft.com/office/drawing/2014/main" id="{14DD8F41-7574-4BB2-9F98-995C21939CD3}"/>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FC56C12-CC32-4DCD-87F9-BD5BD33F36F8}"/>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36" name="TextBox 35">
              <a:extLst>
                <a:ext uri="{FF2B5EF4-FFF2-40B4-BE49-F238E27FC236}">
                  <a16:creationId xmlns:a16="http://schemas.microsoft.com/office/drawing/2014/main" id="{65B0A81D-5778-4B98-922C-B2ECDFC8B345}"/>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Tree>
    <p:extLst>
      <p:ext uri="{BB962C8B-B14F-4D97-AF65-F5344CB8AC3E}">
        <p14:creationId xmlns:p14="http://schemas.microsoft.com/office/powerpoint/2010/main" val="2389710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fade">
                                      <p:cBhvr>
                                        <p:cTn id="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1"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25" name="Straight Connector 24">
            <a:extLst>
              <a:ext uri="{FF2B5EF4-FFF2-40B4-BE49-F238E27FC236}">
                <a16:creationId xmlns:a16="http://schemas.microsoft.com/office/drawing/2014/main" id="{3DD53D59-C898-43E2-92C9-54FBBF29E923}"/>
              </a:ext>
            </a:extLst>
          </p:cNvPr>
          <p:cNvCxnSpPr>
            <a:cxnSpLocks/>
          </p:cNvCxnSpPr>
          <p:nvPr/>
        </p:nvCxnSpPr>
        <p:spPr>
          <a:xfrm>
            <a:off x="1190530" y="550286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166604C-9795-40A6-94E2-1D23F3D1F66F}"/>
              </a:ext>
            </a:extLst>
          </p:cNvPr>
          <p:cNvCxnSpPr>
            <a:cxnSpLocks/>
          </p:cNvCxnSpPr>
          <p:nvPr/>
        </p:nvCxnSpPr>
        <p:spPr>
          <a:xfrm>
            <a:off x="2069760" y="5502868"/>
            <a:ext cx="132427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DE4F3E1E-3499-41B0-AF7A-A0D9E2341D1D}"/>
              </a:ext>
            </a:extLst>
          </p:cNvPr>
          <p:cNvSpPr txBox="1"/>
          <p:nvPr/>
        </p:nvSpPr>
        <p:spPr>
          <a:xfrm>
            <a:off x="1153157" y="499503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9A0A1E2A-E7AF-4D5B-A0D0-935A0E6A89FF}"/>
              </a:ext>
            </a:extLst>
          </p:cNvPr>
          <p:cNvSpPr txBox="1"/>
          <p:nvPr/>
        </p:nvSpPr>
        <p:spPr>
          <a:xfrm>
            <a:off x="1163723" y="544107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3" name="TextBox 32">
            <a:extLst>
              <a:ext uri="{FF2B5EF4-FFF2-40B4-BE49-F238E27FC236}">
                <a16:creationId xmlns:a16="http://schemas.microsoft.com/office/drawing/2014/main" id="{60AB0DF8-3DB3-4F11-A4FA-BCF6E0685A0C}"/>
              </a:ext>
            </a:extLst>
          </p:cNvPr>
          <p:cNvSpPr txBox="1"/>
          <p:nvPr/>
        </p:nvSpPr>
        <p:spPr>
          <a:xfrm>
            <a:off x="2069759" y="5441076"/>
            <a:ext cx="14731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4" name="TextBox 33">
            <a:extLst>
              <a:ext uri="{FF2B5EF4-FFF2-40B4-BE49-F238E27FC236}">
                <a16:creationId xmlns:a16="http://schemas.microsoft.com/office/drawing/2014/main" id="{5A273482-C7B9-42A0-9F6B-47DB49BA7DD9}"/>
              </a:ext>
            </a:extLst>
          </p:cNvPr>
          <p:cNvSpPr txBox="1"/>
          <p:nvPr/>
        </p:nvSpPr>
        <p:spPr>
          <a:xfrm>
            <a:off x="1622717" y="518739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40" name="Straight Connector 39">
            <a:extLst>
              <a:ext uri="{FF2B5EF4-FFF2-40B4-BE49-F238E27FC236}">
                <a16:creationId xmlns:a16="http://schemas.microsoft.com/office/drawing/2014/main" id="{65290242-6412-45E4-9575-F26EA9AAC26C}"/>
              </a:ext>
            </a:extLst>
          </p:cNvPr>
          <p:cNvCxnSpPr>
            <a:cxnSpLocks/>
          </p:cNvCxnSpPr>
          <p:nvPr/>
        </p:nvCxnSpPr>
        <p:spPr>
          <a:xfrm>
            <a:off x="2076247" y="55050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841E82E1-B649-49CF-9A6E-DB2FE95ACC03}"/>
              </a:ext>
            </a:extLst>
          </p:cNvPr>
          <p:cNvSpPr txBox="1"/>
          <p:nvPr/>
        </p:nvSpPr>
        <p:spPr>
          <a:xfrm>
            <a:off x="2056790" y="5443226"/>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Arc 41">
            <a:extLst>
              <a:ext uri="{FF2B5EF4-FFF2-40B4-BE49-F238E27FC236}">
                <a16:creationId xmlns:a16="http://schemas.microsoft.com/office/drawing/2014/main" id="{B80D165E-798E-4AC6-A5B4-4F30062B8302}"/>
              </a:ext>
            </a:extLst>
          </p:cNvPr>
          <p:cNvSpPr/>
          <p:nvPr/>
        </p:nvSpPr>
        <p:spPr>
          <a:xfrm rot="16200000">
            <a:off x="1448005" y="4588958"/>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Arc 42">
            <a:extLst>
              <a:ext uri="{FF2B5EF4-FFF2-40B4-BE49-F238E27FC236}">
                <a16:creationId xmlns:a16="http://schemas.microsoft.com/office/drawing/2014/main" id="{70BC3528-2804-4251-A3D7-531FB8C3AA2A}"/>
              </a:ext>
            </a:extLst>
          </p:cNvPr>
          <p:cNvSpPr/>
          <p:nvPr/>
        </p:nvSpPr>
        <p:spPr>
          <a:xfrm rot="5400000">
            <a:off x="1437717" y="5522612"/>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4" name="TextBox 43">
            <a:extLst>
              <a:ext uri="{FF2B5EF4-FFF2-40B4-BE49-F238E27FC236}">
                <a16:creationId xmlns:a16="http://schemas.microsoft.com/office/drawing/2014/main" id="{3C540FEC-4268-4886-9067-22B72854FF2A}"/>
              </a:ext>
            </a:extLst>
          </p:cNvPr>
          <p:cNvSpPr txBox="1"/>
          <p:nvPr/>
        </p:nvSpPr>
        <p:spPr>
          <a:xfrm>
            <a:off x="1555747" y="594408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E073B1F0-F883-4770-9D0C-AF074C6E88ED}"/>
              </a:ext>
            </a:extLst>
          </p:cNvPr>
          <p:cNvSpPr txBox="1"/>
          <p:nvPr/>
        </p:nvSpPr>
        <p:spPr>
          <a:xfrm>
            <a:off x="1541158" y="4643244"/>
            <a:ext cx="716176"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259544F4-EA95-4D79-ABA4-55576908116B}"/>
              </a:ext>
            </a:extLst>
          </p:cNvPr>
          <p:cNvSpPr txBox="1"/>
          <p:nvPr/>
        </p:nvSpPr>
        <p:spPr>
          <a:xfrm>
            <a:off x="2046191" y="4997184"/>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47" name="Group 46">
            <a:extLst>
              <a:ext uri="{FF2B5EF4-FFF2-40B4-BE49-F238E27FC236}">
                <a16:creationId xmlns:a16="http://schemas.microsoft.com/office/drawing/2014/main" id="{DEE479A3-F669-4A69-B401-0F09730C679B}"/>
              </a:ext>
            </a:extLst>
          </p:cNvPr>
          <p:cNvGrpSpPr/>
          <p:nvPr/>
        </p:nvGrpSpPr>
        <p:grpSpPr>
          <a:xfrm>
            <a:off x="2540640" y="5196079"/>
            <a:ext cx="1964278" cy="878566"/>
            <a:chOff x="1784535" y="2849562"/>
            <a:chExt cx="1964278" cy="878566"/>
          </a:xfrm>
        </p:grpSpPr>
        <p:cxnSp>
          <p:nvCxnSpPr>
            <p:cNvPr id="49" name="Straight Connector 48">
              <a:extLst>
                <a:ext uri="{FF2B5EF4-FFF2-40B4-BE49-F238E27FC236}">
                  <a16:creationId xmlns:a16="http://schemas.microsoft.com/office/drawing/2014/main" id="{1E48776F-7ACA-4CC1-B131-223F2ABBFAC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71D2FC77-AD7F-4DD2-AF64-A2A2A00C2E5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54" name="TextBox 53">
              <a:extLst>
                <a:ext uri="{FF2B5EF4-FFF2-40B4-BE49-F238E27FC236}">
                  <a16:creationId xmlns:a16="http://schemas.microsoft.com/office/drawing/2014/main" id="{326B0F5E-4D5A-4315-A5F0-F6CF5A26FEA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55" name="Arc 54">
            <a:extLst>
              <a:ext uri="{FF2B5EF4-FFF2-40B4-BE49-F238E27FC236}">
                <a16:creationId xmlns:a16="http://schemas.microsoft.com/office/drawing/2014/main" id="{82560B5E-F79A-43DF-97E9-89D40C7C049A}"/>
              </a:ext>
            </a:extLst>
          </p:cNvPr>
          <p:cNvSpPr/>
          <p:nvPr/>
        </p:nvSpPr>
        <p:spPr>
          <a:xfrm rot="16200000">
            <a:off x="2579101" y="437583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6" name="Arc 55">
            <a:extLst>
              <a:ext uri="{FF2B5EF4-FFF2-40B4-BE49-F238E27FC236}">
                <a16:creationId xmlns:a16="http://schemas.microsoft.com/office/drawing/2014/main" id="{AF05583D-3AD3-420B-93DE-49B71A64F7A1}"/>
              </a:ext>
            </a:extLst>
          </p:cNvPr>
          <p:cNvSpPr/>
          <p:nvPr/>
        </p:nvSpPr>
        <p:spPr>
          <a:xfrm rot="5400000">
            <a:off x="2573957" y="529780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7" name="TextBox 56">
            <a:extLst>
              <a:ext uri="{FF2B5EF4-FFF2-40B4-BE49-F238E27FC236}">
                <a16:creationId xmlns:a16="http://schemas.microsoft.com/office/drawing/2014/main" id="{F72E65B7-0848-4873-BE33-28B0BD6BBECE}"/>
              </a:ext>
            </a:extLst>
          </p:cNvPr>
          <p:cNvSpPr txBox="1"/>
          <p:nvPr/>
        </p:nvSpPr>
        <p:spPr>
          <a:xfrm>
            <a:off x="2593644" y="594408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58" name="TextBox 57">
            <a:extLst>
              <a:ext uri="{FF2B5EF4-FFF2-40B4-BE49-F238E27FC236}">
                <a16:creationId xmlns:a16="http://schemas.microsoft.com/office/drawing/2014/main" id="{58C83EC4-E5C4-44F2-96A2-2F2196609DC4}"/>
              </a:ext>
            </a:extLst>
          </p:cNvPr>
          <p:cNvSpPr txBox="1"/>
          <p:nvPr/>
        </p:nvSpPr>
        <p:spPr>
          <a:xfrm>
            <a:off x="2593643" y="464977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59" name="TextBox 58">
            <a:extLst>
              <a:ext uri="{FF2B5EF4-FFF2-40B4-BE49-F238E27FC236}">
                <a16:creationId xmlns:a16="http://schemas.microsoft.com/office/drawing/2014/main" id="{F0B3F792-1A2D-465D-B716-601DFFF8894D}"/>
              </a:ext>
            </a:extLst>
          </p:cNvPr>
          <p:cNvSpPr txBox="1"/>
          <p:nvPr/>
        </p:nvSpPr>
        <p:spPr>
          <a:xfrm>
            <a:off x="3188387" y="5003716"/>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60" name="Rectangle 59">
            <a:extLst>
              <a:ext uri="{FF2B5EF4-FFF2-40B4-BE49-F238E27FC236}">
                <a16:creationId xmlns:a16="http://schemas.microsoft.com/office/drawing/2014/main" id="{24C87015-F643-455E-AE21-533812A92A79}"/>
              </a:ext>
            </a:extLst>
          </p:cNvPr>
          <p:cNvSpPr/>
          <p:nvPr/>
        </p:nvSpPr>
        <p:spPr>
          <a:xfrm>
            <a:off x="11352740" y="244676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1" name="Rectangle 60">
            <a:extLst>
              <a:ext uri="{FF2B5EF4-FFF2-40B4-BE49-F238E27FC236}">
                <a16:creationId xmlns:a16="http://schemas.microsoft.com/office/drawing/2014/main" id="{3279DB3A-82EA-4A45-B1DD-645C35891899}"/>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62" name="Group 61">
            <a:extLst>
              <a:ext uri="{FF2B5EF4-FFF2-40B4-BE49-F238E27FC236}">
                <a16:creationId xmlns:a16="http://schemas.microsoft.com/office/drawing/2014/main" id="{46AE8A37-23D2-4EB5-8DFB-EF7CA0586677}"/>
              </a:ext>
            </a:extLst>
          </p:cNvPr>
          <p:cNvGrpSpPr/>
          <p:nvPr/>
        </p:nvGrpSpPr>
        <p:grpSpPr>
          <a:xfrm>
            <a:off x="3762417" y="3006190"/>
            <a:ext cx="997313" cy="955230"/>
            <a:chOff x="8616264" y="3273446"/>
            <a:chExt cx="1061168" cy="955230"/>
          </a:xfrm>
        </p:grpSpPr>
        <p:cxnSp>
          <p:nvCxnSpPr>
            <p:cNvPr id="63" name="Straight Connector 62">
              <a:extLst>
                <a:ext uri="{FF2B5EF4-FFF2-40B4-BE49-F238E27FC236}">
                  <a16:creationId xmlns:a16="http://schemas.microsoft.com/office/drawing/2014/main" id="{F8A9CE69-8A43-47D7-AF86-C8B7F6E3DEB2}"/>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D8949EB9-899E-42D4-A62E-BFA83243DFFD}"/>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65" name="TextBox 64">
              <a:extLst>
                <a:ext uri="{FF2B5EF4-FFF2-40B4-BE49-F238E27FC236}">
                  <a16:creationId xmlns:a16="http://schemas.microsoft.com/office/drawing/2014/main" id="{93A90133-EDED-475D-B234-568A3FD801E2}"/>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Tree>
    <p:extLst>
      <p:ext uri="{BB962C8B-B14F-4D97-AF65-F5344CB8AC3E}">
        <p14:creationId xmlns:p14="http://schemas.microsoft.com/office/powerpoint/2010/main" val="4032021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26"/>
                                        </p:tgtEl>
                                      </p:cBhvr>
                                    </p:animEffect>
                                    <p:set>
                                      <p:cBhvr>
                                        <p:cTn id="27" dur="1" fill="hold">
                                          <p:stCondLst>
                                            <p:cond delay="499"/>
                                          </p:stCondLst>
                                        </p:cTn>
                                        <p:tgtEl>
                                          <p:spTgt spid="26"/>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33"/>
                                        </p:tgtEl>
                                      </p:cBhvr>
                                    </p:animEffect>
                                    <p:set>
                                      <p:cBhvr>
                                        <p:cTn id="30" dur="1" fill="hold">
                                          <p:stCondLst>
                                            <p:cond delay="499"/>
                                          </p:stCondLst>
                                        </p:cTn>
                                        <p:tgtEl>
                                          <p:spTgt spid="33"/>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fade">
                                      <p:cBhvr>
                                        <p:cTn id="35" dur="500"/>
                                        <p:tgtEl>
                                          <p:spTgt spid="4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fade">
                                      <p:cBhvr>
                                        <p:cTn id="38" dur="500"/>
                                        <p:tgtEl>
                                          <p:spTgt spid="4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2"/>
                                        </p:tgtEl>
                                        <p:attrNameLst>
                                          <p:attrName>style.visibility</p:attrName>
                                        </p:attrNameLst>
                                      </p:cBhvr>
                                      <p:to>
                                        <p:strVal val="visible"/>
                                      </p:to>
                                    </p:set>
                                    <p:animEffect transition="in" filter="fade">
                                      <p:cBhvr>
                                        <p:cTn id="41" dur="500"/>
                                        <p:tgtEl>
                                          <p:spTgt spid="42"/>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500"/>
                                        <p:tgtEl>
                                          <p:spTgt spid="4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fade">
                                      <p:cBhvr>
                                        <p:cTn id="54" dur="500"/>
                                        <p:tgtEl>
                                          <p:spTgt spid="4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41"/>
                                        </p:tgtEl>
                                        <p:attrNameLst>
                                          <p:attrName>style.visibility</p:attrName>
                                        </p:attrNameLst>
                                      </p:cBhvr>
                                      <p:to>
                                        <p:strVal val="visible"/>
                                      </p:to>
                                    </p:set>
                                    <p:animEffect transition="in" filter="fade">
                                      <p:cBhvr>
                                        <p:cTn id="59" dur="500"/>
                                        <p:tgtEl>
                                          <p:spTgt spid="4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47"/>
                                        </p:tgtEl>
                                        <p:attrNameLst>
                                          <p:attrName>style.visibility</p:attrName>
                                        </p:attrNameLst>
                                      </p:cBhvr>
                                      <p:to>
                                        <p:strVal val="visible"/>
                                      </p:to>
                                    </p:set>
                                    <p:animEffect transition="in" filter="fade">
                                      <p:cBhvr>
                                        <p:cTn id="64" dur="500"/>
                                        <p:tgtEl>
                                          <p:spTgt spid="4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57"/>
                                        </p:tgtEl>
                                        <p:attrNameLst>
                                          <p:attrName>style.visibility</p:attrName>
                                        </p:attrNameLst>
                                      </p:cBhvr>
                                      <p:to>
                                        <p:strVal val="visible"/>
                                      </p:to>
                                    </p:set>
                                    <p:animEffect transition="in" filter="fade">
                                      <p:cBhvr>
                                        <p:cTn id="69" dur="500"/>
                                        <p:tgtEl>
                                          <p:spTgt spid="5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56"/>
                                        </p:tgtEl>
                                        <p:attrNameLst>
                                          <p:attrName>style.visibility</p:attrName>
                                        </p:attrNameLst>
                                      </p:cBhvr>
                                      <p:to>
                                        <p:strVal val="visible"/>
                                      </p:to>
                                    </p:set>
                                    <p:animEffect transition="in" filter="fade">
                                      <p:cBhvr>
                                        <p:cTn id="72" dur="500"/>
                                        <p:tgtEl>
                                          <p:spTgt spid="5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fade">
                                      <p:cBhvr>
                                        <p:cTn id="77" dur="500"/>
                                        <p:tgtEl>
                                          <p:spTgt spid="58"/>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5"/>
                                        </p:tgtEl>
                                        <p:attrNameLst>
                                          <p:attrName>style.visibility</p:attrName>
                                        </p:attrNameLst>
                                      </p:cBhvr>
                                      <p:to>
                                        <p:strVal val="visible"/>
                                      </p:to>
                                    </p:set>
                                    <p:animEffect transition="in" filter="fade">
                                      <p:cBhvr>
                                        <p:cTn id="80" dur="500"/>
                                        <p:tgtEl>
                                          <p:spTgt spid="5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59"/>
                                        </p:tgtEl>
                                        <p:attrNameLst>
                                          <p:attrName>style.visibility</p:attrName>
                                        </p:attrNameLst>
                                      </p:cBhvr>
                                      <p:to>
                                        <p:strVal val="visible"/>
                                      </p:to>
                                    </p:set>
                                    <p:animEffect transition="in" filter="fade">
                                      <p:cBhvr>
                                        <p:cTn id="85" dur="500"/>
                                        <p:tgtEl>
                                          <p:spTgt spid="59"/>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60"/>
                                        </p:tgtEl>
                                        <p:attrNameLst>
                                          <p:attrName>style.visibility</p:attrName>
                                        </p:attrNameLst>
                                      </p:cBhvr>
                                      <p:to>
                                        <p:strVal val="visible"/>
                                      </p:to>
                                    </p:set>
                                    <p:animEffect transition="in" filter="fade">
                                      <p:cBhvr>
                                        <p:cTn id="90"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2" grpId="0"/>
      <p:bldP spid="33" grpId="0"/>
      <p:bldP spid="33" grpId="1"/>
      <p:bldP spid="34" grpId="0"/>
      <p:bldP spid="41" grpId="0"/>
      <p:bldP spid="42" grpId="0" animBg="1"/>
      <p:bldP spid="43" grpId="0" animBg="1"/>
      <p:bldP spid="44" grpId="0"/>
      <p:bldP spid="45" grpId="0"/>
      <p:bldP spid="46" grpId="0"/>
      <p:bldP spid="55" grpId="0" animBg="1"/>
      <p:bldP spid="56" grpId="0" animBg="1"/>
      <p:bldP spid="57" grpId="0"/>
      <p:bldP spid="58" grpId="0"/>
      <p:bldP spid="59" grpId="0"/>
      <p:bldP spid="60"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sp>
        <p:nvSpPr>
          <p:cNvPr id="5" name="Rectangle 4">
            <a:extLst>
              <a:ext uri="{FF2B5EF4-FFF2-40B4-BE49-F238E27FC236}">
                <a16:creationId xmlns:a16="http://schemas.microsoft.com/office/drawing/2014/main" id="{E949CB9D-8CED-4EFC-A1B0-106F3BC8DB7E}"/>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0" name="Rectangle 59">
            <a:extLst>
              <a:ext uri="{FF2B5EF4-FFF2-40B4-BE49-F238E27FC236}">
                <a16:creationId xmlns:a16="http://schemas.microsoft.com/office/drawing/2014/main" id="{24C87015-F643-455E-AE21-533812A92A79}"/>
              </a:ext>
            </a:extLst>
          </p:cNvPr>
          <p:cNvSpPr/>
          <p:nvPr/>
        </p:nvSpPr>
        <p:spPr>
          <a:xfrm>
            <a:off x="11352740" y="244676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35" name="Group 34">
            <a:extLst>
              <a:ext uri="{FF2B5EF4-FFF2-40B4-BE49-F238E27FC236}">
                <a16:creationId xmlns:a16="http://schemas.microsoft.com/office/drawing/2014/main" id="{834C90A6-E105-46AD-97C4-11377A81041E}"/>
              </a:ext>
            </a:extLst>
          </p:cNvPr>
          <p:cNvGrpSpPr/>
          <p:nvPr/>
        </p:nvGrpSpPr>
        <p:grpSpPr>
          <a:xfrm>
            <a:off x="11284177" y="2982730"/>
            <a:ext cx="1044500" cy="1079473"/>
            <a:chOff x="8636478" y="3252274"/>
            <a:chExt cx="1044500" cy="1079473"/>
          </a:xfrm>
        </p:grpSpPr>
        <p:cxnSp>
          <p:nvCxnSpPr>
            <p:cNvPr id="36" name="Straight Connector 35">
              <a:extLst>
                <a:ext uri="{FF2B5EF4-FFF2-40B4-BE49-F238E27FC236}">
                  <a16:creationId xmlns:a16="http://schemas.microsoft.com/office/drawing/2014/main" id="{6A708692-3947-4DB7-BA2C-76E9698354CF}"/>
                </a:ext>
              </a:extLst>
            </p:cNvPr>
            <p:cNvCxnSpPr>
              <a:cxnSpLocks/>
            </p:cNvCxnSpPr>
            <p:nvPr/>
          </p:nvCxnSpPr>
          <p:spPr>
            <a:xfrm>
              <a:off x="8650773" y="3759331"/>
              <a:ext cx="4498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D0AD846-8B77-4A78-BBD1-C6DE4FF57484}"/>
                </a:ext>
              </a:extLst>
            </p:cNvPr>
            <p:cNvSpPr txBox="1"/>
            <p:nvPr/>
          </p:nvSpPr>
          <p:spPr>
            <a:xfrm>
              <a:off x="8636478" y="3700805"/>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8" name="TextBox 37">
              <a:extLst>
                <a:ext uri="{FF2B5EF4-FFF2-40B4-BE49-F238E27FC236}">
                  <a16:creationId xmlns:a16="http://schemas.microsoft.com/office/drawing/2014/main" id="{CF363F88-867D-4BAA-942B-BC98A6D2E710}"/>
                </a:ext>
              </a:extLst>
            </p:cNvPr>
            <p:cNvSpPr txBox="1"/>
            <p:nvPr/>
          </p:nvSpPr>
          <p:spPr>
            <a:xfrm>
              <a:off x="8644738" y="3252274"/>
              <a:ext cx="50861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61" name="Group 60">
            <a:extLst>
              <a:ext uri="{FF2B5EF4-FFF2-40B4-BE49-F238E27FC236}">
                <a16:creationId xmlns:a16="http://schemas.microsoft.com/office/drawing/2014/main" id="{EE248890-2AD0-4C05-ADFC-0159906E3CD8}"/>
              </a:ext>
            </a:extLst>
          </p:cNvPr>
          <p:cNvGrpSpPr/>
          <p:nvPr/>
        </p:nvGrpSpPr>
        <p:grpSpPr>
          <a:xfrm>
            <a:off x="3762417" y="3006190"/>
            <a:ext cx="997313" cy="955230"/>
            <a:chOff x="8616264" y="3273446"/>
            <a:chExt cx="1061168" cy="955230"/>
          </a:xfrm>
        </p:grpSpPr>
        <p:cxnSp>
          <p:nvCxnSpPr>
            <p:cNvPr id="62" name="Straight Connector 61">
              <a:extLst>
                <a:ext uri="{FF2B5EF4-FFF2-40B4-BE49-F238E27FC236}">
                  <a16:creationId xmlns:a16="http://schemas.microsoft.com/office/drawing/2014/main" id="{8BB1CF97-75AD-49B0-B386-F3D6B62F1039}"/>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624D8B5C-BCF2-4F5C-A319-6C66E19CA0FC}"/>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64" name="TextBox 63">
              <a:extLst>
                <a:ext uri="{FF2B5EF4-FFF2-40B4-BE49-F238E27FC236}">
                  <a16:creationId xmlns:a16="http://schemas.microsoft.com/office/drawing/2014/main" id="{D9AC5B86-479D-447B-B955-0EA94BD0445F}"/>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
        <p:nvSpPr>
          <p:cNvPr id="65" name="Rectangle 64">
            <a:extLst>
              <a:ext uri="{FF2B5EF4-FFF2-40B4-BE49-F238E27FC236}">
                <a16:creationId xmlns:a16="http://schemas.microsoft.com/office/drawing/2014/main" id="{4318BA05-F351-48F5-8AC0-06457D506DA2}"/>
              </a:ext>
            </a:extLst>
          </p:cNvPr>
          <p:cNvSpPr/>
          <p:nvPr/>
        </p:nvSpPr>
        <p:spPr>
          <a:xfrm>
            <a:off x="10672575" y="315465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grpSp>
        <p:nvGrpSpPr>
          <p:cNvPr id="66" name="Group 65">
            <a:extLst>
              <a:ext uri="{FF2B5EF4-FFF2-40B4-BE49-F238E27FC236}">
                <a16:creationId xmlns:a16="http://schemas.microsoft.com/office/drawing/2014/main" id="{CB8D4FBC-A3A8-4800-909B-9B20A21324E6}"/>
              </a:ext>
            </a:extLst>
          </p:cNvPr>
          <p:cNvGrpSpPr/>
          <p:nvPr/>
        </p:nvGrpSpPr>
        <p:grpSpPr>
          <a:xfrm>
            <a:off x="2190102" y="4463159"/>
            <a:ext cx="2463383" cy="1067398"/>
            <a:chOff x="2190102" y="4952042"/>
            <a:chExt cx="2463383" cy="1067398"/>
          </a:xfrm>
        </p:grpSpPr>
        <p:grpSp>
          <p:nvGrpSpPr>
            <p:cNvPr id="67" name="Group 66">
              <a:extLst>
                <a:ext uri="{FF2B5EF4-FFF2-40B4-BE49-F238E27FC236}">
                  <a16:creationId xmlns:a16="http://schemas.microsoft.com/office/drawing/2014/main" id="{D53C64D3-2C13-4BE4-9C89-337A554F6404}"/>
                </a:ext>
              </a:extLst>
            </p:cNvPr>
            <p:cNvGrpSpPr/>
            <p:nvPr/>
          </p:nvGrpSpPr>
          <p:grpSpPr>
            <a:xfrm>
              <a:off x="2190102" y="4952042"/>
              <a:ext cx="509296" cy="1067398"/>
              <a:chOff x="2289811" y="1538931"/>
              <a:chExt cx="509296" cy="1067398"/>
            </a:xfrm>
          </p:grpSpPr>
          <p:grpSp>
            <p:nvGrpSpPr>
              <p:cNvPr id="69" name="Group 68">
                <a:extLst>
                  <a:ext uri="{FF2B5EF4-FFF2-40B4-BE49-F238E27FC236}">
                    <a16:creationId xmlns:a16="http://schemas.microsoft.com/office/drawing/2014/main" id="{A4B85C7B-0906-4553-A686-1ED9856CC154}"/>
                  </a:ext>
                </a:extLst>
              </p:cNvPr>
              <p:cNvGrpSpPr/>
              <p:nvPr/>
            </p:nvGrpSpPr>
            <p:grpSpPr>
              <a:xfrm>
                <a:off x="2306032" y="1975387"/>
                <a:ext cx="475549" cy="630942"/>
                <a:chOff x="1963495" y="476986"/>
                <a:chExt cx="475549" cy="630942"/>
              </a:xfrm>
            </p:grpSpPr>
            <p:sp>
              <p:nvSpPr>
                <p:cNvPr id="71" name="TextBox 70">
                  <a:extLst>
                    <a:ext uri="{FF2B5EF4-FFF2-40B4-BE49-F238E27FC236}">
                      <a16:creationId xmlns:a16="http://schemas.microsoft.com/office/drawing/2014/main" id="{1A430188-DA77-4C5D-835E-2BA031A28E81}"/>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72" name="Straight Connector 71">
                  <a:extLst>
                    <a:ext uri="{FF2B5EF4-FFF2-40B4-BE49-F238E27FC236}">
                      <a16:creationId xmlns:a16="http://schemas.microsoft.com/office/drawing/2014/main" id="{A1A9BFFA-A969-4C6F-81A3-C958D82586E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0" name="TextBox 69">
                <a:extLst>
                  <a:ext uri="{FF2B5EF4-FFF2-40B4-BE49-F238E27FC236}">
                    <a16:creationId xmlns:a16="http://schemas.microsoft.com/office/drawing/2014/main" id="{540DA9DC-1448-49C5-A234-BC645CAB09F6}"/>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68" name="TextBox 67">
              <a:extLst>
                <a:ext uri="{FF2B5EF4-FFF2-40B4-BE49-F238E27FC236}">
                  <a16:creationId xmlns:a16="http://schemas.microsoft.com/office/drawing/2014/main" id="{E2460230-3B03-4052-83A6-A79D9FBC48E6}"/>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32 = </a:t>
              </a:r>
            </a:p>
          </p:txBody>
        </p:sp>
      </p:grpSp>
      <p:sp>
        <p:nvSpPr>
          <p:cNvPr id="73" name="TextBox 72">
            <a:extLst>
              <a:ext uri="{FF2B5EF4-FFF2-40B4-BE49-F238E27FC236}">
                <a16:creationId xmlns:a16="http://schemas.microsoft.com/office/drawing/2014/main" id="{19BEE2BD-9531-45E7-A700-A8483DA1E233}"/>
              </a:ext>
            </a:extLst>
          </p:cNvPr>
          <p:cNvSpPr txBox="1"/>
          <p:nvPr/>
        </p:nvSpPr>
        <p:spPr>
          <a:xfrm>
            <a:off x="2696380" y="550248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a:t>
            </a:r>
            <a:r>
              <a:rPr lang="en-GB" sz="3500" dirty="0">
                <a:solidFill>
                  <a:srgbClr val="FF0000"/>
                </a:solidFill>
                <a:latin typeface="Arial Black" panose="020B0A04020102020204" pitchFamily="34" charset="0"/>
              </a:rPr>
              <a:t>÷ 8 = 4</a:t>
            </a:r>
            <a:endParaRPr lang="en-GB" sz="3500" b="1" dirty="0">
              <a:solidFill>
                <a:srgbClr val="FF0000"/>
              </a:solidFill>
              <a:latin typeface="Arial Black" panose="020B0A04020102020204" pitchFamily="34" charset="0"/>
            </a:endParaRPr>
          </a:p>
        </p:txBody>
      </p:sp>
      <p:sp>
        <p:nvSpPr>
          <p:cNvPr id="74" name="TextBox 73">
            <a:extLst>
              <a:ext uri="{FF2B5EF4-FFF2-40B4-BE49-F238E27FC236}">
                <a16:creationId xmlns:a16="http://schemas.microsoft.com/office/drawing/2014/main" id="{17367D77-F0DF-40BE-BE49-C17E9A944DB4}"/>
              </a:ext>
            </a:extLst>
          </p:cNvPr>
          <p:cNvSpPr txBox="1"/>
          <p:nvPr/>
        </p:nvSpPr>
        <p:spPr>
          <a:xfrm>
            <a:off x="2698093" y="594379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x 3 = 1 2</a:t>
            </a:r>
          </a:p>
        </p:txBody>
      </p:sp>
      <p:sp>
        <p:nvSpPr>
          <p:cNvPr id="75" name="TextBox 74">
            <a:extLst>
              <a:ext uri="{FF2B5EF4-FFF2-40B4-BE49-F238E27FC236}">
                <a16:creationId xmlns:a16="http://schemas.microsoft.com/office/drawing/2014/main" id="{306519B2-BEC4-433C-B024-4CA9861E85FB}"/>
              </a:ext>
            </a:extLst>
          </p:cNvPr>
          <p:cNvSpPr txBox="1"/>
          <p:nvPr/>
        </p:nvSpPr>
        <p:spPr>
          <a:xfrm>
            <a:off x="4529497" y="4662134"/>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1 2</a:t>
            </a:r>
            <a:endParaRPr lang="en-GB" sz="3500" b="1" dirty="0">
              <a:solidFill>
                <a:srgbClr val="FF0000"/>
              </a:solidFill>
              <a:latin typeface="Arial Black" panose="020B0A04020102020204" pitchFamily="34" charset="0"/>
            </a:endParaRPr>
          </a:p>
        </p:txBody>
      </p:sp>
      <p:sp>
        <p:nvSpPr>
          <p:cNvPr id="76" name="Rectangle 75">
            <a:extLst>
              <a:ext uri="{FF2B5EF4-FFF2-40B4-BE49-F238E27FC236}">
                <a16:creationId xmlns:a16="http://schemas.microsoft.com/office/drawing/2014/main" id="{3B2632AA-21E9-425E-955D-411B40EFD0B9}"/>
              </a:ext>
            </a:extLst>
          </p:cNvPr>
          <p:cNvSpPr/>
          <p:nvPr/>
        </p:nvSpPr>
        <p:spPr>
          <a:xfrm>
            <a:off x="9652283" y="383629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3876107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fad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fade">
                                      <p:cBhvr>
                                        <p:cTn id="17" dur="500"/>
                                        <p:tgtEl>
                                          <p:spTgt spid="6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6"/>
                                        </p:tgtEl>
                                        <p:attrNameLst>
                                          <p:attrName>style.visibility</p:attrName>
                                        </p:attrNameLst>
                                      </p:cBhvr>
                                      <p:to>
                                        <p:strVal val="visible"/>
                                      </p:to>
                                    </p:set>
                                    <p:animEffect transition="in" filter="fade">
                                      <p:cBhvr>
                                        <p:cTn id="3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3" grpId="0"/>
      <p:bldP spid="74" grpId="0"/>
      <p:bldP spid="75" grpId="0"/>
      <p:bldP spid="76" grpId="0"/>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This is the scale on the side of a measuring jar.</a:t>
            </a:r>
          </a:p>
          <a:p>
            <a:r>
              <a:rPr lang="en-US" sz="3200" b="1" dirty="0"/>
              <a:t>There is some </a:t>
            </a:r>
            <a:r>
              <a:rPr lang="en-US" sz="3200" b="1" dirty="0" err="1"/>
              <a:t>coloured</a:t>
            </a:r>
            <a:r>
              <a:rPr lang="en-US" sz="3200" b="1" dirty="0"/>
              <a:t> water in the jar.</a:t>
            </a:r>
          </a:p>
          <a:p>
            <a:r>
              <a:rPr lang="en-US" sz="3200" b="1" dirty="0"/>
              <a:t>How much more water is needed to make 2 </a:t>
            </a:r>
            <a:r>
              <a:rPr lang="en-US" sz="3200" b="1" dirty="0" err="1"/>
              <a:t>litres</a:t>
            </a:r>
            <a:r>
              <a:rPr lang="en-US" sz="3200" b="1" dirty="0"/>
              <a:t>?</a:t>
            </a:r>
          </a:p>
        </p:txBody>
      </p:sp>
      <p:pic>
        <p:nvPicPr>
          <p:cNvPr id="175106" name="Picture 2">
            <a:extLst>
              <a:ext uri="{FF2B5EF4-FFF2-40B4-BE49-F238E27FC236}">
                <a16:creationId xmlns:a16="http://schemas.microsoft.com/office/drawing/2014/main" id="{3699DC10-373A-49BB-8C80-EAE5CC5091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171" y="1619660"/>
            <a:ext cx="2363363" cy="5023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9866BF09-B288-4030-9861-29FF72A627C8}"/>
              </a:ext>
            </a:extLst>
          </p:cNvPr>
          <p:cNvSpPr txBox="1"/>
          <p:nvPr/>
        </p:nvSpPr>
        <p:spPr>
          <a:xfrm>
            <a:off x="3026534" y="3546389"/>
            <a:ext cx="2186401" cy="523220"/>
          </a:xfrm>
          <a:prstGeom prst="rect">
            <a:avLst/>
          </a:prstGeom>
          <a:noFill/>
        </p:spPr>
        <p:txBody>
          <a:bodyPr wrap="square" rtlCol="0">
            <a:spAutoFit/>
          </a:bodyPr>
          <a:lstStyle/>
          <a:p>
            <a:r>
              <a:rPr lang="en-GB" sz="2800" b="1" dirty="0">
                <a:solidFill>
                  <a:srgbClr val="FF0000"/>
                </a:solidFill>
              </a:rPr>
              <a:t>1 litre 300 ml</a:t>
            </a:r>
          </a:p>
        </p:txBody>
      </p:sp>
      <p:sp>
        <p:nvSpPr>
          <p:cNvPr id="6" name="TextBox 5">
            <a:extLst>
              <a:ext uri="{FF2B5EF4-FFF2-40B4-BE49-F238E27FC236}">
                <a16:creationId xmlns:a16="http://schemas.microsoft.com/office/drawing/2014/main" id="{11632555-F3B7-4CEE-B91E-3191389038BC}"/>
              </a:ext>
            </a:extLst>
          </p:cNvPr>
          <p:cNvSpPr txBox="1"/>
          <p:nvPr/>
        </p:nvSpPr>
        <p:spPr>
          <a:xfrm>
            <a:off x="5084746" y="3546389"/>
            <a:ext cx="2186401" cy="523220"/>
          </a:xfrm>
          <a:prstGeom prst="rect">
            <a:avLst/>
          </a:prstGeom>
          <a:noFill/>
        </p:spPr>
        <p:txBody>
          <a:bodyPr wrap="square" rtlCol="0">
            <a:spAutoFit/>
          </a:bodyPr>
          <a:lstStyle/>
          <a:p>
            <a:r>
              <a:rPr lang="en-GB" sz="2800" b="1" dirty="0">
                <a:solidFill>
                  <a:srgbClr val="FF0000"/>
                </a:solidFill>
              </a:rPr>
              <a:t>or 1.3 litres</a:t>
            </a:r>
          </a:p>
        </p:txBody>
      </p:sp>
      <p:sp>
        <p:nvSpPr>
          <p:cNvPr id="7" name="TextBox 6">
            <a:extLst>
              <a:ext uri="{FF2B5EF4-FFF2-40B4-BE49-F238E27FC236}">
                <a16:creationId xmlns:a16="http://schemas.microsoft.com/office/drawing/2014/main" id="{BE64200E-4615-4660-A82D-4980A5D7ED14}"/>
              </a:ext>
            </a:extLst>
          </p:cNvPr>
          <p:cNvSpPr txBox="1"/>
          <p:nvPr/>
        </p:nvSpPr>
        <p:spPr>
          <a:xfrm>
            <a:off x="8655686" y="1034885"/>
            <a:ext cx="3063380" cy="584775"/>
          </a:xfrm>
          <a:prstGeom prst="rect">
            <a:avLst/>
          </a:prstGeom>
          <a:noFill/>
        </p:spPr>
        <p:txBody>
          <a:bodyPr wrap="square" rtlCol="0">
            <a:spAutoFit/>
          </a:bodyPr>
          <a:lstStyle/>
          <a:p>
            <a:r>
              <a:rPr lang="en-GB" sz="3200" b="1" dirty="0">
                <a:solidFill>
                  <a:srgbClr val="FF0000"/>
                </a:solidFill>
              </a:rPr>
              <a:t>700 ml</a:t>
            </a:r>
          </a:p>
        </p:txBody>
      </p:sp>
      <p:sp>
        <p:nvSpPr>
          <p:cNvPr id="8" name="TextBox 7">
            <a:extLst>
              <a:ext uri="{FF2B5EF4-FFF2-40B4-BE49-F238E27FC236}">
                <a16:creationId xmlns:a16="http://schemas.microsoft.com/office/drawing/2014/main" id="{99368D4E-2712-40B0-8352-8E923106A4CB}"/>
              </a:ext>
            </a:extLst>
          </p:cNvPr>
          <p:cNvSpPr txBox="1"/>
          <p:nvPr/>
        </p:nvSpPr>
        <p:spPr>
          <a:xfrm>
            <a:off x="8655686" y="1492085"/>
            <a:ext cx="3063380" cy="584775"/>
          </a:xfrm>
          <a:prstGeom prst="rect">
            <a:avLst/>
          </a:prstGeom>
          <a:noFill/>
        </p:spPr>
        <p:txBody>
          <a:bodyPr wrap="square" rtlCol="0">
            <a:spAutoFit/>
          </a:bodyPr>
          <a:lstStyle/>
          <a:p>
            <a:r>
              <a:rPr lang="en-GB" sz="3200" b="1" dirty="0">
                <a:solidFill>
                  <a:srgbClr val="FF0000"/>
                </a:solidFill>
              </a:rPr>
              <a:t>or 0.7 litres</a:t>
            </a:r>
          </a:p>
        </p:txBody>
      </p:sp>
      <p:sp>
        <p:nvSpPr>
          <p:cNvPr id="9" name="Rectangle 8">
            <a:extLst>
              <a:ext uri="{FF2B5EF4-FFF2-40B4-BE49-F238E27FC236}">
                <a16:creationId xmlns:a16="http://schemas.microsoft.com/office/drawing/2014/main" id="{9D1F2F8D-D22A-434F-97B3-448D69B453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04CD5C01-C250-4B7C-85F7-2CDBF2E9F980}"/>
              </a:ext>
            </a:extLst>
          </p:cNvPr>
          <p:cNvSpPr txBox="1"/>
          <p:nvPr/>
        </p:nvSpPr>
        <p:spPr>
          <a:xfrm>
            <a:off x="3536315" y="1784472"/>
            <a:ext cx="2559685" cy="523220"/>
          </a:xfrm>
          <a:prstGeom prst="rect">
            <a:avLst/>
          </a:prstGeom>
          <a:noFill/>
        </p:spPr>
        <p:txBody>
          <a:bodyPr wrap="square" rtlCol="0">
            <a:spAutoFit/>
          </a:bodyPr>
          <a:lstStyle/>
          <a:p>
            <a:r>
              <a:rPr lang="en-GB" sz="2800" b="1" dirty="0">
                <a:solidFill>
                  <a:srgbClr val="FF0000"/>
                </a:solidFill>
              </a:rPr>
              <a:t>2000 – 1300 =</a:t>
            </a:r>
          </a:p>
        </p:txBody>
      </p:sp>
      <p:sp>
        <p:nvSpPr>
          <p:cNvPr id="12" name="TextBox 11">
            <a:extLst>
              <a:ext uri="{FF2B5EF4-FFF2-40B4-BE49-F238E27FC236}">
                <a16:creationId xmlns:a16="http://schemas.microsoft.com/office/drawing/2014/main" id="{49AD63D8-C516-4F4B-9E36-FE4739715B6D}"/>
              </a:ext>
            </a:extLst>
          </p:cNvPr>
          <p:cNvSpPr txBox="1"/>
          <p:nvPr/>
        </p:nvSpPr>
        <p:spPr>
          <a:xfrm>
            <a:off x="5686619" y="1784472"/>
            <a:ext cx="919162" cy="523220"/>
          </a:xfrm>
          <a:prstGeom prst="rect">
            <a:avLst/>
          </a:prstGeom>
          <a:noFill/>
        </p:spPr>
        <p:txBody>
          <a:bodyPr wrap="square" rtlCol="0">
            <a:spAutoFit/>
          </a:bodyPr>
          <a:lstStyle/>
          <a:p>
            <a:r>
              <a:rPr lang="en-GB" sz="2800" b="1" dirty="0">
                <a:solidFill>
                  <a:srgbClr val="FF0000"/>
                </a:solidFill>
              </a:rPr>
              <a:t>700</a:t>
            </a:r>
          </a:p>
        </p:txBody>
      </p:sp>
      <p:sp>
        <p:nvSpPr>
          <p:cNvPr id="13" name="TextBox 12">
            <a:extLst>
              <a:ext uri="{FF2B5EF4-FFF2-40B4-BE49-F238E27FC236}">
                <a16:creationId xmlns:a16="http://schemas.microsoft.com/office/drawing/2014/main" id="{8CD0479B-6F2F-4AB2-80A2-2D1760C5FC40}"/>
              </a:ext>
            </a:extLst>
          </p:cNvPr>
          <p:cNvSpPr txBox="1"/>
          <p:nvPr/>
        </p:nvSpPr>
        <p:spPr>
          <a:xfrm>
            <a:off x="3536315" y="2261941"/>
            <a:ext cx="2559685" cy="523220"/>
          </a:xfrm>
          <a:prstGeom prst="rect">
            <a:avLst/>
          </a:prstGeom>
          <a:noFill/>
        </p:spPr>
        <p:txBody>
          <a:bodyPr wrap="square" rtlCol="0">
            <a:spAutoFit/>
          </a:bodyPr>
          <a:lstStyle/>
          <a:p>
            <a:r>
              <a:rPr lang="en-GB" sz="2800" b="1" dirty="0">
                <a:solidFill>
                  <a:srgbClr val="FF0000"/>
                </a:solidFill>
              </a:rPr>
              <a:t>2.0 – 1.3 =</a:t>
            </a:r>
          </a:p>
        </p:txBody>
      </p:sp>
      <p:sp>
        <p:nvSpPr>
          <p:cNvPr id="14" name="TextBox 13">
            <a:extLst>
              <a:ext uri="{FF2B5EF4-FFF2-40B4-BE49-F238E27FC236}">
                <a16:creationId xmlns:a16="http://schemas.microsoft.com/office/drawing/2014/main" id="{0E1F6A8F-C14A-4960-B59C-63DFA6760AD2}"/>
              </a:ext>
            </a:extLst>
          </p:cNvPr>
          <p:cNvSpPr txBox="1"/>
          <p:nvPr/>
        </p:nvSpPr>
        <p:spPr>
          <a:xfrm>
            <a:off x="5168200" y="2261941"/>
            <a:ext cx="919162" cy="523220"/>
          </a:xfrm>
          <a:prstGeom prst="rect">
            <a:avLst/>
          </a:prstGeom>
          <a:noFill/>
        </p:spPr>
        <p:txBody>
          <a:bodyPr wrap="square" rtlCol="0">
            <a:spAutoFit/>
          </a:bodyPr>
          <a:lstStyle/>
          <a:p>
            <a:r>
              <a:rPr lang="en-GB" sz="2800" b="1" dirty="0">
                <a:solidFill>
                  <a:srgbClr val="FF0000"/>
                </a:solidFill>
              </a:rPr>
              <a:t>0.7</a:t>
            </a:r>
          </a:p>
        </p:txBody>
      </p:sp>
    </p:spTree>
    <p:extLst>
      <p:ext uri="{BB962C8B-B14F-4D97-AF65-F5344CB8AC3E}">
        <p14:creationId xmlns:p14="http://schemas.microsoft.com/office/powerpoint/2010/main" val="2225579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0" grpId="0"/>
      <p:bldP spid="12" grpId="0"/>
      <p:bldP spid="13" grpId="0"/>
      <p:bldP spid="14" grpId="0"/>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correct sign &gt;, &lt; or = in each of the following. </a:t>
            </a:r>
            <a:endParaRPr lang="en-US" sz="3200" dirty="0"/>
          </a:p>
        </p:txBody>
      </p:sp>
      <p:pic>
        <p:nvPicPr>
          <p:cNvPr id="3" name="Picture 2">
            <a:extLst>
              <a:ext uri="{FF2B5EF4-FFF2-40B4-BE49-F238E27FC236}">
                <a16:creationId xmlns:a16="http://schemas.microsoft.com/office/drawing/2014/main" id="{964B707D-64BD-4626-8D59-30C77D7205E4}"/>
              </a:ext>
            </a:extLst>
          </p:cNvPr>
          <p:cNvPicPr>
            <a:picLocks noChangeAspect="1"/>
          </p:cNvPicPr>
          <p:nvPr/>
        </p:nvPicPr>
        <p:blipFill>
          <a:blip r:embed="rId3"/>
          <a:stretch>
            <a:fillRect/>
          </a:stretch>
        </p:blipFill>
        <p:spPr>
          <a:xfrm>
            <a:off x="2660856" y="988066"/>
            <a:ext cx="6372225" cy="3705225"/>
          </a:xfrm>
          <a:prstGeom prst="rect">
            <a:avLst/>
          </a:prstGeom>
        </p:spPr>
      </p:pic>
      <p:sp>
        <p:nvSpPr>
          <p:cNvPr id="5" name="Rectangle 4">
            <a:extLst>
              <a:ext uri="{FF2B5EF4-FFF2-40B4-BE49-F238E27FC236}">
                <a16:creationId xmlns:a16="http://schemas.microsoft.com/office/drawing/2014/main" id="{0E33171D-A317-447F-BA0A-BE49DB087139}"/>
              </a:ext>
            </a:extLst>
          </p:cNvPr>
          <p:cNvSpPr/>
          <p:nvPr/>
        </p:nvSpPr>
        <p:spPr>
          <a:xfrm>
            <a:off x="4709308" y="854683"/>
            <a:ext cx="693965" cy="630942"/>
          </a:xfrm>
          <a:prstGeom prst="rect">
            <a:avLst/>
          </a:prstGeom>
        </p:spPr>
        <p:txBody>
          <a:bodyPr wrap="square">
            <a:spAutoFit/>
          </a:bodyPr>
          <a:lstStyle/>
          <a:p>
            <a:r>
              <a:rPr lang="en-GB" sz="3500" b="1" dirty="0">
                <a:solidFill>
                  <a:srgbClr val="FF0000"/>
                </a:solidFill>
                <a:latin typeface="Arial Black" panose="020B0A04020102020204" pitchFamily="34" charset="0"/>
              </a:rPr>
              <a:t>6</a:t>
            </a:r>
          </a:p>
        </p:txBody>
      </p:sp>
      <p:sp>
        <p:nvSpPr>
          <p:cNvPr id="6" name="Rectangle 5">
            <a:extLst>
              <a:ext uri="{FF2B5EF4-FFF2-40B4-BE49-F238E27FC236}">
                <a16:creationId xmlns:a16="http://schemas.microsoft.com/office/drawing/2014/main" id="{0ADBDF68-8F98-496D-98EB-09DE4E3D9994}"/>
              </a:ext>
            </a:extLst>
          </p:cNvPr>
          <p:cNvSpPr/>
          <p:nvPr/>
        </p:nvSpPr>
        <p:spPr>
          <a:xfrm>
            <a:off x="6217433" y="854683"/>
            <a:ext cx="1234292" cy="630942"/>
          </a:xfrm>
          <a:prstGeom prst="rect">
            <a:avLst/>
          </a:prstGeom>
        </p:spPr>
        <p:txBody>
          <a:bodyPr wrap="square">
            <a:spAutoFit/>
          </a:bodyPr>
          <a:lstStyle/>
          <a:p>
            <a:r>
              <a:rPr lang="en-GB" sz="3500" b="1" dirty="0">
                <a:solidFill>
                  <a:srgbClr val="FF0000"/>
                </a:solidFill>
                <a:latin typeface="Arial Black" panose="020B0A04020102020204" pitchFamily="34" charset="0"/>
              </a:rPr>
              <a:t>14</a:t>
            </a:r>
          </a:p>
        </p:txBody>
      </p:sp>
      <p:sp>
        <p:nvSpPr>
          <p:cNvPr id="7" name="Rectangle 6">
            <a:extLst>
              <a:ext uri="{FF2B5EF4-FFF2-40B4-BE49-F238E27FC236}">
                <a16:creationId xmlns:a16="http://schemas.microsoft.com/office/drawing/2014/main" id="{E1ECD8DF-9C4C-4872-81BA-7CC4B731B3FD}"/>
              </a:ext>
            </a:extLst>
          </p:cNvPr>
          <p:cNvSpPr/>
          <p:nvPr/>
        </p:nvSpPr>
        <p:spPr>
          <a:xfrm>
            <a:off x="5458072" y="1269439"/>
            <a:ext cx="1234292" cy="630942"/>
          </a:xfrm>
          <a:prstGeom prst="rect">
            <a:avLst/>
          </a:prstGeom>
        </p:spPr>
        <p:txBody>
          <a:bodyPr wrap="square">
            <a:spAutoFit/>
          </a:bodyPr>
          <a:lstStyle/>
          <a:p>
            <a:r>
              <a:rPr lang="en-GB" sz="3500" b="1" dirty="0">
                <a:solidFill>
                  <a:srgbClr val="FF0000"/>
                </a:solidFill>
                <a:latin typeface="Arial Black" panose="020B0A04020102020204" pitchFamily="34" charset="0"/>
              </a:rPr>
              <a:t>&lt;</a:t>
            </a:r>
          </a:p>
        </p:txBody>
      </p:sp>
      <p:sp>
        <p:nvSpPr>
          <p:cNvPr id="8" name="Rectangle 7">
            <a:extLst>
              <a:ext uri="{FF2B5EF4-FFF2-40B4-BE49-F238E27FC236}">
                <a16:creationId xmlns:a16="http://schemas.microsoft.com/office/drawing/2014/main" id="{87C0EFC7-ADB0-4BA4-90D7-77004B06D628}"/>
              </a:ext>
            </a:extLst>
          </p:cNvPr>
          <p:cNvSpPr/>
          <p:nvPr/>
        </p:nvSpPr>
        <p:spPr>
          <a:xfrm>
            <a:off x="4536854" y="2185672"/>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27</a:t>
            </a:r>
          </a:p>
        </p:txBody>
      </p:sp>
      <p:sp>
        <p:nvSpPr>
          <p:cNvPr id="9" name="Rectangle 8">
            <a:extLst>
              <a:ext uri="{FF2B5EF4-FFF2-40B4-BE49-F238E27FC236}">
                <a16:creationId xmlns:a16="http://schemas.microsoft.com/office/drawing/2014/main" id="{F15A5D84-5B35-4BD8-8E29-FD8484C16575}"/>
              </a:ext>
            </a:extLst>
          </p:cNvPr>
          <p:cNvSpPr/>
          <p:nvPr/>
        </p:nvSpPr>
        <p:spPr>
          <a:xfrm>
            <a:off x="6217433" y="2181754"/>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17</a:t>
            </a:r>
          </a:p>
        </p:txBody>
      </p:sp>
      <p:sp>
        <p:nvSpPr>
          <p:cNvPr id="10" name="Rectangle 9">
            <a:extLst>
              <a:ext uri="{FF2B5EF4-FFF2-40B4-BE49-F238E27FC236}">
                <a16:creationId xmlns:a16="http://schemas.microsoft.com/office/drawing/2014/main" id="{412D59B3-89B6-4227-8DF3-041AB820A475}"/>
              </a:ext>
            </a:extLst>
          </p:cNvPr>
          <p:cNvSpPr/>
          <p:nvPr/>
        </p:nvSpPr>
        <p:spPr>
          <a:xfrm>
            <a:off x="5478854" y="2566609"/>
            <a:ext cx="617146" cy="630942"/>
          </a:xfrm>
          <a:prstGeom prst="rect">
            <a:avLst/>
          </a:prstGeom>
        </p:spPr>
        <p:txBody>
          <a:bodyPr wrap="square">
            <a:spAutoFit/>
          </a:bodyPr>
          <a:lstStyle/>
          <a:p>
            <a:r>
              <a:rPr lang="en-GB" sz="3500" b="1" dirty="0">
                <a:solidFill>
                  <a:srgbClr val="FF0000"/>
                </a:solidFill>
                <a:latin typeface="Arial Black" panose="020B0A04020102020204" pitchFamily="34" charset="0"/>
              </a:rPr>
              <a:t>&gt;</a:t>
            </a:r>
          </a:p>
        </p:txBody>
      </p:sp>
      <p:sp>
        <p:nvSpPr>
          <p:cNvPr id="11" name="Rectangle 10">
            <a:extLst>
              <a:ext uri="{FF2B5EF4-FFF2-40B4-BE49-F238E27FC236}">
                <a16:creationId xmlns:a16="http://schemas.microsoft.com/office/drawing/2014/main" id="{23CEC3B3-FD2D-4BD9-A26C-F62D4F4DB069}"/>
              </a:ext>
            </a:extLst>
          </p:cNvPr>
          <p:cNvSpPr/>
          <p:nvPr/>
        </p:nvSpPr>
        <p:spPr>
          <a:xfrm>
            <a:off x="4524822" y="350462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20</a:t>
            </a:r>
          </a:p>
        </p:txBody>
      </p:sp>
      <p:sp>
        <p:nvSpPr>
          <p:cNvPr id="12" name="Rectangle 11">
            <a:extLst>
              <a:ext uri="{FF2B5EF4-FFF2-40B4-BE49-F238E27FC236}">
                <a16:creationId xmlns:a16="http://schemas.microsoft.com/office/drawing/2014/main" id="{2AA1FF76-9F70-48FF-91DA-A532E82C8BA3}"/>
              </a:ext>
            </a:extLst>
          </p:cNvPr>
          <p:cNvSpPr/>
          <p:nvPr/>
        </p:nvSpPr>
        <p:spPr>
          <a:xfrm>
            <a:off x="6217433" y="350462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20</a:t>
            </a:r>
          </a:p>
        </p:txBody>
      </p:sp>
      <p:sp>
        <p:nvSpPr>
          <p:cNvPr id="13" name="Rectangle 12">
            <a:extLst>
              <a:ext uri="{FF2B5EF4-FFF2-40B4-BE49-F238E27FC236}">
                <a16:creationId xmlns:a16="http://schemas.microsoft.com/office/drawing/2014/main" id="{BADC7BD8-8463-4942-99AA-A6857ADA2505}"/>
              </a:ext>
            </a:extLst>
          </p:cNvPr>
          <p:cNvSpPr/>
          <p:nvPr/>
        </p:nvSpPr>
        <p:spPr>
          <a:xfrm>
            <a:off x="5486398" y="3884946"/>
            <a:ext cx="617146" cy="630942"/>
          </a:xfrm>
          <a:prstGeom prst="rect">
            <a:avLst/>
          </a:prstGeom>
        </p:spPr>
        <p:txBody>
          <a:bodyPr wrap="square">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3940797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dissolv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dissolv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3EF8CE7-2F90-4D50-B2C0-589F8D7643DA}"/>
              </a:ext>
            </a:extLst>
          </p:cNvPr>
          <p:cNvSpPr/>
          <p:nvPr/>
        </p:nvSpPr>
        <p:spPr>
          <a:xfrm>
            <a:off x="101545" y="55068"/>
            <a:ext cx="5696095"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points are equally spaced.</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Join 4 points to make a square.</a:t>
            </a:r>
            <a:endParaRPr lang="en-GB" sz="3200" b="1" dirty="0">
              <a:latin typeface="Calibri" panose="020F0502020204030204" pitchFamily="34" charset="0"/>
            </a:endParaRPr>
          </a:p>
        </p:txBody>
      </p:sp>
      <p:grpSp>
        <p:nvGrpSpPr>
          <p:cNvPr id="25" name="Group 24">
            <a:extLst>
              <a:ext uri="{FF2B5EF4-FFF2-40B4-BE49-F238E27FC236}">
                <a16:creationId xmlns:a16="http://schemas.microsoft.com/office/drawing/2014/main" id="{6815D1FA-D2E1-4F80-B325-E08EAB35E8B5}"/>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6E349FB8-7A6E-4B8B-A897-2C79FF5C1719}"/>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8ECDA22-1523-494C-9112-B68AD54A436F}"/>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043CE2E3-7D5C-498C-88C7-A16DAEF5D5BF}"/>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B72CA30-18D8-4876-B609-C5DEE4B8175E}"/>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6E39990-E413-491D-B6CC-4734A6A79D5F}"/>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9D94A5B8-19F7-4EA8-AC55-AB5B0267D586}"/>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953E1DE6-FBA4-4761-AFAF-8F6B890FE259}"/>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3DB317F1-2546-49FF-BE50-88790BF68736}"/>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D8295E41-EF97-4DFA-B5BF-AAF2D2268EFA}"/>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0E6EFA07-428C-4249-863A-4D773872540B}"/>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3D71D275-F0FA-401B-9CF7-0595BA592DA8}"/>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FFC77A3D-C8E6-4AA0-9169-CFA2EF35E634}"/>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863D7A31-06ED-42ED-91EC-B2A2F2E9D8C0}"/>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8E16FE01-8756-46A3-9A56-BE09B4A92A49}"/>
              </a:ext>
            </a:extLst>
          </p:cNvPr>
          <p:cNvSpPr/>
          <p:nvPr/>
        </p:nvSpPr>
        <p:spPr>
          <a:xfrm>
            <a:off x="103032" y="2704959"/>
            <a:ext cx="4155141" cy="954107"/>
          </a:xfrm>
          <a:prstGeom prst="rect">
            <a:avLst/>
          </a:prstGeom>
        </p:spPr>
        <p:txBody>
          <a:bodyPr wrap="square">
            <a:spAutoFit/>
          </a:bodyPr>
          <a:lstStyle/>
          <a:p>
            <a:r>
              <a:rPr lang="en-GB" sz="2800" dirty="0">
                <a:solidFill>
                  <a:srgbClr val="FF0000"/>
                </a:solidFill>
                <a:latin typeface="Calibri" panose="020F0502020204030204" pitchFamily="34" charset="0"/>
              </a:rPr>
              <a:t>The sides of a square are the same length. </a:t>
            </a:r>
          </a:p>
        </p:txBody>
      </p:sp>
      <p:sp>
        <p:nvSpPr>
          <p:cNvPr id="18" name="Rectangle 17">
            <a:extLst>
              <a:ext uri="{FF2B5EF4-FFF2-40B4-BE49-F238E27FC236}">
                <a16:creationId xmlns:a16="http://schemas.microsoft.com/office/drawing/2014/main" id="{366D672C-80E7-43CB-AC48-C8D2E73D0AA0}"/>
              </a:ext>
            </a:extLst>
          </p:cNvPr>
          <p:cNvSpPr/>
          <p:nvPr/>
        </p:nvSpPr>
        <p:spPr>
          <a:xfrm>
            <a:off x="113264" y="3805928"/>
            <a:ext cx="5234121" cy="523220"/>
          </a:xfrm>
          <a:prstGeom prst="rect">
            <a:avLst/>
          </a:prstGeom>
        </p:spPr>
        <p:txBody>
          <a:bodyPr wrap="square">
            <a:spAutoFit/>
          </a:bodyPr>
          <a:lstStyle/>
          <a:p>
            <a:r>
              <a:rPr lang="en-GB" sz="2800" b="1" dirty="0">
                <a:solidFill>
                  <a:srgbClr val="FF0000"/>
                </a:solidFill>
                <a:latin typeface="Calibri" panose="020F0502020204030204" pitchFamily="34" charset="0"/>
              </a:rPr>
              <a:t>12 points ÷ 4 =</a:t>
            </a:r>
          </a:p>
        </p:txBody>
      </p:sp>
      <p:sp>
        <p:nvSpPr>
          <p:cNvPr id="19" name="Oval 18">
            <a:extLst>
              <a:ext uri="{FF2B5EF4-FFF2-40B4-BE49-F238E27FC236}">
                <a16:creationId xmlns:a16="http://schemas.microsoft.com/office/drawing/2014/main" id="{8C683414-0CC5-4F3E-AC10-628066A9957D}"/>
              </a:ext>
            </a:extLst>
          </p:cNvPr>
          <p:cNvSpPr/>
          <p:nvPr/>
        </p:nvSpPr>
        <p:spPr>
          <a:xfrm>
            <a:off x="6310369" y="2029330"/>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5293478A-664B-4221-8C33-1DDBF36E11B8}"/>
              </a:ext>
            </a:extLst>
          </p:cNvPr>
          <p:cNvSpPr/>
          <p:nvPr/>
        </p:nvSpPr>
        <p:spPr>
          <a:xfrm>
            <a:off x="9977878" y="96426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2713A0D0-3391-4AB2-9F90-6E3991E5BF14}"/>
              </a:ext>
            </a:extLst>
          </p:cNvPr>
          <p:cNvSpPr/>
          <p:nvPr/>
        </p:nvSpPr>
        <p:spPr>
          <a:xfrm>
            <a:off x="11059031" y="459431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C9085990-E74D-472C-B054-0025EE073171}"/>
              </a:ext>
            </a:extLst>
          </p:cNvPr>
          <p:cNvSpPr/>
          <p:nvPr/>
        </p:nvSpPr>
        <p:spPr>
          <a:xfrm>
            <a:off x="7390596" y="563618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3" name="Straight Connector 22">
            <a:extLst>
              <a:ext uri="{FF2B5EF4-FFF2-40B4-BE49-F238E27FC236}">
                <a16:creationId xmlns:a16="http://schemas.microsoft.com/office/drawing/2014/main" id="{04539D4F-BF12-4BE4-A42C-1F4A64E0E237}"/>
              </a:ext>
            </a:extLst>
          </p:cNvPr>
          <p:cNvCxnSpPr>
            <a:cxnSpLocks/>
          </p:cNvCxnSpPr>
          <p:nvPr/>
        </p:nvCxnSpPr>
        <p:spPr>
          <a:xfrm flipV="1">
            <a:off x="6424861" y="1101724"/>
            <a:ext cx="3685380" cy="10589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BEDCE5B-B749-49C7-8D1F-B35A07A7CC1B}"/>
              </a:ext>
            </a:extLst>
          </p:cNvPr>
          <p:cNvCxnSpPr>
            <a:cxnSpLocks/>
          </p:cNvCxnSpPr>
          <p:nvPr/>
        </p:nvCxnSpPr>
        <p:spPr>
          <a:xfrm flipH="1" flipV="1">
            <a:off x="10097849" y="1081633"/>
            <a:ext cx="1097015" cy="36364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B2F0001-8903-45CC-905F-1B708C65B842}"/>
              </a:ext>
            </a:extLst>
          </p:cNvPr>
          <p:cNvCxnSpPr>
            <a:cxnSpLocks/>
          </p:cNvCxnSpPr>
          <p:nvPr/>
        </p:nvCxnSpPr>
        <p:spPr>
          <a:xfrm flipV="1">
            <a:off x="7551899" y="4699561"/>
            <a:ext cx="3685380" cy="10589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0390C34-D852-4E20-A4BC-825ED4C038F4}"/>
              </a:ext>
            </a:extLst>
          </p:cNvPr>
          <p:cNvCxnSpPr>
            <a:cxnSpLocks/>
          </p:cNvCxnSpPr>
          <p:nvPr/>
        </p:nvCxnSpPr>
        <p:spPr>
          <a:xfrm flipH="1" flipV="1">
            <a:off x="6429415" y="2160675"/>
            <a:ext cx="1097015" cy="36364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E93BD7AA-54F1-4B53-B259-4E75209A21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9" name="Rectangle 28">
            <a:extLst>
              <a:ext uri="{FF2B5EF4-FFF2-40B4-BE49-F238E27FC236}">
                <a16:creationId xmlns:a16="http://schemas.microsoft.com/office/drawing/2014/main" id="{165102EF-CB44-46DB-AB2C-9A5ACCB5C7D6}"/>
              </a:ext>
            </a:extLst>
          </p:cNvPr>
          <p:cNvSpPr/>
          <p:nvPr/>
        </p:nvSpPr>
        <p:spPr>
          <a:xfrm>
            <a:off x="2402378" y="3805928"/>
            <a:ext cx="3213031" cy="954107"/>
          </a:xfrm>
          <a:prstGeom prst="rect">
            <a:avLst/>
          </a:prstGeom>
        </p:spPr>
        <p:txBody>
          <a:bodyPr wrap="square">
            <a:spAutoFit/>
          </a:bodyPr>
          <a:lstStyle/>
          <a:p>
            <a:r>
              <a:rPr lang="en-GB" sz="2800" b="1" dirty="0">
                <a:solidFill>
                  <a:srgbClr val="FF0000"/>
                </a:solidFill>
                <a:latin typeface="Calibri" panose="020F0502020204030204" pitchFamily="34" charset="0"/>
              </a:rPr>
              <a:t>3 points from one vertex to the next</a:t>
            </a:r>
          </a:p>
        </p:txBody>
      </p:sp>
    </p:spTree>
    <p:extLst>
      <p:ext uri="{BB962C8B-B14F-4D97-AF65-F5344CB8AC3E}">
        <p14:creationId xmlns:p14="http://schemas.microsoft.com/office/powerpoint/2010/main" val="2695782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par>
                                <p:cTn id="43" presetID="10" presetClass="entr" presetSubtype="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fade">
                                      <p:cBhvr>
                                        <p:cTn id="45" dur="500"/>
                                        <p:tgtEl>
                                          <p:spTgt spid="27"/>
                                        </p:tgtEl>
                                      </p:cBhvr>
                                    </p:animEffect>
                                  </p:childTnLst>
                                </p:cTn>
                              </p:par>
                              <p:par>
                                <p:cTn id="46" presetID="10" presetClass="entr" presetSubtype="0" fill="hold"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par>
                                <p:cTn id="49" presetID="10" presetClass="entr" presetSubtype="0" fill="hold" nodeType="with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fade">
                                      <p:cBhvr>
                                        <p:cTn id="5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animBg="1"/>
      <p:bldP spid="20" grpId="0" animBg="1"/>
      <p:bldP spid="21" grpId="0" animBg="1"/>
      <p:bldP spid="22" grpId="0" animBg="1"/>
      <p:bldP spid="29" grpId="0"/>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in the missing numbers.</a:t>
            </a:r>
          </a:p>
          <a:p>
            <a:r>
              <a:rPr lang="en-US" sz="3200" b="1" dirty="0"/>
              <a:t>One is done for you.</a:t>
            </a:r>
          </a:p>
        </p:txBody>
      </p:sp>
      <p:pic>
        <p:nvPicPr>
          <p:cNvPr id="38914" name="Picture 2">
            <a:extLst>
              <a:ext uri="{FF2B5EF4-FFF2-40B4-BE49-F238E27FC236}">
                <a16:creationId xmlns:a16="http://schemas.microsoft.com/office/drawing/2014/main" id="{74BAC976-0A4A-40A0-AB3A-34A407A79B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4544" y="1393825"/>
            <a:ext cx="7650860" cy="368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EB88DA78-8EB0-4072-9E4E-5DA15119F593}"/>
              </a:ext>
            </a:extLst>
          </p:cNvPr>
          <p:cNvSpPr txBox="1"/>
          <p:nvPr/>
        </p:nvSpPr>
        <p:spPr>
          <a:xfrm>
            <a:off x="7280250" y="1650893"/>
            <a:ext cx="1168221" cy="584775"/>
          </a:xfrm>
          <a:prstGeom prst="rect">
            <a:avLst/>
          </a:prstGeom>
          <a:noFill/>
        </p:spPr>
        <p:txBody>
          <a:bodyPr wrap="square" rtlCol="0">
            <a:spAutoFit/>
          </a:bodyPr>
          <a:lstStyle/>
          <a:p>
            <a:r>
              <a:rPr lang="en-GB" sz="3200" b="1" dirty="0">
                <a:solidFill>
                  <a:srgbClr val="FF0000"/>
                </a:solidFill>
              </a:rPr>
              <a:t>2433</a:t>
            </a:r>
          </a:p>
        </p:txBody>
      </p:sp>
      <p:sp>
        <p:nvSpPr>
          <p:cNvPr id="6" name="TextBox 5">
            <a:extLst>
              <a:ext uri="{FF2B5EF4-FFF2-40B4-BE49-F238E27FC236}">
                <a16:creationId xmlns:a16="http://schemas.microsoft.com/office/drawing/2014/main" id="{111F5333-CF3D-4873-8C7C-E2A56CA7BDAE}"/>
              </a:ext>
            </a:extLst>
          </p:cNvPr>
          <p:cNvSpPr txBox="1"/>
          <p:nvPr/>
        </p:nvSpPr>
        <p:spPr>
          <a:xfrm>
            <a:off x="971912" y="4254710"/>
            <a:ext cx="1168221" cy="584775"/>
          </a:xfrm>
          <a:prstGeom prst="rect">
            <a:avLst/>
          </a:prstGeom>
          <a:noFill/>
        </p:spPr>
        <p:txBody>
          <a:bodyPr wrap="square" rtlCol="0">
            <a:spAutoFit/>
          </a:bodyPr>
          <a:lstStyle/>
          <a:p>
            <a:r>
              <a:rPr lang="en-GB" sz="3200" b="1" dirty="0">
                <a:solidFill>
                  <a:srgbClr val="FF0000"/>
                </a:solidFill>
              </a:rPr>
              <a:t>0.457</a:t>
            </a:r>
          </a:p>
        </p:txBody>
      </p:sp>
      <p:sp>
        <p:nvSpPr>
          <p:cNvPr id="7" name="TextBox 6">
            <a:extLst>
              <a:ext uri="{FF2B5EF4-FFF2-40B4-BE49-F238E27FC236}">
                <a16:creationId xmlns:a16="http://schemas.microsoft.com/office/drawing/2014/main" id="{B30DD858-724A-4226-A8E9-3313271BD385}"/>
              </a:ext>
            </a:extLst>
          </p:cNvPr>
          <p:cNvSpPr txBox="1"/>
          <p:nvPr/>
        </p:nvSpPr>
        <p:spPr>
          <a:xfrm>
            <a:off x="5478023" y="4254709"/>
            <a:ext cx="1168221" cy="584775"/>
          </a:xfrm>
          <a:prstGeom prst="rect">
            <a:avLst/>
          </a:prstGeom>
          <a:noFill/>
        </p:spPr>
        <p:txBody>
          <a:bodyPr wrap="square" rtlCol="0">
            <a:spAutoFit/>
          </a:bodyPr>
          <a:lstStyle/>
          <a:p>
            <a:r>
              <a:rPr lang="en-GB" sz="3200" b="1" dirty="0">
                <a:solidFill>
                  <a:srgbClr val="FF0000"/>
                </a:solidFill>
              </a:rPr>
              <a:t>0.023</a:t>
            </a:r>
          </a:p>
        </p:txBody>
      </p:sp>
      <p:sp>
        <p:nvSpPr>
          <p:cNvPr id="8" name="Rectangle 7">
            <a:extLst>
              <a:ext uri="{FF2B5EF4-FFF2-40B4-BE49-F238E27FC236}">
                <a16:creationId xmlns:a16="http://schemas.microsoft.com/office/drawing/2014/main" id="{801A4B26-2ED6-427D-AECD-54C3B42EBA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57877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67542F5-6FDF-49C2-94C8-A47E5DDEC6AB}"/>
              </a:ext>
            </a:extLst>
          </p:cNvPr>
          <p:cNvSpPr/>
          <p:nvPr/>
        </p:nvSpPr>
        <p:spPr>
          <a:xfrm>
            <a:off x="140680" y="70340"/>
            <a:ext cx="9064084"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two shapes made with centimetre squares.</a:t>
            </a:r>
          </a:p>
        </p:txBody>
      </p:sp>
      <p:pic>
        <p:nvPicPr>
          <p:cNvPr id="3" name="Picture 2" descr="https://app.doublestruck.eu/content/K2_REAS/HTML/Q/Q95B08_files/image001.jpg">
            <a:extLst>
              <a:ext uri="{FF2B5EF4-FFF2-40B4-BE49-F238E27FC236}">
                <a16:creationId xmlns:a16="http://schemas.microsoft.com/office/drawing/2014/main" id="{2D938DA1-BD94-406A-B9FE-DAC8A63191A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48627" y="772159"/>
            <a:ext cx="1497064" cy="1068766"/>
          </a:xfrm>
          <a:prstGeom prst="rect">
            <a:avLst/>
          </a:prstGeom>
          <a:noFill/>
          <a:ln>
            <a:noFill/>
          </a:ln>
        </p:spPr>
      </p:pic>
      <p:pic>
        <p:nvPicPr>
          <p:cNvPr id="4" name="Picture 3" descr="https://app.doublestruck.eu/content/K2_REAS/HTML/Q/Q95B08_files/image002.jpg">
            <a:extLst>
              <a:ext uri="{FF2B5EF4-FFF2-40B4-BE49-F238E27FC236}">
                <a16:creationId xmlns:a16="http://schemas.microsoft.com/office/drawing/2014/main" id="{E9BC8A6C-276E-47E6-A995-7F1A22F93F06}"/>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65837" y="772159"/>
            <a:ext cx="6307171" cy="2378697"/>
          </a:xfrm>
          <a:prstGeom prst="rect">
            <a:avLst/>
          </a:prstGeom>
          <a:noFill/>
          <a:ln>
            <a:noFill/>
          </a:ln>
        </p:spPr>
      </p:pic>
      <p:sp>
        <p:nvSpPr>
          <p:cNvPr id="5" name="Rectangle 4">
            <a:extLst>
              <a:ext uri="{FF2B5EF4-FFF2-40B4-BE49-F238E27FC236}">
                <a16:creationId xmlns:a16="http://schemas.microsoft.com/office/drawing/2014/main" id="{7DCE4230-8908-407C-9C8A-0B96519E52BD}"/>
              </a:ext>
            </a:extLst>
          </p:cNvPr>
          <p:cNvSpPr/>
          <p:nvPr/>
        </p:nvSpPr>
        <p:spPr>
          <a:xfrm>
            <a:off x="158265" y="3610714"/>
            <a:ext cx="9988058"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Each shape has 5 squares. Write one other thing which is the same about the two shapes.</a:t>
            </a:r>
          </a:p>
        </p:txBody>
      </p:sp>
      <p:sp>
        <p:nvSpPr>
          <p:cNvPr id="8" name="Rectangle 7">
            <a:extLst>
              <a:ext uri="{FF2B5EF4-FFF2-40B4-BE49-F238E27FC236}">
                <a16:creationId xmlns:a16="http://schemas.microsoft.com/office/drawing/2014/main" id="{327227EC-1257-4E06-97CE-1FBFF152C652}"/>
              </a:ext>
            </a:extLst>
          </p:cNvPr>
          <p:cNvSpPr/>
          <p:nvPr/>
        </p:nvSpPr>
        <p:spPr>
          <a:xfrm>
            <a:off x="646949" y="4597479"/>
            <a:ext cx="4751528" cy="646331"/>
          </a:xfrm>
          <a:prstGeom prst="rect">
            <a:avLst/>
          </a:prstGeom>
        </p:spPr>
        <p:txBody>
          <a:bodyPr wrap="square">
            <a:spAutoFit/>
          </a:bodyPr>
          <a:lstStyle/>
          <a:p>
            <a:r>
              <a:rPr lang="en-GB" sz="3600" b="1" dirty="0">
                <a:solidFill>
                  <a:srgbClr val="FF0000"/>
                </a:solidFill>
                <a:latin typeface="Calibri" panose="020F0502020204030204" pitchFamily="34" charset="0"/>
              </a:rPr>
              <a:t>They are symmetrical. </a:t>
            </a:r>
          </a:p>
        </p:txBody>
      </p:sp>
      <p:cxnSp>
        <p:nvCxnSpPr>
          <p:cNvPr id="9" name="Straight Connector 8">
            <a:extLst>
              <a:ext uri="{FF2B5EF4-FFF2-40B4-BE49-F238E27FC236}">
                <a16:creationId xmlns:a16="http://schemas.microsoft.com/office/drawing/2014/main" id="{FAE3C03E-0F53-419D-B1FE-1EC9DA5735AE}"/>
              </a:ext>
            </a:extLst>
          </p:cNvPr>
          <p:cNvCxnSpPr>
            <a:cxnSpLocks/>
          </p:cNvCxnSpPr>
          <p:nvPr/>
        </p:nvCxnSpPr>
        <p:spPr>
          <a:xfrm>
            <a:off x="2542943" y="602360"/>
            <a:ext cx="0" cy="277388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CBFF966-9439-4727-9B22-AB3B6789AA7E}"/>
              </a:ext>
            </a:extLst>
          </p:cNvPr>
          <p:cNvCxnSpPr>
            <a:cxnSpLocks/>
          </p:cNvCxnSpPr>
          <p:nvPr/>
        </p:nvCxnSpPr>
        <p:spPr>
          <a:xfrm>
            <a:off x="6501709" y="1128251"/>
            <a:ext cx="0" cy="2425167"/>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CE3F5F5B-F409-494C-953B-29F3ABA1F9BD}"/>
              </a:ext>
            </a:extLst>
          </p:cNvPr>
          <p:cNvSpPr/>
          <p:nvPr/>
        </p:nvSpPr>
        <p:spPr>
          <a:xfrm>
            <a:off x="646948" y="5147524"/>
            <a:ext cx="8113003" cy="646331"/>
          </a:xfrm>
          <a:prstGeom prst="rect">
            <a:avLst/>
          </a:prstGeom>
        </p:spPr>
        <p:txBody>
          <a:bodyPr wrap="square">
            <a:spAutoFit/>
          </a:bodyPr>
          <a:lstStyle/>
          <a:p>
            <a:r>
              <a:rPr lang="en-GB" sz="3600" b="1" dirty="0">
                <a:solidFill>
                  <a:srgbClr val="FF0000"/>
                </a:solidFill>
                <a:latin typeface="Calibri" panose="020F0502020204030204" pitchFamily="34" charset="0"/>
              </a:rPr>
              <a:t>They have a perimeter of 12 squares. </a:t>
            </a:r>
          </a:p>
        </p:txBody>
      </p:sp>
      <p:sp>
        <p:nvSpPr>
          <p:cNvPr id="15" name="Rectangle 14">
            <a:extLst>
              <a:ext uri="{FF2B5EF4-FFF2-40B4-BE49-F238E27FC236}">
                <a16:creationId xmlns:a16="http://schemas.microsoft.com/office/drawing/2014/main" id="{B77E230B-BB64-4528-BAD1-23EC12E0E368}"/>
              </a:ext>
            </a:extLst>
          </p:cNvPr>
          <p:cNvSpPr/>
          <p:nvPr/>
        </p:nvSpPr>
        <p:spPr>
          <a:xfrm>
            <a:off x="665235" y="5703402"/>
            <a:ext cx="8113003" cy="646331"/>
          </a:xfrm>
          <a:prstGeom prst="rect">
            <a:avLst/>
          </a:prstGeom>
        </p:spPr>
        <p:txBody>
          <a:bodyPr wrap="square">
            <a:spAutoFit/>
          </a:bodyPr>
          <a:lstStyle/>
          <a:p>
            <a:r>
              <a:rPr lang="en-GB" sz="3600" b="1" dirty="0">
                <a:solidFill>
                  <a:srgbClr val="FF0000"/>
                </a:solidFill>
                <a:latin typeface="Calibri" panose="020F0502020204030204" pitchFamily="34" charset="0"/>
              </a:rPr>
              <a:t>They have the same area. </a:t>
            </a:r>
          </a:p>
        </p:txBody>
      </p:sp>
      <p:sp>
        <p:nvSpPr>
          <p:cNvPr id="13" name="Rectangle 12">
            <a:extLst>
              <a:ext uri="{FF2B5EF4-FFF2-40B4-BE49-F238E27FC236}">
                <a16:creationId xmlns:a16="http://schemas.microsoft.com/office/drawing/2014/main" id="{1C294369-56B3-420D-8D77-95071C9C6EE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86056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nodeType="clickEffect">
                                  <p:stCondLst>
                                    <p:cond delay="0"/>
                                  </p:stCondLst>
                                  <p:childTnLst>
                                    <p:animEffect transition="out" filter="fade">
                                      <p:cBhvr>
                                        <p:cTn id="19" dur="500"/>
                                        <p:tgtEl>
                                          <p:spTgt spid="9"/>
                                        </p:tgtEl>
                                      </p:cBhvr>
                                    </p:animEffect>
                                    <p:set>
                                      <p:cBhvr>
                                        <p:cTn id="20" dur="1" fill="hold">
                                          <p:stCondLst>
                                            <p:cond delay="499"/>
                                          </p:stCondLst>
                                        </p:cTn>
                                        <p:tgtEl>
                                          <p:spTgt spid="9"/>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12"/>
                                        </p:tgtEl>
                                      </p:cBhvr>
                                    </p:animEffect>
                                    <p:set>
                                      <p:cBhvr>
                                        <p:cTn id="23" dur="1" fill="hold">
                                          <p:stCondLst>
                                            <p:cond delay="499"/>
                                          </p:stCondLst>
                                        </p:cTn>
                                        <p:tgtEl>
                                          <p:spTgt spid="1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dissolv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dissolv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p:bldP spid="15"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BA2740B-4B9D-48DC-BDEF-AD4C861D733C}"/>
              </a:ext>
            </a:extLst>
          </p:cNvPr>
          <p:cNvPicPr>
            <a:picLocks noChangeAspect="1"/>
          </p:cNvPicPr>
          <p:nvPr/>
        </p:nvPicPr>
        <p:blipFill>
          <a:blip r:embed="rId3"/>
          <a:stretch>
            <a:fillRect/>
          </a:stretch>
        </p:blipFill>
        <p:spPr>
          <a:xfrm>
            <a:off x="8677294" y="1776991"/>
            <a:ext cx="2635167" cy="3753450"/>
          </a:xfrm>
          <a:prstGeom prst="rect">
            <a:avLst/>
          </a:prstGeom>
        </p:spPr>
      </p:pic>
      <p:pic>
        <p:nvPicPr>
          <p:cNvPr id="6" name="Picture 5">
            <a:extLst>
              <a:ext uri="{FF2B5EF4-FFF2-40B4-BE49-F238E27FC236}">
                <a16:creationId xmlns:a16="http://schemas.microsoft.com/office/drawing/2014/main" id="{FA1A8681-EF8A-454C-8CCB-9A853092F942}"/>
              </a:ext>
            </a:extLst>
          </p:cNvPr>
          <p:cNvPicPr>
            <a:picLocks noChangeAspect="1"/>
          </p:cNvPicPr>
          <p:nvPr/>
        </p:nvPicPr>
        <p:blipFill>
          <a:blip r:embed="rId4"/>
          <a:stretch>
            <a:fillRect/>
          </a:stretch>
        </p:blipFill>
        <p:spPr>
          <a:xfrm>
            <a:off x="239329" y="1077218"/>
            <a:ext cx="2139076" cy="3550197"/>
          </a:xfrm>
          <a:prstGeom prst="rect">
            <a:avLst/>
          </a:prstGeom>
        </p:spPr>
      </p:pic>
      <p:sp>
        <p:nvSpPr>
          <p:cNvPr id="3" name="Rectangle 2"/>
          <p:cNvSpPr/>
          <p:nvPr/>
        </p:nvSpPr>
        <p:spPr>
          <a:xfrm>
            <a:off x="56123" y="50000"/>
            <a:ext cx="519946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Liam has two rectangular tiles like this.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p:cNvSpPr/>
          <p:nvPr/>
        </p:nvSpPr>
        <p:spPr>
          <a:xfrm>
            <a:off x="3352800" y="1776991"/>
            <a:ext cx="469512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 makes this L shape.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is the perimeter of Liam’s L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ED56118-05E9-46F1-B875-A23B9315BC1C}"/>
              </a:ext>
            </a:extLst>
          </p:cNvPr>
          <p:cNvCxnSpPr>
            <a:cxnSpLocks/>
          </p:cNvCxnSpPr>
          <p:nvPr/>
        </p:nvCxnSpPr>
        <p:spPr>
          <a:xfrm>
            <a:off x="8785315" y="5455609"/>
            <a:ext cx="2448742"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331EFB3-E908-4271-BA46-41A0CD7F3FB6}"/>
              </a:ext>
            </a:extLst>
          </p:cNvPr>
          <p:cNvCxnSpPr>
            <a:cxnSpLocks/>
          </p:cNvCxnSpPr>
          <p:nvPr/>
        </p:nvCxnSpPr>
        <p:spPr>
          <a:xfrm>
            <a:off x="9901410" y="4295890"/>
            <a:ext cx="1332647" cy="0"/>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8E5A98F-0677-45E9-BA1E-E71FE66B0268}"/>
              </a:ext>
            </a:extLst>
          </p:cNvPr>
          <p:cNvCxnSpPr>
            <a:cxnSpLocks/>
          </p:cNvCxnSpPr>
          <p:nvPr/>
        </p:nvCxnSpPr>
        <p:spPr>
          <a:xfrm>
            <a:off x="8785315" y="1873439"/>
            <a:ext cx="1116095"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4897957C-B930-4EED-A590-4F6B67A82621}"/>
              </a:ext>
            </a:extLst>
          </p:cNvPr>
          <p:cNvSpPr/>
          <p:nvPr/>
        </p:nvSpPr>
        <p:spPr>
          <a:xfrm>
            <a:off x="10427140" y="3665775"/>
            <a:ext cx="434734" cy="584775"/>
          </a:xfrm>
          <a:prstGeom prst="rect">
            <a:avLst/>
          </a:prstGeom>
        </p:spPr>
        <p:txBody>
          <a:bodyPr wrap="none">
            <a:spAutoFit/>
          </a:bodyPr>
          <a:lstStyle/>
          <a:p>
            <a:r>
              <a:rPr lang="en-GB" sz="3200" b="1" dirty="0">
                <a:solidFill>
                  <a:srgbClr val="FF0000"/>
                </a:solidFill>
                <a:latin typeface="Arial Black" panose="020B0A04020102020204" pitchFamily="34" charset="0"/>
              </a:rPr>
              <a:t>?</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E44C4917-26E9-44B5-A890-E072BABE3F20}"/>
              </a:ext>
            </a:extLst>
          </p:cNvPr>
          <p:cNvSpPr/>
          <p:nvPr/>
        </p:nvSpPr>
        <p:spPr>
          <a:xfrm>
            <a:off x="9082284" y="1313489"/>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E01561C8-D0F8-4274-8919-5823C1D05B7D}"/>
              </a:ext>
            </a:extLst>
          </p:cNvPr>
          <p:cNvSpPr/>
          <p:nvPr/>
        </p:nvSpPr>
        <p:spPr>
          <a:xfrm>
            <a:off x="9690609" y="545560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68" name="Rectangle 67">
            <a:extLst>
              <a:ext uri="{FF2B5EF4-FFF2-40B4-BE49-F238E27FC236}">
                <a16:creationId xmlns:a16="http://schemas.microsoft.com/office/drawing/2014/main" id="{3B386FD5-3556-45F3-8377-4C04C85BB9E6}"/>
              </a:ext>
            </a:extLst>
          </p:cNvPr>
          <p:cNvSpPr/>
          <p:nvPr/>
        </p:nvSpPr>
        <p:spPr>
          <a:xfrm>
            <a:off x="10392588" y="366577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6</a:t>
            </a:r>
            <a:endParaRPr lang="en-GB" sz="3200" dirty="0">
              <a:solidFill>
                <a:srgbClr val="FF0000"/>
              </a:solidFill>
              <a:latin typeface="Arial Black" panose="020B0A04020102020204" pitchFamily="34" charset="0"/>
            </a:endParaRPr>
          </a:p>
        </p:txBody>
      </p:sp>
      <p:sp>
        <p:nvSpPr>
          <p:cNvPr id="70" name="Rectangle 69">
            <a:extLst>
              <a:ext uri="{FF2B5EF4-FFF2-40B4-BE49-F238E27FC236}">
                <a16:creationId xmlns:a16="http://schemas.microsoft.com/office/drawing/2014/main" id="{C7FC466B-C57E-4A55-B480-5570C900B681}"/>
              </a:ext>
            </a:extLst>
          </p:cNvPr>
          <p:cNvSpPr/>
          <p:nvPr/>
        </p:nvSpPr>
        <p:spPr>
          <a:xfrm>
            <a:off x="8358713" y="456094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1" name="Rectangle 70">
            <a:extLst>
              <a:ext uri="{FF2B5EF4-FFF2-40B4-BE49-F238E27FC236}">
                <a16:creationId xmlns:a16="http://schemas.microsoft.com/office/drawing/2014/main" id="{3DA937FD-1E68-4B02-9AB8-1E1DE7039703}"/>
              </a:ext>
            </a:extLst>
          </p:cNvPr>
          <p:cNvSpPr/>
          <p:nvPr/>
        </p:nvSpPr>
        <p:spPr>
          <a:xfrm>
            <a:off x="11209218" y="460591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2" name="Rectangle 71">
            <a:extLst>
              <a:ext uri="{FF2B5EF4-FFF2-40B4-BE49-F238E27FC236}">
                <a16:creationId xmlns:a16="http://schemas.microsoft.com/office/drawing/2014/main" id="{8D2AE7BD-879A-476A-A7B1-635AC3C61654}"/>
              </a:ext>
            </a:extLst>
          </p:cNvPr>
          <p:cNvSpPr/>
          <p:nvPr/>
        </p:nvSpPr>
        <p:spPr>
          <a:xfrm>
            <a:off x="8143542" y="284262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73" name="Rectangle 72">
            <a:extLst>
              <a:ext uri="{FF2B5EF4-FFF2-40B4-BE49-F238E27FC236}">
                <a16:creationId xmlns:a16="http://schemas.microsoft.com/office/drawing/2014/main" id="{3BFFB7F4-08F5-4286-9B60-8DF8C1A19C20}"/>
              </a:ext>
            </a:extLst>
          </p:cNvPr>
          <p:cNvSpPr/>
          <p:nvPr/>
        </p:nvSpPr>
        <p:spPr>
          <a:xfrm>
            <a:off x="9858565" y="284262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74" name="Rectangle 73">
            <a:extLst>
              <a:ext uri="{FF2B5EF4-FFF2-40B4-BE49-F238E27FC236}">
                <a16:creationId xmlns:a16="http://schemas.microsoft.com/office/drawing/2014/main" id="{77A03831-965A-4096-94EA-3678AFC4B2BB}"/>
              </a:ext>
            </a:extLst>
          </p:cNvPr>
          <p:cNvSpPr/>
          <p:nvPr/>
        </p:nvSpPr>
        <p:spPr>
          <a:xfrm>
            <a:off x="3448050" y="3988939"/>
            <a:ext cx="2645276" cy="584775"/>
          </a:xfrm>
          <a:prstGeom prst="rect">
            <a:avLst/>
          </a:prstGeom>
        </p:spPr>
        <p:txBody>
          <a:bodyPr wrap="none">
            <a:spAutoFit/>
          </a:bodyPr>
          <a:lstStyle/>
          <a:p>
            <a:r>
              <a:rPr lang="en-GB" sz="3200" b="1" dirty="0">
                <a:solidFill>
                  <a:srgbClr val="FF0000"/>
                </a:solidFill>
                <a:latin typeface="Arial Black" panose="020B0A04020102020204" pitchFamily="34" charset="0"/>
              </a:rPr>
              <a:t>3 x 11 = 33</a:t>
            </a:r>
          </a:p>
        </p:txBody>
      </p:sp>
      <p:sp>
        <p:nvSpPr>
          <p:cNvPr id="75" name="Rectangle 74">
            <a:extLst>
              <a:ext uri="{FF2B5EF4-FFF2-40B4-BE49-F238E27FC236}">
                <a16:creationId xmlns:a16="http://schemas.microsoft.com/office/drawing/2014/main" id="{5F74F0A1-C852-4910-8635-54AD5416D702}"/>
              </a:ext>
            </a:extLst>
          </p:cNvPr>
          <p:cNvSpPr/>
          <p:nvPr/>
        </p:nvSpPr>
        <p:spPr>
          <a:xfrm>
            <a:off x="3714611" y="4389510"/>
            <a:ext cx="2371162" cy="584775"/>
          </a:xfrm>
          <a:prstGeom prst="rect">
            <a:avLst/>
          </a:prstGeom>
        </p:spPr>
        <p:txBody>
          <a:bodyPr wrap="none">
            <a:spAutoFit/>
          </a:bodyPr>
          <a:lstStyle/>
          <a:p>
            <a:r>
              <a:rPr lang="en-GB" sz="3200" b="1" dirty="0">
                <a:solidFill>
                  <a:srgbClr val="FF0000"/>
                </a:solidFill>
                <a:latin typeface="Arial Black" panose="020B0A04020102020204" pitchFamily="34" charset="0"/>
              </a:rPr>
              <a:t>3 x 5 = 15</a:t>
            </a:r>
          </a:p>
        </p:txBody>
      </p:sp>
      <p:sp>
        <p:nvSpPr>
          <p:cNvPr id="76" name="Rectangle 75">
            <a:extLst>
              <a:ext uri="{FF2B5EF4-FFF2-40B4-BE49-F238E27FC236}">
                <a16:creationId xmlns:a16="http://schemas.microsoft.com/office/drawing/2014/main" id="{88E506B4-5C2F-4AAD-A2C2-200A300E61B9}"/>
              </a:ext>
            </a:extLst>
          </p:cNvPr>
          <p:cNvSpPr/>
          <p:nvPr/>
        </p:nvSpPr>
        <p:spPr>
          <a:xfrm>
            <a:off x="5068184" y="4778979"/>
            <a:ext cx="1002197" cy="584775"/>
          </a:xfrm>
          <a:prstGeom prst="rect">
            <a:avLst/>
          </a:prstGeom>
        </p:spPr>
        <p:txBody>
          <a:bodyPr wrap="none">
            <a:spAutoFit/>
          </a:bodyPr>
          <a:lstStyle/>
          <a:p>
            <a:r>
              <a:rPr lang="en-GB" sz="3200" b="1" u="sng" dirty="0">
                <a:solidFill>
                  <a:srgbClr val="FF0000"/>
                </a:solidFill>
                <a:latin typeface="Arial Black" panose="020B0A04020102020204" pitchFamily="34" charset="0"/>
              </a:rPr>
              <a:t>+  6</a:t>
            </a:r>
            <a:endParaRPr lang="en-GB" sz="3200" b="1" dirty="0">
              <a:solidFill>
                <a:srgbClr val="FF0000"/>
              </a:solidFill>
              <a:latin typeface="Arial Black" panose="020B0A04020102020204" pitchFamily="34" charset="0"/>
            </a:endParaRPr>
          </a:p>
        </p:txBody>
      </p:sp>
      <p:sp>
        <p:nvSpPr>
          <p:cNvPr id="77" name="Rectangle 76">
            <a:extLst>
              <a:ext uri="{FF2B5EF4-FFF2-40B4-BE49-F238E27FC236}">
                <a16:creationId xmlns:a16="http://schemas.microsoft.com/office/drawing/2014/main" id="{6CE27991-D3DA-4BA6-B969-07CE68A7DAED}"/>
              </a:ext>
            </a:extLst>
          </p:cNvPr>
          <p:cNvSpPr/>
          <p:nvPr/>
        </p:nvSpPr>
        <p:spPr>
          <a:xfrm>
            <a:off x="5326211" y="5210343"/>
            <a:ext cx="1553630" cy="584775"/>
          </a:xfrm>
          <a:prstGeom prst="rect">
            <a:avLst/>
          </a:prstGeom>
        </p:spPr>
        <p:txBody>
          <a:bodyPr wrap="none">
            <a:spAutoFit/>
          </a:bodyPr>
          <a:lstStyle/>
          <a:p>
            <a:r>
              <a:rPr lang="en-GB" sz="3200" b="1" dirty="0">
                <a:solidFill>
                  <a:srgbClr val="FF0000"/>
                </a:solidFill>
                <a:latin typeface="Arial Black" panose="020B0A04020102020204" pitchFamily="34" charset="0"/>
              </a:rPr>
              <a:t>54 cm</a:t>
            </a:r>
          </a:p>
        </p:txBody>
      </p:sp>
      <p:sp>
        <p:nvSpPr>
          <p:cNvPr id="21" name="Rectangle 20">
            <a:extLst>
              <a:ext uri="{FF2B5EF4-FFF2-40B4-BE49-F238E27FC236}">
                <a16:creationId xmlns:a16="http://schemas.microsoft.com/office/drawing/2014/main" id="{7F7806D6-3948-4528-9182-FE590DBD9C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2011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500"/>
                                        <p:tgtEl>
                                          <p:spTgt spid="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1"/>
                                        </p:tgtEl>
                                        <p:attrNameLst>
                                          <p:attrName>style.visibility</p:attrName>
                                        </p:attrNameLst>
                                      </p:cBhvr>
                                      <p:to>
                                        <p:strVal val="visible"/>
                                      </p:to>
                                    </p:set>
                                    <p:animEffect transition="in" filter="fade">
                                      <p:cBhvr>
                                        <p:cTn id="10" dur="500"/>
                                        <p:tgtEl>
                                          <p:spTgt spid="7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2"/>
                                        </p:tgtEl>
                                        <p:attrNameLst>
                                          <p:attrName>style.visibility</p:attrName>
                                        </p:attrNameLst>
                                      </p:cBhvr>
                                      <p:to>
                                        <p:strVal val="visible"/>
                                      </p:to>
                                    </p:set>
                                    <p:animEffect transition="in" filter="fade">
                                      <p:cBhvr>
                                        <p:cTn id="18" dur="500"/>
                                        <p:tgtEl>
                                          <p:spTgt spid="7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3"/>
                                        </p:tgtEl>
                                        <p:attrNameLst>
                                          <p:attrName>style.visibility</p:attrName>
                                        </p:attrNameLst>
                                      </p:cBhvr>
                                      <p:to>
                                        <p:strVal val="visible"/>
                                      </p:to>
                                    </p:set>
                                    <p:animEffect transition="in" filter="fade">
                                      <p:cBhvr>
                                        <p:cTn id="21" dur="500"/>
                                        <p:tgtEl>
                                          <p:spTgt spid="7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par>
                    <p:cTn id="43" fill="hold">
                      <p:stCondLst>
                        <p:cond delay="indefinite"/>
                      </p:stCondLst>
                      <p:childTnLst>
                        <p:par>
                          <p:cTn id="44" fill="hold">
                            <p:stCondLst>
                              <p:cond delay="0"/>
                            </p:stCondLst>
                            <p:childTnLst>
                              <p:par>
                                <p:cTn id="45" presetID="42" presetClass="path" presetSubtype="0" accel="50000" decel="50000" fill="hold" nodeType="clickEffect">
                                  <p:stCondLst>
                                    <p:cond delay="0"/>
                                  </p:stCondLst>
                                  <p:childTnLst>
                                    <p:animMotion origin="layout" path="M 3.95833E-6 1.85185E-6 L 3.95833E-6 0.50764 " pathEditMode="fixed" rAng="0" ptsTypes="AA">
                                      <p:cBhvr>
                                        <p:cTn id="46" dur="2000" fill="hold"/>
                                        <p:tgtEl>
                                          <p:spTgt spid="11"/>
                                        </p:tgtEl>
                                        <p:attrNameLst>
                                          <p:attrName>ppt_x</p:attrName>
                                          <p:attrName>ppt_y</p:attrName>
                                        </p:attrNameLst>
                                      </p:cBhvr>
                                      <p:rCtr x="0" y="25370"/>
                                    </p:animMotion>
                                  </p:childTnLst>
                                </p:cTn>
                              </p:par>
                              <p:par>
                                <p:cTn id="47" presetID="42" presetClass="path" presetSubtype="0" accel="50000" decel="50000" fill="hold" grpId="1" nodeType="withEffect">
                                  <p:stCondLst>
                                    <p:cond delay="0"/>
                                  </p:stCondLst>
                                  <p:childTnLst>
                                    <p:animMotion origin="layout" path="M 0.00104 0.00463 L 0.00287 0.50833 " pathEditMode="fixed" rAng="0" ptsTypes="AA">
                                      <p:cBhvr>
                                        <p:cTn id="48" dur="2000" fill="hold"/>
                                        <p:tgtEl>
                                          <p:spTgt spid="16"/>
                                        </p:tgtEl>
                                        <p:attrNameLst>
                                          <p:attrName>ppt_x</p:attrName>
                                          <p:attrName>ppt_y</p:attrName>
                                        </p:attrNameLst>
                                      </p:cBhvr>
                                      <p:rCtr x="91" y="25185"/>
                                    </p:animMotion>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3.125E-6 1.11111E-6 L 0.00078 0.1544 " pathEditMode="relative" rAng="0" ptsTypes="AA">
                                      <p:cBhvr>
                                        <p:cTn id="52" dur="2000" fill="hold"/>
                                        <p:tgtEl>
                                          <p:spTgt spid="10"/>
                                        </p:tgtEl>
                                        <p:attrNameLst>
                                          <p:attrName>ppt_x</p:attrName>
                                          <p:attrName>ppt_y</p:attrName>
                                        </p:attrNameLst>
                                      </p:cBhvr>
                                      <p:rCtr x="39" y="7708"/>
                                    </p:animMotion>
                                  </p:childTnLst>
                                </p:cTn>
                              </p:par>
                              <p:par>
                                <p:cTn id="53" presetID="42" presetClass="path" presetSubtype="0" accel="50000" decel="50000" fill="hold" grpId="1" nodeType="withEffect">
                                  <p:stCondLst>
                                    <p:cond delay="0"/>
                                  </p:stCondLst>
                                  <p:childTnLst>
                                    <p:animMotion origin="layout" path="M -2.91667E-6 -3.33333E-6 L -0.00013 0.16574 " pathEditMode="relative" rAng="0" ptsTypes="AA">
                                      <p:cBhvr>
                                        <p:cTn id="54" dur="2000" fill="hold"/>
                                        <p:tgtEl>
                                          <p:spTgt spid="15"/>
                                        </p:tgtEl>
                                        <p:attrNameLst>
                                          <p:attrName>ppt_x</p:attrName>
                                          <p:attrName>ppt_y</p:attrName>
                                        </p:attrNameLst>
                                      </p:cBhvr>
                                      <p:rCtr x="-13" y="8287"/>
                                    </p:animMotion>
                                  </p:childTnLst>
                                </p:cTn>
                              </p:par>
                            </p:childTnLst>
                          </p:cTn>
                        </p:par>
                      </p:childTnLst>
                    </p:cTn>
                  </p:par>
                  <p:par>
                    <p:cTn id="55" fill="hold">
                      <p:stCondLst>
                        <p:cond delay="indefinite"/>
                      </p:stCondLst>
                      <p:childTnLst>
                        <p:par>
                          <p:cTn id="56" fill="hold">
                            <p:stCondLst>
                              <p:cond delay="0"/>
                            </p:stCondLst>
                            <p:childTnLst>
                              <p:par>
                                <p:cTn id="57" presetID="42" presetClass="path" presetSubtype="0" accel="50000" decel="50000" fill="hold" nodeType="clickEffect">
                                  <p:stCondLst>
                                    <p:cond delay="0"/>
                                  </p:stCondLst>
                                  <p:childTnLst>
                                    <p:animMotion origin="layout" path="M 3.95833E-6 0.50764 L 4.58333E-6 1.85185E-6 " pathEditMode="relative" rAng="0" ptsTypes="AA">
                                      <p:cBhvr>
                                        <p:cTn id="58" dur="2000" fill="hold"/>
                                        <p:tgtEl>
                                          <p:spTgt spid="11"/>
                                        </p:tgtEl>
                                        <p:attrNameLst>
                                          <p:attrName>ppt_x</p:attrName>
                                          <p:attrName>ppt_y</p:attrName>
                                        </p:attrNameLst>
                                      </p:cBhvr>
                                      <p:rCtr x="-26" y="-25394"/>
                                    </p:animMotion>
                                  </p:childTnLst>
                                </p:cTn>
                              </p:par>
                              <p:par>
                                <p:cTn id="59" presetID="42" presetClass="path" presetSubtype="0" accel="50000" decel="50000" fill="hold" grpId="2" nodeType="withEffect">
                                  <p:stCondLst>
                                    <p:cond delay="0"/>
                                  </p:stCondLst>
                                  <p:childTnLst>
                                    <p:animMotion origin="layout" path="M 0.00182 0.5037 L 2.29167E-6 2.22222E-6 " pathEditMode="relative" rAng="0" ptsTypes="AA">
                                      <p:cBhvr>
                                        <p:cTn id="60" dur="2000" fill="hold"/>
                                        <p:tgtEl>
                                          <p:spTgt spid="16"/>
                                        </p:tgtEl>
                                        <p:attrNameLst>
                                          <p:attrName>ppt_x</p:attrName>
                                          <p:attrName>ppt_y</p:attrName>
                                        </p:attrNameLst>
                                      </p:cBhvr>
                                      <p:rCtr x="-91" y="-25185"/>
                                    </p:animMotion>
                                  </p:childTnLst>
                                </p:cTn>
                              </p:par>
                            </p:childTnLst>
                          </p:cTn>
                        </p:par>
                      </p:childTnLst>
                    </p:cTn>
                  </p:par>
                  <p:par>
                    <p:cTn id="61" fill="hold">
                      <p:stCondLst>
                        <p:cond delay="indefinite"/>
                      </p:stCondLst>
                      <p:childTnLst>
                        <p:par>
                          <p:cTn id="62" fill="hold">
                            <p:stCondLst>
                              <p:cond delay="0"/>
                            </p:stCondLst>
                            <p:childTnLst>
                              <p:par>
                                <p:cTn id="63" presetID="42" presetClass="path" presetSubtype="0" accel="50000" decel="50000" fill="hold" nodeType="clickEffect">
                                  <p:stCondLst>
                                    <p:cond delay="0"/>
                                  </p:stCondLst>
                                  <p:childTnLst>
                                    <p:animMotion origin="layout" path="M 0.00078 0.1544 L 2.29167E-6 -3.7037E-6 " pathEditMode="relative" rAng="0" ptsTypes="AA">
                                      <p:cBhvr>
                                        <p:cTn id="64" dur="2000" fill="hold"/>
                                        <p:tgtEl>
                                          <p:spTgt spid="10"/>
                                        </p:tgtEl>
                                        <p:attrNameLst>
                                          <p:attrName>ppt_x</p:attrName>
                                          <p:attrName>ppt_y</p:attrName>
                                        </p:attrNameLst>
                                      </p:cBhvr>
                                      <p:rCtr x="-13" y="-7616"/>
                                    </p:animMotion>
                                  </p:childTnLst>
                                </p:cTn>
                              </p:par>
                              <p:par>
                                <p:cTn id="65" presetID="42" presetClass="path" presetSubtype="0" accel="50000" decel="50000" fill="hold" grpId="2" nodeType="withEffect">
                                  <p:stCondLst>
                                    <p:cond delay="0"/>
                                  </p:stCondLst>
                                  <p:childTnLst>
                                    <p:animMotion origin="layout" path="M -0.00013 0.16574 L -2.91667E-6 -3.33333E-6 " pathEditMode="relative" rAng="0" ptsTypes="AA">
                                      <p:cBhvr>
                                        <p:cTn id="66" dur="2000" fill="hold"/>
                                        <p:tgtEl>
                                          <p:spTgt spid="15"/>
                                        </p:tgtEl>
                                        <p:attrNameLst>
                                          <p:attrName>ppt_x</p:attrName>
                                          <p:attrName>ppt_y</p:attrName>
                                        </p:attrNameLst>
                                      </p:cBhvr>
                                      <p:rCtr x="0" y="-8287"/>
                                    </p:animMotion>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3" nodeType="clickEffect">
                                  <p:stCondLst>
                                    <p:cond delay="0"/>
                                  </p:stCondLst>
                                  <p:childTnLst>
                                    <p:animEffect transition="out" filter="fade">
                                      <p:cBhvr>
                                        <p:cTn id="70" dur="500"/>
                                        <p:tgtEl>
                                          <p:spTgt spid="15"/>
                                        </p:tgtEl>
                                      </p:cBhvr>
                                    </p:animEffect>
                                    <p:set>
                                      <p:cBhvr>
                                        <p:cTn id="71" dur="1" fill="hold">
                                          <p:stCondLst>
                                            <p:cond delay="499"/>
                                          </p:stCondLst>
                                        </p:cTn>
                                        <p:tgtEl>
                                          <p:spTgt spid="15"/>
                                        </p:tgtEl>
                                        <p:attrNameLst>
                                          <p:attrName>style.visibility</p:attrName>
                                        </p:attrNameLst>
                                      </p:cBhvr>
                                      <p:to>
                                        <p:strVal val="hidden"/>
                                      </p:to>
                                    </p:set>
                                  </p:childTnLst>
                                </p:cTn>
                              </p:par>
                            </p:childTnLst>
                          </p:cTn>
                        </p:par>
                        <p:par>
                          <p:cTn id="72" fill="hold">
                            <p:stCondLst>
                              <p:cond delay="500"/>
                            </p:stCondLst>
                            <p:childTnLst>
                              <p:par>
                                <p:cTn id="73" presetID="10" presetClass="entr" presetSubtype="0" fill="hold" grpId="0" nodeType="afterEffect">
                                  <p:stCondLst>
                                    <p:cond delay="0"/>
                                  </p:stCondLst>
                                  <p:childTnLst>
                                    <p:set>
                                      <p:cBhvr>
                                        <p:cTn id="74" dur="1" fill="hold">
                                          <p:stCondLst>
                                            <p:cond delay="0"/>
                                          </p:stCondLst>
                                        </p:cTn>
                                        <p:tgtEl>
                                          <p:spTgt spid="68"/>
                                        </p:tgtEl>
                                        <p:attrNameLst>
                                          <p:attrName>style.visibility</p:attrName>
                                        </p:attrNameLst>
                                      </p:cBhvr>
                                      <p:to>
                                        <p:strVal val="visible"/>
                                      </p:to>
                                    </p:set>
                                    <p:animEffect transition="in" filter="fade">
                                      <p:cBhvr>
                                        <p:cTn id="75" dur="500"/>
                                        <p:tgtEl>
                                          <p:spTgt spid="68"/>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74"/>
                                        </p:tgtEl>
                                        <p:attrNameLst>
                                          <p:attrName>style.visibility</p:attrName>
                                        </p:attrNameLst>
                                      </p:cBhvr>
                                      <p:to>
                                        <p:strVal val="visible"/>
                                      </p:to>
                                    </p:set>
                                    <p:animEffect transition="in" filter="fade">
                                      <p:cBhvr>
                                        <p:cTn id="80" dur="500"/>
                                        <p:tgtEl>
                                          <p:spTgt spid="7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75"/>
                                        </p:tgtEl>
                                        <p:attrNameLst>
                                          <p:attrName>style.visibility</p:attrName>
                                        </p:attrNameLst>
                                      </p:cBhvr>
                                      <p:to>
                                        <p:strVal val="visible"/>
                                      </p:to>
                                    </p:set>
                                    <p:animEffect transition="in" filter="fade">
                                      <p:cBhvr>
                                        <p:cTn id="85" dur="500"/>
                                        <p:tgtEl>
                                          <p:spTgt spid="7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76"/>
                                        </p:tgtEl>
                                        <p:attrNameLst>
                                          <p:attrName>style.visibility</p:attrName>
                                        </p:attrNameLst>
                                      </p:cBhvr>
                                      <p:to>
                                        <p:strVal val="visible"/>
                                      </p:to>
                                    </p:set>
                                    <p:animEffect transition="in" filter="fade">
                                      <p:cBhvr>
                                        <p:cTn id="90" dur="500"/>
                                        <p:tgtEl>
                                          <p:spTgt spid="76"/>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77"/>
                                        </p:tgtEl>
                                        <p:attrNameLst>
                                          <p:attrName>style.visibility</p:attrName>
                                        </p:attrNameLst>
                                      </p:cBhvr>
                                      <p:to>
                                        <p:strVal val="visible"/>
                                      </p:to>
                                    </p:set>
                                    <p:animEffect transition="in" filter="fade">
                                      <p:cBhvr>
                                        <p:cTn id="95"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5" grpId="2"/>
      <p:bldP spid="15" grpId="3"/>
      <p:bldP spid="16" grpId="0"/>
      <p:bldP spid="16" grpId="1"/>
      <p:bldP spid="16" grpId="2"/>
      <p:bldP spid="17" grpId="0"/>
      <p:bldP spid="68" grpId="0"/>
      <p:bldP spid="70" grpId="0"/>
      <p:bldP spid="71" grpId="0"/>
      <p:bldP spid="72" grpId="0"/>
      <p:bldP spid="73" grpId="0"/>
      <p:bldP spid="74" grpId="0"/>
      <p:bldP spid="75" grpId="0"/>
      <p:bldP spid="76" grpId="0"/>
      <p:bldP spid="77"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two missing numbers in the boxes.</a:t>
            </a:r>
          </a:p>
        </p:txBody>
      </p:sp>
      <p:pic>
        <p:nvPicPr>
          <p:cNvPr id="3" name="Picture 2">
            <a:extLst>
              <a:ext uri="{FF2B5EF4-FFF2-40B4-BE49-F238E27FC236}">
                <a16:creationId xmlns:a16="http://schemas.microsoft.com/office/drawing/2014/main" id="{DCCE0110-C0AA-4DC5-8C06-13314BCEFC77}"/>
              </a:ext>
            </a:extLst>
          </p:cNvPr>
          <p:cNvPicPr>
            <a:picLocks noChangeAspect="1"/>
          </p:cNvPicPr>
          <p:nvPr/>
        </p:nvPicPr>
        <p:blipFill>
          <a:blip r:embed="rId3"/>
          <a:stretch>
            <a:fillRect/>
          </a:stretch>
        </p:blipFill>
        <p:spPr>
          <a:xfrm>
            <a:off x="852487" y="1346921"/>
            <a:ext cx="8596313" cy="3708673"/>
          </a:xfrm>
          <a:prstGeom prst="rect">
            <a:avLst/>
          </a:prstGeom>
        </p:spPr>
      </p:pic>
      <p:sp>
        <p:nvSpPr>
          <p:cNvPr id="5" name="Arrow: Circular 4">
            <a:extLst>
              <a:ext uri="{FF2B5EF4-FFF2-40B4-BE49-F238E27FC236}">
                <a16:creationId xmlns:a16="http://schemas.microsoft.com/office/drawing/2014/main" id="{4FE65519-FB2C-4A4F-9DF4-58BE408B9B48}"/>
              </a:ext>
            </a:extLst>
          </p:cNvPr>
          <p:cNvSpPr/>
          <p:nvPr/>
        </p:nvSpPr>
        <p:spPr>
          <a:xfrm>
            <a:off x="2312076"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ircular 5">
            <a:extLst>
              <a:ext uri="{FF2B5EF4-FFF2-40B4-BE49-F238E27FC236}">
                <a16:creationId xmlns:a16="http://schemas.microsoft.com/office/drawing/2014/main" id="{C9046943-41E8-46EF-B61E-A5E3D8528CD6}"/>
              </a:ext>
            </a:extLst>
          </p:cNvPr>
          <p:cNvSpPr/>
          <p:nvPr/>
        </p:nvSpPr>
        <p:spPr>
          <a:xfrm>
            <a:off x="2899077"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ircular 6">
            <a:extLst>
              <a:ext uri="{FF2B5EF4-FFF2-40B4-BE49-F238E27FC236}">
                <a16:creationId xmlns:a16="http://schemas.microsoft.com/office/drawing/2014/main" id="{17F40A80-A7E1-4A25-9882-F5270A2B8247}"/>
              </a:ext>
            </a:extLst>
          </p:cNvPr>
          <p:cNvSpPr/>
          <p:nvPr/>
        </p:nvSpPr>
        <p:spPr>
          <a:xfrm>
            <a:off x="3493032"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9C758DD6-69E3-4B89-ACCA-562689B33E5D}"/>
              </a:ext>
            </a:extLst>
          </p:cNvPr>
          <p:cNvSpPr/>
          <p:nvPr/>
        </p:nvSpPr>
        <p:spPr>
          <a:xfrm>
            <a:off x="4080033"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0CF97144-1D8E-4EF0-87D1-1947F8524B44}"/>
              </a:ext>
            </a:extLst>
          </p:cNvPr>
          <p:cNvSpPr txBox="1"/>
          <p:nvPr/>
        </p:nvSpPr>
        <p:spPr>
          <a:xfrm>
            <a:off x="3393099" y="3164622"/>
            <a:ext cx="1788740" cy="584775"/>
          </a:xfrm>
          <a:prstGeom prst="rect">
            <a:avLst/>
          </a:prstGeom>
          <a:noFill/>
        </p:spPr>
        <p:txBody>
          <a:bodyPr wrap="square" rtlCol="0">
            <a:spAutoFit/>
          </a:bodyPr>
          <a:lstStyle/>
          <a:p>
            <a:r>
              <a:rPr lang="en-GB" sz="3200" b="1" dirty="0">
                <a:solidFill>
                  <a:srgbClr val="FF0000"/>
                </a:solidFill>
              </a:rPr>
              <a:t>20 ÷ 4 = </a:t>
            </a:r>
          </a:p>
        </p:txBody>
      </p:sp>
      <p:sp>
        <p:nvSpPr>
          <p:cNvPr id="10" name="TextBox 9">
            <a:extLst>
              <a:ext uri="{FF2B5EF4-FFF2-40B4-BE49-F238E27FC236}">
                <a16:creationId xmlns:a16="http://schemas.microsoft.com/office/drawing/2014/main" id="{9A0044D1-AE08-4D4E-B99E-EE0E85100AE7}"/>
              </a:ext>
            </a:extLst>
          </p:cNvPr>
          <p:cNvSpPr txBox="1"/>
          <p:nvPr/>
        </p:nvSpPr>
        <p:spPr>
          <a:xfrm>
            <a:off x="4815283" y="3163930"/>
            <a:ext cx="681597" cy="584775"/>
          </a:xfrm>
          <a:prstGeom prst="rect">
            <a:avLst/>
          </a:prstGeom>
          <a:noFill/>
        </p:spPr>
        <p:txBody>
          <a:bodyPr wrap="square" rtlCol="0">
            <a:spAutoFit/>
          </a:bodyPr>
          <a:lstStyle/>
          <a:p>
            <a:r>
              <a:rPr lang="en-GB" sz="3200" b="1" dirty="0">
                <a:solidFill>
                  <a:srgbClr val="FF0000"/>
                </a:solidFill>
              </a:rPr>
              <a:t>5</a:t>
            </a:r>
          </a:p>
        </p:txBody>
      </p:sp>
      <p:sp>
        <p:nvSpPr>
          <p:cNvPr id="11" name="TextBox 10">
            <a:extLst>
              <a:ext uri="{FF2B5EF4-FFF2-40B4-BE49-F238E27FC236}">
                <a16:creationId xmlns:a16="http://schemas.microsoft.com/office/drawing/2014/main" id="{EEE3028C-3DC1-48E5-93F4-2F55EDB0CB29}"/>
              </a:ext>
            </a:extLst>
          </p:cNvPr>
          <p:cNvSpPr txBox="1"/>
          <p:nvPr/>
        </p:nvSpPr>
        <p:spPr>
          <a:xfrm>
            <a:off x="1309167" y="4149088"/>
            <a:ext cx="1106546" cy="707886"/>
          </a:xfrm>
          <a:prstGeom prst="rect">
            <a:avLst/>
          </a:prstGeom>
          <a:noFill/>
        </p:spPr>
        <p:txBody>
          <a:bodyPr wrap="square" rtlCol="0">
            <a:spAutoFit/>
          </a:bodyPr>
          <a:lstStyle/>
          <a:p>
            <a:r>
              <a:rPr lang="en-GB" sz="4000" b="1" dirty="0">
                <a:solidFill>
                  <a:srgbClr val="FF0000"/>
                </a:solidFill>
              </a:rPr>
              <a:t>955</a:t>
            </a:r>
          </a:p>
        </p:txBody>
      </p:sp>
      <p:sp>
        <p:nvSpPr>
          <p:cNvPr id="12" name="TextBox 11">
            <a:extLst>
              <a:ext uri="{FF2B5EF4-FFF2-40B4-BE49-F238E27FC236}">
                <a16:creationId xmlns:a16="http://schemas.microsoft.com/office/drawing/2014/main" id="{79CA330B-54BC-4C68-8DB2-A4B5F8F3A839}"/>
              </a:ext>
            </a:extLst>
          </p:cNvPr>
          <p:cNvSpPr txBox="1"/>
          <p:nvPr/>
        </p:nvSpPr>
        <p:spPr>
          <a:xfrm>
            <a:off x="6649524" y="1418645"/>
            <a:ext cx="1059064" cy="584775"/>
          </a:xfrm>
          <a:prstGeom prst="rect">
            <a:avLst/>
          </a:prstGeom>
          <a:noFill/>
        </p:spPr>
        <p:txBody>
          <a:bodyPr wrap="square" rtlCol="0">
            <a:spAutoFit/>
          </a:bodyPr>
          <a:lstStyle/>
          <a:p>
            <a:r>
              <a:rPr lang="en-GB" sz="3200" b="1" dirty="0">
                <a:solidFill>
                  <a:srgbClr val="FF0000"/>
                </a:solidFill>
              </a:rPr>
              <a:t>1000</a:t>
            </a:r>
          </a:p>
        </p:txBody>
      </p:sp>
      <p:sp>
        <p:nvSpPr>
          <p:cNvPr id="14" name="TextBox 13">
            <a:extLst>
              <a:ext uri="{FF2B5EF4-FFF2-40B4-BE49-F238E27FC236}">
                <a16:creationId xmlns:a16="http://schemas.microsoft.com/office/drawing/2014/main" id="{4F1E4D77-4E08-4DC6-B8CB-B1BE61627117}"/>
              </a:ext>
            </a:extLst>
          </p:cNvPr>
          <p:cNvSpPr txBox="1"/>
          <p:nvPr/>
        </p:nvSpPr>
        <p:spPr>
          <a:xfrm>
            <a:off x="7707086" y="4149088"/>
            <a:ext cx="1346396" cy="707886"/>
          </a:xfrm>
          <a:prstGeom prst="rect">
            <a:avLst/>
          </a:prstGeom>
          <a:noFill/>
        </p:spPr>
        <p:txBody>
          <a:bodyPr wrap="square" rtlCol="0">
            <a:spAutoFit/>
          </a:bodyPr>
          <a:lstStyle/>
          <a:p>
            <a:r>
              <a:rPr lang="en-GB" sz="4000" b="1" dirty="0">
                <a:solidFill>
                  <a:srgbClr val="FF0000"/>
                </a:solidFill>
              </a:rPr>
              <a:t>1010</a:t>
            </a:r>
          </a:p>
        </p:txBody>
      </p:sp>
    </p:spTree>
    <p:extLst>
      <p:ext uri="{BB962C8B-B14F-4D97-AF65-F5344CB8AC3E}">
        <p14:creationId xmlns:p14="http://schemas.microsoft.com/office/powerpoint/2010/main" val="1662823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5"/>
                                        </p:tgtEl>
                                      </p:cBhvr>
                                    </p:animEffect>
                                    <p:set>
                                      <p:cBhvr>
                                        <p:cTn id="37" dur="1" fill="hold">
                                          <p:stCondLst>
                                            <p:cond delay="499"/>
                                          </p:stCondLst>
                                        </p:cTn>
                                        <p:tgtEl>
                                          <p:spTgt spid="5"/>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6"/>
                                        </p:tgtEl>
                                      </p:cBhvr>
                                    </p:animEffect>
                                    <p:set>
                                      <p:cBhvr>
                                        <p:cTn id="40" dur="1" fill="hold">
                                          <p:stCondLst>
                                            <p:cond delay="499"/>
                                          </p:stCondLst>
                                        </p:cTn>
                                        <p:tgtEl>
                                          <p:spTgt spid="6"/>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7"/>
                                        </p:tgtEl>
                                      </p:cBhvr>
                                    </p:animEffect>
                                    <p:set>
                                      <p:cBhvr>
                                        <p:cTn id="43" dur="1" fill="hold">
                                          <p:stCondLst>
                                            <p:cond delay="499"/>
                                          </p:stCondLst>
                                        </p:cTn>
                                        <p:tgtEl>
                                          <p:spTgt spid="7"/>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8"/>
                                        </p:tgtEl>
                                      </p:cBhvr>
                                    </p:animEffect>
                                    <p:set>
                                      <p:cBhvr>
                                        <p:cTn id="46" dur="1" fill="hold">
                                          <p:stCondLst>
                                            <p:cond delay="499"/>
                                          </p:stCondLst>
                                        </p:cTn>
                                        <p:tgtEl>
                                          <p:spTgt spid="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fade">
                                      <p:cBhvr>
                                        <p:cTn id="51" dur="500"/>
                                        <p:tgtEl>
                                          <p:spTgt spid="11"/>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fade">
                                      <p:cBhvr>
                                        <p:cTn id="56" dur="500"/>
                                        <p:tgtEl>
                                          <p:spTgt spid="1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p:bldP spid="10" grpId="0"/>
      <p:bldP spid="11" grpId="0"/>
      <p:bldP spid="12" grpId="0"/>
      <p:bldP spid="14"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sorting diagram for numbers.</a:t>
            </a:r>
          </a:p>
          <a:p>
            <a:r>
              <a:rPr lang="en-US" sz="3200" b="1" dirty="0"/>
              <a:t>Write a number less than 100 in each space.</a:t>
            </a:r>
          </a:p>
        </p:txBody>
      </p:sp>
      <p:pic>
        <p:nvPicPr>
          <p:cNvPr id="3" name="Picture 2">
            <a:extLst>
              <a:ext uri="{FF2B5EF4-FFF2-40B4-BE49-F238E27FC236}">
                <a16:creationId xmlns:a16="http://schemas.microsoft.com/office/drawing/2014/main" id="{FDF17970-4D91-4B06-8272-FC46D126DB91}"/>
              </a:ext>
            </a:extLst>
          </p:cNvPr>
          <p:cNvPicPr>
            <a:picLocks noChangeAspect="1"/>
          </p:cNvPicPr>
          <p:nvPr/>
        </p:nvPicPr>
        <p:blipFill>
          <a:blip r:embed="rId3"/>
          <a:stretch>
            <a:fillRect/>
          </a:stretch>
        </p:blipFill>
        <p:spPr>
          <a:xfrm>
            <a:off x="229898" y="1127218"/>
            <a:ext cx="7160515" cy="2699472"/>
          </a:xfrm>
          <a:prstGeom prst="rect">
            <a:avLst/>
          </a:prstGeom>
        </p:spPr>
      </p:pic>
      <p:sp>
        <p:nvSpPr>
          <p:cNvPr id="5" name="TextBox 4">
            <a:extLst>
              <a:ext uri="{FF2B5EF4-FFF2-40B4-BE49-F238E27FC236}">
                <a16:creationId xmlns:a16="http://schemas.microsoft.com/office/drawing/2014/main" id="{FBEA7BCF-6768-4F1A-A328-11B1E27A93EF}"/>
              </a:ext>
            </a:extLst>
          </p:cNvPr>
          <p:cNvSpPr txBox="1"/>
          <p:nvPr/>
        </p:nvSpPr>
        <p:spPr>
          <a:xfrm>
            <a:off x="3739487" y="1846198"/>
            <a:ext cx="6141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 name="TextBox 5">
            <a:extLst>
              <a:ext uri="{FF2B5EF4-FFF2-40B4-BE49-F238E27FC236}">
                <a16:creationId xmlns:a16="http://schemas.microsoft.com/office/drawing/2014/main" id="{120E0455-B64D-4C9F-BC11-8682FEEAF951}"/>
              </a:ext>
            </a:extLst>
          </p:cNvPr>
          <p:cNvSpPr txBox="1"/>
          <p:nvPr/>
        </p:nvSpPr>
        <p:spPr>
          <a:xfrm>
            <a:off x="6096000" y="1846198"/>
            <a:ext cx="1103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7" name="TextBox 6">
            <a:extLst>
              <a:ext uri="{FF2B5EF4-FFF2-40B4-BE49-F238E27FC236}">
                <a16:creationId xmlns:a16="http://schemas.microsoft.com/office/drawing/2014/main" id="{07D6BBBA-D0CA-4D8F-B6E5-F261E1EDBA6E}"/>
              </a:ext>
            </a:extLst>
          </p:cNvPr>
          <p:cNvSpPr txBox="1"/>
          <p:nvPr/>
        </p:nvSpPr>
        <p:spPr>
          <a:xfrm>
            <a:off x="3739488" y="2913678"/>
            <a:ext cx="13677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9A608560-93E2-4217-9B34-FEEC97E8E485}"/>
              </a:ext>
            </a:extLst>
          </p:cNvPr>
          <p:cNvSpPr txBox="1"/>
          <p:nvPr/>
        </p:nvSpPr>
        <p:spPr>
          <a:xfrm>
            <a:off x="6096000" y="2913678"/>
            <a:ext cx="1103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945391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8EB0BC9-F6B4-443A-976B-27A086BA9CC5}"/>
              </a:ext>
            </a:extLst>
          </p:cNvPr>
          <p:cNvSpPr/>
          <p:nvPr/>
        </p:nvSpPr>
        <p:spPr>
          <a:xfrm>
            <a:off x="56123" y="50000"/>
            <a:ext cx="10671978" cy="1077218"/>
          </a:xfrm>
          <a:prstGeom prst="rect">
            <a:avLst/>
          </a:prstGeom>
        </p:spPr>
        <p:txBody>
          <a:bodyPr wrap="square">
            <a:spAutoFit/>
          </a:bodyPr>
          <a:lstStyle/>
          <a:p>
            <a:r>
              <a:rPr lang="en-US" sz="3200" b="1" dirty="0"/>
              <a:t>Fill in the three missing whole numbers in this calculation.</a:t>
            </a:r>
          </a:p>
          <a:p>
            <a:r>
              <a:rPr lang="en-US" sz="3200" b="1" dirty="0"/>
              <a:t>Each number is less than 10</a:t>
            </a:r>
          </a:p>
        </p:txBody>
      </p:sp>
      <p:pic>
        <p:nvPicPr>
          <p:cNvPr id="3" name="Picture 2">
            <a:extLst>
              <a:ext uri="{FF2B5EF4-FFF2-40B4-BE49-F238E27FC236}">
                <a16:creationId xmlns:a16="http://schemas.microsoft.com/office/drawing/2014/main" id="{52A85246-AE6A-40F8-BDCC-8DAC029A249D}"/>
              </a:ext>
            </a:extLst>
          </p:cNvPr>
          <p:cNvPicPr>
            <a:picLocks noChangeAspect="1"/>
          </p:cNvPicPr>
          <p:nvPr/>
        </p:nvPicPr>
        <p:blipFill>
          <a:blip r:embed="rId3"/>
          <a:stretch>
            <a:fillRect/>
          </a:stretch>
        </p:blipFill>
        <p:spPr>
          <a:xfrm>
            <a:off x="478462" y="1183953"/>
            <a:ext cx="7416287" cy="1238491"/>
          </a:xfrm>
          <a:prstGeom prst="rect">
            <a:avLst/>
          </a:prstGeom>
        </p:spPr>
      </p:pic>
      <p:sp>
        <p:nvSpPr>
          <p:cNvPr id="5" name="TextBox 4">
            <a:extLst>
              <a:ext uri="{FF2B5EF4-FFF2-40B4-BE49-F238E27FC236}">
                <a16:creationId xmlns:a16="http://schemas.microsoft.com/office/drawing/2014/main" id="{A82DB35E-D7D8-40BA-BA78-4B6646F5A301}"/>
              </a:ext>
            </a:extLst>
          </p:cNvPr>
          <p:cNvSpPr txBox="1"/>
          <p:nvPr/>
        </p:nvSpPr>
        <p:spPr>
          <a:xfrm>
            <a:off x="6932717" y="287979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6" name="TextBox 5">
            <a:extLst>
              <a:ext uri="{FF2B5EF4-FFF2-40B4-BE49-F238E27FC236}">
                <a16:creationId xmlns:a16="http://schemas.microsoft.com/office/drawing/2014/main" id="{BB67CD04-9360-4BD7-B8BE-B1E094AFEFEE}"/>
              </a:ext>
            </a:extLst>
          </p:cNvPr>
          <p:cNvSpPr txBox="1"/>
          <p:nvPr/>
        </p:nvSpPr>
        <p:spPr>
          <a:xfrm>
            <a:off x="6466450" y="28916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7" name="Straight Connector 6">
            <a:extLst>
              <a:ext uri="{FF2B5EF4-FFF2-40B4-BE49-F238E27FC236}">
                <a16:creationId xmlns:a16="http://schemas.microsoft.com/office/drawing/2014/main" id="{D6F2DE04-3D34-449F-B636-57F6D597AAD8}"/>
              </a:ext>
            </a:extLst>
          </p:cNvPr>
          <p:cNvCxnSpPr>
            <a:cxnSpLocks/>
          </p:cNvCxnSpPr>
          <p:nvPr/>
        </p:nvCxnSpPr>
        <p:spPr>
          <a:xfrm>
            <a:off x="6941067" y="294122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797D0D1-179D-40A5-8E51-2906E5A5B493}"/>
              </a:ext>
            </a:extLst>
          </p:cNvPr>
          <p:cNvCxnSpPr>
            <a:cxnSpLocks/>
          </p:cNvCxnSpPr>
          <p:nvPr/>
        </p:nvCxnSpPr>
        <p:spPr>
          <a:xfrm flipH="1">
            <a:off x="6956221" y="2941227"/>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A28B135-68C2-42B7-884F-D496129CB0CE}"/>
              </a:ext>
            </a:extLst>
          </p:cNvPr>
          <p:cNvSpPr txBox="1"/>
          <p:nvPr/>
        </p:nvSpPr>
        <p:spPr>
          <a:xfrm>
            <a:off x="7388009" y="24261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E0C5422C-1275-4B0C-A556-C87EED6F7344}"/>
              </a:ext>
            </a:extLst>
          </p:cNvPr>
          <p:cNvSpPr txBox="1"/>
          <p:nvPr/>
        </p:nvSpPr>
        <p:spPr>
          <a:xfrm>
            <a:off x="7801733" y="2426194"/>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1" name="TextBox 10">
            <a:extLst>
              <a:ext uri="{FF2B5EF4-FFF2-40B4-BE49-F238E27FC236}">
                <a16:creationId xmlns:a16="http://schemas.microsoft.com/office/drawing/2014/main" id="{3F7A32F1-748F-44D4-A333-6285C62585B3}"/>
              </a:ext>
            </a:extLst>
          </p:cNvPr>
          <p:cNvSpPr txBox="1"/>
          <p:nvPr/>
        </p:nvSpPr>
        <p:spPr>
          <a:xfrm>
            <a:off x="7670395" y="291651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B4D0077E-7CD5-481B-A4CA-744761258D9E}"/>
              </a:ext>
            </a:extLst>
          </p:cNvPr>
          <p:cNvSpPr txBox="1"/>
          <p:nvPr/>
        </p:nvSpPr>
        <p:spPr>
          <a:xfrm>
            <a:off x="6446931" y="3749667"/>
            <a:ext cx="2167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x 5 =</a:t>
            </a:r>
          </a:p>
        </p:txBody>
      </p:sp>
      <p:sp>
        <p:nvSpPr>
          <p:cNvPr id="13" name="TextBox 12">
            <a:extLst>
              <a:ext uri="{FF2B5EF4-FFF2-40B4-BE49-F238E27FC236}">
                <a16:creationId xmlns:a16="http://schemas.microsoft.com/office/drawing/2014/main" id="{2118FAD6-55B2-4348-8AAD-7270DD3E79F7}"/>
              </a:ext>
            </a:extLst>
          </p:cNvPr>
          <p:cNvSpPr txBox="1"/>
          <p:nvPr/>
        </p:nvSpPr>
        <p:spPr>
          <a:xfrm>
            <a:off x="8282356" y="3749667"/>
            <a:ext cx="2167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a:t>
            </a:r>
          </a:p>
        </p:txBody>
      </p:sp>
      <p:sp>
        <p:nvSpPr>
          <p:cNvPr id="14" name="TextBox 13">
            <a:extLst>
              <a:ext uri="{FF2B5EF4-FFF2-40B4-BE49-F238E27FC236}">
                <a16:creationId xmlns:a16="http://schemas.microsoft.com/office/drawing/2014/main" id="{9516C9D0-D50A-407A-865E-40EAEFC52A49}"/>
              </a:ext>
            </a:extLst>
          </p:cNvPr>
          <p:cNvSpPr txBox="1"/>
          <p:nvPr/>
        </p:nvSpPr>
        <p:spPr>
          <a:xfrm>
            <a:off x="886726" y="1492029"/>
            <a:ext cx="8173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5" name="TextBox 14">
            <a:extLst>
              <a:ext uri="{FF2B5EF4-FFF2-40B4-BE49-F238E27FC236}">
                <a16:creationId xmlns:a16="http://schemas.microsoft.com/office/drawing/2014/main" id="{0AAFAE89-FA06-422A-8FC8-D02CBFD6D686}"/>
              </a:ext>
            </a:extLst>
          </p:cNvPr>
          <p:cNvSpPr txBox="1"/>
          <p:nvPr/>
        </p:nvSpPr>
        <p:spPr>
          <a:xfrm>
            <a:off x="3048854" y="1492029"/>
            <a:ext cx="8173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7D3E35E8-1FA8-4C0D-8BB1-0553FE9E5894}"/>
              </a:ext>
            </a:extLst>
          </p:cNvPr>
          <p:cNvSpPr txBox="1"/>
          <p:nvPr/>
        </p:nvSpPr>
        <p:spPr>
          <a:xfrm>
            <a:off x="5210982" y="1492029"/>
            <a:ext cx="8381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Tree>
    <p:extLst>
      <p:ext uri="{BB962C8B-B14F-4D97-AF65-F5344CB8AC3E}">
        <p14:creationId xmlns:p14="http://schemas.microsoft.com/office/powerpoint/2010/main" val="3537687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1" grpId="0"/>
      <p:bldP spid="12" grpId="0"/>
      <p:bldP spid="13" grpId="0"/>
      <p:bldP spid="14" grpId="0"/>
      <p:bldP spid="15" grpId="0"/>
      <p:bldP spid="16"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3B7961EE-A9FE-4C0A-83DB-8B63671C2AF0}"/>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27E23072-1C36-4CB1-A085-8D1AD42C2C12}"/>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D1C08FB-0B63-438B-BE86-D7DFC00F761B}"/>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553C78A-6377-4461-BA09-91A179516BC1}"/>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D5964AA-EA25-4912-8EF9-D23A8BB0BE5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E8DFEC1-41F6-4717-8287-69B8800DDF6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F07A4C4-CBDC-4581-93EC-13223EDB5C4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41FBA84-B701-41CE-BDCD-BF445017FE9C}"/>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402890BD-139D-4DB5-B243-09F42E747635}"/>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3E14B80-40DF-4851-936F-B1E04E2C401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D8165FB-894A-4725-82E9-732754316FA8}"/>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B3622DD-F626-41EB-957D-C4D69D4F9E4D}"/>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490215B-46D5-4394-9E30-C55FBBBBE650}"/>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51B7249-3AA9-4C50-84E7-CCE27202418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8930197-2653-4FA5-A987-D2DE1524394B}"/>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0202CCD-EE90-449F-BDB3-56012A80AF0D}"/>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DE78B0C-1457-4EF2-ABC9-FB5A8250A199}"/>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118401E7-6E94-4156-9A31-DBDAA4C2478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B0646FC-76E9-4B75-86FC-03DD36A8DF44}"/>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23D4D4E-9212-4A75-B175-B920BC26B9E4}"/>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033E5DD-4345-4F47-B744-52ED27A925EC}"/>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EC25838-E912-4B98-B1F7-45CFBEA35800}"/>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914ABF35-420E-4AC7-ACBD-7DEBA71B7D01}"/>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36A0937B-55A6-49B6-9B15-9978D486FAB1}"/>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92FE4-1E96-44E7-A2C0-E1A6C7916F3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DB3D2D0-597A-4E96-9A37-A83A3BCBFDA9}"/>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3025A6C-F58D-4189-8B1D-5A9D328E9814}"/>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FBCA0A9-F4D1-44FA-A860-42B8A111487E}"/>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6F3B506-D187-447E-8882-1FD2A15105FB}"/>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81FFCC9-CBB5-4180-873D-0DE604E4BFF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38740FC-B416-416D-8CB9-34C932BBF02F}"/>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40E1A82-FB35-4A27-93FE-4B57DBB31DB5}"/>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CC27615-454D-4A1E-BFAC-79E9EA16292C}"/>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AD6E8E5-56B5-432A-B438-BCB215552466}"/>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5E0E705E-5E7C-4B36-9B10-24B75C28E2F2}"/>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25EE3F5-5577-454C-82FB-14CB19D7E9BA}"/>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1613C72-CC2F-434F-8855-AA475B80323F}"/>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1A0389B-9343-4204-A769-34EA4553314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A2211C7-94A5-4A8B-96FB-0D9A0FCBAFE5}"/>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2F55255-D988-4C5C-A25F-920678D62C47}"/>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6C09D0E-D1B1-4BC8-942B-66BF5F1B665A}"/>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82EAA685-B748-4279-BC8F-394E03E8A33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78529CA-2A14-4D98-891B-8591C3EC4B82}"/>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2A9E998-3008-4DDA-83D0-7563F71B1C21}"/>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115A1852-3E61-4D2F-A4FE-420E5E22E084}"/>
              </a:ext>
            </a:extLst>
          </p:cNvPr>
          <p:cNvSpPr/>
          <p:nvPr/>
        </p:nvSpPr>
        <p:spPr>
          <a:xfrm>
            <a:off x="56122" y="50000"/>
            <a:ext cx="12079318" cy="2062103"/>
          </a:xfrm>
          <a:prstGeom prst="rect">
            <a:avLst/>
          </a:prstGeom>
          <a:solidFill>
            <a:schemeClr val="bg1"/>
          </a:solidFill>
        </p:spPr>
        <p:txBody>
          <a:bodyPr wrap="square">
            <a:spAutoFit/>
          </a:bodyPr>
          <a:lstStyle/>
          <a:p>
            <a:r>
              <a:rPr lang="en-US" sz="3200" b="1" dirty="0"/>
              <a:t>Here are five number cards.</a:t>
            </a:r>
          </a:p>
          <a:p>
            <a:endParaRPr lang="en-US" sz="3200" b="1" dirty="0"/>
          </a:p>
          <a:p>
            <a:endParaRPr lang="en-US" sz="3200" b="1" dirty="0"/>
          </a:p>
          <a:p>
            <a:r>
              <a:rPr lang="en-US" sz="3200" b="1" dirty="0"/>
              <a:t>Use </a:t>
            </a:r>
            <a:r>
              <a:rPr lang="en-US" sz="3200" b="1" u="sng" dirty="0"/>
              <a:t>four</a:t>
            </a:r>
            <a:r>
              <a:rPr lang="en-US" sz="3200" b="1" dirty="0"/>
              <a:t> of the cards to complete these calculations.</a:t>
            </a:r>
          </a:p>
        </p:txBody>
      </p:sp>
      <p:pic>
        <p:nvPicPr>
          <p:cNvPr id="3" name="Picture 2">
            <a:extLst>
              <a:ext uri="{FF2B5EF4-FFF2-40B4-BE49-F238E27FC236}">
                <a16:creationId xmlns:a16="http://schemas.microsoft.com/office/drawing/2014/main" id="{1D8379FF-83B2-4AAA-BC12-B4C7E0A4F99B}"/>
              </a:ext>
            </a:extLst>
          </p:cNvPr>
          <p:cNvPicPr>
            <a:picLocks noChangeAspect="1"/>
          </p:cNvPicPr>
          <p:nvPr/>
        </p:nvPicPr>
        <p:blipFill>
          <a:blip r:embed="rId3"/>
          <a:stretch>
            <a:fillRect/>
          </a:stretch>
        </p:blipFill>
        <p:spPr>
          <a:xfrm>
            <a:off x="434853" y="662281"/>
            <a:ext cx="7682206" cy="803734"/>
          </a:xfrm>
          <a:prstGeom prst="rect">
            <a:avLst/>
          </a:prstGeom>
        </p:spPr>
      </p:pic>
      <p:pic>
        <p:nvPicPr>
          <p:cNvPr id="4" name="Picture 3">
            <a:extLst>
              <a:ext uri="{FF2B5EF4-FFF2-40B4-BE49-F238E27FC236}">
                <a16:creationId xmlns:a16="http://schemas.microsoft.com/office/drawing/2014/main" id="{C6D2F8D5-5CB3-49A6-9F35-D315076E125A}"/>
              </a:ext>
            </a:extLst>
          </p:cNvPr>
          <p:cNvPicPr>
            <a:picLocks noChangeAspect="1"/>
          </p:cNvPicPr>
          <p:nvPr/>
        </p:nvPicPr>
        <p:blipFill>
          <a:blip r:embed="rId4"/>
          <a:stretch>
            <a:fillRect/>
          </a:stretch>
        </p:blipFill>
        <p:spPr>
          <a:xfrm>
            <a:off x="407875" y="2099990"/>
            <a:ext cx="5971913" cy="2658019"/>
          </a:xfrm>
          <a:prstGeom prst="rect">
            <a:avLst/>
          </a:prstGeom>
        </p:spPr>
      </p:pic>
      <p:sp>
        <p:nvSpPr>
          <p:cNvPr id="5" name="Rectangle 4">
            <a:extLst>
              <a:ext uri="{FF2B5EF4-FFF2-40B4-BE49-F238E27FC236}">
                <a16:creationId xmlns:a16="http://schemas.microsoft.com/office/drawing/2014/main" id="{8434F7BA-95BA-4CAB-BDF0-691FC35F5B6E}"/>
              </a:ext>
            </a:extLst>
          </p:cNvPr>
          <p:cNvSpPr/>
          <p:nvPr/>
        </p:nvSpPr>
        <p:spPr>
          <a:xfrm>
            <a:off x="94819" y="2099990"/>
            <a:ext cx="336388" cy="254695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E8E9A8F5-8A93-49FE-8F6C-DF7EC9E6E26C}"/>
              </a:ext>
            </a:extLst>
          </p:cNvPr>
          <p:cNvSpPr txBox="1"/>
          <p:nvPr/>
        </p:nvSpPr>
        <p:spPr>
          <a:xfrm>
            <a:off x="7584402" y="2209257"/>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a:t>
            </a:r>
          </a:p>
        </p:txBody>
      </p:sp>
      <p:sp>
        <p:nvSpPr>
          <p:cNvPr id="52" name="TextBox 51">
            <a:extLst>
              <a:ext uri="{FF2B5EF4-FFF2-40B4-BE49-F238E27FC236}">
                <a16:creationId xmlns:a16="http://schemas.microsoft.com/office/drawing/2014/main" id="{10CDFC44-08EF-428F-9F22-5968F4F08185}"/>
              </a:ext>
            </a:extLst>
          </p:cNvPr>
          <p:cNvSpPr txBox="1"/>
          <p:nvPr/>
        </p:nvSpPr>
        <p:spPr>
          <a:xfrm>
            <a:off x="8341807" y="2652290"/>
            <a:ext cx="3258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3" name="TextBox 52">
            <a:extLst>
              <a:ext uri="{FF2B5EF4-FFF2-40B4-BE49-F238E27FC236}">
                <a16:creationId xmlns:a16="http://schemas.microsoft.com/office/drawing/2014/main" id="{2E20558D-1213-4C78-AADB-C7E33CDD7F4B}"/>
              </a:ext>
            </a:extLst>
          </p:cNvPr>
          <p:cNvSpPr txBox="1"/>
          <p:nvPr/>
        </p:nvSpPr>
        <p:spPr>
          <a:xfrm>
            <a:off x="8934928" y="2667263"/>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54" name="TextBox 53">
            <a:extLst>
              <a:ext uri="{FF2B5EF4-FFF2-40B4-BE49-F238E27FC236}">
                <a16:creationId xmlns:a16="http://schemas.microsoft.com/office/drawing/2014/main" id="{F85F39CB-6AE5-46A8-B5CD-FA830E412B2B}"/>
              </a:ext>
            </a:extLst>
          </p:cNvPr>
          <p:cNvSpPr txBox="1"/>
          <p:nvPr/>
        </p:nvSpPr>
        <p:spPr>
          <a:xfrm>
            <a:off x="8496000" y="2674601"/>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55" name="TextBox 54">
            <a:extLst>
              <a:ext uri="{FF2B5EF4-FFF2-40B4-BE49-F238E27FC236}">
                <a16:creationId xmlns:a16="http://schemas.microsoft.com/office/drawing/2014/main" id="{3921B489-5712-4F8A-B30E-C171D4A8D145}"/>
              </a:ext>
            </a:extLst>
          </p:cNvPr>
          <p:cNvSpPr txBox="1"/>
          <p:nvPr/>
        </p:nvSpPr>
        <p:spPr>
          <a:xfrm>
            <a:off x="8031838" y="2654864"/>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241BF523-E0B6-4FBC-8FE8-BC058C758455}"/>
              </a:ext>
            </a:extLst>
          </p:cNvPr>
          <p:cNvSpPr txBox="1"/>
          <p:nvPr/>
        </p:nvSpPr>
        <p:spPr>
          <a:xfrm>
            <a:off x="2823983" y="2294240"/>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a:t>
            </a:r>
          </a:p>
        </p:txBody>
      </p:sp>
      <p:sp>
        <p:nvSpPr>
          <p:cNvPr id="57" name="TextBox 56">
            <a:extLst>
              <a:ext uri="{FF2B5EF4-FFF2-40B4-BE49-F238E27FC236}">
                <a16:creationId xmlns:a16="http://schemas.microsoft.com/office/drawing/2014/main" id="{36E0C31B-069A-4415-9851-857F6AE064E6}"/>
              </a:ext>
            </a:extLst>
          </p:cNvPr>
          <p:cNvSpPr txBox="1"/>
          <p:nvPr/>
        </p:nvSpPr>
        <p:spPr>
          <a:xfrm>
            <a:off x="5052791" y="2276210"/>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0.47</a:t>
            </a:r>
          </a:p>
        </p:txBody>
      </p:sp>
      <p:cxnSp>
        <p:nvCxnSpPr>
          <p:cNvPr id="58" name="Straight Connector 57">
            <a:extLst>
              <a:ext uri="{FF2B5EF4-FFF2-40B4-BE49-F238E27FC236}">
                <a16:creationId xmlns:a16="http://schemas.microsoft.com/office/drawing/2014/main" id="{80949C24-B512-4A84-8D8F-67421DE893F9}"/>
              </a:ext>
            </a:extLst>
          </p:cNvPr>
          <p:cNvCxnSpPr>
            <a:cxnSpLocks/>
          </p:cNvCxnSpPr>
          <p:nvPr/>
        </p:nvCxnSpPr>
        <p:spPr>
          <a:xfrm flipH="1">
            <a:off x="439870" y="730180"/>
            <a:ext cx="1173836" cy="67176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E8F7493-F1AE-40DE-A55A-B68A78AF3474}"/>
              </a:ext>
            </a:extLst>
          </p:cNvPr>
          <p:cNvCxnSpPr>
            <a:cxnSpLocks/>
          </p:cNvCxnSpPr>
          <p:nvPr/>
        </p:nvCxnSpPr>
        <p:spPr>
          <a:xfrm flipH="1">
            <a:off x="3673868" y="727731"/>
            <a:ext cx="1173836" cy="67176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CDBDB48-55D6-42D6-AF36-212EE4AAB667}"/>
              </a:ext>
            </a:extLst>
          </p:cNvPr>
          <p:cNvSpPr txBox="1"/>
          <p:nvPr/>
        </p:nvSpPr>
        <p:spPr>
          <a:xfrm>
            <a:off x="8037647" y="3994728"/>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4.0 7</a:t>
            </a:r>
          </a:p>
        </p:txBody>
      </p:sp>
      <p:sp>
        <p:nvSpPr>
          <p:cNvPr id="63" name="TextBox 62">
            <a:extLst>
              <a:ext uri="{FF2B5EF4-FFF2-40B4-BE49-F238E27FC236}">
                <a16:creationId xmlns:a16="http://schemas.microsoft.com/office/drawing/2014/main" id="{E3D13073-B770-4B79-B9E3-A08FB51C495B}"/>
              </a:ext>
            </a:extLst>
          </p:cNvPr>
          <p:cNvSpPr txBox="1"/>
          <p:nvPr/>
        </p:nvSpPr>
        <p:spPr>
          <a:xfrm>
            <a:off x="8341807" y="4448022"/>
            <a:ext cx="3326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4" name="TextBox 63">
            <a:extLst>
              <a:ext uri="{FF2B5EF4-FFF2-40B4-BE49-F238E27FC236}">
                <a16:creationId xmlns:a16="http://schemas.microsoft.com/office/drawing/2014/main" id="{50496E75-188F-48E9-916C-E33EFEFD7F51}"/>
              </a:ext>
            </a:extLst>
          </p:cNvPr>
          <p:cNvSpPr txBox="1"/>
          <p:nvPr/>
        </p:nvSpPr>
        <p:spPr>
          <a:xfrm>
            <a:off x="7573880"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5" name="TextBox 64">
            <a:extLst>
              <a:ext uri="{FF2B5EF4-FFF2-40B4-BE49-F238E27FC236}">
                <a16:creationId xmlns:a16="http://schemas.microsoft.com/office/drawing/2014/main" id="{729A770A-B488-48B1-A132-10A99DEB5D8C}"/>
              </a:ext>
            </a:extLst>
          </p:cNvPr>
          <p:cNvSpPr txBox="1"/>
          <p:nvPr/>
        </p:nvSpPr>
        <p:spPr>
          <a:xfrm>
            <a:off x="8028712"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6" name="TextBox 65">
            <a:extLst>
              <a:ext uri="{FF2B5EF4-FFF2-40B4-BE49-F238E27FC236}">
                <a16:creationId xmlns:a16="http://schemas.microsoft.com/office/drawing/2014/main" id="{07260287-FE7D-468E-9194-1B9E0B7BF850}"/>
              </a:ext>
            </a:extLst>
          </p:cNvPr>
          <p:cNvSpPr txBox="1"/>
          <p:nvPr/>
        </p:nvSpPr>
        <p:spPr>
          <a:xfrm>
            <a:off x="8497978"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67" name="TextBox 66">
            <a:extLst>
              <a:ext uri="{FF2B5EF4-FFF2-40B4-BE49-F238E27FC236}">
                <a16:creationId xmlns:a16="http://schemas.microsoft.com/office/drawing/2014/main" id="{C9DC13A2-7D40-4E9E-817D-72697579843D}"/>
              </a:ext>
            </a:extLst>
          </p:cNvPr>
          <p:cNvSpPr txBox="1"/>
          <p:nvPr/>
        </p:nvSpPr>
        <p:spPr>
          <a:xfrm>
            <a:off x="532342" y="3950444"/>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4.07</a:t>
            </a:r>
          </a:p>
        </p:txBody>
      </p:sp>
      <p:sp>
        <p:nvSpPr>
          <p:cNvPr id="68" name="TextBox 67">
            <a:extLst>
              <a:ext uri="{FF2B5EF4-FFF2-40B4-BE49-F238E27FC236}">
                <a16:creationId xmlns:a16="http://schemas.microsoft.com/office/drawing/2014/main" id="{19706B4C-77FA-4C4E-B12D-BF76F8014878}"/>
              </a:ext>
            </a:extLst>
          </p:cNvPr>
          <p:cNvSpPr txBox="1"/>
          <p:nvPr/>
        </p:nvSpPr>
        <p:spPr>
          <a:xfrm>
            <a:off x="3004765" y="3949251"/>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Tree>
    <p:extLst>
      <p:ext uri="{BB962C8B-B14F-4D97-AF65-F5344CB8AC3E}">
        <p14:creationId xmlns:p14="http://schemas.microsoft.com/office/powerpoint/2010/main" val="16096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fade">
                                      <p:cBhvr>
                                        <p:cTn id="12" dur="5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fad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fade">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fade">
                                      <p:cBhvr>
                                        <p:cTn id="27" dur="500"/>
                                        <p:tgtEl>
                                          <p:spTgt spid="5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fad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fade">
                                      <p:cBhvr>
                                        <p:cTn id="47" dur="500"/>
                                        <p:tgtEl>
                                          <p:spTgt spid="6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2"/>
                                        </p:tgtEl>
                                        <p:attrNameLst>
                                          <p:attrName>style.visibility</p:attrName>
                                        </p:attrNameLst>
                                      </p:cBhvr>
                                      <p:to>
                                        <p:strVal val="visible"/>
                                      </p:to>
                                    </p:set>
                                    <p:animEffect transition="in" filter="fade">
                                      <p:cBhvr>
                                        <p:cTn id="52" dur="500"/>
                                        <p:tgtEl>
                                          <p:spTgt spid="6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3"/>
                                        </p:tgtEl>
                                        <p:attrNameLst>
                                          <p:attrName>style.visibility</p:attrName>
                                        </p:attrNameLst>
                                      </p:cBhvr>
                                      <p:to>
                                        <p:strVal val="visible"/>
                                      </p:to>
                                    </p:set>
                                    <p:animEffect transition="in" filter="fade">
                                      <p:cBhvr>
                                        <p:cTn id="57" dur="500"/>
                                        <p:tgtEl>
                                          <p:spTgt spid="6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4"/>
                                        </p:tgtEl>
                                        <p:attrNameLst>
                                          <p:attrName>style.visibility</p:attrName>
                                        </p:attrNameLst>
                                      </p:cBhvr>
                                      <p:to>
                                        <p:strVal val="visible"/>
                                      </p:to>
                                    </p:set>
                                    <p:animEffect transition="in" filter="fade">
                                      <p:cBhvr>
                                        <p:cTn id="62" dur="500"/>
                                        <p:tgtEl>
                                          <p:spTgt spid="6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5"/>
                                        </p:tgtEl>
                                        <p:attrNameLst>
                                          <p:attrName>style.visibility</p:attrName>
                                        </p:attrNameLst>
                                      </p:cBhvr>
                                      <p:to>
                                        <p:strVal val="visible"/>
                                      </p:to>
                                    </p:set>
                                    <p:animEffect transition="in" filter="fade">
                                      <p:cBhvr>
                                        <p:cTn id="67" dur="500"/>
                                        <p:tgtEl>
                                          <p:spTgt spid="6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6"/>
                                        </p:tgtEl>
                                        <p:attrNameLst>
                                          <p:attrName>style.visibility</p:attrName>
                                        </p:attrNameLst>
                                      </p:cBhvr>
                                      <p:to>
                                        <p:strVal val="visible"/>
                                      </p:to>
                                    </p:set>
                                    <p:animEffect transition="in" filter="fade">
                                      <p:cBhvr>
                                        <p:cTn id="72" dur="500"/>
                                        <p:tgtEl>
                                          <p:spTgt spid="6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7"/>
                                        </p:tgtEl>
                                        <p:attrNameLst>
                                          <p:attrName>style.visibility</p:attrName>
                                        </p:attrNameLst>
                                      </p:cBhvr>
                                      <p:to>
                                        <p:strVal val="visible"/>
                                      </p:to>
                                    </p:set>
                                    <p:animEffect transition="in" filter="fade">
                                      <p:cBhvr>
                                        <p:cTn id="77" dur="500"/>
                                        <p:tgtEl>
                                          <p:spTgt spid="6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8"/>
                                        </p:tgtEl>
                                        <p:attrNameLst>
                                          <p:attrName>style.visibility</p:attrName>
                                        </p:attrNameLst>
                                      </p:cBhvr>
                                      <p:to>
                                        <p:strVal val="visible"/>
                                      </p:to>
                                    </p:set>
                                    <p:animEffect transition="in" filter="fade">
                                      <p:cBhvr>
                                        <p:cTn id="82" dur="500"/>
                                        <p:tgtEl>
                                          <p:spTgt spid="68"/>
                                        </p:tgtEl>
                                      </p:cBhvr>
                                    </p:animEffect>
                                  </p:childTnLst>
                                </p:cTn>
                              </p:par>
                            </p:childTnLst>
                          </p:cTn>
                        </p:par>
                      </p:childTnLst>
                    </p:cTn>
                  </p:par>
                  <p:par>
                    <p:cTn id="83" fill="hold">
                      <p:stCondLst>
                        <p:cond delay="indefinite"/>
                      </p:stCondLst>
                      <p:childTnLst>
                        <p:par>
                          <p:cTn id="84" fill="hold">
                            <p:stCondLst>
                              <p:cond delay="0"/>
                            </p:stCondLst>
                            <p:childTnLst>
                              <p:par>
                                <p:cTn id="85" presetID="42" presetClass="path" presetSubtype="0" accel="50000" decel="50000" fill="hold" grpId="1" nodeType="clickEffect">
                                  <p:stCondLst>
                                    <p:cond delay="0"/>
                                  </p:stCondLst>
                                  <p:childTnLst>
                                    <p:animMotion origin="layout" path="M -8.33333E-7 4.44444E-6 L 0.19193 -0.00162 " pathEditMode="relative" rAng="0" ptsTypes="AA">
                                      <p:cBhvr>
                                        <p:cTn id="86" dur="2000" fill="hold"/>
                                        <p:tgtEl>
                                          <p:spTgt spid="56"/>
                                        </p:tgtEl>
                                        <p:attrNameLst>
                                          <p:attrName>ppt_x</p:attrName>
                                          <p:attrName>ppt_y</p:attrName>
                                        </p:attrNameLst>
                                      </p:cBhvr>
                                      <p:rCtr x="9596" y="-93"/>
                                    </p:animMotion>
                                  </p:childTnLst>
                                </p:cTn>
                              </p:par>
                              <p:par>
                                <p:cTn id="87" presetID="42" presetClass="path" presetSubtype="0" accel="50000" decel="50000" fill="hold" grpId="1" nodeType="withEffect">
                                  <p:stCondLst>
                                    <p:cond delay="0"/>
                                  </p:stCondLst>
                                  <p:childTnLst>
                                    <p:animMotion origin="layout" path="M -3.33333E-6 2.22222E-6 L -0.18281 0.00278 " pathEditMode="relative" rAng="0" ptsTypes="AA">
                                      <p:cBhvr>
                                        <p:cTn id="88" dur="2000" fill="hold"/>
                                        <p:tgtEl>
                                          <p:spTgt spid="57"/>
                                        </p:tgtEl>
                                        <p:attrNameLst>
                                          <p:attrName>ppt_x</p:attrName>
                                          <p:attrName>ppt_y</p:attrName>
                                        </p:attrNameLst>
                                      </p:cBhvr>
                                      <p:rCtr x="-9232" y="139"/>
                                    </p:animMotion>
                                  </p:childTnLst>
                                </p:cTn>
                              </p:par>
                            </p:childTnLst>
                          </p:cTn>
                        </p:par>
                      </p:childTnLst>
                    </p:cTn>
                  </p:par>
                  <p:par>
                    <p:cTn id="89" fill="hold">
                      <p:stCondLst>
                        <p:cond delay="indefinite"/>
                      </p:stCondLst>
                      <p:childTnLst>
                        <p:par>
                          <p:cTn id="90" fill="hold">
                            <p:stCondLst>
                              <p:cond delay="0"/>
                            </p:stCondLst>
                            <p:childTnLst>
                              <p:par>
                                <p:cTn id="91" presetID="42" presetClass="path" presetSubtype="0" accel="50000" decel="50000" fill="hold" grpId="1" nodeType="clickEffect">
                                  <p:stCondLst>
                                    <p:cond delay="0"/>
                                  </p:stCondLst>
                                  <p:childTnLst>
                                    <p:animMotion origin="layout" path="M -2.08333E-7 -7.40741E-7 L 0.18776 -7.40741E-7 " pathEditMode="relative" rAng="0" ptsTypes="AA">
                                      <p:cBhvr>
                                        <p:cTn id="92" dur="2000" fill="hold"/>
                                        <p:tgtEl>
                                          <p:spTgt spid="67"/>
                                        </p:tgtEl>
                                        <p:attrNameLst>
                                          <p:attrName>ppt_x</p:attrName>
                                          <p:attrName>ppt_y</p:attrName>
                                        </p:attrNameLst>
                                      </p:cBhvr>
                                      <p:rCtr x="9388" y="0"/>
                                    </p:animMotion>
                                  </p:childTnLst>
                                </p:cTn>
                              </p:par>
                              <p:par>
                                <p:cTn id="93" presetID="42" presetClass="path" presetSubtype="0" accel="50000" decel="50000" fill="hold" grpId="1" nodeType="withEffect">
                                  <p:stCondLst>
                                    <p:cond delay="0"/>
                                  </p:stCondLst>
                                  <p:childTnLst>
                                    <p:animMotion origin="layout" path="M -4.58333E-6 7.40741E-7 L -0.18541 0.00139 " pathEditMode="relative" rAng="0" ptsTypes="AA">
                                      <p:cBhvr>
                                        <p:cTn id="94" dur="2000" fill="hold"/>
                                        <p:tgtEl>
                                          <p:spTgt spid="68"/>
                                        </p:tgtEl>
                                        <p:attrNameLst>
                                          <p:attrName>ppt_x</p:attrName>
                                          <p:attrName>ppt_y</p:attrName>
                                        </p:attrNameLst>
                                      </p:cBhvr>
                                      <p:rCtr x="-9271" y="6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4" grpId="0"/>
      <p:bldP spid="55" grpId="0"/>
      <p:bldP spid="56" grpId="0"/>
      <p:bldP spid="56" grpId="1"/>
      <p:bldP spid="57" grpId="0"/>
      <p:bldP spid="57" grpId="1"/>
      <p:bldP spid="62" grpId="0"/>
      <p:bldP spid="63" grpId="0"/>
      <p:bldP spid="64" grpId="0"/>
      <p:bldP spid="65" grpId="0"/>
      <p:bldP spid="66" grpId="0"/>
      <p:bldP spid="67" grpId="0"/>
      <p:bldP spid="67" grpId="1"/>
      <p:bldP spid="68" grpId="0"/>
      <p:bldP spid="68" grpId="1"/>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1CBFD42-7511-4325-8FF6-04998813FF66}"/>
              </a:ext>
            </a:extLst>
          </p:cNvPr>
          <p:cNvSpPr/>
          <p:nvPr/>
        </p:nvSpPr>
        <p:spPr>
          <a:xfrm>
            <a:off x="103032" y="51516"/>
            <a:ext cx="11370365"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Sarah draws a quadrilateral. It has these properties:</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has 2 long sides the same length;</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has 2 short sides the same length;</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does NOT have any right angles;</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does NOT have reflective symmetry.</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the mathematical name for Sarah’s quadrilateral.</a:t>
            </a:r>
          </a:p>
        </p:txBody>
      </p:sp>
      <p:sp>
        <p:nvSpPr>
          <p:cNvPr id="3" name="Rectangle 2">
            <a:extLst>
              <a:ext uri="{FF2B5EF4-FFF2-40B4-BE49-F238E27FC236}">
                <a16:creationId xmlns:a16="http://schemas.microsoft.com/office/drawing/2014/main" id="{C248F4B4-C078-487C-B3A6-8B2F83CD9E78}"/>
              </a:ext>
            </a:extLst>
          </p:cNvPr>
          <p:cNvSpPr/>
          <p:nvPr/>
        </p:nvSpPr>
        <p:spPr>
          <a:xfrm>
            <a:off x="1697131" y="3110508"/>
            <a:ext cx="2542234" cy="584775"/>
          </a:xfrm>
          <a:prstGeom prst="rect">
            <a:avLst/>
          </a:prstGeom>
        </p:spPr>
        <p:txBody>
          <a:bodyPr wrap="none">
            <a:spAutoFit/>
          </a:bodyPr>
          <a:lstStyle/>
          <a:p>
            <a:r>
              <a:rPr lang="en-GB" sz="3200" b="1" dirty="0">
                <a:solidFill>
                  <a:srgbClr val="FF0000"/>
                </a:solidFill>
                <a:latin typeface="Calibri" panose="020F0502020204030204" pitchFamily="34" charset="0"/>
              </a:rPr>
              <a:t>parallelogram</a:t>
            </a:r>
          </a:p>
        </p:txBody>
      </p:sp>
      <p:pic>
        <p:nvPicPr>
          <p:cNvPr id="2050" name="Picture 2" descr="Image result for parallelogr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6339" y="3314323"/>
            <a:ext cx="3593465" cy="188002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B94864E4-94AF-4B80-8FE8-7E13264F95E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69426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050"/>
                                        </p:tgtEl>
                                        <p:attrNameLst>
                                          <p:attrName>style.visibility</p:attrName>
                                        </p:attrNameLst>
                                      </p:cBhvr>
                                      <p:to>
                                        <p:strVal val="visible"/>
                                      </p:to>
                                    </p:set>
                                    <p:animEffect transition="in" filter="fade">
                                      <p:cBhvr>
                                        <p:cTn id="12" dur="500"/>
                                        <p:tgtEl>
                                          <p:spTgt spid="2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pic>
        <p:nvPicPr>
          <p:cNvPr id="3" name="Picture 2">
            <a:extLst>
              <a:ext uri="{FF2B5EF4-FFF2-40B4-BE49-F238E27FC236}">
                <a16:creationId xmlns:a16="http://schemas.microsoft.com/office/drawing/2014/main" id="{6A19E112-2C2C-4360-BE1A-8CF36BABFFF4}"/>
              </a:ext>
            </a:extLst>
          </p:cNvPr>
          <p:cNvPicPr>
            <a:picLocks noChangeAspect="1"/>
          </p:cNvPicPr>
          <p:nvPr/>
        </p:nvPicPr>
        <p:blipFill>
          <a:blip r:embed="rId3"/>
          <a:stretch>
            <a:fillRect/>
          </a:stretch>
        </p:blipFill>
        <p:spPr>
          <a:xfrm>
            <a:off x="254169" y="634776"/>
            <a:ext cx="6387886" cy="4776674"/>
          </a:xfrm>
          <a:prstGeom prst="rect">
            <a:avLst/>
          </a:prstGeom>
        </p:spPr>
      </p:pic>
      <p:sp>
        <p:nvSpPr>
          <p:cNvPr id="5" name="Rectangle 4">
            <a:extLst>
              <a:ext uri="{FF2B5EF4-FFF2-40B4-BE49-F238E27FC236}">
                <a16:creationId xmlns:a16="http://schemas.microsoft.com/office/drawing/2014/main" id="{6DD004B9-2936-4CA1-BB61-7B1BF5EA7424}"/>
              </a:ext>
            </a:extLst>
          </p:cNvPr>
          <p:cNvSpPr/>
          <p:nvPr/>
        </p:nvSpPr>
        <p:spPr>
          <a:xfrm rot="5400000">
            <a:off x="8726502" y="2363205"/>
            <a:ext cx="451576" cy="134336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6" name="Rectangle 5">
            <a:extLst>
              <a:ext uri="{FF2B5EF4-FFF2-40B4-BE49-F238E27FC236}">
                <a16:creationId xmlns:a16="http://schemas.microsoft.com/office/drawing/2014/main" id="{2355766F-28DA-43DB-8802-ABEB3742FAC2}"/>
              </a:ext>
            </a:extLst>
          </p:cNvPr>
          <p:cNvSpPr/>
          <p:nvPr/>
        </p:nvSpPr>
        <p:spPr>
          <a:xfrm rot="5400000">
            <a:off x="9846405" y="2590310"/>
            <a:ext cx="451786" cy="88894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grpSp>
        <p:nvGrpSpPr>
          <p:cNvPr id="7" name="Group 6">
            <a:extLst>
              <a:ext uri="{FF2B5EF4-FFF2-40B4-BE49-F238E27FC236}">
                <a16:creationId xmlns:a16="http://schemas.microsoft.com/office/drawing/2014/main" id="{C1BE0904-3F46-4C57-82C8-0AAF04493BCB}"/>
              </a:ext>
            </a:extLst>
          </p:cNvPr>
          <p:cNvGrpSpPr/>
          <p:nvPr/>
        </p:nvGrpSpPr>
        <p:grpSpPr>
          <a:xfrm>
            <a:off x="6752673" y="2850518"/>
            <a:ext cx="840967" cy="842611"/>
            <a:chOff x="789779" y="1593896"/>
            <a:chExt cx="840967" cy="842611"/>
          </a:xfrm>
        </p:grpSpPr>
        <p:sp>
          <p:nvSpPr>
            <p:cNvPr id="8" name="Rectangle 7">
              <a:extLst>
                <a:ext uri="{FF2B5EF4-FFF2-40B4-BE49-F238E27FC236}">
                  <a16:creationId xmlns:a16="http://schemas.microsoft.com/office/drawing/2014/main" id="{D9C7035E-1DF6-4B6F-BEB1-CD37605EA39C}"/>
                </a:ext>
              </a:extLst>
            </p:cNvPr>
            <p:cNvSpPr/>
            <p:nvPr/>
          </p:nvSpPr>
          <p:spPr>
            <a:xfrm>
              <a:off x="789779" y="1593896"/>
              <a:ext cx="366378"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sp>
          <p:nvSpPr>
            <p:cNvPr id="9" name="Rectangle 8">
              <a:extLst>
                <a:ext uri="{FF2B5EF4-FFF2-40B4-BE49-F238E27FC236}">
                  <a16:creationId xmlns:a16="http://schemas.microsoft.com/office/drawing/2014/main" id="{AF7A180C-46EB-4A74-B300-D8E27E81D948}"/>
                </a:ext>
              </a:extLst>
            </p:cNvPr>
            <p:cNvSpPr/>
            <p:nvPr/>
          </p:nvSpPr>
          <p:spPr>
            <a:xfrm rot="5400000">
              <a:off x="1004663" y="1810424"/>
              <a:ext cx="415182"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sp>
        <p:nvSpPr>
          <p:cNvPr id="10" name="Rectangle 9">
            <a:extLst>
              <a:ext uri="{FF2B5EF4-FFF2-40B4-BE49-F238E27FC236}">
                <a16:creationId xmlns:a16="http://schemas.microsoft.com/office/drawing/2014/main" id="{2473DF6B-28BA-467A-8D68-0452AD41F92A}"/>
              </a:ext>
            </a:extLst>
          </p:cNvPr>
          <p:cNvSpPr/>
          <p:nvPr/>
        </p:nvSpPr>
        <p:spPr>
          <a:xfrm rot="5400000">
            <a:off x="7139760" y="2830793"/>
            <a:ext cx="426778" cy="476312"/>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nvGrpSpPr>
          <p:cNvPr id="11" name="Group 10">
            <a:extLst>
              <a:ext uri="{FF2B5EF4-FFF2-40B4-BE49-F238E27FC236}">
                <a16:creationId xmlns:a16="http://schemas.microsoft.com/office/drawing/2014/main" id="{A7DB6000-67BE-4297-9AB9-3C62D4E0169F}"/>
              </a:ext>
            </a:extLst>
          </p:cNvPr>
          <p:cNvGrpSpPr/>
          <p:nvPr/>
        </p:nvGrpSpPr>
        <p:grpSpPr>
          <a:xfrm>
            <a:off x="6768667" y="2738595"/>
            <a:ext cx="775157" cy="1032867"/>
            <a:chOff x="4341505" y="124691"/>
            <a:chExt cx="775157" cy="1032867"/>
          </a:xfrm>
        </p:grpSpPr>
        <p:sp>
          <p:nvSpPr>
            <p:cNvPr id="12" name="TextBox 11">
              <a:extLst>
                <a:ext uri="{FF2B5EF4-FFF2-40B4-BE49-F238E27FC236}">
                  <a16:creationId xmlns:a16="http://schemas.microsoft.com/office/drawing/2014/main" id="{8201559C-0196-417C-A790-CC18DA4283BC}"/>
                </a:ext>
              </a:extLst>
            </p:cNvPr>
            <p:cNvSpPr txBox="1"/>
            <p:nvPr/>
          </p:nvSpPr>
          <p:spPr>
            <a:xfrm>
              <a:off x="4341505" y="344181"/>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grpSp>
          <p:nvGrpSpPr>
            <p:cNvPr id="13" name="Group 12">
              <a:extLst>
                <a:ext uri="{FF2B5EF4-FFF2-40B4-BE49-F238E27FC236}">
                  <a16:creationId xmlns:a16="http://schemas.microsoft.com/office/drawing/2014/main" id="{F9F93AE6-6C06-496B-BC33-B504BA7F2AF3}"/>
                </a:ext>
              </a:extLst>
            </p:cNvPr>
            <p:cNvGrpSpPr/>
            <p:nvPr/>
          </p:nvGrpSpPr>
          <p:grpSpPr>
            <a:xfrm>
              <a:off x="4680943" y="124691"/>
              <a:ext cx="435719" cy="1032867"/>
              <a:chOff x="2724738" y="5471319"/>
              <a:chExt cx="435719" cy="1032867"/>
            </a:xfrm>
          </p:grpSpPr>
          <p:sp>
            <p:nvSpPr>
              <p:cNvPr id="14" name="TextBox 13">
                <a:extLst>
                  <a:ext uri="{FF2B5EF4-FFF2-40B4-BE49-F238E27FC236}">
                    <a16:creationId xmlns:a16="http://schemas.microsoft.com/office/drawing/2014/main" id="{70F7C797-D589-4BA9-996D-681221057B35}"/>
                  </a:ext>
                </a:extLst>
              </p:cNvPr>
              <p:cNvSpPr txBox="1"/>
              <p:nvPr/>
            </p:nvSpPr>
            <p:spPr>
              <a:xfrm>
                <a:off x="2732662"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a:t>
                </a:r>
              </a:p>
            </p:txBody>
          </p:sp>
          <p:sp>
            <p:nvSpPr>
              <p:cNvPr id="15" name="TextBox 14">
                <a:extLst>
                  <a:ext uri="{FF2B5EF4-FFF2-40B4-BE49-F238E27FC236}">
                    <a16:creationId xmlns:a16="http://schemas.microsoft.com/office/drawing/2014/main" id="{48B698BF-BD7F-462C-AE04-EF887B0A7FC9}"/>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cxnSp>
            <p:nvCxnSpPr>
              <p:cNvPr id="16" name="Straight Connector 15">
                <a:extLst>
                  <a:ext uri="{FF2B5EF4-FFF2-40B4-BE49-F238E27FC236}">
                    <a16:creationId xmlns:a16="http://schemas.microsoft.com/office/drawing/2014/main" id="{A4DA5728-BB62-4D1E-AE06-F3AD91124F52}"/>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 name="TextBox 16">
            <a:extLst>
              <a:ext uri="{FF2B5EF4-FFF2-40B4-BE49-F238E27FC236}">
                <a16:creationId xmlns:a16="http://schemas.microsoft.com/office/drawing/2014/main" id="{CF3CF399-2B94-4110-B911-EE6E1F1C222F}"/>
              </a:ext>
            </a:extLst>
          </p:cNvPr>
          <p:cNvSpPr txBox="1"/>
          <p:nvPr/>
        </p:nvSpPr>
        <p:spPr>
          <a:xfrm>
            <a:off x="8276165" y="2737817"/>
            <a:ext cx="29103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x 2 + 1 = </a:t>
            </a:r>
          </a:p>
        </p:txBody>
      </p:sp>
      <p:sp>
        <p:nvSpPr>
          <p:cNvPr id="18" name="TextBox 17">
            <a:extLst>
              <a:ext uri="{FF2B5EF4-FFF2-40B4-BE49-F238E27FC236}">
                <a16:creationId xmlns:a16="http://schemas.microsoft.com/office/drawing/2014/main" id="{A0AB787C-3298-4477-9BBE-63D0104CA63B}"/>
              </a:ext>
            </a:extLst>
          </p:cNvPr>
          <p:cNvSpPr txBox="1"/>
          <p:nvPr/>
        </p:nvSpPr>
        <p:spPr>
          <a:xfrm>
            <a:off x="8717249" y="3198964"/>
            <a:ext cx="231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+ 1 = </a:t>
            </a:r>
          </a:p>
        </p:txBody>
      </p:sp>
      <p:sp>
        <p:nvSpPr>
          <p:cNvPr id="19" name="TextBox 18">
            <a:extLst>
              <a:ext uri="{FF2B5EF4-FFF2-40B4-BE49-F238E27FC236}">
                <a16:creationId xmlns:a16="http://schemas.microsoft.com/office/drawing/2014/main" id="{0166E39C-134A-4EBE-B2C9-AC2FD4A40E76}"/>
              </a:ext>
            </a:extLst>
          </p:cNvPr>
          <p:cNvSpPr txBox="1"/>
          <p:nvPr/>
        </p:nvSpPr>
        <p:spPr>
          <a:xfrm>
            <a:off x="10944631" y="3175519"/>
            <a:ext cx="9932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20" name="TextBox 19">
            <a:extLst>
              <a:ext uri="{FF2B5EF4-FFF2-40B4-BE49-F238E27FC236}">
                <a16:creationId xmlns:a16="http://schemas.microsoft.com/office/drawing/2014/main" id="{B879F4D2-9886-46E5-A82B-38D2C0D54425}"/>
              </a:ext>
            </a:extLst>
          </p:cNvPr>
          <p:cNvSpPr txBox="1"/>
          <p:nvPr/>
        </p:nvSpPr>
        <p:spPr>
          <a:xfrm>
            <a:off x="1569158" y="2666215"/>
            <a:ext cx="601447"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11</a:t>
            </a:r>
          </a:p>
        </p:txBody>
      </p:sp>
      <p:grpSp>
        <p:nvGrpSpPr>
          <p:cNvPr id="21" name="Group 20">
            <a:extLst>
              <a:ext uri="{FF2B5EF4-FFF2-40B4-BE49-F238E27FC236}">
                <a16:creationId xmlns:a16="http://schemas.microsoft.com/office/drawing/2014/main" id="{AA7B0446-CC17-45A7-9266-B8FCBC3894A2}"/>
              </a:ext>
            </a:extLst>
          </p:cNvPr>
          <p:cNvGrpSpPr/>
          <p:nvPr/>
        </p:nvGrpSpPr>
        <p:grpSpPr>
          <a:xfrm>
            <a:off x="6713070" y="4089817"/>
            <a:ext cx="652743" cy="1032867"/>
            <a:chOff x="2627732" y="5471319"/>
            <a:chExt cx="652743" cy="1032867"/>
          </a:xfrm>
        </p:grpSpPr>
        <p:sp>
          <p:nvSpPr>
            <p:cNvPr id="22" name="TextBox 21">
              <a:extLst>
                <a:ext uri="{FF2B5EF4-FFF2-40B4-BE49-F238E27FC236}">
                  <a16:creationId xmlns:a16="http://schemas.microsoft.com/office/drawing/2014/main" id="{5ADA6068-2C07-4FB6-BF8B-E9C867357323}"/>
                </a:ext>
              </a:extLst>
            </p:cNvPr>
            <p:cNvSpPr txBox="1"/>
            <p:nvPr/>
          </p:nvSpPr>
          <p:spPr>
            <a:xfrm>
              <a:off x="2627732"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17</a:t>
              </a:r>
            </a:p>
          </p:txBody>
        </p:sp>
        <p:sp>
          <p:nvSpPr>
            <p:cNvPr id="23" name="TextBox 22">
              <a:extLst>
                <a:ext uri="{FF2B5EF4-FFF2-40B4-BE49-F238E27FC236}">
                  <a16:creationId xmlns:a16="http://schemas.microsoft.com/office/drawing/2014/main" id="{774BD7ED-3C79-4EDE-8DE8-DC35086E9936}"/>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24" name="Straight Connector 23">
              <a:extLst>
                <a:ext uri="{FF2B5EF4-FFF2-40B4-BE49-F238E27FC236}">
                  <a16:creationId xmlns:a16="http://schemas.microsoft.com/office/drawing/2014/main" id="{60C6AF11-3CFF-444A-AD95-2FD6D2C82375}"/>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5" name="TextBox 24">
            <a:extLst>
              <a:ext uri="{FF2B5EF4-FFF2-40B4-BE49-F238E27FC236}">
                <a16:creationId xmlns:a16="http://schemas.microsoft.com/office/drawing/2014/main" id="{17EFE6F0-E2DF-40A5-BBD7-FC749D2712FE}"/>
              </a:ext>
            </a:extLst>
          </p:cNvPr>
          <p:cNvSpPr txBox="1"/>
          <p:nvPr/>
        </p:nvSpPr>
        <p:spPr>
          <a:xfrm>
            <a:off x="7253719" y="4309307"/>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t>
            </a:r>
          </a:p>
        </p:txBody>
      </p:sp>
      <p:sp>
        <p:nvSpPr>
          <p:cNvPr id="71" name="Rectangle 70">
            <a:extLst>
              <a:ext uri="{FF2B5EF4-FFF2-40B4-BE49-F238E27FC236}">
                <a16:creationId xmlns:a16="http://schemas.microsoft.com/office/drawing/2014/main" id="{341764BB-5568-4297-9D04-221252C4516D}"/>
              </a:ext>
            </a:extLst>
          </p:cNvPr>
          <p:cNvSpPr/>
          <p:nvPr/>
        </p:nvSpPr>
        <p:spPr>
          <a:xfrm rot="5400000">
            <a:off x="9804240" y="5479372"/>
            <a:ext cx="44704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2" name="Rectangle 71">
            <a:extLst>
              <a:ext uri="{FF2B5EF4-FFF2-40B4-BE49-F238E27FC236}">
                <a16:creationId xmlns:a16="http://schemas.microsoft.com/office/drawing/2014/main" id="{853CD3E4-1864-4262-9283-B8F9A77860AA}"/>
              </a:ext>
            </a:extLst>
          </p:cNvPr>
          <p:cNvSpPr/>
          <p:nvPr/>
        </p:nvSpPr>
        <p:spPr>
          <a:xfrm rot="5400000">
            <a:off x="10631832" y="5486920"/>
            <a:ext cx="440359" cy="44295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3" name="Rectangle 72">
            <a:extLst>
              <a:ext uri="{FF2B5EF4-FFF2-40B4-BE49-F238E27FC236}">
                <a16:creationId xmlns:a16="http://schemas.microsoft.com/office/drawing/2014/main" id="{916CE28F-00C6-40E3-A162-B504A432B161}"/>
              </a:ext>
            </a:extLst>
          </p:cNvPr>
          <p:cNvSpPr/>
          <p:nvPr/>
        </p:nvSpPr>
        <p:spPr>
          <a:xfrm rot="5400000">
            <a:off x="7739936" y="4399055"/>
            <a:ext cx="43067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4" name="Rectangle 73">
            <a:extLst>
              <a:ext uri="{FF2B5EF4-FFF2-40B4-BE49-F238E27FC236}">
                <a16:creationId xmlns:a16="http://schemas.microsoft.com/office/drawing/2014/main" id="{1BDFD157-1E7D-4659-AE20-354563CFEE8E}"/>
              </a:ext>
            </a:extLst>
          </p:cNvPr>
          <p:cNvSpPr/>
          <p:nvPr/>
        </p:nvSpPr>
        <p:spPr>
          <a:xfrm rot="5400000">
            <a:off x="8194715" y="4198770"/>
            <a:ext cx="440359" cy="44395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5" name="TextBox 74">
            <a:extLst>
              <a:ext uri="{FF2B5EF4-FFF2-40B4-BE49-F238E27FC236}">
                <a16:creationId xmlns:a16="http://schemas.microsoft.com/office/drawing/2014/main" id="{60BD73A9-7FA2-4A8F-9E2F-C4DC2379C29A}"/>
              </a:ext>
            </a:extLst>
          </p:cNvPr>
          <p:cNvSpPr txBox="1"/>
          <p:nvPr/>
        </p:nvSpPr>
        <p:spPr>
          <a:xfrm>
            <a:off x="8158918" y="4125065"/>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6" name="TextBox 75">
            <a:extLst>
              <a:ext uri="{FF2B5EF4-FFF2-40B4-BE49-F238E27FC236}">
                <a16:creationId xmlns:a16="http://schemas.microsoft.com/office/drawing/2014/main" id="{69C4C273-A0D0-44D1-AA3B-E06545FEB7BF}"/>
              </a:ext>
            </a:extLst>
          </p:cNvPr>
          <p:cNvSpPr txBox="1"/>
          <p:nvPr/>
        </p:nvSpPr>
        <p:spPr>
          <a:xfrm>
            <a:off x="7724771" y="4327514"/>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8" name="TextBox 77">
            <a:extLst>
              <a:ext uri="{FF2B5EF4-FFF2-40B4-BE49-F238E27FC236}">
                <a16:creationId xmlns:a16="http://schemas.microsoft.com/office/drawing/2014/main" id="{12B69465-2D77-452D-9385-3E7F4E688516}"/>
              </a:ext>
            </a:extLst>
          </p:cNvPr>
          <p:cNvSpPr txBox="1"/>
          <p:nvPr/>
        </p:nvSpPr>
        <p:spPr>
          <a:xfrm>
            <a:off x="7534733" y="5411450"/>
            <a:ext cx="3227785"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r>
              <a:rPr lang="en-GB" sz="3600" b="1" dirty="0">
                <a:solidFill>
                  <a:srgbClr val="FF0000"/>
                </a:solidFill>
                <a:latin typeface="Arial Black" panose="020B0A04020102020204" pitchFamily="34" charset="0"/>
              </a:rPr>
              <a:t> </a:t>
            </a:r>
            <a:r>
              <a:rPr lang="en-GB" sz="3600" dirty="0">
                <a:solidFill>
                  <a:srgbClr val="FF0000"/>
                </a:solidFill>
                <a:latin typeface="Arial Black" panose="020B0A04020102020204" pitchFamily="34" charset="0"/>
              </a:rPr>
              <a:t>÷</a:t>
            </a:r>
            <a:r>
              <a:rPr lang="en-GB" sz="36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5 = </a:t>
            </a:r>
          </a:p>
        </p:txBody>
      </p:sp>
      <p:sp>
        <p:nvSpPr>
          <p:cNvPr id="79" name="TextBox 78">
            <a:extLst>
              <a:ext uri="{FF2B5EF4-FFF2-40B4-BE49-F238E27FC236}">
                <a16:creationId xmlns:a16="http://schemas.microsoft.com/office/drawing/2014/main" id="{A5F86EF1-E8EB-49B2-90A1-B46A3BBBBA60}"/>
              </a:ext>
            </a:extLst>
          </p:cNvPr>
          <p:cNvSpPr txBox="1"/>
          <p:nvPr/>
        </p:nvSpPr>
        <p:spPr>
          <a:xfrm>
            <a:off x="9803650" y="5432202"/>
            <a:ext cx="14456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 2</a:t>
            </a:r>
          </a:p>
        </p:txBody>
      </p:sp>
      <p:grpSp>
        <p:nvGrpSpPr>
          <p:cNvPr id="80" name="Group 79">
            <a:extLst>
              <a:ext uri="{FF2B5EF4-FFF2-40B4-BE49-F238E27FC236}">
                <a16:creationId xmlns:a16="http://schemas.microsoft.com/office/drawing/2014/main" id="{BFEC055F-91A9-4AC8-8EBF-5878523453FB}"/>
              </a:ext>
            </a:extLst>
          </p:cNvPr>
          <p:cNvGrpSpPr/>
          <p:nvPr/>
        </p:nvGrpSpPr>
        <p:grpSpPr>
          <a:xfrm>
            <a:off x="8175139" y="4561521"/>
            <a:ext cx="475549" cy="630942"/>
            <a:chOff x="1963495" y="476986"/>
            <a:chExt cx="475549" cy="630942"/>
          </a:xfrm>
        </p:grpSpPr>
        <p:sp>
          <p:nvSpPr>
            <p:cNvPr id="81" name="TextBox 80">
              <a:extLst>
                <a:ext uri="{FF2B5EF4-FFF2-40B4-BE49-F238E27FC236}">
                  <a16:creationId xmlns:a16="http://schemas.microsoft.com/office/drawing/2014/main" id="{B0EAEDE7-4167-4D28-9A1A-ADEC42EBDC52}"/>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82" name="Straight Connector 81">
              <a:extLst>
                <a:ext uri="{FF2B5EF4-FFF2-40B4-BE49-F238E27FC236}">
                  <a16:creationId xmlns:a16="http://schemas.microsoft.com/office/drawing/2014/main" id="{5BFF90C3-C757-47DF-8196-4129DD487CB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ED89015F-A9C2-4758-907A-B499BC862C41}"/>
              </a:ext>
            </a:extLst>
          </p:cNvPr>
          <p:cNvSpPr txBox="1"/>
          <p:nvPr/>
        </p:nvSpPr>
        <p:spPr>
          <a:xfrm>
            <a:off x="4970943" y="4088998"/>
            <a:ext cx="393056"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2</a:t>
            </a:r>
          </a:p>
        </p:txBody>
      </p:sp>
      <p:sp>
        <p:nvSpPr>
          <p:cNvPr id="38" name="Rectangle 37">
            <a:extLst>
              <a:ext uri="{FF2B5EF4-FFF2-40B4-BE49-F238E27FC236}">
                <a16:creationId xmlns:a16="http://schemas.microsoft.com/office/drawing/2014/main" id="{ECE55FAC-7FD7-43F0-9A39-FCC55EBDD09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5235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500"/>
                                        <p:tgtEl>
                                          <p:spTgt spid="2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80"/>
                                        </p:tgtEl>
                                        <p:attrNameLst>
                                          <p:attrName>style.visibility</p:attrName>
                                        </p:attrNameLst>
                                      </p:cBhvr>
                                      <p:to>
                                        <p:strVal val="visible"/>
                                      </p:to>
                                    </p:set>
                                    <p:animEffect transition="in" filter="fade">
                                      <p:cBhvr>
                                        <p:cTn id="56" dur="500"/>
                                        <p:tgtEl>
                                          <p:spTgt spid="8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8"/>
                                        </p:tgtEl>
                                        <p:attrNameLst>
                                          <p:attrName>style.visibility</p:attrName>
                                        </p:attrNameLst>
                                      </p:cBhvr>
                                      <p:to>
                                        <p:strVal val="visible"/>
                                      </p:to>
                                    </p:set>
                                    <p:animEffect transition="in" filter="fade">
                                      <p:cBhvr>
                                        <p:cTn id="61" dur="500"/>
                                        <p:tgtEl>
                                          <p:spTgt spid="7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79"/>
                                        </p:tgtEl>
                                        <p:attrNameLst>
                                          <p:attrName>style.visibility</p:attrName>
                                        </p:attrNameLst>
                                      </p:cBhvr>
                                      <p:to>
                                        <p:strVal val="visible"/>
                                      </p:to>
                                    </p:set>
                                    <p:animEffect transition="in" filter="fade">
                                      <p:cBhvr>
                                        <p:cTn id="66" dur="500"/>
                                        <p:tgtEl>
                                          <p:spTgt spid="7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76"/>
                                        </p:tgtEl>
                                        <p:attrNameLst>
                                          <p:attrName>style.visibility</p:attrName>
                                        </p:attrNameLst>
                                      </p:cBhvr>
                                      <p:to>
                                        <p:strVal val="visible"/>
                                      </p:to>
                                    </p:set>
                                    <p:animEffect transition="in" filter="fade">
                                      <p:cBhvr>
                                        <p:cTn id="71" dur="500"/>
                                        <p:tgtEl>
                                          <p:spTgt spid="7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75"/>
                                        </p:tgtEl>
                                        <p:attrNameLst>
                                          <p:attrName>style.visibility</p:attrName>
                                        </p:attrNameLst>
                                      </p:cBhvr>
                                      <p:to>
                                        <p:strVal val="visible"/>
                                      </p:to>
                                    </p:set>
                                    <p:animEffect transition="in" filter="fade">
                                      <p:cBhvr>
                                        <p:cTn id="74" dur="500"/>
                                        <p:tgtEl>
                                          <p:spTgt spid="75"/>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73"/>
                                        </p:tgtEl>
                                        <p:attrNameLst>
                                          <p:attrName>style.visibility</p:attrName>
                                        </p:attrNameLst>
                                      </p:cBhvr>
                                      <p:to>
                                        <p:strVal val="visible"/>
                                      </p:to>
                                    </p:set>
                                    <p:animEffect transition="in" filter="fade">
                                      <p:cBhvr>
                                        <p:cTn id="79" dur="500"/>
                                        <p:tgtEl>
                                          <p:spTgt spid="73"/>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1"/>
                                        </p:tgtEl>
                                        <p:attrNameLst>
                                          <p:attrName>style.visibility</p:attrName>
                                        </p:attrNameLst>
                                      </p:cBhvr>
                                      <p:to>
                                        <p:strVal val="visible"/>
                                      </p:to>
                                    </p:set>
                                    <p:animEffect transition="in" filter="fade">
                                      <p:cBhvr>
                                        <p:cTn id="82" dur="500"/>
                                        <p:tgtEl>
                                          <p:spTgt spid="7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72"/>
                                        </p:tgtEl>
                                        <p:attrNameLst>
                                          <p:attrName>style.visibility</p:attrName>
                                        </p:attrNameLst>
                                      </p:cBhvr>
                                      <p:to>
                                        <p:strVal val="visible"/>
                                      </p:to>
                                    </p:set>
                                    <p:animEffect transition="in" filter="fade">
                                      <p:cBhvr>
                                        <p:cTn id="87" dur="500"/>
                                        <p:tgtEl>
                                          <p:spTgt spid="72"/>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74"/>
                                        </p:tgtEl>
                                        <p:attrNameLst>
                                          <p:attrName>style.visibility</p:attrName>
                                        </p:attrNameLst>
                                      </p:cBhvr>
                                      <p:to>
                                        <p:strVal val="visible"/>
                                      </p:to>
                                    </p:set>
                                    <p:animEffect transition="in" filter="fade">
                                      <p:cBhvr>
                                        <p:cTn id="90" dur="500"/>
                                        <p:tgtEl>
                                          <p:spTgt spid="7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83"/>
                                        </p:tgtEl>
                                        <p:attrNameLst>
                                          <p:attrName>style.visibility</p:attrName>
                                        </p:attrNameLst>
                                      </p:cBhvr>
                                      <p:to>
                                        <p:strVal val="visible"/>
                                      </p:to>
                                    </p:set>
                                    <p:animEffect transition="in" filter="fade">
                                      <p:cBhvr>
                                        <p:cTn id="95"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7" grpId="0"/>
      <p:bldP spid="18" grpId="0"/>
      <p:bldP spid="19" grpId="0"/>
      <p:bldP spid="20" grpId="0"/>
      <p:bldP spid="25" grpId="0"/>
      <p:bldP spid="71" grpId="0" animBg="1"/>
      <p:bldP spid="72" grpId="0" animBg="1"/>
      <p:bldP spid="73" grpId="0" animBg="1"/>
      <p:bldP spid="74" grpId="0" animBg="1"/>
      <p:bldP spid="75" grpId="0"/>
      <p:bldP spid="76" grpId="0"/>
      <p:bldP spid="78" grpId="0"/>
      <p:bldP spid="79" grpId="0"/>
      <p:bldP spid="83" grpId="0"/>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310573" cy="1077218"/>
          </a:xfrm>
          <a:prstGeom prst="rect">
            <a:avLst/>
          </a:prstGeom>
        </p:spPr>
        <p:txBody>
          <a:bodyPr wrap="square">
            <a:spAutoFit/>
          </a:bodyPr>
          <a:lstStyle/>
          <a:p>
            <a:r>
              <a:rPr lang="en-GB" sz="3200" b="1" dirty="0"/>
              <a:t>This pie chart shows the ingredients to make a food mixture for wild birds. Estimate the percentage of the mixture that is suet.  </a:t>
            </a:r>
          </a:p>
        </p:txBody>
      </p:sp>
      <p:pic>
        <p:nvPicPr>
          <p:cNvPr id="3" name="Picture 2">
            <a:extLst>
              <a:ext uri="{FF2B5EF4-FFF2-40B4-BE49-F238E27FC236}">
                <a16:creationId xmlns:a16="http://schemas.microsoft.com/office/drawing/2014/main" id="{C3BF3BD1-4193-4C8F-8E54-7DF0C57A5986}"/>
              </a:ext>
            </a:extLst>
          </p:cNvPr>
          <p:cNvPicPr>
            <a:picLocks noChangeAspect="1"/>
          </p:cNvPicPr>
          <p:nvPr/>
        </p:nvPicPr>
        <p:blipFill>
          <a:blip r:embed="rId3"/>
          <a:stretch>
            <a:fillRect/>
          </a:stretch>
        </p:blipFill>
        <p:spPr>
          <a:xfrm>
            <a:off x="205960" y="1127218"/>
            <a:ext cx="3483784" cy="3435815"/>
          </a:xfrm>
          <a:prstGeom prst="rect">
            <a:avLst/>
          </a:prstGeom>
        </p:spPr>
      </p:pic>
      <p:sp>
        <p:nvSpPr>
          <p:cNvPr id="5" name="Rectangle 4">
            <a:extLst>
              <a:ext uri="{FF2B5EF4-FFF2-40B4-BE49-F238E27FC236}">
                <a16:creationId xmlns:a16="http://schemas.microsoft.com/office/drawing/2014/main" id="{434523B0-D3AF-4B80-B26C-8CA9BA9E39BE}"/>
              </a:ext>
            </a:extLst>
          </p:cNvPr>
          <p:cNvSpPr/>
          <p:nvPr/>
        </p:nvSpPr>
        <p:spPr>
          <a:xfrm>
            <a:off x="3764985" y="2993331"/>
            <a:ext cx="8048421" cy="1569660"/>
          </a:xfrm>
          <a:prstGeom prst="rect">
            <a:avLst/>
          </a:prstGeom>
        </p:spPr>
        <p:txBody>
          <a:bodyPr wrap="square">
            <a:spAutoFit/>
          </a:bodyPr>
          <a:lstStyle/>
          <a:p>
            <a:r>
              <a:rPr lang="en-GB" sz="3200" b="1" dirty="0"/>
              <a:t>Mina uses 100 grams of millet in the mixture. </a:t>
            </a:r>
          </a:p>
          <a:p>
            <a:r>
              <a:rPr lang="en-GB" sz="3200" b="1" dirty="0"/>
              <a:t>Estimate how many grams of sunflower seeds she should use. </a:t>
            </a:r>
          </a:p>
        </p:txBody>
      </p:sp>
      <p:sp>
        <p:nvSpPr>
          <p:cNvPr id="4" name="Partial Circle 3">
            <a:extLst>
              <a:ext uri="{FF2B5EF4-FFF2-40B4-BE49-F238E27FC236}">
                <a16:creationId xmlns:a16="http://schemas.microsoft.com/office/drawing/2014/main" id="{C17BCC63-EFCD-4D83-A171-37ACD20BF9A6}"/>
              </a:ext>
            </a:extLst>
          </p:cNvPr>
          <p:cNvSpPr/>
          <p:nvPr/>
        </p:nvSpPr>
        <p:spPr>
          <a:xfrm>
            <a:off x="281201" y="1183944"/>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Partial Circle 10">
            <a:extLst>
              <a:ext uri="{FF2B5EF4-FFF2-40B4-BE49-F238E27FC236}">
                <a16:creationId xmlns:a16="http://schemas.microsoft.com/office/drawing/2014/main" id="{E23F0C91-6078-4509-950C-040E68D2320C}"/>
              </a:ext>
            </a:extLst>
          </p:cNvPr>
          <p:cNvSpPr/>
          <p:nvPr/>
        </p:nvSpPr>
        <p:spPr>
          <a:xfrm rot="4224413">
            <a:off x="281201" y="1186606"/>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Partial Circle 11">
            <a:extLst>
              <a:ext uri="{FF2B5EF4-FFF2-40B4-BE49-F238E27FC236}">
                <a16:creationId xmlns:a16="http://schemas.microsoft.com/office/drawing/2014/main" id="{9BE4357C-0399-4DA8-98B2-7C41987BE93F}"/>
              </a:ext>
            </a:extLst>
          </p:cNvPr>
          <p:cNvSpPr/>
          <p:nvPr/>
        </p:nvSpPr>
        <p:spPr>
          <a:xfrm rot="8474784">
            <a:off x="281200" y="1186606"/>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Partial Circle 12">
            <a:extLst>
              <a:ext uri="{FF2B5EF4-FFF2-40B4-BE49-F238E27FC236}">
                <a16:creationId xmlns:a16="http://schemas.microsoft.com/office/drawing/2014/main" id="{033F32AD-2A11-46ED-B0D7-C61286DF8239}"/>
              </a:ext>
            </a:extLst>
          </p:cNvPr>
          <p:cNvSpPr/>
          <p:nvPr/>
        </p:nvSpPr>
        <p:spPr>
          <a:xfrm rot="12746760">
            <a:off x="281200" y="1186607"/>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5" name="Group 14">
            <a:extLst>
              <a:ext uri="{FF2B5EF4-FFF2-40B4-BE49-F238E27FC236}">
                <a16:creationId xmlns:a16="http://schemas.microsoft.com/office/drawing/2014/main" id="{CFE298FD-1AC0-41EE-AC69-8A824D73BE67}"/>
              </a:ext>
            </a:extLst>
          </p:cNvPr>
          <p:cNvGrpSpPr/>
          <p:nvPr/>
        </p:nvGrpSpPr>
        <p:grpSpPr>
          <a:xfrm>
            <a:off x="3839144" y="1516075"/>
            <a:ext cx="2433838" cy="1076984"/>
            <a:chOff x="1314975" y="2657199"/>
            <a:chExt cx="2433838" cy="1076984"/>
          </a:xfrm>
        </p:grpSpPr>
        <p:cxnSp>
          <p:nvCxnSpPr>
            <p:cNvPr id="16" name="Straight Connector 15">
              <a:extLst>
                <a:ext uri="{FF2B5EF4-FFF2-40B4-BE49-F238E27FC236}">
                  <a16:creationId xmlns:a16="http://schemas.microsoft.com/office/drawing/2014/main" id="{0A87BEA1-BA23-4C41-AF36-7B1E898BED9E}"/>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B207E98-D193-4D3C-AC1E-E127CD01758B}"/>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DF8D43FB-7FA0-47FD-9BAC-13C5F119763B}"/>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C1C8A43E-6A46-48A8-BC34-724D91AED7A4}"/>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TextBox 19">
              <a:extLst>
                <a:ext uri="{FF2B5EF4-FFF2-40B4-BE49-F238E27FC236}">
                  <a16:creationId xmlns:a16="http://schemas.microsoft.com/office/drawing/2014/main" id="{2EF2118A-2989-4925-8E3F-FA74410E5C7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564007EC-5DC3-4ABC-A367-4BCD5FB1D735}"/>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2" name="Arc 21">
            <a:extLst>
              <a:ext uri="{FF2B5EF4-FFF2-40B4-BE49-F238E27FC236}">
                <a16:creationId xmlns:a16="http://schemas.microsoft.com/office/drawing/2014/main" id="{AD4279CE-3F88-4B89-B24E-736DB9833C31}"/>
              </a:ext>
            </a:extLst>
          </p:cNvPr>
          <p:cNvSpPr/>
          <p:nvPr/>
        </p:nvSpPr>
        <p:spPr>
          <a:xfrm rot="16200000">
            <a:off x="4347165" y="888189"/>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A5EC625A-C637-42F3-B609-ABD14BD68881}"/>
              </a:ext>
            </a:extLst>
          </p:cNvPr>
          <p:cNvSpPr/>
          <p:nvPr/>
        </p:nvSpPr>
        <p:spPr>
          <a:xfrm rot="5400000">
            <a:off x="4342021" y="1810166"/>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B9E271B0-62A5-47AF-8649-0BD376030416}"/>
              </a:ext>
            </a:extLst>
          </p:cNvPr>
          <p:cNvSpPr txBox="1"/>
          <p:nvPr/>
        </p:nvSpPr>
        <p:spPr>
          <a:xfrm>
            <a:off x="4361708" y="245644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0D18C514-BCE8-415E-8B26-208B535C54D0}"/>
              </a:ext>
            </a:extLst>
          </p:cNvPr>
          <p:cNvSpPr txBox="1"/>
          <p:nvPr/>
        </p:nvSpPr>
        <p:spPr>
          <a:xfrm>
            <a:off x="4361707" y="11621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98DCAC11-FF6A-41CC-A613-B3CC9E529BF1}"/>
              </a:ext>
            </a:extLst>
          </p:cNvPr>
          <p:cNvSpPr txBox="1"/>
          <p:nvPr/>
        </p:nvSpPr>
        <p:spPr>
          <a:xfrm>
            <a:off x="4987491" y="1516075"/>
            <a:ext cx="9731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8" name="TextBox 27">
            <a:extLst>
              <a:ext uri="{FF2B5EF4-FFF2-40B4-BE49-F238E27FC236}">
                <a16:creationId xmlns:a16="http://schemas.microsoft.com/office/drawing/2014/main" id="{CE6ECB08-716D-4D2B-AAF0-8B931773E8EE}"/>
              </a:ext>
            </a:extLst>
          </p:cNvPr>
          <p:cNvSpPr txBox="1"/>
          <p:nvPr/>
        </p:nvSpPr>
        <p:spPr>
          <a:xfrm>
            <a:off x="6132187" y="1708438"/>
            <a:ext cx="177823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20%</a:t>
            </a:r>
          </a:p>
        </p:txBody>
      </p:sp>
      <p:sp>
        <p:nvSpPr>
          <p:cNvPr id="29" name="Rectangle 28">
            <a:extLst>
              <a:ext uri="{FF2B5EF4-FFF2-40B4-BE49-F238E27FC236}">
                <a16:creationId xmlns:a16="http://schemas.microsoft.com/office/drawing/2014/main" id="{A8A0A0C0-DDD6-425F-8075-D31F01A34768}"/>
              </a:ext>
            </a:extLst>
          </p:cNvPr>
          <p:cNvSpPr/>
          <p:nvPr/>
        </p:nvSpPr>
        <p:spPr>
          <a:xfrm>
            <a:off x="7910419" y="1345317"/>
            <a:ext cx="3808713" cy="1384995"/>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15% and 25%</a:t>
            </a:r>
          </a:p>
        </p:txBody>
      </p:sp>
      <p:sp>
        <p:nvSpPr>
          <p:cNvPr id="30" name="Partial Circle 29">
            <a:extLst>
              <a:ext uri="{FF2B5EF4-FFF2-40B4-BE49-F238E27FC236}">
                <a16:creationId xmlns:a16="http://schemas.microsoft.com/office/drawing/2014/main" id="{7988E5B3-1527-42B5-9DE7-ADECC56A3814}"/>
              </a:ext>
            </a:extLst>
          </p:cNvPr>
          <p:cNvSpPr/>
          <p:nvPr/>
        </p:nvSpPr>
        <p:spPr>
          <a:xfrm rot="17370703">
            <a:off x="281201" y="1183944"/>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1" name="Partial Circle 30">
            <a:extLst>
              <a:ext uri="{FF2B5EF4-FFF2-40B4-BE49-F238E27FC236}">
                <a16:creationId xmlns:a16="http://schemas.microsoft.com/office/drawing/2014/main" id="{D7A8C559-B728-45CC-AFF2-4190EA7108B5}"/>
              </a:ext>
            </a:extLst>
          </p:cNvPr>
          <p:cNvSpPr/>
          <p:nvPr/>
        </p:nvSpPr>
        <p:spPr>
          <a:xfrm rot="14949815">
            <a:off x="281199" y="1183943"/>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2" name="Partial Circle 31">
            <a:extLst>
              <a:ext uri="{FF2B5EF4-FFF2-40B4-BE49-F238E27FC236}">
                <a16:creationId xmlns:a16="http://schemas.microsoft.com/office/drawing/2014/main" id="{047B99C2-0480-4651-BB72-B9CA037BE903}"/>
              </a:ext>
            </a:extLst>
          </p:cNvPr>
          <p:cNvSpPr/>
          <p:nvPr/>
        </p:nvSpPr>
        <p:spPr>
          <a:xfrm rot="12602110">
            <a:off x="285994" y="1193640"/>
            <a:ext cx="3328598" cy="3317039"/>
          </a:xfrm>
          <a:prstGeom prst="pie">
            <a:avLst>
              <a:gd name="adj1" fmla="val 15560459"/>
              <a:gd name="adj2" fmla="val 17938635"/>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3" name="Partial Circle 32">
            <a:extLst>
              <a:ext uri="{FF2B5EF4-FFF2-40B4-BE49-F238E27FC236}">
                <a16:creationId xmlns:a16="http://schemas.microsoft.com/office/drawing/2014/main" id="{6D4C2EBD-80E9-48C3-A874-9E5F97AA1F1A}"/>
              </a:ext>
            </a:extLst>
          </p:cNvPr>
          <p:cNvSpPr/>
          <p:nvPr/>
        </p:nvSpPr>
        <p:spPr>
          <a:xfrm rot="10176538">
            <a:off x="281198" y="1198934"/>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4" name="TextBox 33">
            <a:extLst>
              <a:ext uri="{FF2B5EF4-FFF2-40B4-BE49-F238E27FC236}">
                <a16:creationId xmlns:a16="http://schemas.microsoft.com/office/drawing/2014/main" id="{13F4674F-22C9-4FA9-A71F-23F4B2F9787E}"/>
              </a:ext>
            </a:extLst>
          </p:cNvPr>
          <p:cNvSpPr txBox="1"/>
          <p:nvPr/>
        </p:nvSpPr>
        <p:spPr>
          <a:xfrm>
            <a:off x="3962215" y="4604536"/>
            <a:ext cx="3028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 g x 3 = </a:t>
            </a:r>
          </a:p>
        </p:txBody>
      </p:sp>
      <p:sp>
        <p:nvSpPr>
          <p:cNvPr id="35" name="TextBox 34">
            <a:extLst>
              <a:ext uri="{FF2B5EF4-FFF2-40B4-BE49-F238E27FC236}">
                <a16:creationId xmlns:a16="http://schemas.microsoft.com/office/drawing/2014/main" id="{E7002B82-A0AF-47AE-AF3A-1462827CA0C8}"/>
              </a:ext>
            </a:extLst>
          </p:cNvPr>
          <p:cNvSpPr txBox="1"/>
          <p:nvPr/>
        </p:nvSpPr>
        <p:spPr>
          <a:xfrm>
            <a:off x="6786255" y="4604536"/>
            <a:ext cx="3028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300 g</a:t>
            </a:r>
          </a:p>
        </p:txBody>
      </p:sp>
      <p:sp>
        <p:nvSpPr>
          <p:cNvPr id="36" name="Rectangle 35">
            <a:extLst>
              <a:ext uri="{FF2B5EF4-FFF2-40B4-BE49-F238E27FC236}">
                <a16:creationId xmlns:a16="http://schemas.microsoft.com/office/drawing/2014/main" id="{771A0AC8-B1B0-4A17-9CD8-9ECD009B5598}"/>
              </a:ext>
            </a:extLst>
          </p:cNvPr>
          <p:cNvSpPr/>
          <p:nvPr/>
        </p:nvSpPr>
        <p:spPr>
          <a:xfrm>
            <a:off x="3929555" y="5334136"/>
            <a:ext cx="5214445" cy="954107"/>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201 g and 399 g</a:t>
            </a:r>
          </a:p>
        </p:txBody>
      </p:sp>
    </p:spTree>
    <p:extLst>
      <p:ext uri="{BB962C8B-B14F-4D97-AF65-F5344CB8AC3E}">
        <p14:creationId xmlns:p14="http://schemas.microsoft.com/office/powerpoint/2010/main" val="11875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xit" presetSubtype="0" fill="hold" grpId="1" nodeType="clickEffect">
                                  <p:stCondLst>
                                    <p:cond delay="0"/>
                                  </p:stCondLst>
                                  <p:childTnLst>
                                    <p:animEffect transition="out" filter="fade">
                                      <p:cBhvr>
                                        <p:cTn id="62" dur="500"/>
                                        <p:tgtEl>
                                          <p:spTgt spid="4"/>
                                        </p:tgtEl>
                                      </p:cBhvr>
                                    </p:animEffect>
                                    <p:set>
                                      <p:cBhvr>
                                        <p:cTn id="63" dur="1" fill="hold">
                                          <p:stCondLst>
                                            <p:cond delay="499"/>
                                          </p:stCondLst>
                                        </p:cTn>
                                        <p:tgtEl>
                                          <p:spTgt spid="4"/>
                                        </p:tgtEl>
                                        <p:attrNameLst>
                                          <p:attrName>style.visibility</p:attrName>
                                        </p:attrNameLst>
                                      </p:cBhvr>
                                      <p:to>
                                        <p:strVal val="hidden"/>
                                      </p:to>
                                    </p:set>
                                  </p:childTnLst>
                                </p:cTn>
                              </p:par>
                              <p:par>
                                <p:cTn id="64" presetID="10" presetClass="exit" presetSubtype="0" fill="hold" grpId="1" nodeType="withEffect">
                                  <p:stCondLst>
                                    <p:cond delay="0"/>
                                  </p:stCondLst>
                                  <p:childTnLst>
                                    <p:animEffect transition="out" filter="fade">
                                      <p:cBhvr>
                                        <p:cTn id="65" dur="500"/>
                                        <p:tgtEl>
                                          <p:spTgt spid="11"/>
                                        </p:tgtEl>
                                      </p:cBhvr>
                                    </p:animEffect>
                                    <p:set>
                                      <p:cBhvr>
                                        <p:cTn id="66" dur="1" fill="hold">
                                          <p:stCondLst>
                                            <p:cond delay="499"/>
                                          </p:stCondLst>
                                        </p:cTn>
                                        <p:tgtEl>
                                          <p:spTgt spid="11"/>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500"/>
                                        <p:tgtEl>
                                          <p:spTgt spid="12"/>
                                        </p:tgtEl>
                                      </p:cBhvr>
                                    </p:animEffect>
                                    <p:set>
                                      <p:cBhvr>
                                        <p:cTn id="69" dur="1" fill="hold">
                                          <p:stCondLst>
                                            <p:cond delay="499"/>
                                          </p:stCondLst>
                                        </p:cTn>
                                        <p:tgtEl>
                                          <p:spTgt spid="12"/>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13"/>
                                        </p:tgtEl>
                                      </p:cBhvr>
                                    </p:animEffect>
                                    <p:set>
                                      <p:cBhvr>
                                        <p:cTn id="72" dur="1" fill="hold">
                                          <p:stCondLst>
                                            <p:cond delay="499"/>
                                          </p:stCondLst>
                                        </p:cTn>
                                        <p:tgtEl>
                                          <p:spTgt spid="13"/>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fade">
                                      <p:cBhvr>
                                        <p:cTn id="77" dur="500"/>
                                        <p:tgtEl>
                                          <p:spTgt spid="3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1"/>
                                        </p:tgtEl>
                                        <p:attrNameLst>
                                          <p:attrName>style.visibility</p:attrName>
                                        </p:attrNameLst>
                                      </p:cBhvr>
                                      <p:to>
                                        <p:strVal val="visible"/>
                                      </p:to>
                                    </p:set>
                                    <p:animEffect transition="in" filter="fade">
                                      <p:cBhvr>
                                        <p:cTn id="82" dur="500"/>
                                        <p:tgtEl>
                                          <p:spTgt spid="3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2"/>
                                        </p:tgtEl>
                                        <p:attrNameLst>
                                          <p:attrName>style.visibility</p:attrName>
                                        </p:attrNameLst>
                                      </p:cBhvr>
                                      <p:to>
                                        <p:strVal val="visible"/>
                                      </p:to>
                                    </p:set>
                                    <p:animEffect transition="in" filter="fade">
                                      <p:cBhvr>
                                        <p:cTn id="87" dur="500"/>
                                        <p:tgtEl>
                                          <p:spTgt spid="3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3"/>
                                        </p:tgtEl>
                                        <p:attrNameLst>
                                          <p:attrName>style.visibility</p:attrName>
                                        </p:attrNameLst>
                                      </p:cBhvr>
                                      <p:to>
                                        <p:strVal val="visible"/>
                                      </p:to>
                                    </p:set>
                                    <p:animEffect transition="in" filter="fade">
                                      <p:cBhvr>
                                        <p:cTn id="92" dur="500"/>
                                        <p:tgtEl>
                                          <p:spTgt spid="3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fade">
                                      <p:cBhvr>
                                        <p:cTn id="102" dur="500"/>
                                        <p:tgtEl>
                                          <p:spTgt spid="3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1" grpId="0" animBg="1"/>
      <p:bldP spid="11" grpId="1" animBg="1"/>
      <p:bldP spid="12" grpId="0" animBg="1"/>
      <p:bldP spid="12" grpId="1" animBg="1"/>
      <p:bldP spid="13" grpId="0" animBg="1"/>
      <p:bldP spid="13" grpId="1" animBg="1"/>
      <p:bldP spid="22" grpId="0" animBg="1"/>
      <p:bldP spid="23" grpId="0" animBg="1"/>
      <p:bldP spid="24" grpId="0"/>
      <p:bldP spid="25" grpId="0"/>
      <p:bldP spid="26" grpId="0"/>
      <p:bldP spid="28" grpId="0"/>
      <p:bldP spid="29" grpId="0"/>
      <p:bldP spid="30" grpId="0" animBg="1"/>
      <p:bldP spid="31" grpId="0" animBg="1"/>
      <p:bldP spid="32" grpId="0" animBg="1"/>
      <p:bldP spid="33" grpId="0" animBg="1"/>
      <p:bldP spid="34" grpId="0"/>
      <p:bldP spid="35" grpId="0"/>
      <p:bldP spid="36"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8A12_files/image001.jpg">
            <a:extLst>
              <a:ext uri="{FF2B5EF4-FFF2-40B4-BE49-F238E27FC236}">
                <a16:creationId xmlns:a16="http://schemas.microsoft.com/office/drawing/2014/main" id="{027492CD-E32B-4B93-A78D-3394C197A3F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13950" y="135794"/>
            <a:ext cx="5361139" cy="5044094"/>
          </a:xfrm>
          <a:prstGeom prst="rect">
            <a:avLst/>
          </a:prstGeom>
          <a:noFill/>
          <a:ln>
            <a:noFill/>
          </a:ln>
        </p:spPr>
      </p:pic>
      <p:sp>
        <p:nvSpPr>
          <p:cNvPr id="3" name="Rectangle 2">
            <a:extLst>
              <a:ext uri="{FF2B5EF4-FFF2-40B4-BE49-F238E27FC236}">
                <a16:creationId xmlns:a16="http://schemas.microsoft.com/office/drawing/2014/main" id="{338CAA73-87D4-4C59-83F0-176E967F0E38}"/>
              </a:ext>
            </a:extLst>
          </p:cNvPr>
          <p:cNvSpPr/>
          <p:nvPr/>
        </p:nvSpPr>
        <p:spPr>
          <a:xfrm>
            <a:off x="103032" y="51516"/>
            <a:ext cx="6890196" cy="501675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pointer on this dial turns in a clockwise direction. The pointer is at 0. Which number does it point to after a turn of 270°?</a:t>
            </a:r>
            <a:r>
              <a:rPr lang="en-GB" sz="3200" b="1" dirty="0">
                <a:latin typeface="Calibri" panose="020F0502020204030204" pitchFamily="34" charset="0"/>
              </a:rPr>
              <a:t> </a:t>
            </a:r>
          </a:p>
          <a:p>
            <a:endParaRPr lang="en-GB" sz="3200" b="1" dirty="0">
              <a:latin typeface="Calibri" panose="020F0502020204030204" pitchFamily="34" charset="0"/>
            </a:endParaRPr>
          </a:p>
          <a:p>
            <a:endParaRPr lang="en-GB" sz="3200" b="1" dirty="0">
              <a:latin typeface="Calibri" panose="020F0502020204030204" pitchFamily="34" charset="0"/>
            </a:endParaRPr>
          </a:p>
          <a:p>
            <a:endParaRPr lang="en-GB" sz="3200" b="1" dirty="0">
              <a:latin typeface="Calibri" panose="020F0502020204030204" pitchFamily="34" charset="0"/>
            </a:endParaRPr>
          </a:p>
          <a:p>
            <a:r>
              <a:rPr lang="en-GB" sz="3200" b="1" dirty="0">
                <a:latin typeface="Calibri" panose="020F0502020204030204" pitchFamily="34" charset="0"/>
              </a:rPr>
              <a:t>The pointer moves from 10 to 11. </a:t>
            </a:r>
          </a:p>
          <a:p>
            <a:r>
              <a:rPr lang="en-GB" sz="3200" b="1" dirty="0">
                <a:latin typeface="Calibri" panose="020F0502020204030204" pitchFamily="34" charset="0"/>
              </a:rPr>
              <a:t>How many degrees does it turn through?</a:t>
            </a:r>
          </a:p>
        </p:txBody>
      </p:sp>
      <p:sp>
        <p:nvSpPr>
          <p:cNvPr id="5" name="Rectangle 4">
            <a:extLst>
              <a:ext uri="{FF2B5EF4-FFF2-40B4-BE49-F238E27FC236}">
                <a16:creationId xmlns:a16="http://schemas.microsoft.com/office/drawing/2014/main" id="{19D80A3E-30B5-431E-9F9D-624E32ABDAA9}"/>
              </a:ext>
            </a:extLst>
          </p:cNvPr>
          <p:cNvSpPr/>
          <p:nvPr/>
        </p:nvSpPr>
        <p:spPr>
          <a:xfrm>
            <a:off x="285677" y="2052063"/>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three quarter turn is 270°.</a:t>
            </a:r>
          </a:p>
        </p:txBody>
      </p:sp>
      <p:grpSp>
        <p:nvGrpSpPr>
          <p:cNvPr id="14" name="Group 13">
            <a:extLst>
              <a:ext uri="{FF2B5EF4-FFF2-40B4-BE49-F238E27FC236}">
                <a16:creationId xmlns:a16="http://schemas.microsoft.com/office/drawing/2014/main" id="{A2149039-B07B-4238-9310-D84829BEFED3}"/>
              </a:ext>
            </a:extLst>
          </p:cNvPr>
          <p:cNvGrpSpPr/>
          <p:nvPr/>
        </p:nvGrpSpPr>
        <p:grpSpPr>
          <a:xfrm>
            <a:off x="7677339" y="2657841"/>
            <a:ext cx="3434360" cy="0"/>
            <a:chOff x="7677339" y="2657841"/>
            <a:chExt cx="3434360" cy="0"/>
          </a:xfrm>
        </p:grpSpPr>
        <p:cxnSp>
          <p:nvCxnSpPr>
            <p:cNvPr id="7" name="Straight Connector 6">
              <a:extLst>
                <a:ext uri="{FF2B5EF4-FFF2-40B4-BE49-F238E27FC236}">
                  <a16:creationId xmlns:a16="http://schemas.microsoft.com/office/drawing/2014/main" id="{D81820CD-36ED-4095-B450-1E1F568F323B}"/>
                </a:ext>
              </a:extLst>
            </p:cNvPr>
            <p:cNvCxnSpPr>
              <a:cxnSpLocks/>
            </p:cNvCxnSpPr>
            <p:nvPr/>
          </p:nvCxnSpPr>
          <p:spPr>
            <a:xfrm flipH="1">
              <a:off x="7677339" y="2657841"/>
              <a:ext cx="171718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441365C-12EE-4252-B932-04F3A567FA09}"/>
                </a:ext>
              </a:extLst>
            </p:cNvPr>
            <p:cNvCxnSpPr>
              <a:cxnSpLocks/>
            </p:cNvCxnSpPr>
            <p:nvPr/>
          </p:nvCxnSpPr>
          <p:spPr>
            <a:xfrm flipH="1">
              <a:off x="9394519" y="2657841"/>
              <a:ext cx="1717180" cy="0"/>
            </a:xfrm>
            <a:prstGeom prst="line">
              <a:avLst/>
            </a:prstGeom>
            <a:ln w="3175">
              <a:solidFill>
                <a:schemeClr val="tx1">
                  <a:alpha val="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5" name="Rectangle 14">
            <a:extLst>
              <a:ext uri="{FF2B5EF4-FFF2-40B4-BE49-F238E27FC236}">
                <a16:creationId xmlns:a16="http://schemas.microsoft.com/office/drawing/2014/main" id="{160D17B4-19B2-435E-88A0-B53FB67765CF}"/>
              </a:ext>
            </a:extLst>
          </p:cNvPr>
          <p:cNvSpPr/>
          <p:nvPr/>
        </p:nvSpPr>
        <p:spPr>
          <a:xfrm>
            <a:off x="285677" y="2575283"/>
            <a:ext cx="5986335" cy="523220"/>
          </a:xfrm>
          <a:prstGeom prst="rect">
            <a:avLst/>
          </a:prstGeom>
        </p:spPr>
        <p:txBody>
          <a:bodyPr wrap="square">
            <a:spAutoFit/>
          </a:bodyPr>
          <a:lstStyle/>
          <a:p>
            <a:r>
              <a:rPr lang="en-GB" sz="2800" b="1" dirty="0">
                <a:solidFill>
                  <a:srgbClr val="FF0000"/>
                </a:solidFill>
                <a:latin typeface="Arial Black" panose="020B0A04020102020204" pitchFamily="34" charset="0"/>
              </a:rPr>
              <a:t>It points to 9. </a:t>
            </a:r>
          </a:p>
        </p:txBody>
      </p:sp>
      <p:sp>
        <p:nvSpPr>
          <p:cNvPr id="16" name="Rectangle 15">
            <a:extLst>
              <a:ext uri="{FF2B5EF4-FFF2-40B4-BE49-F238E27FC236}">
                <a16:creationId xmlns:a16="http://schemas.microsoft.com/office/drawing/2014/main" id="{FCBE70C3-6CB7-4F30-ABF9-92AB037973D0}"/>
              </a:ext>
            </a:extLst>
          </p:cNvPr>
          <p:cNvSpPr/>
          <p:nvPr/>
        </p:nvSpPr>
        <p:spPr>
          <a:xfrm>
            <a:off x="1979667" y="4545054"/>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a:t>
            </a:r>
          </a:p>
        </p:txBody>
      </p:sp>
      <p:sp>
        <p:nvSpPr>
          <p:cNvPr id="17" name="Rectangle 16">
            <a:extLst>
              <a:ext uri="{FF2B5EF4-FFF2-40B4-BE49-F238E27FC236}">
                <a16:creationId xmlns:a16="http://schemas.microsoft.com/office/drawing/2014/main" id="{CA9E52AE-8B11-4261-B1EA-6BF1D117584E}"/>
              </a:ext>
            </a:extLst>
          </p:cNvPr>
          <p:cNvSpPr/>
          <p:nvPr/>
        </p:nvSpPr>
        <p:spPr>
          <a:xfrm>
            <a:off x="8047479" y="339564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18" name="Rectangle 17">
            <a:extLst>
              <a:ext uri="{FF2B5EF4-FFF2-40B4-BE49-F238E27FC236}">
                <a16:creationId xmlns:a16="http://schemas.microsoft.com/office/drawing/2014/main" id="{25D6A811-B211-4920-902D-B1F8DAB1E8FA}"/>
              </a:ext>
            </a:extLst>
          </p:cNvPr>
          <p:cNvSpPr/>
          <p:nvPr/>
        </p:nvSpPr>
        <p:spPr>
          <a:xfrm>
            <a:off x="4812691" y="4545054"/>
            <a:ext cx="896309"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19" name="Rectangle 18">
            <a:extLst>
              <a:ext uri="{FF2B5EF4-FFF2-40B4-BE49-F238E27FC236}">
                <a16:creationId xmlns:a16="http://schemas.microsoft.com/office/drawing/2014/main" id="{3585A1F6-F2AD-41DC-80F2-55A602B410A9}"/>
              </a:ext>
            </a:extLst>
          </p:cNvPr>
          <p:cNvSpPr/>
          <p:nvPr/>
        </p:nvSpPr>
        <p:spPr>
          <a:xfrm>
            <a:off x="7695829" y="2742118"/>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0" name="Rectangle 19">
            <a:extLst>
              <a:ext uri="{FF2B5EF4-FFF2-40B4-BE49-F238E27FC236}">
                <a16:creationId xmlns:a16="http://schemas.microsoft.com/office/drawing/2014/main" id="{9238F708-4CF5-4FEE-9C86-5D8720909FD5}"/>
              </a:ext>
            </a:extLst>
          </p:cNvPr>
          <p:cNvSpPr/>
          <p:nvPr/>
        </p:nvSpPr>
        <p:spPr>
          <a:xfrm>
            <a:off x="7755453" y="202733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1" name="Rectangle 20">
            <a:extLst>
              <a:ext uri="{FF2B5EF4-FFF2-40B4-BE49-F238E27FC236}">
                <a16:creationId xmlns:a16="http://schemas.microsoft.com/office/drawing/2014/main" id="{3366370B-3A25-49E6-A321-2E75A6779BBB}"/>
              </a:ext>
            </a:extLst>
          </p:cNvPr>
          <p:cNvSpPr/>
          <p:nvPr/>
        </p:nvSpPr>
        <p:spPr>
          <a:xfrm>
            <a:off x="8047479" y="145046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2" name="Rectangle 21">
            <a:extLst>
              <a:ext uri="{FF2B5EF4-FFF2-40B4-BE49-F238E27FC236}">
                <a16:creationId xmlns:a16="http://schemas.microsoft.com/office/drawing/2014/main" id="{AA7DD0F6-D33F-4518-9B31-09742CFACE50}"/>
              </a:ext>
            </a:extLst>
          </p:cNvPr>
          <p:cNvSpPr/>
          <p:nvPr/>
        </p:nvSpPr>
        <p:spPr>
          <a:xfrm>
            <a:off x="8671670" y="110984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3" name="Rectangle 22">
            <a:extLst>
              <a:ext uri="{FF2B5EF4-FFF2-40B4-BE49-F238E27FC236}">
                <a16:creationId xmlns:a16="http://schemas.microsoft.com/office/drawing/2014/main" id="{F051C2B8-AB64-4EC6-B928-140D2215B233}"/>
              </a:ext>
            </a:extLst>
          </p:cNvPr>
          <p:cNvSpPr/>
          <p:nvPr/>
        </p:nvSpPr>
        <p:spPr>
          <a:xfrm>
            <a:off x="9394519" y="110984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4" name="Rectangle 23">
            <a:extLst>
              <a:ext uri="{FF2B5EF4-FFF2-40B4-BE49-F238E27FC236}">
                <a16:creationId xmlns:a16="http://schemas.microsoft.com/office/drawing/2014/main" id="{6A98B051-3A0A-4C67-AEA5-127FD60277F5}"/>
              </a:ext>
            </a:extLst>
          </p:cNvPr>
          <p:cNvSpPr/>
          <p:nvPr/>
        </p:nvSpPr>
        <p:spPr>
          <a:xfrm>
            <a:off x="10008105" y="145046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5" name="Rectangle 24">
            <a:extLst>
              <a:ext uri="{FF2B5EF4-FFF2-40B4-BE49-F238E27FC236}">
                <a16:creationId xmlns:a16="http://schemas.microsoft.com/office/drawing/2014/main" id="{CB9A85B6-E0B8-49B0-A9FE-93E7579E4BB2}"/>
              </a:ext>
            </a:extLst>
          </p:cNvPr>
          <p:cNvSpPr/>
          <p:nvPr/>
        </p:nvSpPr>
        <p:spPr>
          <a:xfrm>
            <a:off x="10335602" y="2134621"/>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6" name="Rectangle 25">
            <a:extLst>
              <a:ext uri="{FF2B5EF4-FFF2-40B4-BE49-F238E27FC236}">
                <a16:creationId xmlns:a16="http://schemas.microsoft.com/office/drawing/2014/main" id="{A013512B-A6DF-414F-94F0-205976E61151}"/>
              </a:ext>
            </a:extLst>
          </p:cNvPr>
          <p:cNvSpPr/>
          <p:nvPr/>
        </p:nvSpPr>
        <p:spPr>
          <a:xfrm>
            <a:off x="10335776" y="2736849"/>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7" name="Rectangle 26">
            <a:extLst>
              <a:ext uri="{FF2B5EF4-FFF2-40B4-BE49-F238E27FC236}">
                <a16:creationId xmlns:a16="http://schemas.microsoft.com/office/drawing/2014/main" id="{5AA42A68-D337-427C-B571-0ED7A63A4176}"/>
              </a:ext>
            </a:extLst>
          </p:cNvPr>
          <p:cNvSpPr/>
          <p:nvPr/>
        </p:nvSpPr>
        <p:spPr>
          <a:xfrm>
            <a:off x="10008105" y="338174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8" name="Rectangle 27">
            <a:extLst>
              <a:ext uri="{FF2B5EF4-FFF2-40B4-BE49-F238E27FC236}">
                <a16:creationId xmlns:a16="http://schemas.microsoft.com/office/drawing/2014/main" id="{F92BC1E4-6B77-4696-AC48-1567846BAD99}"/>
              </a:ext>
            </a:extLst>
          </p:cNvPr>
          <p:cNvSpPr/>
          <p:nvPr/>
        </p:nvSpPr>
        <p:spPr>
          <a:xfrm>
            <a:off x="9348049" y="368157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9" name="Rectangle 28">
            <a:extLst>
              <a:ext uri="{FF2B5EF4-FFF2-40B4-BE49-F238E27FC236}">
                <a16:creationId xmlns:a16="http://schemas.microsoft.com/office/drawing/2014/main" id="{4452449F-B38A-4776-B672-BA76EC6CE3EF}"/>
              </a:ext>
            </a:extLst>
          </p:cNvPr>
          <p:cNvSpPr/>
          <p:nvPr/>
        </p:nvSpPr>
        <p:spPr>
          <a:xfrm>
            <a:off x="8666695" y="368157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0" name="Rectangle 29">
            <a:extLst>
              <a:ext uri="{FF2B5EF4-FFF2-40B4-BE49-F238E27FC236}">
                <a16:creationId xmlns:a16="http://schemas.microsoft.com/office/drawing/2014/main" id="{12393978-13AC-468A-8600-44A5E1303E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29296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16200000">
                                      <p:cBhvr>
                                        <p:cTn id="16" dur="3000" fill="hold"/>
                                        <p:tgtEl>
                                          <p:spTgt spid="14"/>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xit" presetSubtype="0" fill="hold" nodeType="clickEffect">
                                  <p:stCondLst>
                                    <p:cond delay="0"/>
                                  </p:stCondLst>
                                  <p:childTnLst>
                                    <p:animEffect transition="out" filter="fade">
                                      <p:cBhvr>
                                        <p:cTn id="25" dur="500"/>
                                        <p:tgtEl>
                                          <p:spTgt spid="14"/>
                                        </p:tgtEl>
                                      </p:cBhvr>
                                    </p:animEffect>
                                    <p:set>
                                      <p:cBhvr>
                                        <p:cTn id="26" dur="1" fill="hold">
                                          <p:stCondLst>
                                            <p:cond delay="499"/>
                                          </p:stCondLst>
                                        </p:cTn>
                                        <p:tgtEl>
                                          <p:spTgt spid="1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fade">
                                      <p:cBhvr>
                                        <p:cTn id="55" dur="500"/>
                                        <p:tgtEl>
                                          <p:spTgt spid="2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500"/>
                                        <p:tgtEl>
                                          <p:spTgt spid="2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fade">
                                      <p:cBhvr>
                                        <p:cTn id="64" dur="500"/>
                                        <p:tgtEl>
                                          <p:spTgt spid="2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7"/>
                                        </p:tgtEl>
                                        <p:attrNameLst>
                                          <p:attrName>style.visibility</p:attrName>
                                        </p:attrNameLst>
                                      </p:cBhvr>
                                      <p:to>
                                        <p:strVal val="visible"/>
                                      </p:to>
                                    </p:set>
                                    <p:animEffect transition="in" filter="fade">
                                      <p:cBhvr>
                                        <p:cTn id="70" dur="500"/>
                                        <p:tgtEl>
                                          <p:spTgt spid="2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719DBCBB-5852-4B4D-B4DF-CDB567F61CF8}"/>
              </a:ext>
            </a:extLst>
          </p:cNvPr>
          <p:cNvSpPr/>
          <p:nvPr/>
        </p:nvSpPr>
        <p:spPr>
          <a:xfrm>
            <a:off x="56123" y="50000"/>
            <a:ext cx="11676531" cy="1077218"/>
          </a:xfrm>
          <a:prstGeom prst="rect">
            <a:avLst/>
          </a:prstGeom>
        </p:spPr>
        <p:txBody>
          <a:bodyPr wrap="square">
            <a:spAutoFit/>
          </a:bodyPr>
          <a:lstStyle/>
          <a:p>
            <a:r>
              <a:rPr lang="en-US" sz="3200" b="1" dirty="0"/>
              <a:t>Here is a square drawn on a coordinate grid. </a:t>
            </a:r>
          </a:p>
          <a:p>
            <a:r>
              <a:rPr lang="en-US" sz="3200" b="1" dirty="0"/>
              <a:t>What are the coordinates of the point at the </a:t>
            </a:r>
            <a:r>
              <a:rPr lang="en-US" sz="3200" b="1" dirty="0" err="1"/>
              <a:t>centre</a:t>
            </a:r>
            <a:r>
              <a:rPr lang="en-US" sz="3200" b="1" dirty="0"/>
              <a:t> of the square? </a:t>
            </a:r>
          </a:p>
        </p:txBody>
      </p:sp>
      <p:pic>
        <p:nvPicPr>
          <p:cNvPr id="5" name="Picture 4">
            <a:extLst>
              <a:ext uri="{FF2B5EF4-FFF2-40B4-BE49-F238E27FC236}">
                <a16:creationId xmlns:a16="http://schemas.microsoft.com/office/drawing/2014/main" id="{9B7AD3D6-1127-471E-BF69-EE1E6A474BED}"/>
              </a:ext>
            </a:extLst>
          </p:cNvPr>
          <p:cNvPicPr>
            <a:picLocks noChangeAspect="1"/>
          </p:cNvPicPr>
          <p:nvPr/>
        </p:nvPicPr>
        <p:blipFill>
          <a:blip r:embed="rId3"/>
          <a:stretch>
            <a:fillRect/>
          </a:stretch>
        </p:blipFill>
        <p:spPr>
          <a:xfrm>
            <a:off x="9530320" y="1127218"/>
            <a:ext cx="2202334" cy="828988"/>
          </a:xfrm>
          <a:prstGeom prst="rect">
            <a:avLst/>
          </a:prstGeom>
        </p:spPr>
      </p:pic>
      <p:pic>
        <p:nvPicPr>
          <p:cNvPr id="2" name="Picture 1">
            <a:extLst>
              <a:ext uri="{FF2B5EF4-FFF2-40B4-BE49-F238E27FC236}">
                <a16:creationId xmlns:a16="http://schemas.microsoft.com/office/drawing/2014/main" id="{A0890C4C-ECB8-4AFE-A59C-EEFBFE59050A}"/>
              </a:ext>
            </a:extLst>
          </p:cNvPr>
          <p:cNvPicPr>
            <a:picLocks noChangeAspect="1"/>
          </p:cNvPicPr>
          <p:nvPr/>
        </p:nvPicPr>
        <p:blipFill>
          <a:blip r:embed="rId4"/>
          <a:stretch>
            <a:fillRect/>
          </a:stretch>
        </p:blipFill>
        <p:spPr>
          <a:xfrm>
            <a:off x="777140" y="1252395"/>
            <a:ext cx="5724525" cy="5172075"/>
          </a:xfrm>
          <a:prstGeom prst="rect">
            <a:avLst/>
          </a:prstGeom>
        </p:spPr>
      </p:pic>
      <p:cxnSp>
        <p:nvCxnSpPr>
          <p:cNvPr id="7" name="Straight Connector 6">
            <a:extLst>
              <a:ext uri="{FF2B5EF4-FFF2-40B4-BE49-F238E27FC236}">
                <a16:creationId xmlns:a16="http://schemas.microsoft.com/office/drawing/2014/main" id="{C0F16FD0-4404-4D46-A94A-817AC41068E9}"/>
              </a:ext>
            </a:extLst>
          </p:cNvPr>
          <p:cNvCxnSpPr>
            <a:cxnSpLocks/>
          </p:cNvCxnSpPr>
          <p:nvPr/>
        </p:nvCxnSpPr>
        <p:spPr>
          <a:xfrm flipV="1">
            <a:off x="2454659" y="2293034"/>
            <a:ext cx="0" cy="37355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2AF74281-9395-4FC0-865B-1C6642317AA1}"/>
              </a:ext>
            </a:extLst>
          </p:cNvPr>
          <p:cNvSpPr/>
          <p:nvPr/>
        </p:nvSpPr>
        <p:spPr>
          <a:xfrm>
            <a:off x="2278836"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10" name="Straight Connector 9">
            <a:extLst>
              <a:ext uri="{FF2B5EF4-FFF2-40B4-BE49-F238E27FC236}">
                <a16:creationId xmlns:a16="http://schemas.microsoft.com/office/drawing/2014/main" id="{E6926F2F-E724-4DA2-9C12-7B287637F205}"/>
              </a:ext>
            </a:extLst>
          </p:cNvPr>
          <p:cNvCxnSpPr>
            <a:cxnSpLocks/>
          </p:cNvCxnSpPr>
          <p:nvPr/>
        </p:nvCxnSpPr>
        <p:spPr>
          <a:xfrm flipV="1">
            <a:off x="4483741" y="2293034"/>
            <a:ext cx="0" cy="37355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FF3F1D0-AA6F-4021-89F2-73EEDB16E8F5}"/>
              </a:ext>
            </a:extLst>
          </p:cNvPr>
          <p:cNvSpPr/>
          <p:nvPr/>
        </p:nvSpPr>
        <p:spPr>
          <a:xfrm>
            <a:off x="4307918"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p>
        </p:txBody>
      </p:sp>
      <p:cxnSp>
        <p:nvCxnSpPr>
          <p:cNvPr id="12" name="Straight Connector 11">
            <a:extLst>
              <a:ext uri="{FF2B5EF4-FFF2-40B4-BE49-F238E27FC236}">
                <a16:creationId xmlns:a16="http://schemas.microsoft.com/office/drawing/2014/main" id="{60146513-9AF8-4225-84EB-96D0B35D7B8F}"/>
              </a:ext>
            </a:extLst>
          </p:cNvPr>
          <p:cNvCxnSpPr>
            <a:cxnSpLocks/>
          </p:cNvCxnSpPr>
          <p:nvPr/>
        </p:nvCxnSpPr>
        <p:spPr>
          <a:xfrm flipV="1">
            <a:off x="3454455" y="3291840"/>
            <a:ext cx="0" cy="27367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CCA1B93E-E91D-4379-BE54-1CB7A048F818}"/>
              </a:ext>
            </a:extLst>
          </p:cNvPr>
          <p:cNvSpPr/>
          <p:nvPr/>
        </p:nvSpPr>
        <p:spPr>
          <a:xfrm>
            <a:off x="3274905"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sp>
        <p:nvSpPr>
          <p:cNvPr id="15" name="Rectangle 14">
            <a:extLst>
              <a:ext uri="{FF2B5EF4-FFF2-40B4-BE49-F238E27FC236}">
                <a16:creationId xmlns:a16="http://schemas.microsoft.com/office/drawing/2014/main" id="{C6DAA28A-5542-4867-A371-9CCD2087CA80}"/>
              </a:ext>
            </a:extLst>
          </p:cNvPr>
          <p:cNvSpPr/>
          <p:nvPr/>
        </p:nvSpPr>
        <p:spPr>
          <a:xfrm>
            <a:off x="10041025" y="1187769"/>
            <a:ext cx="916966"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cxnSp>
        <p:nvCxnSpPr>
          <p:cNvPr id="16" name="Straight Connector 15">
            <a:extLst>
              <a:ext uri="{FF2B5EF4-FFF2-40B4-BE49-F238E27FC236}">
                <a16:creationId xmlns:a16="http://schemas.microsoft.com/office/drawing/2014/main" id="{6751977D-474E-4172-8B7F-40996DEA4E71}"/>
              </a:ext>
            </a:extLst>
          </p:cNvPr>
          <p:cNvCxnSpPr>
            <a:cxnSpLocks/>
          </p:cNvCxnSpPr>
          <p:nvPr/>
        </p:nvCxnSpPr>
        <p:spPr>
          <a:xfrm>
            <a:off x="1249551" y="4332849"/>
            <a:ext cx="323419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5A7A291-391A-43A4-9130-1A53203CA4ED}"/>
              </a:ext>
            </a:extLst>
          </p:cNvPr>
          <p:cNvSpPr/>
          <p:nvPr/>
        </p:nvSpPr>
        <p:spPr>
          <a:xfrm>
            <a:off x="796551" y="4071239"/>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cxnSp>
        <p:nvCxnSpPr>
          <p:cNvPr id="20" name="Straight Connector 19">
            <a:extLst>
              <a:ext uri="{FF2B5EF4-FFF2-40B4-BE49-F238E27FC236}">
                <a16:creationId xmlns:a16="http://schemas.microsoft.com/office/drawing/2014/main" id="{425D57B6-ACB0-4174-8005-C3F554996EAF}"/>
              </a:ext>
            </a:extLst>
          </p:cNvPr>
          <p:cNvCxnSpPr>
            <a:cxnSpLocks/>
          </p:cNvCxnSpPr>
          <p:nvPr/>
        </p:nvCxnSpPr>
        <p:spPr>
          <a:xfrm>
            <a:off x="1249551" y="2293034"/>
            <a:ext cx="323419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2DCCC2A8-56E2-4E29-9D15-775C2B2E07A5}"/>
              </a:ext>
            </a:extLst>
          </p:cNvPr>
          <p:cNvSpPr/>
          <p:nvPr/>
        </p:nvSpPr>
        <p:spPr>
          <a:xfrm>
            <a:off x="698075" y="2031424"/>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cxnSp>
        <p:nvCxnSpPr>
          <p:cNvPr id="22" name="Straight Connector 21">
            <a:extLst>
              <a:ext uri="{FF2B5EF4-FFF2-40B4-BE49-F238E27FC236}">
                <a16:creationId xmlns:a16="http://schemas.microsoft.com/office/drawing/2014/main" id="{3CA5014E-637A-4EEA-8869-A48BC1D22266}"/>
              </a:ext>
            </a:extLst>
          </p:cNvPr>
          <p:cNvCxnSpPr>
            <a:cxnSpLocks/>
          </p:cNvCxnSpPr>
          <p:nvPr/>
        </p:nvCxnSpPr>
        <p:spPr>
          <a:xfrm flipV="1">
            <a:off x="1210019" y="3312941"/>
            <a:ext cx="2244436" cy="19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7C037D8-AB41-4087-8F90-3941FAD12E7F}"/>
              </a:ext>
            </a:extLst>
          </p:cNvPr>
          <p:cNvSpPr/>
          <p:nvPr/>
        </p:nvSpPr>
        <p:spPr>
          <a:xfrm>
            <a:off x="859834" y="3039035"/>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25" name="Rectangle 24">
            <a:extLst>
              <a:ext uri="{FF2B5EF4-FFF2-40B4-BE49-F238E27FC236}">
                <a16:creationId xmlns:a16="http://schemas.microsoft.com/office/drawing/2014/main" id="{A44345DE-ACE2-4890-9ECD-EA0F49B9283A}"/>
              </a:ext>
            </a:extLst>
          </p:cNvPr>
          <p:cNvSpPr/>
          <p:nvPr/>
        </p:nvSpPr>
        <p:spPr>
          <a:xfrm>
            <a:off x="10815688" y="1187769"/>
            <a:ext cx="916966"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Tree>
    <p:extLst>
      <p:ext uri="{BB962C8B-B14F-4D97-AF65-F5344CB8AC3E}">
        <p14:creationId xmlns:p14="http://schemas.microsoft.com/office/powerpoint/2010/main" val="3550647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7"/>
                                        </p:tgtEl>
                                      </p:cBhvr>
                                    </p:animEffect>
                                    <p:set>
                                      <p:cBhvr>
                                        <p:cTn id="42" dur="1" fill="hold">
                                          <p:stCondLst>
                                            <p:cond delay="499"/>
                                          </p:stCondLst>
                                        </p:cTn>
                                        <p:tgtEl>
                                          <p:spTgt spid="7"/>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8"/>
                                        </p:tgtEl>
                                      </p:cBhvr>
                                    </p:animEffect>
                                    <p:set>
                                      <p:cBhvr>
                                        <p:cTn id="45" dur="1" fill="hold">
                                          <p:stCondLst>
                                            <p:cond delay="499"/>
                                          </p:stCondLst>
                                        </p:cTn>
                                        <p:tgtEl>
                                          <p:spTgt spid="8"/>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0"/>
                                        </p:tgtEl>
                                      </p:cBhvr>
                                    </p:animEffect>
                                    <p:set>
                                      <p:cBhvr>
                                        <p:cTn id="48" dur="1" fill="hold">
                                          <p:stCondLst>
                                            <p:cond delay="499"/>
                                          </p:stCondLst>
                                        </p:cTn>
                                        <p:tgtEl>
                                          <p:spTgt spid="10"/>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11"/>
                                        </p:tgtEl>
                                      </p:cBhvr>
                                    </p:animEffect>
                                    <p:set>
                                      <p:cBhvr>
                                        <p:cTn id="51" dur="1" fill="hold">
                                          <p:stCondLst>
                                            <p:cond delay="499"/>
                                          </p:stCondLst>
                                        </p:cTn>
                                        <p:tgtEl>
                                          <p:spTgt spid="11"/>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500"/>
                                        <p:tgtEl>
                                          <p:spTgt spid="22"/>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4"/>
                                        </p:tgtEl>
                                        <p:attrNameLst>
                                          <p:attrName>style.visibility</p:attrName>
                                        </p:attrNameLst>
                                      </p:cBhvr>
                                      <p:to>
                                        <p:strVal val="visible"/>
                                      </p:to>
                                    </p:set>
                                    <p:animEffect transition="in" filter="fade">
                                      <p:cBhvr>
                                        <p:cTn id="81" dur="500"/>
                                        <p:tgtEl>
                                          <p:spTgt spid="24"/>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11" grpId="0"/>
      <p:bldP spid="11" grpId="1"/>
      <p:bldP spid="14" grpId="0"/>
      <p:bldP spid="15" grpId="0"/>
      <p:bldP spid="19" grpId="0"/>
      <p:bldP spid="21" grpId="0"/>
      <p:bldP spid="24" grpId="0"/>
      <p:bldP spid="25"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D7ED768-6FAE-4F90-B20C-9C14836036D3}"/>
              </a:ext>
            </a:extLst>
          </p:cNvPr>
          <p:cNvSpPr/>
          <p:nvPr/>
        </p:nvSpPr>
        <p:spPr>
          <a:xfrm>
            <a:off x="56123" y="50000"/>
            <a:ext cx="6185668" cy="584775"/>
          </a:xfrm>
          <a:prstGeom prst="rect">
            <a:avLst/>
          </a:prstGeom>
        </p:spPr>
        <p:txBody>
          <a:bodyPr wrap="none">
            <a:spAutoFit/>
          </a:bodyPr>
          <a:lstStyle/>
          <a:p>
            <a:r>
              <a:rPr lang="en-GB" sz="3200" b="1" dirty="0"/>
              <a:t>Here is part of a temperature scale.</a:t>
            </a:r>
          </a:p>
        </p:txBody>
      </p:sp>
      <p:sp>
        <p:nvSpPr>
          <p:cNvPr id="3" name="Rectangle 2">
            <a:extLst>
              <a:ext uri="{FF2B5EF4-FFF2-40B4-BE49-F238E27FC236}">
                <a16:creationId xmlns:a16="http://schemas.microsoft.com/office/drawing/2014/main" id="{031A6B66-09B2-4118-84EE-D7556829CBF7}"/>
              </a:ext>
            </a:extLst>
          </p:cNvPr>
          <p:cNvSpPr/>
          <p:nvPr/>
        </p:nvSpPr>
        <p:spPr>
          <a:xfrm>
            <a:off x="56123" y="2644169"/>
            <a:ext cx="7014378" cy="584775"/>
          </a:xfrm>
          <a:prstGeom prst="rect">
            <a:avLst/>
          </a:prstGeom>
        </p:spPr>
        <p:txBody>
          <a:bodyPr wrap="square">
            <a:spAutoFit/>
          </a:bodyPr>
          <a:lstStyle/>
          <a:p>
            <a:r>
              <a:rPr lang="en-GB" sz="3200" b="1" dirty="0"/>
              <a:t>What is the temperature shown at A?</a:t>
            </a:r>
          </a:p>
        </p:txBody>
      </p:sp>
      <p:sp>
        <p:nvSpPr>
          <p:cNvPr id="4" name="Rectangle 3">
            <a:extLst>
              <a:ext uri="{FF2B5EF4-FFF2-40B4-BE49-F238E27FC236}">
                <a16:creationId xmlns:a16="http://schemas.microsoft.com/office/drawing/2014/main" id="{BCA2868C-12B9-4268-BFF0-65F9E8560BEC}"/>
              </a:ext>
            </a:extLst>
          </p:cNvPr>
          <p:cNvSpPr/>
          <p:nvPr/>
        </p:nvSpPr>
        <p:spPr>
          <a:xfrm>
            <a:off x="56123" y="3341203"/>
            <a:ext cx="9332576" cy="584775"/>
          </a:xfrm>
          <a:prstGeom prst="rect">
            <a:avLst/>
          </a:prstGeom>
        </p:spPr>
        <p:txBody>
          <a:bodyPr wrap="square">
            <a:spAutoFit/>
          </a:bodyPr>
          <a:lstStyle/>
          <a:p>
            <a:r>
              <a:rPr lang="en-GB" sz="3200" b="1" dirty="0"/>
              <a:t>What temperature is 20 degrees higher than A?</a:t>
            </a:r>
          </a:p>
        </p:txBody>
      </p:sp>
      <p:pic>
        <p:nvPicPr>
          <p:cNvPr id="5" name="Picture 4">
            <a:extLst>
              <a:ext uri="{FF2B5EF4-FFF2-40B4-BE49-F238E27FC236}">
                <a16:creationId xmlns:a16="http://schemas.microsoft.com/office/drawing/2014/main" id="{7138EA25-6551-4021-9D50-C4F2F7C63589}"/>
              </a:ext>
            </a:extLst>
          </p:cNvPr>
          <p:cNvPicPr>
            <a:picLocks noChangeAspect="1"/>
          </p:cNvPicPr>
          <p:nvPr/>
        </p:nvPicPr>
        <p:blipFill>
          <a:blip r:embed="rId3"/>
          <a:stretch>
            <a:fillRect/>
          </a:stretch>
        </p:blipFill>
        <p:spPr>
          <a:xfrm>
            <a:off x="305269" y="634775"/>
            <a:ext cx="8310697" cy="2123171"/>
          </a:xfrm>
          <a:prstGeom prst="rect">
            <a:avLst/>
          </a:prstGeom>
        </p:spPr>
      </p:pic>
      <p:sp>
        <p:nvSpPr>
          <p:cNvPr id="7" name="TextBox 6">
            <a:extLst>
              <a:ext uri="{FF2B5EF4-FFF2-40B4-BE49-F238E27FC236}">
                <a16:creationId xmlns:a16="http://schemas.microsoft.com/office/drawing/2014/main" id="{2290C8D8-F5D7-46F5-A6FE-D3EDF5D8EA1E}"/>
              </a:ext>
            </a:extLst>
          </p:cNvPr>
          <p:cNvSpPr txBox="1"/>
          <p:nvPr/>
        </p:nvSpPr>
        <p:spPr>
          <a:xfrm>
            <a:off x="6515539" y="2627495"/>
            <a:ext cx="2189556" cy="630942"/>
          </a:xfrm>
          <a:prstGeom prst="rect">
            <a:avLst/>
          </a:prstGeom>
          <a:noFill/>
        </p:spPr>
        <p:txBody>
          <a:bodyPr wrap="square" rtlCol="0">
            <a:spAutoFit/>
          </a:bodyPr>
          <a:lstStyle/>
          <a:p>
            <a:r>
              <a:rPr lang="en-GB" sz="3500" b="1" dirty="0">
                <a:solidFill>
                  <a:srgbClr val="FF0000"/>
                </a:solidFill>
              </a:rPr>
              <a:t>-7°C</a:t>
            </a:r>
          </a:p>
        </p:txBody>
      </p:sp>
      <p:grpSp>
        <p:nvGrpSpPr>
          <p:cNvPr id="8" name="Group 7">
            <a:extLst>
              <a:ext uri="{FF2B5EF4-FFF2-40B4-BE49-F238E27FC236}">
                <a16:creationId xmlns:a16="http://schemas.microsoft.com/office/drawing/2014/main" id="{89C7C517-78B6-404D-9600-62DA09A53FAE}"/>
              </a:ext>
            </a:extLst>
          </p:cNvPr>
          <p:cNvGrpSpPr/>
          <p:nvPr/>
        </p:nvGrpSpPr>
        <p:grpSpPr>
          <a:xfrm>
            <a:off x="1452297" y="4550437"/>
            <a:ext cx="650662" cy="492950"/>
            <a:chOff x="3827420" y="928777"/>
            <a:chExt cx="650662" cy="492950"/>
          </a:xfrm>
        </p:grpSpPr>
        <p:cxnSp>
          <p:nvCxnSpPr>
            <p:cNvPr id="9" name="Straight Connector 8">
              <a:extLst>
                <a:ext uri="{FF2B5EF4-FFF2-40B4-BE49-F238E27FC236}">
                  <a16:creationId xmlns:a16="http://schemas.microsoft.com/office/drawing/2014/main" id="{D3932E26-36DE-4974-8123-CC5E7FDF4069}"/>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58A431E6-07BD-4272-8C48-576064161AC7}"/>
                </a:ext>
              </a:extLst>
            </p:cNvPr>
            <p:cNvSpPr txBox="1"/>
            <p:nvPr/>
          </p:nvSpPr>
          <p:spPr>
            <a:xfrm>
              <a:off x="382742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-7</a:t>
              </a:r>
            </a:p>
          </p:txBody>
        </p:sp>
      </p:grpSp>
      <p:grpSp>
        <p:nvGrpSpPr>
          <p:cNvPr id="11" name="Group 10">
            <a:extLst>
              <a:ext uri="{FF2B5EF4-FFF2-40B4-BE49-F238E27FC236}">
                <a16:creationId xmlns:a16="http://schemas.microsoft.com/office/drawing/2014/main" id="{AE8503B7-26EA-44DD-A7AD-EBD293792B04}"/>
              </a:ext>
            </a:extLst>
          </p:cNvPr>
          <p:cNvGrpSpPr/>
          <p:nvPr/>
        </p:nvGrpSpPr>
        <p:grpSpPr>
          <a:xfrm>
            <a:off x="2394167" y="4547684"/>
            <a:ext cx="758460" cy="494964"/>
            <a:chOff x="6994664" y="926763"/>
            <a:chExt cx="758460" cy="494964"/>
          </a:xfrm>
        </p:grpSpPr>
        <p:cxnSp>
          <p:nvCxnSpPr>
            <p:cNvPr id="12" name="Straight Connector 11">
              <a:extLst>
                <a:ext uri="{FF2B5EF4-FFF2-40B4-BE49-F238E27FC236}">
                  <a16:creationId xmlns:a16="http://schemas.microsoft.com/office/drawing/2014/main" id="{07E8E742-6A77-411F-A920-0CC7151F3ED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6849C72C-DC3F-4750-934B-7C8B5F384B72}"/>
                </a:ext>
              </a:extLst>
            </p:cNvPr>
            <p:cNvGrpSpPr/>
            <p:nvPr/>
          </p:nvGrpSpPr>
          <p:grpSpPr>
            <a:xfrm>
              <a:off x="6994664" y="928608"/>
              <a:ext cx="758460" cy="493119"/>
              <a:chOff x="6994664" y="928608"/>
              <a:chExt cx="758460" cy="493119"/>
            </a:xfrm>
          </p:grpSpPr>
          <p:sp>
            <p:nvSpPr>
              <p:cNvPr id="14" name="TextBox 13">
                <a:extLst>
                  <a:ext uri="{FF2B5EF4-FFF2-40B4-BE49-F238E27FC236}">
                    <a16:creationId xmlns:a16="http://schemas.microsoft.com/office/drawing/2014/main" id="{43AFAA8E-54B4-4318-B54F-B775AAFCCC06}"/>
                  </a:ext>
                </a:extLst>
              </p:cNvPr>
              <p:cNvSpPr txBox="1"/>
              <p:nvPr/>
            </p:nvSpPr>
            <p:spPr>
              <a:xfrm>
                <a:off x="6994664" y="1021617"/>
                <a:ext cx="75846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5" name="Straight Connector 14">
                <a:extLst>
                  <a:ext uri="{FF2B5EF4-FFF2-40B4-BE49-F238E27FC236}">
                    <a16:creationId xmlns:a16="http://schemas.microsoft.com/office/drawing/2014/main" id="{657BAD9A-F330-4578-A887-C6DAB0E035D7}"/>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6A1E1CA1-7AD4-49BC-B113-C1EDF4822127}"/>
              </a:ext>
            </a:extLst>
          </p:cNvPr>
          <p:cNvGrpSpPr/>
          <p:nvPr/>
        </p:nvGrpSpPr>
        <p:grpSpPr>
          <a:xfrm>
            <a:off x="1656305" y="4051812"/>
            <a:ext cx="893612" cy="479154"/>
            <a:chOff x="7395283" y="5821043"/>
            <a:chExt cx="205894" cy="512761"/>
          </a:xfrm>
        </p:grpSpPr>
        <p:sp>
          <p:nvSpPr>
            <p:cNvPr id="17" name="Freeform 11">
              <a:extLst>
                <a:ext uri="{FF2B5EF4-FFF2-40B4-BE49-F238E27FC236}">
                  <a16:creationId xmlns:a16="http://schemas.microsoft.com/office/drawing/2014/main" id="{D46AF04A-4EBF-4DD3-9471-C899860A940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FD9A5FC4-13AA-4EEE-8F06-9293E5B1B926}"/>
                </a:ext>
              </a:extLst>
            </p:cNvPr>
            <p:cNvSpPr/>
            <p:nvPr/>
          </p:nvSpPr>
          <p:spPr>
            <a:xfrm>
              <a:off x="7451530" y="5821043"/>
              <a:ext cx="125726" cy="395236"/>
            </a:xfrm>
            <a:prstGeom prst="rect">
              <a:avLst/>
            </a:prstGeom>
          </p:spPr>
          <p:txBody>
            <a:bodyPr wrap="square">
              <a:spAutoFit/>
            </a:bodyPr>
            <a:lstStyle/>
            <a:p>
              <a:r>
                <a:rPr lang="en-GB" b="1" dirty="0">
                  <a:solidFill>
                    <a:srgbClr val="002060"/>
                  </a:solidFill>
                </a:rPr>
                <a:t>+7</a:t>
              </a:r>
            </a:p>
          </p:txBody>
        </p:sp>
      </p:grpSp>
      <p:grpSp>
        <p:nvGrpSpPr>
          <p:cNvPr id="19" name="Group 91">
            <a:extLst>
              <a:ext uri="{FF2B5EF4-FFF2-40B4-BE49-F238E27FC236}">
                <a16:creationId xmlns:a16="http://schemas.microsoft.com/office/drawing/2014/main" id="{DD04CABF-2B47-4672-8728-04FC2D4EAACC}"/>
              </a:ext>
            </a:extLst>
          </p:cNvPr>
          <p:cNvGrpSpPr/>
          <p:nvPr/>
        </p:nvGrpSpPr>
        <p:grpSpPr>
          <a:xfrm>
            <a:off x="2552854" y="4047381"/>
            <a:ext cx="889898" cy="479154"/>
            <a:chOff x="7395283" y="5821043"/>
            <a:chExt cx="205894" cy="512761"/>
          </a:xfrm>
        </p:grpSpPr>
        <p:sp>
          <p:nvSpPr>
            <p:cNvPr id="20" name="Freeform 11">
              <a:extLst>
                <a:ext uri="{FF2B5EF4-FFF2-40B4-BE49-F238E27FC236}">
                  <a16:creationId xmlns:a16="http://schemas.microsoft.com/office/drawing/2014/main" id="{A2245B49-9928-411F-B660-07F59DA62A4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D105806C-084B-4ED3-9283-98518E12560C}"/>
                </a:ext>
              </a:extLst>
            </p:cNvPr>
            <p:cNvSpPr/>
            <p:nvPr/>
          </p:nvSpPr>
          <p:spPr>
            <a:xfrm>
              <a:off x="7434407" y="5821043"/>
              <a:ext cx="150015" cy="395236"/>
            </a:xfrm>
            <a:prstGeom prst="rect">
              <a:avLst/>
            </a:prstGeom>
          </p:spPr>
          <p:txBody>
            <a:bodyPr wrap="square">
              <a:spAutoFit/>
            </a:bodyPr>
            <a:lstStyle/>
            <a:p>
              <a:r>
                <a:rPr lang="en-GB" b="1" dirty="0">
                  <a:solidFill>
                    <a:srgbClr val="002060"/>
                  </a:solidFill>
                </a:rPr>
                <a:t>+13</a:t>
              </a:r>
            </a:p>
          </p:txBody>
        </p:sp>
      </p:grpSp>
      <p:grpSp>
        <p:nvGrpSpPr>
          <p:cNvPr id="22" name="Group 21">
            <a:extLst>
              <a:ext uri="{FF2B5EF4-FFF2-40B4-BE49-F238E27FC236}">
                <a16:creationId xmlns:a16="http://schemas.microsoft.com/office/drawing/2014/main" id="{870640FD-0751-410E-8640-D41FFDD1997B}"/>
              </a:ext>
            </a:extLst>
          </p:cNvPr>
          <p:cNvGrpSpPr/>
          <p:nvPr/>
        </p:nvGrpSpPr>
        <p:grpSpPr>
          <a:xfrm>
            <a:off x="3223119" y="4545302"/>
            <a:ext cx="791845" cy="494964"/>
            <a:chOff x="6932517" y="926763"/>
            <a:chExt cx="791845" cy="494964"/>
          </a:xfrm>
        </p:grpSpPr>
        <p:cxnSp>
          <p:nvCxnSpPr>
            <p:cNvPr id="23" name="Straight Connector 22">
              <a:extLst>
                <a:ext uri="{FF2B5EF4-FFF2-40B4-BE49-F238E27FC236}">
                  <a16:creationId xmlns:a16="http://schemas.microsoft.com/office/drawing/2014/main" id="{AA1B1B15-EDAE-4D0C-8A6B-B677E1EE307D}"/>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C85F3756-F7B2-46A2-9F70-84F22325E60B}"/>
                </a:ext>
              </a:extLst>
            </p:cNvPr>
            <p:cNvGrpSpPr/>
            <p:nvPr/>
          </p:nvGrpSpPr>
          <p:grpSpPr>
            <a:xfrm>
              <a:off x="6932517" y="928608"/>
              <a:ext cx="791845" cy="493119"/>
              <a:chOff x="6932517" y="928608"/>
              <a:chExt cx="791845" cy="493119"/>
            </a:xfrm>
          </p:grpSpPr>
          <p:sp>
            <p:nvSpPr>
              <p:cNvPr id="25" name="TextBox 24">
                <a:extLst>
                  <a:ext uri="{FF2B5EF4-FFF2-40B4-BE49-F238E27FC236}">
                    <a16:creationId xmlns:a16="http://schemas.microsoft.com/office/drawing/2014/main" id="{B1DC1A80-47B6-4B49-8BC8-0FFCC12A5023}"/>
                  </a:ext>
                </a:extLst>
              </p:cNvPr>
              <p:cNvSpPr txBox="1"/>
              <p:nvPr/>
            </p:nvSpPr>
            <p:spPr>
              <a:xfrm>
                <a:off x="6932517"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a:t>
                </a:r>
              </a:p>
            </p:txBody>
          </p:sp>
          <p:cxnSp>
            <p:nvCxnSpPr>
              <p:cNvPr id="26" name="Straight Connector 25">
                <a:extLst>
                  <a:ext uri="{FF2B5EF4-FFF2-40B4-BE49-F238E27FC236}">
                    <a16:creationId xmlns:a16="http://schemas.microsoft.com/office/drawing/2014/main" id="{BCE6BDFC-A8CA-44AF-A28A-FDA97CB451DB}"/>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C0D39416-AD36-45CC-B3DF-4E6747823EEC}"/>
              </a:ext>
            </a:extLst>
          </p:cNvPr>
          <p:cNvCxnSpPr>
            <a:cxnSpLocks/>
          </p:cNvCxnSpPr>
          <p:nvPr/>
        </p:nvCxnSpPr>
        <p:spPr>
          <a:xfrm>
            <a:off x="1323774" y="456348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664C8F5E-2729-4817-8EEA-993C45FCFD48}"/>
              </a:ext>
            </a:extLst>
          </p:cNvPr>
          <p:cNvSpPr/>
          <p:nvPr/>
        </p:nvSpPr>
        <p:spPr>
          <a:xfrm>
            <a:off x="1590289" y="439791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D31CEFFF-0848-43B9-9605-023D467B2F67}"/>
              </a:ext>
            </a:extLst>
          </p:cNvPr>
          <p:cNvSpPr txBox="1"/>
          <p:nvPr/>
        </p:nvSpPr>
        <p:spPr>
          <a:xfrm>
            <a:off x="4567581" y="4110998"/>
            <a:ext cx="2189556" cy="584775"/>
          </a:xfrm>
          <a:prstGeom prst="rect">
            <a:avLst/>
          </a:prstGeom>
          <a:noFill/>
        </p:spPr>
        <p:txBody>
          <a:bodyPr wrap="square" rtlCol="0">
            <a:spAutoFit/>
          </a:bodyPr>
          <a:lstStyle/>
          <a:p>
            <a:r>
              <a:rPr lang="en-GB" sz="3200" b="1" dirty="0">
                <a:solidFill>
                  <a:srgbClr val="FF0000"/>
                </a:solidFill>
              </a:rPr>
              <a:t>20 – 7 = </a:t>
            </a:r>
          </a:p>
        </p:txBody>
      </p:sp>
      <p:sp>
        <p:nvSpPr>
          <p:cNvPr id="30" name="TextBox 29">
            <a:extLst>
              <a:ext uri="{FF2B5EF4-FFF2-40B4-BE49-F238E27FC236}">
                <a16:creationId xmlns:a16="http://schemas.microsoft.com/office/drawing/2014/main" id="{83809214-BFC6-4EB2-8FF6-54042F2E09D5}"/>
              </a:ext>
            </a:extLst>
          </p:cNvPr>
          <p:cNvSpPr txBox="1"/>
          <p:nvPr/>
        </p:nvSpPr>
        <p:spPr>
          <a:xfrm>
            <a:off x="5967123" y="4112516"/>
            <a:ext cx="790014" cy="584775"/>
          </a:xfrm>
          <a:prstGeom prst="rect">
            <a:avLst/>
          </a:prstGeom>
          <a:noFill/>
        </p:spPr>
        <p:txBody>
          <a:bodyPr wrap="square" rtlCol="0">
            <a:spAutoFit/>
          </a:bodyPr>
          <a:lstStyle/>
          <a:p>
            <a:r>
              <a:rPr lang="en-GB" sz="3200" b="1" dirty="0">
                <a:solidFill>
                  <a:srgbClr val="FF0000"/>
                </a:solidFill>
              </a:rPr>
              <a:t>13</a:t>
            </a:r>
          </a:p>
        </p:txBody>
      </p:sp>
      <p:sp>
        <p:nvSpPr>
          <p:cNvPr id="31" name="TextBox 30">
            <a:extLst>
              <a:ext uri="{FF2B5EF4-FFF2-40B4-BE49-F238E27FC236}">
                <a16:creationId xmlns:a16="http://schemas.microsoft.com/office/drawing/2014/main" id="{FB284915-E092-41EC-9D03-C8FF9FE9F67E}"/>
              </a:ext>
            </a:extLst>
          </p:cNvPr>
          <p:cNvSpPr txBox="1"/>
          <p:nvPr/>
        </p:nvSpPr>
        <p:spPr>
          <a:xfrm>
            <a:off x="8148777" y="3318119"/>
            <a:ext cx="2189556" cy="630942"/>
          </a:xfrm>
          <a:prstGeom prst="rect">
            <a:avLst/>
          </a:prstGeom>
          <a:noFill/>
        </p:spPr>
        <p:txBody>
          <a:bodyPr wrap="square" rtlCol="0">
            <a:spAutoFit/>
          </a:bodyPr>
          <a:lstStyle/>
          <a:p>
            <a:r>
              <a:rPr lang="en-GB" sz="3500" b="1" dirty="0">
                <a:solidFill>
                  <a:srgbClr val="FF0000"/>
                </a:solidFill>
              </a:rPr>
              <a:t>13°C</a:t>
            </a:r>
          </a:p>
        </p:txBody>
      </p:sp>
    </p:spTree>
    <p:extLst>
      <p:ext uri="{BB962C8B-B14F-4D97-AF65-F5344CB8AC3E}">
        <p14:creationId xmlns:p14="http://schemas.microsoft.com/office/powerpoint/2010/main" val="2441739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fad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5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37" presetClass="path" presetSubtype="0" accel="50000" decel="50000" fill="hold" grpId="1" nodeType="clickEffect">
                                  <p:stCondLst>
                                    <p:cond delay="0"/>
                                  </p:stCondLst>
                                  <p:childTnLst>
                                    <p:animMotion origin="layout" path="M 2.08333E-6 2.59259E-6 L 0.01927 -0.03797 C 0.02331 -0.0463 0.02929 -0.0507 0.03581 -0.0507 C 0.04297 -0.0507 0.04883 -0.0463 0.05286 -0.03797 L 0.07252 2.59259E-6 " pathEditMode="relative" rAng="0" ptsTypes="AAAAA">
                                      <p:cBhvr>
                                        <p:cTn id="24" dur="1000" fill="hold"/>
                                        <p:tgtEl>
                                          <p:spTgt spid="28"/>
                                        </p:tgtEl>
                                        <p:attrNameLst>
                                          <p:attrName>ppt_x</p:attrName>
                                          <p:attrName>ppt_y</p:attrName>
                                        </p:attrNameLst>
                                      </p:cBhvr>
                                      <p:rCtr x="3620" y="-2546"/>
                                    </p:animMotion>
                                  </p:childTnLst>
                                </p:cTn>
                              </p:par>
                            </p:childTnLst>
                          </p:cTn>
                        </p:par>
                        <p:par>
                          <p:cTn id="25" fill="hold">
                            <p:stCondLst>
                              <p:cond delay="1000"/>
                            </p:stCondLst>
                            <p:childTnLst>
                              <p:par>
                                <p:cTn id="26" presetID="17"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ppt_x</p:attrName>
                                        </p:attrNameLst>
                                      </p:cBhvr>
                                      <p:tavLst>
                                        <p:tav tm="0">
                                          <p:val>
                                            <p:strVal val="#ppt_x-#ppt_w/2"/>
                                          </p:val>
                                        </p:tav>
                                        <p:tav tm="100000">
                                          <p:val>
                                            <p:strVal val="#ppt_x"/>
                                          </p:val>
                                        </p:tav>
                                      </p:tavLst>
                                    </p:anim>
                                    <p:anim calcmode="lin" valueType="num">
                                      <p:cBhvr>
                                        <p:cTn id="29" dur="500" fill="hold"/>
                                        <p:tgtEl>
                                          <p:spTgt spid="16"/>
                                        </p:tgtEl>
                                        <p:attrNameLst>
                                          <p:attrName>ppt_y</p:attrName>
                                        </p:attrNameLst>
                                      </p:cBhvr>
                                      <p:tavLst>
                                        <p:tav tm="0">
                                          <p:val>
                                            <p:strVal val="#ppt_y"/>
                                          </p:val>
                                        </p:tav>
                                        <p:tav tm="100000">
                                          <p:val>
                                            <p:strVal val="#ppt_y"/>
                                          </p:val>
                                        </p:tav>
                                      </p:tavLst>
                                    </p:anim>
                                    <p:anim calcmode="lin" valueType="num">
                                      <p:cBhvr>
                                        <p:cTn id="30" dur="500" fill="hold"/>
                                        <p:tgtEl>
                                          <p:spTgt spid="16"/>
                                        </p:tgtEl>
                                        <p:attrNameLst>
                                          <p:attrName>ppt_w</p:attrName>
                                        </p:attrNameLst>
                                      </p:cBhvr>
                                      <p:tavLst>
                                        <p:tav tm="0">
                                          <p:val>
                                            <p:fltVal val="0"/>
                                          </p:val>
                                        </p:tav>
                                        <p:tav tm="100000">
                                          <p:val>
                                            <p:strVal val="#ppt_w"/>
                                          </p:val>
                                        </p:tav>
                                      </p:tavLst>
                                    </p:anim>
                                    <p:anim calcmode="lin" valueType="num">
                                      <p:cBhvr>
                                        <p:cTn id="31"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9"/>
                                        </p:tgtEl>
                                        <p:attrNameLst>
                                          <p:attrName>style.visibility</p:attrName>
                                        </p:attrNameLst>
                                      </p:cBhvr>
                                      <p:to>
                                        <p:strVal val="visible"/>
                                      </p:to>
                                    </p:set>
                                    <p:animEffect transition="in" filter="fade">
                                      <p:cBhvr>
                                        <p:cTn id="41" dur="500"/>
                                        <p:tgtEl>
                                          <p:spTgt spid="2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37" presetClass="path" presetSubtype="0" accel="50000" decel="50000" fill="hold" grpId="2" nodeType="clickEffect">
                                  <p:stCondLst>
                                    <p:cond delay="0"/>
                                  </p:stCondLst>
                                  <p:childTnLst>
                                    <p:animMotion origin="layout" path="M 0.07252 2.59259E-6 L 0.09179 -0.03704 C 0.09596 -0.04537 0.10221 -0.04977 0.10846 -0.04977 C 0.11588 -0.04977 0.12174 -0.04537 0.12578 -0.03704 L 0.14583 2.59259E-6 " pathEditMode="relative" rAng="0" ptsTypes="AAAAA">
                                      <p:cBhvr>
                                        <p:cTn id="50" dur="1000" fill="hold"/>
                                        <p:tgtEl>
                                          <p:spTgt spid="28"/>
                                        </p:tgtEl>
                                        <p:attrNameLst>
                                          <p:attrName>ppt_x</p:attrName>
                                          <p:attrName>ppt_y</p:attrName>
                                        </p:attrNameLst>
                                      </p:cBhvr>
                                      <p:rCtr x="3659" y="-2500"/>
                                    </p:animMotion>
                                  </p:childTnLst>
                                </p:cTn>
                              </p:par>
                            </p:childTnLst>
                          </p:cTn>
                        </p:par>
                        <p:par>
                          <p:cTn id="51" fill="hold">
                            <p:stCondLst>
                              <p:cond delay="1000"/>
                            </p:stCondLst>
                            <p:childTnLst>
                              <p:par>
                                <p:cTn id="52" presetID="17" presetClass="entr" presetSubtype="8" fill="hold"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p:cTn id="54" dur="500" fill="hold"/>
                                        <p:tgtEl>
                                          <p:spTgt spid="19"/>
                                        </p:tgtEl>
                                        <p:attrNameLst>
                                          <p:attrName>ppt_x</p:attrName>
                                        </p:attrNameLst>
                                      </p:cBhvr>
                                      <p:tavLst>
                                        <p:tav tm="0">
                                          <p:val>
                                            <p:strVal val="#ppt_x-#ppt_w/2"/>
                                          </p:val>
                                        </p:tav>
                                        <p:tav tm="100000">
                                          <p:val>
                                            <p:strVal val="#ppt_x"/>
                                          </p:val>
                                        </p:tav>
                                      </p:tavLst>
                                    </p:anim>
                                    <p:anim calcmode="lin" valueType="num">
                                      <p:cBhvr>
                                        <p:cTn id="55" dur="500" fill="hold"/>
                                        <p:tgtEl>
                                          <p:spTgt spid="19"/>
                                        </p:tgtEl>
                                        <p:attrNameLst>
                                          <p:attrName>ppt_y</p:attrName>
                                        </p:attrNameLst>
                                      </p:cBhvr>
                                      <p:tavLst>
                                        <p:tav tm="0">
                                          <p:val>
                                            <p:strVal val="#ppt_y"/>
                                          </p:val>
                                        </p:tav>
                                        <p:tav tm="100000">
                                          <p:val>
                                            <p:strVal val="#ppt_y"/>
                                          </p:val>
                                        </p:tav>
                                      </p:tavLst>
                                    </p:anim>
                                    <p:anim calcmode="lin" valueType="num">
                                      <p:cBhvr>
                                        <p:cTn id="56" dur="500" fill="hold"/>
                                        <p:tgtEl>
                                          <p:spTgt spid="19"/>
                                        </p:tgtEl>
                                        <p:attrNameLst>
                                          <p:attrName>ppt_w</p:attrName>
                                        </p:attrNameLst>
                                      </p:cBhvr>
                                      <p:tavLst>
                                        <p:tav tm="0">
                                          <p:val>
                                            <p:fltVal val="0"/>
                                          </p:val>
                                        </p:tav>
                                        <p:tav tm="100000">
                                          <p:val>
                                            <p:strVal val="#ppt_w"/>
                                          </p:val>
                                        </p:tav>
                                      </p:tavLst>
                                    </p:anim>
                                    <p:anim calcmode="lin" valueType="num">
                                      <p:cBhvr>
                                        <p:cTn id="57"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fade">
                                      <p:cBhvr>
                                        <p:cTn id="62" dur="500"/>
                                        <p:tgtEl>
                                          <p:spTgt spid="2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fade">
                                      <p:cBhvr>
                                        <p:cTn id="6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8" grpId="0" animBg="1"/>
      <p:bldP spid="28" grpId="1" animBg="1"/>
      <p:bldP spid="28" grpId="2" animBg="1"/>
      <p:bldP spid="29" grpId="0"/>
      <p:bldP spid="30" grpId="0"/>
      <p:bldP spid="31" grpId="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BB75ACC-D543-41FD-8709-6C3F58CC0A38}"/>
              </a:ext>
            </a:extLst>
          </p:cNvPr>
          <p:cNvPicPr>
            <a:picLocks noChangeAspect="1"/>
          </p:cNvPicPr>
          <p:nvPr/>
        </p:nvPicPr>
        <p:blipFill>
          <a:blip r:embed="rId3"/>
          <a:stretch>
            <a:fillRect/>
          </a:stretch>
        </p:blipFill>
        <p:spPr>
          <a:xfrm>
            <a:off x="126170" y="631645"/>
            <a:ext cx="11966159" cy="4470072"/>
          </a:xfrm>
          <a:prstGeom prst="rect">
            <a:avLst/>
          </a:prstGeom>
        </p:spPr>
      </p:pic>
      <p:sp>
        <p:nvSpPr>
          <p:cNvPr id="2" name="Rectangle 1">
            <a:extLst>
              <a:ext uri="{FF2B5EF4-FFF2-40B4-BE49-F238E27FC236}">
                <a16:creationId xmlns:a16="http://schemas.microsoft.com/office/drawing/2014/main" id="{09EF0A6A-3AB1-451A-9D80-C13F86E8C04C}"/>
              </a:ext>
            </a:extLst>
          </p:cNvPr>
          <p:cNvSpPr/>
          <p:nvPr/>
        </p:nvSpPr>
        <p:spPr>
          <a:xfrm>
            <a:off x="115909" y="51516"/>
            <a:ext cx="1219200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table shows information about three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endParaRPr lang="en-GB" sz="3200" b="1" dirty="0">
              <a:latin typeface="Calibri" panose="020F0502020204030204" pitchFamily="34" charset="0"/>
            </a:endParaRPr>
          </a:p>
        </p:txBody>
      </p:sp>
      <p:pic>
        <p:nvPicPr>
          <p:cNvPr id="4" name="Picture 10" descr="blue cuboid">
            <a:extLst>
              <a:ext uri="{FF2B5EF4-FFF2-40B4-BE49-F238E27FC236}">
                <a16:creationId xmlns:a16="http://schemas.microsoft.com/office/drawing/2014/main" id="{3E37463C-BAF1-4BDA-A339-00FE9A3AAC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7907" y="1780394"/>
            <a:ext cx="1274814" cy="1077218"/>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6" descr="blue triangular cylinder">
            <a:extLst>
              <a:ext uri="{FF2B5EF4-FFF2-40B4-BE49-F238E27FC236}">
                <a16:creationId xmlns:a16="http://schemas.microsoft.com/office/drawing/2014/main" id="{5EFE1ABC-9C1D-4FF0-AD2F-96224BA805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0436" y="2886364"/>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2" descr="blue triangular pyramid">
            <a:extLst>
              <a:ext uri="{FF2B5EF4-FFF2-40B4-BE49-F238E27FC236}">
                <a16:creationId xmlns:a16="http://schemas.microsoft.com/office/drawing/2014/main" id="{2FF97825-CFA4-4AC3-A622-806007A3DE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4019" y="3903384"/>
            <a:ext cx="1083591" cy="1185576"/>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CC185892-076E-4393-AB2C-0833BDC0497F}"/>
              </a:ext>
            </a:extLst>
          </p:cNvPr>
          <p:cNvSpPr/>
          <p:nvPr/>
        </p:nvSpPr>
        <p:spPr>
          <a:xfrm>
            <a:off x="10015995" y="204477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50C8CCF3-7194-405A-9C33-2D61DF392E9F}"/>
              </a:ext>
            </a:extLst>
          </p:cNvPr>
          <p:cNvSpPr/>
          <p:nvPr/>
        </p:nvSpPr>
        <p:spPr>
          <a:xfrm>
            <a:off x="6216909" y="3038899"/>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9</a:t>
            </a:r>
          </a:p>
        </p:txBody>
      </p:sp>
      <p:sp>
        <p:nvSpPr>
          <p:cNvPr id="9" name="Rectangle 8">
            <a:extLst>
              <a:ext uri="{FF2B5EF4-FFF2-40B4-BE49-F238E27FC236}">
                <a16:creationId xmlns:a16="http://schemas.microsoft.com/office/drawing/2014/main" id="{0D28B587-0D3C-406B-850B-C8F96D87DC08}"/>
              </a:ext>
            </a:extLst>
          </p:cNvPr>
          <p:cNvSpPr/>
          <p:nvPr/>
        </p:nvSpPr>
        <p:spPr>
          <a:xfrm>
            <a:off x="10015995" y="3060066"/>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FC61C9F6-915B-4558-955B-9AD3399A3BA9}"/>
              </a:ext>
            </a:extLst>
          </p:cNvPr>
          <p:cNvSpPr/>
          <p:nvPr/>
        </p:nvSpPr>
        <p:spPr>
          <a:xfrm>
            <a:off x="6216909" y="4171191"/>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0946F8C4-A60E-4A87-B620-161C37B8DC04}"/>
              </a:ext>
            </a:extLst>
          </p:cNvPr>
          <p:cNvSpPr/>
          <p:nvPr/>
        </p:nvSpPr>
        <p:spPr>
          <a:xfrm>
            <a:off x="10015995" y="4192358"/>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4</a:t>
            </a:r>
          </a:p>
        </p:txBody>
      </p:sp>
      <p:sp>
        <p:nvSpPr>
          <p:cNvPr id="13" name="Rectangle 12">
            <a:extLst>
              <a:ext uri="{FF2B5EF4-FFF2-40B4-BE49-F238E27FC236}">
                <a16:creationId xmlns:a16="http://schemas.microsoft.com/office/drawing/2014/main" id="{46F01BAF-EB46-4C3C-8959-0E88605AE18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8046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9F4B2B2-4286-428D-BDD8-17285AB8341A}"/>
              </a:ext>
            </a:extLst>
          </p:cNvPr>
          <p:cNvSpPr/>
          <p:nvPr/>
        </p:nvSpPr>
        <p:spPr>
          <a:xfrm>
            <a:off x="56122" y="50000"/>
            <a:ext cx="8405297" cy="1569660"/>
          </a:xfrm>
          <a:prstGeom prst="rect">
            <a:avLst/>
          </a:prstGeom>
        </p:spPr>
        <p:txBody>
          <a:bodyPr wrap="square">
            <a:spAutoFit/>
          </a:bodyPr>
          <a:lstStyle/>
          <a:p>
            <a:r>
              <a:rPr lang="en-GB" sz="3200" b="1" dirty="0"/>
              <a:t>A cake costs 15p more than a biscuit.</a:t>
            </a:r>
          </a:p>
          <a:p>
            <a:r>
              <a:rPr lang="en-GB" sz="3200" b="1" dirty="0"/>
              <a:t>Megan bought a cake and two biscuits for 90p.</a:t>
            </a:r>
          </a:p>
          <a:p>
            <a:r>
              <a:rPr lang="en-GB" sz="3200" b="1" dirty="0"/>
              <a:t>How much do a cake and a biscuit each cost?</a:t>
            </a:r>
          </a:p>
        </p:txBody>
      </p:sp>
      <p:sp>
        <p:nvSpPr>
          <p:cNvPr id="3" name="Rectangle 2">
            <a:extLst>
              <a:ext uri="{FF2B5EF4-FFF2-40B4-BE49-F238E27FC236}">
                <a16:creationId xmlns:a16="http://schemas.microsoft.com/office/drawing/2014/main" id="{ACA9D4A0-6D72-4315-9A1D-F44423804086}"/>
              </a:ext>
            </a:extLst>
          </p:cNvPr>
          <p:cNvSpPr/>
          <p:nvPr/>
        </p:nvSpPr>
        <p:spPr>
          <a:xfrm>
            <a:off x="562832" y="2889000"/>
            <a:ext cx="360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B1044F8E-9BB5-4AD3-A780-71D26E59826C}"/>
              </a:ext>
            </a:extLst>
          </p:cNvPr>
          <p:cNvSpPr/>
          <p:nvPr/>
        </p:nvSpPr>
        <p:spPr>
          <a:xfrm>
            <a:off x="4162832" y="288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2B4381A6-3C04-445C-9C5A-653F455222A3}"/>
              </a:ext>
            </a:extLst>
          </p:cNvPr>
          <p:cNvSpPr/>
          <p:nvPr/>
        </p:nvSpPr>
        <p:spPr>
          <a:xfrm>
            <a:off x="6412832" y="288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C93C6EC-9688-4551-82EF-5DF738598287}"/>
              </a:ext>
            </a:extLst>
          </p:cNvPr>
          <p:cNvSpPr/>
          <p:nvPr/>
        </p:nvSpPr>
        <p:spPr>
          <a:xfrm>
            <a:off x="416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C97AD7-7F68-4E51-9724-791F2A796BB4}"/>
              </a:ext>
            </a:extLst>
          </p:cNvPr>
          <p:cNvSpPr/>
          <p:nvPr/>
        </p:nvSpPr>
        <p:spPr>
          <a:xfrm>
            <a:off x="641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B04BCD2A-8458-41BA-A681-4B13285D158F}"/>
              </a:ext>
            </a:extLst>
          </p:cNvPr>
          <p:cNvSpPr/>
          <p:nvPr/>
        </p:nvSpPr>
        <p:spPr>
          <a:xfrm>
            <a:off x="56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B24D06BF-D8FA-461E-9C18-B5A28357DDFD}"/>
              </a:ext>
            </a:extLst>
          </p:cNvPr>
          <p:cNvSpPr/>
          <p:nvPr/>
        </p:nvSpPr>
        <p:spPr>
          <a:xfrm>
            <a:off x="2812832" y="3429000"/>
            <a:ext cx="13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3CA3EF81-C3D5-4736-A778-805812018691}"/>
              </a:ext>
            </a:extLst>
          </p:cNvPr>
          <p:cNvSpPr/>
          <p:nvPr/>
        </p:nvSpPr>
        <p:spPr>
          <a:xfrm flipH="1">
            <a:off x="1912832" y="2890623"/>
            <a:ext cx="956372" cy="523220"/>
          </a:xfrm>
          <a:prstGeom prst="rect">
            <a:avLst/>
          </a:prstGeom>
        </p:spPr>
        <p:txBody>
          <a:bodyPr wrap="square">
            <a:spAutoFit/>
          </a:bodyPr>
          <a:lstStyle/>
          <a:p>
            <a:r>
              <a:rPr lang="en-GB" sz="2800" b="1" dirty="0">
                <a:solidFill>
                  <a:srgbClr val="FF0000"/>
                </a:solidFill>
              </a:rPr>
              <a:t>cake</a:t>
            </a:r>
            <a:endParaRPr lang="en-GB" sz="2800" dirty="0">
              <a:solidFill>
                <a:srgbClr val="FF0000"/>
              </a:solidFill>
            </a:endParaRPr>
          </a:p>
        </p:txBody>
      </p:sp>
      <p:sp>
        <p:nvSpPr>
          <p:cNvPr id="12" name="Rectangle 11">
            <a:extLst>
              <a:ext uri="{FF2B5EF4-FFF2-40B4-BE49-F238E27FC236}">
                <a16:creationId xmlns:a16="http://schemas.microsoft.com/office/drawing/2014/main" id="{1C059D18-42C6-4651-B726-AC1FDED7AEC2}"/>
              </a:ext>
            </a:extLst>
          </p:cNvPr>
          <p:cNvSpPr/>
          <p:nvPr/>
        </p:nvSpPr>
        <p:spPr>
          <a:xfrm flipH="1">
            <a:off x="4393452" y="2905021"/>
            <a:ext cx="1181372" cy="523220"/>
          </a:xfrm>
          <a:prstGeom prst="rect">
            <a:avLst/>
          </a:prstGeom>
        </p:spPr>
        <p:txBody>
          <a:bodyPr wrap="square">
            <a:spAutoFit/>
          </a:bodyPr>
          <a:lstStyle/>
          <a:p>
            <a:r>
              <a:rPr lang="en-GB" sz="2800" b="1" dirty="0">
                <a:solidFill>
                  <a:srgbClr val="FF0000"/>
                </a:solidFill>
              </a:rPr>
              <a:t>biscuit</a:t>
            </a:r>
            <a:endParaRPr lang="en-GB" sz="2800" dirty="0">
              <a:solidFill>
                <a:srgbClr val="FF0000"/>
              </a:solidFill>
            </a:endParaRPr>
          </a:p>
        </p:txBody>
      </p:sp>
      <p:sp>
        <p:nvSpPr>
          <p:cNvPr id="13" name="Rectangle 12">
            <a:extLst>
              <a:ext uri="{FF2B5EF4-FFF2-40B4-BE49-F238E27FC236}">
                <a16:creationId xmlns:a16="http://schemas.microsoft.com/office/drawing/2014/main" id="{87DC1199-8AA4-4886-A15F-7933E5EEF40A}"/>
              </a:ext>
            </a:extLst>
          </p:cNvPr>
          <p:cNvSpPr/>
          <p:nvPr/>
        </p:nvSpPr>
        <p:spPr>
          <a:xfrm flipH="1">
            <a:off x="6492392" y="2905021"/>
            <a:ext cx="1181372" cy="523220"/>
          </a:xfrm>
          <a:prstGeom prst="rect">
            <a:avLst/>
          </a:prstGeom>
        </p:spPr>
        <p:txBody>
          <a:bodyPr wrap="square">
            <a:spAutoFit/>
          </a:bodyPr>
          <a:lstStyle/>
          <a:p>
            <a:r>
              <a:rPr lang="en-GB" sz="2800" b="1" dirty="0">
                <a:solidFill>
                  <a:srgbClr val="FF0000"/>
                </a:solidFill>
              </a:rPr>
              <a:t>biscuit</a:t>
            </a:r>
            <a:endParaRPr lang="en-GB" sz="2800" dirty="0">
              <a:solidFill>
                <a:srgbClr val="FF0000"/>
              </a:solidFill>
            </a:endParaRPr>
          </a:p>
        </p:txBody>
      </p:sp>
      <p:sp>
        <p:nvSpPr>
          <p:cNvPr id="14" name="Rectangle 13">
            <a:extLst>
              <a:ext uri="{FF2B5EF4-FFF2-40B4-BE49-F238E27FC236}">
                <a16:creationId xmlns:a16="http://schemas.microsoft.com/office/drawing/2014/main" id="{98AAF0F6-3297-427A-872B-5E78B48F138F}"/>
              </a:ext>
            </a:extLst>
          </p:cNvPr>
          <p:cNvSpPr/>
          <p:nvPr/>
        </p:nvSpPr>
        <p:spPr>
          <a:xfrm flipH="1">
            <a:off x="3123920" y="3429341"/>
            <a:ext cx="956372" cy="523220"/>
          </a:xfrm>
          <a:prstGeom prst="rect">
            <a:avLst/>
          </a:prstGeom>
        </p:spPr>
        <p:txBody>
          <a:bodyPr wrap="square">
            <a:spAutoFit/>
          </a:bodyPr>
          <a:lstStyle/>
          <a:p>
            <a:r>
              <a:rPr lang="en-GB" sz="2800" b="1" dirty="0">
                <a:solidFill>
                  <a:srgbClr val="FF0000"/>
                </a:solidFill>
              </a:rPr>
              <a:t>15p</a:t>
            </a:r>
            <a:endParaRPr lang="en-GB" sz="2800" dirty="0">
              <a:solidFill>
                <a:srgbClr val="FF0000"/>
              </a:solidFill>
            </a:endParaRPr>
          </a:p>
        </p:txBody>
      </p:sp>
      <p:sp>
        <p:nvSpPr>
          <p:cNvPr id="15" name="Rectangle 14">
            <a:extLst>
              <a:ext uri="{FF2B5EF4-FFF2-40B4-BE49-F238E27FC236}">
                <a16:creationId xmlns:a16="http://schemas.microsoft.com/office/drawing/2014/main" id="{7931F527-8437-4F09-8799-4DCF790D14E9}"/>
              </a:ext>
            </a:extLst>
          </p:cNvPr>
          <p:cNvSpPr/>
          <p:nvPr/>
        </p:nvSpPr>
        <p:spPr>
          <a:xfrm flipH="1">
            <a:off x="1386640"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16" name="Rectangle 15">
            <a:extLst>
              <a:ext uri="{FF2B5EF4-FFF2-40B4-BE49-F238E27FC236}">
                <a16:creationId xmlns:a16="http://schemas.microsoft.com/office/drawing/2014/main" id="{F341B0AE-2C07-4109-AA2B-B236230FFE36}"/>
              </a:ext>
            </a:extLst>
          </p:cNvPr>
          <p:cNvSpPr/>
          <p:nvPr/>
        </p:nvSpPr>
        <p:spPr>
          <a:xfrm flipH="1">
            <a:off x="4945578"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17" name="Rectangle 16">
            <a:extLst>
              <a:ext uri="{FF2B5EF4-FFF2-40B4-BE49-F238E27FC236}">
                <a16:creationId xmlns:a16="http://schemas.microsoft.com/office/drawing/2014/main" id="{0EC54908-A890-45E0-849E-C2C286CCD83C}"/>
              </a:ext>
            </a:extLst>
          </p:cNvPr>
          <p:cNvSpPr/>
          <p:nvPr/>
        </p:nvSpPr>
        <p:spPr>
          <a:xfrm flipH="1">
            <a:off x="7167492"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4" name="Right Brace 3">
            <a:extLst>
              <a:ext uri="{FF2B5EF4-FFF2-40B4-BE49-F238E27FC236}">
                <a16:creationId xmlns:a16="http://schemas.microsoft.com/office/drawing/2014/main" id="{8CF2281F-5520-4C60-88A9-156B9C697C8F}"/>
              </a:ext>
            </a:extLst>
          </p:cNvPr>
          <p:cNvSpPr/>
          <p:nvPr/>
        </p:nvSpPr>
        <p:spPr>
          <a:xfrm rot="16200000">
            <a:off x="4415500" y="-1374774"/>
            <a:ext cx="394665" cy="8100002"/>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9" name="Rectangle 18">
            <a:extLst>
              <a:ext uri="{FF2B5EF4-FFF2-40B4-BE49-F238E27FC236}">
                <a16:creationId xmlns:a16="http://schemas.microsoft.com/office/drawing/2014/main" id="{C90F38EF-F871-439B-A474-82FD4649C1F9}"/>
              </a:ext>
            </a:extLst>
          </p:cNvPr>
          <p:cNvSpPr/>
          <p:nvPr/>
        </p:nvSpPr>
        <p:spPr>
          <a:xfrm flipH="1">
            <a:off x="4262294" y="1850191"/>
            <a:ext cx="956372" cy="523220"/>
          </a:xfrm>
          <a:prstGeom prst="rect">
            <a:avLst/>
          </a:prstGeom>
        </p:spPr>
        <p:txBody>
          <a:bodyPr wrap="square">
            <a:spAutoFit/>
          </a:bodyPr>
          <a:lstStyle/>
          <a:p>
            <a:r>
              <a:rPr lang="en-GB" sz="2800" b="1" dirty="0">
                <a:solidFill>
                  <a:srgbClr val="FF0000"/>
                </a:solidFill>
              </a:rPr>
              <a:t>90p</a:t>
            </a:r>
            <a:endParaRPr lang="en-GB" sz="2800" dirty="0">
              <a:solidFill>
                <a:srgbClr val="FF0000"/>
              </a:solidFill>
            </a:endParaRPr>
          </a:p>
        </p:txBody>
      </p:sp>
      <p:sp>
        <p:nvSpPr>
          <p:cNvPr id="20" name="Rectangle 19">
            <a:extLst>
              <a:ext uri="{FF2B5EF4-FFF2-40B4-BE49-F238E27FC236}">
                <a16:creationId xmlns:a16="http://schemas.microsoft.com/office/drawing/2014/main" id="{C4A8A308-30D3-4833-86DC-BE4456286E41}"/>
              </a:ext>
            </a:extLst>
          </p:cNvPr>
          <p:cNvSpPr/>
          <p:nvPr/>
        </p:nvSpPr>
        <p:spPr>
          <a:xfrm flipH="1">
            <a:off x="1687832" y="4247390"/>
            <a:ext cx="1892276" cy="584775"/>
          </a:xfrm>
          <a:prstGeom prst="rect">
            <a:avLst/>
          </a:prstGeom>
        </p:spPr>
        <p:txBody>
          <a:bodyPr wrap="square">
            <a:spAutoFit/>
          </a:bodyPr>
          <a:lstStyle/>
          <a:p>
            <a:r>
              <a:rPr lang="en-GB" sz="3200" b="1" dirty="0">
                <a:solidFill>
                  <a:srgbClr val="FF0000"/>
                </a:solidFill>
              </a:rPr>
              <a:t>90 – 15 = </a:t>
            </a:r>
            <a:endParaRPr lang="en-GB" sz="3200" dirty="0">
              <a:solidFill>
                <a:srgbClr val="FF0000"/>
              </a:solidFill>
            </a:endParaRPr>
          </a:p>
        </p:txBody>
      </p:sp>
      <p:sp>
        <p:nvSpPr>
          <p:cNvPr id="21" name="Rectangle 20">
            <a:extLst>
              <a:ext uri="{FF2B5EF4-FFF2-40B4-BE49-F238E27FC236}">
                <a16:creationId xmlns:a16="http://schemas.microsoft.com/office/drawing/2014/main" id="{9365B789-57CD-4A9C-B97A-3C7DF30F5EC1}"/>
              </a:ext>
            </a:extLst>
          </p:cNvPr>
          <p:cNvSpPr/>
          <p:nvPr/>
        </p:nvSpPr>
        <p:spPr>
          <a:xfrm flipH="1">
            <a:off x="3364560" y="4247390"/>
            <a:ext cx="1892276" cy="584775"/>
          </a:xfrm>
          <a:prstGeom prst="rect">
            <a:avLst/>
          </a:prstGeom>
        </p:spPr>
        <p:txBody>
          <a:bodyPr wrap="square">
            <a:spAutoFit/>
          </a:bodyPr>
          <a:lstStyle/>
          <a:p>
            <a:r>
              <a:rPr lang="en-GB" sz="3200" b="1" dirty="0">
                <a:solidFill>
                  <a:srgbClr val="FF0000"/>
                </a:solidFill>
              </a:rPr>
              <a:t>75p</a:t>
            </a:r>
            <a:endParaRPr lang="en-GB" sz="3200" dirty="0">
              <a:solidFill>
                <a:srgbClr val="FF0000"/>
              </a:solidFill>
            </a:endParaRPr>
          </a:p>
        </p:txBody>
      </p:sp>
      <p:sp>
        <p:nvSpPr>
          <p:cNvPr id="22" name="Rectangle 21">
            <a:extLst>
              <a:ext uri="{FF2B5EF4-FFF2-40B4-BE49-F238E27FC236}">
                <a16:creationId xmlns:a16="http://schemas.microsoft.com/office/drawing/2014/main" id="{B01FE1C9-8AA3-49D0-8722-0282D73B2195}"/>
              </a:ext>
            </a:extLst>
          </p:cNvPr>
          <p:cNvSpPr/>
          <p:nvPr/>
        </p:nvSpPr>
        <p:spPr>
          <a:xfrm>
            <a:off x="1687832" y="4803724"/>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75p</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3" name="Rectangle 22">
            <a:extLst>
              <a:ext uri="{FF2B5EF4-FFF2-40B4-BE49-F238E27FC236}">
                <a16:creationId xmlns:a16="http://schemas.microsoft.com/office/drawing/2014/main" id="{BC3C27F3-01AF-4FD4-B232-5EE7EF84A6F4}"/>
              </a:ext>
            </a:extLst>
          </p:cNvPr>
          <p:cNvSpPr/>
          <p:nvPr/>
        </p:nvSpPr>
        <p:spPr>
          <a:xfrm>
            <a:off x="3388152" y="480372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25p</a:t>
            </a:r>
          </a:p>
        </p:txBody>
      </p:sp>
      <p:sp>
        <p:nvSpPr>
          <p:cNvPr id="24" name="Rectangle 23">
            <a:extLst>
              <a:ext uri="{FF2B5EF4-FFF2-40B4-BE49-F238E27FC236}">
                <a16:creationId xmlns:a16="http://schemas.microsoft.com/office/drawing/2014/main" id="{076613D5-F06E-4C28-8922-323DDC9F1E66}"/>
              </a:ext>
            </a:extLst>
          </p:cNvPr>
          <p:cNvSpPr/>
          <p:nvPr/>
        </p:nvSpPr>
        <p:spPr>
          <a:xfrm flipH="1">
            <a:off x="7673764" y="1012498"/>
            <a:ext cx="3593559" cy="584775"/>
          </a:xfrm>
          <a:prstGeom prst="rect">
            <a:avLst/>
          </a:prstGeom>
        </p:spPr>
        <p:txBody>
          <a:bodyPr wrap="square">
            <a:spAutoFit/>
          </a:bodyPr>
          <a:lstStyle/>
          <a:p>
            <a:r>
              <a:rPr lang="en-GB" sz="3200" b="1" dirty="0">
                <a:solidFill>
                  <a:srgbClr val="FF0000"/>
                </a:solidFill>
              </a:rPr>
              <a:t>Each cake costs 40p</a:t>
            </a:r>
            <a:endParaRPr lang="en-GB" sz="3200" dirty="0">
              <a:solidFill>
                <a:srgbClr val="FF0000"/>
              </a:solidFill>
            </a:endParaRPr>
          </a:p>
        </p:txBody>
      </p:sp>
      <p:sp>
        <p:nvSpPr>
          <p:cNvPr id="25" name="Rectangle 24">
            <a:extLst>
              <a:ext uri="{FF2B5EF4-FFF2-40B4-BE49-F238E27FC236}">
                <a16:creationId xmlns:a16="http://schemas.microsoft.com/office/drawing/2014/main" id="{8AD81D6C-7060-46F0-B5B6-FF915EF07F81}"/>
              </a:ext>
            </a:extLst>
          </p:cNvPr>
          <p:cNvSpPr/>
          <p:nvPr/>
        </p:nvSpPr>
        <p:spPr>
          <a:xfrm flipH="1">
            <a:off x="7673764" y="1527026"/>
            <a:ext cx="4120446" cy="584775"/>
          </a:xfrm>
          <a:prstGeom prst="rect">
            <a:avLst/>
          </a:prstGeom>
        </p:spPr>
        <p:txBody>
          <a:bodyPr wrap="square">
            <a:spAutoFit/>
          </a:bodyPr>
          <a:lstStyle/>
          <a:p>
            <a:r>
              <a:rPr lang="en-GB" sz="3200" b="1" dirty="0">
                <a:solidFill>
                  <a:srgbClr val="FF0000"/>
                </a:solidFill>
              </a:rPr>
              <a:t>Each biscuit costs 25p</a:t>
            </a:r>
            <a:endParaRPr lang="en-GB" sz="3200" dirty="0">
              <a:solidFill>
                <a:srgbClr val="FF0000"/>
              </a:solidFill>
            </a:endParaRPr>
          </a:p>
        </p:txBody>
      </p:sp>
      <p:sp>
        <p:nvSpPr>
          <p:cNvPr id="26" name="TextBox 25">
            <a:extLst>
              <a:ext uri="{FF2B5EF4-FFF2-40B4-BE49-F238E27FC236}">
                <a16:creationId xmlns:a16="http://schemas.microsoft.com/office/drawing/2014/main" id="{57ED082E-6081-428B-9D12-4EFAFB1CC629}"/>
              </a:ext>
            </a:extLst>
          </p:cNvPr>
          <p:cNvSpPr txBox="1"/>
          <p:nvPr/>
        </p:nvSpPr>
        <p:spPr>
          <a:xfrm>
            <a:off x="4945578" y="575881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7" name="TextBox 26">
            <a:extLst>
              <a:ext uri="{FF2B5EF4-FFF2-40B4-BE49-F238E27FC236}">
                <a16:creationId xmlns:a16="http://schemas.microsoft.com/office/drawing/2014/main" id="{F26BC6D9-E4B6-48ED-AFC3-486BC7C6F908}"/>
              </a:ext>
            </a:extLst>
          </p:cNvPr>
          <p:cNvSpPr txBox="1"/>
          <p:nvPr/>
        </p:nvSpPr>
        <p:spPr>
          <a:xfrm>
            <a:off x="4470961" y="577187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8" name="Straight Connector 27">
            <a:extLst>
              <a:ext uri="{FF2B5EF4-FFF2-40B4-BE49-F238E27FC236}">
                <a16:creationId xmlns:a16="http://schemas.microsoft.com/office/drawing/2014/main" id="{4EC7FBCB-7F5B-4274-96D5-98E9E3F981C3}"/>
              </a:ext>
            </a:extLst>
          </p:cNvPr>
          <p:cNvCxnSpPr>
            <a:cxnSpLocks/>
          </p:cNvCxnSpPr>
          <p:nvPr/>
        </p:nvCxnSpPr>
        <p:spPr>
          <a:xfrm>
            <a:off x="4945578" y="582143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EC93355-1EB8-4BD9-8FC6-46C0BC172F86}"/>
              </a:ext>
            </a:extLst>
          </p:cNvPr>
          <p:cNvCxnSpPr>
            <a:cxnSpLocks/>
          </p:cNvCxnSpPr>
          <p:nvPr/>
        </p:nvCxnSpPr>
        <p:spPr>
          <a:xfrm>
            <a:off x="4964530" y="582143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D0664E1D-D6E7-42CB-AE6F-99959D9F8860}"/>
              </a:ext>
            </a:extLst>
          </p:cNvPr>
          <p:cNvSpPr txBox="1"/>
          <p:nvPr/>
        </p:nvSpPr>
        <p:spPr>
          <a:xfrm>
            <a:off x="4945949" y="532112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80A3CB1B-DDBC-4C55-BE31-8135F574B6FC}"/>
              </a:ext>
            </a:extLst>
          </p:cNvPr>
          <p:cNvSpPr txBox="1"/>
          <p:nvPr/>
        </p:nvSpPr>
        <p:spPr>
          <a:xfrm>
            <a:off x="5368955" y="532112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0404962A-823E-4EFA-A7CD-BFC2E6F05D3C}"/>
              </a:ext>
            </a:extLst>
          </p:cNvPr>
          <p:cNvSpPr txBox="1"/>
          <p:nvPr/>
        </p:nvSpPr>
        <p:spPr>
          <a:xfrm>
            <a:off x="5243568" y="5796605"/>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B7DC3436-43AE-4BF0-BFF8-8628AFBEDBEC}"/>
              </a:ext>
            </a:extLst>
          </p:cNvPr>
          <p:cNvSpPr txBox="1"/>
          <p:nvPr/>
        </p:nvSpPr>
        <p:spPr>
          <a:xfrm>
            <a:off x="5768148" y="538849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p</a:t>
            </a:r>
          </a:p>
        </p:txBody>
      </p:sp>
    </p:spTree>
    <p:extLst>
      <p:ext uri="{BB962C8B-B14F-4D97-AF65-F5344CB8AC3E}">
        <p14:creationId xmlns:p14="http://schemas.microsoft.com/office/powerpoint/2010/main" val="2154178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fad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fade">
                                      <p:cBhvr>
                                        <p:cTn id="62" dur="500"/>
                                        <p:tgtEl>
                                          <p:spTgt spid="2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fade">
                                      <p:cBhvr>
                                        <p:cTn id="77" dur="500"/>
                                        <p:tgtEl>
                                          <p:spTgt spid="2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7"/>
                                        </p:tgtEl>
                                        <p:attrNameLst>
                                          <p:attrName>style.visibility</p:attrName>
                                        </p:attrNameLst>
                                      </p:cBhvr>
                                      <p:to>
                                        <p:strVal val="visible"/>
                                      </p:to>
                                    </p:set>
                                    <p:animEffect transition="in" filter="fade">
                                      <p:cBhvr>
                                        <p:cTn id="80" dur="500"/>
                                        <p:tgtEl>
                                          <p:spTgt spid="27"/>
                                        </p:tgtEl>
                                      </p:cBhvr>
                                    </p:animEffect>
                                  </p:childTnLst>
                                </p:cTn>
                              </p:par>
                              <p:par>
                                <p:cTn id="81" presetID="10" presetClass="entr" presetSubtype="0" fill="hold" nodeType="with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par>
                                <p:cTn id="84" presetID="10" presetClass="entr" presetSubtype="0" fill="hold"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fade">
                                      <p:cBhvr>
                                        <p:cTn id="91" dur="500"/>
                                        <p:tgtEl>
                                          <p:spTgt spid="30"/>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fade">
                                      <p:cBhvr>
                                        <p:cTn id="101" dur="500"/>
                                        <p:tgtEl>
                                          <p:spTgt spid="3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fade">
                                      <p:cBhvr>
                                        <p:cTn id="111" dur="500"/>
                                        <p:tgtEl>
                                          <p:spTgt spid="2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15"/>
                                        </p:tgtEl>
                                        <p:attrNameLst>
                                          <p:attrName>style.visibility</p:attrName>
                                        </p:attrNameLst>
                                      </p:cBhvr>
                                      <p:to>
                                        <p:strVal val="visible"/>
                                      </p:to>
                                    </p:set>
                                    <p:animEffect transition="in" filter="fade">
                                      <p:cBhvr>
                                        <p:cTn id="116" dur="500"/>
                                        <p:tgtEl>
                                          <p:spTgt spid="15"/>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fade">
                                      <p:cBhvr>
                                        <p:cTn id="119" dur="500"/>
                                        <p:tgtEl>
                                          <p:spTgt spid="16"/>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17"/>
                                        </p:tgtEl>
                                        <p:attrNameLst>
                                          <p:attrName>style.visibility</p:attrName>
                                        </p:attrNameLst>
                                      </p:cBhvr>
                                      <p:to>
                                        <p:strVal val="visible"/>
                                      </p:to>
                                    </p:set>
                                    <p:animEffect transition="in" filter="fade">
                                      <p:cBhvr>
                                        <p:cTn id="122" dur="500"/>
                                        <p:tgtEl>
                                          <p:spTgt spid="17"/>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4"/>
                                        </p:tgtEl>
                                        <p:attrNameLst>
                                          <p:attrName>style.visibility</p:attrName>
                                        </p:attrNameLst>
                                      </p:cBhvr>
                                      <p:to>
                                        <p:strVal val="visible"/>
                                      </p:to>
                                    </p:set>
                                    <p:animEffect transition="in" filter="fade">
                                      <p:cBhvr>
                                        <p:cTn id="127" dur="500"/>
                                        <p:tgtEl>
                                          <p:spTgt spid="2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5"/>
                                        </p:tgtEl>
                                        <p:attrNameLst>
                                          <p:attrName>style.visibility</p:attrName>
                                        </p:attrNameLst>
                                      </p:cBhvr>
                                      <p:to>
                                        <p:strVal val="visible"/>
                                      </p:to>
                                    </p:set>
                                    <p:animEffect transition="in" filter="fade">
                                      <p:cBhvr>
                                        <p:cTn id="13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animBg="1"/>
      <p:bldP spid="10" grpId="0" animBg="1"/>
      <p:bldP spid="11" grpId="0"/>
      <p:bldP spid="12" grpId="0"/>
      <p:bldP spid="13" grpId="0"/>
      <p:bldP spid="14" grpId="0"/>
      <p:bldP spid="15" grpId="0"/>
      <p:bldP spid="16" grpId="0"/>
      <p:bldP spid="17" grpId="0"/>
      <p:bldP spid="4" grpId="0" animBg="1"/>
      <p:bldP spid="19" grpId="0"/>
      <p:bldP spid="20" grpId="0"/>
      <p:bldP spid="21" grpId="0"/>
      <p:bldP spid="22" grpId="0"/>
      <p:bldP spid="23" grpId="0"/>
      <p:bldP spid="24" grpId="0"/>
      <p:bldP spid="25" grpId="0"/>
      <p:bldP spid="26" grpId="0"/>
      <p:bldP spid="27" grpId="0"/>
      <p:bldP spid="30" grpId="0"/>
      <p:bldP spid="31" grpId="0"/>
      <p:bldP spid="32" grpId="0"/>
      <p:bldP spid="33"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1 is both a square number and a cube number.</a:t>
            </a:r>
          </a:p>
          <a:p>
            <a:r>
              <a:rPr lang="en-US" sz="3200" b="1" dirty="0"/>
              <a:t>4 is a square number, but not a cube number.</a:t>
            </a:r>
          </a:p>
          <a:p>
            <a:r>
              <a:rPr lang="en-US" sz="3200" b="1" dirty="0"/>
              <a:t>What is the next number that is both a square number and a cube number?</a:t>
            </a:r>
          </a:p>
        </p:txBody>
      </p:sp>
      <p:sp>
        <p:nvSpPr>
          <p:cNvPr id="4" name="Rectangle 3">
            <a:extLst>
              <a:ext uri="{FF2B5EF4-FFF2-40B4-BE49-F238E27FC236}">
                <a16:creationId xmlns:a16="http://schemas.microsoft.com/office/drawing/2014/main" id="{B6BB4B44-8873-4391-B13E-92398BAAD048}"/>
              </a:ext>
            </a:extLst>
          </p:cNvPr>
          <p:cNvSpPr/>
          <p:nvPr/>
        </p:nvSpPr>
        <p:spPr>
          <a:xfrm>
            <a:off x="718759" y="2402388"/>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5" name="Rectangle 4">
            <a:extLst>
              <a:ext uri="{FF2B5EF4-FFF2-40B4-BE49-F238E27FC236}">
                <a16:creationId xmlns:a16="http://schemas.microsoft.com/office/drawing/2014/main" id="{F8755D8A-830D-458A-BFBA-CC6C98FF0471}"/>
              </a:ext>
            </a:extLst>
          </p:cNvPr>
          <p:cNvSpPr/>
          <p:nvPr/>
        </p:nvSpPr>
        <p:spPr>
          <a:xfrm>
            <a:off x="2490409" y="2402387"/>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6" name="Rectangle 5">
            <a:extLst>
              <a:ext uri="{FF2B5EF4-FFF2-40B4-BE49-F238E27FC236}">
                <a16:creationId xmlns:a16="http://schemas.microsoft.com/office/drawing/2014/main" id="{CFA4F7B2-8B98-4F65-8FD1-7ED9C60B3A88}"/>
              </a:ext>
            </a:extLst>
          </p:cNvPr>
          <p:cNvSpPr/>
          <p:nvPr/>
        </p:nvSpPr>
        <p:spPr>
          <a:xfrm>
            <a:off x="722283" y="2987162"/>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7" name="Rectangle 6">
            <a:extLst>
              <a:ext uri="{FF2B5EF4-FFF2-40B4-BE49-F238E27FC236}">
                <a16:creationId xmlns:a16="http://schemas.microsoft.com/office/drawing/2014/main" id="{3A959DDB-2DE9-4786-918F-62A7B6766A74}"/>
              </a:ext>
            </a:extLst>
          </p:cNvPr>
          <p:cNvSpPr/>
          <p:nvPr/>
        </p:nvSpPr>
        <p:spPr>
          <a:xfrm>
            <a:off x="2493933" y="2987161"/>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8" name="Rectangle 7">
            <a:extLst>
              <a:ext uri="{FF2B5EF4-FFF2-40B4-BE49-F238E27FC236}">
                <a16:creationId xmlns:a16="http://schemas.microsoft.com/office/drawing/2014/main" id="{C7DDAA77-DBAC-448C-BD7C-472AF6928F13}"/>
              </a:ext>
            </a:extLst>
          </p:cNvPr>
          <p:cNvSpPr/>
          <p:nvPr/>
        </p:nvSpPr>
        <p:spPr>
          <a:xfrm>
            <a:off x="718759" y="357193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x 4 = </a:t>
            </a:r>
          </a:p>
        </p:txBody>
      </p:sp>
      <p:sp>
        <p:nvSpPr>
          <p:cNvPr id="9" name="Rectangle 8">
            <a:extLst>
              <a:ext uri="{FF2B5EF4-FFF2-40B4-BE49-F238E27FC236}">
                <a16:creationId xmlns:a16="http://schemas.microsoft.com/office/drawing/2014/main" id="{64D51CAC-C2B8-4F10-93E0-0A20E3824452}"/>
              </a:ext>
            </a:extLst>
          </p:cNvPr>
          <p:cNvSpPr/>
          <p:nvPr/>
        </p:nvSpPr>
        <p:spPr>
          <a:xfrm>
            <a:off x="2490409" y="357193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0" name="Rectangle 9">
            <a:extLst>
              <a:ext uri="{FF2B5EF4-FFF2-40B4-BE49-F238E27FC236}">
                <a16:creationId xmlns:a16="http://schemas.microsoft.com/office/drawing/2014/main" id="{2883B6C5-5C78-42F7-8E7D-C756023788A8}"/>
              </a:ext>
            </a:extLst>
          </p:cNvPr>
          <p:cNvSpPr/>
          <p:nvPr/>
        </p:nvSpPr>
        <p:spPr>
          <a:xfrm>
            <a:off x="3481600" y="3561923"/>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x 8 = </a:t>
            </a:r>
          </a:p>
        </p:txBody>
      </p:sp>
      <p:sp>
        <p:nvSpPr>
          <p:cNvPr id="11" name="Rectangle 10">
            <a:extLst>
              <a:ext uri="{FF2B5EF4-FFF2-40B4-BE49-F238E27FC236}">
                <a16:creationId xmlns:a16="http://schemas.microsoft.com/office/drawing/2014/main" id="{A59E8380-30A8-4A64-ADAA-A1555372A207}"/>
              </a:ext>
            </a:extLst>
          </p:cNvPr>
          <p:cNvSpPr/>
          <p:nvPr/>
        </p:nvSpPr>
        <p:spPr>
          <a:xfrm>
            <a:off x="4630829" y="355992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2" name="Rectangle 11">
            <a:extLst>
              <a:ext uri="{FF2B5EF4-FFF2-40B4-BE49-F238E27FC236}">
                <a16:creationId xmlns:a16="http://schemas.microsoft.com/office/drawing/2014/main" id="{F5A9F6B1-3B15-4A31-9370-2C45855D5460}"/>
              </a:ext>
            </a:extLst>
          </p:cNvPr>
          <p:cNvSpPr/>
          <p:nvPr/>
        </p:nvSpPr>
        <p:spPr>
          <a:xfrm>
            <a:off x="1688337" y="1520218"/>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3" name="Rectangle 12">
            <a:extLst>
              <a:ext uri="{FF2B5EF4-FFF2-40B4-BE49-F238E27FC236}">
                <a16:creationId xmlns:a16="http://schemas.microsoft.com/office/drawing/2014/main" id="{C3A6186E-D3D3-4B23-9A8B-A6F54C18E0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25517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B0FB7F3-B75E-471F-82F4-F66BAD18EA10}"/>
              </a:ext>
            </a:extLst>
          </p:cNvPr>
          <p:cNvPicPr>
            <a:picLocks noChangeAspect="1"/>
          </p:cNvPicPr>
          <p:nvPr/>
        </p:nvPicPr>
        <p:blipFill>
          <a:blip r:embed="rId3"/>
          <a:stretch>
            <a:fillRect/>
          </a:stretch>
        </p:blipFill>
        <p:spPr>
          <a:xfrm>
            <a:off x="7952661" y="136480"/>
            <a:ext cx="4116507" cy="6061914"/>
          </a:xfrm>
          <a:prstGeom prst="rect">
            <a:avLst/>
          </a:prstGeom>
        </p:spPr>
      </p:pic>
      <p:sp>
        <p:nvSpPr>
          <p:cNvPr id="2" name="Rectangle 1">
            <a:extLst>
              <a:ext uri="{FF2B5EF4-FFF2-40B4-BE49-F238E27FC236}">
                <a16:creationId xmlns:a16="http://schemas.microsoft.com/office/drawing/2014/main" id="{D05B5101-4459-4361-972F-3AF76522B9E6}"/>
              </a:ext>
            </a:extLst>
          </p:cNvPr>
          <p:cNvSpPr/>
          <p:nvPr/>
        </p:nvSpPr>
        <p:spPr>
          <a:xfrm>
            <a:off x="103032" y="51516"/>
            <a:ext cx="8271803" cy="550920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shape on a grid. For each of the four sentences below, put a tick if it is true. Put a cross if it is not true.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1) </a:t>
            </a:r>
            <a:r>
              <a:rPr lang="en-US" sz="3200" b="1" dirty="0">
                <a:latin typeface="Calibri" panose="020F0502020204030204" pitchFamily="34" charset="0"/>
                <a:ea typeface="Times New Roman" panose="02020603050405020304" pitchFamily="18" charset="0"/>
                <a:cs typeface="Times New Roman" panose="02020603050405020304" pitchFamily="18" charset="0"/>
              </a:rPr>
              <a:t>The shape is a quadrilateral. </a:t>
            </a:r>
          </a:p>
          <a:p>
            <a:pPr marL="514350" lvl="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lvl="0">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The shape has 2 lines of symmetry. </a:t>
            </a:r>
          </a:p>
          <a:p>
            <a:pPr lvl="0">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The shape is a parallelogram.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 The shape has one right 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93EB256-B621-4C04-B37E-7CBB96FAC5E1}"/>
              </a:ext>
            </a:extLst>
          </p:cNvPr>
          <p:cNvSpPr/>
          <p:nvPr/>
        </p:nvSpPr>
        <p:spPr>
          <a:xfrm>
            <a:off x="5301501" y="189181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FB340538-E8AE-4F2F-B44A-4237E0C90EB5}"/>
              </a:ext>
            </a:extLst>
          </p:cNvPr>
          <p:cNvSpPr/>
          <p:nvPr/>
        </p:nvSpPr>
        <p:spPr>
          <a:xfrm>
            <a:off x="4426815" y="2379222"/>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4-sided shape</a:t>
            </a:r>
          </a:p>
        </p:txBody>
      </p:sp>
      <p:cxnSp>
        <p:nvCxnSpPr>
          <p:cNvPr id="6" name="Straight Connector 5">
            <a:extLst>
              <a:ext uri="{FF2B5EF4-FFF2-40B4-BE49-F238E27FC236}">
                <a16:creationId xmlns:a16="http://schemas.microsoft.com/office/drawing/2014/main" id="{8583963C-6F5A-43F6-9EF9-1D37CBA237B2}"/>
              </a:ext>
            </a:extLst>
          </p:cNvPr>
          <p:cNvCxnSpPr>
            <a:cxnSpLocks/>
          </p:cNvCxnSpPr>
          <p:nvPr/>
        </p:nvCxnSpPr>
        <p:spPr>
          <a:xfrm>
            <a:off x="10005570" y="468156"/>
            <a:ext cx="0" cy="4822215"/>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09B120F-4D71-4F2B-AD4C-4373AAC5E787}"/>
              </a:ext>
            </a:extLst>
          </p:cNvPr>
          <p:cNvCxnSpPr>
            <a:cxnSpLocks/>
          </p:cNvCxnSpPr>
          <p:nvPr/>
        </p:nvCxnSpPr>
        <p:spPr>
          <a:xfrm flipH="1">
            <a:off x="7883387" y="2184598"/>
            <a:ext cx="3825561" cy="0"/>
          </a:xfrm>
          <a:prstGeom prst="line">
            <a:avLst/>
          </a:prstGeom>
          <a:ln w="76200">
            <a:solidFill>
              <a:srgbClr val="FF0000"/>
            </a:solidFill>
            <a:prstDash val="lgDash"/>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4759663-050B-434B-8C0B-5D6E2F6428B6}"/>
              </a:ext>
            </a:extLst>
          </p:cNvPr>
          <p:cNvSpPr/>
          <p:nvPr/>
        </p:nvSpPr>
        <p:spPr>
          <a:xfrm>
            <a:off x="6425535" y="290244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6" name="Rectangle 15">
            <a:extLst>
              <a:ext uri="{FF2B5EF4-FFF2-40B4-BE49-F238E27FC236}">
                <a16:creationId xmlns:a16="http://schemas.microsoft.com/office/drawing/2014/main" id="{DC02B8BF-7BBC-42B1-9B06-45514445360B}"/>
              </a:ext>
            </a:extLst>
          </p:cNvPr>
          <p:cNvSpPr/>
          <p:nvPr/>
        </p:nvSpPr>
        <p:spPr>
          <a:xfrm>
            <a:off x="4517210" y="3403894"/>
            <a:ext cx="3566538" cy="523220"/>
          </a:xfrm>
          <a:prstGeom prst="rect">
            <a:avLst/>
          </a:prstGeom>
        </p:spPr>
        <p:txBody>
          <a:bodyPr wrap="square">
            <a:spAutoFit/>
          </a:bodyPr>
          <a:lstStyle/>
          <a:p>
            <a:r>
              <a:rPr lang="en-GB" sz="2800" b="1" dirty="0">
                <a:solidFill>
                  <a:srgbClr val="FF0000"/>
                </a:solidFill>
                <a:latin typeface="Calibri" panose="020F0502020204030204" pitchFamily="34" charset="0"/>
              </a:rPr>
              <a:t>1 line of symmetry</a:t>
            </a:r>
          </a:p>
        </p:txBody>
      </p:sp>
      <p:sp>
        <p:nvSpPr>
          <p:cNvPr id="17" name="Rectangle 16">
            <a:extLst>
              <a:ext uri="{FF2B5EF4-FFF2-40B4-BE49-F238E27FC236}">
                <a16:creationId xmlns:a16="http://schemas.microsoft.com/office/drawing/2014/main" id="{D346D031-0854-4BB0-84AC-A0142F96E272}"/>
              </a:ext>
            </a:extLst>
          </p:cNvPr>
          <p:cNvSpPr/>
          <p:nvPr/>
        </p:nvSpPr>
        <p:spPr>
          <a:xfrm>
            <a:off x="5462407" y="388984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8" name="Rectangle 17">
            <a:extLst>
              <a:ext uri="{FF2B5EF4-FFF2-40B4-BE49-F238E27FC236}">
                <a16:creationId xmlns:a16="http://schemas.microsoft.com/office/drawing/2014/main" id="{F3E09FE5-2B80-4C79-90D2-DC8BE370EA6F}"/>
              </a:ext>
            </a:extLst>
          </p:cNvPr>
          <p:cNvSpPr/>
          <p:nvPr/>
        </p:nvSpPr>
        <p:spPr>
          <a:xfrm>
            <a:off x="5538879" y="4413067"/>
            <a:ext cx="901813" cy="523220"/>
          </a:xfrm>
          <a:prstGeom prst="rect">
            <a:avLst/>
          </a:prstGeom>
        </p:spPr>
        <p:txBody>
          <a:bodyPr wrap="square">
            <a:spAutoFit/>
          </a:bodyPr>
          <a:lstStyle/>
          <a:p>
            <a:r>
              <a:rPr lang="en-GB" sz="2800" b="1" dirty="0">
                <a:solidFill>
                  <a:srgbClr val="FF0000"/>
                </a:solidFill>
                <a:latin typeface="Calibri" panose="020F0502020204030204" pitchFamily="34" charset="0"/>
              </a:rPr>
              <a:t>kite</a:t>
            </a:r>
          </a:p>
        </p:txBody>
      </p:sp>
      <p:sp>
        <p:nvSpPr>
          <p:cNvPr id="20" name="Rectangle 19">
            <a:extLst>
              <a:ext uri="{FF2B5EF4-FFF2-40B4-BE49-F238E27FC236}">
                <a16:creationId xmlns:a16="http://schemas.microsoft.com/office/drawing/2014/main" id="{60A25E70-5A01-4EFE-B722-ED9256C7BB76}"/>
              </a:ext>
            </a:extLst>
          </p:cNvPr>
          <p:cNvSpPr/>
          <p:nvPr/>
        </p:nvSpPr>
        <p:spPr>
          <a:xfrm>
            <a:off x="5651116" y="485851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4" name="Straight Connector 13">
            <a:extLst>
              <a:ext uri="{FF2B5EF4-FFF2-40B4-BE49-F238E27FC236}">
                <a16:creationId xmlns:a16="http://schemas.microsoft.com/office/drawing/2014/main" id="{429E481F-35FD-4B99-811A-F1E8FEC75D4F}"/>
              </a:ext>
            </a:extLst>
          </p:cNvPr>
          <p:cNvCxnSpPr>
            <a:cxnSpLocks/>
          </p:cNvCxnSpPr>
          <p:nvPr/>
        </p:nvCxnSpPr>
        <p:spPr>
          <a:xfrm flipV="1">
            <a:off x="9985256" y="944068"/>
            <a:ext cx="20592" cy="12553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2F61B96-DA51-4336-AD31-8FA4812DE57C}"/>
              </a:ext>
            </a:extLst>
          </p:cNvPr>
          <p:cNvCxnSpPr>
            <a:cxnSpLocks/>
          </p:cNvCxnSpPr>
          <p:nvPr/>
        </p:nvCxnSpPr>
        <p:spPr>
          <a:xfrm flipH="1">
            <a:off x="8745614" y="2189733"/>
            <a:ext cx="12602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62A3297-FAC9-43EF-9663-197D6ACCC1DA}"/>
              </a:ext>
            </a:extLst>
          </p:cNvPr>
          <p:cNvCxnSpPr>
            <a:cxnSpLocks/>
          </p:cNvCxnSpPr>
          <p:nvPr/>
        </p:nvCxnSpPr>
        <p:spPr>
          <a:xfrm flipH="1">
            <a:off x="9985256" y="2189733"/>
            <a:ext cx="128330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L-Shape 18">
            <a:extLst>
              <a:ext uri="{FF2B5EF4-FFF2-40B4-BE49-F238E27FC236}">
                <a16:creationId xmlns:a16="http://schemas.microsoft.com/office/drawing/2014/main" id="{3F4DE968-A2C6-4A10-8045-44B2F01FA833}"/>
              </a:ext>
            </a:extLst>
          </p:cNvPr>
          <p:cNvSpPr/>
          <p:nvPr/>
        </p:nvSpPr>
        <p:spPr>
          <a:xfrm rot="2621762" flipH="1">
            <a:off x="9809698" y="987357"/>
            <a:ext cx="349413" cy="35359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AED98E69-C4E4-4AB5-93C8-B4F83A409AD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27338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9"/>
                                        </p:tgtEl>
                                      </p:cBhvr>
                                    </p:animEffect>
                                    <p:set>
                                      <p:cBhvr>
                                        <p:cTn id="32" dur="1" fill="hold">
                                          <p:stCondLst>
                                            <p:cond delay="499"/>
                                          </p:stCondLst>
                                        </p:cTn>
                                        <p:tgtEl>
                                          <p:spTgt spid="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nodeType="with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14"/>
                                        </p:tgtEl>
                                      </p:cBhvr>
                                    </p:animEffect>
                                    <p:set>
                                      <p:cBhvr>
                                        <p:cTn id="65" dur="1" fill="hold">
                                          <p:stCondLst>
                                            <p:cond delay="499"/>
                                          </p:stCondLst>
                                        </p:cTn>
                                        <p:tgtEl>
                                          <p:spTgt spid="1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2"/>
                                        </p:tgtEl>
                                      </p:cBhvr>
                                    </p:animEffect>
                                    <p:set>
                                      <p:cBhvr>
                                        <p:cTn id="68" dur="1" fill="hold">
                                          <p:stCondLst>
                                            <p:cond delay="499"/>
                                          </p:stCondLst>
                                        </p:cTn>
                                        <p:tgtEl>
                                          <p:spTgt spid="2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14"/>
                                        </p:tgtEl>
                                        <p:attrNameLst>
                                          <p:attrName>style.visibility</p:attrName>
                                        </p:attrNameLst>
                                      </p:cBhvr>
                                      <p:to>
                                        <p:strVal val="visible"/>
                                      </p:to>
                                    </p:set>
                                    <p:animEffect transition="in" filter="fade">
                                      <p:cBhvr>
                                        <p:cTn id="73" dur="500"/>
                                        <p:tgtEl>
                                          <p:spTgt spid="14"/>
                                        </p:tgtEl>
                                      </p:cBhvr>
                                    </p:animEffect>
                                  </p:childTnLst>
                                </p:cTn>
                              </p:par>
                              <p:par>
                                <p:cTn id="74" presetID="10" presetClass="entr" presetSubtype="0" fill="hold" nodeType="withEffect">
                                  <p:stCondLst>
                                    <p:cond delay="0"/>
                                  </p:stCondLst>
                                  <p:childTnLst>
                                    <p:set>
                                      <p:cBhvr>
                                        <p:cTn id="75" dur="1" fill="hold">
                                          <p:stCondLst>
                                            <p:cond delay="0"/>
                                          </p:stCondLst>
                                        </p:cTn>
                                        <p:tgtEl>
                                          <p:spTgt spid="21"/>
                                        </p:tgtEl>
                                        <p:attrNameLst>
                                          <p:attrName>style.visibility</p:attrName>
                                        </p:attrNameLst>
                                      </p:cBhvr>
                                      <p:to>
                                        <p:strVal val="visible"/>
                                      </p:to>
                                    </p:set>
                                    <p:animEffect transition="in" filter="fade">
                                      <p:cBhvr>
                                        <p:cTn id="76" dur="500"/>
                                        <p:tgtEl>
                                          <p:spTgt spid="2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xit" presetSubtype="0" fill="hold" nodeType="clickEffect">
                                  <p:stCondLst>
                                    <p:cond delay="0"/>
                                  </p:stCondLst>
                                  <p:childTnLst>
                                    <p:animEffect transition="out" filter="fade">
                                      <p:cBhvr>
                                        <p:cTn id="80" dur="500"/>
                                        <p:tgtEl>
                                          <p:spTgt spid="14"/>
                                        </p:tgtEl>
                                      </p:cBhvr>
                                    </p:animEffect>
                                    <p:set>
                                      <p:cBhvr>
                                        <p:cTn id="81" dur="1" fill="hold">
                                          <p:stCondLst>
                                            <p:cond delay="499"/>
                                          </p:stCondLst>
                                        </p:cTn>
                                        <p:tgtEl>
                                          <p:spTgt spid="14"/>
                                        </p:tgtEl>
                                        <p:attrNameLst>
                                          <p:attrName>style.visibility</p:attrName>
                                        </p:attrNameLst>
                                      </p:cBhvr>
                                      <p:to>
                                        <p:strVal val="hidden"/>
                                      </p:to>
                                    </p:set>
                                  </p:childTnLst>
                                </p:cTn>
                              </p:par>
                              <p:par>
                                <p:cTn id="82" presetID="10" presetClass="exit" presetSubtype="0" fill="hold" nodeType="withEffect">
                                  <p:stCondLst>
                                    <p:cond delay="0"/>
                                  </p:stCondLst>
                                  <p:childTnLst>
                                    <p:animEffect transition="out" filter="fade">
                                      <p:cBhvr>
                                        <p:cTn id="83" dur="500"/>
                                        <p:tgtEl>
                                          <p:spTgt spid="21"/>
                                        </p:tgtEl>
                                      </p:cBhvr>
                                    </p:animEffect>
                                    <p:set>
                                      <p:cBhvr>
                                        <p:cTn id="84" dur="1" fill="hold">
                                          <p:stCondLst>
                                            <p:cond delay="499"/>
                                          </p:stCondLst>
                                        </p:cTn>
                                        <p:tgtEl>
                                          <p:spTgt spid="21"/>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9"/>
                                        </p:tgtEl>
                                        <p:attrNameLst>
                                          <p:attrName>style.visibility</p:attrName>
                                        </p:attrNameLst>
                                      </p:cBhvr>
                                      <p:to>
                                        <p:strVal val="visible"/>
                                      </p:to>
                                    </p:set>
                                    <p:animEffect transition="in" filter="fade">
                                      <p:cBhvr>
                                        <p:cTn id="89" dur="500"/>
                                        <p:tgtEl>
                                          <p:spTgt spid="1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5" grpId="0"/>
      <p:bldP spid="16" grpId="0"/>
      <p:bldP spid="17" grpId="0"/>
      <p:bldP spid="18" grpId="0"/>
      <p:bldP spid="20" grpId="0"/>
      <p:bldP spid="19"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graph shows the height of a balloon at different times.</a:t>
            </a:r>
          </a:p>
        </p:txBody>
      </p:sp>
      <p:pic>
        <p:nvPicPr>
          <p:cNvPr id="3" name="Picture 2">
            <a:extLst>
              <a:ext uri="{FF2B5EF4-FFF2-40B4-BE49-F238E27FC236}">
                <a16:creationId xmlns:a16="http://schemas.microsoft.com/office/drawing/2014/main" id="{AD3B4949-24EF-4BD1-84AF-BA183484017A}"/>
              </a:ext>
            </a:extLst>
          </p:cNvPr>
          <p:cNvPicPr>
            <a:picLocks noChangeAspect="1"/>
          </p:cNvPicPr>
          <p:nvPr/>
        </p:nvPicPr>
        <p:blipFill>
          <a:blip r:embed="rId3"/>
          <a:stretch>
            <a:fillRect/>
          </a:stretch>
        </p:blipFill>
        <p:spPr>
          <a:xfrm>
            <a:off x="199592" y="634775"/>
            <a:ext cx="6311320" cy="4639974"/>
          </a:xfrm>
          <a:prstGeom prst="rect">
            <a:avLst/>
          </a:prstGeom>
        </p:spPr>
      </p:pic>
      <p:sp>
        <p:nvSpPr>
          <p:cNvPr id="5" name="Rectangle 4">
            <a:extLst>
              <a:ext uri="{FF2B5EF4-FFF2-40B4-BE49-F238E27FC236}">
                <a16:creationId xmlns:a16="http://schemas.microsoft.com/office/drawing/2014/main" id="{8756C7B6-AA46-4D39-B679-25C4047E31D7}"/>
              </a:ext>
            </a:extLst>
          </p:cNvPr>
          <p:cNvSpPr/>
          <p:nvPr/>
        </p:nvSpPr>
        <p:spPr>
          <a:xfrm>
            <a:off x="6510912" y="634775"/>
            <a:ext cx="5481496" cy="1077218"/>
          </a:xfrm>
          <a:prstGeom prst="rect">
            <a:avLst/>
          </a:prstGeom>
        </p:spPr>
        <p:txBody>
          <a:bodyPr wrap="square">
            <a:spAutoFit/>
          </a:bodyPr>
          <a:lstStyle/>
          <a:p>
            <a:r>
              <a:rPr lang="en-US" sz="3200" b="1" dirty="0"/>
              <a:t>From the graph, find the height of the balloon at 50 seconds.</a:t>
            </a:r>
          </a:p>
        </p:txBody>
      </p:sp>
      <p:cxnSp>
        <p:nvCxnSpPr>
          <p:cNvPr id="6" name="Straight Connector 5">
            <a:extLst>
              <a:ext uri="{FF2B5EF4-FFF2-40B4-BE49-F238E27FC236}">
                <a16:creationId xmlns:a16="http://schemas.microsoft.com/office/drawing/2014/main" id="{98B334F8-4A4A-4FC5-B97A-646501CCE0F9}"/>
              </a:ext>
            </a:extLst>
          </p:cNvPr>
          <p:cNvCxnSpPr>
            <a:cxnSpLocks/>
          </p:cNvCxnSpPr>
          <p:nvPr/>
        </p:nvCxnSpPr>
        <p:spPr>
          <a:xfrm flipV="1">
            <a:off x="4489739" y="2008909"/>
            <a:ext cx="0" cy="27432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5B64C72-B9EE-4F20-8E5C-3086C176DEAF}"/>
              </a:ext>
            </a:extLst>
          </p:cNvPr>
          <p:cNvCxnSpPr>
            <a:cxnSpLocks/>
          </p:cNvCxnSpPr>
          <p:nvPr/>
        </p:nvCxnSpPr>
        <p:spPr>
          <a:xfrm>
            <a:off x="1690688" y="2008150"/>
            <a:ext cx="279905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5FD2864-34E6-48F2-971B-B008137335C9}"/>
              </a:ext>
            </a:extLst>
          </p:cNvPr>
          <p:cNvSpPr txBox="1"/>
          <p:nvPr/>
        </p:nvSpPr>
        <p:spPr>
          <a:xfrm>
            <a:off x="6939115" y="1664308"/>
            <a:ext cx="2897612" cy="584775"/>
          </a:xfrm>
          <a:prstGeom prst="rect">
            <a:avLst/>
          </a:prstGeom>
          <a:noFill/>
        </p:spPr>
        <p:txBody>
          <a:bodyPr wrap="square" rtlCol="0">
            <a:spAutoFit/>
          </a:bodyPr>
          <a:lstStyle/>
          <a:p>
            <a:r>
              <a:rPr lang="en-GB" sz="3200" b="1" dirty="0">
                <a:solidFill>
                  <a:srgbClr val="FF0000"/>
                </a:solidFill>
              </a:rPr>
              <a:t>46 metres</a:t>
            </a:r>
          </a:p>
        </p:txBody>
      </p:sp>
      <p:sp>
        <p:nvSpPr>
          <p:cNvPr id="15" name="TextBox 14">
            <a:extLst>
              <a:ext uri="{FF2B5EF4-FFF2-40B4-BE49-F238E27FC236}">
                <a16:creationId xmlns:a16="http://schemas.microsoft.com/office/drawing/2014/main" id="{D9552920-8272-4EFA-B68E-63C632EB76A6}"/>
              </a:ext>
            </a:extLst>
          </p:cNvPr>
          <p:cNvSpPr txBox="1"/>
          <p:nvPr/>
        </p:nvSpPr>
        <p:spPr>
          <a:xfrm>
            <a:off x="6939115" y="2426055"/>
            <a:ext cx="4698702" cy="461665"/>
          </a:xfrm>
          <a:prstGeom prst="rect">
            <a:avLst/>
          </a:prstGeom>
          <a:noFill/>
        </p:spPr>
        <p:txBody>
          <a:bodyPr wrap="square" rtlCol="0">
            <a:spAutoFit/>
          </a:bodyPr>
          <a:lstStyle/>
          <a:p>
            <a:r>
              <a:rPr lang="en-GB" sz="2400" b="1" dirty="0">
                <a:solidFill>
                  <a:srgbClr val="FF0000"/>
                </a:solidFill>
              </a:rPr>
              <a:t>47 metres also gets you the mark</a:t>
            </a:r>
          </a:p>
        </p:txBody>
      </p:sp>
    </p:spTree>
    <p:extLst>
      <p:ext uri="{BB962C8B-B14F-4D97-AF65-F5344CB8AC3E}">
        <p14:creationId xmlns:p14="http://schemas.microsoft.com/office/powerpoint/2010/main" val="2491245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graph shows the height of a balloon at different times.</a:t>
            </a:r>
          </a:p>
        </p:txBody>
      </p:sp>
      <p:pic>
        <p:nvPicPr>
          <p:cNvPr id="3" name="Picture 2">
            <a:extLst>
              <a:ext uri="{FF2B5EF4-FFF2-40B4-BE49-F238E27FC236}">
                <a16:creationId xmlns:a16="http://schemas.microsoft.com/office/drawing/2014/main" id="{AD3B4949-24EF-4BD1-84AF-BA183484017A}"/>
              </a:ext>
            </a:extLst>
          </p:cNvPr>
          <p:cNvPicPr>
            <a:picLocks noChangeAspect="1"/>
          </p:cNvPicPr>
          <p:nvPr/>
        </p:nvPicPr>
        <p:blipFill>
          <a:blip r:embed="rId3"/>
          <a:stretch>
            <a:fillRect/>
          </a:stretch>
        </p:blipFill>
        <p:spPr>
          <a:xfrm>
            <a:off x="199592" y="634775"/>
            <a:ext cx="6311320" cy="4639974"/>
          </a:xfrm>
          <a:prstGeom prst="rect">
            <a:avLst/>
          </a:prstGeom>
        </p:spPr>
      </p:pic>
      <p:sp>
        <p:nvSpPr>
          <p:cNvPr id="5" name="Rectangle 4">
            <a:extLst>
              <a:ext uri="{FF2B5EF4-FFF2-40B4-BE49-F238E27FC236}">
                <a16:creationId xmlns:a16="http://schemas.microsoft.com/office/drawing/2014/main" id="{8756C7B6-AA46-4D39-B679-25C4047E31D7}"/>
              </a:ext>
            </a:extLst>
          </p:cNvPr>
          <p:cNvSpPr/>
          <p:nvPr/>
        </p:nvSpPr>
        <p:spPr>
          <a:xfrm>
            <a:off x="6510912" y="634775"/>
            <a:ext cx="5481496" cy="1569660"/>
          </a:xfrm>
          <a:prstGeom prst="rect">
            <a:avLst/>
          </a:prstGeom>
        </p:spPr>
        <p:txBody>
          <a:bodyPr wrap="square">
            <a:spAutoFit/>
          </a:bodyPr>
          <a:lstStyle/>
          <a:p>
            <a:r>
              <a:rPr lang="en-US" sz="3200" b="1" dirty="0"/>
              <a:t>Use the graph to find how long it took the balloon to rise from 30 </a:t>
            </a:r>
            <a:r>
              <a:rPr lang="en-US" sz="3200" b="1" dirty="0" err="1"/>
              <a:t>metres</a:t>
            </a:r>
            <a:r>
              <a:rPr lang="en-US" sz="3200" b="1" dirty="0"/>
              <a:t> to 60 </a:t>
            </a:r>
            <a:r>
              <a:rPr lang="en-US" sz="3200" b="1" dirty="0" err="1"/>
              <a:t>metres</a:t>
            </a:r>
            <a:r>
              <a:rPr lang="en-US" sz="3200" b="1" dirty="0"/>
              <a:t>.</a:t>
            </a:r>
          </a:p>
        </p:txBody>
      </p:sp>
      <p:cxnSp>
        <p:nvCxnSpPr>
          <p:cNvPr id="6" name="Straight Connector 5">
            <a:extLst>
              <a:ext uri="{FF2B5EF4-FFF2-40B4-BE49-F238E27FC236}">
                <a16:creationId xmlns:a16="http://schemas.microsoft.com/office/drawing/2014/main" id="{E54040DE-DE60-422C-964D-0444E070F206}"/>
              </a:ext>
            </a:extLst>
          </p:cNvPr>
          <p:cNvCxnSpPr>
            <a:cxnSpLocks/>
          </p:cNvCxnSpPr>
          <p:nvPr/>
        </p:nvCxnSpPr>
        <p:spPr>
          <a:xfrm>
            <a:off x="1524433" y="2929584"/>
            <a:ext cx="156342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2C1FA5F-53AC-4A82-88E2-D544951A3D2F}"/>
              </a:ext>
            </a:extLst>
          </p:cNvPr>
          <p:cNvCxnSpPr>
            <a:cxnSpLocks/>
          </p:cNvCxnSpPr>
          <p:nvPr/>
        </p:nvCxnSpPr>
        <p:spPr>
          <a:xfrm flipV="1">
            <a:off x="3087858" y="2929584"/>
            <a:ext cx="0" cy="18463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5126421-354F-48EE-A178-04519291C4C2}"/>
              </a:ext>
            </a:extLst>
          </p:cNvPr>
          <p:cNvCxnSpPr>
            <a:cxnSpLocks/>
          </p:cNvCxnSpPr>
          <p:nvPr/>
        </p:nvCxnSpPr>
        <p:spPr>
          <a:xfrm>
            <a:off x="1524433" y="1247208"/>
            <a:ext cx="46552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A25CF42-9BD3-4636-8BD9-144EFB3B1AE2}"/>
              </a:ext>
            </a:extLst>
          </p:cNvPr>
          <p:cNvCxnSpPr>
            <a:cxnSpLocks/>
          </p:cNvCxnSpPr>
          <p:nvPr/>
        </p:nvCxnSpPr>
        <p:spPr>
          <a:xfrm flipV="1">
            <a:off x="6174705" y="1247208"/>
            <a:ext cx="0" cy="35287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F962FDA-E13E-4923-AFD2-B030A1B97C0B}"/>
              </a:ext>
            </a:extLst>
          </p:cNvPr>
          <p:cNvSpPr txBox="1"/>
          <p:nvPr/>
        </p:nvSpPr>
        <p:spPr>
          <a:xfrm>
            <a:off x="7138709" y="2298642"/>
            <a:ext cx="2897612" cy="584775"/>
          </a:xfrm>
          <a:prstGeom prst="rect">
            <a:avLst/>
          </a:prstGeom>
          <a:noFill/>
        </p:spPr>
        <p:txBody>
          <a:bodyPr wrap="square" rtlCol="0">
            <a:spAutoFit/>
          </a:bodyPr>
          <a:lstStyle/>
          <a:p>
            <a:r>
              <a:rPr lang="en-GB" sz="3200" b="1" dirty="0">
                <a:solidFill>
                  <a:srgbClr val="FF0000"/>
                </a:solidFill>
              </a:rPr>
              <a:t>80 – 25 = </a:t>
            </a:r>
          </a:p>
        </p:txBody>
      </p:sp>
      <p:sp>
        <p:nvSpPr>
          <p:cNvPr id="16" name="TextBox 15">
            <a:extLst>
              <a:ext uri="{FF2B5EF4-FFF2-40B4-BE49-F238E27FC236}">
                <a16:creationId xmlns:a16="http://schemas.microsoft.com/office/drawing/2014/main" id="{A7D3D07E-306E-427A-85A0-E528396BC42D}"/>
              </a:ext>
            </a:extLst>
          </p:cNvPr>
          <p:cNvSpPr txBox="1"/>
          <p:nvPr/>
        </p:nvSpPr>
        <p:spPr>
          <a:xfrm>
            <a:off x="8769202" y="2298642"/>
            <a:ext cx="3081418" cy="584775"/>
          </a:xfrm>
          <a:prstGeom prst="rect">
            <a:avLst/>
          </a:prstGeom>
          <a:noFill/>
        </p:spPr>
        <p:txBody>
          <a:bodyPr wrap="square" rtlCol="0">
            <a:spAutoFit/>
          </a:bodyPr>
          <a:lstStyle/>
          <a:p>
            <a:r>
              <a:rPr lang="en-GB" sz="3200" b="1" dirty="0">
                <a:solidFill>
                  <a:srgbClr val="FF0000"/>
                </a:solidFill>
              </a:rPr>
              <a:t>55 seconds</a:t>
            </a:r>
          </a:p>
        </p:txBody>
      </p:sp>
    </p:spTree>
    <p:extLst>
      <p:ext uri="{BB962C8B-B14F-4D97-AF65-F5344CB8AC3E}">
        <p14:creationId xmlns:p14="http://schemas.microsoft.com/office/powerpoint/2010/main" val="107269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pattern on a grid.</a:t>
            </a:r>
          </a:p>
          <a:p>
            <a:r>
              <a:rPr lang="en-US" sz="3200" b="1" dirty="0"/>
              <a:t>What percentage of the grid is shaded?</a:t>
            </a:r>
          </a:p>
        </p:txBody>
      </p:sp>
      <p:pic>
        <p:nvPicPr>
          <p:cNvPr id="3" name="Picture 2">
            <a:extLst>
              <a:ext uri="{FF2B5EF4-FFF2-40B4-BE49-F238E27FC236}">
                <a16:creationId xmlns:a16="http://schemas.microsoft.com/office/drawing/2014/main" id="{934C7B71-17BD-406C-9C11-684E45FBEC8E}"/>
              </a:ext>
            </a:extLst>
          </p:cNvPr>
          <p:cNvPicPr>
            <a:picLocks noChangeAspect="1"/>
          </p:cNvPicPr>
          <p:nvPr/>
        </p:nvPicPr>
        <p:blipFill>
          <a:blip r:embed="rId3"/>
          <a:stretch>
            <a:fillRect/>
          </a:stretch>
        </p:blipFill>
        <p:spPr>
          <a:xfrm>
            <a:off x="437718" y="1203418"/>
            <a:ext cx="3619160" cy="3605213"/>
          </a:xfrm>
          <a:prstGeom prst="rect">
            <a:avLst/>
          </a:prstGeom>
        </p:spPr>
      </p:pic>
      <p:sp>
        <p:nvSpPr>
          <p:cNvPr id="5" name="Rectangle 4">
            <a:extLst>
              <a:ext uri="{FF2B5EF4-FFF2-40B4-BE49-F238E27FC236}">
                <a16:creationId xmlns:a16="http://schemas.microsoft.com/office/drawing/2014/main" id="{B89A5FDC-27B0-478C-9E03-5ECA7549AFD7}"/>
              </a:ext>
            </a:extLst>
          </p:cNvPr>
          <p:cNvSpPr/>
          <p:nvPr/>
        </p:nvSpPr>
        <p:spPr>
          <a:xfrm>
            <a:off x="4257697" y="1911136"/>
            <a:ext cx="3676605"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pieces shaded</a:t>
            </a:r>
          </a:p>
          <a:p>
            <a:r>
              <a:rPr lang="en-GB" sz="3200" b="1" dirty="0">
                <a:solidFill>
                  <a:srgbClr val="FF0000"/>
                </a:solidFill>
                <a:latin typeface="Calibri" panose="020F0502020204030204" pitchFamily="34" charset="0"/>
                <a:ea typeface="Cambria Math" panose="02040503050406030204" pitchFamily="18" charset="0"/>
              </a:rPr>
              <a:t>25 pieces altogether</a:t>
            </a:r>
          </a:p>
        </p:txBody>
      </p:sp>
      <p:cxnSp>
        <p:nvCxnSpPr>
          <p:cNvPr id="6" name="Straight Connector 5">
            <a:extLst>
              <a:ext uri="{FF2B5EF4-FFF2-40B4-BE49-F238E27FC236}">
                <a16:creationId xmlns:a16="http://schemas.microsoft.com/office/drawing/2014/main" id="{6B74DC3E-D5A9-4454-B942-CC047780F465}"/>
              </a:ext>
            </a:extLst>
          </p:cNvPr>
          <p:cNvCxnSpPr>
            <a:cxnSpLocks/>
          </p:cNvCxnSpPr>
          <p:nvPr/>
        </p:nvCxnSpPr>
        <p:spPr>
          <a:xfrm>
            <a:off x="8048924" y="2410031"/>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BF5373E1-F89B-45AB-A33E-FA8FAC8B9A94}"/>
              </a:ext>
            </a:extLst>
          </p:cNvPr>
          <p:cNvSpPr txBox="1"/>
          <p:nvPr/>
        </p:nvSpPr>
        <p:spPr>
          <a:xfrm>
            <a:off x="8014558" y="1881074"/>
            <a:ext cx="1058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8" name="TextBox 7">
            <a:extLst>
              <a:ext uri="{FF2B5EF4-FFF2-40B4-BE49-F238E27FC236}">
                <a16:creationId xmlns:a16="http://schemas.microsoft.com/office/drawing/2014/main" id="{A386AFF3-ACD5-4AAC-9C04-91DBBC6FACB4}"/>
              </a:ext>
            </a:extLst>
          </p:cNvPr>
          <p:cNvSpPr txBox="1"/>
          <p:nvPr/>
        </p:nvSpPr>
        <p:spPr>
          <a:xfrm>
            <a:off x="8013697" y="2357412"/>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nvGrpSpPr>
          <p:cNvPr id="9" name="Group 8">
            <a:extLst>
              <a:ext uri="{FF2B5EF4-FFF2-40B4-BE49-F238E27FC236}">
                <a16:creationId xmlns:a16="http://schemas.microsoft.com/office/drawing/2014/main" id="{D0711A2D-7B6B-4C46-A22E-B1A62AF2488C}"/>
              </a:ext>
            </a:extLst>
          </p:cNvPr>
          <p:cNvGrpSpPr/>
          <p:nvPr/>
        </p:nvGrpSpPr>
        <p:grpSpPr>
          <a:xfrm>
            <a:off x="8981263" y="2083405"/>
            <a:ext cx="1935982" cy="871118"/>
            <a:chOff x="1784535" y="2849562"/>
            <a:chExt cx="1935982" cy="871118"/>
          </a:xfrm>
        </p:grpSpPr>
        <p:cxnSp>
          <p:nvCxnSpPr>
            <p:cNvPr id="11" name="Straight Connector 10">
              <a:extLst>
                <a:ext uri="{FF2B5EF4-FFF2-40B4-BE49-F238E27FC236}">
                  <a16:creationId xmlns:a16="http://schemas.microsoft.com/office/drawing/2014/main" id="{F86F6D39-EE73-406A-ABE5-C1F032B49282}"/>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34CFC406-31A2-40B0-98A4-16895A29E0DE}"/>
                </a:ext>
              </a:extLst>
            </p:cNvPr>
            <p:cNvSpPr txBox="1"/>
            <p:nvPr/>
          </p:nvSpPr>
          <p:spPr>
            <a:xfrm>
              <a:off x="2211057" y="3089738"/>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5" name="TextBox 14">
              <a:extLst>
                <a:ext uri="{FF2B5EF4-FFF2-40B4-BE49-F238E27FC236}">
                  <a16:creationId xmlns:a16="http://schemas.microsoft.com/office/drawing/2014/main" id="{BA4E7440-82A0-4995-AFB7-14AACA757EAB}"/>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6" name="Arc 15">
            <a:extLst>
              <a:ext uri="{FF2B5EF4-FFF2-40B4-BE49-F238E27FC236}">
                <a16:creationId xmlns:a16="http://schemas.microsoft.com/office/drawing/2014/main" id="{D7B56B8F-692D-4E5A-8EF5-F8D938471758}"/>
              </a:ext>
            </a:extLst>
          </p:cNvPr>
          <p:cNvSpPr/>
          <p:nvPr/>
        </p:nvSpPr>
        <p:spPr>
          <a:xfrm rot="16200000">
            <a:off x="8924076" y="1135161"/>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459101BB-1C74-4777-BB4E-C3507DB09369}"/>
              </a:ext>
            </a:extLst>
          </p:cNvPr>
          <p:cNvSpPr/>
          <p:nvPr/>
        </p:nvSpPr>
        <p:spPr>
          <a:xfrm rot="5400000">
            <a:off x="8918123" y="2068233"/>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77920ECC-C6CE-4F50-9F86-B0EDACB5155F}"/>
              </a:ext>
            </a:extLst>
          </p:cNvPr>
          <p:cNvSpPr txBox="1"/>
          <p:nvPr/>
        </p:nvSpPr>
        <p:spPr>
          <a:xfrm>
            <a:off x="9071043" y="283141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93148CB9-EFC5-4EEC-B120-61F0D9AF5360}"/>
              </a:ext>
            </a:extLst>
          </p:cNvPr>
          <p:cNvSpPr txBox="1"/>
          <p:nvPr/>
        </p:nvSpPr>
        <p:spPr>
          <a:xfrm>
            <a:off x="9061892" y="1537102"/>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92D33DC3-002B-40FE-8093-A54740749DB8}"/>
              </a:ext>
            </a:extLst>
          </p:cNvPr>
          <p:cNvSpPr txBox="1"/>
          <p:nvPr/>
        </p:nvSpPr>
        <p:spPr>
          <a:xfrm>
            <a:off x="9642194" y="1891042"/>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21" name="TextBox 20">
            <a:extLst>
              <a:ext uri="{FF2B5EF4-FFF2-40B4-BE49-F238E27FC236}">
                <a16:creationId xmlns:a16="http://schemas.microsoft.com/office/drawing/2014/main" id="{7E7CC257-DE26-4BB4-918E-239D7E4621B5}"/>
              </a:ext>
            </a:extLst>
          </p:cNvPr>
          <p:cNvSpPr txBox="1"/>
          <p:nvPr/>
        </p:nvSpPr>
        <p:spPr>
          <a:xfrm>
            <a:off x="6780806" y="548703"/>
            <a:ext cx="4136439" cy="584775"/>
          </a:xfrm>
          <a:prstGeom prst="rect">
            <a:avLst/>
          </a:prstGeom>
          <a:noFill/>
        </p:spPr>
        <p:txBody>
          <a:bodyPr wrap="square" rtlCol="0">
            <a:spAutoFit/>
          </a:bodyPr>
          <a:lstStyle/>
          <a:p>
            <a:r>
              <a:rPr lang="en-GB" sz="3200" b="1" dirty="0">
                <a:solidFill>
                  <a:srgbClr val="FF0000"/>
                </a:solidFill>
              </a:rPr>
              <a:t>40% is shaded</a:t>
            </a:r>
          </a:p>
        </p:txBody>
      </p:sp>
    </p:spTree>
    <p:extLst>
      <p:ext uri="{BB962C8B-B14F-4D97-AF65-F5344CB8AC3E}">
        <p14:creationId xmlns:p14="http://schemas.microsoft.com/office/powerpoint/2010/main" val="4207698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6" grpId="0" animBg="1"/>
      <p:bldP spid="17" grpId="0" animBg="1"/>
      <p:bldP spid="18" grpId="0"/>
      <p:bldP spid="19" grpId="0"/>
      <p:bldP spid="20" grpId="0"/>
      <p:bldP spid="21" grpId="0"/>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8957EB5-7F38-4EEF-B5D1-1EFAC211D808}"/>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B5079904-BD99-447E-885E-E87496AB9C41}"/>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9C62A8D-D821-40E8-9886-A3566DC4424A}"/>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969FC0F-0B99-4B55-BD2B-15FD6597FD0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48244D5-3709-4016-8DFB-8E782367E295}"/>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76F9928-E838-4496-9B3D-BA024BFA4B09}"/>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F2963D9-4E61-4EE1-8BFF-85CA22DE3B2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C5789B-5BEC-4FA7-AFD4-796DB93398B6}"/>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48956B7-4DAB-4CAB-BEEC-FD3395AE12C7}"/>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4C60D5F-56EC-4D9A-838E-E2B2FF2AA269}"/>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0118967-8223-4185-9E42-5569697F98B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F6B3C6C-F511-4747-9F96-D5A884EA7314}"/>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D4F64E1-3501-48BE-A569-084093DAB521}"/>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24143B5-9E92-4AE3-BD7A-E836D63A7105}"/>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5EB48A-5374-410B-925A-0826CDD6E822}"/>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8CE6C73-4365-46E7-874D-63DEF53A44BA}"/>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059B7-FDF4-46D3-92E5-060CDDE2B053}"/>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2279F7B-7763-4455-ACFB-996D0D28EF53}"/>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8402973-52AA-4883-9CBB-627CD48A72D3}"/>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481759D-5F39-4ECF-BB50-B71B5F8B5FC3}"/>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C5B923C-3640-4EC8-A85E-35C71127209B}"/>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2A8FB00-53FD-42F2-B567-9800FD7AC2CA}"/>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6EBDC18-0EDA-42AC-9BBA-64B42DA433F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F5430DF-8D12-49B9-A671-313E96023E37}"/>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CC8CB85-762D-4856-9C6F-6CEFBA280CF3}"/>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6E7D91BF-DEAB-4425-8229-9DD58CE7F67E}"/>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C032F7-DDBA-4DC0-8586-041731590AD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149B2988-8AD4-4718-BFB5-E4C8A5F6670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01E92B7-D203-4C6F-AD05-710150686501}"/>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A2233FFF-3889-4BBD-A9B3-F7C0A0D9AEA5}"/>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97A3ACD-AD57-476E-9BC0-92C28D412FD5}"/>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CB5E272-FA62-411E-827F-DA8EC4AE0686}"/>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11FD033-9AEE-4546-977D-93E74D29281F}"/>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4A712A6-A684-4760-AAAD-207567303769}"/>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28C695C-BEDC-4C24-A4E3-85BA4DE17AFF}"/>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CE7B368-28AE-4328-8FDF-B126FFD0C474}"/>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C4E6825-4491-4305-A253-4CB5295CCB28}"/>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B546084-068C-4B8B-B732-4D0D8EB1743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AF2B22E-4D7C-4BDD-884A-715AC2889AC9}"/>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67A74DC9-7506-40C4-BD24-5EFFB9D70FF1}"/>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9E0871D-4FFA-49AE-B7F6-81119FC615A1}"/>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8B78CEA-F0E0-4329-8F3A-7DA7844FDF08}"/>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E1002FDE-32FC-4976-8096-76E0BEF867EF}"/>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5337F6A-2A01-4626-9FF7-FA42975A8F23}"/>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86B9EF8D-5DD3-478A-A191-18FB57A40A85}"/>
              </a:ext>
            </a:extLst>
          </p:cNvPr>
          <p:cNvSpPr/>
          <p:nvPr/>
        </p:nvSpPr>
        <p:spPr>
          <a:xfrm>
            <a:off x="56123" y="50000"/>
            <a:ext cx="12079318" cy="2985433"/>
          </a:xfrm>
          <a:prstGeom prst="rect">
            <a:avLst/>
          </a:prstGeom>
          <a:solidFill>
            <a:schemeClr val="bg1"/>
          </a:solidFill>
        </p:spPr>
        <p:txBody>
          <a:bodyPr wrap="square">
            <a:spAutoFit/>
          </a:bodyPr>
          <a:lstStyle/>
          <a:p>
            <a:r>
              <a:rPr lang="en-US" sz="3200" b="1" dirty="0"/>
              <a:t>Tick the two weights which are the </a:t>
            </a:r>
            <a:r>
              <a:rPr lang="en-US" sz="3200" b="1" u="sng" dirty="0"/>
              <a:t>same</a:t>
            </a:r>
            <a:r>
              <a:rPr lang="en-US" sz="3200" b="1" dirty="0"/>
              <a:t>. </a:t>
            </a:r>
          </a:p>
          <a:p>
            <a:endParaRPr lang="en-US" sz="3200" b="1" dirty="0"/>
          </a:p>
          <a:p>
            <a:r>
              <a:rPr lang="en-US" sz="3200" dirty="0"/>
              <a:t>      1.5 kilograms               1 kilogram 50 grams              15 kilograms</a:t>
            </a:r>
          </a:p>
          <a:p>
            <a:endParaRPr lang="en-US" sz="3200" dirty="0"/>
          </a:p>
          <a:p>
            <a:r>
              <a:rPr lang="en-US" sz="3200" dirty="0"/>
              <a:t>                                 150 grams                   1500 grams</a:t>
            </a:r>
          </a:p>
          <a:p>
            <a:endParaRPr lang="en-US" sz="2800" dirty="0"/>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97374648-2FA3-40EF-AB82-6197128FB683}"/>
              </a:ext>
            </a:extLst>
          </p:cNvPr>
          <p:cNvSpPr/>
          <p:nvPr/>
        </p:nvSpPr>
        <p:spPr>
          <a:xfrm>
            <a:off x="2774178" y="91678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9" name="Rectangle 48">
            <a:extLst>
              <a:ext uri="{FF2B5EF4-FFF2-40B4-BE49-F238E27FC236}">
                <a16:creationId xmlns:a16="http://schemas.microsoft.com/office/drawing/2014/main" id="{3340898E-DBB7-4195-8989-27A5DB06F7A3}"/>
              </a:ext>
            </a:extLst>
          </p:cNvPr>
          <p:cNvSpPr/>
          <p:nvPr/>
        </p:nvSpPr>
        <p:spPr>
          <a:xfrm>
            <a:off x="8443300" y="193198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1" name="Rectangle 50">
            <a:extLst>
              <a:ext uri="{FF2B5EF4-FFF2-40B4-BE49-F238E27FC236}">
                <a16:creationId xmlns:a16="http://schemas.microsoft.com/office/drawing/2014/main" id="{64B88B1B-105C-4A80-BE1B-36FFB5866674}"/>
              </a:ext>
            </a:extLst>
          </p:cNvPr>
          <p:cNvSpPr/>
          <p:nvPr/>
        </p:nvSpPr>
        <p:spPr>
          <a:xfrm>
            <a:off x="1166292" y="1429367"/>
            <a:ext cx="119960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1500 g</a:t>
            </a:r>
          </a:p>
        </p:txBody>
      </p:sp>
      <p:sp>
        <p:nvSpPr>
          <p:cNvPr id="52" name="Rectangle 51">
            <a:extLst>
              <a:ext uri="{FF2B5EF4-FFF2-40B4-BE49-F238E27FC236}">
                <a16:creationId xmlns:a16="http://schemas.microsoft.com/office/drawing/2014/main" id="{9A7ED289-D1AE-4A0C-90FE-2C56AA92A224}"/>
              </a:ext>
            </a:extLst>
          </p:cNvPr>
          <p:cNvSpPr/>
          <p:nvPr/>
        </p:nvSpPr>
        <p:spPr>
          <a:xfrm>
            <a:off x="5481601" y="1456597"/>
            <a:ext cx="119960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1050 g</a:t>
            </a:r>
          </a:p>
        </p:txBody>
      </p:sp>
      <p:sp>
        <p:nvSpPr>
          <p:cNvPr id="53" name="Rectangle 52">
            <a:extLst>
              <a:ext uri="{FF2B5EF4-FFF2-40B4-BE49-F238E27FC236}">
                <a16:creationId xmlns:a16="http://schemas.microsoft.com/office/drawing/2014/main" id="{AA4AC810-5638-4C8E-A6EB-87AD94A4B268}"/>
              </a:ext>
            </a:extLst>
          </p:cNvPr>
          <p:cNvSpPr/>
          <p:nvPr/>
        </p:nvSpPr>
        <p:spPr>
          <a:xfrm>
            <a:off x="9351563" y="1459762"/>
            <a:ext cx="146667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15000 g</a:t>
            </a:r>
          </a:p>
        </p:txBody>
      </p:sp>
    </p:spTree>
    <p:extLst>
      <p:ext uri="{BB962C8B-B14F-4D97-AF65-F5344CB8AC3E}">
        <p14:creationId xmlns:p14="http://schemas.microsoft.com/office/powerpoint/2010/main" val="1224810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3"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8A21_files/image002.jpg">
            <a:extLst>
              <a:ext uri="{FF2B5EF4-FFF2-40B4-BE49-F238E27FC236}">
                <a16:creationId xmlns:a16="http://schemas.microsoft.com/office/drawing/2014/main" id="{02734DC0-1C65-4093-B046-E9F557D33B7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651" y="24065"/>
            <a:ext cx="7982857" cy="6806639"/>
          </a:xfrm>
          <a:prstGeom prst="rect">
            <a:avLst/>
          </a:prstGeom>
          <a:noFill/>
          <a:ln>
            <a:noFill/>
          </a:ln>
        </p:spPr>
      </p:pic>
      <p:sp>
        <p:nvSpPr>
          <p:cNvPr id="3" name="Rectangle 2">
            <a:extLst>
              <a:ext uri="{FF2B5EF4-FFF2-40B4-BE49-F238E27FC236}">
                <a16:creationId xmlns:a16="http://schemas.microsoft.com/office/drawing/2014/main" id="{2EE53C6A-2158-4B3F-BEC8-C7944D14B658}"/>
              </a:ext>
            </a:extLst>
          </p:cNvPr>
          <p:cNvSpPr/>
          <p:nvPr/>
        </p:nvSpPr>
        <p:spPr>
          <a:xfrm>
            <a:off x="3995847" y="50000"/>
            <a:ext cx="767298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an isosceles triangle.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in the missing co-ordinate.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AF9E9E71-009C-4912-A417-74079DF748DC}"/>
              </a:ext>
            </a:extLst>
          </p:cNvPr>
          <p:cNvSpPr/>
          <p:nvPr/>
        </p:nvSpPr>
        <p:spPr>
          <a:xfrm>
            <a:off x="2275600" y="521440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1D860060-AEC9-408E-B228-EF9B4FC90BDF}"/>
              </a:ext>
            </a:extLst>
          </p:cNvPr>
          <p:cNvSpPr/>
          <p:nvPr/>
        </p:nvSpPr>
        <p:spPr>
          <a:xfrm>
            <a:off x="6684090" y="353401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0728D18-3272-4629-AB15-B35F17B5DAC2}"/>
              </a:ext>
            </a:extLst>
          </p:cNvPr>
          <p:cNvSpPr/>
          <p:nvPr/>
        </p:nvSpPr>
        <p:spPr>
          <a:xfrm>
            <a:off x="895748" y="5033546"/>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a:t>
            </a:r>
          </a:p>
        </p:txBody>
      </p:sp>
      <p:sp>
        <p:nvSpPr>
          <p:cNvPr id="7" name="Rectangle 6">
            <a:extLst>
              <a:ext uri="{FF2B5EF4-FFF2-40B4-BE49-F238E27FC236}">
                <a16:creationId xmlns:a16="http://schemas.microsoft.com/office/drawing/2014/main" id="{DAE7C89D-BB4E-4C3C-8CFB-164BEAB406B3}"/>
              </a:ext>
            </a:extLst>
          </p:cNvPr>
          <p:cNvSpPr/>
          <p:nvPr/>
        </p:nvSpPr>
        <p:spPr>
          <a:xfrm>
            <a:off x="685712" y="3353155"/>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18</a:t>
            </a:r>
          </a:p>
        </p:txBody>
      </p:sp>
      <p:cxnSp>
        <p:nvCxnSpPr>
          <p:cNvPr id="8" name="Straight Arrow Connector 7">
            <a:extLst>
              <a:ext uri="{FF2B5EF4-FFF2-40B4-BE49-F238E27FC236}">
                <a16:creationId xmlns:a16="http://schemas.microsoft.com/office/drawing/2014/main" id="{5C7E9E36-EB23-4AA1-AE75-92ADA75F237D}"/>
              </a:ext>
            </a:extLst>
          </p:cNvPr>
          <p:cNvCxnSpPr>
            <a:cxnSpLocks/>
          </p:cNvCxnSpPr>
          <p:nvPr/>
        </p:nvCxnSpPr>
        <p:spPr>
          <a:xfrm>
            <a:off x="1476674" y="3617763"/>
            <a:ext cx="0" cy="1708337"/>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75D378C-6375-4ACB-9615-AFE9CE689D48}"/>
              </a:ext>
            </a:extLst>
          </p:cNvPr>
          <p:cNvSpPr/>
          <p:nvPr/>
        </p:nvSpPr>
        <p:spPr>
          <a:xfrm>
            <a:off x="895748" y="4279660"/>
            <a:ext cx="682341"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2" name="Rectangle 11">
            <a:extLst>
              <a:ext uri="{FF2B5EF4-FFF2-40B4-BE49-F238E27FC236}">
                <a16:creationId xmlns:a16="http://schemas.microsoft.com/office/drawing/2014/main" id="{1C3E1726-667C-4AF6-9E1E-2C87D5103E95}"/>
              </a:ext>
            </a:extLst>
          </p:cNvPr>
          <p:cNvSpPr/>
          <p:nvPr/>
        </p:nvSpPr>
        <p:spPr>
          <a:xfrm>
            <a:off x="889402" y="2599102"/>
            <a:ext cx="682341"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3" name="Oval 12">
            <a:extLst>
              <a:ext uri="{FF2B5EF4-FFF2-40B4-BE49-F238E27FC236}">
                <a16:creationId xmlns:a16="http://schemas.microsoft.com/office/drawing/2014/main" id="{D9F8104B-53F5-447F-8498-16C9FB3A69F7}"/>
              </a:ext>
            </a:extLst>
          </p:cNvPr>
          <p:cNvSpPr/>
          <p:nvPr/>
        </p:nvSpPr>
        <p:spPr>
          <a:xfrm>
            <a:off x="2275600" y="193720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E4A8D398-F811-42A2-8ED3-8FD61D849C41}"/>
              </a:ext>
            </a:extLst>
          </p:cNvPr>
          <p:cNvSpPr/>
          <p:nvPr/>
        </p:nvSpPr>
        <p:spPr>
          <a:xfrm>
            <a:off x="751121" y="1815682"/>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28</a:t>
            </a:r>
          </a:p>
        </p:txBody>
      </p:sp>
      <p:sp>
        <p:nvSpPr>
          <p:cNvPr id="17" name="Rectangle 16">
            <a:extLst>
              <a:ext uri="{FF2B5EF4-FFF2-40B4-BE49-F238E27FC236}">
                <a16:creationId xmlns:a16="http://schemas.microsoft.com/office/drawing/2014/main" id="{39C6F05E-DD9D-4ADF-9F74-07BDA91B1799}"/>
              </a:ext>
            </a:extLst>
          </p:cNvPr>
          <p:cNvSpPr/>
          <p:nvPr/>
        </p:nvSpPr>
        <p:spPr>
          <a:xfrm>
            <a:off x="2620816" y="1277401"/>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28</a:t>
            </a:r>
          </a:p>
        </p:txBody>
      </p:sp>
      <p:cxnSp>
        <p:nvCxnSpPr>
          <p:cNvPr id="11" name="Straight Arrow Connector 10">
            <a:extLst>
              <a:ext uri="{FF2B5EF4-FFF2-40B4-BE49-F238E27FC236}">
                <a16:creationId xmlns:a16="http://schemas.microsoft.com/office/drawing/2014/main" id="{2AFDF152-60DC-489D-B2AF-44359C261302}"/>
              </a:ext>
            </a:extLst>
          </p:cNvPr>
          <p:cNvCxnSpPr>
            <a:cxnSpLocks/>
          </p:cNvCxnSpPr>
          <p:nvPr/>
        </p:nvCxnSpPr>
        <p:spPr>
          <a:xfrm flipH="1">
            <a:off x="1470328" y="2008538"/>
            <a:ext cx="6346" cy="1579494"/>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781827E8-124C-4B40-9901-0D8D10EC934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59345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3.33333E-6 4.44444E-6 L -0.07474 4.44444E-6 " pathEditMode="relative" rAng="0" ptsTypes="AA">
                                      <p:cBhvr>
                                        <p:cTn id="11" dur="2000" fill="hold"/>
                                        <p:tgtEl>
                                          <p:spTgt spid="4"/>
                                        </p:tgtEl>
                                        <p:attrNameLst>
                                          <p:attrName>ppt_x</p:attrName>
                                          <p:attrName>ppt_y</p:attrName>
                                        </p:attrNameLst>
                                      </p:cBhvr>
                                      <p:rCtr x="-3737" y="0"/>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1.875E-6 3.33333E-6 L -0.4362 -0.00625 " pathEditMode="relative" rAng="0" ptsTypes="AA">
                                      <p:cBhvr>
                                        <p:cTn id="25" dur="2000" fill="hold"/>
                                        <p:tgtEl>
                                          <p:spTgt spid="5"/>
                                        </p:tgtEl>
                                        <p:attrNameLst>
                                          <p:attrName>ppt_x</p:attrName>
                                          <p:attrName>ppt_y</p:attrName>
                                        </p:attrNameLst>
                                      </p:cBhvr>
                                      <p:rCtr x="-21810" y="-324"/>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1"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grpId="0" nodeType="clickEffect">
                                  <p:stCondLst>
                                    <p:cond delay="0"/>
                                  </p:stCondLst>
                                  <p:childTnLst>
                                    <p:animMotion origin="layout" path="M -3.33333E-6 3.7037E-6 L -0.07513 -0.00232 " pathEditMode="relative" rAng="0" ptsTypes="AA">
                                      <p:cBhvr>
                                        <p:cTn id="39" dur="2000" fill="hold"/>
                                        <p:tgtEl>
                                          <p:spTgt spid="13"/>
                                        </p:tgtEl>
                                        <p:attrNameLst>
                                          <p:attrName>ppt_x</p:attrName>
                                          <p:attrName>ppt_y</p:attrName>
                                        </p:attrNameLst>
                                      </p:cBhvr>
                                      <p:rCtr x="-3763" y="-116"/>
                                    </p:animMotion>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fade">
                                      <p:cBhvr>
                                        <p:cTn id="44" dur="500"/>
                                        <p:tgtEl>
                                          <p:spTgt spid="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500"/>
                                        <p:tgtEl>
                                          <p:spTgt spid="1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fade">
                                      <p:cBhvr>
                                        <p:cTn id="60" dur="500"/>
                                        <p:tgtEl>
                                          <p:spTgt spid="1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fade">
                                      <p:cBhvr>
                                        <p:cTn id="6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p:bldP spid="7" grpId="0"/>
      <p:bldP spid="9" grpId="0"/>
      <p:bldP spid="12" grpId="0"/>
      <p:bldP spid="13" grpId="0" animBg="1"/>
      <p:bldP spid="13" grpId="1" animBg="1"/>
      <p:bldP spid="16" grpId="0"/>
      <p:bldP spid="17"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86B18837-FD5F-4FAA-95D5-F3B84E55E66B}"/>
              </a:ext>
            </a:extLst>
          </p:cNvPr>
          <p:cNvSpPr/>
          <p:nvPr/>
        </p:nvSpPr>
        <p:spPr>
          <a:xfrm>
            <a:off x="56123" y="50000"/>
            <a:ext cx="11676531" cy="584775"/>
          </a:xfrm>
          <a:prstGeom prst="rect">
            <a:avLst/>
          </a:prstGeom>
        </p:spPr>
        <p:txBody>
          <a:bodyPr wrap="square">
            <a:spAutoFit/>
          </a:bodyPr>
          <a:lstStyle/>
          <a:p>
            <a:r>
              <a:rPr lang="en-US" sz="3200" b="1" dirty="0"/>
              <a:t>Complete the reflection of this pattern in the mirror line. </a:t>
            </a:r>
          </a:p>
        </p:txBody>
      </p:sp>
      <p:pic>
        <p:nvPicPr>
          <p:cNvPr id="2" name="Picture 1">
            <a:extLst>
              <a:ext uri="{FF2B5EF4-FFF2-40B4-BE49-F238E27FC236}">
                <a16:creationId xmlns:a16="http://schemas.microsoft.com/office/drawing/2014/main" id="{DCE42CDC-3B4C-4E40-9B7B-1A5F951AC06E}"/>
              </a:ext>
            </a:extLst>
          </p:cNvPr>
          <p:cNvPicPr>
            <a:picLocks noChangeAspect="1"/>
          </p:cNvPicPr>
          <p:nvPr/>
        </p:nvPicPr>
        <p:blipFill>
          <a:blip r:embed="rId3"/>
          <a:stretch>
            <a:fillRect/>
          </a:stretch>
        </p:blipFill>
        <p:spPr>
          <a:xfrm>
            <a:off x="2671762" y="566737"/>
            <a:ext cx="6848475" cy="5724525"/>
          </a:xfrm>
          <a:prstGeom prst="rect">
            <a:avLst/>
          </a:prstGeom>
        </p:spPr>
      </p:pic>
      <p:sp>
        <p:nvSpPr>
          <p:cNvPr id="3" name="Oval 2">
            <a:extLst>
              <a:ext uri="{FF2B5EF4-FFF2-40B4-BE49-F238E27FC236}">
                <a16:creationId xmlns:a16="http://schemas.microsoft.com/office/drawing/2014/main" id="{74290D1A-EAE6-4A6A-8ED6-433FE396C232}"/>
              </a:ext>
            </a:extLst>
          </p:cNvPr>
          <p:cNvSpPr/>
          <p:nvPr/>
        </p:nvSpPr>
        <p:spPr>
          <a:xfrm>
            <a:off x="4638331" y="1776685"/>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4E2788B0-77BA-446B-B1AB-908811054D6A}"/>
              </a:ext>
            </a:extLst>
          </p:cNvPr>
          <p:cNvSpPr/>
          <p:nvPr/>
        </p:nvSpPr>
        <p:spPr>
          <a:xfrm>
            <a:off x="6859460" y="1776685"/>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ADB2E21-4275-437C-9441-7B8B24C3C6C0}"/>
              </a:ext>
            </a:extLst>
          </p:cNvPr>
          <p:cNvSpPr/>
          <p:nvPr/>
        </p:nvSpPr>
        <p:spPr>
          <a:xfrm>
            <a:off x="3366265" y="2495468"/>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0C9C6D02-71C5-4827-A797-87AE39CF7D81}"/>
              </a:ext>
            </a:extLst>
          </p:cNvPr>
          <p:cNvSpPr/>
          <p:nvPr/>
        </p:nvSpPr>
        <p:spPr>
          <a:xfrm>
            <a:off x="8102218" y="2477883"/>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C4C9170-37B9-40F8-B1CA-C004BE8BCD11}"/>
              </a:ext>
            </a:extLst>
          </p:cNvPr>
          <p:cNvSpPr/>
          <p:nvPr/>
        </p:nvSpPr>
        <p:spPr>
          <a:xfrm>
            <a:off x="3998629" y="3588263"/>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1CD540BE-0D2A-4972-91E7-6BEB9C9C7B20}"/>
              </a:ext>
            </a:extLst>
          </p:cNvPr>
          <p:cNvSpPr/>
          <p:nvPr/>
        </p:nvSpPr>
        <p:spPr>
          <a:xfrm>
            <a:off x="7497949" y="3575754"/>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A1C83ED-676D-451D-9DC1-E24132975D26}"/>
              </a:ext>
            </a:extLst>
          </p:cNvPr>
          <p:cNvSpPr/>
          <p:nvPr/>
        </p:nvSpPr>
        <p:spPr>
          <a:xfrm>
            <a:off x="5264409" y="4299971"/>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1F2F2B6A-1D6D-429F-8173-0FC81EA1486D}"/>
              </a:ext>
            </a:extLst>
          </p:cNvPr>
          <p:cNvSpPr/>
          <p:nvPr/>
        </p:nvSpPr>
        <p:spPr>
          <a:xfrm>
            <a:off x="6232169" y="4297972"/>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30522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9" grpId="0" animBg="1"/>
      <p:bldP spid="10" grpId="0" animBg="1"/>
      <p:bldP spid="11" grpId="0" animBg="1"/>
      <p:bldP spid="12" grpId="0"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Here are four number cards. </a:t>
            </a:r>
          </a:p>
          <a:p>
            <a:endParaRPr lang="en-US" sz="3200" b="1" dirty="0"/>
          </a:p>
          <a:p>
            <a:endParaRPr lang="en-US" sz="3200" b="1" dirty="0"/>
          </a:p>
          <a:p>
            <a:endParaRPr lang="en-US" sz="3200" b="1" dirty="0"/>
          </a:p>
          <a:p>
            <a:r>
              <a:rPr lang="en-US" sz="3200" b="1" dirty="0"/>
              <a:t>Which two number cards are factors of 42? </a:t>
            </a:r>
          </a:p>
        </p:txBody>
      </p:sp>
      <p:pic>
        <p:nvPicPr>
          <p:cNvPr id="3" name="Picture 2">
            <a:extLst>
              <a:ext uri="{FF2B5EF4-FFF2-40B4-BE49-F238E27FC236}">
                <a16:creationId xmlns:a16="http://schemas.microsoft.com/office/drawing/2014/main" id="{820E8CA3-5C92-431C-8DFD-6F40F578FB06}"/>
              </a:ext>
            </a:extLst>
          </p:cNvPr>
          <p:cNvPicPr>
            <a:picLocks noChangeAspect="1"/>
          </p:cNvPicPr>
          <p:nvPr/>
        </p:nvPicPr>
        <p:blipFill>
          <a:blip r:embed="rId3"/>
          <a:stretch>
            <a:fillRect/>
          </a:stretch>
        </p:blipFill>
        <p:spPr>
          <a:xfrm>
            <a:off x="665019" y="627970"/>
            <a:ext cx="9050792" cy="1367083"/>
          </a:xfrm>
          <a:prstGeom prst="rect">
            <a:avLst/>
          </a:prstGeom>
        </p:spPr>
      </p:pic>
      <p:pic>
        <p:nvPicPr>
          <p:cNvPr id="4" name="Picture 3">
            <a:extLst>
              <a:ext uri="{FF2B5EF4-FFF2-40B4-BE49-F238E27FC236}">
                <a16:creationId xmlns:a16="http://schemas.microsoft.com/office/drawing/2014/main" id="{025A7EB7-5608-4896-92B8-B575FA79E878}"/>
              </a:ext>
            </a:extLst>
          </p:cNvPr>
          <p:cNvPicPr>
            <a:picLocks noChangeAspect="1"/>
          </p:cNvPicPr>
          <p:nvPr/>
        </p:nvPicPr>
        <p:blipFill>
          <a:blip r:embed="rId4"/>
          <a:stretch>
            <a:fillRect/>
          </a:stretch>
        </p:blipFill>
        <p:spPr>
          <a:xfrm>
            <a:off x="1266392" y="2739584"/>
            <a:ext cx="3797089" cy="1378831"/>
          </a:xfrm>
          <a:prstGeom prst="rect">
            <a:avLst/>
          </a:prstGeom>
        </p:spPr>
      </p:pic>
      <p:sp>
        <p:nvSpPr>
          <p:cNvPr id="6" name="TextBox 5">
            <a:extLst>
              <a:ext uri="{FF2B5EF4-FFF2-40B4-BE49-F238E27FC236}">
                <a16:creationId xmlns:a16="http://schemas.microsoft.com/office/drawing/2014/main" id="{6FF7FB20-8C3B-4A6F-89D1-63CCB55E46D3}"/>
              </a:ext>
            </a:extLst>
          </p:cNvPr>
          <p:cNvSpPr txBox="1"/>
          <p:nvPr/>
        </p:nvSpPr>
        <p:spPr>
          <a:xfrm>
            <a:off x="1515619" y="3095943"/>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DE54DB39-A44E-490C-A16D-32FAED4990CA}"/>
              </a:ext>
            </a:extLst>
          </p:cNvPr>
          <p:cNvSpPr txBox="1"/>
          <p:nvPr/>
        </p:nvSpPr>
        <p:spPr>
          <a:xfrm>
            <a:off x="4375719" y="3113528"/>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26F2E91F-2582-498D-B0AB-55D7D663A855}"/>
              </a:ext>
            </a:extLst>
          </p:cNvPr>
          <p:cNvSpPr txBox="1"/>
          <p:nvPr/>
        </p:nvSpPr>
        <p:spPr>
          <a:xfrm>
            <a:off x="1266392" y="491846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9" name="TextBox 8">
            <a:extLst>
              <a:ext uri="{FF2B5EF4-FFF2-40B4-BE49-F238E27FC236}">
                <a16:creationId xmlns:a16="http://schemas.microsoft.com/office/drawing/2014/main" id="{23585766-A2C5-44C9-AD97-F0665CD451CA}"/>
              </a:ext>
            </a:extLst>
          </p:cNvPr>
          <p:cNvSpPr txBox="1"/>
          <p:nvPr/>
        </p:nvSpPr>
        <p:spPr>
          <a:xfrm>
            <a:off x="791775" y="49315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48E3E250-F2F3-4090-8ACF-B57DD34BD39A}"/>
              </a:ext>
            </a:extLst>
          </p:cNvPr>
          <p:cNvCxnSpPr>
            <a:cxnSpLocks/>
          </p:cNvCxnSpPr>
          <p:nvPr/>
        </p:nvCxnSpPr>
        <p:spPr>
          <a:xfrm>
            <a:off x="1266392" y="498108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DD7189E-E7AF-4EC4-A52A-CD98F0A42653}"/>
              </a:ext>
            </a:extLst>
          </p:cNvPr>
          <p:cNvCxnSpPr>
            <a:cxnSpLocks/>
          </p:cNvCxnSpPr>
          <p:nvPr/>
        </p:nvCxnSpPr>
        <p:spPr>
          <a:xfrm>
            <a:off x="1285344" y="498108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7D1C8D2-2B29-4007-AC84-FF438E614E01}"/>
              </a:ext>
            </a:extLst>
          </p:cNvPr>
          <p:cNvSpPr txBox="1"/>
          <p:nvPr/>
        </p:nvSpPr>
        <p:spPr>
          <a:xfrm>
            <a:off x="1266763" y="44807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C8947707-ECB4-4E16-AA83-A0447BBDCCA2}"/>
              </a:ext>
            </a:extLst>
          </p:cNvPr>
          <p:cNvSpPr txBox="1"/>
          <p:nvPr/>
        </p:nvSpPr>
        <p:spPr>
          <a:xfrm>
            <a:off x="1689769" y="44807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B45090DD-0270-4265-A53E-A66311524AF3}"/>
              </a:ext>
            </a:extLst>
          </p:cNvPr>
          <p:cNvSpPr txBox="1"/>
          <p:nvPr/>
        </p:nvSpPr>
        <p:spPr>
          <a:xfrm>
            <a:off x="1564382" y="4956259"/>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90968A1-00CE-4B16-97BE-015F870724C6}"/>
              </a:ext>
            </a:extLst>
          </p:cNvPr>
          <p:cNvSpPr txBox="1"/>
          <p:nvPr/>
        </p:nvSpPr>
        <p:spPr>
          <a:xfrm>
            <a:off x="4152017" y="4480778"/>
            <a:ext cx="41347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7 = 42</a:t>
            </a:r>
          </a:p>
        </p:txBody>
      </p:sp>
      <p:sp>
        <p:nvSpPr>
          <p:cNvPr id="17" name="TextBox 16">
            <a:extLst>
              <a:ext uri="{FF2B5EF4-FFF2-40B4-BE49-F238E27FC236}">
                <a16:creationId xmlns:a16="http://schemas.microsoft.com/office/drawing/2014/main" id="{4ABD1835-2DE3-47E1-8253-C0093A88BD90}"/>
              </a:ext>
            </a:extLst>
          </p:cNvPr>
          <p:cNvSpPr txBox="1"/>
          <p:nvPr/>
        </p:nvSpPr>
        <p:spPr>
          <a:xfrm>
            <a:off x="4152017" y="5111720"/>
            <a:ext cx="41347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42 ÷ 7 = 6</a:t>
            </a:r>
          </a:p>
        </p:txBody>
      </p:sp>
    </p:spTree>
    <p:extLst>
      <p:ext uri="{BB962C8B-B14F-4D97-AF65-F5344CB8AC3E}">
        <p14:creationId xmlns:p14="http://schemas.microsoft.com/office/powerpoint/2010/main" val="3568095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fade">
                                      <p:cBhvr>
                                        <p:cTn id="5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2" grpId="0"/>
      <p:bldP spid="13" grpId="0"/>
      <p:bldP spid="14" grpId="0"/>
      <p:bldP spid="16" grpId="0"/>
      <p:bldP spid="17"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shop sells packs of sweets.</a:t>
            </a:r>
          </a:p>
          <a:p>
            <a:r>
              <a:rPr lang="en-US" sz="3200" b="1" dirty="0"/>
              <a:t>Each pack has one red sweet and two green sweets.</a:t>
            </a:r>
          </a:p>
          <a:p>
            <a:r>
              <a:rPr lang="en-US" sz="3200" b="1" dirty="0"/>
              <a:t>Sam buys some packs so he has 4 red sweets.</a:t>
            </a:r>
          </a:p>
          <a:p>
            <a:r>
              <a:rPr lang="en-US" sz="3200" b="1" dirty="0"/>
              <a:t>How many green sweets does he have?</a:t>
            </a:r>
          </a:p>
        </p:txBody>
      </p:sp>
      <p:pic>
        <p:nvPicPr>
          <p:cNvPr id="61442" name="Picture 2">
            <a:extLst>
              <a:ext uri="{FF2B5EF4-FFF2-40B4-BE49-F238E27FC236}">
                <a16:creationId xmlns:a16="http://schemas.microsoft.com/office/drawing/2014/main" id="{102CB2DE-5940-4BFE-99A7-AAF3AE62A2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18465" y="300977"/>
            <a:ext cx="2209800"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7ED79C2-BA7F-4B39-AE8E-29595188E449}"/>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red</a:t>
            </a:r>
          </a:p>
        </p:txBody>
      </p:sp>
      <p:sp>
        <p:nvSpPr>
          <p:cNvPr id="6" name="Rectangle 5">
            <a:extLst>
              <a:ext uri="{FF2B5EF4-FFF2-40B4-BE49-F238E27FC236}">
                <a16:creationId xmlns:a16="http://schemas.microsoft.com/office/drawing/2014/main" id="{54847CEE-05DD-45BF-BCE2-3DC188DD127B}"/>
              </a:ext>
            </a:extLst>
          </p:cNvPr>
          <p:cNvSpPr/>
          <p:nvPr/>
        </p:nvSpPr>
        <p:spPr>
          <a:xfrm>
            <a:off x="2842164"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green</a:t>
            </a:r>
          </a:p>
        </p:txBody>
      </p:sp>
      <p:sp>
        <p:nvSpPr>
          <p:cNvPr id="7" name="Rectangle 6">
            <a:extLst>
              <a:ext uri="{FF2B5EF4-FFF2-40B4-BE49-F238E27FC236}">
                <a16:creationId xmlns:a16="http://schemas.microsoft.com/office/drawing/2014/main" id="{EAF3595A-DCD9-45C5-8F59-9920FD785956}"/>
              </a:ext>
            </a:extLst>
          </p:cNvPr>
          <p:cNvSpPr/>
          <p:nvPr/>
        </p:nvSpPr>
        <p:spPr>
          <a:xfrm>
            <a:off x="107725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red</a:t>
            </a:r>
          </a:p>
        </p:txBody>
      </p:sp>
      <p:cxnSp>
        <p:nvCxnSpPr>
          <p:cNvPr id="8" name="Straight Arrow Connector 7">
            <a:extLst>
              <a:ext uri="{FF2B5EF4-FFF2-40B4-BE49-F238E27FC236}">
                <a16:creationId xmlns:a16="http://schemas.microsoft.com/office/drawing/2014/main" id="{20B74543-ABDC-466B-A236-8ED689536DBA}"/>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C4B142F-6F54-41A6-BDEC-B73AE27B45FD}"/>
              </a:ext>
            </a:extLst>
          </p:cNvPr>
          <p:cNvSpPr/>
          <p:nvPr/>
        </p:nvSpPr>
        <p:spPr>
          <a:xfrm>
            <a:off x="1474826"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835724FA-08C8-4866-9026-8C32D4483CA3}"/>
              </a:ext>
            </a:extLst>
          </p:cNvPr>
          <p:cNvCxnSpPr/>
          <p:nvPr/>
        </p:nvCxnSpPr>
        <p:spPr>
          <a:xfrm>
            <a:off x="3288355"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3C58C47-FB53-4C0D-BE9D-644288E31F2B}"/>
              </a:ext>
            </a:extLst>
          </p:cNvPr>
          <p:cNvSpPr/>
          <p:nvPr/>
        </p:nvSpPr>
        <p:spPr>
          <a:xfrm>
            <a:off x="3372229"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56F5C867-D91A-47DD-9996-707F866E300E}"/>
              </a:ext>
            </a:extLst>
          </p:cNvPr>
          <p:cNvSpPr/>
          <p:nvPr/>
        </p:nvSpPr>
        <p:spPr>
          <a:xfrm>
            <a:off x="2842164"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green</a:t>
            </a:r>
          </a:p>
        </p:txBody>
      </p:sp>
      <p:sp>
        <p:nvSpPr>
          <p:cNvPr id="13" name="Rectangle 12">
            <a:extLst>
              <a:ext uri="{FF2B5EF4-FFF2-40B4-BE49-F238E27FC236}">
                <a16:creationId xmlns:a16="http://schemas.microsoft.com/office/drawing/2014/main" id="{F3E31ABA-5A45-4D37-B789-ED2EB4E20B41}"/>
              </a:ext>
            </a:extLst>
          </p:cNvPr>
          <p:cNvSpPr/>
          <p:nvPr/>
        </p:nvSpPr>
        <p:spPr>
          <a:xfrm>
            <a:off x="6843094" y="1485718"/>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green sweets</a:t>
            </a:r>
          </a:p>
        </p:txBody>
      </p:sp>
      <p:sp>
        <p:nvSpPr>
          <p:cNvPr id="14" name="Rectangle 13">
            <a:extLst>
              <a:ext uri="{FF2B5EF4-FFF2-40B4-BE49-F238E27FC236}">
                <a16:creationId xmlns:a16="http://schemas.microsoft.com/office/drawing/2014/main" id="{781EE5CC-E73B-4E62-BDF5-9BCC4FE77F4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0700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Circle all the numbers that are multiples of 4</a:t>
            </a:r>
          </a:p>
          <a:p>
            <a:endParaRPr lang="en-US" sz="3200" b="1" dirty="0"/>
          </a:p>
          <a:p>
            <a:r>
              <a:rPr lang="en-US" sz="3200" dirty="0"/>
              <a:t>          8                 24                 5                 30                 12</a:t>
            </a:r>
            <a:endParaRPr lang="en-US" sz="2800" dirty="0"/>
          </a:p>
        </p:txBody>
      </p:sp>
      <p:sp>
        <p:nvSpPr>
          <p:cNvPr id="3" name="Oval 2">
            <a:extLst>
              <a:ext uri="{FF2B5EF4-FFF2-40B4-BE49-F238E27FC236}">
                <a16:creationId xmlns:a16="http://schemas.microsoft.com/office/drawing/2014/main" id="{564A4A6B-C4CD-42E5-B3E3-CD8826E1E5A9}"/>
              </a:ext>
            </a:extLst>
          </p:cNvPr>
          <p:cNvSpPr/>
          <p:nvPr/>
        </p:nvSpPr>
        <p:spPr>
          <a:xfrm>
            <a:off x="669798"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17468579-1705-4BE9-B3D6-C03BA0A20603}"/>
              </a:ext>
            </a:extLst>
          </p:cNvPr>
          <p:cNvSpPr/>
          <p:nvPr/>
        </p:nvSpPr>
        <p:spPr>
          <a:xfrm>
            <a:off x="2583762"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643E767-109D-4A2A-8CCF-7FDD171C4F15}"/>
              </a:ext>
            </a:extLst>
          </p:cNvPr>
          <p:cNvSpPr/>
          <p:nvPr/>
        </p:nvSpPr>
        <p:spPr>
          <a:xfrm>
            <a:off x="8299831"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23EFAF2-F415-42C1-B9B6-CE522B1704B9}"/>
              </a:ext>
            </a:extLst>
          </p:cNvPr>
          <p:cNvSpPr/>
          <p:nvPr/>
        </p:nvSpPr>
        <p:spPr>
          <a:xfrm>
            <a:off x="252037"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4 = 8</a:t>
            </a:r>
          </a:p>
        </p:txBody>
      </p:sp>
      <p:sp>
        <p:nvSpPr>
          <p:cNvPr id="8" name="Rectangle 7">
            <a:extLst>
              <a:ext uri="{FF2B5EF4-FFF2-40B4-BE49-F238E27FC236}">
                <a16:creationId xmlns:a16="http://schemas.microsoft.com/office/drawing/2014/main" id="{4D9DAFE6-2933-412A-BA07-FB1D1A8C9062}"/>
              </a:ext>
            </a:extLst>
          </p:cNvPr>
          <p:cNvSpPr/>
          <p:nvPr/>
        </p:nvSpPr>
        <p:spPr>
          <a:xfrm>
            <a:off x="2209238"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9" name="Rectangle 8">
            <a:extLst>
              <a:ext uri="{FF2B5EF4-FFF2-40B4-BE49-F238E27FC236}">
                <a16:creationId xmlns:a16="http://schemas.microsoft.com/office/drawing/2014/main" id="{02BE11EE-C19B-4186-AB81-0D2D7A4FF2E4}"/>
              </a:ext>
            </a:extLst>
          </p:cNvPr>
          <p:cNvSpPr/>
          <p:nvPr/>
        </p:nvSpPr>
        <p:spPr>
          <a:xfrm>
            <a:off x="8002002"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4 = 12</a:t>
            </a:r>
          </a:p>
        </p:txBody>
      </p:sp>
    </p:spTree>
    <p:extLst>
      <p:ext uri="{BB962C8B-B14F-4D97-AF65-F5344CB8AC3E}">
        <p14:creationId xmlns:p14="http://schemas.microsoft.com/office/powerpoint/2010/main" val="1779544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p:bldP spid="8" grpId="0"/>
      <p:bldP spid="9" grpId="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Lake School collected 10p coins for charity.</a:t>
            </a:r>
          </a:p>
          <a:p>
            <a:r>
              <a:rPr lang="en-US" sz="3200" b="1" dirty="0"/>
              <a:t>They raised £31.50</a:t>
            </a:r>
          </a:p>
          <a:p>
            <a:r>
              <a:rPr lang="en-US" sz="3200" b="1" dirty="0"/>
              <a:t>How many 10p coins did they collect?</a:t>
            </a:r>
          </a:p>
        </p:txBody>
      </p:sp>
      <p:sp>
        <p:nvSpPr>
          <p:cNvPr id="4" name="TextBox 3">
            <a:extLst>
              <a:ext uri="{FF2B5EF4-FFF2-40B4-BE49-F238E27FC236}">
                <a16:creationId xmlns:a16="http://schemas.microsoft.com/office/drawing/2014/main" id="{8BD4A0DE-98FE-4C2A-95D8-A890AE1A3872}"/>
              </a:ext>
            </a:extLst>
          </p:cNvPr>
          <p:cNvSpPr txBox="1"/>
          <p:nvPr/>
        </p:nvSpPr>
        <p:spPr>
          <a:xfrm>
            <a:off x="3365549" y="542442"/>
            <a:ext cx="1469684" cy="584775"/>
          </a:xfrm>
          <a:prstGeom prst="rect">
            <a:avLst/>
          </a:prstGeom>
          <a:noFill/>
        </p:spPr>
        <p:txBody>
          <a:bodyPr wrap="square" rtlCol="0">
            <a:spAutoFit/>
          </a:bodyPr>
          <a:lstStyle/>
          <a:p>
            <a:r>
              <a:rPr lang="en-GB" sz="3200" b="1" dirty="0">
                <a:solidFill>
                  <a:srgbClr val="FF0000"/>
                </a:solidFill>
              </a:rPr>
              <a:t>3150p</a:t>
            </a:r>
          </a:p>
        </p:txBody>
      </p:sp>
      <p:sp>
        <p:nvSpPr>
          <p:cNvPr id="5" name="TextBox 4">
            <a:extLst>
              <a:ext uri="{FF2B5EF4-FFF2-40B4-BE49-F238E27FC236}">
                <a16:creationId xmlns:a16="http://schemas.microsoft.com/office/drawing/2014/main" id="{30B3335F-4644-4544-8AED-7D94A53D099B}"/>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3150 ÷ 10 = </a:t>
            </a:r>
          </a:p>
        </p:txBody>
      </p:sp>
      <p:sp>
        <p:nvSpPr>
          <p:cNvPr id="6" name="TextBox 5">
            <a:extLst>
              <a:ext uri="{FF2B5EF4-FFF2-40B4-BE49-F238E27FC236}">
                <a16:creationId xmlns:a16="http://schemas.microsoft.com/office/drawing/2014/main" id="{59644A04-44EE-43A2-9AF2-3ECF9ACB4A6F}"/>
              </a:ext>
            </a:extLst>
          </p:cNvPr>
          <p:cNvSpPr txBox="1"/>
          <p:nvPr/>
        </p:nvSpPr>
        <p:spPr>
          <a:xfrm>
            <a:off x="2473934" y="1618141"/>
            <a:ext cx="2092278" cy="584775"/>
          </a:xfrm>
          <a:prstGeom prst="rect">
            <a:avLst/>
          </a:prstGeom>
          <a:noFill/>
        </p:spPr>
        <p:txBody>
          <a:bodyPr wrap="square" rtlCol="0">
            <a:spAutoFit/>
          </a:bodyPr>
          <a:lstStyle/>
          <a:p>
            <a:r>
              <a:rPr lang="en-GB" sz="3200" b="1" dirty="0">
                <a:solidFill>
                  <a:srgbClr val="FF0000"/>
                </a:solidFill>
              </a:rPr>
              <a:t>315</a:t>
            </a:r>
          </a:p>
        </p:txBody>
      </p:sp>
      <p:sp>
        <p:nvSpPr>
          <p:cNvPr id="7" name="TextBox 6">
            <a:extLst>
              <a:ext uri="{FF2B5EF4-FFF2-40B4-BE49-F238E27FC236}">
                <a16:creationId xmlns:a16="http://schemas.microsoft.com/office/drawing/2014/main" id="{637955AF-2020-47BB-BE5F-D0F511B2F067}"/>
              </a:ext>
            </a:extLst>
          </p:cNvPr>
          <p:cNvSpPr txBox="1"/>
          <p:nvPr/>
        </p:nvSpPr>
        <p:spPr>
          <a:xfrm>
            <a:off x="6699570" y="1033366"/>
            <a:ext cx="2092278" cy="584775"/>
          </a:xfrm>
          <a:prstGeom prst="rect">
            <a:avLst/>
          </a:prstGeom>
          <a:noFill/>
        </p:spPr>
        <p:txBody>
          <a:bodyPr wrap="square" rtlCol="0">
            <a:spAutoFit/>
          </a:bodyPr>
          <a:lstStyle/>
          <a:p>
            <a:r>
              <a:rPr lang="en-GB" sz="3200" b="1" dirty="0">
                <a:solidFill>
                  <a:srgbClr val="FF0000"/>
                </a:solidFill>
              </a:rPr>
              <a:t>315 coins</a:t>
            </a:r>
          </a:p>
        </p:txBody>
      </p:sp>
      <p:sp>
        <p:nvSpPr>
          <p:cNvPr id="8" name="TextBox 7">
            <a:extLst>
              <a:ext uri="{FF2B5EF4-FFF2-40B4-BE49-F238E27FC236}">
                <a16:creationId xmlns:a16="http://schemas.microsoft.com/office/drawing/2014/main" id="{4B3A7C63-1BFF-4195-9ADD-AF70BCF0EFE0}"/>
              </a:ext>
            </a:extLst>
          </p:cNvPr>
          <p:cNvSpPr txBox="1"/>
          <p:nvPr/>
        </p:nvSpPr>
        <p:spPr>
          <a:xfrm>
            <a:off x="1544819" y="2562551"/>
            <a:ext cx="3021394" cy="584775"/>
          </a:xfrm>
          <a:prstGeom prst="rect">
            <a:avLst/>
          </a:prstGeom>
          <a:noFill/>
        </p:spPr>
        <p:txBody>
          <a:bodyPr wrap="square" rtlCol="0">
            <a:spAutoFit/>
          </a:bodyPr>
          <a:lstStyle/>
          <a:p>
            <a:r>
              <a:rPr lang="en-GB" sz="3200" b="1" dirty="0">
                <a:solidFill>
                  <a:srgbClr val="FF0000"/>
                </a:solidFill>
              </a:rPr>
              <a:t>£1 = 10 coins</a:t>
            </a:r>
          </a:p>
        </p:txBody>
      </p:sp>
      <p:sp>
        <p:nvSpPr>
          <p:cNvPr id="9" name="TextBox 8">
            <a:extLst>
              <a:ext uri="{FF2B5EF4-FFF2-40B4-BE49-F238E27FC236}">
                <a16:creationId xmlns:a16="http://schemas.microsoft.com/office/drawing/2014/main" id="{B4F5A531-6103-497F-81D0-20088FF006C5}"/>
              </a:ext>
            </a:extLst>
          </p:cNvPr>
          <p:cNvSpPr txBox="1"/>
          <p:nvPr/>
        </p:nvSpPr>
        <p:spPr>
          <a:xfrm>
            <a:off x="1337002" y="3159400"/>
            <a:ext cx="984776" cy="584775"/>
          </a:xfrm>
          <a:prstGeom prst="rect">
            <a:avLst/>
          </a:prstGeom>
          <a:noFill/>
        </p:spPr>
        <p:txBody>
          <a:bodyPr wrap="square" rtlCol="0">
            <a:spAutoFit/>
          </a:bodyPr>
          <a:lstStyle/>
          <a:p>
            <a:r>
              <a:rPr lang="en-GB" sz="3200" b="1" dirty="0">
                <a:solidFill>
                  <a:srgbClr val="FF0000"/>
                </a:solidFill>
              </a:rPr>
              <a:t>£10</a:t>
            </a:r>
          </a:p>
        </p:txBody>
      </p:sp>
      <p:sp>
        <p:nvSpPr>
          <p:cNvPr id="10" name="TextBox 9">
            <a:extLst>
              <a:ext uri="{FF2B5EF4-FFF2-40B4-BE49-F238E27FC236}">
                <a16:creationId xmlns:a16="http://schemas.microsoft.com/office/drawing/2014/main" id="{DF19C702-0532-4988-879E-708A901375BD}"/>
              </a:ext>
            </a:extLst>
          </p:cNvPr>
          <p:cNvSpPr txBox="1"/>
          <p:nvPr/>
        </p:nvSpPr>
        <p:spPr>
          <a:xfrm>
            <a:off x="2052175" y="3167053"/>
            <a:ext cx="2514037" cy="584775"/>
          </a:xfrm>
          <a:prstGeom prst="rect">
            <a:avLst/>
          </a:prstGeom>
          <a:noFill/>
        </p:spPr>
        <p:txBody>
          <a:bodyPr wrap="square" rtlCol="0">
            <a:spAutoFit/>
          </a:bodyPr>
          <a:lstStyle/>
          <a:p>
            <a:r>
              <a:rPr lang="en-GB" sz="3200" b="1" dirty="0">
                <a:solidFill>
                  <a:srgbClr val="FF0000"/>
                </a:solidFill>
              </a:rPr>
              <a:t>= 100 coins</a:t>
            </a:r>
          </a:p>
        </p:txBody>
      </p:sp>
      <p:sp>
        <p:nvSpPr>
          <p:cNvPr id="11" name="TextBox 10">
            <a:extLst>
              <a:ext uri="{FF2B5EF4-FFF2-40B4-BE49-F238E27FC236}">
                <a16:creationId xmlns:a16="http://schemas.microsoft.com/office/drawing/2014/main" id="{35B5EF2A-E7CE-4FDE-A682-AEF32F59A2A9}"/>
              </a:ext>
            </a:extLst>
          </p:cNvPr>
          <p:cNvSpPr txBox="1"/>
          <p:nvPr/>
        </p:nvSpPr>
        <p:spPr>
          <a:xfrm>
            <a:off x="1337002" y="3771555"/>
            <a:ext cx="984776" cy="584775"/>
          </a:xfrm>
          <a:prstGeom prst="rect">
            <a:avLst/>
          </a:prstGeom>
          <a:noFill/>
        </p:spPr>
        <p:txBody>
          <a:bodyPr wrap="square" rtlCol="0">
            <a:spAutoFit/>
          </a:bodyPr>
          <a:lstStyle/>
          <a:p>
            <a:r>
              <a:rPr lang="en-GB" sz="3200" b="1" dirty="0">
                <a:solidFill>
                  <a:srgbClr val="FF0000"/>
                </a:solidFill>
              </a:rPr>
              <a:t>£30</a:t>
            </a:r>
          </a:p>
        </p:txBody>
      </p:sp>
      <p:sp>
        <p:nvSpPr>
          <p:cNvPr id="12" name="TextBox 11">
            <a:extLst>
              <a:ext uri="{FF2B5EF4-FFF2-40B4-BE49-F238E27FC236}">
                <a16:creationId xmlns:a16="http://schemas.microsoft.com/office/drawing/2014/main" id="{6D53B167-EAC7-4720-9804-1ABF1602540F}"/>
              </a:ext>
            </a:extLst>
          </p:cNvPr>
          <p:cNvSpPr txBox="1"/>
          <p:nvPr/>
        </p:nvSpPr>
        <p:spPr>
          <a:xfrm>
            <a:off x="2052175" y="3779208"/>
            <a:ext cx="2514037" cy="584775"/>
          </a:xfrm>
          <a:prstGeom prst="rect">
            <a:avLst/>
          </a:prstGeom>
          <a:noFill/>
        </p:spPr>
        <p:txBody>
          <a:bodyPr wrap="square" rtlCol="0">
            <a:spAutoFit/>
          </a:bodyPr>
          <a:lstStyle/>
          <a:p>
            <a:r>
              <a:rPr lang="en-GB" sz="3200" b="1" dirty="0">
                <a:solidFill>
                  <a:srgbClr val="FF0000"/>
                </a:solidFill>
              </a:rPr>
              <a:t>= 300 coins</a:t>
            </a:r>
          </a:p>
        </p:txBody>
      </p:sp>
      <p:sp>
        <p:nvSpPr>
          <p:cNvPr id="13" name="TextBox 12">
            <a:extLst>
              <a:ext uri="{FF2B5EF4-FFF2-40B4-BE49-F238E27FC236}">
                <a16:creationId xmlns:a16="http://schemas.microsoft.com/office/drawing/2014/main" id="{F4C53C63-E1DC-438F-9A96-F00A15C00BD1}"/>
              </a:ext>
            </a:extLst>
          </p:cNvPr>
          <p:cNvSpPr txBox="1"/>
          <p:nvPr/>
        </p:nvSpPr>
        <p:spPr>
          <a:xfrm>
            <a:off x="1337002" y="4363983"/>
            <a:ext cx="984776" cy="584775"/>
          </a:xfrm>
          <a:prstGeom prst="rect">
            <a:avLst/>
          </a:prstGeom>
          <a:noFill/>
        </p:spPr>
        <p:txBody>
          <a:bodyPr wrap="square" rtlCol="0">
            <a:spAutoFit/>
          </a:bodyPr>
          <a:lstStyle/>
          <a:p>
            <a:r>
              <a:rPr lang="en-GB" sz="3200" b="1" dirty="0">
                <a:solidFill>
                  <a:srgbClr val="FF0000"/>
                </a:solidFill>
              </a:rPr>
              <a:t>£31</a:t>
            </a:r>
          </a:p>
        </p:txBody>
      </p:sp>
      <p:sp>
        <p:nvSpPr>
          <p:cNvPr id="14" name="TextBox 13">
            <a:extLst>
              <a:ext uri="{FF2B5EF4-FFF2-40B4-BE49-F238E27FC236}">
                <a16:creationId xmlns:a16="http://schemas.microsoft.com/office/drawing/2014/main" id="{72E770BC-75DB-4C4A-90F7-9C7A478EF1E6}"/>
              </a:ext>
            </a:extLst>
          </p:cNvPr>
          <p:cNvSpPr txBox="1"/>
          <p:nvPr/>
        </p:nvSpPr>
        <p:spPr>
          <a:xfrm>
            <a:off x="2052175" y="4371636"/>
            <a:ext cx="2514037" cy="584775"/>
          </a:xfrm>
          <a:prstGeom prst="rect">
            <a:avLst/>
          </a:prstGeom>
          <a:noFill/>
        </p:spPr>
        <p:txBody>
          <a:bodyPr wrap="square" rtlCol="0">
            <a:spAutoFit/>
          </a:bodyPr>
          <a:lstStyle/>
          <a:p>
            <a:r>
              <a:rPr lang="en-GB" sz="3200" b="1" dirty="0">
                <a:solidFill>
                  <a:srgbClr val="FF0000"/>
                </a:solidFill>
              </a:rPr>
              <a:t>= 310 coins</a:t>
            </a:r>
          </a:p>
        </p:txBody>
      </p:sp>
      <p:sp>
        <p:nvSpPr>
          <p:cNvPr id="15" name="TextBox 14">
            <a:extLst>
              <a:ext uri="{FF2B5EF4-FFF2-40B4-BE49-F238E27FC236}">
                <a16:creationId xmlns:a16="http://schemas.microsoft.com/office/drawing/2014/main" id="{1837E8AA-6ACB-448E-B5B6-CE121A399C28}"/>
              </a:ext>
            </a:extLst>
          </p:cNvPr>
          <p:cNvSpPr txBox="1"/>
          <p:nvPr/>
        </p:nvSpPr>
        <p:spPr>
          <a:xfrm>
            <a:off x="789634" y="4964064"/>
            <a:ext cx="1532144" cy="584775"/>
          </a:xfrm>
          <a:prstGeom prst="rect">
            <a:avLst/>
          </a:prstGeom>
          <a:noFill/>
        </p:spPr>
        <p:txBody>
          <a:bodyPr wrap="square" rtlCol="0">
            <a:spAutoFit/>
          </a:bodyPr>
          <a:lstStyle/>
          <a:p>
            <a:r>
              <a:rPr lang="en-GB" sz="3200" b="1" dirty="0">
                <a:solidFill>
                  <a:srgbClr val="FF0000"/>
                </a:solidFill>
              </a:rPr>
              <a:t>£31.50</a:t>
            </a:r>
          </a:p>
        </p:txBody>
      </p:sp>
      <p:sp>
        <p:nvSpPr>
          <p:cNvPr id="16" name="TextBox 15">
            <a:extLst>
              <a:ext uri="{FF2B5EF4-FFF2-40B4-BE49-F238E27FC236}">
                <a16:creationId xmlns:a16="http://schemas.microsoft.com/office/drawing/2014/main" id="{97C5DFB0-2FE5-4525-9298-FD9ABEED8989}"/>
              </a:ext>
            </a:extLst>
          </p:cNvPr>
          <p:cNvSpPr txBox="1"/>
          <p:nvPr/>
        </p:nvSpPr>
        <p:spPr>
          <a:xfrm>
            <a:off x="2052175" y="4971717"/>
            <a:ext cx="2514037" cy="584775"/>
          </a:xfrm>
          <a:prstGeom prst="rect">
            <a:avLst/>
          </a:prstGeom>
          <a:noFill/>
        </p:spPr>
        <p:txBody>
          <a:bodyPr wrap="square" rtlCol="0">
            <a:spAutoFit/>
          </a:bodyPr>
          <a:lstStyle/>
          <a:p>
            <a:r>
              <a:rPr lang="en-GB" sz="3200" b="1" dirty="0">
                <a:solidFill>
                  <a:srgbClr val="FF0000"/>
                </a:solidFill>
              </a:rPr>
              <a:t>= 315 coins</a:t>
            </a:r>
          </a:p>
        </p:txBody>
      </p:sp>
      <p:sp>
        <p:nvSpPr>
          <p:cNvPr id="17" name="Rectangle 16">
            <a:extLst>
              <a:ext uri="{FF2B5EF4-FFF2-40B4-BE49-F238E27FC236}">
                <a16:creationId xmlns:a16="http://schemas.microsoft.com/office/drawing/2014/main" id="{918780DA-5BA5-466D-B05C-44A03A35A51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41848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F31ADB-0B53-4AE4-9AF4-01796AB8C042}"/>
              </a:ext>
            </a:extLst>
          </p:cNvPr>
          <p:cNvSpPr/>
          <p:nvPr/>
        </p:nvSpPr>
        <p:spPr>
          <a:xfrm>
            <a:off x="58792" y="52407"/>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a rectangle which has the same area as this shaded pentagon. </a:t>
            </a:r>
          </a:p>
        </p:txBody>
      </p:sp>
      <p:pic>
        <p:nvPicPr>
          <p:cNvPr id="3" name="Picture 2" descr="https://app.doublestruck.eu/content/K2_REAS/HTML/Q/Q00B11_files/image002.jpg">
            <a:extLst>
              <a:ext uri="{FF2B5EF4-FFF2-40B4-BE49-F238E27FC236}">
                <a16:creationId xmlns:a16="http://schemas.microsoft.com/office/drawing/2014/main" id="{11BC1688-2E59-45E5-A4FF-57A4DB24C0C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958095" y="622713"/>
            <a:ext cx="6491784" cy="5927864"/>
          </a:xfrm>
          <a:prstGeom prst="rect">
            <a:avLst/>
          </a:prstGeom>
          <a:noFill/>
          <a:ln>
            <a:noFill/>
          </a:ln>
        </p:spPr>
      </p:pic>
      <p:sp>
        <p:nvSpPr>
          <p:cNvPr id="4" name="Rectangle 3">
            <a:extLst>
              <a:ext uri="{FF2B5EF4-FFF2-40B4-BE49-F238E27FC236}">
                <a16:creationId xmlns:a16="http://schemas.microsoft.com/office/drawing/2014/main" id="{4C4840F0-A050-4579-9050-8FF90665AC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Isosceles Triangle 4">
            <a:extLst>
              <a:ext uri="{FF2B5EF4-FFF2-40B4-BE49-F238E27FC236}">
                <a16:creationId xmlns:a16="http://schemas.microsoft.com/office/drawing/2014/main" id="{BDE2185D-A3CB-4DAF-8B3A-2FB93F5B2C21}"/>
              </a:ext>
            </a:extLst>
          </p:cNvPr>
          <p:cNvSpPr/>
          <p:nvPr/>
        </p:nvSpPr>
        <p:spPr>
          <a:xfrm rot="16200000">
            <a:off x="5280390" y="1553779"/>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Isosceles Triangle 5">
            <a:extLst>
              <a:ext uri="{FF2B5EF4-FFF2-40B4-BE49-F238E27FC236}">
                <a16:creationId xmlns:a16="http://schemas.microsoft.com/office/drawing/2014/main" id="{E4B6EE77-CD4C-4070-A3D9-989B1EFD2890}"/>
              </a:ext>
            </a:extLst>
          </p:cNvPr>
          <p:cNvSpPr/>
          <p:nvPr/>
        </p:nvSpPr>
        <p:spPr>
          <a:xfrm rot="5400000">
            <a:off x="8202398" y="1566480"/>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537C677F-25D2-4847-A412-74E3539C82EA}"/>
              </a:ext>
            </a:extLst>
          </p:cNvPr>
          <p:cNvSpPr/>
          <p:nvPr/>
        </p:nvSpPr>
        <p:spPr>
          <a:xfrm rot="10800000">
            <a:off x="6743496" y="2998123"/>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4029C83D-E16B-4CCD-B45F-E6865C1991DD}"/>
              </a:ext>
            </a:extLst>
          </p:cNvPr>
          <p:cNvSpPr/>
          <p:nvPr/>
        </p:nvSpPr>
        <p:spPr>
          <a:xfrm rot="10800000">
            <a:off x="6154792" y="2433849"/>
            <a:ext cx="587759" cy="56427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D3C12BD3-AFDA-4155-A089-AA20AB690C8D}"/>
              </a:ext>
            </a:extLst>
          </p:cNvPr>
          <p:cNvSpPr/>
          <p:nvPr/>
        </p:nvSpPr>
        <p:spPr>
          <a:xfrm rot="10800000" flipH="1">
            <a:off x="7934178" y="2428182"/>
            <a:ext cx="568291" cy="56427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1DE6D0DE-6BDA-4A0C-9933-42B5EB3481A2}"/>
              </a:ext>
            </a:extLst>
          </p:cNvPr>
          <p:cNvSpPr/>
          <p:nvPr/>
        </p:nvSpPr>
        <p:spPr>
          <a:xfrm>
            <a:off x="8988095" y="1166380"/>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1" name="Rectangle 10">
            <a:extLst>
              <a:ext uri="{FF2B5EF4-FFF2-40B4-BE49-F238E27FC236}">
                <a16:creationId xmlns:a16="http://schemas.microsoft.com/office/drawing/2014/main" id="{39B5A2D2-70F7-4A32-97D7-999849A03B5A}"/>
              </a:ext>
            </a:extLst>
          </p:cNvPr>
          <p:cNvSpPr/>
          <p:nvPr/>
        </p:nvSpPr>
        <p:spPr>
          <a:xfrm>
            <a:off x="2281400" y="1147558"/>
            <a:ext cx="1784463" cy="584775"/>
          </a:xfrm>
          <a:prstGeom prst="rect">
            <a:avLst/>
          </a:prstGeom>
        </p:spPr>
        <p:txBody>
          <a:bodyPr wrap="none">
            <a:spAutoFit/>
          </a:bodyPr>
          <a:lstStyle/>
          <a:p>
            <a:r>
              <a:rPr lang="en-GB" sz="3200" b="1" dirty="0">
                <a:solidFill>
                  <a:srgbClr val="FF0000"/>
                </a:solidFill>
                <a:latin typeface="Calibri" panose="020F0502020204030204" pitchFamily="34" charset="0"/>
              </a:rPr>
              <a:t>2 x 7 = 14</a:t>
            </a:r>
          </a:p>
        </p:txBody>
      </p:sp>
      <p:grpSp>
        <p:nvGrpSpPr>
          <p:cNvPr id="12" name="Group 11">
            <a:extLst>
              <a:ext uri="{FF2B5EF4-FFF2-40B4-BE49-F238E27FC236}">
                <a16:creationId xmlns:a16="http://schemas.microsoft.com/office/drawing/2014/main" id="{C9119066-564F-42B9-90FE-EFC3264D41B2}"/>
              </a:ext>
            </a:extLst>
          </p:cNvPr>
          <p:cNvGrpSpPr/>
          <p:nvPr/>
        </p:nvGrpSpPr>
        <p:grpSpPr>
          <a:xfrm>
            <a:off x="5580462" y="4154231"/>
            <a:ext cx="4081402" cy="1210840"/>
            <a:chOff x="2237591" y="2829261"/>
            <a:chExt cx="3444240" cy="877910"/>
          </a:xfrm>
        </p:grpSpPr>
        <p:cxnSp>
          <p:nvCxnSpPr>
            <p:cNvPr id="13" name="Straight Connector 12">
              <a:extLst>
                <a:ext uri="{FF2B5EF4-FFF2-40B4-BE49-F238E27FC236}">
                  <a16:creationId xmlns:a16="http://schemas.microsoft.com/office/drawing/2014/main" id="{83983F8B-6495-44C9-8E20-E1E5CD16A577}"/>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514D8B7-CC16-4328-B285-0B571DD9171E}"/>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FA9F7BC-ADFC-4308-A7AD-4EF7B63FC1FE}"/>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2D7330E-6260-4F86-8448-D71ECFB1C14C}"/>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75631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p:bldP spid="11" grpId="0"/>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B8EDFE-2B0B-40B0-B265-C0A4D2181BA7}"/>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B29B60B9-3D60-4C79-AAAE-17ADEC187CB3}"/>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C7E3F42-DFF2-4241-9233-81511CEA3A90}"/>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CB6BE5E-D55A-4E9E-A9C6-8F08DE3D9585}"/>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4D34C5C-1256-42B8-80B2-19CAE3901D98}"/>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97F169E-5890-46B5-A1ED-4EDFE25992CB}"/>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3073693-F882-4B42-9341-89DD72768AA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A62410F-A2DE-40E8-81DF-61B51EF6CEF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CF2B195-DAB7-4D4E-B82E-1A8B6624D52F}"/>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256BCB-AF2D-47AE-8CC0-C4B64957818B}"/>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28FB861-614C-412E-856F-E97A9B7902DA}"/>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5D88831-78EA-475D-A684-F4B11BDD7C03}"/>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ED74340-5E89-43EC-A55E-FF925D0C3B2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7439D03-989C-4954-9926-CD0CA2FA549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DFB3E8-6D7F-4873-B621-1166DD7CFB54}"/>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FE5CADF-7C15-49D7-AB6C-46106EDB3BF3}"/>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23AE54-1E1D-46C8-A29F-34531903953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26799E0-E85A-458D-A928-359AE3406D9E}"/>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168176C-D986-4A34-9262-CE73EB8627E6}"/>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6790580-56EC-4BFA-A0EF-C761D7379C7E}"/>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E56F1C3-DD81-41F0-8448-3246450FB281}"/>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12D43159-5D02-48F4-B7C6-6BB6A88F0246}"/>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F8D20C5-7464-4441-8311-2D00386442D6}"/>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C54BC9B-28F4-4ED4-87D7-A7328D8C402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C2F5139-002A-4E64-8D89-AE2E62BE5CE5}"/>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59B8B89-73C6-4696-9B31-CF8A70647B7B}"/>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408C67D-17A5-4020-A679-BD678B85E657}"/>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8852691-1FC0-4683-A092-2DE7D421D544}"/>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835170F-C35A-430F-81C5-82F613A297E1}"/>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D6916E0-5673-4D79-B8C9-FFF7350C69A3}"/>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E7E8630-840F-4449-820D-1015F2694124}"/>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31EACBE-A702-4AF7-8200-D6455C9BCF10}"/>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ED6D7CF-8204-4E19-81A3-6F7FE9CBCDA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605D92C-C3A7-4D1B-AE01-94D0BA4603F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B85BCD6-0088-402D-8D2B-6A4642AF7A4C}"/>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247960E-ABFB-42FD-9320-D523EC81CB90}"/>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F56BE79C-08E1-434B-BE60-04A05CF46CF3}"/>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B0EF00F-19EA-4892-94A9-359082293889}"/>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D862C1A-70A5-4155-B036-563D753F99B8}"/>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EDFCD50-408B-459D-90C8-7CB19AC6EDFA}"/>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316CF86-546F-4814-8FFE-19686CAF4D74}"/>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BF08214-B021-42F9-8EE2-B028AC70D660}"/>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E0814D6-B4CC-4A17-AC99-E538ECDA6D5C}"/>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0BE3713-AD21-423A-9DCB-0E67FC2AD86E}"/>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86B9EF8D-5DD3-478A-A191-18FB57A40A85}"/>
              </a:ext>
            </a:extLst>
          </p:cNvPr>
          <p:cNvSpPr/>
          <p:nvPr/>
        </p:nvSpPr>
        <p:spPr>
          <a:xfrm>
            <a:off x="56123" y="50000"/>
            <a:ext cx="4925236" cy="6986528"/>
          </a:xfrm>
          <a:prstGeom prst="rect">
            <a:avLst/>
          </a:prstGeom>
          <a:solidFill>
            <a:schemeClr val="bg1"/>
          </a:solidFill>
        </p:spPr>
        <p:txBody>
          <a:bodyPr wrap="square">
            <a:spAutoFit/>
          </a:bodyPr>
          <a:lstStyle/>
          <a:p>
            <a:r>
              <a:rPr lang="en-US" sz="3200" b="1" dirty="0"/>
              <a:t>Match each length to the correct box on the right.</a:t>
            </a:r>
          </a:p>
          <a:p>
            <a:r>
              <a:rPr lang="en-US" sz="3200" b="1" dirty="0"/>
              <a:t>One has been done for you.</a:t>
            </a:r>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2000" b="1" dirty="0"/>
          </a:p>
        </p:txBody>
      </p:sp>
      <p:pic>
        <p:nvPicPr>
          <p:cNvPr id="3" name="Picture 2">
            <a:extLst>
              <a:ext uri="{FF2B5EF4-FFF2-40B4-BE49-F238E27FC236}">
                <a16:creationId xmlns:a16="http://schemas.microsoft.com/office/drawing/2014/main" id="{44E203A9-0BA4-4698-858D-36B80B17E701}"/>
              </a:ext>
            </a:extLst>
          </p:cNvPr>
          <p:cNvPicPr>
            <a:picLocks noChangeAspect="1"/>
          </p:cNvPicPr>
          <p:nvPr/>
        </p:nvPicPr>
        <p:blipFill>
          <a:blip r:embed="rId3"/>
          <a:stretch>
            <a:fillRect/>
          </a:stretch>
        </p:blipFill>
        <p:spPr>
          <a:xfrm>
            <a:off x="275626" y="1619660"/>
            <a:ext cx="4524375" cy="501967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F9B28475-6479-4620-91B9-87430578219B}"/>
              </a:ext>
            </a:extLst>
          </p:cNvPr>
          <p:cNvSpPr/>
          <p:nvPr/>
        </p:nvSpPr>
        <p:spPr>
          <a:xfrm>
            <a:off x="5815146" y="2204555"/>
            <a:ext cx="2905761"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a:t>
            </a:r>
            <a:r>
              <a:rPr lang="en-GB" sz="3500" b="1" dirty="0">
                <a:solidFill>
                  <a:srgbClr val="FF0000"/>
                </a:solidFill>
                <a:latin typeface="Arial Black" panose="020B0A04020102020204" pitchFamily="34" charset="0"/>
              </a:rPr>
              <a:t> ÷ 1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1" name="Rectangle 50">
            <a:extLst>
              <a:ext uri="{FF2B5EF4-FFF2-40B4-BE49-F238E27FC236}">
                <a16:creationId xmlns:a16="http://schemas.microsoft.com/office/drawing/2014/main" id="{694F8742-4C33-4E7C-9B39-FE2992331EAA}"/>
              </a:ext>
            </a:extLst>
          </p:cNvPr>
          <p:cNvSpPr/>
          <p:nvPr/>
        </p:nvSpPr>
        <p:spPr>
          <a:xfrm>
            <a:off x="8485263" y="2204555"/>
            <a:ext cx="60221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sp>
        <p:nvSpPr>
          <p:cNvPr id="52" name="Rectangle 51">
            <a:extLst>
              <a:ext uri="{FF2B5EF4-FFF2-40B4-BE49-F238E27FC236}">
                <a16:creationId xmlns:a16="http://schemas.microsoft.com/office/drawing/2014/main" id="{9D537859-EDE0-47EE-AA5D-190AACBBF099}"/>
              </a:ext>
            </a:extLst>
          </p:cNvPr>
          <p:cNvSpPr/>
          <p:nvPr/>
        </p:nvSpPr>
        <p:spPr>
          <a:xfrm>
            <a:off x="5815145" y="3544093"/>
            <a:ext cx="368404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a:t>
            </a:r>
            <a:r>
              <a:rPr lang="en-GB" sz="3500" b="1" dirty="0">
                <a:solidFill>
                  <a:srgbClr val="FF0000"/>
                </a:solidFill>
                <a:latin typeface="Arial Black" panose="020B0A04020102020204" pitchFamily="34" charset="0"/>
              </a:rPr>
              <a:t> 0 ÷ 1 0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3" name="Rectangle 52">
            <a:extLst>
              <a:ext uri="{FF2B5EF4-FFF2-40B4-BE49-F238E27FC236}">
                <a16:creationId xmlns:a16="http://schemas.microsoft.com/office/drawing/2014/main" id="{42D97BE2-EA55-4D98-9367-A65191B27D0A}"/>
              </a:ext>
            </a:extLst>
          </p:cNvPr>
          <p:cNvSpPr/>
          <p:nvPr/>
        </p:nvSpPr>
        <p:spPr>
          <a:xfrm>
            <a:off x="9368556" y="3544409"/>
            <a:ext cx="60221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cxnSp>
        <p:nvCxnSpPr>
          <p:cNvPr id="54" name="Straight Connector 53">
            <a:extLst>
              <a:ext uri="{FF2B5EF4-FFF2-40B4-BE49-F238E27FC236}">
                <a16:creationId xmlns:a16="http://schemas.microsoft.com/office/drawing/2014/main" id="{00252D00-D65A-4734-96C2-E6BBBE475C76}"/>
              </a:ext>
            </a:extLst>
          </p:cNvPr>
          <p:cNvCxnSpPr>
            <a:cxnSpLocks/>
          </p:cNvCxnSpPr>
          <p:nvPr/>
        </p:nvCxnSpPr>
        <p:spPr>
          <a:xfrm flipV="1">
            <a:off x="1017599" y="1918423"/>
            <a:ext cx="2512454" cy="225661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553D52FF-11B6-414F-8B0A-C44354A106E0}"/>
              </a:ext>
            </a:extLst>
          </p:cNvPr>
          <p:cNvSpPr/>
          <p:nvPr/>
        </p:nvSpPr>
        <p:spPr>
          <a:xfrm>
            <a:off x="5818812" y="4897223"/>
            <a:ext cx="368404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r>
              <a:rPr lang="en-GB" sz="3500" b="1" dirty="0">
                <a:solidFill>
                  <a:srgbClr val="FF0000"/>
                </a:solidFill>
                <a:latin typeface="Arial Black" panose="020B0A04020102020204" pitchFamily="34" charset="0"/>
              </a:rPr>
              <a:t> x 1 0 0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7" name="Rectangle 56">
            <a:extLst>
              <a:ext uri="{FF2B5EF4-FFF2-40B4-BE49-F238E27FC236}">
                <a16:creationId xmlns:a16="http://schemas.microsoft.com/office/drawing/2014/main" id="{7BCBF370-36B8-42D2-B049-61151D02E290}"/>
              </a:ext>
            </a:extLst>
          </p:cNvPr>
          <p:cNvSpPr/>
          <p:nvPr/>
        </p:nvSpPr>
        <p:spPr>
          <a:xfrm>
            <a:off x="8921808" y="4880746"/>
            <a:ext cx="202369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6 0 0 0</a:t>
            </a:r>
          </a:p>
        </p:txBody>
      </p:sp>
      <p:cxnSp>
        <p:nvCxnSpPr>
          <p:cNvPr id="58" name="Straight Connector 57">
            <a:extLst>
              <a:ext uri="{FF2B5EF4-FFF2-40B4-BE49-F238E27FC236}">
                <a16:creationId xmlns:a16="http://schemas.microsoft.com/office/drawing/2014/main" id="{E232ED8E-657E-4B68-87E8-02C8AE111A46}"/>
              </a:ext>
            </a:extLst>
          </p:cNvPr>
          <p:cNvCxnSpPr>
            <a:cxnSpLocks/>
          </p:cNvCxnSpPr>
          <p:nvPr/>
        </p:nvCxnSpPr>
        <p:spPr>
          <a:xfrm>
            <a:off x="925932" y="5927448"/>
            <a:ext cx="2604121" cy="3614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4292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fad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6" grpId="0"/>
      <p:bldP spid="57"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p:spPr>
        <p:txBody>
          <a:bodyPr wrap="square">
            <a:spAutoFit/>
          </a:bodyPr>
          <a:lstStyle/>
          <a:p>
            <a:r>
              <a:rPr lang="en-US" sz="3200" b="1" dirty="0"/>
              <a:t>Circle three numbers that add to make a multiple of 10</a:t>
            </a:r>
          </a:p>
          <a:p>
            <a:endParaRPr lang="en-US" sz="3200" b="1" dirty="0"/>
          </a:p>
          <a:p>
            <a:r>
              <a:rPr lang="en-US" sz="3200" dirty="0"/>
              <a:t>    11          12          13          14          15          16          17          18          19</a:t>
            </a:r>
          </a:p>
        </p:txBody>
      </p:sp>
      <p:sp>
        <p:nvSpPr>
          <p:cNvPr id="4" name="Rectangle 3">
            <a:extLst>
              <a:ext uri="{FF2B5EF4-FFF2-40B4-BE49-F238E27FC236}">
                <a16:creationId xmlns:a16="http://schemas.microsoft.com/office/drawing/2014/main" id="{D129EE92-7E7E-4A15-B170-8D7275FB0AE1}"/>
              </a:ext>
            </a:extLst>
          </p:cNvPr>
          <p:cNvSpPr/>
          <p:nvPr/>
        </p:nvSpPr>
        <p:spPr>
          <a:xfrm>
            <a:off x="742950" y="2050506"/>
            <a:ext cx="7611340" cy="1077218"/>
          </a:xfrm>
          <a:prstGeom prst="rect">
            <a:avLst/>
          </a:prstGeom>
        </p:spPr>
        <p:txBody>
          <a:bodyPr wrap="square">
            <a:spAutoFit/>
          </a:bodyPr>
          <a:lstStyle/>
          <a:p>
            <a:r>
              <a:rPr lang="en-GB" sz="3200" b="1" dirty="0">
                <a:solidFill>
                  <a:srgbClr val="FF0000"/>
                </a:solidFill>
              </a:rPr>
              <a:t>The ones digits need to add up to 10 or 20, so that the number ends in a 0</a:t>
            </a:r>
          </a:p>
        </p:txBody>
      </p:sp>
      <p:sp>
        <p:nvSpPr>
          <p:cNvPr id="5" name="Oval 4">
            <a:extLst>
              <a:ext uri="{FF2B5EF4-FFF2-40B4-BE49-F238E27FC236}">
                <a16:creationId xmlns:a16="http://schemas.microsoft.com/office/drawing/2014/main" id="{E37FF853-B34F-42F0-BCBB-406688F0E168}"/>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FEF76316-93B8-4D81-A004-3C43C1E13688}"/>
              </a:ext>
            </a:extLst>
          </p:cNvPr>
          <p:cNvSpPr/>
          <p:nvPr/>
        </p:nvSpPr>
        <p:spPr>
          <a:xfrm>
            <a:off x="156347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612E039-BAC8-471D-A472-3A896708419C}"/>
              </a:ext>
            </a:extLst>
          </p:cNvPr>
          <p:cNvSpPr/>
          <p:nvPr/>
        </p:nvSpPr>
        <p:spPr>
          <a:xfrm>
            <a:off x="8227510"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47052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7"/>
                                        </p:tgtEl>
                                      </p:cBhvr>
                                    </p:animEffect>
                                    <p:set>
                                      <p:cBhvr>
                                        <p:cTn id="33"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p:spPr>
        <p:txBody>
          <a:bodyPr wrap="square">
            <a:spAutoFit/>
          </a:bodyPr>
          <a:lstStyle/>
          <a:p>
            <a:r>
              <a:rPr lang="en-US" sz="3200" b="1" dirty="0"/>
              <a:t>Circle three numbers that add to make a multiple of 10</a:t>
            </a:r>
          </a:p>
          <a:p>
            <a:endParaRPr lang="en-US" sz="3200" b="1" dirty="0"/>
          </a:p>
          <a:p>
            <a:r>
              <a:rPr lang="en-US" sz="3200" dirty="0"/>
              <a:t>    11          12          13          14          15          16          17          18          19</a:t>
            </a:r>
          </a:p>
        </p:txBody>
      </p:sp>
      <p:sp>
        <p:nvSpPr>
          <p:cNvPr id="4" name="Rectangle 3">
            <a:extLst>
              <a:ext uri="{FF2B5EF4-FFF2-40B4-BE49-F238E27FC236}">
                <a16:creationId xmlns:a16="http://schemas.microsoft.com/office/drawing/2014/main" id="{D129EE92-7E7E-4A15-B170-8D7275FB0AE1}"/>
              </a:ext>
            </a:extLst>
          </p:cNvPr>
          <p:cNvSpPr/>
          <p:nvPr/>
        </p:nvSpPr>
        <p:spPr>
          <a:xfrm>
            <a:off x="742950" y="2050506"/>
            <a:ext cx="7611340" cy="1077218"/>
          </a:xfrm>
          <a:prstGeom prst="rect">
            <a:avLst/>
          </a:prstGeom>
        </p:spPr>
        <p:txBody>
          <a:bodyPr wrap="square">
            <a:spAutoFit/>
          </a:bodyPr>
          <a:lstStyle/>
          <a:p>
            <a:r>
              <a:rPr lang="en-GB" sz="3200" b="1" dirty="0">
                <a:solidFill>
                  <a:srgbClr val="FF0000"/>
                </a:solidFill>
              </a:rPr>
              <a:t>The ones digits need to add up to 10 or 20, so that the number ends in a 0</a:t>
            </a:r>
          </a:p>
        </p:txBody>
      </p:sp>
      <p:grpSp>
        <p:nvGrpSpPr>
          <p:cNvPr id="3" name="Group 2">
            <a:extLst>
              <a:ext uri="{FF2B5EF4-FFF2-40B4-BE49-F238E27FC236}">
                <a16:creationId xmlns:a16="http://schemas.microsoft.com/office/drawing/2014/main" id="{D73763A8-9D88-4B62-AC99-5F66F20A4072}"/>
              </a:ext>
            </a:extLst>
          </p:cNvPr>
          <p:cNvGrpSpPr/>
          <p:nvPr/>
        </p:nvGrpSpPr>
        <p:grpSpPr>
          <a:xfrm>
            <a:off x="235504" y="853880"/>
            <a:ext cx="7644008" cy="946673"/>
            <a:chOff x="235504" y="853880"/>
            <a:chExt cx="7644008" cy="946673"/>
          </a:xfrm>
        </p:grpSpPr>
        <p:sp>
          <p:nvSpPr>
            <p:cNvPr id="5" name="Oval 4">
              <a:extLst>
                <a:ext uri="{FF2B5EF4-FFF2-40B4-BE49-F238E27FC236}">
                  <a16:creationId xmlns:a16="http://schemas.microsoft.com/office/drawing/2014/main" id="{E37FF853-B34F-42F0-BCBB-406688F0E168}"/>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FEF76316-93B8-4D81-A004-3C43C1E13688}"/>
                </a:ext>
              </a:extLst>
            </p:cNvPr>
            <p:cNvSpPr/>
            <p:nvPr/>
          </p:nvSpPr>
          <p:spPr>
            <a:xfrm>
              <a:off x="2907370"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612E039-BAC8-471D-A472-3A896708419C}"/>
                </a:ext>
              </a:extLst>
            </p:cNvPr>
            <p:cNvSpPr/>
            <p:nvPr/>
          </p:nvSpPr>
          <p:spPr>
            <a:xfrm>
              <a:off x="691132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 name="Group 8">
            <a:extLst>
              <a:ext uri="{FF2B5EF4-FFF2-40B4-BE49-F238E27FC236}">
                <a16:creationId xmlns:a16="http://schemas.microsoft.com/office/drawing/2014/main" id="{B41FAE0D-CF86-4101-BC5C-78966E0ABC3C}"/>
              </a:ext>
            </a:extLst>
          </p:cNvPr>
          <p:cNvGrpSpPr/>
          <p:nvPr/>
        </p:nvGrpSpPr>
        <p:grpSpPr>
          <a:xfrm>
            <a:off x="235504" y="853880"/>
            <a:ext cx="6300113" cy="946673"/>
            <a:chOff x="235504" y="853880"/>
            <a:chExt cx="6300113" cy="946673"/>
          </a:xfrm>
        </p:grpSpPr>
        <p:sp>
          <p:nvSpPr>
            <p:cNvPr id="10" name="Oval 9">
              <a:extLst>
                <a:ext uri="{FF2B5EF4-FFF2-40B4-BE49-F238E27FC236}">
                  <a16:creationId xmlns:a16="http://schemas.microsoft.com/office/drawing/2014/main" id="{E393B38D-D2CD-4398-8CFD-10B0E67F6D70}"/>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C15A24CB-3836-4949-BBAB-A491508A65F5}"/>
                </a:ext>
              </a:extLst>
            </p:cNvPr>
            <p:cNvSpPr/>
            <p:nvPr/>
          </p:nvSpPr>
          <p:spPr>
            <a:xfrm>
              <a:off x="42374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E9B84F90-BA76-43DA-838F-DA7EBBAE0DA3}"/>
                </a:ext>
              </a:extLst>
            </p:cNvPr>
            <p:cNvSpPr/>
            <p:nvPr/>
          </p:nvSpPr>
          <p:spPr>
            <a:xfrm>
              <a:off x="5567429"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3" name="Group 12">
            <a:extLst>
              <a:ext uri="{FF2B5EF4-FFF2-40B4-BE49-F238E27FC236}">
                <a16:creationId xmlns:a16="http://schemas.microsoft.com/office/drawing/2014/main" id="{B2D0E299-BDC8-450B-8960-E1FDE137C8B1}"/>
              </a:ext>
            </a:extLst>
          </p:cNvPr>
          <p:cNvGrpSpPr/>
          <p:nvPr/>
        </p:nvGrpSpPr>
        <p:grpSpPr>
          <a:xfrm>
            <a:off x="1607105" y="862232"/>
            <a:ext cx="4928512" cy="946673"/>
            <a:chOff x="1607105" y="853880"/>
            <a:chExt cx="4928512" cy="946673"/>
          </a:xfrm>
        </p:grpSpPr>
        <p:sp>
          <p:nvSpPr>
            <p:cNvPr id="14" name="Oval 13">
              <a:extLst>
                <a:ext uri="{FF2B5EF4-FFF2-40B4-BE49-F238E27FC236}">
                  <a16:creationId xmlns:a16="http://schemas.microsoft.com/office/drawing/2014/main" id="{C0BC86D7-05EF-4D40-9D17-A0496DFC1C03}"/>
                </a:ext>
              </a:extLst>
            </p:cNvPr>
            <p:cNvSpPr/>
            <p:nvPr/>
          </p:nvSpPr>
          <p:spPr>
            <a:xfrm>
              <a:off x="160710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50895C67-CA1E-4E65-ADA7-D15AACFEC4A5}"/>
                </a:ext>
              </a:extLst>
            </p:cNvPr>
            <p:cNvSpPr/>
            <p:nvPr/>
          </p:nvSpPr>
          <p:spPr>
            <a:xfrm>
              <a:off x="290736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3D5268FF-AFA4-405F-903B-C8A6147E3349}"/>
                </a:ext>
              </a:extLst>
            </p:cNvPr>
            <p:cNvSpPr/>
            <p:nvPr/>
          </p:nvSpPr>
          <p:spPr>
            <a:xfrm>
              <a:off x="5567429"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7" name="Group 16">
            <a:extLst>
              <a:ext uri="{FF2B5EF4-FFF2-40B4-BE49-F238E27FC236}">
                <a16:creationId xmlns:a16="http://schemas.microsoft.com/office/drawing/2014/main" id="{9C1D7CE5-21C5-458A-8E8D-E44D5C280A7D}"/>
              </a:ext>
            </a:extLst>
          </p:cNvPr>
          <p:cNvGrpSpPr/>
          <p:nvPr/>
        </p:nvGrpSpPr>
        <p:grpSpPr>
          <a:xfrm>
            <a:off x="2907364" y="862981"/>
            <a:ext cx="8960180" cy="946673"/>
            <a:chOff x="1607105" y="853880"/>
            <a:chExt cx="8960180" cy="946673"/>
          </a:xfrm>
        </p:grpSpPr>
        <p:sp>
          <p:nvSpPr>
            <p:cNvPr id="18" name="Oval 17">
              <a:extLst>
                <a:ext uri="{FF2B5EF4-FFF2-40B4-BE49-F238E27FC236}">
                  <a16:creationId xmlns:a16="http://schemas.microsoft.com/office/drawing/2014/main" id="{045D27C0-6231-46C8-86AF-68AACB770472}"/>
                </a:ext>
              </a:extLst>
            </p:cNvPr>
            <p:cNvSpPr/>
            <p:nvPr/>
          </p:nvSpPr>
          <p:spPr>
            <a:xfrm>
              <a:off x="160710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B6C3A217-867E-4F03-B233-68B17B1CD5ED}"/>
                </a:ext>
              </a:extLst>
            </p:cNvPr>
            <p:cNvSpPr/>
            <p:nvPr/>
          </p:nvSpPr>
          <p:spPr>
            <a:xfrm>
              <a:off x="826906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35D58C20-3C3A-416A-915E-E60897F8666A}"/>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1" name="Group 20">
            <a:extLst>
              <a:ext uri="{FF2B5EF4-FFF2-40B4-BE49-F238E27FC236}">
                <a16:creationId xmlns:a16="http://schemas.microsoft.com/office/drawing/2014/main" id="{F50B3507-6515-469E-AECA-3994F4D63D5E}"/>
              </a:ext>
            </a:extLst>
          </p:cNvPr>
          <p:cNvGrpSpPr/>
          <p:nvPr/>
        </p:nvGrpSpPr>
        <p:grpSpPr>
          <a:xfrm>
            <a:off x="4237404" y="855235"/>
            <a:ext cx="7630140" cy="946673"/>
            <a:chOff x="2937145" y="853880"/>
            <a:chExt cx="7630140" cy="946673"/>
          </a:xfrm>
        </p:grpSpPr>
        <p:sp>
          <p:nvSpPr>
            <p:cNvPr id="22" name="Oval 21">
              <a:extLst>
                <a:ext uri="{FF2B5EF4-FFF2-40B4-BE49-F238E27FC236}">
                  <a16:creationId xmlns:a16="http://schemas.microsoft.com/office/drawing/2014/main" id="{DC865E7A-341C-4506-8EBA-0396361170B7}"/>
                </a:ext>
              </a:extLst>
            </p:cNvPr>
            <p:cNvSpPr/>
            <p:nvPr/>
          </p:nvSpPr>
          <p:spPr>
            <a:xfrm>
              <a:off x="293714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614D028D-CE85-4BBC-BAB4-4F0EFC26D736}"/>
                </a:ext>
              </a:extLst>
            </p:cNvPr>
            <p:cNvSpPr/>
            <p:nvPr/>
          </p:nvSpPr>
          <p:spPr>
            <a:xfrm>
              <a:off x="693902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988140B9-67F8-4021-8CED-A2E02E78282E}"/>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5" name="Group 24">
            <a:extLst>
              <a:ext uri="{FF2B5EF4-FFF2-40B4-BE49-F238E27FC236}">
                <a16:creationId xmlns:a16="http://schemas.microsoft.com/office/drawing/2014/main" id="{3CC3E5F6-ABD0-44D4-A88D-BE0542ACC1DC}"/>
              </a:ext>
            </a:extLst>
          </p:cNvPr>
          <p:cNvGrpSpPr/>
          <p:nvPr/>
        </p:nvGrpSpPr>
        <p:grpSpPr>
          <a:xfrm>
            <a:off x="5574867" y="855374"/>
            <a:ext cx="6286247" cy="946673"/>
            <a:chOff x="4281038" y="853880"/>
            <a:chExt cx="6286247" cy="946673"/>
          </a:xfrm>
        </p:grpSpPr>
        <p:sp>
          <p:nvSpPr>
            <p:cNvPr id="26" name="Oval 25">
              <a:extLst>
                <a:ext uri="{FF2B5EF4-FFF2-40B4-BE49-F238E27FC236}">
                  <a16:creationId xmlns:a16="http://schemas.microsoft.com/office/drawing/2014/main" id="{326D5CA0-9206-4EA5-8B51-8B38974D8070}"/>
                </a:ext>
              </a:extLst>
            </p:cNvPr>
            <p:cNvSpPr/>
            <p:nvPr/>
          </p:nvSpPr>
          <p:spPr>
            <a:xfrm>
              <a:off x="4281038"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80C0153C-B0DF-4846-8746-07E39D5755F6}"/>
                </a:ext>
              </a:extLst>
            </p:cNvPr>
            <p:cNvSpPr/>
            <p:nvPr/>
          </p:nvSpPr>
          <p:spPr>
            <a:xfrm>
              <a:off x="562284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DF03CCF7-C3C8-46CE-9755-95D490EF2CB5}"/>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9" name="Group 28">
            <a:extLst>
              <a:ext uri="{FF2B5EF4-FFF2-40B4-BE49-F238E27FC236}">
                <a16:creationId xmlns:a16="http://schemas.microsoft.com/office/drawing/2014/main" id="{82722372-751C-4C15-B061-581A68A9382F}"/>
              </a:ext>
            </a:extLst>
          </p:cNvPr>
          <p:cNvGrpSpPr/>
          <p:nvPr/>
        </p:nvGrpSpPr>
        <p:grpSpPr>
          <a:xfrm>
            <a:off x="5574867" y="853689"/>
            <a:ext cx="4983921" cy="946673"/>
            <a:chOff x="4281038" y="853880"/>
            <a:chExt cx="4983921" cy="946673"/>
          </a:xfrm>
        </p:grpSpPr>
        <p:sp>
          <p:nvSpPr>
            <p:cNvPr id="30" name="Oval 29">
              <a:extLst>
                <a:ext uri="{FF2B5EF4-FFF2-40B4-BE49-F238E27FC236}">
                  <a16:creationId xmlns:a16="http://schemas.microsoft.com/office/drawing/2014/main" id="{01471159-4652-4570-93FA-DC58C0680D61}"/>
                </a:ext>
              </a:extLst>
            </p:cNvPr>
            <p:cNvSpPr/>
            <p:nvPr/>
          </p:nvSpPr>
          <p:spPr>
            <a:xfrm>
              <a:off x="4281038"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7829AF74-36AF-4F07-9696-DFB3A4571F8F}"/>
                </a:ext>
              </a:extLst>
            </p:cNvPr>
            <p:cNvSpPr/>
            <p:nvPr/>
          </p:nvSpPr>
          <p:spPr>
            <a:xfrm>
              <a:off x="696673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0AB80C9B-7804-497E-ADCF-2487A8D1F92E}"/>
                </a:ext>
              </a:extLst>
            </p:cNvPr>
            <p:cNvSpPr/>
            <p:nvPr/>
          </p:nvSpPr>
          <p:spPr>
            <a:xfrm>
              <a:off x="8296771"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1600554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9"/>
                                        </p:tgtEl>
                                      </p:cBhvr>
                                    </p:animEffect>
                                    <p:set>
                                      <p:cBhvr>
                                        <p:cTn id="21" dur="1" fill="hold">
                                          <p:stCondLst>
                                            <p:cond delay="499"/>
                                          </p:stCondLst>
                                        </p:cTn>
                                        <p:tgtEl>
                                          <p:spTgt spid="9"/>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13"/>
                                        </p:tgtEl>
                                      </p:cBhvr>
                                    </p:animEffect>
                                    <p:set>
                                      <p:cBhvr>
                                        <p:cTn id="30" dur="1" fill="hold">
                                          <p:stCondLst>
                                            <p:cond delay="499"/>
                                          </p:stCondLst>
                                        </p:cTn>
                                        <p:tgtEl>
                                          <p:spTgt spid="13"/>
                                        </p:tgtEl>
                                        <p:attrNameLst>
                                          <p:attrName>style.visibility</p:attrName>
                                        </p:attrNameLst>
                                      </p:cBhvr>
                                      <p:to>
                                        <p:strVal val="hidden"/>
                                      </p:to>
                                    </p:set>
                                  </p:childTnLst>
                                </p:cTn>
                              </p:par>
                            </p:childTnLst>
                          </p:cTn>
                        </p:par>
                        <p:par>
                          <p:cTn id="31" fill="hold">
                            <p:stCondLst>
                              <p:cond delay="500"/>
                            </p:stCondLst>
                            <p:childTnLst>
                              <p:par>
                                <p:cTn id="32" presetID="10" presetClass="entr" presetSubtype="0" fill="hold"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nodeType="clickEffect">
                                  <p:stCondLst>
                                    <p:cond delay="0"/>
                                  </p:stCondLst>
                                  <p:childTnLst>
                                    <p:animEffect transition="out" filter="fade">
                                      <p:cBhvr>
                                        <p:cTn id="38" dur="500"/>
                                        <p:tgtEl>
                                          <p:spTgt spid="17"/>
                                        </p:tgtEl>
                                      </p:cBhvr>
                                    </p:animEffect>
                                    <p:set>
                                      <p:cBhvr>
                                        <p:cTn id="39" dur="1" fill="hold">
                                          <p:stCondLst>
                                            <p:cond delay="499"/>
                                          </p:stCondLst>
                                        </p:cTn>
                                        <p:tgtEl>
                                          <p:spTgt spid="17"/>
                                        </p:tgtEl>
                                        <p:attrNameLst>
                                          <p:attrName>style.visibility</p:attrName>
                                        </p:attrNameLst>
                                      </p:cBhvr>
                                      <p:to>
                                        <p:strVal val="hidden"/>
                                      </p:to>
                                    </p:se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xit" presetSubtype="0" fill="hold" nodeType="clickEffect">
                                  <p:stCondLst>
                                    <p:cond delay="0"/>
                                  </p:stCondLst>
                                  <p:childTnLst>
                                    <p:animEffect transition="out" filter="fade">
                                      <p:cBhvr>
                                        <p:cTn id="47" dur="500"/>
                                        <p:tgtEl>
                                          <p:spTgt spid="21"/>
                                        </p:tgtEl>
                                      </p:cBhvr>
                                    </p:animEffect>
                                    <p:set>
                                      <p:cBhvr>
                                        <p:cTn id="48" dur="1" fill="hold">
                                          <p:stCondLst>
                                            <p:cond delay="499"/>
                                          </p:stCondLst>
                                        </p:cTn>
                                        <p:tgtEl>
                                          <p:spTgt spid="21"/>
                                        </p:tgtEl>
                                        <p:attrNameLst>
                                          <p:attrName>style.visibility</p:attrName>
                                        </p:attrNameLst>
                                      </p:cBhvr>
                                      <p:to>
                                        <p:strVal val="hidden"/>
                                      </p:to>
                                    </p:set>
                                  </p:childTnLst>
                                </p:cTn>
                              </p:par>
                            </p:childTnLst>
                          </p:cTn>
                        </p:par>
                        <p:par>
                          <p:cTn id="49" fill="hold">
                            <p:stCondLst>
                              <p:cond delay="500"/>
                            </p:stCondLst>
                            <p:childTnLst>
                              <p:par>
                                <p:cTn id="50" presetID="10" presetClass="entr" presetSubtype="0" fill="hold" nodeType="after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nodeType="clickEffect">
                                  <p:stCondLst>
                                    <p:cond delay="0"/>
                                  </p:stCondLst>
                                  <p:childTnLst>
                                    <p:animEffect transition="out" filter="fade">
                                      <p:cBhvr>
                                        <p:cTn id="56" dur="500"/>
                                        <p:tgtEl>
                                          <p:spTgt spid="25"/>
                                        </p:tgtEl>
                                      </p:cBhvr>
                                    </p:animEffect>
                                    <p:set>
                                      <p:cBhvr>
                                        <p:cTn id="57" dur="1" fill="hold">
                                          <p:stCondLst>
                                            <p:cond delay="499"/>
                                          </p:stCondLst>
                                        </p:cTn>
                                        <p:tgtEl>
                                          <p:spTgt spid="25"/>
                                        </p:tgtEl>
                                        <p:attrNameLst>
                                          <p:attrName>style.visibility</p:attrName>
                                        </p:attrNameLst>
                                      </p:cBhvr>
                                      <p:to>
                                        <p:strVal val="hidden"/>
                                      </p:to>
                                    </p:set>
                                  </p:childTnLst>
                                </p:cTn>
                              </p:par>
                            </p:childTnLst>
                          </p:cTn>
                        </p:par>
                        <p:par>
                          <p:cTn id="58" fill="hold">
                            <p:stCondLst>
                              <p:cond delay="500"/>
                            </p:stCondLst>
                            <p:childTnLst>
                              <p:par>
                                <p:cTn id="59" presetID="10" presetClass="entr" presetSubtype="0" fill="hold" nodeType="after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nodeType="clickEffect">
                                  <p:stCondLst>
                                    <p:cond delay="0"/>
                                  </p:stCondLst>
                                  <p:childTnLst>
                                    <p:animEffect transition="out" filter="fade">
                                      <p:cBhvr>
                                        <p:cTn id="65" dur="500"/>
                                        <p:tgtEl>
                                          <p:spTgt spid="29"/>
                                        </p:tgtEl>
                                      </p:cBhvr>
                                    </p:animEffect>
                                    <p:set>
                                      <p:cBhvr>
                                        <p:cTn id="66" dur="1" fill="hold">
                                          <p:stCondLst>
                                            <p:cond delay="499"/>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4733602-465F-4CF0-948B-498467101167}"/>
              </a:ext>
            </a:extLst>
          </p:cNvPr>
          <p:cNvSpPr/>
          <p:nvPr/>
        </p:nvSpPr>
        <p:spPr>
          <a:xfrm>
            <a:off x="56123" y="60922"/>
            <a:ext cx="6096000" cy="1569660"/>
          </a:xfrm>
          <a:prstGeom prst="rect">
            <a:avLst/>
          </a:prstGeom>
        </p:spPr>
        <p:txBody>
          <a:bodyPr>
            <a:spAutoFit/>
          </a:bodyPr>
          <a:lstStyle/>
          <a:p>
            <a:pPr>
              <a:spcAft>
                <a:spcPts val="0"/>
              </a:spcAft>
            </a:pPr>
            <a:r>
              <a:rPr lang="en-GB" sz="3200" b="1" dirty="0">
                <a:ea typeface="Calibri" panose="020F0502020204030204" pitchFamily="34" charset="0"/>
                <a:cs typeface="Times New Roman" panose="02020603050405020304" pitchFamily="18" charset="0"/>
              </a:rPr>
              <a:t>This ring is made of regular pentagons, with sides of 5 centimetres.</a:t>
            </a:r>
          </a:p>
        </p:txBody>
      </p:sp>
      <p:pic>
        <p:nvPicPr>
          <p:cNvPr id="3" name="Picture 2" descr="https://app.doublestruck.eu/content/K2_REAS/HTML/Q/Q97A12_files/image001.jpg">
            <a:extLst>
              <a:ext uri="{FF2B5EF4-FFF2-40B4-BE49-F238E27FC236}">
                <a16:creationId xmlns:a16="http://schemas.microsoft.com/office/drawing/2014/main" id="{E538226C-1B3E-477B-8438-1F2B08A05F1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43" y="1703317"/>
            <a:ext cx="4443717" cy="4570860"/>
          </a:xfrm>
          <a:prstGeom prst="rect">
            <a:avLst/>
          </a:prstGeom>
          <a:noFill/>
          <a:ln>
            <a:noFill/>
          </a:ln>
        </p:spPr>
      </p:pic>
      <p:sp>
        <p:nvSpPr>
          <p:cNvPr id="4" name="Rectangle 3">
            <a:extLst>
              <a:ext uri="{FF2B5EF4-FFF2-40B4-BE49-F238E27FC236}">
                <a16:creationId xmlns:a16="http://schemas.microsoft.com/office/drawing/2014/main" id="{3B6A04EE-514F-40CB-AD92-3B79098F267F}"/>
              </a:ext>
            </a:extLst>
          </p:cNvPr>
          <p:cNvSpPr/>
          <p:nvPr/>
        </p:nvSpPr>
        <p:spPr>
          <a:xfrm>
            <a:off x="5512904" y="1703317"/>
            <a:ext cx="5950226" cy="1077218"/>
          </a:xfrm>
          <a:prstGeom prst="rect">
            <a:avLst/>
          </a:prstGeom>
        </p:spPr>
        <p:txBody>
          <a:bodyPr wrap="square">
            <a:spAutoFit/>
          </a:bodyPr>
          <a:lstStyle/>
          <a:p>
            <a:pPr>
              <a:spcAft>
                <a:spcPts val="0"/>
              </a:spcAft>
            </a:pPr>
            <a:r>
              <a:rPr lang="en-GB" sz="3200" b="1" dirty="0">
                <a:ea typeface="Calibri" panose="020F0502020204030204" pitchFamily="34" charset="0"/>
                <a:cs typeface="Times New Roman" panose="02020603050405020304" pitchFamily="18" charset="0"/>
              </a:rPr>
              <a:t>What is the length of the outer edge of the ring?</a:t>
            </a:r>
          </a:p>
        </p:txBody>
      </p:sp>
      <p:grpSp>
        <p:nvGrpSpPr>
          <p:cNvPr id="11" name="Group 10"/>
          <p:cNvGrpSpPr/>
          <p:nvPr/>
        </p:nvGrpSpPr>
        <p:grpSpPr>
          <a:xfrm>
            <a:off x="3314701" y="2184763"/>
            <a:ext cx="953397" cy="669471"/>
            <a:chOff x="3314701" y="2184763"/>
            <a:chExt cx="953397" cy="669471"/>
          </a:xfrm>
        </p:grpSpPr>
        <p:cxnSp>
          <p:nvCxnSpPr>
            <p:cNvPr id="5" name="Straight Connector 4">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4347196">
            <a:off x="3990233" y="4209449"/>
            <a:ext cx="953397" cy="669471"/>
            <a:chOff x="3314701" y="2184763"/>
            <a:chExt cx="953397" cy="669471"/>
          </a:xfrm>
        </p:grpSpPr>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5" name="Group 14"/>
          <p:cNvGrpSpPr/>
          <p:nvPr/>
        </p:nvGrpSpPr>
        <p:grpSpPr>
          <a:xfrm rot="8616875">
            <a:off x="2238334" y="5476532"/>
            <a:ext cx="953397" cy="669471"/>
            <a:chOff x="3314701" y="2184763"/>
            <a:chExt cx="953397" cy="669471"/>
          </a:xfrm>
        </p:grpSpPr>
        <p:cxnSp>
          <p:nvCxnSpPr>
            <p:cNvPr id="16" name="Straight Connector 15">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8" name="Group 17"/>
          <p:cNvGrpSpPr/>
          <p:nvPr/>
        </p:nvGrpSpPr>
        <p:grpSpPr>
          <a:xfrm rot="12969320">
            <a:off x="483928" y="4222041"/>
            <a:ext cx="953397" cy="669471"/>
            <a:chOff x="3314701" y="2184763"/>
            <a:chExt cx="953397" cy="669471"/>
          </a:xfrm>
        </p:grpSpPr>
        <p:cxnSp>
          <p:nvCxnSpPr>
            <p:cNvPr id="19" name="Straight Connector 18">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rot="17369432">
            <a:off x="1128609" y="2184763"/>
            <a:ext cx="953397" cy="669471"/>
            <a:chOff x="3314701" y="2184763"/>
            <a:chExt cx="953397" cy="669471"/>
          </a:xfrm>
        </p:grpSpPr>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rot="19416239">
            <a:off x="2215658" y="1836883"/>
            <a:ext cx="953397" cy="669471"/>
            <a:chOff x="3314701" y="2184763"/>
            <a:chExt cx="953397" cy="669471"/>
          </a:xfrm>
        </p:grpSpPr>
        <p:cxnSp>
          <p:nvCxnSpPr>
            <p:cNvPr id="25" name="Straight Connector 24">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2053534">
            <a:off x="3975089" y="3063651"/>
            <a:ext cx="953397" cy="709600"/>
            <a:chOff x="3314701" y="2184763"/>
            <a:chExt cx="953397" cy="669471"/>
          </a:xfrm>
        </p:grpSpPr>
        <p:cxnSp>
          <p:nvCxnSpPr>
            <p:cNvPr id="28" name="Straight Connector 27">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rot="6548962">
            <a:off x="3312209" y="5093811"/>
            <a:ext cx="953397" cy="709600"/>
            <a:chOff x="3314701" y="2184763"/>
            <a:chExt cx="953397" cy="669471"/>
          </a:xfrm>
        </p:grpSpPr>
        <p:cxnSp>
          <p:nvCxnSpPr>
            <p:cNvPr id="31" name="Straight Connector 30">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rot="10800000">
            <a:off x="1150409" y="5099621"/>
            <a:ext cx="953397" cy="709600"/>
            <a:chOff x="3314701" y="2184763"/>
            <a:chExt cx="953397" cy="669471"/>
          </a:xfrm>
        </p:grpSpPr>
        <p:cxnSp>
          <p:nvCxnSpPr>
            <p:cNvPr id="34" name="Straight Connector 33">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rot="15026177">
            <a:off x="481870" y="3073810"/>
            <a:ext cx="953397" cy="709600"/>
            <a:chOff x="3314701" y="2184763"/>
            <a:chExt cx="953397" cy="669471"/>
          </a:xfrm>
        </p:grpSpPr>
        <p:cxnSp>
          <p:nvCxnSpPr>
            <p:cNvPr id="37" name="Straight Connector 36">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9" name="TextBox 38">
            <a:extLst>
              <a:ext uri="{FF2B5EF4-FFF2-40B4-BE49-F238E27FC236}">
                <a16:creationId xmlns:a16="http://schemas.microsoft.com/office/drawing/2014/main" id="{0A6C0841-B01F-4F05-ACC4-72C4EA688923}"/>
              </a:ext>
            </a:extLst>
          </p:cNvPr>
          <p:cNvSpPr txBox="1"/>
          <p:nvPr/>
        </p:nvSpPr>
        <p:spPr>
          <a:xfrm>
            <a:off x="5512904" y="2882133"/>
            <a:ext cx="2189019" cy="584775"/>
          </a:xfrm>
          <a:prstGeom prst="rect">
            <a:avLst/>
          </a:prstGeom>
          <a:noFill/>
        </p:spPr>
        <p:txBody>
          <a:bodyPr wrap="square" rtlCol="0">
            <a:spAutoFit/>
          </a:bodyPr>
          <a:lstStyle/>
          <a:p>
            <a:r>
              <a:rPr lang="en-GB" sz="3200" b="1" dirty="0">
                <a:solidFill>
                  <a:srgbClr val="FF0000"/>
                </a:solidFill>
              </a:rPr>
              <a:t>10cm</a:t>
            </a:r>
          </a:p>
        </p:txBody>
      </p:sp>
      <p:sp>
        <p:nvSpPr>
          <p:cNvPr id="40" name="TextBox 39">
            <a:extLst>
              <a:ext uri="{FF2B5EF4-FFF2-40B4-BE49-F238E27FC236}">
                <a16:creationId xmlns:a16="http://schemas.microsoft.com/office/drawing/2014/main" id="{0A6C0841-B01F-4F05-ACC4-72C4EA688923}"/>
              </a:ext>
            </a:extLst>
          </p:cNvPr>
          <p:cNvSpPr txBox="1"/>
          <p:nvPr/>
        </p:nvSpPr>
        <p:spPr>
          <a:xfrm>
            <a:off x="5512903" y="3648873"/>
            <a:ext cx="3906670" cy="584775"/>
          </a:xfrm>
          <a:prstGeom prst="rect">
            <a:avLst/>
          </a:prstGeom>
          <a:noFill/>
        </p:spPr>
        <p:txBody>
          <a:bodyPr wrap="square" rtlCol="0">
            <a:spAutoFit/>
          </a:bodyPr>
          <a:lstStyle/>
          <a:p>
            <a:r>
              <a:rPr lang="en-GB" sz="3200" b="1" dirty="0">
                <a:solidFill>
                  <a:srgbClr val="FF0000"/>
                </a:solidFill>
              </a:rPr>
              <a:t>5 pale grey</a:t>
            </a:r>
          </a:p>
        </p:txBody>
      </p:sp>
      <p:sp>
        <p:nvSpPr>
          <p:cNvPr id="41" name="TextBox 40">
            <a:extLst>
              <a:ext uri="{FF2B5EF4-FFF2-40B4-BE49-F238E27FC236}">
                <a16:creationId xmlns:a16="http://schemas.microsoft.com/office/drawing/2014/main" id="{0A6C0841-B01F-4F05-ACC4-72C4EA688923}"/>
              </a:ext>
            </a:extLst>
          </p:cNvPr>
          <p:cNvSpPr txBox="1"/>
          <p:nvPr/>
        </p:nvSpPr>
        <p:spPr>
          <a:xfrm>
            <a:off x="5512903" y="4499248"/>
            <a:ext cx="3906670" cy="584775"/>
          </a:xfrm>
          <a:prstGeom prst="rect">
            <a:avLst/>
          </a:prstGeom>
          <a:noFill/>
        </p:spPr>
        <p:txBody>
          <a:bodyPr wrap="square" rtlCol="0">
            <a:spAutoFit/>
          </a:bodyPr>
          <a:lstStyle/>
          <a:p>
            <a:r>
              <a:rPr lang="en-GB" sz="3200" b="1" dirty="0">
                <a:solidFill>
                  <a:srgbClr val="FF0000"/>
                </a:solidFill>
              </a:rPr>
              <a:t>5 dark grey</a:t>
            </a:r>
          </a:p>
        </p:txBody>
      </p:sp>
      <p:sp>
        <p:nvSpPr>
          <p:cNvPr id="42" name="TextBox 41">
            <a:extLst>
              <a:ext uri="{FF2B5EF4-FFF2-40B4-BE49-F238E27FC236}">
                <a16:creationId xmlns:a16="http://schemas.microsoft.com/office/drawing/2014/main" id="{0A6C0841-B01F-4F05-ACC4-72C4EA688923}"/>
              </a:ext>
            </a:extLst>
          </p:cNvPr>
          <p:cNvSpPr txBox="1"/>
          <p:nvPr/>
        </p:nvSpPr>
        <p:spPr>
          <a:xfrm>
            <a:off x="5512902" y="5349623"/>
            <a:ext cx="5950227" cy="584775"/>
          </a:xfrm>
          <a:prstGeom prst="rect">
            <a:avLst/>
          </a:prstGeom>
          <a:noFill/>
        </p:spPr>
        <p:txBody>
          <a:bodyPr wrap="square" rtlCol="0">
            <a:spAutoFit/>
          </a:bodyPr>
          <a:lstStyle/>
          <a:p>
            <a:r>
              <a:rPr lang="en-GB" sz="3200" b="1" dirty="0">
                <a:solidFill>
                  <a:srgbClr val="FF0000"/>
                </a:solidFill>
              </a:rPr>
              <a:t>10 x 10 cm = 100 cm</a:t>
            </a:r>
          </a:p>
        </p:txBody>
      </p:sp>
      <p:sp>
        <p:nvSpPr>
          <p:cNvPr id="43" name="Rectangle 42">
            <a:extLst>
              <a:ext uri="{FF2B5EF4-FFF2-40B4-BE49-F238E27FC236}">
                <a16:creationId xmlns:a16="http://schemas.microsoft.com/office/drawing/2014/main" id="{06FE58C2-683E-4676-897F-DA7C947592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CB42A050-461C-457D-8D05-0F25BA2A2871}"/>
              </a:ext>
            </a:extLst>
          </p:cNvPr>
          <p:cNvSpPr txBox="1"/>
          <p:nvPr/>
        </p:nvSpPr>
        <p:spPr>
          <a:xfrm>
            <a:off x="8466837" y="2213723"/>
            <a:ext cx="1905472" cy="584775"/>
          </a:xfrm>
          <a:prstGeom prst="rect">
            <a:avLst/>
          </a:prstGeom>
          <a:noFill/>
        </p:spPr>
        <p:txBody>
          <a:bodyPr wrap="square" rtlCol="0">
            <a:spAutoFit/>
          </a:bodyPr>
          <a:lstStyle/>
          <a:p>
            <a:r>
              <a:rPr lang="en-GB" sz="3200" b="1" dirty="0">
                <a:solidFill>
                  <a:srgbClr val="FF0000"/>
                </a:solidFill>
              </a:rPr>
              <a:t>100 cm</a:t>
            </a:r>
          </a:p>
        </p:txBody>
      </p:sp>
    </p:spTree>
    <p:extLst>
      <p:ext uri="{BB962C8B-B14F-4D97-AF65-F5344CB8AC3E}">
        <p14:creationId xmlns:p14="http://schemas.microsoft.com/office/powerpoint/2010/main" val="2586335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fade">
                                      <p:cBhvr>
                                        <p:cTn id="57" dur="500"/>
                                        <p:tgtEl>
                                          <p:spTgt spid="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500"/>
                                        <p:tgtEl>
                                          <p:spTgt spid="4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P spid="41" grpId="0"/>
      <p:bldP spid="42" grpId="0"/>
      <p:bldP spid="44"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91D5E45-9BA0-4EDD-BAA1-30E381B12BF7}"/>
              </a:ext>
            </a:extLst>
          </p:cNvPr>
          <p:cNvPicPr>
            <a:picLocks noChangeAspect="1"/>
          </p:cNvPicPr>
          <p:nvPr/>
        </p:nvPicPr>
        <p:blipFill>
          <a:blip r:embed="rId3"/>
          <a:stretch>
            <a:fillRect/>
          </a:stretch>
        </p:blipFill>
        <p:spPr>
          <a:xfrm>
            <a:off x="5468815" y="967183"/>
            <a:ext cx="6332782" cy="4782986"/>
          </a:xfrm>
          <a:prstGeom prst="rect">
            <a:avLst/>
          </a:prstGeom>
        </p:spPr>
      </p:pic>
      <p:sp>
        <p:nvSpPr>
          <p:cNvPr id="2" name="Rectangle 1">
            <a:extLst>
              <a:ext uri="{FF2B5EF4-FFF2-40B4-BE49-F238E27FC236}">
                <a16:creationId xmlns:a16="http://schemas.microsoft.com/office/drawing/2014/main" id="{30ABA731-CFE3-4C90-B034-25D48400E0FB}"/>
              </a:ext>
            </a:extLst>
          </p:cNvPr>
          <p:cNvSpPr/>
          <p:nvPr/>
        </p:nvSpPr>
        <p:spPr>
          <a:xfrm>
            <a:off x="103032" y="51516"/>
            <a:ext cx="5468815" cy="600164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 shaded shape on the square grid. For each statement below, tick or cross to show if it is True or False.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1)The shaded shape is a quadrilateral.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2)The shaded shape has four equal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3)The shaded shape has four equal 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4)The shaded shape has two pairs of parallel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006D04B-C434-4A59-B801-9AE71C7C40D4}"/>
              </a:ext>
            </a:extLst>
          </p:cNvPr>
          <p:cNvSpPr/>
          <p:nvPr/>
        </p:nvSpPr>
        <p:spPr>
          <a:xfrm>
            <a:off x="2376410" y="24104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44085C2A-4A08-4B1C-BAF9-49BEF7E28B8D}"/>
              </a:ext>
            </a:extLst>
          </p:cNvPr>
          <p:cNvSpPr/>
          <p:nvPr/>
        </p:nvSpPr>
        <p:spPr>
          <a:xfrm>
            <a:off x="2117710" y="3374488"/>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Arc 11">
            <a:extLst>
              <a:ext uri="{FF2B5EF4-FFF2-40B4-BE49-F238E27FC236}">
                <a16:creationId xmlns:a16="http://schemas.microsoft.com/office/drawing/2014/main" id="{2B403EE5-EC32-4F11-9552-AE1DC1123452}"/>
              </a:ext>
            </a:extLst>
          </p:cNvPr>
          <p:cNvSpPr/>
          <p:nvPr/>
        </p:nvSpPr>
        <p:spPr>
          <a:xfrm rot="3114938">
            <a:off x="7541647" y="1570156"/>
            <a:ext cx="640944"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 name="Arc 12">
            <a:extLst>
              <a:ext uri="{FF2B5EF4-FFF2-40B4-BE49-F238E27FC236}">
                <a16:creationId xmlns:a16="http://schemas.microsoft.com/office/drawing/2014/main" id="{9A430B94-E27F-42BE-B97C-670773848877}"/>
              </a:ext>
            </a:extLst>
          </p:cNvPr>
          <p:cNvSpPr/>
          <p:nvPr/>
        </p:nvSpPr>
        <p:spPr>
          <a:xfrm rot="13572612">
            <a:off x="9148068" y="4631691"/>
            <a:ext cx="640944"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 name="Arc 13">
            <a:extLst>
              <a:ext uri="{FF2B5EF4-FFF2-40B4-BE49-F238E27FC236}">
                <a16:creationId xmlns:a16="http://schemas.microsoft.com/office/drawing/2014/main" id="{706E584F-B7E7-4F8E-B6AD-29D0EF79CCCA}"/>
              </a:ext>
            </a:extLst>
          </p:cNvPr>
          <p:cNvSpPr/>
          <p:nvPr/>
        </p:nvSpPr>
        <p:spPr>
          <a:xfrm rot="19382355">
            <a:off x="6177803" y="4551449"/>
            <a:ext cx="578722" cy="677803"/>
          </a:xfrm>
          <a:prstGeom prst="arc">
            <a:avLst>
              <a:gd name="adj1" fmla="val 18574070"/>
              <a:gd name="adj2" fmla="val 2417449"/>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5" name="Arc 14">
            <a:extLst>
              <a:ext uri="{FF2B5EF4-FFF2-40B4-BE49-F238E27FC236}">
                <a16:creationId xmlns:a16="http://schemas.microsoft.com/office/drawing/2014/main" id="{0E06A3C9-6561-4714-B4C8-F53A335ADC0E}"/>
              </a:ext>
            </a:extLst>
          </p:cNvPr>
          <p:cNvSpPr/>
          <p:nvPr/>
        </p:nvSpPr>
        <p:spPr>
          <a:xfrm rot="8413786">
            <a:off x="10488873" y="1510668"/>
            <a:ext cx="560338" cy="677803"/>
          </a:xfrm>
          <a:prstGeom prst="arc">
            <a:avLst>
              <a:gd name="adj1" fmla="val 18443065"/>
              <a:gd name="adj2" fmla="val 3012185"/>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FC7AD1EB-F801-479C-93CA-FCB2CC28C03E}"/>
              </a:ext>
            </a:extLst>
          </p:cNvPr>
          <p:cNvCxnSpPr>
            <a:cxnSpLocks/>
          </p:cNvCxnSpPr>
          <p:nvPr/>
        </p:nvCxnSpPr>
        <p:spPr>
          <a:xfrm flipH="1">
            <a:off x="7871671" y="1810111"/>
            <a:ext cx="3101129"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55D2D44-8341-4F6E-A239-EA24FFB3E091}"/>
              </a:ext>
            </a:extLst>
          </p:cNvPr>
          <p:cNvCxnSpPr>
            <a:cxnSpLocks/>
          </p:cNvCxnSpPr>
          <p:nvPr/>
        </p:nvCxnSpPr>
        <p:spPr>
          <a:xfrm flipV="1">
            <a:off x="6309360" y="1810111"/>
            <a:ext cx="1562312" cy="30819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18A0E377-C26D-4F16-838B-ACF6F20430C3}"/>
              </a:ext>
            </a:extLst>
          </p:cNvPr>
          <p:cNvSpPr/>
          <p:nvPr/>
        </p:nvSpPr>
        <p:spPr>
          <a:xfrm>
            <a:off x="2338415" y="4338568"/>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17" name="Straight Connector 16">
            <a:extLst>
              <a:ext uri="{FF2B5EF4-FFF2-40B4-BE49-F238E27FC236}">
                <a16:creationId xmlns:a16="http://schemas.microsoft.com/office/drawing/2014/main" id="{ECFB69AF-C538-40A7-A00C-F46220AB7F31}"/>
              </a:ext>
            </a:extLst>
          </p:cNvPr>
          <p:cNvCxnSpPr>
            <a:cxnSpLocks/>
          </p:cNvCxnSpPr>
          <p:nvPr/>
        </p:nvCxnSpPr>
        <p:spPr>
          <a:xfrm flipV="1">
            <a:off x="6313799" y="1810110"/>
            <a:ext cx="1557872" cy="309842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A6B94D2-F90F-41AF-A28F-E1C40CD0DE8B}"/>
              </a:ext>
            </a:extLst>
          </p:cNvPr>
          <p:cNvCxnSpPr>
            <a:cxnSpLocks/>
          </p:cNvCxnSpPr>
          <p:nvPr/>
        </p:nvCxnSpPr>
        <p:spPr>
          <a:xfrm flipV="1">
            <a:off x="9377800" y="1818010"/>
            <a:ext cx="1595000" cy="30977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76978AB-D822-4C2A-82E0-DE36A4E6C659}"/>
              </a:ext>
            </a:extLst>
          </p:cNvPr>
          <p:cNvCxnSpPr>
            <a:cxnSpLocks/>
          </p:cNvCxnSpPr>
          <p:nvPr/>
        </p:nvCxnSpPr>
        <p:spPr>
          <a:xfrm flipV="1">
            <a:off x="6309360" y="4899938"/>
            <a:ext cx="3112875" cy="19039"/>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E1443E2-7A93-4351-8A59-065BDFAB47CD}"/>
              </a:ext>
            </a:extLst>
          </p:cNvPr>
          <p:cNvCxnSpPr>
            <a:cxnSpLocks/>
          </p:cNvCxnSpPr>
          <p:nvPr/>
        </p:nvCxnSpPr>
        <p:spPr>
          <a:xfrm flipV="1">
            <a:off x="7871670" y="1814771"/>
            <a:ext cx="3101130" cy="3239"/>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D247DDB4-726A-4E53-8F7F-DA31FDA40919}"/>
              </a:ext>
            </a:extLst>
          </p:cNvPr>
          <p:cNvSpPr/>
          <p:nvPr/>
        </p:nvSpPr>
        <p:spPr>
          <a:xfrm>
            <a:off x="3867607" y="528652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22" name="Rectangle 21">
            <a:extLst>
              <a:ext uri="{FF2B5EF4-FFF2-40B4-BE49-F238E27FC236}">
                <a16:creationId xmlns:a16="http://schemas.microsoft.com/office/drawing/2014/main" id="{3EBBDFE2-081B-4FDC-B5A1-088FC658692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01186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8" presetClass="emph" presetSubtype="0" fill="hold" nodeType="clickEffect">
                                  <p:stCondLst>
                                    <p:cond delay="0"/>
                                  </p:stCondLst>
                                  <p:childTnLst>
                                    <p:animRot by="-1620000">
                                      <p:cBhvr>
                                        <p:cTn id="21" dur="2000" fill="hold"/>
                                        <p:tgtEl>
                                          <p:spTgt spid="9"/>
                                        </p:tgtEl>
                                        <p:attrNameLst>
                                          <p:attrName>r</p:attrName>
                                        </p:attrNameLst>
                                      </p:cBhvr>
                                    </p:animRo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7"/>
                                        </p:tgtEl>
                                      </p:cBhvr>
                                    </p:animEffect>
                                    <p:set>
                                      <p:cBhvr>
                                        <p:cTn id="31" dur="1" fill="hold">
                                          <p:stCondLst>
                                            <p:cond delay="499"/>
                                          </p:stCondLst>
                                        </p:cTn>
                                        <p:tgtEl>
                                          <p:spTgt spid="7"/>
                                        </p:tgtEl>
                                        <p:attrNameLst>
                                          <p:attrName>style.visibility</p:attrName>
                                        </p:attrNameLst>
                                      </p:cBhvr>
                                      <p:to>
                                        <p:strVal val="hidden"/>
                                      </p:to>
                                    </p:set>
                                  </p:childTnLst>
                                </p:cTn>
                              </p:par>
                              <p:par>
                                <p:cTn id="32" presetID="10" presetClass="exit" presetSubtype="0" fill="hold" nodeType="withEffect">
                                  <p:stCondLst>
                                    <p:cond delay="0"/>
                                  </p:stCondLst>
                                  <p:childTnLst>
                                    <p:animEffect transition="out" filter="fade">
                                      <p:cBhvr>
                                        <p:cTn id="33" dur="500"/>
                                        <p:tgtEl>
                                          <p:spTgt spid="9"/>
                                        </p:tgtEl>
                                      </p:cBhvr>
                                    </p:animEffect>
                                    <p:set>
                                      <p:cBhvr>
                                        <p:cTn id="34" dur="1" fill="hold">
                                          <p:stCondLst>
                                            <p:cond delay="499"/>
                                          </p:stCondLst>
                                        </p:cTn>
                                        <p:tgtEl>
                                          <p:spTgt spid="9"/>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500"/>
                                        <p:tgtEl>
                                          <p:spTgt spid="1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500"/>
                                        <p:tgtEl>
                                          <p:spTgt spid="14"/>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1" nodeType="clickEffect">
                                  <p:stCondLst>
                                    <p:cond delay="0"/>
                                  </p:stCondLst>
                                  <p:childTnLst>
                                    <p:animEffect transition="out" filter="fade">
                                      <p:cBhvr>
                                        <p:cTn id="63" dur="500"/>
                                        <p:tgtEl>
                                          <p:spTgt spid="12"/>
                                        </p:tgtEl>
                                      </p:cBhvr>
                                    </p:animEffect>
                                    <p:set>
                                      <p:cBhvr>
                                        <p:cTn id="64" dur="1" fill="hold">
                                          <p:stCondLst>
                                            <p:cond delay="499"/>
                                          </p:stCondLst>
                                        </p:cTn>
                                        <p:tgtEl>
                                          <p:spTgt spid="12"/>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13"/>
                                        </p:tgtEl>
                                      </p:cBhvr>
                                    </p:animEffect>
                                    <p:set>
                                      <p:cBhvr>
                                        <p:cTn id="67" dur="1" fill="hold">
                                          <p:stCondLst>
                                            <p:cond delay="499"/>
                                          </p:stCondLst>
                                        </p:cTn>
                                        <p:tgtEl>
                                          <p:spTgt spid="13"/>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14"/>
                                        </p:tgtEl>
                                      </p:cBhvr>
                                    </p:animEffect>
                                    <p:set>
                                      <p:cBhvr>
                                        <p:cTn id="70" dur="1" fill="hold">
                                          <p:stCondLst>
                                            <p:cond delay="499"/>
                                          </p:stCondLst>
                                        </p:cTn>
                                        <p:tgtEl>
                                          <p:spTgt spid="14"/>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15"/>
                                        </p:tgtEl>
                                      </p:cBhvr>
                                    </p:animEffect>
                                    <p:set>
                                      <p:cBhvr>
                                        <p:cTn id="73" dur="1" fill="hold">
                                          <p:stCondLst>
                                            <p:cond delay="499"/>
                                          </p:stCondLst>
                                        </p:cTn>
                                        <p:tgtEl>
                                          <p:spTgt spid="15"/>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fade">
                                      <p:cBhvr>
                                        <p:cTn id="78" dur="500"/>
                                        <p:tgtEl>
                                          <p:spTgt spid="17"/>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nodeType="clickEffect">
                                  <p:stCondLst>
                                    <p:cond delay="0"/>
                                  </p:stCondLst>
                                  <p:childTnLst>
                                    <p:set>
                                      <p:cBhvr>
                                        <p:cTn id="87" dur="1" fill="hold">
                                          <p:stCondLst>
                                            <p:cond delay="0"/>
                                          </p:stCondLst>
                                        </p:cTn>
                                        <p:tgtEl>
                                          <p:spTgt spid="19"/>
                                        </p:tgtEl>
                                        <p:attrNameLst>
                                          <p:attrName>style.visibility</p:attrName>
                                        </p:attrNameLst>
                                      </p:cBhvr>
                                      <p:to>
                                        <p:strVal val="visible"/>
                                      </p:to>
                                    </p:set>
                                    <p:animEffect transition="in" filter="fade">
                                      <p:cBhvr>
                                        <p:cTn id="88" dur="500"/>
                                        <p:tgtEl>
                                          <p:spTgt spid="19"/>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20"/>
                                        </p:tgtEl>
                                        <p:attrNameLst>
                                          <p:attrName>style.visibility</p:attrName>
                                        </p:attrNameLst>
                                      </p:cBhvr>
                                      <p:to>
                                        <p:strVal val="visible"/>
                                      </p:to>
                                    </p:set>
                                    <p:animEffect transition="in" filter="fade">
                                      <p:cBhvr>
                                        <p:cTn id="93" dur="500"/>
                                        <p:tgtEl>
                                          <p:spTgt spid="20"/>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2" grpId="0" animBg="1"/>
      <p:bldP spid="12" grpId="1" animBg="1"/>
      <p:bldP spid="13" grpId="0" animBg="1"/>
      <p:bldP spid="13" grpId="1" animBg="1"/>
      <p:bldP spid="14" grpId="0" animBg="1"/>
      <p:bldP spid="14" grpId="1" animBg="1"/>
      <p:bldP spid="15" grpId="0" animBg="1"/>
      <p:bldP spid="15" grpId="1" animBg="1"/>
      <p:bldP spid="16" grpId="0"/>
      <p:bldP spid="26" grpId="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844933" cy="1077218"/>
          </a:xfrm>
          <a:prstGeom prst="rect">
            <a:avLst/>
          </a:prstGeom>
        </p:spPr>
        <p:txBody>
          <a:bodyPr wrap="square">
            <a:spAutoFit/>
          </a:bodyPr>
          <a:lstStyle/>
          <a:p>
            <a:r>
              <a:rPr lang="en-US" sz="3200" b="1" dirty="0"/>
              <a:t>Abbie takes the temperature outside at midday on the first day of each month. The graph shows her results from January to December.</a:t>
            </a:r>
          </a:p>
        </p:txBody>
      </p:sp>
      <p:pic>
        <p:nvPicPr>
          <p:cNvPr id="3" name="Picture 2">
            <a:extLst>
              <a:ext uri="{FF2B5EF4-FFF2-40B4-BE49-F238E27FC236}">
                <a16:creationId xmlns:a16="http://schemas.microsoft.com/office/drawing/2014/main" id="{0BD1D0ED-C9B5-45CE-B3BD-760C2470F648}"/>
              </a:ext>
            </a:extLst>
          </p:cNvPr>
          <p:cNvPicPr>
            <a:picLocks noChangeAspect="1"/>
          </p:cNvPicPr>
          <p:nvPr/>
        </p:nvPicPr>
        <p:blipFill>
          <a:blip r:embed="rId3"/>
          <a:stretch>
            <a:fillRect/>
          </a:stretch>
        </p:blipFill>
        <p:spPr>
          <a:xfrm>
            <a:off x="181408" y="1127218"/>
            <a:ext cx="6693322" cy="3765406"/>
          </a:xfrm>
          <a:prstGeom prst="rect">
            <a:avLst/>
          </a:prstGeom>
        </p:spPr>
      </p:pic>
      <p:sp>
        <p:nvSpPr>
          <p:cNvPr id="5" name="Rectangle 4">
            <a:extLst>
              <a:ext uri="{FF2B5EF4-FFF2-40B4-BE49-F238E27FC236}">
                <a16:creationId xmlns:a16="http://schemas.microsoft.com/office/drawing/2014/main" id="{1279CFE3-0928-4B61-BCA2-E10C13F017AB}"/>
              </a:ext>
            </a:extLst>
          </p:cNvPr>
          <p:cNvSpPr/>
          <p:nvPr/>
        </p:nvSpPr>
        <p:spPr>
          <a:xfrm>
            <a:off x="6874730" y="1127218"/>
            <a:ext cx="5178725" cy="1569660"/>
          </a:xfrm>
          <a:prstGeom prst="rect">
            <a:avLst/>
          </a:prstGeom>
        </p:spPr>
        <p:txBody>
          <a:bodyPr wrap="square">
            <a:spAutoFit/>
          </a:bodyPr>
          <a:lstStyle/>
          <a:p>
            <a:r>
              <a:rPr lang="en-US" sz="3200" b="1" dirty="0"/>
              <a:t>How many months on the graph show a temperature between 10°C and 20°C?</a:t>
            </a:r>
          </a:p>
        </p:txBody>
      </p:sp>
      <p:cxnSp>
        <p:nvCxnSpPr>
          <p:cNvPr id="6" name="Straight Connector 5">
            <a:extLst>
              <a:ext uri="{FF2B5EF4-FFF2-40B4-BE49-F238E27FC236}">
                <a16:creationId xmlns:a16="http://schemas.microsoft.com/office/drawing/2014/main" id="{411F37E0-7857-49D1-8FA7-6AEB7DCE3C53}"/>
              </a:ext>
            </a:extLst>
          </p:cNvPr>
          <p:cNvCxnSpPr/>
          <p:nvPr/>
        </p:nvCxnSpPr>
        <p:spPr>
          <a:xfrm>
            <a:off x="1543737" y="3403244"/>
            <a:ext cx="53052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63A5B8F-87B1-4DFB-B3E3-4FFB21A3DEC3}"/>
              </a:ext>
            </a:extLst>
          </p:cNvPr>
          <p:cNvCxnSpPr/>
          <p:nvPr/>
        </p:nvCxnSpPr>
        <p:spPr>
          <a:xfrm>
            <a:off x="1543737" y="2602607"/>
            <a:ext cx="53052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F55E57B-0BD8-45F0-8073-43922FDB46CE}"/>
              </a:ext>
            </a:extLst>
          </p:cNvPr>
          <p:cNvSpPr txBox="1"/>
          <p:nvPr/>
        </p:nvSpPr>
        <p:spPr>
          <a:xfrm>
            <a:off x="9887922" y="2697258"/>
            <a:ext cx="1868650" cy="584775"/>
          </a:xfrm>
          <a:prstGeom prst="rect">
            <a:avLst/>
          </a:prstGeom>
          <a:noFill/>
        </p:spPr>
        <p:txBody>
          <a:bodyPr wrap="square" rtlCol="0">
            <a:spAutoFit/>
          </a:bodyPr>
          <a:lstStyle/>
          <a:p>
            <a:r>
              <a:rPr lang="en-GB" sz="3200" b="1" dirty="0">
                <a:solidFill>
                  <a:srgbClr val="FF0000"/>
                </a:solidFill>
              </a:rPr>
              <a:t>5 months</a:t>
            </a:r>
          </a:p>
        </p:txBody>
      </p:sp>
    </p:spTree>
    <p:extLst>
      <p:ext uri="{BB962C8B-B14F-4D97-AF65-F5344CB8AC3E}">
        <p14:creationId xmlns:p14="http://schemas.microsoft.com/office/powerpoint/2010/main" val="1192007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844933" cy="1077218"/>
          </a:xfrm>
          <a:prstGeom prst="rect">
            <a:avLst/>
          </a:prstGeom>
        </p:spPr>
        <p:txBody>
          <a:bodyPr wrap="square">
            <a:spAutoFit/>
          </a:bodyPr>
          <a:lstStyle/>
          <a:p>
            <a:r>
              <a:rPr lang="en-US" sz="3200" b="1" dirty="0"/>
              <a:t>Abbie takes the temperature outside at midday on the first day of each month. The graph shows her results from January to December.</a:t>
            </a:r>
          </a:p>
        </p:txBody>
      </p:sp>
      <p:pic>
        <p:nvPicPr>
          <p:cNvPr id="3" name="Picture 2">
            <a:extLst>
              <a:ext uri="{FF2B5EF4-FFF2-40B4-BE49-F238E27FC236}">
                <a16:creationId xmlns:a16="http://schemas.microsoft.com/office/drawing/2014/main" id="{0BD1D0ED-C9B5-45CE-B3BD-760C2470F648}"/>
              </a:ext>
            </a:extLst>
          </p:cNvPr>
          <p:cNvPicPr>
            <a:picLocks noChangeAspect="1"/>
          </p:cNvPicPr>
          <p:nvPr/>
        </p:nvPicPr>
        <p:blipFill>
          <a:blip r:embed="rId3"/>
          <a:stretch>
            <a:fillRect/>
          </a:stretch>
        </p:blipFill>
        <p:spPr>
          <a:xfrm>
            <a:off x="181408" y="1127218"/>
            <a:ext cx="6693322" cy="3765406"/>
          </a:xfrm>
          <a:prstGeom prst="rect">
            <a:avLst/>
          </a:prstGeom>
        </p:spPr>
      </p:pic>
      <p:sp>
        <p:nvSpPr>
          <p:cNvPr id="5" name="Rectangle 4">
            <a:extLst>
              <a:ext uri="{FF2B5EF4-FFF2-40B4-BE49-F238E27FC236}">
                <a16:creationId xmlns:a16="http://schemas.microsoft.com/office/drawing/2014/main" id="{1279CFE3-0928-4B61-BCA2-E10C13F017AB}"/>
              </a:ext>
            </a:extLst>
          </p:cNvPr>
          <p:cNvSpPr/>
          <p:nvPr/>
        </p:nvSpPr>
        <p:spPr>
          <a:xfrm>
            <a:off x="6874730" y="1127218"/>
            <a:ext cx="5178725" cy="2062103"/>
          </a:xfrm>
          <a:prstGeom prst="rect">
            <a:avLst/>
          </a:prstGeom>
        </p:spPr>
        <p:txBody>
          <a:bodyPr wrap="square">
            <a:spAutoFit/>
          </a:bodyPr>
          <a:lstStyle/>
          <a:p>
            <a:r>
              <a:rPr lang="en-US" sz="3200" b="1" dirty="0"/>
              <a:t>Find the difference in temperature shown on the graph between July and August.</a:t>
            </a:r>
          </a:p>
        </p:txBody>
      </p:sp>
      <p:sp>
        <p:nvSpPr>
          <p:cNvPr id="6" name="TextBox 5">
            <a:extLst>
              <a:ext uri="{FF2B5EF4-FFF2-40B4-BE49-F238E27FC236}">
                <a16:creationId xmlns:a16="http://schemas.microsoft.com/office/drawing/2014/main" id="{BED470A5-B010-4007-8C2D-E93B8DEE1657}"/>
              </a:ext>
            </a:extLst>
          </p:cNvPr>
          <p:cNvSpPr txBox="1"/>
          <p:nvPr/>
        </p:nvSpPr>
        <p:spPr>
          <a:xfrm>
            <a:off x="7130207" y="3610419"/>
            <a:ext cx="1181628" cy="630942"/>
          </a:xfrm>
          <a:prstGeom prst="rect">
            <a:avLst/>
          </a:prstGeom>
          <a:noFill/>
        </p:spPr>
        <p:txBody>
          <a:bodyPr wrap="square" rtlCol="0">
            <a:spAutoFit/>
          </a:bodyPr>
          <a:lstStyle/>
          <a:p>
            <a:r>
              <a:rPr lang="en-GB" sz="3500" b="1" dirty="0">
                <a:solidFill>
                  <a:srgbClr val="FF0000"/>
                </a:solidFill>
              </a:rPr>
              <a:t>July</a:t>
            </a:r>
          </a:p>
        </p:txBody>
      </p:sp>
      <p:cxnSp>
        <p:nvCxnSpPr>
          <p:cNvPr id="7" name="Straight Connector 6">
            <a:extLst>
              <a:ext uri="{FF2B5EF4-FFF2-40B4-BE49-F238E27FC236}">
                <a16:creationId xmlns:a16="http://schemas.microsoft.com/office/drawing/2014/main" id="{EC97611B-2F7F-4AE8-8375-61FFA6D92B77}"/>
              </a:ext>
            </a:extLst>
          </p:cNvPr>
          <p:cNvCxnSpPr>
            <a:cxnSpLocks/>
          </p:cNvCxnSpPr>
          <p:nvPr/>
        </p:nvCxnSpPr>
        <p:spPr>
          <a:xfrm>
            <a:off x="1569493" y="2757590"/>
            <a:ext cx="26866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4EAEA87-C046-467A-9B2A-572DBA77D984}"/>
              </a:ext>
            </a:extLst>
          </p:cNvPr>
          <p:cNvSpPr txBox="1"/>
          <p:nvPr/>
        </p:nvSpPr>
        <p:spPr>
          <a:xfrm>
            <a:off x="8002995" y="3618099"/>
            <a:ext cx="1612595" cy="630942"/>
          </a:xfrm>
          <a:prstGeom prst="rect">
            <a:avLst/>
          </a:prstGeom>
          <a:noFill/>
        </p:spPr>
        <p:txBody>
          <a:bodyPr wrap="square" rtlCol="0">
            <a:spAutoFit/>
          </a:bodyPr>
          <a:lstStyle/>
          <a:p>
            <a:r>
              <a:rPr lang="en-GB" sz="3500" b="1" dirty="0">
                <a:solidFill>
                  <a:srgbClr val="FF0000"/>
                </a:solidFill>
              </a:rPr>
              <a:t>18°C</a:t>
            </a:r>
          </a:p>
        </p:txBody>
      </p:sp>
      <p:sp>
        <p:nvSpPr>
          <p:cNvPr id="10" name="TextBox 9">
            <a:extLst>
              <a:ext uri="{FF2B5EF4-FFF2-40B4-BE49-F238E27FC236}">
                <a16:creationId xmlns:a16="http://schemas.microsoft.com/office/drawing/2014/main" id="{6B0A019A-E0CF-4B14-8805-C56877B5C258}"/>
              </a:ext>
            </a:extLst>
          </p:cNvPr>
          <p:cNvSpPr txBox="1"/>
          <p:nvPr/>
        </p:nvSpPr>
        <p:spPr>
          <a:xfrm>
            <a:off x="7130206" y="4199963"/>
            <a:ext cx="1834455" cy="630942"/>
          </a:xfrm>
          <a:prstGeom prst="rect">
            <a:avLst/>
          </a:prstGeom>
          <a:noFill/>
        </p:spPr>
        <p:txBody>
          <a:bodyPr wrap="square" rtlCol="0">
            <a:spAutoFit/>
          </a:bodyPr>
          <a:lstStyle/>
          <a:p>
            <a:r>
              <a:rPr lang="en-GB" sz="3500" b="1" dirty="0">
                <a:solidFill>
                  <a:srgbClr val="FF0000"/>
                </a:solidFill>
              </a:rPr>
              <a:t>August</a:t>
            </a:r>
          </a:p>
        </p:txBody>
      </p:sp>
      <p:cxnSp>
        <p:nvCxnSpPr>
          <p:cNvPr id="11" name="Straight Connector 10">
            <a:extLst>
              <a:ext uri="{FF2B5EF4-FFF2-40B4-BE49-F238E27FC236}">
                <a16:creationId xmlns:a16="http://schemas.microsoft.com/office/drawing/2014/main" id="{F98761D9-602F-4B9D-9C87-79F07AD70FAF}"/>
              </a:ext>
            </a:extLst>
          </p:cNvPr>
          <p:cNvCxnSpPr>
            <a:cxnSpLocks/>
          </p:cNvCxnSpPr>
          <p:nvPr/>
        </p:nvCxnSpPr>
        <p:spPr>
          <a:xfrm>
            <a:off x="1569493" y="2213473"/>
            <a:ext cx="31192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0274F91-85DD-4730-847A-31CABE0D563D}"/>
              </a:ext>
            </a:extLst>
          </p:cNvPr>
          <p:cNvSpPr txBox="1"/>
          <p:nvPr/>
        </p:nvSpPr>
        <p:spPr>
          <a:xfrm>
            <a:off x="8635363" y="4199963"/>
            <a:ext cx="1612595" cy="630942"/>
          </a:xfrm>
          <a:prstGeom prst="rect">
            <a:avLst/>
          </a:prstGeom>
          <a:noFill/>
        </p:spPr>
        <p:txBody>
          <a:bodyPr wrap="square" rtlCol="0">
            <a:spAutoFit/>
          </a:bodyPr>
          <a:lstStyle/>
          <a:p>
            <a:r>
              <a:rPr lang="en-GB" sz="3500" b="1" dirty="0">
                <a:solidFill>
                  <a:srgbClr val="FF0000"/>
                </a:solidFill>
              </a:rPr>
              <a:t>25°C</a:t>
            </a:r>
          </a:p>
        </p:txBody>
      </p:sp>
      <p:sp>
        <p:nvSpPr>
          <p:cNvPr id="14" name="TextBox 13">
            <a:extLst>
              <a:ext uri="{FF2B5EF4-FFF2-40B4-BE49-F238E27FC236}">
                <a16:creationId xmlns:a16="http://schemas.microsoft.com/office/drawing/2014/main" id="{09A50A71-6413-4F9F-B730-9BDB56115600}"/>
              </a:ext>
            </a:extLst>
          </p:cNvPr>
          <p:cNvSpPr txBox="1"/>
          <p:nvPr/>
        </p:nvSpPr>
        <p:spPr>
          <a:xfrm>
            <a:off x="7130206" y="4892624"/>
            <a:ext cx="2485384" cy="630942"/>
          </a:xfrm>
          <a:prstGeom prst="rect">
            <a:avLst/>
          </a:prstGeom>
          <a:noFill/>
        </p:spPr>
        <p:txBody>
          <a:bodyPr wrap="square" rtlCol="0">
            <a:spAutoFit/>
          </a:bodyPr>
          <a:lstStyle/>
          <a:p>
            <a:r>
              <a:rPr lang="en-GB" sz="3500" b="1" dirty="0">
                <a:solidFill>
                  <a:srgbClr val="FF0000"/>
                </a:solidFill>
              </a:rPr>
              <a:t>25 – 18 = </a:t>
            </a:r>
          </a:p>
        </p:txBody>
      </p:sp>
      <p:sp>
        <p:nvSpPr>
          <p:cNvPr id="15" name="TextBox 14">
            <a:extLst>
              <a:ext uri="{FF2B5EF4-FFF2-40B4-BE49-F238E27FC236}">
                <a16:creationId xmlns:a16="http://schemas.microsoft.com/office/drawing/2014/main" id="{7BE8CD86-B021-4623-874A-85EFF2404862}"/>
              </a:ext>
            </a:extLst>
          </p:cNvPr>
          <p:cNvSpPr txBox="1"/>
          <p:nvPr/>
        </p:nvSpPr>
        <p:spPr>
          <a:xfrm>
            <a:off x="8900436" y="4892624"/>
            <a:ext cx="1209735" cy="630942"/>
          </a:xfrm>
          <a:prstGeom prst="rect">
            <a:avLst/>
          </a:prstGeom>
          <a:noFill/>
        </p:spPr>
        <p:txBody>
          <a:bodyPr wrap="square" rtlCol="0">
            <a:spAutoFit/>
          </a:bodyPr>
          <a:lstStyle/>
          <a:p>
            <a:r>
              <a:rPr lang="en-GB" sz="3500" b="1" dirty="0">
                <a:solidFill>
                  <a:srgbClr val="FF0000"/>
                </a:solidFill>
              </a:rPr>
              <a:t>7°C</a:t>
            </a:r>
          </a:p>
        </p:txBody>
      </p:sp>
      <p:sp>
        <p:nvSpPr>
          <p:cNvPr id="16" name="TextBox 15">
            <a:extLst>
              <a:ext uri="{FF2B5EF4-FFF2-40B4-BE49-F238E27FC236}">
                <a16:creationId xmlns:a16="http://schemas.microsoft.com/office/drawing/2014/main" id="{97B8A6CD-EA63-44C7-BFE9-E1903FCD6DB7}"/>
              </a:ext>
            </a:extLst>
          </p:cNvPr>
          <p:cNvSpPr txBox="1"/>
          <p:nvPr/>
        </p:nvSpPr>
        <p:spPr>
          <a:xfrm>
            <a:off x="8311835" y="2603091"/>
            <a:ext cx="1209735" cy="584775"/>
          </a:xfrm>
          <a:prstGeom prst="rect">
            <a:avLst/>
          </a:prstGeom>
          <a:noFill/>
        </p:spPr>
        <p:txBody>
          <a:bodyPr wrap="square" rtlCol="0">
            <a:spAutoFit/>
          </a:bodyPr>
          <a:lstStyle/>
          <a:p>
            <a:r>
              <a:rPr lang="en-GB" sz="3200" b="1" dirty="0">
                <a:solidFill>
                  <a:srgbClr val="FF0000"/>
                </a:solidFill>
              </a:rPr>
              <a:t>7°C</a:t>
            </a:r>
          </a:p>
        </p:txBody>
      </p:sp>
    </p:spTree>
    <p:extLst>
      <p:ext uri="{BB962C8B-B14F-4D97-AF65-F5344CB8AC3E}">
        <p14:creationId xmlns:p14="http://schemas.microsoft.com/office/powerpoint/2010/main" val="1321761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0" grpId="0"/>
      <p:bldP spid="13" grpId="0"/>
      <p:bldP spid="14" grpId="0"/>
      <p:bldP spid="15" grpId="0"/>
      <p:bldP spid="16" grpId="0"/>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the table.</a:t>
            </a:r>
          </a:p>
        </p:txBody>
      </p:sp>
      <p:pic>
        <p:nvPicPr>
          <p:cNvPr id="3" name="Picture 2">
            <a:extLst>
              <a:ext uri="{FF2B5EF4-FFF2-40B4-BE49-F238E27FC236}">
                <a16:creationId xmlns:a16="http://schemas.microsoft.com/office/drawing/2014/main" id="{6FC6C9F8-9357-4FBC-8B98-C8BAE6E89888}"/>
              </a:ext>
            </a:extLst>
          </p:cNvPr>
          <p:cNvPicPr>
            <a:picLocks noChangeAspect="1"/>
          </p:cNvPicPr>
          <p:nvPr/>
        </p:nvPicPr>
        <p:blipFill>
          <a:blip r:embed="rId3"/>
          <a:stretch>
            <a:fillRect/>
          </a:stretch>
        </p:blipFill>
        <p:spPr>
          <a:xfrm>
            <a:off x="325573" y="661669"/>
            <a:ext cx="7465647" cy="2230716"/>
          </a:xfrm>
          <a:prstGeom prst="rect">
            <a:avLst/>
          </a:prstGeom>
        </p:spPr>
      </p:pic>
      <p:sp>
        <p:nvSpPr>
          <p:cNvPr id="5" name="Rectangle 4">
            <a:extLst>
              <a:ext uri="{FF2B5EF4-FFF2-40B4-BE49-F238E27FC236}">
                <a16:creationId xmlns:a16="http://schemas.microsoft.com/office/drawing/2014/main" id="{AE9F9429-AE41-409E-9989-A84AB05EA57A}"/>
              </a:ext>
            </a:extLst>
          </p:cNvPr>
          <p:cNvSpPr/>
          <p:nvPr/>
        </p:nvSpPr>
        <p:spPr>
          <a:xfrm>
            <a:off x="1501932" y="3105834"/>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3 8 5 7 0 4</a:t>
            </a:r>
          </a:p>
        </p:txBody>
      </p:sp>
      <p:sp>
        <p:nvSpPr>
          <p:cNvPr id="6" name="Rectangle 5">
            <a:extLst>
              <a:ext uri="{FF2B5EF4-FFF2-40B4-BE49-F238E27FC236}">
                <a16:creationId xmlns:a16="http://schemas.microsoft.com/office/drawing/2014/main" id="{2CEF86FC-ED23-4DB1-82FF-444EAB0B7DDF}"/>
              </a:ext>
            </a:extLst>
          </p:cNvPr>
          <p:cNvSpPr/>
          <p:nvPr/>
        </p:nvSpPr>
        <p:spPr>
          <a:xfrm>
            <a:off x="2206688" y="3230627"/>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7" name="Straight Connector 6">
            <a:extLst>
              <a:ext uri="{FF2B5EF4-FFF2-40B4-BE49-F238E27FC236}">
                <a16:creationId xmlns:a16="http://schemas.microsoft.com/office/drawing/2014/main" id="{7F028AB2-CA7B-417A-AA33-5B3E0F4BEA63}"/>
              </a:ext>
            </a:extLst>
          </p:cNvPr>
          <p:cNvCxnSpPr/>
          <p:nvPr/>
        </p:nvCxnSpPr>
        <p:spPr>
          <a:xfrm>
            <a:off x="2558096" y="36314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98965B2-98DD-4EA6-8B00-920214009E0F}"/>
              </a:ext>
            </a:extLst>
          </p:cNvPr>
          <p:cNvSpPr/>
          <p:nvPr/>
        </p:nvSpPr>
        <p:spPr>
          <a:xfrm>
            <a:off x="3227638" y="1609639"/>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386 000</a:t>
            </a:r>
          </a:p>
        </p:txBody>
      </p:sp>
      <p:sp>
        <p:nvSpPr>
          <p:cNvPr id="9" name="Rectangle 8">
            <a:extLst>
              <a:ext uri="{FF2B5EF4-FFF2-40B4-BE49-F238E27FC236}">
                <a16:creationId xmlns:a16="http://schemas.microsoft.com/office/drawing/2014/main" id="{B770A984-F40F-44DE-9427-C3C4E99586FA}"/>
              </a:ext>
            </a:extLst>
          </p:cNvPr>
          <p:cNvSpPr/>
          <p:nvPr/>
        </p:nvSpPr>
        <p:spPr>
          <a:xfrm>
            <a:off x="1501932" y="383385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8 0 9 6 0 1</a:t>
            </a:r>
          </a:p>
        </p:txBody>
      </p:sp>
      <p:sp>
        <p:nvSpPr>
          <p:cNvPr id="10" name="Rectangle 9">
            <a:extLst>
              <a:ext uri="{FF2B5EF4-FFF2-40B4-BE49-F238E27FC236}">
                <a16:creationId xmlns:a16="http://schemas.microsoft.com/office/drawing/2014/main" id="{72520234-CE5B-4A14-AF55-7FECC757A790}"/>
              </a:ext>
            </a:extLst>
          </p:cNvPr>
          <p:cNvSpPr/>
          <p:nvPr/>
        </p:nvSpPr>
        <p:spPr>
          <a:xfrm>
            <a:off x="2206688" y="3958651"/>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1" name="Straight Connector 10">
            <a:extLst>
              <a:ext uri="{FF2B5EF4-FFF2-40B4-BE49-F238E27FC236}">
                <a16:creationId xmlns:a16="http://schemas.microsoft.com/office/drawing/2014/main" id="{6F6E688C-8092-4C7F-9573-D7E56D8AA399}"/>
              </a:ext>
            </a:extLst>
          </p:cNvPr>
          <p:cNvCxnSpPr/>
          <p:nvPr/>
        </p:nvCxnSpPr>
        <p:spPr>
          <a:xfrm>
            <a:off x="2558096" y="4359453"/>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E644312D-9F86-442B-B729-D697ABB65DEA}"/>
              </a:ext>
            </a:extLst>
          </p:cNvPr>
          <p:cNvSpPr/>
          <p:nvPr/>
        </p:nvSpPr>
        <p:spPr>
          <a:xfrm>
            <a:off x="1870711" y="3958651"/>
            <a:ext cx="649218"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3" name="Rectangle 12">
            <a:extLst>
              <a:ext uri="{FF2B5EF4-FFF2-40B4-BE49-F238E27FC236}">
                <a16:creationId xmlns:a16="http://schemas.microsoft.com/office/drawing/2014/main" id="{10C75823-E3B8-49E0-AA1F-4B5C311061D0}"/>
              </a:ext>
            </a:extLst>
          </p:cNvPr>
          <p:cNvSpPr/>
          <p:nvPr/>
        </p:nvSpPr>
        <p:spPr>
          <a:xfrm>
            <a:off x="3227638" y="221938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810 000</a:t>
            </a:r>
          </a:p>
        </p:txBody>
      </p:sp>
      <p:sp>
        <p:nvSpPr>
          <p:cNvPr id="14" name="Rectangle 13">
            <a:extLst>
              <a:ext uri="{FF2B5EF4-FFF2-40B4-BE49-F238E27FC236}">
                <a16:creationId xmlns:a16="http://schemas.microsoft.com/office/drawing/2014/main" id="{76A23D85-C37B-4400-8D59-9F4307FA5501}"/>
              </a:ext>
            </a:extLst>
          </p:cNvPr>
          <p:cNvSpPr/>
          <p:nvPr/>
        </p:nvSpPr>
        <p:spPr>
          <a:xfrm>
            <a:off x="4421827" y="383385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8 0 9 6 0 1</a:t>
            </a:r>
          </a:p>
        </p:txBody>
      </p:sp>
      <p:sp>
        <p:nvSpPr>
          <p:cNvPr id="18" name="Rectangle 17">
            <a:extLst>
              <a:ext uri="{FF2B5EF4-FFF2-40B4-BE49-F238E27FC236}">
                <a16:creationId xmlns:a16="http://schemas.microsoft.com/office/drawing/2014/main" id="{1D7B77D5-773F-4CD5-8520-C88E566DC66B}"/>
              </a:ext>
            </a:extLst>
          </p:cNvPr>
          <p:cNvSpPr/>
          <p:nvPr/>
        </p:nvSpPr>
        <p:spPr>
          <a:xfrm>
            <a:off x="4473712" y="3958651"/>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9" name="Straight Connector 18">
            <a:extLst>
              <a:ext uri="{FF2B5EF4-FFF2-40B4-BE49-F238E27FC236}">
                <a16:creationId xmlns:a16="http://schemas.microsoft.com/office/drawing/2014/main" id="{DFADEBF6-9172-4B1A-9AFA-5D1A2CB6933A}"/>
              </a:ext>
            </a:extLst>
          </p:cNvPr>
          <p:cNvCxnSpPr/>
          <p:nvPr/>
        </p:nvCxnSpPr>
        <p:spPr>
          <a:xfrm>
            <a:off x="4825120" y="4359453"/>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B0A81657-DFBF-48EB-B2FD-8EC298ED81FE}"/>
              </a:ext>
            </a:extLst>
          </p:cNvPr>
          <p:cNvSpPr/>
          <p:nvPr/>
        </p:nvSpPr>
        <p:spPr>
          <a:xfrm>
            <a:off x="5649445" y="221938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800 000</a:t>
            </a:r>
          </a:p>
        </p:txBody>
      </p:sp>
      <p:sp>
        <p:nvSpPr>
          <p:cNvPr id="21" name="Rectangle 20">
            <a:extLst>
              <a:ext uri="{FF2B5EF4-FFF2-40B4-BE49-F238E27FC236}">
                <a16:creationId xmlns:a16="http://schemas.microsoft.com/office/drawing/2014/main" id="{8865E870-7DD5-4D6B-B5A4-ECAA104EEA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1704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childTnLst>
                          </p:cTn>
                        </p:par>
                        <p:par>
                          <p:cTn id="43" fill="hold">
                            <p:stCondLst>
                              <p:cond delay="500"/>
                            </p:stCondLst>
                            <p:childTnLst>
                              <p:par>
                                <p:cTn id="44" presetID="10" presetClass="entr" presetSubtype="0" fill="hold" grpId="0" nodeType="after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8" grpId="0"/>
      <p:bldP spid="9" grpId="0"/>
      <p:bldP spid="10" grpId="0" animBg="1"/>
      <p:bldP spid="10" grpId="1" animBg="1"/>
      <p:bldP spid="12" grpId="0" animBg="1"/>
      <p:bldP spid="13" grpId="0"/>
      <p:bldP spid="14" grpId="0"/>
      <p:bldP spid="18" grpId="0" animBg="1"/>
      <p:bldP spid="20"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missing numbers.</a:t>
            </a:r>
          </a:p>
          <a:p>
            <a:endParaRPr lang="en-US" sz="3200" b="1" dirty="0"/>
          </a:p>
          <a:p>
            <a:r>
              <a:rPr lang="en-US" sz="3200" b="1" dirty="0"/>
              <a:t>There are _____ days in a year and _____ days in a leap year.</a:t>
            </a:r>
          </a:p>
        </p:txBody>
      </p:sp>
      <p:sp>
        <p:nvSpPr>
          <p:cNvPr id="4" name="Rectangle 3">
            <a:extLst>
              <a:ext uri="{FF2B5EF4-FFF2-40B4-BE49-F238E27FC236}">
                <a16:creationId xmlns:a16="http://schemas.microsoft.com/office/drawing/2014/main" id="{570432E9-C291-4C7B-A008-51F24176519C}"/>
              </a:ext>
            </a:extLst>
          </p:cNvPr>
          <p:cNvSpPr/>
          <p:nvPr/>
        </p:nvSpPr>
        <p:spPr>
          <a:xfrm>
            <a:off x="1952758" y="1034885"/>
            <a:ext cx="983873" cy="584775"/>
          </a:xfrm>
          <a:prstGeom prst="rect">
            <a:avLst/>
          </a:prstGeom>
        </p:spPr>
        <p:txBody>
          <a:bodyPr wrap="square">
            <a:spAutoFit/>
          </a:bodyPr>
          <a:lstStyle/>
          <a:p>
            <a:r>
              <a:rPr lang="en-GB" sz="3200" b="1" dirty="0">
                <a:solidFill>
                  <a:srgbClr val="FF0000"/>
                </a:solidFill>
              </a:rPr>
              <a:t>365</a:t>
            </a:r>
            <a:endParaRPr lang="en-GB" sz="2800" dirty="0">
              <a:solidFill>
                <a:srgbClr val="FF0000"/>
              </a:solidFill>
            </a:endParaRPr>
          </a:p>
        </p:txBody>
      </p:sp>
      <p:sp>
        <p:nvSpPr>
          <p:cNvPr id="5" name="Rectangle 4">
            <a:extLst>
              <a:ext uri="{FF2B5EF4-FFF2-40B4-BE49-F238E27FC236}">
                <a16:creationId xmlns:a16="http://schemas.microsoft.com/office/drawing/2014/main" id="{C9199A5F-3C5D-4581-BFE9-639CB1D3807D}"/>
              </a:ext>
            </a:extLst>
          </p:cNvPr>
          <p:cNvSpPr/>
          <p:nvPr/>
        </p:nvSpPr>
        <p:spPr>
          <a:xfrm>
            <a:off x="6201940" y="1034884"/>
            <a:ext cx="983873" cy="584775"/>
          </a:xfrm>
          <a:prstGeom prst="rect">
            <a:avLst/>
          </a:prstGeom>
        </p:spPr>
        <p:txBody>
          <a:bodyPr wrap="square">
            <a:spAutoFit/>
          </a:bodyPr>
          <a:lstStyle/>
          <a:p>
            <a:r>
              <a:rPr lang="en-GB" sz="3200" b="1" dirty="0">
                <a:solidFill>
                  <a:srgbClr val="FF0000"/>
                </a:solidFill>
              </a:rPr>
              <a:t>366</a:t>
            </a:r>
            <a:endParaRPr lang="en-GB" sz="2800" dirty="0">
              <a:solidFill>
                <a:srgbClr val="FF0000"/>
              </a:solidFill>
            </a:endParaRPr>
          </a:p>
        </p:txBody>
      </p:sp>
      <p:sp>
        <p:nvSpPr>
          <p:cNvPr id="6" name="Rectangle 5">
            <a:extLst>
              <a:ext uri="{FF2B5EF4-FFF2-40B4-BE49-F238E27FC236}">
                <a16:creationId xmlns:a16="http://schemas.microsoft.com/office/drawing/2014/main" id="{5E288E27-0DB8-4B44-BB63-7B7EC2A350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0235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part of a calendar. </a:t>
            </a:r>
            <a:endParaRPr lang="en-US" sz="2800" dirty="0"/>
          </a:p>
        </p:txBody>
      </p:sp>
      <p:sp>
        <p:nvSpPr>
          <p:cNvPr id="4" name="Rectangle 3">
            <a:extLst>
              <a:ext uri="{FF2B5EF4-FFF2-40B4-BE49-F238E27FC236}">
                <a16:creationId xmlns:a16="http://schemas.microsoft.com/office/drawing/2014/main" id="{C5029AC4-EB61-402C-ACBA-D54A94AE5BF7}"/>
              </a:ext>
            </a:extLst>
          </p:cNvPr>
          <p:cNvSpPr/>
          <p:nvPr/>
        </p:nvSpPr>
        <p:spPr>
          <a:xfrm>
            <a:off x="6258516" y="628233"/>
            <a:ext cx="4686576" cy="2062103"/>
          </a:xfrm>
          <a:prstGeom prst="rect">
            <a:avLst/>
          </a:prstGeom>
        </p:spPr>
        <p:txBody>
          <a:bodyPr wrap="square">
            <a:spAutoFit/>
          </a:bodyPr>
          <a:lstStyle/>
          <a:p>
            <a:r>
              <a:rPr lang="en-US" sz="3200" b="1" dirty="0"/>
              <a:t>Tyrone’s birthday is on December 18</a:t>
            </a:r>
            <a:r>
              <a:rPr lang="en-US" sz="3200" b="1" baseline="30000" dirty="0"/>
              <a:t>th</a:t>
            </a:r>
            <a:r>
              <a:rPr lang="en-US" sz="3200" b="1" dirty="0"/>
              <a:t>. </a:t>
            </a:r>
          </a:p>
          <a:p>
            <a:r>
              <a:rPr lang="en-US" sz="3200" b="1" dirty="0"/>
              <a:t>On what day of the week is Tyrone’s birthday? </a:t>
            </a:r>
            <a:endParaRPr lang="en-US" sz="2800" dirty="0"/>
          </a:p>
        </p:txBody>
      </p:sp>
      <p:pic>
        <p:nvPicPr>
          <p:cNvPr id="3" name="Picture 2">
            <a:extLst>
              <a:ext uri="{FF2B5EF4-FFF2-40B4-BE49-F238E27FC236}">
                <a16:creationId xmlns:a16="http://schemas.microsoft.com/office/drawing/2014/main" id="{DF538074-EDF2-48DE-B183-631507D715FA}"/>
              </a:ext>
            </a:extLst>
          </p:cNvPr>
          <p:cNvPicPr>
            <a:picLocks noChangeAspect="1"/>
          </p:cNvPicPr>
          <p:nvPr/>
        </p:nvPicPr>
        <p:blipFill>
          <a:blip r:embed="rId3"/>
          <a:stretch>
            <a:fillRect/>
          </a:stretch>
        </p:blipFill>
        <p:spPr>
          <a:xfrm>
            <a:off x="219075" y="628564"/>
            <a:ext cx="5876925" cy="5514975"/>
          </a:xfrm>
          <a:prstGeom prst="rect">
            <a:avLst/>
          </a:prstGeom>
        </p:spPr>
      </p:pic>
      <p:sp>
        <p:nvSpPr>
          <p:cNvPr id="6" name="Rectangle 5">
            <a:extLst>
              <a:ext uri="{FF2B5EF4-FFF2-40B4-BE49-F238E27FC236}">
                <a16:creationId xmlns:a16="http://schemas.microsoft.com/office/drawing/2014/main" id="{FADDC85E-FD6E-4EF6-A681-278BB2EA0289}"/>
              </a:ext>
            </a:extLst>
          </p:cNvPr>
          <p:cNvSpPr/>
          <p:nvPr/>
        </p:nvSpPr>
        <p:spPr>
          <a:xfrm>
            <a:off x="2830028" y="3615827"/>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a:t>
            </a:r>
          </a:p>
        </p:txBody>
      </p:sp>
      <p:sp>
        <p:nvSpPr>
          <p:cNvPr id="7" name="Rectangle 6">
            <a:extLst>
              <a:ext uri="{FF2B5EF4-FFF2-40B4-BE49-F238E27FC236}">
                <a16:creationId xmlns:a16="http://schemas.microsoft.com/office/drawing/2014/main" id="{97711824-A470-434E-A54B-997CA265C333}"/>
              </a:ext>
            </a:extLst>
          </p:cNvPr>
          <p:cNvSpPr/>
          <p:nvPr/>
        </p:nvSpPr>
        <p:spPr>
          <a:xfrm>
            <a:off x="3620203" y="3615826"/>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a:t>
            </a:r>
          </a:p>
        </p:txBody>
      </p:sp>
      <p:sp>
        <p:nvSpPr>
          <p:cNvPr id="8" name="Rectangle 7">
            <a:extLst>
              <a:ext uri="{FF2B5EF4-FFF2-40B4-BE49-F238E27FC236}">
                <a16:creationId xmlns:a16="http://schemas.microsoft.com/office/drawing/2014/main" id="{852175E5-83E5-4A7C-8F2C-93910C614120}"/>
              </a:ext>
            </a:extLst>
          </p:cNvPr>
          <p:cNvSpPr/>
          <p:nvPr/>
        </p:nvSpPr>
        <p:spPr>
          <a:xfrm>
            <a:off x="4395010" y="3615825"/>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18</a:t>
            </a:r>
          </a:p>
        </p:txBody>
      </p:sp>
      <p:sp>
        <p:nvSpPr>
          <p:cNvPr id="5" name="Rectangle 4">
            <a:extLst>
              <a:ext uri="{FF2B5EF4-FFF2-40B4-BE49-F238E27FC236}">
                <a16:creationId xmlns:a16="http://schemas.microsoft.com/office/drawing/2014/main" id="{5571F2B3-3D99-405B-93E6-FDD00906B630}"/>
              </a:ext>
            </a:extLst>
          </p:cNvPr>
          <p:cNvSpPr/>
          <p:nvPr/>
        </p:nvSpPr>
        <p:spPr>
          <a:xfrm>
            <a:off x="4294761" y="1565753"/>
            <a:ext cx="747918" cy="273067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F865425-FEB5-4993-ABF6-C719F185E7EC}"/>
              </a:ext>
            </a:extLst>
          </p:cNvPr>
          <p:cNvSpPr/>
          <p:nvPr/>
        </p:nvSpPr>
        <p:spPr>
          <a:xfrm>
            <a:off x="9886280" y="2105561"/>
            <a:ext cx="194177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Saturday</a:t>
            </a:r>
          </a:p>
        </p:txBody>
      </p:sp>
    </p:spTree>
    <p:extLst>
      <p:ext uri="{BB962C8B-B14F-4D97-AF65-F5344CB8AC3E}">
        <p14:creationId xmlns:p14="http://schemas.microsoft.com/office/powerpoint/2010/main" val="788847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5" grpId="0" animBg="1"/>
      <p:bldP spid="10" grpId="0"/>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grid of centimetre squares.</a:t>
            </a:r>
          </a:p>
          <a:p>
            <a:r>
              <a:rPr lang="en-US" sz="3200" b="1" dirty="0"/>
              <a:t>On the grid draw a quadrilateral.</a:t>
            </a:r>
          </a:p>
          <a:p>
            <a:r>
              <a:rPr lang="en-US" sz="3200" b="1" dirty="0"/>
              <a:t>It must have only one pair of parallel sides.</a:t>
            </a:r>
          </a:p>
        </p:txBody>
      </p:sp>
      <p:pic>
        <p:nvPicPr>
          <p:cNvPr id="194562" name="Picture 2">
            <a:extLst>
              <a:ext uri="{FF2B5EF4-FFF2-40B4-BE49-F238E27FC236}">
                <a16:creationId xmlns:a16="http://schemas.microsoft.com/office/drawing/2014/main" id="{1343B2B9-C909-4BF6-AB43-D8073F1055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1677" y="1619660"/>
            <a:ext cx="4826402" cy="4826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E5AB829C-6265-45A9-87E7-C934A9E4B7A5}"/>
              </a:ext>
            </a:extLst>
          </p:cNvPr>
          <p:cNvCxnSpPr>
            <a:cxnSpLocks/>
          </p:cNvCxnSpPr>
          <p:nvPr/>
        </p:nvCxnSpPr>
        <p:spPr>
          <a:xfrm flipH="1">
            <a:off x="3725843" y="2442949"/>
            <a:ext cx="118735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BC58A42-0BE0-47D4-A30D-B4F8AA4A5196}"/>
              </a:ext>
            </a:extLst>
          </p:cNvPr>
          <p:cNvCxnSpPr>
            <a:cxnSpLocks/>
          </p:cNvCxnSpPr>
          <p:nvPr/>
        </p:nvCxnSpPr>
        <p:spPr>
          <a:xfrm flipH="1">
            <a:off x="2936548" y="3236794"/>
            <a:ext cx="235878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0A96A90-D31A-462B-9DC3-44E424CDE94D}"/>
              </a:ext>
            </a:extLst>
          </p:cNvPr>
          <p:cNvCxnSpPr>
            <a:cxnSpLocks/>
          </p:cNvCxnSpPr>
          <p:nvPr/>
        </p:nvCxnSpPr>
        <p:spPr>
          <a:xfrm flipH="1">
            <a:off x="2936548" y="2442949"/>
            <a:ext cx="789295" cy="7938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0089B00-49BB-456C-B179-E77F404D9C40}"/>
              </a:ext>
            </a:extLst>
          </p:cNvPr>
          <p:cNvCxnSpPr>
            <a:cxnSpLocks/>
          </p:cNvCxnSpPr>
          <p:nvPr/>
        </p:nvCxnSpPr>
        <p:spPr>
          <a:xfrm>
            <a:off x="4913194" y="2442949"/>
            <a:ext cx="382137" cy="7938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B9F1F8EF-9CFC-42DA-809D-7751B11F46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00594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Millie and Ryan play a number game. What's my number?</a:t>
            </a:r>
          </a:p>
          <a:p>
            <a:r>
              <a:rPr lang="en-US" sz="3200" b="1" dirty="0"/>
              <a:t>Is it under 20? Yes</a:t>
            </a:r>
          </a:p>
          <a:p>
            <a:r>
              <a:rPr lang="en-US" sz="3200" b="1" dirty="0"/>
              <a:t>Is it a multiple of 3? Yes</a:t>
            </a:r>
          </a:p>
          <a:p>
            <a:r>
              <a:rPr lang="en-US" sz="3200" b="1" dirty="0"/>
              <a:t>Is it a multiple of 5? Yes</a:t>
            </a:r>
          </a:p>
          <a:p>
            <a:r>
              <a:rPr lang="en-US" sz="3200" b="1" dirty="0"/>
              <a:t>What is the number?</a:t>
            </a:r>
          </a:p>
        </p:txBody>
      </p:sp>
      <p:sp>
        <p:nvSpPr>
          <p:cNvPr id="4" name="Rectangle 3">
            <a:extLst>
              <a:ext uri="{FF2B5EF4-FFF2-40B4-BE49-F238E27FC236}">
                <a16:creationId xmlns:a16="http://schemas.microsoft.com/office/drawing/2014/main" id="{BCA2C82C-7930-4AFB-914E-F3FEE22554F3}"/>
              </a:ext>
            </a:extLst>
          </p:cNvPr>
          <p:cNvSpPr/>
          <p:nvPr/>
        </p:nvSpPr>
        <p:spPr>
          <a:xfrm>
            <a:off x="56122" y="3538029"/>
            <a:ext cx="5262853" cy="3046988"/>
          </a:xfrm>
          <a:prstGeom prst="rect">
            <a:avLst/>
          </a:prstGeom>
        </p:spPr>
        <p:txBody>
          <a:bodyPr wrap="square">
            <a:spAutoFit/>
          </a:bodyPr>
          <a:lstStyle/>
          <a:p>
            <a:r>
              <a:rPr lang="en-US" sz="3200" b="1" dirty="0"/>
              <a:t>They play the game again.</a:t>
            </a:r>
          </a:p>
          <a:p>
            <a:r>
              <a:rPr lang="en-US" sz="3200" b="1" dirty="0"/>
              <a:t>Is it under 20? No</a:t>
            </a:r>
          </a:p>
          <a:p>
            <a:r>
              <a:rPr lang="en-US" sz="3200" b="1" dirty="0"/>
              <a:t>Is it under 25? Yes</a:t>
            </a:r>
          </a:p>
          <a:p>
            <a:r>
              <a:rPr lang="en-US" sz="3200" b="1" dirty="0"/>
              <a:t>Is it odd? Yes</a:t>
            </a:r>
          </a:p>
          <a:p>
            <a:r>
              <a:rPr lang="en-US" sz="3200" b="1" dirty="0"/>
              <a:t>Is it a prime number? Yes</a:t>
            </a:r>
          </a:p>
          <a:p>
            <a:r>
              <a:rPr lang="en-US" sz="3200" b="1" dirty="0"/>
              <a:t>What is the number?</a:t>
            </a:r>
          </a:p>
        </p:txBody>
      </p:sp>
      <p:pic>
        <p:nvPicPr>
          <p:cNvPr id="17410" name="Picture 2">
            <a:extLst>
              <a:ext uri="{FF2B5EF4-FFF2-40B4-BE49-F238E27FC236}">
                <a16:creationId xmlns:a16="http://schemas.microsoft.com/office/drawing/2014/main" id="{00564DEF-A234-4108-902C-92E8734000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45335" y="165222"/>
            <a:ext cx="1941512" cy="116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1" name="Picture 3">
            <a:extLst>
              <a:ext uri="{FF2B5EF4-FFF2-40B4-BE49-F238E27FC236}">
                <a16:creationId xmlns:a16="http://schemas.microsoft.com/office/drawing/2014/main" id="{22E248D4-FC03-4410-8AD7-BD189454CD9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32622" y="3740723"/>
            <a:ext cx="2166938" cy="132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EB6F0F0-198C-44CC-B15F-E6D44B0F05B0}"/>
              </a:ext>
            </a:extLst>
          </p:cNvPr>
          <p:cNvSpPr/>
          <p:nvPr/>
        </p:nvSpPr>
        <p:spPr>
          <a:xfrm>
            <a:off x="3713019" y="2019770"/>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 name="Rectangle 7">
            <a:extLst>
              <a:ext uri="{FF2B5EF4-FFF2-40B4-BE49-F238E27FC236}">
                <a16:creationId xmlns:a16="http://schemas.microsoft.com/office/drawing/2014/main" id="{5E1E1DB4-7D87-4217-A9E8-6AD380B0B5AA}"/>
              </a:ext>
            </a:extLst>
          </p:cNvPr>
          <p:cNvSpPr/>
          <p:nvPr/>
        </p:nvSpPr>
        <p:spPr>
          <a:xfrm>
            <a:off x="3713018" y="6000242"/>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23</a:t>
            </a:r>
          </a:p>
        </p:txBody>
      </p:sp>
      <p:sp>
        <p:nvSpPr>
          <p:cNvPr id="9" name="Rectangle 8">
            <a:extLst>
              <a:ext uri="{FF2B5EF4-FFF2-40B4-BE49-F238E27FC236}">
                <a16:creationId xmlns:a16="http://schemas.microsoft.com/office/drawing/2014/main" id="{5CA3D3F0-78C3-4920-85EA-144222DB63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89044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a:off x="1069675" y="1500996"/>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14673E0A-4FDF-4F30-A609-85848A70C3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E1497383-2EF8-4B55-9913-2910DA858C73}"/>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2160276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2762531">
            <a:off x="1258853" y="988577"/>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A9AD111C-8C49-4817-8A5B-EB25FEEF90C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64FB893E-74FC-4366-92AA-E1327433CBC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3561823200"/>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5400000">
            <a:off x="1768479" y="778448"/>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042BF6EE-215C-4E27-A76E-ABCF5F6AD3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D10AC2A8-8DF0-4731-8645-0C1B36610EB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190271018"/>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8129584">
            <a:off x="2303880" y="1020661"/>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F05341C1-5FA4-45AC-B3F7-E94C12EDE1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635CE7CF-F631-4754-8614-A7901599138D}"/>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582694312"/>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0800000">
            <a:off x="2463537" y="1491072"/>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370C567D-7708-4389-B099-DBEF3EE740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1F8190BB-2C29-4622-865C-B79081024DA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251701911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3461278">
            <a:off x="2274851" y="1984558"/>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0EECE331-1CE8-46DC-867B-40E969056BB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4ABF422D-A170-4478-841D-59B0FAC3856E}"/>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1129153533"/>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6200000">
            <a:off x="1768478" y="2187756"/>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8A737320-6951-4E1A-8AE5-28068C5E786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159584C7-4589-4262-AE7A-2CAE85E87BFC}"/>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3641095070"/>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8901703">
            <a:off x="1260478" y="1984555"/>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B50ACE86-6CAC-4BE9-A914-7EC3F58799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B7E63215-3E69-488D-91CD-19898807668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945728732"/>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4" name="Group 13">
            <a:extLst>
              <a:ext uri="{FF2B5EF4-FFF2-40B4-BE49-F238E27FC236}">
                <a16:creationId xmlns:a16="http://schemas.microsoft.com/office/drawing/2014/main" id="{3FFBC827-4E10-429A-AF02-D091DBE04826}"/>
              </a:ext>
            </a:extLst>
          </p:cNvPr>
          <p:cNvGrpSpPr/>
          <p:nvPr/>
        </p:nvGrpSpPr>
        <p:grpSpPr>
          <a:xfrm>
            <a:off x="1069674" y="1500996"/>
            <a:ext cx="4794097" cy="3404833"/>
            <a:chOff x="1069674" y="1500996"/>
            <a:chExt cx="4794097" cy="3404833"/>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4" y="2917371"/>
              <a:ext cx="4794097" cy="19884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1374898" cy="34048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132114" y="1500996"/>
              <a:ext cx="3356760" cy="14163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6747797C-A90E-4434-AADD-5828238A30F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EF4A5244-AB2A-4B19-BD53-7B2A9235380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62537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sp>
        <p:nvSpPr>
          <p:cNvPr id="2" name="Rectangle 1">
            <a:extLst>
              <a:ext uri="{FF2B5EF4-FFF2-40B4-BE49-F238E27FC236}">
                <a16:creationId xmlns:a16="http://schemas.microsoft.com/office/drawing/2014/main" id="{8298B16B-7157-4BFF-874A-57BE8CBA1D68}"/>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grpSp>
        <p:nvGrpSpPr>
          <p:cNvPr id="15" name="Group 14">
            <a:extLst>
              <a:ext uri="{FF2B5EF4-FFF2-40B4-BE49-F238E27FC236}">
                <a16:creationId xmlns:a16="http://schemas.microsoft.com/office/drawing/2014/main" id="{C7D83A65-C204-418B-95AA-4EFBCB56F75C}"/>
              </a:ext>
            </a:extLst>
          </p:cNvPr>
          <p:cNvGrpSpPr/>
          <p:nvPr/>
        </p:nvGrpSpPr>
        <p:grpSpPr>
          <a:xfrm>
            <a:off x="2375959" y="1500995"/>
            <a:ext cx="3531355" cy="1416376"/>
            <a:chOff x="2375959" y="1500995"/>
            <a:chExt cx="3531355" cy="1416376"/>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2375959" y="1500995"/>
              <a:ext cx="3531355" cy="14163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1418441" cy="14163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2496457" y="1500996"/>
              <a:ext cx="199241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D54DAC38-F961-47C2-9DEC-6419897092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97501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Nisha’s kettle holds 2 </a:t>
            </a:r>
            <a:r>
              <a:rPr lang="en-US" sz="3200" b="1" dirty="0" err="1"/>
              <a:t>litres</a:t>
            </a:r>
            <a:r>
              <a:rPr lang="en-US" sz="3200" b="1" dirty="0"/>
              <a:t> of water.</a:t>
            </a:r>
          </a:p>
        </p:txBody>
      </p:sp>
      <p:pic>
        <p:nvPicPr>
          <p:cNvPr id="3" name="Picture 2">
            <a:extLst>
              <a:ext uri="{FF2B5EF4-FFF2-40B4-BE49-F238E27FC236}">
                <a16:creationId xmlns:a16="http://schemas.microsoft.com/office/drawing/2014/main" id="{F1751764-8A3B-4CAC-B830-65EAF2177536}"/>
              </a:ext>
            </a:extLst>
          </p:cNvPr>
          <p:cNvPicPr>
            <a:picLocks noChangeAspect="1"/>
          </p:cNvPicPr>
          <p:nvPr/>
        </p:nvPicPr>
        <p:blipFill>
          <a:blip r:embed="rId3"/>
          <a:stretch>
            <a:fillRect/>
          </a:stretch>
        </p:blipFill>
        <p:spPr>
          <a:xfrm>
            <a:off x="414778" y="804862"/>
            <a:ext cx="3990975" cy="5248275"/>
          </a:xfrm>
          <a:prstGeom prst="rect">
            <a:avLst/>
          </a:prstGeom>
        </p:spPr>
      </p:pic>
      <p:sp>
        <p:nvSpPr>
          <p:cNvPr id="5" name="Rectangle 4">
            <a:extLst>
              <a:ext uri="{FF2B5EF4-FFF2-40B4-BE49-F238E27FC236}">
                <a16:creationId xmlns:a16="http://schemas.microsoft.com/office/drawing/2014/main" id="{2F609D5A-76AC-4B7E-A3EC-1E661D7332BA}"/>
              </a:ext>
            </a:extLst>
          </p:cNvPr>
          <p:cNvSpPr/>
          <p:nvPr/>
        </p:nvSpPr>
        <p:spPr>
          <a:xfrm>
            <a:off x="4651428" y="634775"/>
            <a:ext cx="7182066" cy="584775"/>
          </a:xfrm>
          <a:prstGeom prst="rect">
            <a:avLst/>
          </a:prstGeom>
        </p:spPr>
        <p:txBody>
          <a:bodyPr wrap="square">
            <a:spAutoFit/>
          </a:bodyPr>
          <a:lstStyle/>
          <a:p>
            <a:r>
              <a:rPr lang="en-US" sz="3200" b="1" dirty="0"/>
              <a:t>How many </a:t>
            </a:r>
            <a:r>
              <a:rPr lang="en-US" sz="3200" b="1" dirty="0" err="1"/>
              <a:t>millilitres</a:t>
            </a:r>
            <a:r>
              <a:rPr lang="en-US" sz="3200" b="1" dirty="0"/>
              <a:t> are equal to 1 cup?</a:t>
            </a:r>
          </a:p>
        </p:txBody>
      </p:sp>
      <p:sp>
        <p:nvSpPr>
          <p:cNvPr id="6" name="Rectangle 5">
            <a:extLst>
              <a:ext uri="{FF2B5EF4-FFF2-40B4-BE49-F238E27FC236}">
                <a16:creationId xmlns:a16="http://schemas.microsoft.com/office/drawing/2014/main" id="{2E1DFBBB-C1FF-4EF8-A9F5-B087A18ACF5E}"/>
              </a:ext>
            </a:extLst>
          </p:cNvPr>
          <p:cNvSpPr/>
          <p:nvPr/>
        </p:nvSpPr>
        <p:spPr>
          <a:xfrm>
            <a:off x="1250623" y="3615871"/>
            <a:ext cx="522759" cy="584775"/>
          </a:xfrm>
          <a:prstGeom prst="rect">
            <a:avLst/>
          </a:prstGeom>
        </p:spPr>
        <p:txBody>
          <a:bodyPr wrap="square">
            <a:spAutoFit/>
          </a:bodyPr>
          <a:lstStyle/>
          <a:p>
            <a:r>
              <a:rPr lang="en-US" sz="3200" b="1" dirty="0">
                <a:solidFill>
                  <a:srgbClr val="FF0000"/>
                </a:solidFill>
              </a:rPr>
              <a:t>1</a:t>
            </a:r>
          </a:p>
        </p:txBody>
      </p:sp>
      <p:sp>
        <p:nvSpPr>
          <p:cNvPr id="7" name="Rectangle 6">
            <a:extLst>
              <a:ext uri="{FF2B5EF4-FFF2-40B4-BE49-F238E27FC236}">
                <a16:creationId xmlns:a16="http://schemas.microsoft.com/office/drawing/2014/main" id="{915B99F4-F0BA-43C7-A9E7-4EFD01BCBB51}"/>
              </a:ext>
            </a:extLst>
          </p:cNvPr>
          <p:cNvSpPr/>
          <p:nvPr/>
        </p:nvSpPr>
        <p:spPr>
          <a:xfrm>
            <a:off x="1250622" y="4542116"/>
            <a:ext cx="522759" cy="584775"/>
          </a:xfrm>
          <a:prstGeom prst="rect">
            <a:avLst/>
          </a:prstGeom>
        </p:spPr>
        <p:txBody>
          <a:bodyPr wrap="square">
            <a:spAutoFit/>
          </a:bodyPr>
          <a:lstStyle/>
          <a:p>
            <a:r>
              <a:rPr lang="en-US" sz="3200" b="1" dirty="0">
                <a:solidFill>
                  <a:srgbClr val="FF0000"/>
                </a:solidFill>
              </a:rPr>
              <a:t>½ </a:t>
            </a:r>
          </a:p>
        </p:txBody>
      </p:sp>
      <p:cxnSp>
        <p:nvCxnSpPr>
          <p:cNvPr id="8" name="Straight Connector 7">
            <a:extLst>
              <a:ext uri="{FF2B5EF4-FFF2-40B4-BE49-F238E27FC236}">
                <a16:creationId xmlns:a16="http://schemas.microsoft.com/office/drawing/2014/main" id="{BD8FACE3-DD44-4D92-B9D8-A7FA1A181DF5}"/>
              </a:ext>
            </a:extLst>
          </p:cNvPr>
          <p:cNvCxnSpPr>
            <a:cxnSpLocks/>
          </p:cNvCxnSpPr>
          <p:nvPr/>
        </p:nvCxnSpPr>
        <p:spPr>
          <a:xfrm flipH="1">
            <a:off x="1773382" y="5344824"/>
            <a:ext cx="80356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F16BD0E-D40A-48AF-9AA8-8C8BB424237A}"/>
              </a:ext>
            </a:extLst>
          </p:cNvPr>
          <p:cNvSpPr/>
          <p:nvPr/>
        </p:nvSpPr>
        <p:spPr>
          <a:xfrm>
            <a:off x="1250404" y="5052436"/>
            <a:ext cx="522759" cy="584775"/>
          </a:xfrm>
          <a:prstGeom prst="rect">
            <a:avLst/>
          </a:prstGeom>
        </p:spPr>
        <p:txBody>
          <a:bodyPr wrap="square">
            <a:spAutoFit/>
          </a:bodyPr>
          <a:lstStyle/>
          <a:p>
            <a:r>
              <a:rPr lang="en-US" sz="3200" b="1" dirty="0">
                <a:solidFill>
                  <a:srgbClr val="FF0000"/>
                </a:solidFill>
              </a:rPr>
              <a:t>¼ </a:t>
            </a:r>
          </a:p>
        </p:txBody>
      </p:sp>
      <p:sp>
        <p:nvSpPr>
          <p:cNvPr id="11" name="Rectangle 10">
            <a:extLst>
              <a:ext uri="{FF2B5EF4-FFF2-40B4-BE49-F238E27FC236}">
                <a16:creationId xmlns:a16="http://schemas.microsoft.com/office/drawing/2014/main" id="{92A79FCD-0D04-447C-B75B-36F136096177}"/>
              </a:ext>
            </a:extLst>
          </p:cNvPr>
          <p:cNvSpPr/>
          <p:nvPr/>
        </p:nvSpPr>
        <p:spPr>
          <a:xfrm>
            <a:off x="2707210" y="5067567"/>
            <a:ext cx="522759" cy="584775"/>
          </a:xfrm>
          <a:prstGeom prst="rect">
            <a:avLst/>
          </a:prstGeom>
        </p:spPr>
        <p:txBody>
          <a:bodyPr wrap="square">
            <a:spAutoFit/>
          </a:bodyPr>
          <a:lstStyle/>
          <a:p>
            <a:r>
              <a:rPr lang="en-US" sz="3200" b="1" dirty="0">
                <a:solidFill>
                  <a:srgbClr val="FF0000"/>
                </a:solidFill>
              </a:rPr>
              <a:t>1</a:t>
            </a:r>
          </a:p>
        </p:txBody>
      </p:sp>
      <p:sp>
        <p:nvSpPr>
          <p:cNvPr id="12" name="Rectangle 11">
            <a:extLst>
              <a:ext uri="{FF2B5EF4-FFF2-40B4-BE49-F238E27FC236}">
                <a16:creationId xmlns:a16="http://schemas.microsoft.com/office/drawing/2014/main" id="{E8777764-76D3-49D1-9762-31B7AE539715}"/>
              </a:ext>
            </a:extLst>
          </p:cNvPr>
          <p:cNvSpPr/>
          <p:nvPr/>
        </p:nvSpPr>
        <p:spPr>
          <a:xfrm>
            <a:off x="6606062" y="1464050"/>
            <a:ext cx="2618260" cy="584775"/>
          </a:xfrm>
          <a:prstGeom prst="rect">
            <a:avLst/>
          </a:prstGeom>
        </p:spPr>
        <p:txBody>
          <a:bodyPr wrap="square">
            <a:spAutoFit/>
          </a:bodyPr>
          <a:lstStyle/>
          <a:p>
            <a:r>
              <a:rPr lang="en-US" sz="3200" b="1" dirty="0">
                <a:solidFill>
                  <a:srgbClr val="FF0000"/>
                </a:solidFill>
              </a:rPr>
              <a:t>250 </a:t>
            </a:r>
            <a:r>
              <a:rPr lang="en-US" sz="3200" b="1" dirty="0" err="1">
                <a:solidFill>
                  <a:srgbClr val="FF0000"/>
                </a:solidFill>
              </a:rPr>
              <a:t>millilitres</a:t>
            </a:r>
            <a:endParaRPr lang="en-US" sz="3200" b="1" dirty="0">
              <a:solidFill>
                <a:srgbClr val="FF0000"/>
              </a:solidFill>
            </a:endParaRPr>
          </a:p>
        </p:txBody>
      </p:sp>
      <p:grpSp>
        <p:nvGrpSpPr>
          <p:cNvPr id="15" name="Group 14">
            <a:extLst>
              <a:ext uri="{FF2B5EF4-FFF2-40B4-BE49-F238E27FC236}">
                <a16:creationId xmlns:a16="http://schemas.microsoft.com/office/drawing/2014/main" id="{AEC5BE50-D2DE-4492-B133-C0C41E8A717F}"/>
              </a:ext>
            </a:extLst>
          </p:cNvPr>
          <p:cNvGrpSpPr/>
          <p:nvPr/>
        </p:nvGrpSpPr>
        <p:grpSpPr>
          <a:xfrm>
            <a:off x="5116040" y="1275747"/>
            <a:ext cx="1546698" cy="961381"/>
            <a:chOff x="5116040" y="1275747"/>
            <a:chExt cx="1546698" cy="961381"/>
          </a:xfrm>
        </p:grpSpPr>
        <p:cxnSp>
          <p:nvCxnSpPr>
            <p:cNvPr id="13" name="Straight Connector 12">
              <a:extLst>
                <a:ext uri="{FF2B5EF4-FFF2-40B4-BE49-F238E27FC236}">
                  <a16:creationId xmlns:a16="http://schemas.microsoft.com/office/drawing/2014/main" id="{8AE2A087-B44F-41F4-9873-DC8999A54416}"/>
                </a:ext>
              </a:extLst>
            </p:cNvPr>
            <p:cNvCxnSpPr>
              <a:cxnSpLocks/>
            </p:cNvCxnSpPr>
            <p:nvPr/>
          </p:nvCxnSpPr>
          <p:spPr>
            <a:xfrm flipH="1">
              <a:off x="5161934" y="1759957"/>
              <a:ext cx="3149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4A30BD5-229E-493F-81EF-7AF3AA357525}"/>
                </a:ext>
              </a:extLst>
            </p:cNvPr>
            <p:cNvSpPr/>
            <p:nvPr/>
          </p:nvSpPr>
          <p:spPr>
            <a:xfrm>
              <a:off x="5116040" y="1275747"/>
              <a:ext cx="457200" cy="584775"/>
            </a:xfrm>
            <a:prstGeom prst="rect">
              <a:avLst/>
            </a:prstGeom>
          </p:spPr>
          <p:txBody>
            <a:bodyPr wrap="square">
              <a:spAutoFit/>
            </a:bodyPr>
            <a:lstStyle/>
            <a:p>
              <a:r>
                <a:rPr lang="en-US" sz="3200" b="1" dirty="0">
                  <a:solidFill>
                    <a:srgbClr val="FF0000"/>
                  </a:solidFill>
                </a:rPr>
                <a:t>1</a:t>
              </a:r>
            </a:p>
          </p:txBody>
        </p:sp>
        <p:sp>
          <p:nvSpPr>
            <p:cNvPr id="16" name="Rectangle 15">
              <a:extLst>
                <a:ext uri="{FF2B5EF4-FFF2-40B4-BE49-F238E27FC236}">
                  <a16:creationId xmlns:a16="http://schemas.microsoft.com/office/drawing/2014/main" id="{E7F17A6A-6BEA-405F-BCB7-04B6D051B8B3}"/>
                </a:ext>
              </a:extLst>
            </p:cNvPr>
            <p:cNvSpPr/>
            <p:nvPr/>
          </p:nvSpPr>
          <p:spPr>
            <a:xfrm>
              <a:off x="5116040" y="1652353"/>
              <a:ext cx="457200" cy="584775"/>
            </a:xfrm>
            <a:prstGeom prst="rect">
              <a:avLst/>
            </a:prstGeom>
          </p:spPr>
          <p:txBody>
            <a:bodyPr wrap="square">
              <a:spAutoFit/>
            </a:bodyPr>
            <a:lstStyle/>
            <a:p>
              <a:r>
                <a:rPr lang="en-US" sz="3200" b="1" dirty="0">
                  <a:solidFill>
                    <a:srgbClr val="FF0000"/>
                  </a:solidFill>
                </a:rPr>
                <a:t>4</a:t>
              </a:r>
            </a:p>
          </p:txBody>
        </p:sp>
        <p:sp>
          <p:nvSpPr>
            <p:cNvPr id="17" name="Rectangle 16">
              <a:extLst>
                <a:ext uri="{FF2B5EF4-FFF2-40B4-BE49-F238E27FC236}">
                  <a16:creationId xmlns:a16="http://schemas.microsoft.com/office/drawing/2014/main" id="{F8F9F2CA-7B15-4A3C-8280-B526C01AD3A9}"/>
                </a:ext>
              </a:extLst>
            </p:cNvPr>
            <p:cNvSpPr/>
            <p:nvPr/>
          </p:nvSpPr>
          <p:spPr>
            <a:xfrm>
              <a:off x="5476874" y="1464050"/>
              <a:ext cx="1185864" cy="584775"/>
            </a:xfrm>
            <a:prstGeom prst="rect">
              <a:avLst/>
            </a:prstGeom>
          </p:spPr>
          <p:txBody>
            <a:bodyPr wrap="square">
              <a:spAutoFit/>
            </a:bodyPr>
            <a:lstStyle/>
            <a:p>
              <a:r>
                <a:rPr lang="en-US" sz="3200" b="1" dirty="0" err="1">
                  <a:solidFill>
                    <a:srgbClr val="FF0000"/>
                  </a:solidFill>
                </a:rPr>
                <a:t>litre</a:t>
              </a:r>
              <a:r>
                <a:rPr lang="en-US" sz="3200" b="1" dirty="0">
                  <a:solidFill>
                    <a:srgbClr val="FF0000"/>
                  </a:solidFill>
                </a:rPr>
                <a:t> = </a:t>
              </a:r>
            </a:p>
          </p:txBody>
        </p:sp>
      </p:grpSp>
      <p:sp>
        <p:nvSpPr>
          <p:cNvPr id="19" name="Rectangle 18">
            <a:extLst>
              <a:ext uri="{FF2B5EF4-FFF2-40B4-BE49-F238E27FC236}">
                <a16:creationId xmlns:a16="http://schemas.microsoft.com/office/drawing/2014/main" id="{580314EF-BCE4-4D01-B473-F5BB8D954564}"/>
              </a:ext>
            </a:extLst>
          </p:cNvPr>
          <p:cNvSpPr/>
          <p:nvPr/>
        </p:nvSpPr>
        <p:spPr>
          <a:xfrm>
            <a:off x="6976082" y="318399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4FA714D8-7C04-4D87-945D-F1C01C3818BA}"/>
              </a:ext>
            </a:extLst>
          </p:cNvPr>
          <p:cNvSpPr/>
          <p:nvPr/>
        </p:nvSpPr>
        <p:spPr>
          <a:xfrm>
            <a:off x="5650295" y="3182946"/>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1" name="Rectangle 20">
            <a:extLst>
              <a:ext uri="{FF2B5EF4-FFF2-40B4-BE49-F238E27FC236}">
                <a16:creationId xmlns:a16="http://schemas.microsoft.com/office/drawing/2014/main" id="{579DA924-9DE0-47CD-9CB9-E4AF00F6F02A}"/>
              </a:ext>
            </a:extLst>
          </p:cNvPr>
          <p:cNvSpPr/>
          <p:nvPr/>
        </p:nvSpPr>
        <p:spPr>
          <a:xfrm>
            <a:off x="6532140" y="318294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9BCB509A-6F68-4EC4-BC13-2D0CF09570E5}"/>
              </a:ext>
            </a:extLst>
          </p:cNvPr>
          <p:cNvSpPr txBox="1"/>
          <p:nvPr/>
        </p:nvSpPr>
        <p:spPr>
          <a:xfrm>
            <a:off x="5626541" y="3119449"/>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2 0 0 0</a:t>
            </a:r>
          </a:p>
        </p:txBody>
      </p:sp>
      <p:sp>
        <p:nvSpPr>
          <p:cNvPr id="23" name="TextBox 22">
            <a:extLst>
              <a:ext uri="{FF2B5EF4-FFF2-40B4-BE49-F238E27FC236}">
                <a16:creationId xmlns:a16="http://schemas.microsoft.com/office/drawing/2014/main" id="{A2AA98CE-2FCD-496B-B809-E329763CD335}"/>
              </a:ext>
            </a:extLst>
          </p:cNvPr>
          <p:cNvSpPr txBox="1"/>
          <p:nvPr/>
        </p:nvSpPr>
        <p:spPr>
          <a:xfrm>
            <a:off x="5152080" y="313251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4" name="TextBox 23">
            <a:extLst>
              <a:ext uri="{FF2B5EF4-FFF2-40B4-BE49-F238E27FC236}">
                <a16:creationId xmlns:a16="http://schemas.microsoft.com/office/drawing/2014/main" id="{6CC9C2F4-95CD-4EAA-9668-476C88BD62A2}"/>
              </a:ext>
            </a:extLst>
          </p:cNvPr>
          <p:cNvSpPr txBox="1"/>
          <p:nvPr/>
        </p:nvSpPr>
        <p:spPr>
          <a:xfrm>
            <a:off x="6062477" y="266819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D0D8D552-BC1C-4936-AB26-DF3490AA4D45}"/>
              </a:ext>
            </a:extLst>
          </p:cNvPr>
          <p:cNvSpPr txBox="1"/>
          <p:nvPr/>
        </p:nvSpPr>
        <p:spPr>
          <a:xfrm>
            <a:off x="6514938" y="26719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6" name="TextBox 25">
            <a:extLst>
              <a:ext uri="{FF2B5EF4-FFF2-40B4-BE49-F238E27FC236}">
                <a16:creationId xmlns:a16="http://schemas.microsoft.com/office/drawing/2014/main" id="{2F77BE59-F3A5-4D81-A84F-F1F79DCB2D40}"/>
              </a:ext>
            </a:extLst>
          </p:cNvPr>
          <p:cNvSpPr txBox="1"/>
          <p:nvPr/>
        </p:nvSpPr>
        <p:spPr>
          <a:xfrm>
            <a:off x="6954917" y="26752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37040DC9-6027-4B05-A81F-64CDB3C0E1F0}"/>
              </a:ext>
            </a:extLst>
          </p:cNvPr>
          <p:cNvSpPr txBox="1"/>
          <p:nvPr/>
        </p:nvSpPr>
        <p:spPr>
          <a:xfrm>
            <a:off x="6362462" y="314774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cxnSp>
        <p:nvCxnSpPr>
          <p:cNvPr id="29" name="Straight Connector 28">
            <a:extLst>
              <a:ext uri="{FF2B5EF4-FFF2-40B4-BE49-F238E27FC236}">
                <a16:creationId xmlns:a16="http://schemas.microsoft.com/office/drawing/2014/main" id="{F3C51107-11FA-4A80-B3C3-85A8AF689D57}"/>
              </a:ext>
            </a:extLst>
          </p:cNvPr>
          <p:cNvCxnSpPr>
            <a:cxnSpLocks/>
          </p:cNvCxnSpPr>
          <p:nvPr/>
        </p:nvCxnSpPr>
        <p:spPr>
          <a:xfrm>
            <a:off x="5645649" y="316602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36AF5CB-3070-4A57-9D08-1072C96C7CE6}"/>
              </a:ext>
            </a:extLst>
          </p:cNvPr>
          <p:cNvCxnSpPr>
            <a:cxnSpLocks/>
          </p:cNvCxnSpPr>
          <p:nvPr/>
        </p:nvCxnSpPr>
        <p:spPr>
          <a:xfrm>
            <a:off x="5626697" y="3182069"/>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8CDF859-BD92-4051-9C0D-651A65916C0C}"/>
              </a:ext>
            </a:extLst>
          </p:cNvPr>
          <p:cNvSpPr txBox="1"/>
          <p:nvPr/>
        </p:nvSpPr>
        <p:spPr>
          <a:xfrm>
            <a:off x="7349226" y="2668195"/>
            <a:ext cx="29504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millilitres</a:t>
            </a:r>
          </a:p>
        </p:txBody>
      </p:sp>
    </p:spTree>
    <p:extLst>
      <p:ext uri="{BB962C8B-B14F-4D97-AF65-F5344CB8AC3E}">
        <p14:creationId xmlns:p14="http://schemas.microsoft.com/office/powerpoint/2010/main" val="3277903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par>
                                <p:cTn id="47" presetID="10" presetClass="entr" presetSubtype="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500"/>
                                        <p:tgtEl>
                                          <p:spTgt spid="20"/>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fade">
                                      <p:cBhvr>
                                        <p:cTn id="59" dur="500"/>
                                        <p:tgtEl>
                                          <p:spTgt spid="24"/>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20"/>
                                        </p:tgtEl>
                                      </p:cBhvr>
                                    </p:animEffect>
                                    <p:set>
                                      <p:cBhvr>
                                        <p:cTn id="69" dur="1" fill="hold">
                                          <p:stCondLst>
                                            <p:cond delay="499"/>
                                          </p:stCondLst>
                                        </p:cTn>
                                        <p:tgtEl>
                                          <p:spTgt spid="20"/>
                                        </p:tgtEl>
                                        <p:attrNameLst>
                                          <p:attrName>style.visibility</p:attrName>
                                        </p:attrNameLst>
                                      </p:cBhvr>
                                      <p:to>
                                        <p:strVal val="hidden"/>
                                      </p:to>
                                    </p:set>
                                  </p:childTnLst>
                                </p:cTn>
                              </p:par>
                            </p:childTnLst>
                          </p:cTn>
                        </p:par>
                        <p:par>
                          <p:cTn id="70" fill="hold">
                            <p:stCondLst>
                              <p:cond delay="500"/>
                            </p:stCondLst>
                            <p:childTnLst>
                              <p:par>
                                <p:cTn id="71" presetID="10" presetClass="entr" presetSubtype="0"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5"/>
                                        </p:tgtEl>
                                        <p:attrNameLst>
                                          <p:attrName>style.visibility</p:attrName>
                                        </p:attrNameLst>
                                      </p:cBhvr>
                                      <p:to>
                                        <p:strVal val="visible"/>
                                      </p:to>
                                    </p:set>
                                    <p:animEffect transition="in" filter="fade">
                                      <p:cBhvr>
                                        <p:cTn id="78" dur="500"/>
                                        <p:tgtEl>
                                          <p:spTgt spid="25"/>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grpId="1" nodeType="clickEffect">
                                  <p:stCondLst>
                                    <p:cond delay="0"/>
                                  </p:stCondLst>
                                  <p:childTnLst>
                                    <p:animEffect transition="out" filter="fade">
                                      <p:cBhvr>
                                        <p:cTn id="82" dur="500"/>
                                        <p:tgtEl>
                                          <p:spTgt spid="21"/>
                                        </p:tgtEl>
                                      </p:cBhvr>
                                    </p:animEffect>
                                    <p:set>
                                      <p:cBhvr>
                                        <p:cTn id="83" dur="1" fill="hold">
                                          <p:stCondLst>
                                            <p:cond delay="499"/>
                                          </p:stCondLst>
                                        </p:cTn>
                                        <p:tgtEl>
                                          <p:spTgt spid="21"/>
                                        </p:tgtEl>
                                        <p:attrNameLst>
                                          <p:attrName>style.visibility</p:attrName>
                                        </p:attrNameLst>
                                      </p:cBhvr>
                                      <p:to>
                                        <p:strVal val="hidden"/>
                                      </p:to>
                                    </p:set>
                                  </p:childTnLst>
                                </p:cTn>
                              </p:par>
                            </p:childTnLst>
                          </p:cTn>
                        </p:par>
                        <p:par>
                          <p:cTn id="84" fill="hold">
                            <p:stCondLst>
                              <p:cond delay="500"/>
                            </p:stCondLst>
                            <p:childTnLst>
                              <p:par>
                                <p:cTn id="85" presetID="10" presetClass="entr" presetSubtype="0" fill="hold" grpId="0" nodeType="afterEffect">
                                  <p:stCondLst>
                                    <p:cond delay="0"/>
                                  </p:stCondLst>
                                  <p:childTnLst>
                                    <p:set>
                                      <p:cBhvr>
                                        <p:cTn id="86" dur="1" fill="hold">
                                          <p:stCondLst>
                                            <p:cond delay="0"/>
                                          </p:stCondLst>
                                        </p:cTn>
                                        <p:tgtEl>
                                          <p:spTgt spid="19"/>
                                        </p:tgtEl>
                                        <p:attrNameLst>
                                          <p:attrName>style.visibility</p:attrName>
                                        </p:attrNameLst>
                                      </p:cBhvr>
                                      <p:to>
                                        <p:strVal val="visible"/>
                                      </p:to>
                                    </p:set>
                                    <p:animEffect transition="in" filter="fade">
                                      <p:cBhvr>
                                        <p:cTn id="87" dur="500"/>
                                        <p:tgtEl>
                                          <p:spTgt spid="1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xit" presetSubtype="0" fill="hold" grpId="1" nodeType="clickEffect">
                                  <p:stCondLst>
                                    <p:cond delay="0"/>
                                  </p:stCondLst>
                                  <p:childTnLst>
                                    <p:animEffect transition="out" filter="fade">
                                      <p:cBhvr>
                                        <p:cTn id="96" dur="500"/>
                                        <p:tgtEl>
                                          <p:spTgt spid="19"/>
                                        </p:tgtEl>
                                      </p:cBhvr>
                                    </p:animEffect>
                                    <p:set>
                                      <p:cBhvr>
                                        <p:cTn id="97" dur="1" fill="hold">
                                          <p:stCondLst>
                                            <p:cond delay="499"/>
                                          </p:stCondLst>
                                        </p:cTn>
                                        <p:tgtEl>
                                          <p:spTgt spid="19"/>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1"/>
                                        </p:tgtEl>
                                        <p:attrNameLst>
                                          <p:attrName>style.visibility</p:attrName>
                                        </p:attrNameLst>
                                      </p:cBhvr>
                                      <p:to>
                                        <p:strVal val="visible"/>
                                      </p:to>
                                    </p:set>
                                    <p:animEffect transition="in" filter="fade">
                                      <p:cBhvr>
                                        <p:cTn id="10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9" grpId="0" animBg="1"/>
      <p:bldP spid="19" grpId="1" animBg="1"/>
      <p:bldP spid="20" grpId="0" animBg="1"/>
      <p:bldP spid="20" grpId="1" animBg="1"/>
      <p:bldP spid="21" grpId="0" animBg="1"/>
      <p:bldP spid="21" grpId="1" animBg="1"/>
      <p:bldP spid="22" grpId="0"/>
      <p:bldP spid="23" grpId="0"/>
      <p:bldP spid="24" grpId="0"/>
      <p:bldP spid="25" grpId="0"/>
      <p:bldP spid="26" grpId="0"/>
      <p:bldP spid="27" grpId="0"/>
      <p:bldP spid="31" grpId="0"/>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Box 44">
            <a:extLst>
              <a:ext uri="{FF2B5EF4-FFF2-40B4-BE49-F238E27FC236}">
                <a16:creationId xmlns:a16="http://schemas.microsoft.com/office/drawing/2014/main" id="{3F5F9729-6228-4668-AF44-31B85996DAC2}"/>
              </a:ext>
            </a:extLst>
          </p:cNvPr>
          <p:cNvSpPr txBox="1"/>
          <p:nvPr/>
        </p:nvSpPr>
        <p:spPr>
          <a:xfrm>
            <a:off x="8986935" y="438076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5 3.6</a:t>
            </a:r>
          </a:p>
        </p:txBody>
      </p:sp>
      <p:sp>
        <p:nvSpPr>
          <p:cNvPr id="2" name="Rectangle 1">
            <a:extLst>
              <a:ext uri="{FF2B5EF4-FFF2-40B4-BE49-F238E27FC236}">
                <a16:creationId xmlns:a16="http://schemas.microsoft.com/office/drawing/2014/main" id="{2458A70E-28FC-4DAB-9187-D27D1D453B4E}"/>
              </a:ext>
            </a:extLst>
          </p:cNvPr>
          <p:cNvSpPr/>
          <p:nvPr/>
        </p:nvSpPr>
        <p:spPr>
          <a:xfrm>
            <a:off x="56123" y="58377"/>
            <a:ext cx="9161034"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rectangle with a width of 15.7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85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length of the rectangle.</a:t>
            </a:r>
          </a:p>
        </p:txBody>
      </p:sp>
      <p:pic>
        <p:nvPicPr>
          <p:cNvPr id="5" name="Picture 4">
            <a:extLst>
              <a:ext uri="{FF2B5EF4-FFF2-40B4-BE49-F238E27FC236}">
                <a16:creationId xmlns:a16="http://schemas.microsoft.com/office/drawing/2014/main" id="{5E865F4F-D8EA-4F95-9D97-D6BAC1D17A55}"/>
              </a:ext>
            </a:extLst>
          </p:cNvPr>
          <p:cNvPicPr>
            <a:picLocks noChangeAspect="1"/>
          </p:cNvPicPr>
          <p:nvPr/>
        </p:nvPicPr>
        <p:blipFill>
          <a:blip r:embed="rId3"/>
          <a:stretch>
            <a:fillRect/>
          </a:stretch>
        </p:blipFill>
        <p:spPr>
          <a:xfrm>
            <a:off x="207187" y="2203691"/>
            <a:ext cx="5683346" cy="2450617"/>
          </a:xfrm>
          <a:prstGeom prst="rect">
            <a:avLst/>
          </a:prstGeom>
        </p:spPr>
      </p:pic>
      <p:sp>
        <p:nvSpPr>
          <p:cNvPr id="6" name="Rectangle 5">
            <a:extLst>
              <a:ext uri="{FF2B5EF4-FFF2-40B4-BE49-F238E27FC236}">
                <a16:creationId xmlns:a16="http://schemas.microsoft.com/office/drawing/2014/main" id="{AEC55435-9E6A-45EF-8369-DF3A402919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7" name="TextBox 6">
            <a:extLst>
              <a:ext uri="{FF2B5EF4-FFF2-40B4-BE49-F238E27FC236}">
                <a16:creationId xmlns:a16="http://schemas.microsoft.com/office/drawing/2014/main" id="{1BD4259C-167B-4C42-953F-D1E626FE52B2}"/>
              </a:ext>
            </a:extLst>
          </p:cNvPr>
          <p:cNvSpPr txBox="1"/>
          <p:nvPr/>
        </p:nvSpPr>
        <p:spPr>
          <a:xfrm>
            <a:off x="7766645" y="2184406"/>
            <a:ext cx="10279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8" name="TextBox 7">
            <a:extLst>
              <a:ext uri="{FF2B5EF4-FFF2-40B4-BE49-F238E27FC236}">
                <a16:creationId xmlns:a16="http://schemas.microsoft.com/office/drawing/2014/main" id="{98BD9763-204C-4A7A-87F7-EC649D40B544}"/>
              </a:ext>
            </a:extLst>
          </p:cNvPr>
          <p:cNvSpPr txBox="1"/>
          <p:nvPr/>
        </p:nvSpPr>
        <p:spPr>
          <a:xfrm>
            <a:off x="7770608" y="2613237"/>
            <a:ext cx="14835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1 5.7</a:t>
            </a:r>
          </a:p>
        </p:txBody>
      </p:sp>
      <p:sp>
        <p:nvSpPr>
          <p:cNvPr id="9" name="TextBox 8">
            <a:extLst>
              <a:ext uri="{FF2B5EF4-FFF2-40B4-BE49-F238E27FC236}">
                <a16:creationId xmlns:a16="http://schemas.microsoft.com/office/drawing/2014/main" id="{52B78599-C818-40CD-A84E-1E21EF2574C3}"/>
              </a:ext>
            </a:extLst>
          </p:cNvPr>
          <p:cNvSpPr txBox="1"/>
          <p:nvPr/>
        </p:nvSpPr>
        <p:spPr>
          <a:xfrm>
            <a:off x="7322389" y="258510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 name="Straight Connector 9">
            <a:extLst>
              <a:ext uri="{FF2B5EF4-FFF2-40B4-BE49-F238E27FC236}">
                <a16:creationId xmlns:a16="http://schemas.microsoft.com/office/drawing/2014/main" id="{45E50DF6-7ED3-497B-9389-E5D617DBD8D1}"/>
              </a:ext>
            </a:extLst>
          </p:cNvPr>
          <p:cNvCxnSpPr>
            <a:cxnSpLocks/>
          </p:cNvCxnSpPr>
          <p:nvPr/>
        </p:nvCxnSpPr>
        <p:spPr>
          <a:xfrm>
            <a:off x="7330673" y="312072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56FE6CE-B646-4A7A-B50D-749333EE2B50}"/>
              </a:ext>
            </a:extLst>
          </p:cNvPr>
          <p:cNvCxnSpPr>
            <a:cxnSpLocks/>
          </p:cNvCxnSpPr>
          <p:nvPr/>
        </p:nvCxnSpPr>
        <p:spPr>
          <a:xfrm>
            <a:off x="7330673" y="356990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EF9703E-44B5-4FC2-8489-462D80612E29}"/>
              </a:ext>
            </a:extLst>
          </p:cNvPr>
          <p:cNvSpPr txBox="1"/>
          <p:nvPr/>
        </p:nvSpPr>
        <p:spPr>
          <a:xfrm>
            <a:off x="8519920"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70978360-5836-448A-9DA9-EA2D7D37B93B}"/>
              </a:ext>
            </a:extLst>
          </p:cNvPr>
          <p:cNvSpPr txBox="1"/>
          <p:nvPr/>
        </p:nvSpPr>
        <p:spPr>
          <a:xfrm>
            <a:off x="8512318" y="305942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A07D72C9-774E-4426-83C1-86FE47F3FF61}"/>
              </a:ext>
            </a:extLst>
          </p:cNvPr>
          <p:cNvSpPr txBox="1"/>
          <p:nvPr/>
        </p:nvSpPr>
        <p:spPr>
          <a:xfrm>
            <a:off x="8668400" y="30479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478D49BA-F87B-4A32-AAA7-92B4719EBFCF}"/>
              </a:ext>
            </a:extLst>
          </p:cNvPr>
          <p:cNvSpPr txBox="1"/>
          <p:nvPr/>
        </p:nvSpPr>
        <p:spPr>
          <a:xfrm>
            <a:off x="8268157" y="1909651"/>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A7F9BB7F-D2AD-4D81-85C8-AB68C35C6FF5}"/>
              </a:ext>
            </a:extLst>
          </p:cNvPr>
          <p:cNvSpPr txBox="1"/>
          <p:nvPr/>
        </p:nvSpPr>
        <p:spPr>
          <a:xfrm>
            <a:off x="8197349" y="3045696"/>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524B6BD8-C1F2-4E48-8518-06A5ABAF9D5A}"/>
              </a:ext>
            </a:extLst>
          </p:cNvPr>
          <p:cNvSpPr txBox="1"/>
          <p:nvPr/>
        </p:nvSpPr>
        <p:spPr>
          <a:xfrm>
            <a:off x="7797106" y="1907419"/>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C0C12BAB-23E7-4B5B-9B86-2050FB63C78A}"/>
              </a:ext>
            </a:extLst>
          </p:cNvPr>
          <p:cNvSpPr txBox="1"/>
          <p:nvPr/>
        </p:nvSpPr>
        <p:spPr>
          <a:xfrm>
            <a:off x="7756539" y="3042750"/>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Rectangle 18">
            <a:extLst>
              <a:ext uri="{FF2B5EF4-FFF2-40B4-BE49-F238E27FC236}">
                <a16:creationId xmlns:a16="http://schemas.microsoft.com/office/drawing/2014/main" id="{D79C7F86-335C-46F4-8B3B-2CBA3F455F28}"/>
              </a:ext>
            </a:extLst>
          </p:cNvPr>
          <p:cNvSpPr/>
          <p:nvPr/>
        </p:nvSpPr>
        <p:spPr>
          <a:xfrm>
            <a:off x="5729864" y="2845824"/>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15.7</a:t>
            </a:r>
          </a:p>
        </p:txBody>
      </p:sp>
      <p:sp>
        <p:nvSpPr>
          <p:cNvPr id="20" name="TextBox 19">
            <a:extLst>
              <a:ext uri="{FF2B5EF4-FFF2-40B4-BE49-F238E27FC236}">
                <a16:creationId xmlns:a16="http://schemas.microsoft.com/office/drawing/2014/main" id="{A515F277-3C30-4D66-BAE2-58805E0FD08A}"/>
              </a:ext>
            </a:extLst>
          </p:cNvPr>
          <p:cNvSpPr txBox="1"/>
          <p:nvPr/>
        </p:nvSpPr>
        <p:spPr>
          <a:xfrm>
            <a:off x="10134158"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8 5</a:t>
            </a:r>
          </a:p>
        </p:txBody>
      </p:sp>
      <p:sp>
        <p:nvSpPr>
          <p:cNvPr id="21" name="TextBox 20">
            <a:extLst>
              <a:ext uri="{FF2B5EF4-FFF2-40B4-BE49-F238E27FC236}">
                <a16:creationId xmlns:a16="http://schemas.microsoft.com/office/drawing/2014/main" id="{79E68BE0-0392-4AEE-82CA-4F5BA07A564F}"/>
              </a:ext>
            </a:extLst>
          </p:cNvPr>
          <p:cNvSpPr txBox="1"/>
          <p:nvPr/>
        </p:nvSpPr>
        <p:spPr>
          <a:xfrm>
            <a:off x="10100126" y="2613237"/>
            <a:ext cx="1464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3 1.4</a:t>
            </a:r>
          </a:p>
        </p:txBody>
      </p:sp>
      <p:sp>
        <p:nvSpPr>
          <p:cNvPr id="22" name="TextBox 21">
            <a:extLst>
              <a:ext uri="{FF2B5EF4-FFF2-40B4-BE49-F238E27FC236}">
                <a16:creationId xmlns:a16="http://schemas.microsoft.com/office/drawing/2014/main" id="{048B248B-7348-49EB-8AA9-B2001079AE6D}"/>
              </a:ext>
            </a:extLst>
          </p:cNvPr>
          <p:cNvSpPr txBox="1"/>
          <p:nvPr/>
        </p:nvSpPr>
        <p:spPr>
          <a:xfrm>
            <a:off x="9702485" y="258510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3" name="Straight Connector 22">
            <a:extLst>
              <a:ext uri="{FF2B5EF4-FFF2-40B4-BE49-F238E27FC236}">
                <a16:creationId xmlns:a16="http://schemas.microsoft.com/office/drawing/2014/main" id="{A51BCAEF-5914-48C2-9DCD-358B0A428F47}"/>
              </a:ext>
            </a:extLst>
          </p:cNvPr>
          <p:cNvCxnSpPr>
            <a:cxnSpLocks/>
          </p:cNvCxnSpPr>
          <p:nvPr/>
        </p:nvCxnSpPr>
        <p:spPr>
          <a:xfrm>
            <a:off x="9655505" y="312072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66FA563-B4C4-4E16-85E1-09C176882FD0}"/>
              </a:ext>
            </a:extLst>
          </p:cNvPr>
          <p:cNvCxnSpPr>
            <a:cxnSpLocks/>
          </p:cNvCxnSpPr>
          <p:nvPr/>
        </p:nvCxnSpPr>
        <p:spPr>
          <a:xfrm>
            <a:off x="9655505" y="356990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C83253FB-BB05-47B6-9852-4CB94452DA5E}"/>
              </a:ext>
            </a:extLst>
          </p:cNvPr>
          <p:cNvSpPr txBox="1"/>
          <p:nvPr/>
        </p:nvSpPr>
        <p:spPr>
          <a:xfrm>
            <a:off x="10844752"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6" name="TextBox 25">
            <a:extLst>
              <a:ext uri="{FF2B5EF4-FFF2-40B4-BE49-F238E27FC236}">
                <a16:creationId xmlns:a16="http://schemas.microsoft.com/office/drawing/2014/main" id="{B8C4D55F-A5AE-4714-AECC-651895BC0FEB}"/>
              </a:ext>
            </a:extLst>
          </p:cNvPr>
          <p:cNvSpPr txBox="1"/>
          <p:nvPr/>
        </p:nvSpPr>
        <p:spPr>
          <a:xfrm>
            <a:off x="10837150" y="305942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TextBox 26">
            <a:extLst>
              <a:ext uri="{FF2B5EF4-FFF2-40B4-BE49-F238E27FC236}">
                <a16:creationId xmlns:a16="http://schemas.microsoft.com/office/drawing/2014/main" id="{0BD5DF5A-D7E9-4ECA-94C0-464E92A0191D}"/>
              </a:ext>
            </a:extLst>
          </p:cNvPr>
          <p:cNvSpPr txBox="1"/>
          <p:nvPr/>
        </p:nvSpPr>
        <p:spPr>
          <a:xfrm>
            <a:off x="10993232" y="30479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8" name="TextBox 27">
            <a:extLst>
              <a:ext uri="{FF2B5EF4-FFF2-40B4-BE49-F238E27FC236}">
                <a16:creationId xmlns:a16="http://schemas.microsoft.com/office/drawing/2014/main" id="{ABF2DEEE-00EB-4B38-8B77-8DE559A9EB08}"/>
              </a:ext>
            </a:extLst>
          </p:cNvPr>
          <p:cNvSpPr txBox="1"/>
          <p:nvPr/>
        </p:nvSpPr>
        <p:spPr>
          <a:xfrm>
            <a:off x="10513535" y="3055414"/>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A76C663A-A4A4-4FB6-93EF-957E1F232CBA}"/>
              </a:ext>
            </a:extLst>
          </p:cNvPr>
          <p:cNvSpPr txBox="1"/>
          <p:nvPr/>
        </p:nvSpPr>
        <p:spPr>
          <a:xfrm>
            <a:off x="10115736" y="3044471"/>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0" name="Straight Connector 29">
            <a:extLst>
              <a:ext uri="{FF2B5EF4-FFF2-40B4-BE49-F238E27FC236}">
                <a16:creationId xmlns:a16="http://schemas.microsoft.com/office/drawing/2014/main" id="{9B3685FA-A081-47DA-9AA2-1FD51211AE5C}"/>
              </a:ext>
            </a:extLst>
          </p:cNvPr>
          <p:cNvCxnSpPr>
            <a:cxnSpLocks/>
          </p:cNvCxnSpPr>
          <p:nvPr/>
        </p:nvCxnSpPr>
        <p:spPr>
          <a:xfrm flipV="1">
            <a:off x="10539314" y="225623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DC77AE7-8296-4AFC-A53A-D4B45E7B345F}"/>
              </a:ext>
            </a:extLst>
          </p:cNvPr>
          <p:cNvSpPr txBox="1"/>
          <p:nvPr/>
        </p:nvSpPr>
        <p:spPr>
          <a:xfrm>
            <a:off x="10573141" y="1911735"/>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4</a:t>
            </a:r>
          </a:p>
        </p:txBody>
      </p:sp>
      <p:sp>
        <p:nvSpPr>
          <p:cNvPr id="32" name="TextBox 31">
            <a:extLst>
              <a:ext uri="{FF2B5EF4-FFF2-40B4-BE49-F238E27FC236}">
                <a16:creationId xmlns:a16="http://schemas.microsoft.com/office/drawing/2014/main" id="{4C7E9DF4-771A-425B-A171-C3E0E22C138B}"/>
              </a:ext>
            </a:extLst>
          </p:cNvPr>
          <p:cNvSpPr txBox="1"/>
          <p:nvPr/>
        </p:nvSpPr>
        <p:spPr>
          <a:xfrm>
            <a:off x="10847711" y="2195494"/>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62D5A09A-B918-4E4E-AA4D-AB190B99CFB7}"/>
              </a:ext>
            </a:extLst>
          </p:cNvPr>
          <p:cNvSpPr txBox="1"/>
          <p:nvPr/>
        </p:nvSpPr>
        <p:spPr>
          <a:xfrm>
            <a:off x="8512318" y="439382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8" name="Straight Connector 37">
            <a:extLst>
              <a:ext uri="{FF2B5EF4-FFF2-40B4-BE49-F238E27FC236}">
                <a16:creationId xmlns:a16="http://schemas.microsoft.com/office/drawing/2014/main" id="{2D1982CE-6DBD-4D93-922C-E711EFC078F6}"/>
              </a:ext>
            </a:extLst>
          </p:cNvPr>
          <p:cNvCxnSpPr>
            <a:cxnSpLocks/>
          </p:cNvCxnSpPr>
          <p:nvPr/>
        </p:nvCxnSpPr>
        <p:spPr>
          <a:xfrm>
            <a:off x="8986935" y="444338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531D673-7B18-475E-8C13-FE5FDC7E0DC4}"/>
              </a:ext>
            </a:extLst>
          </p:cNvPr>
          <p:cNvCxnSpPr>
            <a:cxnSpLocks/>
          </p:cNvCxnSpPr>
          <p:nvPr/>
        </p:nvCxnSpPr>
        <p:spPr>
          <a:xfrm>
            <a:off x="9005887" y="442734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498268E-228D-41C5-9E05-2ACB7246B7E8}"/>
              </a:ext>
            </a:extLst>
          </p:cNvPr>
          <p:cNvSpPr txBox="1"/>
          <p:nvPr/>
        </p:nvSpPr>
        <p:spPr>
          <a:xfrm>
            <a:off x="8994184" y="394184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1" name="TextBox 40">
            <a:extLst>
              <a:ext uri="{FF2B5EF4-FFF2-40B4-BE49-F238E27FC236}">
                <a16:creationId xmlns:a16="http://schemas.microsoft.com/office/drawing/2014/main" id="{57B47822-5DD9-46DE-9F55-594156A6FB9B}"/>
              </a:ext>
            </a:extLst>
          </p:cNvPr>
          <p:cNvSpPr txBox="1"/>
          <p:nvPr/>
        </p:nvSpPr>
        <p:spPr>
          <a:xfrm>
            <a:off x="9313855" y="441807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2" name="TextBox 41">
            <a:extLst>
              <a:ext uri="{FF2B5EF4-FFF2-40B4-BE49-F238E27FC236}">
                <a16:creationId xmlns:a16="http://schemas.microsoft.com/office/drawing/2014/main" id="{416212BA-5622-4BB4-94E0-5AC2437C3D73}"/>
              </a:ext>
            </a:extLst>
          </p:cNvPr>
          <p:cNvSpPr txBox="1"/>
          <p:nvPr/>
        </p:nvSpPr>
        <p:spPr>
          <a:xfrm>
            <a:off x="9419756" y="39436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3" name="TextBox 42">
            <a:extLst>
              <a:ext uri="{FF2B5EF4-FFF2-40B4-BE49-F238E27FC236}">
                <a16:creationId xmlns:a16="http://schemas.microsoft.com/office/drawing/2014/main" id="{2200DE73-83D6-4778-9BEE-87790A91CF71}"/>
              </a:ext>
            </a:extLst>
          </p:cNvPr>
          <p:cNvSpPr txBox="1"/>
          <p:nvPr/>
        </p:nvSpPr>
        <p:spPr>
          <a:xfrm>
            <a:off x="9875176" y="39365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4" name="TextBox 43">
            <a:extLst>
              <a:ext uri="{FF2B5EF4-FFF2-40B4-BE49-F238E27FC236}">
                <a16:creationId xmlns:a16="http://schemas.microsoft.com/office/drawing/2014/main" id="{23D5EB7F-4BB0-4EAE-84F2-FBC72FEAF0E2}"/>
              </a:ext>
            </a:extLst>
          </p:cNvPr>
          <p:cNvSpPr txBox="1"/>
          <p:nvPr/>
        </p:nvSpPr>
        <p:spPr>
          <a:xfrm>
            <a:off x="9723081" y="393436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6" name="TextBox 45">
            <a:extLst>
              <a:ext uri="{FF2B5EF4-FFF2-40B4-BE49-F238E27FC236}">
                <a16:creationId xmlns:a16="http://schemas.microsoft.com/office/drawing/2014/main" id="{5DB855DE-70CF-4013-914D-94B478D07722}"/>
              </a:ext>
            </a:extLst>
          </p:cNvPr>
          <p:cNvSpPr txBox="1"/>
          <p:nvPr/>
        </p:nvSpPr>
        <p:spPr>
          <a:xfrm>
            <a:off x="9742355" y="4422944"/>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7" name="TextBox 46">
            <a:extLst>
              <a:ext uri="{FF2B5EF4-FFF2-40B4-BE49-F238E27FC236}">
                <a16:creationId xmlns:a16="http://schemas.microsoft.com/office/drawing/2014/main" id="{665C99C1-DF76-4E84-9CEA-5FC91DF00219}"/>
              </a:ext>
            </a:extLst>
          </p:cNvPr>
          <p:cNvSpPr txBox="1"/>
          <p:nvPr/>
        </p:nvSpPr>
        <p:spPr>
          <a:xfrm>
            <a:off x="10266453" y="3937283"/>
            <a:ext cx="10371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
        <p:nvSpPr>
          <p:cNvPr id="48" name="Rectangle 47">
            <a:extLst>
              <a:ext uri="{FF2B5EF4-FFF2-40B4-BE49-F238E27FC236}">
                <a16:creationId xmlns:a16="http://schemas.microsoft.com/office/drawing/2014/main" id="{48F0AC2F-8F5C-4E40-892C-534F9CACE612}"/>
              </a:ext>
            </a:extLst>
          </p:cNvPr>
          <p:cNvSpPr/>
          <p:nvPr/>
        </p:nvSpPr>
        <p:spPr>
          <a:xfrm>
            <a:off x="3098696" y="4510113"/>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26.8</a:t>
            </a:r>
          </a:p>
        </p:txBody>
      </p:sp>
      <p:sp>
        <p:nvSpPr>
          <p:cNvPr id="49" name="Rectangle 48">
            <a:extLst>
              <a:ext uri="{FF2B5EF4-FFF2-40B4-BE49-F238E27FC236}">
                <a16:creationId xmlns:a16="http://schemas.microsoft.com/office/drawing/2014/main" id="{66D14243-E4DF-47ED-89E6-1FF998955CE6}"/>
              </a:ext>
            </a:extLst>
          </p:cNvPr>
          <p:cNvSpPr/>
          <p:nvPr/>
        </p:nvSpPr>
        <p:spPr>
          <a:xfrm>
            <a:off x="3098695" y="1608304"/>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26.8</a:t>
            </a:r>
          </a:p>
        </p:txBody>
      </p:sp>
      <p:sp>
        <p:nvSpPr>
          <p:cNvPr id="50" name="Rectangle 49">
            <a:extLst>
              <a:ext uri="{FF2B5EF4-FFF2-40B4-BE49-F238E27FC236}">
                <a16:creationId xmlns:a16="http://schemas.microsoft.com/office/drawing/2014/main" id="{21C5819D-3E00-4799-A3DE-8E3A5AC8955D}"/>
              </a:ext>
            </a:extLst>
          </p:cNvPr>
          <p:cNvSpPr/>
          <p:nvPr/>
        </p:nvSpPr>
        <p:spPr>
          <a:xfrm>
            <a:off x="6472357" y="1050441"/>
            <a:ext cx="1516762" cy="584775"/>
          </a:xfrm>
          <a:prstGeom prst="rect">
            <a:avLst/>
          </a:prstGeom>
        </p:spPr>
        <p:txBody>
          <a:bodyPr wrap="none">
            <a:spAutoFit/>
          </a:bodyPr>
          <a:lstStyle/>
          <a:p>
            <a:r>
              <a:rPr lang="en-GB" sz="3200" b="1" dirty="0">
                <a:solidFill>
                  <a:srgbClr val="FF0000"/>
                </a:solidFill>
                <a:latin typeface="Calibri" panose="020F0502020204030204" pitchFamily="34" charset="0"/>
              </a:rPr>
              <a:t>26.8 cm</a:t>
            </a:r>
          </a:p>
        </p:txBody>
      </p:sp>
    </p:spTree>
    <p:extLst>
      <p:ext uri="{BB962C8B-B14F-4D97-AF65-F5344CB8AC3E}">
        <p14:creationId xmlns:p14="http://schemas.microsoft.com/office/powerpoint/2010/main" val="3669756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fade">
                                      <p:cBhvr>
                                        <p:cTn id="62" dur="500"/>
                                        <p:tgtEl>
                                          <p:spTgt spid="2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par>
                                <p:cTn id="69" presetID="10" presetClass="entr" presetSubtype="0" fill="hold" nodeType="with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par>
                                <p:cTn id="72" presetID="10" presetClass="entr" presetSubtype="0" fill="hold" nodeType="withEffect">
                                  <p:stCondLst>
                                    <p:cond delay="0"/>
                                  </p:stCondLst>
                                  <p:childTnLst>
                                    <p:set>
                                      <p:cBhvr>
                                        <p:cTn id="73" dur="1" fill="hold">
                                          <p:stCondLst>
                                            <p:cond delay="0"/>
                                          </p:stCondLst>
                                        </p:cTn>
                                        <p:tgtEl>
                                          <p:spTgt spid="24"/>
                                        </p:tgtEl>
                                        <p:attrNameLst>
                                          <p:attrName>style.visibility</p:attrName>
                                        </p:attrNameLst>
                                      </p:cBhvr>
                                      <p:to>
                                        <p:strVal val="visible"/>
                                      </p:to>
                                    </p:set>
                                    <p:animEffect transition="in" filter="fade">
                                      <p:cBhvr>
                                        <p:cTn id="74" dur="500"/>
                                        <p:tgtEl>
                                          <p:spTgt spid="2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fade">
                                      <p:cBhvr>
                                        <p:cTn id="79" dur="500"/>
                                        <p:tgtEl>
                                          <p:spTgt spid="25"/>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500"/>
                                        <p:tgtEl>
                                          <p:spTgt spid="26"/>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7"/>
                                        </p:tgtEl>
                                        <p:attrNameLst>
                                          <p:attrName>style.visibility</p:attrName>
                                        </p:attrNameLst>
                                      </p:cBhvr>
                                      <p:to>
                                        <p:strVal val="visible"/>
                                      </p:to>
                                    </p:set>
                                    <p:animEffect transition="in" filter="fade">
                                      <p:cBhvr>
                                        <p:cTn id="104" dur="500"/>
                                        <p:tgtEl>
                                          <p:spTgt spid="2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45"/>
                                        </p:tgtEl>
                                        <p:attrNameLst>
                                          <p:attrName>style.visibility</p:attrName>
                                        </p:attrNameLst>
                                      </p:cBhvr>
                                      <p:to>
                                        <p:strVal val="visible"/>
                                      </p:to>
                                    </p:set>
                                    <p:animEffect transition="in" filter="fade">
                                      <p:cBhvr>
                                        <p:cTn id="119" dur="500"/>
                                        <p:tgtEl>
                                          <p:spTgt spid="45"/>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37"/>
                                        </p:tgtEl>
                                        <p:attrNameLst>
                                          <p:attrName>style.visibility</p:attrName>
                                        </p:attrNameLst>
                                      </p:cBhvr>
                                      <p:to>
                                        <p:strVal val="visible"/>
                                      </p:to>
                                    </p:set>
                                    <p:animEffect transition="in" filter="fade">
                                      <p:cBhvr>
                                        <p:cTn id="122" dur="500"/>
                                        <p:tgtEl>
                                          <p:spTgt spid="37"/>
                                        </p:tgtEl>
                                      </p:cBhvr>
                                    </p:animEffect>
                                  </p:childTnLst>
                                </p:cTn>
                              </p:par>
                              <p:par>
                                <p:cTn id="123" presetID="10" presetClass="entr" presetSubtype="0" fill="hold" nodeType="withEffect">
                                  <p:stCondLst>
                                    <p:cond delay="0"/>
                                  </p:stCondLst>
                                  <p:childTnLst>
                                    <p:set>
                                      <p:cBhvr>
                                        <p:cTn id="124" dur="1" fill="hold">
                                          <p:stCondLst>
                                            <p:cond delay="0"/>
                                          </p:stCondLst>
                                        </p:cTn>
                                        <p:tgtEl>
                                          <p:spTgt spid="38"/>
                                        </p:tgtEl>
                                        <p:attrNameLst>
                                          <p:attrName>style.visibility</p:attrName>
                                        </p:attrNameLst>
                                      </p:cBhvr>
                                      <p:to>
                                        <p:strVal val="visible"/>
                                      </p:to>
                                    </p:set>
                                    <p:animEffect transition="in" filter="fade">
                                      <p:cBhvr>
                                        <p:cTn id="125" dur="500"/>
                                        <p:tgtEl>
                                          <p:spTgt spid="38"/>
                                        </p:tgtEl>
                                      </p:cBhvr>
                                    </p:animEffect>
                                  </p:childTnLst>
                                </p:cTn>
                              </p:par>
                              <p:par>
                                <p:cTn id="126" presetID="10" presetClass="entr" presetSubtype="0" fill="hold" nodeType="withEffect">
                                  <p:stCondLst>
                                    <p:cond delay="0"/>
                                  </p:stCondLst>
                                  <p:childTnLst>
                                    <p:set>
                                      <p:cBhvr>
                                        <p:cTn id="127" dur="1" fill="hold">
                                          <p:stCondLst>
                                            <p:cond delay="0"/>
                                          </p:stCondLst>
                                        </p:cTn>
                                        <p:tgtEl>
                                          <p:spTgt spid="39"/>
                                        </p:tgtEl>
                                        <p:attrNameLst>
                                          <p:attrName>style.visibility</p:attrName>
                                        </p:attrNameLst>
                                      </p:cBhvr>
                                      <p:to>
                                        <p:strVal val="visible"/>
                                      </p:to>
                                    </p:set>
                                    <p:animEffect transition="in" filter="fade">
                                      <p:cBhvr>
                                        <p:cTn id="128" dur="500"/>
                                        <p:tgtEl>
                                          <p:spTgt spid="39"/>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44"/>
                                        </p:tgtEl>
                                        <p:attrNameLst>
                                          <p:attrName>style.visibility</p:attrName>
                                        </p:attrNameLst>
                                      </p:cBhvr>
                                      <p:to>
                                        <p:strVal val="visible"/>
                                      </p:to>
                                    </p:set>
                                    <p:animEffect transition="in" filter="fade">
                                      <p:cBhvr>
                                        <p:cTn id="133" dur="500"/>
                                        <p:tgtEl>
                                          <p:spTgt spid="44"/>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0"/>
                                        </p:tgtEl>
                                        <p:attrNameLst>
                                          <p:attrName>style.visibility</p:attrName>
                                        </p:attrNameLst>
                                      </p:cBhvr>
                                      <p:to>
                                        <p:strVal val="visible"/>
                                      </p:to>
                                    </p:set>
                                    <p:animEffect transition="in" filter="fade">
                                      <p:cBhvr>
                                        <p:cTn id="138" dur="500"/>
                                        <p:tgtEl>
                                          <p:spTgt spid="40"/>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1"/>
                                        </p:tgtEl>
                                        <p:attrNameLst>
                                          <p:attrName>style.visibility</p:attrName>
                                        </p:attrNameLst>
                                      </p:cBhvr>
                                      <p:to>
                                        <p:strVal val="visible"/>
                                      </p:to>
                                    </p:set>
                                    <p:animEffect transition="in" filter="fade">
                                      <p:cBhvr>
                                        <p:cTn id="143" dur="500"/>
                                        <p:tgtEl>
                                          <p:spTgt spid="41"/>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42"/>
                                        </p:tgtEl>
                                        <p:attrNameLst>
                                          <p:attrName>style.visibility</p:attrName>
                                        </p:attrNameLst>
                                      </p:cBhvr>
                                      <p:to>
                                        <p:strVal val="visible"/>
                                      </p:to>
                                    </p:set>
                                    <p:animEffect transition="in" filter="fade">
                                      <p:cBhvr>
                                        <p:cTn id="148" dur="500"/>
                                        <p:tgtEl>
                                          <p:spTgt spid="42"/>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46"/>
                                        </p:tgtEl>
                                        <p:attrNameLst>
                                          <p:attrName>style.visibility</p:attrName>
                                        </p:attrNameLst>
                                      </p:cBhvr>
                                      <p:to>
                                        <p:strVal val="visible"/>
                                      </p:to>
                                    </p:set>
                                    <p:animEffect transition="in" filter="fade">
                                      <p:cBhvr>
                                        <p:cTn id="153" dur="500"/>
                                        <p:tgtEl>
                                          <p:spTgt spid="46"/>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43"/>
                                        </p:tgtEl>
                                        <p:attrNameLst>
                                          <p:attrName>style.visibility</p:attrName>
                                        </p:attrNameLst>
                                      </p:cBhvr>
                                      <p:to>
                                        <p:strVal val="visible"/>
                                      </p:to>
                                    </p:set>
                                    <p:animEffect transition="in" filter="fade">
                                      <p:cBhvr>
                                        <p:cTn id="158" dur="500"/>
                                        <p:tgtEl>
                                          <p:spTgt spid="43"/>
                                        </p:tgtEl>
                                      </p:cBhvr>
                                    </p:animEffect>
                                  </p:childTnLst>
                                </p:cTn>
                              </p:par>
                            </p:childTnLst>
                          </p:cTn>
                        </p:par>
                      </p:childTnLst>
                    </p:cTn>
                  </p:par>
                  <p:par>
                    <p:cTn id="159" fill="hold">
                      <p:stCondLst>
                        <p:cond delay="indefinite"/>
                      </p:stCondLst>
                      <p:childTnLst>
                        <p:par>
                          <p:cTn id="160" fill="hold">
                            <p:stCondLst>
                              <p:cond delay="0"/>
                            </p:stCondLst>
                            <p:childTnLst>
                              <p:par>
                                <p:cTn id="161" presetID="10" presetClass="entr" presetSubtype="0" fill="hold" grpId="0" nodeType="clickEffect">
                                  <p:stCondLst>
                                    <p:cond delay="0"/>
                                  </p:stCondLst>
                                  <p:childTnLst>
                                    <p:set>
                                      <p:cBhvr>
                                        <p:cTn id="162" dur="1" fill="hold">
                                          <p:stCondLst>
                                            <p:cond delay="0"/>
                                          </p:stCondLst>
                                        </p:cTn>
                                        <p:tgtEl>
                                          <p:spTgt spid="47"/>
                                        </p:tgtEl>
                                        <p:attrNameLst>
                                          <p:attrName>style.visibility</p:attrName>
                                        </p:attrNameLst>
                                      </p:cBhvr>
                                      <p:to>
                                        <p:strVal val="visible"/>
                                      </p:to>
                                    </p:set>
                                    <p:animEffect transition="in" filter="fade">
                                      <p:cBhvr>
                                        <p:cTn id="163" dur="500"/>
                                        <p:tgtEl>
                                          <p:spTgt spid="47"/>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48"/>
                                        </p:tgtEl>
                                        <p:attrNameLst>
                                          <p:attrName>style.visibility</p:attrName>
                                        </p:attrNameLst>
                                      </p:cBhvr>
                                      <p:to>
                                        <p:strVal val="visible"/>
                                      </p:to>
                                    </p:set>
                                    <p:animEffect transition="in" filter="fade">
                                      <p:cBhvr>
                                        <p:cTn id="168" dur="500"/>
                                        <p:tgtEl>
                                          <p:spTgt spid="48"/>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49"/>
                                        </p:tgtEl>
                                        <p:attrNameLst>
                                          <p:attrName>style.visibility</p:attrName>
                                        </p:attrNameLst>
                                      </p:cBhvr>
                                      <p:to>
                                        <p:strVal val="visible"/>
                                      </p:to>
                                    </p:set>
                                    <p:animEffect transition="in" filter="fade">
                                      <p:cBhvr>
                                        <p:cTn id="173" dur="500"/>
                                        <p:tgtEl>
                                          <p:spTgt spid="49"/>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50"/>
                                        </p:tgtEl>
                                        <p:attrNameLst>
                                          <p:attrName>style.visibility</p:attrName>
                                        </p:attrNameLst>
                                      </p:cBhvr>
                                      <p:to>
                                        <p:strVal val="visible"/>
                                      </p:to>
                                    </p:set>
                                    <p:animEffect transition="in" filter="fade">
                                      <p:cBhvr>
                                        <p:cTn id="1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7" grpId="0"/>
      <p:bldP spid="8" grpId="0"/>
      <p:bldP spid="9" grpId="0"/>
      <p:bldP spid="12" grpId="0"/>
      <p:bldP spid="13" grpId="0"/>
      <p:bldP spid="14" grpId="0"/>
      <p:bldP spid="15" grpId="0"/>
      <p:bldP spid="16" grpId="0"/>
      <p:bldP spid="17" grpId="0"/>
      <p:bldP spid="18" grpId="0"/>
      <p:bldP spid="19" grpId="0"/>
      <p:bldP spid="20" grpId="0"/>
      <p:bldP spid="21" grpId="0"/>
      <p:bldP spid="22" grpId="0"/>
      <p:bldP spid="25" grpId="0"/>
      <p:bldP spid="26" grpId="0"/>
      <p:bldP spid="27" grpId="0"/>
      <p:bldP spid="28" grpId="0"/>
      <p:bldP spid="29" grpId="0"/>
      <p:bldP spid="31" grpId="0"/>
      <p:bldP spid="32" grpId="0"/>
      <p:bldP spid="37" grpId="0"/>
      <p:bldP spid="40" grpId="0"/>
      <p:bldP spid="41" grpId="0"/>
      <p:bldP spid="42" grpId="0"/>
      <p:bldP spid="43" grpId="0"/>
      <p:bldP spid="44" grpId="0"/>
      <p:bldP spid="46" grpId="0"/>
      <p:bldP spid="47" grpId="0"/>
      <p:bldP spid="48" grpId="0"/>
      <p:bldP spid="49" grpId="0"/>
      <p:bldP spid="50"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This three-digit number has 2 and 7 as factors.</a:t>
            </a:r>
          </a:p>
          <a:p>
            <a:r>
              <a:rPr lang="en-US" sz="3200" dirty="0"/>
              <a:t>     2  9  4</a:t>
            </a:r>
          </a:p>
          <a:p>
            <a:r>
              <a:rPr lang="en-US" sz="3200" b="1" dirty="0"/>
              <a:t>Write another three-digit number which has 2 and 7 as factors.</a:t>
            </a:r>
          </a:p>
        </p:txBody>
      </p:sp>
      <p:pic>
        <p:nvPicPr>
          <p:cNvPr id="209922" name="Picture 2">
            <a:extLst>
              <a:ext uri="{FF2B5EF4-FFF2-40B4-BE49-F238E27FC236}">
                <a16:creationId xmlns:a16="http://schemas.microsoft.com/office/drawing/2014/main" id="{92754F92-6B0D-4591-8A13-E784D9FD4D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333" y="1676810"/>
            <a:ext cx="2303318" cy="798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61E2F2F-2A0D-422B-A356-84B956CE07B2}"/>
              </a:ext>
            </a:extLst>
          </p:cNvPr>
          <p:cNvSpPr txBox="1"/>
          <p:nvPr/>
        </p:nvSpPr>
        <p:spPr>
          <a:xfrm>
            <a:off x="3973069" y="1619660"/>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x 7 = 7</a:t>
            </a:r>
          </a:p>
        </p:txBody>
      </p:sp>
      <p:sp>
        <p:nvSpPr>
          <p:cNvPr id="6" name="TextBox 5">
            <a:extLst>
              <a:ext uri="{FF2B5EF4-FFF2-40B4-BE49-F238E27FC236}">
                <a16:creationId xmlns:a16="http://schemas.microsoft.com/office/drawing/2014/main" id="{C0B37727-1FA0-4F3E-8CD0-62BE29BF8801}"/>
              </a:ext>
            </a:extLst>
          </p:cNvPr>
          <p:cNvSpPr txBox="1"/>
          <p:nvPr/>
        </p:nvSpPr>
        <p:spPr>
          <a:xfrm>
            <a:off x="3973068" y="2195909"/>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 x 7 = 700</a:t>
            </a:r>
          </a:p>
        </p:txBody>
      </p:sp>
      <p:sp>
        <p:nvSpPr>
          <p:cNvPr id="7" name="TextBox 6">
            <a:extLst>
              <a:ext uri="{FF2B5EF4-FFF2-40B4-BE49-F238E27FC236}">
                <a16:creationId xmlns:a16="http://schemas.microsoft.com/office/drawing/2014/main" id="{F9931859-E1CA-4606-A4FC-6265D355E70E}"/>
              </a:ext>
            </a:extLst>
          </p:cNvPr>
          <p:cNvSpPr txBox="1"/>
          <p:nvPr/>
        </p:nvSpPr>
        <p:spPr>
          <a:xfrm>
            <a:off x="791718" y="1768840"/>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7   0   0</a:t>
            </a:r>
          </a:p>
        </p:txBody>
      </p:sp>
      <p:sp>
        <p:nvSpPr>
          <p:cNvPr id="8" name="Rectangle 7">
            <a:extLst>
              <a:ext uri="{FF2B5EF4-FFF2-40B4-BE49-F238E27FC236}">
                <a16:creationId xmlns:a16="http://schemas.microsoft.com/office/drawing/2014/main" id="{1C61BBD3-D7C4-44C2-9F69-2D6BA3C3F03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3313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Here is a recipe for pasta sauce</a:t>
            </a:r>
          </a:p>
          <a:p>
            <a:r>
              <a:rPr lang="en-US" sz="3200" dirty="0"/>
              <a:t>          300g tomatoes          120g onions          75g mushrooms</a:t>
            </a:r>
          </a:p>
          <a:p>
            <a:r>
              <a:rPr lang="en-US" sz="3200" b="1" dirty="0"/>
              <a:t>Josh makes the pasta sauce using 900g of tomatoes. </a:t>
            </a:r>
          </a:p>
          <a:p>
            <a:r>
              <a:rPr lang="en-US" sz="3200" b="1" dirty="0"/>
              <a:t>What weight of onions should he use? </a:t>
            </a:r>
            <a:endParaRPr lang="en-US" sz="2800" b="1" dirty="0"/>
          </a:p>
        </p:txBody>
      </p:sp>
      <p:sp>
        <p:nvSpPr>
          <p:cNvPr id="4" name="Rectangle 3">
            <a:extLst>
              <a:ext uri="{FF2B5EF4-FFF2-40B4-BE49-F238E27FC236}">
                <a16:creationId xmlns:a16="http://schemas.microsoft.com/office/drawing/2014/main" id="{7C988E37-E240-4822-9C9F-8FCE855FBF0E}"/>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300g tomatoes</a:t>
            </a:r>
          </a:p>
        </p:txBody>
      </p:sp>
      <p:sp>
        <p:nvSpPr>
          <p:cNvPr id="5" name="Rectangle 4">
            <a:extLst>
              <a:ext uri="{FF2B5EF4-FFF2-40B4-BE49-F238E27FC236}">
                <a16:creationId xmlns:a16="http://schemas.microsoft.com/office/drawing/2014/main" id="{5D2A3B48-D9F6-4154-9500-29D891D29114}"/>
              </a:ext>
            </a:extLst>
          </p:cNvPr>
          <p:cNvSpPr/>
          <p:nvPr/>
        </p:nvSpPr>
        <p:spPr>
          <a:xfrm>
            <a:off x="4618210"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120g onions</a:t>
            </a:r>
          </a:p>
        </p:txBody>
      </p:sp>
      <p:sp>
        <p:nvSpPr>
          <p:cNvPr id="6" name="Rectangle 5">
            <a:extLst>
              <a:ext uri="{FF2B5EF4-FFF2-40B4-BE49-F238E27FC236}">
                <a16:creationId xmlns:a16="http://schemas.microsoft.com/office/drawing/2014/main" id="{F66E2FC9-3DED-452A-BEEE-70353579CBF6}"/>
              </a:ext>
            </a:extLst>
          </p:cNvPr>
          <p:cNvSpPr/>
          <p:nvPr/>
        </p:nvSpPr>
        <p:spPr>
          <a:xfrm>
            <a:off x="107725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900g tomatoes</a:t>
            </a:r>
          </a:p>
        </p:txBody>
      </p:sp>
      <p:cxnSp>
        <p:nvCxnSpPr>
          <p:cNvPr id="7" name="Straight Arrow Connector 6">
            <a:extLst>
              <a:ext uri="{FF2B5EF4-FFF2-40B4-BE49-F238E27FC236}">
                <a16:creationId xmlns:a16="http://schemas.microsoft.com/office/drawing/2014/main" id="{6B5E9EDA-DE07-4EF0-B680-EF73B85A8938}"/>
              </a:ext>
            </a:extLst>
          </p:cNvPr>
          <p:cNvCxnSpPr/>
          <p:nvPr/>
        </p:nvCxnSpPr>
        <p:spPr>
          <a:xfrm>
            <a:off x="1865737"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88237925-2814-4D05-B5CE-9ACC67C778BC}"/>
              </a:ext>
            </a:extLst>
          </p:cNvPr>
          <p:cNvSpPr/>
          <p:nvPr/>
        </p:nvSpPr>
        <p:spPr>
          <a:xfrm>
            <a:off x="1949611"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1" name="Straight Arrow Connector 10">
            <a:extLst>
              <a:ext uri="{FF2B5EF4-FFF2-40B4-BE49-F238E27FC236}">
                <a16:creationId xmlns:a16="http://schemas.microsoft.com/office/drawing/2014/main" id="{49FEAF25-FE62-4695-B8AA-B756C4DC4EBA}"/>
              </a:ext>
            </a:extLst>
          </p:cNvPr>
          <p:cNvCxnSpPr/>
          <p:nvPr/>
        </p:nvCxnSpPr>
        <p:spPr>
          <a:xfrm>
            <a:off x="5064401"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C3131355-D456-4B55-9777-11E72DF0EF42}"/>
              </a:ext>
            </a:extLst>
          </p:cNvPr>
          <p:cNvSpPr/>
          <p:nvPr/>
        </p:nvSpPr>
        <p:spPr>
          <a:xfrm>
            <a:off x="5148275"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D61DB66C-76B6-4069-9EBE-2BDC3F0ED629}"/>
              </a:ext>
            </a:extLst>
          </p:cNvPr>
          <p:cNvSpPr/>
          <p:nvPr/>
        </p:nvSpPr>
        <p:spPr>
          <a:xfrm>
            <a:off x="461821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360g onions</a:t>
            </a:r>
          </a:p>
        </p:txBody>
      </p:sp>
      <p:sp>
        <p:nvSpPr>
          <p:cNvPr id="16" name="Rectangle 15">
            <a:extLst>
              <a:ext uri="{FF2B5EF4-FFF2-40B4-BE49-F238E27FC236}">
                <a16:creationId xmlns:a16="http://schemas.microsoft.com/office/drawing/2014/main" id="{3A9FA95A-A615-40A0-B1AE-5AC537977865}"/>
              </a:ext>
            </a:extLst>
          </p:cNvPr>
          <p:cNvSpPr/>
          <p:nvPr/>
        </p:nvSpPr>
        <p:spPr>
          <a:xfrm>
            <a:off x="6720288" y="1515171"/>
            <a:ext cx="293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360 g</a:t>
            </a:r>
          </a:p>
        </p:txBody>
      </p:sp>
    </p:spTree>
    <p:extLst>
      <p:ext uri="{BB962C8B-B14F-4D97-AF65-F5344CB8AC3E}">
        <p14:creationId xmlns:p14="http://schemas.microsoft.com/office/powerpoint/2010/main" val="2499700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par>
                                <p:cTn id="31" presetID="10"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12" grpId="0"/>
      <p:bldP spid="15" grpId="0"/>
      <p:bldP spid="16"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Children in Year 6 make number patterns.</a:t>
            </a:r>
          </a:p>
          <a:p>
            <a:r>
              <a:rPr lang="en-US" sz="3200" b="1" dirty="0"/>
              <a:t>This group uses the rule ‘2 less than’.</a:t>
            </a:r>
          </a:p>
          <a:p>
            <a:r>
              <a:rPr lang="en-US" sz="3200" b="1" dirty="0"/>
              <a:t>Write in the missing number.</a:t>
            </a:r>
          </a:p>
        </p:txBody>
      </p:sp>
      <p:pic>
        <p:nvPicPr>
          <p:cNvPr id="178178" name="Picture 2">
            <a:extLst>
              <a:ext uri="{FF2B5EF4-FFF2-40B4-BE49-F238E27FC236}">
                <a16:creationId xmlns:a16="http://schemas.microsoft.com/office/drawing/2014/main" id="{46646F60-9BB7-417E-98A0-C33C0A969B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9918" y="1675417"/>
            <a:ext cx="7735440" cy="2407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FFA05977-C5CE-4DFE-9525-0E3D70262248}"/>
              </a:ext>
            </a:extLst>
          </p:cNvPr>
          <p:cNvSpPr/>
          <p:nvPr/>
        </p:nvSpPr>
        <p:spPr>
          <a:xfrm>
            <a:off x="6943823" y="3109718"/>
            <a:ext cx="85011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 name="Rectangle 5">
            <a:extLst>
              <a:ext uri="{FF2B5EF4-FFF2-40B4-BE49-F238E27FC236}">
                <a16:creationId xmlns:a16="http://schemas.microsoft.com/office/drawing/2014/main" id="{4C470D96-A10C-433C-B372-78D86E385A3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0787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is part of a number line. Write in the missing numbers.</a:t>
            </a:r>
          </a:p>
        </p:txBody>
      </p:sp>
      <p:pic>
        <p:nvPicPr>
          <p:cNvPr id="3" name="Picture 2">
            <a:extLst>
              <a:ext uri="{FF2B5EF4-FFF2-40B4-BE49-F238E27FC236}">
                <a16:creationId xmlns:a16="http://schemas.microsoft.com/office/drawing/2014/main" id="{41AB7755-768C-4F66-AE06-2D5AADBE7945}"/>
              </a:ext>
            </a:extLst>
          </p:cNvPr>
          <p:cNvPicPr>
            <a:picLocks noChangeAspect="1"/>
          </p:cNvPicPr>
          <p:nvPr/>
        </p:nvPicPr>
        <p:blipFill>
          <a:blip r:embed="rId3"/>
          <a:stretch>
            <a:fillRect/>
          </a:stretch>
        </p:blipFill>
        <p:spPr>
          <a:xfrm>
            <a:off x="409432" y="865455"/>
            <a:ext cx="10475445" cy="3290416"/>
          </a:xfrm>
          <a:prstGeom prst="rect">
            <a:avLst/>
          </a:prstGeom>
        </p:spPr>
      </p:pic>
      <p:sp>
        <p:nvSpPr>
          <p:cNvPr id="5" name="Rectangle 4">
            <a:extLst>
              <a:ext uri="{FF2B5EF4-FFF2-40B4-BE49-F238E27FC236}">
                <a16:creationId xmlns:a16="http://schemas.microsoft.com/office/drawing/2014/main" id="{F9F106CD-C39E-4F89-A57B-83C84E260B65}"/>
              </a:ext>
            </a:extLst>
          </p:cNvPr>
          <p:cNvSpPr/>
          <p:nvPr/>
        </p:nvSpPr>
        <p:spPr>
          <a:xfrm>
            <a:off x="10471295" y="1620089"/>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6" name="Rectangle 5">
            <a:extLst>
              <a:ext uri="{FF2B5EF4-FFF2-40B4-BE49-F238E27FC236}">
                <a16:creationId xmlns:a16="http://schemas.microsoft.com/office/drawing/2014/main" id="{F31180EF-BCD3-4A0B-B73F-B7A9A763FBCC}"/>
              </a:ext>
            </a:extLst>
          </p:cNvPr>
          <p:cNvSpPr/>
          <p:nvPr/>
        </p:nvSpPr>
        <p:spPr>
          <a:xfrm>
            <a:off x="2883877" y="1618092"/>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7" name="Rectangle 6">
            <a:extLst>
              <a:ext uri="{FF2B5EF4-FFF2-40B4-BE49-F238E27FC236}">
                <a16:creationId xmlns:a16="http://schemas.microsoft.com/office/drawing/2014/main" id="{638D8E43-17D6-481E-A22D-0F3E94C01468}"/>
              </a:ext>
            </a:extLst>
          </p:cNvPr>
          <p:cNvSpPr/>
          <p:nvPr/>
        </p:nvSpPr>
        <p:spPr>
          <a:xfrm>
            <a:off x="10716618" y="1620089"/>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9" name="TextBox 8">
            <a:extLst>
              <a:ext uri="{FF2B5EF4-FFF2-40B4-BE49-F238E27FC236}">
                <a16:creationId xmlns:a16="http://schemas.microsoft.com/office/drawing/2014/main" id="{0A8F13D7-46A8-4B6E-89C0-C0DA20E43F20}"/>
              </a:ext>
            </a:extLst>
          </p:cNvPr>
          <p:cNvSpPr txBox="1"/>
          <p:nvPr/>
        </p:nvSpPr>
        <p:spPr>
          <a:xfrm>
            <a:off x="987333" y="3208779"/>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2.089</a:t>
            </a:r>
          </a:p>
        </p:txBody>
      </p:sp>
      <p:sp>
        <p:nvSpPr>
          <p:cNvPr id="10" name="TextBox 9">
            <a:extLst>
              <a:ext uri="{FF2B5EF4-FFF2-40B4-BE49-F238E27FC236}">
                <a16:creationId xmlns:a16="http://schemas.microsoft.com/office/drawing/2014/main" id="{4C14EAFD-F66C-4D0D-8A17-93355C48037D}"/>
              </a:ext>
            </a:extLst>
          </p:cNvPr>
          <p:cNvSpPr txBox="1"/>
          <p:nvPr/>
        </p:nvSpPr>
        <p:spPr>
          <a:xfrm>
            <a:off x="5685254" y="3208779"/>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2.095</a:t>
            </a:r>
          </a:p>
        </p:txBody>
      </p:sp>
      <p:sp>
        <p:nvSpPr>
          <p:cNvPr id="11" name="Rectangle 10">
            <a:extLst>
              <a:ext uri="{FF2B5EF4-FFF2-40B4-BE49-F238E27FC236}">
                <a16:creationId xmlns:a16="http://schemas.microsoft.com/office/drawing/2014/main" id="{01CA289D-07A8-46DD-87BE-00D66030CD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19771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A4A7CEA-83E1-4014-B382-87E28563B807}"/>
              </a:ext>
            </a:extLst>
          </p:cNvPr>
          <p:cNvPicPr>
            <a:picLocks noChangeAspect="1"/>
          </p:cNvPicPr>
          <p:nvPr/>
        </p:nvPicPr>
        <p:blipFill>
          <a:blip r:embed="rId3"/>
          <a:stretch>
            <a:fillRect/>
          </a:stretch>
        </p:blipFill>
        <p:spPr>
          <a:xfrm>
            <a:off x="5336345" y="0"/>
            <a:ext cx="6855655" cy="6761647"/>
          </a:xfrm>
          <a:prstGeom prst="rect">
            <a:avLst/>
          </a:prstGeom>
        </p:spPr>
      </p:pic>
      <p:sp>
        <p:nvSpPr>
          <p:cNvPr id="2" name="Rectangle 1">
            <a:extLst>
              <a:ext uri="{FF2B5EF4-FFF2-40B4-BE49-F238E27FC236}">
                <a16:creationId xmlns:a16="http://schemas.microsoft.com/office/drawing/2014/main" id="{0633DC6D-1C03-4376-A77A-B0C0CB71197A}"/>
              </a:ext>
            </a:extLst>
          </p:cNvPr>
          <p:cNvSpPr/>
          <p:nvPr/>
        </p:nvSpPr>
        <p:spPr>
          <a:xfrm>
            <a:off x="115911" y="51516"/>
            <a:ext cx="609600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some nets of shapes.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For each net, put a tick if it folds to make a pyramid.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Put a cross if it does not.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07C3F2E0-201A-404B-84EE-5852B2F541B3}"/>
              </a:ext>
            </a:extLst>
          </p:cNvPr>
          <p:cNvSpPr/>
          <p:nvPr/>
        </p:nvSpPr>
        <p:spPr>
          <a:xfrm>
            <a:off x="6665649" y="121809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 name="Rectangle 5">
            <a:extLst>
              <a:ext uri="{FF2B5EF4-FFF2-40B4-BE49-F238E27FC236}">
                <a16:creationId xmlns:a16="http://schemas.microsoft.com/office/drawing/2014/main" id="{CB216CEA-A33D-4509-ABD1-3CEBEA3AE6A3}"/>
              </a:ext>
            </a:extLst>
          </p:cNvPr>
          <p:cNvSpPr/>
          <p:nvPr/>
        </p:nvSpPr>
        <p:spPr>
          <a:xfrm>
            <a:off x="10447158" y="15720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194CBBA5-6C59-4AB8-B55C-71F8C3E49CB9}"/>
              </a:ext>
            </a:extLst>
          </p:cNvPr>
          <p:cNvSpPr/>
          <p:nvPr/>
        </p:nvSpPr>
        <p:spPr>
          <a:xfrm>
            <a:off x="6316034" y="519436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D098E14B-2001-4336-8481-3CCDD584AC66}"/>
              </a:ext>
            </a:extLst>
          </p:cNvPr>
          <p:cNvSpPr/>
          <p:nvPr/>
        </p:nvSpPr>
        <p:spPr>
          <a:xfrm>
            <a:off x="9254017" y="484042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Rectangle 11">
            <a:extLst>
              <a:ext uri="{FF2B5EF4-FFF2-40B4-BE49-F238E27FC236}">
                <a16:creationId xmlns:a16="http://schemas.microsoft.com/office/drawing/2014/main" id="{4AB217D7-AC39-40C0-B98B-14635545D5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86950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p:bldP spid="10" grpId="0"/>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71BE749-59E2-44B2-B49D-1C914760F302}"/>
              </a:ext>
            </a:extLst>
          </p:cNvPr>
          <p:cNvSpPr/>
          <p:nvPr/>
        </p:nvSpPr>
        <p:spPr>
          <a:xfrm>
            <a:off x="103033" y="51516"/>
            <a:ext cx="3714749" cy="304698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grid is made of hexagons. Draw the reflection of the shaded shape in the mirror line.</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descr="https://app.doublestruck.eu/content/K2_REAS/HTML/Q/Q05B05_files/image001.jpg">
            <a:extLst>
              <a:ext uri="{FF2B5EF4-FFF2-40B4-BE49-F238E27FC236}">
                <a16:creationId xmlns:a16="http://schemas.microsoft.com/office/drawing/2014/main" id="{C730F4A5-CF37-4957-A4BE-5D5244BDB8DF}"/>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2265" y="257478"/>
            <a:ext cx="8027354" cy="6343043"/>
          </a:xfrm>
          <a:prstGeom prst="rect">
            <a:avLst/>
          </a:prstGeom>
          <a:noFill/>
          <a:ln>
            <a:noFill/>
          </a:ln>
        </p:spPr>
      </p:pic>
      <p:sp>
        <p:nvSpPr>
          <p:cNvPr id="4" name="Rectangle 3">
            <a:extLst>
              <a:ext uri="{FF2B5EF4-FFF2-40B4-BE49-F238E27FC236}">
                <a16:creationId xmlns:a16="http://schemas.microsoft.com/office/drawing/2014/main" id="{48CD4E88-5D39-461A-A716-4859CEFC07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8E5C6108-3BDE-48B5-BB54-7B98C752DE59}"/>
              </a:ext>
            </a:extLst>
          </p:cNvPr>
          <p:cNvSpPr/>
          <p:nvPr/>
        </p:nvSpPr>
        <p:spPr>
          <a:xfrm>
            <a:off x="8138271" y="281418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598C34C-1A0B-4733-812B-75D7B8EAC509}"/>
              </a:ext>
            </a:extLst>
          </p:cNvPr>
          <p:cNvSpPr/>
          <p:nvPr/>
        </p:nvSpPr>
        <p:spPr>
          <a:xfrm>
            <a:off x="8656431" y="19326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00590523-CBB7-4DC0-9147-A43F33F63F12}"/>
              </a:ext>
            </a:extLst>
          </p:cNvPr>
          <p:cNvSpPr/>
          <p:nvPr/>
        </p:nvSpPr>
        <p:spPr>
          <a:xfrm>
            <a:off x="7138198" y="281418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B189430-2DBE-41B5-A471-A73CF1BECC5B}"/>
              </a:ext>
            </a:extLst>
          </p:cNvPr>
          <p:cNvSpPr/>
          <p:nvPr/>
        </p:nvSpPr>
        <p:spPr>
          <a:xfrm>
            <a:off x="6655756" y="19326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CC91A77-D88B-465D-9156-8174AAD773D1}"/>
              </a:ext>
            </a:extLst>
          </p:cNvPr>
          <p:cNvSpPr/>
          <p:nvPr/>
        </p:nvSpPr>
        <p:spPr>
          <a:xfrm>
            <a:off x="5632954" y="36981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32B2F2A3-CEF8-4271-AAA2-E951FCC93F5F}"/>
              </a:ext>
            </a:extLst>
          </p:cNvPr>
          <p:cNvSpPr/>
          <p:nvPr/>
        </p:nvSpPr>
        <p:spPr>
          <a:xfrm>
            <a:off x="9645859" y="36981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768FD727-7AD3-452B-B02B-7A918D886DFE}"/>
              </a:ext>
            </a:extLst>
          </p:cNvPr>
          <p:cNvCxnSpPr>
            <a:cxnSpLocks/>
          </p:cNvCxnSpPr>
          <p:nvPr/>
        </p:nvCxnSpPr>
        <p:spPr>
          <a:xfrm flipV="1">
            <a:off x="8236633" y="2053883"/>
            <a:ext cx="506438" cy="8477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E59CF86-D522-44A8-9E45-27432933735F}"/>
              </a:ext>
            </a:extLst>
          </p:cNvPr>
          <p:cNvCxnSpPr>
            <a:cxnSpLocks/>
          </p:cNvCxnSpPr>
          <p:nvPr/>
        </p:nvCxnSpPr>
        <p:spPr>
          <a:xfrm flipH="1" flipV="1">
            <a:off x="8740177" y="2032781"/>
            <a:ext cx="1015768" cy="173736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B39B68B-965F-4C37-AC95-5B2BDA9F63C3}"/>
              </a:ext>
            </a:extLst>
          </p:cNvPr>
          <p:cNvCxnSpPr>
            <a:cxnSpLocks/>
          </p:cNvCxnSpPr>
          <p:nvPr/>
        </p:nvCxnSpPr>
        <p:spPr>
          <a:xfrm flipH="1" flipV="1">
            <a:off x="8236633" y="2901665"/>
            <a:ext cx="1498210" cy="88364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9707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two cards that give a total of 5</a:t>
            </a:r>
          </a:p>
        </p:txBody>
      </p:sp>
      <p:pic>
        <p:nvPicPr>
          <p:cNvPr id="3" name="Picture 2">
            <a:extLst>
              <a:ext uri="{FF2B5EF4-FFF2-40B4-BE49-F238E27FC236}">
                <a16:creationId xmlns:a16="http://schemas.microsoft.com/office/drawing/2014/main" id="{D703B36E-5D2D-4596-868E-B3782E52A565}"/>
              </a:ext>
            </a:extLst>
          </p:cNvPr>
          <p:cNvPicPr>
            <a:picLocks noChangeAspect="1"/>
          </p:cNvPicPr>
          <p:nvPr/>
        </p:nvPicPr>
        <p:blipFill>
          <a:blip r:embed="rId3"/>
          <a:stretch>
            <a:fillRect/>
          </a:stretch>
        </p:blipFill>
        <p:spPr>
          <a:xfrm>
            <a:off x="409648" y="746686"/>
            <a:ext cx="5267325" cy="4886325"/>
          </a:xfrm>
          <a:prstGeom prst="rect">
            <a:avLst/>
          </a:prstGeom>
        </p:spPr>
      </p:pic>
      <p:grpSp>
        <p:nvGrpSpPr>
          <p:cNvPr id="11" name="Group 10">
            <a:extLst>
              <a:ext uri="{FF2B5EF4-FFF2-40B4-BE49-F238E27FC236}">
                <a16:creationId xmlns:a16="http://schemas.microsoft.com/office/drawing/2014/main" id="{76E208B1-BEB2-4F5E-BC2D-ECF6F14E1A79}"/>
              </a:ext>
            </a:extLst>
          </p:cNvPr>
          <p:cNvGrpSpPr/>
          <p:nvPr/>
        </p:nvGrpSpPr>
        <p:grpSpPr>
          <a:xfrm>
            <a:off x="5954297" y="965157"/>
            <a:ext cx="3277326" cy="1076984"/>
            <a:chOff x="5954297" y="965157"/>
            <a:chExt cx="3277326" cy="1076984"/>
          </a:xfrm>
        </p:grpSpPr>
        <p:grpSp>
          <p:nvGrpSpPr>
            <p:cNvPr id="5" name="Group 4">
              <a:extLst>
                <a:ext uri="{FF2B5EF4-FFF2-40B4-BE49-F238E27FC236}">
                  <a16:creationId xmlns:a16="http://schemas.microsoft.com/office/drawing/2014/main" id="{C9E58A73-923E-4FA1-9D57-B6FCF719AC31}"/>
                </a:ext>
              </a:extLst>
            </p:cNvPr>
            <p:cNvGrpSpPr/>
            <p:nvPr/>
          </p:nvGrpSpPr>
          <p:grpSpPr>
            <a:xfrm>
              <a:off x="5954297" y="965157"/>
              <a:ext cx="1126527" cy="1076984"/>
              <a:chOff x="5954297" y="965157"/>
              <a:chExt cx="1126527" cy="1076984"/>
            </a:xfrm>
          </p:grpSpPr>
          <p:cxnSp>
            <p:nvCxnSpPr>
              <p:cNvPr id="7" name="Straight Connector 6">
                <a:extLst>
                  <a:ext uri="{FF2B5EF4-FFF2-40B4-BE49-F238E27FC236}">
                    <a16:creationId xmlns:a16="http://schemas.microsoft.com/office/drawing/2014/main" id="{84A46DC4-2611-4623-BFFB-71011040A9A9}"/>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5B0944C-8288-4FE8-8B15-7BB87351B9FE}"/>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8E667EF0-1EF7-4606-B763-100A8A429562}"/>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187BA780-AE56-4C1F-AEE8-511561B25EA7}"/>
                  </a:ext>
                </a:extLst>
              </p:cNvPr>
              <p:cNvSpPr txBox="1"/>
              <p:nvPr/>
            </p:nvSpPr>
            <p:spPr>
              <a:xfrm>
                <a:off x="5954297" y="1167331"/>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12" name="Group 11">
              <a:extLst>
                <a:ext uri="{FF2B5EF4-FFF2-40B4-BE49-F238E27FC236}">
                  <a16:creationId xmlns:a16="http://schemas.microsoft.com/office/drawing/2014/main" id="{A182FDB5-8578-4628-B30D-CC114A63592E}"/>
                </a:ext>
              </a:extLst>
            </p:cNvPr>
            <p:cNvGrpSpPr/>
            <p:nvPr/>
          </p:nvGrpSpPr>
          <p:grpSpPr>
            <a:xfrm>
              <a:off x="6899431" y="965157"/>
              <a:ext cx="1505709" cy="1076984"/>
              <a:chOff x="5575115" y="965157"/>
              <a:chExt cx="1505709" cy="1076984"/>
            </a:xfrm>
          </p:grpSpPr>
          <p:cxnSp>
            <p:nvCxnSpPr>
              <p:cNvPr id="13" name="Straight Connector 12">
                <a:extLst>
                  <a:ext uri="{FF2B5EF4-FFF2-40B4-BE49-F238E27FC236}">
                    <a16:creationId xmlns:a16="http://schemas.microsoft.com/office/drawing/2014/main" id="{6E91C289-5251-482A-9A77-D32383C1523E}"/>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DFC9A5B1-1B75-4299-97E5-F1CE3F245A53}"/>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6337394A-EB37-4FB1-84A6-1A4FB0A5604A}"/>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5C64AB16-D668-4AD9-9AC8-7D80B77A77F2}"/>
                  </a:ext>
                </a:extLst>
              </p:cNvPr>
              <p:cNvSpPr txBox="1"/>
              <p:nvPr/>
            </p:nvSpPr>
            <p:spPr>
              <a:xfrm>
                <a:off x="5575115"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+ 1</a:t>
                </a:r>
              </a:p>
            </p:txBody>
          </p:sp>
        </p:grpSp>
        <p:sp>
          <p:nvSpPr>
            <p:cNvPr id="17" name="TextBox 16">
              <a:extLst>
                <a:ext uri="{FF2B5EF4-FFF2-40B4-BE49-F238E27FC236}">
                  <a16:creationId xmlns:a16="http://schemas.microsoft.com/office/drawing/2014/main" id="{3A8B704D-69E8-4998-8E95-514A56D409C2}"/>
                </a:ext>
              </a:extLst>
            </p:cNvPr>
            <p:cNvSpPr txBox="1"/>
            <p:nvPr/>
          </p:nvSpPr>
          <p:spPr>
            <a:xfrm>
              <a:off x="8280181"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cxnSp>
        <p:nvCxnSpPr>
          <p:cNvPr id="23" name="Straight Connector 22">
            <a:extLst>
              <a:ext uri="{FF2B5EF4-FFF2-40B4-BE49-F238E27FC236}">
                <a16:creationId xmlns:a16="http://schemas.microsoft.com/office/drawing/2014/main" id="{3A96DF43-D253-4F2C-A4AA-38CA1DFB4C11}"/>
              </a:ext>
            </a:extLst>
          </p:cNvPr>
          <p:cNvCxnSpPr>
            <a:cxnSpLocks/>
          </p:cNvCxnSpPr>
          <p:nvPr/>
        </p:nvCxnSpPr>
        <p:spPr>
          <a:xfrm>
            <a:off x="7236881" y="274863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F0CC588-FEAF-41D1-AC5B-80BFF67C2409}"/>
              </a:ext>
            </a:extLst>
          </p:cNvPr>
          <p:cNvSpPr txBox="1"/>
          <p:nvPr/>
        </p:nvSpPr>
        <p:spPr>
          <a:xfrm>
            <a:off x="7217424" y="268683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5" name="TextBox 24">
            <a:extLst>
              <a:ext uri="{FF2B5EF4-FFF2-40B4-BE49-F238E27FC236}">
                <a16:creationId xmlns:a16="http://schemas.microsoft.com/office/drawing/2014/main" id="{9CC876E7-F319-4D52-99A8-C79E1D560FA4}"/>
              </a:ext>
            </a:extLst>
          </p:cNvPr>
          <p:cNvSpPr txBox="1"/>
          <p:nvPr/>
        </p:nvSpPr>
        <p:spPr>
          <a:xfrm>
            <a:off x="7194793" y="224079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6" name="TextBox 25">
            <a:extLst>
              <a:ext uri="{FF2B5EF4-FFF2-40B4-BE49-F238E27FC236}">
                <a16:creationId xmlns:a16="http://schemas.microsoft.com/office/drawing/2014/main" id="{7541C966-96B5-402C-AFAE-C13482FB71CD}"/>
              </a:ext>
            </a:extLst>
          </p:cNvPr>
          <p:cNvSpPr txBox="1"/>
          <p:nvPr/>
        </p:nvSpPr>
        <p:spPr>
          <a:xfrm>
            <a:off x="6378532" y="2442971"/>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BDD2725B-5E1C-426D-B803-F810CBE9C5C0}"/>
              </a:ext>
            </a:extLst>
          </p:cNvPr>
          <p:cNvSpPr txBox="1"/>
          <p:nvPr/>
        </p:nvSpPr>
        <p:spPr>
          <a:xfrm>
            <a:off x="7759282" y="244297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TextBox 37">
            <a:extLst>
              <a:ext uri="{FF2B5EF4-FFF2-40B4-BE49-F238E27FC236}">
                <a16:creationId xmlns:a16="http://schemas.microsoft.com/office/drawing/2014/main" id="{CC4341C3-96E0-44AC-828C-FB3A443EB7CC}"/>
              </a:ext>
            </a:extLst>
          </p:cNvPr>
          <p:cNvSpPr txBox="1"/>
          <p:nvPr/>
        </p:nvSpPr>
        <p:spPr>
          <a:xfrm>
            <a:off x="6772621" y="2442971"/>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9" name="TextBox 38">
            <a:extLst>
              <a:ext uri="{FF2B5EF4-FFF2-40B4-BE49-F238E27FC236}">
                <a16:creationId xmlns:a16="http://schemas.microsoft.com/office/drawing/2014/main" id="{0743A84E-3695-478F-A200-46850645EF74}"/>
              </a:ext>
            </a:extLst>
          </p:cNvPr>
          <p:cNvSpPr txBox="1"/>
          <p:nvPr/>
        </p:nvSpPr>
        <p:spPr>
          <a:xfrm>
            <a:off x="8224678" y="2416845"/>
            <a:ext cx="19340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+ 1 =</a:t>
            </a:r>
          </a:p>
        </p:txBody>
      </p:sp>
      <p:sp>
        <p:nvSpPr>
          <p:cNvPr id="40" name="TextBox 39">
            <a:extLst>
              <a:ext uri="{FF2B5EF4-FFF2-40B4-BE49-F238E27FC236}">
                <a16:creationId xmlns:a16="http://schemas.microsoft.com/office/drawing/2014/main" id="{1B3DBEDA-D3B9-436D-9409-685508F36C58}"/>
              </a:ext>
            </a:extLst>
          </p:cNvPr>
          <p:cNvSpPr txBox="1"/>
          <p:nvPr/>
        </p:nvSpPr>
        <p:spPr>
          <a:xfrm>
            <a:off x="9966131" y="2442971"/>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1" name="TextBox 40">
            <a:extLst>
              <a:ext uri="{FF2B5EF4-FFF2-40B4-BE49-F238E27FC236}">
                <a16:creationId xmlns:a16="http://schemas.microsoft.com/office/drawing/2014/main" id="{B2D30049-1D24-4E40-A5D0-0E65BBD3F3C5}"/>
              </a:ext>
            </a:extLst>
          </p:cNvPr>
          <p:cNvSpPr txBox="1"/>
          <p:nvPr/>
        </p:nvSpPr>
        <p:spPr>
          <a:xfrm>
            <a:off x="8710724" y="1167331"/>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nvGrpSpPr>
          <p:cNvPr id="44" name="Group 43">
            <a:extLst>
              <a:ext uri="{FF2B5EF4-FFF2-40B4-BE49-F238E27FC236}">
                <a16:creationId xmlns:a16="http://schemas.microsoft.com/office/drawing/2014/main" id="{71FA2CA4-76A3-437E-8702-E8D89ADF6244}"/>
              </a:ext>
            </a:extLst>
          </p:cNvPr>
          <p:cNvGrpSpPr/>
          <p:nvPr/>
        </p:nvGrpSpPr>
        <p:grpSpPr>
          <a:xfrm>
            <a:off x="5954297" y="3697710"/>
            <a:ext cx="3277326" cy="1076984"/>
            <a:chOff x="5954297" y="965157"/>
            <a:chExt cx="3277326" cy="1076984"/>
          </a:xfrm>
        </p:grpSpPr>
        <p:grpSp>
          <p:nvGrpSpPr>
            <p:cNvPr id="45" name="Group 44">
              <a:extLst>
                <a:ext uri="{FF2B5EF4-FFF2-40B4-BE49-F238E27FC236}">
                  <a16:creationId xmlns:a16="http://schemas.microsoft.com/office/drawing/2014/main" id="{94E943A1-50FE-45BE-8F76-6238C732F56D}"/>
                </a:ext>
              </a:extLst>
            </p:cNvPr>
            <p:cNvGrpSpPr/>
            <p:nvPr/>
          </p:nvGrpSpPr>
          <p:grpSpPr>
            <a:xfrm>
              <a:off x="5954297" y="965157"/>
              <a:ext cx="1126527" cy="1076984"/>
              <a:chOff x="5954297" y="965157"/>
              <a:chExt cx="1126527" cy="1076984"/>
            </a:xfrm>
          </p:grpSpPr>
          <p:cxnSp>
            <p:nvCxnSpPr>
              <p:cNvPr id="53" name="Straight Connector 52">
                <a:extLst>
                  <a:ext uri="{FF2B5EF4-FFF2-40B4-BE49-F238E27FC236}">
                    <a16:creationId xmlns:a16="http://schemas.microsoft.com/office/drawing/2014/main" id="{C2B3D5E5-DCE5-4C71-882D-430899BAD922}"/>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F89CA070-17C7-40EC-9223-7CCD209F9698}"/>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5" name="TextBox 54">
                <a:extLst>
                  <a:ext uri="{FF2B5EF4-FFF2-40B4-BE49-F238E27FC236}">
                    <a16:creationId xmlns:a16="http://schemas.microsoft.com/office/drawing/2014/main" id="{67FC2BFA-C261-4E48-AE0C-07D5375869CC}"/>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6" name="TextBox 55">
                <a:extLst>
                  <a:ext uri="{FF2B5EF4-FFF2-40B4-BE49-F238E27FC236}">
                    <a16:creationId xmlns:a16="http://schemas.microsoft.com/office/drawing/2014/main" id="{C452B5F7-8FE8-4453-A6F2-227B44EC6C0C}"/>
                  </a:ext>
                </a:extLst>
              </p:cNvPr>
              <p:cNvSpPr txBox="1"/>
              <p:nvPr/>
            </p:nvSpPr>
            <p:spPr>
              <a:xfrm>
                <a:off x="5954297" y="1167331"/>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46" name="Group 45">
              <a:extLst>
                <a:ext uri="{FF2B5EF4-FFF2-40B4-BE49-F238E27FC236}">
                  <a16:creationId xmlns:a16="http://schemas.microsoft.com/office/drawing/2014/main" id="{0C13CEEA-3D25-409E-A15D-7DDFE450813A}"/>
                </a:ext>
              </a:extLst>
            </p:cNvPr>
            <p:cNvGrpSpPr/>
            <p:nvPr/>
          </p:nvGrpSpPr>
          <p:grpSpPr>
            <a:xfrm>
              <a:off x="6899431" y="965157"/>
              <a:ext cx="1505709" cy="1076984"/>
              <a:chOff x="5575115" y="965157"/>
              <a:chExt cx="1505709" cy="1076984"/>
            </a:xfrm>
          </p:grpSpPr>
          <p:cxnSp>
            <p:nvCxnSpPr>
              <p:cNvPr id="48" name="Straight Connector 47">
                <a:extLst>
                  <a:ext uri="{FF2B5EF4-FFF2-40B4-BE49-F238E27FC236}">
                    <a16:creationId xmlns:a16="http://schemas.microsoft.com/office/drawing/2014/main" id="{3AC6FE00-B07B-4C67-B6B7-4985676AF5D6}"/>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A6DB8673-BBE0-4FB7-A339-FD66941A1902}"/>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1" name="TextBox 50">
                <a:extLst>
                  <a:ext uri="{FF2B5EF4-FFF2-40B4-BE49-F238E27FC236}">
                    <a16:creationId xmlns:a16="http://schemas.microsoft.com/office/drawing/2014/main" id="{71E35D6D-246F-4A97-B267-A4F326930A0A}"/>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2" name="TextBox 51">
                <a:extLst>
                  <a:ext uri="{FF2B5EF4-FFF2-40B4-BE49-F238E27FC236}">
                    <a16:creationId xmlns:a16="http://schemas.microsoft.com/office/drawing/2014/main" id="{1254F362-3157-49FC-9237-4C4D59AE46CF}"/>
                  </a:ext>
                </a:extLst>
              </p:cNvPr>
              <p:cNvSpPr txBox="1"/>
              <p:nvPr/>
            </p:nvSpPr>
            <p:spPr>
              <a:xfrm>
                <a:off x="5575115"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+ 1</a:t>
                </a:r>
              </a:p>
            </p:txBody>
          </p:sp>
        </p:grpSp>
        <p:sp>
          <p:nvSpPr>
            <p:cNvPr id="47" name="TextBox 46">
              <a:extLst>
                <a:ext uri="{FF2B5EF4-FFF2-40B4-BE49-F238E27FC236}">
                  <a16:creationId xmlns:a16="http://schemas.microsoft.com/office/drawing/2014/main" id="{74F7F10A-F73E-4078-85F5-097416566A1B}"/>
                </a:ext>
              </a:extLst>
            </p:cNvPr>
            <p:cNvSpPr txBox="1"/>
            <p:nvPr/>
          </p:nvSpPr>
          <p:spPr>
            <a:xfrm>
              <a:off x="8280181"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cxnSp>
        <p:nvCxnSpPr>
          <p:cNvPr id="57" name="Straight Connector 56">
            <a:extLst>
              <a:ext uri="{FF2B5EF4-FFF2-40B4-BE49-F238E27FC236}">
                <a16:creationId xmlns:a16="http://schemas.microsoft.com/office/drawing/2014/main" id="{7985C4C8-CD7F-4239-A4D2-F9FF66122DC7}"/>
              </a:ext>
            </a:extLst>
          </p:cNvPr>
          <p:cNvCxnSpPr>
            <a:cxnSpLocks/>
          </p:cNvCxnSpPr>
          <p:nvPr/>
        </p:nvCxnSpPr>
        <p:spPr>
          <a:xfrm>
            <a:off x="7236881" y="5481184"/>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C8032D6E-86AB-4DBB-8178-A310C75CF3CE}"/>
              </a:ext>
            </a:extLst>
          </p:cNvPr>
          <p:cNvSpPr txBox="1"/>
          <p:nvPr/>
        </p:nvSpPr>
        <p:spPr>
          <a:xfrm>
            <a:off x="7217424" y="5419392"/>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9" name="TextBox 58">
            <a:extLst>
              <a:ext uri="{FF2B5EF4-FFF2-40B4-BE49-F238E27FC236}">
                <a16:creationId xmlns:a16="http://schemas.microsoft.com/office/drawing/2014/main" id="{A4F601B5-B1A9-4B53-A723-AD9EE32CE784}"/>
              </a:ext>
            </a:extLst>
          </p:cNvPr>
          <p:cNvSpPr txBox="1"/>
          <p:nvPr/>
        </p:nvSpPr>
        <p:spPr>
          <a:xfrm>
            <a:off x="7194793" y="497335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0" name="TextBox 59">
            <a:extLst>
              <a:ext uri="{FF2B5EF4-FFF2-40B4-BE49-F238E27FC236}">
                <a16:creationId xmlns:a16="http://schemas.microsoft.com/office/drawing/2014/main" id="{7DF885EF-038A-4E78-9957-2EF27D6451BB}"/>
              </a:ext>
            </a:extLst>
          </p:cNvPr>
          <p:cNvSpPr txBox="1"/>
          <p:nvPr/>
        </p:nvSpPr>
        <p:spPr>
          <a:xfrm>
            <a:off x="6378532" y="5175524"/>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1" name="TextBox 60">
            <a:extLst>
              <a:ext uri="{FF2B5EF4-FFF2-40B4-BE49-F238E27FC236}">
                <a16:creationId xmlns:a16="http://schemas.microsoft.com/office/drawing/2014/main" id="{3776E4FF-A050-496A-8939-1A6DB8EC3F0E}"/>
              </a:ext>
            </a:extLst>
          </p:cNvPr>
          <p:cNvSpPr txBox="1"/>
          <p:nvPr/>
        </p:nvSpPr>
        <p:spPr>
          <a:xfrm>
            <a:off x="7759282" y="5175524"/>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2" name="TextBox 61">
            <a:extLst>
              <a:ext uri="{FF2B5EF4-FFF2-40B4-BE49-F238E27FC236}">
                <a16:creationId xmlns:a16="http://schemas.microsoft.com/office/drawing/2014/main" id="{879394AE-2EB9-4343-837F-CA1AF30C8A8D}"/>
              </a:ext>
            </a:extLst>
          </p:cNvPr>
          <p:cNvSpPr txBox="1"/>
          <p:nvPr/>
        </p:nvSpPr>
        <p:spPr>
          <a:xfrm>
            <a:off x="6772621" y="5175524"/>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3" name="TextBox 62">
            <a:extLst>
              <a:ext uri="{FF2B5EF4-FFF2-40B4-BE49-F238E27FC236}">
                <a16:creationId xmlns:a16="http://schemas.microsoft.com/office/drawing/2014/main" id="{3567D394-E494-40A5-8DB8-1431FCD1D713}"/>
              </a:ext>
            </a:extLst>
          </p:cNvPr>
          <p:cNvSpPr txBox="1"/>
          <p:nvPr/>
        </p:nvSpPr>
        <p:spPr>
          <a:xfrm>
            <a:off x="8224678" y="5149398"/>
            <a:ext cx="19340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+ 1 =</a:t>
            </a:r>
          </a:p>
        </p:txBody>
      </p:sp>
      <p:sp>
        <p:nvSpPr>
          <p:cNvPr id="64" name="TextBox 63">
            <a:extLst>
              <a:ext uri="{FF2B5EF4-FFF2-40B4-BE49-F238E27FC236}">
                <a16:creationId xmlns:a16="http://schemas.microsoft.com/office/drawing/2014/main" id="{F94DA482-EC20-42E9-ACD1-816D6DA3898C}"/>
              </a:ext>
            </a:extLst>
          </p:cNvPr>
          <p:cNvSpPr txBox="1"/>
          <p:nvPr/>
        </p:nvSpPr>
        <p:spPr>
          <a:xfrm>
            <a:off x="9966131" y="5175524"/>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5" name="TextBox 64">
            <a:extLst>
              <a:ext uri="{FF2B5EF4-FFF2-40B4-BE49-F238E27FC236}">
                <a16:creationId xmlns:a16="http://schemas.microsoft.com/office/drawing/2014/main" id="{515B7CF1-E296-41FB-A4D1-C519B7213F17}"/>
              </a:ext>
            </a:extLst>
          </p:cNvPr>
          <p:cNvSpPr txBox="1"/>
          <p:nvPr/>
        </p:nvSpPr>
        <p:spPr>
          <a:xfrm>
            <a:off x="8710724" y="3899884"/>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6" name="Rectangle 65">
            <a:extLst>
              <a:ext uri="{FF2B5EF4-FFF2-40B4-BE49-F238E27FC236}">
                <a16:creationId xmlns:a16="http://schemas.microsoft.com/office/drawing/2014/main" id="{94902387-7026-4917-91A1-50186BBCB51A}"/>
              </a:ext>
            </a:extLst>
          </p:cNvPr>
          <p:cNvSpPr/>
          <p:nvPr/>
        </p:nvSpPr>
        <p:spPr>
          <a:xfrm>
            <a:off x="2699356" y="46194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7" name="Rectangle 66">
            <a:extLst>
              <a:ext uri="{FF2B5EF4-FFF2-40B4-BE49-F238E27FC236}">
                <a16:creationId xmlns:a16="http://schemas.microsoft.com/office/drawing/2014/main" id="{335807EF-08AD-40DF-88A7-890276069249}"/>
              </a:ext>
            </a:extLst>
          </p:cNvPr>
          <p:cNvSpPr/>
          <p:nvPr/>
        </p:nvSpPr>
        <p:spPr>
          <a:xfrm>
            <a:off x="867112" y="216385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8" name="Rectangle 67">
            <a:extLst>
              <a:ext uri="{FF2B5EF4-FFF2-40B4-BE49-F238E27FC236}">
                <a16:creationId xmlns:a16="http://schemas.microsoft.com/office/drawing/2014/main" id="{64BDCED0-BA0C-43D9-ACDB-92DF3D178AEF}"/>
              </a:ext>
            </a:extLst>
          </p:cNvPr>
          <p:cNvSpPr/>
          <p:nvPr/>
        </p:nvSpPr>
        <p:spPr>
          <a:xfrm>
            <a:off x="831921" y="4624002"/>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9" name="Rectangle 68">
            <a:extLst>
              <a:ext uri="{FF2B5EF4-FFF2-40B4-BE49-F238E27FC236}">
                <a16:creationId xmlns:a16="http://schemas.microsoft.com/office/drawing/2014/main" id="{B51D5B75-396E-4C35-A747-D4BDDCF98159}"/>
              </a:ext>
            </a:extLst>
          </p:cNvPr>
          <p:cNvSpPr/>
          <p:nvPr/>
        </p:nvSpPr>
        <p:spPr>
          <a:xfrm>
            <a:off x="2669101" y="216385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3022151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fade">
                                      <p:cBhvr>
                                        <p:cTn id="12" dur="500"/>
                                        <p:tgtEl>
                                          <p:spTgt spid="6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500"/>
                                        <p:tgtEl>
                                          <p:spTgt spid="4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1"/>
                                        </p:tgtEl>
                                        <p:attrNameLst>
                                          <p:attrName>style.visibility</p:attrName>
                                        </p:attrNameLst>
                                      </p:cBhvr>
                                      <p:to>
                                        <p:strVal val="visible"/>
                                      </p:to>
                                    </p:set>
                                    <p:animEffect transition="in" filter="fade">
                                      <p:cBhvr>
                                        <p:cTn id="54" dur="500"/>
                                        <p:tgtEl>
                                          <p:spTgt spid="4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xit" presetSubtype="0" fill="hold" grpId="1" nodeType="clickEffect">
                                  <p:stCondLst>
                                    <p:cond delay="0"/>
                                  </p:stCondLst>
                                  <p:childTnLst>
                                    <p:animEffect transition="out" filter="fade">
                                      <p:cBhvr>
                                        <p:cTn id="58" dur="500"/>
                                        <p:tgtEl>
                                          <p:spTgt spid="66"/>
                                        </p:tgtEl>
                                      </p:cBhvr>
                                    </p:animEffect>
                                    <p:set>
                                      <p:cBhvr>
                                        <p:cTn id="59" dur="1" fill="hold">
                                          <p:stCondLst>
                                            <p:cond delay="499"/>
                                          </p:stCondLst>
                                        </p:cTn>
                                        <p:tgtEl>
                                          <p:spTgt spid="66"/>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67"/>
                                        </p:tgtEl>
                                      </p:cBhvr>
                                    </p:animEffect>
                                    <p:set>
                                      <p:cBhvr>
                                        <p:cTn id="62" dur="1" fill="hold">
                                          <p:stCondLst>
                                            <p:cond delay="499"/>
                                          </p:stCondLst>
                                        </p:cTn>
                                        <p:tgtEl>
                                          <p:spTgt spid="67"/>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fade">
                                      <p:cBhvr>
                                        <p:cTn id="67" dur="500"/>
                                        <p:tgtEl>
                                          <p:spTgt spid="6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0"/>
                                        </p:tgtEl>
                                        <p:attrNameLst>
                                          <p:attrName>style.visibility</p:attrName>
                                        </p:attrNameLst>
                                      </p:cBhvr>
                                      <p:to>
                                        <p:strVal val="visible"/>
                                      </p:to>
                                    </p:set>
                                    <p:animEffect transition="in" filter="fade">
                                      <p:cBhvr>
                                        <p:cTn id="82" dur="500"/>
                                        <p:tgtEl>
                                          <p:spTgt spid="6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57"/>
                                        </p:tgtEl>
                                        <p:attrNameLst>
                                          <p:attrName>style.visibility</p:attrName>
                                        </p:attrNameLst>
                                      </p:cBhvr>
                                      <p:to>
                                        <p:strVal val="visible"/>
                                      </p:to>
                                    </p:set>
                                    <p:animEffect transition="in" filter="fade">
                                      <p:cBhvr>
                                        <p:cTn id="87" dur="500"/>
                                        <p:tgtEl>
                                          <p:spTgt spid="57"/>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58"/>
                                        </p:tgtEl>
                                        <p:attrNameLst>
                                          <p:attrName>style.visibility</p:attrName>
                                        </p:attrNameLst>
                                      </p:cBhvr>
                                      <p:to>
                                        <p:strVal val="visible"/>
                                      </p:to>
                                    </p:set>
                                    <p:animEffect transition="in" filter="fade">
                                      <p:cBhvr>
                                        <p:cTn id="90" dur="500"/>
                                        <p:tgtEl>
                                          <p:spTgt spid="58"/>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fade">
                                      <p:cBhvr>
                                        <p:cTn id="93" dur="500"/>
                                        <p:tgtEl>
                                          <p:spTgt spid="59"/>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61"/>
                                        </p:tgtEl>
                                        <p:attrNameLst>
                                          <p:attrName>style.visibility</p:attrName>
                                        </p:attrNameLst>
                                      </p:cBhvr>
                                      <p:to>
                                        <p:strVal val="visible"/>
                                      </p:to>
                                    </p:set>
                                    <p:animEffect transition="in" filter="fade">
                                      <p:cBhvr>
                                        <p:cTn id="96" dur="500"/>
                                        <p:tgtEl>
                                          <p:spTgt spid="61"/>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62"/>
                                        </p:tgtEl>
                                        <p:attrNameLst>
                                          <p:attrName>style.visibility</p:attrName>
                                        </p:attrNameLst>
                                      </p:cBhvr>
                                      <p:to>
                                        <p:strVal val="visible"/>
                                      </p:to>
                                    </p:set>
                                    <p:animEffect transition="in" filter="fade">
                                      <p:cBhvr>
                                        <p:cTn id="99" dur="500"/>
                                        <p:tgtEl>
                                          <p:spTgt spid="6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fade">
                                      <p:cBhvr>
                                        <p:cTn id="104" dur="500"/>
                                        <p:tgtEl>
                                          <p:spTgt spid="63"/>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64"/>
                                        </p:tgtEl>
                                        <p:attrNameLst>
                                          <p:attrName>style.visibility</p:attrName>
                                        </p:attrNameLst>
                                      </p:cBhvr>
                                      <p:to>
                                        <p:strVal val="visible"/>
                                      </p:to>
                                    </p:set>
                                    <p:animEffect transition="in" filter="fade">
                                      <p:cBhvr>
                                        <p:cTn id="109" dur="500"/>
                                        <p:tgtEl>
                                          <p:spTgt spid="64"/>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65"/>
                                        </p:tgtEl>
                                        <p:attrNameLst>
                                          <p:attrName>style.visibility</p:attrName>
                                        </p:attrNameLst>
                                      </p:cBhvr>
                                      <p:to>
                                        <p:strVal val="visible"/>
                                      </p:to>
                                    </p:set>
                                    <p:animEffect transition="in" filter="fade">
                                      <p:cBhvr>
                                        <p:cTn id="11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2" grpId="0"/>
      <p:bldP spid="38" grpId="0"/>
      <p:bldP spid="39" grpId="0"/>
      <p:bldP spid="40" grpId="0"/>
      <p:bldP spid="41" grpId="0"/>
      <p:bldP spid="58" grpId="0"/>
      <p:bldP spid="59" grpId="0"/>
      <p:bldP spid="60" grpId="0"/>
      <p:bldP spid="61" grpId="0"/>
      <p:bldP spid="62" grpId="0"/>
      <p:bldP spid="63" grpId="0"/>
      <p:bldP spid="64" grpId="0"/>
      <p:bldP spid="65" grpId="0"/>
      <p:bldP spid="66" grpId="0"/>
      <p:bldP spid="66" grpId="1"/>
      <p:bldP spid="67" grpId="0"/>
      <p:bldP spid="67" grpId="1"/>
      <p:bldP spid="68" grpId="0"/>
      <p:bldP spid="69" grpId="0"/>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The distance from A to B is three times as far as from B to C.</a:t>
            </a:r>
          </a:p>
          <a:p>
            <a:r>
              <a:rPr lang="en-US" sz="3200" b="1" dirty="0"/>
              <a:t>The distance from A to C is 60 centimetres.</a:t>
            </a:r>
          </a:p>
          <a:p>
            <a:r>
              <a:rPr lang="en-US" sz="3200" b="1" dirty="0"/>
              <a:t>Calculate the distance from A to B.</a:t>
            </a:r>
          </a:p>
        </p:txBody>
      </p:sp>
      <p:pic>
        <p:nvPicPr>
          <p:cNvPr id="3" name="Picture 2">
            <a:extLst>
              <a:ext uri="{FF2B5EF4-FFF2-40B4-BE49-F238E27FC236}">
                <a16:creationId xmlns:a16="http://schemas.microsoft.com/office/drawing/2014/main" id="{58E274AB-D797-4863-B310-1B89B39BF950}"/>
              </a:ext>
            </a:extLst>
          </p:cNvPr>
          <p:cNvPicPr>
            <a:picLocks noChangeAspect="1"/>
          </p:cNvPicPr>
          <p:nvPr/>
        </p:nvPicPr>
        <p:blipFill>
          <a:blip r:embed="rId3"/>
          <a:stretch>
            <a:fillRect/>
          </a:stretch>
        </p:blipFill>
        <p:spPr>
          <a:xfrm>
            <a:off x="345318" y="1753405"/>
            <a:ext cx="8095181" cy="1467467"/>
          </a:xfrm>
          <a:prstGeom prst="rect">
            <a:avLst/>
          </a:prstGeom>
        </p:spPr>
      </p:pic>
      <p:cxnSp>
        <p:nvCxnSpPr>
          <p:cNvPr id="5" name="Straight Connector 4">
            <a:extLst>
              <a:ext uri="{FF2B5EF4-FFF2-40B4-BE49-F238E27FC236}">
                <a16:creationId xmlns:a16="http://schemas.microsoft.com/office/drawing/2014/main" id="{FE89D006-BEB5-4F76-A6C9-9FC1BE704067}"/>
              </a:ext>
            </a:extLst>
          </p:cNvPr>
          <p:cNvCxnSpPr/>
          <p:nvPr/>
        </p:nvCxnSpPr>
        <p:spPr>
          <a:xfrm>
            <a:off x="2470245" y="2251881"/>
            <a:ext cx="0" cy="3957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B7E1670-1599-4A49-914B-753DA273AE34}"/>
              </a:ext>
            </a:extLst>
          </p:cNvPr>
          <p:cNvCxnSpPr/>
          <p:nvPr/>
        </p:nvCxnSpPr>
        <p:spPr>
          <a:xfrm>
            <a:off x="4533335" y="2251881"/>
            <a:ext cx="0" cy="3957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B992193-FC3C-4B9A-995A-69804ED8B0EF}"/>
              </a:ext>
            </a:extLst>
          </p:cNvPr>
          <p:cNvSpPr/>
          <p:nvPr/>
        </p:nvSpPr>
        <p:spPr>
          <a:xfrm>
            <a:off x="2344137" y="3921442"/>
            <a:ext cx="1737728" cy="584775"/>
          </a:xfrm>
          <a:prstGeom prst="rect">
            <a:avLst/>
          </a:prstGeom>
        </p:spPr>
        <p:txBody>
          <a:bodyPr wrap="square">
            <a:spAutoFit/>
          </a:bodyPr>
          <a:lstStyle/>
          <a:p>
            <a:r>
              <a:rPr lang="en-GB" sz="3200" b="1" dirty="0">
                <a:solidFill>
                  <a:srgbClr val="FF0000"/>
                </a:solidFill>
              </a:rPr>
              <a:t>60 ÷ 4 =</a:t>
            </a:r>
            <a:endParaRPr lang="en-US" sz="3200" b="1" dirty="0">
              <a:solidFill>
                <a:srgbClr val="FF0000"/>
              </a:solidFill>
            </a:endParaRPr>
          </a:p>
        </p:txBody>
      </p:sp>
      <p:sp>
        <p:nvSpPr>
          <p:cNvPr id="9" name="Rectangle 8">
            <a:extLst>
              <a:ext uri="{FF2B5EF4-FFF2-40B4-BE49-F238E27FC236}">
                <a16:creationId xmlns:a16="http://schemas.microsoft.com/office/drawing/2014/main" id="{6F87BDDF-ECB6-4FC2-B83B-3824099AC5C3}"/>
              </a:ext>
            </a:extLst>
          </p:cNvPr>
          <p:cNvSpPr/>
          <p:nvPr/>
        </p:nvSpPr>
        <p:spPr>
          <a:xfrm>
            <a:off x="3732711" y="3921441"/>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0" name="Rectangle 9">
            <a:extLst>
              <a:ext uri="{FF2B5EF4-FFF2-40B4-BE49-F238E27FC236}">
                <a16:creationId xmlns:a16="http://schemas.microsoft.com/office/drawing/2014/main" id="{4B394693-EE8B-482A-87F9-0440A16DCFBE}"/>
              </a:ext>
            </a:extLst>
          </p:cNvPr>
          <p:cNvSpPr/>
          <p:nvPr/>
        </p:nvSpPr>
        <p:spPr>
          <a:xfrm>
            <a:off x="1475273" y="1959493"/>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1" name="Rectangle 10">
            <a:extLst>
              <a:ext uri="{FF2B5EF4-FFF2-40B4-BE49-F238E27FC236}">
                <a16:creationId xmlns:a16="http://schemas.microsoft.com/office/drawing/2014/main" id="{AF4CFC38-7D7B-4767-836B-2752CFB8BA74}"/>
              </a:ext>
            </a:extLst>
          </p:cNvPr>
          <p:cNvSpPr/>
          <p:nvPr/>
        </p:nvSpPr>
        <p:spPr>
          <a:xfrm>
            <a:off x="3233806" y="1948139"/>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2" name="Rectangle 11">
            <a:extLst>
              <a:ext uri="{FF2B5EF4-FFF2-40B4-BE49-F238E27FC236}">
                <a16:creationId xmlns:a16="http://schemas.microsoft.com/office/drawing/2014/main" id="{AEF6758C-BA8C-492A-BB15-B9028A84F0B5}"/>
              </a:ext>
            </a:extLst>
          </p:cNvPr>
          <p:cNvSpPr/>
          <p:nvPr/>
        </p:nvSpPr>
        <p:spPr>
          <a:xfrm>
            <a:off x="5081495" y="1948139"/>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3" name="Rectangle 12">
            <a:extLst>
              <a:ext uri="{FF2B5EF4-FFF2-40B4-BE49-F238E27FC236}">
                <a16:creationId xmlns:a16="http://schemas.microsoft.com/office/drawing/2014/main" id="{03E68225-BCA0-400D-A648-CC677788E73A}"/>
              </a:ext>
            </a:extLst>
          </p:cNvPr>
          <p:cNvSpPr/>
          <p:nvPr/>
        </p:nvSpPr>
        <p:spPr>
          <a:xfrm>
            <a:off x="6929184" y="1948138"/>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4" name="Rectangle 13">
            <a:extLst>
              <a:ext uri="{FF2B5EF4-FFF2-40B4-BE49-F238E27FC236}">
                <a16:creationId xmlns:a16="http://schemas.microsoft.com/office/drawing/2014/main" id="{1029FD27-148F-4D61-99D3-E1CF4D37BFAD}"/>
              </a:ext>
            </a:extLst>
          </p:cNvPr>
          <p:cNvSpPr/>
          <p:nvPr/>
        </p:nvSpPr>
        <p:spPr>
          <a:xfrm>
            <a:off x="2344137" y="4506216"/>
            <a:ext cx="1737728" cy="584775"/>
          </a:xfrm>
          <a:prstGeom prst="rect">
            <a:avLst/>
          </a:prstGeom>
        </p:spPr>
        <p:txBody>
          <a:bodyPr wrap="square">
            <a:spAutoFit/>
          </a:bodyPr>
          <a:lstStyle/>
          <a:p>
            <a:r>
              <a:rPr lang="en-GB" sz="3200" b="1" dirty="0">
                <a:solidFill>
                  <a:srgbClr val="FF0000"/>
                </a:solidFill>
              </a:rPr>
              <a:t>3 x 15 =</a:t>
            </a:r>
            <a:endParaRPr lang="en-US" sz="3200" b="1" dirty="0">
              <a:solidFill>
                <a:srgbClr val="FF0000"/>
              </a:solidFill>
            </a:endParaRPr>
          </a:p>
        </p:txBody>
      </p:sp>
      <p:sp>
        <p:nvSpPr>
          <p:cNvPr id="15" name="Rectangle 14">
            <a:extLst>
              <a:ext uri="{FF2B5EF4-FFF2-40B4-BE49-F238E27FC236}">
                <a16:creationId xmlns:a16="http://schemas.microsoft.com/office/drawing/2014/main" id="{3DBBB837-7C99-4374-B8D9-4A17D85BA29B}"/>
              </a:ext>
            </a:extLst>
          </p:cNvPr>
          <p:cNvSpPr/>
          <p:nvPr/>
        </p:nvSpPr>
        <p:spPr>
          <a:xfrm>
            <a:off x="3732711" y="4506216"/>
            <a:ext cx="1737728" cy="584775"/>
          </a:xfrm>
          <a:prstGeom prst="rect">
            <a:avLst/>
          </a:prstGeom>
        </p:spPr>
        <p:txBody>
          <a:bodyPr wrap="square">
            <a:spAutoFit/>
          </a:bodyPr>
          <a:lstStyle/>
          <a:p>
            <a:r>
              <a:rPr lang="en-GB" sz="3200" b="1" dirty="0">
                <a:solidFill>
                  <a:srgbClr val="FF0000"/>
                </a:solidFill>
              </a:rPr>
              <a:t>45</a:t>
            </a:r>
            <a:endParaRPr lang="en-US" sz="3200" b="1" dirty="0">
              <a:solidFill>
                <a:srgbClr val="FF0000"/>
              </a:solidFill>
            </a:endParaRPr>
          </a:p>
        </p:txBody>
      </p:sp>
      <p:sp>
        <p:nvSpPr>
          <p:cNvPr id="16" name="Rectangle 15">
            <a:extLst>
              <a:ext uri="{FF2B5EF4-FFF2-40B4-BE49-F238E27FC236}">
                <a16:creationId xmlns:a16="http://schemas.microsoft.com/office/drawing/2014/main" id="{53903D63-438F-4E83-93A9-712EC4A9B746}"/>
              </a:ext>
            </a:extLst>
          </p:cNvPr>
          <p:cNvSpPr/>
          <p:nvPr/>
        </p:nvSpPr>
        <p:spPr>
          <a:xfrm>
            <a:off x="5950358" y="1004391"/>
            <a:ext cx="2778899" cy="584775"/>
          </a:xfrm>
          <a:prstGeom prst="rect">
            <a:avLst/>
          </a:prstGeom>
        </p:spPr>
        <p:txBody>
          <a:bodyPr wrap="square">
            <a:spAutoFit/>
          </a:bodyPr>
          <a:lstStyle/>
          <a:p>
            <a:r>
              <a:rPr lang="en-GB" sz="3200" b="1" dirty="0">
                <a:solidFill>
                  <a:srgbClr val="FF0000"/>
                </a:solidFill>
              </a:rPr>
              <a:t>45 centimetres</a:t>
            </a:r>
            <a:endParaRPr lang="en-US" sz="3200" b="1" dirty="0">
              <a:solidFill>
                <a:srgbClr val="FF0000"/>
              </a:solidFill>
            </a:endParaRPr>
          </a:p>
        </p:txBody>
      </p:sp>
    </p:spTree>
    <p:extLst>
      <p:ext uri="{BB962C8B-B14F-4D97-AF65-F5344CB8AC3E}">
        <p14:creationId xmlns:p14="http://schemas.microsoft.com/office/powerpoint/2010/main" val="1639082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fade">
                                      <p:cBhvr>
                                        <p:cTn id="50" dur="500"/>
                                        <p:tgtEl>
                                          <p:spTgt spid="1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554545"/>
          </a:xfrm>
          <a:prstGeom prst="rect">
            <a:avLst/>
          </a:prstGeom>
        </p:spPr>
        <p:txBody>
          <a:bodyPr wrap="square">
            <a:spAutoFit/>
          </a:bodyPr>
          <a:lstStyle/>
          <a:p>
            <a:r>
              <a:rPr lang="en-US" sz="3200" b="1" dirty="0"/>
              <a:t>Here are four labels.</a:t>
            </a:r>
          </a:p>
          <a:p>
            <a:endParaRPr lang="en-US" sz="3200" b="1" dirty="0"/>
          </a:p>
          <a:p>
            <a:endParaRPr lang="en-US" sz="3200" b="1" dirty="0"/>
          </a:p>
          <a:p>
            <a:endParaRPr lang="en-US" sz="3200" b="1" dirty="0"/>
          </a:p>
          <a:p>
            <a:r>
              <a:rPr lang="en-US" sz="3200" b="1" dirty="0"/>
              <a:t>Write each label in the correct position on the sorting diagram below.</a:t>
            </a:r>
          </a:p>
        </p:txBody>
      </p:sp>
      <p:pic>
        <p:nvPicPr>
          <p:cNvPr id="3" name="Picture 2">
            <a:extLst>
              <a:ext uri="{FF2B5EF4-FFF2-40B4-BE49-F238E27FC236}">
                <a16:creationId xmlns:a16="http://schemas.microsoft.com/office/drawing/2014/main" id="{86B9F3C4-18AA-49C7-A092-D79357877AE1}"/>
              </a:ext>
            </a:extLst>
          </p:cNvPr>
          <p:cNvPicPr>
            <a:picLocks noChangeAspect="1"/>
          </p:cNvPicPr>
          <p:nvPr/>
        </p:nvPicPr>
        <p:blipFill>
          <a:blip r:embed="rId3"/>
          <a:stretch>
            <a:fillRect/>
          </a:stretch>
        </p:blipFill>
        <p:spPr>
          <a:xfrm>
            <a:off x="433387" y="631070"/>
            <a:ext cx="8322129" cy="1301906"/>
          </a:xfrm>
          <a:prstGeom prst="rect">
            <a:avLst/>
          </a:prstGeom>
        </p:spPr>
      </p:pic>
      <p:pic>
        <p:nvPicPr>
          <p:cNvPr id="4" name="Picture 3">
            <a:extLst>
              <a:ext uri="{FF2B5EF4-FFF2-40B4-BE49-F238E27FC236}">
                <a16:creationId xmlns:a16="http://schemas.microsoft.com/office/drawing/2014/main" id="{81380563-25AE-4CF9-A5A6-F75BD512300B}"/>
              </a:ext>
            </a:extLst>
          </p:cNvPr>
          <p:cNvPicPr>
            <a:picLocks noChangeAspect="1"/>
          </p:cNvPicPr>
          <p:nvPr/>
        </p:nvPicPr>
        <p:blipFill>
          <a:blip r:embed="rId4"/>
          <a:stretch>
            <a:fillRect/>
          </a:stretch>
        </p:blipFill>
        <p:spPr>
          <a:xfrm>
            <a:off x="545090" y="2604545"/>
            <a:ext cx="6437602" cy="3948875"/>
          </a:xfrm>
          <a:prstGeom prst="rect">
            <a:avLst/>
          </a:prstGeom>
        </p:spPr>
      </p:pic>
      <p:sp>
        <p:nvSpPr>
          <p:cNvPr id="6" name="Rectangle 5">
            <a:extLst>
              <a:ext uri="{FF2B5EF4-FFF2-40B4-BE49-F238E27FC236}">
                <a16:creationId xmlns:a16="http://schemas.microsoft.com/office/drawing/2014/main" id="{0FA902BC-65B2-46AF-B36B-11DCABCEA4D3}"/>
              </a:ext>
            </a:extLst>
          </p:cNvPr>
          <p:cNvSpPr/>
          <p:nvPr/>
        </p:nvSpPr>
        <p:spPr>
          <a:xfrm>
            <a:off x="1218500" y="4332783"/>
            <a:ext cx="1219901" cy="461665"/>
          </a:xfrm>
          <a:prstGeom prst="rect">
            <a:avLst/>
          </a:prstGeom>
        </p:spPr>
        <p:txBody>
          <a:bodyPr wrap="square">
            <a:spAutoFit/>
          </a:bodyPr>
          <a:lstStyle/>
          <a:p>
            <a:r>
              <a:rPr lang="en-GB" sz="2400" b="1" dirty="0">
                <a:solidFill>
                  <a:srgbClr val="FF0000"/>
                </a:solidFill>
              </a:rPr>
              <a:t>even</a:t>
            </a:r>
            <a:endParaRPr lang="en-US" sz="2400" b="1" dirty="0">
              <a:solidFill>
                <a:srgbClr val="FF0000"/>
              </a:solidFill>
            </a:endParaRPr>
          </a:p>
        </p:txBody>
      </p:sp>
      <p:sp>
        <p:nvSpPr>
          <p:cNvPr id="7" name="Rectangle 6">
            <a:extLst>
              <a:ext uri="{FF2B5EF4-FFF2-40B4-BE49-F238E27FC236}">
                <a16:creationId xmlns:a16="http://schemas.microsoft.com/office/drawing/2014/main" id="{DAA2C82A-8042-4D7A-AA86-7F559A4B5CC6}"/>
              </a:ext>
            </a:extLst>
          </p:cNvPr>
          <p:cNvSpPr/>
          <p:nvPr/>
        </p:nvSpPr>
        <p:spPr>
          <a:xfrm>
            <a:off x="969820" y="5607585"/>
            <a:ext cx="1981200" cy="461665"/>
          </a:xfrm>
          <a:prstGeom prst="rect">
            <a:avLst/>
          </a:prstGeom>
        </p:spPr>
        <p:txBody>
          <a:bodyPr wrap="square">
            <a:spAutoFit/>
          </a:bodyPr>
          <a:lstStyle/>
          <a:p>
            <a:r>
              <a:rPr lang="en-GB" sz="2400" b="1" dirty="0">
                <a:solidFill>
                  <a:srgbClr val="FF0000"/>
                </a:solidFill>
              </a:rPr>
              <a:t>not even</a:t>
            </a:r>
            <a:endParaRPr lang="en-US" sz="2400" b="1" dirty="0">
              <a:solidFill>
                <a:srgbClr val="FF0000"/>
              </a:solidFill>
            </a:endParaRPr>
          </a:p>
        </p:txBody>
      </p:sp>
      <p:sp>
        <p:nvSpPr>
          <p:cNvPr id="8" name="Rectangle 7">
            <a:extLst>
              <a:ext uri="{FF2B5EF4-FFF2-40B4-BE49-F238E27FC236}">
                <a16:creationId xmlns:a16="http://schemas.microsoft.com/office/drawing/2014/main" id="{A3CED68E-DA73-4572-BEAA-E9CBDAE8CF37}"/>
              </a:ext>
            </a:extLst>
          </p:cNvPr>
          <p:cNvSpPr/>
          <p:nvPr/>
        </p:nvSpPr>
        <p:spPr>
          <a:xfrm>
            <a:off x="2743200" y="3045280"/>
            <a:ext cx="2037319" cy="461665"/>
          </a:xfrm>
          <a:prstGeom prst="rect">
            <a:avLst/>
          </a:prstGeom>
        </p:spPr>
        <p:txBody>
          <a:bodyPr wrap="square">
            <a:spAutoFit/>
          </a:bodyPr>
          <a:lstStyle/>
          <a:p>
            <a:pPr algn="ctr"/>
            <a:r>
              <a:rPr lang="en-GB" sz="2400" b="1" dirty="0">
                <a:solidFill>
                  <a:srgbClr val="FF0000"/>
                </a:solidFill>
              </a:rPr>
              <a:t>multiples of 9</a:t>
            </a:r>
            <a:endParaRPr lang="en-US" sz="2400" b="1" dirty="0">
              <a:solidFill>
                <a:srgbClr val="FF0000"/>
              </a:solidFill>
            </a:endParaRPr>
          </a:p>
        </p:txBody>
      </p:sp>
      <p:sp>
        <p:nvSpPr>
          <p:cNvPr id="9" name="Rectangle 8">
            <a:extLst>
              <a:ext uri="{FF2B5EF4-FFF2-40B4-BE49-F238E27FC236}">
                <a16:creationId xmlns:a16="http://schemas.microsoft.com/office/drawing/2014/main" id="{E349ED8A-EF2D-4785-BDAA-BB370CA28A8D}"/>
              </a:ext>
            </a:extLst>
          </p:cNvPr>
          <p:cNvSpPr/>
          <p:nvPr/>
        </p:nvSpPr>
        <p:spPr>
          <a:xfrm>
            <a:off x="4794374" y="2860615"/>
            <a:ext cx="2037319" cy="830997"/>
          </a:xfrm>
          <a:prstGeom prst="rect">
            <a:avLst/>
          </a:prstGeom>
        </p:spPr>
        <p:txBody>
          <a:bodyPr wrap="square">
            <a:spAutoFit/>
          </a:bodyPr>
          <a:lstStyle/>
          <a:p>
            <a:pPr algn="ctr"/>
            <a:r>
              <a:rPr lang="en-GB" sz="2400" b="1" dirty="0">
                <a:solidFill>
                  <a:srgbClr val="FF0000"/>
                </a:solidFill>
              </a:rPr>
              <a:t>not </a:t>
            </a:r>
          </a:p>
          <a:p>
            <a:pPr algn="ctr"/>
            <a:r>
              <a:rPr lang="en-GB" sz="2400" b="1" dirty="0">
                <a:solidFill>
                  <a:srgbClr val="FF0000"/>
                </a:solidFill>
              </a:rPr>
              <a:t>multiples of 9</a:t>
            </a:r>
            <a:endParaRPr lang="en-US" sz="2400" b="1" dirty="0">
              <a:solidFill>
                <a:srgbClr val="FF0000"/>
              </a:solidFill>
            </a:endParaRPr>
          </a:p>
        </p:txBody>
      </p:sp>
    </p:spTree>
    <p:extLst>
      <p:ext uri="{BB962C8B-B14F-4D97-AF65-F5344CB8AC3E}">
        <p14:creationId xmlns:p14="http://schemas.microsoft.com/office/powerpoint/2010/main" val="1966364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EF64739-B3E8-4416-8C9C-2E84C3CA7AF6}"/>
              </a:ext>
            </a:extLst>
          </p:cNvPr>
          <p:cNvSpPr/>
          <p:nvPr/>
        </p:nvSpPr>
        <p:spPr>
          <a:xfrm>
            <a:off x="56123" y="50000"/>
            <a:ext cx="11676531" cy="584775"/>
          </a:xfrm>
          <a:prstGeom prst="rect">
            <a:avLst/>
          </a:prstGeom>
        </p:spPr>
        <p:txBody>
          <a:bodyPr wrap="square">
            <a:spAutoFit/>
          </a:bodyPr>
          <a:lstStyle/>
          <a:p>
            <a:r>
              <a:rPr lang="en-US" sz="3200" b="1" dirty="0"/>
              <a:t>Draw two more lines on this grid to complete the rectangle. </a:t>
            </a:r>
          </a:p>
        </p:txBody>
      </p:sp>
      <p:pic>
        <p:nvPicPr>
          <p:cNvPr id="2" name="Picture 1">
            <a:extLst>
              <a:ext uri="{FF2B5EF4-FFF2-40B4-BE49-F238E27FC236}">
                <a16:creationId xmlns:a16="http://schemas.microsoft.com/office/drawing/2014/main" id="{8DCBCDD1-D8FE-44D6-BAEA-AC91FD921D48}"/>
              </a:ext>
            </a:extLst>
          </p:cNvPr>
          <p:cNvPicPr>
            <a:picLocks noChangeAspect="1"/>
          </p:cNvPicPr>
          <p:nvPr/>
        </p:nvPicPr>
        <p:blipFill>
          <a:blip r:embed="rId3"/>
          <a:stretch>
            <a:fillRect/>
          </a:stretch>
        </p:blipFill>
        <p:spPr>
          <a:xfrm>
            <a:off x="2243137" y="671512"/>
            <a:ext cx="7705725" cy="5514975"/>
          </a:xfrm>
          <a:prstGeom prst="rect">
            <a:avLst/>
          </a:prstGeom>
        </p:spPr>
      </p:pic>
      <p:grpSp>
        <p:nvGrpSpPr>
          <p:cNvPr id="5" name="Group 4">
            <a:extLst>
              <a:ext uri="{FF2B5EF4-FFF2-40B4-BE49-F238E27FC236}">
                <a16:creationId xmlns:a16="http://schemas.microsoft.com/office/drawing/2014/main" id="{E1931A61-EBEC-4CE0-9D4C-35B3BB1CE31E}"/>
              </a:ext>
            </a:extLst>
          </p:cNvPr>
          <p:cNvGrpSpPr/>
          <p:nvPr/>
        </p:nvGrpSpPr>
        <p:grpSpPr>
          <a:xfrm>
            <a:off x="3889753" y="1280261"/>
            <a:ext cx="1154835" cy="1609812"/>
            <a:chOff x="1147819" y="1630522"/>
            <a:chExt cx="867736" cy="1687205"/>
          </a:xfrm>
        </p:grpSpPr>
        <p:cxnSp>
          <p:nvCxnSpPr>
            <p:cNvPr id="6" name="Straight Connector 5">
              <a:extLst>
                <a:ext uri="{FF2B5EF4-FFF2-40B4-BE49-F238E27FC236}">
                  <a16:creationId xmlns:a16="http://schemas.microsoft.com/office/drawing/2014/main" id="{4267C66A-5173-414D-9240-79B7830578DC}"/>
                </a:ext>
              </a:extLst>
            </p:cNvPr>
            <p:cNvCxnSpPr>
              <a:cxnSpLocks/>
            </p:cNvCxnSpPr>
            <p:nvPr/>
          </p:nvCxnSpPr>
          <p:spPr>
            <a:xfrm flipH="1">
              <a:off x="114781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79F68B4-5E50-4734-A80C-9B3EE76523A4}"/>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1B3D7468-B2FD-4EA2-B5BB-F1455B644263}"/>
              </a:ext>
            </a:extLst>
          </p:cNvPr>
          <p:cNvSpPr/>
          <p:nvPr/>
        </p:nvSpPr>
        <p:spPr>
          <a:xfrm>
            <a:off x="3827630" y="280590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3FDF0CFA-CE01-4C77-8B26-F0D087B4D656}"/>
              </a:ext>
            </a:extLst>
          </p:cNvPr>
          <p:cNvSpPr/>
          <p:nvPr/>
        </p:nvSpPr>
        <p:spPr>
          <a:xfrm>
            <a:off x="4922664" y="119645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99194BC3-16D2-418F-B04D-0EF1220F5D47}"/>
              </a:ext>
            </a:extLst>
          </p:cNvPr>
          <p:cNvGrpSpPr/>
          <p:nvPr/>
        </p:nvGrpSpPr>
        <p:grpSpPr>
          <a:xfrm>
            <a:off x="7138280" y="3428999"/>
            <a:ext cx="1154835" cy="1609812"/>
            <a:chOff x="1147819" y="1630522"/>
            <a:chExt cx="867736" cy="1687205"/>
          </a:xfrm>
        </p:grpSpPr>
        <p:cxnSp>
          <p:nvCxnSpPr>
            <p:cNvPr id="11" name="Straight Connector 10">
              <a:extLst>
                <a:ext uri="{FF2B5EF4-FFF2-40B4-BE49-F238E27FC236}">
                  <a16:creationId xmlns:a16="http://schemas.microsoft.com/office/drawing/2014/main" id="{D243A809-AA60-4698-90AF-FFE5CE7177C5}"/>
                </a:ext>
              </a:extLst>
            </p:cNvPr>
            <p:cNvCxnSpPr>
              <a:cxnSpLocks/>
            </p:cNvCxnSpPr>
            <p:nvPr/>
          </p:nvCxnSpPr>
          <p:spPr>
            <a:xfrm flipH="1">
              <a:off x="114781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2A9724B-3EA1-4E7C-ADAA-782F3376EA7C}"/>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97920B4C-8136-417E-8E8E-DD049C7DAFAB}"/>
              </a:ext>
            </a:extLst>
          </p:cNvPr>
          <p:cNvSpPr/>
          <p:nvPr/>
        </p:nvSpPr>
        <p:spPr>
          <a:xfrm>
            <a:off x="8172983" y="334443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0E77D18F-7520-46ED-8469-9E9AC2ED0EE9}"/>
              </a:ext>
            </a:extLst>
          </p:cNvPr>
          <p:cNvCxnSpPr>
            <a:cxnSpLocks/>
            <a:endCxn id="13" idx="1"/>
          </p:cNvCxnSpPr>
          <p:nvPr/>
        </p:nvCxnSpPr>
        <p:spPr>
          <a:xfrm>
            <a:off x="5004801" y="1280261"/>
            <a:ext cx="3192239" cy="208871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3DBBE68-1961-4C0E-A6EB-D8B8BDA75606}"/>
              </a:ext>
            </a:extLst>
          </p:cNvPr>
          <p:cNvCxnSpPr>
            <a:cxnSpLocks/>
            <a:endCxn id="13" idx="3"/>
          </p:cNvCxnSpPr>
          <p:nvPr/>
        </p:nvCxnSpPr>
        <p:spPr>
          <a:xfrm flipV="1">
            <a:off x="7147414" y="3487501"/>
            <a:ext cx="1049626" cy="15513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4871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8"/>
                                        </p:tgtEl>
                                      </p:cBhvr>
                                    </p:animEffect>
                                    <p:set>
                                      <p:cBhvr>
                                        <p:cTn id="32" dur="1" fill="hold">
                                          <p:stCondLst>
                                            <p:cond delay="499"/>
                                          </p:stCondLst>
                                        </p:cTn>
                                        <p:tgtEl>
                                          <p:spTgt spid="8"/>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9"/>
                                        </p:tgtEl>
                                      </p:cBhvr>
                                    </p:animEffect>
                                    <p:set>
                                      <p:cBhvr>
                                        <p:cTn id="35" dur="1" fill="hold">
                                          <p:stCondLst>
                                            <p:cond delay="499"/>
                                          </p:stCondLst>
                                        </p:cTn>
                                        <p:tgtEl>
                                          <p:spTgt spid="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10"/>
                                        </p:tgtEl>
                                      </p:cBhvr>
                                    </p:animEffect>
                                    <p:set>
                                      <p:cBhvr>
                                        <p:cTn id="41" dur="1" fill="hold">
                                          <p:stCondLst>
                                            <p:cond delay="499"/>
                                          </p:stCondLst>
                                        </p:cTn>
                                        <p:tgtEl>
                                          <p:spTgt spid="10"/>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3" grpId="0" animBg="1"/>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7C60E91-233A-449C-93E5-E75F334F4A97}"/>
              </a:ext>
            </a:extLst>
          </p:cNvPr>
          <p:cNvSpPr/>
          <p:nvPr/>
        </p:nvSpPr>
        <p:spPr>
          <a:xfrm>
            <a:off x="56123" y="57820"/>
            <a:ext cx="11932677"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rectangle with sides of 4 cm and 5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different rectangle that has the same perimeter.</a:t>
            </a:r>
          </a:p>
        </p:txBody>
      </p:sp>
      <p:pic>
        <p:nvPicPr>
          <p:cNvPr id="3" name="Picture 2" descr="https://app.doublestruck.eu/content/K2_REAS/HTML/Q/QGFY663_files/img01.jpg">
            <a:extLst>
              <a:ext uri="{FF2B5EF4-FFF2-40B4-BE49-F238E27FC236}">
                <a16:creationId xmlns:a16="http://schemas.microsoft.com/office/drawing/2014/main" id="{EB9C8F03-B172-42DB-AA65-354E8F701B1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9687" y="1424285"/>
            <a:ext cx="7264856" cy="4903853"/>
          </a:xfrm>
          <a:prstGeom prst="rect">
            <a:avLst/>
          </a:prstGeom>
          <a:noFill/>
          <a:ln>
            <a:noFill/>
          </a:ln>
        </p:spPr>
      </p:pic>
      <p:sp>
        <p:nvSpPr>
          <p:cNvPr id="4" name="Rectangle 3">
            <a:extLst>
              <a:ext uri="{FF2B5EF4-FFF2-40B4-BE49-F238E27FC236}">
                <a16:creationId xmlns:a16="http://schemas.microsoft.com/office/drawing/2014/main" id="{A8C87283-9BB6-4111-900A-CBC1A30A6B1D}"/>
              </a:ext>
            </a:extLst>
          </p:cNvPr>
          <p:cNvSpPr/>
          <p:nvPr/>
        </p:nvSpPr>
        <p:spPr>
          <a:xfrm>
            <a:off x="7859453" y="1122188"/>
            <a:ext cx="3454792" cy="584775"/>
          </a:xfrm>
          <a:prstGeom prst="rect">
            <a:avLst/>
          </a:prstGeom>
        </p:spPr>
        <p:txBody>
          <a:bodyPr wrap="none">
            <a:spAutoFit/>
          </a:bodyPr>
          <a:lstStyle/>
          <a:p>
            <a:r>
              <a:rPr lang="en-GB" sz="3200" b="1" dirty="0">
                <a:solidFill>
                  <a:srgbClr val="FF0000"/>
                </a:solidFill>
                <a:latin typeface="Arial Black" panose="020B0A04020102020204" pitchFamily="34" charset="0"/>
              </a:rPr>
              <a:t>4 + 4 + 5 + 5 = </a:t>
            </a:r>
            <a:endParaRPr lang="en-GB" sz="3600" dirty="0">
              <a:solidFill>
                <a:srgbClr val="FF0000"/>
              </a:solidFill>
              <a:latin typeface="Arial Black" panose="020B0A04020102020204" pitchFamily="34" charset="0"/>
            </a:endParaRPr>
          </a:p>
        </p:txBody>
      </p:sp>
      <p:grpSp>
        <p:nvGrpSpPr>
          <p:cNvPr id="5" name="Group 4"/>
          <p:cNvGrpSpPr/>
          <p:nvPr/>
        </p:nvGrpSpPr>
        <p:grpSpPr>
          <a:xfrm>
            <a:off x="1102176" y="2048503"/>
            <a:ext cx="4175218" cy="1217605"/>
            <a:chOff x="2237591" y="2829261"/>
            <a:chExt cx="3444240" cy="877910"/>
          </a:xfrm>
        </p:grpSpPr>
        <p:cxnSp>
          <p:nvCxnSpPr>
            <p:cNvPr id="6" name="Straight Connector 5">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1109550" y="2048503"/>
            <a:ext cx="3575980" cy="1810828"/>
            <a:chOff x="2237591" y="2829261"/>
            <a:chExt cx="3444240" cy="877910"/>
          </a:xfrm>
        </p:grpSpPr>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EB18EE57-0527-4A7E-BAA2-08BD90949C23}"/>
              </a:ext>
            </a:extLst>
          </p:cNvPr>
          <p:cNvSpPr/>
          <p:nvPr/>
        </p:nvSpPr>
        <p:spPr>
          <a:xfrm>
            <a:off x="11103993" y="1122187"/>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18</a:t>
            </a:r>
            <a:endParaRPr lang="en-GB" sz="36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B5F548A8-2E04-4823-8821-A241A8B14DF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0295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1"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5E29CE1-E4F1-453B-AB3F-76FCAE90CA9A}"/>
              </a:ext>
            </a:extLst>
          </p:cNvPr>
          <p:cNvSpPr/>
          <p:nvPr/>
        </p:nvSpPr>
        <p:spPr>
          <a:xfrm>
            <a:off x="56123" y="58641"/>
            <a:ext cx="11271735"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some shapes on a centimetre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have the same area as shape A?</a:t>
            </a:r>
          </a:p>
        </p:txBody>
      </p:sp>
      <p:pic>
        <p:nvPicPr>
          <p:cNvPr id="3" name="Picture 2" descr="https://app.doublestruck.eu/content/K2_REAS/HTML/Q/QGFY649_files/img01.jpg">
            <a:extLst>
              <a:ext uri="{FF2B5EF4-FFF2-40B4-BE49-F238E27FC236}">
                <a16:creationId xmlns:a16="http://schemas.microsoft.com/office/drawing/2014/main" id="{83890A5C-38C3-458C-917D-714C3B427BA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9356" y="1291746"/>
            <a:ext cx="7934017" cy="5273481"/>
          </a:xfrm>
          <a:prstGeom prst="rect">
            <a:avLst/>
          </a:prstGeom>
          <a:noFill/>
          <a:ln>
            <a:noFill/>
          </a:ln>
        </p:spPr>
      </p:pic>
      <p:sp>
        <p:nvSpPr>
          <p:cNvPr id="4" name="Rectangle 3">
            <a:extLst>
              <a:ext uri="{FF2B5EF4-FFF2-40B4-BE49-F238E27FC236}">
                <a16:creationId xmlns:a16="http://schemas.microsoft.com/office/drawing/2014/main" id="{F1AAFF09-5198-46DF-956B-1CBC6FF956A8}"/>
              </a:ext>
            </a:extLst>
          </p:cNvPr>
          <p:cNvSpPr/>
          <p:nvPr/>
        </p:nvSpPr>
        <p:spPr>
          <a:xfrm>
            <a:off x="1530840" y="2455031"/>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5" name="Rectangle 4">
            <a:extLst>
              <a:ext uri="{FF2B5EF4-FFF2-40B4-BE49-F238E27FC236}">
                <a16:creationId xmlns:a16="http://schemas.microsoft.com/office/drawing/2014/main" id="{F1AAFF09-5198-46DF-956B-1CBC6FF956A8}"/>
              </a:ext>
            </a:extLst>
          </p:cNvPr>
          <p:cNvSpPr/>
          <p:nvPr/>
        </p:nvSpPr>
        <p:spPr>
          <a:xfrm>
            <a:off x="4962106" y="1939216"/>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6" name="Rectangle 5">
            <a:extLst>
              <a:ext uri="{FF2B5EF4-FFF2-40B4-BE49-F238E27FC236}">
                <a16:creationId xmlns:a16="http://schemas.microsoft.com/office/drawing/2014/main" id="{F1AAFF09-5198-46DF-956B-1CBC6FF956A8}"/>
              </a:ext>
            </a:extLst>
          </p:cNvPr>
          <p:cNvSpPr/>
          <p:nvPr/>
        </p:nvSpPr>
        <p:spPr>
          <a:xfrm>
            <a:off x="6638506" y="3220600"/>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7" name="Rectangle 6">
            <a:extLst>
              <a:ext uri="{FF2B5EF4-FFF2-40B4-BE49-F238E27FC236}">
                <a16:creationId xmlns:a16="http://schemas.microsoft.com/office/drawing/2014/main" id="{F1AAFF09-5198-46DF-956B-1CBC6FF956A8}"/>
              </a:ext>
            </a:extLst>
          </p:cNvPr>
          <p:cNvSpPr/>
          <p:nvPr/>
        </p:nvSpPr>
        <p:spPr>
          <a:xfrm>
            <a:off x="2570598" y="458047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3</a:t>
            </a:r>
            <a:endParaRPr lang="en-GB" sz="4400" dirty="0">
              <a:solidFill>
                <a:srgbClr val="FF0000"/>
              </a:solidFill>
            </a:endParaRPr>
          </a:p>
        </p:txBody>
      </p:sp>
      <p:sp>
        <p:nvSpPr>
          <p:cNvPr id="8" name="Rectangle 7">
            <a:extLst>
              <a:ext uri="{FF2B5EF4-FFF2-40B4-BE49-F238E27FC236}">
                <a16:creationId xmlns:a16="http://schemas.microsoft.com/office/drawing/2014/main" id="{F1AAFF09-5198-46DF-956B-1CBC6FF956A8}"/>
              </a:ext>
            </a:extLst>
          </p:cNvPr>
          <p:cNvSpPr/>
          <p:nvPr/>
        </p:nvSpPr>
        <p:spPr>
          <a:xfrm>
            <a:off x="5210732" y="458047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3</a:t>
            </a:r>
            <a:endParaRPr lang="en-GB" sz="4400" dirty="0">
              <a:solidFill>
                <a:srgbClr val="FF0000"/>
              </a:solidFill>
            </a:endParaRPr>
          </a:p>
        </p:txBody>
      </p:sp>
      <p:sp>
        <p:nvSpPr>
          <p:cNvPr id="9" name="Rectangle 8">
            <a:extLst>
              <a:ext uri="{FF2B5EF4-FFF2-40B4-BE49-F238E27FC236}">
                <a16:creationId xmlns:a16="http://schemas.microsoft.com/office/drawing/2014/main" id="{F1AAFF09-5198-46DF-956B-1CBC6FF956A8}"/>
              </a:ext>
            </a:extLst>
          </p:cNvPr>
          <p:cNvSpPr/>
          <p:nvPr/>
        </p:nvSpPr>
        <p:spPr>
          <a:xfrm>
            <a:off x="8725335" y="551084"/>
            <a:ext cx="2602523" cy="584775"/>
          </a:xfrm>
          <a:prstGeom prst="rect">
            <a:avLst/>
          </a:prstGeom>
        </p:spPr>
        <p:txBody>
          <a:bodyPr wrap="square">
            <a:spAutoFit/>
          </a:bodyPr>
          <a:lstStyle/>
          <a:p>
            <a:r>
              <a:rPr lang="en-GB" sz="3200" b="1" dirty="0">
                <a:solidFill>
                  <a:srgbClr val="FF0000"/>
                </a:solidFill>
                <a:latin typeface="Calibri" panose="020F0502020204030204" pitchFamily="34" charset="0"/>
              </a:rPr>
              <a:t>B and C</a:t>
            </a:r>
            <a:endParaRPr lang="en-GB" sz="3600" dirty="0">
              <a:solidFill>
                <a:srgbClr val="FF0000"/>
              </a:solidFill>
            </a:endParaRPr>
          </a:p>
        </p:txBody>
      </p:sp>
      <p:sp>
        <p:nvSpPr>
          <p:cNvPr id="12" name="Rectangle 11">
            <a:extLst>
              <a:ext uri="{FF2B5EF4-FFF2-40B4-BE49-F238E27FC236}">
                <a16:creationId xmlns:a16="http://schemas.microsoft.com/office/drawing/2014/main" id="{78CF0A90-99C2-4189-BCDA-490D5005D7B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1296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Luke buys 750 grams of apples.</a:t>
            </a:r>
          </a:p>
          <a:p>
            <a:r>
              <a:rPr lang="en-US" sz="3200" b="1" dirty="0"/>
              <a:t>Each apple weighs between 140 grams and 160 grams.</a:t>
            </a:r>
          </a:p>
          <a:p>
            <a:r>
              <a:rPr lang="en-US" sz="3200" b="1" dirty="0"/>
              <a:t>Circle the number of apples that Luke buys.</a:t>
            </a:r>
          </a:p>
          <a:p>
            <a:endParaRPr lang="en-US" sz="3200" b="1" dirty="0"/>
          </a:p>
          <a:p>
            <a:r>
              <a:rPr lang="en-US" sz="3200" dirty="0"/>
              <a:t>         4          5          6          7          8 </a:t>
            </a:r>
            <a:endParaRPr lang="en-US" sz="2800" dirty="0"/>
          </a:p>
        </p:txBody>
      </p:sp>
      <p:sp>
        <p:nvSpPr>
          <p:cNvPr id="4" name="TextBox 3">
            <a:extLst>
              <a:ext uri="{FF2B5EF4-FFF2-40B4-BE49-F238E27FC236}">
                <a16:creationId xmlns:a16="http://schemas.microsoft.com/office/drawing/2014/main" id="{A504CECA-9CBD-484C-B75B-1DE31D4D3629}"/>
              </a:ext>
            </a:extLst>
          </p:cNvPr>
          <p:cNvSpPr txBox="1"/>
          <p:nvPr/>
        </p:nvSpPr>
        <p:spPr>
          <a:xfrm>
            <a:off x="1451744" y="2909729"/>
            <a:ext cx="3632320" cy="584775"/>
          </a:xfrm>
          <a:prstGeom prst="rect">
            <a:avLst/>
          </a:prstGeom>
          <a:noFill/>
        </p:spPr>
        <p:txBody>
          <a:bodyPr wrap="square" rtlCol="0">
            <a:spAutoFit/>
          </a:bodyPr>
          <a:lstStyle/>
          <a:p>
            <a:r>
              <a:rPr lang="en-GB" sz="3200" b="1" dirty="0">
                <a:solidFill>
                  <a:srgbClr val="FF0000"/>
                </a:solidFill>
              </a:rPr>
              <a:t>1 apple = 150 grams</a:t>
            </a:r>
          </a:p>
        </p:txBody>
      </p:sp>
      <p:sp>
        <p:nvSpPr>
          <p:cNvPr id="5" name="TextBox 4">
            <a:extLst>
              <a:ext uri="{FF2B5EF4-FFF2-40B4-BE49-F238E27FC236}">
                <a16:creationId xmlns:a16="http://schemas.microsoft.com/office/drawing/2014/main" id="{80AE7609-27D2-4F82-9DFA-8C1A6D1D2860}"/>
              </a:ext>
            </a:extLst>
          </p:cNvPr>
          <p:cNvSpPr txBox="1"/>
          <p:nvPr/>
        </p:nvSpPr>
        <p:spPr>
          <a:xfrm>
            <a:off x="1305440" y="3489642"/>
            <a:ext cx="4217536" cy="584775"/>
          </a:xfrm>
          <a:prstGeom prst="rect">
            <a:avLst/>
          </a:prstGeom>
          <a:noFill/>
        </p:spPr>
        <p:txBody>
          <a:bodyPr wrap="square" rtlCol="0">
            <a:spAutoFit/>
          </a:bodyPr>
          <a:lstStyle/>
          <a:p>
            <a:r>
              <a:rPr lang="en-GB" sz="3200" b="1" dirty="0">
                <a:solidFill>
                  <a:srgbClr val="FF0000"/>
                </a:solidFill>
              </a:rPr>
              <a:t>2 apples = 300 grams</a:t>
            </a:r>
          </a:p>
        </p:txBody>
      </p:sp>
      <p:sp>
        <p:nvSpPr>
          <p:cNvPr id="6" name="TextBox 5">
            <a:extLst>
              <a:ext uri="{FF2B5EF4-FFF2-40B4-BE49-F238E27FC236}">
                <a16:creationId xmlns:a16="http://schemas.microsoft.com/office/drawing/2014/main" id="{887DF58D-1000-4801-945C-50094A6244E0}"/>
              </a:ext>
            </a:extLst>
          </p:cNvPr>
          <p:cNvSpPr txBox="1"/>
          <p:nvPr/>
        </p:nvSpPr>
        <p:spPr>
          <a:xfrm>
            <a:off x="1305440" y="4030193"/>
            <a:ext cx="4217536" cy="584775"/>
          </a:xfrm>
          <a:prstGeom prst="rect">
            <a:avLst/>
          </a:prstGeom>
          <a:noFill/>
        </p:spPr>
        <p:txBody>
          <a:bodyPr wrap="square" rtlCol="0">
            <a:spAutoFit/>
          </a:bodyPr>
          <a:lstStyle/>
          <a:p>
            <a:r>
              <a:rPr lang="en-GB" sz="3200" b="1" dirty="0">
                <a:solidFill>
                  <a:srgbClr val="FF0000"/>
                </a:solidFill>
              </a:rPr>
              <a:t>4 apples = 600 grams</a:t>
            </a:r>
          </a:p>
        </p:txBody>
      </p:sp>
      <p:sp>
        <p:nvSpPr>
          <p:cNvPr id="7" name="TextBox 6">
            <a:extLst>
              <a:ext uri="{FF2B5EF4-FFF2-40B4-BE49-F238E27FC236}">
                <a16:creationId xmlns:a16="http://schemas.microsoft.com/office/drawing/2014/main" id="{D09BCA4B-0A27-4E5D-8165-50D7E877F733}"/>
              </a:ext>
            </a:extLst>
          </p:cNvPr>
          <p:cNvSpPr txBox="1"/>
          <p:nvPr/>
        </p:nvSpPr>
        <p:spPr>
          <a:xfrm>
            <a:off x="1305440" y="4610106"/>
            <a:ext cx="4217536" cy="584775"/>
          </a:xfrm>
          <a:prstGeom prst="rect">
            <a:avLst/>
          </a:prstGeom>
          <a:noFill/>
        </p:spPr>
        <p:txBody>
          <a:bodyPr wrap="square" rtlCol="0">
            <a:spAutoFit/>
          </a:bodyPr>
          <a:lstStyle/>
          <a:p>
            <a:r>
              <a:rPr lang="en-GB" sz="3200" b="1" dirty="0">
                <a:solidFill>
                  <a:srgbClr val="FF0000"/>
                </a:solidFill>
              </a:rPr>
              <a:t>5 apples = 750 grams</a:t>
            </a:r>
          </a:p>
        </p:txBody>
      </p:sp>
      <p:sp>
        <p:nvSpPr>
          <p:cNvPr id="3" name="Oval 2">
            <a:extLst>
              <a:ext uri="{FF2B5EF4-FFF2-40B4-BE49-F238E27FC236}">
                <a16:creationId xmlns:a16="http://schemas.microsoft.com/office/drawing/2014/main" id="{B76AD736-D163-4D96-82C1-CF338EFD953A}"/>
              </a:ext>
            </a:extLst>
          </p:cNvPr>
          <p:cNvSpPr/>
          <p:nvPr/>
        </p:nvSpPr>
        <p:spPr>
          <a:xfrm>
            <a:off x="1810512" y="1901952"/>
            <a:ext cx="768096" cy="73916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1674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3" grpId="0" animBg="1"/>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FA83B7C1-842D-47B0-8FEB-B1056EC8B04F}"/>
              </a:ext>
            </a:extLst>
          </p:cNvPr>
          <p:cNvGrpSpPr/>
          <p:nvPr/>
        </p:nvGrpSpPr>
        <p:grpSpPr>
          <a:xfrm>
            <a:off x="0" y="-121230"/>
            <a:ext cx="12192000" cy="6858582"/>
            <a:chOff x="0" y="-19632"/>
            <a:chExt cx="12192000" cy="6858582"/>
          </a:xfrm>
        </p:grpSpPr>
        <p:cxnSp>
          <p:nvCxnSpPr>
            <p:cNvPr id="28" name="Straight Connector 27">
              <a:extLst>
                <a:ext uri="{FF2B5EF4-FFF2-40B4-BE49-F238E27FC236}">
                  <a16:creationId xmlns:a16="http://schemas.microsoft.com/office/drawing/2014/main" id="{111BFA00-D1BC-43B0-968B-6056752A0520}"/>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6A68453-F561-451C-89B8-2EC2DDE3C7E7}"/>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B4CF356D-003D-43A5-9C8E-6AF3E4BB58FD}"/>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EDCB337-F7E9-490B-944E-CB474CEAAC9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BDA141C-1468-45EF-B7D3-B557CC757846}"/>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8F6153-0C72-4624-9E39-6506502DFC18}"/>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7405149-4F85-4E23-9B6A-CF487B2906AC}"/>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E3252124-A599-46FC-A439-85194970BD5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08B6F14-A35D-4FEF-A4D6-755AB31B467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098EEE5-2133-4770-961D-A89171D75D18}"/>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CE1EA73-8464-42E5-BCB2-F94F2F933D9D}"/>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8596A8E-DCD4-4E1F-B92A-364C3CDF4C3A}"/>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E99C720A-CA2E-4586-9546-1CEF5E8453F2}"/>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7EAD938-F4FC-43A8-8618-A845EA2A8293}"/>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053513-9249-408E-A5CF-E6022A894EA9}"/>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D21013E-7EC6-49CD-98D5-FBA58C14DBF8}"/>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39905FA-AB78-47B9-93E5-39F8338550B4}"/>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DDD8D49-E9CA-481C-A480-9DFA2C45ADC0}"/>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096C67-2D1B-4A38-A92B-54A09EA2355C}"/>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441F61B-EF4E-4683-9E7E-DECF1B21C0E0}"/>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F607E09-1931-40B5-85A5-0FA38F6048AE}"/>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CD74DF5-AFA7-4E6F-B0A7-1ACD0084956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7118A91C-F0C5-459D-A58D-C874461AD1A3}"/>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51FB38A-DA76-413B-9EEB-6D5106B1066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E15EDBB-249D-4E99-8368-83218C42F2D8}"/>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F2280920-99DC-4579-BB2E-B3FA3F31D0F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7118D5BA-9724-40E7-BC28-90EF789A3202}"/>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8B209128-4985-49BD-8548-7144449DBBE2}"/>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F2C2430-9E1D-4276-8A44-E47D670E5D9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BD59C9E-AF67-475E-A4D9-6919CAF55E3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2176140-D561-4651-8815-549E3F1D8970}"/>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08C2E21-2A0C-4DC4-AA62-609F6CA6D0D2}"/>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6217AAA9-6415-48F2-AC80-E84E63C33158}"/>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0CCD3F8-C247-4751-9E2B-D4095572C731}"/>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E87058E8-BC81-4A7F-B7E8-B87C9846D49E}"/>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BFF9A1C2-E4C5-40D4-A902-151B3C8881BC}"/>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9BAC2F87-26CD-46B3-A033-B425C5C0B7C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0400D58-FEB6-4D44-B843-9CC42A440C3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15CF9C1-452E-4892-8F4D-382403D78CA2}"/>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A26160A-5CDB-4CD8-87F8-FC9CFD618C9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678DE921-88F6-45F1-AB36-FC0A528A959E}"/>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F4E896B-B747-480F-AE01-EBDF972E640B}"/>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A11601D7-594B-43E9-BB85-B93A52767C3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E7558CF0-F72D-40FE-9FA5-9F54428CF264}"/>
              </a:ext>
            </a:extLst>
          </p:cNvPr>
          <p:cNvSpPr/>
          <p:nvPr/>
        </p:nvSpPr>
        <p:spPr>
          <a:xfrm>
            <a:off x="56123" y="50000"/>
            <a:ext cx="12079318" cy="1569660"/>
          </a:xfrm>
          <a:prstGeom prst="rect">
            <a:avLst/>
          </a:prstGeom>
          <a:solidFill>
            <a:schemeClr val="bg1"/>
          </a:solidFill>
        </p:spPr>
        <p:txBody>
          <a:bodyPr wrap="square">
            <a:spAutoFit/>
          </a:bodyPr>
          <a:lstStyle/>
          <a:p>
            <a:r>
              <a:rPr lang="en-US" sz="3200" b="1" dirty="0"/>
              <a:t>Chen is cooking some pasta.</a:t>
            </a:r>
          </a:p>
          <a:p>
            <a:r>
              <a:rPr lang="en-US" sz="3200" b="1" dirty="0"/>
              <a:t>The recipe says he needs 350 grams of pasta for 4 people.</a:t>
            </a:r>
          </a:p>
          <a:p>
            <a:r>
              <a:rPr lang="en-US" sz="3200" b="1" dirty="0"/>
              <a:t>How many </a:t>
            </a:r>
            <a:r>
              <a:rPr lang="en-US" sz="3200" b="1" u="sng" dirty="0"/>
              <a:t>kilograms</a:t>
            </a:r>
            <a:r>
              <a:rPr lang="en-US" sz="3200" b="1" dirty="0"/>
              <a:t> of pasta does he need for </a:t>
            </a:r>
            <a:r>
              <a:rPr lang="en-US" sz="3200" b="1" u="sng" dirty="0"/>
              <a:t>12</a:t>
            </a:r>
            <a:r>
              <a:rPr lang="en-US" sz="3200" b="1" dirty="0"/>
              <a:t> people?</a:t>
            </a:r>
          </a:p>
        </p:txBody>
      </p:sp>
      <p:sp>
        <p:nvSpPr>
          <p:cNvPr id="4" name="TextBox 3">
            <a:extLst>
              <a:ext uri="{FF2B5EF4-FFF2-40B4-BE49-F238E27FC236}">
                <a16:creationId xmlns:a16="http://schemas.microsoft.com/office/drawing/2014/main" id="{2725DFED-42FE-494D-AC4A-8F0204233787}"/>
              </a:ext>
            </a:extLst>
          </p:cNvPr>
          <p:cNvSpPr txBox="1"/>
          <p:nvPr/>
        </p:nvSpPr>
        <p:spPr>
          <a:xfrm>
            <a:off x="909587" y="1770816"/>
            <a:ext cx="4019070" cy="584775"/>
          </a:xfrm>
          <a:prstGeom prst="rect">
            <a:avLst/>
          </a:prstGeom>
          <a:noFill/>
        </p:spPr>
        <p:txBody>
          <a:bodyPr wrap="square" rtlCol="0">
            <a:spAutoFit/>
          </a:bodyPr>
          <a:lstStyle/>
          <a:p>
            <a:r>
              <a:rPr lang="en-GB" sz="3200" b="1" dirty="0">
                <a:solidFill>
                  <a:srgbClr val="FF0000"/>
                </a:solidFill>
              </a:rPr>
              <a:t>350 grams = 4 people</a:t>
            </a:r>
          </a:p>
        </p:txBody>
      </p:sp>
      <p:sp>
        <p:nvSpPr>
          <p:cNvPr id="5" name="TextBox 4">
            <a:extLst>
              <a:ext uri="{FF2B5EF4-FFF2-40B4-BE49-F238E27FC236}">
                <a16:creationId xmlns:a16="http://schemas.microsoft.com/office/drawing/2014/main" id="{00C08EE3-CBA6-4CAE-B6CE-1F7FCCF367E6}"/>
              </a:ext>
            </a:extLst>
          </p:cNvPr>
          <p:cNvSpPr txBox="1"/>
          <p:nvPr/>
        </p:nvSpPr>
        <p:spPr>
          <a:xfrm>
            <a:off x="3101930" y="2676865"/>
            <a:ext cx="2281711" cy="584775"/>
          </a:xfrm>
          <a:prstGeom prst="rect">
            <a:avLst/>
          </a:prstGeom>
          <a:noFill/>
        </p:spPr>
        <p:txBody>
          <a:bodyPr wrap="square" rtlCol="0">
            <a:spAutoFit/>
          </a:bodyPr>
          <a:lstStyle/>
          <a:p>
            <a:r>
              <a:rPr lang="en-GB" sz="3200" b="1" dirty="0">
                <a:solidFill>
                  <a:srgbClr val="FF0000"/>
                </a:solidFill>
              </a:rPr>
              <a:t>12 people</a:t>
            </a:r>
          </a:p>
        </p:txBody>
      </p:sp>
      <p:cxnSp>
        <p:nvCxnSpPr>
          <p:cNvPr id="6" name="Straight Arrow Connector 5">
            <a:extLst>
              <a:ext uri="{FF2B5EF4-FFF2-40B4-BE49-F238E27FC236}">
                <a16:creationId xmlns:a16="http://schemas.microsoft.com/office/drawing/2014/main" id="{0F0F1514-D874-491D-9F0C-360E6EC21740}"/>
              </a:ext>
            </a:extLst>
          </p:cNvPr>
          <p:cNvCxnSpPr/>
          <p:nvPr/>
        </p:nvCxnSpPr>
        <p:spPr>
          <a:xfrm>
            <a:off x="3275528" y="23538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AB88A95D-523A-4347-86B9-4A46A5415D0E}"/>
              </a:ext>
            </a:extLst>
          </p:cNvPr>
          <p:cNvSpPr/>
          <p:nvPr/>
        </p:nvSpPr>
        <p:spPr>
          <a:xfrm>
            <a:off x="3359402" y="22607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TextBox 7">
            <a:extLst>
              <a:ext uri="{FF2B5EF4-FFF2-40B4-BE49-F238E27FC236}">
                <a16:creationId xmlns:a16="http://schemas.microsoft.com/office/drawing/2014/main" id="{9C5D1C85-9DB1-4B54-A9DD-0DD77AFE5DFA}"/>
              </a:ext>
            </a:extLst>
          </p:cNvPr>
          <p:cNvSpPr txBox="1"/>
          <p:nvPr/>
        </p:nvSpPr>
        <p:spPr>
          <a:xfrm>
            <a:off x="703402" y="2667256"/>
            <a:ext cx="2785765" cy="584775"/>
          </a:xfrm>
          <a:prstGeom prst="rect">
            <a:avLst/>
          </a:prstGeom>
          <a:noFill/>
        </p:spPr>
        <p:txBody>
          <a:bodyPr wrap="square" rtlCol="0">
            <a:spAutoFit/>
          </a:bodyPr>
          <a:lstStyle/>
          <a:p>
            <a:r>
              <a:rPr lang="en-GB" sz="3200" b="1" dirty="0">
                <a:solidFill>
                  <a:srgbClr val="FF0000"/>
                </a:solidFill>
              </a:rPr>
              <a:t>1050 grams = </a:t>
            </a:r>
          </a:p>
        </p:txBody>
      </p:sp>
      <p:sp>
        <p:nvSpPr>
          <p:cNvPr id="13" name="TextBox 12">
            <a:extLst>
              <a:ext uri="{FF2B5EF4-FFF2-40B4-BE49-F238E27FC236}">
                <a16:creationId xmlns:a16="http://schemas.microsoft.com/office/drawing/2014/main" id="{21AA621E-9DA7-42EB-9619-DC1099CFFA82}"/>
              </a:ext>
            </a:extLst>
          </p:cNvPr>
          <p:cNvSpPr txBox="1"/>
          <p:nvPr/>
        </p:nvSpPr>
        <p:spPr>
          <a:xfrm>
            <a:off x="5827193" y="2176040"/>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3 5 0</a:t>
            </a:r>
          </a:p>
        </p:txBody>
      </p:sp>
      <p:sp>
        <p:nvSpPr>
          <p:cNvPr id="14" name="TextBox 13">
            <a:extLst>
              <a:ext uri="{FF2B5EF4-FFF2-40B4-BE49-F238E27FC236}">
                <a16:creationId xmlns:a16="http://schemas.microsoft.com/office/drawing/2014/main" id="{BC352109-D74F-4700-97C0-990525D83FE7}"/>
              </a:ext>
            </a:extLst>
          </p:cNvPr>
          <p:cNvSpPr txBox="1"/>
          <p:nvPr/>
        </p:nvSpPr>
        <p:spPr>
          <a:xfrm>
            <a:off x="5363929" y="262316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6" name="Straight Connector 15">
            <a:extLst>
              <a:ext uri="{FF2B5EF4-FFF2-40B4-BE49-F238E27FC236}">
                <a16:creationId xmlns:a16="http://schemas.microsoft.com/office/drawing/2014/main" id="{8D0FD470-7343-4DC2-AD0B-DDE8DEDFB76E}"/>
              </a:ext>
            </a:extLst>
          </p:cNvPr>
          <p:cNvCxnSpPr>
            <a:cxnSpLocks/>
          </p:cNvCxnSpPr>
          <p:nvPr/>
        </p:nvCxnSpPr>
        <p:spPr>
          <a:xfrm>
            <a:off x="5362155" y="3164831"/>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7858C14-E378-4AF8-9BB3-C914DB0381AF}"/>
              </a:ext>
            </a:extLst>
          </p:cNvPr>
          <p:cNvCxnSpPr>
            <a:cxnSpLocks/>
          </p:cNvCxnSpPr>
          <p:nvPr/>
        </p:nvCxnSpPr>
        <p:spPr>
          <a:xfrm>
            <a:off x="5363929" y="3603609"/>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27F02CA-21C1-4A41-AE6D-C5DE7DA36708}"/>
              </a:ext>
            </a:extLst>
          </p:cNvPr>
          <p:cNvSpPr txBox="1"/>
          <p:nvPr/>
        </p:nvSpPr>
        <p:spPr>
          <a:xfrm>
            <a:off x="6706550" y="30938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9" name="TextBox 18">
            <a:extLst>
              <a:ext uri="{FF2B5EF4-FFF2-40B4-BE49-F238E27FC236}">
                <a16:creationId xmlns:a16="http://schemas.microsoft.com/office/drawing/2014/main" id="{3D5A226B-0034-49FF-9EB0-C2018140D197}"/>
              </a:ext>
            </a:extLst>
          </p:cNvPr>
          <p:cNvSpPr txBox="1"/>
          <p:nvPr/>
        </p:nvSpPr>
        <p:spPr>
          <a:xfrm>
            <a:off x="5865099" y="1898121"/>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A60B4A41-E498-4958-9D15-7F87EDA05E42}"/>
              </a:ext>
            </a:extLst>
          </p:cNvPr>
          <p:cNvSpPr txBox="1"/>
          <p:nvPr/>
        </p:nvSpPr>
        <p:spPr>
          <a:xfrm>
            <a:off x="6250775" y="30918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07CE5D4B-D688-46D1-ABC5-05A97F1B907D}"/>
              </a:ext>
            </a:extLst>
          </p:cNvPr>
          <p:cNvSpPr txBox="1"/>
          <p:nvPr/>
        </p:nvSpPr>
        <p:spPr>
          <a:xfrm>
            <a:off x="5377895" y="3093804"/>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3" name="Rectangle 22">
            <a:extLst>
              <a:ext uri="{FF2B5EF4-FFF2-40B4-BE49-F238E27FC236}">
                <a16:creationId xmlns:a16="http://schemas.microsoft.com/office/drawing/2014/main" id="{2C0E514F-95EE-410D-AF8B-EF182C404243}"/>
              </a:ext>
            </a:extLst>
          </p:cNvPr>
          <p:cNvSpPr/>
          <p:nvPr/>
        </p:nvSpPr>
        <p:spPr>
          <a:xfrm>
            <a:off x="10003748" y="1031677"/>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1.05 kg</a:t>
            </a:r>
          </a:p>
        </p:txBody>
      </p:sp>
      <p:sp>
        <p:nvSpPr>
          <p:cNvPr id="25" name="TextBox 24">
            <a:extLst>
              <a:ext uri="{FF2B5EF4-FFF2-40B4-BE49-F238E27FC236}">
                <a16:creationId xmlns:a16="http://schemas.microsoft.com/office/drawing/2014/main" id="{39727E86-30D6-4A29-8F78-A1F71F7297B7}"/>
              </a:ext>
            </a:extLst>
          </p:cNvPr>
          <p:cNvSpPr txBox="1"/>
          <p:nvPr/>
        </p:nvSpPr>
        <p:spPr>
          <a:xfrm>
            <a:off x="908824" y="3987213"/>
            <a:ext cx="46645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 0 ÷ 1 0 0 0 = </a:t>
            </a:r>
          </a:p>
        </p:txBody>
      </p:sp>
      <p:sp>
        <p:nvSpPr>
          <p:cNvPr id="26" name="TextBox 25">
            <a:extLst>
              <a:ext uri="{FF2B5EF4-FFF2-40B4-BE49-F238E27FC236}">
                <a16:creationId xmlns:a16="http://schemas.microsoft.com/office/drawing/2014/main" id="{7AD08E43-7A8D-4C57-A6A3-3E72034D523A}"/>
              </a:ext>
            </a:extLst>
          </p:cNvPr>
          <p:cNvSpPr txBox="1"/>
          <p:nvPr/>
        </p:nvSpPr>
        <p:spPr>
          <a:xfrm>
            <a:off x="2533499" y="3997087"/>
            <a:ext cx="5682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TextBox 71">
            <a:extLst>
              <a:ext uri="{FF2B5EF4-FFF2-40B4-BE49-F238E27FC236}">
                <a16:creationId xmlns:a16="http://schemas.microsoft.com/office/drawing/2014/main" id="{02854060-16AF-459A-B339-D3F7C9FA5BF5}"/>
              </a:ext>
            </a:extLst>
          </p:cNvPr>
          <p:cNvSpPr txBox="1"/>
          <p:nvPr/>
        </p:nvSpPr>
        <p:spPr>
          <a:xfrm>
            <a:off x="6698567" y="263660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3" name="TextBox 72">
            <a:extLst>
              <a:ext uri="{FF2B5EF4-FFF2-40B4-BE49-F238E27FC236}">
                <a16:creationId xmlns:a16="http://schemas.microsoft.com/office/drawing/2014/main" id="{919D9107-FD2A-4371-9909-318BDB352628}"/>
              </a:ext>
            </a:extLst>
          </p:cNvPr>
          <p:cNvSpPr txBox="1"/>
          <p:nvPr/>
        </p:nvSpPr>
        <p:spPr>
          <a:xfrm>
            <a:off x="2533499" y="4429489"/>
            <a:ext cx="5682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4" name="TextBox 73">
            <a:extLst>
              <a:ext uri="{FF2B5EF4-FFF2-40B4-BE49-F238E27FC236}">
                <a16:creationId xmlns:a16="http://schemas.microsoft.com/office/drawing/2014/main" id="{5BBDC1E9-45F4-4AA5-AA5F-4B2A826F4F5E}"/>
              </a:ext>
            </a:extLst>
          </p:cNvPr>
          <p:cNvSpPr txBox="1"/>
          <p:nvPr/>
        </p:nvSpPr>
        <p:spPr>
          <a:xfrm>
            <a:off x="3573160" y="4427918"/>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75" name="TextBox 74">
            <a:extLst>
              <a:ext uri="{FF2B5EF4-FFF2-40B4-BE49-F238E27FC236}">
                <a16:creationId xmlns:a16="http://schemas.microsoft.com/office/drawing/2014/main" id="{04290DDD-4E01-4A5A-9D48-9C4251F752EB}"/>
              </a:ext>
            </a:extLst>
          </p:cNvPr>
          <p:cNvSpPr txBox="1"/>
          <p:nvPr/>
        </p:nvSpPr>
        <p:spPr>
          <a:xfrm>
            <a:off x="3137782" y="442497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6" name="TextBox 75">
            <a:extLst>
              <a:ext uri="{FF2B5EF4-FFF2-40B4-BE49-F238E27FC236}">
                <a16:creationId xmlns:a16="http://schemas.microsoft.com/office/drawing/2014/main" id="{AFCFC840-0A1A-4F87-867A-3A2D6DB049C6}"/>
              </a:ext>
            </a:extLst>
          </p:cNvPr>
          <p:cNvSpPr txBox="1"/>
          <p:nvPr/>
        </p:nvSpPr>
        <p:spPr>
          <a:xfrm>
            <a:off x="2706861" y="443274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77" name="TextBox 76">
            <a:extLst>
              <a:ext uri="{FF2B5EF4-FFF2-40B4-BE49-F238E27FC236}">
                <a16:creationId xmlns:a16="http://schemas.microsoft.com/office/drawing/2014/main" id="{C9FB6AAE-D40A-4D41-A794-5B7DE61C418D}"/>
              </a:ext>
            </a:extLst>
          </p:cNvPr>
          <p:cNvSpPr txBox="1"/>
          <p:nvPr/>
        </p:nvSpPr>
        <p:spPr>
          <a:xfrm>
            <a:off x="2230963" y="442497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8" name="TextBox 77">
            <a:extLst>
              <a:ext uri="{FF2B5EF4-FFF2-40B4-BE49-F238E27FC236}">
                <a16:creationId xmlns:a16="http://schemas.microsoft.com/office/drawing/2014/main" id="{564EEBEE-26A7-4113-A696-F26FB55FBB8E}"/>
              </a:ext>
            </a:extLst>
          </p:cNvPr>
          <p:cNvSpPr txBox="1"/>
          <p:nvPr/>
        </p:nvSpPr>
        <p:spPr>
          <a:xfrm>
            <a:off x="5362155" y="3977339"/>
            <a:ext cx="220666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1.0 5</a:t>
            </a:r>
          </a:p>
        </p:txBody>
      </p:sp>
    </p:spTree>
    <p:extLst>
      <p:ext uri="{BB962C8B-B14F-4D97-AF65-F5344CB8AC3E}">
        <p14:creationId xmlns:p14="http://schemas.microsoft.com/office/powerpoint/2010/main" val="1339724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2"/>
                                        </p:tgtEl>
                                        <p:attrNameLst>
                                          <p:attrName>style.visibility</p:attrName>
                                        </p:attrNameLst>
                                      </p:cBhvr>
                                      <p:to>
                                        <p:strVal val="visible"/>
                                      </p:to>
                                    </p:set>
                                    <p:animEffect transition="in" filter="fade">
                                      <p:cBhvr>
                                        <p:cTn id="37" dur="500"/>
                                        <p:tgtEl>
                                          <p:spTgt spid="7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8"/>
                                        </p:tgtEl>
                                        <p:attrNameLst>
                                          <p:attrName>style.visibility</p:attrName>
                                        </p:attrNameLst>
                                      </p:cBhvr>
                                      <p:to>
                                        <p:strVal val="visible"/>
                                      </p:to>
                                    </p:set>
                                    <p:animEffect transition="in" filter="fade">
                                      <p:cBhvr>
                                        <p:cTn id="62" dur="500"/>
                                        <p:tgtEl>
                                          <p:spTgt spid="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73"/>
                                        </p:tgtEl>
                                        <p:attrNameLst>
                                          <p:attrName>style.visibility</p:attrName>
                                        </p:attrNameLst>
                                      </p:cBhvr>
                                      <p:to>
                                        <p:strVal val="visible"/>
                                      </p:to>
                                    </p:set>
                                    <p:animEffect transition="in" filter="fade">
                                      <p:cBhvr>
                                        <p:cTn id="77" dur="500"/>
                                        <p:tgtEl>
                                          <p:spTgt spid="7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74"/>
                                        </p:tgtEl>
                                        <p:attrNameLst>
                                          <p:attrName>style.visibility</p:attrName>
                                        </p:attrNameLst>
                                      </p:cBhvr>
                                      <p:to>
                                        <p:strVal val="visible"/>
                                      </p:to>
                                    </p:set>
                                    <p:animEffect transition="in" filter="fade">
                                      <p:cBhvr>
                                        <p:cTn id="82" dur="500"/>
                                        <p:tgtEl>
                                          <p:spTgt spid="7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75"/>
                                        </p:tgtEl>
                                        <p:attrNameLst>
                                          <p:attrName>style.visibility</p:attrName>
                                        </p:attrNameLst>
                                      </p:cBhvr>
                                      <p:to>
                                        <p:strVal val="visible"/>
                                      </p:to>
                                    </p:set>
                                    <p:animEffect transition="in" filter="fade">
                                      <p:cBhvr>
                                        <p:cTn id="87" dur="500"/>
                                        <p:tgtEl>
                                          <p:spTgt spid="7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76"/>
                                        </p:tgtEl>
                                        <p:attrNameLst>
                                          <p:attrName>style.visibility</p:attrName>
                                        </p:attrNameLst>
                                      </p:cBhvr>
                                      <p:to>
                                        <p:strVal val="visible"/>
                                      </p:to>
                                    </p:set>
                                    <p:animEffect transition="in" filter="fade">
                                      <p:cBhvr>
                                        <p:cTn id="92" dur="500"/>
                                        <p:tgtEl>
                                          <p:spTgt spid="7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7"/>
                                        </p:tgtEl>
                                        <p:attrNameLst>
                                          <p:attrName>style.visibility</p:attrName>
                                        </p:attrNameLst>
                                      </p:cBhvr>
                                      <p:to>
                                        <p:strVal val="visible"/>
                                      </p:to>
                                    </p:set>
                                    <p:animEffect transition="in" filter="fade">
                                      <p:cBhvr>
                                        <p:cTn id="97" dur="500"/>
                                        <p:tgtEl>
                                          <p:spTgt spid="7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74"/>
                                        </p:tgtEl>
                                      </p:cBhvr>
                                    </p:animEffect>
                                    <p:set>
                                      <p:cBhvr>
                                        <p:cTn id="102" dur="1" fill="hold">
                                          <p:stCondLst>
                                            <p:cond delay="499"/>
                                          </p:stCondLst>
                                        </p:cTn>
                                        <p:tgtEl>
                                          <p:spTgt spid="74"/>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78"/>
                                        </p:tgtEl>
                                        <p:attrNameLst>
                                          <p:attrName>style.visibility</p:attrName>
                                        </p:attrNameLst>
                                      </p:cBhvr>
                                      <p:to>
                                        <p:strVal val="visible"/>
                                      </p:to>
                                    </p:set>
                                    <p:animEffect transition="in" filter="fade">
                                      <p:cBhvr>
                                        <p:cTn id="107" dur="500"/>
                                        <p:tgtEl>
                                          <p:spTgt spid="7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3"/>
                                        </p:tgtEl>
                                        <p:attrNameLst>
                                          <p:attrName>style.visibility</p:attrName>
                                        </p:attrNameLst>
                                      </p:cBhvr>
                                      <p:to>
                                        <p:strVal val="visible"/>
                                      </p:to>
                                    </p:set>
                                    <p:animEffect transition="in" filter="fade">
                                      <p:cBhvr>
                                        <p:cTn id="1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13" grpId="0"/>
      <p:bldP spid="14" grpId="0"/>
      <p:bldP spid="18" grpId="0"/>
      <p:bldP spid="19" grpId="0"/>
      <p:bldP spid="20" grpId="0"/>
      <p:bldP spid="21" grpId="0"/>
      <p:bldP spid="23" grpId="0"/>
      <p:bldP spid="25" grpId="0"/>
      <p:bldP spid="26" grpId="0"/>
      <p:bldP spid="72" grpId="0"/>
      <p:bldP spid="73" grpId="0"/>
      <p:bldP spid="74" grpId="0"/>
      <p:bldP spid="74" grpId="1"/>
      <p:bldP spid="75" grpId="0"/>
      <p:bldP spid="76" grpId="0"/>
      <p:bldP spid="77" grpId="0"/>
      <p:bldP spid="78" grpId="0"/>
    </p:bld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8F19E9A9-B5D0-4F64-B650-F38A8CCF28EB}"/>
              </a:ext>
            </a:extLst>
          </p:cNvPr>
          <p:cNvSpPr/>
          <p:nvPr/>
        </p:nvSpPr>
        <p:spPr>
          <a:xfrm>
            <a:off x="56123" y="50000"/>
            <a:ext cx="11676531" cy="584775"/>
          </a:xfrm>
          <a:prstGeom prst="rect">
            <a:avLst/>
          </a:prstGeom>
        </p:spPr>
        <p:txBody>
          <a:bodyPr wrap="square">
            <a:spAutoFit/>
          </a:bodyPr>
          <a:lstStyle/>
          <a:p>
            <a:r>
              <a:rPr lang="en-US" sz="3200" b="1" dirty="0"/>
              <a:t>Zak draws this shape on a grid. </a:t>
            </a:r>
          </a:p>
        </p:txBody>
      </p:sp>
      <p:sp>
        <p:nvSpPr>
          <p:cNvPr id="5" name="Rectangle 4">
            <a:extLst>
              <a:ext uri="{FF2B5EF4-FFF2-40B4-BE49-F238E27FC236}">
                <a16:creationId xmlns:a16="http://schemas.microsoft.com/office/drawing/2014/main" id="{AAA9651F-20FF-4A2D-A4DC-4DFCFBC6FD12}"/>
              </a:ext>
            </a:extLst>
          </p:cNvPr>
          <p:cNvSpPr/>
          <p:nvPr/>
        </p:nvSpPr>
        <p:spPr>
          <a:xfrm>
            <a:off x="56123" y="2277829"/>
            <a:ext cx="11676531" cy="584775"/>
          </a:xfrm>
          <a:prstGeom prst="rect">
            <a:avLst/>
          </a:prstGeom>
        </p:spPr>
        <p:txBody>
          <a:bodyPr wrap="square">
            <a:spAutoFit/>
          </a:bodyPr>
          <a:lstStyle/>
          <a:p>
            <a:r>
              <a:rPr lang="en-US" sz="3200" b="1" dirty="0"/>
              <a:t>Lauren starts to draw an identical shape on the grid below. </a:t>
            </a:r>
          </a:p>
        </p:txBody>
      </p:sp>
      <p:sp>
        <p:nvSpPr>
          <p:cNvPr id="6" name="Rectangle 5">
            <a:extLst>
              <a:ext uri="{FF2B5EF4-FFF2-40B4-BE49-F238E27FC236}">
                <a16:creationId xmlns:a16="http://schemas.microsoft.com/office/drawing/2014/main" id="{FBAE5090-EAF0-4A82-9C7F-2D94E3ACA539}"/>
              </a:ext>
            </a:extLst>
          </p:cNvPr>
          <p:cNvSpPr/>
          <p:nvPr/>
        </p:nvSpPr>
        <p:spPr>
          <a:xfrm>
            <a:off x="56123" y="5838074"/>
            <a:ext cx="11676531" cy="584775"/>
          </a:xfrm>
          <a:prstGeom prst="rect">
            <a:avLst/>
          </a:prstGeom>
        </p:spPr>
        <p:txBody>
          <a:bodyPr wrap="square">
            <a:spAutoFit/>
          </a:bodyPr>
          <a:lstStyle/>
          <a:p>
            <a:r>
              <a:rPr lang="en-US" sz="3200" b="1" dirty="0"/>
              <a:t>Write the coordinates of the missing point. </a:t>
            </a:r>
          </a:p>
        </p:txBody>
      </p:sp>
      <p:pic>
        <p:nvPicPr>
          <p:cNvPr id="2" name="Picture 1">
            <a:extLst>
              <a:ext uri="{FF2B5EF4-FFF2-40B4-BE49-F238E27FC236}">
                <a16:creationId xmlns:a16="http://schemas.microsoft.com/office/drawing/2014/main" id="{B48A7732-BE8C-4BA6-A358-62565651DB4B}"/>
              </a:ext>
            </a:extLst>
          </p:cNvPr>
          <p:cNvPicPr>
            <a:picLocks noChangeAspect="1"/>
          </p:cNvPicPr>
          <p:nvPr/>
        </p:nvPicPr>
        <p:blipFill>
          <a:blip r:embed="rId3"/>
          <a:stretch>
            <a:fillRect/>
          </a:stretch>
        </p:blipFill>
        <p:spPr>
          <a:xfrm>
            <a:off x="5330357" y="154338"/>
            <a:ext cx="2626288" cy="2221465"/>
          </a:xfrm>
          <a:prstGeom prst="rect">
            <a:avLst/>
          </a:prstGeom>
        </p:spPr>
      </p:pic>
      <p:pic>
        <p:nvPicPr>
          <p:cNvPr id="7" name="Picture 6">
            <a:extLst>
              <a:ext uri="{FF2B5EF4-FFF2-40B4-BE49-F238E27FC236}">
                <a16:creationId xmlns:a16="http://schemas.microsoft.com/office/drawing/2014/main" id="{86EA8563-DE13-47E2-A228-A95F0030422C}"/>
              </a:ext>
            </a:extLst>
          </p:cNvPr>
          <p:cNvPicPr>
            <a:picLocks noChangeAspect="1"/>
          </p:cNvPicPr>
          <p:nvPr/>
        </p:nvPicPr>
        <p:blipFill>
          <a:blip r:embed="rId4"/>
          <a:stretch>
            <a:fillRect/>
          </a:stretch>
        </p:blipFill>
        <p:spPr>
          <a:xfrm>
            <a:off x="5016619" y="2810299"/>
            <a:ext cx="3253764" cy="2929906"/>
          </a:xfrm>
          <a:prstGeom prst="rect">
            <a:avLst/>
          </a:prstGeom>
        </p:spPr>
      </p:pic>
      <p:pic>
        <p:nvPicPr>
          <p:cNvPr id="8" name="Picture 7">
            <a:extLst>
              <a:ext uri="{FF2B5EF4-FFF2-40B4-BE49-F238E27FC236}">
                <a16:creationId xmlns:a16="http://schemas.microsoft.com/office/drawing/2014/main" id="{024AD271-C459-4042-96F7-5DA83721C13D}"/>
              </a:ext>
            </a:extLst>
          </p:cNvPr>
          <p:cNvPicPr>
            <a:picLocks noChangeAspect="1"/>
          </p:cNvPicPr>
          <p:nvPr/>
        </p:nvPicPr>
        <p:blipFill>
          <a:blip r:embed="rId5"/>
          <a:stretch>
            <a:fillRect/>
          </a:stretch>
        </p:blipFill>
        <p:spPr>
          <a:xfrm>
            <a:off x="7432985" y="5842083"/>
            <a:ext cx="2202334" cy="828988"/>
          </a:xfrm>
          <a:prstGeom prst="rect">
            <a:avLst/>
          </a:prstGeom>
        </p:spPr>
      </p:pic>
      <p:cxnSp>
        <p:nvCxnSpPr>
          <p:cNvPr id="9" name="Straight Connector 8">
            <a:extLst>
              <a:ext uri="{FF2B5EF4-FFF2-40B4-BE49-F238E27FC236}">
                <a16:creationId xmlns:a16="http://schemas.microsoft.com/office/drawing/2014/main" id="{2C76BDF8-5FD3-4644-B520-BB43795B6CD3}"/>
              </a:ext>
            </a:extLst>
          </p:cNvPr>
          <p:cNvCxnSpPr>
            <a:cxnSpLocks/>
          </p:cNvCxnSpPr>
          <p:nvPr/>
        </p:nvCxnSpPr>
        <p:spPr>
          <a:xfrm flipH="1" flipV="1">
            <a:off x="6461761" y="3901441"/>
            <a:ext cx="1142999" cy="3738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3F214EE-7D2F-4C9A-A652-174A5C274514}"/>
              </a:ext>
            </a:extLst>
          </p:cNvPr>
          <p:cNvCxnSpPr>
            <a:cxnSpLocks/>
          </p:cNvCxnSpPr>
          <p:nvPr/>
        </p:nvCxnSpPr>
        <p:spPr>
          <a:xfrm flipH="1">
            <a:off x="6461761" y="4275252"/>
            <a:ext cx="1142999" cy="3919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EBB5511C-CF8A-48EE-96CF-02881EF2C54B}"/>
              </a:ext>
            </a:extLst>
          </p:cNvPr>
          <p:cNvSpPr/>
          <p:nvPr/>
        </p:nvSpPr>
        <p:spPr>
          <a:xfrm>
            <a:off x="7926828" y="5892961"/>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sp>
        <p:nvSpPr>
          <p:cNvPr id="17" name="Rectangle 16">
            <a:extLst>
              <a:ext uri="{FF2B5EF4-FFF2-40B4-BE49-F238E27FC236}">
                <a16:creationId xmlns:a16="http://schemas.microsoft.com/office/drawing/2014/main" id="{155DFAFC-3AAC-48C1-A95F-A7B36195169E}"/>
              </a:ext>
            </a:extLst>
          </p:cNvPr>
          <p:cNvSpPr/>
          <p:nvPr/>
        </p:nvSpPr>
        <p:spPr>
          <a:xfrm>
            <a:off x="8748817" y="5912573"/>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Tree>
    <p:extLst>
      <p:ext uri="{BB962C8B-B14F-4D97-AF65-F5344CB8AC3E}">
        <p14:creationId xmlns:p14="http://schemas.microsoft.com/office/powerpoint/2010/main" val="1950852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Each shape stands for a number. Work out the value of each shape.</a:t>
            </a:r>
          </a:p>
        </p:txBody>
      </p:sp>
      <p:pic>
        <p:nvPicPr>
          <p:cNvPr id="25602" name="Picture 2">
            <a:extLst>
              <a:ext uri="{FF2B5EF4-FFF2-40B4-BE49-F238E27FC236}">
                <a16:creationId xmlns:a16="http://schemas.microsoft.com/office/drawing/2014/main" id="{164FBC54-AC7D-4F1F-B3C5-627B8A05CD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2564" y="748563"/>
            <a:ext cx="4565650" cy="33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3" name="Picture 3">
            <a:extLst>
              <a:ext uri="{FF2B5EF4-FFF2-40B4-BE49-F238E27FC236}">
                <a16:creationId xmlns:a16="http://schemas.microsoft.com/office/drawing/2014/main" id="{7C60605A-2678-485A-A6B8-F1057E5A28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75884" y="803036"/>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4" name="Picture 4">
            <a:extLst>
              <a:ext uri="{FF2B5EF4-FFF2-40B4-BE49-F238E27FC236}">
                <a16:creationId xmlns:a16="http://schemas.microsoft.com/office/drawing/2014/main" id="{C2CAFCCA-1BD2-4459-9481-565FC3F728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5883" y="2021967"/>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5" name="Picture 5">
            <a:extLst>
              <a:ext uri="{FF2B5EF4-FFF2-40B4-BE49-F238E27FC236}">
                <a16:creationId xmlns:a16="http://schemas.microsoft.com/office/drawing/2014/main" id="{A578F407-E43D-4D72-A589-EBB6D278382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75883" y="3300311"/>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DCDB75AD-3602-4728-80A9-2B527D6AC71A}"/>
              </a:ext>
            </a:extLst>
          </p:cNvPr>
          <p:cNvSpPr/>
          <p:nvPr/>
        </p:nvSpPr>
        <p:spPr>
          <a:xfrm>
            <a:off x="520429" y="753427"/>
            <a:ext cx="875489" cy="263666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57883346-1B90-4556-806E-87E67FA94966}"/>
              </a:ext>
            </a:extLst>
          </p:cNvPr>
          <p:cNvSpPr/>
          <p:nvPr/>
        </p:nvSpPr>
        <p:spPr>
          <a:xfrm>
            <a:off x="520430" y="4201876"/>
            <a:ext cx="2770310" cy="584775"/>
          </a:xfrm>
          <a:prstGeom prst="rect">
            <a:avLst/>
          </a:prstGeom>
        </p:spPr>
        <p:txBody>
          <a:bodyPr wrap="none">
            <a:spAutoFit/>
          </a:bodyPr>
          <a:lstStyle/>
          <a:p>
            <a:r>
              <a:rPr lang="en-GB" sz="3200" b="1" dirty="0">
                <a:solidFill>
                  <a:srgbClr val="FF0000"/>
                </a:solidFill>
                <a:ea typeface="Cambria Math" panose="02040503050406030204" pitchFamily="18" charset="0"/>
              </a:rPr>
              <a:t>3 triangles = 45</a:t>
            </a:r>
          </a:p>
        </p:txBody>
      </p:sp>
      <p:sp>
        <p:nvSpPr>
          <p:cNvPr id="10" name="Rectangle 9">
            <a:extLst>
              <a:ext uri="{FF2B5EF4-FFF2-40B4-BE49-F238E27FC236}">
                <a16:creationId xmlns:a16="http://schemas.microsoft.com/office/drawing/2014/main" id="{1AD46DE8-5DB0-408E-9B35-7E8B4C97B81C}"/>
              </a:ext>
            </a:extLst>
          </p:cNvPr>
          <p:cNvSpPr/>
          <p:nvPr/>
        </p:nvSpPr>
        <p:spPr>
          <a:xfrm>
            <a:off x="520429" y="4759183"/>
            <a:ext cx="2653532" cy="584775"/>
          </a:xfrm>
          <a:prstGeom prst="rect">
            <a:avLst/>
          </a:prstGeom>
        </p:spPr>
        <p:txBody>
          <a:bodyPr wrap="square">
            <a:spAutoFit/>
          </a:bodyPr>
          <a:lstStyle/>
          <a:p>
            <a:r>
              <a:rPr lang="en-GB" sz="3200" b="1" dirty="0">
                <a:solidFill>
                  <a:srgbClr val="FF0000"/>
                </a:solidFill>
                <a:ea typeface="Cambria Math" panose="02040503050406030204" pitchFamily="18" charset="0"/>
              </a:rPr>
              <a:t>1 triangle =</a:t>
            </a:r>
          </a:p>
        </p:txBody>
      </p:sp>
      <p:sp>
        <p:nvSpPr>
          <p:cNvPr id="11" name="TextBox 10">
            <a:extLst>
              <a:ext uri="{FF2B5EF4-FFF2-40B4-BE49-F238E27FC236}">
                <a16:creationId xmlns:a16="http://schemas.microsoft.com/office/drawing/2014/main" id="{ABF49FAE-1EB3-4A2F-AE60-5513CF3DBA13}"/>
              </a:ext>
            </a:extLst>
          </p:cNvPr>
          <p:cNvSpPr txBox="1"/>
          <p:nvPr/>
        </p:nvSpPr>
        <p:spPr>
          <a:xfrm>
            <a:off x="2348078" y="580982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a:t>
            </a:r>
          </a:p>
        </p:txBody>
      </p:sp>
      <p:sp>
        <p:nvSpPr>
          <p:cNvPr id="12" name="TextBox 11">
            <a:extLst>
              <a:ext uri="{FF2B5EF4-FFF2-40B4-BE49-F238E27FC236}">
                <a16:creationId xmlns:a16="http://schemas.microsoft.com/office/drawing/2014/main" id="{01C05E0D-3CD2-4EF3-BAB5-20C33AABF11B}"/>
              </a:ext>
            </a:extLst>
          </p:cNvPr>
          <p:cNvSpPr txBox="1"/>
          <p:nvPr/>
        </p:nvSpPr>
        <p:spPr>
          <a:xfrm>
            <a:off x="1873461" y="582289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3" name="Straight Connector 12">
            <a:extLst>
              <a:ext uri="{FF2B5EF4-FFF2-40B4-BE49-F238E27FC236}">
                <a16:creationId xmlns:a16="http://schemas.microsoft.com/office/drawing/2014/main" id="{B6B8AD4A-19BF-4BB5-9A74-921BD298CE1E}"/>
              </a:ext>
            </a:extLst>
          </p:cNvPr>
          <p:cNvCxnSpPr>
            <a:cxnSpLocks/>
          </p:cNvCxnSpPr>
          <p:nvPr/>
        </p:nvCxnSpPr>
        <p:spPr>
          <a:xfrm>
            <a:off x="2348078" y="587244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670AE571-312A-4796-9DB4-4637049A28D5}"/>
              </a:ext>
            </a:extLst>
          </p:cNvPr>
          <p:cNvCxnSpPr>
            <a:cxnSpLocks/>
          </p:cNvCxnSpPr>
          <p:nvPr/>
        </p:nvCxnSpPr>
        <p:spPr>
          <a:xfrm>
            <a:off x="2367030" y="587244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473ED516-C81C-490E-9886-1BC66F283192}"/>
              </a:ext>
            </a:extLst>
          </p:cNvPr>
          <p:cNvSpPr txBox="1"/>
          <p:nvPr/>
        </p:nvSpPr>
        <p:spPr>
          <a:xfrm>
            <a:off x="2348449" y="537213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71AFCD1-ED6E-468F-AC96-92975332418D}"/>
              </a:ext>
            </a:extLst>
          </p:cNvPr>
          <p:cNvSpPr txBox="1"/>
          <p:nvPr/>
        </p:nvSpPr>
        <p:spPr>
          <a:xfrm>
            <a:off x="2771455" y="537213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F9BC4876-BB2B-4CC8-BD6E-01908FB4845C}"/>
              </a:ext>
            </a:extLst>
          </p:cNvPr>
          <p:cNvSpPr txBox="1"/>
          <p:nvPr/>
        </p:nvSpPr>
        <p:spPr>
          <a:xfrm>
            <a:off x="2643628" y="584635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Rectangle 17">
            <a:extLst>
              <a:ext uri="{FF2B5EF4-FFF2-40B4-BE49-F238E27FC236}">
                <a16:creationId xmlns:a16="http://schemas.microsoft.com/office/drawing/2014/main" id="{A69B762D-E6AD-4AB0-9011-16CED32E0556}"/>
              </a:ext>
            </a:extLst>
          </p:cNvPr>
          <p:cNvSpPr/>
          <p:nvPr/>
        </p:nvSpPr>
        <p:spPr>
          <a:xfrm>
            <a:off x="2524747" y="4785276"/>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19" name="Rectangle 18">
            <a:extLst>
              <a:ext uri="{FF2B5EF4-FFF2-40B4-BE49-F238E27FC236}">
                <a16:creationId xmlns:a16="http://schemas.microsoft.com/office/drawing/2014/main" id="{58C81CA6-35B1-4D2E-A1E5-FAF9CF6DF8DE}"/>
              </a:ext>
            </a:extLst>
          </p:cNvPr>
          <p:cNvSpPr/>
          <p:nvPr/>
        </p:nvSpPr>
        <p:spPr>
          <a:xfrm>
            <a:off x="657449" y="273961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0" name="Rectangle 19">
            <a:extLst>
              <a:ext uri="{FF2B5EF4-FFF2-40B4-BE49-F238E27FC236}">
                <a16:creationId xmlns:a16="http://schemas.microsoft.com/office/drawing/2014/main" id="{AE0D23BB-7AF3-46CD-8886-E98F481A2BB5}"/>
              </a:ext>
            </a:extLst>
          </p:cNvPr>
          <p:cNvSpPr/>
          <p:nvPr/>
        </p:nvSpPr>
        <p:spPr>
          <a:xfrm>
            <a:off x="655104" y="1876183"/>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1" name="Rectangle 20">
            <a:extLst>
              <a:ext uri="{FF2B5EF4-FFF2-40B4-BE49-F238E27FC236}">
                <a16:creationId xmlns:a16="http://schemas.microsoft.com/office/drawing/2014/main" id="{25DF1F19-5A27-4018-8822-94C6DDB5D838}"/>
              </a:ext>
            </a:extLst>
          </p:cNvPr>
          <p:cNvSpPr/>
          <p:nvPr/>
        </p:nvSpPr>
        <p:spPr>
          <a:xfrm>
            <a:off x="650414" y="961430"/>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2" name="Rectangle 21">
            <a:extLst>
              <a:ext uri="{FF2B5EF4-FFF2-40B4-BE49-F238E27FC236}">
                <a16:creationId xmlns:a16="http://schemas.microsoft.com/office/drawing/2014/main" id="{88238B5A-44D1-4B57-A336-F8880E2A28CF}"/>
              </a:ext>
            </a:extLst>
          </p:cNvPr>
          <p:cNvSpPr/>
          <p:nvPr/>
        </p:nvSpPr>
        <p:spPr>
          <a:xfrm>
            <a:off x="1530593" y="1876183"/>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3" name="Rectangle 22">
            <a:extLst>
              <a:ext uri="{FF2B5EF4-FFF2-40B4-BE49-F238E27FC236}">
                <a16:creationId xmlns:a16="http://schemas.microsoft.com/office/drawing/2014/main" id="{DD82F76C-8AC8-409D-971F-55754B618048}"/>
              </a:ext>
            </a:extLst>
          </p:cNvPr>
          <p:cNvSpPr/>
          <p:nvPr/>
        </p:nvSpPr>
        <p:spPr>
          <a:xfrm>
            <a:off x="520691" y="748563"/>
            <a:ext cx="2633056" cy="8842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EFC62A9-CB9E-44C9-8B19-2D90835AE141}"/>
              </a:ext>
            </a:extLst>
          </p:cNvPr>
          <p:cNvSpPr/>
          <p:nvPr/>
        </p:nvSpPr>
        <p:spPr>
          <a:xfrm>
            <a:off x="4914225" y="898292"/>
            <a:ext cx="1707519" cy="584775"/>
          </a:xfrm>
          <a:prstGeom prst="rect">
            <a:avLst/>
          </a:prstGeom>
        </p:spPr>
        <p:txBody>
          <a:bodyPr wrap="none">
            <a:spAutoFit/>
          </a:bodyPr>
          <a:lstStyle/>
          <a:p>
            <a:r>
              <a:rPr lang="en-GB" sz="3200" b="1" dirty="0">
                <a:solidFill>
                  <a:srgbClr val="FF0000"/>
                </a:solidFill>
                <a:ea typeface="Cambria Math" panose="02040503050406030204" pitchFamily="18" charset="0"/>
              </a:rPr>
              <a:t>27 – 15 =</a:t>
            </a:r>
          </a:p>
        </p:txBody>
      </p:sp>
      <p:sp>
        <p:nvSpPr>
          <p:cNvPr id="25" name="Rectangle 24">
            <a:extLst>
              <a:ext uri="{FF2B5EF4-FFF2-40B4-BE49-F238E27FC236}">
                <a16:creationId xmlns:a16="http://schemas.microsoft.com/office/drawing/2014/main" id="{3DDE9637-E258-43C7-84D8-90FB559BAC37}"/>
              </a:ext>
            </a:extLst>
          </p:cNvPr>
          <p:cNvSpPr/>
          <p:nvPr/>
        </p:nvSpPr>
        <p:spPr>
          <a:xfrm>
            <a:off x="6482755" y="898291"/>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12</a:t>
            </a:r>
          </a:p>
        </p:txBody>
      </p:sp>
      <p:sp>
        <p:nvSpPr>
          <p:cNvPr id="26" name="Rectangle 25">
            <a:extLst>
              <a:ext uri="{FF2B5EF4-FFF2-40B4-BE49-F238E27FC236}">
                <a16:creationId xmlns:a16="http://schemas.microsoft.com/office/drawing/2014/main" id="{8FD36548-53AF-420E-892E-0D9C94509736}"/>
              </a:ext>
            </a:extLst>
          </p:cNvPr>
          <p:cNvSpPr/>
          <p:nvPr/>
        </p:nvSpPr>
        <p:spPr>
          <a:xfrm>
            <a:off x="4915393" y="1403459"/>
            <a:ext cx="2349297" cy="584775"/>
          </a:xfrm>
          <a:prstGeom prst="rect">
            <a:avLst/>
          </a:prstGeom>
        </p:spPr>
        <p:txBody>
          <a:bodyPr wrap="none">
            <a:spAutoFit/>
          </a:bodyPr>
          <a:lstStyle/>
          <a:p>
            <a:r>
              <a:rPr lang="en-GB" sz="3200" b="1" dirty="0">
                <a:solidFill>
                  <a:srgbClr val="FF0000"/>
                </a:solidFill>
                <a:ea typeface="Cambria Math" panose="02040503050406030204" pitchFamily="18" charset="0"/>
              </a:rPr>
              <a:t>2 circles = 12</a:t>
            </a:r>
          </a:p>
        </p:txBody>
      </p:sp>
      <p:sp>
        <p:nvSpPr>
          <p:cNvPr id="27" name="Rectangle 26">
            <a:extLst>
              <a:ext uri="{FF2B5EF4-FFF2-40B4-BE49-F238E27FC236}">
                <a16:creationId xmlns:a16="http://schemas.microsoft.com/office/drawing/2014/main" id="{A4AB8B05-BB89-4B5C-A9C1-866DCF490C97}"/>
              </a:ext>
            </a:extLst>
          </p:cNvPr>
          <p:cNvSpPr/>
          <p:nvPr/>
        </p:nvSpPr>
        <p:spPr>
          <a:xfrm>
            <a:off x="4915392" y="1960766"/>
            <a:ext cx="2653532" cy="584775"/>
          </a:xfrm>
          <a:prstGeom prst="rect">
            <a:avLst/>
          </a:prstGeom>
        </p:spPr>
        <p:txBody>
          <a:bodyPr wrap="square">
            <a:spAutoFit/>
          </a:bodyPr>
          <a:lstStyle/>
          <a:p>
            <a:r>
              <a:rPr lang="en-GB" sz="3200" b="1" dirty="0">
                <a:solidFill>
                  <a:srgbClr val="FF0000"/>
                </a:solidFill>
                <a:ea typeface="Cambria Math" panose="02040503050406030204" pitchFamily="18" charset="0"/>
              </a:rPr>
              <a:t>1 circle =</a:t>
            </a:r>
          </a:p>
        </p:txBody>
      </p:sp>
      <p:sp>
        <p:nvSpPr>
          <p:cNvPr id="28" name="TextBox 27">
            <a:extLst>
              <a:ext uri="{FF2B5EF4-FFF2-40B4-BE49-F238E27FC236}">
                <a16:creationId xmlns:a16="http://schemas.microsoft.com/office/drawing/2014/main" id="{49CE6260-7BFB-4D53-825E-188BF6F99E5F}"/>
              </a:ext>
            </a:extLst>
          </p:cNvPr>
          <p:cNvSpPr txBox="1"/>
          <p:nvPr/>
        </p:nvSpPr>
        <p:spPr>
          <a:xfrm>
            <a:off x="5103126" y="2473617"/>
            <a:ext cx="1811740" cy="584775"/>
          </a:xfrm>
          <a:prstGeom prst="rect">
            <a:avLst/>
          </a:prstGeom>
          <a:noFill/>
        </p:spPr>
        <p:txBody>
          <a:bodyPr wrap="square" rtlCol="0">
            <a:spAutoFit/>
          </a:bodyPr>
          <a:lstStyle/>
          <a:p>
            <a:r>
              <a:rPr lang="en-GB" sz="3200" b="1" dirty="0">
                <a:solidFill>
                  <a:srgbClr val="FF0000"/>
                </a:solidFill>
              </a:rPr>
              <a:t>12 ÷ 2 = </a:t>
            </a:r>
          </a:p>
        </p:txBody>
      </p:sp>
      <p:sp>
        <p:nvSpPr>
          <p:cNvPr id="29" name="TextBox 28">
            <a:extLst>
              <a:ext uri="{FF2B5EF4-FFF2-40B4-BE49-F238E27FC236}">
                <a16:creationId xmlns:a16="http://schemas.microsoft.com/office/drawing/2014/main" id="{74FEB69C-852A-4090-B9DE-2AB02E792753}"/>
              </a:ext>
            </a:extLst>
          </p:cNvPr>
          <p:cNvSpPr txBox="1"/>
          <p:nvPr/>
        </p:nvSpPr>
        <p:spPr>
          <a:xfrm>
            <a:off x="6523447" y="2473617"/>
            <a:ext cx="438598" cy="584775"/>
          </a:xfrm>
          <a:prstGeom prst="rect">
            <a:avLst/>
          </a:prstGeom>
          <a:noFill/>
        </p:spPr>
        <p:txBody>
          <a:bodyPr wrap="square" rtlCol="0">
            <a:spAutoFit/>
          </a:bodyPr>
          <a:lstStyle/>
          <a:p>
            <a:r>
              <a:rPr lang="en-GB" sz="3200" b="1" dirty="0">
                <a:solidFill>
                  <a:srgbClr val="FF0000"/>
                </a:solidFill>
              </a:rPr>
              <a:t>6</a:t>
            </a:r>
          </a:p>
        </p:txBody>
      </p:sp>
      <p:sp>
        <p:nvSpPr>
          <p:cNvPr id="30" name="TextBox 29">
            <a:extLst>
              <a:ext uri="{FF2B5EF4-FFF2-40B4-BE49-F238E27FC236}">
                <a16:creationId xmlns:a16="http://schemas.microsoft.com/office/drawing/2014/main" id="{93C07FAE-550A-44C9-8F87-FF853A19747C}"/>
              </a:ext>
            </a:extLst>
          </p:cNvPr>
          <p:cNvSpPr txBox="1"/>
          <p:nvPr/>
        </p:nvSpPr>
        <p:spPr>
          <a:xfrm>
            <a:off x="1651313" y="917648"/>
            <a:ext cx="438598" cy="584775"/>
          </a:xfrm>
          <a:prstGeom prst="rect">
            <a:avLst/>
          </a:prstGeom>
          <a:noFill/>
        </p:spPr>
        <p:txBody>
          <a:bodyPr wrap="square" rtlCol="0">
            <a:spAutoFit/>
          </a:bodyPr>
          <a:lstStyle/>
          <a:p>
            <a:r>
              <a:rPr lang="en-GB" sz="3200" b="1" dirty="0">
                <a:solidFill>
                  <a:srgbClr val="FF0000"/>
                </a:solidFill>
              </a:rPr>
              <a:t>6</a:t>
            </a:r>
          </a:p>
        </p:txBody>
      </p:sp>
      <p:sp>
        <p:nvSpPr>
          <p:cNvPr id="31" name="TextBox 30">
            <a:extLst>
              <a:ext uri="{FF2B5EF4-FFF2-40B4-BE49-F238E27FC236}">
                <a16:creationId xmlns:a16="http://schemas.microsoft.com/office/drawing/2014/main" id="{FF8CB14D-19DC-4B62-99B6-BB2062B0B242}"/>
              </a:ext>
            </a:extLst>
          </p:cNvPr>
          <p:cNvSpPr txBox="1"/>
          <p:nvPr/>
        </p:nvSpPr>
        <p:spPr>
          <a:xfrm>
            <a:off x="2509984" y="909241"/>
            <a:ext cx="438598" cy="584775"/>
          </a:xfrm>
          <a:prstGeom prst="rect">
            <a:avLst/>
          </a:prstGeom>
          <a:noFill/>
        </p:spPr>
        <p:txBody>
          <a:bodyPr wrap="square" rtlCol="0">
            <a:spAutoFit/>
          </a:bodyPr>
          <a:lstStyle/>
          <a:p>
            <a:r>
              <a:rPr lang="en-GB" sz="3200" b="1" dirty="0">
                <a:solidFill>
                  <a:srgbClr val="FF0000"/>
                </a:solidFill>
              </a:rPr>
              <a:t>6</a:t>
            </a:r>
          </a:p>
        </p:txBody>
      </p:sp>
      <p:sp>
        <p:nvSpPr>
          <p:cNvPr id="32" name="TextBox 31">
            <a:extLst>
              <a:ext uri="{FF2B5EF4-FFF2-40B4-BE49-F238E27FC236}">
                <a16:creationId xmlns:a16="http://schemas.microsoft.com/office/drawing/2014/main" id="{1B2E6051-27FC-48F0-825F-CFCEC25DAC89}"/>
              </a:ext>
            </a:extLst>
          </p:cNvPr>
          <p:cNvSpPr txBox="1"/>
          <p:nvPr/>
        </p:nvSpPr>
        <p:spPr>
          <a:xfrm>
            <a:off x="2524747" y="1787114"/>
            <a:ext cx="438598" cy="584775"/>
          </a:xfrm>
          <a:prstGeom prst="rect">
            <a:avLst/>
          </a:prstGeom>
          <a:noFill/>
        </p:spPr>
        <p:txBody>
          <a:bodyPr wrap="square" rtlCol="0">
            <a:spAutoFit/>
          </a:bodyPr>
          <a:lstStyle/>
          <a:p>
            <a:r>
              <a:rPr lang="en-GB" sz="3200" b="1" dirty="0">
                <a:solidFill>
                  <a:srgbClr val="FF0000"/>
                </a:solidFill>
              </a:rPr>
              <a:t>6</a:t>
            </a:r>
          </a:p>
        </p:txBody>
      </p:sp>
      <p:sp>
        <p:nvSpPr>
          <p:cNvPr id="33" name="TextBox 32">
            <a:extLst>
              <a:ext uri="{FF2B5EF4-FFF2-40B4-BE49-F238E27FC236}">
                <a16:creationId xmlns:a16="http://schemas.microsoft.com/office/drawing/2014/main" id="{108562CA-8263-4A3B-8EAB-C4BEA3D33E01}"/>
              </a:ext>
            </a:extLst>
          </p:cNvPr>
          <p:cNvSpPr txBox="1"/>
          <p:nvPr/>
        </p:nvSpPr>
        <p:spPr>
          <a:xfrm>
            <a:off x="1641923" y="2647502"/>
            <a:ext cx="438598" cy="584775"/>
          </a:xfrm>
          <a:prstGeom prst="rect">
            <a:avLst/>
          </a:prstGeom>
          <a:noFill/>
        </p:spPr>
        <p:txBody>
          <a:bodyPr wrap="square" rtlCol="0">
            <a:spAutoFit/>
          </a:bodyPr>
          <a:lstStyle/>
          <a:p>
            <a:r>
              <a:rPr lang="en-GB" sz="3200" b="1" dirty="0">
                <a:solidFill>
                  <a:srgbClr val="FF0000"/>
                </a:solidFill>
              </a:rPr>
              <a:t>6</a:t>
            </a:r>
          </a:p>
        </p:txBody>
      </p:sp>
      <p:sp>
        <p:nvSpPr>
          <p:cNvPr id="34" name="Rectangle 33">
            <a:extLst>
              <a:ext uri="{FF2B5EF4-FFF2-40B4-BE49-F238E27FC236}">
                <a16:creationId xmlns:a16="http://schemas.microsoft.com/office/drawing/2014/main" id="{FE5DC012-18FB-4760-A983-AEEACBAA9B21}"/>
              </a:ext>
            </a:extLst>
          </p:cNvPr>
          <p:cNvSpPr/>
          <p:nvPr/>
        </p:nvSpPr>
        <p:spPr>
          <a:xfrm>
            <a:off x="520691" y="2500287"/>
            <a:ext cx="2633056" cy="8842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FFA91D8C-AB46-467B-A2D7-DDB1BBA441E0}"/>
              </a:ext>
            </a:extLst>
          </p:cNvPr>
          <p:cNvSpPr/>
          <p:nvPr/>
        </p:nvSpPr>
        <p:spPr>
          <a:xfrm>
            <a:off x="4232319" y="3346823"/>
            <a:ext cx="1592103" cy="584775"/>
          </a:xfrm>
          <a:prstGeom prst="rect">
            <a:avLst/>
          </a:prstGeom>
        </p:spPr>
        <p:txBody>
          <a:bodyPr wrap="none">
            <a:spAutoFit/>
          </a:bodyPr>
          <a:lstStyle/>
          <a:p>
            <a:r>
              <a:rPr lang="en-GB" sz="3200" b="1" dirty="0">
                <a:solidFill>
                  <a:srgbClr val="FF0000"/>
                </a:solidFill>
                <a:ea typeface="Cambria Math" panose="02040503050406030204" pitchFamily="18" charset="0"/>
              </a:rPr>
              <a:t>15 + 6 = </a:t>
            </a:r>
          </a:p>
        </p:txBody>
      </p:sp>
      <p:sp>
        <p:nvSpPr>
          <p:cNvPr id="36" name="Rectangle 35">
            <a:extLst>
              <a:ext uri="{FF2B5EF4-FFF2-40B4-BE49-F238E27FC236}">
                <a16:creationId xmlns:a16="http://schemas.microsoft.com/office/drawing/2014/main" id="{E53498BB-865E-4AC9-B4CA-DB65C075CEEC}"/>
              </a:ext>
            </a:extLst>
          </p:cNvPr>
          <p:cNvSpPr/>
          <p:nvPr/>
        </p:nvSpPr>
        <p:spPr>
          <a:xfrm>
            <a:off x="4232318" y="3878400"/>
            <a:ext cx="1800493" cy="584775"/>
          </a:xfrm>
          <a:prstGeom prst="rect">
            <a:avLst/>
          </a:prstGeom>
        </p:spPr>
        <p:txBody>
          <a:bodyPr wrap="none">
            <a:spAutoFit/>
          </a:bodyPr>
          <a:lstStyle/>
          <a:p>
            <a:r>
              <a:rPr lang="en-GB" sz="3200" b="1" dirty="0">
                <a:solidFill>
                  <a:srgbClr val="FF0000"/>
                </a:solidFill>
                <a:ea typeface="Cambria Math" panose="02040503050406030204" pitchFamily="18" charset="0"/>
              </a:rPr>
              <a:t>30 – 21 = </a:t>
            </a:r>
          </a:p>
        </p:txBody>
      </p:sp>
      <p:sp>
        <p:nvSpPr>
          <p:cNvPr id="37" name="Rectangle 36">
            <a:extLst>
              <a:ext uri="{FF2B5EF4-FFF2-40B4-BE49-F238E27FC236}">
                <a16:creationId xmlns:a16="http://schemas.microsoft.com/office/drawing/2014/main" id="{C66EF360-5C5E-4EDE-90C7-D62BA9A17814}"/>
              </a:ext>
            </a:extLst>
          </p:cNvPr>
          <p:cNvSpPr/>
          <p:nvPr/>
        </p:nvSpPr>
        <p:spPr>
          <a:xfrm>
            <a:off x="5630367" y="334682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21</a:t>
            </a:r>
          </a:p>
        </p:txBody>
      </p:sp>
      <p:sp>
        <p:nvSpPr>
          <p:cNvPr id="38" name="Rectangle 37">
            <a:extLst>
              <a:ext uri="{FF2B5EF4-FFF2-40B4-BE49-F238E27FC236}">
                <a16:creationId xmlns:a16="http://schemas.microsoft.com/office/drawing/2014/main" id="{9CD3F4F2-C00D-475A-8FF5-B3CEBB2C9781}"/>
              </a:ext>
            </a:extLst>
          </p:cNvPr>
          <p:cNvSpPr/>
          <p:nvPr/>
        </p:nvSpPr>
        <p:spPr>
          <a:xfrm>
            <a:off x="5836283" y="3883456"/>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39" name="Rectangle 38">
            <a:extLst>
              <a:ext uri="{FF2B5EF4-FFF2-40B4-BE49-F238E27FC236}">
                <a16:creationId xmlns:a16="http://schemas.microsoft.com/office/drawing/2014/main" id="{99433544-4C1C-4DAE-B565-26EEF0EB5482}"/>
              </a:ext>
            </a:extLst>
          </p:cNvPr>
          <p:cNvSpPr/>
          <p:nvPr/>
        </p:nvSpPr>
        <p:spPr>
          <a:xfrm>
            <a:off x="2532755" y="2671310"/>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40" name="Rectangle 39">
            <a:extLst>
              <a:ext uri="{FF2B5EF4-FFF2-40B4-BE49-F238E27FC236}">
                <a16:creationId xmlns:a16="http://schemas.microsoft.com/office/drawing/2014/main" id="{7C74179C-DC2E-4EAB-90B0-7C46238E2D0E}"/>
              </a:ext>
            </a:extLst>
          </p:cNvPr>
          <p:cNvSpPr/>
          <p:nvPr/>
        </p:nvSpPr>
        <p:spPr>
          <a:xfrm>
            <a:off x="10717848" y="98488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41" name="TextBox 40">
            <a:extLst>
              <a:ext uri="{FF2B5EF4-FFF2-40B4-BE49-F238E27FC236}">
                <a16:creationId xmlns:a16="http://schemas.microsoft.com/office/drawing/2014/main" id="{D2FB1E5D-F43F-4E56-987C-325F908DB29B}"/>
              </a:ext>
            </a:extLst>
          </p:cNvPr>
          <p:cNvSpPr txBox="1"/>
          <p:nvPr/>
        </p:nvSpPr>
        <p:spPr>
          <a:xfrm>
            <a:off x="10799272" y="2154837"/>
            <a:ext cx="438598" cy="584775"/>
          </a:xfrm>
          <a:prstGeom prst="rect">
            <a:avLst/>
          </a:prstGeom>
          <a:noFill/>
        </p:spPr>
        <p:txBody>
          <a:bodyPr wrap="square" rtlCol="0">
            <a:spAutoFit/>
          </a:bodyPr>
          <a:lstStyle/>
          <a:p>
            <a:r>
              <a:rPr lang="en-GB" sz="3200" b="1" dirty="0">
                <a:solidFill>
                  <a:srgbClr val="FF0000"/>
                </a:solidFill>
              </a:rPr>
              <a:t>6</a:t>
            </a:r>
          </a:p>
        </p:txBody>
      </p:sp>
      <p:sp>
        <p:nvSpPr>
          <p:cNvPr id="42" name="Rectangle 41">
            <a:extLst>
              <a:ext uri="{FF2B5EF4-FFF2-40B4-BE49-F238E27FC236}">
                <a16:creationId xmlns:a16="http://schemas.microsoft.com/office/drawing/2014/main" id="{50428F4F-6D3D-48B8-9DD5-B1289EFE09A2}"/>
              </a:ext>
            </a:extLst>
          </p:cNvPr>
          <p:cNvSpPr/>
          <p:nvPr/>
        </p:nvSpPr>
        <p:spPr>
          <a:xfrm>
            <a:off x="10799272" y="3455008"/>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43" name="Rectangle 42">
            <a:extLst>
              <a:ext uri="{FF2B5EF4-FFF2-40B4-BE49-F238E27FC236}">
                <a16:creationId xmlns:a16="http://schemas.microsoft.com/office/drawing/2014/main" id="{ED05E6AA-13A6-40FF-8ED6-682317A0CB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86911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8">
                                            <p:txEl>
                                              <p:pRg st="0" end="0"/>
                                            </p:txEl>
                                          </p:spTgt>
                                        </p:tgtEl>
                                        <p:attrNameLst>
                                          <p:attrName>style.visibility</p:attrName>
                                        </p:attrNameLst>
                                      </p:cBhvr>
                                      <p:to>
                                        <p:strVal val="visible"/>
                                      </p:to>
                                    </p:set>
                                    <p:animEffect transition="in" filter="fade">
                                      <p:cBhvr>
                                        <p:cTn id="51" dur="500"/>
                                        <p:tgtEl>
                                          <p:spTgt spid="18">
                                            <p:txEl>
                                              <p:pRg st="0" end="0"/>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9">
                                            <p:txEl>
                                              <p:pRg st="0" end="0"/>
                                            </p:txEl>
                                          </p:spTgt>
                                        </p:tgtEl>
                                        <p:attrNameLst>
                                          <p:attrName>style.visibility</p:attrName>
                                        </p:attrNameLst>
                                      </p:cBhvr>
                                      <p:to>
                                        <p:strVal val="visible"/>
                                      </p:to>
                                    </p:set>
                                    <p:animEffect transition="in" filter="fade">
                                      <p:cBhvr>
                                        <p:cTn id="56" dur="500"/>
                                        <p:tgtEl>
                                          <p:spTgt spid="19">
                                            <p:txEl>
                                              <p:pRg st="0" end="0"/>
                                            </p:txEl>
                                          </p:spTgt>
                                        </p:tgtEl>
                                      </p:cBhvr>
                                    </p:animEffect>
                                  </p:childTnLst>
                                </p:cTn>
                              </p:par>
                              <p:par>
                                <p:cTn id="57" presetID="10" presetClass="entr" presetSubtype="0" fill="hold" nodeType="withEffect">
                                  <p:stCondLst>
                                    <p:cond delay="0"/>
                                  </p:stCondLst>
                                  <p:childTnLst>
                                    <p:set>
                                      <p:cBhvr>
                                        <p:cTn id="58" dur="1" fill="hold">
                                          <p:stCondLst>
                                            <p:cond delay="0"/>
                                          </p:stCondLst>
                                        </p:cTn>
                                        <p:tgtEl>
                                          <p:spTgt spid="20">
                                            <p:txEl>
                                              <p:pRg st="0" end="0"/>
                                            </p:txEl>
                                          </p:spTgt>
                                        </p:tgtEl>
                                        <p:attrNameLst>
                                          <p:attrName>style.visibility</p:attrName>
                                        </p:attrNameLst>
                                      </p:cBhvr>
                                      <p:to>
                                        <p:strVal val="visible"/>
                                      </p:to>
                                    </p:set>
                                    <p:animEffect transition="in" filter="fade">
                                      <p:cBhvr>
                                        <p:cTn id="59" dur="500"/>
                                        <p:tgtEl>
                                          <p:spTgt spid="20">
                                            <p:txEl>
                                              <p:pRg st="0" end="0"/>
                                            </p:txEl>
                                          </p:spTgt>
                                        </p:tgtEl>
                                      </p:cBhvr>
                                    </p:animEffect>
                                  </p:childTnLst>
                                </p:cTn>
                              </p:par>
                              <p:par>
                                <p:cTn id="60" presetID="10" presetClass="entr" presetSubtype="0" fill="hold" nodeType="withEffect">
                                  <p:stCondLst>
                                    <p:cond delay="0"/>
                                  </p:stCondLst>
                                  <p:childTnLst>
                                    <p:set>
                                      <p:cBhvr>
                                        <p:cTn id="61" dur="1" fill="hold">
                                          <p:stCondLst>
                                            <p:cond delay="0"/>
                                          </p:stCondLst>
                                        </p:cTn>
                                        <p:tgtEl>
                                          <p:spTgt spid="21">
                                            <p:txEl>
                                              <p:pRg st="0" end="0"/>
                                            </p:txEl>
                                          </p:spTgt>
                                        </p:tgtEl>
                                        <p:attrNameLst>
                                          <p:attrName>style.visibility</p:attrName>
                                        </p:attrNameLst>
                                      </p:cBhvr>
                                      <p:to>
                                        <p:strVal val="visible"/>
                                      </p:to>
                                    </p:set>
                                    <p:animEffect transition="in" filter="fade">
                                      <p:cBhvr>
                                        <p:cTn id="62" dur="500"/>
                                        <p:tgtEl>
                                          <p:spTgt spid="21">
                                            <p:txEl>
                                              <p:pRg st="0" end="0"/>
                                            </p:txEl>
                                          </p:spTgt>
                                        </p:tgtEl>
                                      </p:cBhvr>
                                    </p:animEffect>
                                  </p:childTnLst>
                                </p:cTn>
                              </p:par>
                              <p:par>
                                <p:cTn id="63" presetID="10" presetClass="entr" presetSubtype="0" fill="hold" nodeType="withEffect">
                                  <p:stCondLst>
                                    <p:cond delay="0"/>
                                  </p:stCondLst>
                                  <p:childTnLst>
                                    <p:set>
                                      <p:cBhvr>
                                        <p:cTn id="64" dur="1" fill="hold">
                                          <p:stCondLst>
                                            <p:cond delay="0"/>
                                          </p:stCondLst>
                                        </p:cTn>
                                        <p:tgtEl>
                                          <p:spTgt spid="22">
                                            <p:txEl>
                                              <p:pRg st="0" end="0"/>
                                            </p:txEl>
                                          </p:spTgt>
                                        </p:tgtEl>
                                        <p:attrNameLst>
                                          <p:attrName>style.visibility</p:attrName>
                                        </p:attrNameLst>
                                      </p:cBhvr>
                                      <p:to>
                                        <p:strVal val="visible"/>
                                      </p:to>
                                    </p:set>
                                    <p:animEffect transition="in" filter="fade">
                                      <p:cBhvr>
                                        <p:cTn id="65" dur="500"/>
                                        <p:tgtEl>
                                          <p:spTgt spid="22">
                                            <p:txEl>
                                              <p:pRg st="0" end="0"/>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grpId="1" nodeType="clickEffect">
                                  <p:stCondLst>
                                    <p:cond delay="0"/>
                                  </p:stCondLst>
                                  <p:childTnLst>
                                    <p:animEffect transition="out" filter="fade">
                                      <p:cBhvr>
                                        <p:cTn id="69" dur="500"/>
                                        <p:tgtEl>
                                          <p:spTgt spid="3"/>
                                        </p:tgtEl>
                                      </p:cBhvr>
                                    </p:animEffect>
                                    <p:set>
                                      <p:cBhvr>
                                        <p:cTn id="70" dur="1" fill="hold">
                                          <p:stCondLst>
                                            <p:cond delay="499"/>
                                          </p:stCondLst>
                                        </p:cTn>
                                        <p:tgtEl>
                                          <p:spTgt spid="3"/>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fade">
                                      <p:cBhvr>
                                        <p:cTn id="75" dur="500"/>
                                        <p:tgtEl>
                                          <p:spTgt spid="2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24">
                                            <p:txEl>
                                              <p:pRg st="0" end="0"/>
                                            </p:txEl>
                                          </p:spTgt>
                                        </p:tgtEl>
                                        <p:attrNameLst>
                                          <p:attrName>style.visibility</p:attrName>
                                        </p:attrNameLst>
                                      </p:cBhvr>
                                      <p:to>
                                        <p:strVal val="visible"/>
                                      </p:to>
                                    </p:set>
                                    <p:animEffect transition="in" filter="fade">
                                      <p:cBhvr>
                                        <p:cTn id="80" dur="500"/>
                                        <p:tgtEl>
                                          <p:spTgt spid="24">
                                            <p:txEl>
                                              <p:pRg st="0" end="0"/>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25">
                                            <p:txEl>
                                              <p:pRg st="0" end="0"/>
                                            </p:txEl>
                                          </p:spTgt>
                                        </p:tgtEl>
                                        <p:attrNameLst>
                                          <p:attrName>style.visibility</p:attrName>
                                        </p:attrNameLst>
                                      </p:cBhvr>
                                      <p:to>
                                        <p:strVal val="visible"/>
                                      </p:to>
                                    </p:set>
                                    <p:animEffect transition="in" filter="fade">
                                      <p:cBhvr>
                                        <p:cTn id="85" dur="500"/>
                                        <p:tgtEl>
                                          <p:spTgt spid="25">
                                            <p:txEl>
                                              <p:pRg st="0" end="0"/>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26">
                                            <p:txEl>
                                              <p:pRg st="0" end="0"/>
                                            </p:txEl>
                                          </p:spTgt>
                                        </p:tgtEl>
                                        <p:attrNameLst>
                                          <p:attrName>style.visibility</p:attrName>
                                        </p:attrNameLst>
                                      </p:cBhvr>
                                      <p:to>
                                        <p:strVal val="visible"/>
                                      </p:to>
                                    </p:set>
                                    <p:animEffect transition="in" filter="fade">
                                      <p:cBhvr>
                                        <p:cTn id="90" dur="500"/>
                                        <p:tgtEl>
                                          <p:spTgt spid="26">
                                            <p:txEl>
                                              <p:pRg st="0" end="0"/>
                                            </p:txEl>
                                          </p:spTgt>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27">
                                            <p:txEl>
                                              <p:pRg st="0" end="0"/>
                                            </p:txEl>
                                          </p:spTgt>
                                        </p:tgtEl>
                                        <p:attrNameLst>
                                          <p:attrName>style.visibility</p:attrName>
                                        </p:attrNameLst>
                                      </p:cBhvr>
                                      <p:to>
                                        <p:strVal val="visible"/>
                                      </p:to>
                                    </p:set>
                                    <p:animEffect transition="in" filter="fade">
                                      <p:cBhvr>
                                        <p:cTn id="95" dur="500"/>
                                        <p:tgtEl>
                                          <p:spTgt spid="27">
                                            <p:txEl>
                                              <p:pRg st="0" end="0"/>
                                            </p:txEl>
                                          </p:spTgt>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fade">
                                      <p:cBhvr>
                                        <p:cTn id="100" dur="500"/>
                                        <p:tgtEl>
                                          <p:spTgt spid="28"/>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fade">
                                      <p:cBhvr>
                                        <p:cTn id="105" dur="500"/>
                                        <p:tgtEl>
                                          <p:spTgt spid="29"/>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0"/>
                                        </p:tgtEl>
                                        <p:attrNameLst>
                                          <p:attrName>style.visibility</p:attrName>
                                        </p:attrNameLst>
                                      </p:cBhvr>
                                      <p:to>
                                        <p:strVal val="visible"/>
                                      </p:to>
                                    </p:set>
                                    <p:animEffect transition="in" filter="fade">
                                      <p:cBhvr>
                                        <p:cTn id="110" dur="500"/>
                                        <p:tgtEl>
                                          <p:spTgt spid="30"/>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1"/>
                                        </p:tgtEl>
                                        <p:attrNameLst>
                                          <p:attrName>style.visibility</p:attrName>
                                        </p:attrNameLst>
                                      </p:cBhvr>
                                      <p:to>
                                        <p:strVal val="visible"/>
                                      </p:to>
                                    </p:set>
                                    <p:animEffect transition="in" filter="fade">
                                      <p:cBhvr>
                                        <p:cTn id="113" dur="500"/>
                                        <p:tgtEl>
                                          <p:spTgt spid="31"/>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32"/>
                                        </p:tgtEl>
                                        <p:attrNameLst>
                                          <p:attrName>style.visibility</p:attrName>
                                        </p:attrNameLst>
                                      </p:cBhvr>
                                      <p:to>
                                        <p:strVal val="visible"/>
                                      </p:to>
                                    </p:set>
                                    <p:animEffect transition="in" filter="fade">
                                      <p:cBhvr>
                                        <p:cTn id="116" dur="500"/>
                                        <p:tgtEl>
                                          <p:spTgt spid="32"/>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33"/>
                                        </p:tgtEl>
                                        <p:attrNameLst>
                                          <p:attrName>style.visibility</p:attrName>
                                        </p:attrNameLst>
                                      </p:cBhvr>
                                      <p:to>
                                        <p:strVal val="visible"/>
                                      </p:to>
                                    </p:set>
                                    <p:animEffect transition="in" filter="fade">
                                      <p:cBhvr>
                                        <p:cTn id="119" dur="500"/>
                                        <p:tgtEl>
                                          <p:spTgt spid="3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xit" presetSubtype="0" fill="hold" grpId="1" nodeType="clickEffect">
                                  <p:stCondLst>
                                    <p:cond delay="0"/>
                                  </p:stCondLst>
                                  <p:childTnLst>
                                    <p:animEffect transition="out" filter="fade">
                                      <p:cBhvr>
                                        <p:cTn id="123" dur="500"/>
                                        <p:tgtEl>
                                          <p:spTgt spid="23"/>
                                        </p:tgtEl>
                                      </p:cBhvr>
                                    </p:animEffect>
                                    <p:set>
                                      <p:cBhvr>
                                        <p:cTn id="124" dur="1" fill="hold">
                                          <p:stCondLst>
                                            <p:cond delay="499"/>
                                          </p:stCondLst>
                                        </p:cTn>
                                        <p:tgtEl>
                                          <p:spTgt spid="23"/>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4"/>
                                        </p:tgtEl>
                                        <p:attrNameLst>
                                          <p:attrName>style.visibility</p:attrName>
                                        </p:attrNameLst>
                                      </p:cBhvr>
                                      <p:to>
                                        <p:strVal val="visible"/>
                                      </p:to>
                                    </p:set>
                                    <p:animEffect transition="in" filter="fade">
                                      <p:cBhvr>
                                        <p:cTn id="129" dur="500"/>
                                        <p:tgtEl>
                                          <p:spTgt spid="34"/>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35">
                                            <p:txEl>
                                              <p:pRg st="0" end="0"/>
                                            </p:txEl>
                                          </p:spTgt>
                                        </p:tgtEl>
                                        <p:attrNameLst>
                                          <p:attrName>style.visibility</p:attrName>
                                        </p:attrNameLst>
                                      </p:cBhvr>
                                      <p:to>
                                        <p:strVal val="visible"/>
                                      </p:to>
                                    </p:set>
                                    <p:animEffect transition="in" filter="fade">
                                      <p:cBhvr>
                                        <p:cTn id="134" dur="500"/>
                                        <p:tgtEl>
                                          <p:spTgt spid="35">
                                            <p:txEl>
                                              <p:pRg st="0" end="0"/>
                                            </p:txEl>
                                          </p:spTgt>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nodeType="clickEffect">
                                  <p:stCondLst>
                                    <p:cond delay="0"/>
                                  </p:stCondLst>
                                  <p:childTnLst>
                                    <p:set>
                                      <p:cBhvr>
                                        <p:cTn id="138" dur="1" fill="hold">
                                          <p:stCondLst>
                                            <p:cond delay="0"/>
                                          </p:stCondLst>
                                        </p:cTn>
                                        <p:tgtEl>
                                          <p:spTgt spid="37">
                                            <p:txEl>
                                              <p:pRg st="0" end="0"/>
                                            </p:txEl>
                                          </p:spTgt>
                                        </p:tgtEl>
                                        <p:attrNameLst>
                                          <p:attrName>style.visibility</p:attrName>
                                        </p:attrNameLst>
                                      </p:cBhvr>
                                      <p:to>
                                        <p:strVal val="visible"/>
                                      </p:to>
                                    </p:set>
                                    <p:animEffect transition="in" filter="fade">
                                      <p:cBhvr>
                                        <p:cTn id="139" dur="500"/>
                                        <p:tgtEl>
                                          <p:spTgt spid="37">
                                            <p:txEl>
                                              <p:pRg st="0" end="0"/>
                                            </p:txEl>
                                          </p:spTgt>
                                        </p:tgtEl>
                                      </p:cBhvr>
                                    </p:animEffect>
                                  </p:childTnLst>
                                </p:cTn>
                              </p:par>
                            </p:childTnLst>
                          </p:cTn>
                        </p:par>
                      </p:childTnLst>
                    </p:cTn>
                  </p:par>
                  <p:par>
                    <p:cTn id="140" fill="hold">
                      <p:stCondLst>
                        <p:cond delay="indefinite"/>
                      </p:stCondLst>
                      <p:childTnLst>
                        <p:par>
                          <p:cTn id="141" fill="hold">
                            <p:stCondLst>
                              <p:cond delay="0"/>
                            </p:stCondLst>
                            <p:childTnLst>
                              <p:par>
                                <p:cTn id="142" presetID="10" presetClass="entr" presetSubtype="0" fill="hold" nodeType="clickEffect">
                                  <p:stCondLst>
                                    <p:cond delay="0"/>
                                  </p:stCondLst>
                                  <p:childTnLst>
                                    <p:set>
                                      <p:cBhvr>
                                        <p:cTn id="143" dur="1" fill="hold">
                                          <p:stCondLst>
                                            <p:cond delay="0"/>
                                          </p:stCondLst>
                                        </p:cTn>
                                        <p:tgtEl>
                                          <p:spTgt spid="36">
                                            <p:txEl>
                                              <p:pRg st="0" end="0"/>
                                            </p:txEl>
                                          </p:spTgt>
                                        </p:tgtEl>
                                        <p:attrNameLst>
                                          <p:attrName>style.visibility</p:attrName>
                                        </p:attrNameLst>
                                      </p:cBhvr>
                                      <p:to>
                                        <p:strVal val="visible"/>
                                      </p:to>
                                    </p:set>
                                    <p:animEffect transition="in" filter="fade">
                                      <p:cBhvr>
                                        <p:cTn id="144" dur="500"/>
                                        <p:tgtEl>
                                          <p:spTgt spid="36">
                                            <p:txEl>
                                              <p:pRg st="0" end="0"/>
                                            </p:txEl>
                                          </p:spTgt>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nodeType="clickEffect">
                                  <p:stCondLst>
                                    <p:cond delay="0"/>
                                  </p:stCondLst>
                                  <p:childTnLst>
                                    <p:set>
                                      <p:cBhvr>
                                        <p:cTn id="148" dur="1" fill="hold">
                                          <p:stCondLst>
                                            <p:cond delay="0"/>
                                          </p:stCondLst>
                                        </p:cTn>
                                        <p:tgtEl>
                                          <p:spTgt spid="38">
                                            <p:txEl>
                                              <p:pRg st="0" end="0"/>
                                            </p:txEl>
                                          </p:spTgt>
                                        </p:tgtEl>
                                        <p:attrNameLst>
                                          <p:attrName>style.visibility</p:attrName>
                                        </p:attrNameLst>
                                      </p:cBhvr>
                                      <p:to>
                                        <p:strVal val="visible"/>
                                      </p:to>
                                    </p:set>
                                    <p:animEffect transition="in" filter="fade">
                                      <p:cBhvr>
                                        <p:cTn id="149" dur="500"/>
                                        <p:tgtEl>
                                          <p:spTgt spid="38">
                                            <p:txEl>
                                              <p:pRg st="0" end="0"/>
                                            </p:txEl>
                                          </p:spTgt>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nodeType="clickEffect">
                                  <p:stCondLst>
                                    <p:cond delay="0"/>
                                  </p:stCondLst>
                                  <p:childTnLst>
                                    <p:set>
                                      <p:cBhvr>
                                        <p:cTn id="153" dur="1" fill="hold">
                                          <p:stCondLst>
                                            <p:cond delay="0"/>
                                          </p:stCondLst>
                                        </p:cTn>
                                        <p:tgtEl>
                                          <p:spTgt spid="39">
                                            <p:txEl>
                                              <p:pRg st="0" end="0"/>
                                            </p:txEl>
                                          </p:spTgt>
                                        </p:tgtEl>
                                        <p:attrNameLst>
                                          <p:attrName>style.visibility</p:attrName>
                                        </p:attrNameLst>
                                      </p:cBhvr>
                                      <p:to>
                                        <p:strVal val="visible"/>
                                      </p:to>
                                    </p:set>
                                    <p:animEffect transition="in" filter="fade">
                                      <p:cBhvr>
                                        <p:cTn id="154" dur="500"/>
                                        <p:tgtEl>
                                          <p:spTgt spid="39">
                                            <p:txEl>
                                              <p:pRg st="0" end="0"/>
                                            </p:txEl>
                                          </p:spTgt>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nodeType="clickEffect">
                                  <p:stCondLst>
                                    <p:cond delay="0"/>
                                  </p:stCondLst>
                                  <p:childTnLst>
                                    <p:set>
                                      <p:cBhvr>
                                        <p:cTn id="158" dur="1" fill="hold">
                                          <p:stCondLst>
                                            <p:cond delay="0"/>
                                          </p:stCondLst>
                                        </p:cTn>
                                        <p:tgtEl>
                                          <p:spTgt spid="40">
                                            <p:txEl>
                                              <p:pRg st="0" end="0"/>
                                            </p:txEl>
                                          </p:spTgt>
                                        </p:tgtEl>
                                        <p:attrNameLst>
                                          <p:attrName>style.visibility</p:attrName>
                                        </p:attrNameLst>
                                      </p:cBhvr>
                                      <p:to>
                                        <p:strVal val="visible"/>
                                      </p:to>
                                    </p:set>
                                    <p:animEffect transition="in" filter="fade">
                                      <p:cBhvr>
                                        <p:cTn id="159" dur="500"/>
                                        <p:tgtEl>
                                          <p:spTgt spid="40">
                                            <p:txEl>
                                              <p:pRg st="0" end="0"/>
                                            </p:txEl>
                                          </p:spTgt>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0" nodeType="clickEffect">
                                  <p:stCondLst>
                                    <p:cond delay="0"/>
                                  </p:stCondLst>
                                  <p:childTnLst>
                                    <p:set>
                                      <p:cBhvr>
                                        <p:cTn id="163" dur="1" fill="hold">
                                          <p:stCondLst>
                                            <p:cond delay="0"/>
                                          </p:stCondLst>
                                        </p:cTn>
                                        <p:tgtEl>
                                          <p:spTgt spid="41"/>
                                        </p:tgtEl>
                                        <p:attrNameLst>
                                          <p:attrName>style.visibility</p:attrName>
                                        </p:attrNameLst>
                                      </p:cBhvr>
                                      <p:to>
                                        <p:strVal val="visible"/>
                                      </p:to>
                                    </p:set>
                                    <p:animEffect transition="in" filter="fade">
                                      <p:cBhvr>
                                        <p:cTn id="164" dur="500"/>
                                        <p:tgtEl>
                                          <p:spTgt spid="41"/>
                                        </p:tgtEl>
                                      </p:cBhvr>
                                    </p:animEffect>
                                  </p:childTnLst>
                                </p:cTn>
                              </p:par>
                            </p:childTnLst>
                          </p:cTn>
                        </p:par>
                      </p:childTnLst>
                    </p:cTn>
                  </p:par>
                  <p:par>
                    <p:cTn id="165" fill="hold">
                      <p:stCondLst>
                        <p:cond delay="indefinite"/>
                      </p:stCondLst>
                      <p:childTnLst>
                        <p:par>
                          <p:cTn id="166" fill="hold">
                            <p:stCondLst>
                              <p:cond delay="0"/>
                            </p:stCondLst>
                            <p:childTnLst>
                              <p:par>
                                <p:cTn id="167" presetID="10" presetClass="entr" presetSubtype="0" fill="hold" nodeType="clickEffect">
                                  <p:stCondLst>
                                    <p:cond delay="0"/>
                                  </p:stCondLst>
                                  <p:childTnLst>
                                    <p:set>
                                      <p:cBhvr>
                                        <p:cTn id="168" dur="1" fill="hold">
                                          <p:stCondLst>
                                            <p:cond delay="0"/>
                                          </p:stCondLst>
                                        </p:cTn>
                                        <p:tgtEl>
                                          <p:spTgt spid="42">
                                            <p:txEl>
                                              <p:pRg st="0" end="0"/>
                                            </p:txEl>
                                          </p:spTgt>
                                        </p:tgtEl>
                                        <p:attrNameLst>
                                          <p:attrName>style.visibility</p:attrName>
                                        </p:attrNameLst>
                                      </p:cBhvr>
                                      <p:to>
                                        <p:strVal val="visible"/>
                                      </p:to>
                                    </p:set>
                                    <p:animEffect transition="in" filter="fade">
                                      <p:cBhvr>
                                        <p:cTn id="169"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1" grpId="0"/>
      <p:bldP spid="12" grpId="0"/>
      <p:bldP spid="15" grpId="0"/>
      <p:bldP spid="16" grpId="0"/>
      <p:bldP spid="17" grpId="0"/>
      <p:bldP spid="23" grpId="0" animBg="1"/>
      <p:bldP spid="23" grpId="1" animBg="1"/>
      <p:bldP spid="28" grpId="0"/>
      <p:bldP spid="29" grpId="0"/>
      <p:bldP spid="30" grpId="0"/>
      <p:bldP spid="31" grpId="0"/>
      <p:bldP spid="32" grpId="0"/>
      <p:bldP spid="33" grpId="0"/>
      <p:bldP spid="34" grpId="0" animBg="1"/>
      <p:bldP spid="41" grpId="0"/>
    </p:bld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66562" name="Picture 2">
            <a:extLst>
              <a:ext uri="{FF2B5EF4-FFF2-40B4-BE49-F238E27FC236}">
                <a16:creationId xmlns:a16="http://schemas.microsoft.com/office/drawing/2014/main" id="{2EC54FC6-0A9B-4544-A647-DB1C1D31AD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1513" y="1225082"/>
            <a:ext cx="5384488" cy="2414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1637C56D-FD19-487F-83D7-AC93B1AF345D}"/>
              </a:ext>
            </a:extLst>
          </p:cNvPr>
          <p:cNvSpPr/>
          <p:nvPr/>
        </p:nvSpPr>
        <p:spPr>
          <a:xfrm>
            <a:off x="2062541" y="1415389"/>
            <a:ext cx="85011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
        <p:nvSpPr>
          <p:cNvPr id="7" name="Rectangle 6">
            <a:extLst>
              <a:ext uri="{FF2B5EF4-FFF2-40B4-BE49-F238E27FC236}">
                <a16:creationId xmlns:a16="http://schemas.microsoft.com/office/drawing/2014/main" id="{1A122EEE-EC3A-4A9F-AF9C-1DE2B226C38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49959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B7A676-5163-44F3-A797-B292ED6C9BC1}"/>
              </a:ext>
            </a:extLst>
          </p:cNvPr>
          <p:cNvSpPr/>
          <p:nvPr/>
        </p:nvSpPr>
        <p:spPr>
          <a:xfrm>
            <a:off x="103032" y="51516"/>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hexagon. Draw two straight lines across the hexagon to make two triangles and two quadrilaterals.</a:t>
            </a:r>
          </a:p>
        </p:txBody>
      </p:sp>
      <p:pic>
        <p:nvPicPr>
          <p:cNvPr id="3" name="Picture 2" descr="https://app.doublestruck.eu/content/K2_REAS/HTML/Q/Q15A13_files/image002.jpg">
            <a:extLst>
              <a:ext uri="{FF2B5EF4-FFF2-40B4-BE49-F238E27FC236}">
                <a16:creationId xmlns:a16="http://schemas.microsoft.com/office/drawing/2014/main" id="{9BA13A47-B042-41B1-8895-872E326E6B8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56591" y="1424608"/>
            <a:ext cx="5247862" cy="4856922"/>
          </a:xfrm>
          <a:prstGeom prst="rect">
            <a:avLst/>
          </a:prstGeom>
          <a:noFill/>
          <a:ln>
            <a:noFill/>
          </a:ln>
        </p:spPr>
      </p:pic>
      <p:sp>
        <p:nvSpPr>
          <p:cNvPr id="4" name="Rectangle 3">
            <a:extLst>
              <a:ext uri="{FF2B5EF4-FFF2-40B4-BE49-F238E27FC236}">
                <a16:creationId xmlns:a16="http://schemas.microsoft.com/office/drawing/2014/main" id="{E0AC94A2-0FF3-4E10-9DB1-1EC32B5340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Connector 4">
            <a:extLst>
              <a:ext uri="{FF2B5EF4-FFF2-40B4-BE49-F238E27FC236}">
                <a16:creationId xmlns:a16="http://schemas.microsoft.com/office/drawing/2014/main" id="{6D7E5669-1751-4453-8D79-4EAA79DF4752}"/>
              </a:ext>
            </a:extLst>
          </p:cNvPr>
          <p:cNvCxnSpPr>
            <a:cxnSpLocks/>
          </p:cNvCxnSpPr>
          <p:nvPr/>
        </p:nvCxnSpPr>
        <p:spPr>
          <a:xfrm>
            <a:off x="1935532" y="1575581"/>
            <a:ext cx="2518116" cy="466374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1F927FA-F877-4911-BD9F-231A96EAF4D4}"/>
              </a:ext>
            </a:extLst>
          </p:cNvPr>
          <p:cNvCxnSpPr>
            <a:cxnSpLocks/>
          </p:cNvCxnSpPr>
          <p:nvPr/>
        </p:nvCxnSpPr>
        <p:spPr>
          <a:xfrm flipH="1">
            <a:off x="694369" y="3894221"/>
            <a:ext cx="50171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75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Ben thinks of a number. </a:t>
            </a:r>
          </a:p>
          <a:p>
            <a:r>
              <a:rPr lang="en-US" sz="3200" b="1" dirty="0"/>
              <a:t>He adds half of the number to a quarter of the number.</a:t>
            </a:r>
          </a:p>
          <a:p>
            <a:r>
              <a:rPr lang="en-US" sz="3200" b="1" dirty="0"/>
              <a:t>The result is 60</a:t>
            </a:r>
          </a:p>
          <a:p>
            <a:r>
              <a:rPr lang="en-US" sz="3200" b="1" dirty="0"/>
              <a:t>What was the number Ben first thought of?</a:t>
            </a:r>
          </a:p>
        </p:txBody>
      </p:sp>
      <p:sp>
        <p:nvSpPr>
          <p:cNvPr id="4" name="Rectangle 3">
            <a:extLst>
              <a:ext uri="{FF2B5EF4-FFF2-40B4-BE49-F238E27FC236}">
                <a16:creationId xmlns:a16="http://schemas.microsoft.com/office/drawing/2014/main" id="{DF74222D-D57D-4A01-ACEA-D9C36367850E}"/>
              </a:ext>
            </a:extLst>
          </p:cNvPr>
          <p:cNvSpPr/>
          <p:nvPr/>
        </p:nvSpPr>
        <p:spPr>
          <a:xfrm>
            <a:off x="1951358" y="4397167"/>
            <a:ext cx="455696"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5" name="Rectangle 4">
            <a:extLst>
              <a:ext uri="{FF2B5EF4-FFF2-40B4-BE49-F238E27FC236}">
                <a16:creationId xmlns:a16="http://schemas.microsoft.com/office/drawing/2014/main" id="{CC86E1E3-147B-45DE-8A28-3F345893390F}"/>
              </a:ext>
            </a:extLst>
          </p:cNvPr>
          <p:cNvSpPr/>
          <p:nvPr/>
        </p:nvSpPr>
        <p:spPr>
          <a:xfrm>
            <a:off x="713187" y="247291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695EC3C6-3016-46F6-9237-12D1F0526BC3}"/>
              </a:ext>
            </a:extLst>
          </p:cNvPr>
          <p:cNvSpPr/>
          <p:nvPr/>
        </p:nvSpPr>
        <p:spPr>
          <a:xfrm>
            <a:off x="1959153" y="3950998"/>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44D102F2-14A7-4063-B8D6-22748B14D2E5}"/>
              </a:ext>
            </a:extLst>
          </p:cNvPr>
          <p:cNvSpPr/>
          <p:nvPr/>
        </p:nvSpPr>
        <p:spPr>
          <a:xfrm>
            <a:off x="3229985" y="2692827"/>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83106773-2680-4581-8B07-AB1561ED897C}"/>
              </a:ext>
            </a:extLst>
          </p:cNvPr>
          <p:cNvSpPr/>
          <p:nvPr/>
        </p:nvSpPr>
        <p:spPr>
          <a:xfrm>
            <a:off x="619579" y="3952380"/>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943FA079-C566-4D67-B58A-D15E835AAF0C}"/>
              </a:ext>
            </a:extLst>
          </p:cNvPr>
          <p:cNvSpPr/>
          <p:nvPr/>
        </p:nvSpPr>
        <p:spPr>
          <a:xfrm>
            <a:off x="711850" y="2922661"/>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AE45BE8C-33E8-4AD0-8BA8-4B7C9E57BC9B}"/>
              </a:ext>
            </a:extLst>
          </p:cNvPr>
          <p:cNvSpPr/>
          <p:nvPr/>
        </p:nvSpPr>
        <p:spPr>
          <a:xfrm>
            <a:off x="1840590" y="2284280"/>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11" name="Group 10">
            <a:extLst>
              <a:ext uri="{FF2B5EF4-FFF2-40B4-BE49-F238E27FC236}">
                <a16:creationId xmlns:a16="http://schemas.microsoft.com/office/drawing/2014/main" id="{88B6BB16-4184-45BC-A44F-84429B91967F}"/>
              </a:ext>
            </a:extLst>
          </p:cNvPr>
          <p:cNvGrpSpPr/>
          <p:nvPr/>
        </p:nvGrpSpPr>
        <p:grpSpPr>
          <a:xfrm>
            <a:off x="711850" y="2396133"/>
            <a:ext cx="545809" cy="1032867"/>
            <a:chOff x="2712558" y="5471319"/>
            <a:chExt cx="545809" cy="1032867"/>
          </a:xfrm>
        </p:grpSpPr>
        <p:sp>
          <p:nvSpPr>
            <p:cNvPr id="12" name="TextBox 11">
              <a:extLst>
                <a:ext uri="{FF2B5EF4-FFF2-40B4-BE49-F238E27FC236}">
                  <a16:creationId xmlns:a16="http://schemas.microsoft.com/office/drawing/2014/main" id="{05F93C66-CDA7-408D-AEBA-154D6C4FA4A6}"/>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13" name="TextBox 12">
              <a:extLst>
                <a:ext uri="{FF2B5EF4-FFF2-40B4-BE49-F238E27FC236}">
                  <a16:creationId xmlns:a16="http://schemas.microsoft.com/office/drawing/2014/main" id="{520A2D6C-F8B7-4201-B75B-F2CF5FED8E19}"/>
                </a:ext>
              </a:extLst>
            </p:cNvPr>
            <p:cNvSpPr txBox="1"/>
            <p:nvPr/>
          </p:nvSpPr>
          <p:spPr>
            <a:xfrm>
              <a:off x="2712558" y="5857855"/>
              <a:ext cx="545809"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14" name="Straight Connector 13">
              <a:extLst>
                <a:ext uri="{FF2B5EF4-FFF2-40B4-BE49-F238E27FC236}">
                  <a16:creationId xmlns:a16="http://schemas.microsoft.com/office/drawing/2014/main" id="{9D3C3DDD-046C-4FC8-96CE-BB227BF9C0A7}"/>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365C0A54-8EB1-4E46-9B43-DB9FB1321A3D}"/>
              </a:ext>
            </a:extLst>
          </p:cNvPr>
          <p:cNvSpPr txBox="1"/>
          <p:nvPr/>
        </p:nvSpPr>
        <p:spPr>
          <a:xfrm>
            <a:off x="1237348" y="2589403"/>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60</a:t>
            </a:r>
          </a:p>
        </p:txBody>
      </p:sp>
      <p:sp>
        <p:nvSpPr>
          <p:cNvPr id="16" name="TextBox 15">
            <a:extLst>
              <a:ext uri="{FF2B5EF4-FFF2-40B4-BE49-F238E27FC236}">
                <a16:creationId xmlns:a16="http://schemas.microsoft.com/office/drawing/2014/main" id="{BFF3378F-F657-49DB-8CD3-7ED89DE44E8D}"/>
              </a:ext>
            </a:extLst>
          </p:cNvPr>
          <p:cNvSpPr txBox="1"/>
          <p:nvPr/>
        </p:nvSpPr>
        <p:spPr>
          <a:xfrm>
            <a:off x="2022762" y="2596225"/>
            <a:ext cx="8660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80</a:t>
            </a:r>
          </a:p>
        </p:txBody>
      </p:sp>
      <p:sp>
        <p:nvSpPr>
          <p:cNvPr id="17" name="TextBox 16">
            <a:extLst>
              <a:ext uri="{FF2B5EF4-FFF2-40B4-BE49-F238E27FC236}">
                <a16:creationId xmlns:a16="http://schemas.microsoft.com/office/drawing/2014/main" id="{ED07178C-A599-4F9F-95CB-B6493FF60906}"/>
              </a:ext>
            </a:extLst>
          </p:cNvPr>
          <p:cNvSpPr txBox="1"/>
          <p:nvPr/>
        </p:nvSpPr>
        <p:spPr>
          <a:xfrm>
            <a:off x="589956" y="389321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2 0</a:t>
            </a:r>
          </a:p>
        </p:txBody>
      </p:sp>
      <p:sp>
        <p:nvSpPr>
          <p:cNvPr id="18" name="TextBox 17">
            <a:extLst>
              <a:ext uri="{FF2B5EF4-FFF2-40B4-BE49-F238E27FC236}">
                <a16:creationId xmlns:a16="http://schemas.microsoft.com/office/drawing/2014/main" id="{40FFF08D-3B16-45FB-91DF-26E67D7FD08A}"/>
              </a:ext>
            </a:extLst>
          </p:cNvPr>
          <p:cNvSpPr txBox="1"/>
          <p:nvPr/>
        </p:nvSpPr>
        <p:spPr>
          <a:xfrm>
            <a:off x="593516" y="4338747"/>
            <a:ext cx="34791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x 4 = 8 0</a:t>
            </a:r>
          </a:p>
        </p:txBody>
      </p:sp>
      <p:sp>
        <p:nvSpPr>
          <p:cNvPr id="19" name="TextBox 18">
            <a:extLst>
              <a:ext uri="{FF2B5EF4-FFF2-40B4-BE49-F238E27FC236}">
                <a16:creationId xmlns:a16="http://schemas.microsoft.com/office/drawing/2014/main" id="{B7448E90-1789-4D57-83A2-1E01C940B7A1}"/>
              </a:ext>
            </a:extLst>
          </p:cNvPr>
          <p:cNvSpPr txBox="1"/>
          <p:nvPr/>
        </p:nvSpPr>
        <p:spPr>
          <a:xfrm>
            <a:off x="7467747" y="1508034"/>
            <a:ext cx="866046" cy="584775"/>
          </a:xfrm>
          <a:prstGeom prst="rect">
            <a:avLst/>
          </a:prstGeom>
          <a:noFill/>
        </p:spPr>
        <p:txBody>
          <a:bodyPr wrap="square" rtlCol="0">
            <a:spAutoFit/>
          </a:bodyPr>
          <a:lstStyle/>
          <a:p>
            <a:r>
              <a:rPr lang="en-GB" sz="3200" b="1" dirty="0">
                <a:solidFill>
                  <a:srgbClr val="FF0000"/>
                </a:solidFill>
              </a:rPr>
              <a:t>80</a:t>
            </a:r>
          </a:p>
        </p:txBody>
      </p:sp>
      <p:grpSp>
        <p:nvGrpSpPr>
          <p:cNvPr id="20" name="Group 19">
            <a:extLst>
              <a:ext uri="{FF2B5EF4-FFF2-40B4-BE49-F238E27FC236}">
                <a16:creationId xmlns:a16="http://schemas.microsoft.com/office/drawing/2014/main" id="{B55F650B-C587-4D1B-B5C7-1DB810AE8A2B}"/>
              </a:ext>
            </a:extLst>
          </p:cNvPr>
          <p:cNvGrpSpPr/>
          <p:nvPr/>
        </p:nvGrpSpPr>
        <p:grpSpPr>
          <a:xfrm>
            <a:off x="9188610" y="1236249"/>
            <a:ext cx="487609" cy="1086161"/>
            <a:chOff x="1951435" y="36281"/>
            <a:chExt cx="487609" cy="1086161"/>
          </a:xfrm>
        </p:grpSpPr>
        <p:sp>
          <p:nvSpPr>
            <p:cNvPr id="21" name="TextBox 20">
              <a:extLst>
                <a:ext uri="{FF2B5EF4-FFF2-40B4-BE49-F238E27FC236}">
                  <a16:creationId xmlns:a16="http://schemas.microsoft.com/office/drawing/2014/main" id="{D335D69B-AE87-433E-B597-96ADFA4035F5}"/>
                </a:ext>
              </a:extLst>
            </p:cNvPr>
            <p:cNvSpPr txBox="1"/>
            <p:nvPr/>
          </p:nvSpPr>
          <p:spPr>
            <a:xfrm>
              <a:off x="1963495" y="491500"/>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2" name="Straight Connector 21">
              <a:extLst>
                <a:ext uri="{FF2B5EF4-FFF2-40B4-BE49-F238E27FC236}">
                  <a16:creationId xmlns:a16="http://schemas.microsoft.com/office/drawing/2014/main" id="{ACF411C4-8171-4E0C-8412-608880E119D2}"/>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3B0BDC4-3C93-4BC4-B0C9-CFE94735376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24" name="Group 23">
            <a:extLst>
              <a:ext uri="{FF2B5EF4-FFF2-40B4-BE49-F238E27FC236}">
                <a16:creationId xmlns:a16="http://schemas.microsoft.com/office/drawing/2014/main" id="{7056141E-802D-4BAE-B775-912148652995}"/>
              </a:ext>
            </a:extLst>
          </p:cNvPr>
          <p:cNvGrpSpPr/>
          <p:nvPr/>
        </p:nvGrpSpPr>
        <p:grpSpPr>
          <a:xfrm>
            <a:off x="9651821" y="1248871"/>
            <a:ext cx="1328541" cy="1076984"/>
            <a:chOff x="903566" y="2208466"/>
            <a:chExt cx="1328541" cy="1076984"/>
          </a:xfrm>
        </p:grpSpPr>
        <p:sp>
          <p:nvSpPr>
            <p:cNvPr id="25" name="TextBox 24">
              <a:extLst>
                <a:ext uri="{FF2B5EF4-FFF2-40B4-BE49-F238E27FC236}">
                  <a16:creationId xmlns:a16="http://schemas.microsoft.com/office/drawing/2014/main" id="{C95F273A-7B72-4CC1-A79B-C6CC35C4A5B7}"/>
                </a:ext>
              </a:extLst>
            </p:cNvPr>
            <p:cNvSpPr txBox="1"/>
            <p:nvPr/>
          </p:nvSpPr>
          <p:spPr>
            <a:xfrm>
              <a:off x="903566" y="2376259"/>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26" name="Group 25">
              <a:extLst>
                <a:ext uri="{FF2B5EF4-FFF2-40B4-BE49-F238E27FC236}">
                  <a16:creationId xmlns:a16="http://schemas.microsoft.com/office/drawing/2014/main" id="{DF721C6C-6F0C-4A16-8801-80982CAF3B9B}"/>
                </a:ext>
              </a:extLst>
            </p:cNvPr>
            <p:cNvGrpSpPr/>
            <p:nvPr/>
          </p:nvGrpSpPr>
          <p:grpSpPr>
            <a:xfrm>
              <a:off x="1346864" y="2208466"/>
              <a:ext cx="445978" cy="1076984"/>
              <a:chOff x="1346864" y="2208466"/>
              <a:chExt cx="445978" cy="1076984"/>
            </a:xfrm>
          </p:grpSpPr>
          <p:cxnSp>
            <p:nvCxnSpPr>
              <p:cNvPr id="28" name="Straight Connector 27">
                <a:extLst>
                  <a:ext uri="{FF2B5EF4-FFF2-40B4-BE49-F238E27FC236}">
                    <a16:creationId xmlns:a16="http://schemas.microsoft.com/office/drawing/2014/main" id="{97295777-502E-47E5-80E5-BF0FEB7746E0}"/>
                  </a:ext>
                </a:extLst>
              </p:cNvPr>
              <p:cNvCxnSpPr>
                <a:cxnSpLocks/>
              </p:cNvCxnSpPr>
              <p:nvPr/>
            </p:nvCxnSpPr>
            <p:spPr>
              <a:xfrm>
                <a:off x="1360362" y="2716300"/>
                <a:ext cx="4321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88E100B9-3EB6-45DC-800B-FBCB47CF7329}"/>
                  </a:ext>
                </a:extLst>
              </p:cNvPr>
              <p:cNvSpPr txBox="1"/>
              <p:nvPr/>
            </p:nvSpPr>
            <p:spPr>
              <a:xfrm>
                <a:off x="1351441" y="2654508"/>
                <a:ext cx="44140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FA109E02-A6A8-4BA1-818A-4F39FBEF6B1B}"/>
                  </a:ext>
                </a:extLst>
              </p:cNvPr>
              <p:cNvSpPr txBox="1"/>
              <p:nvPr/>
            </p:nvSpPr>
            <p:spPr>
              <a:xfrm>
                <a:off x="1346864" y="220846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27" name="TextBox 26">
              <a:extLst>
                <a:ext uri="{FF2B5EF4-FFF2-40B4-BE49-F238E27FC236}">
                  <a16:creationId xmlns:a16="http://schemas.microsoft.com/office/drawing/2014/main" id="{448A85B9-12F7-4B45-B541-4B27B9CBBA1F}"/>
                </a:ext>
              </a:extLst>
            </p:cNvPr>
            <p:cNvSpPr txBox="1"/>
            <p:nvPr/>
          </p:nvSpPr>
          <p:spPr>
            <a:xfrm>
              <a:off x="1786460" y="243409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1" name="Rectangle 30">
            <a:extLst>
              <a:ext uri="{FF2B5EF4-FFF2-40B4-BE49-F238E27FC236}">
                <a16:creationId xmlns:a16="http://schemas.microsoft.com/office/drawing/2014/main" id="{2561A0D5-6F4D-4930-82F1-43AC7A0CE53C}"/>
              </a:ext>
            </a:extLst>
          </p:cNvPr>
          <p:cNvSpPr/>
          <p:nvPr/>
        </p:nvSpPr>
        <p:spPr>
          <a:xfrm>
            <a:off x="9201179" y="1298668"/>
            <a:ext cx="453848" cy="8967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32" name="Group 31">
            <a:extLst>
              <a:ext uri="{FF2B5EF4-FFF2-40B4-BE49-F238E27FC236}">
                <a16:creationId xmlns:a16="http://schemas.microsoft.com/office/drawing/2014/main" id="{09D7FBA4-504C-44D0-BCFB-74EAD0C96BD9}"/>
              </a:ext>
            </a:extLst>
          </p:cNvPr>
          <p:cNvGrpSpPr/>
          <p:nvPr/>
        </p:nvGrpSpPr>
        <p:grpSpPr>
          <a:xfrm>
            <a:off x="9188610" y="2386480"/>
            <a:ext cx="487609" cy="1086161"/>
            <a:chOff x="1951435" y="36281"/>
            <a:chExt cx="487609" cy="1086161"/>
          </a:xfrm>
        </p:grpSpPr>
        <p:sp>
          <p:nvSpPr>
            <p:cNvPr id="33" name="TextBox 32">
              <a:extLst>
                <a:ext uri="{FF2B5EF4-FFF2-40B4-BE49-F238E27FC236}">
                  <a16:creationId xmlns:a16="http://schemas.microsoft.com/office/drawing/2014/main" id="{776450F0-3B55-40D2-8B72-ADB4EB543853}"/>
                </a:ext>
              </a:extLst>
            </p:cNvPr>
            <p:cNvSpPr txBox="1"/>
            <p:nvPr/>
          </p:nvSpPr>
          <p:spPr>
            <a:xfrm>
              <a:off x="1963495" y="491500"/>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4" name="Straight Connector 33">
              <a:extLst>
                <a:ext uri="{FF2B5EF4-FFF2-40B4-BE49-F238E27FC236}">
                  <a16:creationId xmlns:a16="http://schemas.microsoft.com/office/drawing/2014/main" id="{E8096980-F021-49E8-9C99-CAF3EE2B6A78}"/>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33459D8-A105-498B-8DB8-3AF2EF9610D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36" name="Group 35">
            <a:extLst>
              <a:ext uri="{FF2B5EF4-FFF2-40B4-BE49-F238E27FC236}">
                <a16:creationId xmlns:a16="http://schemas.microsoft.com/office/drawing/2014/main" id="{B0CEF771-BBAB-4EB0-BD46-7E805878E432}"/>
              </a:ext>
            </a:extLst>
          </p:cNvPr>
          <p:cNvGrpSpPr/>
          <p:nvPr/>
        </p:nvGrpSpPr>
        <p:grpSpPr>
          <a:xfrm>
            <a:off x="9651821" y="2399102"/>
            <a:ext cx="1328541" cy="1076984"/>
            <a:chOff x="903566" y="2208466"/>
            <a:chExt cx="1328541" cy="1076984"/>
          </a:xfrm>
        </p:grpSpPr>
        <p:sp>
          <p:nvSpPr>
            <p:cNvPr id="37" name="TextBox 36">
              <a:extLst>
                <a:ext uri="{FF2B5EF4-FFF2-40B4-BE49-F238E27FC236}">
                  <a16:creationId xmlns:a16="http://schemas.microsoft.com/office/drawing/2014/main" id="{D5C50D52-F86B-4A82-895C-3E94938C87B2}"/>
                </a:ext>
              </a:extLst>
            </p:cNvPr>
            <p:cNvSpPr txBox="1"/>
            <p:nvPr/>
          </p:nvSpPr>
          <p:spPr>
            <a:xfrm>
              <a:off x="903566" y="2376259"/>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38" name="Group 37">
              <a:extLst>
                <a:ext uri="{FF2B5EF4-FFF2-40B4-BE49-F238E27FC236}">
                  <a16:creationId xmlns:a16="http://schemas.microsoft.com/office/drawing/2014/main" id="{753ED4B2-39B1-4125-8AF7-2A7510B986C7}"/>
                </a:ext>
              </a:extLst>
            </p:cNvPr>
            <p:cNvGrpSpPr/>
            <p:nvPr/>
          </p:nvGrpSpPr>
          <p:grpSpPr>
            <a:xfrm>
              <a:off x="1346864" y="2208466"/>
              <a:ext cx="445978" cy="1076984"/>
              <a:chOff x="1346864" y="2208466"/>
              <a:chExt cx="445978" cy="1076984"/>
            </a:xfrm>
          </p:grpSpPr>
          <p:cxnSp>
            <p:nvCxnSpPr>
              <p:cNvPr id="40" name="Straight Connector 39">
                <a:extLst>
                  <a:ext uri="{FF2B5EF4-FFF2-40B4-BE49-F238E27FC236}">
                    <a16:creationId xmlns:a16="http://schemas.microsoft.com/office/drawing/2014/main" id="{0A08F54A-9B4D-442A-A71E-EEC5A0A59F22}"/>
                  </a:ext>
                </a:extLst>
              </p:cNvPr>
              <p:cNvCxnSpPr>
                <a:cxnSpLocks/>
              </p:cNvCxnSpPr>
              <p:nvPr/>
            </p:nvCxnSpPr>
            <p:spPr>
              <a:xfrm>
                <a:off x="1360362" y="2716300"/>
                <a:ext cx="4321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C6656B-A411-4287-9A0B-EA072473F181}"/>
                  </a:ext>
                </a:extLst>
              </p:cNvPr>
              <p:cNvSpPr txBox="1"/>
              <p:nvPr/>
            </p:nvSpPr>
            <p:spPr>
              <a:xfrm>
                <a:off x="1351441" y="2654508"/>
                <a:ext cx="44140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06257749-868C-4562-9732-79A885AD8E7F}"/>
                  </a:ext>
                </a:extLst>
              </p:cNvPr>
              <p:cNvSpPr txBox="1"/>
              <p:nvPr/>
            </p:nvSpPr>
            <p:spPr>
              <a:xfrm>
                <a:off x="1346864" y="220846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39" name="TextBox 38">
              <a:extLst>
                <a:ext uri="{FF2B5EF4-FFF2-40B4-BE49-F238E27FC236}">
                  <a16:creationId xmlns:a16="http://schemas.microsoft.com/office/drawing/2014/main" id="{F4957439-9E4C-4839-AEB6-C726EE66FCB8}"/>
                </a:ext>
              </a:extLst>
            </p:cNvPr>
            <p:cNvSpPr txBox="1"/>
            <p:nvPr/>
          </p:nvSpPr>
          <p:spPr>
            <a:xfrm>
              <a:off x="1786460" y="243409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3" name="Rectangle 42">
            <a:extLst>
              <a:ext uri="{FF2B5EF4-FFF2-40B4-BE49-F238E27FC236}">
                <a16:creationId xmlns:a16="http://schemas.microsoft.com/office/drawing/2014/main" id="{41E3EE2F-8311-4088-8842-088AEA2CE070}"/>
              </a:ext>
            </a:extLst>
          </p:cNvPr>
          <p:cNvSpPr/>
          <p:nvPr/>
        </p:nvSpPr>
        <p:spPr>
          <a:xfrm>
            <a:off x="9201179" y="2448899"/>
            <a:ext cx="453848" cy="8967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44" name="Group 43">
            <a:extLst>
              <a:ext uri="{FF2B5EF4-FFF2-40B4-BE49-F238E27FC236}">
                <a16:creationId xmlns:a16="http://schemas.microsoft.com/office/drawing/2014/main" id="{A957F46D-CFE2-45FA-906B-801B0DB387C9}"/>
              </a:ext>
            </a:extLst>
          </p:cNvPr>
          <p:cNvGrpSpPr/>
          <p:nvPr/>
        </p:nvGrpSpPr>
        <p:grpSpPr>
          <a:xfrm>
            <a:off x="10993515" y="2851866"/>
            <a:ext cx="490985" cy="630942"/>
            <a:chOff x="2235688" y="2654508"/>
            <a:chExt cx="490985" cy="630942"/>
          </a:xfrm>
        </p:grpSpPr>
        <p:cxnSp>
          <p:nvCxnSpPr>
            <p:cNvPr id="45" name="Straight Connector 44">
              <a:extLst>
                <a:ext uri="{FF2B5EF4-FFF2-40B4-BE49-F238E27FC236}">
                  <a16:creationId xmlns:a16="http://schemas.microsoft.com/office/drawing/2014/main" id="{0B4730DC-D763-47AD-9C25-A64823016054}"/>
                </a:ext>
              </a:extLst>
            </p:cNvPr>
            <p:cNvCxnSpPr>
              <a:cxnSpLocks/>
            </p:cNvCxnSpPr>
            <p:nvPr/>
          </p:nvCxnSpPr>
          <p:spPr>
            <a:xfrm>
              <a:off x="2244613" y="2716300"/>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1C02A2E6-3BB7-4978-8640-DC595E3F130F}"/>
                </a:ext>
              </a:extLst>
            </p:cNvPr>
            <p:cNvSpPr txBox="1"/>
            <p:nvPr/>
          </p:nvSpPr>
          <p:spPr>
            <a:xfrm>
              <a:off x="2235688" y="2654508"/>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47" name="TextBox 46">
            <a:extLst>
              <a:ext uri="{FF2B5EF4-FFF2-40B4-BE49-F238E27FC236}">
                <a16:creationId xmlns:a16="http://schemas.microsoft.com/office/drawing/2014/main" id="{5CA2791E-F624-4FDC-92D0-0A1049F37087}"/>
              </a:ext>
            </a:extLst>
          </p:cNvPr>
          <p:cNvSpPr txBox="1"/>
          <p:nvPr/>
        </p:nvSpPr>
        <p:spPr>
          <a:xfrm>
            <a:off x="10973861" y="23889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8" name="Rectangle 47">
            <a:extLst>
              <a:ext uri="{FF2B5EF4-FFF2-40B4-BE49-F238E27FC236}">
                <a16:creationId xmlns:a16="http://schemas.microsoft.com/office/drawing/2014/main" id="{6DC3DC21-CF42-4AA4-818D-A6F4FD214EA6}"/>
              </a:ext>
            </a:extLst>
          </p:cNvPr>
          <p:cNvSpPr/>
          <p:nvPr/>
        </p:nvSpPr>
        <p:spPr>
          <a:xfrm>
            <a:off x="4291342" y="2414966"/>
            <a:ext cx="4009241" cy="584775"/>
          </a:xfrm>
          <a:prstGeom prst="rect">
            <a:avLst/>
          </a:prstGeom>
        </p:spPr>
        <p:txBody>
          <a:bodyPr wrap="square">
            <a:spAutoFit/>
          </a:bodyPr>
          <a:lstStyle/>
          <a:p>
            <a:r>
              <a:rPr lang="en-US" sz="3200" dirty="0">
                <a:solidFill>
                  <a:srgbClr val="FF0000"/>
                </a:solidFill>
              </a:rPr>
              <a:t>Check that it works!</a:t>
            </a:r>
          </a:p>
        </p:txBody>
      </p:sp>
      <p:sp>
        <p:nvSpPr>
          <p:cNvPr id="49" name="TextBox 48">
            <a:extLst>
              <a:ext uri="{FF2B5EF4-FFF2-40B4-BE49-F238E27FC236}">
                <a16:creationId xmlns:a16="http://schemas.microsoft.com/office/drawing/2014/main" id="{5D557579-962B-4CF2-8735-832C42F5B5A2}"/>
              </a:ext>
            </a:extLst>
          </p:cNvPr>
          <p:cNvSpPr txBox="1"/>
          <p:nvPr/>
        </p:nvSpPr>
        <p:spPr>
          <a:xfrm>
            <a:off x="4291342" y="2957828"/>
            <a:ext cx="3829094" cy="630942"/>
          </a:xfrm>
          <a:prstGeom prst="rect">
            <a:avLst/>
          </a:prstGeom>
          <a:noFill/>
        </p:spPr>
        <p:txBody>
          <a:bodyPr wrap="square" rtlCol="0">
            <a:spAutoFit/>
          </a:bodyPr>
          <a:lstStyle/>
          <a:p>
            <a:r>
              <a:rPr lang="en-GB" sz="3500" b="1" dirty="0">
                <a:solidFill>
                  <a:srgbClr val="FF0000"/>
                </a:solidFill>
              </a:rPr>
              <a:t>½ of 80 = 40</a:t>
            </a:r>
          </a:p>
        </p:txBody>
      </p:sp>
      <p:sp>
        <p:nvSpPr>
          <p:cNvPr id="51" name="TextBox 50">
            <a:extLst>
              <a:ext uri="{FF2B5EF4-FFF2-40B4-BE49-F238E27FC236}">
                <a16:creationId xmlns:a16="http://schemas.microsoft.com/office/drawing/2014/main" id="{FD66876E-E18A-4764-9CEF-B8014B02A039}"/>
              </a:ext>
            </a:extLst>
          </p:cNvPr>
          <p:cNvSpPr txBox="1"/>
          <p:nvPr/>
        </p:nvSpPr>
        <p:spPr>
          <a:xfrm>
            <a:off x="4294902" y="3403357"/>
            <a:ext cx="3330156" cy="630942"/>
          </a:xfrm>
          <a:prstGeom prst="rect">
            <a:avLst/>
          </a:prstGeom>
          <a:noFill/>
        </p:spPr>
        <p:txBody>
          <a:bodyPr wrap="square" rtlCol="0">
            <a:spAutoFit/>
          </a:bodyPr>
          <a:lstStyle/>
          <a:p>
            <a:r>
              <a:rPr lang="en-GB" sz="3500" b="1" dirty="0">
                <a:solidFill>
                  <a:srgbClr val="FF0000"/>
                </a:solidFill>
              </a:rPr>
              <a:t>¼ of 80 = 20</a:t>
            </a:r>
          </a:p>
        </p:txBody>
      </p:sp>
      <p:sp>
        <p:nvSpPr>
          <p:cNvPr id="68" name="TextBox 67">
            <a:extLst>
              <a:ext uri="{FF2B5EF4-FFF2-40B4-BE49-F238E27FC236}">
                <a16:creationId xmlns:a16="http://schemas.microsoft.com/office/drawing/2014/main" id="{0FEF729E-0F52-42A6-B68C-5CABC1370652}"/>
              </a:ext>
            </a:extLst>
          </p:cNvPr>
          <p:cNvSpPr txBox="1"/>
          <p:nvPr/>
        </p:nvSpPr>
        <p:spPr>
          <a:xfrm>
            <a:off x="4294902" y="3841631"/>
            <a:ext cx="3330156" cy="630942"/>
          </a:xfrm>
          <a:prstGeom prst="rect">
            <a:avLst/>
          </a:prstGeom>
          <a:noFill/>
        </p:spPr>
        <p:txBody>
          <a:bodyPr wrap="square" rtlCol="0">
            <a:spAutoFit/>
          </a:bodyPr>
          <a:lstStyle/>
          <a:p>
            <a:r>
              <a:rPr lang="en-GB" sz="3500" b="1" dirty="0">
                <a:solidFill>
                  <a:srgbClr val="FF0000"/>
                </a:solidFill>
              </a:rPr>
              <a:t>40 + 20 = 60</a:t>
            </a:r>
          </a:p>
        </p:txBody>
      </p:sp>
    </p:spTree>
    <p:extLst>
      <p:ext uri="{BB962C8B-B14F-4D97-AF65-F5344CB8AC3E}">
        <p14:creationId xmlns:p14="http://schemas.microsoft.com/office/powerpoint/2010/main" val="2533489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fade">
                                      <p:cBhvr>
                                        <p:cTn id="35" dur="500"/>
                                        <p:tgtEl>
                                          <p:spTgt spid="4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fade">
                                      <p:cBhvr>
                                        <p:cTn id="61" dur="500"/>
                                        <p:tgtEl>
                                          <p:spTgt spid="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fade">
                                      <p:cBhvr>
                                        <p:cTn id="64" dur="500"/>
                                        <p:tgtEl>
                                          <p:spTgt spid="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fade">
                                      <p:cBhvr>
                                        <p:cTn id="67" dur="500"/>
                                        <p:tgtEl>
                                          <p:spTgt spid="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Effect transition="in" filter="fade">
                                      <p:cBhvr>
                                        <p:cTn id="70" dur="500"/>
                                        <p:tgtEl>
                                          <p:spTgt spid="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7"/>
                                        </p:tgtEl>
                                      </p:cBhvr>
                                    </p:animEffect>
                                    <p:set>
                                      <p:cBhvr>
                                        <p:cTn id="75" dur="1" fill="hold">
                                          <p:stCondLst>
                                            <p:cond delay="499"/>
                                          </p:stCondLst>
                                        </p:cTn>
                                        <p:tgtEl>
                                          <p:spTgt spid="7"/>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5"/>
                                        </p:tgtEl>
                                      </p:cBhvr>
                                    </p:animEffect>
                                    <p:set>
                                      <p:cBhvr>
                                        <p:cTn id="78" dur="1" fill="hold">
                                          <p:stCondLst>
                                            <p:cond delay="499"/>
                                          </p:stCondLst>
                                        </p:cTn>
                                        <p:tgtEl>
                                          <p:spTgt spid="5"/>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8"/>
                                        </p:tgtEl>
                                      </p:cBhvr>
                                    </p:animEffect>
                                    <p:set>
                                      <p:cBhvr>
                                        <p:cTn id="81" dur="1" fill="hold">
                                          <p:stCondLst>
                                            <p:cond delay="499"/>
                                          </p:stCondLst>
                                        </p:cTn>
                                        <p:tgtEl>
                                          <p:spTgt spid="8"/>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6"/>
                                        </p:tgtEl>
                                      </p:cBhvr>
                                    </p:animEffect>
                                    <p:set>
                                      <p:cBhvr>
                                        <p:cTn id="84" dur="1" fill="hold">
                                          <p:stCondLst>
                                            <p:cond delay="499"/>
                                          </p:stCondLst>
                                        </p:cTn>
                                        <p:tgtEl>
                                          <p:spTgt spid="6"/>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8"/>
                                        </p:tgtEl>
                                        <p:attrNameLst>
                                          <p:attrName>style.visibility</p:attrName>
                                        </p:attrNameLst>
                                      </p:cBhvr>
                                      <p:to>
                                        <p:strVal val="visible"/>
                                      </p:to>
                                    </p:set>
                                    <p:animEffect transition="in" filter="fade">
                                      <p:cBhvr>
                                        <p:cTn id="89" dur="500"/>
                                        <p:tgtEl>
                                          <p:spTgt spid="1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500"/>
                                        <p:tgtEl>
                                          <p:spTgt spid="4"/>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9"/>
                                        </p:tgtEl>
                                        <p:attrNameLst>
                                          <p:attrName>style.visibility</p:attrName>
                                        </p:attrNameLst>
                                      </p:cBhvr>
                                      <p:to>
                                        <p:strVal val="visible"/>
                                      </p:to>
                                    </p:set>
                                    <p:animEffect transition="in" filter="fade">
                                      <p:cBhvr>
                                        <p:cTn id="97" dur="500"/>
                                        <p:tgtEl>
                                          <p:spTgt spid="9"/>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4"/>
                                        </p:tgtEl>
                                      </p:cBhvr>
                                    </p:animEffect>
                                    <p:set>
                                      <p:cBhvr>
                                        <p:cTn id="102" dur="1" fill="hold">
                                          <p:stCondLst>
                                            <p:cond delay="499"/>
                                          </p:stCondLst>
                                        </p:cTn>
                                        <p:tgtEl>
                                          <p:spTgt spid="4"/>
                                        </p:tgtEl>
                                        <p:attrNameLst>
                                          <p:attrName>style.visibility</p:attrName>
                                        </p:attrNameLst>
                                      </p:cBhvr>
                                      <p:to>
                                        <p:strVal val="hidden"/>
                                      </p:to>
                                    </p:set>
                                  </p:childTnLst>
                                </p:cTn>
                              </p:par>
                              <p:par>
                                <p:cTn id="103" presetID="10" presetClass="exit" presetSubtype="0" fill="hold" grpId="1" nodeType="withEffect">
                                  <p:stCondLst>
                                    <p:cond delay="0"/>
                                  </p:stCondLst>
                                  <p:childTnLst>
                                    <p:animEffect transition="out" filter="fade">
                                      <p:cBhvr>
                                        <p:cTn id="104" dur="500"/>
                                        <p:tgtEl>
                                          <p:spTgt spid="9"/>
                                        </p:tgtEl>
                                      </p:cBhvr>
                                    </p:animEffect>
                                    <p:set>
                                      <p:cBhvr>
                                        <p:cTn id="105" dur="1" fill="hold">
                                          <p:stCondLst>
                                            <p:cond delay="499"/>
                                          </p:stCondLst>
                                        </p:cTn>
                                        <p:tgtEl>
                                          <p:spTgt spid="9"/>
                                        </p:tgtEl>
                                        <p:attrNameLst>
                                          <p:attrName>style.visibility</p:attrName>
                                        </p:attrNameLst>
                                      </p:cBhvr>
                                      <p:to>
                                        <p:strVal val="hidden"/>
                                      </p:to>
                                    </p:se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fade">
                                      <p:cBhvr>
                                        <p:cTn id="110" dur="500"/>
                                        <p:tgtEl>
                                          <p:spTgt spid="1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fade">
                                      <p:cBhvr>
                                        <p:cTn id="115" dur="500"/>
                                        <p:tgtEl>
                                          <p:spTgt spid="19"/>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48"/>
                                        </p:tgtEl>
                                        <p:attrNameLst>
                                          <p:attrName>style.visibility</p:attrName>
                                        </p:attrNameLst>
                                      </p:cBhvr>
                                      <p:to>
                                        <p:strVal val="visible"/>
                                      </p:to>
                                    </p:set>
                                    <p:animEffect transition="in" filter="fade">
                                      <p:cBhvr>
                                        <p:cTn id="120" dur="500"/>
                                        <p:tgtEl>
                                          <p:spTgt spid="48"/>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49"/>
                                        </p:tgtEl>
                                        <p:attrNameLst>
                                          <p:attrName>style.visibility</p:attrName>
                                        </p:attrNameLst>
                                      </p:cBhvr>
                                      <p:to>
                                        <p:strVal val="visible"/>
                                      </p:to>
                                    </p:set>
                                    <p:animEffect transition="in" filter="fade">
                                      <p:cBhvr>
                                        <p:cTn id="125" dur="500"/>
                                        <p:tgtEl>
                                          <p:spTgt spid="4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51"/>
                                        </p:tgtEl>
                                        <p:attrNameLst>
                                          <p:attrName>style.visibility</p:attrName>
                                        </p:attrNameLst>
                                      </p:cBhvr>
                                      <p:to>
                                        <p:strVal val="visible"/>
                                      </p:to>
                                    </p:set>
                                    <p:animEffect transition="in" filter="fade">
                                      <p:cBhvr>
                                        <p:cTn id="130" dur="500"/>
                                        <p:tgtEl>
                                          <p:spTgt spid="51"/>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68"/>
                                        </p:tgtEl>
                                        <p:attrNameLst>
                                          <p:attrName>style.visibility</p:attrName>
                                        </p:attrNameLst>
                                      </p:cBhvr>
                                      <p:to>
                                        <p:strVal val="visible"/>
                                      </p:to>
                                    </p:set>
                                    <p:animEffect transition="in" filter="fade">
                                      <p:cBhvr>
                                        <p:cTn id="135"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5" grpId="0"/>
      <p:bldP spid="16" grpId="0"/>
      <p:bldP spid="17" grpId="0"/>
      <p:bldP spid="18" grpId="0"/>
      <p:bldP spid="19" grpId="0"/>
      <p:bldP spid="31" grpId="0" animBg="1"/>
      <p:bldP spid="43" grpId="0" animBg="1"/>
      <p:bldP spid="47" grpId="0"/>
      <p:bldP spid="48" grpId="0"/>
      <p:bldP spid="49" grpId="0"/>
      <p:bldP spid="51" grpId="0"/>
      <p:bldP spid="68" grpId="0"/>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number sequence.</a:t>
            </a:r>
          </a:p>
          <a:p>
            <a:r>
              <a:rPr lang="en-US" sz="3200" b="1" dirty="0"/>
              <a:t>Write the missing number.</a:t>
            </a:r>
          </a:p>
        </p:txBody>
      </p:sp>
      <p:pic>
        <p:nvPicPr>
          <p:cNvPr id="3" name="Picture 2">
            <a:extLst>
              <a:ext uri="{FF2B5EF4-FFF2-40B4-BE49-F238E27FC236}">
                <a16:creationId xmlns:a16="http://schemas.microsoft.com/office/drawing/2014/main" id="{90A2CFCD-99BC-4EB7-ABF7-EFF703F679B2}"/>
              </a:ext>
            </a:extLst>
          </p:cNvPr>
          <p:cNvPicPr>
            <a:picLocks noChangeAspect="1"/>
          </p:cNvPicPr>
          <p:nvPr/>
        </p:nvPicPr>
        <p:blipFill>
          <a:blip r:embed="rId3"/>
          <a:stretch>
            <a:fillRect/>
          </a:stretch>
        </p:blipFill>
        <p:spPr>
          <a:xfrm>
            <a:off x="611813" y="1285272"/>
            <a:ext cx="5879139" cy="1191990"/>
          </a:xfrm>
          <a:prstGeom prst="rect">
            <a:avLst/>
          </a:prstGeom>
        </p:spPr>
      </p:pic>
      <p:sp>
        <p:nvSpPr>
          <p:cNvPr id="5" name="TextBox 4">
            <a:extLst>
              <a:ext uri="{FF2B5EF4-FFF2-40B4-BE49-F238E27FC236}">
                <a16:creationId xmlns:a16="http://schemas.microsoft.com/office/drawing/2014/main" id="{C8772CD3-9E3F-4F12-822E-ABF40C3CF845}"/>
              </a:ext>
            </a:extLst>
          </p:cNvPr>
          <p:cNvSpPr txBox="1"/>
          <p:nvPr/>
        </p:nvSpPr>
        <p:spPr>
          <a:xfrm>
            <a:off x="993597" y="1881267"/>
            <a:ext cx="835203" cy="584775"/>
          </a:xfrm>
          <a:prstGeom prst="rect">
            <a:avLst/>
          </a:prstGeom>
          <a:noFill/>
        </p:spPr>
        <p:txBody>
          <a:bodyPr wrap="square" rtlCol="0">
            <a:spAutoFit/>
          </a:bodyPr>
          <a:lstStyle/>
          <a:p>
            <a:r>
              <a:rPr lang="en-GB" sz="3200" b="1" dirty="0">
                <a:solidFill>
                  <a:srgbClr val="FF0000"/>
                </a:solidFill>
              </a:rPr>
              <a:t>+2</a:t>
            </a:r>
          </a:p>
        </p:txBody>
      </p:sp>
      <p:sp>
        <p:nvSpPr>
          <p:cNvPr id="6" name="TextBox 5">
            <a:extLst>
              <a:ext uri="{FF2B5EF4-FFF2-40B4-BE49-F238E27FC236}">
                <a16:creationId xmlns:a16="http://schemas.microsoft.com/office/drawing/2014/main" id="{46DD1661-20D0-4C64-936D-72763ABD109B}"/>
              </a:ext>
            </a:extLst>
          </p:cNvPr>
          <p:cNvSpPr txBox="1"/>
          <p:nvPr/>
        </p:nvSpPr>
        <p:spPr>
          <a:xfrm>
            <a:off x="2180604" y="1892487"/>
            <a:ext cx="835203" cy="584775"/>
          </a:xfrm>
          <a:prstGeom prst="rect">
            <a:avLst/>
          </a:prstGeom>
          <a:noFill/>
        </p:spPr>
        <p:txBody>
          <a:bodyPr wrap="square" rtlCol="0">
            <a:spAutoFit/>
          </a:bodyPr>
          <a:lstStyle/>
          <a:p>
            <a:r>
              <a:rPr lang="en-GB" sz="3200" b="1" dirty="0">
                <a:solidFill>
                  <a:srgbClr val="FF0000"/>
                </a:solidFill>
              </a:rPr>
              <a:t>+3</a:t>
            </a:r>
          </a:p>
        </p:txBody>
      </p:sp>
      <p:sp>
        <p:nvSpPr>
          <p:cNvPr id="7" name="TextBox 6">
            <a:extLst>
              <a:ext uri="{FF2B5EF4-FFF2-40B4-BE49-F238E27FC236}">
                <a16:creationId xmlns:a16="http://schemas.microsoft.com/office/drawing/2014/main" id="{A02139EE-C2AD-48B1-969A-177B8AE17665}"/>
              </a:ext>
            </a:extLst>
          </p:cNvPr>
          <p:cNvSpPr txBox="1"/>
          <p:nvPr/>
        </p:nvSpPr>
        <p:spPr>
          <a:xfrm>
            <a:off x="3309682" y="1878314"/>
            <a:ext cx="835203" cy="584775"/>
          </a:xfrm>
          <a:prstGeom prst="rect">
            <a:avLst/>
          </a:prstGeom>
          <a:noFill/>
        </p:spPr>
        <p:txBody>
          <a:bodyPr wrap="square" rtlCol="0">
            <a:spAutoFit/>
          </a:bodyPr>
          <a:lstStyle/>
          <a:p>
            <a:r>
              <a:rPr lang="en-GB" sz="3200" b="1" dirty="0">
                <a:solidFill>
                  <a:srgbClr val="FF0000"/>
                </a:solidFill>
              </a:rPr>
              <a:t>+4</a:t>
            </a:r>
          </a:p>
        </p:txBody>
      </p:sp>
      <p:sp>
        <p:nvSpPr>
          <p:cNvPr id="8" name="TextBox 7">
            <a:extLst>
              <a:ext uri="{FF2B5EF4-FFF2-40B4-BE49-F238E27FC236}">
                <a16:creationId xmlns:a16="http://schemas.microsoft.com/office/drawing/2014/main" id="{2EBBD470-DAC5-491A-9404-79A5D8701FA9}"/>
              </a:ext>
            </a:extLst>
          </p:cNvPr>
          <p:cNvSpPr txBox="1"/>
          <p:nvPr/>
        </p:nvSpPr>
        <p:spPr>
          <a:xfrm>
            <a:off x="4335778" y="1878313"/>
            <a:ext cx="835203" cy="584775"/>
          </a:xfrm>
          <a:prstGeom prst="rect">
            <a:avLst/>
          </a:prstGeom>
          <a:noFill/>
        </p:spPr>
        <p:txBody>
          <a:bodyPr wrap="square" rtlCol="0">
            <a:spAutoFit/>
          </a:bodyPr>
          <a:lstStyle/>
          <a:p>
            <a:r>
              <a:rPr lang="en-GB" sz="3200" b="1" dirty="0">
                <a:solidFill>
                  <a:srgbClr val="FF0000"/>
                </a:solidFill>
              </a:rPr>
              <a:t>+5</a:t>
            </a:r>
          </a:p>
        </p:txBody>
      </p:sp>
      <p:sp>
        <p:nvSpPr>
          <p:cNvPr id="9" name="TextBox 8">
            <a:extLst>
              <a:ext uri="{FF2B5EF4-FFF2-40B4-BE49-F238E27FC236}">
                <a16:creationId xmlns:a16="http://schemas.microsoft.com/office/drawing/2014/main" id="{C3478698-A50B-4A33-AA87-9355D515BBA6}"/>
              </a:ext>
            </a:extLst>
          </p:cNvPr>
          <p:cNvSpPr txBox="1"/>
          <p:nvPr/>
        </p:nvSpPr>
        <p:spPr>
          <a:xfrm>
            <a:off x="5266154" y="1577016"/>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10" name="Rectangle 9">
            <a:extLst>
              <a:ext uri="{FF2B5EF4-FFF2-40B4-BE49-F238E27FC236}">
                <a16:creationId xmlns:a16="http://schemas.microsoft.com/office/drawing/2014/main" id="{085A008E-B0C2-4701-92F4-1F1C783C463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80900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581695" cy="2554545"/>
          </a:xfrm>
          <a:prstGeom prst="rect">
            <a:avLst/>
          </a:prstGeom>
        </p:spPr>
        <p:txBody>
          <a:bodyPr wrap="square">
            <a:spAutoFit/>
          </a:bodyPr>
          <a:lstStyle/>
          <a:p>
            <a:r>
              <a:rPr lang="en-US" sz="3200" b="1" dirty="0"/>
              <a:t>All the children in Class 6 vote to pick a class captain.</a:t>
            </a:r>
          </a:p>
          <a:p>
            <a:r>
              <a:rPr lang="en-US" sz="3200" b="1" dirty="0"/>
              <a:t>The choice is Holly or Dev or Joe.</a:t>
            </a:r>
          </a:p>
          <a:p>
            <a:r>
              <a:rPr lang="en-US" sz="3200" b="1" dirty="0"/>
              <a:t>Dev gets 10% of the votes. </a:t>
            </a:r>
          </a:p>
          <a:p>
            <a:r>
              <a:rPr lang="en-US" sz="3200" b="1" dirty="0"/>
              <a:t>Joe gets twice as many votes as Holly.</a:t>
            </a:r>
          </a:p>
          <a:p>
            <a:r>
              <a:rPr lang="en-US" sz="3200" b="1" dirty="0"/>
              <a:t>What percentage of the votes does the winner get?</a:t>
            </a:r>
          </a:p>
        </p:txBody>
      </p:sp>
      <p:sp>
        <p:nvSpPr>
          <p:cNvPr id="3" name="Rectangle 2">
            <a:extLst>
              <a:ext uri="{FF2B5EF4-FFF2-40B4-BE49-F238E27FC236}">
                <a16:creationId xmlns:a16="http://schemas.microsoft.com/office/drawing/2014/main" id="{62CE7C21-B4A2-40B6-94C0-60DDAC37AFAA}"/>
              </a:ext>
            </a:extLst>
          </p:cNvPr>
          <p:cNvSpPr/>
          <p:nvPr/>
        </p:nvSpPr>
        <p:spPr>
          <a:xfrm>
            <a:off x="1627323" y="342900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4153F47D-AE9A-4221-A5B9-E064C12B8CFA}"/>
              </a:ext>
            </a:extLst>
          </p:cNvPr>
          <p:cNvSpPr/>
          <p:nvPr/>
        </p:nvSpPr>
        <p:spPr>
          <a:xfrm>
            <a:off x="2347323" y="342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F1E2B53-58FC-4672-AD3E-BA51E1C2806D}"/>
              </a:ext>
            </a:extLst>
          </p:cNvPr>
          <p:cNvSpPr/>
          <p:nvPr/>
        </p:nvSpPr>
        <p:spPr>
          <a:xfrm>
            <a:off x="4507323" y="3429000"/>
            <a:ext cx="43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8F850A8-7588-4127-8B8B-8F93AF0736FE}"/>
              </a:ext>
            </a:extLst>
          </p:cNvPr>
          <p:cNvSpPr txBox="1"/>
          <p:nvPr/>
        </p:nvSpPr>
        <p:spPr>
          <a:xfrm>
            <a:off x="1611679" y="3472466"/>
            <a:ext cx="881918" cy="461665"/>
          </a:xfrm>
          <a:prstGeom prst="rect">
            <a:avLst/>
          </a:prstGeom>
          <a:noFill/>
        </p:spPr>
        <p:txBody>
          <a:bodyPr wrap="square" rtlCol="0">
            <a:spAutoFit/>
          </a:bodyPr>
          <a:lstStyle/>
          <a:p>
            <a:r>
              <a:rPr lang="en-GB" sz="2400" b="1" dirty="0">
                <a:solidFill>
                  <a:srgbClr val="FF0000"/>
                </a:solidFill>
              </a:rPr>
              <a:t>10%</a:t>
            </a:r>
          </a:p>
        </p:txBody>
      </p:sp>
      <p:sp>
        <p:nvSpPr>
          <p:cNvPr id="8" name="TextBox 7">
            <a:extLst>
              <a:ext uri="{FF2B5EF4-FFF2-40B4-BE49-F238E27FC236}">
                <a16:creationId xmlns:a16="http://schemas.microsoft.com/office/drawing/2014/main" id="{51BB6CD8-A971-4444-A607-848DFA296F50}"/>
              </a:ext>
            </a:extLst>
          </p:cNvPr>
          <p:cNvSpPr txBox="1"/>
          <p:nvPr/>
        </p:nvSpPr>
        <p:spPr>
          <a:xfrm>
            <a:off x="2986364" y="3472466"/>
            <a:ext cx="881918" cy="461665"/>
          </a:xfrm>
          <a:prstGeom prst="rect">
            <a:avLst/>
          </a:prstGeom>
          <a:noFill/>
        </p:spPr>
        <p:txBody>
          <a:bodyPr wrap="square" rtlCol="0">
            <a:spAutoFit/>
          </a:bodyPr>
          <a:lstStyle/>
          <a:p>
            <a:r>
              <a:rPr lang="en-GB" sz="2400" b="1" dirty="0">
                <a:solidFill>
                  <a:srgbClr val="FF0000"/>
                </a:solidFill>
              </a:rPr>
              <a:t>Holly</a:t>
            </a:r>
          </a:p>
        </p:txBody>
      </p:sp>
      <p:sp>
        <p:nvSpPr>
          <p:cNvPr id="9" name="TextBox 8">
            <a:extLst>
              <a:ext uri="{FF2B5EF4-FFF2-40B4-BE49-F238E27FC236}">
                <a16:creationId xmlns:a16="http://schemas.microsoft.com/office/drawing/2014/main" id="{1A9D4EC8-84D9-4E4E-894E-B062C4DD878F}"/>
              </a:ext>
            </a:extLst>
          </p:cNvPr>
          <p:cNvSpPr txBox="1"/>
          <p:nvPr/>
        </p:nvSpPr>
        <p:spPr>
          <a:xfrm flipH="1">
            <a:off x="6362024" y="3468167"/>
            <a:ext cx="1035834" cy="461665"/>
          </a:xfrm>
          <a:prstGeom prst="rect">
            <a:avLst/>
          </a:prstGeom>
          <a:noFill/>
        </p:spPr>
        <p:txBody>
          <a:bodyPr wrap="square" rtlCol="0">
            <a:spAutoFit/>
          </a:bodyPr>
          <a:lstStyle/>
          <a:p>
            <a:r>
              <a:rPr lang="en-GB" sz="2400" b="1" dirty="0">
                <a:solidFill>
                  <a:srgbClr val="FF0000"/>
                </a:solidFill>
              </a:rPr>
              <a:t>Joe</a:t>
            </a:r>
          </a:p>
        </p:txBody>
      </p:sp>
      <p:sp>
        <p:nvSpPr>
          <p:cNvPr id="4" name="Right Brace 3">
            <a:extLst>
              <a:ext uri="{FF2B5EF4-FFF2-40B4-BE49-F238E27FC236}">
                <a16:creationId xmlns:a16="http://schemas.microsoft.com/office/drawing/2014/main" id="{42D63457-B3A5-4B5A-A2C1-265A2032D4D9}"/>
              </a:ext>
            </a:extLst>
          </p:cNvPr>
          <p:cNvSpPr/>
          <p:nvPr/>
        </p:nvSpPr>
        <p:spPr>
          <a:xfrm rot="16200000">
            <a:off x="5384289" y="-14796"/>
            <a:ext cx="406071" cy="6479999"/>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 name="TextBox 10">
            <a:extLst>
              <a:ext uri="{FF2B5EF4-FFF2-40B4-BE49-F238E27FC236}">
                <a16:creationId xmlns:a16="http://schemas.microsoft.com/office/drawing/2014/main" id="{1F9FFC21-7531-4A55-83E8-650FCA5BEB0C}"/>
              </a:ext>
            </a:extLst>
          </p:cNvPr>
          <p:cNvSpPr txBox="1"/>
          <p:nvPr/>
        </p:nvSpPr>
        <p:spPr>
          <a:xfrm>
            <a:off x="5229580" y="2508613"/>
            <a:ext cx="881918" cy="461665"/>
          </a:xfrm>
          <a:prstGeom prst="rect">
            <a:avLst/>
          </a:prstGeom>
          <a:noFill/>
        </p:spPr>
        <p:txBody>
          <a:bodyPr wrap="square" rtlCol="0">
            <a:spAutoFit/>
          </a:bodyPr>
          <a:lstStyle/>
          <a:p>
            <a:r>
              <a:rPr lang="en-GB" sz="2400" b="1" dirty="0">
                <a:solidFill>
                  <a:srgbClr val="FF0000"/>
                </a:solidFill>
              </a:rPr>
              <a:t>90%</a:t>
            </a:r>
          </a:p>
        </p:txBody>
      </p:sp>
      <p:sp>
        <p:nvSpPr>
          <p:cNvPr id="12" name="Rectangle 11">
            <a:extLst>
              <a:ext uri="{FF2B5EF4-FFF2-40B4-BE49-F238E27FC236}">
                <a16:creationId xmlns:a16="http://schemas.microsoft.com/office/drawing/2014/main" id="{4B435E17-6FB0-43C8-8A6F-B9A0AD85B083}"/>
              </a:ext>
            </a:extLst>
          </p:cNvPr>
          <p:cNvSpPr/>
          <p:nvPr/>
        </p:nvSpPr>
        <p:spPr>
          <a:xfrm>
            <a:off x="234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7D590D0E-2020-413E-A970-BED60BE4E8F9}"/>
              </a:ext>
            </a:extLst>
          </p:cNvPr>
          <p:cNvSpPr/>
          <p:nvPr/>
        </p:nvSpPr>
        <p:spPr>
          <a:xfrm>
            <a:off x="450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67C623CF-C47E-44ED-9829-5DB60DD557E0}"/>
              </a:ext>
            </a:extLst>
          </p:cNvPr>
          <p:cNvSpPr/>
          <p:nvPr/>
        </p:nvSpPr>
        <p:spPr>
          <a:xfrm>
            <a:off x="666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70A74F7-3C79-4946-8051-FBED906C374B}"/>
              </a:ext>
            </a:extLst>
          </p:cNvPr>
          <p:cNvSpPr txBox="1"/>
          <p:nvPr/>
        </p:nvSpPr>
        <p:spPr>
          <a:xfrm>
            <a:off x="9252559" y="3637444"/>
            <a:ext cx="1802338" cy="584775"/>
          </a:xfrm>
          <a:prstGeom prst="rect">
            <a:avLst/>
          </a:prstGeom>
          <a:noFill/>
        </p:spPr>
        <p:txBody>
          <a:bodyPr wrap="square" rtlCol="0">
            <a:spAutoFit/>
          </a:bodyPr>
          <a:lstStyle/>
          <a:p>
            <a:r>
              <a:rPr lang="en-GB" sz="3200" b="1" dirty="0">
                <a:solidFill>
                  <a:srgbClr val="FF0000"/>
                </a:solidFill>
              </a:rPr>
              <a:t>90 ÷ 3 = </a:t>
            </a:r>
          </a:p>
        </p:txBody>
      </p:sp>
      <p:sp>
        <p:nvSpPr>
          <p:cNvPr id="17" name="TextBox 16">
            <a:extLst>
              <a:ext uri="{FF2B5EF4-FFF2-40B4-BE49-F238E27FC236}">
                <a16:creationId xmlns:a16="http://schemas.microsoft.com/office/drawing/2014/main" id="{A7BF2CE7-B08A-40A6-AD64-544486127063}"/>
              </a:ext>
            </a:extLst>
          </p:cNvPr>
          <p:cNvSpPr txBox="1"/>
          <p:nvPr/>
        </p:nvSpPr>
        <p:spPr>
          <a:xfrm>
            <a:off x="10678233" y="3637443"/>
            <a:ext cx="861648" cy="584775"/>
          </a:xfrm>
          <a:prstGeom prst="rect">
            <a:avLst/>
          </a:prstGeom>
          <a:noFill/>
        </p:spPr>
        <p:txBody>
          <a:bodyPr wrap="square" rtlCol="0">
            <a:spAutoFit/>
          </a:bodyPr>
          <a:lstStyle/>
          <a:p>
            <a:r>
              <a:rPr lang="en-GB" sz="3200" b="1" dirty="0">
                <a:solidFill>
                  <a:srgbClr val="FF0000"/>
                </a:solidFill>
              </a:rPr>
              <a:t>30</a:t>
            </a:r>
          </a:p>
        </p:txBody>
      </p:sp>
      <p:sp>
        <p:nvSpPr>
          <p:cNvPr id="18" name="TextBox 17">
            <a:extLst>
              <a:ext uri="{FF2B5EF4-FFF2-40B4-BE49-F238E27FC236}">
                <a16:creationId xmlns:a16="http://schemas.microsoft.com/office/drawing/2014/main" id="{C2F86441-1C56-4D02-9FF0-C8F67BA56616}"/>
              </a:ext>
            </a:extLst>
          </p:cNvPr>
          <p:cNvSpPr txBox="1"/>
          <p:nvPr/>
        </p:nvSpPr>
        <p:spPr>
          <a:xfrm>
            <a:off x="3019216" y="4012466"/>
            <a:ext cx="881918" cy="461665"/>
          </a:xfrm>
          <a:prstGeom prst="rect">
            <a:avLst/>
          </a:prstGeom>
          <a:noFill/>
        </p:spPr>
        <p:txBody>
          <a:bodyPr wrap="square" rtlCol="0">
            <a:spAutoFit/>
          </a:bodyPr>
          <a:lstStyle/>
          <a:p>
            <a:r>
              <a:rPr lang="en-GB" sz="2400" b="1" dirty="0">
                <a:solidFill>
                  <a:srgbClr val="FF0000"/>
                </a:solidFill>
              </a:rPr>
              <a:t>30%</a:t>
            </a:r>
          </a:p>
        </p:txBody>
      </p:sp>
      <p:sp>
        <p:nvSpPr>
          <p:cNvPr id="19" name="TextBox 18">
            <a:extLst>
              <a:ext uri="{FF2B5EF4-FFF2-40B4-BE49-F238E27FC236}">
                <a16:creationId xmlns:a16="http://schemas.microsoft.com/office/drawing/2014/main" id="{7413216B-DE54-40CB-89EA-12930F8F5F30}"/>
              </a:ext>
            </a:extLst>
          </p:cNvPr>
          <p:cNvSpPr txBox="1"/>
          <p:nvPr/>
        </p:nvSpPr>
        <p:spPr>
          <a:xfrm>
            <a:off x="5311085" y="4008167"/>
            <a:ext cx="881918" cy="461665"/>
          </a:xfrm>
          <a:prstGeom prst="rect">
            <a:avLst/>
          </a:prstGeom>
          <a:noFill/>
        </p:spPr>
        <p:txBody>
          <a:bodyPr wrap="square" rtlCol="0">
            <a:spAutoFit/>
          </a:bodyPr>
          <a:lstStyle/>
          <a:p>
            <a:r>
              <a:rPr lang="en-GB" sz="2400" b="1" dirty="0">
                <a:solidFill>
                  <a:srgbClr val="FF0000"/>
                </a:solidFill>
              </a:rPr>
              <a:t>30%</a:t>
            </a:r>
          </a:p>
        </p:txBody>
      </p:sp>
      <p:sp>
        <p:nvSpPr>
          <p:cNvPr id="20" name="TextBox 19">
            <a:extLst>
              <a:ext uri="{FF2B5EF4-FFF2-40B4-BE49-F238E27FC236}">
                <a16:creationId xmlns:a16="http://schemas.microsoft.com/office/drawing/2014/main" id="{37904307-AD7B-4DAA-81DF-F12CCD33C336}"/>
              </a:ext>
            </a:extLst>
          </p:cNvPr>
          <p:cNvSpPr txBox="1"/>
          <p:nvPr/>
        </p:nvSpPr>
        <p:spPr>
          <a:xfrm>
            <a:off x="7419498" y="4008167"/>
            <a:ext cx="881918" cy="461665"/>
          </a:xfrm>
          <a:prstGeom prst="rect">
            <a:avLst/>
          </a:prstGeom>
          <a:noFill/>
        </p:spPr>
        <p:txBody>
          <a:bodyPr wrap="square" rtlCol="0">
            <a:spAutoFit/>
          </a:bodyPr>
          <a:lstStyle/>
          <a:p>
            <a:r>
              <a:rPr lang="en-GB" sz="2400" b="1" dirty="0">
                <a:solidFill>
                  <a:srgbClr val="FF0000"/>
                </a:solidFill>
              </a:rPr>
              <a:t>30%</a:t>
            </a:r>
          </a:p>
        </p:txBody>
      </p:sp>
      <p:sp>
        <p:nvSpPr>
          <p:cNvPr id="21" name="TextBox 20">
            <a:extLst>
              <a:ext uri="{FF2B5EF4-FFF2-40B4-BE49-F238E27FC236}">
                <a16:creationId xmlns:a16="http://schemas.microsoft.com/office/drawing/2014/main" id="{8395BCE6-B074-4C6B-9F07-D0426E6411E0}"/>
              </a:ext>
            </a:extLst>
          </p:cNvPr>
          <p:cNvSpPr txBox="1"/>
          <p:nvPr/>
        </p:nvSpPr>
        <p:spPr>
          <a:xfrm>
            <a:off x="3725321" y="3463108"/>
            <a:ext cx="881918" cy="461665"/>
          </a:xfrm>
          <a:prstGeom prst="rect">
            <a:avLst/>
          </a:prstGeom>
          <a:noFill/>
        </p:spPr>
        <p:txBody>
          <a:bodyPr wrap="square" rtlCol="0">
            <a:spAutoFit/>
          </a:bodyPr>
          <a:lstStyle/>
          <a:p>
            <a:r>
              <a:rPr lang="en-GB" sz="2400" b="1" dirty="0">
                <a:solidFill>
                  <a:srgbClr val="FF0000"/>
                </a:solidFill>
              </a:rPr>
              <a:t>30%</a:t>
            </a:r>
          </a:p>
        </p:txBody>
      </p:sp>
      <p:sp>
        <p:nvSpPr>
          <p:cNvPr id="22" name="TextBox 21">
            <a:extLst>
              <a:ext uri="{FF2B5EF4-FFF2-40B4-BE49-F238E27FC236}">
                <a16:creationId xmlns:a16="http://schemas.microsoft.com/office/drawing/2014/main" id="{0281A669-492C-4899-88D8-7DA1AB846082}"/>
              </a:ext>
            </a:extLst>
          </p:cNvPr>
          <p:cNvSpPr txBox="1"/>
          <p:nvPr/>
        </p:nvSpPr>
        <p:spPr>
          <a:xfrm>
            <a:off x="6865405" y="3472466"/>
            <a:ext cx="881918" cy="461665"/>
          </a:xfrm>
          <a:prstGeom prst="rect">
            <a:avLst/>
          </a:prstGeom>
          <a:noFill/>
        </p:spPr>
        <p:txBody>
          <a:bodyPr wrap="square" rtlCol="0">
            <a:spAutoFit/>
          </a:bodyPr>
          <a:lstStyle/>
          <a:p>
            <a:r>
              <a:rPr lang="en-GB" sz="2400" b="1" dirty="0">
                <a:solidFill>
                  <a:srgbClr val="FF0000"/>
                </a:solidFill>
              </a:rPr>
              <a:t>60%</a:t>
            </a:r>
          </a:p>
        </p:txBody>
      </p:sp>
      <p:sp>
        <p:nvSpPr>
          <p:cNvPr id="23" name="TextBox 22">
            <a:extLst>
              <a:ext uri="{FF2B5EF4-FFF2-40B4-BE49-F238E27FC236}">
                <a16:creationId xmlns:a16="http://schemas.microsoft.com/office/drawing/2014/main" id="{EF245B64-7C31-4659-92EC-4B9F9FCB57CA}"/>
              </a:ext>
            </a:extLst>
          </p:cNvPr>
          <p:cNvSpPr txBox="1"/>
          <p:nvPr/>
        </p:nvSpPr>
        <p:spPr>
          <a:xfrm>
            <a:off x="8852312" y="2019770"/>
            <a:ext cx="1287348" cy="584775"/>
          </a:xfrm>
          <a:prstGeom prst="rect">
            <a:avLst/>
          </a:prstGeom>
          <a:noFill/>
        </p:spPr>
        <p:txBody>
          <a:bodyPr wrap="square" rtlCol="0">
            <a:spAutoFit/>
          </a:bodyPr>
          <a:lstStyle/>
          <a:p>
            <a:r>
              <a:rPr lang="en-GB" sz="3200" b="1" dirty="0">
                <a:solidFill>
                  <a:srgbClr val="FF0000"/>
                </a:solidFill>
              </a:rPr>
              <a:t>60%</a:t>
            </a:r>
          </a:p>
        </p:txBody>
      </p:sp>
    </p:spTree>
    <p:extLst>
      <p:ext uri="{BB962C8B-B14F-4D97-AF65-F5344CB8AC3E}">
        <p14:creationId xmlns:p14="http://schemas.microsoft.com/office/powerpoint/2010/main" val="2519260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fade">
                                      <p:cBhvr>
                                        <p:cTn id="80" dur="500"/>
                                        <p:tgtEl>
                                          <p:spTgt spid="2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fade">
                                      <p:cBhvr>
                                        <p:cTn id="8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p:bldP spid="8" grpId="0"/>
      <p:bldP spid="9" grpId="0"/>
      <p:bldP spid="4" grpId="0" animBg="1"/>
      <p:bldP spid="11" grpId="0"/>
      <p:bldP spid="12" grpId="0" animBg="1"/>
      <p:bldP spid="14" grpId="0" animBg="1"/>
      <p:bldP spid="15" grpId="0" animBg="1"/>
      <p:bldP spid="16" grpId="0"/>
      <p:bldP spid="17" grpId="0"/>
      <p:bldP spid="18" grpId="0"/>
      <p:bldP spid="19" grpId="0"/>
      <p:bldP spid="20" grpId="0"/>
      <p:bldP spid="21" grpId="0"/>
      <p:bldP spid="22" grpId="0"/>
      <p:bldP spid="23" grpId="0"/>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Three identical blocks are placed in a line 80 centimetres long. </a:t>
            </a:r>
          </a:p>
          <a:p>
            <a:r>
              <a:rPr lang="en-US" sz="3200" b="1" dirty="0"/>
              <a:t>The gaps between the blocks are each 7cm. </a:t>
            </a:r>
          </a:p>
          <a:p>
            <a:r>
              <a:rPr lang="en-US" sz="3200" b="1" dirty="0"/>
              <a:t>Work out the length of each block. </a:t>
            </a:r>
            <a:endParaRPr lang="en-US" sz="2800" dirty="0"/>
          </a:p>
        </p:txBody>
      </p:sp>
      <p:pic>
        <p:nvPicPr>
          <p:cNvPr id="3" name="Picture 2">
            <a:extLst>
              <a:ext uri="{FF2B5EF4-FFF2-40B4-BE49-F238E27FC236}">
                <a16:creationId xmlns:a16="http://schemas.microsoft.com/office/drawing/2014/main" id="{3EF16BBC-6F1A-457E-999E-B9CF140733C5}"/>
              </a:ext>
            </a:extLst>
          </p:cNvPr>
          <p:cNvPicPr>
            <a:picLocks noChangeAspect="1"/>
          </p:cNvPicPr>
          <p:nvPr/>
        </p:nvPicPr>
        <p:blipFill>
          <a:blip r:embed="rId3"/>
          <a:stretch>
            <a:fillRect/>
          </a:stretch>
        </p:blipFill>
        <p:spPr>
          <a:xfrm>
            <a:off x="482744" y="1704060"/>
            <a:ext cx="9658783" cy="1451564"/>
          </a:xfrm>
          <a:prstGeom prst="rect">
            <a:avLst/>
          </a:prstGeom>
        </p:spPr>
      </p:pic>
      <p:sp>
        <p:nvSpPr>
          <p:cNvPr id="5" name="TextBox 4">
            <a:extLst>
              <a:ext uri="{FF2B5EF4-FFF2-40B4-BE49-F238E27FC236}">
                <a16:creationId xmlns:a16="http://schemas.microsoft.com/office/drawing/2014/main" id="{BF86118B-81B1-437D-A4C1-2DB189DAF0EE}"/>
              </a:ext>
            </a:extLst>
          </p:cNvPr>
          <p:cNvSpPr txBox="1"/>
          <p:nvPr/>
        </p:nvSpPr>
        <p:spPr>
          <a:xfrm>
            <a:off x="814488" y="3702377"/>
            <a:ext cx="737166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7 x 2 = 14 cm for the 2 gaps</a:t>
            </a:r>
          </a:p>
        </p:txBody>
      </p:sp>
      <p:sp>
        <p:nvSpPr>
          <p:cNvPr id="6" name="TextBox 5">
            <a:extLst>
              <a:ext uri="{FF2B5EF4-FFF2-40B4-BE49-F238E27FC236}">
                <a16:creationId xmlns:a16="http://schemas.microsoft.com/office/drawing/2014/main" id="{782973B6-171E-42B4-8352-8166CFB25CBC}"/>
              </a:ext>
            </a:extLst>
          </p:cNvPr>
          <p:cNvSpPr txBox="1"/>
          <p:nvPr/>
        </p:nvSpPr>
        <p:spPr>
          <a:xfrm>
            <a:off x="814487" y="4287152"/>
            <a:ext cx="4076825"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80 – 14 = </a:t>
            </a:r>
          </a:p>
        </p:txBody>
      </p:sp>
      <p:sp>
        <p:nvSpPr>
          <p:cNvPr id="7" name="TextBox 6">
            <a:extLst>
              <a:ext uri="{FF2B5EF4-FFF2-40B4-BE49-F238E27FC236}">
                <a16:creationId xmlns:a16="http://schemas.microsoft.com/office/drawing/2014/main" id="{3A559E39-F9F1-4814-AC26-17D2D91FDE9E}"/>
              </a:ext>
            </a:extLst>
          </p:cNvPr>
          <p:cNvSpPr txBox="1"/>
          <p:nvPr/>
        </p:nvSpPr>
        <p:spPr>
          <a:xfrm>
            <a:off x="2925469" y="4287152"/>
            <a:ext cx="737166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66 cm for the 3 blocks</a:t>
            </a:r>
          </a:p>
        </p:txBody>
      </p:sp>
      <p:sp>
        <p:nvSpPr>
          <p:cNvPr id="8" name="TextBox 7">
            <a:extLst>
              <a:ext uri="{FF2B5EF4-FFF2-40B4-BE49-F238E27FC236}">
                <a16:creationId xmlns:a16="http://schemas.microsoft.com/office/drawing/2014/main" id="{8B837148-F167-4417-953E-1326050ABD70}"/>
              </a:ext>
            </a:extLst>
          </p:cNvPr>
          <p:cNvSpPr txBox="1"/>
          <p:nvPr/>
        </p:nvSpPr>
        <p:spPr>
          <a:xfrm>
            <a:off x="814487" y="4926428"/>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 block = 66 ÷ 3 =</a:t>
            </a:r>
          </a:p>
        </p:txBody>
      </p:sp>
      <p:sp>
        <p:nvSpPr>
          <p:cNvPr id="9" name="TextBox 8">
            <a:extLst>
              <a:ext uri="{FF2B5EF4-FFF2-40B4-BE49-F238E27FC236}">
                <a16:creationId xmlns:a16="http://schemas.microsoft.com/office/drawing/2014/main" id="{BC4DD570-69BB-4FC6-BF1C-FDA139B87B0B}"/>
              </a:ext>
            </a:extLst>
          </p:cNvPr>
          <p:cNvSpPr txBox="1"/>
          <p:nvPr/>
        </p:nvSpPr>
        <p:spPr>
          <a:xfrm>
            <a:off x="4891312" y="4926427"/>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22 cm</a:t>
            </a:r>
          </a:p>
        </p:txBody>
      </p:sp>
    </p:spTree>
    <p:extLst>
      <p:ext uri="{BB962C8B-B14F-4D97-AF65-F5344CB8AC3E}">
        <p14:creationId xmlns:p14="http://schemas.microsoft.com/office/powerpoint/2010/main" val="257419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A9F9E8F-4FCF-4FC7-8C2F-05EF6A7D6CCB}"/>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35AEDBCE-BA75-4E7C-A1EF-F8E77E445A51}"/>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6C18EBA-A373-451B-B3D0-EA85FC0E251C}"/>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2C8E1C61-669A-48DA-8D95-AA0B22C54DC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F952331-8F04-426A-B955-C10FE866E83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CDAF566-276D-46E9-B46F-DEAEB2FD437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895B375-EA71-4EF3-93E8-1E94850CF367}"/>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AA50755-4DA1-45A3-8AC4-5D08DE12A5A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79BD72E-4822-4194-9900-943B52D28716}"/>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581E71F-20E7-47D7-B3FA-9DF1B1A59518}"/>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997AA00-CE9B-4EE2-9CC0-9391B005F4D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43234FE-A159-44C5-8AFA-C84C78CDB416}"/>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BF09D94-172D-4D1E-9C58-45FDE6F1B151}"/>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17C06FF-9593-49DC-B831-AEF4911D9AA8}"/>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8524E59-0CDC-48CB-A4F7-5D96072DC8D7}"/>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0E1893B-83F3-46F0-9A74-0981C34CA170}"/>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FA05197-1B21-46F5-86A0-ABABD46AB912}"/>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0E167A3-F7FD-4CE4-9F7C-602A84A1151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0875FA2-5B4E-4E42-997C-4D4E2E99F752}"/>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0098D46-8630-4B19-AFB9-B3B97292A31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E95597C-8FA6-4E79-AAA3-FB1B3AD895DD}"/>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85305E5-B8A5-4CCE-97DE-D915A291E050}"/>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19AF5C0F-FECC-4534-B00D-FDA0ECF567D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A25A082-046E-4881-814D-1B89D904F2DC}"/>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1FB54C9-DEBF-49CB-B115-5515B59D848B}"/>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1231B79-9D0B-4F44-8FE3-35F1C00775E1}"/>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57E025BE-7988-48BF-9116-62F468953FC0}"/>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3EC9173-77DD-45EB-9027-97B7A6640243}"/>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A7863C7-AD76-4786-AF43-9DB907103569}"/>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912B3F9-0F74-41F2-BF8B-07A248B6ECA4}"/>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75BEB91-B09D-43A5-9336-29CA05D2B35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4504325-CFCC-41D9-9A1C-42635F096F21}"/>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8077736-C976-4FAC-B8FF-606A251146FD}"/>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029A0C3-3DD4-451D-A86A-1CC763A0299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3E0C703-5BCC-411A-83A2-2D0185B94967}"/>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44FF352-A214-453C-B515-BDFBE30D1E22}"/>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16A50C5-5E9F-42B1-AA6B-2D205C7923A2}"/>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4DA30C3-2C27-4247-A736-4839994DA48F}"/>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4A0C9FD-DA59-4A05-9ABB-6104AE7DDB65}"/>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F966C2F7-7A4C-4EAD-805B-B72F101861D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E63220B-5535-475A-89DD-70D5818FD2C2}"/>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8CB7EE3-D53C-4AE1-9756-1793F0563B0B}"/>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B85DF6C-1BFD-4727-88DA-E2781B54A7FA}"/>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CC5666FD-BFFC-44FD-A93B-5285E142D1EF}"/>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a:solidFill>
            <a:schemeClr val="bg1"/>
          </a:solidFill>
        </p:spPr>
        <p:txBody>
          <a:bodyPr wrap="square">
            <a:spAutoFit/>
          </a:bodyPr>
          <a:lstStyle/>
          <a:p>
            <a:r>
              <a:rPr lang="en-US" sz="3200" b="1" dirty="0"/>
              <a:t>Place these numbers in order of size, starting with the smallest.</a:t>
            </a:r>
          </a:p>
          <a:p>
            <a:r>
              <a:rPr lang="en-US" sz="3200" b="1" dirty="0"/>
              <a:t> </a:t>
            </a:r>
          </a:p>
          <a:p>
            <a:r>
              <a:rPr lang="en-US" sz="3200" dirty="0"/>
              <a:t>     0.19          0.9          0.091          0.109</a:t>
            </a:r>
          </a:p>
        </p:txBody>
      </p:sp>
      <p:pic>
        <p:nvPicPr>
          <p:cNvPr id="3" name="Picture 2">
            <a:extLst>
              <a:ext uri="{FF2B5EF4-FFF2-40B4-BE49-F238E27FC236}">
                <a16:creationId xmlns:a16="http://schemas.microsoft.com/office/drawing/2014/main" id="{7DF96F18-A672-4A56-9580-CE6AF32A10F6}"/>
              </a:ext>
            </a:extLst>
          </p:cNvPr>
          <p:cNvPicPr>
            <a:picLocks noChangeAspect="1"/>
          </p:cNvPicPr>
          <p:nvPr/>
        </p:nvPicPr>
        <p:blipFill>
          <a:blip r:embed="rId3"/>
          <a:stretch>
            <a:fillRect/>
          </a:stretch>
        </p:blipFill>
        <p:spPr>
          <a:xfrm>
            <a:off x="1195588" y="4598103"/>
            <a:ext cx="9800823" cy="1785335"/>
          </a:xfrm>
          <a:prstGeom prst="rect">
            <a:avLst/>
          </a:prstGeom>
        </p:spPr>
      </p:pic>
      <p:sp>
        <p:nvSpPr>
          <p:cNvPr id="49" name="TextBox 48">
            <a:extLst>
              <a:ext uri="{FF2B5EF4-FFF2-40B4-BE49-F238E27FC236}">
                <a16:creationId xmlns:a16="http://schemas.microsoft.com/office/drawing/2014/main" id="{3CFB1D5F-30E5-491A-8319-3D1DCA1A0B1E}"/>
              </a:ext>
            </a:extLst>
          </p:cNvPr>
          <p:cNvSpPr txBox="1"/>
          <p:nvPr/>
        </p:nvSpPr>
        <p:spPr>
          <a:xfrm>
            <a:off x="1331750" y="2199693"/>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0.1 9</a:t>
            </a:r>
          </a:p>
        </p:txBody>
      </p:sp>
      <p:sp>
        <p:nvSpPr>
          <p:cNvPr id="51" name="TextBox 50">
            <a:extLst>
              <a:ext uri="{FF2B5EF4-FFF2-40B4-BE49-F238E27FC236}">
                <a16:creationId xmlns:a16="http://schemas.microsoft.com/office/drawing/2014/main" id="{BB26AC80-3A1E-460C-9363-9DC4A20F1DE9}"/>
              </a:ext>
            </a:extLst>
          </p:cNvPr>
          <p:cNvSpPr txBox="1"/>
          <p:nvPr/>
        </p:nvSpPr>
        <p:spPr>
          <a:xfrm>
            <a:off x="1344207" y="2638363"/>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0.9</a:t>
            </a:r>
          </a:p>
        </p:txBody>
      </p:sp>
      <p:sp>
        <p:nvSpPr>
          <p:cNvPr id="52" name="TextBox 51">
            <a:extLst>
              <a:ext uri="{FF2B5EF4-FFF2-40B4-BE49-F238E27FC236}">
                <a16:creationId xmlns:a16="http://schemas.microsoft.com/office/drawing/2014/main" id="{BEAF5E88-06E5-4E68-A014-D0C5A7BC1A15}"/>
              </a:ext>
            </a:extLst>
          </p:cNvPr>
          <p:cNvSpPr txBox="1"/>
          <p:nvPr/>
        </p:nvSpPr>
        <p:spPr>
          <a:xfrm>
            <a:off x="1332124" y="3097762"/>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0.0 9 1</a:t>
            </a:r>
          </a:p>
        </p:txBody>
      </p:sp>
      <p:sp>
        <p:nvSpPr>
          <p:cNvPr id="53" name="TextBox 52">
            <a:extLst>
              <a:ext uri="{FF2B5EF4-FFF2-40B4-BE49-F238E27FC236}">
                <a16:creationId xmlns:a16="http://schemas.microsoft.com/office/drawing/2014/main" id="{A2A66AC9-7D39-473D-A423-A6E36192167E}"/>
              </a:ext>
            </a:extLst>
          </p:cNvPr>
          <p:cNvSpPr txBox="1"/>
          <p:nvPr/>
        </p:nvSpPr>
        <p:spPr>
          <a:xfrm>
            <a:off x="1338166" y="352233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0.1 0 9</a:t>
            </a:r>
          </a:p>
        </p:txBody>
      </p:sp>
      <p:sp>
        <p:nvSpPr>
          <p:cNvPr id="54" name="TextBox 53">
            <a:extLst>
              <a:ext uri="{FF2B5EF4-FFF2-40B4-BE49-F238E27FC236}">
                <a16:creationId xmlns:a16="http://schemas.microsoft.com/office/drawing/2014/main" id="{A542DE71-EA8F-4980-8C23-A38592A543E0}"/>
              </a:ext>
            </a:extLst>
          </p:cNvPr>
          <p:cNvSpPr txBox="1"/>
          <p:nvPr/>
        </p:nvSpPr>
        <p:spPr>
          <a:xfrm>
            <a:off x="2675700" y="2204962"/>
            <a:ext cx="6040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9BCC7CD2-2959-472F-B3CF-20EFC1C343F7}"/>
              </a:ext>
            </a:extLst>
          </p:cNvPr>
          <p:cNvSpPr txBox="1"/>
          <p:nvPr/>
        </p:nvSpPr>
        <p:spPr>
          <a:xfrm>
            <a:off x="2213501" y="2639600"/>
            <a:ext cx="107909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6" name="TextBox 55">
            <a:extLst>
              <a:ext uri="{FF2B5EF4-FFF2-40B4-BE49-F238E27FC236}">
                <a16:creationId xmlns:a16="http://schemas.microsoft.com/office/drawing/2014/main" id="{F377F946-C5F1-465B-99BD-DEF03BB03379}"/>
              </a:ext>
            </a:extLst>
          </p:cNvPr>
          <p:cNvSpPr txBox="1"/>
          <p:nvPr/>
        </p:nvSpPr>
        <p:spPr>
          <a:xfrm>
            <a:off x="1368177"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0.091</a:t>
            </a:r>
          </a:p>
        </p:txBody>
      </p:sp>
      <p:sp>
        <p:nvSpPr>
          <p:cNvPr id="57" name="TextBox 56">
            <a:extLst>
              <a:ext uri="{FF2B5EF4-FFF2-40B4-BE49-F238E27FC236}">
                <a16:creationId xmlns:a16="http://schemas.microsoft.com/office/drawing/2014/main" id="{7A194C08-A32E-45C2-985D-FADC4A68383D}"/>
              </a:ext>
            </a:extLst>
          </p:cNvPr>
          <p:cNvSpPr txBox="1"/>
          <p:nvPr/>
        </p:nvSpPr>
        <p:spPr>
          <a:xfrm>
            <a:off x="4047616"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0.109</a:t>
            </a:r>
          </a:p>
        </p:txBody>
      </p:sp>
      <p:sp>
        <p:nvSpPr>
          <p:cNvPr id="58" name="TextBox 57">
            <a:extLst>
              <a:ext uri="{FF2B5EF4-FFF2-40B4-BE49-F238E27FC236}">
                <a16:creationId xmlns:a16="http://schemas.microsoft.com/office/drawing/2014/main" id="{F2E3FD95-FC5E-453C-8E96-4DE20E61821B}"/>
              </a:ext>
            </a:extLst>
          </p:cNvPr>
          <p:cNvSpPr txBox="1"/>
          <p:nvPr/>
        </p:nvSpPr>
        <p:spPr>
          <a:xfrm>
            <a:off x="6814624"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0.19</a:t>
            </a:r>
          </a:p>
        </p:txBody>
      </p:sp>
      <p:sp>
        <p:nvSpPr>
          <p:cNvPr id="59" name="TextBox 58">
            <a:extLst>
              <a:ext uri="{FF2B5EF4-FFF2-40B4-BE49-F238E27FC236}">
                <a16:creationId xmlns:a16="http://schemas.microsoft.com/office/drawing/2014/main" id="{DABBB80A-8932-4E0C-A5B0-651159EEBCC7}"/>
              </a:ext>
            </a:extLst>
          </p:cNvPr>
          <p:cNvSpPr txBox="1"/>
          <p:nvPr/>
        </p:nvSpPr>
        <p:spPr>
          <a:xfrm>
            <a:off x="9588063"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0.9</a:t>
            </a:r>
          </a:p>
        </p:txBody>
      </p:sp>
      <p:sp>
        <p:nvSpPr>
          <p:cNvPr id="60" name="Rectangle 59">
            <a:extLst>
              <a:ext uri="{FF2B5EF4-FFF2-40B4-BE49-F238E27FC236}">
                <a16:creationId xmlns:a16="http://schemas.microsoft.com/office/drawing/2014/main" id="{BC172E81-FE25-4458-85A3-4F756165B72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39621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in the number indicated by the arrow.</a:t>
            </a:r>
          </a:p>
        </p:txBody>
      </p:sp>
      <p:pic>
        <p:nvPicPr>
          <p:cNvPr id="84994" name="Picture 2">
            <a:extLst>
              <a:ext uri="{FF2B5EF4-FFF2-40B4-BE49-F238E27FC236}">
                <a16:creationId xmlns:a16="http://schemas.microsoft.com/office/drawing/2014/main" id="{12611BB4-57EB-4BBC-AB87-C0DBD9AEDF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4240" y="1382129"/>
            <a:ext cx="9020288" cy="2585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65437F04-831E-4B71-9C95-5B0BEA3B671F}"/>
              </a:ext>
            </a:extLst>
          </p:cNvPr>
          <p:cNvSpPr txBox="1"/>
          <p:nvPr/>
        </p:nvSpPr>
        <p:spPr>
          <a:xfrm>
            <a:off x="6903720" y="4510641"/>
            <a:ext cx="2947890" cy="584775"/>
          </a:xfrm>
          <a:prstGeom prst="rect">
            <a:avLst/>
          </a:prstGeom>
          <a:noFill/>
        </p:spPr>
        <p:txBody>
          <a:bodyPr wrap="square" rtlCol="0">
            <a:spAutoFit/>
          </a:bodyPr>
          <a:lstStyle/>
          <a:p>
            <a:r>
              <a:rPr lang="en-GB" sz="3200" b="1" dirty="0">
                <a:solidFill>
                  <a:srgbClr val="FF0000"/>
                </a:solidFill>
              </a:rPr>
              <a:t>1000 ÷ 10 = </a:t>
            </a:r>
          </a:p>
        </p:txBody>
      </p:sp>
      <p:sp>
        <p:nvSpPr>
          <p:cNvPr id="6" name="TextBox 5">
            <a:extLst>
              <a:ext uri="{FF2B5EF4-FFF2-40B4-BE49-F238E27FC236}">
                <a16:creationId xmlns:a16="http://schemas.microsoft.com/office/drawing/2014/main" id="{36AEF621-8106-4ABB-BD7A-759F4475C653}"/>
              </a:ext>
            </a:extLst>
          </p:cNvPr>
          <p:cNvSpPr txBox="1"/>
          <p:nvPr/>
        </p:nvSpPr>
        <p:spPr>
          <a:xfrm>
            <a:off x="8941895" y="4510641"/>
            <a:ext cx="1653173" cy="584775"/>
          </a:xfrm>
          <a:prstGeom prst="rect">
            <a:avLst/>
          </a:prstGeom>
          <a:noFill/>
        </p:spPr>
        <p:txBody>
          <a:bodyPr wrap="square" rtlCol="0">
            <a:spAutoFit/>
          </a:bodyPr>
          <a:lstStyle/>
          <a:p>
            <a:r>
              <a:rPr lang="en-GB" sz="3200" b="1" dirty="0">
                <a:solidFill>
                  <a:srgbClr val="FF0000"/>
                </a:solidFill>
              </a:rPr>
              <a:t>100</a:t>
            </a:r>
          </a:p>
        </p:txBody>
      </p:sp>
      <p:sp>
        <p:nvSpPr>
          <p:cNvPr id="7" name="TextBox 6">
            <a:extLst>
              <a:ext uri="{FF2B5EF4-FFF2-40B4-BE49-F238E27FC236}">
                <a16:creationId xmlns:a16="http://schemas.microsoft.com/office/drawing/2014/main" id="{6F2D49A7-6449-4372-AAF2-93BAD86DD9AF}"/>
              </a:ext>
            </a:extLst>
          </p:cNvPr>
          <p:cNvSpPr txBox="1"/>
          <p:nvPr/>
        </p:nvSpPr>
        <p:spPr>
          <a:xfrm>
            <a:off x="6262712" y="3227295"/>
            <a:ext cx="1599741"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8900</a:t>
            </a:r>
            <a:endParaRPr lang="en-GB" sz="3500" b="1"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C3A6428A-ACB5-430A-8A44-891E6073869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49185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3A02_files/Image_001.jpg">
            <a:extLst>
              <a:ext uri="{FF2B5EF4-FFF2-40B4-BE49-F238E27FC236}">
                <a16:creationId xmlns:a16="http://schemas.microsoft.com/office/drawing/2014/main" id="{1A265099-8D44-4643-B0BE-418738BB95A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221502" y="187683"/>
            <a:ext cx="5838092" cy="6583100"/>
          </a:xfrm>
          <a:prstGeom prst="rect">
            <a:avLst/>
          </a:prstGeom>
          <a:noFill/>
          <a:ln>
            <a:noFill/>
          </a:ln>
        </p:spPr>
      </p:pic>
      <p:sp>
        <p:nvSpPr>
          <p:cNvPr id="3" name="Rectangle 2">
            <a:extLst>
              <a:ext uri="{FF2B5EF4-FFF2-40B4-BE49-F238E27FC236}">
                <a16:creationId xmlns:a16="http://schemas.microsoft.com/office/drawing/2014/main" id="{CF10C7D6-6F1B-49F3-9FCD-17AE8C7FCD8C}"/>
              </a:ext>
            </a:extLst>
          </p:cNvPr>
          <p:cNvSpPr/>
          <p:nvPr/>
        </p:nvSpPr>
        <p:spPr>
          <a:xfrm>
            <a:off x="103032" y="51516"/>
            <a:ext cx="479728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all the shaded shapes in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18" name="Group 17">
            <a:extLst>
              <a:ext uri="{FF2B5EF4-FFF2-40B4-BE49-F238E27FC236}">
                <a16:creationId xmlns:a16="http://schemas.microsoft.com/office/drawing/2014/main" id="{F5B72CCE-711B-4106-85B2-51E28F11B538}"/>
              </a:ext>
            </a:extLst>
          </p:cNvPr>
          <p:cNvGrpSpPr/>
          <p:nvPr/>
        </p:nvGrpSpPr>
        <p:grpSpPr>
          <a:xfrm>
            <a:off x="6179400" y="4830840"/>
            <a:ext cx="794880" cy="616680"/>
            <a:chOff x="6179400" y="4830840"/>
            <a:chExt cx="794880" cy="616680"/>
          </a:xfrm>
        </p:grpSpPr>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DF991D29-C377-4B04-88ED-10B997808180}"/>
                    </a:ext>
                  </a:extLst>
                </p14:cNvPr>
                <p14:cNvContentPartPr/>
                <p14:nvPr/>
              </p14:nvContentPartPr>
              <p14:xfrm>
                <a:off x="6188400" y="4830840"/>
                <a:ext cx="651960" cy="134280"/>
              </p14:xfrm>
            </p:contentPart>
          </mc:Choice>
          <mc:Fallback xmlns="">
            <p:pic>
              <p:nvPicPr>
                <p:cNvPr id="5" name="Ink 4">
                  <a:extLst>
                    <a:ext uri="{FF2B5EF4-FFF2-40B4-BE49-F238E27FC236}">
                      <a16:creationId xmlns:a16="http://schemas.microsoft.com/office/drawing/2014/main" id="{DF991D29-C377-4B04-88ED-10B997808180}"/>
                    </a:ext>
                  </a:extLst>
                </p:cNvPr>
                <p:cNvPicPr/>
                <p:nvPr/>
              </p:nvPicPr>
              <p:blipFill>
                <a:blip r:embed="rId5"/>
                <a:stretch>
                  <a:fillRect/>
                </a:stretch>
              </p:blipFill>
              <p:spPr>
                <a:xfrm>
                  <a:off x="6172560" y="4767480"/>
                  <a:ext cx="6832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227FECFD-AAB2-428D-B623-4E3DAF1AD980}"/>
                    </a:ext>
                  </a:extLst>
                </p14:cNvPr>
                <p14:cNvContentPartPr/>
                <p14:nvPr/>
              </p14:nvContentPartPr>
              <p14:xfrm>
                <a:off x="6304320" y="4857840"/>
                <a:ext cx="438120" cy="54000"/>
              </p14:xfrm>
            </p:contentPart>
          </mc:Choice>
          <mc:Fallback xmlns="">
            <p:pic>
              <p:nvPicPr>
                <p:cNvPr id="6" name="Ink 5">
                  <a:extLst>
                    <a:ext uri="{FF2B5EF4-FFF2-40B4-BE49-F238E27FC236}">
                      <a16:creationId xmlns:a16="http://schemas.microsoft.com/office/drawing/2014/main" id="{227FECFD-AAB2-428D-B623-4E3DAF1AD980}"/>
                    </a:ext>
                  </a:extLst>
                </p:cNvPr>
                <p:cNvPicPr/>
                <p:nvPr/>
              </p:nvPicPr>
              <p:blipFill>
                <a:blip r:embed="rId7"/>
                <a:stretch>
                  <a:fillRect/>
                </a:stretch>
              </p:blipFill>
              <p:spPr>
                <a:xfrm>
                  <a:off x="6288480" y="4794480"/>
                  <a:ext cx="4694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9ECB27D5-9B7A-4305-B627-A8D0008657C0}"/>
                    </a:ext>
                  </a:extLst>
                </p14:cNvPr>
                <p14:cNvContentPartPr/>
                <p14:nvPr/>
              </p14:nvContentPartPr>
              <p14:xfrm>
                <a:off x="6179400" y="4947120"/>
                <a:ext cx="616320" cy="339480"/>
              </p14:xfrm>
            </p:contentPart>
          </mc:Choice>
          <mc:Fallback xmlns="">
            <p:pic>
              <p:nvPicPr>
                <p:cNvPr id="7" name="Ink 6">
                  <a:extLst>
                    <a:ext uri="{FF2B5EF4-FFF2-40B4-BE49-F238E27FC236}">
                      <a16:creationId xmlns:a16="http://schemas.microsoft.com/office/drawing/2014/main" id="{9ECB27D5-9B7A-4305-B627-A8D0008657C0}"/>
                    </a:ext>
                  </a:extLst>
                </p:cNvPr>
                <p:cNvPicPr/>
                <p:nvPr/>
              </p:nvPicPr>
              <p:blipFill>
                <a:blip r:embed="rId9"/>
                <a:stretch>
                  <a:fillRect/>
                </a:stretch>
              </p:blipFill>
              <p:spPr>
                <a:xfrm>
                  <a:off x="6163560" y="4883760"/>
                  <a:ext cx="64764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60C9B9BF-A806-4196-947F-FC91B75BF17C}"/>
                    </a:ext>
                  </a:extLst>
                </p14:cNvPr>
                <p14:cNvContentPartPr/>
                <p14:nvPr/>
              </p14:nvContentPartPr>
              <p14:xfrm>
                <a:off x="6197040" y="5286240"/>
                <a:ext cx="714960" cy="161280"/>
              </p14:xfrm>
            </p:contentPart>
          </mc:Choice>
          <mc:Fallback xmlns="">
            <p:pic>
              <p:nvPicPr>
                <p:cNvPr id="8" name="Ink 7">
                  <a:extLst>
                    <a:ext uri="{FF2B5EF4-FFF2-40B4-BE49-F238E27FC236}">
                      <a16:creationId xmlns:a16="http://schemas.microsoft.com/office/drawing/2014/main" id="{60C9B9BF-A806-4196-947F-FC91B75BF17C}"/>
                    </a:ext>
                  </a:extLst>
                </p:cNvPr>
                <p:cNvPicPr/>
                <p:nvPr/>
              </p:nvPicPr>
              <p:blipFill>
                <a:blip r:embed="rId11"/>
                <a:stretch>
                  <a:fillRect/>
                </a:stretch>
              </p:blipFill>
              <p:spPr>
                <a:xfrm>
                  <a:off x="6181200" y="5222880"/>
                  <a:ext cx="74628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E0577EA5-C4D3-4906-B5C8-5E14D97C82F1}"/>
                    </a:ext>
                  </a:extLst>
                </p14:cNvPr>
                <p14:cNvContentPartPr/>
                <p14:nvPr/>
              </p14:nvContentPartPr>
              <p14:xfrm>
                <a:off x="6527520" y="5000760"/>
                <a:ext cx="384480" cy="330480"/>
              </p14:xfrm>
            </p:contentPart>
          </mc:Choice>
          <mc:Fallback xmlns="">
            <p:pic>
              <p:nvPicPr>
                <p:cNvPr id="9" name="Ink 8">
                  <a:extLst>
                    <a:ext uri="{FF2B5EF4-FFF2-40B4-BE49-F238E27FC236}">
                      <a16:creationId xmlns:a16="http://schemas.microsoft.com/office/drawing/2014/main" id="{E0577EA5-C4D3-4906-B5C8-5E14D97C82F1}"/>
                    </a:ext>
                  </a:extLst>
                </p:cNvPr>
                <p:cNvPicPr/>
                <p:nvPr/>
              </p:nvPicPr>
              <p:blipFill>
                <a:blip r:embed="rId13"/>
                <a:stretch>
                  <a:fillRect/>
                </a:stretch>
              </p:blipFill>
              <p:spPr>
                <a:xfrm>
                  <a:off x="6511680" y="4937400"/>
                  <a:ext cx="415800" cy="4572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82495301-22F5-4C0F-BA8F-8D55AC45810E}"/>
                    </a:ext>
                  </a:extLst>
                </p14:cNvPr>
                <p14:cNvContentPartPr/>
                <p14:nvPr/>
              </p14:nvContentPartPr>
              <p14:xfrm>
                <a:off x="6661440" y="4839840"/>
                <a:ext cx="312840" cy="500400"/>
              </p14:xfrm>
            </p:contentPart>
          </mc:Choice>
          <mc:Fallback xmlns="">
            <p:pic>
              <p:nvPicPr>
                <p:cNvPr id="10" name="Ink 9">
                  <a:extLst>
                    <a:ext uri="{FF2B5EF4-FFF2-40B4-BE49-F238E27FC236}">
                      <a16:creationId xmlns:a16="http://schemas.microsoft.com/office/drawing/2014/main" id="{82495301-22F5-4C0F-BA8F-8D55AC45810E}"/>
                    </a:ext>
                  </a:extLst>
                </p:cNvPr>
                <p:cNvPicPr/>
                <p:nvPr/>
              </p:nvPicPr>
              <p:blipFill>
                <a:blip r:embed="rId15"/>
                <a:stretch>
                  <a:fillRect/>
                </a:stretch>
              </p:blipFill>
              <p:spPr>
                <a:xfrm>
                  <a:off x="6645600" y="4776480"/>
                  <a:ext cx="344160" cy="627120"/>
                </a:xfrm>
                <a:prstGeom prst="rect">
                  <a:avLst/>
                </a:prstGeom>
              </p:spPr>
            </p:pic>
          </mc:Fallback>
        </mc:AlternateContent>
      </p:grpSp>
      <p:grpSp>
        <p:nvGrpSpPr>
          <p:cNvPr id="19" name="Group 18">
            <a:extLst>
              <a:ext uri="{FF2B5EF4-FFF2-40B4-BE49-F238E27FC236}">
                <a16:creationId xmlns:a16="http://schemas.microsoft.com/office/drawing/2014/main" id="{1739377D-90E8-41FF-B964-1DBBA75D844A}"/>
              </a:ext>
            </a:extLst>
          </p:cNvPr>
          <p:cNvGrpSpPr/>
          <p:nvPr/>
        </p:nvGrpSpPr>
        <p:grpSpPr>
          <a:xfrm>
            <a:off x="4089960" y="3687840"/>
            <a:ext cx="803880" cy="768600"/>
            <a:chOff x="4089960" y="3687840"/>
            <a:chExt cx="803880" cy="768600"/>
          </a:xfrm>
        </p:grpSpPr>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BB852076-3E22-45D0-8A29-B6A88CD6404A}"/>
                    </a:ext>
                  </a:extLst>
                </p14:cNvPr>
                <p14:cNvContentPartPr/>
                <p14:nvPr/>
              </p14:nvContentPartPr>
              <p14:xfrm>
                <a:off x="4089960" y="3723840"/>
                <a:ext cx="803880" cy="732600"/>
              </p14:xfrm>
            </p:contentPart>
          </mc:Choice>
          <mc:Fallback xmlns="">
            <p:pic>
              <p:nvPicPr>
                <p:cNvPr id="11" name="Ink 10">
                  <a:extLst>
                    <a:ext uri="{FF2B5EF4-FFF2-40B4-BE49-F238E27FC236}">
                      <a16:creationId xmlns:a16="http://schemas.microsoft.com/office/drawing/2014/main" id="{BB852076-3E22-45D0-8A29-B6A88CD6404A}"/>
                    </a:ext>
                  </a:extLst>
                </p:cNvPr>
                <p:cNvPicPr/>
                <p:nvPr/>
              </p:nvPicPr>
              <p:blipFill>
                <a:blip r:embed="rId17"/>
                <a:stretch>
                  <a:fillRect/>
                </a:stretch>
              </p:blipFill>
              <p:spPr>
                <a:xfrm>
                  <a:off x="4074120" y="3660480"/>
                  <a:ext cx="835200" cy="8593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4F81704F-7BB6-4658-82FF-D6941DCCC8FB}"/>
                    </a:ext>
                  </a:extLst>
                </p14:cNvPr>
                <p14:cNvContentPartPr/>
                <p14:nvPr/>
              </p14:nvContentPartPr>
              <p14:xfrm>
                <a:off x="4152240" y="3687840"/>
                <a:ext cx="643320" cy="678960"/>
              </p14:xfrm>
            </p:contentPart>
          </mc:Choice>
          <mc:Fallback xmlns="">
            <p:pic>
              <p:nvPicPr>
                <p:cNvPr id="12" name="Ink 11">
                  <a:extLst>
                    <a:ext uri="{FF2B5EF4-FFF2-40B4-BE49-F238E27FC236}">
                      <a16:creationId xmlns:a16="http://schemas.microsoft.com/office/drawing/2014/main" id="{4F81704F-7BB6-4658-82FF-D6941DCCC8FB}"/>
                    </a:ext>
                  </a:extLst>
                </p:cNvPr>
                <p:cNvPicPr/>
                <p:nvPr/>
              </p:nvPicPr>
              <p:blipFill>
                <a:blip r:embed="rId19"/>
                <a:stretch>
                  <a:fillRect/>
                </a:stretch>
              </p:blipFill>
              <p:spPr>
                <a:xfrm>
                  <a:off x="4136400" y="3624480"/>
                  <a:ext cx="674640" cy="805680"/>
                </a:xfrm>
                <a:prstGeom prst="rect">
                  <a:avLst/>
                </a:prstGeom>
              </p:spPr>
            </p:pic>
          </mc:Fallback>
        </mc:AlternateContent>
      </p:grpSp>
      <p:grpSp>
        <p:nvGrpSpPr>
          <p:cNvPr id="20" name="Group 19">
            <a:extLst>
              <a:ext uri="{FF2B5EF4-FFF2-40B4-BE49-F238E27FC236}">
                <a16:creationId xmlns:a16="http://schemas.microsoft.com/office/drawing/2014/main" id="{3CDE3755-E45D-43FB-BE0C-09E7E2225DD2}"/>
              </a:ext>
            </a:extLst>
          </p:cNvPr>
          <p:cNvGrpSpPr/>
          <p:nvPr/>
        </p:nvGrpSpPr>
        <p:grpSpPr>
          <a:xfrm>
            <a:off x="6634800" y="3330720"/>
            <a:ext cx="643320" cy="643320"/>
            <a:chOff x="6634800" y="3330720"/>
            <a:chExt cx="643320" cy="643320"/>
          </a:xfrm>
        </p:grpSpPr>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CFE89723-7615-4440-9D79-FD6B593DB2EB}"/>
                    </a:ext>
                  </a:extLst>
                </p14:cNvPr>
                <p14:cNvContentPartPr/>
                <p14:nvPr/>
              </p14:nvContentPartPr>
              <p14:xfrm>
                <a:off x="6634800" y="3330720"/>
                <a:ext cx="420120" cy="125280"/>
              </p14:xfrm>
            </p:contentPart>
          </mc:Choice>
          <mc:Fallback xmlns="">
            <p:pic>
              <p:nvPicPr>
                <p:cNvPr id="13" name="Ink 12">
                  <a:extLst>
                    <a:ext uri="{FF2B5EF4-FFF2-40B4-BE49-F238E27FC236}">
                      <a16:creationId xmlns:a16="http://schemas.microsoft.com/office/drawing/2014/main" id="{CFE89723-7615-4440-9D79-FD6B593DB2EB}"/>
                    </a:ext>
                  </a:extLst>
                </p:cNvPr>
                <p:cNvPicPr/>
                <p:nvPr/>
              </p:nvPicPr>
              <p:blipFill>
                <a:blip r:embed="rId21"/>
                <a:stretch>
                  <a:fillRect/>
                </a:stretch>
              </p:blipFill>
              <p:spPr>
                <a:xfrm>
                  <a:off x="6618960" y="3267360"/>
                  <a:ext cx="45144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31105BDD-4735-45AB-B0B5-5396B7A066BA}"/>
                    </a:ext>
                  </a:extLst>
                </p14:cNvPr>
                <p14:cNvContentPartPr/>
                <p14:nvPr/>
              </p14:nvContentPartPr>
              <p14:xfrm>
                <a:off x="6670440" y="3491640"/>
                <a:ext cx="429120" cy="411120"/>
              </p14:xfrm>
            </p:contentPart>
          </mc:Choice>
          <mc:Fallback xmlns="">
            <p:pic>
              <p:nvPicPr>
                <p:cNvPr id="14" name="Ink 13">
                  <a:extLst>
                    <a:ext uri="{FF2B5EF4-FFF2-40B4-BE49-F238E27FC236}">
                      <a16:creationId xmlns:a16="http://schemas.microsoft.com/office/drawing/2014/main" id="{31105BDD-4735-45AB-B0B5-5396B7A066BA}"/>
                    </a:ext>
                  </a:extLst>
                </p:cNvPr>
                <p:cNvPicPr/>
                <p:nvPr/>
              </p:nvPicPr>
              <p:blipFill>
                <a:blip r:embed="rId23"/>
                <a:stretch>
                  <a:fillRect/>
                </a:stretch>
              </p:blipFill>
              <p:spPr>
                <a:xfrm>
                  <a:off x="6654600" y="3428280"/>
                  <a:ext cx="460440" cy="537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881E46DC-12FE-4EAB-9234-ADB84E2EC890}"/>
                    </a:ext>
                  </a:extLst>
                </p14:cNvPr>
                <p14:cNvContentPartPr/>
                <p14:nvPr/>
              </p14:nvContentPartPr>
              <p14:xfrm>
                <a:off x="6750720" y="3866400"/>
                <a:ext cx="527400" cy="107640"/>
              </p14:xfrm>
            </p:contentPart>
          </mc:Choice>
          <mc:Fallback xmlns="">
            <p:pic>
              <p:nvPicPr>
                <p:cNvPr id="15" name="Ink 14">
                  <a:extLst>
                    <a:ext uri="{FF2B5EF4-FFF2-40B4-BE49-F238E27FC236}">
                      <a16:creationId xmlns:a16="http://schemas.microsoft.com/office/drawing/2014/main" id="{881E46DC-12FE-4EAB-9234-ADB84E2EC890}"/>
                    </a:ext>
                  </a:extLst>
                </p:cNvPr>
                <p:cNvPicPr/>
                <p:nvPr/>
              </p:nvPicPr>
              <p:blipFill>
                <a:blip r:embed="rId25"/>
                <a:stretch>
                  <a:fillRect/>
                </a:stretch>
              </p:blipFill>
              <p:spPr>
                <a:xfrm>
                  <a:off x="6734880" y="3803040"/>
                  <a:ext cx="5587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8962D081-3C30-4D8C-9ECB-6C068F98114F}"/>
                    </a:ext>
                  </a:extLst>
                </p14:cNvPr>
                <p14:cNvContentPartPr/>
                <p14:nvPr/>
              </p14:nvContentPartPr>
              <p14:xfrm>
                <a:off x="6840000" y="3482640"/>
                <a:ext cx="438120" cy="384120"/>
              </p14:xfrm>
            </p:contentPart>
          </mc:Choice>
          <mc:Fallback xmlns="">
            <p:pic>
              <p:nvPicPr>
                <p:cNvPr id="16" name="Ink 15">
                  <a:extLst>
                    <a:ext uri="{FF2B5EF4-FFF2-40B4-BE49-F238E27FC236}">
                      <a16:creationId xmlns:a16="http://schemas.microsoft.com/office/drawing/2014/main" id="{8962D081-3C30-4D8C-9ECB-6C068F98114F}"/>
                    </a:ext>
                  </a:extLst>
                </p:cNvPr>
                <p:cNvPicPr/>
                <p:nvPr/>
              </p:nvPicPr>
              <p:blipFill>
                <a:blip r:embed="rId27"/>
                <a:stretch>
                  <a:fillRect/>
                </a:stretch>
              </p:blipFill>
              <p:spPr>
                <a:xfrm>
                  <a:off x="6824160" y="3419280"/>
                  <a:ext cx="469440" cy="5108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F1568190-6B39-48AB-8EDD-F529581BA1BC}"/>
                    </a:ext>
                  </a:extLst>
                </p14:cNvPr>
                <p14:cNvContentPartPr/>
                <p14:nvPr/>
              </p14:nvContentPartPr>
              <p14:xfrm>
                <a:off x="7045560" y="3411000"/>
                <a:ext cx="187920" cy="366480"/>
              </p14:xfrm>
            </p:contentPart>
          </mc:Choice>
          <mc:Fallback xmlns="">
            <p:pic>
              <p:nvPicPr>
                <p:cNvPr id="17" name="Ink 16">
                  <a:extLst>
                    <a:ext uri="{FF2B5EF4-FFF2-40B4-BE49-F238E27FC236}">
                      <a16:creationId xmlns:a16="http://schemas.microsoft.com/office/drawing/2014/main" id="{F1568190-6B39-48AB-8EDD-F529581BA1BC}"/>
                    </a:ext>
                  </a:extLst>
                </p:cNvPr>
                <p:cNvPicPr/>
                <p:nvPr/>
              </p:nvPicPr>
              <p:blipFill>
                <a:blip r:embed="rId29"/>
                <a:stretch>
                  <a:fillRect/>
                </a:stretch>
              </p:blipFill>
              <p:spPr>
                <a:xfrm>
                  <a:off x="7029720" y="3347640"/>
                  <a:ext cx="219240" cy="493200"/>
                </a:xfrm>
                <a:prstGeom prst="rect">
                  <a:avLst/>
                </a:prstGeom>
              </p:spPr>
            </p:pic>
          </mc:Fallback>
        </mc:AlternateContent>
      </p:grpSp>
      <p:sp>
        <p:nvSpPr>
          <p:cNvPr id="21" name="Rectangle 20">
            <a:extLst>
              <a:ext uri="{FF2B5EF4-FFF2-40B4-BE49-F238E27FC236}">
                <a16:creationId xmlns:a16="http://schemas.microsoft.com/office/drawing/2014/main" id="{2B03CA16-E6D1-49D3-A0A5-79C3E167EE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676524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The London Eye is a big wheel with pods to carry passengers.</a:t>
            </a:r>
          </a:p>
          <a:p>
            <a:r>
              <a:rPr lang="en-US" sz="3200" b="1" dirty="0"/>
              <a:t>It takes 30 minutes for the wheel to make a complete turn.</a:t>
            </a:r>
          </a:p>
          <a:p>
            <a:r>
              <a:rPr lang="en-US" sz="3200" b="1" dirty="0"/>
              <a:t>This graph shows the height of a pod above the ground as the wheel turns.</a:t>
            </a:r>
          </a:p>
        </p:txBody>
      </p:sp>
      <p:pic>
        <p:nvPicPr>
          <p:cNvPr id="3" name="Picture 2">
            <a:extLst>
              <a:ext uri="{FF2B5EF4-FFF2-40B4-BE49-F238E27FC236}">
                <a16:creationId xmlns:a16="http://schemas.microsoft.com/office/drawing/2014/main" id="{C83F2E2F-9631-41EA-95DC-7C9870856478}"/>
              </a:ext>
            </a:extLst>
          </p:cNvPr>
          <p:cNvPicPr>
            <a:picLocks noChangeAspect="1"/>
          </p:cNvPicPr>
          <p:nvPr/>
        </p:nvPicPr>
        <p:blipFill>
          <a:blip r:embed="rId3"/>
          <a:stretch>
            <a:fillRect/>
          </a:stretch>
        </p:blipFill>
        <p:spPr>
          <a:xfrm>
            <a:off x="266701" y="2112103"/>
            <a:ext cx="6535882" cy="3994150"/>
          </a:xfrm>
          <a:prstGeom prst="rect">
            <a:avLst/>
          </a:prstGeom>
        </p:spPr>
      </p:pic>
      <p:sp>
        <p:nvSpPr>
          <p:cNvPr id="5" name="Rectangle 4">
            <a:extLst>
              <a:ext uri="{FF2B5EF4-FFF2-40B4-BE49-F238E27FC236}">
                <a16:creationId xmlns:a16="http://schemas.microsoft.com/office/drawing/2014/main" id="{16F3CEAD-FACD-4772-94E7-B7DB07D9C51D}"/>
              </a:ext>
            </a:extLst>
          </p:cNvPr>
          <p:cNvSpPr/>
          <p:nvPr/>
        </p:nvSpPr>
        <p:spPr>
          <a:xfrm>
            <a:off x="6858003" y="1740258"/>
            <a:ext cx="4987634" cy="1569660"/>
          </a:xfrm>
          <a:prstGeom prst="rect">
            <a:avLst/>
          </a:prstGeom>
        </p:spPr>
        <p:txBody>
          <a:bodyPr wrap="square">
            <a:spAutoFit/>
          </a:bodyPr>
          <a:lstStyle/>
          <a:p>
            <a:r>
              <a:rPr lang="en-US" sz="3200" b="1" dirty="0"/>
              <a:t>How long from the start does it take the pod to reach a height of 75 </a:t>
            </a:r>
            <a:r>
              <a:rPr lang="en-US" sz="3200" b="1" dirty="0" err="1"/>
              <a:t>metres</a:t>
            </a:r>
            <a:r>
              <a:rPr lang="en-US" sz="3200" b="1" dirty="0"/>
              <a:t>?</a:t>
            </a:r>
          </a:p>
        </p:txBody>
      </p:sp>
      <p:sp>
        <p:nvSpPr>
          <p:cNvPr id="6" name="Rectangle 5">
            <a:extLst>
              <a:ext uri="{FF2B5EF4-FFF2-40B4-BE49-F238E27FC236}">
                <a16:creationId xmlns:a16="http://schemas.microsoft.com/office/drawing/2014/main" id="{D590F2D3-24FB-4DF0-9993-70D0188780CB}"/>
              </a:ext>
            </a:extLst>
          </p:cNvPr>
          <p:cNvSpPr/>
          <p:nvPr/>
        </p:nvSpPr>
        <p:spPr>
          <a:xfrm>
            <a:off x="6802583" y="3938482"/>
            <a:ext cx="4987634" cy="1569660"/>
          </a:xfrm>
          <a:prstGeom prst="rect">
            <a:avLst/>
          </a:prstGeom>
        </p:spPr>
        <p:txBody>
          <a:bodyPr wrap="square">
            <a:spAutoFit/>
          </a:bodyPr>
          <a:lstStyle/>
          <a:p>
            <a:r>
              <a:rPr lang="en-US" sz="3200" b="1" dirty="0"/>
              <a:t>How many </a:t>
            </a:r>
            <a:r>
              <a:rPr lang="en-US" sz="3200" b="1" dirty="0" err="1"/>
              <a:t>metres</a:t>
            </a:r>
            <a:r>
              <a:rPr lang="en-US" sz="3200" b="1" dirty="0"/>
              <a:t> above the ground is the pod at its highest point?</a:t>
            </a:r>
          </a:p>
        </p:txBody>
      </p:sp>
      <p:cxnSp>
        <p:nvCxnSpPr>
          <p:cNvPr id="7" name="Straight Connector 6">
            <a:extLst>
              <a:ext uri="{FF2B5EF4-FFF2-40B4-BE49-F238E27FC236}">
                <a16:creationId xmlns:a16="http://schemas.microsoft.com/office/drawing/2014/main" id="{312B7AB0-FE56-4C9D-A3A4-F114C5525BD7}"/>
              </a:ext>
            </a:extLst>
          </p:cNvPr>
          <p:cNvCxnSpPr>
            <a:cxnSpLocks/>
          </p:cNvCxnSpPr>
          <p:nvPr/>
        </p:nvCxnSpPr>
        <p:spPr>
          <a:xfrm>
            <a:off x="1816894" y="3868795"/>
            <a:ext cx="127414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234F8EE-45C4-4215-B4F7-72C3BC6A10DB}"/>
              </a:ext>
            </a:extLst>
          </p:cNvPr>
          <p:cNvCxnSpPr>
            <a:cxnSpLocks/>
          </p:cNvCxnSpPr>
          <p:nvPr/>
        </p:nvCxnSpPr>
        <p:spPr>
          <a:xfrm flipV="1">
            <a:off x="3081510" y="3868795"/>
            <a:ext cx="0" cy="14794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0B198C4-A6F3-4F93-B355-BF0F3C1836AA}"/>
              </a:ext>
            </a:extLst>
          </p:cNvPr>
          <p:cNvSpPr/>
          <p:nvPr/>
        </p:nvSpPr>
        <p:spPr>
          <a:xfrm>
            <a:off x="6858003" y="330730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minutes</a:t>
            </a:r>
          </a:p>
        </p:txBody>
      </p:sp>
      <p:cxnSp>
        <p:nvCxnSpPr>
          <p:cNvPr id="15" name="Straight Connector 14">
            <a:extLst>
              <a:ext uri="{FF2B5EF4-FFF2-40B4-BE49-F238E27FC236}">
                <a16:creationId xmlns:a16="http://schemas.microsoft.com/office/drawing/2014/main" id="{B4551EEC-7A9E-441A-9211-9DE42A264E5A}"/>
              </a:ext>
            </a:extLst>
          </p:cNvPr>
          <p:cNvCxnSpPr>
            <a:cxnSpLocks/>
          </p:cNvCxnSpPr>
          <p:nvPr/>
        </p:nvCxnSpPr>
        <p:spPr>
          <a:xfrm>
            <a:off x="1747838" y="2686334"/>
            <a:ext cx="244769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A05C43D8-7A32-4E91-B606-55CAEBDDEA75}"/>
              </a:ext>
            </a:extLst>
          </p:cNvPr>
          <p:cNvSpPr/>
          <p:nvPr/>
        </p:nvSpPr>
        <p:spPr>
          <a:xfrm>
            <a:off x="9351820" y="4923367"/>
            <a:ext cx="243839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135 metres</a:t>
            </a:r>
          </a:p>
        </p:txBody>
      </p:sp>
      <p:sp>
        <p:nvSpPr>
          <p:cNvPr id="27" name="Rectangle 26">
            <a:extLst>
              <a:ext uri="{FF2B5EF4-FFF2-40B4-BE49-F238E27FC236}">
                <a16:creationId xmlns:a16="http://schemas.microsoft.com/office/drawing/2014/main" id="{4FFC548C-22A7-4BF7-9A63-090050307DF3}"/>
              </a:ext>
            </a:extLst>
          </p:cNvPr>
          <p:cNvSpPr/>
          <p:nvPr/>
        </p:nvSpPr>
        <p:spPr>
          <a:xfrm>
            <a:off x="1218909" y="2471990"/>
            <a:ext cx="9143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135</a:t>
            </a:r>
          </a:p>
        </p:txBody>
      </p:sp>
      <p:sp>
        <p:nvSpPr>
          <p:cNvPr id="25" name="Rectangle 24">
            <a:extLst>
              <a:ext uri="{FF2B5EF4-FFF2-40B4-BE49-F238E27FC236}">
                <a16:creationId xmlns:a16="http://schemas.microsoft.com/office/drawing/2014/main" id="{D361A13E-1CAC-4005-969C-AB4104C03C33}"/>
              </a:ext>
            </a:extLst>
          </p:cNvPr>
          <p:cNvSpPr/>
          <p:nvPr/>
        </p:nvSpPr>
        <p:spPr>
          <a:xfrm>
            <a:off x="7378114" y="5508142"/>
            <a:ext cx="4412103"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get the mark for an answer between 130 and 140 metres. </a:t>
            </a:r>
          </a:p>
        </p:txBody>
      </p:sp>
    </p:spTree>
    <p:extLst>
      <p:ext uri="{BB962C8B-B14F-4D97-AF65-F5344CB8AC3E}">
        <p14:creationId xmlns:p14="http://schemas.microsoft.com/office/powerpoint/2010/main" val="71660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27" grpId="0"/>
      <p:bldP spid="25" grpId="0"/>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percentage equivalent.</a:t>
            </a:r>
          </a:p>
        </p:txBody>
      </p:sp>
      <p:pic>
        <p:nvPicPr>
          <p:cNvPr id="104450" name="Picture 2">
            <a:extLst>
              <a:ext uri="{FF2B5EF4-FFF2-40B4-BE49-F238E27FC236}">
                <a16:creationId xmlns:a16="http://schemas.microsoft.com/office/drawing/2014/main" id="{372180D8-FCBD-4EE0-AB7F-22DC35CEC0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567" y="1233949"/>
            <a:ext cx="4618752" cy="4390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414754C4-6AEE-4EFB-A0B0-D8DB0A26682A}"/>
              </a:ext>
            </a:extLst>
          </p:cNvPr>
          <p:cNvGrpSpPr/>
          <p:nvPr/>
        </p:nvGrpSpPr>
        <p:grpSpPr>
          <a:xfrm>
            <a:off x="5684649" y="1233949"/>
            <a:ext cx="2873125" cy="1078616"/>
            <a:chOff x="875688" y="2650705"/>
            <a:chExt cx="2873125" cy="1078616"/>
          </a:xfrm>
        </p:grpSpPr>
        <p:cxnSp>
          <p:nvCxnSpPr>
            <p:cNvPr id="6" name="Straight Connector 5">
              <a:extLst>
                <a:ext uri="{FF2B5EF4-FFF2-40B4-BE49-F238E27FC236}">
                  <a16:creationId xmlns:a16="http://schemas.microsoft.com/office/drawing/2014/main" id="{FA9E1B0C-83C3-4523-8D57-FC14E4FD8C87}"/>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834C973-05A6-40DD-B069-E525CE96543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37A348C-3430-4592-BBC7-0FBBDE4EAB25}"/>
                </a:ext>
              </a:extLst>
            </p:cNvPr>
            <p:cNvSpPr txBox="1"/>
            <p:nvPr/>
          </p:nvSpPr>
          <p:spPr>
            <a:xfrm>
              <a:off x="875688" y="265070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9" name="TextBox 8">
              <a:extLst>
                <a:ext uri="{FF2B5EF4-FFF2-40B4-BE49-F238E27FC236}">
                  <a16:creationId xmlns:a16="http://schemas.microsoft.com/office/drawing/2014/main" id="{6D5029CA-909A-4F05-AA06-4A30F6811C05}"/>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10" name="TextBox 9">
              <a:extLst>
                <a:ext uri="{FF2B5EF4-FFF2-40B4-BE49-F238E27FC236}">
                  <a16:creationId xmlns:a16="http://schemas.microsoft.com/office/drawing/2014/main" id="{0F878C47-1803-46C8-9F77-09908B4E7E38}"/>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76608268-CAE5-4CD7-9E58-543C88C6184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4179056C-0F97-4416-B652-E53838983836}"/>
              </a:ext>
            </a:extLst>
          </p:cNvPr>
          <p:cNvSpPr/>
          <p:nvPr/>
        </p:nvSpPr>
        <p:spPr>
          <a:xfrm rot="16200000">
            <a:off x="6536309" y="484562"/>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0B2E0A18-DE07-4527-846D-250B97A2C5BE}"/>
              </a:ext>
            </a:extLst>
          </p:cNvPr>
          <p:cNvSpPr/>
          <p:nvPr/>
        </p:nvSpPr>
        <p:spPr>
          <a:xfrm rot="5400000">
            <a:off x="6530356" y="1417634"/>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CA36CAAA-222E-4E17-991D-69D11E205216}"/>
              </a:ext>
            </a:extLst>
          </p:cNvPr>
          <p:cNvSpPr txBox="1"/>
          <p:nvPr/>
        </p:nvSpPr>
        <p:spPr>
          <a:xfrm>
            <a:off x="6645134" y="2180816"/>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4C115BC5-C22F-4501-A771-D1ACB69FD48A}"/>
              </a:ext>
            </a:extLst>
          </p:cNvPr>
          <p:cNvSpPr txBox="1"/>
          <p:nvPr/>
        </p:nvSpPr>
        <p:spPr>
          <a:xfrm>
            <a:off x="6645134" y="886503"/>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80A23CEF-B137-40E3-BD3A-39F89BC7D5DF}"/>
              </a:ext>
            </a:extLst>
          </p:cNvPr>
          <p:cNvSpPr txBox="1"/>
          <p:nvPr/>
        </p:nvSpPr>
        <p:spPr>
          <a:xfrm>
            <a:off x="7283743" y="1230504"/>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2 4</a:t>
            </a:r>
          </a:p>
        </p:txBody>
      </p:sp>
      <p:cxnSp>
        <p:nvCxnSpPr>
          <p:cNvPr id="17" name="Straight Connector 16">
            <a:extLst>
              <a:ext uri="{FF2B5EF4-FFF2-40B4-BE49-F238E27FC236}">
                <a16:creationId xmlns:a16="http://schemas.microsoft.com/office/drawing/2014/main" id="{9DE4C5FF-7351-4C4E-ADB0-EE0D177DD349}"/>
              </a:ext>
            </a:extLst>
          </p:cNvPr>
          <p:cNvCxnSpPr>
            <a:cxnSpLocks/>
          </p:cNvCxnSpPr>
          <p:nvPr/>
        </p:nvCxnSpPr>
        <p:spPr>
          <a:xfrm>
            <a:off x="1505132" y="1680430"/>
            <a:ext cx="2279962" cy="17485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FC9B000-80CE-4C5B-8F51-16CFC8F5C8B5}"/>
              </a:ext>
            </a:extLst>
          </p:cNvPr>
          <p:cNvCxnSpPr>
            <a:cxnSpLocks/>
          </p:cNvCxnSpPr>
          <p:nvPr/>
        </p:nvCxnSpPr>
        <p:spPr>
          <a:xfrm>
            <a:off x="5687891" y="385943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E4C8F5C-70B3-4CDE-B371-0EB082A8ACA2}"/>
              </a:ext>
            </a:extLst>
          </p:cNvPr>
          <p:cNvCxnSpPr>
            <a:cxnSpLocks/>
          </p:cNvCxnSpPr>
          <p:nvPr/>
        </p:nvCxnSpPr>
        <p:spPr>
          <a:xfrm>
            <a:off x="7023825" y="3859432"/>
            <a:ext cx="8990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76864C4-DE2E-48BA-BCBE-8E48F2596628}"/>
              </a:ext>
            </a:extLst>
          </p:cNvPr>
          <p:cNvSpPr txBox="1"/>
          <p:nvPr/>
        </p:nvSpPr>
        <p:spPr>
          <a:xfrm>
            <a:off x="5650990" y="3330475"/>
            <a:ext cx="9569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2" name="TextBox 21">
            <a:extLst>
              <a:ext uri="{FF2B5EF4-FFF2-40B4-BE49-F238E27FC236}">
                <a16:creationId xmlns:a16="http://schemas.microsoft.com/office/drawing/2014/main" id="{FBC56C2B-41F2-4853-9E39-F4BA4C9E9E8E}"/>
              </a:ext>
            </a:extLst>
          </p:cNvPr>
          <p:cNvSpPr txBox="1"/>
          <p:nvPr/>
        </p:nvSpPr>
        <p:spPr>
          <a:xfrm>
            <a:off x="5652664" y="380681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3" name="TextBox 22">
            <a:extLst>
              <a:ext uri="{FF2B5EF4-FFF2-40B4-BE49-F238E27FC236}">
                <a16:creationId xmlns:a16="http://schemas.microsoft.com/office/drawing/2014/main" id="{07DB22AC-5A9D-4BB4-B08C-D0101C7D5C5A}"/>
              </a:ext>
            </a:extLst>
          </p:cNvPr>
          <p:cNvSpPr txBox="1"/>
          <p:nvPr/>
        </p:nvSpPr>
        <p:spPr>
          <a:xfrm>
            <a:off x="7009530" y="3800906"/>
            <a:ext cx="963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24" name="TextBox 23">
            <a:extLst>
              <a:ext uri="{FF2B5EF4-FFF2-40B4-BE49-F238E27FC236}">
                <a16:creationId xmlns:a16="http://schemas.microsoft.com/office/drawing/2014/main" id="{663AAB0A-C862-47F1-8815-5E2CEDBA7E8D}"/>
              </a:ext>
            </a:extLst>
          </p:cNvPr>
          <p:cNvSpPr txBox="1"/>
          <p:nvPr/>
        </p:nvSpPr>
        <p:spPr>
          <a:xfrm>
            <a:off x="6566064" y="354722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171EC427-F18C-45D2-AEF6-6AD038D7BB6B}"/>
              </a:ext>
            </a:extLst>
          </p:cNvPr>
          <p:cNvSpPr/>
          <p:nvPr/>
        </p:nvSpPr>
        <p:spPr>
          <a:xfrm rot="16200000">
            <a:off x="6421609" y="2713952"/>
            <a:ext cx="810037" cy="1363839"/>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6A2ACFBD-E19F-427E-A08B-D6B592F50ED8}"/>
              </a:ext>
            </a:extLst>
          </p:cNvPr>
          <p:cNvSpPr/>
          <p:nvPr/>
        </p:nvSpPr>
        <p:spPr>
          <a:xfrm rot="5400000">
            <a:off x="6411321" y="3641073"/>
            <a:ext cx="810037" cy="1363839"/>
          </a:xfrm>
          <a:prstGeom prst="arc">
            <a:avLst>
              <a:gd name="adj1" fmla="val 16107981"/>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E0B0C050-300A-4EDE-8E9D-CE9CB4359BDC}"/>
              </a:ext>
            </a:extLst>
          </p:cNvPr>
          <p:cNvSpPr txBox="1"/>
          <p:nvPr/>
        </p:nvSpPr>
        <p:spPr>
          <a:xfrm>
            <a:off x="6542596" y="429523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A6FB195C-ABBB-4426-AE82-E9EE00BD1973}"/>
              </a:ext>
            </a:extLst>
          </p:cNvPr>
          <p:cNvSpPr txBox="1"/>
          <p:nvPr/>
        </p:nvSpPr>
        <p:spPr>
          <a:xfrm>
            <a:off x="6542595" y="300092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9F4402CA-B503-480F-ADFE-AD89AA15AA34}"/>
              </a:ext>
            </a:extLst>
          </p:cNvPr>
          <p:cNvSpPr txBox="1"/>
          <p:nvPr/>
        </p:nvSpPr>
        <p:spPr>
          <a:xfrm>
            <a:off x="7219617" y="335486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30" name="Group 29">
            <a:extLst>
              <a:ext uri="{FF2B5EF4-FFF2-40B4-BE49-F238E27FC236}">
                <a16:creationId xmlns:a16="http://schemas.microsoft.com/office/drawing/2014/main" id="{0C61F893-CC4E-448E-BAF5-612E54B3F60F}"/>
              </a:ext>
            </a:extLst>
          </p:cNvPr>
          <p:cNvGrpSpPr/>
          <p:nvPr/>
        </p:nvGrpSpPr>
        <p:grpSpPr>
          <a:xfrm>
            <a:off x="7970611" y="3522134"/>
            <a:ext cx="1964278" cy="878566"/>
            <a:chOff x="1784535" y="2849562"/>
            <a:chExt cx="1964278" cy="878566"/>
          </a:xfrm>
        </p:grpSpPr>
        <p:cxnSp>
          <p:nvCxnSpPr>
            <p:cNvPr id="32" name="Straight Connector 31">
              <a:extLst>
                <a:ext uri="{FF2B5EF4-FFF2-40B4-BE49-F238E27FC236}">
                  <a16:creationId xmlns:a16="http://schemas.microsoft.com/office/drawing/2014/main" id="{B3501232-3430-4776-A509-E3F02D8946BF}"/>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8CBB04FC-EAE7-4ADF-9161-BFDA61BFCDE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6" name="TextBox 35">
              <a:extLst>
                <a:ext uri="{FF2B5EF4-FFF2-40B4-BE49-F238E27FC236}">
                  <a16:creationId xmlns:a16="http://schemas.microsoft.com/office/drawing/2014/main" id="{E59B6CDD-5F52-460C-A045-56304EA79429}"/>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7" name="Arc 36">
            <a:extLst>
              <a:ext uri="{FF2B5EF4-FFF2-40B4-BE49-F238E27FC236}">
                <a16:creationId xmlns:a16="http://schemas.microsoft.com/office/drawing/2014/main" id="{1CED6DEB-E8FC-4F5F-BA95-230D0DBB01BE}"/>
              </a:ext>
            </a:extLst>
          </p:cNvPr>
          <p:cNvSpPr/>
          <p:nvPr/>
        </p:nvSpPr>
        <p:spPr>
          <a:xfrm rot="16200000">
            <a:off x="7919095" y="2583993"/>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8" name="Arc 37">
            <a:extLst>
              <a:ext uri="{FF2B5EF4-FFF2-40B4-BE49-F238E27FC236}">
                <a16:creationId xmlns:a16="http://schemas.microsoft.com/office/drawing/2014/main" id="{68C4520E-3CA1-426A-87C7-24F16862E124}"/>
              </a:ext>
            </a:extLst>
          </p:cNvPr>
          <p:cNvSpPr/>
          <p:nvPr/>
        </p:nvSpPr>
        <p:spPr>
          <a:xfrm rot="5400000">
            <a:off x="7913142" y="3517065"/>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TextBox 38">
            <a:extLst>
              <a:ext uri="{FF2B5EF4-FFF2-40B4-BE49-F238E27FC236}">
                <a16:creationId xmlns:a16="http://schemas.microsoft.com/office/drawing/2014/main" id="{F6CD8E82-74EF-4A60-A4B6-CBFF702D3FC5}"/>
              </a:ext>
            </a:extLst>
          </p:cNvPr>
          <p:cNvSpPr txBox="1"/>
          <p:nvPr/>
        </p:nvSpPr>
        <p:spPr>
          <a:xfrm>
            <a:off x="8027920" y="4280247"/>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62A3C5E0-58E4-4115-B8B6-4903AE7CEF04}"/>
              </a:ext>
            </a:extLst>
          </p:cNvPr>
          <p:cNvSpPr txBox="1"/>
          <p:nvPr/>
        </p:nvSpPr>
        <p:spPr>
          <a:xfrm>
            <a:off x="8027920" y="2985934"/>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7EDBD136-A8AD-476D-B7C2-FDC11C547071}"/>
              </a:ext>
            </a:extLst>
          </p:cNvPr>
          <p:cNvSpPr txBox="1"/>
          <p:nvPr/>
        </p:nvSpPr>
        <p:spPr>
          <a:xfrm>
            <a:off x="8666529" y="332993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cxnSp>
        <p:nvCxnSpPr>
          <p:cNvPr id="42" name="Straight Connector 41">
            <a:extLst>
              <a:ext uri="{FF2B5EF4-FFF2-40B4-BE49-F238E27FC236}">
                <a16:creationId xmlns:a16="http://schemas.microsoft.com/office/drawing/2014/main" id="{3DF80058-FA9E-453D-BFE9-74EA21DCC013}"/>
              </a:ext>
            </a:extLst>
          </p:cNvPr>
          <p:cNvCxnSpPr>
            <a:cxnSpLocks/>
          </p:cNvCxnSpPr>
          <p:nvPr/>
        </p:nvCxnSpPr>
        <p:spPr>
          <a:xfrm flipV="1">
            <a:off x="1505132" y="2613590"/>
            <a:ext cx="2279962" cy="741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1B7D3FE-E547-417A-A6D8-12A6ECB8BAF8}"/>
              </a:ext>
            </a:extLst>
          </p:cNvPr>
          <p:cNvCxnSpPr>
            <a:cxnSpLocks/>
          </p:cNvCxnSpPr>
          <p:nvPr/>
        </p:nvCxnSpPr>
        <p:spPr>
          <a:xfrm>
            <a:off x="5687890" y="582941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669A29E-7176-4182-8476-F42B1D1C53C4}"/>
              </a:ext>
            </a:extLst>
          </p:cNvPr>
          <p:cNvCxnSpPr>
            <a:cxnSpLocks/>
          </p:cNvCxnSpPr>
          <p:nvPr/>
        </p:nvCxnSpPr>
        <p:spPr>
          <a:xfrm>
            <a:off x="7023824" y="5829412"/>
            <a:ext cx="8990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080E82-068C-48E1-8CDC-A04ABB8736BA}"/>
              </a:ext>
            </a:extLst>
          </p:cNvPr>
          <p:cNvSpPr txBox="1"/>
          <p:nvPr/>
        </p:nvSpPr>
        <p:spPr>
          <a:xfrm>
            <a:off x="5650989" y="5300455"/>
            <a:ext cx="9569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2 4</a:t>
            </a:r>
          </a:p>
        </p:txBody>
      </p:sp>
      <p:sp>
        <p:nvSpPr>
          <p:cNvPr id="48" name="TextBox 47">
            <a:extLst>
              <a:ext uri="{FF2B5EF4-FFF2-40B4-BE49-F238E27FC236}">
                <a16:creationId xmlns:a16="http://schemas.microsoft.com/office/drawing/2014/main" id="{DDC2C7A4-2FB3-4E11-ABD7-9333A78DEBE6}"/>
              </a:ext>
            </a:extLst>
          </p:cNvPr>
          <p:cNvSpPr txBox="1"/>
          <p:nvPr/>
        </p:nvSpPr>
        <p:spPr>
          <a:xfrm>
            <a:off x="5652663" y="577679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49" name="TextBox 48">
            <a:extLst>
              <a:ext uri="{FF2B5EF4-FFF2-40B4-BE49-F238E27FC236}">
                <a16:creationId xmlns:a16="http://schemas.microsoft.com/office/drawing/2014/main" id="{21BBB77B-5B20-4FB4-A13E-67E0770BC4B0}"/>
              </a:ext>
            </a:extLst>
          </p:cNvPr>
          <p:cNvSpPr txBox="1"/>
          <p:nvPr/>
        </p:nvSpPr>
        <p:spPr>
          <a:xfrm>
            <a:off x="7009529" y="5770886"/>
            <a:ext cx="963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1" name="TextBox 50">
            <a:extLst>
              <a:ext uri="{FF2B5EF4-FFF2-40B4-BE49-F238E27FC236}">
                <a16:creationId xmlns:a16="http://schemas.microsoft.com/office/drawing/2014/main" id="{46A7FED6-3279-4204-8DC4-DD4F8853440A}"/>
              </a:ext>
            </a:extLst>
          </p:cNvPr>
          <p:cNvSpPr txBox="1"/>
          <p:nvPr/>
        </p:nvSpPr>
        <p:spPr>
          <a:xfrm>
            <a:off x="6566063" y="551720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2" name="Arc 51">
            <a:extLst>
              <a:ext uri="{FF2B5EF4-FFF2-40B4-BE49-F238E27FC236}">
                <a16:creationId xmlns:a16="http://schemas.microsoft.com/office/drawing/2014/main" id="{C35A0AB9-856B-46B2-9FC2-5FDC17F4831D}"/>
              </a:ext>
            </a:extLst>
          </p:cNvPr>
          <p:cNvSpPr/>
          <p:nvPr/>
        </p:nvSpPr>
        <p:spPr>
          <a:xfrm rot="16200000">
            <a:off x="6421608" y="4683932"/>
            <a:ext cx="810037" cy="1363839"/>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3" name="Arc 52">
            <a:extLst>
              <a:ext uri="{FF2B5EF4-FFF2-40B4-BE49-F238E27FC236}">
                <a16:creationId xmlns:a16="http://schemas.microsoft.com/office/drawing/2014/main" id="{02D1042B-5574-436B-94CC-3B3852CA1292}"/>
              </a:ext>
            </a:extLst>
          </p:cNvPr>
          <p:cNvSpPr/>
          <p:nvPr/>
        </p:nvSpPr>
        <p:spPr>
          <a:xfrm rot="5400000">
            <a:off x="6411320" y="5611053"/>
            <a:ext cx="810037" cy="1363839"/>
          </a:xfrm>
          <a:prstGeom prst="arc">
            <a:avLst>
              <a:gd name="adj1" fmla="val 16107981"/>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4" name="TextBox 53">
            <a:extLst>
              <a:ext uri="{FF2B5EF4-FFF2-40B4-BE49-F238E27FC236}">
                <a16:creationId xmlns:a16="http://schemas.microsoft.com/office/drawing/2014/main" id="{7171D948-C331-46A9-BA3D-4BE268518EE3}"/>
              </a:ext>
            </a:extLst>
          </p:cNvPr>
          <p:cNvSpPr txBox="1"/>
          <p:nvPr/>
        </p:nvSpPr>
        <p:spPr>
          <a:xfrm>
            <a:off x="6542595" y="626521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5" name="TextBox 54">
            <a:extLst>
              <a:ext uri="{FF2B5EF4-FFF2-40B4-BE49-F238E27FC236}">
                <a16:creationId xmlns:a16="http://schemas.microsoft.com/office/drawing/2014/main" id="{669D0D07-B093-4A2E-B6E3-B723CDA52AC7}"/>
              </a:ext>
            </a:extLst>
          </p:cNvPr>
          <p:cNvSpPr txBox="1"/>
          <p:nvPr/>
        </p:nvSpPr>
        <p:spPr>
          <a:xfrm>
            <a:off x="6542594" y="497090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6" name="TextBox 55">
            <a:extLst>
              <a:ext uri="{FF2B5EF4-FFF2-40B4-BE49-F238E27FC236}">
                <a16:creationId xmlns:a16="http://schemas.microsoft.com/office/drawing/2014/main" id="{B2A9413C-2003-48A5-B472-4C95112F40CF}"/>
              </a:ext>
            </a:extLst>
          </p:cNvPr>
          <p:cNvSpPr txBox="1"/>
          <p:nvPr/>
        </p:nvSpPr>
        <p:spPr>
          <a:xfrm>
            <a:off x="7219616" y="532484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nvGrpSpPr>
          <p:cNvPr id="57" name="Group 56">
            <a:extLst>
              <a:ext uri="{FF2B5EF4-FFF2-40B4-BE49-F238E27FC236}">
                <a16:creationId xmlns:a16="http://schemas.microsoft.com/office/drawing/2014/main" id="{24B045A8-ECB2-41D3-9D5B-585113F2EFAC}"/>
              </a:ext>
            </a:extLst>
          </p:cNvPr>
          <p:cNvGrpSpPr/>
          <p:nvPr/>
        </p:nvGrpSpPr>
        <p:grpSpPr>
          <a:xfrm>
            <a:off x="7970610" y="5492114"/>
            <a:ext cx="1964278" cy="878566"/>
            <a:chOff x="1784535" y="2849562"/>
            <a:chExt cx="1964278" cy="878566"/>
          </a:xfrm>
        </p:grpSpPr>
        <p:cxnSp>
          <p:nvCxnSpPr>
            <p:cNvPr id="58" name="Straight Connector 57">
              <a:extLst>
                <a:ext uri="{FF2B5EF4-FFF2-40B4-BE49-F238E27FC236}">
                  <a16:creationId xmlns:a16="http://schemas.microsoft.com/office/drawing/2014/main" id="{BA8F5CA3-504C-412B-A817-C4FCB307E579}"/>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0B51CFF8-F076-4004-A43B-94B0FDC6EA33}"/>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60" name="TextBox 59">
              <a:extLst>
                <a:ext uri="{FF2B5EF4-FFF2-40B4-BE49-F238E27FC236}">
                  <a16:creationId xmlns:a16="http://schemas.microsoft.com/office/drawing/2014/main" id="{6B1E4C01-436A-4220-9FD1-E81A6D0F0A58}"/>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61" name="Arc 60">
            <a:extLst>
              <a:ext uri="{FF2B5EF4-FFF2-40B4-BE49-F238E27FC236}">
                <a16:creationId xmlns:a16="http://schemas.microsoft.com/office/drawing/2014/main" id="{9828265C-E661-4A27-8ED2-8E0271D2AEAD}"/>
              </a:ext>
            </a:extLst>
          </p:cNvPr>
          <p:cNvSpPr/>
          <p:nvPr/>
        </p:nvSpPr>
        <p:spPr>
          <a:xfrm rot="16200000">
            <a:off x="7919094" y="4553973"/>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2" name="Arc 61">
            <a:extLst>
              <a:ext uri="{FF2B5EF4-FFF2-40B4-BE49-F238E27FC236}">
                <a16:creationId xmlns:a16="http://schemas.microsoft.com/office/drawing/2014/main" id="{835DD4A6-557C-4F34-B20A-F2600B78B9BB}"/>
              </a:ext>
            </a:extLst>
          </p:cNvPr>
          <p:cNvSpPr/>
          <p:nvPr/>
        </p:nvSpPr>
        <p:spPr>
          <a:xfrm rot="5400000">
            <a:off x="7913141" y="5487045"/>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3" name="TextBox 62">
            <a:extLst>
              <a:ext uri="{FF2B5EF4-FFF2-40B4-BE49-F238E27FC236}">
                <a16:creationId xmlns:a16="http://schemas.microsoft.com/office/drawing/2014/main" id="{66093B01-F13A-43C6-951B-7D3064EEC6D0}"/>
              </a:ext>
            </a:extLst>
          </p:cNvPr>
          <p:cNvSpPr txBox="1"/>
          <p:nvPr/>
        </p:nvSpPr>
        <p:spPr>
          <a:xfrm>
            <a:off x="7973601" y="6250227"/>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64" name="TextBox 63">
            <a:extLst>
              <a:ext uri="{FF2B5EF4-FFF2-40B4-BE49-F238E27FC236}">
                <a16:creationId xmlns:a16="http://schemas.microsoft.com/office/drawing/2014/main" id="{91C6BF57-8BFB-4FCE-BCD8-AB008EC0068C}"/>
              </a:ext>
            </a:extLst>
          </p:cNvPr>
          <p:cNvSpPr txBox="1"/>
          <p:nvPr/>
        </p:nvSpPr>
        <p:spPr>
          <a:xfrm>
            <a:off x="7982654" y="4955914"/>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65" name="TextBox 64">
            <a:extLst>
              <a:ext uri="{FF2B5EF4-FFF2-40B4-BE49-F238E27FC236}">
                <a16:creationId xmlns:a16="http://schemas.microsoft.com/office/drawing/2014/main" id="{4BD937E8-E2EC-4C7C-9252-2804CC2323DC}"/>
              </a:ext>
            </a:extLst>
          </p:cNvPr>
          <p:cNvSpPr txBox="1"/>
          <p:nvPr/>
        </p:nvSpPr>
        <p:spPr>
          <a:xfrm>
            <a:off x="8666528" y="529991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cxnSp>
        <p:nvCxnSpPr>
          <p:cNvPr id="66" name="Straight Connector 65">
            <a:extLst>
              <a:ext uri="{FF2B5EF4-FFF2-40B4-BE49-F238E27FC236}">
                <a16:creationId xmlns:a16="http://schemas.microsoft.com/office/drawing/2014/main" id="{A7AA1070-96E6-4308-B216-4802E807DE0D}"/>
              </a:ext>
            </a:extLst>
          </p:cNvPr>
          <p:cNvCxnSpPr>
            <a:cxnSpLocks/>
          </p:cNvCxnSpPr>
          <p:nvPr/>
        </p:nvCxnSpPr>
        <p:spPr>
          <a:xfrm>
            <a:off x="1505132" y="5177571"/>
            <a:ext cx="2279962" cy="12234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7" name="Rectangle 66">
            <a:extLst>
              <a:ext uri="{FF2B5EF4-FFF2-40B4-BE49-F238E27FC236}">
                <a16:creationId xmlns:a16="http://schemas.microsoft.com/office/drawing/2014/main" id="{62A3E28E-5127-4C9B-9C16-FDA738A8349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0932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par>
                                <p:cTn id="39" presetID="10" presetClass="entr" presetSubtype="0"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500"/>
                                        <p:tgtEl>
                                          <p:spTgt spid="2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500"/>
                                        <p:tgtEl>
                                          <p:spTgt spid="2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5"/>
                                        </p:tgtEl>
                                        <p:attrNameLst>
                                          <p:attrName>style.visibility</p:attrName>
                                        </p:attrNameLst>
                                      </p:cBhvr>
                                      <p:to>
                                        <p:strVal val="visible"/>
                                      </p:to>
                                    </p:set>
                                    <p:animEffect transition="in" filter="fade">
                                      <p:cBhvr>
                                        <p:cTn id="61" dur="500"/>
                                        <p:tgtEl>
                                          <p:spTgt spid="2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fade">
                                      <p:cBhvr>
                                        <p:cTn id="64" dur="500"/>
                                        <p:tgtEl>
                                          <p:spTgt spid="2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30"/>
                                        </p:tgtEl>
                                        <p:attrNameLst>
                                          <p:attrName>style.visibility</p:attrName>
                                        </p:attrNameLst>
                                      </p:cBhvr>
                                      <p:to>
                                        <p:strVal val="visible"/>
                                      </p:to>
                                    </p:set>
                                    <p:animEffect transition="in" filter="fade">
                                      <p:cBhvr>
                                        <p:cTn id="79" dur="500"/>
                                        <p:tgtEl>
                                          <p:spTgt spid="3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Effect transition="in" filter="fade">
                                      <p:cBhvr>
                                        <p:cTn id="87" dur="500"/>
                                        <p:tgtEl>
                                          <p:spTgt spid="38"/>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40"/>
                                        </p:tgtEl>
                                        <p:attrNameLst>
                                          <p:attrName>style.visibility</p:attrName>
                                        </p:attrNameLst>
                                      </p:cBhvr>
                                      <p:to>
                                        <p:strVal val="visible"/>
                                      </p:to>
                                    </p:set>
                                    <p:animEffect transition="in" filter="fade">
                                      <p:cBhvr>
                                        <p:cTn id="92" dur="500"/>
                                        <p:tgtEl>
                                          <p:spTgt spid="40"/>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37"/>
                                        </p:tgtEl>
                                        <p:attrNameLst>
                                          <p:attrName>style.visibility</p:attrName>
                                        </p:attrNameLst>
                                      </p:cBhvr>
                                      <p:to>
                                        <p:strVal val="visible"/>
                                      </p:to>
                                    </p:set>
                                    <p:animEffect transition="in" filter="fade">
                                      <p:cBhvr>
                                        <p:cTn id="95" dur="500"/>
                                        <p:tgtEl>
                                          <p:spTgt spid="37"/>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41"/>
                                        </p:tgtEl>
                                        <p:attrNameLst>
                                          <p:attrName>style.visibility</p:attrName>
                                        </p:attrNameLst>
                                      </p:cBhvr>
                                      <p:to>
                                        <p:strVal val="visible"/>
                                      </p:to>
                                    </p:set>
                                    <p:animEffect transition="in" filter="fade">
                                      <p:cBhvr>
                                        <p:cTn id="100" dur="500"/>
                                        <p:tgtEl>
                                          <p:spTgt spid="41"/>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nodeType="clickEffect">
                                  <p:stCondLst>
                                    <p:cond delay="0"/>
                                  </p:stCondLst>
                                  <p:childTnLst>
                                    <p:set>
                                      <p:cBhvr>
                                        <p:cTn id="104" dur="1" fill="hold">
                                          <p:stCondLst>
                                            <p:cond delay="0"/>
                                          </p:stCondLst>
                                        </p:cTn>
                                        <p:tgtEl>
                                          <p:spTgt spid="42"/>
                                        </p:tgtEl>
                                        <p:attrNameLst>
                                          <p:attrName>style.visibility</p:attrName>
                                        </p:attrNameLst>
                                      </p:cBhvr>
                                      <p:to>
                                        <p:strVal val="visible"/>
                                      </p:to>
                                    </p:set>
                                    <p:animEffect transition="in" filter="fade">
                                      <p:cBhvr>
                                        <p:cTn id="105" dur="500"/>
                                        <p:tgtEl>
                                          <p:spTgt spid="42"/>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nodeType="clickEffect">
                                  <p:stCondLst>
                                    <p:cond delay="0"/>
                                  </p:stCondLst>
                                  <p:childTnLst>
                                    <p:set>
                                      <p:cBhvr>
                                        <p:cTn id="109" dur="1" fill="hold">
                                          <p:stCondLst>
                                            <p:cond delay="0"/>
                                          </p:stCondLst>
                                        </p:cTn>
                                        <p:tgtEl>
                                          <p:spTgt spid="45"/>
                                        </p:tgtEl>
                                        <p:attrNameLst>
                                          <p:attrName>style.visibility</p:attrName>
                                        </p:attrNameLst>
                                      </p:cBhvr>
                                      <p:to>
                                        <p:strVal val="visible"/>
                                      </p:to>
                                    </p:set>
                                    <p:animEffect transition="in" filter="fade">
                                      <p:cBhvr>
                                        <p:cTn id="110" dur="500"/>
                                        <p:tgtEl>
                                          <p:spTgt spid="45"/>
                                        </p:tgtEl>
                                      </p:cBhvr>
                                    </p:animEffect>
                                  </p:childTnLst>
                                </p:cTn>
                              </p:par>
                              <p:par>
                                <p:cTn id="111" presetID="10" presetClass="entr" presetSubtype="0" fill="hold" nodeType="withEffect">
                                  <p:stCondLst>
                                    <p:cond delay="0"/>
                                  </p:stCondLst>
                                  <p:childTnLst>
                                    <p:set>
                                      <p:cBhvr>
                                        <p:cTn id="112" dur="1" fill="hold">
                                          <p:stCondLst>
                                            <p:cond delay="0"/>
                                          </p:stCondLst>
                                        </p:cTn>
                                        <p:tgtEl>
                                          <p:spTgt spid="46"/>
                                        </p:tgtEl>
                                        <p:attrNameLst>
                                          <p:attrName>style.visibility</p:attrName>
                                        </p:attrNameLst>
                                      </p:cBhvr>
                                      <p:to>
                                        <p:strVal val="visible"/>
                                      </p:to>
                                    </p:set>
                                    <p:animEffect transition="in" filter="fade">
                                      <p:cBhvr>
                                        <p:cTn id="113" dur="500"/>
                                        <p:tgtEl>
                                          <p:spTgt spid="46"/>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47"/>
                                        </p:tgtEl>
                                        <p:attrNameLst>
                                          <p:attrName>style.visibility</p:attrName>
                                        </p:attrNameLst>
                                      </p:cBhvr>
                                      <p:to>
                                        <p:strVal val="visible"/>
                                      </p:to>
                                    </p:set>
                                    <p:animEffect transition="in" filter="fade">
                                      <p:cBhvr>
                                        <p:cTn id="116" dur="500"/>
                                        <p:tgtEl>
                                          <p:spTgt spid="47"/>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8"/>
                                        </p:tgtEl>
                                        <p:attrNameLst>
                                          <p:attrName>style.visibility</p:attrName>
                                        </p:attrNameLst>
                                      </p:cBhvr>
                                      <p:to>
                                        <p:strVal val="visible"/>
                                      </p:to>
                                    </p:set>
                                    <p:animEffect transition="in" filter="fade">
                                      <p:cBhvr>
                                        <p:cTn id="119" dur="500"/>
                                        <p:tgtEl>
                                          <p:spTgt spid="48"/>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Effect transition="in" filter="fade">
                                      <p:cBhvr>
                                        <p:cTn id="122" dur="500"/>
                                        <p:tgtEl>
                                          <p:spTgt spid="51"/>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53"/>
                                        </p:tgtEl>
                                        <p:attrNameLst>
                                          <p:attrName>style.visibility</p:attrName>
                                        </p:attrNameLst>
                                      </p:cBhvr>
                                      <p:to>
                                        <p:strVal val="visible"/>
                                      </p:to>
                                    </p:set>
                                    <p:animEffect transition="in" filter="fade">
                                      <p:cBhvr>
                                        <p:cTn id="127" dur="500"/>
                                        <p:tgtEl>
                                          <p:spTgt spid="53"/>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54"/>
                                        </p:tgtEl>
                                        <p:attrNameLst>
                                          <p:attrName>style.visibility</p:attrName>
                                        </p:attrNameLst>
                                      </p:cBhvr>
                                      <p:to>
                                        <p:strVal val="visible"/>
                                      </p:to>
                                    </p:set>
                                    <p:animEffect transition="in" filter="fade">
                                      <p:cBhvr>
                                        <p:cTn id="130" dur="500"/>
                                        <p:tgtEl>
                                          <p:spTgt spid="54"/>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52"/>
                                        </p:tgtEl>
                                        <p:attrNameLst>
                                          <p:attrName>style.visibility</p:attrName>
                                        </p:attrNameLst>
                                      </p:cBhvr>
                                      <p:to>
                                        <p:strVal val="visible"/>
                                      </p:to>
                                    </p:set>
                                    <p:animEffect transition="in" filter="fade">
                                      <p:cBhvr>
                                        <p:cTn id="133" dur="500"/>
                                        <p:tgtEl>
                                          <p:spTgt spid="52"/>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55"/>
                                        </p:tgtEl>
                                        <p:attrNameLst>
                                          <p:attrName>style.visibility</p:attrName>
                                        </p:attrNameLst>
                                      </p:cBhvr>
                                      <p:to>
                                        <p:strVal val="visible"/>
                                      </p:to>
                                    </p:set>
                                    <p:animEffect transition="in" filter="fade">
                                      <p:cBhvr>
                                        <p:cTn id="136" dur="500"/>
                                        <p:tgtEl>
                                          <p:spTgt spid="55"/>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56"/>
                                        </p:tgtEl>
                                        <p:attrNameLst>
                                          <p:attrName>style.visibility</p:attrName>
                                        </p:attrNameLst>
                                      </p:cBhvr>
                                      <p:to>
                                        <p:strVal val="visible"/>
                                      </p:to>
                                    </p:set>
                                    <p:animEffect transition="in" filter="fade">
                                      <p:cBhvr>
                                        <p:cTn id="141" dur="500"/>
                                        <p:tgtEl>
                                          <p:spTgt spid="5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49"/>
                                        </p:tgtEl>
                                        <p:attrNameLst>
                                          <p:attrName>style.visibility</p:attrName>
                                        </p:attrNameLst>
                                      </p:cBhvr>
                                      <p:to>
                                        <p:strVal val="visible"/>
                                      </p:to>
                                    </p:set>
                                    <p:animEffect transition="in" filter="fade">
                                      <p:cBhvr>
                                        <p:cTn id="146" dur="500"/>
                                        <p:tgtEl>
                                          <p:spTgt spid="49"/>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nodeType="clickEffect">
                                  <p:stCondLst>
                                    <p:cond delay="0"/>
                                  </p:stCondLst>
                                  <p:childTnLst>
                                    <p:set>
                                      <p:cBhvr>
                                        <p:cTn id="150" dur="1" fill="hold">
                                          <p:stCondLst>
                                            <p:cond delay="0"/>
                                          </p:stCondLst>
                                        </p:cTn>
                                        <p:tgtEl>
                                          <p:spTgt spid="57"/>
                                        </p:tgtEl>
                                        <p:attrNameLst>
                                          <p:attrName>style.visibility</p:attrName>
                                        </p:attrNameLst>
                                      </p:cBhvr>
                                      <p:to>
                                        <p:strVal val="visible"/>
                                      </p:to>
                                    </p:set>
                                    <p:animEffect transition="in" filter="fade">
                                      <p:cBhvr>
                                        <p:cTn id="151" dur="500"/>
                                        <p:tgtEl>
                                          <p:spTgt spid="57"/>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63"/>
                                        </p:tgtEl>
                                        <p:attrNameLst>
                                          <p:attrName>style.visibility</p:attrName>
                                        </p:attrNameLst>
                                      </p:cBhvr>
                                      <p:to>
                                        <p:strVal val="visible"/>
                                      </p:to>
                                    </p:set>
                                    <p:animEffect transition="in" filter="fade">
                                      <p:cBhvr>
                                        <p:cTn id="156" dur="500"/>
                                        <p:tgtEl>
                                          <p:spTgt spid="63"/>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62"/>
                                        </p:tgtEl>
                                        <p:attrNameLst>
                                          <p:attrName>style.visibility</p:attrName>
                                        </p:attrNameLst>
                                      </p:cBhvr>
                                      <p:to>
                                        <p:strVal val="visible"/>
                                      </p:to>
                                    </p:set>
                                    <p:animEffect transition="in" filter="fade">
                                      <p:cBhvr>
                                        <p:cTn id="159" dur="500"/>
                                        <p:tgtEl>
                                          <p:spTgt spid="62"/>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0" nodeType="clickEffect">
                                  <p:stCondLst>
                                    <p:cond delay="0"/>
                                  </p:stCondLst>
                                  <p:childTnLst>
                                    <p:set>
                                      <p:cBhvr>
                                        <p:cTn id="163" dur="1" fill="hold">
                                          <p:stCondLst>
                                            <p:cond delay="0"/>
                                          </p:stCondLst>
                                        </p:cTn>
                                        <p:tgtEl>
                                          <p:spTgt spid="64"/>
                                        </p:tgtEl>
                                        <p:attrNameLst>
                                          <p:attrName>style.visibility</p:attrName>
                                        </p:attrNameLst>
                                      </p:cBhvr>
                                      <p:to>
                                        <p:strVal val="visible"/>
                                      </p:to>
                                    </p:set>
                                    <p:animEffect transition="in" filter="fade">
                                      <p:cBhvr>
                                        <p:cTn id="164" dur="500"/>
                                        <p:tgtEl>
                                          <p:spTgt spid="64"/>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61"/>
                                        </p:tgtEl>
                                        <p:attrNameLst>
                                          <p:attrName>style.visibility</p:attrName>
                                        </p:attrNameLst>
                                      </p:cBhvr>
                                      <p:to>
                                        <p:strVal val="visible"/>
                                      </p:to>
                                    </p:set>
                                    <p:animEffect transition="in" filter="fade">
                                      <p:cBhvr>
                                        <p:cTn id="167" dur="500"/>
                                        <p:tgtEl>
                                          <p:spTgt spid="61"/>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65"/>
                                        </p:tgtEl>
                                        <p:attrNameLst>
                                          <p:attrName>style.visibility</p:attrName>
                                        </p:attrNameLst>
                                      </p:cBhvr>
                                      <p:to>
                                        <p:strVal val="visible"/>
                                      </p:to>
                                    </p:set>
                                    <p:animEffect transition="in" filter="fade">
                                      <p:cBhvr>
                                        <p:cTn id="172" dur="500"/>
                                        <p:tgtEl>
                                          <p:spTgt spid="65"/>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66"/>
                                        </p:tgtEl>
                                        <p:attrNameLst>
                                          <p:attrName>style.visibility</p:attrName>
                                        </p:attrNameLst>
                                      </p:cBhvr>
                                      <p:to>
                                        <p:strVal val="visible"/>
                                      </p:to>
                                    </p:set>
                                    <p:animEffect transition="in" filter="fade">
                                      <p:cBhvr>
                                        <p:cTn id="17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1" grpId="0"/>
      <p:bldP spid="22" grpId="0"/>
      <p:bldP spid="23" grpId="0"/>
      <p:bldP spid="24" grpId="0"/>
      <p:bldP spid="25" grpId="0" animBg="1"/>
      <p:bldP spid="26" grpId="0" animBg="1"/>
      <p:bldP spid="27" grpId="0"/>
      <p:bldP spid="28" grpId="0"/>
      <p:bldP spid="29" grpId="0"/>
      <p:bldP spid="37" grpId="0" animBg="1"/>
      <p:bldP spid="38" grpId="0" animBg="1"/>
      <p:bldP spid="39" grpId="0"/>
      <p:bldP spid="40" grpId="0"/>
      <p:bldP spid="41" grpId="0"/>
      <p:bldP spid="47" grpId="0"/>
      <p:bldP spid="48" grpId="0"/>
      <p:bldP spid="49" grpId="0"/>
      <p:bldP spid="51" grpId="0"/>
      <p:bldP spid="52" grpId="0" animBg="1"/>
      <p:bldP spid="53" grpId="0" animBg="1"/>
      <p:bldP spid="54" grpId="0"/>
      <p:bldP spid="55" grpId="0"/>
      <p:bldP spid="56" grpId="0"/>
      <p:bldP spid="61" grpId="0" animBg="1"/>
      <p:bldP spid="62" grpId="0" animBg="1"/>
      <p:bldP spid="63" grpId="0"/>
      <p:bldP spid="64" grpId="0"/>
      <p:bldP spid="65" grpId="0"/>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A8EACE7-D219-4AB4-B3B6-F52703818A05}"/>
              </a:ext>
            </a:extLst>
          </p:cNvPr>
          <p:cNvSpPr/>
          <p:nvPr/>
        </p:nvSpPr>
        <p:spPr>
          <a:xfrm>
            <a:off x="115911" y="51516"/>
            <a:ext cx="355834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p>
        </p:txBody>
      </p:sp>
      <p:pic>
        <p:nvPicPr>
          <p:cNvPr id="3" name="Picture 2">
            <a:extLst>
              <a:ext uri="{FF2B5EF4-FFF2-40B4-BE49-F238E27FC236}">
                <a16:creationId xmlns:a16="http://schemas.microsoft.com/office/drawing/2014/main" id="{7D70F85D-2225-4EF7-A798-368544A32F8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078312" y="869855"/>
            <a:ext cx="9682991" cy="5704581"/>
          </a:xfrm>
          <a:prstGeom prst="rect">
            <a:avLst/>
          </a:prstGeom>
          <a:noFill/>
          <a:ln>
            <a:noFill/>
          </a:ln>
        </p:spPr>
      </p:pic>
      <p:pic>
        <p:nvPicPr>
          <p:cNvPr id="5" name="Picture 10" descr="blue cuboid">
            <a:extLst>
              <a:ext uri="{FF2B5EF4-FFF2-40B4-BE49-F238E27FC236}">
                <a16:creationId xmlns:a16="http://schemas.microsoft.com/office/drawing/2014/main" id="{B22B138D-DEB8-4233-B159-BA5307A1FA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0270" y="2644927"/>
            <a:ext cx="1274814" cy="1077218"/>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0813D0-A233-4A0A-B9AE-BDF1792F733C}"/>
              </a:ext>
            </a:extLst>
          </p:cNvPr>
          <p:cNvSpPr/>
          <p:nvPr/>
        </p:nvSpPr>
        <p:spPr>
          <a:xfrm>
            <a:off x="8624516" y="2954625"/>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7" name="Rectangle 6">
            <a:extLst>
              <a:ext uri="{FF2B5EF4-FFF2-40B4-BE49-F238E27FC236}">
                <a16:creationId xmlns:a16="http://schemas.microsoft.com/office/drawing/2014/main" id="{17F7EF11-AA46-458F-BBC6-20D8D4097E11}"/>
              </a:ext>
            </a:extLst>
          </p:cNvPr>
          <p:cNvSpPr/>
          <p:nvPr/>
        </p:nvSpPr>
        <p:spPr>
          <a:xfrm>
            <a:off x="10434704" y="2954625"/>
            <a:ext cx="1072235"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pic>
        <p:nvPicPr>
          <p:cNvPr id="8" name="Picture 16" descr="blue triangular cylinder">
            <a:extLst>
              <a:ext uri="{FF2B5EF4-FFF2-40B4-BE49-F238E27FC236}">
                <a16:creationId xmlns:a16="http://schemas.microsoft.com/office/drawing/2014/main" id="{27AE6459-717E-4BC0-940E-C08D3554F2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5517" y="4059181"/>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4" descr="blue square pyramid">
            <a:extLst>
              <a:ext uri="{FF2B5EF4-FFF2-40B4-BE49-F238E27FC236}">
                <a16:creationId xmlns:a16="http://schemas.microsoft.com/office/drawing/2014/main" id="{9EA89DC8-BEFD-4048-A65F-491C4145E7C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2732" y="5131978"/>
            <a:ext cx="1209887" cy="153924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E37048C9-73C1-4583-A9D1-3B09AE255849}"/>
              </a:ext>
            </a:extLst>
          </p:cNvPr>
          <p:cNvSpPr/>
          <p:nvPr/>
        </p:nvSpPr>
        <p:spPr>
          <a:xfrm>
            <a:off x="6737947" y="4213005"/>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1" name="Rectangle 10">
            <a:extLst>
              <a:ext uri="{FF2B5EF4-FFF2-40B4-BE49-F238E27FC236}">
                <a16:creationId xmlns:a16="http://schemas.microsoft.com/office/drawing/2014/main" id="{FDB7F5C0-5867-4B4F-B002-94D80A749912}"/>
              </a:ext>
            </a:extLst>
          </p:cNvPr>
          <p:cNvSpPr/>
          <p:nvPr/>
        </p:nvSpPr>
        <p:spPr>
          <a:xfrm>
            <a:off x="10550425" y="4232883"/>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9</a:t>
            </a:r>
          </a:p>
        </p:txBody>
      </p:sp>
      <p:sp>
        <p:nvSpPr>
          <p:cNvPr id="12" name="Rectangle 11">
            <a:extLst>
              <a:ext uri="{FF2B5EF4-FFF2-40B4-BE49-F238E27FC236}">
                <a16:creationId xmlns:a16="http://schemas.microsoft.com/office/drawing/2014/main" id="{724AFA73-2699-4773-B429-1883B14CC05B}"/>
              </a:ext>
            </a:extLst>
          </p:cNvPr>
          <p:cNvSpPr/>
          <p:nvPr/>
        </p:nvSpPr>
        <p:spPr>
          <a:xfrm>
            <a:off x="6737947" y="5527780"/>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C2E729F4-0A00-401C-9C88-FC5D3C0CEB55}"/>
              </a:ext>
            </a:extLst>
          </p:cNvPr>
          <p:cNvSpPr/>
          <p:nvPr/>
        </p:nvSpPr>
        <p:spPr>
          <a:xfrm>
            <a:off x="8624516" y="5527780"/>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4" name="Rectangle 13">
            <a:extLst>
              <a:ext uri="{FF2B5EF4-FFF2-40B4-BE49-F238E27FC236}">
                <a16:creationId xmlns:a16="http://schemas.microsoft.com/office/drawing/2014/main" id="{6503DB02-7098-4B64-8F7A-CDED97280E5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48410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3"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FA223A4-9D15-4163-8636-4928DEDD649C}"/>
              </a:ext>
            </a:extLst>
          </p:cNvPr>
          <p:cNvPicPr>
            <a:picLocks noChangeAspect="1"/>
          </p:cNvPicPr>
          <p:nvPr/>
        </p:nvPicPr>
        <p:blipFill>
          <a:blip r:embed="rId3"/>
          <a:stretch>
            <a:fillRect/>
          </a:stretch>
        </p:blipFill>
        <p:spPr>
          <a:xfrm>
            <a:off x="112541" y="188871"/>
            <a:ext cx="6884997" cy="6669129"/>
          </a:xfrm>
          <a:prstGeom prst="rect">
            <a:avLst/>
          </a:prstGeom>
        </p:spPr>
      </p:pic>
      <p:sp>
        <p:nvSpPr>
          <p:cNvPr id="18" name="Rectangle 17">
            <a:extLst>
              <a:ext uri="{FF2B5EF4-FFF2-40B4-BE49-F238E27FC236}">
                <a16:creationId xmlns:a16="http://schemas.microsoft.com/office/drawing/2014/main" id="{FCD715A6-30A9-46F3-AC9D-637D9EFAA4A6}"/>
              </a:ext>
            </a:extLst>
          </p:cNvPr>
          <p:cNvSpPr/>
          <p:nvPr/>
        </p:nvSpPr>
        <p:spPr>
          <a:xfrm>
            <a:off x="5807242" y="3676783"/>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 name="Rectangle 1">
            <a:extLst>
              <a:ext uri="{FF2B5EF4-FFF2-40B4-BE49-F238E27FC236}">
                <a16:creationId xmlns:a16="http://schemas.microsoft.com/office/drawing/2014/main" id="{A349ADC8-7BD5-4E7C-88A2-84C0E0DF46BD}"/>
              </a:ext>
            </a:extLst>
          </p:cNvPr>
          <p:cNvSpPr/>
          <p:nvPr/>
        </p:nvSpPr>
        <p:spPr>
          <a:xfrm>
            <a:off x="3646071" y="51516"/>
            <a:ext cx="756187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p in the diagram.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8C5F2B3-BD6B-4E09-A63E-E11A8E3EB5A1}"/>
              </a:ext>
            </a:extLst>
          </p:cNvPr>
          <p:cNvSpPr/>
          <p:nvPr/>
        </p:nvSpPr>
        <p:spPr>
          <a:xfrm>
            <a:off x="5781812" y="3627498"/>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1B321CB2-D5D9-4275-9C1B-7D3DB72332FB}"/>
              </a:ext>
            </a:extLst>
          </p:cNvPr>
          <p:cNvSpPr/>
          <p:nvPr/>
        </p:nvSpPr>
        <p:spPr>
          <a:xfrm>
            <a:off x="6269279" y="1601549"/>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12" name="Rectangle 11">
            <a:extLst>
              <a:ext uri="{FF2B5EF4-FFF2-40B4-BE49-F238E27FC236}">
                <a16:creationId xmlns:a16="http://schemas.microsoft.com/office/drawing/2014/main" id="{88EB386A-EBB0-49A5-9D34-DCB63AF9A526}"/>
              </a:ext>
            </a:extLst>
          </p:cNvPr>
          <p:cNvSpPr/>
          <p:nvPr/>
        </p:nvSpPr>
        <p:spPr>
          <a:xfrm>
            <a:off x="6269279" y="2630343"/>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- 90° - 50° - 50°</a:t>
            </a:r>
          </a:p>
        </p:txBody>
      </p:sp>
      <p:sp>
        <p:nvSpPr>
          <p:cNvPr id="13" name="Rectangle 12">
            <a:extLst>
              <a:ext uri="{FF2B5EF4-FFF2-40B4-BE49-F238E27FC236}">
                <a16:creationId xmlns:a16="http://schemas.microsoft.com/office/drawing/2014/main" id="{5E3CEDCD-7F4B-48BB-95AB-971A530270E9}"/>
              </a:ext>
            </a:extLst>
          </p:cNvPr>
          <p:cNvSpPr/>
          <p:nvPr/>
        </p:nvSpPr>
        <p:spPr>
          <a:xfrm>
            <a:off x="6269279" y="3148004"/>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- 190°</a:t>
            </a:r>
          </a:p>
        </p:txBody>
      </p:sp>
      <p:sp>
        <p:nvSpPr>
          <p:cNvPr id="14" name="Rectangle 13">
            <a:extLst>
              <a:ext uri="{FF2B5EF4-FFF2-40B4-BE49-F238E27FC236}">
                <a16:creationId xmlns:a16="http://schemas.microsoft.com/office/drawing/2014/main" id="{0B0C0A1F-A149-454F-A780-17540EE8B005}"/>
              </a:ext>
            </a:extLst>
          </p:cNvPr>
          <p:cNvSpPr/>
          <p:nvPr/>
        </p:nvSpPr>
        <p:spPr>
          <a:xfrm>
            <a:off x="6269279" y="3691729"/>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170°</a:t>
            </a:r>
          </a:p>
        </p:txBody>
      </p:sp>
      <p:sp>
        <p:nvSpPr>
          <p:cNvPr id="15" name="Rectangle 14">
            <a:extLst>
              <a:ext uri="{FF2B5EF4-FFF2-40B4-BE49-F238E27FC236}">
                <a16:creationId xmlns:a16="http://schemas.microsoft.com/office/drawing/2014/main" id="{22F944D3-F6C2-444E-ADC3-37116EB181A2}"/>
              </a:ext>
            </a:extLst>
          </p:cNvPr>
          <p:cNvSpPr/>
          <p:nvPr/>
        </p:nvSpPr>
        <p:spPr>
          <a:xfrm>
            <a:off x="1313035" y="4266312"/>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170°</a:t>
            </a:r>
          </a:p>
        </p:txBody>
      </p:sp>
      <p:sp>
        <p:nvSpPr>
          <p:cNvPr id="16" name="Rectangle 15">
            <a:extLst>
              <a:ext uri="{FF2B5EF4-FFF2-40B4-BE49-F238E27FC236}">
                <a16:creationId xmlns:a16="http://schemas.microsoft.com/office/drawing/2014/main" id="{47D90420-A163-49AC-AEC7-3D1412928BEA}"/>
              </a:ext>
            </a:extLst>
          </p:cNvPr>
          <p:cNvSpPr/>
          <p:nvPr/>
        </p:nvSpPr>
        <p:spPr>
          <a:xfrm>
            <a:off x="6269279" y="987092"/>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7" name="Rectangle 16">
            <a:extLst>
              <a:ext uri="{FF2B5EF4-FFF2-40B4-BE49-F238E27FC236}">
                <a16:creationId xmlns:a16="http://schemas.microsoft.com/office/drawing/2014/main" id="{72B1BE0E-CCB0-4063-A5D2-A545BDB2D22C}"/>
              </a:ext>
            </a:extLst>
          </p:cNvPr>
          <p:cNvSpPr/>
          <p:nvPr/>
        </p:nvSpPr>
        <p:spPr>
          <a:xfrm>
            <a:off x="3646071" y="3030452"/>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9" name="Rectangle 18">
            <a:extLst>
              <a:ext uri="{FF2B5EF4-FFF2-40B4-BE49-F238E27FC236}">
                <a16:creationId xmlns:a16="http://schemas.microsoft.com/office/drawing/2014/main" id="{ABFCEAAF-F2E5-4A6B-9220-AE29479A45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16456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digits.</a:t>
            </a:r>
          </a:p>
        </p:txBody>
      </p:sp>
      <p:pic>
        <p:nvPicPr>
          <p:cNvPr id="3074" name="Picture 2">
            <a:extLst>
              <a:ext uri="{FF2B5EF4-FFF2-40B4-BE49-F238E27FC236}">
                <a16:creationId xmlns:a16="http://schemas.microsoft.com/office/drawing/2014/main" id="{44FF0AE0-E5B4-479B-A802-D391796CC7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214" y="1166964"/>
            <a:ext cx="4509119" cy="3747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90864AEE-46DD-42DD-9F12-8B83BB87CACF}"/>
              </a:ext>
            </a:extLst>
          </p:cNvPr>
          <p:cNvSpPr txBox="1"/>
          <p:nvPr/>
        </p:nvSpPr>
        <p:spPr>
          <a:xfrm>
            <a:off x="4318001" y="1883904"/>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 name="TextBox 6">
            <a:extLst>
              <a:ext uri="{FF2B5EF4-FFF2-40B4-BE49-F238E27FC236}">
                <a16:creationId xmlns:a16="http://schemas.microsoft.com/office/drawing/2014/main" id="{779E61A4-36F0-44B4-B55D-55A2A74A15AD}"/>
              </a:ext>
            </a:extLst>
          </p:cNvPr>
          <p:cNvSpPr txBox="1"/>
          <p:nvPr/>
        </p:nvSpPr>
        <p:spPr>
          <a:xfrm>
            <a:off x="3539070" y="794775"/>
            <a:ext cx="86690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3</a:t>
            </a:r>
          </a:p>
        </p:txBody>
      </p:sp>
      <p:sp>
        <p:nvSpPr>
          <p:cNvPr id="8" name="TextBox 7">
            <a:extLst>
              <a:ext uri="{FF2B5EF4-FFF2-40B4-BE49-F238E27FC236}">
                <a16:creationId xmlns:a16="http://schemas.microsoft.com/office/drawing/2014/main" id="{D50AF36D-240A-4BFB-BDC9-54F67CCC452E}"/>
              </a:ext>
            </a:extLst>
          </p:cNvPr>
          <p:cNvSpPr txBox="1"/>
          <p:nvPr/>
        </p:nvSpPr>
        <p:spPr>
          <a:xfrm>
            <a:off x="2082807" y="799570"/>
            <a:ext cx="86690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9" name="TextBox 8">
            <a:extLst>
              <a:ext uri="{FF2B5EF4-FFF2-40B4-BE49-F238E27FC236}">
                <a16:creationId xmlns:a16="http://schemas.microsoft.com/office/drawing/2014/main" id="{5AF80933-E4C9-496E-A4BB-EAC2BB1B3DD5}"/>
              </a:ext>
            </a:extLst>
          </p:cNvPr>
          <p:cNvSpPr txBox="1"/>
          <p:nvPr/>
        </p:nvSpPr>
        <p:spPr>
          <a:xfrm>
            <a:off x="2065874" y="1172114"/>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 name="Rectangle 9">
            <a:extLst>
              <a:ext uri="{FF2B5EF4-FFF2-40B4-BE49-F238E27FC236}">
                <a16:creationId xmlns:a16="http://schemas.microsoft.com/office/drawing/2014/main" id="{2C29541C-6E18-4323-97BA-433282063D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7388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Two letters have a total weight of 120 grams.</a:t>
            </a:r>
          </a:p>
          <a:p>
            <a:r>
              <a:rPr lang="en-US" sz="3200" b="1" dirty="0"/>
              <a:t>One letter weighs twice as much as the other letter. </a:t>
            </a:r>
          </a:p>
          <a:p>
            <a:r>
              <a:rPr lang="en-US" sz="3200" b="1" dirty="0"/>
              <a:t>Write the weight of the heavier letter. </a:t>
            </a:r>
            <a:endParaRPr lang="en-US" sz="2800" dirty="0"/>
          </a:p>
        </p:txBody>
      </p:sp>
      <p:sp>
        <p:nvSpPr>
          <p:cNvPr id="3" name="Rectangle 2">
            <a:extLst>
              <a:ext uri="{FF2B5EF4-FFF2-40B4-BE49-F238E27FC236}">
                <a16:creationId xmlns:a16="http://schemas.microsoft.com/office/drawing/2014/main" id="{AC674FF4-9BC3-4447-91ED-F6DBA0598936}"/>
              </a:ext>
            </a:extLst>
          </p:cNvPr>
          <p:cNvSpPr/>
          <p:nvPr/>
        </p:nvSpPr>
        <p:spPr>
          <a:xfrm>
            <a:off x="3160059" y="3037583"/>
            <a:ext cx="28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D061F3A9-E9DE-4220-B907-D3D15F06479D}"/>
              </a:ext>
            </a:extLst>
          </p:cNvPr>
          <p:cNvSpPr/>
          <p:nvPr/>
        </p:nvSpPr>
        <p:spPr>
          <a:xfrm>
            <a:off x="6040059" y="303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8F741FE0-B82D-4783-B270-D5ED1247415B}"/>
              </a:ext>
            </a:extLst>
          </p:cNvPr>
          <p:cNvSpPr/>
          <p:nvPr/>
        </p:nvSpPr>
        <p:spPr>
          <a:xfrm>
            <a:off x="316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9A2F4B0-8B95-4D25-9DB0-3DB9526D846E}"/>
              </a:ext>
            </a:extLst>
          </p:cNvPr>
          <p:cNvSpPr/>
          <p:nvPr/>
        </p:nvSpPr>
        <p:spPr>
          <a:xfrm>
            <a:off x="460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9F01DF4C-1B75-4237-B572-0DB5A69D7F13}"/>
              </a:ext>
            </a:extLst>
          </p:cNvPr>
          <p:cNvSpPr/>
          <p:nvPr/>
        </p:nvSpPr>
        <p:spPr>
          <a:xfrm>
            <a:off x="604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Brace 8">
            <a:extLst>
              <a:ext uri="{FF2B5EF4-FFF2-40B4-BE49-F238E27FC236}">
                <a16:creationId xmlns:a16="http://schemas.microsoft.com/office/drawing/2014/main" id="{A335ED2E-573D-4589-BB90-A543484D4447}"/>
              </a:ext>
            </a:extLst>
          </p:cNvPr>
          <p:cNvSpPr/>
          <p:nvPr/>
        </p:nvSpPr>
        <p:spPr>
          <a:xfrm rot="16200000">
            <a:off x="5136608" y="663724"/>
            <a:ext cx="394665" cy="4292241"/>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ectangle 9">
            <a:extLst>
              <a:ext uri="{FF2B5EF4-FFF2-40B4-BE49-F238E27FC236}">
                <a16:creationId xmlns:a16="http://schemas.microsoft.com/office/drawing/2014/main" id="{CD3B9794-4649-4B87-8BBB-2591DF4506EE}"/>
              </a:ext>
            </a:extLst>
          </p:cNvPr>
          <p:cNvSpPr/>
          <p:nvPr/>
        </p:nvSpPr>
        <p:spPr>
          <a:xfrm flipH="1">
            <a:off x="4972382" y="2022221"/>
            <a:ext cx="1336618" cy="523220"/>
          </a:xfrm>
          <a:prstGeom prst="rect">
            <a:avLst/>
          </a:prstGeom>
        </p:spPr>
        <p:txBody>
          <a:bodyPr wrap="square">
            <a:spAutoFit/>
          </a:bodyPr>
          <a:lstStyle/>
          <a:p>
            <a:r>
              <a:rPr lang="en-GB" sz="2800" b="1" dirty="0">
                <a:solidFill>
                  <a:srgbClr val="FF0000"/>
                </a:solidFill>
              </a:rPr>
              <a:t>120</a:t>
            </a:r>
            <a:endParaRPr lang="en-GB" sz="2800" dirty="0">
              <a:solidFill>
                <a:srgbClr val="FF0000"/>
              </a:solidFill>
            </a:endParaRPr>
          </a:p>
        </p:txBody>
      </p:sp>
      <p:sp>
        <p:nvSpPr>
          <p:cNvPr id="11" name="Rectangle 10">
            <a:extLst>
              <a:ext uri="{FF2B5EF4-FFF2-40B4-BE49-F238E27FC236}">
                <a16:creationId xmlns:a16="http://schemas.microsoft.com/office/drawing/2014/main" id="{AFE018E3-940C-434C-8127-62C6CEA59F9A}"/>
              </a:ext>
            </a:extLst>
          </p:cNvPr>
          <p:cNvSpPr/>
          <p:nvPr/>
        </p:nvSpPr>
        <p:spPr>
          <a:xfrm>
            <a:off x="3494052" y="4281875"/>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CEB2BAAF-693A-46E8-925C-3183BCA3A4F3}"/>
              </a:ext>
            </a:extLst>
          </p:cNvPr>
          <p:cNvSpPr/>
          <p:nvPr/>
        </p:nvSpPr>
        <p:spPr>
          <a:xfrm>
            <a:off x="5140584" y="4281874"/>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sp>
        <p:nvSpPr>
          <p:cNvPr id="13" name="Rectangle 12">
            <a:extLst>
              <a:ext uri="{FF2B5EF4-FFF2-40B4-BE49-F238E27FC236}">
                <a16:creationId xmlns:a16="http://schemas.microsoft.com/office/drawing/2014/main" id="{1F2B551F-84CC-44A8-BF2E-F386EF311A1B}"/>
              </a:ext>
            </a:extLst>
          </p:cNvPr>
          <p:cNvSpPr/>
          <p:nvPr/>
        </p:nvSpPr>
        <p:spPr>
          <a:xfrm>
            <a:off x="3609275" y="3580365"/>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0E5B1214-59B5-455E-B41F-1BDC453DA3F5}"/>
              </a:ext>
            </a:extLst>
          </p:cNvPr>
          <p:cNvSpPr/>
          <p:nvPr/>
        </p:nvSpPr>
        <p:spPr>
          <a:xfrm>
            <a:off x="5049275" y="3577582"/>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9E0C6FE6-E30D-4A6C-9580-5752EA235CCA}"/>
              </a:ext>
            </a:extLst>
          </p:cNvPr>
          <p:cNvSpPr/>
          <p:nvPr/>
        </p:nvSpPr>
        <p:spPr>
          <a:xfrm>
            <a:off x="6489275" y="3569843"/>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6" name="Rectangle 15">
            <a:extLst>
              <a:ext uri="{FF2B5EF4-FFF2-40B4-BE49-F238E27FC236}">
                <a16:creationId xmlns:a16="http://schemas.microsoft.com/office/drawing/2014/main" id="{6DC1CB3F-7FC0-4FB8-80C1-5F0A8608F890}"/>
              </a:ext>
            </a:extLst>
          </p:cNvPr>
          <p:cNvSpPr/>
          <p:nvPr/>
        </p:nvSpPr>
        <p:spPr>
          <a:xfrm>
            <a:off x="811416" y="3041449"/>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+ 40 </a:t>
            </a:r>
            <a:r>
              <a:rPr lang="en-GB" sz="3200" b="1" dirty="0">
                <a:solidFill>
                  <a:srgbClr val="FF0000"/>
                </a:solidFill>
              </a:rPr>
              <a:t>=</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7" name="Rectangle 16">
            <a:extLst>
              <a:ext uri="{FF2B5EF4-FFF2-40B4-BE49-F238E27FC236}">
                <a16:creationId xmlns:a16="http://schemas.microsoft.com/office/drawing/2014/main" id="{8EAA2885-23FB-42D3-B84B-26F76A3C9B71}"/>
              </a:ext>
            </a:extLst>
          </p:cNvPr>
          <p:cNvSpPr/>
          <p:nvPr/>
        </p:nvSpPr>
        <p:spPr>
          <a:xfrm>
            <a:off x="2417607" y="3041448"/>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18" name="Rectangle 17">
            <a:extLst>
              <a:ext uri="{FF2B5EF4-FFF2-40B4-BE49-F238E27FC236}">
                <a16:creationId xmlns:a16="http://schemas.microsoft.com/office/drawing/2014/main" id="{41FFD693-21D0-417B-B654-B2742DE086BB}"/>
              </a:ext>
            </a:extLst>
          </p:cNvPr>
          <p:cNvSpPr/>
          <p:nvPr/>
        </p:nvSpPr>
        <p:spPr>
          <a:xfrm>
            <a:off x="4364652" y="3046073"/>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80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9" name="Rectangle 18">
            <a:extLst>
              <a:ext uri="{FF2B5EF4-FFF2-40B4-BE49-F238E27FC236}">
                <a16:creationId xmlns:a16="http://schemas.microsoft.com/office/drawing/2014/main" id="{68E1DE29-6700-4A16-B5E8-A66D038A0679}"/>
              </a:ext>
            </a:extLst>
          </p:cNvPr>
          <p:cNvSpPr/>
          <p:nvPr/>
        </p:nvSpPr>
        <p:spPr>
          <a:xfrm>
            <a:off x="6489275" y="3076820"/>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0" name="Rectangle 19">
            <a:extLst>
              <a:ext uri="{FF2B5EF4-FFF2-40B4-BE49-F238E27FC236}">
                <a16:creationId xmlns:a16="http://schemas.microsoft.com/office/drawing/2014/main" id="{27DA42EB-E133-4B63-88E3-E17E1478C89D}"/>
              </a:ext>
            </a:extLst>
          </p:cNvPr>
          <p:cNvSpPr/>
          <p:nvPr/>
        </p:nvSpPr>
        <p:spPr>
          <a:xfrm>
            <a:off x="6529616" y="1028391"/>
            <a:ext cx="2049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grams</a:t>
            </a:r>
          </a:p>
        </p:txBody>
      </p:sp>
    </p:spTree>
    <p:extLst>
      <p:ext uri="{BB962C8B-B14F-4D97-AF65-F5344CB8AC3E}">
        <p14:creationId xmlns:p14="http://schemas.microsoft.com/office/powerpoint/2010/main" val="400371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fade">
                                      <p:cBhvr>
                                        <p:cTn id="50" dur="500"/>
                                        <p:tgtEl>
                                          <p:spTgt spid="1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fade">
                                      <p:cBhvr>
                                        <p:cTn id="53" dur="500"/>
                                        <p:tgtEl>
                                          <p:spTgt spid="1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animBg="1"/>
      <p:bldP spid="10" grpId="0"/>
      <p:bldP spid="11" grpId="0"/>
      <p:bldP spid="12" grpId="0"/>
      <p:bldP spid="13" grpId="0"/>
      <p:bldP spid="14" grpId="0"/>
      <p:bldP spid="15" grpId="0"/>
      <p:bldP spid="16" grpId="0"/>
      <p:bldP spid="17" grpId="0"/>
      <p:bldP spid="18" grpId="0"/>
      <p:bldP spid="19" grpId="0"/>
      <p:bldP spid="20" grpId="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Jade makes fruit salad. </a:t>
            </a:r>
          </a:p>
          <a:p>
            <a:r>
              <a:rPr lang="en-US" sz="3200" b="1" dirty="0"/>
              <a:t>For every three apples, she uses one banana. </a:t>
            </a:r>
          </a:p>
          <a:p>
            <a:r>
              <a:rPr lang="en-US" sz="3200" b="1" dirty="0"/>
              <a:t>She uses 27 apples. </a:t>
            </a:r>
          </a:p>
          <a:p>
            <a:r>
              <a:rPr lang="en-US" sz="3200" b="1" dirty="0"/>
              <a:t>How many bananas does she use? </a:t>
            </a:r>
            <a:endParaRPr lang="en-US" sz="2800" dirty="0"/>
          </a:p>
        </p:txBody>
      </p:sp>
      <p:sp>
        <p:nvSpPr>
          <p:cNvPr id="4" name="Rectangle 3">
            <a:extLst>
              <a:ext uri="{FF2B5EF4-FFF2-40B4-BE49-F238E27FC236}">
                <a16:creationId xmlns:a16="http://schemas.microsoft.com/office/drawing/2014/main" id="{42886647-0A79-4868-A0B5-46A40533B6C9}"/>
              </a:ext>
            </a:extLst>
          </p:cNvPr>
          <p:cNvSpPr/>
          <p:nvPr/>
        </p:nvSpPr>
        <p:spPr>
          <a:xfrm>
            <a:off x="1354420" y="2228105"/>
            <a:ext cx="2653703" cy="954107"/>
          </a:xfrm>
          <a:prstGeom prst="rect">
            <a:avLst/>
          </a:prstGeom>
        </p:spPr>
        <p:txBody>
          <a:bodyPr wrap="square">
            <a:spAutoFit/>
          </a:bodyPr>
          <a:lstStyle/>
          <a:p>
            <a:r>
              <a:rPr lang="en-GB" sz="2800" b="1" dirty="0">
                <a:solidFill>
                  <a:srgbClr val="FF0000"/>
                </a:solidFill>
              </a:rPr>
              <a:t>apples: bananas</a:t>
            </a:r>
          </a:p>
          <a:p>
            <a:r>
              <a:rPr lang="en-GB" sz="2800" b="1" dirty="0">
                <a:solidFill>
                  <a:srgbClr val="FF0000"/>
                </a:solidFill>
              </a:rPr>
              <a:t>     </a:t>
            </a:r>
            <a:r>
              <a:rPr lang="en-GB" sz="1600" b="1" dirty="0">
                <a:solidFill>
                  <a:srgbClr val="FF0000"/>
                </a:solidFill>
              </a:rPr>
              <a:t>        </a:t>
            </a:r>
            <a:r>
              <a:rPr lang="en-GB" sz="2800" b="1" dirty="0">
                <a:solidFill>
                  <a:srgbClr val="FF0000"/>
                </a:solidFill>
              </a:rPr>
              <a:t>3: 1</a:t>
            </a:r>
            <a:endParaRPr lang="en-GB" sz="2400" dirty="0">
              <a:solidFill>
                <a:srgbClr val="FF0000"/>
              </a:solidFill>
            </a:endParaRPr>
          </a:p>
        </p:txBody>
      </p:sp>
      <p:sp>
        <p:nvSpPr>
          <p:cNvPr id="5" name="Rectangle 4">
            <a:extLst>
              <a:ext uri="{FF2B5EF4-FFF2-40B4-BE49-F238E27FC236}">
                <a16:creationId xmlns:a16="http://schemas.microsoft.com/office/drawing/2014/main" id="{F7CE8E7F-553A-4A76-84F3-8432BA079135}"/>
              </a:ext>
            </a:extLst>
          </p:cNvPr>
          <p:cNvSpPr/>
          <p:nvPr/>
        </p:nvSpPr>
        <p:spPr>
          <a:xfrm>
            <a:off x="2013324" y="3774303"/>
            <a:ext cx="743531" cy="523220"/>
          </a:xfrm>
          <a:prstGeom prst="rect">
            <a:avLst/>
          </a:prstGeom>
        </p:spPr>
        <p:txBody>
          <a:bodyPr wrap="square">
            <a:spAutoFit/>
          </a:bodyPr>
          <a:lstStyle/>
          <a:p>
            <a:r>
              <a:rPr lang="en-GB" sz="2800" b="1" dirty="0">
                <a:solidFill>
                  <a:srgbClr val="FF0000"/>
                </a:solidFill>
              </a:rPr>
              <a:t>27:</a:t>
            </a:r>
            <a:endParaRPr lang="en-GB" sz="2400" dirty="0">
              <a:solidFill>
                <a:srgbClr val="FF0000"/>
              </a:solidFill>
            </a:endParaRPr>
          </a:p>
        </p:txBody>
      </p:sp>
      <p:sp>
        <p:nvSpPr>
          <p:cNvPr id="6" name="Arrow: Curved Right 5">
            <a:extLst>
              <a:ext uri="{FF2B5EF4-FFF2-40B4-BE49-F238E27FC236}">
                <a16:creationId xmlns:a16="http://schemas.microsoft.com/office/drawing/2014/main" id="{B95FCC45-DD16-4802-9EA2-516182B9E205}"/>
              </a:ext>
            </a:extLst>
          </p:cNvPr>
          <p:cNvSpPr/>
          <p:nvPr/>
        </p:nvSpPr>
        <p:spPr>
          <a:xfrm>
            <a:off x="1587760"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Arrow: Curved Right 6">
            <a:extLst>
              <a:ext uri="{FF2B5EF4-FFF2-40B4-BE49-F238E27FC236}">
                <a16:creationId xmlns:a16="http://schemas.microsoft.com/office/drawing/2014/main" id="{66DE82E1-5F7A-4EB1-B8D4-FA27A520A958}"/>
              </a:ext>
            </a:extLst>
          </p:cNvPr>
          <p:cNvSpPr/>
          <p:nvPr/>
        </p:nvSpPr>
        <p:spPr>
          <a:xfrm flipH="1">
            <a:off x="2934269"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TextBox 7">
            <a:extLst>
              <a:ext uri="{FF2B5EF4-FFF2-40B4-BE49-F238E27FC236}">
                <a16:creationId xmlns:a16="http://schemas.microsoft.com/office/drawing/2014/main" id="{C9292A68-7998-4FD2-AC1C-43CDE55AFC4F}"/>
              </a:ext>
            </a:extLst>
          </p:cNvPr>
          <p:cNvSpPr txBox="1"/>
          <p:nvPr/>
        </p:nvSpPr>
        <p:spPr>
          <a:xfrm>
            <a:off x="941372" y="3156473"/>
            <a:ext cx="872542" cy="646331"/>
          </a:xfrm>
          <a:prstGeom prst="rect">
            <a:avLst/>
          </a:prstGeom>
          <a:noFill/>
        </p:spPr>
        <p:txBody>
          <a:bodyPr wrap="square" rtlCol="0">
            <a:spAutoFit/>
          </a:bodyPr>
          <a:lstStyle/>
          <a:p>
            <a:r>
              <a:rPr lang="en-GB" sz="3600" dirty="0">
                <a:solidFill>
                  <a:srgbClr val="FF0000"/>
                </a:solidFill>
              </a:rPr>
              <a:t>x9</a:t>
            </a:r>
          </a:p>
        </p:txBody>
      </p:sp>
      <p:sp>
        <p:nvSpPr>
          <p:cNvPr id="9" name="TextBox 8">
            <a:extLst>
              <a:ext uri="{FF2B5EF4-FFF2-40B4-BE49-F238E27FC236}">
                <a16:creationId xmlns:a16="http://schemas.microsoft.com/office/drawing/2014/main" id="{39C61791-62E1-46DE-B9C0-2067C8E5AAA1}"/>
              </a:ext>
            </a:extLst>
          </p:cNvPr>
          <p:cNvSpPr txBox="1"/>
          <p:nvPr/>
        </p:nvSpPr>
        <p:spPr>
          <a:xfrm>
            <a:off x="3369165" y="3188005"/>
            <a:ext cx="619080" cy="646331"/>
          </a:xfrm>
          <a:prstGeom prst="rect">
            <a:avLst/>
          </a:prstGeom>
          <a:noFill/>
        </p:spPr>
        <p:txBody>
          <a:bodyPr wrap="none" rtlCol="0">
            <a:spAutoFit/>
          </a:bodyPr>
          <a:lstStyle/>
          <a:p>
            <a:r>
              <a:rPr lang="en-GB" sz="3600" dirty="0">
                <a:solidFill>
                  <a:srgbClr val="FF0000"/>
                </a:solidFill>
              </a:rPr>
              <a:t>x9</a:t>
            </a:r>
          </a:p>
        </p:txBody>
      </p:sp>
      <p:sp>
        <p:nvSpPr>
          <p:cNvPr id="10" name="Rectangle 9">
            <a:extLst>
              <a:ext uri="{FF2B5EF4-FFF2-40B4-BE49-F238E27FC236}">
                <a16:creationId xmlns:a16="http://schemas.microsoft.com/office/drawing/2014/main" id="{AF95982B-4F80-4C42-94F2-F558C2B55533}"/>
              </a:ext>
            </a:extLst>
          </p:cNvPr>
          <p:cNvSpPr/>
          <p:nvPr/>
        </p:nvSpPr>
        <p:spPr>
          <a:xfrm>
            <a:off x="2572138" y="3774303"/>
            <a:ext cx="369434" cy="523220"/>
          </a:xfrm>
          <a:prstGeom prst="rect">
            <a:avLst/>
          </a:prstGeom>
        </p:spPr>
        <p:txBody>
          <a:bodyPr wrap="square">
            <a:spAutoFit/>
          </a:bodyPr>
          <a:lstStyle/>
          <a:p>
            <a:r>
              <a:rPr lang="en-GB" sz="2800" b="1" dirty="0">
                <a:solidFill>
                  <a:srgbClr val="FF0000"/>
                </a:solidFill>
              </a:rPr>
              <a:t>9</a:t>
            </a:r>
            <a:endParaRPr lang="en-GB" sz="2400" dirty="0">
              <a:solidFill>
                <a:srgbClr val="FF0000"/>
              </a:solidFill>
            </a:endParaRPr>
          </a:p>
        </p:txBody>
      </p:sp>
      <p:sp>
        <p:nvSpPr>
          <p:cNvPr id="11" name="Rectangle 10">
            <a:extLst>
              <a:ext uri="{FF2B5EF4-FFF2-40B4-BE49-F238E27FC236}">
                <a16:creationId xmlns:a16="http://schemas.microsoft.com/office/drawing/2014/main" id="{33F1A0BD-A8E0-4C2E-B0AF-E5EED37307CB}"/>
              </a:ext>
            </a:extLst>
          </p:cNvPr>
          <p:cNvSpPr/>
          <p:nvPr/>
        </p:nvSpPr>
        <p:spPr>
          <a:xfrm>
            <a:off x="5935424" y="1527328"/>
            <a:ext cx="2171081" cy="584775"/>
          </a:xfrm>
          <a:prstGeom prst="rect">
            <a:avLst/>
          </a:prstGeom>
        </p:spPr>
        <p:txBody>
          <a:bodyPr wrap="square">
            <a:spAutoFit/>
          </a:bodyPr>
          <a:lstStyle/>
          <a:p>
            <a:r>
              <a:rPr lang="en-GB" sz="3200" b="1" dirty="0">
                <a:solidFill>
                  <a:srgbClr val="FF0000"/>
                </a:solidFill>
              </a:rPr>
              <a:t>9 bananas</a:t>
            </a:r>
            <a:endParaRPr lang="en-GB" sz="2800" dirty="0">
              <a:solidFill>
                <a:srgbClr val="FF0000"/>
              </a:solidFill>
            </a:endParaRPr>
          </a:p>
        </p:txBody>
      </p:sp>
    </p:spTree>
    <p:extLst>
      <p:ext uri="{BB962C8B-B14F-4D97-AF65-F5344CB8AC3E}">
        <p14:creationId xmlns:p14="http://schemas.microsoft.com/office/powerpoint/2010/main" val="1840252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dissolv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dissolve">
                                      <p:cBhvr>
                                        <p:cTn id="3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8" grpId="0"/>
      <p:bldP spid="9" grpId="0"/>
      <p:bldP spid="10" grpId="0"/>
      <p:bldP spid="11" grpId="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pic>
        <p:nvPicPr>
          <p:cNvPr id="27650" name="Picture 2">
            <a:extLst>
              <a:ext uri="{FF2B5EF4-FFF2-40B4-BE49-F238E27FC236}">
                <a16:creationId xmlns:a16="http://schemas.microsoft.com/office/drawing/2014/main" id="{11CCE1AD-D89E-47A1-A919-584ABF2CA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281" y="801665"/>
            <a:ext cx="8791507" cy="1025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51" name="Picture 3">
            <a:extLst>
              <a:ext uri="{FF2B5EF4-FFF2-40B4-BE49-F238E27FC236}">
                <a16:creationId xmlns:a16="http://schemas.microsoft.com/office/drawing/2014/main" id="{C2C589C6-F88B-482D-89D8-2548F55481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1281" y="3429000"/>
            <a:ext cx="8791507" cy="1025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D8B9C7C1-F344-415E-B83A-4A46A92F08C8}"/>
              </a:ext>
            </a:extLst>
          </p:cNvPr>
          <p:cNvSpPr txBox="1"/>
          <p:nvPr/>
        </p:nvSpPr>
        <p:spPr>
          <a:xfrm>
            <a:off x="813809" y="2174650"/>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 0 0 – 1 0 0 0 =</a:t>
            </a:r>
          </a:p>
        </p:txBody>
      </p:sp>
      <p:sp>
        <p:nvSpPr>
          <p:cNvPr id="7" name="TextBox 6">
            <a:extLst>
              <a:ext uri="{FF2B5EF4-FFF2-40B4-BE49-F238E27FC236}">
                <a16:creationId xmlns:a16="http://schemas.microsoft.com/office/drawing/2014/main" id="{5B5B4C80-8C33-4D07-87AC-BBA0F1DF7270}"/>
              </a:ext>
            </a:extLst>
          </p:cNvPr>
          <p:cNvSpPr txBox="1"/>
          <p:nvPr/>
        </p:nvSpPr>
        <p:spPr>
          <a:xfrm>
            <a:off x="5778325" y="217465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2 9 0 0 0</a:t>
            </a:r>
          </a:p>
        </p:txBody>
      </p:sp>
      <p:sp>
        <p:nvSpPr>
          <p:cNvPr id="8" name="Rectangle 7">
            <a:extLst>
              <a:ext uri="{FF2B5EF4-FFF2-40B4-BE49-F238E27FC236}">
                <a16:creationId xmlns:a16="http://schemas.microsoft.com/office/drawing/2014/main" id="{D02042FC-2F18-4D14-9FE0-F9D91E3D012F}"/>
              </a:ext>
            </a:extLst>
          </p:cNvPr>
          <p:cNvSpPr/>
          <p:nvPr/>
        </p:nvSpPr>
        <p:spPr>
          <a:xfrm>
            <a:off x="813809" y="2141992"/>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697C0242-4282-478B-B27D-C846289D317B}"/>
              </a:ext>
            </a:extLst>
          </p:cNvPr>
          <p:cNvSpPr/>
          <p:nvPr/>
        </p:nvSpPr>
        <p:spPr>
          <a:xfrm>
            <a:off x="3450067" y="2141992"/>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419FAB8F-73A2-4F12-9A71-F6E7049BB9F1}"/>
              </a:ext>
            </a:extLst>
          </p:cNvPr>
          <p:cNvSpPr/>
          <p:nvPr/>
        </p:nvSpPr>
        <p:spPr>
          <a:xfrm>
            <a:off x="5783814" y="2141992"/>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160B8545-47B9-4FE9-B217-AEF18608EC68}"/>
              </a:ext>
            </a:extLst>
          </p:cNvPr>
          <p:cNvSpPr txBox="1"/>
          <p:nvPr/>
        </p:nvSpPr>
        <p:spPr>
          <a:xfrm>
            <a:off x="7263596" y="1038136"/>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29 000</a:t>
            </a:r>
          </a:p>
        </p:txBody>
      </p:sp>
      <p:sp>
        <p:nvSpPr>
          <p:cNvPr id="13" name="TextBox 12">
            <a:extLst>
              <a:ext uri="{FF2B5EF4-FFF2-40B4-BE49-F238E27FC236}">
                <a16:creationId xmlns:a16="http://schemas.microsoft.com/office/drawing/2014/main" id="{BB73EF86-4D81-47AB-92B9-2222DE8EEA2A}"/>
              </a:ext>
            </a:extLst>
          </p:cNvPr>
          <p:cNvSpPr txBox="1"/>
          <p:nvPr/>
        </p:nvSpPr>
        <p:spPr>
          <a:xfrm>
            <a:off x="813809" y="4762377"/>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 0 0 0 – 1 0 0 0 0 =</a:t>
            </a:r>
          </a:p>
        </p:txBody>
      </p:sp>
      <p:sp>
        <p:nvSpPr>
          <p:cNvPr id="14" name="TextBox 13">
            <a:extLst>
              <a:ext uri="{FF2B5EF4-FFF2-40B4-BE49-F238E27FC236}">
                <a16:creationId xmlns:a16="http://schemas.microsoft.com/office/drawing/2014/main" id="{0E267411-E776-48D5-BE56-7CB47C748328}"/>
              </a:ext>
            </a:extLst>
          </p:cNvPr>
          <p:cNvSpPr txBox="1"/>
          <p:nvPr/>
        </p:nvSpPr>
        <p:spPr>
          <a:xfrm>
            <a:off x="6594756" y="4762377"/>
            <a:ext cx="28431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2 9 0 0 0 0</a:t>
            </a:r>
          </a:p>
        </p:txBody>
      </p:sp>
      <p:sp>
        <p:nvSpPr>
          <p:cNvPr id="15" name="Rectangle 14">
            <a:extLst>
              <a:ext uri="{FF2B5EF4-FFF2-40B4-BE49-F238E27FC236}">
                <a16:creationId xmlns:a16="http://schemas.microsoft.com/office/drawing/2014/main" id="{435A8DEB-C495-440D-A7C8-73736479B6D8}"/>
              </a:ext>
            </a:extLst>
          </p:cNvPr>
          <p:cNvSpPr/>
          <p:nvPr/>
        </p:nvSpPr>
        <p:spPr>
          <a:xfrm>
            <a:off x="813809" y="4729719"/>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23D93A12-F0BA-4D21-9DF3-FD141E102035}"/>
              </a:ext>
            </a:extLst>
          </p:cNvPr>
          <p:cNvSpPr/>
          <p:nvPr/>
        </p:nvSpPr>
        <p:spPr>
          <a:xfrm>
            <a:off x="3874613" y="4729719"/>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A7592CB-D2D9-4E6F-B787-BF20553D9A72}"/>
              </a:ext>
            </a:extLst>
          </p:cNvPr>
          <p:cNvSpPr/>
          <p:nvPr/>
        </p:nvSpPr>
        <p:spPr>
          <a:xfrm>
            <a:off x="6583914" y="4729719"/>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a:extLst>
              <a:ext uri="{FF2B5EF4-FFF2-40B4-BE49-F238E27FC236}">
                <a16:creationId xmlns:a16="http://schemas.microsoft.com/office/drawing/2014/main" id="{91CDC16E-55C7-4637-A666-BE17CE4D9467}"/>
              </a:ext>
            </a:extLst>
          </p:cNvPr>
          <p:cNvSpPr txBox="1"/>
          <p:nvPr/>
        </p:nvSpPr>
        <p:spPr>
          <a:xfrm>
            <a:off x="655967" y="3645667"/>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290 000</a:t>
            </a:r>
          </a:p>
        </p:txBody>
      </p:sp>
      <p:sp>
        <p:nvSpPr>
          <p:cNvPr id="19" name="Rectangle 18">
            <a:extLst>
              <a:ext uri="{FF2B5EF4-FFF2-40B4-BE49-F238E27FC236}">
                <a16:creationId xmlns:a16="http://schemas.microsoft.com/office/drawing/2014/main" id="{EE14E939-527E-4C71-9050-8E103DD95BF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77031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0" grpId="0" animBg="1"/>
      <p:bldP spid="12" grpId="0"/>
      <p:bldP spid="13" grpId="0"/>
      <p:bldP spid="14" grpId="0"/>
      <p:bldP spid="15" grpId="0" animBg="1"/>
      <p:bldP spid="16" grpId="0" animBg="1"/>
      <p:bldP spid="17" grpId="0" animBg="1"/>
      <p:bldP spid="18" grpId="0"/>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the two missing values to make these equivalent fractions correct.</a:t>
            </a:r>
          </a:p>
        </p:txBody>
      </p:sp>
      <p:pic>
        <p:nvPicPr>
          <p:cNvPr id="51202" name="Picture 2">
            <a:extLst>
              <a:ext uri="{FF2B5EF4-FFF2-40B4-BE49-F238E27FC236}">
                <a16:creationId xmlns:a16="http://schemas.microsoft.com/office/drawing/2014/main" id="{E059E4A6-C6EC-4B2D-820E-62183CCE8B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0684" y="866060"/>
            <a:ext cx="6057686" cy="1310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B8761879-23B5-49B8-BF01-D5927C3C1AB4}"/>
              </a:ext>
            </a:extLst>
          </p:cNvPr>
          <p:cNvCxnSpPr>
            <a:cxnSpLocks/>
          </p:cNvCxnSpPr>
          <p:nvPr/>
        </p:nvCxnSpPr>
        <p:spPr>
          <a:xfrm>
            <a:off x="876317" y="3437734"/>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2DE7A455-C43E-478E-9B5B-EC82D4B3F9E9}"/>
              </a:ext>
            </a:extLst>
          </p:cNvPr>
          <p:cNvSpPr txBox="1"/>
          <p:nvPr/>
        </p:nvSpPr>
        <p:spPr>
          <a:xfrm>
            <a:off x="1116701" y="3375942"/>
            <a:ext cx="7061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 name="TextBox 6">
            <a:extLst>
              <a:ext uri="{FF2B5EF4-FFF2-40B4-BE49-F238E27FC236}">
                <a16:creationId xmlns:a16="http://schemas.microsoft.com/office/drawing/2014/main" id="{B66A920C-DA0C-4564-9E2A-E23DA8B2DFD1}"/>
              </a:ext>
            </a:extLst>
          </p:cNvPr>
          <p:cNvSpPr txBox="1"/>
          <p:nvPr/>
        </p:nvSpPr>
        <p:spPr>
          <a:xfrm>
            <a:off x="883639" y="2929900"/>
            <a:ext cx="9451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cxnSp>
        <p:nvCxnSpPr>
          <p:cNvPr id="8" name="Straight Connector 7">
            <a:extLst>
              <a:ext uri="{FF2B5EF4-FFF2-40B4-BE49-F238E27FC236}">
                <a16:creationId xmlns:a16="http://schemas.microsoft.com/office/drawing/2014/main" id="{021EEBB7-5D8B-4DE5-96E0-B7849A34DB99}"/>
              </a:ext>
            </a:extLst>
          </p:cNvPr>
          <p:cNvCxnSpPr>
            <a:cxnSpLocks/>
          </p:cNvCxnSpPr>
          <p:nvPr/>
        </p:nvCxnSpPr>
        <p:spPr>
          <a:xfrm>
            <a:off x="2271649" y="3422227"/>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E742EEB0-4329-4626-88AE-60C27C412FD5}"/>
              </a:ext>
            </a:extLst>
          </p:cNvPr>
          <p:cNvSpPr txBox="1"/>
          <p:nvPr/>
        </p:nvSpPr>
        <p:spPr>
          <a:xfrm>
            <a:off x="2271648" y="3360435"/>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9A624AE2-F481-4F06-BB57-45E5140D64A1}"/>
              </a:ext>
            </a:extLst>
          </p:cNvPr>
          <p:cNvSpPr txBox="1"/>
          <p:nvPr/>
        </p:nvSpPr>
        <p:spPr>
          <a:xfrm>
            <a:off x="1824606" y="310675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3FC7B498-D4A9-4EA3-953F-69A51CBCF6AA}"/>
              </a:ext>
            </a:extLst>
          </p:cNvPr>
          <p:cNvSpPr/>
          <p:nvPr/>
        </p:nvSpPr>
        <p:spPr>
          <a:xfrm rot="16200000">
            <a:off x="1659397" y="2259035"/>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5FA1F5A9-F842-4700-B8A7-CD269C21950A}"/>
              </a:ext>
            </a:extLst>
          </p:cNvPr>
          <p:cNvSpPr/>
          <p:nvPr/>
        </p:nvSpPr>
        <p:spPr>
          <a:xfrm rot="5400000">
            <a:off x="1649109" y="3186156"/>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50CC1A87-0261-4856-AEF9-1EDBCEA65B2D}"/>
              </a:ext>
            </a:extLst>
          </p:cNvPr>
          <p:cNvSpPr txBox="1"/>
          <p:nvPr/>
        </p:nvSpPr>
        <p:spPr>
          <a:xfrm>
            <a:off x="1820684" y="3864312"/>
            <a:ext cx="942505"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24A0658C-9D61-42D8-BAA0-796D31C02DAF}"/>
              </a:ext>
            </a:extLst>
          </p:cNvPr>
          <p:cNvSpPr txBox="1"/>
          <p:nvPr/>
        </p:nvSpPr>
        <p:spPr>
          <a:xfrm>
            <a:off x="1763364" y="2569999"/>
            <a:ext cx="99982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1CCC2044-9964-42C5-AB10-980ACD4E8341}"/>
              </a:ext>
            </a:extLst>
          </p:cNvPr>
          <p:cNvSpPr txBox="1"/>
          <p:nvPr/>
        </p:nvSpPr>
        <p:spPr>
          <a:xfrm>
            <a:off x="2270880" y="2903410"/>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3 4</a:t>
            </a:r>
          </a:p>
        </p:txBody>
      </p:sp>
      <p:sp>
        <p:nvSpPr>
          <p:cNvPr id="16" name="TextBox 15">
            <a:extLst>
              <a:ext uri="{FF2B5EF4-FFF2-40B4-BE49-F238E27FC236}">
                <a16:creationId xmlns:a16="http://schemas.microsoft.com/office/drawing/2014/main" id="{883B9DE2-BEC1-4716-9FC7-4C1935ABA7A4}"/>
              </a:ext>
            </a:extLst>
          </p:cNvPr>
          <p:cNvSpPr txBox="1"/>
          <p:nvPr/>
        </p:nvSpPr>
        <p:spPr>
          <a:xfrm>
            <a:off x="2005726" y="998952"/>
            <a:ext cx="601447"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34</a:t>
            </a:r>
          </a:p>
        </p:txBody>
      </p:sp>
      <p:grpSp>
        <p:nvGrpSpPr>
          <p:cNvPr id="17" name="Group 16">
            <a:extLst>
              <a:ext uri="{FF2B5EF4-FFF2-40B4-BE49-F238E27FC236}">
                <a16:creationId xmlns:a16="http://schemas.microsoft.com/office/drawing/2014/main" id="{7D7007D3-E966-4FCB-ACD2-2AFBF50FE843}"/>
              </a:ext>
            </a:extLst>
          </p:cNvPr>
          <p:cNvGrpSpPr/>
          <p:nvPr/>
        </p:nvGrpSpPr>
        <p:grpSpPr>
          <a:xfrm>
            <a:off x="1296896" y="4834369"/>
            <a:ext cx="1861800" cy="1405123"/>
            <a:chOff x="2248666" y="1937292"/>
            <a:chExt cx="1861800" cy="1405123"/>
          </a:xfrm>
        </p:grpSpPr>
        <p:sp>
          <p:nvSpPr>
            <p:cNvPr id="18" name="TextBox 17">
              <a:extLst>
                <a:ext uri="{FF2B5EF4-FFF2-40B4-BE49-F238E27FC236}">
                  <a16:creationId xmlns:a16="http://schemas.microsoft.com/office/drawing/2014/main" id="{2E1AB140-C87E-4EA3-A73C-6D3B2184890B}"/>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19" name="TextBox 18">
              <a:extLst>
                <a:ext uri="{FF2B5EF4-FFF2-40B4-BE49-F238E27FC236}">
                  <a16:creationId xmlns:a16="http://schemas.microsoft.com/office/drawing/2014/main" id="{6255CA03-7BD9-4F4B-B545-B31F1C1990F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37616918-BA23-406B-A7F6-3A89A15DE77C}"/>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1" name="Straight Connector 20">
              <a:extLst>
                <a:ext uri="{FF2B5EF4-FFF2-40B4-BE49-F238E27FC236}">
                  <a16:creationId xmlns:a16="http://schemas.microsoft.com/office/drawing/2014/main" id="{6C6B89E2-4DBE-4C94-B508-EFA19B5DC8E4}"/>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EF59761-E681-494B-B6B0-A31406D5A3F0}"/>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TextBox 22">
            <a:extLst>
              <a:ext uri="{FF2B5EF4-FFF2-40B4-BE49-F238E27FC236}">
                <a16:creationId xmlns:a16="http://schemas.microsoft.com/office/drawing/2014/main" id="{B1BF2311-E7BB-4713-B87A-FF3231AE19B8}"/>
              </a:ext>
            </a:extLst>
          </p:cNvPr>
          <p:cNvSpPr txBox="1"/>
          <p:nvPr/>
        </p:nvSpPr>
        <p:spPr>
          <a:xfrm>
            <a:off x="2192011" y="5725945"/>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4" name="TextBox 23">
            <a:extLst>
              <a:ext uri="{FF2B5EF4-FFF2-40B4-BE49-F238E27FC236}">
                <a16:creationId xmlns:a16="http://schemas.microsoft.com/office/drawing/2014/main" id="{DA830717-377E-41B7-B145-83D0913FDAC3}"/>
              </a:ext>
            </a:extLst>
          </p:cNvPr>
          <p:cNvSpPr txBox="1"/>
          <p:nvPr/>
        </p:nvSpPr>
        <p:spPr>
          <a:xfrm>
            <a:off x="1815801" y="460213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216A0B68-0E77-40C2-A18D-7BA350AA5B6B}"/>
              </a:ext>
            </a:extLst>
          </p:cNvPr>
          <p:cNvSpPr txBox="1"/>
          <p:nvPr/>
        </p:nvSpPr>
        <p:spPr>
          <a:xfrm>
            <a:off x="1746538" y="5725946"/>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nvGrpSpPr>
          <p:cNvPr id="26" name="Group 25">
            <a:extLst>
              <a:ext uri="{FF2B5EF4-FFF2-40B4-BE49-F238E27FC236}">
                <a16:creationId xmlns:a16="http://schemas.microsoft.com/office/drawing/2014/main" id="{1038730E-7B3A-4FC6-B1EF-7F78F51BD478}"/>
              </a:ext>
            </a:extLst>
          </p:cNvPr>
          <p:cNvGrpSpPr/>
          <p:nvPr/>
        </p:nvGrpSpPr>
        <p:grpSpPr>
          <a:xfrm>
            <a:off x="4308352" y="2501485"/>
            <a:ext cx="652743" cy="1032867"/>
            <a:chOff x="2627732" y="5471319"/>
            <a:chExt cx="652743" cy="1032867"/>
          </a:xfrm>
        </p:grpSpPr>
        <p:sp>
          <p:nvSpPr>
            <p:cNvPr id="27" name="TextBox 26">
              <a:extLst>
                <a:ext uri="{FF2B5EF4-FFF2-40B4-BE49-F238E27FC236}">
                  <a16:creationId xmlns:a16="http://schemas.microsoft.com/office/drawing/2014/main" id="{DB8D587E-7E71-45DC-92C7-0F0121FA7E49}"/>
                </a:ext>
              </a:extLst>
            </p:cNvPr>
            <p:cNvSpPr txBox="1"/>
            <p:nvPr/>
          </p:nvSpPr>
          <p:spPr>
            <a:xfrm>
              <a:off x="2627732"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17</a:t>
              </a:r>
            </a:p>
          </p:txBody>
        </p:sp>
        <p:sp>
          <p:nvSpPr>
            <p:cNvPr id="28" name="TextBox 27">
              <a:extLst>
                <a:ext uri="{FF2B5EF4-FFF2-40B4-BE49-F238E27FC236}">
                  <a16:creationId xmlns:a16="http://schemas.microsoft.com/office/drawing/2014/main" id="{A67B7E6B-3E2E-4F7A-BFA8-1247EC36C2C0}"/>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29" name="Straight Connector 28">
              <a:extLst>
                <a:ext uri="{FF2B5EF4-FFF2-40B4-BE49-F238E27FC236}">
                  <a16:creationId xmlns:a16="http://schemas.microsoft.com/office/drawing/2014/main" id="{9D52A70B-3EB3-4EA6-A05E-5B2074E68109}"/>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FF985-AF49-4BE6-A907-D242E7F499DB}"/>
              </a:ext>
            </a:extLst>
          </p:cNvPr>
          <p:cNvSpPr txBox="1"/>
          <p:nvPr/>
        </p:nvSpPr>
        <p:spPr>
          <a:xfrm>
            <a:off x="4849001" y="272097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t>
            </a:r>
          </a:p>
        </p:txBody>
      </p:sp>
      <p:sp>
        <p:nvSpPr>
          <p:cNvPr id="31" name="Rectangle 30">
            <a:extLst>
              <a:ext uri="{FF2B5EF4-FFF2-40B4-BE49-F238E27FC236}">
                <a16:creationId xmlns:a16="http://schemas.microsoft.com/office/drawing/2014/main" id="{C5160F0E-0C63-47E4-AFDD-6FEEFD00599D}"/>
              </a:ext>
            </a:extLst>
          </p:cNvPr>
          <p:cNvSpPr/>
          <p:nvPr/>
        </p:nvSpPr>
        <p:spPr>
          <a:xfrm rot="5400000">
            <a:off x="7399522" y="3891040"/>
            <a:ext cx="44704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2" name="Rectangle 31">
            <a:extLst>
              <a:ext uri="{FF2B5EF4-FFF2-40B4-BE49-F238E27FC236}">
                <a16:creationId xmlns:a16="http://schemas.microsoft.com/office/drawing/2014/main" id="{D52F4B35-D67B-4AE2-B2BE-AAA1773739DF}"/>
              </a:ext>
            </a:extLst>
          </p:cNvPr>
          <p:cNvSpPr/>
          <p:nvPr/>
        </p:nvSpPr>
        <p:spPr>
          <a:xfrm rot="5400000">
            <a:off x="8227114" y="3898588"/>
            <a:ext cx="440359" cy="44295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3" name="Rectangle 32">
            <a:extLst>
              <a:ext uri="{FF2B5EF4-FFF2-40B4-BE49-F238E27FC236}">
                <a16:creationId xmlns:a16="http://schemas.microsoft.com/office/drawing/2014/main" id="{99A9199B-8956-459B-A033-63A80F2E12D5}"/>
              </a:ext>
            </a:extLst>
          </p:cNvPr>
          <p:cNvSpPr/>
          <p:nvPr/>
        </p:nvSpPr>
        <p:spPr>
          <a:xfrm rot="5400000">
            <a:off x="5335218" y="2810723"/>
            <a:ext cx="43067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4" name="Rectangle 33">
            <a:extLst>
              <a:ext uri="{FF2B5EF4-FFF2-40B4-BE49-F238E27FC236}">
                <a16:creationId xmlns:a16="http://schemas.microsoft.com/office/drawing/2014/main" id="{6F291BEC-2512-4A51-848A-7CE670040C82}"/>
              </a:ext>
            </a:extLst>
          </p:cNvPr>
          <p:cNvSpPr/>
          <p:nvPr/>
        </p:nvSpPr>
        <p:spPr>
          <a:xfrm rot="5400000">
            <a:off x="5789997" y="2610438"/>
            <a:ext cx="440359" cy="44395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5" name="TextBox 34">
            <a:extLst>
              <a:ext uri="{FF2B5EF4-FFF2-40B4-BE49-F238E27FC236}">
                <a16:creationId xmlns:a16="http://schemas.microsoft.com/office/drawing/2014/main" id="{B2BB2881-B9DB-401D-903A-3B81D38FDC7B}"/>
              </a:ext>
            </a:extLst>
          </p:cNvPr>
          <p:cNvSpPr txBox="1"/>
          <p:nvPr/>
        </p:nvSpPr>
        <p:spPr>
          <a:xfrm>
            <a:off x="5754200" y="2536733"/>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6" name="TextBox 35">
            <a:extLst>
              <a:ext uri="{FF2B5EF4-FFF2-40B4-BE49-F238E27FC236}">
                <a16:creationId xmlns:a16="http://schemas.microsoft.com/office/drawing/2014/main" id="{B7C8405D-312F-42C7-B780-2294D4F4FFD1}"/>
              </a:ext>
            </a:extLst>
          </p:cNvPr>
          <p:cNvSpPr txBox="1"/>
          <p:nvPr/>
        </p:nvSpPr>
        <p:spPr>
          <a:xfrm>
            <a:off x="5320053" y="2739182"/>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D84C2F06-5254-44C9-A10F-BCCC85EB2F6F}"/>
              </a:ext>
            </a:extLst>
          </p:cNvPr>
          <p:cNvSpPr txBox="1"/>
          <p:nvPr/>
        </p:nvSpPr>
        <p:spPr>
          <a:xfrm>
            <a:off x="5130015" y="3823118"/>
            <a:ext cx="3227785"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r>
              <a:rPr lang="en-GB" sz="3600" b="1" dirty="0">
                <a:solidFill>
                  <a:srgbClr val="FF0000"/>
                </a:solidFill>
                <a:latin typeface="Arial Black" panose="020B0A04020102020204" pitchFamily="34" charset="0"/>
              </a:rPr>
              <a:t> </a:t>
            </a:r>
            <a:r>
              <a:rPr lang="en-GB" sz="3600" dirty="0">
                <a:solidFill>
                  <a:srgbClr val="FF0000"/>
                </a:solidFill>
                <a:latin typeface="Arial Black" panose="020B0A04020102020204" pitchFamily="34" charset="0"/>
              </a:rPr>
              <a:t>÷</a:t>
            </a:r>
            <a:r>
              <a:rPr lang="en-GB" sz="36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5 = </a:t>
            </a:r>
          </a:p>
        </p:txBody>
      </p:sp>
      <p:sp>
        <p:nvSpPr>
          <p:cNvPr id="38" name="TextBox 37">
            <a:extLst>
              <a:ext uri="{FF2B5EF4-FFF2-40B4-BE49-F238E27FC236}">
                <a16:creationId xmlns:a16="http://schemas.microsoft.com/office/drawing/2014/main" id="{9847629B-F374-4210-BB8B-5783F7AF5D8C}"/>
              </a:ext>
            </a:extLst>
          </p:cNvPr>
          <p:cNvSpPr txBox="1"/>
          <p:nvPr/>
        </p:nvSpPr>
        <p:spPr>
          <a:xfrm>
            <a:off x="7398932" y="3843870"/>
            <a:ext cx="14456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 2</a:t>
            </a:r>
          </a:p>
        </p:txBody>
      </p:sp>
      <p:grpSp>
        <p:nvGrpSpPr>
          <p:cNvPr id="39" name="Group 38">
            <a:extLst>
              <a:ext uri="{FF2B5EF4-FFF2-40B4-BE49-F238E27FC236}">
                <a16:creationId xmlns:a16="http://schemas.microsoft.com/office/drawing/2014/main" id="{432109FF-E627-4707-8077-75CD4DE6BF09}"/>
              </a:ext>
            </a:extLst>
          </p:cNvPr>
          <p:cNvGrpSpPr/>
          <p:nvPr/>
        </p:nvGrpSpPr>
        <p:grpSpPr>
          <a:xfrm>
            <a:off x="5770421" y="2973189"/>
            <a:ext cx="475549" cy="630942"/>
            <a:chOff x="1963495" y="476986"/>
            <a:chExt cx="475549" cy="630942"/>
          </a:xfrm>
        </p:grpSpPr>
        <p:sp>
          <p:nvSpPr>
            <p:cNvPr id="40" name="TextBox 39">
              <a:extLst>
                <a:ext uri="{FF2B5EF4-FFF2-40B4-BE49-F238E27FC236}">
                  <a16:creationId xmlns:a16="http://schemas.microsoft.com/office/drawing/2014/main" id="{5CC7E157-32EE-4D33-8D23-C011490D7069}"/>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41" name="Straight Connector 40">
              <a:extLst>
                <a:ext uri="{FF2B5EF4-FFF2-40B4-BE49-F238E27FC236}">
                  <a16:creationId xmlns:a16="http://schemas.microsoft.com/office/drawing/2014/main" id="{BBCF1D8F-163E-4F39-BE34-92474175EB1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2" name="TextBox 41">
            <a:extLst>
              <a:ext uri="{FF2B5EF4-FFF2-40B4-BE49-F238E27FC236}">
                <a16:creationId xmlns:a16="http://schemas.microsoft.com/office/drawing/2014/main" id="{4C876743-7F06-4611-9C4A-AF7C67060D01}"/>
              </a:ext>
            </a:extLst>
          </p:cNvPr>
          <p:cNvSpPr txBox="1"/>
          <p:nvPr/>
        </p:nvSpPr>
        <p:spPr>
          <a:xfrm>
            <a:off x="7200827" y="995437"/>
            <a:ext cx="393056"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2</a:t>
            </a:r>
          </a:p>
        </p:txBody>
      </p:sp>
      <p:sp>
        <p:nvSpPr>
          <p:cNvPr id="43" name="Rectangle 42">
            <a:extLst>
              <a:ext uri="{FF2B5EF4-FFF2-40B4-BE49-F238E27FC236}">
                <a16:creationId xmlns:a16="http://schemas.microsoft.com/office/drawing/2014/main" id="{5358D941-8D16-40CA-9AC9-E7771CF312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71256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3"/>
                                        </p:tgtEl>
                                        <p:attrNameLst>
                                          <p:attrName>style.visibility</p:attrName>
                                        </p:attrNameLst>
                                      </p:cBhvr>
                                      <p:to>
                                        <p:strVal val="visible"/>
                                      </p:to>
                                    </p:set>
                                    <p:animEffect transition="in" filter="fade">
                                      <p:cBhvr>
                                        <p:cTn id="63" dur="500"/>
                                        <p:tgtEl>
                                          <p:spTgt spid="23"/>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fade">
                                      <p:cBhvr>
                                        <p:cTn id="68" dur="500"/>
                                        <p:tgtEl>
                                          <p:spTgt spid="25"/>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fade">
                                      <p:cBhvr>
                                        <p:cTn id="73" dur="500"/>
                                        <p:tgtEl>
                                          <p:spTgt spid="2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0"/>
                                        </p:tgtEl>
                                        <p:attrNameLst>
                                          <p:attrName>style.visibility</p:attrName>
                                        </p:attrNameLst>
                                      </p:cBhvr>
                                      <p:to>
                                        <p:strVal val="visible"/>
                                      </p:to>
                                    </p:set>
                                    <p:animEffect transition="in" filter="fade">
                                      <p:cBhvr>
                                        <p:cTn id="76" dur="500"/>
                                        <p:tgtEl>
                                          <p:spTgt spid="30"/>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9"/>
                                        </p:tgtEl>
                                        <p:attrNameLst>
                                          <p:attrName>style.visibility</p:attrName>
                                        </p:attrNameLst>
                                      </p:cBhvr>
                                      <p:to>
                                        <p:strVal val="visible"/>
                                      </p:to>
                                    </p:set>
                                    <p:animEffect transition="in" filter="fade">
                                      <p:cBhvr>
                                        <p:cTn id="81" dur="500"/>
                                        <p:tgtEl>
                                          <p:spTgt spid="39"/>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7"/>
                                        </p:tgtEl>
                                        <p:attrNameLst>
                                          <p:attrName>style.visibility</p:attrName>
                                        </p:attrNameLst>
                                      </p:cBhvr>
                                      <p:to>
                                        <p:strVal val="visible"/>
                                      </p:to>
                                    </p:set>
                                    <p:animEffect transition="in" filter="fade">
                                      <p:cBhvr>
                                        <p:cTn id="86" dur="500"/>
                                        <p:tgtEl>
                                          <p:spTgt spid="3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500"/>
                                        <p:tgtEl>
                                          <p:spTgt spid="3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fade">
                                      <p:cBhvr>
                                        <p:cTn id="96" dur="500"/>
                                        <p:tgtEl>
                                          <p:spTgt spid="36"/>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500"/>
                                        <p:tgtEl>
                                          <p:spTgt spid="3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fade">
                                      <p:cBhvr>
                                        <p:cTn id="104" dur="500"/>
                                        <p:tgtEl>
                                          <p:spTgt spid="33"/>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Effect transition="in" filter="fade">
                                      <p:cBhvr>
                                        <p:cTn id="107" dur="500"/>
                                        <p:tgtEl>
                                          <p:spTgt spid="31"/>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2"/>
                                        </p:tgtEl>
                                        <p:attrNameLst>
                                          <p:attrName>style.visibility</p:attrName>
                                        </p:attrNameLst>
                                      </p:cBhvr>
                                      <p:to>
                                        <p:strVal val="visible"/>
                                      </p:to>
                                    </p:set>
                                    <p:animEffect transition="in" filter="fade">
                                      <p:cBhvr>
                                        <p:cTn id="112" dur="500"/>
                                        <p:tgtEl>
                                          <p:spTgt spid="32"/>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34"/>
                                        </p:tgtEl>
                                        <p:attrNameLst>
                                          <p:attrName>style.visibility</p:attrName>
                                        </p:attrNameLst>
                                      </p:cBhvr>
                                      <p:to>
                                        <p:strVal val="visible"/>
                                      </p:to>
                                    </p:set>
                                    <p:animEffect transition="in" filter="fade">
                                      <p:cBhvr>
                                        <p:cTn id="115" dur="500"/>
                                        <p:tgtEl>
                                          <p:spTgt spid="34"/>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42"/>
                                        </p:tgtEl>
                                        <p:attrNameLst>
                                          <p:attrName>style.visibility</p:attrName>
                                        </p:attrNameLst>
                                      </p:cBhvr>
                                      <p:to>
                                        <p:strVal val="visible"/>
                                      </p:to>
                                    </p:set>
                                    <p:animEffect transition="in" filter="fade">
                                      <p:cBhvr>
                                        <p:cTn id="12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0" grpId="0"/>
      <p:bldP spid="11" grpId="0" animBg="1"/>
      <p:bldP spid="12" grpId="0" animBg="1"/>
      <p:bldP spid="13" grpId="0"/>
      <p:bldP spid="14" grpId="0"/>
      <p:bldP spid="15" grpId="0"/>
      <p:bldP spid="16" grpId="0"/>
      <p:bldP spid="23" grpId="0"/>
      <p:bldP spid="24" grpId="0"/>
      <p:bldP spid="25" grpId="0"/>
      <p:bldP spid="30" grpId="0"/>
      <p:bldP spid="31" grpId="0" animBg="1"/>
      <p:bldP spid="32" grpId="0" animBg="1"/>
      <p:bldP spid="33" grpId="0" animBg="1"/>
      <p:bldP spid="34" grpId="0" animBg="1"/>
      <p:bldP spid="35" grpId="0"/>
      <p:bldP spid="36" grpId="0"/>
      <p:bldP spid="37" grpId="0"/>
      <p:bldP spid="38" grpId="0"/>
      <p:bldP spid="42" grpId="0"/>
    </p:bld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7C02_files/image002.jpg">
            <a:extLst>
              <a:ext uri="{FF2B5EF4-FFF2-40B4-BE49-F238E27FC236}">
                <a16:creationId xmlns:a16="http://schemas.microsoft.com/office/drawing/2014/main" id="{2A32E146-59B6-45FC-80F2-5D284F4D8A5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1845" y="405306"/>
            <a:ext cx="6977576" cy="6349662"/>
          </a:xfrm>
          <a:prstGeom prst="rect">
            <a:avLst/>
          </a:prstGeom>
          <a:noFill/>
          <a:ln>
            <a:noFill/>
          </a:ln>
        </p:spPr>
      </p:pic>
      <p:sp>
        <p:nvSpPr>
          <p:cNvPr id="3" name="Rectangle 2">
            <a:extLst>
              <a:ext uri="{FF2B5EF4-FFF2-40B4-BE49-F238E27FC236}">
                <a16:creationId xmlns:a16="http://schemas.microsoft.com/office/drawing/2014/main" id="{EE61008F-96D7-4E0B-A139-36B92C05F342}"/>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the shaded triangle in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5D5B09FF-4800-4C05-BA88-B11A006F1EE9}"/>
              </a:ext>
            </a:extLst>
          </p:cNvPr>
          <p:cNvSpPr/>
          <p:nvPr/>
        </p:nvSpPr>
        <p:spPr>
          <a:xfrm>
            <a:off x="5398490" y="4348056"/>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C5F4C206-1443-469F-A2A4-97FC7A89EEC4}"/>
              </a:ext>
            </a:extLst>
          </p:cNvPr>
          <p:cNvSpPr/>
          <p:nvPr/>
        </p:nvSpPr>
        <p:spPr>
          <a:xfrm>
            <a:off x="5950633" y="4348056"/>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A16706E-DA75-41DB-B7D9-0557193BFB44}"/>
              </a:ext>
            </a:extLst>
          </p:cNvPr>
          <p:cNvSpPr/>
          <p:nvPr/>
        </p:nvSpPr>
        <p:spPr>
          <a:xfrm>
            <a:off x="3449245" y="461844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93EB568D-85EC-4532-A85F-74A16F0446D0}"/>
              </a:ext>
            </a:extLst>
          </p:cNvPr>
          <p:cNvSpPr/>
          <p:nvPr/>
        </p:nvSpPr>
        <p:spPr>
          <a:xfrm>
            <a:off x="7916252" y="4611308"/>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144D6A1E-7B50-49A5-AD64-34B80596DCEC}"/>
              </a:ext>
            </a:extLst>
          </p:cNvPr>
          <p:cNvSpPr/>
          <p:nvPr/>
        </p:nvSpPr>
        <p:spPr>
          <a:xfrm>
            <a:off x="4287445" y="155470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674FFC69-D27C-4F62-B325-7BE14D6C266E}"/>
              </a:ext>
            </a:extLst>
          </p:cNvPr>
          <p:cNvSpPr/>
          <p:nvPr/>
        </p:nvSpPr>
        <p:spPr>
          <a:xfrm>
            <a:off x="7092797" y="155470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2A477EDE-E07A-45B3-A314-4D980CA9D010}"/>
              </a:ext>
            </a:extLst>
          </p:cNvPr>
          <p:cNvCxnSpPr>
            <a:cxnSpLocks/>
          </p:cNvCxnSpPr>
          <p:nvPr/>
        </p:nvCxnSpPr>
        <p:spPr>
          <a:xfrm>
            <a:off x="6032163" y="4439710"/>
            <a:ext cx="1949462" cy="25393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88BB277-0689-4D7C-BD36-E4E661E967F1}"/>
              </a:ext>
            </a:extLst>
          </p:cNvPr>
          <p:cNvCxnSpPr>
            <a:cxnSpLocks/>
          </p:cNvCxnSpPr>
          <p:nvPr/>
        </p:nvCxnSpPr>
        <p:spPr>
          <a:xfrm>
            <a:off x="7166466" y="1629913"/>
            <a:ext cx="814942" cy="306373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2A838-7B84-493B-BF44-0AFD38BFF00C}"/>
              </a:ext>
            </a:extLst>
          </p:cNvPr>
          <p:cNvCxnSpPr>
            <a:cxnSpLocks/>
          </p:cNvCxnSpPr>
          <p:nvPr/>
        </p:nvCxnSpPr>
        <p:spPr>
          <a:xfrm flipH="1">
            <a:off x="6031946" y="1629913"/>
            <a:ext cx="1134303" cy="279334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8605AFC-E6AD-484F-B5A2-69A2FF719DE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13443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500"/>
                                        <p:tgtEl>
                                          <p:spTgt spid="1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fade">
                                      <p:cBhvr>
                                        <p:cTn id="5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33689E6-9404-43C0-9186-B28F8BFD62A5}"/>
              </a:ext>
            </a:extLst>
          </p:cNvPr>
          <p:cNvPicPr/>
          <p:nvPr/>
        </p:nvPicPr>
        <p:blipFill>
          <a:blip r:embed="rId3"/>
          <a:stretch>
            <a:fillRect/>
          </a:stretch>
        </p:blipFill>
        <p:spPr>
          <a:xfrm>
            <a:off x="276472" y="154926"/>
            <a:ext cx="5501476" cy="1618656"/>
          </a:xfrm>
          <a:prstGeom prst="rect">
            <a:avLst/>
          </a:prstGeom>
        </p:spPr>
      </p:pic>
      <p:pic>
        <p:nvPicPr>
          <p:cNvPr id="5" name="Picture 4">
            <a:extLst>
              <a:ext uri="{FF2B5EF4-FFF2-40B4-BE49-F238E27FC236}">
                <a16:creationId xmlns:a16="http://schemas.microsoft.com/office/drawing/2014/main" id="{38796734-00B8-4296-8F2D-CD065D473513}"/>
              </a:ext>
            </a:extLst>
          </p:cNvPr>
          <p:cNvPicPr/>
          <p:nvPr/>
        </p:nvPicPr>
        <p:blipFill>
          <a:blip r:embed="rId4"/>
          <a:stretch>
            <a:fillRect/>
          </a:stretch>
        </p:blipFill>
        <p:spPr>
          <a:xfrm>
            <a:off x="594523" y="3255856"/>
            <a:ext cx="4520815" cy="2998239"/>
          </a:xfrm>
          <a:prstGeom prst="rect">
            <a:avLst/>
          </a:prstGeom>
        </p:spPr>
      </p:pic>
      <p:sp>
        <p:nvSpPr>
          <p:cNvPr id="4" name="Rectangle 3"/>
          <p:cNvSpPr/>
          <p:nvPr/>
        </p:nvSpPr>
        <p:spPr>
          <a:xfrm>
            <a:off x="192504" y="1733301"/>
            <a:ext cx="1130064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uses five of her rectangles to make the large rectangle below. What is the perimeter of the large rectangle?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15A07899-DA67-47C1-8BA1-00E15B14CEB0}"/>
              </a:ext>
            </a:extLst>
          </p:cNvPr>
          <p:cNvSpPr/>
          <p:nvPr/>
        </p:nvSpPr>
        <p:spPr>
          <a:xfrm>
            <a:off x="4232578"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p:cNvSpPr/>
          <p:nvPr/>
        </p:nvSpPr>
        <p:spPr>
          <a:xfrm>
            <a:off x="4454823" y="93519"/>
            <a:ext cx="767300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Lara has some identical rectangles. They are 7 centimetres long and 2 centimetres wide.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1BAD4495-4021-4F02-AE2E-BFE854646D9D}"/>
              </a:ext>
            </a:extLst>
          </p:cNvPr>
          <p:cNvSpPr/>
          <p:nvPr/>
        </p:nvSpPr>
        <p:spPr>
          <a:xfrm>
            <a:off x="235537" y="44010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6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7CE53579-57E7-4F10-B5B2-4BFA23992993}"/>
              </a:ext>
            </a:extLst>
          </p:cNvPr>
          <p:cNvSpPr/>
          <p:nvPr/>
        </p:nvSpPr>
        <p:spPr>
          <a:xfrm>
            <a:off x="5067212" y="44010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600" dirty="0">
              <a:solidFill>
                <a:srgbClr val="FF0000"/>
              </a:solidFill>
              <a:latin typeface="Arial Black" panose="020B0A04020102020204" pitchFamily="34" charset="0"/>
            </a:endParaRPr>
          </a:p>
        </p:txBody>
      </p:sp>
      <p:sp>
        <p:nvSpPr>
          <p:cNvPr id="9" name="Rectangle 8">
            <a:extLst>
              <a:ext uri="{FF2B5EF4-FFF2-40B4-BE49-F238E27FC236}">
                <a16:creationId xmlns:a16="http://schemas.microsoft.com/office/drawing/2014/main" id="{7435C108-0478-4243-B079-1D210FBCAF68}"/>
              </a:ext>
            </a:extLst>
          </p:cNvPr>
          <p:cNvSpPr/>
          <p:nvPr/>
        </p:nvSpPr>
        <p:spPr>
          <a:xfrm>
            <a:off x="963925"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173A612E-CA07-47DC-AAC1-DDE8F5446802}"/>
              </a:ext>
            </a:extLst>
          </p:cNvPr>
          <p:cNvSpPr/>
          <p:nvPr/>
        </p:nvSpPr>
        <p:spPr>
          <a:xfrm>
            <a:off x="1816193"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0CC0A352-3693-42E3-B1C6-B0EB43E0452D}"/>
              </a:ext>
            </a:extLst>
          </p:cNvPr>
          <p:cNvSpPr/>
          <p:nvPr/>
        </p:nvSpPr>
        <p:spPr>
          <a:xfrm>
            <a:off x="2652642"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53F549DA-1837-42CA-A272-53720DEB09CC}"/>
              </a:ext>
            </a:extLst>
          </p:cNvPr>
          <p:cNvSpPr/>
          <p:nvPr/>
        </p:nvSpPr>
        <p:spPr>
          <a:xfrm>
            <a:off x="3552380"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08CACCB8-35CA-4270-9093-460542CED629}"/>
              </a:ext>
            </a:extLst>
          </p:cNvPr>
          <p:cNvSpPr/>
          <p:nvPr/>
        </p:nvSpPr>
        <p:spPr>
          <a:xfrm>
            <a:off x="4370144"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3A738DEF-9100-4292-B975-BF25225AB985}"/>
              </a:ext>
            </a:extLst>
          </p:cNvPr>
          <p:cNvSpPr/>
          <p:nvPr/>
        </p:nvSpPr>
        <p:spPr>
          <a:xfrm>
            <a:off x="956985"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F3AB5789-3DEA-4F96-8CED-6B994E4E3552}"/>
              </a:ext>
            </a:extLst>
          </p:cNvPr>
          <p:cNvSpPr/>
          <p:nvPr/>
        </p:nvSpPr>
        <p:spPr>
          <a:xfrm>
            <a:off x="1809253"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19183A56-449D-46B0-820F-BCC9D80F7A54}"/>
              </a:ext>
            </a:extLst>
          </p:cNvPr>
          <p:cNvSpPr/>
          <p:nvPr/>
        </p:nvSpPr>
        <p:spPr>
          <a:xfrm>
            <a:off x="2645702"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43592F68-BEEC-4C27-9975-904ECC6E27A9}"/>
              </a:ext>
            </a:extLst>
          </p:cNvPr>
          <p:cNvSpPr/>
          <p:nvPr/>
        </p:nvSpPr>
        <p:spPr>
          <a:xfrm>
            <a:off x="3545440"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8" name="Rectangle 17">
            <a:extLst>
              <a:ext uri="{FF2B5EF4-FFF2-40B4-BE49-F238E27FC236}">
                <a16:creationId xmlns:a16="http://schemas.microsoft.com/office/drawing/2014/main" id="{D230226D-01EA-454F-9494-A574B44EAF50}"/>
              </a:ext>
            </a:extLst>
          </p:cNvPr>
          <p:cNvSpPr/>
          <p:nvPr/>
        </p:nvSpPr>
        <p:spPr>
          <a:xfrm>
            <a:off x="4363204"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9" name="Rectangle 18">
            <a:extLst>
              <a:ext uri="{FF2B5EF4-FFF2-40B4-BE49-F238E27FC236}">
                <a16:creationId xmlns:a16="http://schemas.microsoft.com/office/drawing/2014/main" id="{DC0C0F97-D32F-449B-A4B9-BDDA458C6DD0}"/>
              </a:ext>
            </a:extLst>
          </p:cNvPr>
          <p:cNvSpPr/>
          <p:nvPr/>
        </p:nvSpPr>
        <p:spPr>
          <a:xfrm>
            <a:off x="6580905" y="3483826"/>
            <a:ext cx="2907328" cy="584775"/>
          </a:xfrm>
          <a:prstGeom prst="rect">
            <a:avLst/>
          </a:prstGeom>
        </p:spPr>
        <p:txBody>
          <a:bodyPr wrap="square">
            <a:spAutoFit/>
          </a:bodyPr>
          <a:lstStyle/>
          <a:p>
            <a:r>
              <a:rPr lang="en-GB" sz="3200" b="1" dirty="0">
                <a:solidFill>
                  <a:srgbClr val="FF0000"/>
                </a:solidFill>
                <a:latin typeface="Arial Black" panose="020B0A04020102020204" pitchFamily="34" charset="0"/>
              </a:rPr>
              <a:t>10 x 2 = 20</a:t>
            </a:r>
            <a:endParaRPr lang="en-GB" sz="3600" dirty="0">
              <a:solidFill>
                <a:srgbClr val="FF0000"/>
              </a:solidFill>
              <a:latin typeface="Arial Black" panose="020B0A04020102020204" pitchFamily="34" charset="0"/>
            </a:endParaRPr>
          </a:p>
        </p:txBody>
      </p:sp>
      <p:sp>
        <p:nvSpPr>
          <p:cNvPr id="20" name="Rectangle 19">
            <a:extLst>
              <a:ext uri="{FF2B5EF4-FFF2-40B4-BE49-F238E27FC236}">
                <a16:creationId xmlns:a16="http://schemas.microsoft.com/office/drawing/2014/main" id="{A8C87283-9BB6-4111-900A-CBC1A30A6B1D}"/>
              </a:ext>
            </a:extLst>
          </p:cNvPr>
          <p:cNvSpPr/>
          <p:nvPr/>
        </p:nvSpPr>
        <p:spPr>
          <a:xfrm>
            <a:off x="6847852" y="3956101"/>
            <a:ext cx="2371162" cy="584775"/>
          </a:xfrm>
          <a:prstGeom prst="rect">
            <a:avLst/>
          </a:prstGeom>
        </p:spPr>
        <p:txBody>
          <a:bodyPr wrap="none">
            <a:spAutoFit/>
          </a:bodyPr>
          <a:lstStyle/>
          <a:p>
            <a:r>
              <a:rPr lang="en-GB" sz="3200" b="1" dirty="0">
                <a:solidFill>
                  <a:srgbClr val="FF0000"/>
                </a:solidFill>
                <a:latin typeface="Arial Black" panose="020B0A04020102020204" pitchFamily="34" charset="0"/>
              </a:rPr>
              <a:t>2 x 7 = 14</a:t>
            </a:r>
            <a:endParaRPr lang="en-GB" sz="3600" dirty="0">
              <a:solidFill>
                <a:srgbClr val="FF0000"/>
              </a:solidFill>
              <a:latin typeface="Arial Black" panose="020B0A04020102020204" pitchFamily="34" charset="0"/>
            </a:endParaRPr>
          </a:p>
        </p:txBody>
      </p:sp>
      <p:sp>
        <p:nvSpPr>
          <p:cNvPr id="21" name="Rectangle 20">
            <a:extLst>
              <a:ext uri="{FF2B5EF4-FFF2-40B4-BE49-F238E27FC236}">
                <a16:creationId xmlns:a16="http://schemas.microsoft.com/office/drawing/2014/main" id="{4F27079E-7590-45EC-ADD5-A2CB01F634D2}"/>
              </a:ext>
            </a:extLst>
          </p:cNvPr>
          <p:cNvSpPr/>
          <p:nvPr/>
        </p:nvSpPr>
        <p:spPr>
          <a:xfrm>
            <a:off x="8480821" y="4690970"/>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34</a:t>
            </a:r>
            <a:endParaRPr lang="en-GB" sz="3600" dirty="0">
              <a:solidFill>
                <a:srgbClr val="FF0000"/>
              </a:solidFill>
              <a:latin typeface="Arial Black" panose="020B0A04020102020204" pitchFamily="34" charset="0"/>
            </a:endParaRPr>
          </a:p>
        </p:txBody>
      </p:sp>
      <p:sp>
        <p:nvSpPr>
          <p:cNvPr id="22" name="Rectangle 21">
            <a:extLst>
              <a:ext uri="{FF2B5EF4-FFF2-40B4-BE49-F238E27FC236}">
                <a16:creationId xmlns:a16="http://schemas.microsoft.com/office/drawing/2014/main" id="{8C25C561-FA1E-4A5A-83D4-9685F7ACE0E5}"/>
              </a:ext>
            </a:extLst>
          </p:cNvPr>
          <p:cNvSpPr/>
          <p:nvPr/>
        </p:nvSpPr>
        <p:spPr>
          <a:xfrm>
            <a:off x="6274141" y="5465781"/>
            <a:ext cx="5529321" cy="584775"/>
          </a:xfrm>
          <a:prstGeom prst="rect">
            <a:avLst/>
          </a:prstGeom>
        </p:spPr>
        <p:txBody>
          <a:bodyPr wrap="square">
            <a:spAutoFit/>
          </a:bodyPr>
          <a:lstStyle/>
          <a:p>
            <a:r>
              <a:rPr lang="en-GB" sz="3200" b="1" dirty="0">
                <a:solidFill>
                  <a:srgbClr val="FF0000"/>
                </a:solidFill>
                <a:latin typeface="Arial Black" panose="020B0A04020102020204" pitchFamily="34" charset="0"/>
              </a:rPr>
              <a:t>The perimeter is 34 cm </a:t>
            </a:r>
            <a:endParaRPr lang="en-GB" sz="2800" dirty="0">
              <a:solidFill>
                <a:srgbClr val="FF0000"/>
              </a:solidFill>
              <a:latin typeface="Arial Black" panose="020B0A04020102020204" pitchFamily="34" charset="0"/>
            </a:endParaRPr>
          </a:p>
        </p:txBody>
      </p:sp>
      <p:sp>
        <p:nvSpPr>
          <p:cNvPr id="23" name="Rectangle 22">
            <a:extLst>
              <a:ext uri="{FF2B5EF4-FFF2-40B4-BE49-F238E27FC236}">
                <a16:creationId xmlns:a16="http://schemas.microsoft.com/office/drawing/2014/main" id="{615D6A20-9173-4C6F-B197-4BBB50FBA1E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F9A6ECB-7B57-4859-B7D1-B0D6268C2D69}"/>
              </a:ext>
            </a:extLst>
          </p:cNvPr>
          <p:cNvSpPr/>
          <p:nvPr/>
        </p:nvSpPr>
        <p:spPr>
          <a:xfrm>
            <a:off x="6309196" y="4693420"/>
            <a:ext cx="2268610" cy="584775"/>
          </a:xfrm>
          <a:prstGeom prst="rect">
            <a:avLst/>
          </a:prstGeom>
        </p:spPr>
        <p:txBody>
          <a:bodyPr wrap="square">
            <a:spAutoFit/>
          </a:bodyPr>
          <a:lstStyle/>
          <a:p>
            <a:r>
              <a:rPr lang="en-GB" sz="3200" b="1" dirty="0">
                <a:solidFill>
                  <a:srgbClr val="FF0000"/>
                </a:solidFill>
                <a:latin typeface="Arial Black" panose="020B0A04020102020204" pitchFamily="34" charset="0"/>
              </a:rPr>
              <a:t>20 + 14 = </a:t>
            </a:r>
            <a:endParaRPr lang="en-GB" sz="3600"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4213237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dissolve">
                                      <p:cBhvr>
                                        <p:cTn id="6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4" grpId="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38796734-00B8-4296-8F2D-CD065D473513}"/>
              </a:ext>
            </a:extLst>
          </p:cNvPr>
          <p:cNvPicPr/>
          <p:nvPr/>
        </p:nvPicPr>
        <p:blipFill>
          <a:blip r:embed="rId3"/>
          <a:stretch>
            <a:fillRect/>
          </a:stretch>
        </p:blipFill>
        <p:spPr>
          <a:xfrm>
            <a:off x="594523" y="3255857"/>
            <a:ext cx="4520815" cy="2998239"/>
          </a:xfrm>
          <a:prstGeom prst="rect">
            <a:avLst/>
          </a:prstGeom>
        </p:spPr>
      </p:pic>
      <p:sp>
        <p:nvSpPr>
          <p:cNvPr id="6" name="Rectangle 5">
            <a:extLst>
              <a:ext uri="{FF2B5EF4-FFF2-40B4-BE49-F238E27FC236}">
                <a16:creationId xmlns:a16="http://schemas.microsoft.com/office/drawing/2014/main" id="{15A07899-DA67-47C1-8BA1-00E15B14CEB0}"/>
              </a:ext>
            </a:extLst>
          </p:cNvPr>
          <p:cNvSpPr/>
          <p:nvPr/>
        </p:nvSpPr>
        <p:spPr>
          <a:xfrm>
            <a:off x="4232578"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680700A-064D-40C2-9940-DC8239CB0339}"/>
              </a:ext>
            </a:extLst>
          </p:cNvPr>
          <p:cNvSpPr/>
          <p:nvPr/>
        </p:nvSpPr>
        <p:spPr>
          <a:xfrm>
            <a:off x="5893854" y="2994247"/>
            <a:ext cx="4405846" cy="523220"/>
          </a:xfrm>
          <a:prstGeom prst="rect">
            <a:avLst/>
          </a:prstGeom>
        </p:spPr>
        <p:txBody>
          <a:bodyPr wrap="square">
            <a:spAutoFit/>
          </a:bodyPr>
          <a:lstStyle/>
          <a:p>
            <a:r>
              <a:rPr lang="en-GB" sz="2800" b="1" dirty="0">
                <a:solidFill>
                  <a:srgbClr val="FF0000"/>
                </a:solidFill>
                <a:latin typeface="Calibri" panose="020F0502020204030204" pitchFamily="34" charset="0"/>
              </a:rPr>
              <a:t>5 x 14 cm² = 70 cm² </a:t>
            </a:r>
          </a:p>
        </p:txBody>
      </p:sp>
      <p:sp>
        <p:nvSpPr>
          <p:cNvPr id="9" name="Rectangle 8">
            <a:extLst>
              <a:ext uri="{FF2B5EF4-FFF2-40B4-BE49-F238E27FC236}">
                <a16:creationId xmlns:a16="http://schemas.microsoft.com/office/drawing/2014/main" id="{A0ACBDA0-6C96-4E60-91B0-7C415ED74600}"/>
              </a:ext>
            </a:extLst>
          </p:cNvPr>
          <p:cNvSpPr/>
          <p:nvPr/>
        </p:nvSpPr>
        <p:spPr>
          <a:xfrm>
            <a:off x="276471" y="4493366"/>
            <a:ext cx="356151" cy="523220"/>
          </a:xfrm>
          <a:prstGeom prst="rect">
            <a:avLst/>
          </a:prstGeom>
        </p:spPr>
        <p:txBody>
          <a:bodyPr wrap="square">
            <a:spAutoFit/>
          </a:bodyPr>
          <a:lstStyle/>
          <a:p>
            <a:r>
              <a:rPr lang="en-GB" sz="2800" b="1" dirty="0">
                <a:solidFill>
                  <a:srgbClr val="FF0000"/>
                </a:solidFill>
                <a:latin typeface="Calibri" panose="020F0502020204030204" pitchFamily="34" charset="0"/>
              </a:rPr>
              <a:t>7</a:t>
            </a:r>
          </a:p>
        </p:txBody>
      </p:sp>
      <p:sp>
        <p:nvSpPr>
          <p:cNvPr id="10" name="Rectangle 9">
            <a:extLst>
              <a:ext uri="{FF2B5EF4-FFF2-40B4-BE49-F238E27FC236}">
                <a16:creationId xmlns:a16="http://schemas.microsoft.com/office/drawing/2014/main" id="{AE531A79-6CA7-4DB7-A4DF-982E59FB9557}"/>
              </a:ext>
            </a:extLst>
          </p:cNvPr>
          <p:cNvSpPr/>
          <p:nvPr/>
        </p:nvSpPr>
        <p:spPr>
          <a:xfrm>
            <a:off x="899095" y="289316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1" name="Rectangle 10">
            <a:extLst>
              <a:ext uri="{FF2B5EF4-FFF2-40B4-BE49-F238E27FC236}">
                <a16:creationId xmlns:a16="http://schemas.microsoft.com/office/drawing/2014/main" id="{C17446DF-1044-4796-9107-D8907F94BF0C}"/>
              </a:ext>
            </a:extLst>
          </p:cNvPr>
          <p:cNvSpPr/>
          <p:nvPr/>
        </p:nvSpPr>
        <p:spPr>
          <a:xfrm>
            <a:off x="1755306" y="289316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2" name="Rectangle 11">
            <a:extLst>
              <a:ext uri="{FF2B5EF4-FFF2-40B4-BE49-F238E27FC236}">
                <a16:creationId xmlns:a16="http://schemas.microsoft.com/office/drawing/2014/main" id="{C00F4530-1AAF-403C-9030-36732F3BE6F8}"/>
              </a:ext>
            </a:extLst>
          </p:cNvPr>
          <p:cNvSpPr/>
          <p:nvPr/>
        </p:nvSpPr>
        <p:spPr>
          <a:xfrm>
            <a:off x="2591228" y="2888838"/>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3" name="Rectangle 12">
            <a:extLst>
              <a:ext uri="{FF2B5EF4-FFF2-40B4-BE49-F238E27FC236}">
                <a16:creationId xmlns:a16="http://schemas.microsoft.com/office/drawing/2014/main" id="{427EBFD1-E3AC-4F29-A4F7-CE6158326388}"/>
              </a:ext>
            </a:extLst>
          </p:cNvPr>
          <p:cNvSpPr/>
          <p:nvPr/>
        </p:nvSpPr>
        <p:spPr>
          <a:xfrm>
            <a:off x="3514834" y="289645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4" name="Rectangle 13">
            <a:extLst>
              <a:ext uri="{FF2B5EF4-FFF2-40B4-BE49-F238E27FC236}">
                <a16:creationId xmlns:a16="http://schemas.microsoft.com/office/drawing/2014/main" id="{5096234E-69B4-49F1-ABC7-237D581B03C7}"/>
              </a:ext>
            </a:extLst>
          </p:cNvPr>
          <p:cNvSpPr/>
          <p:nvPr/>
        </p:nvSpPr>
        <p:spPr>
          <a:xfrm>
            <a:off x="4350756" y="2892128"/>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6" name="Rectangle 15">
            <a:extLst>
              <a:ext uri="{FF2B5EF4-FFF2-40B4-BE49-F238E27FC236}">
                <a16:creationId xmlns:a16="http://schemas.microsoft.com/office/drawing/2014/main" id="{A93B07D9-86B6-41B3-AF3E-DC0B09BB6131}"/>
              </a:ext>
            </a:extLst>
          </p:cNvPr>
          <p:cNvSpPr/>
          <p:nvPr/>
        </p:nvSpPr>
        <p:spPr>
          <a:xfrm>
            <a:off x="2477359" y="2771578"/>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10</a:t>
            </a:r>
          </a:p>
        </p:txBody>
      </p:sp>
      <p:sp>
        <p:nvSpPr>
          <p:cNvPr id="17" name="Rectangle 16">
            <a:extLst>
              <a:ext uri="{FF2B5EF4-FFF2-40B4-BE49-F238E27FC236}">
                <a16:creationId xmlns:a16="http://schemas.microsoft.com/office/drawing/2014/main" id="{03341B80-0AA0-42F2-8E85-A8D79469880A}"/>
              </a:ext>
            </a:extLst>
          </p:cNvPr>
          <p:cNvSpPr/>
          <p:nvPr/>
        </p:nvSpPr>
        <p:spPr>
          <a:xfrm>
            <a:off x="5893853" y="3699767"/>
            <a:ext cx="4888447" cy="523220"/>
          </a:xfrm>
          <a:prstGeom prst="rect">
            <a:avLst/>
          </a:prstGeom>
        </p:spPr>
        <p:txBody>
          <a:bodyPr wrap="square">
            <a:spAutoFit/>
          </a:bodyPr>
          <a:lstStyle/>
          <a:p>
            <a:r>
              <a:rPr lang="en-GB" sz="2800" b="1" dirty="0">
                <a:solidFill>
                  <a:srgbClr val="FF0000"/>
                </a:solidFill>
                <a:latin typeface="Calibri" panose="020F0502020204030204" pitchFamily="34" charset="0"/>
              </a:rPr>
              <a:t>7 cm x 10 cm = 70 cm²</a:t>
            </a:r>
          </a:p>
        </p:txBody>
      </p:sp>
      <p:sp>
        <p:nvSpPr>
          <p:cNvPr id="18" name="Rectangle 17">
            <a:extLst>
              <a:ext uri="{FF2B5EF4-FFF2-40B4-BE49-F238E27FC236}">
                <a16:creationId xmlns:a16="http://schemas.microsoft.com/office/drawing/2014/main" id="{29F1B53D-24BD-4E0A-9065-726DD0A801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pic>
        <p:nvPicPr>
          <p:cNvPr id="19" name="Picture 18">
            <a:extLst>
              <a:ext uri="{FF2B5EF4-FFF2-40B4-BE49-F238E27FC236}">
                <a16:creationId xmlns:a16="http://schemas.microsoft.com/office/drawing/2014/main" id="{6356888A-7CD5-42BE-AA7A-5BF29E4C6D32}"/>
              </a:ext>
            </a:extLst>
          </p:cNvPr>
          <p:cNvPicPr/>
          <p:nvPr/>
        </p:nvPicPr>
        <p:blipFill>
          <a:blip r:embed="rId4"/>
          <a:stretch>
            <a:fillRect/>
          </a:stretch>
        </p:blipFill>
        <p:spPr>
          <a:xfrm>
            <a:off x="276472" y="154926"/>
            <a:ext cx="5501476" cy="1618656"/>
          </a:xfrm>
          <a:prstGeom prst="rect">
            <a:avLst/>
          </a:prstGeom>
        </p:spPr>
      </p:pic>
      <p:sp>
        <p:nvSpPr>
          <p:cNvPr id="20" name="Rectangle 19">
            <a:extLst>
              <a:ext uri="{FF2B5EF4-FFF2-40B4-BE49-F238E27FC236}">
                <a16:creationId xmlns:a16="http://schemas.microsoft.com/office/drawing/2014/main" id="{9E93BB35-6A54-40AC-BA7C-C495F5C36FD4}"/>
              </a:ext>
            </a:extLst>
          </p:cNvPr>
          <p:cNvSpPr/>
          <p:nvPr/>
        </p:nvSpPr>
        <p:spPr>
          <a:xfrm>
            <a:off x="192504" y="1733301"/>
            <a:ext cx="1130064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uses five of her rectangles to make the large rectangle below. What is the area of the large rectangle?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1C4FFC7F-8537-422E-8935-16B81FD573D8}"/>
              </a:ext>
            </a:extLst>
          </p:cNvPr>
          <p:cNvSpPr/>
          <p:nvPr/>
        </p:nvSpPr>
        <p:spPr>
          <a:xfrm>
            <a:off x="4224533"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E8FBDBCB-5951-48C8-A41C-B6ED92BE46C0}"/>
              </a:ext>
            </a:extLst>
          </p:cNvPr>
          <p:cNvSpPr/>
          <p:nvPr/>
        </p:nvSpPr>
        <p:spPr>
          <a:xfrm>
            <a:off x="4454823" y="93519"/>
            <a:ext cx="767300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Lara has some identical rectangles. They are 7 centimetres long and 2 centimetres wide.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88FC9746-1F92-4FD5-8371-CC81E07E9378}"/>
              </a:ext>
            </a:extLst>
          </p:cNvPr>
          <p:cNvSpPr/>
          <p:nvPr/>
        </p:nvSpPr>
        <p:spPr>
          <a:xfrm>
            <a:off x="4108977" y="1153869"/>
            <a:ext cx="4229099" cy="523220"/>
          </a:xfrm>
          <a:prstGeom prst="rect">
            <a:avLst/>
          </a:prstGeom>
        </p:spPr>
        <p:txBody>
          <a:bodyPr wrap="square">
            <a:spAutoFit/>
          </a:bodyPr>
          <a:lstStyle/>
          <a:p>
            <a:r>
              <a:rPr lang="en-GB" sz="2800" b="1" dirty="0">
                <a:solidFill>
                  <a:srgbClr val="FF0000"/>
                </a:solidFill>
                <a:latin typeface="Calibri" panose="020F0502020204030204" pitchFamily="34" charset="0"/>
              </a:rPr>
              <a:t>7 cm x 2 cm = 14 cm²</a:t>
            </a:r>
          </a:p>
        </p:txBody>
      </p:sp>
    </p:spTree>
    <p:extLst>
      <p:ext uri="{BB962C8B-B14F-4D97-AF65-F5344CB8AC3E}">
        <p14:creationId xmlns:p14="http://schemas.microsoft.com/office/powerpoint/2010/main" val="928656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dissolv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dissolv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0"/>
                                        </p:tgtEl>
                                      </p:cBhvr>
                                    </p:animEffect>
                                    <p:set>
                                      <p:cBhvr>
                                        <p:cTn id="47" dur="1" fill="hold">
                                          <p:stCondLst>
                                            <p:cond delay="499"/>
                                          </p:stCondLst>
                                        </p:cTn>
                                        <p:tgtEl>
                                          <p:spTgt spid="10"/>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11"/>
                                        </p:tgtEl>
                                      </p:cBhvr>
                                    </p:animEffect>
                                    <p:set>
                                      <p:cBhvr>
                                        <p:cTn id="50" dur="1" fill="hold">
                                          <p:stCondLst>
                                            <p:cond delay="499"/>
                                          </p:stCondLst>
                                        </p:cTn>
                                        <p:tgtEl>
                                          <p:spTgt spid="11"/>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12"/>
                                        </p:tgtEl>
                                      </p:cBhvr>
                                    </p:animEffect>
                                    <p:set>
                                      <p:cBhvr>
                                        <p:cTn id="53" dur="1" fill="hold">
                                          <p:stCondLst>
                                            <p:cond delay="499"/>
                                          </p:stCondLst>
                                        </p:cTn>
                                        <p:tgtEl>
                                          <p:spTgt spid="12"/>
                                        </p:tgtEl>
                                        <p:attrNameLst>
                                          <p:attrName>style.visibility</p:attrName>
                                        </p:attrNameLst>
                                      </p:cBhvr>
                                      <p:to>
                                        <p:strVal val="hidden"/>
                                      </p:to>
                                    </p:set>
                                  </p:childTnLst>
                                </p:cTn>
                              </p:par>
                              <p:par>
                                <p:cTn id="54" presetID="10" presetClass="exit" presetSubtype="0" fill="hold" grpId="1" nodeType="withEffect">
                                  <p:stCondLst>
                                    <p:cond delay="0"/>
                                  </p:stCondLst>
                                  <p:childTnLst>
                                    <p:animEffect transition="out" filter="fade">
                                      <p:cBhvr>
                                        <p:cTn id="55" dur="500"/>
                                        <p:tgtEl>
                                          <p:spTgt spid="13"/>
                                        </p:tgtEl>
                                      </p:cBhvr>
                                    </p:animEffect>
                                    <p:set>
                                      <p:cBhvr>
                                        <p:cTn id="56" dur="1" fill="hold">
                                          <p:stCondLst>
                                            <p:cond delay="499"/>
                                          </p:stCondLst>
                                        </p:cTn>
                                        <p:tgtEl>
                                          <p:spTgt spid="13"/>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14"/>
                                        </p:tgtEl>
                                      </p:cBhvr>
                                    </p:animEffect>
                                    <p:set>
                                      <p:cBhvr>
                                        <p:cTn id="59" dur="1" fill="hold">
                                          <p:stCondLst>
                                            <p:cond delay="499"/>
                                          </p:stCondLst>
                                        </p:cTn>
                                        <p:tgtEl>
                                          <p:spTgt spid="14"/>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dissolve">
                                      <p:cBhvr>
                                        <p:cTn id="64" dur="500"/>
                                        <p:tgtEl>
                                          <p:spTgt spid="16"/>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dissolve">
                                      <p:cBhvr>
                                        <p:cTn id="6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0" grpId="1"/>
      <p:bldP spid="11" grpId="0"/>
      <p:bldP spid="11" grpId="1"/>
      <p:bldP spid="12" grpId="0"/>
      <p:bldP spid="12" grpId="1"/>
      <p:bldP spid="13" grpId="0"/>
      <p:bldP spid="13" grpId="1"/>
      <p:bldP spid="14" grpId="0"/>
      <p:bldP spid="14" grpId="1"/>
      <p:bldP spid="16" grpId="0"/>
      <p:bldP spid="17" grpId="0"/>
      <p:bldP spid="7" grpId="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the calendar for the August when Luke was on holiday.</a:t>
            </a:r>
            <a:endParaRPr lang="en-US" sz="2800" dirty="0"/>
          </a:p>
        </p:txBody>
      </p:sp>
      <p:pic>
        <p:nvPicPr>
          <p:cNvPr id="3" name="Picture 2">
            <a:extLst>
              <a:ext uri="{FF2B5EF4-FFF2-40B4-BE49-F238E27FC236}">
                <a16:creationId xmlns:a16="http://schemas.microsoft.com/office/drawing/2014/main" id="{9DEFF07C-3EAD-4285-9948-74F95607FA84}"/>
              </a:ext>
            </a:extLst>
          </p:cNvPr>
          <p:cNvPicPr>
            <a:picLocks noChangeAspect="1"/>
          </p:cNvPicPr>
          <p:nvPr/>
        </p:nvPicPr>
        <p:blipFill>
          <a:blip r:embed="rId3"/>
          <a:stretch>
            <a:fillRect/>
          </a:stretch>
        </p:blipFill>
        <p:spPr>
          <a:xfrm>
            <a:off x="280121" y="634775"/>
            <a:ext cx="6200775" cy="5305425"/>
          </a:xfrm>
          <a:prstGeom prst="rect">
            <a:avLst/>
          </a:prstGeom>
        </p:spPr>
      </p:pic>
      <p:sp>
        <p:nvSpPr>
          <p:cNvPr id="5" name="Rectangle 4">
            <a:extLst>
              <a:ext uri="{FF2B5EF4-FFF2-40B4-BE49-F238E27FC236}">
                <a16:creationId xmlns:a16="http://schemas.microsoft.com/office/drawing/2014/main" id="{2E785B8C-97FC-4F40-BD1D-2D9B2B751E46}"/>
              </a:ext>
            </a:extLst>
          </p:cNvPr>
          <p:cNvSpPr/>
          <p:nvPr/>
        </p:nvSpPr>
        <p:spPr>
          <a:xfrm>
            <a:off x="6552058" y="634775"/>
            <a:ext cx="5473687" cy="3046988"/>
          </a:xfrm>
          <a:prstGeom prst="rect">
            <a:avLst/>
          </a:prstGeom>
        </p:spPr>
        <p:txBody>
          <a:bodyPr wrap="square">
            <a:spAutoFit/>
          </a:bodyPr>
          <a:lstStyle/>
          <a:p>
            <a:r>
              <a:rPr lang="en-US" sz="3200" b="1" dirty="0"/>
              <a:t>Luke came back from holiday on August 4th.</a:t>
            </a:r>
          </a:p>
          <a:p>
            <a:r>
              <a:rPr lang="en-US" sz="3200" b="1" dirty="0"/>
              <a:t>He went on holiday two weeks before that date.</a:t>
            </a:r>
          </a:p>
          <a:p>
            <a:r>
              <a:rPr lang="en-US" sz="3200" b="1" dirty="0"/>
              <a:t>On what date did Luke go on holiday?</a:t>
            </a:r>
          </a:p>
        </p:txBody>
      </p:sp>
      <p:sp>
        <p:nvSpPr>
          <p:cNvPr id="6" name="Rectangle 5">
            <a:extLst>
              <a:ext uri="{FF2B5EF4-FFF2-40B4-BE49-F238E27FC236}">
                <a16:creationId xmlns:a16="http://schemas.microsoft.com/office/drawing/2014/main" id="{CEFF37B7-0292-48A7-BB3B-A64CF83FB2DC}"/>
              </a:ext>
            </a:extLst>
          </p:cNvPr>
          <p:cNvSpPr/>
          <p:nvPr/>
        </p:nvSpPr>
        <p:spPr>
          <a:xfrm>
            <a:off x="2471036" y="5217324"/>
            <a:ext cx="864502" cy="707886"/>
          </a:xfrm>
          <a:prstGeom prst="rect">
            <a:avLst/>
          </a:prstGeom>
        </p:spPr>
        <p:txBody>
          <a:bodyPr wrap="square">
            <a:spAutoFit/>
          </a:bodyPr>
          <a:lstStyle/>
          <a:p>
            <a:pPr algn="ctr"/>
            <a:r>
              <a:rPr lang="en-GB" sz="2000" b="1" dirty="0">
                <a:solidFill>
                  <a:srgbClr val="FF0000"/>
                </a:solidFill>
                <a:latin typeface="Calibri" panose="020F0502020204030204" pitchFamily="34" charset="0"/>
                <a:ea typeface="Cambria Math" panose="02040503050406030204" pitchFamily="18" charset="0"/>
              </a:rPr>
              <a:t>July</a:t>
            </a:r>
          </a:p>
          <a:p>
            <a:pPr algn="ctr"/>
            <a:r>
              <a:rPr lang="en-GB" sz="2000" b="1" dirty="0">
                <a:solidFill>
                  <a:srgbClr val="FF0000"/>
                </a:solidFill>
                <a:latin typeface="Calibri" panose="020F0502020204030204" pitchFamily="34" charset="0"/>
                <a:ea typeface="Cambria Math" panose="02040503050406030204" pitchFamily="18" charset="0"/>
              </a:rPr>
              <a:t>28</a:t>
            </a:r>
          </a:p>
        </p:txBody>
      </p:sp>
      <p:sp>
        <p:nvSpPr>
          <p:cNvPr id="7" name="Rectangle 6">
            <a:extLst>
              <a:ext uri="{FF2B5EF4-FFF2-40B4-BE49-F238E27FC236}">
                <a16:creationId xmlns:a16="http://schemas.microsoft.com/office/drawing/2014/main" id="{2AAC6D7D-2696-4746-B1FB-7FC74381394E}"/>
              </a:ext>
            </a:extLst>
          </p:cNvPr>
          <p:cNvSpPr/>
          <p:nvPr/>
        </p:nvSpPr>
        <p:spPr>
          <a:xfrm>
            <a:off x="1967623" y="5217324"/>
            <a:ext cx="864502" cy="707886"/>
          </a:xfrm>
          <a:prstGeom prst="rect">
            <a:avLst/>
          </a:prstGeom>
        </p:spPr>
        <p:txBody>
          <a:bodyPr wrap="square">
            <a:spAutoFit/>
          </a:bodyPr>
          <a:lstStyle/>
          <a:p>
            <a:pPr algn="ctr"/>
            <a:r>
              <a:rPr lang="en-GB" sz="2000" b="1" dirty="0">
                <a:solidFill>
                  <a:srgbClr val="FF0000"/>
                </a:solidFill>
                <a:latin typeface="Calibri" panose="020F0502020204030204" pitchFamily="34" charset="0"/>
                <a:ea typeface="Cambria Math" panose="02040503050406030204" pitchFamily="18" charset="0"/>
              </a:rPr>
              <a:t>July</a:t>
            </a:r>
          </a:p>
          <a:p>
            <a:pPr algn="ctr"/>
            <a:r>
              <a:rPr lang="en-GB" sz="2000" b="1" dirty="0">
                <a:solidFill>
                  <a:srgbClr val="FF0000"/>
                </a:solidFill>
                <a:latin typeface="Calibri" panose="020F0502020204030204" pitchFamily="34" charset="0"/>
                <a:ea typeface="Cambria Math" panose="02040503050406030204" pitchFamily="18" charset="0"/>
              </a:rPr>
              <a:t>21</a:t>
            </a:r>
          </a:p>
        </p:txBody>
      </p:sp>
      <p:sp>
        <p:nvSpPr>
          <p:cNvPr id="8" name="Rectangle 7">
            <a:extLst>
              <a:ext uri="{FF2B5EF4-FFF2-40B4-BE49-F238E27FC236}">
                <a16:creationId xmlns:a16="http://schemas.microsoft.com/office/drawing/2014/main" id="{17F84FD7-6CFD-4DD3-B70A-C5DC73187189}"/>
              </a:ext>
            </a:extLst>
          </p:cNvPr>
          <p:cNvSpPr/>
          <p:nvPr/>
        </p:nvSpPr>
        <p:spPr>
          <a:xfrm>
            <a:off x="8159577" y="3076181"/>
            <a:ext cx="2228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July 21st</a:t>
            </a:r>
          </a:p>
        </p:txBody>
      </p:sp>
    </p:spTree>
    <p:extLst>
      <p:ext uri="{BB962C8B-B14F-4D97-AF65-F5344CB8AC3E}">
        <p14:creationId xmlns:p14="http://schemas.microsoft.com/office/powerpoint/2010/main" val="3867528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E0A3877-2C90-426A-8E03-0D022C05044B}"/>
              </a:ext>
            </a:extLst>
          </p:cNvPr>
          <p:cNvSpPr/>
          <p:nvPr/>
        </p:nvSpPr>
        <p:spPr>
          <a:xfrm>
            <a:off x="103032" y="51516"/>
            <a:ext cx="654657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cuboids are made from small cubes. Write how many small cubes there are in each cuboid. The first is done for you.</a:t>
            </a:r>
          </a:p>
        </p:txBody>
      </p:sp>
      <p:pic>
        <p:nvPicPr>
          <p:cNvPr id="3" name="Picture 2" descr="https://app.doublestruck.eu/content/K2_REAS/HTML/Q/QGK398A105_files/image001.jpg">
            <a:extLst>
              <a:ext uri="{FF2B5EF4-FFF2-40B4-BE49-F238E27FC236}">
                <a16:creationId xmlns:a16="http://schemas.microsoft.com/office/drawing/2014/main" id="{9BD26793-136A-43A1-AEBA-DDA43D319E3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649606" y="166482"/>
            <a:ext cx="5366384" cy="6525035"/>
          </a:xfrm>
          <a:prstGeom prst="rect">
            <a:avLst/>
          </a:prstGeom>
          <a:noFill/>
          <a:ln>
            <a:noFill/>
          </a:ln>
        </p:spPr>
      </p:pic>
      <p:sp>
        <p:nvSpPr>
          <p:cNvPr id="5" name="Rectangle 4">
            <a:extLst>
              <a:ext uri="{FF2B5EF4-FFF2-40B4-BE49-F238E27FC236}">
                <a16:creationId xmlns:a16="http://schemas.microsoft.com/office/drawing/2014/main" id="{23A6BC2B-2729-490E-9E08-95BDB1231F0C}"/>
              </a:ext>
            </a:extLst>
          </p:cNvPr>
          <p:cNvSpPr/>
          <p:nvPr/>
        </p:nvSpPr>
        <p:spPr>
          <a:xfrm>
            <a:off x="10995051" y="2626994"/>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10</a:t>
            </a:r>
            <a:endParaRPr lang="en-GB" sz="2400" b="1"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816938A3-F37E-4A65-8016-4041E46F7015}"/>
              </a:ext>
            </a:extLst>
          </p:cNvPr>
          <p:cNvSpPr/>
          <p:nvPr/>
        </p:nvSpPr>
        <p:spPr>
          <a:xfrm>
            <a:off x="8250139" y="5306837"/>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endParaRPr lang="en-GB" sz="24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F61379C8-C204-4ECE-B4E4-8ED77829358E}"/>
              </a:ext>
            </a:extLst>
          </p:cNvPr>
          <p:cNvSpPr/>
          <p:nvPr/>
        </p:nvSpPr>
        <p:spPr>
          <a:xfrm>
            <a:off x="11393766" y="6158023"/>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30</a:t>
            </a:r>
            <a:endParaRPr lang="en-GB" sz="24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B00ED0F9-6DF0-47D8-A3E9-02B1364CE82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38743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Find two cube numbers that total 152</a:t>
            </a:r>
          </a:p>
        </p:txBody>
      </p:sp>
      <p:pic>
        <p:nvPicPr>
          <p:cNvPr id="3" name="Picture 2">
            <a:extLst>
              <a:ext uri="{FF2B5EF4-FFF2-40B4-BE49-F238E27FC236}">
                <a16:creationId xmlns:a16="http://schemas.microsoft.com/office/drawing/2014/main" id="{BDDC6EE2-9CEE-482E-B71D-0D2D484382BE}"/>
              </a:ext>
            </a:extLst>
          </p:cNvPr>
          <p:cNvPicPr>
            <a:picLocks noChangeAspect="1"/>
          </p:cNvPicPr>
          <p:nvPr/>
        </p:nvPicPr>
        <p:blipFill>
          <a:blip r:embed="rId3"/>
          <a:stretch>
            <a:fillRect/>
          </a:stretch>
        </p:blipFill>
        <p:spPr>
          <a:xfrm>
            <a:off x="650584" y="844170"/>
            <a:ext cx="6381281" cy="995387"/>
          </a:xfrm>
          <a:prstGeom prst="rect">
            <a:avLst/>
          </a:prstGeom>
        </p:spPr>
      </p:pic>
      <p:sp>
        <p:nvSpPr>
          <p:cNvPr id="5" name="Rectangle 4">
            <a:extLst>
              <a:ext uri="{FF2B5EF4-FFF2-40B4-BE49-F238E27FC236}">
                <a16:creationId xmlns:a16="http://schemas.microsoft.com/office/drawing/2014/main" id="{57DD7092-F6F4-4A2F-B1CB-83B9777F5E43}"/>
              </a:ext>
            </a:extLst>
          </p:cNvPr>
          <p:cNvSpPr/>
          <p:nvPr/>
        </p:nvSpPr>
        <p:spPr>
          <a:xfrm>
            <a:off x="650584" y="2241834"/>
            <a:ext cx="39439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1, 8, 27, 64, 125</a:t>
            </a:r>
          </a:p>
        </p:txBody>
      </p:sp>
      <p:sp>
        <p:nvSpPr>
          <p:cNvPr id="7" name="TextBox 6">
            <a:extLst>
              <a:ext uri="{FF2B5EF4-FFF2-40B4-BE49-F238E27FC236}">
                <a16:creationId xmlns:a16="http://schemas.microsoft.com/office/drawing/2014/main" id="{34CC2E9D-3B70-4A80-B65A-56347CC55078}"/>
              </a:ext>
            </a:extLst>
          </p:cNvPr>
          <p:cNvSpPr txBox="1"/>
          <p:nvPr/>
        </p:nvSpPr>
        <p:spPr>
          <a:xfrm>
            <a:off x="856664" y="1037052"/>
            <a:ext cx="1450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125</a:t>
            </a:r>
          </a:p>
        </p:txBody>
      </p:sp>
      <p:sp>
        <p:nvSpPr>
          <p:cNvPr id="8" name="TextBox 7">
            <a:extLst>
              <a:ext uri="{FF2B5EF4-FFF2-40B4-BE49-F238E27FC236}">
                <a16:creationId xmlns:a16="http://schemas.microsoft.com/office/drawing/2014/main" id="{5FF2FE71-4967-46D0-98F4-2491E43F952B}"/>
              </a:ext>
            </a:extLst>
          </p:cNvPr>
          <p:cNvSpPr txBox="1"/>
          <p:nvPr/>
        </p:nvSpPr>
        <p:spPr>
          <a:xfrm>
            <a:off x="4042740" y="1026392"/>
            <a:ext cx="1450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27</a:t>
            </a:r>
          </a:p>
        </p:txBody>
      </p:sp>
      <p:sp>
        <p:nvSpPr>
          <p:cNvPr id="9" name="Rectangle 8">
            <a:extLst>
              <a:ext uri="{FF2B5EF4-FFF2-40B4-BE49-F238E27FC236}">
                <a16:creationId xmlns:a16="http://schemas.microsoft.com/office/drawing/2014/main" id="{89D11267-3C24-44D3-AC50-8A51FC76A66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78975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4C108B41-5B75-471B-8070-8CE79E533EA9}"/>
              </a:ext>
            </a:extLst>
          </p:cNvPr>
          <p:cNvSpPr txBox="1"/>
          <p:nvPr/>
        </p:nvSpPr>
        <p:spPr>
          <a:xfrm>
            <a:off x="8121032" y="5521117"/>
            <a:ext cx="18652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4 5.0 0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Chris saves 50p coins.</a:t>
            </a:r>
          </a:p>
          <a:p>
            <a:r>
              <a:rPr lang="en-US" sz="3200" b="1" dirty="0"/>
              <a:t>He has saved 45 of them.</a:t>
            </a:r>
          </a:p>
          <a:p>
            <a:r>
              <a:rPr lang="en-US" sz="3200" b="1" dirty="0"/>
              <a:t>How much money has Chris saved?</a:t>
            </a:r>
          </a:p>
        </p:txBody>
      </p:sp>
      <p:sp>
        <p:nvSpPr>
          <p:cNvPr id="4" name="TextBox 3">
            <a:extLst>
              <a:ext uri="{FF2B5EF4-FFF2-40B4-BE49-F238E27FC236}">
                <a16:creationId xmlns:a16="http://schemas.microsoft.com/office/drawing/2014/main" id="{043B90AB-7B45-4C33-B14E-240717BE8ABF}"/>
              </a:ext>
            </a:extLst>
          </p:cNvPr>
          <p:cNvSpPr txBox="1"/>
          <p:nvPr/>
        </p:nvSpPr>
        <p:spPr>
          <a:xfrm>
            <a:off x="1124048" y="1619660"/>
            <a:ext cx="2460981" cy="584775"/>
          </a:xfrm>
          <a:prstGeom prst="rect">
            <a:avLst/>
          </a:prstGeom>
          <a:noFill/>
        </p:spPr>
        <p:txBody>
          <a:bodyPr wrap="square" rtlCol="0">
            <a:spAutoFit/>
          </a:bodyPr>
          <a:lstStyle/>
          <a:p>
            <a:r>
              <a:rPr lang="en-GB" sz="3200" b="1" dirty="0">
                <a:solidFill>
                  <a:srgbClr val="FF0000"/>
                </a:solidFill>
              </a:rPr>
              <a:t>1 coin = 50p</a:t>
            </a:r>
          </a:p>
        </p:txBody>
      </p:sp>
      <p:sp>
        <p:nvSpPr>
          <p:cNvPr id="5" name="TextBox 4">
            <a:extLst>
              <a:ext uri="{FF2B5EF4-FFF2-40B4-BE49-F238E27FC236}">
                <a16:creationId xmlns:a16="http://schemas.microsoft.com/office/drawing/2014/main" id="{1F18F838-8F4D-49FE-AAC8-2C2BCD258A6F}"/>
              </a:ext>
            </a:extLst>
          </p:cNvPr>
          <p:cNvSpPr txBox="1"/>
          <p:nvPr/>
        </p:nvSpPr>
        <p:spPr>
          <a:xfrm>
            <a:off x="971648" y="2480207"/>
            <a:ext cx="2460981" cy="584775"/>
          </a:xfrm>
          <a:prstGeom prst="rect">
            <a:avLst/>
          </a:prstGeom>
          <a:noFill/>
        </p:spPr>
        <p:txBody>
          <a:bodyPr wrap="square" rtlCol="0">
            <a:spAutoFit/>
          </a:bodyPr>
          <a:lstStyle/>
          <a:p>
            <a:r>
              <a:rPr lang="en-GB" sz="3200" b="1" dirty="0">
                <a:solidFill>
                  <a:srgbClr val="FF0000"/>
                </a:solidFill>
              </a:rPr>
              <a:t>2 coins = £1</a:t>
            </a:r>
          </a:p>
        </p:txBody>
      </p:sp>
      <p:sp>
        <p:nvSpPr>
          <p:cNvPr id="6" name="TextBox 5">
            <a:extLst>
              <a:ext uri="{FF2B5EF4-FFF2-40B4-BE49-F238E27FC236}">
                <a16:creationId xmlns:a16="http://schemas.microsoft.com/office/drawing/2014/main" id="{66AB3BB2-1989-488C-8CF9-24530B440D79}"/>
              </a:ext>
            </a:extLst>
          </p:cNvPr>
          <p:cNvSpPr txBox="1"/>
          <p:nvPr/>
        </p:nvSpPr>
        <p:spPr>
          <a:xfrm>
            <a:off x="761191" y="3337711"/>
            <a:ext cx="2613382" cy="584775"/>
          </a:xfrm>
          <a:prstGeom prst="rect">
            <a:avLst/>
          </a:prstGeom>
          <a:noFill/>
        </p:spPr>
        <p:txBody>
          <a:bodyPr wrap="square" rtlCol="0">
            <a:spAutoFit/>
          </a:bodyPr>
          <a:lstStyle/>
          <a:p>
            <a:r>
              <a:rPr lang="en-GB" sz="3200" b="1" dirty="0">
                <a:solidFill>
                  <a:srgbClr val="FF0000"/>
                </a:solidFill>
              </a:rPr>
              <a:t>20 coins = £10</a:t>
            </a:r>
          </a:p>
        </p:txBody>
      </p:sp>
      <p:sp>
        <p:nvSpPr>
          <p:cNvPr id="7" name="TextBox 6">
            <a:extLst>
              <a:ext uri="{FF2B5EF4-FFF2-40B4-BE49-F238E27FC236}">
                <a16:creationId xmlns:a16="http://schemas.microsoft.com/office/drawing/2014/main" id="{7AAB364D-E9B3-4423-9BE7-05AE1887CC20}"/>
              </a:ext>
            </a:extLst>
          </p:cNvPr>
          <p:cNvSpPr txBox="1"/>
          <p:nvPr/>
        </p:nvSpPr>
        <p:spPr>
          <a:xfrm>
            <a:off x="761191" y="4212774"/>
            <a:ext cx="2613382" cy="584775"/>
          </a:xfrm>
          <a:prstGeom prst="rect">
            <a:avLst/>
          </a:prstGeom>
          <a:noFill/>
        </p:spPr>
        <p:txBody>
          <a:bodyPr wrap="square" rtlCol="0">
            <a:spAutoFit/>
          </a:bodyPr>
          <a:lstStyle/>
          <a:p>
            <a:r>
              <a:rPr lang="en-GB" sz="3200" b="1" dirty="0">
                <a:solidFill>
                  <a:srgbClr val="FF0000"/>
                </a:solidFill>
              </a:rPr>
              <a:t>40 coins = £20</a:t>
            </a:r>
          </a:p>
        </p:txBody>
      </p:sp>
      <p:cxnSp>
        <p:nvCxnSpPr>
          <p:cNvPr id="8" name="Straight Arrow Connector 7">
            <a:extLst>
              <a:ext uri="{FF2B5EF4-FFF2-40B4-BE49-F238E27FC236}">
                <a16:creationId xmlns:a16="http://schemas.microsoft.com/office/drawing/2014/main" id="{D8E38136-F83F-4B5B-AF0A-964E495DE18F}"/>
              </a:ext>
            </a:extLst>
          </p:cNvPr>
          <p:cNvCxnSpPr/>
          <p:nvPr/>
        </p:nvCxnSpPr>
        <p:spPr>
          <a:xfrm>
            <a:off x="2433761" y="216541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112A2F5E-46B0-4BD7-B6FC-0EDC37C0F6AC}"/>
              </a:ext>
            </a:extLst>
          </p:cNvPr>
          <p:cNvSpPr/>
          <p:nvPr/>
        </p:nvSpPr>
        <p:spPr>
          <a:xfrm>
            <a:off x="2517635" y="207228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0F4FFAEB-2A6D-4D75-B397-FADB3D9B89A4}"/>
              </a:ext>
            </a:extLst>
          </p:cNvPr>
          <p:cNvCxnSpPr/>
          <p:nvPr/>
        </p:nvCxnSpPr>
        <p:spPr>
          <a:xfrm>
            <a:off x="2433761" y="304691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252968E3-A5FB-4834-9C6C-788751CA8B1F}"/>
              </a:ext>
            </a:extLst>
          </p:cNvPr>
          <p:cNvSpPr/>
          <p:nvPr/>
        </p:nvSpPr>
        <p:spPr>
          <a:xfrm>
            <a:off x="2517635" y="295378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x10</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C9299448-140E-4D07-8F4D-EBF554CE508C}"/>
              </a:ext>
            </a:extLst>
          </p:cNvPr>
          <p:cNvCxnSpPr/>
          <p:nvPr/>
        </p:nvCxnSpPr>
        <p:spPr>
          <a:xfrm>
            <a:off x="2433761" y="390746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7BD747C-54DE-4FF0-8552-F50C571F424E}"/>
              </a:ext>
            </a:extLst>
          </p:cNvPr>
          <p:cNvSpPr/>
          <p:nvPr/>
        </p:nvSpPr>
        <p:spPr>
          <a:xfrm>
            <a:off x="2517635" y="381433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TextBox 13">
            <a:extLst>
              <a:ext uri="{FF2B5EF4-FFF2-40B4-BE49-F238E27FC236}">
                <a16:creationId xmlns:a16="http://schemas.microsoft.com/office/drawing/2014/main" id="{91645945-8B3D-4444-886C-6382FEF9D1A4}"/>
              </a:ext>
            </a:extLst>
          </p:cNvPr>
          <p:cNvSpPr txBox="1"/>
          <p:nvPr/>
        </p:nvSpPr>
        <p:spPr>
          <a:xfrm>
            <a:off x="3979749" y="2232885"/>
            <a:ext cx="7950993" cy="584775"/>
          </a:xfrm>
          <a:prstGeom prst="rect">
            <a:avLst/>
          </a:prstGeom>
          <a:noFill/>
        </p:spPr>
        <p:txBody>
          <a:bodyPr wrap="square" rtlCol="0">
            <a:spAutoFit/>
          </a:bodyPr>
          <a:lstStyle/>
          <a:p>
            <a:r>
              <a:rPr lang="en-GB" sz="3200" b="1" dirty="0">
                <a:solidFill>
                  <a:srgbClr val="FF0000"/>
                </a:solidFill>
              </a:rPr>
              <a:t>40 coins + 2 coins + 2 coins + 1 coin = 45 coins</a:t>
            </a:r>
          </a:p>
        </p:txBody>
      </p:sp>
      <p:sp>
        <p:nvSpPr>
          <p:cNvPr id="15" name="TextBox 14">
            <a:extLst>
              <a:ext uri="{FF2B5EF4-FFF2-40B4-BE49-F238E27FC236}">
                <a16:creationId xmlns:a16="http://schemas.microsoft.com/office/drawing/2014/main" id="{9B603297-0D10-4BFD-A90A-E98B34A2E3A6}"/>
              </a:ext>
            </a:extLst>
          </p:cNvPr>
          <p:cNvSpPr txBox="1"/>
          <p:nvPr/>
        </p:nvSpPr>
        <p:spPr>
          <a:xfrm>
            <a:off x="4470400" y="2661399"/>
            <a:ext cx="5965371" cy="584775"/>
          </a:xfrm>
          <a:prstGeom prst="rect">
            <a:avLst/>
          </a:prstGeom>
          <a:noFill/>
        </p:spPr>
        <p:txBody>
          <a:bodyPr wrap="square" rtlCol="0">
            <a:spAutoFit/>
          </a:bodyPr>
          <a:lstStyle/>
          <a:p>
            <a:r>
              <a:rPr lang="en-GB" sz="3200" b="1" dirty="0">
                <a:solidFill>
                  <a:srgbClr val="FF0000"/>
                </a:solidFill>
              </a:rPr>
              <a:t>£20    +     £1     +     £1     +     50p =</a:t>
            </a:r>
          </a:p>
        </p:txBody>
      </p:sp>
      <p:sp>
        <p:nvSpPr>
          <p:cNvPr id="16" name="TextBox 15">
            <a:extLst>
              <a:ext uri="{FF2B5EF4-FFF2-40B4-BE49-F238E27FC236}">
                <a16:creationId xmlns:a16="http://schemas.microsoft.com/office/drawing/2014/main" id="{BCFB9D70-3662-4131-BC6E-2D51EC231F53}"/>
              </a:ext>
            </a:extLst>
          </p:cNvPr>
          <p:cNvSpPr txBox="1"/>
          <p:nvPr/>
        </p:nvSpPr>
        <p:spPr>
          <a:xfrm>
            <a:off x="10276057" y="2661399"/>
            <a:ext cx="1369749" cy="584775"/>
          </a:xfrm>
          <a:prstGeom prst="rect">
            <a:avLst/>
          </a:prstGeom>
          <a:noFill/>
        </p:spPr>
        <p:txBody>
          <a:bodyPr wrap="square" rtlCol="0">
            <a:spAutoFit/>
          </a:bodyPr>
          <a:lstStyle/>
          <a:p>
            <a:r>
              <a:rPr lang="en-GB" sz="3200" b="1" dirty="0">
                <a:solidFill>
                  <a:srgbClr val="FF0000"/>
                </a:solidFill>
              </a:rPr>
              <a:t>£22.50</a:t>
            </a:r>
          </a:p>
        </p:txBody>
      </p:sp>
      <p:sp>
        <p:nvSpPr>
          <p:cNvPr id="17" name="TextBox 16">
            <a:extLst>
              <a:ext uri="{FF2B5EF4-FFF2-40B4-BE49-F238E27FC236}">
                <a16:creationId xmlns:a16="http://schemas.microsoft.com/office/drawing/2014/main" id="{266ACC94-6116-46F6-8520-0C455AD274DB}"/>
              </a:ext>
            </a:extLst>
          </p:cNvPr>
          <p:cNvSpPr txBox="1"/>
          <p:nvPr/>
        </p:nvSpPr>
        <p:spPr>
          <a:xfrm>
            <a:off x="6083336" y="1034885"/>
            <a:ext cx="1369749" cy="584775"/>
          </a:xfrm>
          <a:prstGeom prst="rect">
            <a:avLst/>
          </a:prstGeom>
          <a:noFill/>
        </p:spPr>
        <p:txBody>
          <a:bodyPr wrap="square" rtlCol="0">
            <a:spAutoFit/>
          </a:bodyPr>
          <a:lstStyle/>
          <a:p>
            <a:r>
              <a:rPr lang="en-GB" sz="3200" b="1" dirty="0">
                <a:solidFill>
                  <a:srgbClr val="FF0000"/>
                </a:solidFill>
              </a:rPr>
              <a:t>£22.50</a:t>
            </a:r>
          </a:p>
        </p:txBody>
      </p:sp>
      <p:sp>
        <p:nvSpPr>
          <p:cNvPr id="18" name="TextBox 17">
            <a:extLst>
              <a:ext uri="{FF2B5EF4-FFF2-40B4-BE49-F238E27FC236}">
                <a16:creationId xmlns:a16="http://schemas.microsoft.com/office/drawing/2014/main" id="{5F7DECA1-E17F-49C8-B7FE-A81B937B5043}"/>
              </a:ext>
            </a:extLst>
          </p:cNvPr>
          <p:cNvSpPr txBox="1"/>
          <p:nvPr/>
        </p:nvSpPr>
        <p:spPr>
          <a:xfrm>
            <a:off x="5537719" y="4045166"/>
            <a:ext cx="2460981" cy="584775"/>
          </a:xfrm>
          <a:prstGeom prst="rect">
            <a:avLst/>
          </a:prstGeom>
          <a:noFill/>
        </p:spPr>
        <p:txBody>
          <a:bodyPr wrap="square" rtlCol="0">
            <a:spAutoFit/>
          </a:bodyPr>
          <a:lstStyle/>
          <a:p>
            <a:r>
              <a:rPr lang="en-GB" sz="3200" b="1" dirty="0">
                <a:solidFill>
                  <a:srgbClr val="FF0000"/>
                </a:solidFill>
              </a:rPr>
              <a:t>45 £1 coins = </a:t>
            </a:r>
          </a:p>
        </p:txBody>
      </p:sp>
      <p:sp>
        <p:nvSpPr>
          <p:cNvPr id="19" name="TextBox 18">
            <a:extLst>
              <a:ext uri="{FF2B5EF4-FFF2-40B4-BE49-F238E27FC236}">
                <a16:creationId xmlns:a16="http://schemas.microsoft.com/office/drawing/2014/main" id="{281BA995-67F4-45C9-A7D6-69EC2DDCC9F0}"/>
              </a:ext>
            </a:extLst>
          </p:cNvPr>
          <p:cNvSpPr txBox="1"/>
          <p:nvPr/>
        </p:nvSpPr>
        <p:spPr>
          <a:xfrm>
            <a:off x="7794172" y="4045166"/>
            <a:ext cx="850414" cy="584775"/>
          </a:xfrm>
          <a:prstGeom prst="rect">
            <a:avLst/>
          </a:prstGeom>
          <a:noFill/>
        </p:spPr>
        <p:txBody>
          <a:bodyPr wrap="square" rtlCol="0">
            <a:spAutoFit/>
          </a:bodyPr>
          <a:lstStyle/>
          <a:p>
            <a:r>
              <a:rPr lang="en-GB" sz="3200" b="1" dirty="0">
                <a:solidFill>
                  <a:srgbClr val="FF0000"/>
                </a:solidFill>
              </a:rPr>
              <a:t>£45</a:t>
            </a:r>
          </a:p>
        </p:txBody>
      </p:sp>
      <p:sp>
        <p:nvSpPr>
          <p:cNvPr id="20" name="TextBox 19">
            <a:extLst>
              <a:ext uri="{FF2B5EF4-FFF2-40B4-BE49-F238E27FC236}">
                <a16:creationId xmlns:a16="http://schemas.microsoft.com/office/drawing/2014/main" id="{DF4A64FB-1F7C-43F9-937B-97A1AEFEEDFC}"/>
              </a:ext>
            </a:extLst>
          </p:cNvPr>
          <p:cNvSpPr txBox="1"/>
          <p:nvPr/>
        </p:nvSpPr>
        <p:spPr>
          <a:xfrm>
            <a:off x="5324297" y="4999027"/>
            <a:ext cx="2746973" cy="584775"/>
          </a:xfrm>
          <a:prstGeom prst="rect">
            <a:avLst/>
          </a:prstGeom>
          <a:noFill/>
        </p:spPr>
        <p:txBody>
          <a:bodyPr wrap="square" rtlCol="0">
            <a:spAutoFit/>
          </a:bodyPr>
          <a:lstStyle/>
          <a:p>
            <a:r>
              <a:rPr lang="en-GB" sz="3200" b="1" dirty="0">
                <a:solidFill>
                  <a:srgbClr val="FF0000"/>
                </a:solidFill>
              </a:rPr>
              <a:t>45 50p coins = </a:t>
            </a:r>
          </a:p>
        </p:txBody>
      </p:sp>
      <p:cxnSp>
        <p:nvCxnSpPr>
          <p:cNvPr id="21" name="Straight Arrow Connector 20">
            <a:extLst>
              <a:ext uri="{FF2B5EF4-FFF2-40B4-BE49-F238E27FC236}">
                <a16:creationId xmlns:a16="http://schemas.microsoft.com/office/drawing/2014/main" id="{96E0BE3B-BF58-4A8C-B6D3-4D3B8EDF3371}"/>
              </a:ext>
            </a:extLst>
          </p:cNvPr>
          <p:cNvCxnSpPr/>
          <p:nvPr/>
        </p:nvCxnSpPr>
        <p:spPr>
          <a:xfrm>
            <a:off x="7721137" y="4629066"/>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AC56A73-BF90-49F0-B69E-C14E56D6D5F8}"/>
              </a:ext>
            </a:extLst>
          </p:cNvPr>
          <p:cNvSpPr/>
          <p:nvPr/>
        </p:nvSpPr>
        <p:spPr>
          <a:xfrm>
            <a:off x="7805011" y="4535939"/>
            <a:ext cx="546945" cy="523220"/>
          </a:xfrm>
          <a:prstGeom prst="rect">
            <a:avLst/>
          </a:prstGeom>
        </p:spPr>
        <p:txBody>
          <a:bodyPr wrap="none">
            <a:spAutoFit/>
          </a:bodyPr>
          <a:lstStyle/>
          <a:p>
            <a:r>
              <a:rPr lang="en-GB" sz="2800" b="1" dirty="0">
                <a:solidFill>
                  <a:srgbClr val="002060"/>
                </a:solidFill>
                <a:latin typeface="Calibri" panose="020F0502020204030204" pitchFamily="34" charset="0"/>
              </a:rPr>
              <a:t>÷2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23" name="TextBox 22">
            <a:extLst>
              <a:ext uri="{FF2B5EF4-FFF2-40B4-BE49-F238E27FC236}">
                <a16:creationId xmlns:a16="http://schemas.microsoft.com/office/drawing/2014/main" id="{5A6EE206-893B-4BF3-8421-C1B5E215A5FB}"/>
              </a:ext>
            </a:extLst>
          </p:cNvPr>
          <p:cNvSpPr txBox="1"/>
          <p:nvPr/>
        </p:nvSpPr>
        <p:spPr>
          <a:xfrm>
            <a:off x="7646415" y="553418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EE3F2E78-F944-4CBE-B1E6-4D944DC8FAD8}"/>
              </a:ext>
            </a:extLst>
          </p:cNvPr>
          <p:cNvSpPr txBox="1"/>
          <p:nvPr/>
        </p:nvSpPr>
        <p:spPr>
          <a:xfrm>
            <a:off x="8129367" y="50778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DEDFAF65-C115-4296-8707-5D070096A0EC}"/>
              </a:ext>
            </a:extLst>
          </p:cNvPr>
          <p:cNvSpPr txBox="1"/>
          <p:nvPr/>
        </p:nvSpPr>
        <p:spPr>
          <a:xfrm>
            <a:off x="8556812" y="506986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7" name="TextBox 26">
            <a:extLst>
              <a:ext uri="{FF2B5EF4-FFF2-40B4-BE49-F238E27FC236}">
                <a16:creationId xmlns:a16="http://schemas.microsoft.com/office/drawing/2014/main" id="{181D3EFD-41EB-4526-A38D-0AD294603520}"/>
              </a:ext>
            </a:extLst>
          </p:cNvPr>
          <p:cNvSpPr txBox="1"/>
          <p:nvPr/>
        </p:nvSpPr>
        <p:spPr>
          <a:xfrm>
            <a:off x="9009273" y="507363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8" name="TextBox 27">
            <a:extLst>
              <a:ext uri="{FF2B5EF4-FFF2-40B4-BE49-F238E27FC236}">
                <a16:creationId xmlns:a16="http://schemas.microsoft.com/office/drawing/2014/main" id="{243A8283-DE32-4934-B5EE-DD0A9558E012}"/>
              </a:ext>
            </a:extLst>
          </p:cNvPr>
          <p:cNvSpPr txBox="1"/>
          <p:nvPr/>
        </p:nvSpPr>
        <p:spPr>
          <a:xfrm>
            <a:off x="9449252" y="507689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9" name="TextBox 28">
            <a:extLst>
              <a:ext uri="{FF2B5EF4-FFF2-40B4-BE49-F238E27FC236}">
                <a16:creationId xmlns:a16="http://schemas.microsoft.com/office/drawing/2014/main" id="{4DC1EF4F-7AD9-48E1-A107-774C2D4888C5}"/>
              </a:ext>
            </a:extLst>
          </p:cNvPr>
          <p:cNvSpPr txBox="1"/>
          <p:nvPr/>
        </p:nvSpPr>
        <p:spPr>
          <a:xfrm>
            <a:off x="8869577" y="554352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30" name="Straight Connector 29">
            <a:extLst>
              <a:ext uri="{FF2B5EF4-FFF2-40B4-BE49-F238E27FC236}">
                <a16:creationId xmlns:a16="http://schemas.microsoft.com/office/drawing/2014/main" id="{9C15AC66-8E67-428A-B755-623A35C796CB}"/>
              </a:ext>
            </a:extLst>
          </p:cNvPr>
          <p:cNvCxnSpPr>
            <a:cxnSpLocks/>
          </p:cNvCxnSpPr>
          <p:nvPr/>
        </p:nvCxnSpPr>
        <p:spPr>
          <a:xfrm>
            <a:off x="8121032" y="5583737"/>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1758697-BADE-4BE4-B733-97DB3945261E}"/>
              </a:ext>
            </a:extLst>
          </p:cNvPr>
          <p:cNvCxnSpPr>
            <a:cxnSpLocks/>
          </p:cNvCxnSpPr>
          <p:nvPr/>
        </p:nvCxnSpPr>
        <p:spPr>
          <a:xfrm>
            <a:off x="8139984" y="556769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0A25DD4-08FF-4F52-AF25-8548C30FB996}"/>
              </a:ext>
            </a:extLst>
          </p:cNvPr>
          <p:cNvSpPr txBox="1"/>
          <p:nvPr/>
        </p:nvSpPr>
        <p:spPr>
          <a:xfrm>
            <a:off x="8870683" y="5080748"/>
            <a:ext cx="3149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49EAA28C-87F8-4BC8-9E86-70F1925D0DB0}"/>
              </a:ext>
            </a:extLst>
          </p:cNvPr>
          <p:cNvSpPr txBox="1"/>
          <p:nvPr/>
        </p:nvSpPr>
        <p:spPr>
          <a:xfrm>
            <a:off x="7799036" y="507689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1990890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fade">
                                      <p:cBhvr>
                                        <p:cTn id="86" dur="500"/>
                                        <p:tgtEl>
                                          <p:spTgt spid="22"/>
                                        </p:tgtEl>
                                      </p:cBhvr>
                                    </p:animEffect>
                                  </p:childTnLst>
                                </p:cTn>
                              </p:par>
                              <p:par>
                                <p:cTn id="87" presetID="10" presetClass="entr" presetSubtype="0" fill="hold" nodeType="with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fade">
                                      <p:cBhvr>
                                        <p:cTn id="94" dur="500"/>
                                        <p:tgtEl>
                                          <p:spTgt spid="3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par>
                                <p:cTn id="98" presetID="10" presetClass="entr" presetSubtype="0" fill="hold" nodeType="withEffect">
                                  <p:stCondLst>
                                    <p:cond delay="0"/>
                                  </p:stCondLst>
                                  <p:childTnLst>
                                    <p:set>
                                      <p:cBhvr>
                                        <p:cTn id="99" dur="1" fill="hold">
                                          <p:stCondLst>
                                            <p:cond delay="0"/>
                                          </p:stCondLst>
                                        </p:cTn>
                                        <p:tgtEl>
                                          <p:spTgt spid="30"/>
                                        </p:tgtEl>
                                        <p:attrNameLst>
                                          <p:attrName>style.visibility</p:attrName>
                                        </p:attrNameLst>
                                      </p:cBhvr>
                                      <p:to>
                                        <p:strVal val="visible"/>
                                      </p:to>
                                    </p:set>
                                    <p:animEffect transition="in" filter="fade">
                                      <p:cBhvr>
                                        <p:cTn id="100" dur="500"/>
                                        <p:tgtEl>
                                          <p:spTgt spid="30"/>
                                        </p:tgtEl>
                                      </p:cBhvr>
                                    </p:animEffect>
                                  </p:childTnLst>
                                </p:cTn>
                              </p:par>
                              <p:par>
                                <p:cTn id="101" presetID="10" presetClass="entr" presetSubtype="0" fill="hold" nodeType="withEffect">
                                  <p:stCondLst>
                                    <p:cond delay="0"/>
                                  </p:stCondLst>
                                  <p:childTnLst>
                                    <p:set>
                                      <p:cBhvr>
                                        <p:cTn id="102" dur="1" fill="hold">
                                          <p:stCondLst>
                                            <p:cond delay="0"/>
                                          </p:stCondLst>
                                        </p:cTn>
                                        <p:tgtEl>
                                          <p:spTgt spid="31"/>
                                        </p:tgtEl>
                                        <p:attrNameLst>
                                          <p:attrName>style.visibility</p:attrName>
                                        </p:attrNameLst>
                                      </p:cBhvr>
                                      <p:to>
                                        <p:strVal val="visible"/>
                                      </p:to>
                                    </p:set>
                                    <p:animEffect transition="in" filter="fade">
                                      <p:cBhvr>
                                        <p:cTn id="103" dur="500"/>
                                        <p:tgtEl>
                                          <p:spTgt spid="31"/>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2"/>
                                        </p:tgtEl>
                                        <p:attrNameLst>
                                          <p:attrName>style.visibility</p:attrName>
                                        </p:attrNameLst>
                                      </p:cBhvr>
                                      <p:to>
                                        <p:strVal val="visible"/>
                                      </p:to>
                                    </p:set>
                                    <p:animEffect transition="in" filter="fade">
                                      <p:cBhvr>
                                        <p:cTn id="108" dur="500"/>
                                        <p:tgtEl>
                                          <p:spTgt spid="3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fade">
                                      <p:cBhvr>
                                        <p:cTn id="113" dur="500"/>
                                        <p:tgtEl>
                                          <p:spTgt spid="2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6"/>
                                        </p:tgtEl>
                                        <p:attrNameLst>
                                          <p:attrName>style.visibility</p:attrName>
                                        </p:attrNameLst>
                                      </p:cBhvr>
                                      <p:to>
                                        <p:strVal val="visible"/>
                                      </p:to>
                                    </p:set>
                                    <p:animEffect transition="in" filter="fade">
                                      <p:cBhvr>
                                        <p:cTn id="118" dur="500"/>
                                        <p:tgtEl>
                                          <p:spTgt spid="26"/>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29"/>
                                        </p:tgtEl>
                                        <p:attrNameLst>
                                          <p:attrName>style.visibility</p:attrName>
                                        </p:attrNameLst>
                                      </p:cBhvr>
                                      <p:to>
                                        <p:strVal val="visible"/>
                                      </p:to>
                                    </p:set>
                                    <p:animEffect transition="in" filter="fade">
                                      <p:cBhvr>
                                        <p:cTn id="123" dur="500"/>
                                        <p:tgtEl>
                                          <p:spTgt spid="29"/>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7"/>
                                        </p:tgtEl>
                                        <p:attrNameLst>
                                          <p:attrName>style.visibility</p:attrName>
                                        </p:attrNameLst>
                                      </p:cBhvr>
                                      <p:to>
                                        <p:strVal val="visible"/>
                                      </p:to>
                                    </p:set>
                                    <p:animEffect transition="in" filter="fade">
                                      <p:cBhvr>
                                        <p:cTn id="128" dur="500"/>
                                        <p:tgtEl>
                                          <p:spTgt spid="27"/>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8"/>
                                        </p:tgtEl>
                                        <p:attrNameLst>
                                          <p:attrName>style.visibility</p:attrName>
                                        </p:attrNameLst>
                                      </p:cBhvr>
                                      <p:to>
                                        <p:strVal val="visible"/>
                                      </p:to>
                                    </p:set>
                                    <p:animEffect transition="in" filter="fade">
                                      <p:cBhvr>
                                        <p:cTn id="133" dur="500"/>
                                        <p:tgtEl>
                                          <p:spTgt spid="28"/>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34"/>
                                        </p:tgtEl>
                                        <p:attrNameLst>
                                          <p:attrName>style.visibility</p:attrName>
                                        </p:attrNameLst>
                                      </p:cBhvr>
                                      <p:to>
                                        <p:strVal val="visible"/>
                                      </p:to>
                                    </p:set>
                                    <p:animEffect transition="in" filter="fade">
                                      <p:cBhvr>
                                        <p:cTn id="138"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 grpId="0"/>
      <p:bldP spid="5" grpId="0"/>
      <p:bldP spid="6" grpId="0"/>
      <p:bldP spid="7" grpId="0"/>
      <p:bldP spid="9" grpId="0"/>
      <p:bldP spid="11" grpId="0"/>
      <p:bldP spid="13" grpId="0"/>
      <p:bldP spid="14" grpId="0"/>
      <p:bldP spid="15" grpId="0"/>
      <p:bldP spid="16" grpId="0"/>
      <p:bldP spid="17" grpId="0"/>
      <p:bldP spid="18" grpId="0"/>
      <p:bldP spid="19" grpId="0"/>
      <p:bldP spid="20" grpId="0"/>
      <p:bldP spid="22" grpId="0"/>
      <p:bldP spid="23" grpId="0"/>
      <p:bldP spid="24" grpId="0"/>
      <p:bldP spid="26" grpId="0"/>
      <p:bldP spid="27" grpId="0"/>
      <p:bldP spid="28" grpId="0"/>
      <p:bldP spid="29" grpId="0"/>
      <p:bldP spid="32" grpId="0"/>
      <p:bldP spid="34" grpId="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Forest School sells badges for charity.</a:t>
            </a:r>
          </a:p>
          <a:p>
            <a:r>
              <a:rPr lang="en-US" sz="3200" b="1" dirty="0"/>
              <a:t>For each badge sold, £1.20 is given to a charity.</a:t>
            </a:r>
          </a:p>
          <a:p>
            <a:r>
              <a:rPr lang="en-US" sz="3200" b="1" dirty="0"/>
              <a:t>How much does the charity get when 12 badges are sold?</a:t>
            </a:r>
          </a:p>
        </p:txBody>
      </p:sp>
      <p:sp>
        <p:nvSpPr>
          <p:cNvPr id="4" name="Rectangle 3">
            <a:extLst>
              <a:ext uri="{FF2B5EF4-FFF2-40B4-BE49-F238E27FC236}">
                <a16:creationId xmlns:a16="http://schemas.microsoft.com/office/drawing/2014/main" id="{093A1BA8-6FDB-4992-8952-D79C29F09089}"/>
              </a:ext>
            </a:extLst>
          </p:cNvPr>
          <p:cNvSpPr/>
          <p:nvPr/>
        </p:nvSpPr>
        <p:spPr>
          <a:xfrm>
            <a:off x="56122" y="2324100"/>
            <a:ext cx="11581695" cy="584775"/>
          </a:xfrm>
          <a:prstGeom prst="rect">
            <a:avLst/>
          </a:prstGeom>
        </p:spPr>
        <p:txBody>
          <a:bodyPr wrap="square">
            <a:spAutoFit/>
          </a:bodyPr>
          <a:lstStyle/>
          <a:p>
            <a:r>
              <a:rPr lang="en-US" sz="3200" b="1" dirty="0"/>
              <a:t>If the charity got £24, how many badges were sold?</a:t>
            </a:r>
          </a:p>
        </p:txBody>
      </p:sp>
      <p:sp>
        <p:nvSpPr>
          <p:cNvPr id="5" name="TextBox 4">
            <a:extLst>
              <a:ext uri="{FF2B5EF4-FFF2-40B4-BE49-F238E27FC236}">
                <a16:creationId xmlns:a16="http://schemas.microsoft.com/office/drawing/2014/main" id="{36628FF2-B0F1-4700-87EC-038290FE8C84}"/>
              </a:ext>
            </a:extLst>
          </p:cNvPr>
          <p:cNvSpPr txBox="1"/>
          <p:nvPr/>
        </p:nvSpPr>
        <p:spPr>
          <a:xfrm>
            <a:off x="877250" y="1619660"/>
            <a:ext cx="2498996" cy="630942"/>
          </a:xfrm>
          <a:prstGeom prst="rect">
            <a:avLst/>
          </a:prstGeom>
          <a:noFill/>
        </p:spPr>
        <p:txBody>
          <a:bodyPr wrap="square" rtlCol="0">
            <a:spAutoFit/>
          </a:bodyPr>
          <a:lstStyle/>
          <a:p>
            <a:r>
              <a:rPr lang="en-GB" sz="3500" b="1" dirty="0">
                <a:solidFill>
                  <a:srgbClr val="FF0000"/>
                </a:solidFill>
              </a:rPr>
              <a:t>£1.20 x 12 = </a:t>
            </a:r>
          </a:p>
        </p:txBody>
      </p:sp>
      <p:sp>
        <p:nvSpPr>
          <p:cNvPr id="6" name="TextBox 5">
            <a:extLst>
              <a:ext uri="{FF2B5EF4-FFF2-40B4-BE49-F238E27FC236}">
                <a16:creationId xmlns:a16="http://schemas.microsoft.com/office/drawing/2014/main" id="{BCCCC850-ACD3-4AEF-82B8-96ED83E8976A}"/>
              </a:ext>
            </a:extLst>
          </p:cNvPr>
          <p:cNvSpPr txBox="1"/>
          <p:nvPr/>
        </p:nvSpPr>
        <p:spPr>
          <a:xfrm>
            <a:off x="3210142" y="1619660"/>
            <a:ext cx="2498996" cy="630942"/>
          </a:xfrm>
          <a:prstGeom prst="rect">
            <a:avLst/>
          </a:prstGeom>
          <a:noFill/>
        </p:spPr>
        <p:txBody>
          <a:bodyPr wrap="square" rtlCol="0">
            <a:spAutoFit/>
          </a:bodyPr>
          <a:lstStyle/>
          <a:p>
            <a:r>
              <a:rPr lang="en-GB" sz="3500" b="1" dirty="0">
                <a:solidFill>
                  <a:srgbClr val="FF0000"/>
                </a:solidFill>
              </a:rPr>
              <a:t>£14.40</a:t>
            </a:r>
          </a:p>
        </p:txBody>
      </p:sp>
      <p:cxnSp>
        <p:nvCxnSpPr>
          <p:cNvPr id="7" name="Straight Connector 6">
            <a:extLst>
              <a:ext uri="{FF2B5EF4-FFF2-40B4-BE49-F238E27FC236}">
                <a16:creationId xmlns:a16="http://schemas.microsoft.com/office/drawing/2014/main" id="{5DC35D20-A22B-434D-B505-74ACF303AE9B}"/>
              </a:ext>
            </a:extLst>
          </p:cNvPr>
          <p:cNvCxnSpPr>
            <a:cxnSpLocks/>
          </p:cNvCxnSpPr>
          <p:nvPr/>
        </p:nvCxnSpPr>
        <p:spPr>
          <a:xfrm>
            <a:off x="1203991" y="2127034"/>
            <a:ext cx="56714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B57E310-6557-448D-ACA4-B964577D099B}"/>
              </a:ext>
            </a:extLst>
          </p:cNvPr>
          <p:cNvCxnSpPr>
            <a:cxnSpLocks/>
          </p:cNvCxnSpPr>
          <p:nvPr/>
        </p:nvCxnSpPr>
        <p:spPr>
          <a:xfrm>
            <a:off x="2390240" y="2127034"/>
            <a:ext cx="4888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1F3D552-25B6-4A0F-BED1-E5E60F7DB600}"/>
              </a:ext>
            </a:extLst>
          </p:cNvPr>
          <p:cNvCxnSpPr>
            <a:cxnSpLocks/>
          </p:cNvCxnSpPr>
          <p:nvPr/>
        </p:nvCxnSpPr>
        <p:spPr>
          <a:xfrm flipV="1">
            <a:off x="3539418" y="2127034"/>
            <a:ext cx="785447" cy="16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C81B11EA-7EF6-41A8-A98D-508DFD28CFBC}"/>
              </a:ext>
            </a:extLst>
          </p:cNvPr>
          <p:cNvSpPr txBox="1"/>
          <p:nvPr/>
        </p:nvSpPr>
        <p:spPr>
          <a:xfrm>
            <a:off x="877249" y="2890603"/>
            <a:ext cx="3331893" cy="630942"/>
          </a:xfrm>
          <a:prstGeom prst="rect">
            <a:avLst/>
          </a:prstGeom>
          <a:noFill/>
        </p:spPr>
        <p:txBody>
          <a:bodyPr wrap="square" rtlCol="0">
            <a:spAutoFit/>
          </a:bodyPr>
          <a:lstStyle/>
          <a:p>
            <a:r>
              <a:rPr lang="en-GB" sz="3500" b="1" dirty="0">
                <a:solidFill>
                  <a:srgbClr val="FF0000"/>
                </a:solidFill>
              </a:rPr>
              <a:t>£24.00 ÷ £1.20 = </a:t>
            </a:r>
          </a:p>
        </p:txBody>
      </p:sp>
      <p:sp>
        <p:nvSpPr>
          <p:cNvPr id="15" name="TextBox 14">
            <a:extLst>
              <a:ext uri="{FF2B5EF4-FFF2-40B4-BE49-F238E27FC236}">
                <a16:creationId xmlns:a16="http://schemas.microsoft.com/office/drawing/2014/main" id="{CF5DE692-3AA4-4CCB-A82A-D019CC7E9DD1}"/>
              </a:ext>
            </a:extLst>
          </p:cNvPr>
          <p:cNvSpPr txBox="1"/>
          <p:nvPr/>
        </p:nvSpPr>
        <p:spPr>
          <a:xfrm>
            <a:off x="1873471" y="3655673"/>
            <a:ext cx="2335671" cy="584775"/>
          </a:xfrm>
          <a:prstGeom prst="rect">
            <a:avLst/>
          </a:prstGeom>
          <a:noFill/>
        </p:spPr>
        <p:txBody>
          <a:bodyPr wrap="square" rtlCol="0">
            <a:spAutoFit/>
          </a:bodyPr>
          <a:lstStyle/>
          <a:p>
            <a:r>
              <a:rPr lang="en-GB" sz="3200" b="1" dirty="0">
                <a:solidFill>
                  <a:srgbClr val="FF0000"/>
                </a:solidFill>
              </a:rPr>
              <a:t>10 x £1.20 = </a:t>
            </a:r>
          </a:p>
        </p:txBody>
      </p:sp>
      <p:sp>
        <p:nvSpPr>
          <p:cNvPr id="16" name="TextBox 15">
            <a:extLst>
              <a:ext uri="{FF2B5EF4-FFF2-40B4-BE49-F238E27FC236}">
                <a16:creationId xmlns:a16="http://schemas.microsoft.com/office/drawing/2014/main" id="{E4D71EDA-9FBD-45AB-9307-4842268050A0}"/>
              </a:ext>
            </a:extLst>
          </p:cNvPr>
          <p:cNvSpPr txBox="1"/>
          <p:nvPr/>
        </p:nvSpPr>
        <p:spPr>
          <a:xfrm>
            <a:off x="4020813" y="3655673"/>
            <a:ext cx="1099828" cy="584775"/>
          </a:xfrm>
          <a:prstGeom prst="rect">
            <a:avLst/>
          </a:prstGeom>
          <a:noFill/>
        </p:spPr>
        <p:txBody>
          <a:bodyPr wrap="square" rtlCol="0">
            <a:spAutoFit/>
          </a:bodyPr>
          <a:lstStyle/>
          <a:p>
            <a:r>
              <a:rPr lang="en-GB" sz="3200" b="1" dirty="0">
                <a:solidFill>
                  <a:srgbClr val="FF0000"/>
                </a:solidFill>
              </a:rPr>
              <a:t>£12</a:t>
            </a:r>
          </a:p>
        </p:txBody>
      </p:sp>
      <p:cxnSp>
        <p:nvCxnSpPr>
          <p:cNvPr id="17" name="Straight Arrow Connector 16">
            <a:extLst>
              <a:ext uri="{FF2B5EF4-FFF2-40B4-BE49-F238E27FC236}">
                <a16:creationId xmlns:a16="http://schemas.microsoft.com/office/drawing/2014/main" id="{E4775E84-21C9-43DC-A96D-421498329090}"/>
              </a:ext>
            </a:extLst>
          </p:cNvPr>
          <p:cNvCxnSpPr/>
          <p:nvPr/>
        </p:nvCxnSpPr>
        <p:spPr>
          <a:xfrm>
            <a:off x="4223387" y="4314525"/>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DC5DD5DE-0D78-4177-8F67-4512FD2512A3}"/>
              </a:ext>
            </a:extLst>
          </p:cNvPr>
          <p:cNvSpPr/>
          <p:nvPr/>
        </p:nvSpPr>
        <p:spPr>
          <a:xfrm>
            <a:off x="4307261" y="4221398"/>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9" name="TextBox 18">
            <a:extLst>
              <a:ext uri="{FF2B5EF4-FFF2-40B4-BE49-F238E27FC236}">
                <a16:creationId xmlns:a16="http://schemas.microsoft.com/office/drawing/2014/main" id="{D4D9C24F-416F-400F-872E-7A7F2E1E5CD0}"/>
              </a:ext>
            </a:extLst>
          </p:cNvPr>
          <p:cNvSpPr txBox="1"/>
          <p:nvPr/>
        </p:nvSpPr>
        <p:spPr>
          <a:xfrm>
            <a:off x="4020813" y="4725568"/>
            <a:ext cx="1099828" cy="584775"/>
          </a:xfrm>
          <a:prstGeom prst="rect">
            <a:avLst/>
          </a:prstGeom>
          <a:noFill/>
        </p:spPr>
        <p:txBody>
          <a:bodyPr wrap="square" rtlCol="0">
            <a:spAutoFit/>
          </a:bodyPr>
          <a:lstStyle/>
          <a:p>
            <a:r>
              <a:rPr lang="en-GB" sz="3200" b="1" dirty="0">
                <a:solidFill>
                  <a:srgbClr val="FF0000"/>
                </a:solidFill>
              </a:rPr>
              <a:t>£24</a:t>
            </a:r>
          </a:p>
        </p:txBody>
      </p:sp>
      <p:sp>
        <p:nvSpPr>
          <p:cNvPr id="20" name="TextBox 19">
            <a:extLst>
              <a:ext uri="{FF2B5EF4-FFF2-40B4-BE49-F238E27FC236}">
                <a16:creationId xmlns:a16="http://schemas.microsoft.com/office/drawing/2014/main" id="{7DB1A1C7-ADF1-4595-BFDD-D871A2DF31AB}"/>
              </a:ext>
            </a:extLst>
          </p:cNvPr>
          <p:cNvSpPr txBox="1"/>
          <p:nvPr/>
        </p:nvSpPr>
        <p:spPr>
          <a:xfrm>
            <a:off x="1873471" y="4725567"/>
            <a:ext cx="2335671" cy="584775"/>
          </a:xfrm>
          <a:prstGeom prst="rect">
            <a:avLst/>
          </a:prstGeom>
          <a:noFill/>
        </p:spPr>
        <p:txBody>
          <a:bodyPr wrap="square" rtlCol="0">
            <a:spAutoFit/>
          </a:bodyPr>
          <a:lstStyle/>
          <a:p>
            <a:r>
              <a:rPr lang="en-GB" sz="3200" b="1" dirty="0">
                <a:solidFill>
                  <a:srgbClr val="FF0000"/>
                </a:solidFill>
              </a:rPr>
              <a:t>20 x £1.20 = </a:t>
            </a:r>
          </a:p>
        </p:txBody>
      </p:sp>
      <p:sp>
        <p:nvSpPr>
          <p:cNvPr id="21" name="TextBox 20">
            <a:extLst>
              <a:ext uri="{FF2B5EF4-FFF2-40B4-BE49-F238E27FC236}">
                <a16:creationId xmlns:a16="http://schemas.microsoft.com/office/drawing/2014/main" id="{D26A3624-8942-48A4-BCD8-CB9B55AA3853}"/>
              </a:ext>
            </a:extLst>
          </p:cNvPr>
          <p:cNvSpPr txBox="1"/>
          <p:nvPr/>
        </p:nvSpPr>
        <p:spPr>
          <a:xfrm>
            <a:off x="4043191" y="2890684"/>
            <a:ext cx="3989559" cy="630942"/>
          </a:xfrm>
          <a:prstGeom prst="rect">
            <a:avLst/>
          </a:prstGeom>
          <a:noFill/>
        </p:spPr>
        <p:txBody>
          <a:bodyPr wrap="square" rtlCol="0">
            <a:spAutoFit/>
          </a:bodyPr>
          <a:lstStyle/>
          <a:p>
            <a:r>
              <a:rPr lang="en-GB" sz="3500" b="1" dirty="0">
                <a:solidFill>
                  <a:srgbClr val="FF0000"/>
                </a:solidFill>
              </a:rPr>
              <a:t>20 badges were sold</a:t>
            </a:r>
          </a:p>
        </p:txBody>
      </p:sp>
      <p:cxnSp>
        <p:nvCxnSpPr>
          <p:cNvPr id="22" name="Straight Connector 21">
            <a:extLst>
              <a:ext uri="{FF2B5EF4-FFF2-40B4-BE49-F238E27FC236}">
                <a16:creationId xmlns:a16="http://schemas.microsoft.com/office/drawing/2014/main" id="{F6248B6F-2347-45CF-94E6-B9445EFCFE18}"/>
              </a:ext>
            </a:extLst>
          </p:cNvPr>
          <p:cNvCxnSpPr>
            <a:cxnSpLocks/>
          </p:cNvCxnSpPr>
          <p:nvPr/>
        </p:nvCxnSpPr>
        <p:spPr>
          <a:xfrm>
            <a:off x="1203991" y="3412277"/>
            <a:ext cx="4343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8E2E213-678C-44AD-AC11-37A4C5F5F679}"/>
              </a:ext>
            </a:extLst>
          </p:cNvPr>
          <p:cNvCxnSpPr>
            <a:cxnSpLocks/>
          </p:cNvCxnSpPr>
          <p:nvPr/>
        </p:nvCxnSpPr>
        <p:spPr>
          <a:xfrm>
            <a:off x="2871254" y="3412277"/>
            <a:ext cx="5672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809B367-31C2-4520-BD98-E05B604F4A28}"/>
              </a:ext>
            </a:extLst>
          </p:cNvPr>
          <p:cNvCxnSpPr>
            <a:cxnSpLocks/>
          </p:cNvCxnSpPr>
          <p:nvPr/>
        </p:nvCxnSpPr>
        <p:spPr>
          <a:xfrm>
            <a:off x="4118752" y="3412277"/>
            <a:ext cx="24421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2AAA4CB-91ED-4464-B94B-81D4C52F965F}"/>
              </a:ext>
            </a:extLst>
          </p:cNvPr>
          <p:cNvCxnSpPr>
            <a:cxnSpLocks/>
          </p:cNvCxnSpPr>
          <p:nvPr/>
        </p:nvCxnSpPr>
        <p:spPr>
          <a:xfrm flipV="1">
            <a:off x="2024063" y="3038475"/>
            <a:ext cx="166688" cy="3464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C5367BE-8ACA-4317-8D03-C5F876D0C67D}"/>
              </a:ext>
            </a:extLst>
          </p:cNvPr>
          <p:cNvCxnSpPr>
            <a:cxnSpLocks/>
          </p:cNvCxnSpPr>
          <p:nvPr/>
        </p:nvCxnSpPr>
        <p:spPr>
          <a:xfrm flipV="1">
            <a:off x="3467014" y="3032866"/>
            <a:ext cx="166688" cy="3464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4723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par>
                                <p:cTn id="49" presetID="10" presetClass="entr" presetSubtype="0"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par>
                                <p:cTn id="67" presetID="10" presetClass="entr" presetSubtype="0" fill="hold" nodeType="with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500"/>
                                        <p:tgtEl>
                                          <p:spTgt spid="23"/>
                                        </p:tgtEl>
                                      </p:cBhvr>
                                    </p:animEffect>
                                  </p:childTnLst>
                                </p:cTn>
                              </p:par>
                              <p:par>
                                <p:cTn id="70" presetID="10" presetClass="entr" presetSubtype="0" fill="hold"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par>
                                <p:cTn id="78" presetID="10" presetClass="entr" presetSubtype="0" fill="hold" nodeType="with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fade">
                                      <p:cBhvr>
                                        <p:cTn id="8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4" grpId="0"/>
      <p:bldP spid="15" grpId="0"/>
      <p:bldP spid="16" grpId="0"/>
      <p:bldP spid="18" grpId="0"/>
      <p:bldP spid="19" grpId="0"/>
      <p:bldP spid="20" grpId="0"/>
      <p:bldP spid="21" grpId="0"/>
    </p:bld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6EBD6D7-F536-4991-A54E-6CAF05F49545}"/>
              </a:ext>
            </a:extLst>
          </p:cNvPr>
          <p:cNvGrpSpPr/>
          <p:nvPr/>
        </p:nvGrpSpPr>
        <p:grpSpPr>
          <a:xfrm>
            <a:off x="0" y="-121230"/>
            <a:ext cx="12192000" cy="6858582"/>
            <a:chOff x="0" y="-19632"/>
            <a:chExt cx="12192000" cy="6858582"/>
          </a:xfrm>
        </p:grpSpPr>
        <p:cxnSp>
          <p:nvCxnSpPr>
            <p:cNvPr id="10" name="Straight Connector 9">
              <a:extLst>
                <a:ext uri="{FF2B5EF4-FFF2-40B4-BE49-F238E27FC236}">
                  <a16:creationId xmlns:a16="http://schemas.microsoft.com/office/drawing/2014/main" id="{74B0A60B-0953-455C-9B67-122A5317D0D5}"/>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8EA2FBD-4E5E-4BD9-9C75-E8B3C448AA7C}"/>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8ED1956-991C-40AA-89A2-55C3BF1B6186}"/>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B284606-D37A-4E1E-8C8F-9543823133D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261505C-6EA7-4E5B-960C-CB99EE65978D}"/>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3F58B6D-32DD-4978-898F-F50B28B8B83D}"/>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4BE5C5A-374F-4F10-B426-6C9C111EEAD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E09F495-B070-48FA-95E9-CF280C7BBC1B}"/>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AF5895B-ABD3-4363-AF9D-6A38CA16B5C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B57399D-36DA-4E51-87FF-E55CA63916BE}"/>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7EC86C3-8EC9-43CB-9977-38CC30E64B95}"/>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7D31467-CB7D-4586-A524-D2E509AD98BA}"/>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2F5B2F0-FC96-4789-A944-312FF8CF9484}"/>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08C04B0-B355-4087-BDD3-2B6C3EFB6B30}"/>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4161539-8648-490A-A368-9A6D7C11D467}"/>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844177C-0ADF-479A-A93C-7DDCD08592FF}"/>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4ED7DD7-E2F8-4C75-B15B-AEA389C8D72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6EB0F11-3A71-4595-99CA-DE822F233E9F}"/>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201D486-F44D-476F-A86B-84C2EB5EBD4E}"/>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7AAD3B0-92DF-44C6-8652-DEC608B39F48}"/>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765E743-75A5-4A90-9827-175338193392}"/>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2F17A61-ADAD-4EDF-A092-3FA4B71D72E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A38C4A2D-CB48-47BA-9EE3-85A1B450A9F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2DA4A80-499B-4A1A-BD33-7FDA86849B14}"/>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B9D19BD-B167-4A40-B024-6A48F06DE42F}"/>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8E9064F-9731-40E6-8E45-AB054CF14B9C}"/>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C366670-457A-4CAF-ACDC-896EB10D6DC8}"/>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D72AD25-E72C-4AD6-B176-CD06197F93AE}"/>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A20D39C-32BD-41A0-B263-36A823303F07}"/>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8C7AAE1-BD88-4CBE-8230-390E4C8ADD10}"/>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9C5D496-9EEF-44DD-ABCF-A200BB2A38CC}"/>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79AE0D5-6841-4966-9097-EAB08060BD76}"/>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B4E912E-166C-4C1D-B067-2630FB47D7F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BED7D13-0C48-488A-B6C1-83910AD940ED}"/>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4DB55DE-4A61-47A0-8FD3-59A11DC472BB}"/>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BAAB9B6-D004-4E67-9167-44DE9D48180F}"/>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6241E9-64A4-4EB9-A8A3-0018331C38BC}"/>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29B225D-5229-49E9-B624-46F6DA16ED97}"/>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CCDA5AA-2E40-494E-8C59-F1A5F03903F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AFD3B79-DE8D-42FB-89DE-498CAB7D240A}"/>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4E8B9FE-65DD-4F76-8A51-97EC3E9108FE}"/>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C706A70B-0F78-4F0E-ADE9-51326D125F32}"/>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8B4B179-5D71-4003-B4D1-6E241A7AC15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2554545"/>
          </a:xfrm>
          <a:prstGeom prst="rect">
            <a:avLst/>
          </a:prstGeom>
          <a:solidFill>
            <a:schemeClr val="bg1"/>
          </a:solidFill>
        </p:spPr>
        <p:txBody>
          <a:bodyPr wrap="square">
            <a:spAutoFit/>
          </a:bodyPr>
          <a:lstStyle/>
          <a:p>
            <a:r>
              <a:rPr lang="en-US" sz="3200" b="1" dirty="0"/>
              <a:t>Here are four lengths.</a:t>
            </a:r>
          </a:p>
          <a:p>
            <a:endParaRPr lang="en-US" sz="3200" b="1" dirty="0"/>
          </a:p>
          <a:p>
            <a:endParaRPr lang="en-US" sz="3200" b="1" dirty="0"/>
          </a:p>
          <a:p>
            <a:endParaRPr lang="en-US" sz="3200" b="1" dirty="0"/>
          </a:p>
          <a:p>
            <a:r>
              <a:rPr lang="en-US" sz="3200" b="1" dirty="0"/>
              <a:t>Write the lengths in order, starting with the shortest.</a:t>
            </a:r>
          </a:p>
        </p:txBody>
      </p:sp>
      <p:pic>
        <p:nvPicPr>
          <p:cNvPr id="35842" name="Picture 2">
            <a:extLst>
              <a:ext uri="{FF2B5EF4-FFF2-40B4-BE49-F238E27FC236}">
                <a16:creationId xmlns:a16="http://schemas.microsoft.com/office/drawing/2014/main" id="{70E22706-319C-43F9-B59E-C70CE0BF89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1664" y="608482"/>
            <a:ext cx="9008185" cy="80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43" name="Picture 3">
            <a:extLst>
              <a:ext uri="{FF2B5EF4-FFF2-40B4-BE49-F238E27FC236}">
                <a16:creationId xmlns:a16="http://schemas.microsoft.com/office/drawing/2014/main" id="{4C205ECF-CDE7-4E7D-817A-49EE15EB8E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3063" y="4425971"/>
            <a:ext cx="9007562" cy="1203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225A92B7-5F96-4243-A822-EE147898F593}"/>
              </a:ext>
            </a:extLst>
          </p:cNvPr>
          <p:cNvSpPr txBox="1"/>
          <p:nvPr/>
        </p:nvSpPr>
        <p:spPr>
          <a:xfrm>
            <a:off x="1187919" y="1311884"/>
            <a:ext cx="1180584" cy="523220"/>
          </a:xfrm>
          <a:prstGeom prst="rect">
            <a:avLst/>
          </a:prstGeom>
          <a:noFill/>
        </p:spPr>
        <p:txBody>
          <a:bodyPr wrap="square" rtlCol="0">
            <a:spAutoFit/>
          </a:bodyPr>
          <a:lstStyle/>
          <a:p>
            <a:r>
              <a:rPr lang="en-GB" sz="2800" b="1" dirty="0">
                <a:solidFill>
                  <a:srgbClr val="FF0000"/>
                </a:solidFill>
              </a:rPr>
              <a:t>5.5cm</a:t>
            </a:r>
          </a:p>
        </p:txBody>
      </p:sp>
      <p:sp>
        <p:nvSpPr>
          <p:cNvPr id="7" name="TextBox 6">
            <a:extLst>
              <a:ext uri="{FF2B5EF4-FFF2-40B4-BE49-F238E27FC236}">
                <a16:creationId xmlns:a16="http://schemas.microsoft.com/office/drawing/2014/main" id="{5ABDA112-7186-4431-90B9-6F618BC19077}"/>
              </a:ext>
            </a:extLst>
          </p:cNvPr>
          <p:cNvSpPr txBox="1"/>
          <p:nvPr/>
        </p:nvSpPr>
        <p:spPr>
          <a:xfrm>
            <a:off x="5973802" y="1320246"/>
            <a:ext cx="1180584" cy="523220"/>
          </a:xfrm>
          <a:prstGeom prst="rect">
            <a:avLst/>
          </a:prstGeom>
          <a:noFill/>
        </p:spPr>
        <p:txBody>
          <a:bodyPr wrap="square" rtlCol="0">
            <a:spAutoFit/>
          </a:bodyPr>
          <a:lstStyle/>
          <a:p>
            <a:r>
              <a:rPr lang="en-GB" sz="2800" b="1" dirty="0">
                <a:solidFill>
                  <a:srgbClr val="FF0000"/>
                </a:solidFill>
              </a:rPr>
              <a:t>55cm</a:t>
            </a:r>
          </a:p>
        </p:txBody>
      </p:sp>
      <p:sp>
        <p:nvSpPr>
          <p:cNvPr id="8" name="TextBox 7">
            <a:extLst>
              <a:ext uri="{FF2B5EF4-FFF2-40B4-BE49-F238E27FC236}">
                <a16:creationId xmlns:a16="http://schemas.microsoft.com/office/drawing/2014/main" id="{9F8A5576-4B50-4B43-977C-1BE42482B098}"/>
              </a:ext>
            </a:extLst>
          </p:cNvPr>
          <p:cNvSpPr txBox="1"/>
          <p:nvPr/>
        </p:nvSpPr>
        <p:spPr>
          <a:xfrm>
            <a:off x="8244802" y="1320246"/>
            <a:ext cx="1461954" cy="523220"/>
          </a:xfrm>
          <a:prstGeom prst="rect">
            <a:avLst/>
          </a:prstGeom>
          <a:noFill/>
        </p:spPr>
        <p:txBody>
          <a:bodyPr wrap="square" rtlCol="0">
            <a:spAutoFit/>
          </a:bodyPr>
          <a:lstStyle/>
          <a:p>
            <a:r>
              <a:rPr lang="en-GB" sz="2800" b="1" dirty="0">
                <a:solidFill>
                  <a:srgbClr val="FF0000"/>
                </a:solidFill>
              </a:rPr>
              <a:t>0.55cm</a:t>
            </a:r>
          </a:p>
        </p:txBody>
      </p:sp>
      <p:sp>
        <p:nvSpPr>
          <p:cNvPr id="54" name="TextBox 53">
            <a:extLst>
              <a:ext uri="{FF2B5EF4-FFF2-40B4-BE49-F238E27FC236}">
                <a16:creationId xmlns:a16="http://schemas.microsoft.com/office/drawing/2014/main" id="{1F2D4A8A-5A7E-4D02-AB69-5A8D681D868C}"/>
              </a:ext>
            </a:extLst>
          </p:cNvPr>
          <p:cNvSpPr txBox="1"/>
          <p:nvPr/>
        </p:nvSpPr>
        <p:spPr>
          <a:xfrm>
            <a:off x="447540" y="2636426"/>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5 5.</a:t>
            </a:r>
          </a:p>
        </p:txBody>
      </p:sp>
      <p:sp>
        <p:nvSpPr>
          <p:cNvPr id="55" name="TextBox 54">
            <a:extLst>
              <a:ext uri="{FF2B5EF4-FFF2-40B4-BE49-F238E27FC236}">
                <a16:creationId xmlns:a16="http://schemas.microsoft.com/office/drawing/2014/main" id="{510AD015-53B7-4496-8148-86C40BC77002}"/>
              </a:ext>
            </a:extLst>
          </p:cNvPr>
          <p:cNvSpPr txBox="1"/>
          <p:nvPr/>
        </p:nvSpPr>
        <p:spPr>
          <a:xfrm>
            <a:off x="1187919" y="3077152"/>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6" name="TextBox 55">
            <a:extLst>
              <a:ext uri="{FF2B5EF4-FFF2-40B4-BE49-F238E27FC236}">
                <a16:creationId xmlns:a16="http://schemas.microsoft.com/office/drawing/2014/main" id="{9B4D96CE-D365-4E78-A4FE-799722177AF7}"/>
              </a:ext>
            </a:extLst>
          </p:cNvPr>
          <p:cNvSpPr txBox="1"/>
          <p:nvPr/>
        </p:nvSpPr>
        <p:spPr>
          <a:xfrm>
            <a:off x="1354121" y="3092069"/>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7BFDCA27-F5D7-475A-9674-8D9AD5F7C8E7}"/>
              </a:ext>
            </a:extLst>
          </p:cNvPr>
          <p:cNvSpPr txBox="1"/>
          <p:nvPr/>
        </p:nvSpPr>
        <p:spPr>
          <a:xfrm>
            <a:off x="892150" y="3090800"/>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8" name="TextBox 57">
            <a:extLst>
              <a:ext uri="{FF2B5EF4-FFF2-40B4-BE49-F238E27FC236}">
                <a16:creationId xmlns:a16="http://schemas.microsoft.com/office/drawing/2014/main" id="{6E7D4164-7835-480C-AF2E-0CF78655B50C}"/>
              </a:ext>
            </a:extLst>
          </p:cNvPr>
          <p:cNvSpPr txBox="1"/>
          <p:nvPr/>
        </p:nvSpPr>
        <p:spPr>
          <a:xfrm>
            <a:off x="5811560" y="2664876"/>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0.5 5</a:t>
            </a:r>
          </a:p>
        </p:txBody>
      </p:sp>
      <p:sp>
        <p:nvSpPr>
          <p:cNvPr id="59" name="TextBox 58">
            <a:extLst>
              <a:ext uri="{FF2B5EF4-FFF2-40B4-BE49-F238E27FC236}">
                <a16:creationId xmlns:a16="http://schemas.microsoft.com/office/drawing/2014/main" id="{BD039E06-ABF1-4C0F-9960-F4D1A67032B4}"/>
              </a:ext>
            </a:extLst>
          </p:cNvPr>
          <p:cNvSpPr txBox="1"/>
          <p:nvPr/>
        </p:nvSpPr>
        <p:spPr>
          <a:xfrm>
            <a:off x="6111077" y="3088409"/>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0" name="TextBox 59">
            <a:extLst>
              <a:ext uri="{FF2B5EF4-FFF2-40B4-BE49-F238E27FC236}">
                <a16:creationId xmlns:a16="http://schemas.microsoft.com/office/drawing/2014/main" id="{32159E7C-CFC8-4392-9399-BF628397EF6B}"/>
              </a:ext>
            </a:extLst>
          </p:cNvPr>
          <p:cNvSpPr txBox="1"/>
          <p:nvPr/>
        </p:nvSpPr>
        <p:spPr>
          <a:xfrm>
            <a:off x="4928035" y="3092260"/>
            <a:ext cx="5938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1" name="TextBox 60">
            <a:extLst>
              <a:ext uri="{FF2B5EF4-FFF2-40B4-BE49-F238E27FC236}">
                <a16:creationId xmlns:a16="http://schemas.microsoft.com/office/drawing/2014/main" id="{4CFD2DE6-AC75-43FE-A0E1-1264467FD467}"/>
              </a:ext>
            </a:extLst>
          </p:cNvPr>
          <p:cNvSpPr txBox="1"/>
          <p:nvPr/>
        </p:nvSpPr>
        <p:spPr>
          <a:xfrm>
            <a:off x="5378001" y="3096474"/>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2" name="TextBox 61">
            <a:extLst>
              <a:ext uri="{FF2B5EF4-FFF2-40B4-BE49-F238E27FC236}">
                <a16:creationId xmlns:a16="http://schemas.microsoft.com/office/drawing/2014/main" id="{C8AB792B-B7B3-4D03-890F-B1771C6802E4}"/>
              </a:ext>
            </a:extLst>
          </p:cNvPr>
          <p:cNvSpPr txBox="1"/>
          <p:nvPr/>
        </p:nvSpPr>
        <p:spPr>
          <a:xfrm>
            <a:off x="5789769" y="3096437"/>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3" name="TextBox 62">
            <a:extLst>
              <a:ext uri="{FF2B5EF4-FFF2-40B4-BE49-F238E27FC236}">
                <a16:creationId xmlns:a16="http://schemas.microsoft.com/office/drawing/2014/main" id="{AD438CE8-30DB-453E-A100-6F36F875F427}"/>
              </a:ext>
            </a:extLst>
          </p:cNvPr>
          <p:cNvSpPr txBox="1"/>
          <p:nvPr/>
        </p:nvSpPr>
        <p:spPr>
          <a:xfrm>
            <a:off x="8490073" y="2630658"/>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5.5</a:t>
            </a:r>
          </a:p>
        </p:txBody>
      </p:sp>
      <p:sp>
        <p:nvSpPr>
          <p:cNvPr id="64" name="TextBox 63">
            <a:extLst>
              <a:ext uri="{FF2B5EF4-FFF2-40B4-BE49-F238E27FC236}">
                <a16:creationId xmlns:a16="http://schemas.microsoft.com/office/drawing/2014/main" id="{E221D2C5-B1E1-4C7F-8B27-2C0AAF311AE5}"/>
              </a:ext>
            </a:extLst>
          </p:cNvPr>
          <p:cNvSpPr txBox="1"/>
          <p:nvPr/>
        </p:nvSpPr>
        <p:spPr>
          <a:xfrm>
            <a:off x="8792593" y="3082789"/>
            <a:ext cx="2780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5" name="TextBox 64">
            <a:extLst>
              <a:ext uri="{FF2B5EF4-FFF2-40B4-BE49-F238E27FC236}">
                <a16:creationId xmlns:a16="http://schemas.microsoft.com/office/drawing/2014/main" id="{2C3C14F5-11A6-444A-B1F2-86AE257C9DD2}"/>
              </a:ext>
            </a:extLst>
          </p:cNvPr>
          <p:cNvSpPr txBox="1"/>
          <p:nvPr/>
        </p:nvSpPr>
        <p:spPr>
          <a:xfrm>
            <a:off x="9371482" y="3097960"/>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6" name="TextBox 65">
            <a:extLst>
              <a:ext uri="{FF2B5EF4-FFF2-40B4-BE49-F238E27FC236}">
                <a16:creationId xmlns:a16="http://schemas.microsoft.com/office/drawing/2014/main" id="{1A86E466-984E-4D06-99D5-16AB43D37A59}"/>
              </a:ext>
            </a:extLst>
          </p:cNvPr>
          <p:cNvSpPr txBox="1"/>
          <p:nvPr/>
        </p:nvSpPr>
        <p:spPr>
          <a:xfrm>
            <a:off x="8977426" y="3085852"/>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7" name="TextBox 66">
            <a:extLst>
              <a:ext uri="{FF2B5EF4-FFF2-40B4-BE49-F238E27FC236}">
                <a16:creationId xmlns:a16="http://schemas.microsoft.com/office/drawing/2014/main" id="{A147C001-4885-457A-A3A7-10A24F548A2D}"/>
              </a:ext>
            </a:extLst>
          </p:cNvPr>
          <p:cNvSpPr txBox="1"/>
          <p:nvPr/>
        </p:nvSpPr>
        <p:spPr>
          <a:xfrm>
            <a:off x="8473943" y="3088970"/>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9" name="TextBox 68">
            <a:extLst>
              <a:ext uri="{FF2B5EF4-FFF2-40B4-BE49-F238E27FC236}">
                <a16:creationId xmlns:a16="http://schemas.microsoft.com/office/drawing/2014/main" id="{B2A676EF-5A41-48E0-96FD-8F5C12DF6369}"/>
              </a:ext>
            </a:extLst>
          </p:cNvPr>
          <p:cNvSpPr txBox="1"/>
          <p:nvPr/>
        </p:nvSpPr>
        <p:spPr>
          <a:xfrm>
            <a:off x="1569997" y="4536535"/>
            <a:ext cx="1487657" cy="584775"/>
          </a:xfrm>
          <a:prstGeom prst="rect">
            <a:avLst/>
          </a:prstGeom>
          <a:noFill/>
        </p:spPr>
        <p:txBody>
          <a:bodyPr wrap="square" rtlCol="0">
            <a:spAutoFit/>
          </a:bodyPr>
          <a:lstStyle/>
          <a:p>
            <a:r>
              <a:rPr lang="en-GB" sz="3200" b="1" dirty="0">
                <a:solidFill>
                  <a:srgbClr val="FF0000"/>
                </a:solidFill>
              </a:rPr>
              <a:t>5.5 mm</a:t>
            </a:r>
          </a:p>
        </p:txBody>
      </p:sp>
      <p:sp>
        <p:nvSpPr>
          <p:cNvPr id="70" name="TextBox 69">
            <a:extLst>
              <a:ext uri="{FF2B5EF4-FFF2-40B4-BE49-F238E27FC236}">
                <a16:creationId xmlns:a16="http://schemas.microsoft.com/office/drawing/2014/main" id="{ADA3C137-5848-4F28-926E-891625D65D9E}"/>
              </a:ext>
            </a:extLst>
          </p:cNvPr>
          <p:cNvSpPr txBox="1"/>
          <p:nvPr/>
        </p:nvSpPr>
        <p:spPr>
          <a:xfrm>
            <a:off x="4179266" y="4536535"/>
            <a:ext cx="1487657" cy="584775"/>
          </a:xfrm>
          <a:prstGeom prst="rect">
            <a:avLst/>
          </a:prstGeom>
          <a:noFill/>
        </p:spPr>
        <p:txBody>
          <a:bodyPr wrap="square" rtlCol="0">
            <a:spAutoFit/>
          </a:bodyPr>
          <a:lstStyle/>
          <a:p>
            <a:r>
              <a:rPr lang="en-GB" sz="3200" b="1" dirty="0">
                <a:solidFill>
                  <a:srgbClr val="FF0000"/>
                </a:solidFill>
              </a:rPr>
              <a:t>5 cm</a:t>
            </a:r>
          </a:p>
        </p:txBody>
      </p:sp>
      <p:sp>
        <p:nvSpPr>
          <p:cNvPr id="71" name="TextBox 70">
            <a:extLst>
              <a:ext uri="{FF2B5EF4-FFF2-40B4-BE49-F238E27FC236}">
                <a16:creationId xmlns:a16="http://schemas.microsoft.com/office/drawing/2014/main" id="{E8FAF4A7-7230-4657-ACB8-47116B868427}"/>
              </a:ext>
            </a:extLst>
          </p:cNvPr>
          <p:cNvSpPr txBox="1"/>
          <p:nvPr/>
        </p:nvSpPr>
        <p:spPr>
          <a:xfrm>
            <a:off x="6325823" y="4537418"/>
            <a:ext cx="1487657" cy="584775"/>
          </a:xfrm>
          <a:prstGeom prst="rect">
            <a:avLst/>
          </a:prstGeom>
          <a:noFill/>
        </p:spPr>
        <p:txBody>
          <a:bodyPr wrap="square" rtlCol="0">
            <a:spAutoFit/>
          </a:bodyPr>
          <a:lstStyle/>
          <a:p>
            <a:r>
              <a:rPr lang="en-GB" sz="3200" b="1" dirty="0">
                <a:solidFill>
                  <a:srgbClr val="FF0000"/>
                </a:solidFill>
              </a:rPr>
              <a:t>55 mm</a:t>
            </a:r>
          </a:p>
        </p:txBody>
      </p:sp>
      <p:sp>
        <p:nvSpPr>
          <p:cNvPr id="72" name="TextBox 71">
            <a:extLst>
              <a:ext uri="{FF2B5EF4-FFF2-40B4-BE49-F238E27FC236}">
                <a16:creationId xmlns:a16="http://schemas.microsoft.com/office/drawing/2014/main" id="{B235EC51-F257-473B-9AF5-4EC71A59082B}"/>
              </a:ext>
            </a:extLst>
          </p:cNvPr>
          <p:cNvSpPr txBox="1"/>
          <p:nvPr/>
        </p:nvSpPr>
        <p:spPr>
          <a:xfrm>
            <a:off x="8704410" y="4538722"/>
            <a:ext cx="1487657" cy="584775"/>
          </a:xfrm>
          <a:prstGeom prst="rect">
            <a:avLst/>
          </a:prstGeom>
          <a:noFill/>
        </p:spPr>
        <p:txBody>
          <a:bodyPr wrap="square" rtlCol="0">
            <a:spAutoFit/>
          </a:bodyPr>
          <a:lstStyle/>
          <a:p>
            <a:r>
              <a:rPr lang="en-GB" sz="3200" b="1" dirty="0">
                <a:solidFill>
                  <a:srgbClr val="FF0000"/>
                </a:solidFill>
              </a:rPr>
              <a:t>0.55 m</a:t>
            </a:r>
          </a:p>
        </p:txBody>
      </p:sp>
      <p:sp>
        <p:nvSpPr>
          <p:cNvPr id="73" name="Rectangle 72">
            <a:extLst>
              <a:ext uri="{FF2B5EF4-FFF2-40B4-BE49-F238E27FC236}">
                <a16:creationId xmlns:a16="http://schemas.microsoft.com/office/drawing/2014/main" id="{E3B32813-9FC3-468A-B5E8-CFCD2FD6A10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9124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fade">
                                      <p:cBhvr>
                                        <p:cTn id="12" dur="500"/>
                                        <p:tgtEl>
                                          <p:spTgt spid="5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500"/>
                                        <p:tgtEl>
                                          <p:spTgt spid="5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fade">
                                      <p:cBhvr>
                                        <p:cTn id="27" dur="500"/>
                                        <p:tgtEl>
                                          <p:spTgt spid="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fade">
                                      <p:cBhvr>
                                        <p:cTn id="52" dur="500"/>
                                        <p:tgtEl>
                                          <p:spTgt spid="6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fade">
                                      <p:cBhvr>
                                        <p:cTn id="57" dur="500"/>
                                        <p:tgtEl>
                                          <p:spTgt spid="6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fad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3"/>
                                        </p:tgtEl>
                                        <p:attrNameLst>
                                          <p:attrName>style.visibility</p:attrName>
                                        </p:attrNameLst>
                                      </p:cBhvr>
                                      <p:to>
                                        <p:strVal val="visible"/>
                                      </p:to>
                                    </p:set>
                                    <p:animEffect transition="in" filter="fade">
                                      <p:cBhvr>
                                        <p:cTn id="67" dur="500"/>
                                        <p:tgtEl>
                                          <p:spTgt spid="6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4"/>
                                        </p:tgtEl>
                                        <p:attrNameLst>
                                          <p:attrName>style.visibility</p:attrName>
                                        </p:attrNameLst>
                                      </p:cBhvr>
                                      <p:to>
                                        <p:strVal val="visible"/>
                                      </p:to>
                                    </p:set>
                                    <p:animEffect transition="in" filter="fade">
                                      <p:cBhvr>
                                        <p:cTn id="72" dur="500"/>
                                        <p:tgtEl>
                                          <p:spTgt spid="6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5"/>
                                        </p:tgtEl>
                                        <p:attrNameLst>
                                          <p:attrName>style.visibility</p:attrName>
                                        </p:attrNameLst>
                                      </p:cBhvr>
                                      <p:to>
                                        <p:strVal val="visible"/>
                                      </p:to>
                                    </p:set>
                                    <p:animEffect transition="in" filter="fade">
                                      <p:cBhvr>
                                        <p:cTn id="77" dur="500"/>
                                        <p:tgtEl>
                                          <p:spTgt spid="65"/>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6"/>
                                        </p:tgtEl>
                                        <p:attrNameLst>
                                          <p:attrName>style.visibility</p:attrName>
                                        </p:attrNameLst>
                                      </p:cBhvr>
                                      <p:to>
                                        <p:strVal val="visible"/>
                                      </p:to>
                                    </p:set>
                                    <p:animEffect transition="in" filter="fade">
                                      <p:cBhvr>
                                        <p:cTn id="82" dur="500"/>
                                        <p:tgtEl>
                                          <p:spTgt spid="6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7"/>
                                        </p:tgtEl>
                                        <p:attrNameLst>
                                          <p:attrName>style.visibility</p:attrName>
                                        </p:attrNameLst>
                                      </p:cBhvr>
                                      <p:to>
                                        <p:strVal val="visible"/>
                                      </p:to>
                                    </p:set>
                                    <p:animEffect transition="in" filter="fade">
                                      <p:cBhvr>
                                        <p:cTn id="87" dur="500"/>
                                        <p:tgtEl>
                                          <p:spTgt spid="6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9"/>
                                        </p:tgtEl>
                                        <p:attrNameLst>
                                          <p:attrName>style.visibility</p:attrName>
                                        </p:attrNameLst>
                                      </p:cBhvr>
                                      <p:to>
                                        <p:strVal val="visible"/>
                                      </p:to>
                                    </p:set>
                                    <p:animEffect transition="in" filter="fade">
                                      <p:cBhvr>
                                        <p:cTn id="92" dur="500"/>
                                        <p:tgtEl>
                                          <p:spTgt spid="6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71"/>
                                        </p:tgtEl>
                                        <p:attrNameLst>
                                          <p:attrName>style.visibility</p:attrName>
                                        </p:attrNameLst>
                                      </p:cBhvr>
                                      <p:to>
                                        <p:strVal val="visible"/>
                                      </p:to>
                                    </p:set>
                                    <p:animEffect transition="in" filter="fade">
                                      <p:cBhvr>
                                        <p:cTn id="102" dur="500"/>
                                        <p:tgtEl>
                                          <p:spTgt spid="71"/>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72"/>
                                        </p:tgtEl>
                                        <p:attrNameLst>
                                          <p:attrName>style.visibility</p:attrName>
                                        </p:attrNameLst>
                                      </p:cBhvr>
                                      <p:to>
                                        <p:strVal val="visible"/>
                                      </p:to>
                                    </p:set>
                                    <p:animEffect transition="in" filter="fade">
                                      <p:cBhvr>
                                        <p:cTn id="10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P spid="69" grpId="0"/>
      <p:bldP spid="70" grpId="0"/>
      <p:bldP spid="71" grpId="0"/>
      <p:bldP spid="72"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0293222" cy="2062103"/>
          </a:xfrm>
          <a:prstGeom prst="rect">
            <a:avLst/>
          </a:prstGeom>
        </p:spPr>
        <p:txBody>
          <a:bodyPr wrap="square">
            <a:spAutoFit/>
          </a:bodyPr>
          <a:lstStyle/>
          <a:p>
            <a:r>
              <a:rPr lang="en-GB" sz="3200" b="1" dirty="0" err="1"/>
              <a:t>Seb</a:t>
            </a:r>
            <a:r>
              <a:rPr lang="en-GB" sz="3200" b="1" dirty="0"/>
              <a:t> goes on a sponsored walk to collect money for charity. </a:t>
            </a:r>
          </a:p>
          <a:p>
            <a:r>
              <a:rPr lang="en-GB" sz="3200" b="1" dirty="0"/>
              <a:t>His aunt promises to pay 75p for each kilometre he walks. </a:t>
            </a:r>
          </a:p>
          <a:p>
            <a:r>
              <a:rPr lang="en-GB" sz="3200" b="1" dirty="0"/>
              <a:t>She pays him £6.75 at the end of the walk. </a:t>
            </a:r>
          </a:p>
          <a:p>
            <a:r>
              <a:rPr lang="en-GB" sz="3200" b="1" dirty="0"/>
              <a:t>How many kilometres does </a:t>
            </a:r>
            <a:r>
              <a:rPr lang="en-GB" sz="3200" b="1" dirty="0" err="1"/>
              <a:t>Seb</a:t>
            </a:r>
            <a:r>
              <a:rPr lang="en-GB" sz="3200" b="1" dirty="0"/>
              <a:t> walk? </a:t>
            </a:r>
          </a:p>
        </p:txBody>
      </p:sp>
      <p:sp>
        <p:nvSpPr>
          <p:cNvPr id="4" name="TextBox 3">
            <a:extLst>
              <a:ext uri="{FF2B5EF4-FFF2-40B4-BE49-F238E27FC236}">
                <a16:creationId xmlns:a16="http://schemas.microsoft.com/office/drawing/2014/main" id="{53A7BDC2-A6DE-41EE-8E1A-596AF281B396}"/>
              </a:ext>
            </a:extLst>
          </p:cNvPr>
          <p:cNvSpPr txBox="1"/>
          <p:nvPr/>
        </p:nvSpPr>
        <p:spPr>
          <a:xfrm>
            <a:off x="939182" y="2297745"/>
            <a:ext cx="3593062" cy="584775"/>
          </a:xfrm>
          <a:prstGeom prst="rect">
            <a:avLst/>
          </a:prstGeom>
          <a:noFill/>
        </p:spPr>
        <p:txBody>
          <a:bodyPr wrap="square" rtlCol="0">
            <a:spAutoFit/>
          </a:bodyPr>
          <a:lstStyle/>
          <a:p>
            <a:r>
              <a:rPr lang="en-GB" sz="3200" b="1" dirty="0">
                <a:solidFill>
                  <a:srgbClr val="FF0000"/>
                </a:solidFill>
              </a:rPr>
              <a:t>1 kilometre = £0.75</a:t>
            </a:r>
          </a:p>
        </p:txBody>
      </p:sp>
      <p:sp>
        <p:nvSpPr>
          <p:cNvPr id="5" name="TextBox 4">
            <a:extLst>
              <a:ext uri="{FF2B5EF4-FFF2-40B4-BE49-F238E27FC236}">
                <a16:creationId xmlns:a16="http://schemas.microsoft.com/office/drawing/2014/main" id="{942E7DAD-6716-469D-B956-C23EF2B9D8ED}"/>
              </a:ext>
            </a:extLst>
          </p:cNvPr>
          <p:cNvSpPr txBox="1"/>
          <p:nvPr/>
        </p:nvSpPr>
        <p:spPr>
          <a:xfrm>
            <a:off x="780158" y="2878196"/>
            <a:ext cx="2976835" cy="584775"/>
          </a:xfrm>
          <a:prstGeom prst="rect">
            <a:avLst/>
          </a:prstGeom>
          <a:noFill/>
        </p:spPr>
        <p:txBody>
          <a:bodyPr wrap="square" rtlCol="0">
            <a:spAutoFit/>
          </a:bodyPr>
          <a:lstStyle/>
          <a:p>
            <a:r>
              <a:rPr lang="en-GB" sz="3200" b="1" dirty="0">
                <a:solidFill>
                  <a:srgbClr val="FF0000"/>
                </a:solidFill>
              </a:rPr>
              <a:t>2 kilometres =</a:t>
            </a:r>
          </a:p>
        </p:txBody>
      </p:sp>
      <p:sp>
        <p:nvSpPr>
          <p:cNvPr id="6" name="TextBox 5">
            <a:extLst>
              <a:ext uri="{FF2B5EF4-FFF2-40B4-BE49-F238E27FC236}">
                <a16:creationId xmlns:a16="http://schemas.microsoft.com/office/drawing/2014/main" id="{E828811B-7BA9-4166-8CFB-75581D297F01}"/>
              </a:ext>
            </a:extLst>
          </p:cNvPr>
          <p:cNvSpPr txBox="1"/>
          <p:nvPr/>
        </p:nvSpPr>
        <p:spPr>
          <a:xfrm>
            <a:off x="3243468" y="2878196"/>
            <a:ext cx="1345097" cy="584775"/>
          </a:xfrm>
          <a:prstGeom prst="rect">
            <a:avLst/>
          </a:prstGeom>
          <a:noFill/>
        </p:spPr>
        <p:txBody>
          <a:bodyPr wrap="square" rtlCol="0">
            <a:spAutoFit/>
          </a:bodyPr>
          <a:lstStyle/>
          <a:p>
            <a:r>
              <a:rPr lang="en-GB" sz="3200" b="1" dirty="0">
                <a:solidFill>
                  <a:srgbClr val="FF0000"/>
                </a:solidFill>
              </a:rPr>
              <a:t>£1.50</a:t>
            </a:r>
          </a:p>
        </p:txBody>
      </p:sp>
      <p:sp>
        <p:nvSpPr>
          <p:cNvPr id="7" name="TextBox 6">
            <a:extLst>
              <a:ext uri="{FF2B5EF4-FFF2-40B4-BE49-F238E27FC236}">
                <a16:creationId xmlns:a16="http://schemas.microsoft.com/office/drawing/2014/main" id="{03DCD4F3-EC34-4E66-88D8-A6BA18EF85BF}"/>
              </a:ext>
            </a:extLst>
          </p:cNvPr>
          <p:cNvSpPr txBox="1"/>
          <p:nvPr/>
        </p:nvSpPr>
        <p:spPr>
          <a:xfrm>
            <a:off x="780158" y="3458647"/>
            <a:ext cx="2976835" cy="584775"/>
          </a:xfrm>
          <a:prstGeom prst="rect">
            <a:avLst/>
          </a:prstGeom>
          <a:noFill/>
        </p:spPr>
        <p:txBody>
          <a:bodyPr wrap="square" rtlCol="0">
            <a:spAutoFit/>
          </a:bodyPr>
          <a:lstStyle/>
          <a:p>
            <a:r>
              <a:rPr lang="en-GB" sz="3200" b="1" dirty="0">
                <a:solidFill>
                  <a:srgbClr val="FF0000"/>
                </a:solidFill>
              </a:rPr>
              <a:t>4 kilometres =</a:t>
            </a:r>
          </a:p>
        </p:txBody>
      </p:sp>
      <p:sp>
        <p:nvSpPr>
          <p:cNvPr id="8" name="TextBox 7">
            <a:extLst>
              <a:ext uri="{FF2B5EF4-FFF2-40B4-BE49-F238E27FC236}">
                <a16:creationId xmlns:a16="http://schemas.microsoft.com/office/drawing/2014/main" id="{F440BB92-4F32-4D00-8EA0-03274BFAF713}"/>
              </a:ext>
            </a:extLst>
          </p:cNvPr>
          <p:cNvSpPr txBox="1"/>
          <p:nvPr/>
        </p:nvSpPr>
        <p:spPr>
          <a:xfrm>
            <a:off x="3243468" y="3458647"/>
            <a:ext cx="1345097" cy="584775"/>
          </a:xfrm>
          <a:prstGeom prst="rect">
            <a:avLst/>
          </a:prstGeom>
          <a:noFill/>
        </p:spPr>
        <p:txBody>
          <a:bodyPr wrap="square" rtlCol="0">
            <a:spAutoFit/>
          </a:bodyPr>
          <a:lstStyle/>
          <a:p>
            <a:r>
              <a:rPr lang="en-GB" sz="3200" b="1" dirty="0">
                <a:solidFill>
                  <a:srgbClr val="FF0000"/>
                </a:solidFill>
              </a:rPr>
              <a:t>£3.00</a:t>
            </a:r>
          </a:p>
        </p:txBody>
      </p:sp>
      <p:sp>
        <p:nvSpPr>
          <p:cNvPr id="9" name="TextBox 8">
            <a:extLst>
              <a:ext uri="{FF2B5EF4-FFF2-40B4-BE49-F238E27FC236}">
                <a16:creationId xmlns:a16="http://schemas.microsoft.com/office/drawing/2014/main" id="{A756A092-5201-4BA2-92D3-D747A5AC760E}"/>
              </a:ext>
            </a:extLst>
          </p:cNvPr>
          <p:cNvSpPr txBox="1"/>
          <p:nvPr/>
        </p:nvSpPr>
        <p:spPr>
          <a:xfrm>
            <a:off x="780158" y="4029768"/>
            <a:ext cx="2976835" cy="584775"/>
          </a:xfrm>
          <a:prstGeom prst="rect">
            <a:avLst/>
          </a:prstGeom>
          <a:noFill/>
        </p:spPr>
        <p:txBody>
          <a:bodyPr wrap="square" rtlCol="0">
            <a:spAutoFit/>
          </a:bodyPr>
          <a:lstStyle/>
          <a:p>
            <a:r>
              <a:rPr lang="en-GB" sz="3200" b="1" dirty="0">
                <a:solidFill>
                  <a:srgbClr val="FF0000"/>
                </a:solidFill>
              </a:rPr>
              <a:t>8 kilometres =</a:t>
            </a:r>
          </a:p>
        </p:txBody>
      </p:sp>
      <p:sp>
        <p:nvSpPr>
          <p:cNvPr id="10" name="TextBox 9">
            <a:extLst>
              <a:ext uri="{FF2B5EF4-FFF2-40B4-BE49-F238E27FC236}">
                <a16:creationId xmlns:a16="http://schemas.microsoft.com/office/drawing/2014/main" id="{E450A8B7-A0CF-4D19-97D2-9CD4A9F71283}"/>
              </a:ext>
            </a:extLst>
          </p:cNvPr>
          <p:cNvSpPr txBox="1"/>
          <p:nvPr/>
        </p:nvSpPr>
        <p:spPr>
          <a:xfrm>
            <a:off x="3243468" y="4029768"/>
            <a:ext cx="1345097" cy="584775"/>
          </a:xfrm>
          <a:prstGeom prst="rect">
            <a:avLst/>
          </a:prstGeom>
          <a:noFill/>
        </p:spPr>
        <p:txBody>
          <a:bodyPr wrap="square" rtlCol="0">
            <a:spAutoFit/>
          </a:bodyPr>
          <a:lstStyle/>
          <a:p>
            <a:r>
              <a:rPr lang="en-GB" sz="3200" b="1" dirty="0">
                <a:solidFill>
                  <a:srgbClr val="FF0000"/>
                </a:solidFill>
              </a:rPr>
              <a:t>£6.00</a:t>
            </a:r>
          </a:p>
        </p:txBody>
      </p:sp>
      <p:sp>
        <p:nvSpPr>
          <p:cNvPr id="11" name="TextBox 10">
            <a:extLst>
              <a:ext uri="{FF2B5EF4-FFF2-40B4-BE49-F238E27FC236}">
                <a16:creationId xmlns:a16="http://schemas.microsoft.com/office/drawing/2014/main" id="{0BE5B23D-2AE4-4E12-9749-5B3DB616A31C}"/>
              </a:ext>
            </a:extLst>
          </p:cNvPr>
          <p:cNvSpPr txBox="1"/>
          <p:nvPr/>
        </p:nvSpPr>
        <p:spPr>
          <a:xfrm>
            <a:off x="780158" y="4619549"/>
            <a:ext cx="2976835" cy="584775"/>
          </a:xfrm>
          <a:prstGeom prst="rect">
            <a:avLst/>
          </a:prstGeom>
          <a:noFill/>
        </p:spPr>
        <p:txBody>
          <a:bodyPr wrap="square" rtlCol="0">
            <a:spAutoFit/>
          </a:bodyPr>
          <a:lstStyle/>
          <a:p>
            <a:r>
              <a:rPr lang="en-GB" sz="3200" b="1" dirty="0">
                <a:solidFill>
                  <a:srgbClr val="FF0000"/>
                </a:solidFill>
              </a:rPr>
              <a:t>9 kilometres =</a:t>
            </a:r>
          </a:p>
        </p:txBody>
      </p:sp>
      <p:sp>
        <p:nvSpPr>
          <p:cNvPr id="12" name="TextBox 11">
            <a:extLst>
              <a:ext uri="{FF2B5EF4-FFF2-40B4-BE49-F238E27FC236}">
                <a16:creationId xmlns:a16="http://schemas.microsoft.com/office/drawing/2014/main" id="{B840944A-2DA6-4FD1-9271-251C68ACEFD9}"/>
              </a:ext>
            </a:extLst>
          </p:cNvPr>
          <p:cNvSpPr txBox="1"/>
          <p:nvPr/>
        </p:nvSpPr>
        <p:spPr>
          <a:xfrm>
            <a:off x="3243468" y="4619549"/>
            <a:ext cx="1345097" cy="584775"/>
          </a:xfrm>
          <a:prstGeom prst="rect">
            <a:avLst/>
          </a:prstGeom>
          <a:noFill/>
        </p:spPr>
        <p:txBody>
          <a:bodyPr wrap="square" rtlCol="0">
            <a:spAutoFit/>
          </a:bodyPr>
          <a:lstStyle/>
          <a:p>
            <a:r>
              <a:rPr lang="en-GB" sz="3200" b="1" dirty="0">
                <a:solidFill>
                  <a:srgbClr val="FF0000"/>
                </a:solidFill>
              </a:rPr>
              <a:t>£6.75</a:t>
            </a:r>
          </a:p>
        </p:txBody>
      </p:sp>
      <p:sp>
        <p:nvSpPr>
          <p:cNvPr id="13" name="TextBox 12">
            <a:extLst>
              <a:ext uri="{FF2B5EF4-FFF2-40B4-BE49-F238E27FC236}">
                <a16:creationId xmlns:a16="http://schemas.microsoft.com/office/drawing/2014/main" id="{FED827C5-DF99-44A4-BF92-AAFE94AC71E2}"/>
              </a:ext>
            </a:extLst>
          </p:cNvPr>
          <p:cNvSpPr txBox="1"/>
          <p:nvPr/>
        </p:nvSpPr>
        <p:spPr>
          <a:xfrm>
            <a:off x="6558106" y="1527328"/>
            <a:ext cx="2976835" cy="584775"/>
          </a:xfrm>
          <a:prstGeom prst="rect">
            <a:avLst/>
          </a:prstGeom>
          <a:noFill/>
        </p:spPr>
        <p:txBody>
          <a:bodyPr wrap="square" rtlCol="0">
            <a:spAutoFit/>
          </a:bodyPr>
          <a:lstStyle/>
          <a:p>
            <a:r>
              <a:rPr lang="en-GB" sz="3200" b="1" dirty="0">
                <a:solidFill>
                  <a:srgbClr val="FF0000"/>
                </a:solidFill>
              </a:rPr>
              <a:t>9 kilometres</a:t>
            </a:r>
          </a:p>
        </p:txBody>
      </p:sp>
    </p:spTree>
    <p:extLst>
      <p:ext uri="{BB962C8B-B14F-4D97-AF65-F5344CB8AC3E}">
        <p14:creationId xmlns:p14="http://schemas.microsoft.com/office/powerpoint/2010/main" val="3375457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1824F5A-3331-4CCC-8A3E-6C51566CFF67}"/>
              </a:ext>
            </a:extLst>
          </p:cNvPr>
          <p:cNvSpPr/>
          <p:nvPr/>
        </p:nvSpPr>
        <p:spPr>
          <a:xfrm>
            <a:off x="103032" y="51516"/>
            <a:ext cx="6096000" cy="1077218"/>
          </a:xfrm>
          <a:prstGeom prst="rect">
            <a:avLst/>
          </a:prstGeom>
        </p:spPr>
        <p:txBody>
          <a:bodyPr>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this sentence.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All equilateral triangles have</a:t>
            </a:r>
          </a:p>
        </p:txBody>
      </p:sp>
      <p:sp>
        <p:nvSpPr>
          <p:cNvPr id="4" name="Rectangle 3">
            <a:extLst>
              <a:ext uri="{FF2B5EF4-FFF2-40B4-BE49-F238E27FC236}">
                <a16:creationId xmlns:a16="http://schemas.microsoft.com/office/drawing/2014/main" id="{C8036A95-01C6-47E8-BAB1-093876FBC124}"/>
              </a:ext>
            </a:extLst>
          </p:cNvPr>
          <p:cNvSpPr/>
          <p:nvPr/>
        </p:nvSpPr>
        <p:spPr>
          <a:xfrm>
            <a:off x="703908" y="1128734"/>
            <a:ext cx="5615956" cy="523220"/>
          </a:xfrm>
          <a:prstGeom prst="rect">
            <a:avLst/>
          </a:prstGeom>
        </p:spPr>
        <p:txBody>
          <a:bodyPr wrap="square">
            <a:spAutoFit/>
          </a:bodyPr>
          <a:lstStyle/>
          <a:p>
            <a:r>
              <a:rPr lang="en-GB" sz="2800" b="1" dirty="0">
                <a:solidFill>
                  <a:srgbClr val="FF0000"/>
                </a:solidFill>
                <a:latin typeface="Arial Black" panose="020B0A04020102020204" pitchFamily="34" charset="0"/>
              </a:rPr>
              <a:t>sides of the same length</a:t>
            </a:r>
          </a:p>
        </p:txBody>
      </p:sp>
      <p:sp>
        <p:nvSpPr>
          <p:cNvPr id="5" name="Rectangle 4">
            <a:extLst>
              <a:ext uri="{FF2B5EF4-FFF2-40B4-BE49-F238E27FC236}">
                <a16:creationId xmlns:a16="http://schemas.microsoft.com/office/drawing/2014/main" id="{58D34A6C-2B1B-4A01-9502-611C0A6BBBA1}"/>
              </a:ext>
            </a:extLst>
          </p:cNvPr>
          <p:cNvSpPr/>
          <p:nvPr/>
        </p:nvSpPr>
        <p:spPr>
          <a:xfrm>
            <a:off x="703908" y="1682730"/>
            <a:ext cx="5851585"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of the same size (60°)</a:t>
            </a:r>
          </a:p>
        </p:txBody>
      </p:sp>
      <p:sp>
        <p:nvSpPr>
          <p:cNvPr id="6" name="Rectangle 5">
            <a:extLst>
              <a:ext uri="{FF2B5EF4-FFF2-40B4-BE49-F238E27FC236}">
                <a16:creationId xmlns:a16="http://schemas.microsoft.com/office/drawing/2014/main" id="{47A43F1A-796B-41C4-B54C-D8799F3B3DE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2178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Class 6 count how many seeds they find under two trees.</a:t>
            </a:r>
          </a:p>
          <a:p>
            <a:r>
              <a:rPr lang="en-US" sz="3200" b="1" dirty="0"/>
              <a:t>They show the data in a graph.</a:t>
            </a:r>
          </a:p>
        </p:txBody>
      </p:sp>
      <p:pic>
        <p:nvPicPr>
          <p:cNvPr id="3" name="Picture 2">
            <a:extLst>
              <a:ext uri="{FF2B5EF4-FFF2-40B4-BE49-F238E27FC236}">
                <a16:creationId xmlns:a16="http://schemas.microsoft.com/office/drawing/2014/main" id="{83ABD460-2DA3-4C4D-BC02-093DD0EF5248}"/>
              </a:ext>
            </a:extLst>
          </p:cNvPr>
          <p:cNvPicPr>
            <a:picLocks noChangeAspect="1"/>
          </p:cNvPicPr>
          <p:nvPr/>
        </p:nvPicPr>
        <p:blipFill>
          <a:blip r:embed="rId3"/>
          <a:stretch>
            <a:fillRect/>
          </a:stretch>
        </p:blipFill>
        <p:spPr>
          <a:xfrm>
            <a:off x="216910" y="1127218"/>
            <a:ext cx="5463454" cy="5517282"/>
          </a:xfrm>
          <a:prstGeom prst="rect">
            <a:avLst/>
          </a:prstGeom>
        </p:spPr>
      </p:pic>
      <p:sp>
        <p:nvSpPr>
          <p:cNvPr id="5" name="Rectangle 4">
            <a:extLst>
              <a:ext uri="{FF2B5EF4-FFF2-40B4-BE49-F238E27FC236}">
                <a16:creationId xmlns:a16="http://schemas.microsoft.com/office/drawing/2014/main" id="{293DA4AB-D22A-45A3-A5C9-A83354371DE9}"/>
              </a:ext>
            </a:extLst>
          </p:cNvPr>
          <p:cNvSpPr/>
          <p:nvPr/>
        </p:nvSpPr>
        <p:spPr>
          <a:xfrm>
            <a:off x="5680364" y="1127218"/>
            <a:ext cx="5949502" cy="1077218"/>
          </a:xfrm>
          <a:prstGeom prst="rect">
            <a:avLst/>
          </a:prstGeom>
        </p:spPr>
        <p:txBody>
          <a:bodyPr wrap="square">
            <a:spAutoFit/>
          </a:bodyPr>
          <a:lstStyle/>
          <a:p>
            <a:r>
              <a:rPr lang="en-US" sz="3200" b="1" dirty="0"/>
              <a:t>How many seeds did they find in week 3 altogether?</a:t>
            </a:r>
          </a:p>
        </p:txBody>
      </p:sp>
      <p:sp>
        <p:nvSpPr>
          <p:cNvPr id="6" name="Rectangle 5">
            <a:extLst>
              <a:ext uri="{FF2B5EF4-FFF2-40B4-BE49-F238E27FC236}">
                <a16:creationId xmlns:a16="http://schemas.microsoft.com/office/drawing/2014/main" id="{191A9C8D-BBFF-4E24-BFDD-702B3DD09B9B}"/>
              </a:ext>
            </a:extLst>
          </p:cNvPr>
          <p:cNvSpPr/>
          <p:nvPr/>
        </p:nvSpPr>
        <p:spPr>
          <a:xfrm>
            <a:off x="5680364" y="3280136"/>
            <a:ext cx="5949502" cy="1077218"/>
          </a:xfrm>
          <a:prstGeom prst="rect">
            <a:avLst/>
          </a:prstGeom>
        </p:spPr>
        <p:txBody>
          <a:bodyPr wrap="square">
            <a:spAutoFit/>
          </a:bodyPr>
          <a:lstStyle/>
          <a:p>
            <a:r>
              <a:rPr lang="en-US" sz="3200" b="1" dirty="0"/>
              <a:t>In how many weeks did they find more than 40 chestnut seeds?</a:t>
            </a:r>
          </a:p>
        </p:txBody>
      </p:sp>
      <p:sp>
        <p:nvSpPr>
          <p:cNvPr id="7" name="Rectangle 6">
            <a:extLst>
              <a:ext uri="{FF2B5EF4-FFF2-40B4-BE49-F238E27FC236}">
                <a16:creationId xmlns:a16="http://schemas.microsoft.com/office/drawing/2014/main" id="{87E6BEF0-1499-47FE-AD0B-5707BAD734EF}"/>
              </a:ext>
            </a:extLst>
          </p:cNvPr>
          <p:cNvSpPr/>
          <p:nvPr/>
        </p:nvSpPr>
        <p:spPr>
          <a:xfrm>
            <a:off x="834585" y="5279875"/>
            <a:ext cx="654208" cy="461665"/>
          </a:xfrm>
          <a:prstGeom prst="rect">
            <a:avLst/>
          </a:prstGeom>
        </p:spPr>
        <p:txBody>
          <a:bodyPr wrap="square">
            <a:spAutoFit/>
          </a:bodyPr>
          <a:lstStyle/>
          <a:p>
            <a:r>
              <a:rPr lang="en-GB" sz="2400" dirty="0">
                <a:solidFill>
                  <a:srgbClr val="FF0000"/>
                </a:solidFill>
              </a:rPr>
              <a:t>10</a:t>
            </a:r>
          </a:p>
        </p:txBody>
      </p:sp>
      <p:sp>
        <p:nvSpPr>
          <p:cNvPr id="8" name="Rectangle 7">
            <a:extLst>
              <a:ext uri="{FF2B5EF4-FFF2-40B4-BE49-F238E27FC236}">
                <a16:creationId xmlns:a16="http://schemas.microsoft.com/office/drawing/2014/main" id="{3175AD87-CA61-4C95-BDB1-276A74F0EB55}"/>
              </a:ext>
            </a:extLst>
          </p:cNvPr>
          <p:cNvSpPr/>
          <p:nvPr/>
        </p:nvSpPr>
        <p:spPr>
          <a:xfrm>
            <a:off x="834585" y="4453329"/>
            <a:ext cx="654208" cy="461665"/>
          </a:xfrm>
          <a:prstGeom prst="rect">
            <a:avLst/>
          </a:prstGeom>
        </p:spPr>
        <p:txBody>
          <a:bodyPr wrap="square">
            <a:spAutoFit/>
          </a:bodyPr>
          <a:lstStyle/>
          <a:p>
            <a:r>
              <a:rPr lang="en-GB" sz="2400" dirty="0">
                <a:solidFill>
                  <a:srgbClr val="FF0000"/>
                </a:solidFill>
              </a:rPr>
              <a:t>30</a:t>
            </a:r>
          </a:p>
        </p:txBody>
      </p:sp>
      <p:sp>
        <p:nvSpPr>
          <p:cNvPr id="9" name="Rectangle 8">
            <a:extLst>
              <a:ext uri="{FF2B5EF4-FFF2-40B4-BE49-F238E27FC236}">
                <a16:creationId xmlns:a16="http://schemas.microsoft.com/office/drawing/2014/main" id="{2671CD49-76E9-4791-A720-37CBADE741CC}"/>
              </a:ext>
            </a:extLst>
          </p:cNvPr>
          <p:cNvSpPr/>
          <p:nvPr/>
        </p:nvSpPr>
        <p:spPr>
          <a:xfrm>
            <a:off x="834585" y="3621067"/>
            <a:ext cx="654208" cy="461665"/>
          </a:xfrm>
          <a:prstGeom prst="rect">
            <a:avLst/>
          </a:prstGeom>
        </p:spPr>
        <p:txBody>
          <a:bodyPr wrap="square">
            <a:spAutoFit/>
          </a:bodyPr>
          <a:lstStyle/>
          <a:p>
            <a:r>
              <a:rPr lang="en-GB" sz="2400" dirty="0">
                <a:solidFill>
                  <a:srgbClr val="FF0000"/>
                </a:solidFill>
              </a:rPr>
              <a:t>50</a:t>
            </a:r>
          </a:p>
        </p:txBody>
      </p:sp>
      <p:sp>
        <p:nvSpPr>
          <p:cNvPr id="10" name="Rectangle 9">
            <a:extLst>
              <a:ext uri="{FF2B5EF4-FFF2-40B4-BE49-F238E27FC236}">
                <a16:creationId xmlns:a16="http://schemas.microsoft.com/office/drawing/2014/main" id="{71607559-3B7D-4F04-8327-72FEA2E1EC82}"/>
              </a:ext>
            </a:extLst>
          </p:cNvPr>
          <p:cNvSpPr/>
          <p:nvPr/>
        </p:nvSpPr>
        <p:spPr>
          <a:xfrm>
            <a:off x="834585" y="2794521"/>
            <a:ext cx="654208" cy="461665"/>
          </a:xfrm>
          <a:prstGeom prst="rect">
            <a:avLst/>
          </a:prstGeom>
        </p:spPr>
        <p:txBody>
          <a:bodyPr wrap="square">
            <a:spAutoFit/>
          </a:bodyPr>
          <a:lstStyle/>
          <a:p>
            <a:r>
              <a:rPr lang="en-GB" sz="2400" dirty="0">
                <a:solidFill>
                  <a:srgbClr val="FF0000"/>
                </a:solidFill>
              </a:rPr>
              <a:t>70</a:t>
            </a:r>
          </a:p>
        </p:txBody>
      </p:sp>
      <p:cxnSp>
        <p:nvCxnSpPr>
          <p:cNvPr id="11" name="Straight Connector 10">
            <a:extLst>
              <a:ext uri="{FF2B5EF4-FFF2-40B4-BE49-F238E27FC236}">
                <a16:creationId xmlns:a16="http://schemas.microsoft.com/office/drawing/2014/main" id="{E9E46700-FD67-4B0F-AF87-2FA152D351D1}"/>
              </a:ext>
            </a:extLst>
          </p:cNvPr>
          <p:cNvCxnSpPr>
            <a:cxnSpLocks/>
          </p:cNvCxnSpPr>
          <p:nvPr/>
        </p:nvCxnSpPr>
        <p:spPr>
          <a:xfrm>
            <a:off x="1245996" y="3429000"/>
            <a:ext cx="177855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0ECE27C-8868-4D60-9D2E-38C65CC11C22}"/>
              </a:ext>
            </a:extLst>
          </p:cNvPr>
          <p:cNvCxnSpPr>
            <a:cxnSpLocks/>
          </p:cNvCxnSpPr>
          <p:nvPr/>
        </p:nvCxnSpPr>
        <p:spPr>
          <a:xfrm>
            <a:off x="1245996" y="4060911"/>
            <a:ext cx="177855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95FEEEB7-4494-4C71-8EA1-D0D37D829D9D}"/>
              </a:ext>
            </a:extLst>
          </p:cNvPr>
          <p:cNvSpPr/>
          <p:nvPr/>
        </p:nvSpPr>
        <p:spPr>
          <a:xfrm>
            <a:off x="5823267" y="2202918"/>
            <a:ext cx="2881118" cy="630942"/>
          </a:xfrm>
          <a:prstGeom prst="rect">
            <a:avLst/>
          </a:prstGeom>
        </p:spPr>
        <p:txBody>
          <a:bodyPr wrap="square">
            <a:spAutoFit/>
          </a:bodyPr>
          <a:lstStyle/>
          <a:p>
            <a:r>
              <a:rPr lang="en-GB" sz="3500" b="1" dirty="0">
                <a:solidFill>
                  <a:srgbClr val="FF0000"/>
                </a:solidFill>
                <a:latin typeface="Arial Black" panose="020B0A04020102020204" pitchFamily="34" charset="0"/>
              </a:rPr>
              <a:t>6 0 + 4 5 = </a:t>
            </a:r>
          </a:p>
        </p:txBody>
      </p:sp>
      <p:sp>
        <p:nvSpPr>
          <p:cNvPr id="16" name="Rectangle 15">
            <a:extLst>
              <a:ext uri="{FF2B5EF4-FFF2-40B4-BE49-F238E27FC236}">
                <a16:creationId xmlns:a16="http://schemas.microsoft.com/office/drawing/2014/main" id="{976A9CA5-F05C-4144-BA1D-9277F6117E01}"/>
              </a:ext>
            </a:extLst>
          </p:cNvPr>
          <p:cNvSpPr/>
          <p:nvPr/>
        </p:nvSpPr>
        <p:spPr>
          <a:xfrm>
            <a:off x="8616577" y="2159331"/>
            <a:ext cx="1550548" cy="630942"/>
          </a:xfrm>
          <a:prstGeom prst="rect">
            <a:avLst/>
          </a:prstGeom>
        </p:spPr>
        <p:txBody>
          <a:bodyPr wrap="square">
            <a:spAutoFit/>
          </a:bodyPr>
          <a:lstStyle/>
          <a:p>
            <a:r>
              <a:rPr lang="en-GB" sz="3500" b="1" dirty="0">
                <a:solidFill>
                  <a:srgbClr val="FF0000"/>
                </a:solidFill>
                <a:latin typeface="Arial Black" panose="020B0A04020102020204" pitchFamily="34" charset="0"/>
              </a:rPr>
              <a:t>1 0 5</a:t>
            </a:r>
          </a:p>
        </p:txBody>
      </p:sp>
      <p:cxnSp>
        <p:nvCxnSpPr>
          <p:cNvPr id="17" name="Straight Connector 16">
            <a:extLst>
              <a:ext uri="{FF2B5EF4-FFF2-40B4-BE49-F238E27FC236}">
                <a16:creationId xmlns:a16="http://schemas.microsoft.com/office/drawing/2014/main" id="{11A5ACE2-C2E4-499C-B3DF-9D6993BE9FE5}"/>
              </a:ext>
            </a:extLst>
          </p:cNvPr>
          <p:cNvCxnSpPr>
            <a:cxnSpLocks/>
          </p:cNvCxnSpPr>
          <p:nvPr/>
        </p:nvCxnSpPr>
        <p:spPr>
          <a:xfrm>
            <a:off x="1245996" y="4265510"/>
            <a:ext cx="4211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9EA585DA-5A5B-4651-BA80-FFD3CCF2D23E}"/>
              </a:ext>
            </a:extLst>
          </p:cNvPr>
          <p:cNvSpPr/>
          <p:nvPr/>
        </p:nvSpPr>
        <p:spPr>
          <a:xfrm>
            <a:off x="2933972" y="3953681"/>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9C3FABC1-8D00-40FC-9FE7-DF3E27E97831}"/>
              </a:ext>
            </a:extLst>
          </p:cNvPr>
          <p:cNvSpPr/>
          <p:nvPr/>
        </p:nvSpPr>
        <p:spPr>
          <a:xfrm>
            <a:off x="3499539" y="3332854"/>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7CD31CFA-A3DD-44E7-9EE9-AB44E48FEBF8}"/>
              </a:ext>
            </a:extLst>
          </p:cNvPr>
          <p:cNvSpPr/>
          <p:nvPr/>
        </p:nvSpPr>
        <p:spPr>
          <a:xfrm>
            <a:off x="4062033" y="2833860"/>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B3791BDC-935C-4C7B-8496-2B24D0F23EE4}"/>
              </a:ext>
            </a:extLst>
          </p:cNvPr>
          <p:cNvSpPr/>
          <p:nvPr/>
        </p:nvSpPr>
        <p:spPr>
          <a:xfrm>
            <a:off x="4620425" y="3042778"/>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27CE1C65-8DC2-4657-B539-AA4A620BA518}"/>
              </a:ext>
            </a:extLst>
          </p:cNvPr>
          <p:cNvSpPr/>
          <p:nvPr/>
        </p:nvSpPr>
        <p:spPr>
          <a:xfrm>
            <a:off x="5179895" y="3813203"/>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10DA6D56-8291-4962-AC25-8ECC316D2F65}"/>
              </a:ext>
            </a:extLst>
          </p:cNvPr>
          <p:cNvSpPr/>
          <p:nvPr/>
        </p:nvSpPr>
        <p:spPr>
          <a:xfrm>
            <a:off x="6511638" y="4373683"/>
            <a:ext cx="2707851" cy="630942"/>
          </a:xfrm>
          <a:prstGeom prst="rect">
            <a:avLst/>
          </a:prstGeom>
        </p:spPr>
        <p:txBody>
          <a:bodyPr wrap="square">
            <a:spAutoFit/>
          </a:bodyPr>
          <a:lstStyle/>
          <a:p>
            <a:r>
              <a:rPr lang="en-GB" sz="3500" b="1" dirty="0">
                <a:solidFill>
                  <a:srgbClr val="FF0000"/>
                </a:solidFill>
                <a:latin typeface="Arial Black" panose="020B0A04020102020204" pitchFamily="34" charset="0"/>
              </a:rPr>
              <a:t>5 weeks</a:t>
            </a:r>
          </a:p>
        </p:txBody>
      </p:sp>
    </p:spTree>
    <p:extLst>
      <p:ext uri="{BB962C8B-B14F-4D97-AF65-F5344CB8AC3E}">
        <p14:creationId xmlns:p14="http://schemas.microsoft.com/office/powerpoint/2010/main" val="254294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dissolve">
                                      <p:cBhvr>
                                        <p:cTn id="13" dur="500"/>
                                        <p:tgtEl>
                                          <p:spTgt spid="9"/>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dissolve">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dissolve">
                                      <p:cBhvr>
                                        <p:cTn id="36" dur="500"/>
                                        <p:tgtEl>
                                          <p:spTgt spid="1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11"/>
                                        </p:tgtEl>
                                      </p:cBhvr>
                                    </p:animEffect>
                                    <p:set>
                                      <p:cBhvr>
                                        <p:cTn id="41" dur="1" fill="hold">
                                          <p:stCondLst>
                                            <p:cond delay="499"/>
                                          </p:stCondLst>
                                        </p:cTn>
                                        <p:tgtEl>
                                          <p:spTgt spid="11"/>
                                        </p:tgtEl>
                                        <p:attrNameLst>
                                          <p:attrName>style.visibility</p:attrName>
                                        </p:attrNameLst>
                                      </p:cBhvr>
                                      <p:to>
                                        <p:strVal val="hidden"/>
                                      </p:to>
                                    </p:set>
                                  </p:childTnLst>
                                </p:cTn>
                              </p:par>
                              <p:par>
                                <p:cTn id="42" presetID="10" presetClass="exit" presetSubtype="0" fill="hold" nodeType="withEffect">
                                  <p:stCondLst>
                                    <p:cond delay="0"/>
                                  </p:stCondLst>
                                  <p:childTnLst>
                                    <p:animEffect transition="out" filter="fade">
                                      <p:cBhvr>
                                        <p:cTn id="43" dur="500"/>
                                        <p:tgtEl>
                                          <p:spTgt spid="14"/>
                                        </p:tgtEl>
                                      </p:cBhvr>
                                    </p:animEffect>
                                    <p:set>
                                      <p:cBhvr>
                                        <p:cTn id="44" dur="1" fill="hold">
                                          <p:stCondLst>
                                            <p:cond delay="499"/>
                                          </p:stCondLst>
                                        </p:cTn>
                                        <p:tgtEl>
                                          <p:spTgt spid="14"/>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fade">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grpId="0" nodeType="click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dissolve">
                                      <p:cBhvr>
                                        <p:cTn id="7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5" grpId="0"/>
      <p:bldP spid="16" grpId="0"/>
      <p:bldP spid="19" grpId="0" animBg="1"/>
      <p:bldP spid="20" grpId="0" animBg="1"/>
      <p:bldP spid="21" grpId="0" animBg="1"/>
      <p:bldP spid="22" grpId="0" animBg="1"/>
      <p:bldP spid="23" grpId="0" animBg="1"/>
      <p:bldP spid="24" grpId="0"/>
    </p:bld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4613C1C6-ED36-40AA-992B-1A07A21049FE}"/>
              </a:ext>
            </a:extLst>
          </p:cNvPr>
          <p:cNvGrpSpPr/>
          <p:nvPr/>
        </p:nvGrpSpPr>
        <p:grpSpPr>
          <a:xfrm>
            <a:off x="0" y="-121230"/>
            <a:ext cx="12192000" cy="6858582"/>
            <a:chOff x="0" y="-19632"/>
            <a:chExt cx="12192000" cy="6858582"/>
          </a:xfrm>
        </p:grpSpPr>
        <p:cxnSp>
          <p:nvCxnSpPr>
            <p:cNvPr id="8" name="Straight Connector 7">
              <a:extLst>
                <a:ext uri="{FF2B5EF4-FFF2-40B4-BE49-F238E27FC236}">
                  <a16:creationId xmlns:a16="http://schemas.microsoft.com/office/drawing/2014/main" id="{89E5BE51-E84D-4B8B-932F-72440E8C4E36}"/>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33AF5A5-6933-44BB-A89C-4024F7353279}"/>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6DB3410-2565-4BBD-A37F-910DA14B5AD6}"/>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D6A82CD-8FB2-485A-BADF-869D2B43FDD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14DCF81-0DC7-4E9C-AA31-0041953984A6}"/>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42587E6-3964-45E8-B280-3A96F17282E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76F1BCF-178D-4386-B567-BB46FF58B902}"/>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89C59BA-7573-4615-9801-FFE3EA7261B6}"/>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D3CA1C8-3940-4FB8-9DCC-FAE95D25A84F}"/>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28818D9-CE90-4A53-A02F-A3EFB605ABC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6BD90A5-3609-4C29-8B73-89EF1163BAC4}"/>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C0E2863-C9E9-4667-8825-93CB9259F418}"/>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AE79DFB-1621-432E-8261-49E5F4918285}"/>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63FB270-42BF-4DFC-A0B0-D75439D4F3C7}"/>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613E695-F9C8-48E7-AF05-371AF12C7D28}"/>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A0B9FDE-98F9-4C4C-B3DD-80628975B27B}"/>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353CA82-D2EA-4C4E-8BD6-A11842F6B3B0}"/>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D65A95D-0C00-4F8F-B02D-16DCA9C8DB61}"/>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65DEC0CA-2F41-4AEA-A0B2-2E5F6B86872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07FD350-46BD-4883-A9D1-77363D6CE3D0}"/>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AD73A8F-D766-4384-85CF-53DE282DCD48}"/>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3B0182C-9A01-4A95-83B4-34C7356BCFD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809A0AA-EE34-4075-84BC-52CF018D279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174E64A-E7CD-48E2-9567-81689F41DD28}"/>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CBE55A5-0139-4324-8A81-6EBDF695E213}"/>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4CFFCD45-463C-460A-8974-2EA6CB618C7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8AA2F69-AD26-4F84-AAB4-04951D309D70}"/>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3155D48-DB13-46E5-B91D-6F03E3A8C0A7}"/>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C964950-82AD-4078-84E1-3CC87E617714}"/>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5609E1D-AB28-467D-AC60-824AC639F13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1FA6BA1-6FBB-4645-ACA2-C4D30540D70C}"/>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3DA1A7E-300C-439E-8719-A2F8E3FB28B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C444A68-33A1-4ECA-9DA9-894359113AA1}"/>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3719E99-3C0C-4DA4-8C9D-C5D7039523D5}"/>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C224116-C143-4ABC-B870-7C6E7791338F}"/>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EBA7F18-67AB-4FBD-ACF9-76BC648FF69B}"/>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BF938D1-7012-44DA-8A90-1C9DEA0F74C7}"/>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F068714-7CD2-4F19-A88C-E70D474753A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24CE1C-0FA3-43CC-9342-B78E39EE8240}"/>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F1A7CC31-009F-4CE0-A282-850AABFB951F}"/>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AEC9F9AF-0B2A-436D-B75A-6B6727BA53EB}"/>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1181862E-4813-4983-8D5E-6E54D971A331}"/>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372CF093-8264-4D93-AB1A-37D45A46031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5C908C82-E96A-4A1F-B12A-AE4C22953589}"/>
              </a:ext>
            </a:extLst>
          </p:cNvPr>
          <p:cNvSpPr/>
          <p:nvPr/>
        </p:nvSpPr>
        <p:spPr>
          <a:xfrm>
            <a:off x="56122" y="50000"/>
            <a:ext cx="12079318" cy="2761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5486549" cy="584775"/>
          </a:xfrm>
          <a:prstGeom prst="rect">
            <a:avLst/>
          </a:prstGeom>
        </p:spPr>
        <p:txBody>
          <a:bodyPr wrap="square">
            <a:spAutoFit/>
          </a:bodyPr>
          <a:lstStyle/>
          <a:p>
            <a:r>
              <a:rPr lang="en-GB" sz="3200" b="1" dirty="0"/>
              <a:t>Here are five letters on a scale. </a:t>
            </a:r>
          </a:p>
        </p:txBody>
      </p:sp>
      <p:pic>
        <p:nvPicPr>
          <p:cNvPr id="3" name="Picture 2">
            <a:extLst>
              <a:ext uri="{FF2B5EF4-FFF2-40B4-BE49-F238E27FC236}">
                <a16:creationId xmlns:a16="http://schemas.microsoft.com/office/drawing/2014/main" id="{96768A40-DC71-4237-9DF7-F74B0F6A29CD}"/>
              </a:ext>
            </a:extLst>
          </p:cNvPr>
          <p:cNvPicPr>
            <a:picLocks noChangeAspect="1"/>
          </p:cNvPicPr>
          <p:nvPr/>
        </p:nvPicPr>
        <p:blipFill>
          <a:blip r:embed="rId3"/>
          <a:stretch>
            <a:fillRect/>
          </a:stretch>
        </p:blipFill>
        <p:spPr>
          <a:xfrm>
            <a:off x="433827" y="634775"/>
            <a:ext cx="5910702" cy="2163427"/>
          </a:xfrm>
          <a:prstGeom prst="rect">
            <a:avLst/>
          </a:prstGeom>
        </p:spPr>
      </p:pic>
      <p:sp>
        <p:nvSpPr>
          <p:cNvPr id="5" name="Rectangle 4">
            <a:extLst>
              <a:ext uri="{FF2B5EF4-FFF2-40B4-BE49-F238E27FC236}">
                <a16:creationId xmlns:a16="http://schemas.microsoft.com/office/drawing/2014/main" id="{D77304F4-BD43-48F6-9692-AF69EC8C6435}"/>
              </a:ext>
            </a:extLst>
          </p:cNvPr>
          <p:cNvSpPr/>
          <p:nvPr/>
        </p:nvSpPr>
        <p:spPr>
          <a:xfrm>
            <a:off x="6496928" y="50000"/>
            <a:ext cx="5486549" cy="1077218"/>
          </a:xfrm>
          <a:prstGeom prst="rect">
            <a:avLst/>
          </a:prstGeom>
        </p:spPr>
        <p:txBody>
          <a:bodyPr wrap="square">
            <a:spAutoFit/>
          </a:bodyPr>
          <a:lstStyle/>
          <a:p>
            <a:r>
              <a:rPr lang="en-GB" sz="3200" b="1" dirty="0"/>
              <a:t>Match each letter to one of the capacities in the list below. </a:t>
            </a:r>
          </a:p>
        </p:txBody>
      </p:sp>
      <p:pic>
        <p:nvPicPr>
          <p:cNvPr id="4" name="Picture 3">
            <a:extLst>
              <a:ext uri="{FF2B5EF4-FFF2-40B4-BE49-F238E27FC236}">
                <a16:creationId xmlns:a16="http://schemas.microsoft.com/office/drawing/2014/main" id="{485ABE3A-D965-401C-9F0A-470F61E548CA}"/>
              </a:ext>
            </a:extLst>
          </p:cNvPr>
          <p:cNvPicPr>
            <a:picLocks noChangeAspect="1"/>
          </p:cNvPicPr>
          <p:nvPr/>
        </p:nvPicPr>
        <p:blipFill>
          <a:blip r:embed="rId4"/>
          <a:stretch>
            <a:fillRect/>
          </a:stretch>
        </p:blipFill>
        <p:spPr>
          <a:xfrm>
            <a:off x="8605398" y="1127218"/>
            <a:ext cx="3152775" cy="5419725"/>
          </a:xfrm>
          <a:prstGeom prst="rect">
            <a:avLst/>
          </a:prstGeom>
        </p:spPr>
      </p:pic>
      <p:sp>
        <p:nvSpPr>
          <p:cNvPr id="52" name="TextBox 51">
            <a:extLst>
              <a:ext uri="{FF2B5EF4-FFF2-40B4-BE49-F238E27FC236}">
                <a16:creationId xmlns:a16="http://schemas.microsoft.com/office/drawing/2014/main" id="{D4D0A6B6-43CA-4963-978D-8CA7DA1A70B6}"/>
              </a:ext>
            </a:extLst>
          </p:cNvPr>
          <p:cNvSpPr txBox="1"/>
          <p:nvPr/>
        </p:nvSpPr>
        <p:spPr>
          <a:xfrm>
            <a:off x="9757313" y="1217812"/>
            <a:ext cx="962400" cy="584775"/>
          </a:xfrm>
          <a:prstGeom prst="rect">
            <a:avLst/>
          </a:prstGeom>
          <a:noFill/>
        </p:spPr>
        <p:txBody>
          <a:bodyPr wrap="square" rtlCol="0">
            <a:spAutoFit/>
          </a:bodyPr>
          <a:lstStyle/>
          <a:p>
            <a:r>
              <a:rPr lang="en-GB" sz="3200" b="1" dirty="0">
                <a:solidFill>
                  <a:srgbClr val="FF0000"/>
                </a:solidFill>
              </a:rPr>
              <a:t>1.2 l</a:t>
            </a:r>
          </a:p>
        </p:txBody>
      </p:sp>
      <p:sp>
        <p:nvSpPr>
          <p:cNvPr id="53" name="TextBox 52">
            <a:extLst>
              <a:ext uri="{FF2B5EF4-FFF2-40B4-BE49-F238E27FC236}">
                <a16:creationId xmlns:a16="http://schemas.microsoft.com/office/drawing/2014/main" id="{FC33329D-33E8-4F89-92E3-655262791301}"/>
              </a:ext>
            </a:extLst>
          </p:cNvPr>
          <p:cNvSpPr txBox="1"/>
          <p:nvPr/>
        </p:nvSpPr>
        <p:spPr>
          <a:xfrm>
            <a:off x="9219384" y="3490963"/>
            <a:ext cx="1283309" cy="584775"/>
          </a:xfrm>
          <a:prstGeom prst="rect">
            <a:avLst/>
          </a:prstGeom>
          <a:noFill/>
        </p:spPr>
        <p:txBody>
          <a:bodyPr wrap="square" rtlCol="0">
            <a:spAutoFit/>
          </a:bodyPr>
          <a:lstStyle/>
          <a:p>
            <a:r>
              <a:rPr lang="en-GB" sz="3200" b="1" dirty="0">
                <a:solidFill>
                  <a:srgbClr val="FF0000"/>
                </a:solidFill>
              </a:rPr>
              <a:t>1.25 l</a:t>
            </a:r>
          </a:p>
        </p:txBody>
      </p:sp>
      <p:sp>
        <p:nvSpPr>
          <p:cNvPr id="54" name="TextBox 53">
            <a:extLst>
              <a:ext uri="{FF2B5EF4-FFF2-40B4-BE49-F238E27FC236}">
                <a16:creationId xmlns:a16="http://schemas.microsoft.com/office/drawing/2014/main" id="{9C16C6E7-A0AE-4DC0-9609-D83DF0BDB93D}"/>
              </a:ext>
            </a:extLst>
          </p:cNvPr>
          <p:cNvSpPr txBox="1"/>
          <p:nvPr/>
        </p:nvSpPr>
        <p:spPr>
          <a:xfrm>
            <a:off x="9736577" y="4689215"/>
            <a:ext cx="1283309" cy="584775"/>
          </a:xfrm>
          <a:prstGeom prst="rect">
            <a:avLst/>
          </a:prstGeom>
          <a:noFill/>
        </p:spPr>
        <p:txBody>
          <a:bodyPr wrap="square" rtlCol="0">
            <a:spAutoFit/>
          </a:bodyPr>
          <a:lstStyle/>
          <a:p>
            <a:r>
              <a:rPr lang="en-GB" sz="3200" b="1" dirty="0">
                <a:solidFill>
                  <a:srgbClr val="FF0000"/>
                </a:solidFill>
              </a:rPr>
              <a:t>1.56 l</a:t>
            </a:r>
          </a:p>
        </p:txBody>
      </p:sp>
      <p:sp>
        <p:nvSpPr>
          <p:cNvPr id="56" name="TextBox 55">
            <a:extLst>
              <a:ext uri="{FF2B5EF4-FFF2-40B4-BE49-F238E27FC236}">
                <a16:creationId xmlns:a16="http://schemas.microsoft.com/office/drawing/2014/main" id="{16E7775B-16C0-45C3-A507-DFF1601F7A4A}"/>
              </a:ext>
            </a:extLst>
          </p:cNvPr>
          <p:cNvSpPr txBox="1"/>
          <p:nvPr/>
        </p:nvSpPr>
        <p:spPr>
          <a:xfrm>
            <a:off x="4917004" y="3102379"/>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
        <p:nvSpPr>
          <p:cNvPr id="57" name="TextBox 56">
            <a:extLst>
              <a:ext uri="{FF2B5EF4-FFF2-40B4-BE49-F238E27FC236}">
                <a16:creationId xmlns:a16="http://schemas.microsoft.com/office/drawing/2014/main" id="{D74044AA-1372-46A8-B35F-289EA1AC5FAC}"/>
              </a:ext>
            </a:extLst>
          </p:cNvPr>
          <p:cNvSpPr txBox="1"/>
          <p:nvPr/>
        </p:nvSpPr>
        <p:spPr>
          <a:xfrm>
            <a:off x="4917003" y="3546884"/>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1.7</a:t>
            </a:r>
          </a:p>
        </p:txBody>
      </p:sp>
      <p:sp>
        <p:nvSpPr>
          <p:cNvPr id="58" name="TextBox 57">
            <a:extLst>
              <a:ext uri="{FF2B5EF4-FFF2-40B4-BE49-F238E27FC236}">
                <a16:creationId xmlns:a16="http://schemas.microsoft.com/office/drawing/2014/main" id="{EC78A8E5-B8E3-4AF1-B517-F707B29D5083}"/>
              </a:ext>
            </a:extLst>
          </p:cNvPr>
          <p:cNvSpPr txBox="1"/>
          <p:nvPr/>
        </p:nvSpPr>
        <p:spPr>
          <a:xfrm>
            <a:off x="4917003" y="3989696"/>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1.2 5</a:t>
            </a:r>
          </a:p>
        </p:txBody>
      </p:sp>
      <p:sp>
        <p:nvSpPr>
          <p:cNvPr id="59" name="TextBox 58">
            <a:extLst>
              <a:ext uri="{FF2B5EF4-FFF2-40B4-BE49-F238E27FC236}">
                <a16:creationId xmlns:a16="http://schemas.microsoft.com/office/drawing/2014/main" id="{8C9202C7-97FB-42F1-8D5E-6E243ECD4FEA}"/>
              </a:ext>
            </a:extLst>
          </p:cNvPr>
          <p:cNvSpPr txBox="1"/>
          <p:nvPr/>
        </p:nvSpPr>
        <p:spPr>
          <a:xfrm>
            <a:off x="4917002" y="4434201"/>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1.5 6</a:t>
            </a:r>
          </a:p>
        </p:txBody>
      </p:sp>
      <p:sp>
        <p:nvSpPr>
          <p:cNvPr id="60" name="TextBox 59">
            <a:extLst>
              <a:ext uri="{FF2B5EF4-FFF2-40B4-BE49-F238E27FC236}">
                <a16:creationId xmlns:a16="http://schemas.microsoft.com/office/drawing/2014/main" id="{D7B60734-A4B9-48C7-BD2A-32EA89330CD7}"/>
              </a:ext>
            </a:extLst>
          </p:cNvPr>
          <p:cNvSpPr txBox="1"/>
          <p:nvPr/>
        </p:nvSpPr>
        <p:spPr>
          <a:xfrm>
            <a:off x="4917001" y="4895722"/>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1.0 7</a:t>
            </a:r>
          </a:p>
        </p:txBody>
      </p:sp>
      <p:sp>
        <p:nvSpPr>
          <p:cNvPr id="61" name="TextBox 60">
            <a:extLst>
              <a:ext uri="{FF2B5EF4-FFF2-40B4-BE49-F238E27FC236}">
                <a16:creationId xmlns:a16="http://schemas.microsoft.com/office/drawing/2014/main" id="{4690D0C4-029E-45C5-A66E-F36E69B4C25B}"/>
              </a:ext>
            </a:extLst>
          </p:cNvPr>
          <p:cNvSpPr txBox="1"/>
          <p:nvPr/>
        </p:nvSpPr>
        <p:spPr>
          <a:xfrm>
            <a:off x="5800077" y="3102057"/>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2" name="TextBox 61">
            <a:extLst>
              <a:ext uri="{FF2B5EF4-FFF2-40B4-BE49-F238E27FC236}">
                <a16:creationId xmlns:a16="http://schemas.microsoft.com/office/drawing/2014/main" id="{78ED0AC7-CE6A-4702-9399-079D8B05860E}"/>
              </a:ext>
            </a:extLst>
          </p:cNvPr>
          <p:cNvSpPr txBox="1"/>
          <p:nvPr/>
        </p:nvSpPr>
        <p:spPr>
          <a:xfrm>
            <a:off x="5797970" y="3536683"/>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4" name="TextBox 63">
            <a:extLst>
              <a:ext uri="{FF2B5EF4-FFF2-40B4-BE49-F238E27FC236}">
                <a16:creationId xmlns:a16="http://schemas.microsoft.com/office/drawing/2014/main" id="{D4C67BD8-15D4-4337-B7BC-1350D97EE4C3}"/>
              </a:ext>
            </a:extLst>
          </p:cNvPr>
          <p:cNvSpPr txBox="1"/>
          <p:nvPr/>
        </p:nvSpPr>
        <p:spPr>
          <a:xfrm>
            <a:off x="11104800" y="5794365"/>
            <a:ext cx="962400" cy="630942"/>
          </a:xfrm>
          <a:prstGeom prst="rect">
            <a:avLst/>
          </a:prstGeom>
          <a:noFill/>
        </p:spPr>
        <p:txBody>
          <a:bodyPr wrap="square" rtlCol="0">
            <a:spAutoFit/>
          </a:bodyPr>
          <a:lstStyle/>
          <a:p>
            <a:r>
              <a:rPr lang="en-GB" sz="3500" b="1" dirty="0">
                <a:solidFill>
                  <a:srgbClr val="FF0000"/>
                </a:solidFill>
              </a:rPr>
              <a:t>A</a:t>
            </a:r>
          </a:p>
        </p:txBody>
      </p:sp>
      <p:sp>
        <p:nvSpPr>
          <p:cNvPr id="65" name="TextBox 64">
            <a:extLst>
              <a:ext uri="{FF2B5EF4-FFF2-40B4-BE49-F238E27FC236}">
                <a16:creationId xmlns:a16="http://schemas.microsoft.com/office/drawing/2014/main" id="{6FA83AB0-347D-4F48-9279-CF2952B520B3}"/>
              </a:ext>
            </a:extLst>
          </p:cNvPr>
          <p:cNvSpPr txBox="1"/>
          <p:nvPr/>
        </p:nvSpPr>
        <p:spPr>
          <a:xfrm>
            <a:off x="11116410" y="1170767"/>
            <a:ext cx="962400" cy="630942"/>
          </a:xfrm>
          <a:prstGeom prst="rect">
            <a:avLst/>
          </a:prstGeom>
          <a:noFill/>
        </p:spPr>
        <p:txBody>
          <a:bodyPr wrap="square" rtlCol="0">
            <a:spAutoFit/>
          </a:bodyPr>
          <a:lstStyle/>
          <a:p>
            <a:r>
              <a:rPr lang="en-GB" sz="3500" b="1" dirty="0">
                <a:solidFill>
                  <a:srgbClr val="FF0000"/>
                </a:solidFill>
              </a:rPr>
              <a:t>B</a:t>
            </a:r>
          </a:p>
        </p:txBody>
      </p:sp>
      <p:sp>
        <p:nvSpPr>
          <p:cNvPr id="66" name="TextBox 65">
            <a:extLst>
              <a:ext uri="{FF2B5EF4-FFF2-40B4-BE49-F238E27FC236}">
                <a16:creationId xmlns:a16="http://schemas.microsoft.com/office/drawing/2014/main" id="{8FA67702-2E0A-4F38-A3CC-67B5231E446B}"/>
              </a:ext>
            </a:extLst>
          </p:cNvPr>
          <p:cNvSpPr txBox="1"/>
          <p:nvPr/>
        </p:nvSpPr>
        <p:spPr>
          <a:xfrm>
            <a:off x="11104800" y="3471651"/>
            <a:ext cx="962400" cy="630942"/>
          </a:xfrm>
          <a:prstGeom prst="rect">
            <a:avLst/>
          </a:prstGeom>
          <a:noFill/>
        </p:spPr>
        <p:txBody>
          <a:bodyPr wrap="square" rtlCol="0">
            <a:spAutoFit/>
          </a:bodyPr>
          <a:lstStyle/>
          <a:p>
            <a:r>
              <a:rPr lang="en-GB" sz="3500" b="1" dirty="0">
                <a:solidFill>
                  <a:srgbClr val="FF0000"/>
                </a:solidFill>
              </a:rPr>
              <a:t>C</a:t>
            </a:r>
          </a:p>
        </p:txBody>
      </p:sp>
      <p:sp>
        <p:nvSpPr>
          <p:cNvPr id="67" name="TextBox 66">
            <a:extLst>
              <a:ext uri="{FF2B5EF4-FFF2-40B4-BE49-F238E27FC236}">
                <a16:creationId xmlns:a16="http://schemas.microsoft.com/office/drawing/2014/main" id="{245D71DD-058F-4BC4-96C1-A004BAEDA817}"/>
              </a:ext>
            </a:extLst>
          </p:cNvPr>
          <p:cNvSpPr txBox="1"/>
          <p:nvPr/>
        </p:nvSpPr>
        <p:spPr>
          <a:xfrm>
            <a:off x="11104800" y="4623991"/>
            <a:ext cx="962400" cy="630942"/>
          </a:xfrm>
          <a:prstGeom prst="rect">
            <a:avLst/>
          </a:prstGeom>
          <a:noFill/>
        </p:spPr>
        <p:txBody>
          <a:bodyPr wrap="square" rtlCol="0">
            <a:spAutoFit/>
          </a:bodyPr>
          <a:lstStyle/>
          <a:p>
            <a:r>
              <a:rPr lang="en-GB" sz="3500" b="1" dirty="0">
                <a:solidFill>
                  <a:srgbClr val="FF0000"/>
                </a:solidFill>
              </a:rPr>
              <a:t>D</a:t>
            </a:r>
          </a:p>
        </p:txBody>
      </p:sp>
      <p:sp>
        <p:nvSpPr>
          <p:cNvPr id="68" name="TextBox 67">
            <a:extLst>
              <a:ext uri="{FF2B5EF4-FFF2-40B4-BE49-F238E27FC236}">
                <a16:creationId xmlns:a16="http://schemas.microsoft.com/office/drawing/2014/main" id="{65E54238-4B19-4774-AA25-E39822B2EEBC}"/>
              </a:ext>
            </a:extLst>
          </p:cNvPr>
          <p:cNvSpPr txBox="1"/>
          <p:nvPr/>
        </p:nvSpPr>
        <p:spPr>
          <a:xfrm>
            <a:off x="11120338" y="2340149"/>
            <a:ext cx="962400" cy="630942"/>
          </a:xfrm>
          <a:prstGeom prst="rect">
            <a:avLst/>
          </a:prstGeom>
          <a:noFill/>
        </p:spPr>
        <p:txBody>
          <a:bodyPr wrap="square" rtlCol="0">
            <a:spAutoFit/>
          </a:bodyPr>
          <a:lstStyle/>
          <a:p>
            <a:r>
              <a:rPr lang="en-GB" sz="3500" b="1" dirty="0">
                <a:solidFill>
                  <a:srgbClr val="FF0000"/>
                </a:solidFill>
              </a:rPr>
              <a:t>E</a:t>
            </a:r>
          </a:p>
        </p:txBody>
      </p:sp>
      <p:cxnSp>
        <p:nvCxnSpPr>
          <p:cNvPr id="69" name="Straight Connector 68">
            <a:extLst>
              <a:ext uri="{FF2B5EF4-FFF2-40B4-BE49-F238E27FC236}">
                <a16:creationId xmlns:a16="http://schemas.microsoft.com/office/drawing/2014/main" id="{6FD93E1C-C210-47CF-875E-AD6163A77EB4}"/>
              </a:ext>
            </a:extLst>
          </p:cNvPr>
          <p:cNvCxnSpPr>
            <a:cxnSpLocks/>
          </p:cNvCxnSpPr>
          <p:nvPr/>
        </p:nvCxnSpPr>
        <p:spPr>
          <a:xfrm>
            <a:off x="454960" y="450501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2BC04FA7-132B-4146-A53B-08812E7E1D6E}"/>
              </a:ext>
            </a:extLst>
          </p:cNvPr>
          <p:cNvCxnSpPr>
            <a:cxnSpLocks/>
          </p:cNvCxnSpPr>
          <p:nvPr/>
        </p:nvCxnSpPr>
        <p:spPr>
          <a:xfrm>
            <a:off x="1334190" y="4505019"/>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3C82646E-5EFB-4E55-9290-3FFC4CD8CD49}"/>
              </a:ext>
            </a:extLst>
          </p:cNvPr>
          <p:cNvSpPr txBox="1"/>
          <p:nvPr/>
        </p:nvSpPr>
        <p:spPr>
          <a:xfrm>
            <a:off x="417587" y="399718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2" name="TextBox 71">
            <a:extLst>
              <a:ext uri="{FF2B5EF4-FFF2-40B4-BE49-F238E27FC236}">
                <a16:creationId xmlns:a16="http://schemas.microsoft.com/office/drawing/2014/main" id="{0F286315-86F0-47B9-83AA-BFF035432DD6}"/>
              </a:ext>
            </a:extLst>
          </p:cNvPr>
          <p:cNvSpPr txBox="1"/>
          <p:nvPr/>
        </p:nvSpPr>
        <p:spPr>
          <a:xfrm>
            <a:off x="428153" y="444322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3" name="TextBox 72">
            <a:extLst>
              <a:ext uri="{FF2B5EF4-FFF2-40B4-BE49-F238E27FC236}">
                <a16:creationId xmlns:a16="http://schemas.microsoft.com/office/drawing/2014/main" id="{1735E67B-52E9-4D4D-99C4-AF6C680B2C06}"/>
              </a:ext>
            </a:extLst>
          </p:cNvPr>
          <p:cNvSpPr txBox="1"/>
          <p:nvPr/>
        </p:nvSpPr>
        <p:spPr>
          <a:xfrm>
            <a:off x="1334188" y="4443227"/>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74" name="TextBox 73">
            <a:extLst>
              <a:ext uri="{FF2B5EF4-FFF2-40B4-BE49-F238E27FC236}">
                <a16:creationId xmlns:a16="http://schemas.microsoft.com/office/drawing/2014/main" id="{1969BD42-B152-487A-B57D-E62704211878}"/>
              </a:ext>
            </a:extLst>
          </p:cNvPr>
          <p:cNvSpPr txBox="1"/>
          <p:nvPr/>
        </p:nvSpPr>
        <p:spPr>
          <a:xfrm>
            <a:off x="887147" y="418954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5" name="Arc 74">
            <a:extLst>
              <a:ext uri="{FF2B5EF4-FFF2-40B4-BE49-F238E27FC236}">
                <a16:creationId xmlns:a16="http://schemas.microsoft.com/office/drawing/2014/main" id="{FF3A551E-9796-448C-A94C-0E8AEF1604B9}"/>
              </a:ext>
            </a:extLst>
          </p:cNvPr>
          <p:cNvSpPr/>
          <p:nvPr/>
        </p:nvSpPr>
        <p:spPr>
          <a:xfrm rot="16200000">
            <a:off x="942230" y="3352677"/>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76" name="Arc 75">
            <a:extLst>
              <a:ext uri="{FF2B5EF4-FFF2-40B4-BE49-F238E27FC236}">
                <a16:creationId xmlns:a16="http://schemas.microsoft.com/office/drawing/2014/main" id="{7DB069F6-CB70-4262-A57D-1307FB2657F6}"/>
              </a:ext>
            </a:extLst>
          </p:cNvPr>
          <p:cNvSpPr/>
          <p:nvPr/>
        </p:nvSpPr>
        <p:spPr>
          <a:xfrm rot="5400000">
            <a:off x="931942" y="4279798"/>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77" name="TextBox 76">
            <a:extLst>
              <a:ext uri="{FF2B5EF4-FFF2-40B4-BE49-F238E27FC236}">
                <a16:creationId xmlns:a16="http://schemas.microsoft.com/office/drawing/2014/main" id="{8446344E-5A6B-46A3-80DA-58D0916C7388}"/>
              </a:ext>
            </a:extLst>
          </p:cNvPr>
          <p:cNvSpPr txBox="1"/>
          <p:nvPr/>
        </p:nvSpPr>
        <p:spPr>
          <a:xfrm>
            <a:off x="940151" y="493755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78" name="TextBox 77">
            <a:extLst>
              <a:ext uri="{FF2B5EF4-FFF2-40B4-BE49-F238E27FC236}">
                <a16:creationId xmlns:a16="http://schemas.microsoft.com/office/drawing/2014/main" id="{7CE35483-0D14-41C0-BA48-F4AD083F7B4C}"/>
              </a:ext>
            </a:extLst>
          </p:cNvPr>
          <p:cNvSpPr txBox="1"/>
          <p:nvPr/>
        </p:nvSpPr>
        <p:spPr>
          <a:xfrm>
            <a:off x="940150" y="364324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79" name="TextBox 78">
            <a:extLst>
              <a:ext uri="{FF2B5EF4-FFF2-40B4-BE49-F238E27FC236}">
                <a16:creationId xmlns:a16="http://schemas.microsoft.com/office/drawing/2014/main" id="{CAEE4D09-6FCB-49B8-8C24-7370A3A0DEB2}"/>
              </a:ext>
            </a:extLst>
          </p:cNvPr>
          <p:cNvSpPr txBox="1"/>
          <p:nvPr/>
        </p:nvSpPr>
        <p:spPr>
          <a:xfrm>
            <a:off x="1562146" y="3997185"/>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Tree>
    <p:extLst>
      <p:ext uri="{BB962C8B-B14F-4D97-AF65-F5344CB8AC3E}">
        <p14:creationId xmlns:p14="http://schemas.microsoft.com/office/powerpoint/2010/main" val="108441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fade">
                                      <p:cBhvr>
                                        <p:cTn id="27" dur="500"/>
                                        <p:tgtEl>
                                          <p:spTgt spid="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9"/>
                                        </p:tgtEl>
                                        <p:attrNameLst>
                                          <p:attrName>style.visibility</p:attrName>
                                        </p:attrNameLst>
                                      </p:cBhvr>
                                      <p:to>
                                        <p:strVal val="visible"/>
                                      </p:to>
                                    </p:set>
                                    <p:animEffect transition="in" filter="fade">
                                      <p:cBhvr>
                                        <p:cTn id="37" dur="500"/>
                                        <p:tgtEl>
                                          <p:spTgt spid="5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60"/>
                                        </p:tgtEl>
                                        <p:attrNameLst>
                                          <p:attrName>style.visibility</p:attrName>
                                        </p:attrNameLst>
                                      </p:cBhvr>
                                      <p:to>
                                        <p:strVal val="visible"/>
                                      </p:to>
                                    </p:set>
                                    <p:animEffect transition="in" filter="fade">
                                      <p:cBhvr>
                                        <p:cTn id="42" dur="500"/>
                                        <p:tgtEl>
                                          <p:spTgt spid="6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fade">
                                      <p:cBhvr>
                                        <p:cTn id="47" dur="500"/>
                                        <p:tgtEl>
                                          <p:spTgt spid="6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fade">
                                      <p:cBhvr>
                                        <p:cTn id="50" dur="500"/>
                                        <p:tgtEl>
                                          <p:spTgt spid="6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65"/>
                                        </p:tgtEl>
                                        <p:attrNameLst>
                                          <p:attrName>style.visibility</p:attrName>
                                        </p:attrNameLst>
                                      </p:cBhvr>
                                      <p:to>
                                        <p:strVal val="visible"/>
                                      </p:to>
                                    </p:set>
                                    <p:animEffect transition="in" filter="fade">
                                      <p:cBhvr>
                                        <p:cTn id="60" dur="500"/>
                                        <p:tgtEl>
                                          <p:spTgt spid="6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fade">
                                      <p:cBhvr>
                                        <p:cTn id="65" dur="500"/>
                                        <p:tgtEl>
                                          <p:spTgt spid="6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67"/>
                                        </p:tgtEl>
                                        <p:attrNameLst>
                                          <p:attrName>style.visibility</p:attrName>
                                        </p:attrNameLst>
                                      </p:cBhvr>
                                      <p:to>
                                        <p:strVal val="visible"/>
                                      </p:to>
                                    </p:set>
                                    <p:animEffect transition="in" filter="fade">
                                      <p:cBhvr>
                                        <p:cTn id="70" dur="500"/>
                                        <p:tgtEl>
                                          <p:spTgt spid="67"/>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68"/>
                                        </p:tgtEl>
                                        <p:attrNameLst>
                                          <p:attrName>style.visibility</p:attrName>
                                        </p:attrNameLst>
                                      </p:cBhvr>
                                      <p:to>
                                        <p:strVal val="visible"/>
                                      </p:to>
                                    </p:set>
                                    <p:animEffect transition="in" filter="fade">
                                      <p:cBhvr>
                                        <p:cTn id="75" dur="500"/>
                                        <p:tgtEl>
                                          <p:spTgt spid="68"/>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69"/>
                                        </p:tgtEl>
                                        <p:attrNameLst>
                                          <p:attrName>style.visibility</p:attrName>
                                        </p:attrNameLst>
                                      </p:cBhvr>
                                      <p:to>
                                        <p:strVal val="visible"/>
                                      </p:to>
                                    </p:set>
                                    <p:animEffect transition="in" filter="fade">
                                      <p:cBhvr>
                                        <p:cTn id="80" dur="500"/>
                                        <p:tgtEl>
                                          <p:spTgt spid="69"/>
                                        </p:tgtEl>
                                      </p:cBhvr>
                                    </p:animEffect>
                                  </p:childTnLst>
                                </p:cTn>
                              </p:par>
                              <p:par>
                                <p:cTn id="81" presetID="10" presetClass="entr" presetSubtype="0" fill="hold" nodeType="withEffect">
                                  <p:stCondLst>
                                    <p:cond delay="0"/>
                                  </p:stCondLst>
                                  <p:childTnLst>
                                    <p:set>
                                      <p:cBhvr>
                                        <p:cTn id="82" dur="1" fill="hold">
                                          <p:stCondLst>
                                            <p:cond delay="0"/>
                                          </p:stCondLst>
                                        </p:cTn>
                                        <p:tgtEl>
                                          <p:spTgt spid="70"/>
                                        </p:tgtEl>
                                        <p:attrNameLst>
                                          <p:attrName>style.visibility</p:attrName>
                                        </p:attrNameLst>
                                      </p:cBhvr>
                                      <p:to>
                                        <p:strVal val="visible"/>
                                      </p:to>
                                    </p:set>
                                    <p:animEffect transition="in" filter="fade">
                                      <p:cBhvr>
                                        <p:cTn id="83" dur="500"/>
                                        <p:tgtEl>
                                          <p:spTgt spid="7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71"/>
                                        </p:tgtEl>
                                        <p:attrNameLst>
                                          <p:attrName>style.visibility</p:attrName>
                                        </p:attrNameLst>
                                      </p:cBhvr>
                                      <p:to>
                                        <p:strVal val="visible"/>
                                      </p:to>
                                    </p:set>
                                    <p:animEffect transition="in" filter="fade">
                                      <p:cBhvr>
                                        <p:cTn id="86" dur="500"/>
                                        <p:tgtEl>
                                          <p:spTgt spid="71"/>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72"/>
                                        </p:tgtEl>
                                        <p:attrNameLst>
                                          <p:attrName>style.visibility</p:attrName>
                                        </p:attrNameLst>
                                      </p:cBhvr>
                                      <p:to>
                                        <p:strVal val="visible"/>
                                      </p:to>
                                    </p:set>
                                    <p:animEffect transition="in" filter="fade">
                                      <p:cBhvr>
                                        <p:cTn id="89" dur="500"/>
                                        <p:tgtEl>
                                          <p:spTgt spid="72"/>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73"/>
                                        </p:tgtEl>
                                        <p:attrNameLst>
                                          <p:attrName>style.visibility</p:attrName>
                                        </p:attrNameLst>
                                      </p:cBhvr>
                                      <p:to>
                                        <p:strVal val="visible"/>
                                      </p:to>
                                    </p:set>
                                    <p:animEffect transition="in" filter="fade">
                                      <p:cBhvr>
                                        <p:cTn id="92" dur="500"/>
                                        <p:tgtEl>
                                          <p:spTgt spid="73"/>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74"/>
                                        </p:tgtEl>
                                        <p:attrNameLst>
                                          <p:attrName>style.visibility</p:attrName>
                                        </p:attrNameLst>
                                      </p:cBhvr>
                                      <p:to>
                                        <p:strVal val="visible"/>
                                      </p:to>
                                    </p:set>
                                    <p:animEffect transition="in" filter="fade">
                                      <p:cBhvr>
                                        <p:cTn id="95" dur="500"/>
                                        <p:tgtEl>
                                          <p:spTgt spid="74"/>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76"/>
                                        </p:tgtEl>
                                        <p:attrNameLst>
                                          <p:attrName>style.visibility</p:attrName>
                                        </p:attrNameLst>
                                      </p:cBhvr>
                                      <p:to>
                                        <p:strVal val="visible"/>
                                      </p:to>
                                    </p:set>
                                    <p:animEffect transition="in" filter="fade">
                                      <p:cBhvr>
                                        <p:cTn id="100" dur="500"/>
                                        <p:tgtEl>
                                          <p:spTgt spid="7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7"/>
                                        </p:tgtEl>
                                        <p:attrNameLst>
                                          <p:attrName>style.visibility</p:attrName>
                                        </p:attrNameLst>
                                      </p:cBhvr>
                                      <p:to>
                                        <p:strVal val="visible"/>
                                      </p:to>
                                    </p:set>
                                    <p:animEffect transition="in" filter="fade">
                                      <p:cBhvr>
                                        <p:cTn id="103" dur="500"/>
                                        <p:tgtEl>
                                          <p:spTgt spid="77"/>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75"/>
                                        </p:tgtEl>
                                        <p:attrNameLst>
                                          <p:attrName>style.visibility</p:attrName>
                                        </p:attrNameLst>
                                      </p:cBhvr>
                                      <p:to>
                                        <p:strVal val="visible"/>
                                      </p:to>
                                    </p:set>
                                    <p:animEffect transition="in" filter="fade">
                                      <p:cBhvr>
                                        <p:cTn id="108" dur="500"/>
                                        <p:tgtEl>
                                          <p:spTgt spid="75"/>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8"/>
                                        </p:tgtEl>
                                        <p:attrNameLst>
                                          <p:attrName>style.visibility</p:attrName>
                                        </p:attrNameLst>
                                      </p:cBhvr>
                                      <p:to>
                                        <p:strVal val="visible"/>
                                      </p:to>
                                    </p:set>
                                    <p:animEffect transition="in" filter="fade">
                                      <p:cBhvr>
                                        <p:cTn id="111" dur="500"/>
                                        <p:tgtEl>
                                          <p:spTgt spid="78"/>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79"/>
                                        </p:tgtEl>
                                        <p:attrNameLst>
                                          <p:attrName>style.visibility</p:attrName>
                                        </p:attrNameLst>
                                      </p:cBhvr>
                                      <p:to>
                                        <p:strVal val="visible"/>
                                      </p:to>
                                    </p:set>
                                    <p:animEffect transition="in" filter="fade">
                                      <p:cBhvr>
                                        <p:cTn id="116"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6" grpId="0"/>
      <p:bldP spid="57" grpId="0"/>
      <p:bldP spid="58" grpId="0"/>
      <p:bldP spid="59" grpId="0"/>
      <p:bldP spid="60" grpId="0"/>
      <p:bldP spid="61" grpId="0"/>
      <p:bldP spid="62" grpId="0"/>
      <p:bldP spid="64" grpId="0"/>
      <p:bldP spid="65" grpId="0"/>
      <p:bldP spid="66" grpId="0"/>
      <p:bldP spid="67" grpId="0"/>
      <p:bldP spid="68" grpId="0"/>
      <p:bldP spid="71" grpId="0"/>
      <p:bldP spid="72" grpId="0"/>
      <p:bldP spid="73" grpId="0"/>
      <p:bldP spid="74" grpId="0"/>
      <p:bldP spid="75" grpId="0" animBg="1"/>
      <p:bldP spid="76" grpId="0" animBg="1"/>
      <p:bldP spid="77" grpId="0"/>
      <p:bldP spid="78" grpId="0"/>
      <p:bldP spid="79" grpId="0"/>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10AD87D-C4D2-42BB-9EB8-00CF252DE3DC}"/>
              </a:ext>
            </a:extLst>
          </p:cNvPr>
          <p:cNvSpPr/>
          <p:nvPr/>
        </p:nvSpPr>
        <p:spPr>
          <a:xfrm>
            <a:off x="115911" y="51516"/>
            <a:ext cx="10380371"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Two of these diagrams are nets for a triangular prism.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in them.</a:t>
            </a:r>
          </a:p>
        </p:txBody>
      </p:sp>
      <p:pic>
        <p:nvPicPr>
          <p:cNvPr id="3" name="Picture 2" descr="https://app.doublestruck.eu/content/K2_REAS/HTML/Q/Q03Y4A32_files/image003.jpg">
            <a:extLst>
              <a:ext uri="{FF2B5EF4-FFF2-40B4-BE49-F238E27FC236}">
                <a16:creationId xmlns:a16="http://schemas.microsoft.com/office/drawing/2014/main" id="{C8E8C250-A542-4F0D-B235-45AFC89CF982}"/>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815591" y="626166"/>
            <a:ext cx="7263227" cy="6021328"/>
          </a:xfrm>
          <a:prstGeom prst="rect">
            <a:avLst/>
          </a:prstGeom>
          <a:noFill/>
          <a:ln>
            <a:noFill/>
          </a:ln>
        </p:spPr>
      </p:pic>
      <p:sp>
        <p:nvSpPr>
          <p:cNvPr id="4" name="Rectangle 3">
            <a:extLst>
              <a:ext uri="{FF2B5EF4-FFF2-40B4-BE49-F238E27FC236}">
                <a16:creationId xmlns:a16="http://schemas.microsoft.com/office/drawing/2014/main" id="{C7023C44-F22A-426D-A307-C24139F259A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Arrow Connector 4">
            <a:extLst>
              <a:ext uri="{FF2B5EF4-FFF2-40B4-BE49-F238E27FC236}">
                <a16:creationId xmlns:a16="http://schemas.microsoft.com/office/drawing/2014/main" id="{98943079-9549-47D5-8A9B-8B8C24F7B34E}"/>
              </a:ext>
            </a:extLst>
          </p:cNvPr>
          <p:cNvCxnSpPr>
            <a:cxnSpLocks/>
          </p:cNvCxnSpPr>
          <p:nvPr/>
        </p:nvCxnSpPr>
        <p:spPr>
          <a:xfrm flipH="1">
            <a:off x="5477088" y="1017530"/>
            <a:ext cx="416566" cy="0"/>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B3346B7B-0414-4FB2-B31F-D53BFD94FD86}"/>
              </a:ext>
            </a:extLst>
          </p:cNvPr>
          <p:cNvCxnSpPr>
            <a:cxnSpLocks/>
          </p:cNvCxnSpPr>
          <p:nvPr/>
        </p:nvCxnSpPr>
        <p:spPr>
          <a:xfrm flipH="1">
            <a:off x="5893654" y="1128734"/>
            <a:ext cx="430306" cy="285128"/>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D1D43826-08A0-41E7-B600-03F249E5207E}"/>
              </a:ext>
            </a:extLst>
          </p:cNvPr>
          <p:cNvSpPr/>
          <p:nvPr/>
        </p:nvSpPr>
        <p:spPr>
          <a:xfrm>
            <a:off x="5879554" y="685767"/>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11" name="Rectangle 10">
            <a:extLst>
              <a:ext uri="{FF2B5EF4-FFF2-40B4-BE49-F238E27FC236}">
                <a16:creationId xmlns:a16="http://schemas.microsoft.com/office/drawing/2014/main" id="{5B283671-8A6D-42E1-B521-B6F16A529B0C}"/>
              </a:ext>
            </a:extLst>
          </p:cNvPr>
          <p:cNvSpPr/>
          <p:nvPr/>
        </p:nvSpPr>
        <p:spPr>
          <a:xfrm>
            <a:off x="3053740" y="1945072"/>
            <a:ext cx="1855144" cy="954107"/>
          </a:xfrm>
          <a:prstGeom prst="rect">
            <a:avLst/>
          </a:prstGeom>
        </p:spPr>
        <p:txBody>
          <a:bodyPr wrap="square">
            <a:spAutoFit/>
          </a:bodyPr>
          <a:lstStyle/>
          <a:p>
            <a:r>
              <a:rPr lang="en-GB" sz="2800" b="1" dirty="0">
                <a:solidFill>
                  <a:srgbClr val="FF0000"/>
                </a:solidFill>
                <a:latin typeface="Calibri" panose="020F0502020204030204" pitchFamily="34" charset="0"/>
              </a:rPr>
              <a:t>no face </a:t>
            </a:r>
          </a:p>
          <a:p>
            <a:r>
              <a:rPr lang="en-GB" sz="2800" b="1" dirty="0">
                <a:solidFill>
                  <a:srgbClr val="FF0000"/>
                </a:solidFill>
                <a:latin typeface="Calibri" panose="020F0502020204030204" pitchFamily="34" charset="0"/>
              </a:rPr>
              <a:t>at this end</a:t>
            </a:r>
          </a:p>
        </p:txBody>
      </p:sp>
      <p:sp>
        <p:nvSpPr>
          <p:cNvPr id="12" name="Rectangle 11">
            <a:extLst>
              <a:ext uri="{FF2B5EF4-FFF2-40B4-BE49-F238E27FC236}">
                <a16:creationId xmlns:a16="http://schemas.microsoft.com/office/drawing/2014/main" id="{B1BE2D74-CBF1-4A98-BD49-9F30BCBFE8B9}"/>
              </a:ext>
            </a:extLst>
          </p:cNvPr>
          <p:cNvSpPr/>
          <p:nvPr/>
        </p:nvSpPr>
        <p:spPr>
          <a:xfrm>
            <a:off x="8040762" y="4027987"/>
            <a:ext cx="1855144" cy="1815882"/>
          </a:xfrm>
          <a:prstGeom prst="rect">
            <a:avLst/>
          </a:prstGeom>
        </p:spPr>
        <p:txBody>
          <a:bodyPr wrap="square">
            <a:spAutoFit/>
          </a:bodyPr>
          <a:lstStyle/>
          <a:p>
            <a:r>
              <a:rPr lang="en-GB" sz="2800" b="1" dirty="0">
                <a:solidFill>
                  <a:srgbClr val="FF0000"/>
                </a:solidFill>
                <a:latin typeface="Calibri" panose="020F0502020204030204" pitchFamily="34" charset="0"/>
              </a:rPr>
              <a:t>can’t fold to make 3 faces in middle</a:t>
            </a:r>
          </a:p>
        </p:txBody>
      </p:sp>
      <p:cxnSp>
        <p:nvCxnSpPr>
          <p:cNvPr id="13" name="Connector: Curved 12">
            <a:extLst>
              <a:ext uri="{FF2B5EF4-FFF2-40B4-BE49-F238E27FC236}">
                <a16:creationId xmlns:a16="http://schemas.microsoft.com/office/drawing/2014/main" id="{99CB05D2-2AA2-4DE3-93FD-A418DA53A062}"/>
              </a:ext>
            </a:extLst>
          </p:cNvPr>
          <p:cNvCxnSpPr>
            <a:cxnSpLocks/>
          </p:cNvCxnSpPr>
          <p:nvPr/>
        </p:nvCxnSpPr>
        <p:spPr>
          <a:xfrm>
            <a:off x="9032728" y="2595595"/>
            <a:ext cx="407486" cy="234418"/>
          </a:xfrm>
          <a:prstGeom prst="curvedConnector3">
            <a:avLst>
              <a:gd name="adj1" fmla="val 101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16149099-15FE-4110-879B-4B40DBFBC649}"/>
              </a:ext>
            </a:extLst>
          </p:cNvPr>
          <p:cNvGrpSpPr/>
          <p:nvPr/>
        </p:nvGrpSpPr>
        <p:grpSpPr>
          <a:xfrm>
            <a:off x="8223161" y="2311758"/>
            <a:ext cx="1990654" cy="985234"/>
            <a:chOff x="8223161" y="2311758"/>
            <a:chExt cx="1990654" cy="985234"/>
          </a:xfrm>
        </p:grpSpPr>
        <p:sp>
          <p:nvSpPr>
            <p:cNvPr id="20" name="Freeform: Shape 19">
              <a:extLst>
                <a:ext uri="{FF2B5EF4-FFF2-40B4-BE49-F238E27FC236}">
                  <a16:creationId xmlns:a16="http://schemas.microsoft.com/office/drawing/2014/main" id="{0ABDFB33-A639-4E4A-9A97-DC4E67246AC7}"/>
                </a:ext>
              </a:extLst>
            </p:cNvPr>
            <p:cNvSpPr/>
            <p:nvPr/>
          </p:nvSpPr>
          <p:spPr>
            <a:xfrm>
              <a:off x="8223161" y="2311758"/>
              <a:ext cx="1990654" cy="985234"/>
            </a:xfrm>
            <a:custGeom>
              <a:avLst/>
              <a:gdLst>
                <a:gd name="connsiteX0" fmla="*/ 0 w 1990654"/>
                <a:gd name="connsiteY0" fmla="*/ 0 h 985234"/>
                <a:gd name="connsiteX1" fmla="*/ 6439 w 1990654"/>
                <a:gd name="connsiteY1" fmla="*/ 186743 h 985234"/>
                <a:gd name="connsiteX2" fmla="*/ 19318 w 1990654"/>
                <a:gd name="connsiteY2" fmla="*/ 225380 h 985234"/>
                <a:gd name="connsiteX3" fmla="*/ 32197 w 1990654"/>
                <a:gd name="connsiteY3" fmla="*/ 276896 h 985234"/>
                <a:gd name="connsiteX4" fmla="*/ 45076 w 1990654"/>
                <a:gd name="connsiteY4" fmla="*/ 315532 h 985234"/>
                <a:gd name="connsiteX5" fmla="*/ 51515 w 1990654"/>
                <a:gd name="connsiteY5" fmla="*/ 334850 h 985234"/>
                <a:gd name="connsiteX6" fmla="*/ 64394 w 1990654"/>
                <a:gd name="connsiteY6" fmla="*/ 399245 h 985234"/>
                <a:gd name="connsiteX7" fmla="*/ 83712 w 1990654"/>
                <a:gd name="connsiteY7" fmla="*/ 450760 h 985234"/>
                <a:gd name="connsiteX8" fmla="*/ 96591 w 1990654"/>
                <a:gd name="connsiteY8" fmla="*/ 476518 h 985234"/>
                <a:gd name="connsiteX9" fmla="*/ 122349 w 1990654"/>
                <a:gd name="connsiteY9" fmla="*/ 502276 h 985234"/>
                <a:gd name="connsiteX10" fmla="*/ 135228 w 1990654"/>
                <a:gd name="connsiteY10" fmla="*/ 521594 h 985234"/>
                <a:gd name="connsiteX11" fmla="*/ 173864 w 1990654"/>
                <a:gd name="connsiteY11" fmla="*/ 553791 h 985234"/>
                <a:gd name="connsiteX12" fmla="*/ 199622 w 1990654"/>
                <a:gd name="connsiteY12" fmla="*/ 573110 h 985234"/>
                <a:gd name="connsiteX13" fmla="*/ 218940 w 1990654"/>
                <a:gd name="connsiteY13" fmla="*/ 579549 h 985234"/>
                <a:gd name="connsiteX14" fmla="*/ 244698 w 1990654"/>
                <a:gd name="connsiteY14" fmla="*/ 592428 h 985234"/>
                <a:gd name="connsiteX15" fmla="*/ 270456 w 1990654"/>
                <a:gd name="connsiteY15" fmla="*/ 611746 h 985234"/>
                <a:gd name="connsiteX16" fmla="*/ 309093 w 1990654"/>
                <a:gd name="connsiteY16" fmla="*/ 637504 h 985234"/>
                <a:gd name="connsiteX17" fmla="*/ 360608 w 1990654"/>
                <a:gd name="connsiteY17" fmla="*/ 669701 h 985234"/>
                <a:gd name="connsiteX18" fmla="*/ 392805 w 1990654"/>
                <a:gd name="connsiteY18" fmla="*/ 682580 h 985234"/>
                <a:gd name="connsiteX19" fmla="*/ 450760 w 1990654"/>
                <a:gd name="connsiteY19" fmla="*/ 727656 h 985234"/>
                <a:gd name="connsiteX20" fmla="*/ 495836 w 1990654"/>
                <a:gd name="connsiteY20" fmla="*/ 746974 h 985234"/>
                <a:gd name="connsiteX21" fmla="*/ 540912 w 1990654"/>
                <a:gd name="connsiteY21" fmla="*/ 772732 h 985234"/>
                <a:gd name="connsiteX22" fmla="*/ 579549 w 1990654"/>
                <a:gd name="connsiteY22" fmla="*/ 785611 h 985234"/>
                <a:gd name="connsiteX23" fmla="*/ 598867 w 1990654"/>
                <a:gd name="connsiteY23" fmla="*/ 792050 h 985234"/>
                <a:gd name="connsiteX24" fmla="*/ 618185 w 1990654"/>
                <a:gd name="connsiteY24" fmla="*/ 804929 h 985234"/>
                <a:gd name="connsiteX25" fmla="*/ 637504 w 1990654"/>
                <a:gd name="connsiteY25" fmla="*/ 811369 h 985234"/>
                <a:gd name="connsiteX26" fmla="*/ 663262 w 1990654"/>
                <a:gd name="connsiteY26" fmla="*/ 824248 h 985234"/>
                <a:gd name="connsiteX27" fmla="*/ 682580 w 1990654"/>
                <a:gd name="connsiteY27" fmla="*/ 837127 h 985234"/>
                <a:gd name="connsiteX28" fmla="*/ 714777 w 1990654"/>
                <a:gd name="connsiteY28" fmla="*/ 850005 h 985234"/>
                <a:gd name="connsiteX29" fmla="*/ 759853 w 1990654"/>
                <a:gd name="connsiteY29" fmla="*/ 875763 h 985234"/>
                <a:gd name="connsiteX30" fmla="*/ 798490 w 1990654"/>
                <a:gd name="connsiteY30" fmla="*/ 888642 h 985234"/>
                <a:gd name="connsiteX31" fmla="*/ 843566 w 1990654"/>
                <a:gd name="connsiteY31" fmla="*/ 901521 h 985234"/>
                <a:gd name="connsiteX32" fmla="*/ 895081 w 1990654"/>
                <a:gd name="connsiteY32" fmla="*/ 927279 h 985234"/>
                <a:gd name="connsiteX33" fmla="*/ 914400 w 1990654"/>
                <a:gd name="connsiteY33" fmla="*/ 940157 h 985234"/>
                <a:gd name="connsiteX34" fmla="*/ 972354 w 1990654"/>
                <a:gd name="connsiteY34" fmla="*/ 959476 h 985234"/>
                <a:gd name="connsiteX35" fmla="*/ 991673 w 1990654"/>
                <a:gd name="connsiteY35" fmla="*/ 965915 h 985234"/>
                <a:gd name="connsiteX36" fmla="*/ 1023870 w 1990654"/>
                <a:gd name="connsiteY36" fmla="*/ 972355 h 985234"/>
                <a:gd name="connsiteX37" fmla="*/ 1049628 w 1990654"/>
                <a:gd name="connsiteY37" fmla="*/ 985234 h 985234"/>
                <a:gd name="connsiteX38" fmla="*/ 1448873 w 1990654"/>
                <a:gd name="connsiteY38" fmla="*/ 972355 h 985234"/>
                <a:gd name="connsiteX39" fmla="*/ 1481070 w 1990654"/>
                <a:gd name="connsiteY39" fmla="*/ 965915 h 985234"/>
                <a:gd name="connsiteX40" fmla="*/ 1526146 w 1990654"/>
                <a:gd name="connsiteY40" fmla="*/ 953036 h 985234"/>
                <a:gd name="connsiteX41" fmla="*/ 1609859 w 1990654"/>
                <a:gd name="connsiteY41" fmla="*/ 933718 h 985234"/>
                <a:gd name="connsiteX42" fmla="*/ 1635616 w 1990654"/>
                <a:gd name="connsiteY42" fmla="*/ 914400 h 985234"/>
                <a:gd name="connsiteX43" fmla="*/ 1674253 w 1990654"/>
                <a:gd name="connsiteY43" fmla="*/ 888642 h 985234"/>
                <a:gd name="connsiteX44" fmla="*/ 1719329 w 1990654"/>
                <a:gd name="connsiteY44" fmla="*/ 850005 h 985234"/>
                <a:gd name="connsiteX45" fmla="*/ 1738647 w 1990654"/>
                <a:gd name="connsiteY45" fmla="*/ 843566 h 985234"/>
                <a:gd name="connsiteX46" fmla="*/ 1751526 w 1990654"/>
                <a:gd name="connsiteY46" fmla="*/ 824248 h 985234"/>
                <a:gd name="connsiteX47" fmla="*/ 1777284 w 1990654"/>
                <a:gd name="connsiteY47" fmla="*/ 817808 h 985234"/>
                <a:gd name="connsiteX48" fmla="*/ 1803042 w 1990654"/>
                <a:gd name="connsiteY48" fmla="*/ 804929 h 985234"/>
                <a:gd name="connsiteX49" fmla="*/ 1841678 w 1990654"/>
                <a:gd name="connsiteY49" fmla="*/ 779172 h 985234"/>
                <a:gd name="connsiteX50" fmla="*/ 1880315 w 1990654"/>
                <a:gd name="connsiteY50" fmla="*/ 746974 h 985234"/>
                <a:gd name="connsiteX51" fmla="*/ 1906073 w 1990654"/>
                <a:gd name="connsiteY51" fmla="*/ 708338 h 985234"/>
                <a:gd name="connsiteX52" fmla="*/ 1931831 w 1990654"/>
                <a:gd name="connsiteY52" fmla="*/ 663262 h 985234"/>
                <a:gd name="connsiteX53" fmla="*/ 1938270 w 1990654"/>
                <a:gd name="connsiteY53" fmla="*/ 643943 h 985234"/>
                <a:gd name="connsiteX54" fmla="*/ 1944709 w 1990654"/>
                <a:gd name="connsiteY54" fmla="*/ 618186 h 985234"/>
                <a:gd name="connsiteX55" fmla="*/ 1957588 w 1990654"/>
                <a:gd name="connsiteY55" fmla="*/ 598867 h 985234"/>
                <a:gd name="connsiteX56" fmla="*/ 1976907 w 1990654"/>
                <a:gd name="connsiteY56" fmla="*/ 560231 h 985234"/>
                <a:gd name="connsiteX57" fmla="*/ 1983346 w 1990654"/>
                <a:gd name="connsiteY57" fmla="*/ 534473 h 985234"/>
                <a:gd name="connsiteX58" fmla="*/ 1989785 w 1990654"/>
                <a:gd name="connsiteY58" fmla="*/ 515155 h 985234"/>
                <a:gd name="connsiteX59" fmla="*/ 1989785 w 1990654"/>
                <a:gd name="connsiteY59" fmla="*/ 315532 h 98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990654" h="985234">
                  <a:moveTo>
                    <a:pt x="0" y="0"/>
                  </a:moveTo>
                  <a:cubicBezTo>
                    <a:pt x="2146" y="62248"/>
                    <a:pt x="1120" y="124686"/>
                    <a:pt x="6439" y="186743"/>
                  </a:cubicBezTo>
                  <a:cubicBezTo>
                    <a:pt x="7598" y="200269"/>
                    <a:pt x="15025" y="212501"/>
                    <a:pt x="19318" y="225380"/>
                  </a:cubicBezTo>
                  <a:cubicBezTo>
                    <a:pt x="38856" y="283996"/>
                    <a:pt x="8884" y="191418"/>
                    <a:pt x="32197" y="276896"/>
                  </a:cubicBezTo>
                  <a:cubicBezTo>
                    <a:pt x="35769" y="289993"/>
                    <a:pt x="40783" y="302653"/>
                    <a:pt x="45076" y="315532"/>
                  </a:cubicBezTo>
                  <a:cubicBezTo>
                    <a:pt x="47222" y="321971"/>
                    <a:pt x="50184" y="328194"/>
                    <a:pt x="51515" y="334850"/>
                  </a:cubicBezTo>
                  <a:cubicBezTo>
                    <a:pt x="55808" y="356315"/>
                    <a:pt x="57472" y="378478"/>
                    <a:pt x="64394" y="399245"/>
                  </a:cubicBezTo>
                  <a:cubicBezTo>
                    <a:pt x="71475" y="420488"/>
                    <a:pt x="73444" y="427657"/>
                    <a:pt x="83712" y="450760"/>
                  </a:cubicBezTo>
                  <a:cubicBezTo>
                    <a:pt x="87611" y="459532"/>
                    <a:pt x="90831" y="468838"/>
                    <a:pt x="96591" y="476518"/>
                  </a:cubicBezTo>
                  <a:cubicBezTo>
                    <a:pt x="103876" y="486232"/>
                    <a:pt x="114447" y="493057"/>
                    <a:pt x="122349" y="502276"/>
                  </a:cubicBezTo>
                  <a:cubicBezTo>
                    <a:pt x="127386" y="508152"/>
                    <a:pt x="130273" y="515649"/>
                    <a:pt x="135228" y="521594"/>
                  </a:cubicBezTo>
                  <a:cubicBezTo>
                    <a:pt x="152914" y="542816"/>
                    <a:pt x="153007" y="538893"/>
                    <a:pt x="173864" y="553791"/>
                  </a:cubicBezTo>
                  <a:cubicBezTo>
                    <a:pt x="182597" y="560029"/>
                    <a:pt x="190304" y="567785"/>
                    <a:pt x="199622" y="573110"/>
                  </a:cubicBezTo>
                  <a:cubicBezTo>
                    <a:pt x="205515" y="576478"/>
                    <a:pt x="212701" y="576875"/>
                    <a:pt x="218940" y="579549"/>
                  </a:cubicBezTo>
                  <a:cubicBezTo>
                    <a:pt x="227763" y="583330"/>
                    <a:pt x="236558" y="587340"/>
                    <a:pt x="244698" y="592428"/>
                  </a:cubicBezTo>
                  <a:cubicBezTo>
                    <a:pt x="253799" y="598116"/>
                    <a:pt x="261664" y="605591"/>
                    <a:pt x="270456" y="611746"/>
                  </a:cubicBezTo>
                  <a:cubicBezTo>
                    <a:pt x="283137" y="620622"/>
                    <a:pt x="296214" y="628918"/>
                    <a:pt x="309093" y="637504"/>
                  </a:cubicBezTo>
                  <a:cubicBezTo>
                    <a:pt x="324421" y="647723"/>
                    <a:pt x="345069" y="661932"/>
                    <a:pt x="360608" y="669701"/>
                  </a:cubicBezTo>
                  <a:cubicBezTo>
                    <a:pt x="370947" y="674870"/>
                    <a:pt x="383082" y="676329"/>
                    <a:pt x="392805" y="682580"/>
                  </a:cubicBezTo>
                  <a:cubicBezTo>
                    <a:pt x="413392" y="695814"/>
                    <a:pt x="427543" y="719916"/>
                    <a:pt x="450760" y="727656"/>
                  </a:cubicBezTo>
                  <a:cubicBezTo>
                    <a:pt x="472429" y="734880"/>
                    <a:pt x="473561" y="734246"/>
                    <a:pt x="495836" y="746974"/>
                  </a:cubicBezTo>
                  <a:cubicBezTo>
                    <a:pt x="522947" y="762465"/>
                    <a:pt x="508473" y="759756"/>
                    <a:pt x="540912" y="772732"/>
                  </a:cubicBezTo>
                  <a:cubicBezTo>
                    <a:pt x="553517" y="777774"/>
                    <a:pt x="566670" y="781318"/>
                    <a:pt x="579549" y="785611"/>
                  </a:cubicBezTo>
                  <a:lnTo>
                    <a:pt x="598867" y="792050"/>
                  </a:lnTo>
                  <a:cubicBezTo>
                    <a:pt x="605306" y="796343"/>
                    <a:pt x="611263" y="801468"/>
                    <a:pt x="618185" y="804929"/>
                  </a:cubicBezTo>
                  <a:cubicBezTo>
                    <a:pt x="624256" y="807965"/>
                    <a:pt x="631265" y="808695"/>
                    <a:pt x="637504" y="811369"/>
                  </a:cubicBezTo>
                  <a:cubicBezTo>
                    <a:pt x="646327" y="815150"/>
                    <a:pt x="654927" y="819485"/>
                    <a:pt x="663262" y="824248"/>
                  </a:cubicBezTo>
                  <a:cubicBezTo>
                    <a:pt x="669981" y="828088"/>
                    <a:pt x="675658" y="833666"/>
                    <a:pt x="682580" y="837127"/>
                  </a:cubicBezTo>
                  <a:cubicBezTo>
                    <a:pt x="692919" y="842296"/>
                    <a:pt x="704438" y="844836"/>
                    <a:pt x="714777" y="850005"/>
                  </a:cubicBezTo>
                  <a:cubicBezTo>
                    <a:pt x="761253" y="873242"/>
                    <a:pt x="703394" y="853179"/>
                    <a:pt x="759853" y="875763"/>
                  </a:cubicBezTo>
                  <a:cubicBezTo>
                    <a:pt x="772458" y="880805"/>
                    <a:pt x="785611" y="884349"/>
                    <a:pt x="798490" y="888642"/>
                  </a:cubicBezTo>
                  <a:cubicBezTo>
                    <a:pt x="826200" y="897879"/>
                    <a:pt x="811228" y="893436"/>
                    <a:pt x="843566" y="901521"/>
                  </a:cubicBezTo>
                  <a:cubicBezTo>
                    <a:pt x="900768" y="944421"/>
                    <a:pt x="838821" y="903168"/>
                    <a:pt x="895081" y="927279"/>
                  </a:cubicBezTo>
                  <a:cubicBezTo>
                    <a:pt x="902195" y="930328"/>
                    <a:pt x="907256" y="937180"/>
                    <a:pt x="914400" y="940157"/>
                  </a:cubicBezTo>
                  <a:cubicBezTo>
                    <a:pt x="933197" y="947989"/>
                    <a:pt x="953036" y="953037"/>
                    <a:pt x="972354" y="959476"/>
                  </a:cubicBezTo>
                  <a:cubicBezTo>
                    <a:pt x="978794" y="961623"/>
                    <a:pt x="985017" y="964584"/>
                    <a:pt x="991673" y="965915"/>
                  </a:cubicBezTo>
                  <a:lnTo>
                    <a:pt x="1023870" y="972355"/>
                  </a:lnTo>
                  <a:cubicBezTo>
                    <a:pt x="1032456" y="976648"/>
                    <a:pt x="1040029" y="985234"/>
                    <a:pt x="1049628" y="985234"/>
                  </a:cubicBezTo>
                  <a:cubicBezTo>
                    <a:pt x="1182779" y="985234"/>
                    <a:pt x="1315855" y="978311"/>
                    <a:pt x="1448873" y="972355"/>
                  </a:cubicBezTo>
                  <a:cubicBezTo>
                    <a:pt x="1459807" y="971865"/>
                    <a:pt x="1470452" y="968570"/>
                    <a:pt x="1481070" y="965915"/>
                  </a:cubicBezTo>
                  <a:cubicBezTo>
                    <a:pt x="1496230" y="962125"/>
                    <a:pt x="1510935" y="956615"/>
                    <a:pt x="1526146" y="953036"/>
                  </a:cubicBezTo>
                  <a:cubicBezTo>
                    <a:pt x="1622784" y="930297"/>
                    <a:pt x="1561839" y="949723"/>
                    <a:pt x="1609859" y="933718"/>
                  </a:cubicBezTo>
                  <a:cubicBezTo>
                    <a:pt x="1618445" y="927279"/>
                    <a:pt x="1626824" y="920554"/>
                    <a:pt x="1635616" y="914400"/>
                  </a:cubicBezTo>
                  <a:cubicBezTo>
                    <a:pt x="1648297" y="905524"/>
                    <a:pt x="1663308" y="899587"/>
                    <a:pt x="1674253" y="888642"/>
                  </a:cubicBezTo>
                  <a:cubicBezTo>
                    <a:pt x="1689477" y="873418"/>
                    <a:pt x="1700055" y="861019"/>
                    <a:pt x="1719329" y="850005"/>
                  </a:cubicBezTo>
                  <a:cubicBezTo>
                    <a:pt x="1725222" y="846637"/>
                    <a:pt x="1732208" y="845712"/>
                    <a:pt x="1738647" y="843566"/>
                  </a:cubicBezTo>
                  <a:cubicBezTo>
                    <a:pt x="1742940" y="837127"/>
                    <a:pt x="1745087" y="828541"/>
                    <a:pt x="1751526" y="824248"/>
                  </a:cubicBezTo>
                  <a:cubicBezTo>
                    <a:pt x="1758890" y="819339"/>
                    <a:pt x="1768997" y="820916"/>
                    <a:pt x="1777284" y="817808"/>
                  </a:cubicBezTo>
                  <a:cubicBezTo>
                    <a:pt x="1786272" y="814437"/>
                    <a:pt x="1794811" y="809868"/>
                    <a:pt x="1803042" y="804929"/>
                  </a:cubicBezTo>
                  <a:cubicBezTo>
                    <a:pt x="1816314" y="796966"/>
                    <a:pt x="1828799" y="787758"/>
                    <a:pt x="1841678" y="779172"/>
                  </a:cubicBezTo>
                  <a:cubicBezTo>
                    <a:pt x="1858853" y="767722"/>
                    <a:pt x="1866964" y="764140"/>
                    <a:pt x="1880315" y="746974"/>
                  </a:cubicBezTo>
                  <a:cubicBezTo>
                    <a:pt x="1889818" y="734756"/>
                    <a:pt x="1897487" y="721217"/>
                    <a:pt x="1906073" y="708338"/>
                  </a:cubicBezTo>
                  <a:cubicBezTo>
                    <a:pt x="1919004" y="688942"/>
                    <a:pt x="1922030" y="686131"/>
                    <a:pt x="1931831" y="663262"/>
                  </a:cubicBezTo>
                  <a:cubicBezTo>
                    <a:pt x="1934505" y="657023"/>
                    <a:pt x="1936405" y="650470"/>
                    <a:pt x="1938270" y="643943"/>
                  </a:cubicBezTo>
                  <a:cubicBezTo>
                    <a:pt x="1940701" y="635434"/>
                    <a:pt x="1941223" y="626320"/>
                    <a:pt x="1944709" y="618186"/>
                  </a:cubicBezTo>
                  <a:cubicBezTo>
                    <a:pt x="1947758" y="611072"/>
                    <a:pt x="1954127" y="605789"/>
                    <a:pt x="1957588" y="598867"/>
                  </a:cubicBezTo>
                  <a:cubicBezTo>
                    <a:pt x="1984247" y="545551"/>
                    <a:pt x="1940001" y="615589"/>
                    <a:pt x="1976907" y="560231"/>
                  </a:cubicBezTo>
                  <a:cubicBezTo>
                    <a:pt x="1979053" y="551645"/>
                    <a:pt x="1980915" y="542983"/>
                    <a:pt x="1983346" y="534473"/>
                  </a:cubicBezTo>
                  <a:cubicBezTo>
                    <a:pt x="1985211" y="527947"/>
                    <a:pt x="1989585" y="521940"/>
                    <a:pt x="1989785" y="515155"/>
                  </a:cubicBezTo>
                  <a:cubicBezTo>
                    <a:pt x="1991741" y="448643"/>
                    <a:pt x="1989785" y="382073"/>
                    <a:pt x="1989785" y="315532"/>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Arrow Connector 21">
              <a:extLst>
                <a:ext uri="{FF2B5EF4-FFF2-40B4-BE49-F238E27FC236}">
                  <a16:creationId xmlns:a16="http://schemas.microsoft.com/office/drawing/2014/main" id="{D15097D7-BD20-4305-922F-40B2251A36E3}"/>
                </a:ext>
              </a:extLst>
            </p:cNvPr>
            <p:cNvCxnSpPr/>
            <p:nvPr/>
          </p:nvCxnSpPr>
          <p:spPr>
            <a:xfrm flipV="1">
              <a:off x="10213815" y="2586718"/>
              <a:ext cx="0" cy="16922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7DC867E6-CBC5-4B3F-A2AE-0597CA706733}"/>
              </a:ext>
            </a:extLst>
          </p:cNvPr>
          <p:cNvSpPr/>
          <p:nvPr/>
        </p:nvSpPr>
        <p:spPr>
          <a:xfrm>
            <a:off x="9700778" y="204567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25" name="Connector: Curved 24">
            <a:extLst>
              <a:ext uri="{FF2B5EF4-FFF2-40B4-BE49-F238E27FC236}">
                <a16:creationId xmlns:a16="http://schemas.microsoft.com/office/drawing/2014/main" id="{7E12F2AD-0DCD-4C06-827B-D15E33776B05}"/>
              </a:ext>
            </a:extLst>
          </p:cNvPr>
          <p:cNvCxnSpPr>
            <a:cxnSpLocks/>
          </p:cNvCxnSpPr>
          <p:nvPr/>
        </p:nvCxnSpPr>
        <p:spPr>
          <a:xfrm rot="10800000">
            <a:off x="5701468" y="5119351"/>
            <a:ext cx="394532" cy="156944"/>
          </a:xfrm>
          <a:prstGeom prst="curvedConnector3">
            <a:avLst>
              <a:gd name="adj1" fmla="val 496"/>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EC12557F-A42E-4EAF-9E62-61F924801529}"/>
              </a:ext>
            </a:extLst>
          </p:cNvPr>
          <p:cNvSpPr/>
          <p:nvPr/>
        </p:nvSpPr>
        <p:spPr>
          <a:xfrm>
            <a:off x="4775427" y="51504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pic>
        <p:nvPicPr>
          <p:cNvPr id="17" name="Picture 16" descr="blue triangular cylinder">
            <a:extLst>
              <a:ext uri="{FF2B5EF4-FFF2-40B4-BE49-F238E27FC236}">
                <a16:creationId xmlns:a16="http://schemas.microsoft.com/office/drawing/2014/main" id="{9DFF532D-711C-4224-B831-752EB51C64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124" y="1165133"/>
            <a:ext cx="1913789" cy="15023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8441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2" grpId="0"/>
      <p:bldP spid="24" grpId="0"/>
      <p:bldP spid="31" grpId="0"/>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some number cards.</a:t>
            </a:r>
          </a:p>
        </p:txBody>
      </p:sp>
      <p:sp>
        <p:nvSpPr>
          <p:cNvPr id="4" name="Rectangle 3">
            <a:extLst>
              <a:ext uri="{FF2B5EF4-FFF2-40B4-BE49-F238E27FC236}">
                <a16:creationId xmlns:a16="http://schemas.microsoft.com/office/drawing/2014/main" id="{9965E557-75A8-4DBE-AFF5-6343C3C87174}"/>
              </a:ext>
            </a:extLst>
          </p:cNvPr>
          <p:cNvSpPr/>
          <p:nvPr/>
        </p:nvSpPr>
        <p:spPr>
          <a:xfrm>
            <a:off x="56121" y="1508390"/>
            <a:ext cx="5456037" cy="1077218"/>
          </a:xfrm>
          <a:prstGeom prst="rect">
            <a:avLst/>
          </a:prstGeom>
        </p:spPr>
        <p:txBody>
          <a:bodyPr wrap="square">
            <a:spAutoFit/>
          </a:bodyPr>
          <a:lstStyle/>
          <a:p>
            <a:r>
              <a:rPr lang="en-US" sz="3200" b="1" dirty="0"/>
              <a:t>Use two of the cards to make a fraction which is less than </a:t>
            </a:r>
          </a:p>
        </p:txBody>
      </p:sp>
      <p:pic>
        <p:nvPicPr>
          <p:cNvPr id="195586" name="Picture 2">
            <a:extLst>
              <a:ext uri="{FF2B5EF4-FFF2-40B4-BE49-F238E27FC236}">
                <a16:creationId xmlns:a16="http://schemas.microsoft.com/office/drawing/2014/main" id="{E77FFB05-8B8C-4D6B-A73E-8A64D7FA66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183" y="634774"/>
            <a:ext cx="5672619" cy="872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7" name="Picture 3">
            <a:extLst>
              <a:ext uri="{FF2B5EF4-FFF2-40B4-BE49-F238E27FC236}">
                <a16:creationId xmlns:a16="http://schemas.microsoft.com/office/drawing/2014/main" id="{F0239737-9CFB-4410-8D51-719B4A9D0CE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468" y="2591469"/>
            <a:ext cx="1168802" cy="2069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0C11FAD5-6A80-4AC8-8CB9-9DE837C929B0}"/>
              </a:ext>
            </a:extLst>
          </p:cNvPr>
          <p:cNvSpPr/>
          <p:nvPr/>
        </p:nvSpPr>
        <p:spPr>
          <a:xfrm>
            <a:off x="4097941" y="3079414"/>
            <a:ext cx="7080921" cy="584775"/>
          </a:xfrm>
          <a:prstGeom prst="rect">
            <a:avLst/>
          </a:prstGeom>
        </p:spPr>
        <p:txBody>
          <a:bodyPr wrap="square">
            <a:spAutoFit/>
          </a:bodyPr>
          <a:lstStyle/>
          <a:p>
            <a:r>
              <a:rPr lang="en-US" sz="3200" b="1" dirty="0"/>
              <a:t>How much less than 1 is your fraction?</a:t>
            </a:r>
          </a:p>
        </p:txBody>
      </p:sp>
      <p:sp>
        <p:nvSpPr>
          <p:cNvPr id="8" name="Rectangle 7">
            <a:extLst>
              <a:ext uri="{FF2B5EF4-FFF2-40B4-BE49-F238E27FC236}">
                <a16:creationId xmlns:a16="http://schemas.microsoft.com/office/drawing/2014/main" id="{52C0309F-5A41-4B06-89A9-27F6FB3B5623}"/>
              </a:ext>
            </a:extLst>
          </p:cNvPr>
          <p:cNvSpPr/>
          <p:nvPr/>
        </p:nvSpPr>
        <p:spPr>
          <a:xfrm>
            <a:off x="4590652" y="1847898"/>
            <a:ext cx="425004" cy="584775"/>
          </a:xfrm>
          <a:prstGeom prst="rect">
            <a:avLst/>
          </a:prstGeom>
        </p:spPr>
        <p:txBody>
          <a:bodyPr wrap="square">
            <a:spAutoFit/>
          </a:bodyPr>
          <a:lstStyle/>
          <a:p>
            <a:r>
              <a:rPr lang="en-US" sz="3200" b="1" dirty="0"/>
              <a:t>1</a:t>
            </a:r>
            <a:endParaRPr lang="en-GB" sz="3200" b="1" dirty="0"/>
          </a:p>
        </p:txBody>
      </p:sp>
      <p:sp>
        <p:nvSpPr>
          <p:cNvPr id="9" name="Rectangle 8">
            <a:extLst>
              <a:ext uri="{FF2B5EF4-FFF2-40B4-BE49-F238E27FC236}">
                <a16:creationId xmlns:a16="http://schemas.microsoft.com/office/drawing/2014/main" id="{A00ADF7A-5498-4EC4-9F55-1998157FAD9A}"/>
              </a:ext>
            </a:extLst>
          </p:cNvPr>
          <p:cNvSpPr/>
          <p:nvPr/>
        </p:nvSpPr>
        <p:spPr>
          <a:xfrm>
            <a:off x="4590652" y="2207362"/>
            <a:ext cx="425004" cy="584775"/>
          </a:xfrm>
          <a:prstGeom prst="rect">
            <a:avLst/>
          </a:prstGeom>
        </p:spPr>
        <p:txBody>
          <a:bodyPr wrap="square">
            <a:spAutoFit/>
          </a:bodyPr>
          <a:lstStyle/>
          <a:p>
            <a:r>
              <a:rPr lang="en-US" sz="3200" b="1" dirty="0"/>
              <a:t>2</a:t>
            </a:r>
            <a:endParaRPr lang="en-GB" sz="3200" b="1" dirty="0"/>
          </a:p>
        </p:txBody>
      </p:sp>
      <p:cxnSp>
        <p:nvCxnSpPr>
          <p:cNvPr id="10" name="Straight Connector 9">
            <a:extLst>
              <a:ext uri="{FF2B5EF4-FFF2-40B4-BE49-F238E27FC236}">
                <a16:creationId xmlns:a16="http://schemas.microsoft.com/office/drawing/2014/main" id="{CEDA15BF-323E-40BA-9291-ACFA8E8964CC}"/>
              </a:ext>
            </a:extLst>
          </p:cNvPr>
          <p:cNvCxnSpPr/>
          <p:nvPr/>
        </p:nvCxnSpPr>
        <p:spPr>
          <a:xfrm>
            <a:off x="4607621" y="2324112"/>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120E0C4-4AD8-46EF-B1A9-FDCEF627ADB7}"/>
              </a:ext>
            </a:extLst>
          </p:cNvPr>
          <p:cNvSpPr txBox="1"/>
          <p:nvPr/>
        </p:nvSpPr>
        <p:spPr>
          <a:xfrm>
            <a:off x="808065" y="278508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FE0AE9E4-DC04-4B8E-B4C1-8457DC791DF6}"/>
              </a:ext>
            </a:extLst>
          </p:cNvPr>
          <p:cNvSpPr txBox="1"/>
          <p:nvPr/>
        </p:nvSpPr>
        <p:spPr>
          <a:xfrm>
            <a:off x="670529" y="3862165"/>
            <a:ext cx="86893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grpSp>
        <p:nvGrpSpPr>
          <p:cNvPr id="13" name="Group 12">
            <a:extLst>
              <a:ext uri="{FF2B5EF4-FFF2-40B4-BE49-F238E27FC236}">
                <a16:creationId xmlns:a16="http://schemas.microsoft.com/office/drawing/2014/main" id="{5DBA2DC4-9221-4C76-8B51-E2CDF1ECD196}"/>
              </a:ext>
            </a:extLst>
          </p:cNvPr>
          <p:cNvGrpSpPr/>
          <p:nvPr/>
        </p:nvGrpSpPr>
        <p:grpSpPr>
          <a:xfrm>
            <a:off x="998286" y="5115946"/>
            <a:ext cx="1059692" cy="1107280"/>
            <a:chOff x="10578125" y="794932"/>
            <a:chExt cx="1059692" cy="1107280"/>
          </a:xfrm>
        </p:grpSpPr>
        <p:cxnSp>
          <p:nvCxnSpPr>
            <p:cNvPr id="14" name="Straight Connector 13">
              <a:extLst>
                <a:ext uri="{FF2B5EF4-FFF2-40B4-BE49-F238E27FC236}">
                  <a16:creationId xmlns:a16="http://schemas.microsoft.com/office/drawing/2014/main" id="{0093F693-ACD5-4146-8D53-4A7B456B51CE}"/>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F427BA1-C3F3-4408-9311-229EF4F2CF4C}"/>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6" name="TextBox 15">
              <a:extLst>
                <a:ext uri="{FF2B5EF4-FFF2-40B4-BE49-F238E27FC236}">
                  <a16:creationId xmlns:a16="http://schemas.microsoft.com/office/drawing/2014/main" id="{A2A1B37A-4533-477F-B23B-066B77A38B95}"/>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sp>
        <p:nvSpPr>
          <p:cNvPr id="17" name="TextBox 16">
            <a:extLst>
              <a:ext uri="{FF2B5EF4-FFF2-40B4-BE49-F238E27FC236}">
                <a16:creationId xmlns:a16="http://schemas.microsoft.com/office/drawing/2014/main" id="{196BDF72-D6DB-4E34-A105-C723867E5B01}"/>
              </a:ext>
            </a:extLst>
          </p:cNvPr>
          <p:cNvSpPr txBox="1"/>
          <p:nvPr/>
        </p:nvSpPr>
        <p:spPr>
          <a:xfrm>
            <a:off x="1976200" y="5354115"/>
            <a:ext cx="5113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8" name="TextBox 17">
            <a:extLst>
              <a:ext uri="{FF2B5EF4-FFF2-40B4-BE49-F238E27FC236}">
                <a16:creationId xmlns:a16="http://schemas.microsoft.com/office/drawing/2014/main" id="{BD04A836-BA75-4F8F-AD4D-73B551C391F3}"/>
              </a:ext>
            </a:extLst>
          </p:cNvPr>
          <p:cNvSpPr txBox="1"/>
          <p:nvPr/>
        </p:nvSpPr>
        <p:spPr>
          <a:xfrm>
            <a:off x="3550242" y="5324570"/>
            <a:ext cx="5113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9" name="Group 18">
            <a:extLst>
              <a:ext uri="{FF2B5EF4-FFF2-40B4-BE49-F238E27FC236}">
                <a16:creationId xmlns:a16="http://schemas.microsoft.com/office/drawing/2014/main" id="{E815D3A8-76C7-4F2A-93C3-57090F18EA8D}"/>
              </a:ext>
            </a:extLst>
          </p:cNvPr>
          <p:cNvGrpSpPr/>
          <p:nvPr/>
        </p:nvGrpSpPr>
        <p:grpSpPr>
          <a:xfrm>
            <a:off x="2530644" y="5115946"/>
            <a:ext cx="1059692" cy="1107280"/>
            <a:chOff x="10578125" y="794932"/>
            <a:chExt cx="1059692" cy="1107280"/>
          </a:xfrm>
        </p:grpSpPr>
        <p:cxnSp>
          <p:nvCxnSpPr>
            <p:cNvPr id="20" name="Straight Connector 19">
              <a:extLst>
                <a:ext uri="{FF2B5EF4-FFF2-40B4-BE49-F238E27FC236}">
                  <a16:creationId xmlns:a16="http://schemas.microsoft.com/office/drawing/2014/main" id="{ACFCA75C-A728-405E-B5C1-104806012A49}"/>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76FCB0F-4B93-4CA7-9883-C6424FD3D9C0}"/>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689473BB-822E-45B6-91BC-0E34ACBD0B3F}"/>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23" name="Group 22">
            <a:extLst>
              <a:ext uri="{FF2B5EF4-FFF2-40B4-BE49-F238E27FC236}">
                <a16:creationId xmlns:a16="http://schemas.microsoft.com/office/drawing/2014/main" id="{F429EDC5-5A23-4319-B7FE-E36CB87005A9}"/>
              </a:ext>
            </a:extLst>
          </p:cNvPr>
          <p:cNvGrpSpPr/>
          <p:nvPr/>
        </p:nvGrpSpPr>
        <p:grpSpPr>
          <a:xfrm>
            <a:off x="4098105" y="5115946"/>
            <a:ext cx="1019032" cy="1107280"/>
            <a:chOff x="10576581" y="794932"/>
            <a:chExt cx="1019032" cy="1107280"/>
          </a:xfrm>
        </p:grpSpPr>
        <p:cxnSp>
          <p:nvCxnSpPr>
            <p:cNvPr id="24" name="Straight Connector 23">
              <a:extLst>
                <a:ext uri="{FF2B5EF4-FFF2-40B4-BE49-F238E27FC236}">
                  <a16:creationId xmlns:a16="http://schemas.microsoft.com/office/drawing/2014/main" id="{AAD37E03-FBFE-454F-BFC4-4AD59B857D56}"/>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637CA61E-F91C-465A-95B8-30D28BD58C61}"/>
                </a:ext>
              </a:extLst>
            </p:cNvPr>
            <p:cNvSpPr txBox="1"/>
            <p:nvPr/>
          </p:nvSpPr>
          <p:spPr>
            <a:xfrm>
              <a:off x="10576581" y="794932"/>
              <a:ext cx="101903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26" name="TextBox 25">
              <a:extLst>
                <a:ext uri="{FF2B5EF4-FFF2-40B4-BE49-F238E27FC236}">
                  <a16:creationId xmlns:a16="http://schemas.microsoft.com/office/drawing/2014/main" id="{ECECA670-1186-4CFD-B4E7-D76D8E7ED17A}"/>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27" name="Group 26">
            <a:extLst>
              <a:ext uri="{FF2B5EF4-FFF2-40B4-BE49-F238E27FC236}">
                <a16:creationId xmlns:a16="http://schemas.microsoft.com/office/drawing/2014/main" id="{50E98376-8A53-4881-815D-AAB3C7B8B16E}"/>
              </a:ext>
            </a:extLst>
          </p:cNvPr>
          <p:cNvGrpSpPr/>
          <p:nvPr/>
        </p:nvGrpSpPr>
        <p:grpSpPr>
          <a:xfrm>
            <a:off x="8293616" y="3604355"/>
            <a:ext cx="1059692" cy="1107280"/>
            <a:chOff x="10578125" y="794932"/>
            <a:chExt cx="1059692" cy="1107280"/>
          </a:xfrm>
        </p:grpSpPr>
        <p:cxnSp>
          <p:nvCxnSpPr>
            <p:cNvPr id="28" name="Straight Connector 27">
              <a:extLst>
                <a:ext uri="{FF2B5EF4-FFF2-40B4-BE49-F238E27FC236}">
                  <a16:creationId xmlns:a16="http://schemas.microsoft.com/office/drawing/2014/main" id="{320AEB60-754C-447C-84C5-AF92AEEC1242}"/>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C15DF183-B3F1-4B1E-BE53-120185622DEF}"/>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0" name="TextBox 29">
              <a:extLst>
                <a:ext uri="{FF2B5EF4-FFF2-40B4-BE49-F238E27FC236}">
                  <a16:creationId xmlns:a16="http://schemas.microsoft.com/office/drawing/2014/main" id="{3BFC6150-E36D-48D8-94C6-14BFB131590E}"/>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sp>
        <p:nvSpPr>
          <p:cNvPr id="31" name="TextBox 30">
            <a:extLst>
              <a:ext uri="{FF2B5EF4-FFF2-40B4-BE49-F238E27FC236}">
                <a16:creationId xmlns:a16="http://schemas.microsoft.com/office/drawing/2014/main" id="{BB6E0E33-04CA-4819-9692-F77F88784557}"/>
              </a:ext>
            </a:extLst>
          </p:cNvPr>
          <p:cNvSpPr txBox="1"/>
          <p:nvPr/>
        </p:nvSpPr>
        <p:spPr>
          <a:xfrm>
            <a:off x="9244282" y="3780212"/>
            <a:ext cx="13024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less</a:t>
            </a:r>
          </a:p>
        </p:txBody>
      </p:sp>
      <p:sp>
        <p:nvSpPr>
          <p:cNvPr id="32" name="Rectangle 31">
            <a:extLst>
              <a:ext uri="{FF2B5EF4-FFF2-40B4-BE49-F238E27FC236}">
                <a16:creationId xmlns:a16="http://schemas.microsoft.com/office/drawing/2014/main" id="{D5F1C8D0-7F7A-433A-8380-26BAF99A222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 name="Group 2">
            <a:extLst>
              <a:ext uri="{FF2B5EF4-FFF2-40B4-BE49-F238E27FC236}">
                <a16:creationId xmlns:a16="http://schemas.microsoft.com/office/drawing/2014/main" id="{225C5400-4698-4757-99D6-62863E21230D}"/>
              </a:ext>
            </a:extLst>
          </p:cNvPr>
          <p:cNvGrpSpPr/>
          <p:nvPr/>
        </p:nvGrpSpPr>
        <p:grpSpPr>
          <a:xfrm>
            <a:off x="1844863" y="3166874"/>
            <a:ext cx="668802" cy="944239"/>
            <a:chOff x="4668102" y="2000298"/>
            <a:chExt cx="668802" cy="944239"/>
          </a:xfrm>
        </p:grpSpPr>
        <p:sp>
          <p:nvSpPr>
            <p:cNvPr id="33" name="Rectangle 32">
              <a:extLst>
                <a:ext uri="{FF2B5EF4-FFF2-40B4-BE49-F238E27FC236}">
                  <a16:creationId xmlns:a16="http://schemas.microsoft.com/office/drawing/2014/main" id="{A85FF035-6905-4A66-915A-23BB1BA77E69}"/>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sp>
          <p:nvSpPr>
            <p:cNvPr id="34" name="Rectangle 33">
              <a:extLst>
                <a:ext uri="{FF2B5EF4-FFF2-40B4-BE49-F238E27FC236}">
                  <a16:creationId xmlns:a16="http://schemas.microsoft.com/office/drawing/2014/main" id="{E20A8846-72C7-43AD-BFBD-B1C7FC702488}"/>
                </a:ext>
              </a:extLst>
            </p:cNvPr>
            <p:cNvSpPr/>
            <p:nvPr/>
          </p:nvSpPr>
          <p:spPr>
            <a:xfrm>
              <a:off x="4668102" y="2359762"/>
              <a:ext cx="668802" cy="584775"/>
            </a:xfrm>
            <a:prstGeom prst="rect">
              <a:avLst/>
            </a:prstGeom>
          </p:spPr>
          <p:txBody>
            <a:bodyPr wrap="square">
              <a:spAutoFit/>
            </a:bodyPr>
            <a:lstStyle/>
            <a:p>
              <a:r>
                <a:rPr lang="en-US" sz="3200" b="1" dirty="0">
                  <a:solidFill>
                    <a:srgbClr val="FF0000"/>
                  </a:solidFill>
                </a:rPr>
                <a:t>11</a:t>
              </a:r>
              <a:endParaRPr lang="en-GB" sz="3200" b="1" dirty="0">
                <a:solidFill>
                  <a:srgbClr val="FF0000"/>
                </a:solidFill>
              </a:endParaRPr>
            </a:p>
          </p:txBody>
        </p:sp>
        <p:cxnSp>
          <p:nvCxnSpPr>
            <p:cNvPr id="35" name="Straight Connector 34">
              <a:extLst>
                <a:ext uri="{FF2B5EF4-FFF2-40B4-BE49-F238E27FC236}">
                  <a16:creationId xmlns:a16="http://schemas.microsoft.com/office/drawing/2014/main" id="{82134A3D-BB57-49C4-B7EB-AB6A94EA5EB8}"/>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27FB1B6B-3F3C-47E3-8CAF-9F55B901C9EA}"/>
              </a:ext>
            </a:extLst>
          </p:cNvPr>
          <p:cNvGrpSpPr/>
          <p:nvPr/>
        </p:nvGrpSpPr>
        <p:grpSpPr>
          <a:xfrm>
            <a:off x="2657861" y="3165237"/>
            <a:ext cx="425004" cy="944239"/>
            <a:chOff x="4743052" y="2000298"/>
            <a:chExt cx="425004" cy="944239"/>
          </a:xfrm>
        </p:grpSpPr>
        <p:sp>
          <p:nvSpPr>
            <p:cNvPr id="37" name="Rectangle 36">
              <a:extLst>
                <a:ext uri="{FF2B5EF4-FFF2-40B4-BE49-F238E27FC236}">
                  <a16:creationId xmlns:a16="http://schemas.microsoft.com/office/drawing/2014/main" id="{5A96702A-DD06-482D-AF2B-360C2B1E3C27}"/>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38" name="Rectangle 37">
              <a:extLst>
                <a:ext uri="{FF2B5EF4-FFF2-40B4-BE49-F238E27FC236}">
                  <a16:creationId xmlns:a16="http://schemas.microsoft.com/office/drawing/2014/main" id="{C2D3676F-DAA0-4C55-9A0D-208D136D8197}"/>
                </a:ext>
              </a:extLst>
            </p:cNvPr>
            <p:cNvSpPr/>
            <p:nvPr/>
          </p:nvSpPr>
          <p:spPr>
            <a:xfrm>
              <a:off x="4743052" y="2359762"/>
              <a:ext cx="425004" cy="584775"/>
            </a:xfrm>
            <a:prstGeom prst="rect">
              <a:avLst/>
            </a:prstGeom>
          </p:spPr>
          <p:txBody>
            <a:bodyPr wrap="square">
              <a:spAutoFit/>
            </a:bodyPr>
            <a:lstStyle/>
            <a:p>
              <a:r>
                <a:rPr lang="en-US" sz="3200" b="1" dirty="0">
                  <a:solidFill>
                    <a:srgbClr val="FF0000"/>
                  </a:solidFill>
                </a:rPr>
                <a:t>9</a:t>
              </a:r>
              <a:endParaRPr lang="en-GB" sz="3200" b="1" dirty="0">
                <a:solidFill>
                  <a:srgbClr val="FF0000"/>
                </a:solidFill>
              </a:endParaRPr>
            </a:p>
          </p:txBody>
        </p:sp>
        <p:cxnSp>
          <p:nvCxnSpPr>
            <p:cNvPr id="39" name="Straight Connector 38">
              <a:extLst>
                <a:ext uri="{FF2B5EF4-FFF2-40B4-BE49-F238E27FC236}">
                  <a16:creationId xmlns:a16="http://schemas.microsoft.com/office/drawing/2014/main" id="{4B270D4C-A5B0-4BFC-B180-BA93857DF4C8}"/>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1537B964-662B-400A-9C60-734638AB43E5}"/>
              </a:ext>
            </a:extLst>
          </p:cNvPr>
          <p:cNvGrpSpPr/>
          <p:nvPr/>
        </p:nvGrpSpPr>
        <p:grpSpPr>
          <a:xfrm>
            <a:off x="3337740" y="3169331"/>
            <a:ext cx="425004" cy="944239"/>
            <a:chOff x="4743052" y="2000298"/>
            <a:chExt cx="425004" cy="944239"/>
          </a:xfrm>
        </p:grpSpPr>
        <p:sp>
          <p:nvSpPr>
            <p:cNvPr id="41" name="Rectangle 40">
              <a:extLst>
                <a:ext uri="{FF2B5EF4-FFF2-40B4-BE49-F238E27FC236}">
                  <a16:creationId xmlns:a16="http://schemas.microsoft.com/office/drawing/2014/main" id="{6EE12CD2-0EFD-4D67-BDA8-665C356B16FA}"/>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42" name="Rectangle 41">
              <a:extLst>
                <a:ext uri="{FF2B5EF4-FFF2-40B4-BE49-F238E27FC236}">
                  <a16:creationId xmlns:a16="http://schemas.microsoft.com/office/drawing/2014/main" id="{E5073C51-1AA5-4FC8-BEF4-E650C216B20F}"/>
                </a:ext>
              </a:extLst>
            </p:cNvPr>
            <p:cNvSpPr/>
            <p:nvPr/>
          </p:nvSpPr>
          <p:spPr>
            <a:xfrm>
              <a:off x="4743052" y="2359762"/>
              <a:ext cx="425004" cy="584775"/>
            </a:xfrm>
            <a:prstGeom prst="rect">
              <a:avLst/>
            </a:prstGeom>
          </p:spPr>
          <p:txBody>
            <a:bodyPr wrap="square">
              <a:spAutoFit/>
            </a:bodyPr>
            <a:lstStyle/>
            <a:p>
              <a:r>
                <a:rPr lang="en-US" sz="3200" b="1" dirty="0">
                  <a:solidFill>
                    <a:srgbClr val="FF0000"/>
                  </a:solidFill>
                </a:rPr>
                <a:t>7</a:t>
              </a:r>
              <a:endParaRPr lang="en-GB" sz="3200" b="1" dirty="0">
                <a:solidFill>
                  <a:srgbClr val="FF0000"/>
                </a:solidFill>
              </a:endParaRPr>
            </a:p>
          </p:txBody>
        </p:sp>
        <p:cxnSp>
          <p:nvCxnSpPr>
            <p:cNvPr id="43" name="Straight Connector 42">
              <a:extLst>
                <a:ext uri="{FF2B5EF4-FFF2-40B4-BE49-F238E27FC236}">
                  <a16:creationId xmlns:a16="http://schemas.microsoft.com/office/drawing/2014/main" id="{527D5221-9F75-41E4-A623-985CBAF483EA}"/>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26145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7" grpId="0"/>
      <p:bldP spid="18" grpId="0"/>
      <p:bldP spid="31" grpId="0"/>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are four digit cards. </a:t>
            </a:r>
            <a:endParaRPr lang="en-US" sz="2800" dirty="0"/>
          </a:p>
        </p:txBody>
      </p:sp>
      <p:sp>
        <p:nvSpPr>
          <p:cNvPr id="4" name="Rectangle 3">
            <a:extLst>
              <a:ext uri="{FF2B5EF4-FFF2-40B4-BE49-F238E27FC236}">
                <a16:creationId xmlns:a16="http://schemas.microsoft.com/office/drawing/2014/main" id="{FC367AF8-97F8-4ECC-BDF4-710D911894CE}"/>
              </a:ext>
            </a:extLst>
          </p:cNvPr>
          <p:cNvSpPr/>
          <p:nvPr/>
        </p:nvSpPr>
        <p:spPr>
          <a:xfrm>
            <a:off x="56123" y="1975781"/>
            <a:ext cx="11969622" cy="584775"/>
          </a:xfrm>
          <a:prstGeom prst="rect">
            <a:avLst/>
          </a:prstGeom>
        </p:spPr>
        <p:txBody>
          <a:bodyPr wrap="square">
            <a:spAutoFit/>
          </a:bodyPr>
          <a:lstStyle/>
          <a:p>
            <a:r>
              <a:rPr lang="en-US" sz="3200" b="1" dirty="0"/>
              <a:t>Use each of the digits </a:t>
            </a:r>
            <a:r>
              <a:rPr lang="en-US" sz="3200" b="1" u="sng" dirty="0"/>
              <a:t>once</a:t>
            </a:r>
            <a:r>
              <a:rPr lang="en-US" sz="3200" b="1" dirty="0"/>
              <a:t> to make a total that is a multiple of 5</a:t>
            </a:r>
            <a:endParaRPr lang="en-US" sz="2800" dirty="0"/>
          </a:p>
        </p:txBody>
      </p:sp>
      <p:pic>
        <p:nvPicPr>
          <p:cNvPr id="3" name="Picture 2">
            <a:extLst>
              <a:ext uri="{FF2B5EF4-FFF2-40B4-BE49-F238E27FC236}">
                <a16:creationId xmlns:a16="http://schemas.microsoft.com/office/drawing/2014/main" id="{C298EE19-A45A-4D4D-9B25-659F7C81F5AF}"/>
              </a:ext>
            </a:extLst>
          </p:cNvPr>
          <p:cNvPicPr>
            <a:picLocks noChangeAspect="1"/>
          </p:cNvPicPr>
          <p:nvPr/>
        </p:nvPicPr>
        <p:blipFill>
          <a:blip r:embed="rId3"/>
          <a:stretch>
            <a:fillRect/>
          </a:stretch>
        </p:blipFill>
        <p:spPr>
          <a:xfrm>
            <a:off x="304800" y="634775"/>
            <a:ext cx="6954981" cy="1330659"/>
          </a:xfrm>
          <a:prstGeom prst="rect">
            <a:avLst/>
          </a:prstGeom>
        </p:spPr>
      </p:pic>
      <p:pic>
        <p:nvPicPr>
          <p:cNvPr id="5" name="Picture 4">
            <a:extLst>
              <a:ext uri="{FF2B5EF4-FFF2-40B4-BE49-F238E27FC236}">
                <a16:creationId xmlns:a16="http://schemas.microsoft.com/office/drawing/2014/main" id="{46960197-1DD3-425E-BA5D-E27BAF119835}"/>
              </a:ext>
            </a:extLst>
          </p:cNvPr>
          <p:cNvPicPr>
            <a:picLocks noChangeAspect="1"/>
          </p:cNvPicPr>
          <p:nvPr/>
        </p:nvPicPr>
        <p:blipFill>
          <a:blip r:embed="rId4"/>
          <a:stretch>
            <a:fillRect/>
          </a:stretch>
        </p:blipFill>
        <p:spPr>
          <a:xfrm>
            <a:off x="807461" y="2646260"/>
            <a:ext cx="4547906" cy="1320360"/>
          </a:xfrm>
          <a:prstGeom prst="rect">
            <a:avLst/>
          </a:prstGeom>
        </p:spPr>
      </p:pic>
      <p:sp>
        <p:nvSpPr>
          <p:cNvPr id="8" name="TextBox 7">
            <a:extLst>
              <a:ext uri="{FF2B5EF4-FFF2-40B4-BE49-F238E27FC236}">
                <a16:creationId xmlns:a16="http://schemas.microsoft.com/office/drawing/2014/main" id="{D464755E-D27D-497A-AE66-0B70FB81521F}"/>
              </a:ext>
            </a:extLst>
          </p:cNvPr>
          <p:cNvSpPr txBox="1"/>
          <p:nvPr/>
        </p:nvSpPr>
        <p:spPr>
          <a:xfrm>
            <a:off x="1847387"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9" name="TextBox 8">
            <a:extLst>
              <a:ext uri="{FF2B5EF4-FFF2-40B4-BE49-F238E27FC236}">
                <a16:creationId xmlns:a16="http://schemas.microsoft.com/office/drawing/2014/main" id="{10EC5571-6CE7-4A82-9A2E-A5211875B6E8}"/>
              </a:ext>
            </a:extLst>
          </p:cNvPr>
          <p:cNvSpPr txBox="1"/>
          <p:nvPr/>
        </p:nvSpPr>
        <p:spPr>
          <a:xfrm>
            <a:off x="4658321"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D84E0653-9229-4D71-94BA-C14C8403FE61}"/>
              </a:ext>
            </a:extLst>
          </p:cNvPr>
          <p:cNvSpPr txBox="1"/>
          <p:nvPr/>
        </p:nvSpPr>
        <p:spPr>
          <a:xfrm>
            <a:off x="1019307"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352F992C-893B-4B21-9C1D-3B96B83A2482}"/>
              </a:ext>
            </a:extLst>
          </p:cNvPr>
          <p:cNvSpPr txBox="1"/>
          <p:nvPr/>
        </p:nvSpPr>
        <p:spPr>
          <a:xfrm>
            <a:off x="3830241"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374DAD18-9B03-4B0F-A94F-E25B2323B206}"/>
              </a:ext>
            </a:extLst>
          </p:cNvPr>
          <p:cNvSpPr txBox="1"/>
          <p:nvPr/>
        </p:nvSpPr>
        <p:spPr>
          <a:xfrm>
            <a:off x="5607967" y="2990969"/>
            <a:ext cx="214176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9 0</a:t>
            </a:r>
          </a:p>
        </p:txBody>
      </p:sp>
    </p:spTree>
    <p:extLst>
      <p:ext uri="{BB962C8B-B14F-4D97-AF65-F5344CB8AC3E}">
        <p14:creationId xmlns:p14="http://schemas.microsoft.com/office/powerpoint/2010/main" val="438214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path" presetSubtype="0" accel="50000" decel="50000" fill="hold" grpId="1" nodeType="clickEffect">
                                  <p:stCondLst>
                                    <p:cond delay="0"/>
                                  </p:stCondLst>
                                  <p:childTnLst>
                                    <p:animMotion origin="layout" path="M 1.45833E-6 4.07407E-6 L 0.23008 4.07407E-6 " pathEditMode="relative" rAng="0" ptsTypes="AA">
                                      <p:cBhvr>
                                        <p:cTn id="31" dur="2000" fill="hold"/>
                                        <p:tgtEl>
                                          <p:spTgt spid="8"/>
                                        </p:tgtEl>
                                        <p:attrNameLst>
                                          <p:attrName>ppt_x</p:attrName>
                                          <p:attrName>ppt_y</p:attrName>
                                        </p:attrNameLst>
                                      </p:cBhvr>
                                      <p:rCtr x="11497" y="0"/>
                                    </p:animMotion>
                                  </p:childTnLst>
                                </p:cTn>
                              </p:par>
                              <p:par>
                                <p:cTn id="32" presetID="42" presetClass="path" presetSubtype="0" accel="50000" decel="50000" fill="hold" grpId="1" nodeType="withEffect">
                                  <p:stCondLst>
                                    <p:cond delay="0"/>
                                  </p:stCondLst>
                                  <p:childTnLst>
                                    <p:animMotion origin="layout" path="M 2.70833E-6 4.07407E-6 L -0.23047 4.07407E-6 " pathEditMode="relative" rAng="0" ptsTypes="AA">
                                      <p:cBhvr>
                                        <p:cTn id="33" dur="2000" fill="hold"/>
                                        <p:tgtEl>
                                          <p:spTgt spid="9"/>
                                        </p:tgtEl>
                                        <p:attrNameLst>
                                          <p:attrName>ppt_x</p:attrName>
                                          <p:attrName>ppt_y</p:attrName>
                                        </p:attrNameLst>
                                      </p:cBhvr>
                                      <p:rCtr x="-11549" y="0"/>
                                    </p:animMotion>
                                  </p:childTnLst>
                                </p:cTn>
                              </p:par>
                            </p:childTnLst>
                          </p:cTn>
                        </p:par>
                      </p:childTnLst>
                    </p:cTn>
                  </p:par>
                  <p:par>
                    <p:cTn id="34" fill="hold">
                      <p:stCondLst>
                        <p:cond delay="indefinite"/>
                      </p:stCondLst>
                      <p:childTnLst>
                        <p:par>
                          <p:cTn id="35" fill="hold">
                            <p:stCondLst>
                              <p:cond delay="0"/>
                            </p:stCondLst>
                            <p:childTnLst>
                              <p:par>
                                <p:cTn id="36" presetID="42" presetClass="path" presetSubtype="0" accel="50000" decel="50000" fill="hold" grpId="1" nodeType="clickEffect">
                                  <p:stCondLst>
                                    <p:cond delay="0"/>
                                  </p:stCondLst>
                                  <p:childTnLst>
                                    <p:animMotion origin="layout" path="M 2.08333E-7 4.07407E-6 L 0.23008 4.07407E-6 " pathEditMode="relative" rAng="0" ptsTypes="AA">
                                      <p:cBhvr>
                                        <p:cTn id="37" dur="2000" fill="hold"/>
                                        <p:tgtEl>
                                          <p:spTgt spid="11"/>
                                        </p:tgtEl>
                                        <p:attrNameLst>
                                          <p:attrName>ppt_x</p:attrName>
                                          <p:attrName>ppt_y</p:attrName>
                                        </p:attrNameLst>
                                      </p:cBhvr>
                                      <p:rCtr x="11497" y="0"/>
                                    </p:animMotion>
                                  </p:childTnLst>
                                </p:cTn>
                              </p:par>
                              <p:par>
                                <p:cTn id="38" presetID="42" presetClass="path" presetSubtype="0" accel="50000" decel="50000" fill="hold" grpId="1" nodeType="withEffect">
                                  <p:stCondLst>
                                    <p:cond delay="0"/>
                                  </p:stCondLst>
                                  <p:childTnLst>
                                    <p:animMotion origin="layout" path="M 1.25E-6 4.07407E-6 L -0.23047 4.07407E-6 " pathEditMode="relative" rAng="0" ptsTypes="AA">
                                      <p:cBhvr>
                                        <p:cTn id="39" dur="2000" fill="hold"/>
                                        <p:tgtEl>
                                          <p:spTgt spid="12"/>
                                        </p:tgtEl>
                                        <p:attrNameLst>
                                          <p:attrName>ppt_x</p:attrName>
                                          <p:attrName>ppt_y</p:attrName>
                                        </p:attrNameLst>
                                      </p:cBhvr>
                                      <p:rCtr x="-11523"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P spid="9" grpId="1"/>
      <p:bldP spid="11" grpId="0"/>
      <p:bldP spid="11" grpId="1"/>
      <p:bldP spid="12" grpId="0"/>
      <p:bldP spid="12" grpId="1"/>
      <p:bldP spid="13" grpId="0"/>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dirty="0"/>
              <a:t>Round each of these numbers to the nearest whole number.</a:t>
            </a:r>
          </a:p>
          <a:p>
            <a:endParaRPr lang="en-US" sz="3200" b="1" dirty="0"/>
          </a:p>
          <a:p>
            <a:r>
              <a:rPr lang="en-US" sz="3200" b="1" dirty="0"/>
              <a:t>     13.7 is nearest to _____</a:t>
            </a:r>
          </a:p>
          <a:p>
            <a:endParaRPr lang="en-US" sz="3200" b="1" dirty="0"/>
          </a:p>
          <a:p>
            <a:r>
              <a:rPr lang="en-US" sz="3200" b="1" dirty="0"/>
              <a:t>     8     is nearest to _____</a:t>
            </a:r>
          </a:p>
          <a:p>
            <a:endParaRPr lang="en-US" sz="3200" b="1" dirty="0"/>
          </a:p>
          <a:p>
            <a:r>
              <a:rPr lang="en-US" sz="3200" b="1" dirty="0"/>
              <a:t>     3.38 is nearest to _____</a:t>
            </a:r>
          </a:p>
        </p:txBody>
      </p:sp>
      <p:sp>
        <p:nvSpPr>
          <p:cNvPr id="4" name="Rectangle 3">
            <a:extLst>
              <a:ext uri="{FF2B5EF4-FFF2-40B4-BE49-F238E27FC236}">
                <a16:creationId xmlns:a16="http://schemas.microsoft.com/office/drawing/2014/main" id="{3680B545-873C-492F-8D34-36EC8C18DBCE}"/>
              </a:ext>
            </a:extLst>
          </p:cNvPr>
          <p:cNvSpPr/>
          <p:nvPr/>
        </p:nvSpPr>
        <p:spPr>
          <a:xfrm>
            <a:off x="832525" y="1829814"/>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E0C3CF9A-EFAC-4685-BACA-BF15E3D3D0C9}"/>
              </a:ext>
            </a:extLst>
          </p:cNvPr>
          <p:cNvSpPr/>
          <p:nvPr/>
        </p:nvSpPr>
        <p:spPr>
          <a:xfrm>
            <a:off x="832525" y="2189278"/>
            <a:ext cx="425004" cy="584775"/>
          </a:xfrm>
          <a:prstGeom prst="rect">
            <a:avLst/>
          </a:prstGeom>
        </p:spPr>
        <p:txBody>
          <a:bodyPr wrap="square">
            <a:spAutoFit/>
          </a:bodyPr>
          <a:lstStyle/>
          <a:p>
            <a:r>
              <a:rPr lang="en-US" sz="3200" b="1" dirty="0"/>
              <a:t>8</a:t>
            </a:r>
            <a:endParaRPr lang="en-GB" sz="3200" b="1" dirty="0"/>
          </a:p>
        </p:txBody>
      </p:sp>
      <p:cxnSp>
        <p:nvCxnSpPr>
          <p:cNvPr id="6" name="Straight Connector 5">
            <a:extLst>
              <a:ext uri="{FF2B5EF4-FFF2-40B4-BE49-F238E27FC236}">
                <a16:creationId xmlns:a16="http://schemas.microsoft.com/office/drawing/2014/main" id="{7BD63D75-CF79-4E29-9B3C-4C733231E76C}"/>
              </a:ext>
            </a:extLst>
          </p:cNvPr>
          <p:cNvCxnSpPr/>
          <p:nvPr/>
        </p:nvCxnSpPr>
        <p:spPr>
          <a:xfrm>
            <a:off x="849494" y="230602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CACE5B8-334E-4FF9-8CEA-3FA1C5D58AD3}"/>
              </a:ext>
            </a:extLst>
          </p:cNvPr>
          <p:cNvSpPr/>
          <p:nvPr/>
        </p:nvSpPr>
        <p:spPr>
          <a:xfrm>
            <a:off x="788457" y="1098114"/>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8" name="Straight Connector 7">
            <a:extLst>
              <a:ext uri="{FF2B5EF4-FFF2-40B4-BE49-F238E27FC236}">
                <a16:creationId xmlns:a16="http://schemas.microsoft.com/office/drawing/2014/main" id="{ED2F64E4-CF09-4317-B7FF-ADBA42F7CC29}"/>
              </a:ext>
            </a:extLst>
          </p:cNvPr>
          <p:cNvCxnSpPr/>
          <p:nvPr/>
        </p:nvCxnSpPr>
        <p:spPr>
          <a:xfrm>
            <a:off x="1104255" y="1479052"/>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9A3D1C99-317D-42BF-90D6-31D079311F4B}"/>
              </a:ext>
            </a:extLst>
          </p:cNvPr>
          <p:cNvSpPr txBox="1"/>
          <p:nvPr/>
        </p:nvSpPr>
        <p:spPr>
          <a:xfrm>
            <a:off x="3779323" y="996195"/>
            <a:ext cx="2045851" cy="584775"/>
          </a:xfrm>
          <a:prstGeom prst="rect">
            <a:avLst/>
          </a:prstGeom>
          <a:noFill/>
        </p:spPr>
        <p:txBody>
          <a:bodyPr wrap="square" rtlCol="0">
            <a:spAutoFit/>
          </a:bodyPr>
          <a:lstStyle/>
          <a:p>
            <a:r>
              <a:rPr lang="en-GB" sz="3200" b="1" dirty="0">
                <a:solidFill>
                  <a:srgbClr val="FF0000"/>
                </a:solidFill>
              </a:rPr>
              <a:t>14</a:t>
            </a:r>
          </a:p>
        </p:txBody>
      </p:sp>
      <p:sp>
        <p:nvSpPr>
          <p:cNvPr id="10" name="TextBox 9">
            <a:extLst>
              <a:ext uri="{FF2B5EF4-FFF2-40B4-BE49-F238E27FC236}">
                <a16:creationId xmlns:a16="http://schemas.microsoft.com/office/drawing/2014/main" id="{F880D0C7-C0C7-427F-AFC1-0FEA814906E7}"/>
              </a:ext>
            </a:extLst>
          </p:cNvPr>
          <p:cNvSpPr txBox="1"/>
          <p:nvPr/>
        </p:nvSpPr>
        <p:spPr>
          <a:xfrm>
            <a:off x="3779323" y="1978390"/>
            <a:ext cx="425004" cy="584775"/>
          </a:xfrm>
          <a:prstGeom prst="rect">
            <a:avLst/>
          </a:prstGeom>
          <a:noFill/>
        </p:spPr>
        <p:txBody>
          <a:bodyPr wrap="square" rtlCol="0">
            <a:spAutoFit/>
          </a:bodyPr>
          <a:lstStyle/>
          <a:p>
            <a:r>
              <a:rPr lang="en-GB" sz="3200" b="1" dirty="0">
                <a:solidFill>
                  <a:srgbClr val="FF0000"/>
                </a:solidFill>
              </a:rPr>
              <a:t>8</a:t>
            </a:r>
          </a:p>
        </p:txBody>
      </p:sp>
      <p:grpSp>
        <p:nvGrpSpPr>
          <p:cNvPr id="3" name="Group 2">
            <a:extLst>
              <a:ext uri="{FF2B5EF4-FFF2-40B4-BE49-F238E27FC236}">
                <a16:creationId xmlns:a16="http://schemas.microsoft.com/office/drawing/2014/main" id="{8A040C45-9657-4FB3-B7AD-B392DDC14511}"/>
              </a:ext>
            </a:extLst>
          </p:cNvPr>
          <p:cNvGrpSpPr/>
          <p:nvPr/>
        </p:nvGrpSpPr>
        <p:grpSpPr>
          <a:xfrm>
            <a:off x="4766836" y="1827616"/>
            <a:ext cx="4359933" cy="955256"/>
            <a:chOff x="4766836" y="1827616"/>
            <a:chExt cx="4359933" cy="955256"/>
          </a:xfrm>
        </p:grpSpPr>
        <p:sp>
          <p:nvSpPr>
            <p:cNvPr id="11" name="TextBox 10">
              <a:extLst>
                <a:ext uri="{FF2B5EF4-FFF2-40B4-BE49-F238E27FC236}">
                  <a16:creationId xmlns:a16="http://schemas.microsoft.com/office/drawing/2014/main" id="{23B39661-3A0B-4CE6-A8A8-60620F401E3D}"/>
                </a:ext>
              </a:extLst>
            </p:cNvPr>
            <p:cNvSpPr txBox="1"/>
            <p:nvPr/>
          </p:nvSpPr>
          <p:spPr>
            <a:xfrm>
              <a:off x="4766836" y="1978390"/>
              <a:ext cx="4046658" cy="584775"/>
            </a:xfrm>
            <a:prstGeom prst="rect">
              <a:avLst/>
            </a:prstGeom>
            <a:noFill/>
          </p:spPr>
          <p:txBody>
            <a:bodyPr wrap="square" rtlCol="0">
              <a:spAutoFit/>
            </a:bodyPr>
            <a:lstStyle/>
            <a:p>
              <a:r>
                <a:rPr lang="en-GB" sz="3200" b="1" dirty="0">
                  <a:solidFill>
                    <a:srgbClr val="FF0000"/>
                  </a:solidFill>
                </a:rPr>
                <a:t>because      is less than</a:t>
              </a:r>
            </a:p>
          </p:txBody>
        </p:sp>
        <p:sp>
          <p:nvSpPr>
            <p:cNvPr id="12" name="Rectangle 11">
              <a:extLst>
                <a:ext uri="{FF2B5EF4-FFF2-40B4-BE49-F238E27FC236}">
                  <a16:creationId xmlns:a16="http://schemas.microsoft.com/office/drawing/2014/main" id="{F3AF56C7-A834-4E3B-A12F-A37566D9E27B}"/>
                </a:ext>
              </a:extLst>
            </p:cNvPr>
            <p:cNvSpPr/>
            <p:nvPr/>
          </p:nvSpPr>
          <p:spPr>
            <a:xfrm>
              <a:off x="6300887" y="1838633"/>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13" name="Rectangle 12">
              <a:extLst>
                <a:ext uri="{FF2B5EF4-FFF2-40B4-BE49-F238E27FC236}">
                  <a16:creationId xmlns:a16="http://schemas.microsoft.com/office/drawing/2014/main" id="{F62E2B1A-85F9-46FF-AD41-6E2FA64BA554}"/>
                </a:ext>
              </a:extLst>
            </p:cNvPr>
            <p:cNvSpPr/>
            <p:nvPr/>
          </p:nvSpPr>
          <p:spPr>
            <a:xfrm>
              <a:off x="6300887" y="2198097"/>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cxnSp>
          <p:nvCxnSpPr>
            <p:cNvPr id="14" name="Straight Connector 13">
              <a:extLst>
                <a:ext uri="{FF2B5EF4-FFF2-40B4-BE49-F238E27FC236}">
                  <a16:creationId xmlns:a16="http://schemas.microsoft.com/office/drawing/2014/main" id="{BE95DAF3-2EA7-4132-B6E1-2A0F69126991}"/>
                </a:ext>
              </a:extLst>
            </p:cNvPr>
            <p:cNvCxnSpPr/>
            <p:nvPr/>
          </p:nvCxnSpPr>
          <p:spPr>
            <a:xfrm>
              <a:off x="6317856" y="2314847"/>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C2826D7-C73A-4C69-860D-E851AAC7A2ED}"/>
                </a:ext>
              </a:extLst>
            </p:cNvPr>
            <p:cNvSpPr/>
            <p:nvPr/>
          </p:nvSpPr>
          <p:spPr>
            <a:xfrm>
              <a:off x="8701765" y="1827616"/>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16" name="Rectangle 15">
              <a:extLst>
                <a:ext uri="{FF2B5EF4-FFF2-40B4-BE49-F238E27FC236}">
                  <a16:creationId xmlns:a16="http://schemas.microsoft.com/office/drawing/2014/main" id="{1ACEA96E-797F-4B61-ADD2-33E338720071}"/>
                </a:ext>
              </a:extLst>
            </p:cNvPr>
            <p:cNvSpPr/>
            <p:nvPr/>
          </p:nvSpPr>
          <p:spPr>
            <a:xfrm>
              <a:off x="8701765" y="2187080"/>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0931BB6D-803A-4A2E-AC7F-E9163527D2A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01900F75-7475-4A61-8C93-DC1AE1FFC30F}"/>
              </a:ext>
            </a:extLst>
          </p:cNvPr>
          <p:cNvSpPr/>
          <p:nvPr/>
        </p:nvSpPr>
        <p:spPr>
          <a:xfrm>
            <a:off x="579105" y="306945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20" name="Straight Connector 19">
            <a:extLst>
              <a:ext uri="{FF2B5EF4-FFF2-40B4-BE49-F238E27FC236}">
                <a16:creationId xmlns:a16="http://schemas.microsoft.com/office/drawing/2014/main" id="{33008A85-7D0C-479D-BE49-9084716A33E9}"/>
              </a:ext>
            </a:extLst>
          </p:cNvPr>
          <p:cNvCxnSpPr/>
          <p:nvPr/>
        </p:nvCxnSpPr>
        <p:spPr>
          <a:xfrm>
            <a:off x="894903" y="345038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21F05012-7BB4-4E56-A63A-E2148104F757}"/>
              </a:ext>
            </a:extLst>
          </p:cNvPr>
          <p:cNvSpPr txBox="1"/>
          <p:nvPr/>
        </p:nvSpPr>
        <p:spPr>
          <a:xfrm>
            <a:off x="3866920" y="2956515"/>
            <a:ext cx="1748902" cy="584775"/>
          </a:xfrm>
          <a:prstGeom prst="rect">
            <a:avLst/>
          </a:prstGeom>
          <a:noFill/>
        </p:spPr>
        <p:txBody>
          <a:bodyPr wrap="square" rtlCol="0">
            <a:spAutoFit/>
          </a:bodyPr>
          <a:lstStyle/>
          <a:p>
            <a:r>
              <a:rPr lang="en-GB" sz="3200" b="1" dirty="0">
                <a:solidFill>
                  <a:srgbClr val="FF0000"/>
                </a:solidFill>
              </a:rPr>
              <a:t>3</a:t>
            </a:r>
          </a:p>
        </p:txBody>
      </p:sp>
      <p:sp>
        <p:nvSpPr>
          <p:cNvPr id="22" name="Rectangle 21">
            <a:extLst>
              <a:ext uri="{FF2B5EF4-FFF2-40B4-BE49-F238E27FC236}">
                <a16:creationId xmlns:a16="http://schemas.microsoft.com/office/drawing/2014/main" id="{D409775A-B7C2-404E-B43F-19ABB468B9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8841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9" grpId="0" animBg="1"/>
      <p:bldP spid="21"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missing numbers in this sequence.</a:t>
            </a:r>
          </a:p>
        </p:txBody>
      </p:sp>
      <p:pic>
        <p:nvPicPr>
          <p:cNvPr id="3" name="Picture 2">
            <a:extLst>
              <a:ext uri="{FF2B5EF4-FFF2-40B4-BE49-F238E27FC236}">
                <a16:creationId xmlns:a16="http://schemas.microsoft.com/office/drawing/2014/main" id="{ADEDC137-79C3-4444-96A7-213BC36DDF67}"/>
              </a:ext>
            </a:extLst>
          </p:cNvPr>
          <p:cNvPicPr>
            <a:picLocks noChangeAspect="1"/>
          </p:cNvPicPr>
          <p:nvPr/>
        </p:nvPicPr>
        <p:blipFill>
          <a:blip r:embed="rId3"/>
          <a:stretch>
            <a:fillRect/>
          </a:stretch>
        </p:blipFill>
        <p:spPr>
          <a:xfrm>
            <a:off x="528101" y="784202"/>
            <a:ext cx="9066660" cy="1147975"/>
          </a:xfrm>
          <a:prstGeom prst="rect">
            <a:avLst/>
          </a:prstGeom>
        </p:spPr>
      </p:pic>
      <p:sp>
        <p:nvSpPr>
          <p:cNvPr id="5" name="TextBox 4">
            <a:extLst>
              <a:ext uri="{FF2B5EF4-FFF2-40B4-BE49-F238E27FC236}">
                <a16:creationId xmlns:a16="http://schemas.microsoft.com/office/drawing/2014/main" id="{F96EB232-B027-4096-B37D-4C392C00DB8B}"/>
              </a:ext>
            </a:extLst>
          </p:cNvPr>
          <p:cNvSpPr txBox="1"/>
          <p:nvPr/>
        </p:nvSpPr>
        <p:spPr>
          <a:xfrm>
            <a:off x="220134" y="1964268"/>
            <a:ext cx="2645262" cy="584775"/>
          </a:xfrm>
          <a:prstGeom prst="rect">
            <a:avLst/>
          </a:prstGeom>
          <a:noFill/>
        </p:spPr>
        <p:txBody>
          <a:bodyPr wrap="square" rtlCol="0">
            <a:spAutoFit/>
          </a:bodyPr>
          <a:lstStyle/>
          <a:p>
            <a:r>
              <a:rPr lang="en-GB" sz="3200" b="1" dirty="0">
                <a:solidFill>
                  <a:srgbClr val="FF0000"/>
                </a:solidFill>
              </a:rPr>
              <a:t>480 ÷ 2 = 240</a:t>
            </a:r>
          </a:p>
        </p:txBody>
      </p:sp>
      <p:sp>
        <p:nvSpPr>
          <p:cNvPr id="6" name="TextBox 5">
            <a:extLst>
              <a:ext uri="{FF2B5EF4-FFF2-40B4-BE49-F238E27FC236}">
                <a16:creationId xmlns:a16="http://schemas.microsoft.com/office/drawing/2014/main" id="{A1E9AB64-9F33-4BB8-84E3-124FE9D75A23}"/>
              </a:ext>
            </a:extLst>
          </p:cNvPr>
          <p:cNvSpPr txBox="1"/>
          <p:nvPr/>
        </p:nvSpPr>
        <p:spPr>
          <a:xfrm>
            <a:off x="1811867" y="2581134"/>
            <a:ext cx="2645262" cy="584775"/>
          </a:xfrm>
          <a:prstGeom prst="rect">
            <a:avLst/>
          </a:prstGeom>
          <a:noFill/>
        </p:spPr>
        <p:txBody>
          <a:bodyPr wrap="square" rtlCol="0">
            <a:spAutoFit/>
          </a:bodyPr>
          <a:lstStyle/>
          <a:p>
            <a:r>
              <a:rPr lang="en-GB" sz="3200" b="1" dirty="0">
                <a:solidFill>
                  <a:srgbClr val="FF0000"/>
                </a:solidFill>
              </a:rPr>
              <a:t>240 ÷ 2 = </a:t>
            </a:r>
          </a:p>
        </p:txBody>
      </p:sp>
      <p:sp>
        <p:nvSpPr>
          <p:cNvPr id="7" name="TextBox 6">
            <a:extLst>
              <a:ext uri="{FF2B5EF4-FFF2-40B4-BE49-F238E27FC236}">
                <a16:creationId xmlns:a16="http://schemas.microsoft.com/office/drawing/2014/main" id="{68CBBA9F-5561-4345-B013-17AF387A8D64}"/>
              </a:ext>
            </a:extLst>
          </p:cNvPr>
          <p:cNvSpPr txBox="1"/>
          <p:nvPr/>
        </p:nvSpPr>
        <p:spPr>
          <a:xfrm>
            <a:off x="3416872" y="2582909"/>
            <a:ext cx="2645262" cy="584775"/>
          </a:xfrm>
          <a:prstGeom prst="rect">
            <a:avLst/>
          </a:prstGeom>
          <a:noFill/>
        </p:spPr>
        <p:txBody>
          <a:bodyPr wrap="square" rtlCol="0">
            <a:spAutoFit/>
          </a:bodyPr>
          <a:lstStyle/>
          <a:p>
            <a:r>
              <a:rPr lang="en-GB" sz="3200" b="1" dirty="0">
                <a:solidFill>
                  <a:srgbClr val="FF0000"/>
                </a:solidFill>
              </a:rPr>
              <a:t>120</a:t>
            </a:r>
          </a:p>
        </p:txBody>
      </p:sp>
      <p:sp>
        <p:nvSpPr>
          <p:cNvPr id="8" name="TextBox 7">
            <a:extLst>
              <a:ext uri="{FF2B5EF4-FFF2-40B4-BE49-F238E27FC236}">
                <a16:creationId xmlns:a16="http://schemas.microsoft.com/office/drawing/2014/main" id="{DBE9DE0A-8E0D-4868-B97B-E755DB03D570}"/>
              </a:ext>
            </a:extLst>
          </p:cNvPr>
          <p:cNvSpPr txBox="1"/>
          <p:nvPr/>
        </p:nvSpPr>
        <p:spPr>
          <a:xfrm>
            <a:off x="3738800" y="1071060"/>
            <a:ext cx="2645262" cy="584775"/>
          </a:xfrm>
          <a:prstGeom prst="rect">
            <a:avLst/>
          </a:prstGeom>
          <a:noFill/>
        </p:spPr>
        <p:txBody>
          <a:bodyPr wrap="square" rtlCol="0">
            <a:spAutoFit/>
          </a:bodyPr>
          <a:lstStyle/>
          <a:p>
            <a:r>
              <a:rPr lang="en-GB" sz="3200" b="1" dirty="0">
                <a:solidFill>
                  <a:srgbClr val="FF0000"/>
                </a:solidFill>
              </a:rPr>
              <a:t>120</a:t>
            </a:r>
          </a:p>
        </p:txBody>
      </p:sp>
      <p:sp>
        <p:nvSpPr>
          <p:cNvPr id="9" name="TextBox 8">
            <a:extLst>
              <a:ext uri="{FF2B5EF4-FFF2-40B4-BE49-F238E27FC236}">
                <a16:creationId xmlns:a16="http://schemas.microsoft.com/office/drawing/2014/main" id="{D76DB7E6-33E3-4736-86B2-2BF3F369E1A9}"/>
              </a:ext>
            </a:extLst>
          </p:cNvPr>
          <p:cNvSpPr txBox="1"/>
          <p:nvPr/>
        </p:nvSpPr>
        <p:spPr>
          <a:xfrm>
            <a:off x="3738800" y="1962493"/>
            <a:ext cx="2645262" cy="584775"/>
          </a:xfrm>
          <a:prstGeom prst="rect">
            <a:avLst/>
          </a:prstGeom>
          <a:noFill/>
        </p:spPr>
        <p:txBody>
          <a:bodyPr wrap="square" rtlCol="0">
            <a:spAutoFit/>
          </a:bodyPr>
          <a:lstStyle/>
          <a:p>
            <a:r>
              <a:rPr lang="en-GB" sz="3200" b="1" dirty="0">
                <a:solidFill>
                  <a:srgbClr val="FF0000"/>
                </a:solidFill>
              </a:rPr>
              <a:t>120 ÷ 2 = </a:t>
            </a:r>
          </a:p>
        </p:txBody>
      </p:sp>
      <p:sp>
        <p:nvSpPr>
          <p:cNvPr id="10" name="TextBox 9">
            <a:extLst>
              <a:ext uri="{FF2B5EF4-FFF2-40B4-BE49-F238E27FC236}">
                <a16:creationId xmlns:a16="http://schemas.microsoft.com/office/drawing/2014/main" id="{FE092CBB-D7F2-4B4E-9BB6-ACD48CC67B02}"/>
              </a:ext>
            </a:extLst>
          </p:cNvPr>
          <p:cNvSpPr txBox="1"/>
          <p:nvPr/>
        </p:nvSpPr>
        <p:spPr>
          <a:xfrm>
            <a:off x="5343805" y="1964268"/>
            <a:ext cx="2645262" cy="584775"/>
          </a:xfrm>
          <a:prstGeom prst="rect">
            <a:avLst/>
          </a:prstGeom>
          <a:noFill/>
        </p:spPr>
        <p:txBody>
          <a:bodyPr wrap="square" rtlCol="0">
            <a:spAutoFit/>
          </a:bodyPr>
          <a:lstStyle/>
          <a:p>
            <a:r>
              <a:rPr lang="en-GB" sz="3200" b="1" dirty="0">
                <a:solidFill>
                  <a:srgbClr val="FF0000"/>
                </a:solidFill>
              </a:rPr>
              <a:t>60</a:t>
            </a:r>
          </a:p>
        </p:txBody>
      </p:sp>
      <p:sp>
        <p:nvSpPr>
          <p:cNvPr id="11" name="TextBox 10">
            <a:extLst>
              <a:ext uri="{FF2B5EF4-FFF2-40B4-BE49-F238E27FC236}">
                <a16:creationId xmlns:a16="http://schemas.microsoft.com/office/drawing/2014/main" id="{15FAF53B-B423-405F-BFAA-B544BCF46072}"/>
              </a:ext>
            </a:extLst>
          </p:cNvPr>
          <p:cNvSpPr txBox="1"/>
          <p:nvPr/>
        </p:nvSpPr>
        <p:spPr>
          <a:xfrm>
            <a:off x="5330533" y="2577584"/>
            <a:ext cx="2645262" cy="584775"/>
          </a:xfrm>
          <a:prstGeom prst="rect">
            <a:avLst/>
          </a:prstGeom>
          <a:noFill/>
        </p:spPr>
        <p:txBody>
          <a:bodyPr wrap="square" rtlCol="0">
            <a:spAutoFit/>
          </a:bodyPr>
          <a:lstStyle/>
          <a:p>
            <a:r>
              <a:rPr lang="en-GB" sz="3200" b="1" dirty="0">
                <a:solidFill>
                  <a:srgbClr val="FF0000"/>
                </a:solidFill>
              </a:rPr>
              <a:t>60 ÷ 2 = </a:t>
            </a:r>
          </a:p>
        </p:txBody>
      </p:sp>
      <p:sp>
        <p:nvSpPr>
          <p:cNvPr id="12" name="TextBox 11">
            <a:extLst>
              <a:ext uri="{FF2B5EF4-FFF2-40B4-BE49-F238E27FC236}">
                <a16:creationId xmlns:a16="http://schemas.microsoft.com/office/drawing/2014/main" id="{10767C4A-D851-4AAC-86A9-4123DB66813C}"/>
              </a:ext>
            </a:extLst>
          </p:cNvPr>
          <p:cNvSpPr txBox="1"/>
          <p:nvPr/>
        </p:nvSpPr>
        <p:spPr>
          <a:xfrm>
            <a:off x="6732341" y="2579359"/>
            <a:ext cx="2645262" cy="584775"/>
          </a:xfrm>
          <a:prstGeom prst="rect">
            <a:avLst/>
          </a:prstGeom>
          <a:noFill/>
        </p:spPr>
        <p:txBody>
          <a:bodyPr wrap="square" rtlCol="0">
            <a:spAutoFit/>
          </a:bodyPr>
          <a:lstStyle/>
          <a:p>
            <a:r>
              <a:rPr lang="en-GB" sz="3200" b="1" dirty="0">
                <a:solidFill>
                  <a:srgbClr val="FF0000"/>
                </a:solidFill>
              </a:rPr>
              <a:t>30</a:t>
            </a:r>
          </a:p>
        </p:txBody>
      </p:sp>
      <p:sp>
        <p:nvSpPr>
          <p:cNvPr id="13" name="TextBox 12">
            <a:extLst>
              <a:ext uri="{FF2B5EF4-FFF2-40B4-BE49-F238E27FC236}">
                <a16:creationId xmlns:a16="http://schemas.microsoft.com/office/drawing/2014/main" id="{04EED3D7-1094-4EAB-9CF8-97983F1E3AE3}"/>
              </a:ext>
            </a:extLst>
          </p:cNvPr>
          <p:cNvSpPr txBox="1"/>
          <p:nvPr/>
        </p:nvSpPr>
        <p:spPr>
          <a:xfrm>
            <a:off x="7353309" y="1086218"/>
            <a:ext cx="825491" cy="584775"/>
          </a:xfrm>
          <a:prstGeom prst="rect">
            <a:avLst/>
          </a:prstGeom>
          <a:noFill/>
        </p:spPr>
        <p:txBody>
          <a:bodyPr wrap="square" rtlCol="0">
            <a:spAutoFit/>
          </a:bodyPr>
          <a:lstStyle/>
          <a:p>
            <a:r>
              <a:rPr lang="en-GB" sz="3200" b="1" dirty="0">
                <a:solidFill>
                  <a:srgbClr val="FF0000"/>
                </a:solidFill>
              </a:rPr>
              <a:t>30</a:t>
            </a:r>
          </a:p>
        </p:txBody>
      </p:sp>
      <p:sp>
        <p:nvSpPr>
          <p:cNvPr id="14" name="TextBox 13">
            <a:extLst>
              <a:ext uri="{FF2B5EF4-FFF2-40B4-BE49-F238E27FC236}">
                <a16:creationId xmlns:a16="http://schemas.microsoft.com/office/drawing/2014/main" id="{9436C909-DB57-48D4-B091-6F30A1E0F561}"/>
              </a:ext>
            </a:extLst>
          </p:cNvPr>
          <p:cNvSpPr txBox="1"/>
          <p:nvPr/>
        </p:nvSpPr>
        <p:spPr>
          <a:xfrm>
            <a:off x="7353309" y="1968835"/>
            <a:ext cx="2645262" cy="584775"/>
          </a:xfrm>
          <a:prstGeom prst="rect">
            <a:avLst/>
          </a:prstGeom>
          <a:noFill/>
        </p:spPr>
        <p:txBody>
          <a:bodyPr wrap="square" rtlCol="0">
            <a:spAutoFit/>
          </a:bodyPr>
          <a:lstStyle/>
          <a:p>
            <a:r>
              <a:rPr lang="en-GB" sz="3200" b="1" dirty="0">
                <a:solidFill>
                  <a:srgbClr val="FF0000"/>
                </a:solidFill>
              </a:rPr>
              <a:t>30 ÷ 2 = </a:t>
            </a:r>
          </a:p>
        </p:txBody>
      </p:sp>
      <p:sp>
        <p:nvSpPr>
          <p:cNvPr id="15" name="TextBox 14">
            <a:extLst>
              <a:ext uri="{FF2B5EF4-FFF2-40B4-BE49-F238E27FC236}">
                <a16:creationId xmlns:a16="http://schemas.microsoft.com/office/drawing/2014/main" id="{E5B585FB-E97F-49E9-9EDA-74A10DA2303C}"/>
              </a:ext>
            </a:extLst>
          </p:cNvPr>
          <p:cNvSpPr txBox="1"/>
          <p:nvPr/>
        </p:nvSpPr>
        <p:spPr>
          <a:xfrm>
            <a:off x="8755117" y="1970610"/>
            <a:ext cx="2645262" cy="584775"/>
          </a:xfrm>
          <a:prstGeom prst="rect">
            <a:avLst/>
          </a:prstGeom>
          <a:noFill/>
        </p:spPr>
        <p:txBody>
          <a:bodyPr wrap="square" rtlCol="0">
            <a:spAutoFit/>
          </a:bodyPr>
          <a:lstStyle/>
          <a:p>
            <a:r>
              <a:rPr lang="en-GB" sz="3200" b="1" dirty="0">
                <a:solidFill>
                  <a:srgbClr val="FF0000"/>
                </a:solidFill>
              </a:rPr>
              <a:t>15</a:t>
            </a:r>
          </a:p>
        </p:txBody>
      </p:sp>
      <p:sp>
        <p:nvSpPr>
          <p:cNvPr id="16" name="Rectangle 15">
            <a:extLst>
              <a:ext uri="{FF2B5EF4-FFF2-40B4-BE49-F238E27FC236}">
                <a16:creationId xmlns:a16="http://schemas.microsoft.com/office/drawing/2014/main" id="{A094A58A-061F-473D-AAB4-6792F90081E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52834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Find two square numbers that total 45</a:t>
            </a:r>
          </a:p>
        </p:txBody>
      </p:sp>
      <p:pic>
        <p:nvPicPr>
          <p:cNvPr id="3" name="Picture 2">
            <a:extLst>
              <a:ext uri="{FF2B5EF4-FFF2-40B4-BE49-F238E27FC236}">
                <a16:creationId xmlns:a16="http://schemas.microsoft.com/office/drawing/2014/main" id="{DDAF9D9B-C1D0-47B7-A40D-2FCE81E8A4D7}"/>
              </a:ext>
            </a:extLst>
          </p:cNvPr>
          <p:cNvPicPr>
            <a:picLocks noChangeAspect="1"/>
          </p:cNvPicPr>
          <p:nvPr/>
        </p:nvPicPr>
        <p:blipFill>
          <a:blip r:embed="rId3"/>
          <a:stretch>
            <a:fillRect/>
          </a:stretch>
        </p:blipFill>
        <p:spPr>
          <a:xfrm>
            <a:off x="332076" y="634775"/>
            <a:ext cx="6969270" cy="1160511"/>
          </a:xfrm>
          <a:prstGeom prst="rect">
            <a:avLst/>
          </a:prstGeom>
        </p:spPr>
      </p:pic>
      <p:sp>
        <p:nvSpPr>
          <p:cNvPr id="5" name="Rectangle 4">
            <a:extLst>
              <a:ext uri="{FF2B5EF4-FFF2-40B4-BE49-F238E27FC236}">
                <a16:creationId xmlns:a16="http://schemas.microsoft.com/office/drawing/2014/main" id="{E9202E25-086A-4608-ACE2-9BF1917C5586}"/>
              </a:ext>
            </a:extLst>
          </p:cNvPr>
          <p:cNvSpPr/>
          <p:nvPr/>
        </p:nvSpPr>
        <p:spPr>
          <a:xfrm>
            <a:off x="332077" y="2263969"/>
            <a:ext cx="3211224" cy="584775"/>
          </a:xfrm>
          <a:prstGeom prst="rect">
            <a:avLst/>
          </a:prstGeom>
        </p:spPr>
        <p:txBody>
          <a:bodyPr wrap="square">
            <a:spAutoFit/>
          </a:bodyPr>
          <a:lstStyle/>
          <a:p>
            <a:r>
              <a:rPr lang="en-GB" sz="3200" b="1" dirty="0">
                <a:solidFill>
                  <a:srgbClr val="FF0000"/>
                </a:solidFill>
              </a:rPr>
              <a:t>Square numbers: </a:t>
            </a:r>
          </a:p>
        </p:txBody>
      </p:sp>
      <p:sp>
        <p:nvSpPr>
          <p:cNvPr id="6" name="Rectangle 5">
            <a:extLst>
              <a:ext uri="{FF2B5EF4-FFF2-40B4-BE49-F238E27FC236}">
                <a16:creationId xmlns:a16="http://schemas.microsoft.com/office/drawing/2014/main" id="{2A4A3945-9122-4E02-A92F-C88997C9FE9B}"/>
              </a:ext>
            </a:extLst>
          </p:cNvPr>
          <p:cNvSpPr/>
          <p:nvPr/>
        </p:nvSpPr>
        <p:spPr>
          <a:xfrm>
            <a:off x="3338290" y="2263968"/>
            <a:ext cx="769136" cy="584775"/>
          </a:xfrm>
          <a:prstGeom prst="rect">
            <a:avLst/>
          </a:prstGeom>
        </p:spPr>
        <p:txBody>
          <a:bodyPr wrap="square">
            <a:spAutoFit/>
          </a:bodyPr>
          <a:lstStyle/>
          <a:p>
            <a:r>
              <a:rPr lang="en-GB" sz="3200" b="1" dirty="0">
                <a:solidFill>
                  <a:srgbClr val="FF0000"/>
                </a:solidFill>
              </a:rPr>
              <a:t>1,</a:t>
            </a:r>
          </a:p>
        </p:txBody>
      </p:sp>
      <p:sp>
        <p:nvSpPr>
          <p:cNvPr id="7" name="Rectangle 6">
            <a:extLst>
              <a:ext uri="{FF2B5EF4-FFF2-40B4-BE49-F238E27FC236}">
                <a16:creationId xmlns:a16="http://schemas.microsoft.com/office/drawing/2014/main" id="{45F1A857-83BE-481D-9C06-7E1F430F471E}"/>
              </a:ext>
            </a:extLst>
          </p:cNvPr>
          <p:cNvSpPr/>
          <p:nvPr/>
        </p:nvSpPr>
        <p:spPr>
          <a:xfrm>
            <a:off x="3722858" y="2263968"/>
            <a:ext cx="769136" cy="584775"/>
          </a:xfrm>
          <a:prstGeom prst="rect">
            <a:avLst/>
          </a:prstGeom>
        </p:spPr>
        <p:txBody>
          <a:bodyPr wrap="square">
            <a:spAutoFit/>
          </a:bodyPr>
          <a:lstStyle/>
          <a:p>
            <a:r>
              <a:rPr lang="en-GB" sz="3200" b="1" dirty="0">
                <a:solidFill>
                  <a:srgbClr val="FF0000"/>
                </a:solidFill>
              </a:rPr>
              <a:t>4,</a:t>
            </a:r>
          </a:p>
        </p:txBody>
      </p:sp>
      <p:sp>
        <p:nvSpPr>
          <p:cNvPr id="8" name="Rectangle 7">
            <a:extLst>
              <a:ext uri="{FF2B5EF4-FFF2-40B4-BE49-F238E27FC236}">
                <a16:creationId xmlns:a16="http://schemas.microsoft.com/office/drawing/2014/main" id="{974D2E8A-07D6-48AC-8970-978751C50242}"/>
              </a:ext>
            </a:extLst>
          </p:cNvPr>
          <p:cNvSpPr/>
          <p:nvPr/>
        </p:nvSpPr>
        <p:spPr>
          <a:xfrm>
            <a:off x="4107426" y="2263967"/>
            <a:ext cx="769136" cy="584775"/>
          </a:xfrm>
          <a:prstGeom prst="rect">
            <a:avLst/>
          </a:prstGeom>
        </p:spPr>
        <p:txBody>
          <a:bodyPr wrap="square">
            <a:spAutoFit/>
          </a:bodyPr>
          <a:lstStyle/>
          <a:p>
            <a:r>
              <a:rPr lang="en-GB" sz="3200" b="1" dirty="0">
                <a:solidFill>
                  <a:srgbClr val="FF0000"/>
                </a:solidFill>
              </a:rPr>
              <a:t>9,</a:t>
            </a:r>
          </a:p>
        </p:txBody>
      </p:sp>
      <p:sp>
        <p:nvSpPr>
          <p:cNvPr id="9" name="Rectangle 8">
            <a:extLst>
              <a:ext uri="{FF2B5EF4-FFF2-40B4-BE49-F238E27FC236}">
                <a16:creationId xmlns:a16="http://schemas.microsoft.com/office/drawing/2014/main" id="{CA3264E4-46A1-4146-8FD2-DDFF8A8B80BB}"/>
              </a:ext>
            </a:extLst>
          </p:cNvPr>
          <p:cNvSpPr/>
          <p:nvPr/>
        </p:nvSpPr>
        <p:spPr>
          <a:xfrm>
            <a:off x="4491994" y="2263966"/>
            <a:ext cx="769136" cy="584775"/>
          </a:xfrm>
          <a:prstGeom prst="rect">
            <a:avLst/>
          </a:prstGeom>
        </p:spPr>
        <p:txBody>
          <a:bodyPr wrap="square">
            <a:spAutoFit/>
          </a:bodyPr>
          <a:lstStyle/>
          <a:p>
            <a:r>
              <a:rPr lang="en-GB" sz="3200" b="1" dirty="0">
                <a:solidFill>
                  <a:srgbClr val="FF0000"/>
                </a:solidFill>
              </a:rPr>
              <a:t>16,</a:t>
            </a:r>
          </a:p>
        </p:txBody>
      </p:sp>
      <p:sp>
        <p:nvSpPr>
          <p:cNvPr id="10" name="Rectangle 9">
            <a:extLst>
              <a:ext uri="{FF2B5EF4-FFF2-40B4-BE49-F238E27FC236}">
                <a16:creationId xmlns:a16="http://schemas.microsoft.com/office/drawing/2014/main" id="{6026BEBD-6DD0-4DDF-80A9-9F2607FA6A9E}"/>
              </a:ext>
            </a:extLst>
          </p:cNvPr>
          <p:cNvSpPr/>
          <p:nvPr/>
        </p:nvSpPr>
        <p:spPr>
          <a:xfrm>
            <a:off x="5056119" y="2263965"/>
            <a:ext cx="769136" cy="584775"/>
          </a:xfrm>
          <a:prstGeom prst="rect">
            <a:avLst/>
          </a:prstGeom>
        </p:spPr>
        <p:txBody>
          <a:bodyPr wrap="square">
            <a:spAutoFit/>
          </a:bodyPr>
          <a:lstStyle/>
          <a:p>
            <a:r>
              <a:rPr lang="en-GB" sz="3200" b="1" dirty="0">
                <a:solidFill>
                  <a:srgbClr val="FF0000"/>
                </a:solidFill>
              </a:rPr>
              <a:t>25,</a:t>
            </a:r>
          </a:p>
        </p:txBody>
      </p:sp>
      <p:sp>
        <p:nvSpPr>
          <p:cNvPr id="11" name="Rectangle 10">
            <a:extLst>
              <a:ext uri="{FF2B5EF4-FFF2-40B4-BE49-F238E27FC236}">
                <a16:creationId xmlns:a16="http://schemas.microsoft.com/office/drawing/2014/main" id="{4B4E744A-32C9-408D-AC03-B54C33B71563}"/>
              </a:ext>
            </a:extLst>
          </p:cNvPr>
          <p:cNvSpPr/>
          <p:nvPr/>
        </p:nvSpPr>
        <p:spPr>
          <a:xfrm>
            <a:off x="5620244" y="2263965"/>
            <a:ext cx="769136" cy="584775"/>
          </a:xfrm>
          <a:prstGeom prst="rect">
            <a:avLst/>
          </a:prstGeom>
        </p:spPr>
        <p:txBody>
          <a:bodyPr wrap="square">
            <a:spAutoFit/>
          </a:bodyPr>
          <a:lstStyle/>
          <a:p>
            <a:r>
              <a:rPr lang="en-GB" sz="3200" b="1" dirty="0">
                <a:solidFill>
                  <a:srgbClr val="FF0000"/>
                </a:solidFill>
              </a:rPr>
              <a:t>36,</a:t>
            </a:r>
          </a:p>
        </p:txBody>
      </p:sp>
      <p:sp>
        <p:nvSpPr>
          <p:cNvPr id="12" name="Rectangle 11">
            <a:extLst>
              <a:ext uri="{FF2B5EF4-FFF2-40B4-BE49-F238E27FC236}">
                <a16:creationId xmlns:a16="http://schemas.microsoft.com/office/drawing/2014/main" id="{A20DE041-41E2-41A7-89E4-AC4B79B416FD}"/>
              </a:ext>
            </a:extLst>
          </p:cNvPr>
          <p:cNvSpPr/>
          <p:nvPr/>
        </p:nvSpPr>
        <p:spPr>
          <a:xfrm>
            <a:off x="6184369" y="2263965"/>
            <a:ext cx="769136" cy="584775"/>
          </a:xfrm>
          <a:prstGeom prst="rect">
            <a:avLst/>
          </a:prstGeom>
        </p:spPr>
        <p:txBody>
          <a:bodyPr wrap="square">
            <a:spAutoFit/>
          </a:bodyPr>
          <a:lstStyle/>
          <a:p>
            <a:r>
              <a:rPr lang="en-GB" sz="3200" b="1" dirty="0">
                <a:solidFill>
                  <a:srgbClr val="FF0000"/>
                </a:solidFill>
              </a:rPr>
              <a:t>49</a:t>
            </a:r>
          </a:p>
        </p:txBody>
      </p:sp>
      <p:sp>
        <p:nvSpPr>
          <p:cNvPr id="13" name="Rectangle 12">
            <a:extLst>
              <a:ext uri="{FF2B5EF4-FFF2-40B4-BE49-F238E27FC236}">
                <a16:creationId xmlns:a16="http://schemas.microsoft.com/office/drawing/2014/main" id="{F4B37486-24A8-4C50-8BD8-CA83A435C721}"/>
              </a:ext>
            </a:extLst>
          </p:cNvPr>
          <p:cNvSpPr/>
          <p:nvPr/>
        </p:nvSpPr>
        <p:spPr>
          <a:xfrm>
            <a:off x="988145" y="89955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36</a:t>
            </a:r>
          </a:p>
        </p:txBody>
      </p:sp>
      <p:sp>
        <p:nvSpPr>
          <p:cNvPr id="14" name="Rectangle 13">
            <a:extLst>
              <a:ext uri="{FF2B5EF4-FFF2-40B4-BE49-F238E27FC236}">
                <a16:creationId xmlns:a16="http://schemas.microsoft.com/office/drawing/2014/main" id="{CB4E1A84-034A-4206-A64E-4D93FDA3802E}"/>
              </a:ext>
            </a:extLst>
          </p:cNvPr>
          <p:cNvSpPr/>
          <p:nvPr/>
        </p:nvSpPr>
        <p:spPr>
          <a:xfrm>
            <a:off x="4243753" y="899559"/>
            <a:ext cx="812365" cy="630942"/>
          </a:xfrm>
          <a:prstGeom prst="rect">
            <a:avLst/>
          </a:prstGeom>
        </p:spPr>
        <p:txBody>
          <a:bodyPr wrap="square">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1620808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dissolv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dissolv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dissolve">
                                      <p:cBhvr>
                                        <p:cTn id="5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The temperature in the fridge is 4°C. </a:t>
            </a:r>
          </a:p>
          <a:p>
            <a:r>
              <a:rPr lang="en-US" sz="3200" b="1" dirty="0"/>
              <a:t>The temperature in the freezer is -18°C. </a:t>
            </a:r>
          </a:p>
          <a:p>
            <a:r>
              <a:rPr lang="en-US" sz="3200" b="1" dirty="0"/>
              <a:t>What is the difference in temperature between the fridge and the freezer? </a:t>
            </a:r>
            <a:endParaRPr lang="en-US" sz="2800" dirty="0"/>
          </a:p>
        </p:txBody>
      </p:sp>
      <p:grpSp>
        <p:nvGrpSpPr>
          <p:cNvPr id="4" name="Group 3">
            <a:extLst>
              <a:ext uri="{FF2B5EF4-FFF2-40B4-BE49-F238E27FC236}">
                <a16:creationId xmlns:a16="http://schemas.microsoft.com/office/drawing/2014/main" id="{0405DFA3-CA41-403A-AD62-ADBC2400F9E0}"/>
              </a:ext>
            </a:extLst>
          </p:cNvPr>
          <p:cNvGrpSpPr/>
          <p:nvPr/>
        </p:nvGrpSpPr>
        <p:grpSpPr>
          <a:xfrm>
            <a:off x="1976305" y="2213827"/>
            <a:ext cx="522900" cy="492950"/>
            <a:chOff x="3754064" y="928777"/>
            <a:chExt cx="522900" cy="492950"/>
          </a:xfrm>
        </p:grpSpPr>
        <p:cxnSp>
          <p:nvCxnSpPr>
            <p:cNvPr id="5" name="Straight Connector 4">
              <a:extLst>
                <a:ext uri="{FF2B5EF4-FFF2-40B4-BE49-F238E27FC236}">
                  <a16:creationId xmlns:a16="http://schemas.microsoft.com/office/drawing/2014/main" id="{E00AF850-5F69-48FD-8614-76D792749D2D}"/>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CD5ADE1-1880-4C12-8CED-D51381932023}"/>
                </a:ext>
              </a:extLst>
            </p:cNvPr>
            <p:cNvSpPr txBox="1"/>
            <p:nvPr/>
          </p:nvSpPr>
          <p:spPr>
            <a:xfrm>
              <a:off x="3754064"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-18</a:t>
              </a:r>
            </a:p>
          </p:txBody>
        </p:sp>
      </p:grpSp>
      <p:grpSp>
        <p:nvGrpSpPr>
          <p:cNvPr id="7" name="Group 6">
            <a:extLst>
              <a:ext uri="{FF2B5EF4-FFF2-40B4-BE49-F238E27FC236}">
                <a16:creationId xmlns:a16="http://schemas.microsoft.com/office/drawing/2014/main" id="{1E6F8E07-F59B-4A50-BC10-B9BB96C35C1F}"/>
              </a:ext>
            </a:extLst>
          </p:cNvPr>
          <p:cNvGrpSpPr/>
          <p:nvPr/>
        </p:nvGrpSpPr>
        <p:grpSpPr>
          <a:xfrm>
            <a:off x="3006882" y="2211074"/>
            <a:ext cx="189378" cy="494964"/>
            <a:chOff x="7010015" y="926763"/>
            <a:chExt cx="189378" cy="494964"/>
          </a:xfrm>
        </p:grpSpPr>
        <p:cxnSp>
          <p:nvCxnSpPr>
            <p:cNvPr id="8" name="Straight Connector 7">
              <a:extLst>
                <a:ext uri="{FF2B5EF4-FFF2-40B4-BE49-F238E27FC236}">
                  <a16:creationId xmlns:a16="http://schemas.microsoft.com/office/drawing/2014/main" id="{4D547F82-D3E3-4582-B4B7-335F3D35B163}"/>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81D1C278-04C1-4C9A-8CDF-179522158C88}"/>
                </a:ext>
              </a:extLst>
            </p:cNvPr>
            <p:cNvGrpSpPr/>
            <p:nvPr/>
          </p:nvGrpSpPr>
          <p:grpSpPr>
            <a:xfrm>
              <a:off x="7010015" y="928608"/>
              <a:ext cx="189378" cy="493119"/>
              <a:chOff x="7010015" y="928608"/>
              <a:chExt cx="189378" cy="493119"/>
            </a:xfrm>
          </p:grpSpPr>
          <p:sp>
            <p:nvSpPr>
              <p:cNvPr id="10" name="TextBox 9">
                <a:extLst>
                  <a:ext uri="{FF2B5EF4-FFF2-40B4-BE49-F238E27FC236}">
                    <a16:creationId xmlns:a16="http://schemas.microsoft.com/office/drawing/2014/main" id="{DFBE0FBB-319F-4897-A54E-197A9C62F83D}"/>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1" name="Straight Connector 10">
                <a:extLst>
                  <a:ext uri="{FF2B5EF4-FFF2-40B4-BE49-F238E27FC236}">
                    <a16:creationId xmlns:a16="http://schemas.microsoft.com/office/drawing/2014/main" id="{B4DBB2D9-88C4-4972-A0C0-D428078D775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2" name="Group 91">
            <a:extLst>
              <a:ext uri="{FF2B5EF4-FFF2-40B4-BE49-F238E27FC236}">
                <a16:creationId xmlns:a16="http://schemas.microsoft.com/office/drawing/2014/main" id="{99E5F1A6-4482-463F-9FFB-379BFB0290FB}"/>
              </a:ext>
            </a:extLst>
          </p:cNvPr>
          <p:cNvGrpSpPr/>
          <p:nvPr/>
        </p:nvGrpSpPr>
        <p:grpSpPr>
          <a:xfrm>
            <a:off x="2253669" y="1715202"/>
            <a:ext cx="893612" cy="479154"/>
            <a:chOff x="7395283" y="5821043"/>
            <a:chExt cx="205894" cy="512761"/>
          </a:xfrm>
        </p:grpSpPr>
        <p:sp>
          <p:nvSpPr>
            <p:cNvPr id="13" name="Freeform 11">
              <a:extLst>
                <a:ext uri="{FF2B5EF4-FFF2-40B4-BE49-F238E27FC236}">
                  <a16:creationId xmlns:a16="http://schemas.microsoft.com/office/drawing/2014/main" id="{A4D97710-179E-4652-8175-C9D3C525DFE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4" name="Rectangle 13">
              <a:extLst>
                <a:ext uri="{FF2B5EF4-FFF2-40B4-BE49-F238E27FC236}">
                  <a16:creationId xmlns:a16="http://schemas.microsoft.com/office/drawing/2014/main" id="{BF472B0F-D14F-4366-BE1F-5E5407DF7C3F}"/>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+18</a:t>
              </a:r>
            </a:p>
          </p:txBody>
        </p:sp>
      </p:grpSp>
      <p:grpSp>
        <p:nvGrpSpPr>
          <p:cNvPr id="15" name="Group 91">
            <a:extLst>
              <a:ext uri="{FF2B5EF4-FFF2-40B4-BE49-F238E27FC236}">
                <a16:creationId xmlns:a16="http://schemas.microsoft.com/office/drawing/2014/main" id="{A1C4AE40-9A02-4031-8911-50C610F0E410}"/>
              </a:ext>
            </a:extLst>
          </p:cNvPr>
          <p:cNvGrpSpPr/>
          <p:nvPr/>
        </p:nvGrpSpPr>
        <p:grpSpPr>
          <a:xfrm>
            <a:off x="3150181" y="1710771"/>
            <a:ext cx="889897" cy="479154"/>
            <a:chOff x="7395283" y="5821043"/>
            <a:chExt cx="205894" cy="512761"/>
          </a:xfrm>
        </p:grpSpPr>
        <p:sp>
          <p:nvSpPr>
            <p:cNvPr id="16" name="Freeform 11">
              <a:extLst>
                <a:ext uri="{FF2B5EF4-FFF2-40B4-BE49-F238E27FC236}">
                  <a16:creationId xmlns:a16="http://schemas.microsoft.com/office/drawing/2014/main" id="{89C65831-C949-4B2C-932B-EEC8026F043F}"/>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D077CB9D-8090-4922-B374-6BA6DBAD7D92}"/>
                </a:ext>
              </a:extLst>
            </p:cNvPr>
            <p:cNvSpPr/>
            <p:nvPr/>
          </p:nvSpPr>
          <p:spPr>
            <a:xfrm>
              <a:off x="7448118" y="5821043"/>
              <a:ext cx="138022" cy="395236"/>
            </a:xfrm>
            <a:prstGeom prst="rect">
              <a:avLst/>
            </a:prstGeom>
          </p:spPr>
          <p:txBody>
            <a:bodyPr wrap="square">
              <a:spAutoFit/>
            </a:bodyPr>
            <a:lstStyle/>
            <a:p>
              <a:r>
                <a:rPr lang="en-GB" b="1" dirty="0">
                  <a:solidFill>
                    <a:srgbClr val="002060"/>
                  </a:solidFill>
                </a:rPr>
                <a:t>+4</a:t>
              </a:r>
            </a:p>
          </p:txBody>
        </p:sp>
      </p:grpSp>
      <p:grpSp>
        <p:nvGrpSpPr>
          <p:cNvPr id="18" name="Group 17">
            <a:extLst>
              <a:ext uri="{FF2B5EF4-FFF2-40B4-BE49-F238E27FC236}">
                <a16:creationId xmlns:a16="http://schemas.microsoft.com/office/drawing/2014/main" id="{BDC06298-7CD2-4857-822B-E08373777C2C}"/>
              </a:ext>
            </a:extLst>
          </p:cNvPr>
          <p:cNvGrpSpPr/>
          <p:nvPr/>
        </p:nvGrpSpPr>
        <p:grpSpPr>
          <a:xfrm>
            <a:off x="3887269" y="2208692"/>
            <a:ext cx="446400" cy="494964"/>
            <a:chOff x="6999303" y="926763"/>
            <a:chExt cx="446400" cy="494964"/>
          </a:xfrm>
        </p:grpSpPr>
        <p:cxnSp>
          <p:nvCxnSpPr>
            <p:cNvPr id="19" name="Straight Connector 18">
              <a:extLst>
                <a:ext uri="{FF2B5EF4-FFF2-40B4-BE49-F238E27FC236}">
                  <a16:creationId xmlns:a16="http://schemas.microsoft.com/office/drawing/2014/main" id="{4F30ED14-392E-47EE-A91A-DF827726077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EF5CA749-EDBE-4022-A454-3B1ED0072037}"/>
                </a:ext>
              </a:extLst>
            </p:cNvPr>
            <p:cNvGrpSpPr/>
            <p:nvPr/>
          </p:nvGrpSpPr>
          <p:grpSpPr>
            <a:xfrm>
              <a:off x="6999303" y="928608"/>
              <a:ext cx="446400" cy="493119"/>
              <a:chOff x="6999303" y="928608"/>
              <a:chExt cx="446400" cy="493119"/>
            </a:xfrm>
          </p:grpSpPr>
          <p:sp>
            <p:nvSpPr>
              <p:cNvPr id="21" name="TextBox 20">
                <a:extLst>
                  <a:ext uri="{FF2B5EF4-FFF2-40B4-BE49-F238E27FC236}">
                    <a16:creationId xmlns:a16="http://schemas.microsoft.com/office/drawing/2014/main" id="{612B060D-67FF-4972-8B7B-3E0501FFD077}"/>
                  </a:ext>
                </a:extLst>
              </p:cNvPr>
              <p:cNvSpPr txBox="1"/>
              <p:nvPr/>
            </p:nvSpPr>
            <p:spPr>
              <a:xfrm>
                <a:off x="6999303"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cxnSp>
            <p:nvCxnSpPr>
              <p:cNvPr id="22" name="Straight Connector 21">
                <a:extLst>
                  <a:ext uri="{FF2B5EF4-FFF2-40B4-BE49-F238E27FC236}">
                    <a16:creationId xmlns:a16="http://schemas.microsoft.com/office/drawing/2014/main" id="{B3B089D2-96A1-48C7-A302-0FA67BB80F4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3" name="Straight Connector 22">
            <a:extLst>
              <a:ext uri="{FF2B5EF4-FFF2-40B4-BE49-F238E27FC236}">
                <a16:creationId xmlns:a16="http://schemas.microsoft.com/office/drawing/2014/main" id="{7D60BD3E-17CE-4A6F-85C7-63A536127BA2}"/>
              </a:ext>
            </a:extLst>
          </p:cNvPr>
          <p:cNvCxnSpPr>
            <a:cxnSpLocks/>
          </p:cNvCxnSpPr>
          <p:nvPr/>
        </p:nvCxnSpPr>
        <p:spPr>
          <a:xfrm>
            <a:off x="1921138" y="222687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F0EF08ED-C177-4343-9527-42D19418E550}"/>
              </a:ext>
            </a:extLst>
          </p:cNvPr>
          <p:cNvSpPr/>
          <p:nvPr/>
        </p:nvSpPr>
        <p:spPr>
          <a:xfrm>
            <a:off x="2187653" y="206130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48B4A594-2A49-4DF9-8B01-18339F5F4235}"/>
              </a:ext>
            </a:extLst>
          </p:cNvPr>
          <p:cNvSpPr/>
          <p:nvPr/>
        </p:nvSpPr>
        <p:spPr>
          <a:xfrm>
            <a:off x="5043777" y="1866759"/>
            <a:ext cx="4061689" cy="584775"/>
          </a:xfrm>
          <a:prstGeom prst="rect">
            <a:avLst/>
          </a:prstGeom>
        </p:spPr>
        <p:txBody>
          <a:bodyPr wrap="none">
            <a:spAutoFit/>
          </a:bodyPr>
          <a:lstStyle/>
          <a:p>
            <a:r>
              <a:rPr lang="en-US" sz="3200" b="1" dirty="0">
                <a:solidFill>
                  <a:srgbClr val="FF0000"/>
                </a:solidFill>
              </a:rPr>
              <a:t>The difference is 22°C. </a:t>
            </a:r>
            <a:endParaRPr lang="en-GB" sz="3200" dirty="0">
              <a:solidFill>
                <a:srgbClr val="FF0000"/>
              </a:solidFill>
            </a:endParaRPr>
          </a:p>
        </p:txBody>
      </p:sp>
    </p:spTree>
    <p:extLst>
      <p:ext uri="{BB962C8B-B14F-4D97-AF65-F5344CB8AC3E}">
        <p14:creationId xmlns:p14="http://schemas.microsoft.com/office/powerpoint/2010/main" val="3050397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1.875E-6 2.22222E-6 L 0.01927 -0.03797 C 0.02331 -0.0463 0.0293 -0.0507 0.03581 -0.0507 C 0.04297 -0.0507 0.04883 -0.0463 0.05286 -0.03797 L 0.07252 2.22222E-6 " pathEditMode="relative" rAng="0" ptsTypes="AAAAA">
                                      <p:cBhvr>
                                        <p:cTn id="19" dur="1000" fill="hold"/>
                                        <p:tgtEl>
                                          <p:spTgt spid="24"/>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ppt_x</p:attrName>
                                        </p:attrNameLst>
                                      </p:cBhvr>
                                      <p:tavLst>
                                        <p:tav tm="0">
                                          <p:val>
                                            <p:strVal val="#ppt_x-#ppt_w/2"/>
                                          </p:val>
                                        </p:tav>
                                        <p:tav tm="100000">
                                          <p:val>
                                            <p:strVal val="#ppt_x"/>
                                          </p:val>
                                        </p:tav>
                                      </p:tavLst>
                                    </p:anim>
                                    <p:anim calcmode="lin" valueType="num">
                                      <p:cBhvr>
                                        <p:cTn id="24" dur="500" fill="hold"/>
                                        <p:tgtEl>
                                          <p:spTgt spid="12"/>
                                        </p:tgtEl>
                                        <p:attrNameLst>
                                          <p:attrName>ppt_y</p:attrName>
                                        </p:attrNameLst>
                                      </p:cBhvr>
                                      <p:tavLst>
                                        <p:tav tm="0">
                                          <p:val>
                                            <p:strVal val="#ppt_y"/>
                                          </p:val>
                                        </p:tav>
                                        <p:tav tm="100000">
                                          <p:val>
                                            <p:strVal val="#ppt_y"/>
                                          </p:val>
                                        </p:tav>
                                      </p:tavLst>
                                    </p:anim>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22222E-6 L 0.0918 -0.03704 C 0.09596 -0.04537 0.10221 -0.04977 0.10846 -0.04977 C 0.11588 -0.04977 0.12174 -0.04537 0.12578 -0.03704 L 0.14583 2.22222E-6 " pathEditMode="relative" rAng="0" ptsTypes="AAAAA">
                                      <p:cBhvr>
                                        <p:cTn id="35" dur="1000" fill="hold"/>
                                        <p:tgtEl>
                                          <p:spTgt spid="24"/>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p:cTn id="39" dur="500" fill="hold"/>
                                        <p:tgtEl>
                                          <p:spTgt spid="15"/>
                                        </p:tgtEl>
                                        <p:attrNameLst>
                                          <p:attrName>ppt_x</p:attrName>
                                        </p:attrNameLst>
                                      </p:cBhvr>
                                      <p:tavLst>
                                        <p:tav tm="0">
                                          <p:val>
                                            <p:strVal val="#ppt_x-#ppt_w/2"/>
                                          </p:val>
                                        </p:tav>
                                        <p:tav tm="100000">
                                          <p:val>
                                            <p:strVal val="#ppt_x"/>
                                          </p:val>
                                        </p:tav>
                                      </p:tavLst>
                                    </p:anim>
                                    <p:anim calcmode="lin" valueType="num">
                                      <p:cBhvr>
                                        <p:cTn id="40" dur="500" fill="hold"/>
                                        <p:tgtEl>
                                          <p:spTgt spid="15"/>
                                        </p:tgtEl>
                                        <p:attrNameLst>
                                          <p:attrName>ppt_y</p:attrName>
                                        </p:attrNameLst>
                                      </p:cBhvr>
                                      <p:tavLst>
                                        <p:tav tm="0">
                                          <p:val>
                                            <p:strVal val="#ppt_y"/>
                                          </p:val>
                                        </p:tav>
                                        <p:tav tm="100000">
                                          <p:val>
                                            <p:strVal val="#ppt_y"/>
                                          </p:val>
                                        </p:tav>
                                      </p:tavLst>
                                    </p:anim>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p:bld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161C5E0-EF4B-47B4-BD23-8C907B7558C8}"/>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75F84D97-1259-4D40-BF07-4EFD10E0179C}"/>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EBE3F1B-C267-4ED7-82B2-6A6AD4F0B011}"/>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F30546C-6AE3-4B63-93DF-BF8AB649A172}"/>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6769194-05E8-4EC0-9D86-FA91A99085F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DDD5195-061F-45F2-B48C-35EBBEBF9740}"/>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BC86309-9593-4026-A298-5B28CF7A55BE}"/>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5C50F20-05D7-48B8-8791-7B5D62157B6D}"/>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7BB344A-F6A8-4301-B405-9DEAFD176A03}"/>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4E9AEEC-8882-442D-8EE8-C9BE140F1DD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4652C8E-2A9E-4371-99F9-CE898A8BA241}"/>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8E35D99-5FE4-457D-8AED-D5F0049C49C3}"/>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A990237-C1F2-41B2-84B3-329B39B52E59}"/>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D79032C-15D2-4E7F-B091-551BB22F488E}"/>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971DDB3-CC5C-40BD-8BAD-4537033AB47B}"/>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43BFD12-1D84-486F-A9E7-B847DBF7C93C}"/>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FE84CE4-B275-46F7-AADC-21A653DFFCE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E60AC6F-40EA-4DFD-B07B-F04D1E9AA508}"/>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AEC89141-56FB-4493-8065-325A7E48E5FB}"/>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C037034-DE63-483F-BA85-AEE8DFF0470B}"/>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68AD521-B10E-4ADD-9835-939DCA4AD80C}"/>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593CC9B-769E-4BDC-A4BC-8BCD9BAF750B}"/>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294E69F-6D1D-4E61-B5FC-2215F3853A68}"/>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14A1FDF-AD9E-4AF0-882D-2143980FADC5}"/>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69F9E56-05B4-4C2E-AAD9-8BC76D2BDB22}"/>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F366F60-1992-4079-B892-C02BE56563BA}"/>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CDB3684-13E4-4804-B60A-B7756CBC8DC9}"/>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1BF4697-7887-4C1B-81F5-17241A754E03}"/>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805237E-FB1B-4EEE-AB0D-391FFD7F1D60}"/>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D40635F-11D6-432B-8453-DE12AF68695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1FFAB30-ABBF-4688-8EF5-6713744E4578}"/>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31ED41C-6ABF-4966-A869-765233EF15FE}"/>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9114B1A-A721-450E-8F0C-06533614B003}"/>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299CDDD-CB38-4362-8DBF-7D7D4023ADD7}"/>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36912CC-434F-47C3-87B8-78D0E4E62739}"/>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69F980-EA4D-414B-9DA6-F21EB22B5C22}"/>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BFB5726-3902-41A3-BD3C-F084B72DFD3A}"/>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49674AB-D85E-4533-A6C7-5D53319C144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022A296-1FE9-42F0-92DF-A844A7C22EE6}"/>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6C26517-041F-466E-A907-72D235091BEC}"/>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301005A-6229-4B17-A9DB-D79C62C64AAF}"/>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6895E9E-8DA3-4E65-9FBC-8E245C92F7F0}"/>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2844FF4-EBED-4CE1-B9C3-0AB9E0C297CE}"/>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8BD1B6B3-CE65-40A4-BCEF-CA983A70F20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9889475" cy="2554545"/>
          </a:xfrm>
          <a:prstGeom prst="rect">
            <a:avLst/>
          </a:prstGeom>
          <a:solidFill>
            <a:schemeClr val="bg1"/>
          </a:solidFill>
        </p:spPr>
        <p:txBody>
          <a:bodyPr wrap="square">
            <a:spAutoFit/>
          </a:bodyPr>
          <a:lstStyle/>
          <a:p>
            <a:r>
              <a:rPr lang="en-US" sz="3200" b="1" dirty="0"/>
              <a:t>Jamie takes three parcels to be posted.</a:t>
            </a:r>
          </a:p>
          <a:p>
            <a:r>
              <a:rPr lang="en-US" sz="3200" b="1" dirty="0"/>
              <a:t>One parcel has a mass of 750 g</a:t>
            </a:r>
          </a:p>
          <a:p>
            <a:r>
              <a:rPr lang="en-US" sz="3200" b="1" dirty="0"/>
              <a:t>Another weighs 2.8 kg</a:t>
            </a:r>
          </a:p>
          <a:p>
            <a:r>
              <a:rPr lang="en-US" sz="3200" b="1" dirty="0"/>
              <a:t>The total mass of the three parcels is 5.13 kg</a:t>
            </a:r>
          </a:p>
          <a:p>
            <a:r>
              <a:rPr lang="en-US" sz="3200" b="1" dirty="0"/>
              <a:t>What is the mass of the third parcel?</a:t>
            </a:r>
          </a:p>
        </p:txBody>
      </p:sp>
      <p:sp>
        <p:nvSpPr>
          <p:cNvPr id="48" name="TextBox 47">
            <a:extLst>
              <a:ext uri="{FF2B5EF4-FFF2-40B4-BE49-F238E27FC236}">
                <a16:creationId xmlns:a16="http://schemas.microsoft.com/office/drawing/2014/main" id="{9AA65A62-B65B-4D29-879F-E6890E1639B0}"/>
              </a:ext>
            </a:extLst>
          </p:cNvPr>
          <p:cNvSpPr txBox="1"/>
          <p:nvPr/>
        </p:nvSpPr>
        <p:spPr>
          <a:xfrm>
            <a:off x="5363944" y="541917"/>
            <a:ext cx="1736730" cy="584775"/>
          </a:xfrm>
          <a:prstGeom prst="rect">
            <a:avLst/>
          </a:prstGeom>
          <a:noFill/>
        </p:spPr>
        <p:txBody>
          <a:bodyPr wrap="square" rtlCol="0">
            <a:spAutoFit/>
          </a:bodyPr>
          <a:lstStyle/>
          <a:p>
            <a:r>
              <a:rPr lang="en-GB" sz="3200" b="1" dirty="0">
                <a:solidFill>
                  <a:srgbClr val="FF0000"/>
                </a:solidFill>
              </a:rPr>
              <a:t>0.750 kg</a:t>
            </a:r>
          </a:p>
        </p:txBody>
      </p:sp>
      <p:sp>
        <p:nvSpPr>
          <p:cNvPr id="49" name="TextBox 48">
            <a:extLst>
              <a:ext uri="{FF2B5EF4-FFF2-40B4-BE49-F238E27FC236}">
                <a16:creationId xmlns:a16="http://schemas.microsoft.com/office/drawing/2014/main" id="{47824197-8E70-428C-A671-BD2CE5FF478F}"/>
              </a:ext>
            </a:extLst>
          </p:cNvPr>
          <p:cNvSpPr txBox="1"/>
          <p:nvPr/>
        </p:nvSpPr>
        <p:spPr>
          <a:xfrm>
            <a:off x="6954983" y="541917"/>
            <a:ext cx="2022859" cy="584775"/>
          </a:xfrm>
          <a:prstGeom prst="rect">
            <a:avLst/>
          </a:prstGeom>
          <a:noFill/>
        </p:spPr>
        <p:txBody>
          <a:bodyPr wrap="square" rtlCol="0">
            <a:spAutoFit/>
          </a:bodyPr>
          <a:lstStyle/>
          <a:p>
            <a:r>
              <a:rPr lang="en-GB" sz="3200" b="1" dirty="0">
                <a:solidFill>
                  <a:srgbClr val="FF0000"/>
                </a:solidFill>
              </a:rPr>
              <a:t>or 0.75 kg</a:t>
            </a:r>
          </a:p>
        </p:txBody>
      </p:sp>
      <p:sp>
        <p:nvSpPr>
          <p:cNvPr id="51" name="TextBox 50">
            <a:extLst>
              <a:ext uri="{FF2B5EF4-FFF2-40B4-BE49-F238E27FC236}">
                <a16:creationId xmlns:a16="http://schemas.microsoft.com/office/drawing/2014/main" id="{B8B9945C-E148-4C15-954E-B08DC22F4E30}"/>
              </a:ext>
            </a:extLst>
          </p:cNvPr>
          <p:cNvSpPr txBox="1"/>
          <p:nvPr/>
        </p:nvSpPr>
        <p:spPr>
          <a:xfrm>
            <a:off x="1347582" y="3109422"/>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2.8</a:t>
            </a:r>
          </a:p>
        </p:txBody>
      </p:sp>
      <p:sp>
        <p:nvSpPr>
          <p:cNvPr id="52" name="TextBox 51">
            <a:extLst>
              <a:ext uri="{FF2B5EF4-FFF2-40B4-BE49-F238E27FC236}">
                <a16:creationId xmlns:a16="http://schemas.microsoft.com/office/drawing/2014/main" id="{FE840777-3166-45D6-991F-58CF90E3DEF6}"/>
              </a:ext>
            </a:extLst>
          </p:cNvPr>
          <p:cNvSpPr txBox="1"/>
          <p:nvPr/>
        </p:nvSpPr>
        <p:spPr>
          <a:xfrm>
            <a:off x="1337691" y="3546556"/>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0.7 5</a:t>
            </a:r>
          </a:p>
        </p:txBody>
      </p:sp>
      <p:cxnSp>
        <p:nvCxnSpPr>
          <p:cNvPr id="53" name="Straight Connector 52">
            <a:extLst>
              <a:ext uri="{FF2B5EF4-FFF2-40B4-BE49-F238E27FC236}">
                <a16:creationId xmlns:a16="http://schemas.microsoft.com/office/drawing/2014/main" id="{1AB3253A-E92F-475E-B524-9DF1EC593D84}"/>
              </a:ext>
            </a:extLst>
          </p:cNvPr>
          <p:cNvCxnSpPr>
            <a:cxnSpLocks/>
          </p:cNvCxnSpPr>
          <p:nvPr/>
        </p:nvCxnSpPr>
        <p:spPr>
          <a:xfrm>
            <a:off x="912944" y="4057632"/>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BA10D977-ED7E-4DFF-8FEE-BEBC55C30479}"/>
              </a:ext>
            </a:extLst>
          </p:cNvPr>
          <p:cNvCxnSpPr>
            <a:cxnSpLocks/>
          </p:cNvCxnSpPr>
          <p:nvPr/>
        </p:nvCxnSpPr>
        <p:spPr>
          <a:xfrm>
            <a:off x="912944" y="4506637"/>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A81D6F22-A326-4B47-A02B-F66440EBE0DC}"/>
              </a:ext>
            </a:extLst>
          </p:cNvPr>
          <p:cNvSpPr txBox="1"/>
          <p:nvPr/>
        </p:nvSpPr>
        <p:spPr>
          <a:xfrm>
            <a:off x="920381" y="3555539"/>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6" name="TextBox 55">
            <a:extLst>
              <a:ext uri="{FF2B5EF4-FFF2-40B4-BE49-F238E27FC236}">
                <a16:creationId xmlns:a16="http://schemas.microsoft.com/office/drawing/2014/main" id="{49EEFB20-8E72-4533-ABA7-3D7411AAFF79}"/>
              </a:ext>
            </a:extLst>
          </p:cNvPr>
          <p:cNvSpPr txBox="1"/>
          <p:nvPr/>
        </p:nvSpPr>
        <p:spPr>
          <a:xfrm>
            <a:off x="2229269" y="310647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7" name="TextBox 56">
            <a:extLst>
              <a:ext uri="{FF2B5EF4-FFF2-40B4-BE49-F238E27FC236}">
                <a16:creationId xmlns:a16="http://schemas.microsoft.com/office/drawing/2014/main" id="{256E933F-75DC-451F-BE95-DFDE1CA3140F}"/>
              </a:ext>
            </a:extLst>
          </p:cNvPr>
          <p:cNvSpPr txBox="1"/>
          <p:nvPr/>
        </p:nvSpPr>
        <p:spPr>
          <a:xfrm>
            <a:off x="1642556"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8" name="TextBox 57">
            <a:extLst>
              <a:ext uri="{FF2B5EF4-FFF2-40B4-BE49-F238E27FC236}">
                <a16:creationId xmlns:a16="http://schemas.microsoft.com/office/drawing/2014/main" id="{155D5B42-243E-4EC7-99D3-D1D2867F4044}"/>
              </a:ext>
            </a:extLst>
          </p:cNvPr>
          <p:cNvSpPr txBox="1"/>
          <p:nvPr/>
        </p:nvSpPr>
        <p:spPr>
          <a:xfrm>
            <a:off x="2237467"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9" name="TextBox 58">
            <a:extLst>
              <a:ext uri="{FF2B5EF4-FFF2-40B4-BE49-F238E27FC236}">
                <a16:creationId xmlns:a16="http://schemas.microsoft.com/office/drawing/2014/main" id="{BAAB0EFE-1E72-4AD7-A947-BF8F2218D5EB}"/>
              </a:ext>
            </a:extLst>
          </p:cNvPr>
          <p:cNvSpPr txBox="1"/>
          <p:nvPr/>
        </p:nvSpPr>
        <p:spPr>
          <a:xfrm>
            <a:off x="1819370" y="3978874"/>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0" name="TextBox 59">
            <a:extLst>
              <a:ext uri="{FF2B5EF4-FFF2-40B4-BE49-F238E27FC236}">
                <a16:creationId xmlns:a16="http://schemas.microsoft.com/office/drawing/2014/main" id="{25C61826-0C68-4388-889A-710C4774D6CE}"/>
              </a:ext>
            </a:extLst>
          </p:cNvPr>
          <p:cNvSpPr txBox="1"/>
          <p:nvPr/>
        </p:nvSpPr>
        <p:spPr>
          <a:xfrm>
            <a:off x="1321132" y="398553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1" name="TextBox 60">
            <a:extLst>
              <a:ext uri="{FF2B5EF4-FFF2-40B4-BE49-F238E27FC236}">
                <a16:creationId xmlns:a16="http://schemas.microsoft.com/office/drawing/2014/main" id="{B7D66E84-055F-4017-9D46-581992E5163B}"/>
              </a:ext>
            </a:extLst>
          </p:cNvPr>
          <p:cNvSpPr txBox="1"/>
          <p:nvPr/>
        </p:nvSpPr>
        <p:spPr>
          <a:xfrm>
            <a:off x="1387186" y="2825833"/>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62" name="TextBox 61">
            <a:extLst>
              <a:ext uri="{FF2B5EF4-FFF2-40B4-BE49-F238E27FC236}">
                <a16:creationId xmlns:a16="http://schemas.microsoft.com/office/drawing/2014/main" id="{6BEDC9A2-80F4-47B0-BC42-0E196C249011}"/>
              </a:ext>
            </a:extLst>
          </p:cNvPr>
          <p:cNvSpPr txBox="1"/>
          <p:nvPr/>
        </p:nvSpPr>
        <p:spPr>
          <a:xfrm>
            <a:off x="4016422" y="3113880"/>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5.1 3</a:t>
            </a:r>
          </a:p>
        </p:txBody>
      </p:sp>
      <p:sp>
        <p:nvSpPr>
          <p:cNvPr id="63" name="TextBox 62">
            <a:extLst>
              <a:ext uri="{FF2B5EF4-FFF2-40B4-BE49-F238E27FC236}">
                <a16:creationId xmlns:a16="http://schemas.microsoft.com/office/drawing/2014/main" id="{A6BED12E-71B4-4515-AAFE-11CC8939C3EC}"/>
              </a:ext>
            </a:extLst>
          </p:cNvPr>
          <p:cNvSpPr txBox="1"/>
          <p:nvPr/>
        </p:nvSpPr>
        <p:spPr>
          <a:xfrm>
            <a:off x="4006531" y="355101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3.5 5</a:t>
            </a:r>
          </a:p>
        </p:txBody>
      </p:sp>
      <p:cxnSp>
        <p:nvCxnSpPr>
          <p:cNvPr id="64" name="Straight Connector 63">
            <a:extLst>
              <a:ext uri="{FF2B5EF4-FFF2-40B4-BE49-F238E27FC236}">
                <a16:creationId xmlns:a16="http://schemas.microsoft.com/office/drawing/2014/main" id="{4E263C4B-AFBE-451D-801D-465A9CD9932A}"/>
              </a:ext>
            </a:extLst>
          </p:cNvPr>
          <p:cNvCxnSpPr>
            <a:cxnSpLocks/>
          </p:cNvCxnSpPr>
          <p:nvPr/>
        </p:nvCxnSpPr>
        <p:spPr>
          <a:xfrm>
            <a:off x="3581784" y="4062090"/>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B6511B7D-4787-42FB-9022-EB639F5358D0}"/>
              </a:ext>
            </a:extLst>
          </p:cNvPr>
          <p:cNvCxnSpPr>
            <a:cxnSpLocks/>
          </p:cNvCxnSpPr>
          <p:nvPr/>
        </p:nvCxnSpPr>
        <p:spPr>
          <a:xfrm>
            <a:off x="3581784" y="4511095"/>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C40807D6-3DAA-4DF3-8E74-777D7E6F6862}"/>
              </a:ext>
            </a:extLst>
          </p:cNvPr>
          <p:cNvSpPr txBox="1"/>
          <p:nvPr/>
        </p:nvSpPr>
        <p:spPr>
          <a:xfrm>
            <a:off x="3626292" y="3522926"/>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8" name="TextBox 67">
            <a:extLst>
              <a:ext uri="{FF2B5EF4-FFF2-40B4-BE49-F238E27FC236}">
                <a16:creationId xmlns:a16="http://schemas.microsoft.com/office/drawing/2014/main" id="{2315D935-C0E8-479F-BE34-AC009C251191}"/>
              </a:ext>
            </a:extLst>
          </p:cNvPr>
          <p:cNvSpPr txBox="1"/>
          <p:nvPr/>
        </p:nvSpPr>
        <p:spPr>
          <a:xfrm>
            <a:off x="4311396" y="3986277"/>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76" name="Straight Connector 75">
            <a:extLst>
              <a:ext uri="{FF2B5EF4-FFF2-40B4-BE49-F238E27FC236}">
                <a16:creationId xmlns:a16="http://schemas.microsoft.com/office/drawing/2014/main" id="{10779E0C-9303-4E4A-AFE4-CB667A148529}"/>
              </a:ext>
            </a:extLst>
          </p:cNvPr>
          <p:cNvCxnSpPr>
            <a:cxnSpLocks/>
          </p:cNvCxnSpPr>
          <p:nvPr/>
        </p:nvCxnSpPr>
        <p:spPr>
          <a:xfrm flipV="1">
            <a:off x="4471129" y="3189017"/>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04B5331F-384C-4CDA-B880-F36F489BCF1F}"/>
              </a:ext>
            </a:extLst>
          </p:cNvPr>
          <p:cNvSpPr txBox="1"/>
          <p:nvPr/>
        </p:nvSpPr>
        <p:spPr>
          <a:xfrm>
            <a:off x="4517534" y="287149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0</a:t>
            </a:r>
            <a:endParaRPr lang="en-GB" sz="2400" b="1" dirty="0">
              <a:solidFill>
                <a:srgbClr val="FF0000"/>
              </a:solidFill>
              <a:latin typeface="Arial Black" panose="020B0A04020102020204" pitchFamily="34" charset="0"/>
            </a:endParaRPr>
          </a:p>
        </p:txBody>
      </p:sp>
      <p:sp>
        <p:nvSpPr>
          <p:cNvPr id="78" name="TextBox 77">
            <a:extLst>
              <a:ext uri="{FF2B5EF4-FFF2-40B4-BE49-F238E27FC236}">
                <a16:creationId xmlns:a16="http://schemas.microsoft.com/office/drawing/2014/main" id="{AAE7EB65-5DE1-4D7B-9008-88D3013DF6E3}"/>
              </a:ext>
            </a:extLst>
          </p:cNvPr>
          <p:cNvSpPr txBox="1"/>
          <p:nvPr/>
        </p:nvSpPr>
        <p:spPr>
          <a:xfrm>
            <a:off x="4782796" y="3139872"/>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79" name="TextBox 78">
            <a:extLst>
              <a:ext uri="{FF2B5EF4-FFF2-40B4-BE49-F238E27FC236}">
                <a16:creationId xmlns:a16="http://schemas.microsoft.com/office/drawing/2014/main" id="{B10AF086-890F-4B4C-B08C-83DF0D09DC75}"/>
              </a:ext>
            </a:extLst>
          </p:cNvPr>
          <p:cNvSpPr txBox="1"/>
          <p:nvPr/>
        </p:nvSpPr>
        <p:spPr>
          <a:xfrm>
            <a:off x="4904394" y="397953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80" name="Straight Connector 79">
            <a:extLst>
              <a:ext uri="{FF2B5EF4-FFF2-40B4-BE49-F238E27FC236}">
                <a16:creationId xmlns:a16="http://schemas.microsoft.com/office/drawing/2014/main" id="{42BA3F08-3019-4E6B-807F-B8207882BA37}"/>
              </a:ext>
            </a:extLst>
          </p:cNvPr>
          <p:cNvCxnSpPr>
            <a:cxnSpLocks/>
          </p:cNvCxnSpPr>
          <p:nvPr/>
        </p:nvCxnSpPr>
        <p:spPr>
          <a:xfrm flipV="1">
            <a:off x="4026057" y="3179528"/>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1EA6C01E-34E1-4D43-B867-7845CA1BBA14}"/>
              </a:ext>
            </a:extLst>
          </p:cNvPr>
          <p:cNvSpPr txBox="1"/>
          <p:nvPr/>
        </p:nvSpPr>
        <p:spPr>
          <a:xfrm>
            <a:off x="4072462" y="286200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2400" b="1" dirty="0">
              <a:solidFill>
                <a:srgbClr val="FF0000"/>
              </a:solidFill>
              <a:latin typeface="Arial Black" panose="020B0A04020102020204" pitchFamily="34" charset="0"/>
            </a:endParaRPr>
          </a:p>
        </p:txBody>
      </p:sp>
      <p:sp>
        <p:nvSpPr>
          <p:cNvPr id="82" name="TextBox 81">
            <a:extLst>
              <a:ext uri="{FF2B5EF4-FFF2-40B4-BE49-F238E27FC236}">
                <a16:creationId xmlns:a16="http://schemas.microsoft.com/office/drawing/2014/main" id="{26A10647-00A1-4321-BE1B-3E1800167A5D}"/>
              </a:ext>
            </a:extLst>
          </p:cNvPr>
          <p:cNvSpPr txBox="1"/>
          <p:nvPr/>
        </p:nvSpPr>
        <p:spPr>
          <a:xfrm>
            <a:off x="4380519" y="2868140"/>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83" name="TextBox 82">
            <a:extLst>
              <a:ext uri="{FF2B5EF4-FFF2-40B4-BE49-F238E27FC236}">
                <a16:creationId xmlns:a16="http://schemas.microsoft.com/office/drawing/2014/main" id="{1B8A0ACE-0E50-4708-BD58-BB09C08DC432}"/>
              </a:ext>
            </a:extLst>
          </p:cNvPr>
          <p:cNvSpPr txBox="1"/>
          <p:nvPr/>
        </p:nvSpPr>
        <p:spPr>
          <a:xfrm>
            <a:off x="4482389" y="397658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4" name="TextBox 83">
            <a:extLst>
              <a:ext uri="{FF2B5EF4-FFF2-40B4-BE49-F238E27FC236}">
                <a16:creationId xmlns:a16="http://schemas.microsoft.com/office/drawing/2014/main" id="{14C0875F-0D2D-48B4-A9A6-A81E956BAA6D}"/>
              </a:ext>
            </a:extLst>
          </p:cNvPr>
          <p:cNvSpPr txBox="1"/>
          <p:nvPr/>
        </p:nvSpPr>
        <p:spPr>
          <a:xfrm>
            <a:off x="4012704"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5" name="TextBox 84">
            <a:extLst>
              <a:ext uri="{FF2B5EF4-FFF2-40B4-BE49-F238E27FC236}">
                <a16:creationId xmlns:a16="http://schemas.microsoft.com/office/drawing/2014/main" id="{93DA107C-C3E0-475F-A18F-93D0428B7244}"/>
              </a:ext>
            </a:extLst>
          </p:cNvPr>
          <p:cNvSpPr txBox="1"/>
          <p:nvPr/>
        </p:nvSpPr>
        <p:spPr>
          <a:xfrm>
            <a:off x="6337221" y="2011550"/>
            <a:ext cx="2022859" cy="584775"/>
          </a:xfrm>
          <a:prstGeom prst="rect">
            <a:avLst/>
          </a:prstGeom>
          <a:noFill/>
        </p:spPr>
        <p:txBody>
          <a:bodyPr wrap="square" rtlCol="0">
            <a:spAutoFit/>
          </a:bodyPr>
          <a:lstStyle/>
          <a:p>
            <a:r>
              <a:rPr lang="en-GB" sz="3200" b="1" dirty="0">
                <a:solidFill>
                  <a:srgbClr val="FF0000"/>
                </a:solidFill>
              </a:rPr>
              <a:t>1.58 kg</a:t>
            </a:r>
          </a:p>
        </p:txBody>
      </p:sp>
      <p:sp>
        <p:nvSpPr>
          <p:cNvPr id="86" name="Rectangle 85">
            <a:extLst>
              <a:ext uri="{FF2B5EF4-FFF2-40B4-BE49-F238E27FC236}">
                <a16:creationId xmlns:a16="http://schemas.microsoft.com/office/drawing/2014/main" id="{C3F75A18-BA33-40D6-BD35-D9E36D9B67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37786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par>
                                <p:cTn id="28" presetID="10" presetClass="entr" presetSubtype="0" fill="hold" nodeType="withEffect">
                                  <p:stCondLst>
                                    <p:cond delay="0"/>
                                  </p:stCondLst>
                                  <p:childTnLst>
                                    <p:set>
                                      <p:cBhvr>
                                        <p:cTn id="29" dur="1" fill="hold">
                                          <p:stCondLst>
                                            <p:cond delay="0"/>
                                          </p:stCondLst>
                                        </p:cTn>
                                        <p:tgtEl>
                                          <p:spTgt spid="54"/>
                                        </p:tgtEl>
                                        <p:attrNameLst>
                                          <p:attrName>style.visibility</p:attrName>
                                        </p:attrNameLst>
                                      </p:cBhvr>
                                      <p:to>
                                        <p:strVal val="visible"/>
                                      </p:to>
                                    </p:set>
                                    <p:animEffect transition="in" filter="fade">
                                      <p:cBhvr>
                                        <p:cTn id="30" dur="500"/>
                                        <p:tgtEl>
                                          <p:spTgt spid="5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5"/>
                                        </p:tgtEl>
                                        <p:attrNameLst>
                                          <p:attrName>style.visibility</p:attrName>
                                        </p:attrNameLst>
                                      </p:cBhvr>
                                      <p:to>
                                        <p:strVal val="visible"/>
                                      </p:to>
                                    </p:set>
                                    <p:animEffect transition="in" filter="fade">
                                      <p:cBhvr>
                                        <p:cTn id="33" dur="500"/>
                                        <p:tgtEl>
                                          <p:spTgt spid="5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fade">
                                      <p:cBhvr>
                                        <p:cTn id="38" dur="500"/>
                                        <p:tgtEl>
                                          <p:spTgt spid="5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58"/>
                                        </p:tgtEl>
                                        <p:attrNameLst>
                                          <p:attrName>style.visibility</p:attrName>
                                        </p:attrNameLst>
                                      </p:cBhvr>
                                      <p:to>
                                        <p:strVal val="visible"/>
                                      </p:to>
                                    </p:set>
                                    <p:animEffect transition="in" filter="fade">
                                      <p:cBhvr>
                                        <p:cTn id="48" dur="500"/>
                                        <p:tgtEl>
                                          <p:spTgt spid="5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61"/>
                                        </p:tgtEl>
                                        <p:attrNameLst>
                                          <p:attrName>style.visibility</p:attrName>
                                        </p:attrNameLst>
                                      </p:cBhvr>
                                      <p:to>
                                        <p:strVal val="visible"/>
                                      </p:to>
                                    </p:set>
                                    <p:animEffect transition="in" filter="fade">
                                      <p:cBhvr>
                                        <p:cTn id="53" dur="500"/>
                                        <p:tgtEl>
                                          <p:spTgt spid="61"/>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59"/>
                                        </p:tgtEl>
                                        <p:attrNameLst>
                                          <p:attrName>style.visibility</p:attrName>
                                        </p:attrNameLst>
                                      </p:cBhvr>
                                      <p:to>
                                        <p:strVal val="visible"/>
                                      </p:to>
                                    </p:set>
                                    <p:animEffect transition="in" filter="fade">
                                      <p:cBhvr>
                                        <p:cTn id="58" dur="500"/>
                                        <p:tgtEl>
                                          <p:spTgt spid="5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60"/>
                                        </p:tgtEl>
                                        <p:attrNameLst>
                                          <p:attrName>style.visibility</p:attrName>
                                        </p:attrNameLst>
                                      </p:cBhvr>
                                      <p:to>
                                        <p:strVal val="visible"/>
                                      </p:to>
                                    </p:set>
                                    <p:animEffect transition="in" filter="fade">
                                      <p:cBhvr>
                                        <p:cTn id="63" dur="500"/>
                                        <p:tgtEl>
                                          <p:spTgt spid="60"/>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62"/>
                                        </p:tgtEl>
                                        <p:attrNameLst>
                                          <p:attrName>style.visibility</p:attrName>
                                        </p:attrNameLst>
                                      </p:cBhvr>
                                      <p:to>
                                        <p:strVal val="visible"/>
                                      </p:to>
                                    </p:set>
                                    <p:animEffect transition="in" filter="fade">
                                      <p:cBhvr>
                                        <p:cTn id="68" dur="500"/>
                                        <p:tgtEl>
                                          <p:spTgt spid="6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63"/>
                                        </p:tgtEl>
                                        <p:attrNameLst>
                                          <p:attrName>style.visibility</p:attrName>
                                        </p:attrNameLst>
                                      </p:cBhvr>
                                      <p:to>
                                        <p:strVal val="visible"/>
                                      </p:to>
                                    </p:set>
                                    <p:animEffect transition="in" filter="fade">
                                      <p:cBhvr>
                                        <p:cTn id="73" dur="500"/>
                                        <p:tgtEl>
                                          <p:spTgt spid="6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64"/>
                                        </p:tgtEl>
                                        <p:attrNameLst>
                                          <p:attrName>style.visibility</p:attrName>
                                        </p:attrNameLst>
                                      </p:cBhvr>
                                      <p:to>
                                        <p:strVal val="visible"/>
                                      </p:to>
                                    </p:set>
                                    <p:animEffect transition="in" filter="fade">
                                      <p:cBhvr>
                                        <p:cTn id="78" dur="500"/>
                                        <p:tgtEl>
                                          <p:spTgt spid="64"/>
                                        </p:tgtEl>
                                      </p:cBhvr>
                                    </p:animEffect>
                                  </p:childTnLst>
                                </p:cTn>
                              </p:par>
                              <p:par>
                                <p:cTn id="79" presetID="10" presetClass="entr" presetSubtype="0" fill="hold" nodeType="withEffect">
                                  <p:stCondLst>
                                    <p:cond delay="0"/>
                                  </p:stCondLst>
                                  <p:childTnLst>
                                    <p:set>
                                      <p:cBhvr>
                                        <p:cTn id="80" dur="1" fill="hold">
                                          <p:stCondLst>
                                            <p:cond delay="0"/>
                                          </p:stCondLst>
                                        </p:cTn>
                                        <p:tgtEl>
                                          <p:spTgt spid="65"/>
                                        </p:tgtEl>
                                        <p:attrNameLst>
                                          <p:attrName>style.visibility</p:attrName>
                                        </p:attrNameLst>
                                      </p:cBhvr>
                                      <p:to>
                                        <p:strVal val="visible"/>
                                      </p:to>
                                    </p:set>
                                    <p:animEffect transition="in" filter="fade">
                                      <p:cBhvr>
                                        <p:cTn id="81" dur="500"/>
                                        <p:tgtEl>
                                          <p:spTgt spid="6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6"/>
                                        </p:tgtEl>
                                        <p:attrNameLst>
                                          <p:attrName>style.visibility</p:attrName>
                                        </p:attrNameLst>
                                      </p:cBhvr>
                                      <p:to>
                                        <p:strVal val="visible"/>
                                      </p:to>
                                    </p:set>
                                    <p:animEffect transition="in" filter="fade">
                                      <p:cBhvr>
                                        <p:cTn id="84" dur="500"/>
                                        <p:tgtEl>
                                          <p:spTgt spid="66"/>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68"/>
                                        </p:tgtEl>
                                        <p:attrNameLst>
                                          <p:attrName>style.visibility</p:attrName>
                                        </p:attrNameLst>
                                      </p:cBhvr>
                                      <p:to>
                                        <p:strVal val="visible"/>
                                      </p:to>
                                    </p:set>
                                    <p:animEffect transition="in" filter="fade">
                                      <p:cBhvr>
                                        <p:cTn id="89" dur="500"/>
                                        <p:tgtEl>
                                          <p:spTgt spid="6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76"/>
                                        </p:tgtEl>
                                        <p:attrNameLst>
                                          <p:attrName>style.visibility</p:attrName>
                                        </p:attrNameLst>
                                      </p:cBhvr>
                                      <p:to>
                                        <p:strVal val="visible"/>
                                      </p:to>
                                    </p:set>
                                    <p:animEffect transition="in" filter="fade">
                                      <p:cBhvr>
                                        <p:cTn id="94" dur="500"/>
                                        <p:tgtEl>
                                          <p:spTgt spid="76"/>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77"/>
                                        </p:tgtEl>
                                        <p:attrNameLst>
                                          <p:attrName>style.visibility</p:attrName>
                                        </p:attrNameLst>
                                      </p:cBhvr>
                                      <p:to>
                                        <p:strVal val="visible"/>
                                      </p:to>
                                    </p:set>
                                    <p:animEffect transition="in" filter="fade">
                                      <p:cBhvr>
                                        <p:cTn id="99" dur="500"/>
                                        <p:tgtEl>
                                          <p:spTgt spid="77"/>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78"/>
                                        </p:tgtEl>
                                        <p:attrNameLst>
                                          <p:attrName>style.visibility</p:attrName>
                                        </p:attrNameLst>
                                      </p:cBhvr>
                                      <p:to>
                                        <p:strVal val="visible"/>
                                      </p:to>
                                    </p:set>
                                    <p:animEffect transition="in" filter="fade">
                                      <p:cBhvr>
                                        <p:cTn id="104" dur="500"/>
                                        <p:tgtEl>
                                          <p:spTgt spid="7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79"/>
                                        </p:tgtEl>
                                        <p:attrNameLst>
                                          <p:attrName>style.visibility</p:attrName>
                                        </p:attrNameLst>
                                      </p:cBhvr>
                                      <p:to>
                                        <p:strVal val="visible"/>
                                      </p:to>
                                    </p:set>
                                    <p:animEffect transition="in" filter="fade">
                                      <p:cBhvr>
                                        <p:cTn id="109" dur="500"/>
                                        <p:tgtEl>
                                          <p:spTgt spid="7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80"/>
                                        </p:tgtEl>
                                        <p:attrNameLst>
                                          <p:attrName>style.visibility</p:attrName>
                                        </p:attrNameLst>
                                      </p:cBhvr>
                                      <p:to>
                                        <p:strVal val="visible"/>
                                      </p:to>
                                    </p:set>
                                    <p:animEffect transition="in" filter="fade">
                                      <p:cBhvr>
                                        <p:cTn id="114" dur="500"/>
                                        <p:tgtEl>
                                          <p:spTgt spid="8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500"/>
                                        <p:tgtEl>
                                          <p:spTgt spid="81"/>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82"/>
                                        </p:tgtEl>
                                        <p:attrNameLst>
                                          <p:attrName>style.visibility</p:attrName>
                                        </p:attrNameLst>
                                      </p:cBhvr>
                                      <p:to>
                                        <p:strVal val="visible"/>
                                      </p:to>
                                    </p:set>
                                    <p:animEffect transition="in" filter="fade">
                                      <p:cBhvr>
                                        <p:cTn id="124" dur="500"/>
                                        <p:tgtEl>
                                          <p:spTgt spid="82"/>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83"/>
                                        </p:tgtEl>
                                        <p:attrNameLst>
                                          <p:attrName>style.visibility</p:attrName>
                                        </p:attrNameLst>
                                      </p:cBhvr>
                                      <p:to>
                                        <p:strVal val="visible"/>
                                      </p:to>
                                    </p:set>
                                    <p:animEffect transition="in" filter="fade">
                                      <p:cBhvr>
                                        <p:cTn id="129" dur="500"/>
                                        <p:tgtEl>
                                          <p:spTgt spid="83"/>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84"/>
                                        </p:tgtEl>
                                        <p:attrNameLst>
                                          <p:attrName>style.visibility</p:attrName>
                                        </p:attrNameLst>
                                      </p:cBhvr>
                                      <p:to>
                                        <p:strVal val="visible"/>
                                      </p:to>
                                    </p:set>
                                    <p:animEffect transition="in" filter="fade">
                                      <p:cBhvr>
                                        <p:cTn id="134" dur="500"/>
                                        <p:tgtEl>
                                          <p:spTgt spid="84"/>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85"/>
                                        </p:tgtEl>
                                        <p:attrNameLst>
                                          <p:attrName>style.visibility</p:attrName>
                                        </p:attrNameLst>
                                      </p:cBhvr>
                                      <p:to>
                                        <p:strVal val="visible"/>
                                      </p:to>
                                    </p:set>
                                    <p:animEffect transition="in" filter="fade">
                                      <p:cBhvr>
                                        <p:cTn id="13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5" grpId="0"/>
      <p:bldP spid="56" grpId="0"/>
      <p:bldP spid="57" grpId="0"/>
      <p:bldP spid="58" grpId="0"/>
      <p:bldP spid="59" grpId="0"/>
      <p:bldP spid="60" grpId="0"/>
      <p:bldP spid="61" grpId="0"/>
      <p:bldP spid="62" grpId="0"/>
      <p:bldP spid="63" grpId="0"/>
      <p:bldP spid="66" grpId="0"/>
      <p:bldP spid="68" grpId="0"/>
      <p:bldP spid="77" grpId="0"/>
      <p:bldP spid="78" grpId="0"/>
      <p:bldP spid="79" grpId="0"/>
      <p:bldP spid="81" grpId="0"/>
      <p:bldP spid="82" grpId="0"/>
      <p:bldP spid="83" grpId="0"/>
      <p:bldP spid="84" grpId="0"/>
      <p:bldP spid="85" grpId="0"/>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children at Park School chose their </a:t>
            </a:r>
            <a:r>
              <a:rPr lang="en-US" sz="3200" b="1" dirty="0" err="1"/>
              <a:t>favourite</a:t>
            </a:r>
            <a:r>
              <a:rPr lang="en-US" sz="3200" b="1" dirty="0"/>
              <a:t> soup.</a:t>
            </a:r>
          </a:p>
          <a:p>
            <a:r>
              <a:rPr lang="en-US" sz="3200" b="1" dirty="0"/>
              <a:t>The graph shows the results.</a:t>
            </a:r>
          </a:p>
        </p:txBody>
      </p:sp>
      <p:pic>
        <p:nvPicPr>
          <p:cNvPr id="3" name="Picture 2">
            <a:extLst>
              <a:ext uri="{FF2B5EF4-FFF2-40B4-BE49-F238E27FC236}">
                <a16:creationId xmlns:a16="http://schemas.microsoft.com/office/drawing/2014/main" id="{86DF7AC3-29BE-4DBC-8496-AFF652CE44A9}"/>
              </a:ext>
            </a:extLst>
          </p:cNvPr>
          <p:cNvPicPr>
            <a:picLocks noChangeAspect="1"/>
          </p:cNvPicPr>
          <p:nvPr/>
        </p:nvPicPr>
        <p:blipFill>
          <a:blip r:embed="rId3"/>
          <a:stretch>
            <a:fillRect/>
          </a:stretch>
        </p:blipFill>
        <p:spPr>
          <a:xfrm>
            <a:off x="210849" y="1144510"/>
            <a:ext cx="6929170" cy="3840740"/>
          </a:xfrm>
          <a:prstGeom prst="rect">
            <a:avLst/>
          </a:prstGeom>
        </p:spPr>
      </p:pic>
      <p:sp>
        <p:nvSpPr>
          <p:cNvPr id="5" name="Rectangle 4">
            <a:extLst>
              <a:ext uri="{FF2B5EF4-FFF2-40B4-BE49-F238E27FC236}">
                <a16:creationId xmlns:a16="http://schemas.microsoft.com/office/drawing/2014/main" id="{33724E24-5CE5-4DBA-ACD8-7064EDA5FA11}"/>
              </a:ext>
            </a:extLst>
          </p:cNvPr>
          <p:cNvSpPr/>
          <p:nvPr/>
        </p:nvSpPr>
        <p:spPr>
          <a:xfrm>
            <a:off x="7140019" y="1127218"/>
            <a:ext cx="4650198" cy="1569660"/>
          </a:xfrm>
          <a:prstGeom prst="rect">
            <a:avLst/>
          </a:prstGeom>
        </p:spPr>
        <p:txBody>
          <a:bodyPr wrap="square">
            <a:spAutoFit/>
          </a:bodyPr>
          <a:lstStyle/>
          <a:p>
            <a:r>
              <a:rPr lang="en-US" sz="3200" b="1" dirty="0"/>
              <a:t>How many more children chose chicken soup than mushroom soup?</a:t>
            </a:r>
          </a:p>
        </p:txBody>
      </p:sp>
      <p:sp>
        <p:nvSpPr>
          <p:cNvPr id="6" name="Arrow: Circular 5">
            <a:extLst>
              <a:ext uri="{FF2B5EF4-FFF2-40B4-BE49-F238E27FC236}">
                <a16:creationId xmlns:a16="http://schemas.microsoft.com/office/drawing/2014/main" id="{F4C0FD0A-2A62-4155-A475-F33E6C6DECD7}"/>
              </a:ext>
            </a:extLst>
          </p:cNvPr>
          <p:cNvSpPr/>
          <p:nvPr/>
        </p:nvSpPr>
        <p:spPr>
          <a:xfrm>
            <a:off x="2399854"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9647606E-3E56-417C-940F-DCDA7D0A5F30}"/>
              </a:ext>
            </a:extLst>
          </p:cNvPr>
          <p:cNvSpPr/>
          <p:nvPr/>
        </p:nvSpPr>
        <p:spPr>
          <a:xfrm>
            <a:off x="2689695"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ircular 11">
            <a:extLst>
              <a:ext uri="{FF2B5EF4-FFF2-40B4-BE49-F238E27FC236}">
                <a16:creationId xmlns:a16="http://schemas.microsoft.com/office/drawing/2014/main" id="{55299303-AB1D-4422-8BB7-D7924F3BC8DA}"/>
              </a:ext>
            </a:extLst>
          </p:cNvPr>
          <p:cNvSpPr/>
          <p:nvPr/>
        </p:nvSpPr>
        <p:spPr>
          <a:xfrm>
            <a:off x="2979536"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ircular 12">
            <a:extLst>
              <a:ext uri="{FF2B5EF4-FFF2-40B4-BE49-F238E27FC236}">
                <a16:creationId xmlns:a16="http://schemas.microsoft.com/office/drawing/2014/main" id="{7E3FB7BB-FB97-4F71-AC1B-8B83F23F33A2}"/>
              </a:ext>
            </a:extLst>
          </p:cNvPr>
          <p:cNvSpPr/>
          <p:nvPr/>
        </p:nvSpPr>
        <p:spPr>
          <a:xfrm>
            <a:off x="3269377"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ircular 13">
            <a:extLst>
              <a:ext uri="{FF2B5EF4-FFF2-40B4-BE49-F238E27FC236}">
                <a16:creationId xmlns:a16="http://schemas.microsoft.com/office/drawing/2014/main" id="{046E8423-AA09-4E0E-B5E5-B4C635C8274A}"/>
              </a:ext>
            </a:extLst>
          </p:cNvPr>
          <p:cNvSpPr/>
          <p:nvPr/>
        </p:nvSpPr>
        <p:spPr>
          <a:xfrm>
            <a:off x="3559218"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TextBox 14">
            <a:extLst>
              <a:ext uri="{FF2B5EF4-FFF2-40B4-BE49-F238E27FC236}">
                <a16:creationId xmlns:a16="http://schemas.microsoft.com/office/drawing/2014/main" id="{8A6D89F0-F410-44F1-BA8F-C866A8537643}"/>
              </a:ext>
            </a:extLst>
          </p:cNvPr>
          <p:cNvSpPr txBox="1"/>
          <p:nvPr/>
        </p:nvSpPr>
        <p:spPr>
          <a:xfrm>
            <a:off x="250227" y="3713857"/>
            <a:ext cx="2072482" cy="584775"/>
          </a:xfrm>
          <a:prstGeom prst="rect">
            <a:avLst/>
          </a:prstGeom>
          <a:noFill/>
        </p:spPr>
        <p:txBody>
          <a:bodyPr wrap="square" rtlCol="0">
            <a:spAutoFit/>
          </a:bodyPr>
          <a:lstStyle/>
          <a:p>
            <a:r>
              <a:rPr lang="en-GB" sz="3200" b="1" dirty="0">
                <a:solidFill>
                  <a:srgbClr val="FF0000"/>
                </a:solidFill>
              </a:rPr>
              <a:t>50 ÷ 5 = 10</a:t>
            </a:r>
          </a:p>
        </p:txBody>
      </p:sp>
      <p:sp>
        <p:nvSpPr>
          <p:cNvPr id="17" name="TextBox 16">
            <a:extLst>
              <a:ext uri="{FF2B5EF4-FFF2-40B4-BE49-F238E27FC236}">
                <a16:creationId xmlns:a16="http://schemas.microsoft.com/office/drawing/2014/main" id="{1D19FF66-9112-47BF-830B-CE437F13F51D}"/>
              </a:ext>
            </a:extLst>
          </p:cNvPr>
          <p:cNvSpPr txBox="1"/>
          <p:nvPr/>
        </p:nvSpPr>
        <p:spPr>
          <a:xfrm>
            <a:off x="4986375" y="3202066"/>
            <a:ext cx="721201" cy="584775"/>
          </a:xfrm>
          <a:prstGeom prst="rect">
            <a:avLst/>
          </a:prstGeom>
          <a:noFill/>
        </p:spPr>
        <p:txBody>
          <a:bodyPr wrap="square" rtlCol="0">
            <a:spAutoFit/>
          </a:bodyPr>
          <a:lstStyle/>
          <a:p>
            <a:r>
              <a:rPr lang="en-GB" sz="3200" b="1" dirty="0">
                <a:solidFill>
                  <a:srgbClr val="FF0000"/>
                </a:solidFill>
              </a:rPr>
              <a:t>90</a:t>
            </a:r>
          </a:p>
        </p:txBody>
      </p:sp>
      <p:cxnSp>
        <p:nvCxnSpPr>
          <p:cNvPr id="18" name="Straight Connector 17">
            <a:extLst>
              <a:ext uri="{FF2B5EF4-FFF2-40B4-BE49-F238E27FC236}">
                <a16:creationId xmlns:a16="http://schemas.microsoft.com/office/drawing/2014/main" id="{5AD19582-3504-4D2E-9C11-AB31353793D8}"/>
              </a:ext>
            </a:extLst>
          </p:cNvPr>
          <p:cNvCxnSpPr>
            <a:cxnSpLocks/>
          </p:cNvCxnSpPr>
          <p:nvPr/>
        </p:nvCxnSpPr>
        <p:spPr>
          <a:xfrm flipV="1">
            <a:off x="5024176" y="3218557"/>
            <a:ext cx="0" cy="9414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47B60D3-A360-4FF7-9B0E-066DF63BF2BB}"/>
              </a:ext>
            </a:extLst>
          </p:cNvPr>
          <p:cNvSpPr txBox="1"/>
          <p:nvPr/>
        </p:nvSpPr>
        <p:spPr>
          <a:xfrm>
            <a:off x="4526345" y="1472869"/>
            <a:ext cx="712410" cy="584775"/>
          </a:xfrm>
          <a:prstGeom prst="rect">
            <a:avLst/>
          </a:prstGeom>
          <a:noFill/>
        </p:spPr>
        <p:txBody>
          <a:bodyPr wrap="square" rtlCol="0">
            <a:spAutoFit/>
          </a:bodyPr>
          <a:lstStyle/>
          <a:p>
            <a:r>
              <a:rPr lang="en-GB" sz="3200" b="1" dirty="0">
                <a:solidFill>
                  <a:srgbClr val="FF0000"/>
                </a:solidFill>
              </a:rPr>
              <a:t>75</a:t>
            </a:r>
          </a:p>
        </p:txBody>
      </p:sp>
      <p:cxnSp>
        <p:nvCxnSpPr>
          <p:cNvPr id="22" name="Straight Connector 21">
            <a:extLst>
              <a:ext uri="{FF2B5EF4-FFF2-40B4-BE49-F238E27FC236}">
                <a16:creationId xmlns:a16="http://schemas.microsoft.com/office/drawing/2014/main" id="{F4B34FD4-792B-4469-B104-CBF69B545A5B}"/>
              </a:ext>
            </a:extLst>
          </p:cNvPr>
          <p:cNvCxnSpPr>
            <a:cxnSpLocks/>
          </p:cNvCxnSpPr>
          <p:nvPr/>
        </p:nvCxnSpPr>
        <p:spPr>
          <a:xfrm flipV="1">
            <a:off x="4586027" y="1489361"/>
            <a:ext cx="0" cy="267065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8EBFEF22-BE88-4ADF-B83D-FA0B4D464A71}"/>
              </a:ext>
            </a:extLst>
          </p:cNvPr>
          <p:cNvSpPr txBox="1"/>
          <p:nvPr/>
        </p:nvSpPr>
        <p:spPr>
          <a:xfrm>
            <a:off x="7217566" y="2633782"/>
            <a:ext cx="2460413" cy="584775"/>
          </a:xfrm>
          <a:prstGeom prst="rect">
            <a:avLst/>
          </a:prstGeom>
          <a:noFill/>
        </p:spPr>
        <p:txBody>
          <a:bodyPr wrap="square" rtlCol="0">
            <a:spAutoFit/>
          </a:bodyPr>
          <a:lstStyle/>
          <a:p>
            <a:r>
              <a:rPr lang="en-GB" sz="3200" b="1" dirty="0">
                <a:solidFill>
                  <a:srgbClr val="FF0000"/>
                </a:solidFill>
              </a:rPr>
              <a:t>90 – 75 = </a:t>
            </a:r>
          </a:p>
        </p:txBody>
      </p:sp>
      <p:sp>
        <p:nvSpPr>
          <p:cNvPr id="25" name="TextBox 24">
            <a:extLst>
              <a:ext uri="{FF2B5EF4-FFF2-40B4-BE49-F238E27FC236}">
                <a16:creationId xmlns:a16="http://schemas.microsoft.com/office/drawing/2014/main" id="{E12AE216-8F9D-47C8-B3F0-988F6A4B25BA}"/>
              </a:ext>
            </a:extLst>
          </p:cNvPr>
          <p:cNvSpPr txBox="1"/>
          <p:nvPr/>
        </p:nvSpPr>
        <p:spPr>
          <a:xfrm>
            <a:off x="8835229" y="2633782"/>
            <a:ext cx="2460413" cy="584775"/>
          </a:xfrm>
          <a:prstGeom prst="rect">
            <a:avLst/>
          </a:prstGeom>
          <a:noFill/>
        </p:spPr>
        <p:txBody>
          <a:bodyPr wrap="square" rtlCol="0">
            <a:spAutoFit/>
          </a:bodyPr>
          <a:lstStyle/>
          <a:p>
            <a:r>
              <a:rPr lang="en-GB" sz="3200" b="1" dirty="0">
                <a:solidFill>
                  <a:srgbClr val="FF0000"/>
                </a:solidFill>
              </a:rPr>
              <a:t>15 children</a:t>
            </a:r>
          </a:p>
        </p:txBody>
      </p:sp>
    </p:spTree>
    <p:extLst>
      <p:ext uri="{BB962C8B-B14F-4D97-AF65-F5344CB8AC3E}">
        <p14:creationId xmlns:p14="http://schemas.microsoft.com/office/powerpoint/2010/main" val="2507309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6"/>
                                        </p:tgtEl>
                                      </p:cBhvr>
                                    </p:animEffect>
                                    <p:set>
                                      <p:cBhvr>
                                        <p:cTn id="37" dur="1" fill="hold">
                                          <p:stCondLst>
                                            <p:cond delay="499"/>
                                          </p:stCondLst>
                                        </p:cTn>
                                        <p:tgtEl>
                                          <p:spTgt spid="6"/>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11"/>
                                        </p:tgtEl>
                                      </p:cBhvr>
                                    </p:animEffect>
                                    <p:set>
                                      <p:cBhvr>
                                        <p:cTn id="40" dur="1" fill="hold">
                                          <p:stCondLst>
                                            <p:cond delay="499"/>
                                          </p:stCondLst>
                                        </p:cTn>
                                        <p:tgtEl>
                                          <p:spTgt spid="11"/>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12"/>
                                        </p:tgtEl>
                                      </p:cBhvr>
                                    </p:animEffect>
                                    <p:set>
                                      <p:cBhvr>
                                        <p:cTn id="43" dur="1" fill="hold">
                                          <p:stCondLst>
                                            <p:cond delay="499"/>
                                          </p:stCondLst>
                                        </p:cTn>
                                        <p:tgtEl>
                                          <p:spTgt spid="12"/>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3"/>
                                        </p:tgtEl>
                                      </p:cBhvr>
                                    </p:animEffect>
                                    <p:set>
                                      <p:cBhvr>
                                        <p:cTn id="46" dur="1" fill="hold">
                                          <p:stCondLst>
                                            <p:cond delay="499"/>
                                          </p:stCondLst>
                                        </p:cTn>
                                        <p:tgtEl>
                                          <p:spTgt spid="13"/>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14"/>
                                        </p:tgtEl>
                                      </p:cBhvr>
                                    </p:animEffect>
                                    <p:set>
                                      <p:cBhvr>
                                        <p:cTn id="49" dur="1" fill="hold">
                                          <p:stCondLst>
                                            <p:cond delay="499"/>
                                          </p:stCondLst>
                                        </p:cTn>
                                        <p:tgtEl>
                                          <p:spTgt spid="14"/>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500"/>
                                        <p:tgtEl>
                                          <p:spTgt spid="1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4"/>
                                        </p:tgtEl>
                                        <p:attrNameLst>
                                          <p:attrName>style.visibility</p:attrName>
                                        </p:attrNameLst>
                                      </p:cBhvr>
                                      <p:to>
                                        <p:strVal val="visible"/>
                                      </p:to>
                                    </p:set>
                                    <p:animEffect transition="in" filter="fade">
                                      <p:cBhvr>
                                        <p:cTn id="74" dur="500"/>
                                        <p:tgtEl>
                                          <p:spTgt spid="2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fade">
                                      <p:cBhvr>
                                        <p:cTn id="7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11" grpId="0" animBg="1"/>
      <p:bldP spid="11" grpId="1" animBg="1"/>
      <p:bldP spid="12" grpId="0" animBg="1"/>
      <p:bldP spid="12" grpId="1" animBg="1"/>
      <p:bldP spid="13" grpId="0" animBg="1"/>
      <p:bldP spid="13" grpId="1" animBg="1"/>
      <p:bldP spid="14" grpId="0" animBg="1"/>
      <p:bldP spid="14" grpId="1" animBg="1"/>
      <p:bldP spid="15" grpId="0"/>
      <p:bldP spid="17" grpId="0"/>
      <p:bldP spid="21" grpId="0"/>
      <p:bldP spid="24" grpId="0"/>
      <p:bldP spid="25" grpId="0"/>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children at Park School chose their </a:t>
            </a:r>
            <a:r>
              <a:rPr lang="en-US" sz="3200" b="1" dirty="0" err="1"/>
              <a:t>favourite</a:t>
            </a:r>
            <a:r>
              <a:rPr lang="en-US" sz="3200" b="1" dirty="0"/>
              <a:t> soup.</a:t>
            </a:r>
          </a:p>
          <a:p>
            <a:r>
              <a:rPr lang="en-US" sz="3200" b="1" dirty="0"/>
              <a:t>The graph shows the results.</a:t>
            </a:r>
          </a:p>
        </p:txBody>
      </p:sp>
      <p:pic>
        <p:nvPicPr>
          <p:cNvPr id="3" name="Picture 2">
            <a:extLst>
              <a:ext uri="{FF2B5EF4-FFF2-40B4-BE49-F238E27FC236}">
                <a16:creationId xmlns:a16="http://schemas.microsoft.com/office/drawing/2014/main" id="{86DF7AC3-29BE-4DBC-8496-AFF652CE44A9}"/>
              </a:ext>
            </a:extLst>
          </p:cNvPr>
          <p:cNvPicPr>
            <a:picLocks noChangeAspect="1"/>
          </p:cNvPicPr>
          <p:nvPr/>
        </p:nvPicPr>
        <p:blipFill>
          <a:blip r:embed="rId3"/>
          <a:stretch>
            <a:fillRect/>
          </a:stretch>
        </p:blipFill>
        <p:spPr>
          <a:xfrm>
            <a:off x="210849" y="1144510"/>
            <a:ext cx="6929170" cy="3840740"/>
          </a:xfrm>
          <a:prstGeom prst="rect">
            <a:avLst/>
          </a:prstGeom>
        </p:spPr>
      </p:pic>
      <p:sp>
        <p:nvSpPr>
          <p:cNvPr id="5" name="Rectangle 4">
            <a:extLst>
              <a:ext uri="{FF2B5EF4-FFF2-40B4-BE49-F238E27FC236}">
                <a16:creationId xmlns:a16="http://schemas.microsoft.com/office/drawing/2014/main" id="{33724E24-5CE5-4DBA-ACD8-7064EDA5FA11}"/>
              </a:ext>
            </a:extLst>
          </p:cNvPr>
          <p:cNvSpPr/>
          <p:nvPr/>
        </p:nvSpPr>
        <p:spPr>
          <a:xfrm>
            <a:off x="7140019" y="1127218"/>
            <a:ext cx="4650198" cy="3046988"/>
          </a:xfrm>
          <a:prstGeom prst="rect">
            <a:avLst/>
          </a:prstGeom>
        </p:spPr>
        <p:txBody>
          <a:bodyPr wrap="square">
            <a:spAutoFit/>
          </a:bodyPr>
          <a:lstStyle/>
          <a:p>
            <a:r>
              <a:rPr lang="en-US" sz="3200" b="1" dirty="0"/>
              <a:t>Robbie says, ‘More than half of the children chose tomato soup.’</a:t>
            </a:r>
          </a:p>
          <a:p>
            <a:r>
              <a:rPr lang="en-US" sz="3200" b="1" dirty="0"/>
              <a:t>Is he correct? </a:t>
            </a:r>
          </a:p>
          <a:p>
            <a:r>
              <a:rPr lang="en-US" sz="3200" b="1" dirty="0"/>
              <a:t>Explain how you can tell from the graph.</a:t>
            </a:r>
          </a:p>
        </p:txBody>
      </p:sp>
      <p:sp>
        <p:nvSpPr>
          <p:cNvPr id="12" name="TextBox 11">
            <a:extLst>
              <a:ext uri="{FF2B5EF4-FFF2-40B4-BE49-F238E27FC236}">
                <a16:creationId xmlns:a16="http://schemas.microsoft.com/office/drawing/2014/main" id="{1A293623-F270-42A9-A8D7-28A3096820F6}"/>
              </a:ext>
            </a:extLst>
          </p:cNvPr>
          <p:cNvSpPr txBox="1"/>
          <p:nvPr/>
        </p:nvSpPr>
        <p:spPr>
          <a:xfrm>
            <a:off x="4986375" y="3202066"/>
            <a:ext cx="721201" cy="584775"/>
          </a:xfrm>
          <a:prstGeom prst="rect">
            <a:avLst/>
          </a:prstGeom>
          <a:noFill/>
        </p:spPr>
        <p:txBody>
          <a:bodyPr wrap="square" rtlCol="0">
            <a:spAutoFit/>
          </a:bodyPr>
          <a:lstStyle/>
          <a:p>
            <a:r>
              <a:rPr lang="en-GB" sz="3200" b="1" dirty="0">
                <a:solidFill>
                  <a:srgbClr val="FF0000"/>
                </a:solidFill>
              </a:rPr>
              <a:t>90</a:t>
            </a:r>
          </a:p>
        </p:txBody>
      </p:sp>
      <p:cxnSp>
        <p:nvCxnSpPr>
          <p:cNvPr id="13" name="Straight Connector 12">
            <a:extLst>
              <a:ext uri="{FF2B5EF4-FFF2-40B4-BE49-F238E27FC236}">
                <a16:creationId xmlns:a16="http://schemas.microsoft.com/office/drawing/2014/main" id="{4EBF9ED3-0330-4774-A651-57F9D87B6935}"/>
              </a:ext>
            </a:extLst>
          </p:cNvPr>
          <p:cNvCxnSpPr>
            <a:cxnSpLocks/>
          </p:cNvCxnSpPr>
          <p:nvPr/>
        </p:nvCxnSpPr>
        <p:spPr>
          <a:xfrm flipV="1">
            <a:off x="5024176" y="3218557"/>
            <a:ext cx="0" cy="9414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BDA76F55-C1E6-4AE6-9F2B-4526F557491C}"/>
              </a:ext>
            </a:extLst>
          </p:cNvPr>
          <p:cNvSpPr txBox="1"/>
          <p:nvPr/>
        </p:nvSpPr>
        <p:spPr>
          <a:xfrm>
            <a:off x="4526345" y="1472869"/>
            <a:ext cx="712410" cy="584775"/>
          </a:xfrm>
          <a:prstGeom prst="rect">
            <a:avLst/>
          </a:prstGeom>
          <a:noFill/>
        </p:spPr>
        <p:txBody>
          <a:bodyPr wrap="square" rtlCol="0">
            <a:spAutoFit/>
          </a:bodyPr>
          <a:lstStyle/>
          <a:p>
            <a:r>
              <a:rPr lang="en-GB" sz="3200" b="1" dirty="0">
                <a:solidFill>
                  <a:srgbClr val="FF0000"/>
                </a:solidFill>
              </a:rPr>
              <a:t>75</a:t>
            </a:r>
          </a:p>
        </p:txBody>
      </p:sp>
      <p:cxnSp>
        <p:nvCxnSpPr>
          <p:cNvPr id="15" name="Straight Connector 14">
            <a:extLst>
              <a:ext uri="{FF2B5EF4-FFF2-40B4-BE49-F238E27FC236}">
                <a16:creationId xmlns:a16="http://schemas.microsoft.com/office/drawing/2014/main" id="{A7ED708E-740B-4EB8-91FB-D9A1D2A195EA}"/>
              </a:ext>
            </a:extLst>
          </p:cNvPr>
          <p:cNvCxnSpPr>
            <a:cxnSpLocks/>
          </p:cNvCxnSpPr>
          <p:nvPr/>
        </p:nvCxnSpPr>
        <p:spPr>
          <a:xfrm flipV="1">
            <a:off x="4586027" y="1489361"/>
            <a:ext cx="0" cy="267065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9F12F13A-019F-47B8-8C25-3AACA9B8F1B9}"/>
              </a:ext>
            </a:extLst>
          </p:cNvPr>
          <p:cNvSpPr txBox="1"/>
          <p:nvPr/>
        </p:nvSpPr>
        <p:spPr>
          <a:xfrm>
            <a:off x="6258727" y="2311319"/>
            <a:ext cx="881283" cy="584775"/>
          </a:xfrm>
          <a:prstGeom prst="rect">
            <a:avLst/>
          </a:prstGeom>
          <a:noFill/>
        </p:spPr>
        <p:txBody>
          <a:bodyPr wrap="square" rtlCol="0">
            <a:spAutoFit/>
          </a:bodyPr>
          <a:lstStyle/>
          <a:p>
            <a:r>
              <a:rPr lang="en-GB" sz="3200" b="1" dirty="0">
                <a:solidFill>
                  <a:srgbClr val="FF0000"/>
                </a:solidFill>
              </a:rPr>
              <a:t>135</a:t>
            </a:r>
          </a:p>
        </p:txBody>
      </p:sp>
      <p:cxnSp>
        <p:nvCxnSpPr>
          <p:cNvPr id="17" name="Straight Connector 16">
            <a:extLst>
              <a:ext uri="{FF2B5EF4-FFF2-40B4-BE49-F238E27FC236}">
                <a16:creationId xmlns:a16="http://schemas.microsoft.com/office/drawing/2014/main" id="{770BCF29-091B-4B73-820E-B95E23EC0263}"/>
              </a:ext>
            </a:extLst>
          </p:cNvPr>
          <p:cNvCxnSpPr>
            <a:cxnSpLocks/>
          </p:cNvCxnSpPr>
          <p:nvPr/>
        </p:nvCxnSpPr>
        <p:spPr>
          <a:xfrm flipV="1">
            <a:off x="6318410" y="2327813"/>
            <a:ext cx="0" cy="18322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84F96381-362E-4FA5-9FC7-58ACA84FB968}"/>
              </a:ext>
            </a:extLst>
          </p:cNvPr>
          <p:cNvSpPr txBox="1"/>
          <p:nvPr/>
        </p:nvSpPr>
        <p:spPr>
          <a:xfrm>
            <a:off x="7137383" y="4006244"/>
            <a:ext cx="4212788" cy="584775"/>
          </a:xfrm>
          <a:prstGeom prst="rect">
            <a:avLst/>
          </a:prstGeom>
          <a:noFill/>
        </p:spPr>
        <p:txBody>
          <a:bodyPr wrap="square" rtlCol="0">
            <a:spAutoFit/>
          </a:bodyPr>
          <a:lstStyle/>
          <a:p>
            <a:r>
              <a:rPr lang="en-GB" sz="3200" b="1" dirty="0">
                <a:solidFill>
                  <a:srgbClr val="FF0000"/>
                </a:solidFill>
              </a:rPr>
              <a:t>135 + 90 + 75 =</a:t>
            </a:r>
          </a:p>
        </p:txBody>
      </p:sp>
      <p:sp>
        <p:nvSpPr>
          <p:cNvPr id="21" name="TextBox 20">
            <a:extLst>
              <a:ext uri="{FF2B5EF4-FFF2-40B4-BE49-F238E27FC236}">
                <a16:creationId xmlns:a16="http://schemas.microsoft.com/office/drawing/2014/main" id="{E5F47773-0D2A-41AD-8CB8-B88A9001DE71}"/>
              </a:ext>
            </a:extLst>
          </p:cNvPr>
          <p:cNvSpPr txBox="1"/>
          <p:nvPr/>
        </p:nvSpPr>
        <p:spPr>
          <a:xfrm>
            <a:off x="9766281" y="4000714"/>
            <a:ext cx="863600" cy="584775"/>
          </a:xfrm>
          <a:prstGeom prst="rect">
            <a:avLst/>
          </a:prstGeom>
          <a:noFill/>
        </p:spPr>
        <p:txBody>
          <a:bodyPr wrap="square" rtlCol="0">
            <a:spAutoFit/>
          </a:bodyPr>
          <a:lstStyle/>
          <a:p>
            <a:r>
              <a:rPr lang="en-GB" sz="3200" b="1" dirty="0">
                <a:solidFill>
                  <a:srgbClr val="FF0000"/>
                </a:solidFill>
              </a:rPr>
              <a:t>300</a:t>
            </a:r>
          </a:p>
        </p:txBody>
      </p:sp>
      <p:sp>
        <p:nvSpPr>
          <p:cNvPr id="22" name="TextBox 21">
            <a:extLst>
              <a:ext uri="{FF2B5EF4-FFF2-40B4-BE49-F238E27FC236}">
                <a16:creationId xmlns:a16="http://schemas.microsoft.com/office/drawing/2014/main" id="{31256A73-9591-41C1-9D92-48461F0D763E}"/>
              </a:ext>
            </a:extLst>
          </p:cNvPr>
          <p:cNvSpPr txBox="1"/>
          <p:nvPr/>
        </p:nvSpPr>
        <p:spPr>
          <a:xfrm>
            <a:off x="7137382" y="4495747"/>
            <a:ext cx="2427531" cy="584775"/>
          </a:xfrm>
          <a:prstGeom prst="rect">
            <a:avLst/>
          </a:prstGeom>
          <a:noFill/>
        </p:spPr>
        <p:txBody>
          <a:bodyPr wrap="square" rtlCol="0">
            <a:spAutoFit/>
          </a:bodyPr>
          <a:lstStyle/>
          <a:p>
            <a:r>
              <a:rPr lang="en-GB" sz="3200" b="1" dirty="0">
                <a:solidFill>
                  <a:srgbClr val="FF0000"/>
                </a:solidFill>
              </a:rPr>
              <a:t>Half of 300 =</a:t>
            </a:r>
          </a:p>
        </p:txBody>
      </p:sp>
      <p:sp>
        <p:nvSpPr>
          <p:cNvPr id="23" name="TextBox 22">
            <a:extLst>
              <a:ext uri="{FF2B5EF4-FFF2-40B4-BE49-F238E27FC236}">
                <a16:creationId xmlns:a16="http://schemas.microsoft.com/office/drawing/2014/main" id="{928FB4EA-B0D6-402C-A879-CF68BF485A6A}"/>
              </a:ext>
            </a:extLst>
          </p:cNvPr>
          <p:cNvSpPr txBox="1"/>
          <p:nvPr/>
        </p:nvSpPr>
        <p:spPr>
          <a:xfrm>
            <a:off x="9392548" y="4497265"/>
            <a:ext cx="863600" cy="584775"/>
          </a:xfrm>
          <a:prstGeom prst="rect">
            <a:avLst/>
          </a:prstGeom>
          <a:noFill/>
        </p:spPr>
        <p:txBody>
          <a:bodyPr wrap="square" rtlCol="0">
            <a:spAutoFit/>
          </a:bodyPr>
          <a:lstStyle/>
          <a:p>
            <a:r>
              <a:rPr lang="en-GB" sz="3200" b="1" dirty="0">
                <a:solidFill>
                  <a:srgbClr val="FF0000"/>
                </a:solidFill>
              </a:rPr>
              <a:t>150</a:t>
            </a:r>
          </a:p>
        </p:txBody>
      </p:sp>
      <p:sp>
        <p:nvSpPr>
          <p:cNvPr id="24" name="TextBox 23">
            <a:extLst>
              <a:ext uri="{FF2B5EF4-FFF2-40B4-BE49-F238E27FC236}">
                <a16:creationId xmlns:a16="http://schemas.microsoft.com/office/drawing/2014/main" id="{5BD46DBC-8E78-4C28-8185-E506AC00B3AB}"/>
              </a:ext>
            </a:extLst>
          </p:cNvPr>
          <p:cNvSpPr txBox="1"/>
          <p:nvPr/>
        </p:nvSpPr>
        <p:spPr>
          <a:xfrm>
            <a:off x="7137382" y="5020618"/>
            <a:ext cx="3191336" cy="584775"/>
          </a:xfrm>
          <a:prstGeom prst="rect">
            <a:avLst/>
          </a:prstGeom>
          <a:noFill/>
        </p:spPr>
        <p:txBody>
          <a:bodyPr wrap="square" rtlCol="0">
            <a:spAutoFit/>
          </a:bodyPr>
          <a:lstStyle/>
          <a:p>
            <a:r>
              <a:rPr lang="en-GB" sz="3200" b="1" dirty="0">
                <a:solidFill>
                  <a:srgbClr val="FF0000"/>
                </a:solidFill>
              </a:rPr>
              <a:t>Robbie is wrong.</a:t>
            </a:r>
          </a:p>
        </p:txBody>
      </p:sp>
      <p:sp>
        <p:nvSpPr>
          <p:cNvPr id="25" name="TextBox 24">
            <a:extLst>
              <a:ext uri="{FF2B5EF4-FFF2-40B4-BE49-F238E27FC236}">
                <a16:creationId xmlns:a16="http://schemas.microsoft.com/office/drawing/2014/main" id="{809A38A4-3AEE-45A8-8D62-12BDD4731BB5}"/>
              </a:ext>
            </a:extLst>
          </p:cNvPr>
          <p:cNvSpPr txBox="1"/>
          <p:nvPr/>
        </p:nvSpPr>
        <p:spPr>
          <a:xfrm>
            <a:off x="7137381" y="5565647"/>
            <a:ext cx="3980561" cy="584775"/>
          </a:xfrm>
          <a:prstGeom prst="rect">
            <a:avLst/>
          </a:prstGeom>
          <a:noFill/>
        </p:spPr>
        <p:txBody>
          <a:bodyPr wrap="square" rtlCol="0">
            <a:spAutoFit/>
          </a:bodyPr>
          <a:lstStyle/>
          <a:p>
            <a:r>
              <a:rPr lang="en-GB" sz="3200" b="1" dirty="0">
                <a:solidFill>
                  <a:srgbClr val="FF0000"/>
                </a:solidFill>
              </a:rPr>
              <a:t>135 is less than 150</a:t>
            </a:r>
          </a:p>
        </p:txBody>
      </p:sp>
    </p:spTree>
    <p:extLst>
      <p:ext uri="{BB962C8B-B14F-4D97-AF65-F5344CB8AC3E}">
        <p14:creationId xmlns:p14="http://schemas.microsoft.com/office/powerpoint/2010/main" val="121641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0" grpId="0"/>
      <p:bldP spid="21" grpId="0"/>
      <p:bldP spid="22" grpId="0"/>
      <p:bldP spid="23" grpId="0"/>
      <p:bldP spid="24" grpId="0"/>
      <p:bldP spid="25"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part of a number grid. </a:t>
            </a:r>
            <a:endParaRPr lang="en-US" sz="2800" dirty="0"/>
          </a:p>
        </p:txBody>
      </p:sp>
      <p:pic>
        <p:nvPicPr>
          <p:cNvPr id="3" name="Picture 2">
            <a:extLst>
              <a:ext uri="{FF2B5EF4-FFF2-40B4-BE49-F238E27FC236}">
                <a16:creationId xmlns:a16="http://schemas.microsoft.com/office/drawing/2014/main" id="{F32B4F90-784B-4142-B120-7CEAD89D50FD}"/>
              </a:ext>
            </a:extLst>
          </p:cNvPr>
          <p:cNvPicPr>
            <a:picLocks noChangeAspect="1"/>
          </p:cNvPicPr>
          <p:nvPr/>
        </p:nvPicPr>
        <p:blipFill>
          <a:blip r:embed="rId3"/>
          <a:stretch>
            <a:fillRect/>
          </a:stretch>
        </p:blipFill>
        <p:spPr>
          <a:xfrm>
            <a:off x="481878" y="634775"/>
            <a:ext cx="4162425" cy="5743575"/>
          </a:xfrm>
          <a:prstGeom prst="rect">
            <a:avLst/>
          </a:prstGeom>
        </p:spPr>
      </p:pic>
      <p:sp>
        <p:nvSpPr>
          <p:cNvPr id="5" name="Rectangle 4">
            <a:extLst>
              <a:ext uri="{FF2B5EF4-FFF2-40B4-BE49-F238E27FC236}">
                <a16:creationId xmlns:a16="http://schemas.microsoft.com/office/drawing/2014/main" id="{536A5899-BF1D-4386-A2A2-5A71E05147CF}"/>
              </a:ext>
            </a:extLst>
          </p:cNvPr>
          <p:cNvSpPr/>
          <p:nvPr/>
        </p:nvSpPr>
        <p:spPr>
          <a:xfrm>
            <a:off x="4743666" y="634775"/>
            <a:ext cx="7315200" cy="1077218"/>
          </a:xfrm>
          <a:prstGeom prst="rect">
            <a:avLst/>
          </a:prstGeom>
        </p:spPr>
        <p:txBody>
          <a:bodyPr wrap="square">
            <a:spAutoFit/>
          </a:bodyPr>
          <a:lstStyle/>
          <a:p>
            <a:r>
              <a:rPr lang="en-US" sz="3200" b="1" dirty="0"/>
              <a:t>Here is another part of the same grid. </a:t>
            </a:r>
          </a:p>
          <a:p>
            <a:r>
              <a:rPr lang="en-US" sz="3200" b="1" dirty="0"/>
              <a:t>Write in the missing number. </a:t>
            </a:r>
            <a:endParaRPr lang="en-US" sz="2800" dirty="0"/>
          </a:p>
        </p:txBody>
      </p:sp>
      <p:pic>
        <p:nvPicPr>
          <p:cNvPr id="4" name="Picture 3">
            <a:extLst>
              <a:ext uri="{FF2B5EF4-FFF2-40B4-BE49-F238E27FC236}">
                <a16:creationId xmlns:a16="http://schemas.microsoft.com/office/drawing/2014/main" id="{15A4E56C-12BA-4D4A-AA6E-4FD0BB10E053}"/>
              </a:ext>
            </a:extLst>
          </p:cNvPr>
          <p:cNvPicPr>
            <a:picLocks noChangeAspect="1"/>
          </p:cNvPicPr>
          <p:nvPr/>
        </p:nvPicPr>
        <p:blipFill>
          <a:blip r:embed="rId4"/>
          <a:stretch>
            <a:fillRect/>
          </a:stretch>
        </p:blipFill>
        <p:spPr>
          <a:xfrm>
            <a:off x="8995497" y="1643062"/>
            <a:ext cx="2714625" cy="3571875"/>
          </a:xfrm>
          <a:prstGeom prst="rect">
            <a:avLst/>
          </a:prstGeom>
        </p:spPr>
      </p:pic>
      <p:cxnSp>
        <p:nvCxnSpPr>
          <p:cNvPr id="7" name="Straight Arrow Connector 6">
            <a:extLst>
              <a:ext uri="{FF2B5EF4-FFF2-40B4-BE49-F238E27FC236}">
                <a16:creationId xmlns:a16="http://schemas.microsoft.com/office/drawing/2014/main" id="{DD7B1008-AB10-4D10-8DAD-EF56F48CE7B0}"/>
              </a:ext>
            </a:extLst>
          </p:cNvPr>
          <p:cNvCxnSpPr/>
          <p:nvPr/>
        </p:nvCxnSpPr>
        <p:spPr>
          <a:xfrm flipH="1">
            <a:off x="2294021" y="1459832"/>
            <a:ext cx="513347"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074C31D-4C78-4427-9865-6EBA14A0CCB2}"/>
              </a:ext>
            </a:extLst>
          </p:cNvPr>
          <p:cNvSpPr/>
          <p:nvPr/>
        </p:nvSpPr>
        <p:spPr>
          <a:xfrm rot="18854904">
            <a:off x="2138507" y="1178026"/>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+3</a:t>
            </a:r>
          </a:p>
        </p:txBody>
      </p:sp>
      <p:cxnSp>
        <p:nvCxnSpPr>
          <p:cNvPr id="10" name="Straight Arrow Connector 9">
            <a:extLst>
              <a:ext uri="{FF2B5EF4-FFF2-40B4-BE49-F238E27FC236}">
                <a16:creationId xmlns:a16="http://schemas.microsoft.com/office/drawing/2014/main" id="{5FC8BD53-97FE-4BB7-9908-EA4CC45D123D}"/>
              </a:ext>
            </a:extLst>
          </p:cNvPr>
          <p:cNvCxnSpPr/>
          <p:nvPr/>
        </p:nvCxnSpPr>
        <p:spPr>
          <a:xfrm flipH="1">
            <a:off x="10162674" y="2677098"/>
            <a:ext cx="513347"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0B0043EC-6CA2-4169-A033-264C1379C2F1}"/>
              </a:ext>
            </a:extLst>
          </p:cNvPr>
          <p:cNvSpPr/>
          <p:nvPr/>
        </p:nvSpPr>
        <p:spPr>
          <a:xfrm rot="18854904">
            <a:off x="10007160" y="239529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+3</a:t>
            </a:r>
          </a:p>
        </p:txBody>
      </p:sp>
      <p:sp>
        <p:nvSpPr>
          <p:cNvPr id="12" name="TextBox 11">
            <a:extLst>
              <a:ext uri="{FF2B5EF4-FFF2-40B4-BE49-F238E27FC236}">
                <a16:creationId xmlns:a16="http://schemas.microsoft.com/office/drawing/2014/main" id="{9C7CCF0E-635E-4645-95C4-119C2F8E27A3}"/>
              </a:ext>
            </a:extLst>
          </p:cNvPr>
          <p:cNvSpPr txBox="1"/>
          <p:nvPr/>
        </p:nvSpPr>
        <p:spPr>
          <a:xfrm>
            <a:off x="9496327" y="3090445"/>
            <a:ext cx="8272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98</a:t>
            </a:r>
          </a:p>
        </p:txBody>
      </p:sp>
      <p:cxnSp>
        <p:nvCxnSpPr>
          <p:cNvPr id="13" name="Straight Arrow Connector 12">
            <a:extLst>
              <a:ext uri="{FF2B5EF4-FFF2-40B4-BE49-F238E27FC236}">
                <a16:creationId xmlns:a16="http://schemas.microsoft.com/office/drawing/2014/main" id="{51D5D3DC-FE2E-4F48-BC03-D5F2046CDB1E}"/>
              </a:ext>
            </a:extLst>
          </p:cNvPr>
          <p:cNvCxnSpPr>
            <a:cxnSpLocks/>
          </p:cNvCxnSpPr>
          <p:nvPr/>
        </p:nvCxnSpPr>
        <p:spPr>
          <a:xfrm>
            <a:off x="2386262" y="2488079"/>
            <a:ext cx="328863"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17F3284E-8977-4381-91C5-11546E8AAD86}"/>
              </a:ext>
            </a:extLst>
          </p:cNvPr>
          <p:cNvSpPr/>
          <p:nvPr/>
        </p:nvSpPr>
        <p:spPr>
          <a:xfrm rot="3119700">
            <a:off x="2363279" y="220126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+5</a:t>
            </a:r>
          </a:p>
        </p:txBody>
      </p:sp>
      <p:cxnSp>
        <p:nvCxnSpPr>
          <p:cNvPr id="16" name="Straight Arrow Connector 15">
            <a:extLst>
              <a:ext uri="{FF2B5EF4-FFF2-40B4-BE49-F238E27FC236}">
                <a16:creationId xmlns:a16="http://schemas.microsoft.com/office/drawing/2014/main" id="{E48372D4-24AD-419B-AC62-0AC26E8D41BF}"/>
              </a:ext>
            </a:extLst>
          </p:cNvPr>
          <p:cNvCxnSpPr>
            <a:cxnSpLocks/>
          </p:cNvCxnSpPr>
          <p:nvPr/>
        </p:nvCxnSpPr>
        <p:spPr>
          <a:xfrm>
            <a:off x="10278195" y="3694379"/>
            <a:ext cx="328863"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274F0AAC-92CB-410A-A411-E83105FA392F}"/>
              </a:ext>
            </a:extLst>
          </p:cNvPr>
          <p:cNvSpPr/>
          <p:nvPr/>
        </p:nvSpPr>
        <p:spPr>
          <a:xfrm rot="3119700">
            <a:off x="10255212" y="340756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+5</a:t>
            </a:r>
          </a:p>
        </p:txBody>
      </p:sp>
    </p:spTree>
    <p:extLst>
      <p:ext uri="{BB962C8B-B14F-4D97-AF65-F5344CB8AC3E}">
        <p14:creationId xmlns:p14="http://schemas.microsoft.com/office/powerpoint/2010/main" val="528006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2" grpId="0"/>
      <p:bldP spid="14" grpId="0"/>
      <p:bldP spid="17"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three supermarket bills.</a:t>
            </a:r>
          </a:p>
        </p:txBody>
      </p:sp>
      <p:pic>
        <p:nvPicPr>
          <p:cNvPr id="3" name="Picture 2">
            <a:extLst>
              <a:ext uri="{FF2B5EF4-FFF2-40B4-BE49-F238E27FC236}">
                <a16:creationId xmlns:a16="http://schemas.microsoft.com/office/drawing/2014/main" id="{BBDE4C10-65D8-4EEA-BC1B-280D36065BD4}"/>
              </a:ext>
            </a:extLst>
          </p:cNvPr>
          <p:cNvPicPr>
            <a:picLocks noChangeAspect="1"/>
          </p:cNvPicPr>
          <p:nvPr/>
        </p:nvPicPr>
        <p:blipFill>
          <a:blip r:embed="rId3"/>
          <a:stretch>
            <a:fillRect/>
          </a:stretch>
        </p:blipFill>
        <p:spPr>
          <a:xfrm>
            <a:off x="294841" y="634775"/>
            <a:ext cx="5316249" cy="2380036"/>
          </a:xfrm>
          <a:prstGeom prst="rect">
            <a:avLst/>
          </a:prstGeom>
        </p:spPr>
      </p:pic>
      <p:sp>
        <p:nvSpPr>
          <p:cNvPr id="5" name="Rectangle 4">
            <a:extLst>
              <a:ext uri="{FF2B5EF4-FFF2-40B4-BE49-F238E27FC236}">
                <a16:creationId xmlns:a16="http://schemas.microsoft.com/office/drawing/2014/main" id="{FFB7502B-5B6F-40C7-87C8-1E9923FBCD16}"/>
              </a:ext>
            </a:extLst>
          </p:cNvPr>
          <p:cNvSpPr/>
          <p:nvPr/>
        </p:nvSpPr>
        <p:spPr>
          <a:xfrm>
            <a:off x="5611090" y="634775"/>
            <a:ext cx="6414655" cy="1569660"/>
          </a:xfrm>
          <a:prstGeom prst="rect">
            <a:avLst/>
          </a:prstGeom>
        </p:spPr>
        <p:txBody>
          <a:bodyPr wrap="square">
            <a:spAutoFit/>
          </a:bodyPr>
          <a:lstStyle/>
          <a:p>
            <a:r>
              <a:rPr lang="en-US" sz="3200" b="1" dirty="0"/>
              <a:t>Tom rounds each bill to the nearest £10 and then adds them up. What is the total amount that Tom gets?</a:t>
            </a:r>
          </a:p>
        </p:txBody>
      </p:sp>
      <p:sp>
        <p:nvSpPr>
          <p:cNvPr id="6" name="Rectangle 5">
            <a:extLst>
              <a:ext uri="{FF2B5EF4-FFF2-40B4-BE49-F238E27FC236}">
                <a16:creationId xmlns:a16="http://schemas.microsoft.com/office/drawing/2014/main" id="{BDD8BBC8-21D2-42CC-9B60-15740902E9E9}"/>
              </a:ext>
            </a:extLst>
          </p:cNvPr>
          <p:cNvSpPr/>
          <p:nvPr/>
        </p:nvSpPr>
        <p:spPr>
          <a:xfrm>
            <a:off x="56122" y="3057937"/>
            <a:ext cx="6414655" cy="1569660"/>
          </a:xfrm>
          <a:prstGeom prst="rect">
            <a:avLst/>
          </a:prstGeom>
        </p:spPr>
        <p:txBody>
          <a:bodyPr wrap="square">
            <a:spAutoFit/>
          </a:bodyPr>
          <a:lstStyle/>
          <a:p>
            <a:r>
              <a:rPr lang="en-US" sz="3200" b="1" dirty="0"/>
              <a:t>Mary adds up the three bills exactly.</a:t>
            </a:r>
          </a:p>
          <a:p>
            <a:r>
              <a:rPr lang="en-US" sz="3200" b="1" dirty="0"/>
              <a:t>What is the difference between her total and Tom’s total?</a:t>
            </a:r>
          </a:p>
        </p:txBody>
      </p:sp>
      <p:sp>
        <p:nvSpPr>
          <p:cNvPr id="7" name="Rectangle 6">
            <a:extLst>
              <a:ext uri="{FF2B5EF4-FFF2-40B4-BE49-F238E27FC236}">
                <a16:creationId xmlns:a16="http://schemas.microsoft.com/office/drawing/2014/main" id="{631A10A2-2D40-4B75-A9A1-6B827C50FD8D}"/>
              </a:ext>
            </a:extLst>
          </p:cNvPr>
          <p:cNvSpPr/>
          <p:nvPr/>
        </p:nvSpPr>
        <p:spPr>
          <a:xfrm>
            <a:off x="709158" y="2473162"/>
            <a:ext cx="1103086" cy="584775"/>
          </a:xfrm>
          <a:prstGeom prst="rect">
            <a:avLst/>
          </a:prstGeom>
        </p:spPr>
        <p:txBody>
          <a:bodyPr wrap="square">
            <a:spAutoFit/>
          </a:bodyPr>
          <a:lstStyle/>
          <a:p>
            <a:r>
              <a:rPr lang="en-GB" sz="3200" b="1" dirty="0">
                <a:solidFill>
                  <a:srgbClr val="FF0000"/>
                </a:solidFill>
              </a:rPr>
              <a:t>£70</a:t>
            </a:r>
            <a:endParaRPr lang="en-GB" sz="2800" dirty="0">
              <a:solidFill>
                <a:srgbClr val="FF0000"/>
              </a:solidFill>
            </a:endParaRPr>
          </a:p>
        </p:txBody>
      </p:sp>
      <p:sp>
        <p:nvSpPr>
          <p:cNvPr id="8" name="Rectangle 7">
            <a:extLst>
              <a:ext uri="{FF2B5EF4-FFF2-40B4-BE49-F238E27FC236}">
                <a16:creationId xmlns:a16="http://schemas.microsoft.com/office/drawing/2014/main" id="{47C0832A-511F-4885-865E-F6D9677857B8}"/>
              </a:ext>
            </a:extLst>
          </p:cNvPr>
          <p:cNvSpPr/>
          <p:nvPr/>
        </p:nvSpPr>
        <p:spPr>
          <a:xfrm>
            <a:off x="2608581" y="2475428"/>
            <a:ext cx="1103086" cy="584775"/>
          </a:xfrm>
          <a:prstGeom prst="rect">
            <a:avLst/>
          </a:prstGeom>
        </p:spPr>
        <p:txBody>
          <a:bodyPr wrap="square">
            <a:spAutoFit/>
          </a:bodyPr>
          <a:lstStyle/>
          <a:p>
            <a:r>
              <a:rPr lang="en-GB" sz="3200" b="1" dirty="0">
                <a:solidFill>
                  <a:srgbClr val="FF0000"/>
                </a:solidFill>
              </a:rPr>
              <a:t>£70</a:t>
            </a:r>
            <a:endParaRPr lang="en-GB" sz="2800" dirty="0">
              <a:solidFill>
                <a:srgbClr val="FF0000"/>
              </a:solidFill>
            </a:endParaRPr>
          </a:p>
        </p:txBody>
      </p:sp>
      <p:sp>
        <p:nvSpPr>
          <p:cNvPr id="9" name="Rectangle 8">
            <a:extLst>
              <a:ext uri="{FF2B5EF4-FFF2-40B4-BE49-F238E27FC236}">
                <a16:creationId xmlns:a16="http://schemas.microsoft.com/office/drawing/2014/main" id="{69E12F16-95FB-492A-BEAF-E77492EBCC62}"/>
              </a:ext>
            </a:extLst>
          </p:cNvPr>
          <p:cNvSpPr/>
          <p:nvPr/>
        </p:nvSpPr>
        <p:spPr>
          <a:xfrm>
            <a:off x="4468028" y="2473162"/>
            <a:ext cx="1103086" cy="584775"/>
          </a:xfrm>
          <a:prstGeom prst="rect">
            <a:avLst/>
          </a:prstGeom>
        </p:spPr>
        <p:txBody>
          <a:bodyPr wrap="square">
            <a:spAutoFit/>
          </a:bodyPr>
          <a:lstStyle/>
          <a:p>
            <a:r>
              <a:rPr lang="en-GB" sz="3200" b="1" dirty="0">
                <a:solidFill>
                  <a:srgbClr val="FF0000"/>
                </a:solidFill>
              </a:rPr>
              <a:t>£60</a:t>
            </a:r>
            <a:endParaRPr lang="en-GB" sz="2800" dirty="0">
              <a:solidFill>
                <a:srgbClr val="FF0000"/>
              </a:solidFill>
            </a:endParaRPr>
          </a:p>
        </p:txBody>
      </p:sp>
      <p:sp>
        <p:nvSpPr>
          <p:cNvPr id="10" name="Rectangle 9">
            <a:extLst>
              <a:ext uri="{FF2B5EF4-FFF2-40B4-BE49-F238E27FC236}">
                <a16:creationId xmlns:a16="http://schemas.microsoft.com/office/drawing/2014/main" id="{F1E8DB14-61AA-499D-8EFA-7088C8346F4D}"/>
              </a:ext>
            </a:extLst>
          </p:cNvPr>
          <p:cNvSpPr/>
          <p:nvPr/>
        </p:nvSpPr>
        <p:spPr>
          <a:xfrm>
            <a:off x="1197769"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1" name="Straight Connector 10">
            <a:extLst>
              <a:ext uri="{FF2B5EF4-FFF2-40B4-BE49-F238E27FC236}">
                <a16:creationId xmlns:a16="http://schemas.microsoft.com/office/drawing/2014/main" id="{96B06900-7143-49B9-97C6-FBFD516D0E76}"/>
              </a:ext>
            </a:extLst>
          </p:cNvPr>
          <p:cNvCxnSpPr>
            <a:cxnSpLocks/>
          </p:cNvCxnSpPr>
          <p:nvPr/>
        </p:nvCxnSpPr>
        <p:spPr>
          <a:xfrm>
            <a:off x="1322180"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F23FCEE0-0780-4B0F-9633-0C0AEC80BFBA}"/>
              </a:ext>
            </a:extLst>
          </p:cNvPr>
          <p:cNvSpPr/>
          <p:nvPr/>
        </p:nvSpPr>
        <p:spPr>
          <a:xfrm>
            <a:off x="3036094"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6" name="Straight Connector 15">
            <a:extLst>
              <a:ext uri="{FF2B5EF4-FFF2-40B4-BE49-F238E27FC236}">
                <a16:creationId xmlns:a16="http://schemas.microsoft.com/office/drawing/2014/main" id="{602B9DCB-41CC-4D4C-A8C9-39EA98D01548}"/>
              </a:ext>
            </a:extLst>
          </p:cNvPr>
          <p:cNvCxnSpPr>
            <a:cxnSpLocks/>
          </p:cNvCxnSpPr>
          <p:nvPr/>
        </p:nvCxnSpPr>
        <p:spPr>
          <a:xfrm>
            <a:off x="3160505"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E454418B-4A76-45A8-8108-FE403917FCDF}"/>
              </a:ext>
            </a:extLst>
          </p:cNvPr>
          <p:cNvSpPr/>
          <p:nvPr/>
        </p:nvSpPr>
        <p:spPr>
          <a:xfrm>
            <a:off x="4879181"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8" name="Straight Connector 17">
            <a:extLst>
              <a:ext uri="{FF2B5EF4-FFF2-40B4-BE49-F238E27FC236}">
                <a16:creationId xmlns:a16="http://schemas.microsoft.com/office/drawing/2014/main" id="{79A99BAF-8454-4357-9FB0-06558D68B3F1}"/>
              </a:ext>
            </a:extLst>
          </p:cNvPr>
          <p:cNvCxnSpPr>
            <a:cxnSpLocks/>
          </p:cNvCxnSpPr>
          <p:nvPr/>
        </p:nvCxnSpPr>
        <p:spPr>
          <a:xfrm>
            <a:off x="5003592"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9863811-140F-4286-9754-ACB1C90481A0}"/>
              </a:ext>
            </a:extLst>
          </p:cNvPr>
          <p:cNvSpPr txBox="1"/>
          <p:nvPr/>
        </p:nvSpPr>
        <p:spPr>
          <a:xfrm>
            <a:off x="5846969" y="2247561"/>
            <a:ext cx="488596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£70 + £70 + £60 = </a:t>
            </a:r>
          </a:p>
        </p:txBody>
      </p:sp>
      <p:sp>
        <p:nvSpPr>
          <p:cNvPr id="20" name="TextBox 19">
            <a:extLst>
              <a:ext uri="{FF2B5EF4-FFF2-40B4-BE49-F238E27FC236}">
                <a16:creationId xmlns:a16="http://schemas.microsoft.com/office/drawing/2014/main" id="{93D5931D-76D7-4F18-9608-296E89A7FA24}"/>
              </a:ext>
            </a:extLst>
          </p:cNvPr>
          <p:cNvSpPr txBox="1"/>
          <p:nvPr/>
        </p:nvSpPr>
        <p:spPr>
          <a:xfrm>
            <a:off x="10340008" y="2247561"/>
            <a:ext cx="14872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£200</a:t>
            </a:r>
          </a:p>
        </p:txBody>
      </p:sp>
      <p:sp>
        <p:nvSpPr>
          <p:cNvPr id="21" name="TextBox 20">
            <a:extLst>
              <a:ext uri="{FF2B5EF4-FFF2-40B4-BE49-F238E27FC236}">
                <a16:creationId xmlns:a16="http://schemas.microsoft.com/office/drawing/2014/main" id="{C0A4FF15-87DE-4C97-8FC2-5B9E62400C63}"/>
              </a:ext>
            </a:extLst>
          </p:cNvPr>
          <p:cNvSpPr txBox="1"/>
          <p:nvPr/>
        </p:nvSpPr>
        <p:spPr>
          <a:xfrm>
            <a:off x="6806522" y="3295132"/>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7 4.6 8</a:t>
            </a:r>
          </a:p>
        </p:txBody>
      </p:sp>
      <p:sp>
        <p:nvSpPr>
          <p:cNvPr id="22" name="TextBox 21">
            <a:extLst>
              <a:ext uri="{FF2B5EF4-FFF2-40B4-BE49-F238E27FC236}">
                <a16:creationId xmlns:a16="http://schemas.microsoft.com/office/drawing/2014/main" id="{8D8502A8-6F7D-42C7-A79F-B8B9590EA547}"/>
              </a:ext>
            </a:extLst>
          </p:cNvPr>
          <p:cNvSpPr txBox="1"/>
          <p:nvPr/>
        </p:nvSpPr>
        <p:spPr>
          <a:xfrm>
            <a:off x="6806521" y="3731626"/>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6 5.9 0</a:t>
            </a:r>
          </a:p>
        </p:txBody>
      </p:sp>
      <p:sp>
        <p:nvSpPr>
          <p:cNvPr id="23" name="TextBox 22">
            <a:extLst>
              <a:ext uri="{FF2B5EF4-FFF2-40B4-BE49-F238E27FC236}">
                <a16:creationId xmlns:a16="http://schemas.microsoft.com/office/drawing/2014/main" id="{D1BDD7B1-85AA-4531-834D-191AEDCBB224}"/>
              </a:ext>
            </a:extLst>
          </p:cNvPr>
          <p:cNvSpPr txBox="1"/>
          <p:nvPr/>
        </p:nvSpPr>
        <p:spPr>
          <a:xfrm>
            <a:off x="6373099" y="3731626"/>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4" name="Straight Connector 23">
            <a:extLst>
              <a:ext uri="{FF2B5EF4-FFF2-40B4-BE49-F238E27FC236}">
                <a16:creationId xmlns:a16="http://schemas.microsoft.com/office/drawing/2014/main" id="{CB9D7178-E150-4070-9715-56E9DC278B75}"/>
              </a:ext>
            </a:extLst>
          </p:cNvPr>
          <p:cNvCxnSpPr>
            <a:cxnSpLocks/>
          </p:cNvCxnSpPr>
          <p:nvPr/>
        </p:nvCxnSpPr>
        <p:spPr>
          <a:xfrm>
            <a:off x="6379538" y="4243035"/>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D38C6F2-22E9-46D9-8B2F-B826E84EBA2C}"/>
              </a:ext>
            </a:extLst>
          </p:cNvPr>
          <p:cNvCxnSpPr>
            <a:cxnSpLocks/>
          </p:cNvCxnSpPr>
          <p:nvPr/>
        </p:nvCxnSpPr>
        <p:spPr>
          <a:xfrm>
            <a:off x="6096000" y="5098993"/>
            <a:ext cx="25035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463DB9A-40D0-4330-9FEE-9E1E78D45727}"/>
              </a:ext>
            </a:extLst>
          </p:cNvPr>
          <p:cNvSpPr txBox="1"/>
          <p:nvPr/>
        </p:nvSpPr>
        <p:spPr>
          <a:xfrm>
            <a:off x="7544657" y="4180127"/>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25350CCA-EE28-45E6-8A9B-AF8BCDBA8C94}"/>
              </a:ext>
            </a:extLst>
          </p:cNvPr>
          <p:cNvSpPr txBox="1"/>
          <p:nvPr/>
        </p:nvSpPr>
        <p:spPr>
          <a:xfrm>
            <a:off x="8139232" y="414983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TextBox 28">
            <a:extLst>
              <a:ext uri="{FF2B5EF4-FFF2-40B4-BE49-F238E27FC236}">
                <a16:creationId xmlns:a16="http://schemas.microsoft.com/office/drawing/2014/main" id="{071E1385-3CB9-4F57-AC2C-A4DD8073891B}"/>
              </a:ext>
            </a:extLst>
          </p:cNvPr>
          <p:cNvSpPr txBox="1"/>
          <p:nvPr/>
        </p:nvSpPr>
        <p:spPr>
          <a:xfrm>
            <a:off x="7299616" y="2997620"/>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3D1EC2B6-2F3B-4A2A-BF9A-97F8DFD43D1D}"/>
              </a:ext>
            </a:extLst>
          </p:cNvPr>
          <p:cNvSpPr txBox="1"/>
          <p:nvPr/>
        </p:nvSpPr>
        <p:spPr>
          <a:xfrm>
            <a:off x="7724719" y="4152790"/>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1" name="TextBox 30">
            <a:extLst>
              <a:ext uri="{FF2B5EF4-FFF2-40B4-BE49-F238E27FC236}">
                <a16:creationId xmlns:a16="http://schemas.microsoft.com/office/drawing/2014/main" id="{BFCACFDB-F997-4FB8-B274-4613B985BC01}"/>
              </a:ext>
            </a:extLst>
          </p:cNvPr>
          <p:cNvSpPr txBox="1"/>
          <p:nvPr/>
        </p:nvSpPr>
        <p:spPr>
          <a:xfrm>
            <a:off x="6829263" y="2994662"/>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2" name="TextBox 31">
            <a:extLst>
              <a:ext uri="{FF2B5EF4-FFF2-40B4-BE49-F238E27FC236}">
                <a16:creationId xmlns:a16="http://schemas.microsoft.com/office/drawing/2014/main" id="{14B83E51-4188-4B1A-BDA5-29D3A02C28D6}"/>
              </a:ext>
            </a:extLst>
          </p:cNvPr>
          <p:cNvSpPr txBox="1"/>
          <p:nvPr/>
        </p:nvSpPr>
        <p:spPr>
          <a:xfrm>
            <a:off x="7254366" y="414983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5521EC06-4ED0-4658-8C4C-E8B6289EFDC4}"/>
              </a:ext>
            </a:extLst>
          </p:cNvPr>
          <p:cNvSpPr txBox="1"/>
          <p:nvPr/>
        </p:nvSpPr>
        <p:spPr>
          <a:xfrm>
            <a:off x="6356763" y="4168120"/>
            <a:ext cx="9331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34" name="TextBox 33">
            <a:extLst>
              <a:ext uri="{FF2B5EF4-FFF2-40B4-BE49-F238E27FC236}">
                <a16:creationId xmlns:a16="http://schemas.microsoft.com/office/drawing/2014/main" id="{DFB2A41A-933B-44EA-A377-EC81C382C35F}"/>
              </a:ext>
            </a:extLst>
          </p:cNvPr>
          <p:cNvSpPr txBox="1"/>
          <p:nvPr/>
        </p:nvSpPr>
        <p:spPr>
          <a:xfrm>
            <a:off x="6800977" y="457622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5 9.0 5</a:t>
            </a:r>
          </a:p>
        </p:txBody>
      </p:sp>
      <p:sp>
        <p:nvSpPr>
          <p:cNvPr id="35" name="TextBox 34">
            <a:extLst>
              <a:ext uri="{FF2B5EF4-FFF2-40B4-BE49-F238E27FC236}">
                <a16:creationId xmlns:a16="http://schemas.microsoft.com/office/drawing/2014/main" id="{AD17E806-17F0-4CBF-9A26-DEB05F564935}"/>
              </a:ext>
            </a:extLst>
          </p:cNvPr>
          <p:cNvSpPr txBox="1"/>
          <p:nvPr/>
        </p:nvSpPr>
        <p:spPr>
          <a:xfrm>
            <a:off x="6037355" y="4576224"/>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0CCD1680-ED28-4A4F-AFFF-A9EEEFBFD862}"/>
              </a:ext>
            </a:extLst>
          </p:cNvPr>
          <p:cNvSpPr txBox="1"/>
          <p:nvPr/>
        </p:nvSpPr>
        <p:spPr>
          <a:xfrm>
            <a:off x="7748860" y="3994469"/>
            <a:ext cx="490082" cy="461665"/>
          </a:xfrm>
          <a:prstGeom prst="rect">
            <a:avLst/>
          </a:prstGeom>
          <a:noFill/>
        </p:spPr>
        <p:txBody>
          <a:bodyPr wrap="square" rtlCol="0">
            <a:spAutoFit/>
          </a:bodyPr>
          <a:lstStyle/>
          <a:p>
            <a:r>
              <a:rPr lang="en-GB" sz="2400" b="1" dirty="0">
                <a:latin typeface="Arial Black" panose="020B0A04020102020204" pitchFamily="34" charset="0"/>
              </a:rPr>
              <a:t>1</a:t>
            </a:r>
          </a:p>
        </p:txBody>
      </p:sp>
      <p:sp>
        <p:nvSpPr>
          <p:cNvPr id="38" name="TextBox 37">
            <a:extLst>
              <a:ext uri="{FF2B5EF4-FFF2-40B4-BE49-F238E27FC236}">
                <a16:creationId xmlns:a16="http://schemas.microsoft.com/office/drawing/2014/main" id="{D06F99E1-531E-4D20-9F96-E444F6DB3A29}"/>
              </a:ext>
            </a:extLst>
          </p:cNvPr>
          <p:cNvSpPr txBox="1"/>
          <p:nvPr/>
        </p:nvSpPr>
        <p:spPr>
          <a:xfrm>
            <a:off x="8116884" y="504580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9" name="TextBox 38">
            <a:extLst>
              <a:ext uri="{FF2B5EF4-FFF2-40B4-BE49-F238E27FC236}">
                <a16:creationId xmlns:a16="http://schemas.microsoft.com/office/drawing/2014/main" id="{C9D0024E-B20E-41A9-A116-C6374B74AE17}"/>
              </a:ext>
            </a:extLst>
          </p:cNvPr>
          <p:cNvSpPr txBox="1"/>
          <p:nvPr/>
        </p:nvSpPr>
        <p:spPr>
          <a:xfrm>
            <a:off x="7702371" y="5048761"/>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0" name="TextBox 39">
            <a:extLst>
              <a:ext uri="{FF2B5EF4-FFF2-40B4-BE49-F238E27FC236}">
                <a16:creationId xmlns:a16="http://schemas.microsoft.com/office/drawing/2014/main" id="{F672B2AF-5F5F-466B-9D2C-89811D0D8202}"/>
              </a:ext>
            </a:extLst>
          </p:cNvPr>
          <p:cNvSpPr txBox="1"/>
          <p:nvPr/>
        </p:nvSpPr>
        <p:spPr>
          <a:xfrm>
            <a:off x="7232018" y="504580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1" name="TextBox 40">
            <a:extLst>
              <a:ext uri="{FF2B5EF4-FFF2-40B4-BE49-F238E27FC236}">
                <a16:creationId xmlns:a16="http://schemas.microsoft.com/office/drawing/2014/main" id="{1DF61CBB-A3C1-47BF-BE3E-72F117E00147}"/>
              </a:ext>
            </a:extLst>
          </p:cNvPr>
          <p:cNvSpPr txBox="1"/>
          <p:nvPr/>
        </p:nvSpPr>
        <p:spPr>
          <a:xfrm>
            <a:off x="6793983" y="5051391"/>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2" name="TextBox 41">
            <a:extLst>
              <a:ext uri="{FF2B5EF4-FFF2-40B4-BE49-F238E27FC236}">
                <a16:creationId xmlns:a16="http://schemas.microsoft.com/office/drawing/2014/main" id="{1F0D69FF-0DCC-4E07-B3CB-7ACC3BE5A913}"/>
              </a:ext>
            </a:extLst>
          </p:cNvPr>
          <p:cNvSpPr txBox="1"/>
          <p:nvPr/>
        </p:nvSpPr>
        <p:spPr>
          <a:xfrm>
            <a:off x="7544657" y="5043914"/>
            <a:ext cx="3420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3" name="TextBox 42">
            <a:extLst>
              <a:ext uri="{FF2B5EF4-FFF2-40B4-BE49-F238E27FC236}">
                <a16:creationId xmlns:a16="http://schemas.microsoft.com/office/drawing/2014/main" id="{BC8850C3-8BA1-4963-8B1A-2ECA11A44721}"/>
              </a:ext>
            </a:extLst>
          </p:cNvPr>
          <p:cNvSpPr txBox="1"/>
          <p:nvPr/>
        </p:nvSpPr>
        <p:spPr>
          <a:xfrm>
            <a:off x="6349949" y="5043914"/>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4" name="TextBox 43">
            <a:extLst>
              <a:ext uri="{FF2B5EF4-FFF2-40B4-BE49-F238E27FC236}">
                <a16:creationId xmlns:a16="http://schemas.microsoft.com/office/drawing/2014/main" id="{34D5448E-9A5E-4CBC-B4EB-5A45424D85C9}"/>
              </a:ext>
            </a:extLst>
          </p:cNvPr>
          <p:cNvSpPr txBox="1"/>
          <p:nvPr/>
        </p:nvSpPr>
        <p:spPr>
          <a:xfrm>
            <a:off x="105524" y="4547824"/>
            <a:ext cx="545296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The difference is 37p</a:t>
            </a:r>
          </a:p>
        </p:txBody>
      </p:sp>
      <p:sp>
        <p:nvSpPr>
          <p:cNvPr id="45" name="TextBox 44">
            <a:extLst>
              <a:ext uri="{FF2B5EF4-FFF2-40B4-BE49-F238E27FC236}">
                <a16:creationId xmlns:a16="http://schemas.microsoft.com/office/drawing/2014/main" id="{DD3A567E-CB32-4F22-B3CB-0D8D5596A787}"/>
              </a:ext>
            </a:extLst>
          </p:cNvPr>
          <p:cNvSpPr txBox="1"/>
          <p:nvPr/>
        </p:nvSpPr>
        <p:spPr>
          <a:xfrm>
            <a:off x="5991593" y="5043914"/>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1304087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10"/>
                                        </p:tgtEl>
                                      </p:cBhvr>
                                    </p:animEffect>
                                    <p:set>
                                      <p:cBhvr>
                                        <p:cTn id="22" dur="1" fill="hold">
                                          <p:stCondLst>
                                            <p:cond delay="499"/>
                                          </p:stCondLst>
                                        </p:cTn>
                                        <p:tgtEl>
                                          <p:spTgt spid="10"/>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1"/>
                                        </p:tgtEl>
                                      </p:cBhvr>
                                    </p:animEffect>
                                    <p:set>
                                      <p:cBhvr>
                                        <p:cTn id="25" dur="1" fill="hold">
                                          <p:stCondLst>
                                            <p:cond delay="499"/>
                                          </p:stCondLst>
                                        </p:cTn>
                                        <p:tgtEl>
                                          <p:spTgt spid="11"/>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dissolve">
                                      <p:cBhvr>
                                        <p:cTn id="40" dur="500"/>
                                        <p:tgtEl>
                                          <p:spTgt spid="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15"/>
                                        </p:tgtEl>
                                      </p:cBhvr>
                                    </p:animEffect>
                                    <p:set>
                                      <p:cBhvr>
                                        <p:cTn id="45" dur="1" fill="hold">
                                          <p:stCondLst>
                                            <p:cond delay="499"/>
                                          </p:stCondLst>
                                        </p:cTn>
                                        <p:tgtEl>
                                          <p:spTgt spid="15"/>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6"/>
                                        </p:tgtEl>
                                      </p:cBhvr>
                                    </p:animEffect>
                                    <p:set>
                                      <p:cBhvr>
                                        <p:cTn id="48" dur="1" fill="hold">
                                          <p:stCondLst>
                                            <p:cond delay="499"/>
                                          </p:stCondLst>
                                        </p:cTn>
                                        <p:tgtEl>
                                          <p:spTgt spid="1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xit" presetSubtype="0" fill="hold" grpId="1" nodeType="clickEffect">
                                  <p:stCondLst>
                                    <p:cond delay="0"/>
                                  </p:stCondLst>
                                  <p:childTnLst>
                                    <p:animEffect transition="out" filter="fade">
                                      <p:cBhvr>
                                        <p:cTn id="67" dur="500"/>
                                        <p:tgtEl>
                                          <p:spTgt spid="17"/>
                                        </p:tgtEl>
                                      </p:cBhvr>
                                    </p:animEffect>
                                    <p:set>
                                      <p:cBhvr>
                                        <p:cTn id="68" dur="1" fill="hold">
                                          <p:stCondLst>
                                            <p:cond delay="499"/>
                                          </p:stCondLst>
                                        </p:cTn>
                                        <p:tgtEl>
                                          <p:spTgt spid="17"/>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18"/>
                                        </p:tgtEl>
                                      </p:cBhvr>
                                    </p:animEffect>
                                    <p:set>
                                      <p:cBhvr>
                                        <p:cTn id="71" dur="1" fill="hold">
                                          <p:stCondLst>
                                            <p:cond delay="499"/>
                                          </p:stCondLst>
                                        </p:cTn>
                                        <p:tgtEl>
                                          <p:spTgt spid="18"/>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3"/>
                                        </p:tgtEl>
                                        <p:attrNameLst>
                                          <p:attrName>style.visibility</p:attrName>
                                        </p:attrNameLst>
                                      </p:cBhvr>
                                      <p:to>
                                        <p:strVal val="visible"/>
                                      </p:to>
                                    </p:set>
                                    <p:animEffect transition="in" filter="fade">
                                      <p:cBhvr>
                                        <p:cTn id="96" dur="500"/>
                                        <p:tgtEl>
                                          <p:spTgt spid="23"/>
                                        </p:tgtEl>
                                      </p:cBhvr>
                                    </p:animEffect>
                                  </p:childTnLst>
                                </p:cTn>
                              </p:par>
                              <p:par>
                                <p:cTn id="97" presetID="10" presetClass="entr" presetSubtype="0" fill="hold" nodeType="withEffect">
                                  <p:stCondLst>
                                    <p:cond delay="0"/>
                                  </p:stCondLst>
                                  <p:childTnLst>
                                    <p:set>
                                      <p:cBhvr>
                                        <p:cTn id="98" dur="1" fill="hold">
                                          <p:stCondLst>
                                            <p:cond delay="0"/>
                                          </p:stCondLst>
                                        </p:cTn>
                                        <p:tgtEl>
                                          <p:spTgt spid="24"/>
                                        </p:tgtEl>
                                        <p:attrNameLst>
                                          <p:attrName>style.visibility</p:attrName>
                                        </p:attrNameLst>
                                      </p:cBhvr>
                                      <p:to>
                                        <p:strVal val="visible"/>
                                      </p:to>
                                    </p:set>
                                    <p:animEffect transition="in" filter="fade">
                                      <p:cBhvr>
                                        <p:cTn id="99" dur="500"/>
                                        <p:tgtEl>
                                          <p:spTgt spid="24"/>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7"/>
                                        </p:tgtEl>
                                        <p:attrNameLst>
                                          <p:attrName>style.visibility</p:attrName>
                                        </p:attrNameLst>
                                      </p:cBhvr>
                                      <p:to>
                                        <p:strVal val="visible"/>
                                      </p:to>
                                    </p:set>
                                    <p:animEffect transition="in" filter="fade">
                                      <p:cBhvr>
                                        <p:cTn id="104" dur="500"/>
                                        <p:tgtEl>
                                          <p:spTgt spid="2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0"/>
                                        </p:tgtEl>
                                        <p:attrNameLst>
                                          <p:attrName>style.visibility</p:attrName>
                                        </p:attrNameLst>
                                      </p:cBhvr>
                                      <p:to>
                                        <p:strVal val="visible"/>
                                      </p:to>
                                    </p:set>
                                    <p:animEffect transition="in" filter="fade">
                                      <p:cBhvr>
                                        <p:cTn id="119" dur="500"/>
                                        <p:tgtEl>
                                          <p:spTgt spid="30"/>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1"/>
                                        </p:tgtEl>
                                        <p:attrNameLst>
                                          <p:attrName>style.visibility</p:attrName>
                                        </p:attrNameLst>
                                      </p:cBhvr>
                                      <p:to>
                                        <p:strVal val="visible"/>
                                      </p:to>
                                    </p:set>
                                    <p:animEffect transition="in" filter="fade">
                                      <p:cBhvr>
                                        <p:cTn id="124" dur="500"/>
                                        <p:tgtEl>
                                          <p:spTgt spid="31"/>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Effect transition="in" filter="fade">
                                      <p:cBhvr>
                                        <p:cTn id="129" dur="500"/>
                                        <p:tgtEl>
                                          <p:spTgt spid="32"/>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33"/>
                                        </p:tgtEl>
                                        <p:attrNameLst>
                                          <p:attrName>style.visibility</p:attrName>
                                        </p:attrNameLst>
                                      </p:cBhvr>
                                      <p:to>
                                        <p:strVal val="visible"/>
                                      </p:to>
                                    </p:set>
                                    <p:animEffect transition="in" filter="fade">
                                      <p:cBhvr>
                                        <p:cTn id="134" dur="500"/>
                                        <p:tgtEl>
                                          <p:spTgt spid="33"/>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nodeType="clickEffect">
                                  <p:stCondLst>
                                    <p:cond delay="0"/>
                                  </p:stCondLst>
                                  <p:childTnLst>
                                    <p:set>
                                      <p:cBhvr>
                                        <p:cTn id="138" dur="1" fill="hold">
                                          <p:stCondLst>
                                            <p:cond delay="0"/>
                                          </p:stCondLst>
                                        </p:cTn>
                                        <p:tgtEl>
                                          <p:spTgt spid="25"/>
                                        </p:tgtEl>
                                        <p:attrNameLst>
                                          <p:attrName>style.visibility</p:attrName>
                                        </p:attrNameLst>
                                      </p:cBhvr>
                                      <p:to>
                                        <p:strVal val="visible"/>
                                      </p:to>
                                    </p:set>
                                    <p:animEffect transition="in" filter="fade">
                                      <p:cBhvr>
                                        <p:cTn id="139" dur="500"/>
                                        <p:tgtEl>
                                          <p:spTgt spid="25"/>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34"/>
                                        </p:tgtEl>
                                        <p:attrNameLst>
                                          <p:attrName>style.visibility</p:attrName>
                                        </p:attrNameLst>
                                      </p:cBhvr>
                                      <p:to>
                                        <p:strVal val="visible"/>
                                      </p:to>
                                    </p:set>
                                    <p:animEffect transition="in" filter="fade">
                                      <p:cBhvr>
                                        <p:cTn id="142" dur="500"/>
                                        <p:tgtEl>
                                          <p:spTgt spid="34"/>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35"/>
                                        </p:tgtEl>
                                        <p:attrNameLst>
                                          <p:attrName>style.visibility</p:attrName>
                                        </p:attrNameLst>
                                      </p:cBhvr>
                                      <p:to>
                                        <p:strVal val="visible"/>
                                      </p:to>
                                    </p:set>
                                    <p:animEffect transition="in" filter="fade">
                                      <p:cBhvr>
                                        <p:cTn id="145" dur="500"/>
                                        <p:tgtEl>
                                          <p:spTgt spid="35"/>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2"/>
                                        </p:tgtEl>
                                        <p:attrNameLst>
                                          <p:attrName>style.visibility</p:attrName>
                                        </p:attrNameLst>
                                      </p:cBhvr>
                                      <p:to>
                                        <p:strVal val="visible"/>
                                      </p:to>
                                    </p:set>
                                    <p:animEffect transition="in" filter="fade">
                                      <p:cBhvr>
                                        <p:cTn id="150" dur="500"/>
                                        <p:tgtEl>
                                          <p:spTgt spid="42"/>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37"/>
                                        </p:tgtEl>
                                        <p:attrNameLst>
                                          <p:attrName>style.visibility</p:attrName>
                                        </p:attrNameLst>
                                      </p:cBhvr>
                                      <p:to>
                                        <p:strVal val="visible"/>
                                      </p:to>
                                    </p:set>
                                    <p:animEffect transition="in" filter="fade">
                                      <p:cBhvr>
                                        <p:cTn id="155" dur="500"/>
                                        <p:tgtEl>
                                          <p:spTgt spid="37"/>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38"/>
                                        </p:tgtEl>
                                        <p:attrNameLst>
                                          <p:attrName>style.visibility</p:attrName>
                                        </p:attrNameLst>
                                      </p:cBhvr>
                                      <p:to>
                                        <p:strVal val="visible"/>
                                      </p:to>
                                    </p:set>
                                    <p:animEffect transition="in" filter="fade">
                                      <p:cBhvr>
                                        <p:cTn id="160" dur="500"/>
                                        <p:tgtEl>
                                          <p:spTgt spid="38"/>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39"/>
                                        </p:tgtEl>
                                        <p:attrNameLst>
                                          <p:attrName>style.visibility</p:attrName>
                                        </p:attrNameLst>
                                      </p:cBhvr>
                                      <p:to>
                                        <p:strVal val="visible"/>
                                      </p:to>
                                    </p:set>
                                    <p:animEffect transition="in" filter="fade">
                                      <p:cBhvr>
                                        <p:cTn id="165" dur="500"/>
                                        <p:tgtEl>
                                          <p:spTgt spid="39"/>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40"/>
                                        </p:tgtEl>
                                        <p:attrNameLst>
                                          <p:attrName>style.visibility</p:attrName>
                                        </p:attrNameLst>
                                      </p:cBhvr>
                                      <p:to>
                                        <p:strVal val="visible"/>
                                      </p:to>
                                    </p:set>
                                    <p:animEffect transition="in" filter="fade">
                                      <p:cBhvr>
                                        <p:cTn id="170" dur="500"/>
                                        <p:tgtEl>
                                          <p:spTgt spid="40"/>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41"/>
                                        </p:tgtEl>
                                        <p:attrNameLst>
                                          <p:attrName>style.visibility</p:attrName>
                                        </p:attrNameLst>
                                      </p:cBhvr>
                                      <p:to>
                                        <p:strVal val="visible"/>
                                      </p:to>
                                    </p:set>
                                    <p:animEffect transition="in" filter="fade">
                                      <p:cBhvr>
                                        <p:cTn id="175" dur="500"/>
                                        <p:tgtEl>
                                          <p:spTgt spid="41"/>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43"/>
                                        </p:tgtEl>
                                        <p:attrNameLst>
                                          <p:attrName>style.visibility</p:attrName>
                                        </p:attrNameLst>
                                      </p:cBhvr>
                                      <p:to>
                                        <p:strVal val="visible"/>
                                      </p:to>
                                    </p:set>
                                    <p:animEffect transition="in" filter="fade">
                                      <p:cBhvr>
                                        <p:cTn id="180" dur="500"/>
                                        <p:tgtEl>
                                          <p:spTgt spid="43"/>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45"/>
                                        </p:tgtEl>
                                        <p:attrNameLst>
                                          <p:attrName>style.visibility</p:attrName>
                                        </p:attrNameLst>
                                      </p:cBhvr>
                                      <p:to>
                                        <p:strVal val="visible"/>
                                      </p:to>
                                    </p:set>
                                    <p:animEffect transition="in" filter="fade">
                                      <p:cBhvr>
                                        <p:cTn id="185" dur="500"/>
                                        <p:tgtEl>
                                          <p:spTgt spid="45"/>
                                        </p:tgtEl>
                                      </p:cBhvr>
                                    </p:animEffect>
                                  </p:childTnLst>
                                </p:cTn>
                              </p:par>
                            </p:childTnLst>
                          </p:cTn>
                        </p:par>
                      </p:childTnLst>
                    </p:cTn>
                  </p:par>
                  <p:par>
                    <p:cTn id="186" fill="hold">
                      <p:stCondLst>
                        <p:cond delay="indefinite"/>
                      </p:stCondLst>
                      <p:childTnLst>
                        <p:par>
                          <p:cTn id="187" fill="hold">
                            <p:stCondLst>
                              <p:cond delay="0"/>
                            </p:stCondLst>
                            <p:childTnLst>
                              <p:par>
                                <p:cTn id="188" presetID="10" presetClass="entr" presetSubtype="0" fill="hold" grpId="0" nodeType="clickEffect">
                                  <p:stCondLst>
                                    <p:cond delay="0"/>
                                  </p:stCondLst>
                                  <p:childTnLst>
                                    <p:set>
                                      <p:cBhvr>
                                        <p:cTn id="189" dur="1" fill="hold">
                                          <p:stCondLst>
                                            <p:cond delay="0"/>
                                          </p:stCondLst>
                                        </p:cTn>
                                        <p:tgtEl>
                                          <p:spTgt spid="44"/>
                                        </p:tgtEl>
                                        <p:attrNameLst>
                                          <p:attrName>style.visibility</p:attrName>
                                        </p:attrNameLst>
                                      </p:cBhvr>
                                      <p:to>
                                        <p:strVal val="visible"/>
                                      </p:to>
                                    </p:set>
                                    <p:animEffect transition="in" filter="fade">
                                      <p:cBhvr>
                                        <p:cTn id="19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animBg="1"/>
      <p:bldP spid="10" grpId="1" animBg="1"/>
      <p:bldP spid="15" grpId="0" animBg="1"/>
      <p:bldP spid="15" grpId="1" animBg="1"/>
      <p:bldP spid="17" grpId="0" animBg="1"/>
      <p:bldP spid="17" grpId="1" animBg="1"/>
      <p:bldP spid="19" grpId="0"/>
      <p:bldP spid="20" grpId="0"/>
      <p:bldP spid="21" grpId="0"/>
      <p:bldP spid="22" grpId="0"/>
      <p:bldP spid="23" grpId="0"/>
      <p:bldP spid="27" grpId="0"/>
      <p:bldP spid="28" grpId="0"/>
      <p:bldP spid="29" grpId="0"/>
      <p:bldP spid="30" grpId="0"/>
      <p:bldP spid="31" grpId="0"/>
      <p:bldP spid="32" grpId="0"/>
      <p:bldP spid="33" grpId="0"/>
      <p:bldP spid="34" grpId="0"/>
      <p:bldP spid="35" grpId="0"/>
      <p:bldP spid="37" grpId="0"/>
      <p:bldP spid="38" grpId="0"/>
      <p:bldP spid="39" grpId="0"/>
      <p:bldP spid="40" grpId="0"/>
      <p:bldP spid="41" grpId="0"/>
      <p:bldP spid="42" grpId="0"/>
      <p:bldP spid="43" grpId="0"/>
      <p:bldP spid="44" grpId="0"/>
      <p:bldP spid="45" grpId="0"/>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2421981-3F93-44E1-AC1E-6B35C1FC4FCD}"/>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Megan says, </a:t>
            </a:r>
            <a:r>
              <a:rPr lang="en-GB" sz="3200" b="1" i="1" dirty="0">
                <a:latin typeface="Calibri" panose="020F0502020204030204" pitchFamily="34" charset="0"/>
                <a:ea typeface="Calibri" panose="020F0502020204030204" pitchFamily="34" charset="0"/>
                <a:cs typeface="Times New Roman" panose="02020603050405020304" pitchFamily="18" charset="0"/>
              </a:rPr>
              <a:t>‘If two rectangles have the same perimeter, they must have the same area.’</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Is she correct? Explain how you know.</a:t>
            </a:r>
          </a:p>
        </p:txBody>
      </p:sp>
      <p:sp>
        <p:nvSpPr>
          <p:cNvPr id="4" name="Rectangle 3">
            <a:extLst>
              <a:ext uri="{FF2B5EF4-FFF2-40B4-BE49-F238E27FC236}">
                <a16:creationId xmlns:a16="http://schemas.microsoft.com/office/drawing/2014/main" id="{BF1F03EB-019F-4E49-A60E-C0D0E39D1CA9}"/>
              </a:ext>
            </a:extLst>
          </p:cNvPr>
          <p:cNvSpPr/>
          <p:nvPr/>
        </p:nvSpPr>
        <p:spPr>
          <a:xfrm>
            <a:off x="464911" y="1640000"/>
            <a:ext cx="4973363" cy="523220"/>
          </a:xfrm>
          <a:prstGeom prst="rect">
            <a:avLst/>
          </a:prstGeom>
        </p:spPr>
        <p:txBody>
          <a:bodyPr wrap="square">
            <a:spAutoFit/>
          </a:bodyPr>
          <a:lstStyle/>
          <a:p>
            <a:r>
              <a:rPr lang="en-GB" sz="2800" b="1" dirty="0">
                <a:solidFill>
                  <a:srgbClr val="FF0000"/>
                </a:solidFill>
                <a:latin typeface="Calibri" panose="020F0502020204030204" pitchFamily="34" charset="0"/>
              </a:rPr>
              <a:t>Megan is wrong. </a:t>
            </a:r>
          </a:p>
        </p:txBody>
      </p:sp>
      <p:sp>
        <p:nvSpPr>
          <p:cNvPr id="5" name="Rectangle 4">
            <a:extLst>
              <a:ext uri="{FF2B5EF4-FFF2-40B4-BE49-F238E27FC236}">
                <a16:creationId xmlns:a16="http://schemas.microsoft.com/office/drawing/2014/main" id="{90006641-15FA-47FE-9334-0A0701AAE29F}"/>
              </a:ext>
            </a:extLst>
          </p:cNvPr>
          <p:cNvSpPr/>
          <p:nvPr/>
        </p:nvSpPr>
        <p:spPr>
          <a:xfrm>
            <a:off x="1122947" y="2664837"/>
            <a:ext cx="3641558" cy="865035"/>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F540B68D-0307-49EB-AC1E-B8CE90E0F8C1}"/>
              </a:ext>
            </a:extLst>
          </p:cNvPr>
          <p:cNvSpPr/>
          <p:nvPr/>
        </p:nvSpPr>
        <p:spPr>
          <a:xfrm>
            <a:off x="6495918" y="2256067"/>
            <a:ext cx="2927840" cy="1682574"/>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EF90A299-3B10-4E23-B69A-8237549737C1}"/>
              </a:ext>
            </a:extLst>
          </p:cNvPr>
          <p:cNvSpPr/>
          <p:nvPr/>
        </p:nvSpPr>
        <p:spPr>
          <a:xfrm>
            <a:off x="745921" y="2841612"/>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8" name="Rectangle 7">
            <a:extLst>
              <a:ext uri="{FF2B5EF4-FFF2-40B4-BE49-F238E27FC236}">
                <a16:creationId xmlns:a16="http://schemas.microsoft.com/office/drawing/2014/main" id="{A2EBA29E-C534-4E20-855C-5C8E72337D77}"/>
              </a:ext>
            </a:extLst>
          </p:cNvPr>
          <p:cNvSpPr/>
          <p:nvPr/>
        </p:nvSpPr>
        <p:spPr>
          <a:xfrm>
            <a:off x="2801980" y="2163220"/>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6</a:t>
            </a:r>
          </a:p>
        </p:txBody>
      </p:sp>
      <p:sp>
        <p:nvSpPr>
          <p:cNvPr id="9" name="Rectangle 8">
            <a:extLst>
              <a:ext uri="{FF2B5EF4-FFF2-40B4-BE49-F238E27FC236}">
                <a16:creationId xmlns:a16="http://schemas.microsoft.com/office/drawing/2014/main" id="{7B96D2FC-5E49-4B26-B525-D9730030F4B2}"/>
              </a:ext>
            </a:extLst>
          </p:cNvPr>
          <p:cNvSpPr/>
          <p:nvPr/>
        </p:nvSpPr>
        <p:spPr>
          <a:xfrm>
            <a:off x="2801980" y="3508269"/>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CC9080AF-5670-49C8-B371-16099685F834}"/>
              </a:ext>
            </a:extLst>
          </p:cNvPr>
          <p:cNvSpPr/>
          <p:nvPr/>
        </p:nvSpPr>
        <p:spPr>
          <a:xfrm>
            <a:off x="4764505" y="2835744"/>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11" name="Rectangle 10">
            <a:extLst>
              <a:ext uri="{FF2B5EF4-FFF2-40B4-BE49-F238E27FC236}">
                <a16:creationId xmlns:a16="http://schemas.microsoft.com/office/drawing/2014/main" id="{283E6D01-E7BF-4399-9A59-C11BEF868901}"/>
              </a:ext>
            </a:extLst>
          </p:cNvPr>
          <p:cNvSpPr/>
          <p:nvPr/>
        </p:nvSpPr>
        <p:spPr>
          <a:xfrm>
            <a:off x="6059474" y="276234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2" name="Rectangle 11">
            <a:extLst>
              <a:ext uri="{FF2B5EF4-FFF2-40B4-BE49-F238E27FC236}">
                <a16:creationId xmlns:a16="http://schemas.microsoft.com/office/drawing/2014/main" id="{7338A3AB-D696-4BB6-862D-4945DA743B73}"/>
              </a:ext>
            </a:extLst>
          </p:cNvPr>
          <p:cNvSpPr/>
          <p:nvPr/>
        </p:nvSpPr>
        <p:spPr>
          <a:xfrm>
            <a:off x="7797100" y="1732847"/>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5F5E0493-30A9-4646-AFA8-C31522A2D83E}"/>
              </a:ext>
            </a:extLst>
          </p:cNvPr>
          <p:cNvSpPr/>
          <p:nvPr/>
        </p:nvSpPr>
        <p:spPr>
          <a:xfrm>
            <a:off x="7797100" y="3960212"/>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5</a:t>
            </a:r>
          </a:p>
        </p:txBody>
      </p:sp>
      <p:sp>
        <p:nvSpPr>
          <p:cNvPr id="14" name="Rectangle 13">
            <a:extLst>
              <a:ext uri="{FF2B5EF4-FFF2-40B4-BE49-F238E27FC236}">
                <a16:creationId xmlns:a16="http://schemas.microsoft.com/office/drawing/2014/main" id="{9F94A1D1-4A29-4B13-9739-B3E8916B09EB}"/>
              </a:ext>
            </a:extLst>
          </p:cNvPr>
          <p:cNvSpPr/>
          <p:nvPr/>
        </p:nvSpPr>
        <p:spPr>
          <a:xfrm>
            <a:off x="9526424" y="276234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5" name="Rectangle 14">
            <a:extLst>
              <a:ext uri="{FF2B5EF4-FFF2-40B4-BE49-F238E27FC236}">
                <a16:creationId xmlns:a16="http://schemas.microsoft.com/office/drawing/2014/main" id="{654607CE-ECBB-4DAA-B135-2320BB77FD16}"/>
              </a:ext>
            </a:extLst>
          </p:cNvPr>
          <p:cNvSpPr/>
          <p:nvPr/>
        </p:nvSpPr>
        <p:spPr>
          <a:xfrm>
            <a:off x="464910" y="3991984"/>
            <a:ext cx="5594563" cy="1384995"/>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6 cm and a width of 1 cm has a perimeter of 14 cm and an area of 6 cm²</a:t>
            </a:r>
          </a:p>
        </p:txBody>
      </p:sp>
      <p:sp>
        <p:nvSpPr>
          <p:cNvPr id="16" name="Rectangle 15">
            <a:extLst>
              <a:ext uri="{FF2B5EF4-FFF2-40B4-BE49-F238E27FC236}">
                <a16:creationId xmlns:a16="http://schemas.microsoft.com/office/drawing/2014/main" id="{26F9DBA7-AA77-467D-9AE9-80112290131B}"/>
              </a:ext>
            </a:extLst>
          </p:cNvPr>
          <p:cNvSpPr/>
          <p:nvPr/>
        </p:nvSpPr>
        <p:spPr>
          <a:xfrm>
            <a:off x="6393252" y="4494327"/>
            <a:ext cx="5594563" cy="1384995"/>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5 cm and a width of 2 cm has a perimeter of 14 cm but an area of 10 cm²</a:t>
            </a:r>
          </a:p>
        </p:txBody>
      </p:sp>
      <p:sp>
        <p:nvSpPr>
          <p:cNvPr id="17" name="Rectangle 16">
            <a:extLst>
              <a:ext uri="{FF2B5EF4-FFF2-40B4-BE49-F238E27FC236}">
                <a16:creationId xmlns:a16="http://schemas.microsoft.com/office/drawing/2014/main" id="{B4D4A4E0-B3FE-45FA-9797-3DB2B613703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8619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dissolve">
                                      <p:cBhvr>
                                        <p:cTn id="18" dur="500"/>
                                        <p:tgtEl>
                                          <p:spTgt spid="9"/>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dissolv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dissolv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dissolve">
                                      <p:cBhvr>
                                        <p:cTn id="34" dur="500"/>
                                        <p:tgtEl>
                                          <p:spTgt spid="11"/>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dissolve">
                                      <p:cBhvr>
                                        <p:cTn id="37" dur="500"/>
                                        <p:tgtEl>
                                          <p:spTgt spid="12"/>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dissolve">
                                      <p:cBhvr>
                                        <p:cTn id="40" dur="500"/>
                                        <p:tgtEl>
                                          <p:spTgt spid="13"/>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fade">
                                      <p:cBhvr>
                                        <p:cTn id="46" dur="500"/>
                                        <p:tgtEl>
                                          <p:spTgt spid="6"/>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dissolv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animBg="1"/>
      <p:bldP spid="7" grpId="0"/>
      <p:bldP spid="8" grpId="0"/>
      <p:bldP spid="9" grpId="0"/>
      <p:bldP spid="10" grpId="0"/>
      <p:bldP spid="11" grpId="0"/>
      <p:bldP spid="12" grpId="0"/>
      <p:bldP spid="13" grpId="0"/>
      <p:bldP spid="14" grpId="0"/>
      <p:bldP spid="15" grpId="0"/>
      <p:bldP spid="16" grpId="0"/>
    </p:bld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Emma thinks of two prime numbers.</a:t>
            </a:r>
          </a:p>
          <a:p>
            <a:r>
              <a:rPr lang="en-US" sz="3200" b="1" dirty="0"/>
              <a:t>She adds the two numbers together.</a:t>
            </a:r>
          </a:p>
          <a:p>
            <a:r>
              <a:rPr lang="en-US" sz="3200" b="1" dirty="0"/>
              <a:t>Her answer is 36</a:t>
            </a:r>
          </a:p>
          <a:p>
            <a:r>
              <a:rPr lang="en-US" sz="3200" b="1" dirty="0"/>
              <a:t>Write all the possible pairs of prime numbers Emma could be  thinking of.</a:t>
            </a:r>
          </a:p>
        </p:txBody>
      </p:sp>
      <p:sp>
        <p:nvSpPr>
          <p:cNvPr id="4" name="TextBox 3">
            <a:extLst>
              <a:ext uri="{FF2B5EF4-FFF2-40B4-BE49-F238E27FC236}">
                <a16:creationId xmlns:a16="http://schemas.microsoft.com/office/drawing/2014/main" id="{C0CB1275-7621-409B-B71B-F8A7D2E81AFE}"/>
              </a:ext>
            </a:extLst>
          </p:cNvPr>
          <p:cNvSpPr txBox="1"/>
          <p:nvPr/>
        </p:nvSpPr>
        <p:spPr>
          <a:xfrm>
            <a:off x="279544" y="3668681"/>
            <a:ext cx="11134849" cy="584775"/>
          </a:xfrm>
          <a:prstGeom prst="rect">
            <a:avLst/>
          </a:prstGeom>
          <a:noFill/>
        </p:spPr>
        <p:txBody>
          <a:bodyPr wrap="square" rtlCol="0">
            <a:spAutoFit/>
          </a:bodyPr>
          <a:lstStyle/>
          <a:p>
            <a:r>
              <a:rPr lang="en-GB" sz="3200" b="1" dirty="0">
                <a:solidFill>
                  <a:srgbClr val="FF0000"/>
                </a:solidFill>
              </a:rPr>
              <a:t>Prime numbers: 2, 3, 5, 7, 11, 13, 17, 19, 23, 29, 31</a:t>
            </a:r>
          </a:p>
        </p:txBody>
      </p:sp>
      <p:sp>
        <p:nvSpPr>
          <p:cNvPr id="5" name="TextBox 4">
            <a:extLst>
              <a:ext uri="{FF2B5EF4-FFF2-40B4-BE49-F238E27FC236}">
                <a16:creationId xmlns:a16="http://schemas.microsoft.com/office/drawing/2014/main" id="{9353E6B8-97AA-4DF4-8122-F7E4FE7C3C21}"/>
              </a:ext>
            </a:extLst>
          </p:cNvPr>
          <p:cNvSpPr txBox="1"/>
          <p:nvPr/>
        </p:nvSpPr>
        <p:spPr>
          <a:xfrm>
            <a:off x="2122219" y="2019770"/>
            <a:ext cx="1821132" cy="584775"/>
          </a:xfrm>
          <a:prstGeom prst="rect">
            <a:avLst/>
          </a:prstGeom>
          <a:noFill/>
        </p:spPr>
        <p:txBody>
          <a:bodyPr wrap="square" rtlCol="0">
            <a:spAutoFit/>
          </a:bodyPr>
          <a:lstStyle/>
          <a:p>
            <a:r>
              <a:rPr lang="en-GB" sz="3200" b="1" dirty="0">
                <a:solidFill>
                  <a:srgbClr val="FF0000"/>
                </a:solidFill>
              </a:rPr>
              <a:t>5 and 31, </a:t>
            </a:r>
          </a:p>
        </p:txBody>
      </p:sp>
      <p:sp>
        <p:nvSpPr>
          <p:cNvPr id="6" name="TextBox 5">
            <a:extLst>
              <a:ext uri="{FF2B5EF4-FFF2-40B4-BE49-F238E27FC236}">
                <a16:creationId xmlns:a16="http://schemas.microsoft.com/office/drawing/2014/main" id="{4433AF47-092C-40BD-83D0-F9299DF341E0}"/>
              </a:ext>
            </a:extLst>
          </p:cNvPr>
          <p:cNvSpPr txBox="1"/>
          <p:nvPr/>
        </p:nvSpPr>
        <p:spPr>
          <a:xfrm>
            <a:off x="3798619" y="2019769"/>
            <a:ext cx="1821132" cy="584775"/>
          </a:xfrm>
          <a:prstGeom prst="rect">
            <a:avLst/>
          </a:prstGeom>
          <a:noFill/>
        </p:spPr>
        <p:txBody>
          <a:bodyPr wrap="square" rtlCol="0">
            <a:spAutoFit/>
          </a:bodyPr>
          <a:lstStyle/>
          <a:p>
            <a:r>
              <a:rPr lang="en-GB" sz="3200" b="1" dirty="0">
                <a:solidFill>
                  <a:srgbClr val="FF0000"/>
                </a:solidFill>
              </a:rPr>
              <a:t>7 and 29, </a:t>
            </a:r>
          </a:p>
        </p:txBody>
      </p:sp>
      <p:sp>
        <p:nvSpPr>
          <p:cNvPr id="7" name="TextBox 6">
            <a:extLst>
              <a:ext uri="{FF2B5EF4-FFF2-40B4-BE49-F238E27FC236}">
                <a16:creationId xmlns:a16="http://schemas.microsoft.com/office/drawing/2014/main" id="{3740AC54-72A6-439E-8713-B4C5BEB57187}"/>
              </a:ext>
            </a:extLst>
          </p:cNvPr>
          <p:cNvSpPr txBox="1"/>
          <p:nvPr/>
        </p:nvSpPr>
        <p:spPr>
          <a:xfrm>
            <a:off x="5475019" y="2019768"/>
            <a:ext cx="2210392" cy="584775"/>
          </a:xfrm>
          <a:prstGeom prst="rect">
            <a:avLst/>
          </a:prstGeom>
          <a:noFill/>
        </p:spPr>
        <p:txBody>
          <a:bodyPr wrap="square" rtlCol="0">
            <a:spAutoFit/>
          </a:bodyPr>
          <a:lstStyle/>
          <a:p>
            <a:r>
              <a:rPr lang="en-GB" sz="3200" b="1" dirty="0">
                <a:solidFill>
                  <a:srgbClr val="FF0000"/>
                </a:solidFill>
              </a:rPr>
              <a:t>13 and 23,</a:t>
            </a:r>
          </a:p>
        </p:txBody>
      </p:sp>
      <p:sp>
        <p:nvSpPr>
          <p:cNvPr id="8" name="TextBox 7">
            <a:extLst>
              <a:ext uri="{FF2B5EF4-FFF2-40B4-BE49-F238E27FC236}">
                <a16:creationId xmlns:a16="http://schemas.microsoft.com/office/drawing/2014/main" id="{1DCE942F-F64A-4B91-972C-ED6954E7C0BF}"/>
              </a:ext>
            </a:extLst>
          </p:cNvPr>
          <p:cNvSpPr txBox="1"/>
          <p:nvPr/>
        </p:nvSpPr>
        <p:spPr>
          <a:xfrm>
            <a:off x="7334251" y="2019768"/>
            <a:ext cx="2210392" cy="584775"/>
          </a:xfrm>
          <a:prstGeom prst="rect">
            <a:avLst/>
          </a:prstGeom>
          <a:noFill/>
        </p:spPr>
        <p:txBody>
          <a:bodyPr wrap="square" rtlCol="0">
            <a:spAutoFit/>
          </a:bodyPr>
          <a:lstStyle/>
          <a:p>
            <a:r>
              <a:rPr lang="en-GB" sz="3200" b="1" dirty="0">
                <a:solidFill>
                  <a:srgbClr val="FF0000"/>
                </a:solidFill>
              </a:rPr>
              <a:t>17 and 19</a:t>
            </a:r>
          </a:p>
        </p:txBody>
      </p:sp>
      <p:sp>
        <p:nvSpPr>
          <p:cNvPr id="9" name="Rectangle 8">
            <a:extLst>
              <a:ext uri="{FF2B5EF4-FFF2-40B4-BE49-F238E27FC236}">
                <a16:creationId xmlns:a16="http://schemas.microsoft.com/office/drawing/2014/main" id="{BFD4E736-9514-46B4-9744-DFF2B0D376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6411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0514895" cy="2062103"/>
          </a:xfrm>
          <a:prstGeom prst="rect">
            <a:avLst/>
          </a:prstGeom>
        </p:spPr>
        <p:txBody>
          <a:bodyPr wrap="square">
            <a:spAutoFit/>
          </a:bodyPr>
          <a:lstStyle/>
          <a:p>
            <a:r>
              <a:rPr lang="en-GB" sz="3200" b="1" dirty="0"/>
              <a:t>A gardener plants tulip bulbs in a flower bed. </a:t>
            </a:r>
          </a:p>
          <a:p>
            <a:r>
              <a:rPr lang="en-GB" sz="3200" b="1" dirty="0"/>
              <a:t>She plants 3 red bulbs for every 4 white bulbs. </a:t>
            </a:r>
          </a:p>
          <a:p>
            <a:r>
              <a:rPr lang="en-GB" sz="3200" b="1" dirty="0"/>
              <a:t>She plants 60 red bulbs. </a:t>
            </a:r>
          </a:p>
          <a:p>
            <a:r>
              <a:rPr lang="en-GB" sz="3200" b="1" dirty="0"/>
              <a:t>How many white bulbs does she plant? </a:t>
            </a:r>
          </a:p>
        </p:txBody>
      </p:sp>
      <p:sp>
        <p:nvSpPr>
          <p:cNvPr id="4" name="Rectangle 3">
            <a:extLst>
              <a:ext uri="{FF2B5EF4-FFF2-40B4-BE49-F238E27FC236}">
                <a16:creationId xmlns:a16="http://schemas.microsoft.com/office/drawing/2014/main" id="{32245B17-8DF5-43EB-BE2A-4FBC7B58FD4C}"/>
              </a:ext>
            </a:extLst>
          </p:cNvPr>
          <p:cNvSpPr/>
          <p:nvPr/>
        </p:nvSpPr>
        <p:spPr>
          <a:xfrm>
            <a:off x="1661408" y="2395670"/>
            <a:ext cx="226601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red bulbs</a:t>
            </a:r>
          </a:p>
        </p:txBody>
      </p:sp>
      <p:sp>
        <p:nvSpPr>
          <p:cNvPr id="5" name="Rectangle 4">
            <a:extLst>
              <a:ext uri="{FF2B5EF4-FFF2-40B4-BE49-F238E27FC236}">
                <a16:creationId xmlns:a16="http://schemas.microsoft.com/office/drawing/2014/main" id="{5B1D515E-F554-42A2-B1C6-55C85B56F836}"/>
              </a:ext>
            </a:extLst>
          </p:cNvPr>
          <p:cNvSpPr/>
          <p:nvPr/>
        </p:nvSpPr>
        <p:spPr>
          <a:xfrm>
            <a:off x="4618210"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white bulbs</a:t>
            </a:r>
          </a:p>
        </p:txBody>
      </p:sp>
      <p:sp>
        <p:nvSpPr>
          <p:cNvPr id="6" name="Rectangle 5">
            <a:extLst>
              <a:ext uri="{FF2B5EF4-FFF2-40B4-BE49-F238E27FC236}">
                <a16:creationId xmlns:a16="http://schemas.microsoft.com/office/drawing/2014/main" id="{1B6E72B7-7F82-42A4-B049-997D5DCB317F}"/>
              </a:ext>
            </a:extLst>
          </p:cNvPr>
          <p:cNvSpPr/>
          <p:nvPr/>
        </p:nvSpPr>
        <p:spPr>
          <a:xfrm>
            <a:off x="1453890" y="3267929"/>
            <a:ext cx="247353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red bulbs</a:t>
            </a:r>
          </a:p>
        </p:txBody>
      </p:sp>
      <p:cxnSp>
        <p:nvCxnSpPr>
          <p:cNvPr id="7" name="Straight Arrow Connector 6">
            <a:extLst>
              <a:ext uri="{FF2B5EF4-FFF2-40B4-BE49-F238E27FC236}">
                <a16:creationId xmlns:a16="http://schemas.microsoft.com/office/drawing/2014/main" id="{95758567-ACD8-4828-8D30-27E3797CB23F}"/>
              </a:ext>
            </a:extLst>
          </p:cNvPr>
          <p:cNvCxnSpPr/>
          <p:nvPr/>
        </p:nvCxnSpPr>
        <p:spPr>
          <a:xfrm>
            <a:off x="1865737"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0248C70E-0C9E-4496-9993-3DFF0786ADA4}"/>
              </a:ext>
            </a:extLst>
          </p:cNvPr>
          <p:cNvSpPr/>
          <p:nvPr/>
        </p:nvSpPr>
        <p:spPr>
          <a:xfrm>
            <a:off x="1949611"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x20</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9" name="Rectangle 8">
            <a:extLst>
              <a:ext uri="{FF2B5EF4-FFF2-40B4-BE49-F238E27FC236}">
                <a16:creationId xmlns:a16="http://schemas.microsoft.com/office/drawing/2014/main" id="{F28B9152-3C8B-42B9-A48F-8FEE9C319F60}"/>
              </a:ext>
            </a:extLst>
          </p:cNvPr>
          <p:cNvSpPr/>
          <p:nvPr/>
        </p:nvSpPr>
        <p:spPr>
          <a:xfrm>
            <a:off x="961884" y="4273957"/>
            <a:ext cx="152024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0" name="Rectangle 9">
            <a:extLst>
              <a:ext uri="{FF2B5EF4-FFF2-40B4-BE49-F238E27FC236}">
                <a16:creationId xmlns:a16="http://schemas.microsoft.com/office/drawing/2014/main" id="{B0D8DD47-B8EA-4671-8603-C34C095CA820}"/>
              </a:ext>
            </a:extLst>
          </p:cNvPr>
          <p:cNvSpPr/>
          <p:nvPr/>
        </p:nvSpPr>
        <p:spPr>
          <a:xfrm>
            <a:off x="2407179" y="4273956"/>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cxnSp>
        <p:nvCxnSpPr>
          <p:cNvPr id="11" name="Straight Arrow Connector 10">
            <a:extLst>
              <a:ext uri="{FF2B5EF4-FFF2-40B4-BE49-F238E27FC236}">
                <a16:creationId xmlns:a16="http://schemas.microsoft.com/office/drawing/2014/main" id="{D1683BB3-41E8-4FF3-AA92-F9BF97098E4E}"/>
              </a:ext>
            </a:extLst>
          </p:cNvPr>
          <p:cNvCxnSpPr/>
          <p:nvPr/>
        </p:nvCxnSpPr>
        <p:spPr>
          <a:xfrm>
            <a:off x="5064401"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EC788FD0-69CE-4116-AA2A-10E6BD3932B7}"/>
              </a:ext>
            </a:extLst>
          </p:cNvPr>
          <p:cNvSpPr/>
          <p:nvPr/>
        </p:nvSpPr>
        <p:spPr>
          <a:xfrm>
            <a:off x="5148275"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x20</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22EA3AFC-0595-46FA-8B3B-1395C5D2757F}"/>
              </a:ext>
            </a:extLst>
          </p:cNvPr>
          <p:cNvSpPr/>
          <p:nvPr/>
        </p:nvSpPr>
        <p:spPr>
          <a:xfrm>
            <a:off x="461821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white bulbs</a:t>
            </a:r>
          </a:p>
        </p:txBody>
      </p:sp>
      <p:sp>
        <p:nvSpPr>
          <p:cNvPr id="16" name="Rectangle 15">
            <a:extLst>
              <a:ext uri="{FF2B5EF4-FFF2-40B4-BE49-F238E27FC236}">
                <a16:creationId xmlns:a16="http://schemas.microsoft.com/office/drawing/2014/main" id="{F0ABB18E-1A1B-4534-BEE1-7F1AC4C1159E}"/>
              </a:ext>
            </a:extLst>
          </p:cNvPr>
          <p:cNvSpPr/>
          <p:nvPr/>
        </p:nvSpPr>
        <p:spPr>
          <a:xfrm>
            <a:off x="6825798" y="1515171"/>
            <a:ext cx="293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white bulbs</a:t>
            </a:r>
          </a:p>
        </p:txBody>
      </p:sp>
    </p:spTree>
    <p:extLst>
      <p:ext uri="{BB962C8B-B14F-4D97-AF65-F5344CB8AC3E}">
        <p14:creationId xmlns:p14="http://schemas.microsoft.com/office/powerpoint/2010/main" val="2345125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9" grpId="0"/>
      <p:bldP spid="10" grpId="0"/>
      <p:bldP spid="12" grpId="0"/>
      <p:bldP spid="15" grpId="0"/>
      <p:bldP spid="16" grpId="0"/>
    </p:bld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what the missing numbers could be.</a:t>
            </a:r>
          </a:p>
        </p:txBody>
      </p:sp>
      <p:pic>
        <p:nvPicPr>
          <p:cNvPr id="4" name="Picture 3">
            <a:extLst>
              <a:ext uri="{FF2B5EF4-FFF2-40B4-BE49-F238E27FC236}">
                <a16:creationId xmlns:a16="http://schemas.microsoft.com/office/drawing/2014/main" id="{41FA8743-ADFA-43DE-B6F1-1119B75F4CD2}"/>
              </a:ext>
            </a:extLst>
          </p:cNvPr>
          <p:cNvPicPr>
            <a:picLocks noChangeAspect="1"/>
          </p:cNvPicPr>
          <p:nvPr/>
        </p:nvPicPr>
        <p:blipFill>
          <a:blip r:embed="rId3"/>
          <a:stretch>
            <a:fillRect/>
          </a:stretch>
        </p:blipFill>
        <p:spPr>
          <a:xfrm>
            <a:off x="704483" y="907440"/>
            <a:ext cx="7693929" cy="1064378"/>
          </a:xfrm>
          <a:prstGeom prst="rect">
            <a:avLst/>
          </a:prstGeom>
        </p:spPr>
      </p:pic>
      <p:sp>
        <p:nvSpPr>
          <p:cNvPr id="3" name="Rectangle 2">
            <a:extLst>
              <a:ext uri="{FF2B5EF4-FFF2-40B4-BE49-F238E27FC236}">
                <a16:creationId xmlns:a16="http://schemas.microsoft.com/office/drawing/2014/main" id="{D313D16F-9C29-4AD2-89F4-F1CDB40061D3}"/>
              </a:ext>
            </a:extLst>
          </p:cNvPr>
          <p:cNvSpPr/>
          <p:nvPr/>
        </p:nvSpPr>
        <p:spPr>
          <a:xfrm>
            <a:off x="704483" y="824204"/>
            <a:ext cx="4880391" cy="123084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5E74DD0-F528-48A1-B24A-6DAFAF0ED9F5}"/>
              </a:ext>
            </a:extLst>
          </p:cNvPr>
          <p:cNvSpPr/>
          <p:nvPr/>
        </p:nvSpPr>
        <p:spPr>
          <a:xfrm>
            <a:off x="2890464" y="2035330"/>
            <a:ext cx="71086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7" name="Rectangle 6">
            <a:extLst>
              <a:ext uri="{FF2B5EF4-FFF2-40B4-BE49-F238E27FC236}">
                <a16:creationId xmlns:a16="http://schemas.microsoft.com/office/drawing/2014/main" id="{69F0B6EE-F96F-481F-8035-8A78E3930E1E}"/>
              </a:ext>
            </a:extLst>
          </p:cNvPr>
          <p:cNvSpPr/>
          <p:nvPr/>
        </p:nvSpPr>
        <p:spPr>
          <a:xfrm>
            <a:off x="2136307" y="2868843"/>
            <a:ext cx="293004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___ </a:t>
            </a:r>
            <a:r>
              <a:rPr lang="en-GB" sz="3200" b="1" dirty="0">
                <a:solidFill>
                  <a:srgbClr val="FF0000"/>
                </a:solidFill>
              </a:rPr>
              <a:t>÷ __ = 10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8B8EC18F-899C-48F4-9F84-D40F5E174174}"/>
              </a:ext>
            </a:extLst>
          </p:cNvPr>
          <p:cNvSpPr/>
          <p:nvPr/>
        </p:nvSpPr>
        <p:spPr>
          <a:xfrm>
            <a:off x="3259964" y="2858293"/>
            <a:ext cx="55955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
        <p:nvSpPr>
          <p:cNvPr id="9" name="Rectangle 8">
            <a:extLst>
              <a:ext uri="{FF2B5EF4-FFF2-40B4-BE49-F238E27FC236}">
                <a16:creationId xmlns:a16="http://schemas.microsoft.com/office/drawing/2014/main" id="{2BDAF686-4EAA-4423-B79F-BED9D3F838F4}"/>
              </a:ext>
            </a:extLst>
          </p:cNvPr>
          <p:cNvSpPr/>
          <p:nvPr/>
        </p:nvSpPr>
        <p:spPr>
          <a:xfrm>
            <a:off x="2262155" y="2855081"/>
            <a:ext cx="71195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10" name="TextBox 9">
            <a:extLst>
              <a:ext uri="{FF2B5EF4-FFF2-40B4-BE49-F238E27FC236}">
                <a16:creationId xmlns:a16="http://schemas.microsoft.com/office/drawing/2014/main" id="{89D8B0F8-F1CC-4AC4-99FC-5FB261E4550F}"/>
              </a:ext>
            </a:extLst>
          </p:cNvPr>
          <p:cNvSpPr txBox="1"/>
          <p:nvPr/>
        </p:nvSpPr>
        <p:spPr>
          <a:xfrm>
            <a:off x="1561514" y="1119332"/>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11" name="TextBox 10">
            <a:extLst>
              <a:ext uri="{FF2B5EF4-FFF2-40B4-BE49-F238E27FC236}">
                <a16:creationId xmlns:a16="http://schemas.microsoft.com/office/drawing/2014/main" id="{935208A9-A6E1-4F93-9F60-E6645DB17652}"/>
              </a:ext>
            </a:extLst>
          </p:cNvPr>
          <p:cNvSpPr txBox="1"/>
          <p:nvPr/>
        </p:nvSpPr>
        <p:spPr>
          <a:xfrm>
            <a:off x="4207102" y="1119332"/>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88056B04-8A17-4776-B355-051FDA3C999C}"/>
              </a:ext>
            </a:extLst>
          </p:cNvPr>
          <p:cNvSpPr txBox="1"/>
          <p:nvPr/>
        </p:nvSpPr>
        <p:spPr>
          <a:xfrm>
            <a:off x="1561514" y="1126213"/>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a:t>
            </a:r>
          </a:p>
        </p:txBody>
      </p:sp>
      <p:sp>
        <p:nvSpPr>
          <p:cNvPr id="13" name="TextBox 12">
            <a:extLst>
              <a:ext uri="{FF2B5EF4-FFF2-40B4-BE49-F238E27FC236}">
                <a16:creationId xmlns:a16="http://schemas.microsoft.com/office/drawing/2014/main" id="{B7F7D064-08B9-46CC-849D-9EBF01A4A4ED}"/>
              </a:ext>
            </a:extLst>
          </p:cNvPr>
          <p:cNvSpPr txBox="1"/>
          <p:nvPr/>
        </p:nvSpPr>
        <p:spPr>
          <a:xfrm>
            <a:off x="4207102" y="1126213"/>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72365C5C-A679-403A-B3AA-E907142B2546}"/>
              </a:ext>
            </a:extLst>
          </p:cNvPr>
          <p:cNvSpPr txBox="1"/>
          <p:nvPr/>
        </p:nvSpPr>
        <p:spPr>
          <a:xfrm>
            <a:off x="1561514" y="1139975"/>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a:t>
            </a:r>
          </a:p>
        </p:txBody>
      </p:sp>
      <p:sp>
        <p:nvSpPr>
          <p:cNvPr id="15" name="TextBox 14">
            <a:extLst>
              <a:ext uri="{FF2B5EF4-FFF2-40B4-BE49-F238E27FC236}">
                <a16:creationId xmlns:a16="http://schemas.microsoft.com/office/drawing/2014/main" id="{0814F021-3D67-4E05-972D-1DC6092F24CD}"/>
              </a:ext>
            </a:extLst>
          </p:cNvPr>
          <p:cNvSpPr txBox="1"/>
          <p:nvPr/>
        </p:nvSpPr>
        <p:spPr>
          <a:xfrm>
            <a:off x="4207102" y="1139975"/>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 name="TextBox 15">
            <a:extLst>
              <a:ext uri="{FF2B5EF4-FFF2-40B4-BE49-F238E27FC236}">
                <a16:creationId xmlns:a16="http://schemas.microsoft.com/office/drawing/2014/main" id="{F3D72EF8-874F-4202-839D-586822BBBFCE}"/>
              </a:ext>
            </a:extLst>
          </p:cNvPr>
          <p:cNvSpPr txBox="1"/>
          <p:nvPr/>
        </p:nvSpPr>
        <p:spPr>
          <a:xfrm>
            <a:off x="1553272" y="1134756"/>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a:t>
            </a:r>
          </a:p>
        </p:txBody>
      </p:sp>
      <p:sp>
        <p:nvSpPr>
          <p:cNvPr id="17" name="TextBox 16">
            <a:extLst>
              <a:ext uri="{FF2B5EF4-FFF2-40B4-BE49-F238E27FC236}">
                <a16:creationId xmlns:a16="http://schemas.microsoft.com/office/drawing/2014/main" id="{6589D959-7E4F-421A-BCC9-2EC3942F48A5}"/>
              </a:ext>
            </a:extLst>
          </p:cNvPr>
          <p:cNvSpPr txBox="1"/>
          <p:nvPr/>
        </p:nvSpPr>
        <p:spPr>
          <a:xfrm>
            <a:off x="4198860" y="1134756"/>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Tree>
    <p:extLst>
      <p:ext uri="{BB962C8B-B14F-4D97-AF65-F5344CB8AC3E}">
        <p14:creationId xmlns:p14="http://schemas.microsoft.com/office/powerpoint/2010/main" val="524812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8"/>
                                        </p:tgtEl>
                                      </p:cBhvr>
                                    </p:animEffect>
                                    <p:set>
                                      <p:cBhvr>
                                        <p:cTn id="48" dur="1" fill="hold">
                                          <p:stCondLst>
                                            <p:cond delay="499"/>
                                          </p:stCondLst>
                                        </p:cTn>
                                        <p:tgtEl>
                                          <p:spTgt spid="8"/>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9"/>
                                        </p:tgtEl>
                                      </p:cBhvr>
                                    </p:animEffect>
                                    <p:set>
                                      <p:cBhvr>
                                        <p:cTn id="51" dur="1" fill="hold">
                                          <p:stCondLst>
                                            <p:cond delay="499"/>
                                          </p:stCondLst>
                                        </p:cTn>
                                        <p:tgtEl>
                                          <p:spTgt spid="9"/>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fade">
                                      <p:cBhvr>
                                        <p:cTn id="56" dur="500"/>
                                        <p:tgtEl>
                                          <p:spTgt spid="1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1" nodeType="clickEffect">
                                  <p:stCondLst>
                                    <p:cond delay="0"/>
                                  </p:stCondLst>
                                  <p:childTnLst>
                                    <p:animEffect transition="out" filter="fade">
                                      <p:cBhvr>
                                        <p:cTn id="65" dur="500"/>
                                        <p:tgtEl>
                                          <p:spTgt spid="12"/>
                                        </p:tgtEl>
                                      </p:cBhvr>
                                    </p:animEffect>
                                    <p:set>
                                      <p:cBhvr>
                                        <p:cTn id="66" dur="1" fill="hold">
                                          <p:stCondLst>
                                            <p:cond delay="499"/>
                                          </p:stCondLst>
                                        </p:cTn>
                                        <p:tgtEl>
                                          <p:spTgt spid="12"/>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500"/>
                                        <p:tgtEl>
                                          <p:spTgt spid="13"/>
                                        </p:tgtEl>
                                      </p:cBhvr>
                                    </p:animEffect>
                                    <p:set>
                                      <p:cBhvr>
                                        <p:cTn id="69" dur="1" fill="hold">
                                          <p:stCondLst>
                                            <p:cond delay="499"/>
                                          </p:stCondLst>
                                        </p:cTn>
                                        <p:tgtEl>
                                          <p:spTgt spid="13"/>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4"/>
                                        </p:tgtEl>
                                        <p:attrNameLst>
                                          <p:attrName>style.visibility</p:attrName>
                                        </p:attrNameLst>
                                      </p:cBhvr>
                                      <p:to>
                                        <p:strVal val="visible"/>
                                      </p:to>
                                    </p:set>
                                    <p:animEffect transition="in" filter="fade">
                                      <p:cBhvr>
                                        <p:cTn id="74" dur="500"/>
                                        <p:tgtEl>
                                          <p:spTgt spid="1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5"/>
                                        </p:tgtEl>
                                        <p:attrNameLst>
                                          <p:attrName>style.visibility</p:attrName>
                                        </p:attrNameLst>
                                      </p:cBhvr>
                                      <p:to>
                                        <p:strVal val="visible"/>
                                      </p:to>
                                    </p:set>
                                    <p:animEffect transition="in" filter="fade">
                                      <p:cBhvr>
                                        <p:cTn id="79" dur="500"/>
                                        <p:tgtEl>
                                          <p:spTgt spid="15"/>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grpId="1" nodeType="clickEffect">
                                  <p:stCondLst>
                                    <p:cond delay="0"/>
                                  </p:stCondLst>
                                  <p:childTnLst>
                                    <p:animEffect transition="out" filter="fade">
                                      <p:cBhvr>
                                        <p:cTn id="83" dur="500"/>
                                        <p:tgtEl>
                                          <p:spTgt spid="14"/>
                                        </p:tgtEl>
                                      </p:cBhvr>
                                    </p:animEffect>
                                    <p:set>
                                      <p:cBhvr>
                                        <p:cTn id="84" dur="1" fill="hold">
                                          <p:stCondLst>
                                            <p:cond delay="499"/>
                                          </p:stCondLst>
                                        </p:cTn>
                                        <p:tgtEl>
                                          <p:spTgt spid="14"/>
                                        </p:tgtEl>
                                        <p:attrNameLst>
                                          <p:attrName>style.visibility</p:attrName>
                                        </p:attrNameLst>
                                      </p:cBhvr>
                                      <p:to>
                                        <p:strVal val="hidden"/>
                                      </p:to>
                                    </p:set>
                                  </p:childTnLst>
                                </p:cTn>
                              </p:par>
                              <p:par>
                                <p:cTn id="85" presetID="10" presetClass="exit" presetSubtype="0" fill="hold" grpId="1" nodeType="withEffect">
                                  <p:stCondLst>
                                    <p:cond delay="0"/>
                                  </p:stCondLst>
                                  <p:childTnLst>
                                    <p:animEffect transition="out" filter="fade">
                                      <p:cBhvr>
                                        <p:cTn id="86" dur="500"/>
                                        <p:tgtEl>
                                          <p:spTgt spid="15"/>
                                        </p:tgtEl>
                                      </p:cBhvr>
                                    </p:animEffect>
                                    <p:set>
                                      <p:cBhvr>
                                        <p:cTn id="87" dur="1" fill="hold">
                                          <p:stCondLst>
                                            <p:cond delay="499"/>
                                          </p:stCondLst>
                                        </p:cTn>
                                        <p:tgtEl>
                                          <p:spTgt spid="15"/>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6"/>
                                        </p:tgtEl>
                                        <p:attrNameLst>
                                          <p:attrName>style.visibility</p:attrName>
                                        </p:attrNameLst>
                                      </p:cBhvr>
                                      <p:to>
                                        <p:strVal val="visible"/>
                                      </p:to>
                                    </p:set>
                                    <p:animEffect transition="in" filter="fade">
                                      <p:cBhvr>
                                        <p:cTn id="92" dur="500"/>
                                        <p:tgtEl>
                                          <p:spTgt spid="1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17"/>
                                        </p:tgtEl>
                                        <p:attrNameLst>
                                          <p:attrName>style.visibility</p:attrName>
                                        </p:attrNameLst>
                                      </p:cBhvr>
                                      <p:to>
                                        <p:strVal val="visible"/>
                                      </p:to>
                                    </p:set>
                                    <p:animEffect transition="in" filter="fade">
                                      <p:cBhvr>
                                        <p:cTn id="9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7" grpId="0"/>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7" grpId="0"/>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8 friends share £434 equally between them.</a:t>
            </a:r>
          </a:p>
          <a:p>
            <a:r>
              <a:rPr lang="en-US" sz="3200" b="1" dirty="0"/>
              <a:t>How much does each person receive?</a:t>
            </a:r>
          </a:p>
        </p:txBody>
      </p:sp>
      <p:sp>
        <p:nvSpPr>
          <p:cNvPr id="4" name="TextBox 3">
            <a:extLst>
              <a:ext uri="{FF2B5EF4-FFF2-40B4-BE49-F238E27FC236}">
                <a16:creationId xmlns:a16="http://schemas.microsoft.com/office/drawing/2014/main" id="{545B3B01-B1A1-49B3-A7D9-471F218D7AAD}"/>
              </a:ext>
            </a:extLst>
          </p:cNvPr>
          <p:cNvSpPr txBox="1"/>
          <p:nvPr/>
        </p:nvSpPr>
        <p:spPr>
          <a:xfrm>
            <a:off x="1249709" y="170385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4 3 4</a:t>
            </a:r>
          </a:p>
        </p:txBody>
      </p:sp>
      <p:sp>
        <p:nvSpPr>
          <p:cNvPr id="5" name="TextBox 4">
            <a:extLst>
              <a:ext uri="{FF2B5EF4-FFF2-40B4-BE49-F238E27FC236}">
                <a16:creationId xmlns:a16="http://schemas.microsoft.com/office/drawing/2014/main" id="{5B2D9CB6-2156-4D46-9EB8-907C277E92C5}"/>
              </a:ext>
            </a:extLst>
          </p:cNvPr>
          <p:cNvSpPr txBox="1"/>
          <p:nvPr/>
        </p:nvSpPr>
        <p:spPr>
          <a:xfrm>
            <a:off x="775439" y="171568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6" name="Straight Connector 5">
            <a:extLst>
              <a:ext uri="{FF2B5EF4-FFF2-40B4-BE49-F238E27FC236}">
                <a16:creationId xmlns:a16="http://schemas.microsoft.com/office/drawing/2014/main" id="{C5ACDEF7-A7F2-42D5-8998-E302C7E792BF}"/>
              </a:ext>
            </a:extLst>
          </p:cNvPr>
          <p:cNvCxnSpPr>
            <a:cxnSpLocks/>
          </p:cNvCxnSpPr>
          <p:nvPr/>
        </p:nvCxnSpPr>
        <p:spPr>
          <a:xfrm>
            <a:off x="1250056" y="176523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6503B01-A6B8-4177-B4D9-33742AEFABF7}"/>
              </a:ext>
            </a:extLst>
          </p:cNvPr>
          <p:cNvCxnSpPr>
            <a:cxnSpLocks/>
          </p:cNvCxnSpPr>
          <p:nvPr/>
        </p:nvCxnSpPr>
        <p:spPr>
          <a:xfrm>
            <a:off x="1269008" y="176523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1CE406B5-F788-4968-B745-1B19B9743E50}"/>
              </a:ext>
            </a:extLst>
          </p:cNvPr>
          <p:cNvSpPr txBox="1"/>
          <p:nvPr/>
        </p:nvSpPr>
        <p:spPr>
          <a:xfrm>
            <a:off x="1692015" y="12649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 name="TextBox 8">
            <a:extLst>
              <a:ext uri="{FF2B5EF4-FFF2-40B4-BE49-F238E27FC236}">
                <a16:creationId xmlns:a16="http://schemas.microsoft.com/office/drawing/2014/main" id="{E7A60AC5-ACA1-4484-B831-53A3F328F170}"/>
              </a:ext>
            </a:extLst>
          </p:cNvPr>
          <p:cNvSpPr txBox="1"/>
          <p:nvPr/>
        </p:nvSpPr>
        <p:spPr>
          <a:xfrm>
            <a:off x="2115021" y="12554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39AE4C45-E023-44C5-9690-84E06B10BC8F}"/>
              </a:ext>
            </a:extLst>
          </p:cNvPr>
          <p:cNvSpPr txBox="1"/>
          <p:nvPr/>
        </p:nvSpPr>
        <p:spPr>
          <a:xfrm>
            <a:off x="2502077" y="1255403"/>
            <a:ext cx="2923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TextBox 10">
            <a:extLst>
              <a:ext uri="{FF2B5EF4-FFF2-40B4-BE49-F238E27FC236}">
                <a16:creationId xmlns:a16="http://schemas.microsoft.com/office/drawing/2014/main" id="{12F0023B-416A-432D-8988-578E9631D073}"/>
              </a:ext>
            </a:extLst>
          </p:cNvPr>
          <p:cNvSpPr txBox="1"/>
          <p:nvPr/>
        </p:nvSpPr>
        <p:spPr>
          <a:xfrm>
            <a:off x="1984359" y="174876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32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9262ECED-298C-47FE-8FE9-00DF0025B2B0}"/>
              </a:ext>
            </a:extLst>
          </p:cNvPr>
          <p:cNvSpPr txBox="1"/>
          <p:nvPr/>
        </p:nvSpPr>
        <p:spPr>
          <a:xfrm>
            <a:off x="2505273" y="1702138"/>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cxnSp>
        <p:nvCxnSpPr>
          <p:cNvPr id="13" name="Straight Connector 12">
            <a:extLst>
              <a:ext uri="{FF2B5EF4-FFF2-40B4-BE49-F238E27FC236}">
                <a16:creationId xmlns:a16="http://schemas.microsoft.com/office/drawing/2014/main" id="{C5462889-6360-4F24-AE2C-63FB97D12F74}"/>
              </a:ext>
            </a:extLst>
          </p:cNvPr>
          <p:cNvCxnSpPr>
            <a:cxnSpLocks/>
          </p:cNvCxnSpPr>
          <p:nvPr/>
        </p:nvCxnSpPr>
        <p:spPr>
          <a:xfrm>
            <a:off x="2588148" y="1765238"/>
            <a:ext cx="9447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928D92F-10C0-46DB-A648-C259C01F9D4C}"/>
              </a:ext>
            </a:extLst>
          </p:cNvPr>
          <p:cNvSpPr txBox="1"/>
          <p:nvPr/>
        </p:nvSpPr>
        <p:spPr>
          <a:xfrm>
            <a:off x="2495854" y="174876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1D63E481-7892-43F0-BFEA-CB77DDAE337D}"/>
              </a:ext>
            </a:extLst>
          </p:cNvPr>
          <p:cNvSpPr txBox="1"/>
          <p:nvPr/>
        </p:nvSpPr>
        <p:spPr>
          <a:xfrm>
            <a:off x="2650724" y="12554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E50AD6BB-9855-4311-BE8E-A678961D0281}"/>
              </a:ext>
            </a:extLst>
          </p:cNvPr>
          <p:cNvSpPr txBox="1"/>
          <p:nvPr/>
        </p:nvSpPr>
        <p:spPr>
          <a:xfrm>
            <a:off x="2937350" y="176523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2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5AC219CF-15D2-4FC6-86E7-18DCA250E5D3}"/>
              </a:ext>
            </a:extLst>
          </p:cNvPr>
          <p:cNvSpPr txBox="1"/>
          <p:nvPr/>
        </p:nvSpPr>
        <p:spPr>
          <a:xfrm>
            <a:off x="3075350" y="1250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BCF40F6C-14D6-4C19-8FE4-1B3077863325}"/>
              </a:ext>
            </a:extLst>
          </p:cNvPr>
          <p:cNvSpPr txBox="1"/>
          <p:nvPr/>
        </p:nvSpPr>
        <p:spPr>
          <a:xfrm>
            <a:off x="1355502" y="1250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DE68E590-C75E-46BF-9862-4699F57CE6D0}"/>
              </a:ext>
            </a:extLst>
          </p:cNvPr>
          <p:cNvSpPr txBox="1"/>
          <p:nvPr/>
        </p:nvSpPr>
        <p:spPr>
          <a:xfrm>
            <a:off x="6512257" y="543961"/>
            <a:ext cx="3400227" cy="584775"/>
          </a:xfrm>
          <a:prstGeom prst="rect">
            <a:avLst/>
          </a:prstGeom>
          <a:noFill/>
        </p:spPr>
        <p:txBody>
          <a:bodyPr wrap="square" rtlCol="0">
            <a:spAutoFit/>
          </a:bodyPr>
          <a:lstStyle/>
          <a:p>
            <a:r>
              <a:rPr lang="en-GB" sz="3200" b="1" dirty="0">
                <a:solidFill>
                  <a:srgbClr val="FF0000"/>
                </a:solidFill>
              </a:rPr>
              <a:t>£54.25</a:t>
            </a:r>
          </a:p>
        </p:txBody>
      </p:sp>
      <p:sp>
        <p:nvSpPr>
          <p:cNvPr id="21" name="Rectangle 20">
            <a:extLst>
              <a:ext uri="{FF2B5EF4-FFF2-40B4-BE49-F238E27FC236}">
                <a16:creationId xmlns:a16="http://schemas.microsoft.com/office/drawing/2014/main" id="{5E5C7305-AC4E-40D0-ADFE-5687CB69C6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45202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10" grpId="0"/>
      <p:bldP spid="11" grpId="0"/>
      <p:bldP spid="12" grpId="0"/>
      <p:bldP spid="15" grpId="0"/>
      <p:bldP spid="16" grpId="0"/>
      <p:bldP spid="17" grpId="0"/>
      <p:bldP spid="18" grpId="0"/>
      <p:bldP spid="19" grpId="0"/>
      <p:bldP spid="20" grpId="0"/>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66113"/>
            <a:ext cx="11581695" cy="1569660"/>
          </a:xfrm>
          <a:prstGeom prst="rect">
            <a:avLst/>
          </a:prstGeom>
        </p:spPr>
        <p:txBody>
          <a:bodyPr wrap="square">
            <a:spAutoFit/>
          </a:bodyPr>
          <a:lstStyle/>
          <a:p>
            <a:r>
              <a:rPr lang="en-US" sz="3200" b="1" dirty="0"/>
              <a:t>Circle the number that is equal to </a:t>
            </a:r>
          </a:p>
          <a:p>
            <a:r>
              <a:rPr lang="en-US" sz="3200" b="1" dirty="0"/>
              <a:t>  </a:t>
            </a:r>
          </a:p>
          <a:p>
            <a:r>
              <a:rPr lang="en-US" sz="3200" dirty="0"/>
              <a:t>       0.34            7.5            3.4            0.075            0.75</a:t>
            </a:r>
          </a:p>
        </p:txBody>
      </p:sp>
      <p:sp>
        <p:nvSpPr>
          <p:cNvPr id="4" name="Rectangle 3">
            <a:extLst>
              <a:ext uri="{FF2B5EF4-FFF2-40B4-BE49-F238E27FC236}">
                <a16:creationId xmlns:a16="http://schemas.microsoft.com/office/drawing/2014/main" id="{60591A82-295C-404A-BA51-2D1B66F1D351}"/>
              </a:ext>
            </a:extLst>
          </p:cNvPr>
          <p:cNvSpPr/>
          <p:nvPr/>
        </p:nvSpPr>
        <p:spPr>
          <a:xfrm>
            <a:off x="5873674" y="-1319"/>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0569C7A4-3910-4B03-8A59-8FF14B6A580E}"/>
              </a:ext>
            </a:extLst>
          </p:cNvPr>
          <p:cNvSpPr/>
          <p:nvPr/>
        </p:nvSpPr>
        <p:spPr>
          <a:xfrm>
            <a:off x="5873674" y="358145"/>
            <a:ext cx="425004" cy="584775"/>
          </a:xfrm>
          <a:prstGeom prst="rect">
            <a:avLst/>
          </a:prstGeom>
        </p:spPr>
        <p:txBody>
          <a:bodyPr wrap="square">
            <a:spAutoFit/>
          </a:bodyPr>
          <a:lstStyle/>
          <a:p>
            <a:r>
              <a:rPr lang="en-US" sz="3200" b="1" dirty="0"/>
              <a:t>4</a:t>
            </a:r>
            <a:endParaRPr lang="en-GB" sz="3200" b="1" dirty="0"/>
          </a:p>
        </p:txBody>
      </p:sp>
      <p:cxnSp>
        <p:nvCxnSpPr>
          <p:cNvPr id="6" name="Straight Connector 5">
            <a:extLst>
              <a:ext uri="{FF2B5EF4-FFF2-40B4-BE49-F238E27FC236}">
                <a16:creationId xmlns:a16="http://schemas.microsoft.com/office/drawing/2014/main" id="{37B64D2D-416C-46C2-BFE5-A80ACA8E0A25}"/>
              </a:ext>
            </a:extLst>
          </p:cNvPr>
          <p:cNvCxnSpPr/>
          <p:nvPr/>
        </p:nvCxnSpPr>
        <p:spPr>
          <a:xfrm>
            <a:off x="5890643"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EF1D07B-29BD-44DB-8410-2D8335633EE2}"/>
              </a:ext>
            </a:extLst>
          </p:cNvPr>
          <p:cNvCxnSpPr>
            <a:cxnSpLocks/>
          </p:cNvCxnSpPr>
          <p:nvPr/>
        </p:nvCxnSpPr>
        <p:spPr>
          <a:xfrm>
            <a:off x="1675268" y="311562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CC7975F-1B9B-4E49-A99C-3C4BB63D6E21}"/>
              </a:ext>
            </a:extLst>
          </p:cNvPr>
          <p:cNvCxnSpPr>
            <a:cxnSpLocks/>
          </p:cNvCxnSpPr>
          <p:nvPr/>
        </p:nvCxnSpPr>
        <p:spPr>
          <a:xfrm>
            <a:off x="2554498" y="3115625"/>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54C23B8-2090-445E-969F-BAE3CD9CFB63}"/>
              </a:ext>
            </a:extLst>
          </p:cNvPr>
          <p:cNvSpPr txBox="1"/>
          <p:nvPr/>
        </p:nvSpPr>
        <p:spPr>
          <a:xfrm>
            <a:off x="1637895" y="260779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284508BB-954D-4E84-9824-7C7B4DFBF461}"/>
              </a:ext>
            </a:extLst>
          </p:cNvPr>
          <p:cNvSpPr txBox="1"/>
          <p:nvPr/>
        </p:nvSpPr>
        <p:spPr>
          <a:xfrm>
            <a:off x="1648461" y="30538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33B793C1-29BF-4EF8-8293-87543FB9EB98}"/>
              </a:ext>
            </a:extLst>
          </p:cNvPr>
          <p:cNvSpPr txBox="1"/>
          <p:nvPr/>
        </p:nvSpPr>
        <p:spPr>
          <a:xfrm>
            <a:off x="2554496" y="3053833"/>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2" name="TextBox 11">
            <a:extLst>
              <a:ext uri="{FF2B5EF4-FFF2-40B4-BE49-F238E27FC236}">
                <a16:creationId xmlns:a16="http://schemas.microsoft.com/office/drawing/2014/main" id="{AB269504-6994-41B5-84B4-98C7BCFB8963}"/>
              </a:ext>
            </a:extLst>
          </p:cNvPr>
          <p:cNvSpPr txBox="1"/>
          <p:nvPr/>
        </p:nvSpPr>
        <p:spPr>
          <a:xfrm>
            <a:off x="2107455" y="2800154"/>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31A8ED57-D97D-46DF-9FC1-D494883E5DC0}"/>
              </a:ext>
            </a:extLst>
          </p:cNvPr>
          <p:cNvSpPr/>
          <p:nvPr/>
        </p:nvSpPr>
        <p:spPr>
          <a:xfrm rot="16200000">
            <a:off x="2162538" y="1963283"/>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43D23D37-1C99-4D8A-8985-03CAAC30AC62}"/>
              </a:ext>
            </a:extLst>
          </p:cNvPr>
          <p:cNvSpPr/>
          <p:nvPr/>
        </p:nvSpPr>
        <p:spPr>
          <a:xfrm rot="5400000">
            <a:off x="2152250" y="2890404"/>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3105F4A3-B790-43BE-98F1-CD9D4049B26A}"/>
              </a:ext>
            </a:extLst>
          </p:cNvPr>
          <p:cNvSpPr txBox="1"/>
          <p:nvPr/>
        </p:nvSpPr>
        <p:spPr>
          <a:xfrm>
            <a:off x="2160459" y="354816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9A25E0C9-26F1-47FD-8D90-EF09FCE97A75}"/>
              </a:ext>
            </a:extLst>
          </p:cNvPr>
          <p:cNvSpPr txBox="1"/>
          <p:nvPr/>
        </p:nvSpPr>
        <p:spPr>
          <a:xfrm>
            <a:off x="2160458" y="225385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CCC40D28-3B9C-4C86-ABD6-15E58861CFD1}"/>
              </a:ext>
            </a:extLst>
          </p:cNvPr>
          <p:cNvSpPr txBox="1"/>
          <p:nvPr/>
        </p:nvSpPr>
        <p:spPr>
          <a:xfrm>
            <a:off x="2782454" y="2607791"/>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8" name="TextBox 17">
            <a:extLst>
              <a:ext uri="{FF2B5EF4-FFF2-40B4-BE49-F238E27FC236}">
                <a16:creationId xmlns:a16="http://schemas.microsoft.com/office/drawing/2014/main" id="{FA41B4BE-5034-4E14-A6FA-75471B725232}"/>
              </a:ext>
            </a:extLst>
          </p:cNvPr>
          <p:cNvSpPr txBox="1"/>
          <p:nvPr/>
        </p:nvSpPr>
        <p:spPr>
          <a:xfrm>
            <a:off x="4307096" y="2800154"/>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0.75</a:t>
            </a:r>
          </a:p>
        </p:txBody>
      </p:sp>
      <p:sp>
        <p:nvSpPr>
          <p:cNvPr id="19" name="Oval 18">
            <a:extLst>
              <a:ext uri="{FF2B5EF4-FFF2-40B4-BE49-F238E27FC236}">
                <a16:creationId xmlns:a16="http://schemas.microsoft.com/office/drawing/2014/main" id="{67186896-1123-461D-97FE-3F86D930A097}"/>
              </a:ext>
            </a:extLst>
          </p:cNvPr>
          <p:cNvSpPr/>
          <p:nvPr/>
        </p:nvSpPr>
        <p:spPr>
          <a:xfrm>
            <a:off x="7654753" y="1048913"/>
            <a:ext cx="1190058"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30B63A0F-CFE4-4107-ACAC-5BD57277C7D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2603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18" grpId="0"/>
      <p:bldP spid="19" grpId="0" animBg="1"/>
    </p:bld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Ryan collects 2 comics each week for a whole year. </a:t>
            </a:r>
          </a:p>
          <a:p>
            <a:r>
              <a:rPr lang="en-US" sz="3200" b="1" dirty="0"/>
              <a:t>How many comics does he collect in a year? </a:t>
            </a:r>
            <a:endParaRPr lang="en-US" sz="2800" dirty="0"/>
          </a:p>
        </p:txBody>
      </p:sp>
      <p:sp>
        <p:nvSpPr>
          <p:cNvPr id="4" name="Rectangle 3">
            <a:extLst>
              <a:ext uri="{FF2B5EF4-FFF2-40B4-BE49-F238E27FC236}">
                <a16:creationId xmlns:a16="http://schemas.microsoft.com/office/drawing/2014/main" id="{3A560D27-5E45-4162-88D6-364071883A68}"/>
              </a:ext>
            </a:extLst>
          </p:cNvPr>
          <p:cNvSpPr/>
          <p:nvPr/>
        </p:nvSpPr>
        <p:spPr>
          <a:xfrm>
            <a:off x="1196619" y="1620879"/>
            <a:ext cx="3295170" cy="584775"/>
          </a:xfrm>
          <a:prstGeom prst="rect">
            <a:avLst/>
          </a:prstGeom>
        </p:spPr>
        <p:txBody>
          <a:bodyPr wrap="square">
            <a:spAutoFit/>
          </a:bodyPr>
          <a:lstStyle/>
          <a:p>
            <a:r>
              <a:rPr lang="en-GB" sz="3200" b="1" dirty="0">
                <a:solidFill>
                  <a:srgbClr val="FF0000"/>
                </a:solidFill>
              </a:rPr>
              <a:t>1 year = 52 weeks</a:t>
            </a:r>
            <a:endParaRPr lang="en-GB" sz="2800" dirty="0">
              <a:solidFill>
                <a:srgbClr val="FF0000"/>
              </a:solidFill>
            </a:endParaRPr>
          </a:p>
        </p:txBody>
      </p:sp>
      <p:grpSp>
        <p:nvGrpSpPr>
          <p:cNvPr id="5" name="Group 4">
            <a:extLst>
              <a:ext uri="{FF2B5EF4-FFF2-40B4-BE49-F238E27FC236}">
                <a16:creationId xmlns:a16="http://schemas.microsoft.com/office/drawing/2014/main" id="{09CA9AA9-500D-466E-BB82-36FCE3865AF0}"/>
              </a:ext>
            </a:extLst>
          </p:cNvPr>
          <p:cNvGrpSpPr/>
          <p:nvPr/>
        </p:nvGrpSpPr>
        <p:grpSpPr>
          <a:xfrm>
            <a:off x="4908884" y="1503092"/>
            <a:ext cx="1861800" cy="1405123"/>
            <a:chOff x="2248666" y="1937292"/>
            <a:chExt cx="1861800" cy="1405123"/>
          </a:xfrm>
        </p:grpSpPr>
        <p:sp>
          <p:nvSpPr>
            <p:cNvPr id="6" name="TextBox 5">
              <a:extLst>
                <a:ext uri="{FF2B5EF4-FFF2-40B4-BE49-F238E27FC236}">
                  <a16:creationId xmlns:a16="http://schemas.microsoft.com/office/drawing/2014/main" id="{F46F9847-D4F0-4441-88F6-E9A6F771CC4B}"/>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5 2</a:t>
              </a:r>
            </a:p>
          </p:txBody>
        </p:sp>
        <p:sp>
          <p:nvSpPr>
            <p:cNvPr id="7" name="TextBox 6">
              <a:extLst>
                <a:ext uri="{FF2B5EF4-FFF2-40B4-BE49-F238E27FC236}">
                  <a16:creationId xmlns:a16="http://schemas.microsoft.com/office/drawing/2014/main" id="{4DA0E2B9-65A4-43FC-8E5A-391C8CC25D8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38004658-D56F-49BC-8DD7-A17507B20F3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9" name="Straight Connector 8">
              <a:extLst>
                <a:ext uri="{FF2B5EF4-FFF2-40B4-BE49-F238E27FC236}">
                  <a16:creationId xmlns:a16="http://schemas.microsoft.com/office/drawing/2014/main" id="{56A7FEB8-C6E4-4F8E-A2C7-4A090F844F6D}"/>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B1C40D4-BD81-4DB3-B9DE-C635B21EAFCF}"/>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6538C673-C758-4A0C-8766-8C84D38999EA}"/>
              </a:ext>
            </a:extLst>
          </p:cNvPr>
          <p:cNvSpPr txBox="1"/>
          <p:nvPr/>
        </p:nvSpPr>
        <p:spPr>
          <a:xfrm>
            <a:off x="5803999" y="2394668"/>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0010156E-4EC3-4F42-9FD7-7009083F6E84}"/>
              </a:ext>
            </a:extLst>
          </p:cNvPr>
          <p:cNvSpPr txBox="1"/>
          <p:nvPr/>
        </p:nvSpPr>
        <p:spPr>
          <a:xfrm>
            <a:off x="4902771" y="2394669"/>
            <a:ext cx="9695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4" name="Rectangle 13">
            <a:extLst>
              <a:ext uri="{FF2B5EF4-FFF2-40B4-BE49-F238E27FC236}">
                <a16:creationId xmlns:a16="http://schemas.microsoft.com/office/drawing/2014/main" id="{49E4B4C1-47E4-4E45-A4A9-966C821DC9C7}"/>
              </a:ext>
            </a:extLst>
          </p:cNvPr>
          <p:cNvSpPr/>
          <p:nvPr/>
        </p:nvSpPr>
        <p:spPr>
          <a:xfrm>
            <a:off x="7605440" y="542443"/>
            <a:ext cx="3295170" cy="584775"/>
          </a:xfrm>
          <a:prstGeom prst="rect">
            <a:avLst/>
          </a:prstGeom>
        </p:spPr>
        <p:txBody>
          <a:bodyPr wrap="square">
            <a:spAutoFit/>
          </a:bodyPr>
          <a:lstStyle/>
          <a:p>
            <a:r>
              <a:rPr lang="en-GB" sz="3200" b="1" dirty="0">
                <a:solidFill>
                  <a:srgbClr val="FF0000"/>
                </a:solidFill>
              </a:rPr>
              <a:t>104 comics</a:t>
            </a:r>
            <a:endParaRPr lang="en-GB" sz="2800" dirty="0">
              <a:solidFill>
                <a:srgbClr val="FF0000"/>
              </a:solidFill>
            </a:endParaRPr>
          </a:p>
        </p:txBody>
      </p:sp>
    </p:spTree>
    <p:extLst>
      <p:ext uri="{BB962C8B-B14F-4D97-AF65-F5344CB8AC3E}">
        <p14:creationId xmlns:p14="http://schemas.microsoft.com/office/powerpoint/2010/main" val="3746221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3" grpId="0"/>
      <p:bldP spid="14" grpId="0"/>
    </p:bld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9164C1-F5E5-43AA-A477-4094CD8AF403}"/>
              </a:ext>
            </a:extLst>
          </p:cNvPr>
          <p:cNvSpPr/>
          <p:nvPr/>
        </p:nvSpPr>
        <p:spPr>
          <a:xfrm>
            <a:off x="103033" y="51516"/>
            <a:ext cx="11849100" cy="58477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the reflection of the shape in the mirror line. </a:t>
            </a:r>
          </a:p>
        </p:txBody>
      </p:sp>
      <p:pic>
        <p:nvPicPr>
          <p:cNvPr id="3" name="Picture 2" descr="https://app.doublestruck.eu/content/K2_REAS/HTML/Q/Q95B10_files/image002.jpg">
            <a:extLst>
              <a:ext uri="{FF2B5EF4-FFF2-40B4-BE49-F238E27FC236}">
                <a16:creationId xmlns:a16="http://schemas.microsoft.com/office/drawing/2014/main" id="{DB52F5A6-0FC4-4E77-8DAE-ABEEA4FE22C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19250" y="538609"/>
            <a:ext cx="6686550" cy="6245522"/>
          </a:xfrm>
          <a:prstGeom prst="rect">
            <a:avLst/>
          </a:prstGeom>
          <a:noFill/>
          <a:ln>
            <a:noFill/>
          </a:ln>
        </p:spPr>
      </p:pic>
      <p:sp>
        <p:nvSpPr>
          <p:cNvPr id="5" name="Oval 4">
            <a:extLst>
              <a:ext uri="{FF2B5EF4-FFF2-40B4-BE49-F238E27FC236}">
                <a16:creationId xmlns:a16="http://schemas.microsoft.com/office/drawing/2014/main" id="{D98E71B0-3E4C-4E69-989F-04FF4EC4815F}"/>
              </a:ext>
            </a:extLst>
          </p:cNvPr>
          <p:cNvSpPr/>
          <p:nvPr/>
        </p:nvSpPr>
        <p:spPr>
          <a:xfrm>
            <a:off x="2718035" y="22418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16CD47-895C-4176-9374-AF6A2DBBCDDE}"/>
              </a:ext>
            </a:extLst>
          </p:cNvPr>
          <p:cNvSpPr/>
          <p:nvPr/>
        </p:nvSpPr>
        <p:spPr>
          <a:xfrm>
            <a:off x="4857716" y="224265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24C3A66-DDA3-40EC-AADF-7B55E3711000}"/>
              </a:ext>
            </a:extLst>
          </p:cNvPr>
          <p:cNvSpPr/>
          <p:nvPr/>
        </p:nvSpPr>
        <p:spPr>
          <a:xfrm>
            <a:off x="2171188" y="22418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7BACC64D-D86B-498A-B70E-CD4E9AEA9C70}"/>
              </a:ext>
            </a:extLst>
          </p:cNvPr>
          <p:cNvSpPr/>
          <p:nvPr/>
        </p:nvSpPr>
        <p:spPr>
          <a:xfrm>
            <a:off x="5404563" y="223060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0E87681A-31FC-48A6-B9EA-1F6D2B6F02B2}"/>
              </a:ext>
            </a:extLst>
          </p:cNvPr>
          <p:cNvSpPr/>
          <p:nvPr/>
        </p:nvSpPr>
        <p:spPr>
          <a:xfrm>
            <a:off x="2718034" y="333855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D186630-6B85-43E3-AC04-4760BA01B22D}"/>
              </a:ext>
            </a:extLst>
          </p:cNvPr>
          <p:cNvSpPr/>
          <p:nvPr/>
        </p:nvSpPr>
        <p:spPr>
          <a:xfrm>
            <a:off x="4857716" y="33138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8A99D397-B91C-477A-87B6-78DDC4628FA1}"/>
              </a:ext>
            </a:extLst>
          </p:cNvPr>
          <p:cNvSpPr/>
          <p:nvPr/>
        </p:nvSpPr>
        <p:spPr>
          <a:xfrm>
            <a:off x="3260399" y="332510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7814F3B0-1AA8-4BE9-BAA4-AB718F411CDA}"/>
              </a:ext>
            </a:extLst>
          </p:cNvPr>
          <p:cNvSpPr/>
          <p:nvPr/>
        </p:nvSpPr>
        <p:spPr>
          <a:xfrm>
            <a:off x="4320856" y="33138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0CF8B3F8-ED22-47C0-9AC9-EA5354197963}"/>
              </a:ext>
            </a:extLst>
          </p:cNvPr>
          <p:cNvSpPr/>
          <p:nvPr/>
        </p:nvSpPr>
        <p:spPr>
          <a:xfrm>
            <a:off x="3246952" y="38415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FB88BBF2-4962-428A-BF9B-11B70BAACF39}"/>
              </a:ext>
            </a:extLst>
          </p:cNvPr>
          <p:cNvSpPr/>
          <p:nvPr/>
        </p:nvSpPr>
        <p:spPr>
          <a:xfrm>
            <a:off x="4320855" y="384629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D00A06F3-E4B7-4B8C-8B35-DE5F45E456E6}"/>
              </a:ext>
            </a:extLst>
          </p:cNvPr>
          <p:cNvSpPr/>
          <p:nvPr/>
        </p:nvSpPr>
        <p:spPr>
          <a:xfrm>
            <a:off x="2163198" y="38415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964513F4-D782-4A2B-A78E-29751A1D0975}"/>
              </a:ext>
            </a:extLst>
          </p:cNvPr>
          <p:cNvSpPr/>
          <p:nvPr/>
        </p:nvSpPr>
        <p:spPr>
          <a:xfrm>
            <a:off x="5404563" y="383034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4D05953A-FD61-47A0-863E-AC5FF10C338D}"/>
              </a:ext>
            </a:extLst>
          </p:cNvPr>
          <p:cNvCxnSpPr>
            <a:cxnSpLocks/>
          </p:cNvCxnSpPr>
          <p:nvPr/>
        </p:nvCxnSpPr>
        <p:spPr>
          <a:xfrm flipH="1">
            <a:off x="4935632" y="2319210"/>
            <a:ext cx="5507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A358FA6-2636-4603-9786-33423F7BCE85}"/>
              </a:ext>
            </a:extLst>
          </p:cNvPr>
          <p:cNvCxnSpPr>
            <a:cxnSpLocks/>
          </p:cNvCxnSpPr>
          <p:nvPr/>
        </p:nvCxnSpPr>
        <p:spPr>
          <a:xfrm>
            <a:off x="5486400" y="2305415"/>
            <a:ext cx="0" cy="16266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007C419-BEA7-49FA-91B4-9992C1A6A671}"/>
              </a:ext>
            </a:extLst>
          </p:cNvPr>
          <p:cNvCxnSpPr>
            <a:cxnSpLocks/>
          </p:cNvCxnSpPr>
          <p:nvPr/>
        </p:nvCxnSpPr>
        <p:spPr>
          <a:xfrm flipH="1">
            <a:off x="4431890" y="3932043"/>
            <a:ext cx="108140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D123DD0-9DB6-46E8-88F2-543A7FB10A12}"/>
              </a:ext>
            </a:extLst>
          </p:cNvPr>
          <p:cNvCxnSpPr>
            <a:cxnSpLocks/>
          </p:cNvCxnSpPr>
          <p:nvPr/>
        </p:nvCxnSpPr>
        <p:spPr>
          <a:xfrm>
            <a:off x="4439264" y="3398195"/>
            <a:ext cx="0" cy="5264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6532725-CB33-4A48-AF7A-8AF08727457C}"/>
              </a:ext>
            </a:extLst>
          </p:cNvPr>
          <p:cNvCxnSpPr>
            <a:cxnSpLocks/>
          </p:cNvCxnSpPr>
          <p:nvPr/>
        </p:nvCxnSpPr>
        <p:spPr>
          <a:xfrm flipH="1">
            <a:off x="4446638" y="3390821"/>
            <a:ext cx="4963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CF68C4F-1530-42BB-9332-28559092A09F}"/>
              </a:ext>
            </a:extLst>
          </p:cNvPr>
          <p:cNvCxnSpPr>
            <a:cxnSpLocks/>
          </p:cNvCxnSpPr>
          <p:nvPr/>
        </p:nvCxnSpPr>
        <p:spPr>
          <a:xfrm flipH="1">
            <a:off x="4955151" y="2298041"/>
            <a:ext cx="4916" cy="112358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8927E464-CD68-4E4E-B782-CD386B11CC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1662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fade">
                                      <p:cBhvr>
                                        <p:cTn id="87" dur="500"/>
                                        <p:tgtEl>
                                          <p:spTgt spid="28"/>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Two thermometers show the temperature inside and outside a greenhouse on a day in January.</a:t>
            </a:r>
          </a:p>
        </p:txBody>
      </p:sp>
      <p:pic>
        <p:nvPicPr>
          <p:cNvPr id="3" name="Picture 2">
            <a:extLst>
              <a:ext uri="{FF2B5EF4-FFF2-40B4-BE49-F238E27FC236}">
                <a16:creationId xmlns:a16="http://schemas.microsoft.com/office/drawing/2014/main" id="{CB1964E1-5BC8-4DAD-9CE6-CA3682B27476}"/>
              </a:ext>
            </a:extLst>
          </p:cNvPr>
          <p:cNvPicPr>
            <a:picLocks noChangeAspect="1"/>
          </p:cNvPicPr>
          <p:nvPr/>
        </p:nvPicPr>
        <p:blipFill>
          <a:blip r:embed="rId3"/>
          <a:stretch>
            <a:fillRect/>
          </a:stretch>
        </p:blipFill>
        <p:spPr>
          <a:xfrm>
            <a:off x="423716" y="1256347"/>
            <a:ext cx="3438525" cy="5076825"/>
          </a:xfrm>
          <a:prstGeom prst="rect">
            <a:avLst/>
          </a:prstGeom>
        </p:spPr>
      </p:pic>
      <p:sp>
        <p:nvSpPr>
          <p:cNvPr id="5" name="Rectangle 4">
            <a:extLst>
              <a:ext uri="{FF2B5EF4-FFF2-40B4-BE49-F238E27FC236}">
                <a16:creationId xmlns:a16="http://schemas.microsoft.com/office/drawing/2014/main" id="{08DA214D-472B-4F4D-BEB1-82DF4AAD1648}"/>
              </a:ext>
            </a:extLst>
          </p:cNvPr>
          <p:cNvSpPr/>
          <p:nvPr/>
        </p:nvSpPr>
        <p:spPr>
          <a:xfrm>
            <a:off x="4229398" y="1127218"/>
            <a:ext cx="7560819" cy="1077218"/>
          </a:xfrm>
          <a:prstGeom prst="rect">
            <a:avLst/>
          </a:prstGeom>
        </p:spPr>
        <p:txBody>
          <a:bodyPr wrap="square">
            <a:spAutoFit/>
          </a:bodyPr>
          <a:lstStyle/>
          <a:p>
            <a:r>
              <a:rPr lang="en-US" sz="3200" b="1" dirty="0"/>
              <a:t>How many degrees warmer was it inside the greenhouse than outside?</a:t>
            </a:r>
          </a:p>
        </p:txBody>
      </p:sp>
      <p:sp>
        <p:nvSpPr>
          <p:cNvPr id="6" name="Rectangle 5">
            <a:extLst>
              <a:ext uri="{FF2B5EF4-FFF2-40B4-BE49-F238E27FC236}">
                <a16:creationId xmlns:a16="http://schemas.microsoft.com/office/drawing/2014/main" id="{FED3DA49-CB44-4324-A250-43AA26795C99}"/>
              </a:ext>
            </a:extLst>
          </p:cNvPr>
          <p:cNvSpPr/>
          <p:nvPr/>
        </p:nvSpPr>
        <p:spPr>
          <a:xfrm>
            <a:off x="4229398" y="3242713"/>
            <a:ext cx="7560819" cy="2062103"/>
          </a:xfrm>
          <a:prstGeom prst="rect">
            <a:avLst/>
          </a:prstGeom>
        </p:spPr>
        <p:txBody>
          <a:bodyPr wrap="square">
            <a:spAutoFit/>
          </a:bodyPr>
          <a:lstStyle/>
          <a:p>
            <a:r>
              <a:rPr lang="en-US" sz="3200" b="1" dirty="0"/>
              <a:t>Later the temperatures were</a:t>
            </a:r>
          </a:p>
          <a:p>
            <a:endParaRPr lang="en-US" sz="3200" b="1" dirty="0"/>
          </a:p>
          <a:p>
            <a:r>
              <a:rPr lang="en-US" sz="3200" b="1" dirty="0"/>
              <a:t>What is the difference between these two temperatures?</a:t>
            </a:r>
          </a:p>
        </p:txBody>
      </p:sp>
      <p:pic>
        <p:nvPicPr>
          <p:cNvPr id="4" name="Picture 3">
            <a:extLst>
              <a:ext uri="{FF2B5EF4-FFF2-40B4-BE49-F238E27FC236}">
                <a16:creationId xmlns:a16="http://schemas.microsoft.com/office/drawing/2014/main" id="{40F0D60F-C973-4D7C-8DF3-6EBCE8EAAB1E}"/>
              </a:ext>
            </a:extLst>
          </p:cNvPr>
          <p:cNvPicPr>
            <a:picLocks noChangeAspect="1"/>
          </p:cNvPicPr>
          <p:nvPr/>
        </p:nvPicPr>
        <p:blipFill>
          <a:blip r:embed="rId4"/>
          <a:stretch>
            <a:fillRect/>
          </a:stretch>
        </p:blipFill>
        <p:spPr>
          <a:xfrm>
            <a:off x="9258726" y="2758416"/>
            <a:ext cx="2509558" cy="1533379"/>
          </a:xfrm>
          <a:prstGeom prst="rect">
            <a:avLst/>
          </a:prstGeom>
        </p:spPr>
      </p:pic>
      <p:sp>
        <p:nvSpPr>
          <p:cNvPr id="8" name="Rectangle 7">
            <a:extLst>
              <a:ext uri="{FF2B5EF4-FFF2-40B4-BE49-F238E27FC236}">
                <a16:creationId xmlns:a16="http://schemas.microsoft.com/office/drawing/2014/main" id="{55B5CBF9-564E-4760-94E3-041256430822}"/>
              </a:ext>
            </a:extLst>
          </p:cNvPr>
          <p:cNvSpPr/>
          <p:nvPr/>
        </p:nvSpPr>
        <p:spPr>
          <a:xfrm>
            <a:off x="472703" y="2490948"/>
            <a:ext cx="723356" cy="523220"/>
          </a:xfrm>
          <a:prstGeom prst="rect">
            <a:avLst/>
          </a:prstGeom>
        </p:spPr>
        <p:txBody>
          <a:bodyPr wrap="square">
            <a:spAutoFit/>
          </a:bodyPr>
          <a:lstStyle/>
          <a:p>
            <a:r>
              <a:rPr lang="en-GB" sz="2800" b="1" dirty="0">
                <a:solidFill>
                  <a:srgbClr val="FF0000"/>
                </a:solidFill>
              </a:rPr>
              <a:t>11</a:t>
            </a:r>
            <a:endParaRPr lang="en-US" sz="2800" b="1" dirty="0">
              <a:solidFill>
                <a:srgbClr val="FF0000"/>
              </a:solidFill>
            </a:endParaRPr>
          </a:p>
        </p:txBody>
      </p:sp>
      <p:sp>
        <p:nvSpPr>
          <p:cNvPr id="9" name="Rectangle 8">
            <a:extLst>
              <a:ext uri="{FF2B5EF4-FFF2-40B4-BE49-F238E27FC236}">
                <a16:creationId xmlns:a16="http://schemas.microsoft.com/office/drawing/2014/main" id="{4EC8F38A-8919-428D-B6FC-AFFD63F8832F}"/>
              </a:ext>
            </a:extLst>
          </p:cNvPr>
          <p:cNvSpPr/>
          <p:nvPr/>
        </p:nvSpPr>
        <p:spPr>
          <a:xfrm>
            <a:off x="2448305" y="3576347"/>
            <a:ext cx="723356" cy="523220"/>
          </a:xfrm>
          <a:prstGeom prst="rect">
            <a:avLst/>
          </a:prstGeom>
        </p:spPr>
        <p:txBody>
          <a:bodyPr wrap="square">
            <a:spAutoFit/>
          </a:bodyPr>
          <a:lstStyle/>
          <a:p>
            <a:r>
              <a:rPr lang="en-GB" sz="2800" b="1" dirty="0">
                <a:solidFill>
                  <a:srgbClr val="FF0000"/>
                </a:solidFill>
              </a:rPr>
              <a:t>2</a:t>
            </a:r>
            <a:endParaRPr lang="en-US" sz="2800" b="1" dirty="0">
              <a:solidFill>
                <a:srgbClr val="FF0000"/>
              </a:solidFill>
            </a:endParaRPr>
          </a:p>
        </p:txBody>
      </p:sp>
      <p:sp>
        <p:nvSpPr>
          <p:cNvPr id="10" name="Rectangle 9">
            <a:extLst>
              <a:ext uri="{FF2B5EF4-FFF2-40B4-BE49-F238E27FC236}">
                <a16:creationId xmlns:a16="http://schemas.microsoft.com/office/drawing/2014/main" id="{D8F717CD-3932-4F6E-A210-A1E7DABA282C}"/>
              </a:ext>
            </a:extLst>
          </p:cNvPr>
          <p:cNvSpPr/>
          <p:nvPr/>
        </p:nvSpPr>
        <p:spPr>
          <a:xfrm>
            <a:off x="4937239" y="2206741"/>
            <a:ext cx="1655305" cy="584775"/>
          </a:xfrm>
          <a:prstGeom prst="rect">
            <a:avLst/>
          </a:prstGeom>
        </p:spPr>
        <p:txBody>
          <a:bodyPr wrap="square">
            <a:spAutoFit/>
          </a:bodyPr>
          <a:lstStyle/>
          <a:p>
            <a:r>
              <a:rPr lang="en-GB" sz="3200" b="1" dirty="0">
                <a:solidFill>
                  <a:srgbClr val="FF0000"/>
                </a:solidFill>
              </a:rPr>
              <a:t>11 – 2 =</a:t>
            </a:r>
            <a:endParaRPr lang="en-US" sz="3200" b="1" dirty="0">
              <a:solidFill>
                <a:srgbClr val="FF0000"/>
              </a:solidFill>
            </a:endParaRPr>
          </a:p>
        </p:txBody>
      </p:sp>
      <p:sp>
        <p:nvSpPr>
          <p:cNvPr id="11" name="Rectangle 10">
            <a:extLst>
              <a:ext uri="{FF2B5EF4-FFF2-40B4-BE49-F238E27FC236}">
                <a16:creationId xmlns:a16="http://schemas.microsoft.com/office/drawing/2014/main" id="{630EA60F-F71A-4DEA-9C72-0EA381D6FBD4}"/>
              </a:ext>
            </a:extLst>
          </p:cNvPr>
          <p:cNvSpPr/>
          <p:nvPr/>
        </p:nvSpPr>
        <p:spPr>
          <a:xfrm>
            <a:off x="6343753" y="2206740"/>
            <a:ext cx="705797" cy="584775"/>
          </a:xfrm>
          <a:prstGeom prst="rect">
            <a:avLst/>
          </a:prstGeom>
        </p:spPr>
        <p:txBody>
          <a:bodyPr wrap="square">
            <a:spAutoFit/>
          </a:bodyPr>
          <a:lstStyle/>
          <a:p>
            <a:r>
              <a:rPr lang="en-GB" sz="3200" b="1" dirty="0">
                <a:solidFill>
                  <a:srgbClr val="FF0000"/>
                </a:solidFill>
              </a:rPr>
              <a:t>9</a:t>
            </a:r>
            <a:endParaRPr lang="en-US" sz="3200" b="1" dirty="0">
              <a:solidFill>
                <a:srgbClr val="FF0000"/>
              </a:solidFill>
            </a:endParaRPr>
          </a:p>
        </p:txBody>
      </p:sp>
      <p:sp>
        <p:nvSpPr>
          <p:cNvPr id="12" name="Rectangle 11">
            <a:extLst>
              <a:ext uri="{FF2B5EF4-FFF2-40B4-BE49-F238E27FC236}">
                <a16:creationId xmlns:a16="http://schemas.microsoft.com/office/drawing/2014/main" id="{98FE09D4-A318-4F9E-A3B0-EA4781F067AD}"/>
              </a:ext>
            </a:extLst>
          </p:cNvPr>
          <p:cNvSpPr/>
          <p:nvPr/>
        </p:nvSpPr>
        <p:spPr>
          <a:xfrm>
            <a:off x="9375277" y="1589808"/>
            <a:ext cx="2509558" cy="584775"/>
          </a:xfrm>
          <a:prstGeom prst="rect">
            <a:avLst/>
          </a:prstGeom>
        </p:spPr>
        <p:txBody>
          <a:bodyPr wrap="square">
            <a:spAutoFit/>
          </a:bodyPr>
          <a:lstStyle/>
          <a:p>
            <a:r>
              <a:rPr lang="en-GB" sz="3200" b="1" dirty="0">
                <a:solidFill>
                  <a:srgbClr val="FF0000"/>
                </a:solidFill>
              </a:rPr>
              <a:t>9 degrees</a:t>
            </a:r>
            <a:endParaRPr lang="en-US" sz="3200" b="1" dirty="0">
              <a:solidFill>
                <a:srgbClr val="FF0000"/>
              </a:solidFill>
            </a:endParaRPr>
          </a:p>
        </p:txBody>
      </p:sp>
      <p:grpSp>
        <p:nvGrpSpPr>
          <p:cNvPr id="13" name="Group 12">
            <a:extLst>
              <a:ext uri="{FF2B5EF4-FFF2-40B4-BE49-F238E27FC236}">
                <a16:creationId xmlns:a16="http://schemas.microsoft.com/office/drawing/2014/main" id="{4FF8E408-DA4A-4667-8E97-A444A2089C06}"/>
              </a:ext>
            </a:extLst>
          </p:cNvPr>
          <p:cNvGrpSpPr/>
          <p:nvPr/>
        </p:nvGrpSpPr>
        <p:grpSpPr>
          <a:xfrm>
            <a:off x="2623813" y="6220057"/>
            <a:ext cx="9422204" cy="496687"/>
            <a:chOff x="1537542" y="2259419"/>
            <a:chExt cx="9422204" cy="496687"/>
          </a:xfrm>
        </p:grpSpPr>
        <p:grpSp>
          <p:nvGrpSpPr>
            <p:cNvPr id="14" name="Group 13">
              <a:extLst>
                <a:ext uri="{FF2B5EF4-FFF2-40B4-BE49-F238E27FC236}">
                  <a16:creationId xmlns:a16="http://schemas.microsoft.com/office/drawing/2014/main" id="{1D728E21-BF3B-4C04-89A4-CA57386CFEA3}"/>
                </a:ext>
              </a:extLst>
            </p:cNvPr>
            <p:cNvGrpSpPr/>
            <p:nvPr/>
          </p:nvGrpSpPr>
          <p:grpSpPr>
            <a:xfrm>
              <a:off x="6114401" y="2260336"/>
              <a:ext cx="4845345" cy="495770"/>
              <a:chOff x="3430045" y="911524"/>
              <a:chExt cx="4845345" cy="495770"/>
            </a:xfrm>
          </p:grpSpPr>
          <p:cxnSp>
            <p:nvCxnSpPr>
              <p:cNvPr id="37" name="Straight Connector 36">
                <a:extLst>
                  <a:ext uri="{FF2B5EF4-FFF2-40B4-BE49-F238E27FC236}">
                    <a16:creationId xmlns:a16="http://schemas.microsoft.com/office/drawing/2014/main" id="{CBA750A1-4518-422F-83C4-0AE752727EA7}"/>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6F599A9-AAB3-4AFF-B92B-59FDD2BA4052}"/>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B31A8FD-E5B5-4B2A-8D1E-9BB880413E7E}"/>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736B7B4-189F-484B-B6D8-86E817B388E9}"/>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3142F6E-167E-44D4-99CC-B6DDEBA1A9FC}"/>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AECAEBC-3316-41FA-A28B-5011E2AEF904}"/>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F16861F-1999-407D-9069-399BA809E716}"/>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DFC5939-D9F3-41BF-B734-F2DEC3EA994D}"/>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D68ECBD-DA92-4239-82EE-7BD23984B890}"/>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849B7C8-BC58-4442-B823-B305492938A5}"/>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74074ED-CC5A-4E8E-A24A-A22B4D9A3CA3}"/>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4D17ADC-B5D4-4438-80AC-42CFA39F3FB7}"/>
                  </a:ext>
                </a:extLst>
              </p:cNvPr>
              <p:cNvCxnSpPr>
                <a:cxnSpLocks/>
              </p:cNvCxnSpPr>
              <p:nvPr/>
            </p:nvCxnSpPr>
            <p:spPr>
              <a:xfrm>
                <a:off x="80519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2F5E7815-DB99-40BF-949C-EB06FDA37171}"/>
                  </a:ext>
                </a:extLst>
              </p:cNvPr>
              <p:cNvSpPr txBox="1"/>
              <p:nvPr/>
            </p:nvSpPr>
            <p:spPr>
              <a:xfrm>
                <a:off x="3430045"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0</a:t>
                </a:r>
              </a:p>
            </p:txBody>
          </p:sp>
          <p:sp>
            <p:nvSpPr>
              <p:cNvPr id="51" name="TextBox 50">
                <a:extLst>
                  <a:ext uri="{FF2B5EF4-FFF2-40B4-BE49-F238E27FC236}">
                    <a16:creationId xmlns:a16="http://schemas.microsoft.com/office/drawing/2014/main" id="{880D4374-9CF8-4071-B3EB-A3DB6286CE3E}"/>
                  </a:ext>
                </a:extLst>
              </p:cNvPr>
              <p:cNvSpPr txBox="1"/>
              <p:nvPr/>
            </p:nvSpPr>
            <p:spPr>
              <a:xfrm>
                <a:off x="3876370" y="1006999"/>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sp>
            <p:nvSpPr>
              <p:cNvPr id="52" name="TextBox 51">
                <a:extLst>
                  <a:ext uri="{FF2B5EF4-FFF2-40B4-BE49-F238E27FC236}">
                    <a16:creationId xmlns:a16="http://schemas.microsoft.com/office/drawing/2014/main" id="{B96AC6BA-8ADC-441B-95D8-563C94C36EBC}"/>
                  </a:ext>
                </a:extLst>
              </p:cNvPr>
              <p:cNvSpPr txBox="1"/>
              <p:nvPr/>
            </p:nvSpPr>
            <p:spPr>
              <a:xfrm>
                <a:off x="4322807"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53" name="TextBox 52">
                <a:extLst>
                  <a:ext uri="{FF2B5EF4-FFF2-40B4-BE49-F238E27FC236}">
                    <a16:creationId xmlns:a16="http://schemas.microsoft.com/office/drawing/2014/main" id="{BA485878-F8D8-4A92-9D01-B42B5C5DFB88}"/>
                  </a:ext>
                </a:extLst>
              </p:cNvPr>
              <p:cNvSpPr txBox="1"/>
              <p:nvPr/>
            </p:nvSpPr>
            <p:spPr>
              <a:xfrm>
                <a:off x="4769132" y="100637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54" name="TextBox 53">
                <a:extLst>
                  <a:ext uri="{FF2B5EF4-FFF2-40B4-BE49-F238E27FC236}">
                    <a16:creationId xmlns:a16="http://schemas.microsoft.com/office/drawing/2014/main" id="{1403D11E-8E96-45E1-95E1-A537F166B83C}"/>
                  </a:ext>
                </a:extLst>
              </p:cNvPr>
              <p:cNvSpPr txBox="1"/>
              <p:nvPr/>
            </p:nvSpPr>
            <p:spPr>
              <a:xfrm>
                <a:off x="5216677" y="100480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55" name="TextBox 54">
                <a:extLst>
                  <a:ext uri="{FF2B5EF4-FFF2-40B4-BE49-F238E27FC236}">
                    <a16:creationId xmlns:a16="http://schemas.microsoft.com/office/drawing/2014/main" id="{2160BF51-FF3E-4D3C-B00F-2452815796FA}"/>
                  </a:ext>
                </a:extLst>
              </p:cNvPr>
              <p:cNvSpPr txBox="1"/>
              <p:nvPr/>
            </p:nvSpPr>
            <p:spPr>
              <a:xfrm>
                <a:off x="5663002" y="1007184"/>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56" name="TextBox 55">
                <a:extLst>
                  <a:ext uri="{FF2B5EF4-FFF2-40B4-BE49-F238E27FC236}">
                    <a16:creationId xmlns:a16="http://schemas.microsoft.com/office/drawing/2014/main" id="{7D66A192-5F2B-4248-A145-4F71DF43224F}"/>
                  </a:ext>
                </a:extLst>
              </p:cNvPr>
              <p:cNvSpPr txBox="1"/>
              <p:nvPr/>
            </p:nvSpPr>
            <p:spPr>
              <a:xfrm>
                <a:off x="6109439" y="1004182"/>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57" name="TextBox 56">
                <a:extLst>
                  <a:ext uri="{FF2B5EF4-FFF2-40B4-BE49-F238E27FC236}">
                    <a16:creationId xmlns:a16="http://schemas.microsoft.com/office/drawing/2014/main" id="{49ECE480-1D3D-41CB-85FF-0CDF7BC2A425}"/>
                  </a:ext>
                </a:extLst>
              </p:cNvPr>
              <p:cNvSpPr txBox="1"/>
              <p:nvPr/>
            </p:nvSpPr>
            <p:spPr>
              <a:xfrm>
                <a:off x="6555764" y="100656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58" name="TextBox 57">
                <a:extLst>
                  <a:ext uri="{FF2B5EF4-FFF2-40B4-BE49-F238E27FC236}">
                    <a16:creationId xmlns:a16="http://schemas.microsoft.com/office/drawing/2014/main" id="{9D3AABEE-4851-40DF-A6C1-4BB803161C37}"/>
                  </a:ext>
                </a:extLst>
              </p:cNvPr>
              <p:cNvSpPr txBox="1"/>
              <p:nvPr/>
            </p:nvSpPr>
            <p:spPr>
              <a:xfrm>
                <a:off x="7002570"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59" name="TextBox 58">
                <a:extLst>
                  <a:ext uri="{FF2B5EF4-FFF2-40B4-BE49-F238E27FC236}">
                    <a16:creationId xmlns:a16="http://schemas.microsoft.com/office/drawing/2014/main" id="{189E8B00-2893-41CE-883B-C74ED8528024}"/>
                  </a:ext>
                </a:extLst>
              </p:cNvPr>
              <p:cNvSpPr txBox="1"/>
              <p:nvPr/>
            </p:nvSpPr>
            <p:spPr>
              <a:xfrm>
                <a:off x="7446626"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60" name="TextBox 59">
                <a:extLst>
                  <a:ext uri="{FF2B5EF4-FFF2-40B4-BE49-F238E27FC236}">
                    <a16:creationId xmlns:a16="http://schemas.microsoft.com/office/drawing/2014/main" id="{CAD08E9B-88ED-4DDD-A49B-E8C20C17DE37}"/>
                  </a:ext>
                </a:extLst>
              </p:cNvPr>
              <p:cNvSpPr txBox="1"/>
              <p:nvPr/>
            </p:nvSpPr>
            <p:spPr>
              <a:xfrm>
                <a:off x="7831038" y="1006378"/>
                <a:ext cx="444352"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grpSp>
        <p:grpSp>
          <p:nvGrpSpPr>
            <p:cNvPr id="15" name="Group 14">
              <a:extLst>
                <a:ext uri="{FF2B5EF4-FFF2-40B4-BE49-F238E27FC236}">
                  <a16:creationId xmlns:a16="http://schemas.microsoft.com/office/drawing/2014/main" id="{305B5743-338B-4B81-9162-6C026CD87849}"/>
                </a:ext>
              </a:extLst>
            </p:cNvPr>
            <p:cNvGrpSpPr/>
            <p:nvPr/>
          </p:nvGrpSpPr>
          <p:grpSpPr>
            <a:xfrm>
              <a:off x="1537542" y="2259419"/>
              <a:ext cx="4732843" cy="495770"/>
              <a:chOff x="3316757" y="911524"/>
              <a:chExt cx="4732843" cy="495770"/>
            </a:xfrm>
          </p:grpSpPr>
          <p:cxnSp>
            <p:nvCxnSpPr>
              <p:cNvPr id="16" name="Straight Connector 15">
                <a:extLst>
                  <a:ext uri="{FF2B5EF4-FFF2-40B4-BE49-F238E27FC236}">
                    <a16:creationId xmlns:a16="http://schemas.microsoft.com/office/drawing/2014/main" id="{312E7336-0852-42AE-B584-31183A4AB581}"/>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3BF974A-8962-46C2-87C2-B1C5BF65D9C3}"/>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AD94984-675C-4B03-B068-39128271438C}"/>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3220EEC-F962-4E32-9266-E1E0AA4F3232}"/>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5692C9A-E4FB-4841-8E85-EEAF90404CB7}"/>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0895056-C1DB-4018-9B5E-3C46CE36D2E9}"/>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63522FB-AD3A-443F-BBBB-7C22F0BBE850}"/>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C132167-9953-4A8D-9A7F-DE4275656739}"/>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9AC60D7-BE48-4A1F-9715-CF0090D5ABB3}"/>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8E7C418-DA75-4DF1-9810-10CA303965CF}"/>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2ABAFF0-0C7E-4D2C-8ED5-3ADAA6281E30}"/>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1341B45-8255-4FC7-8C41-ED9F864723C2}"/>
                  </a:ext>
                </a:extLst>
              </p:cNvPr>
              <p:cNvSpPr txBox="1"/>
              <p:nvPr/>
            </p:nvSpPr>
            <p:spPr>
              <a:xfrm>
                <a:off x="3316757" y="1004618"/>
                <a:ext cx="52290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sp>
            <p:nvSpPr>
              <p:cNvPr id="28" name="TextBox 27">
                <a:extLst>
                  <a:ext uri="{FF2B5EF4-FFF2-40B4-BE49-F238E27FC236}">
                    <a16:creationId xmlns:a16="http://schemas.microsoft.com/office/drawing/2014/main" id="{8C847625-7352-4883-A32A-AE7893B85D55}"/>
                  </a:ext>
                </a:extLst>
              </p:cNvPr>
              <p:cNvSpPr txBox="1"/>
              <p:nvPr/>
            </p:nvSpPr>
            <p:spPr>
              <a:xfrm>
                <a:off x="3835910" y="1006999"/>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29" name="TextBox 28">
                <a:extLst>
                  <a:ext uri="{FF2B5EF4-FFF2-40B4-BE49-F238E27FC236}">
                    <a16:creationId xmlns:a16="http://schemas.microsoft.com/office/drawing/2014/main" id="{3DFBF2D8-AA8A-47A9-A5CB-AFA0ABEB236D}"/>
                  </a:ext>
                </a:extLst>
              </p:cNvPr>
              <p:cNvSpPr txBox="1"/>
              <p:nvPr/>
            </p:nvSpPr>
            <p:spPr>
              <a:xfrm>
                <a:off x="4282347"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30" name="TextBox 29">
                <a:extLst>
                  <a:ext uri="{FF2B5EF4-FFF2-40B4-BE49-F238E27FC236}">
                    <a16:creationId xmlns:a16="http://schemas.microsoft.com/office/drawing/2014/main" id="{D791BC86-62DC-4A96-BDD8-5D5C481CFD48}"/>
                  </a:ext>
                </a:extLst>
              </p:cNvPr>
              <p:cNvSpPr txBox="1"/>
              <p:nvPr/>
            </p:nvSpPr>
            <p:spPr>
              <a:xfrm>
                <a:off x="4728672" y="100637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31" name="TextBox 30">
                <a:extLst>
                  <a:ext uri="{FF2B5EF4-FFF2-40B4-BE49-F238E27FC236}">
                    <a16:creationId xmlns:a16="http://schemas.microsoft.com/office/drawing/2014/main" id="{F188C22A-3014-45C3-BB68-9D7BCC053D3C}"/>
                  </a:ext>
                </a:extLst>
              </p:cNvPr>
              <p:cNvSpPr txBox="1"/>
              <p:nvPr/>
            </p:nvSpPr>
            <p:spPr>
              <a:xfrm>
                <a:off x="5176217" y="100480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32" name="TextBox 31">
                <a:extLst>
                  <a:ext uri="{FF2B5EF4-FFF2-40B4-BE49-F238E27FC236}">
                    <a16:creationId xmlns:a16="http://schemas.microsoft.com/office/drawing/2014/main" id="{873CA894-CA7C-4182-9673-0708530E5E1A}"/>
                  </a:ext>
                </a:extLst>
              </p:cNvPr>
              <p:cNvSpPr txBox="1"/>
              <p:nvPr/>
            </p:nvSpPr>
            <p:spPr>
              <a:xfrm>
                <a:off x="5622542" y="1007184"/>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33" name="TextBox 32">
                <a:extLst>
                  <a:ext uri="{FF2B5EF4-FFF2-40B4-BE49-F238E27FC236}">
                    <a16:creationId xmlns:a16="http://schemas.microsoft.com/office/drawing/2014/main" id="{2D823CF3-D16D-4740-9A42-C557997262C3}"/>
                  </a:ext>
                </a:extLst>
              </p:cNvPr>
              <p:cNvSpPr txBox="1"/>
              <p:nvPr/>
            </p:nvSpPr>
            <p:spPr>
              <a:xfrm>
                <a:off x="6068979" y="1004182"/>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34" name="TextBox 33">
                <a:extLst>
                  <a:ext uri="{FF2B5EF4-FFF2-40B4-BE49-F238E27FC236}">
                    <a16:creationId xmlns:a16="http://schemas.microsoft.com/office/drawing/2014/main" id="{1F84F394-AD7E-4F69-B42E-832E50BBC2C1}"/>
                  </a:ext>
                </a:extLst>
              </p:cNvPr>
              <p:cNvSpPr txBox="1"/>
              <p:nvPr/>
            </p:nvSpPr>
            <p:spPr>
              <a:xfrm>
                <a:off x="6515304" y="100656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35" name="TextBox 34">
                <a:extLst>
                  <a:ext uri="{FF2B5EF4-FFF2-40B4-BE49-F238E27FC236}">
                    <a16:creationId xmlns:a16="http://schemas.microsoft.com/office/drawing/2014/main" id="{478658C1-410C-4B72-98A9-7B63C8529859}"/>
                  </a:ext>
                </a:extLst>
              </p:cNvPr>
              <p:cNvSpPr txBox="1"/>
              <p:nvPr/>
            </p:nvSpPr>
            <p:spPr>
              <a:xfrm>
                <a:off x="6962110" y="100461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36" name="TextBox 35">
                <a:extLst>
                  <a:ext uri="{FF2B5EF4-FFF2-40B4-BE49-F238E27FC236}">
                    <a16:creationId xmlns:a16="http://schemas.microsoft.com/office/drawing/2014/main" id="{7B9408A4-8CB5-475E-A494-C3721BF8B0AB}"/>
                  </a:ext>
                </a:extLst>
              </p:cNvPr>
              <p:cNvSpPr txBox="1"/>
              <p:nvPr/>
            </p:nvSpPr>
            <p:spPr>
              <a:xfrm>
                <a:off x="7406166"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grpSp>
      </p:grpSp>
      <p:grpSp>
        <p:nvGrpSpPr>
          <p:cNvPr id="61" name="Group 91">
            <a:extLst>
              <a:ext uri="{FF2B5EF4-FFF2-40B4-BE49-F238E27FC236}">
                <a16:creationId xmlns:a16="http://schemas.microsoft.com/office/drawing/2014/main" id="{7E156A63-2D99-4570-BEFA-2E41930B517A}"/>
              </a:ext>
            </a:extLst>
          </p:cNvPr>
          <p:cNvGrpSpPr/>
          <p:nvPr/>
        </p:nvGrpSpPr>
        <p:grpSpPr>
          <a:xfrm>
            <a:off x="3811091" y="5718902"/>
            <a:ext cx="3129887" cy="479154"/>
            <a:chOff x="7395283" y="5821043"/>
            <a:chExt cx="205894" cy="512761"/>
          </a:xfrm>
        </p:grpSpPr>
        <p:sp>
          <p:nvSpPr>
            <p:cNvPr id="62" name="Freeform 11">
              <a:extLst>
                <a:ext uri="{FF2B5EF4-FFF2-40B4-BE49-F238E27FC236}">
                  <a16:creationId xmlns:a16="http://schemas.microsoft.com/office/drawing/2014/main" id="{BBB7668B-AA1E-452F-9729-53B987DFC0BD}"/>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63" name="Rectangle 62">
              <a:extLst>
                <a:ext uri="{FF2B5EF4-FFF2-40B4-BE49-F238E27FC236}">
                  <a16:creationId xmlns:a16="http://schemas.microsoft.com/office/drawing/2014/main" id="{DAD2FBFD-7C9E-4F2E-8B76-D0FF6433D192}"/>
                </a:ext>
              </a:extLst>
            </p:cNvPr>
            <p:cNvSpPr/>
            <p:nvPr/>
          </p:nvSpPr>
          <p:spPr>
            <a:xfrm>
              <a:off x="7484372" y="5821043"/>
              <a:ext cx="83562" cy="395236"/>
            </a:xfrm>
            <a:prstGeom prst="rect">
              <a:avLst/>
            </a:prstGeom>
          </p:spPr>
          <p:txBody>
            <a:bodyPr wrap="square">
              <a:spAutoFit/>
            </a:bodyPr>
            <a:lstStyle/>
            <a:p>
              <a:r>
                <a:rPr lang="en-GB" b="1" dirty="0">
                  <a:solidFill>
                    <a:srgbClr val="002060"/>
                  </a:solidFill>
                </a:rPr>
                <a:t>+7</a:t>
              </a:r>
            </a:p>
          </p:txBody>
        </p:sp>
      </p:grpSp>
      <p:sp>
        <p:nvSpPr>
          <p:cNvPr id="64" name="Rectangle 63">
            <a:extLst>
              <a:ext uri="{FF2B5EF4-FFF2-40B4-BE49-F238E27FC236}">
                <a16:creationId xmlns:a16="http://schemas.microsoft.com/office/drawing/2014/main" id="{F3AF9BF8-C350-46D3-9B09-EE6FBD6F051D}"/>
              </a:ext>
            </a:extLst>
          </p:cNvPr>
          <p:cNvSpPr/>
          <p:nvPr/>
        </p:nvSpPr>
        <p:spPr>
          <a:xfrm>
            <a:off x="6838655" y="4711652"/>
            <a:ext cx="2509558" cy="584775"/>
          </a:xfrm>
          <a:prstGeom prst="rect">
            <a:avLst/>
          </a:prstGeom>
        </p:spPr>
        <p:txBody>
          <a:bodyPr wrap="square">
            <a:spAutoFit/>
          </a:bodyPr>
          <a:lstStyle/>
          <a:p>
            <a:r>
              <a:rPr lang="en-GB" sz="3200" b="1" dirty="0">
                <a:solidFill>
                  <a:srgbClr val="FF0000"/>
                </a:solidFill>
              </a:rPr>
              <a:t>7 degrees</a:t>
            </a:r>
            <a:endParaRPr lang="en-US" sz="3200" b="1" dirty="0">
              <a:solidFill>
                <a:srgbClr val="FF0000"/>
              </a:solidFill>
            </a:endParaRPr>
          </a:p>
        </p:txBody>
      </p:sp>
    </p:spTree>
    <p:extLst>
      <p:ext uri="{BB962C8B-B14F-4D97-AF65-F5344CB8AC3E}">
        <p14:creationId xmlns:p14="http://schemas.microsoft.com/office/powerpoint/2010/main" val="1889220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7" presetClass="entr" presetSubtype="8" fill="hold" nodeType="click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ppt_x</p:attrName>
                                        </p:attrNameLst>
                                      </p:cBhvr>
                                      <p:tavLst>
                                        <p:tav tm="0">
                                          <p:val>
                                            <p:strVal val="#ppt_x-#ppt_w/2"/>
                                          </p:val>
                                        </p:tav>
                                        <p:tav tm="100000">
                                          <p:val>
                                            <p:strVal val="#ppt_x"/>
                                          </p:val>
                                        </p:tav>
                                      </p:tavLst>
                                    </p:anim>
                                    <p:anim calcmode="lin" valueType="num">
                                      <p:cBhvr>
                                        <p:cTn id="38" dur="500" fill="hold"/>
                                        <p:tgtEl>
                                          <p:spTgt spid="61"/>
                                        </p:tgtEl>
                                        <p:attrNameLst>
                                          <p:attrName>ppt_y</p:attrName>
                                        </p:attrNameLst>
                                      </p:cBhvr>
                                      <p:tavLst>
                                        <p:tav tm="0">
                                          <p:val>
                                            <p:strVal val="#ppt_y"/>
                                          </p:val>
                                        </p:tav>
                                        <p:tav tm="100000">
                                          <p:val>
                                            <p:strVal val="#ppt_y"/>
                                          </p:val>
                                        </p:tav>
                                      </p:tavLst>
                                    </p:anim>
                                    <p:anim calcmode="lin" valueType="num">
                                      <p:cBhvr>
                                        <p:cTn id="39" dur="500" fill="hold"/>
                                        <p:tgtEl>
                                          <p:spTgt spid="61"/>
                                        </p:tgtEl>
                                        <p:attrNameLst>
                                          <p:attrName>ppt_w</p:attrName>
                                        </p:attrNameLst>
                                      </p:cBhvr>
                                      <p:tavLst>
                                        <p:tav tm="0">
                                          <p:val>
                                            <p:fltVal val="0"/>
                                          </p:val>
                                        </p:tav>
                                        <p:tav tm="100000">
                                          <p:val>
                                            <p:strVal val="#ppt_w"/>
                                          </p:val>
                                        </p:tav>
                                      </p:tavLst>
                                    </p:anim>
                                    <p:anim calcmode="lin" valueType="num">
                                      <p:cBhvr>
                                        <p:cTn id="40" dur="500" fill="hold"/>
                                        <p:tgtEl>
                                          <p:spTgt spid="61"/>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64"/>
                                        </p:tgtEl>
                                        <p:attrNameLst>
                                          <p:attrName>style.visibility</p:attrName>
                                        </p:attrNameLst>
                                      </p:cBhvr>
                                      <p:to>
                                        <p:strVal val="visible"/>
                                      </p:to>
                                    </p:set>
                                    <p:animEffect transition="in" filter="fade">
                                      <p:cBhvr>
                                        <p:cTn id="4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64" grpId="0"/>
    </p:bld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26C063-534F-4AAD-AF5D-E76FF09B499C}"/>
              </a:ext>
            </a:extLst>
          </p:cNvPr>
          <p:cNvSpPr/>
          <p:nvPr/>
        </p:nvSpPr>
        <p:spPr>
          <a:xfrm>
            <a:off x="103032" y="51516"/>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following quadrilaterals all have a perimeter of 36 cm. Here is a table to show the length of each side.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 One quadrilateral is done for you.</a:t>
            </a:r>
          </a:p>
        </p:txBody>
      </p:sp>
      <p:pic>
        <p:nvPicPr>
          <p:cNvPr id="3" name="Picture 2">
            <a:extLst>
              <a:ext uri="{FF2B5EF4-FFF2-40B4-BE49-F238E27FC236}">
                <a16:creationId xmlns:a16="http://schemas.microsoft.com/office/drawing/2014/main" id="{6D805725-3670-4509-BC3C-E0C874C11C2E}"/>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93918" y="1621176"/>
            <a:ext cx="10260662" cy="4608538"/>
          </a:xfrm>
          <a:prstGeom prst="rect">
            <a:avLst/>
          </a:prstGeom>
          <a:noFill/>
          <a:ln>
            <a:noFill/>
          </a:ln>
        </p:spPr>
      </p:pic>
      <p:sp>
        <p:nvSpPr>
          <p:cNvPr id="7" name="Rectangle 6">
            <a:extLst>
              <a:ext uri="{FF2B5EF4-FFF2-40B4-BE49-F238E27FC236}">
                <a16:creationId xmlns:a16="http://schemas.microsoft.com/office/drawing/2014/main" id="{43358CE9-BB83-4115-9A92-662D4E8F3E23}"/>
              </a:ext>
            </a:extLst>
          </p:cNvPr>
          <p:cNvSpPr/>
          <p:nvPr/>
        </p:nvSpPr>
        <p:spPr>
          <a:xfrm>
            <a:off x="815370" y="2649166"/>
            <a:ext cx="720000" cy="72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6AFBDE3-9731-49AA-9452-024F002F25E4}"/>
              </a:ext>
            </a:extLst>
          </p:cNvPr>
          <p:cNvSpPr/>
          <p:nvPr/>
        </p:nvSpPr>
        <p:spPr>
          <a:xfrm>
            <a:off x="472308" y="3678620"/>
            <a:ext cx="1062455" cy="4936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030" name="Picture 6" descr="Image result for 2d shapes rhombus">
            <a:extLst>
              <a:ext uri="{FF2B5EF4-FFF2-40B4-BE49-F238E27FC236}">
                <a16:creationId xmlns:a16="http://schemas.microsoft.com/office/drawing/2014/main" id="{9359D221-8708-4A78-B12D-5B8B4EB37F6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1219" y="4481723"/>
            <a:ext cx="1052404" cy="614587"/>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0C2C1C06-9EAD-43E6-B787-7DA2547B01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1219" y="5217927"/>
            <a:ext cx="1052404" cy="1290105"/>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7D538E4C-5385-4120-ACB6-E340AAE9F9B6}"/>
              </a:ext>
            </a:extLst>
          </p:cNvPr>
          <p:cNvSpPr/>
          <p:nvPr/>
        </p:nvSpPr>
        <p:spPr>
          <a:xfrm>
            <a:off x="6759705" y="3571501"/>
            <a:ext cx="1191352" cy="707886"/>
          </a:xfrm>
          <a:prstGeom prst="rect">
            <a:avLst/>
          </a:prstGeom>
        </p:spPr>
        <p:txBody>
          <a:bodyPr wrap="none">
            <a:spAutoFit/>
          </a:bodyPr>
          <a:lstStyle/>
          <a:p>
            <a:r>
              <a:rPr lang="en-GB" sz="4000" b="1" dirty="0">
                <a:solidFill>
                  <a:srgbClr val="FF0000"/>
                </a:solidFill>
                <a:latin typeface="Calibri" panose="020F0502020204030204" pitchFamily="34" charset="0"/>
              </a:rPr>
              <a:t>3 cm</a:t>
            </a:r>
          </a:p>
        </p:txBody>
      </p:sp>
      <p:sp>
        <p:nvSpPr>
          <p:cNvPr id="12" name="Rectangle 11">
            <a:extLst>
              <a:ext uri="{FF2B5EF4-FFF2-40B4-BE49-F238E27FC236}">
                <a16:creationId xmlns:a16="http://schemas.microsoft.com/office/drawing/2014/main" id="{3526A214-5766-4CDB-B2FF-0CF2E8DE4070}"/>
              </a:ext>
            </a:extLst>
          </p:cNvPr>
          <p:cNvSpPr/>
          <p:nvPr/>
        </p:nvSpPr>
        <p:spPr>
          <a:xfrm>
            <a:off x="8398412" y="3571501"/>
            <a:ext cx="1554406" cy="707886"/>
          </a:xfrm>
          <a:prstGeom prst="rect">
            <a:avLst/>
          </a:prstGeom>
        </p:spPr>
        <p:txBody>
          <a:bodyPr wrap="square">
            <a:spAutoFit/>
          </a:bodyPr>
          <a:lstStyle/>
          <a:p>
            <a:r>
              <a:rPr lang="en-GB" sz="4000" b="1" dirty="0">
                <a:solidFill>
                  <a:srgbClr val="FF0000"/>
                </a:solidFill>
                <a:latin typeface="Calibri" panose="020F0502020204030204" pitchFamily="34" charset="0"/>
              </a:rPr>
              <a:t>15 cm</a:t>
            </a:r>
          </a:p>
        </p:txBody>
      </p:sp>
      <p:sp>
        <p:nvSpPr>
          <p:cNvPr id="13" name="Rectangle 12">
            <a:extLst>
              <a:ext uri="{FF2B5EF4-FFF2-40B4-BE49-F238E27FC236}">
                <a16:creationId xmlns:a16="http://schemas.microsoft.com/office/drawing/2014/main" id="{F8D3187A-E83F-4E9B-8E8D-4858519745FD}"/>
              </a:ext>
            </a:extLst>
          </p:cNvPr>
          <p:cNvSpPr/>
          <p:nvPr/>
        </p:nvSpPr>
        <p:spPr>
          <a:xfrm>
            <a:off x="10111366" y="3571501"/>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15 cm</a:t>
            </a:r>
          </a:p>
        </p:txBody>
      </p:sp>
      <p:sp>
        <p:nvSpPr>
          <p:cNvPr id="14" name="Rectangle 13">
            <a:extLst>
              <a:ext uri="{FF2B5EF4-FFF2-40B4-BE49-F238E27FC236}">
                <a16:creationId xmlns:a16="http://schemas.microsoft.com/office/drawing/2014/main" id="{98F99BD4-5737-431F-B16E-AF622A6FF987}"/>
              </a:ext>
            </a:extLst>
          </p:cNvPr>
          <p:cNvSpPr/>
          <p:nvPr/>
        </p:nvSpPr>
        <p:spPr>
          <a:xfrm>
            <a:off x="6759705" y="4481723"/>
            <a:ext cx="1191352" cy="707886"/>
          </a:xfrm>
          <a:prstGeom prst="rect">
            <a:avLst/>
          </a:prstGeom>
        </p:spPr>
        <p:txBody>
          <a:bodyPr wrap="none">
            <a:spAutoFit/>
          </a:bodyPr>
          <a:lstStyle/>
          <a:p>
            <a:r>
              <a:rPr lang="en-GB" sz="4000" b="1" dirty="0">
                <a:solidFill>
                  <a:srgbClr val="FF0000"/>
                </a:solidFill>
                <a:latin typeface="Calibri" panose="020F0502020204030204" pitchFamily="34" charset="0"/>
              </a:rPr>
              <a:t>9 cm</a:t>
            </a:r>
          </a:p>
        </p:txBody>
      </p:sp>
      <p:sp>
        <p:nvSpPr>
          <p:cNvPr id="15" name="Rectangle 14">
            <a:extLst>
              <a:ext uri="{FF2B5EF4-FFF2-40B4-BE49-F238E27FC236}">
                <a16:creationId xmlns:a16="http://schemas.microsoft.com/office/drawing/2014/main" id="{B5645875-4A8D-4986-AE53-1FA2BB6657E2}"/>
              </a:ext>
            </a:extLst>
          </p:cNvPr>
          <p:cNvSpPr/>
          <p:nvPr/>
        </p:nvSpPr>
        <p:spPr>
          <a:xfrm>
            <a:off x="8529402" y="4481723"/>
            <a:ext cx="1438405" cy="707886"/>
          </a:xfrm>
          <a:prstGeom prst="rect">
            <a:avLst/>
          </a:prstGeom>
        </p:spPr>
        <p:txBody>
          <a:bodyPr wrap="square">
            <a:spAutoFit/>
          </a:bodyPr>
          <a:lstStyle/>
          <a:p>
            <a:r>
              <a:rPr lang="en-GB" sz="4000" b="1" dirty="0">
                <a:solidFill>
                  <a:srgbClr val="FF0000"/>
                </a:solidFill>
                <a:latin typeface="Calibri" panose="020F0502020204030204" pitchFamily="34" charset="0"/>
              </a:rPr>
              <a:t>9 cm</a:t>
            </a:r>
          </a:p>
        </p:txBody>
      </p:sp>
      <p:sp>
        <p:nvSpPr>
          <p:cNvPr id="16" name="Rectangle 15">
            <a:extLst>
              <a:ext uri="{FF2B5EF4-FFF2-40B4-BE49-F238E27FC236}">
                <a16:creationId xmlns:a16="http://schemas.microsoft.com/office/drawing/2014/main" id="{756A58DC-D397-4D07-9549-85E8B84CC1A3}"/>
              </a:ext>
            </a:extLst>
          </p:cNvPr>
          <p:cNvSpPr/>
          <p:nvPr/>
        </p:nvSpPr>
        <p:spPr>
          <a:xfrm>
            <a:off x="10253272" y="4481723"/>
            <a:ext cx="1290432" cy="707886"/>
          </a:xfrm>
          <a:prstGeom prst="rect">
            <a:avLst/>
          </a:prstGeom>
        </p:spPr>
        <p:txBody>
          <a:bodyPr wrap="square">
            <a:spAutoFit/>
          </a:bodyPr>
          <a:lstStyle/>
          <a:p>
            <a:r>
              <a:rPr lang="en-GB" sz="4000" b="1" dirty="0">
                <a:solidFill>
                  <a:srgbClr val="FF0000"/>
                </a:solidFill>
                <a:latin typeface="Calibri" panose="020F0502020204030204" pitchFamily="34" charset="0"/>
              </a:rPr>
              <a:t>9 cm</a:t>
            </a:r>
          </a:p>
        </p:txBody>
      </p:sp>
      <p:sp>
        <p:nvSpPr>
          <p:cNvPr id="17" name="Rectangle 16">
            <a:extLst>
              <a:ext uri="{FF2B5EF4-FFF2-40B4-BE49-F238E27FC236}">
                <a16:creationId xmlns:a16="http://schemas.microsoft.com/office/drawing/2014/main" id="{614B47AF-560F-4B77-93D4-2B1E2B4675D3}"/>
              </a:ext>
            </a:extLst>
          </p:cNvPr>
          <p:cNvSpPr/>
          <p:nvPr/>
        </p:nvSpPr>
        <p:spPr>
          <a:xfrm>
            <a:off x="6624795" y="5355718"/>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10 cm</a:t>
            </a:r>
          </a:p>
        </p:txBody>
      </p:sp>
      <p:sp>
        <p:nvSpPr>
          <p:cNvPr id="18" name="Rectangle 17">
            <a:extLst>
              <a:ext uri="{FF2B5EF4-FFF2-40B4-BE49-F238E27FC236}">
                <a16:creationId xmlns:a16="http://schemas.microsoft.com/office/drawing/2014/main" id="{3D2E68B8-5DF5-4694-8E85-C48164F3ED69}"/>
              </a:ext>
            </a:extLst>
          </p:cNvPr>
          <p:cNvSpPr/>
          <p:nvPr/>
        </p:nvSpPr>
        <p:spPr>
          <a:xfrm>
            <a:off x="8529402" y="5355718"/>
            <a:ext cx="1438405" cy="707886"/>
          </a:xfrm>
          <a:prstGeom prst="rect">
            <a:avLst/>
          </a:prstGeom>
        </p:spPr>
        <p:txBody>
          <a:bodyPr wrap="square">
            <a:spAutoFit/>
          </a:bodyPr>
          <a:lstStyle/>
          <a:p>
            <a:r>
              <a:rPr lang="en-GB" sz="4000" b="1" dirty="0">
                <a:solidFill>
                  <a:srgbClr val="FF0000"/>
                </a:solidFill>
                <a:latin typeface="Calibri" panose="020F0502020204030204" pitchFamily="34" charset="0"/>
              </a:rPr>
              <a:t>8 cm</a:t>
            </a:r>
          </a:p>
        </p:txBody>
      </p:sp>
      <p:sp>
        <p:nvSpPr>
          <p:cNvPr id="19" name="Rectangle 18">
            <a:extLst>
              <a:ext uri="{FF2B5EF4-FFF2-40B4-BE49-F238E27FC236}">
                <a16:creationId xmlns:a16="http://schemas.microsoft.com/office/drawing/2014/main" id="{805DA53E-4162-4356-A104-9AC7A3489159}"/>
              </a:ext>
            </a:extLst>
          </p:cNvPr>
          <p:cNvSpPr/>
          <p:nvPr/>
        </p:nvSpPr>
        <p:spPr>
          <a:xfrm>
            <a:off x="10253272" y="5355718"/>
            <a:ext cx="1290432" cy="707886"/>
          </a:xfrm>
          <a:prstGeom prst="rect">
            <a:avLst/>
          </a:prstGeom>
        </p:spPr>
        <p:txBody>
          <a:bodyPr wrap="square">
            <a:spAutoFit/>
          </a:bodyPr>
          <a:lstStyle/>
          <a:p>
            <a:r>
              <a:rPr lang="en-GB" sz="4000" b="1" dirty="0">
                <a:solidFill>
                  <a:srgbClr val="FF0000"/>
                </a:solidFill>
                <a:latin typeface="Calibri" panose="020F0502020204030204" pitchFamily="34" charset="0"/>
              </a:rPr>
              <a:t>8 cm</a:t>
            </a:r>
          </a:p>
        </p:txBody>
      </p:sp>
      <p:sp>
        <p:nvSpPr>
          <p:cNvPr id="20" name="Rectangle 19">
            <a:extLst>
              <a:ext uri="{FF2B5EF4-FFF2-40B4-BE49-F238E27FC236}">
                <a16:creationId xmlns:a16="http://schemas.microsoft.com/office/drawing/2014/main" id="{CF5C1EE5-1147-471D-9487-A335F1B4FEF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97144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030"/>
                                        </p:tgtEl>
                                        <p:attrNameLst>
                                          <p:attrName>style.visibility</p:attrName>
                                        </p:attrNameLst>
                                      </p:cBhvr>
                                      <p:to>
                                        <p:strVal val="visible"/>
                                      </p:to>
                                    </p:set>
                                    <p:animEffect transition="in" filter="fade">
                                      <p:cBhvr>
                                        <p:cTn id="32" dur="500"/>
                                        <p:tgtEl>
                                          <p:spTgt spid="103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032"/>
                                        </p:tgtEl>
                                        <p:attrNameLst>
                                          <p:attrName>style.visibility</p:attrName>
                                        </p:attrNameLst>
                                      </p:cBhvr>
                                      <p:to>
                                        <p:strVal val="visible"/>
                                      </p:to>
                                    </p:set>
                                    <p:animEffect transition="in" filter="fade">
                                      <p:cBhvr>
                                        <p:cTn id="52" dur="500"/>
                                        <p:tgtEl>
                                          <p:spTgt spid="103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1" grpId="0"/>
      <p:bldP spid="12" grpId="0"/>
      <p:bldP spid="13" grpId="0"/>
      <p:bldP spid="14" grpId="0"/>
      <p:bldP spid="15" grpId="0"/>
      <p:bldP spid="16" grpId="0"/>
      <p:bldP spid="17" grpId="0"/>
      <p:bldP spid="18" grpId="0"/>
      <p:bldP spid="19" grpId="0"/>
    </p:bld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2062103"/>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P stands for a multiple of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Q stands for a different multiple of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Tick each statement according to whether it is always true, sometimes true or never true.</a:t>
            </a:r>
          </a:p>
        </p:txBody>
      </p:sp>
      <p:pic>
        <p:nvPicPr>
          <p:cNvPr id="2" name="Picture 1">
            <a:extLst>
              <a:ext uri="{FF2B5EF4-FFF2-40B4-BE49-F238E27FC236}">
                <a16:creationId xmlns:a16="http://schemas.microsoft.com/office/drawing/2014/main" id="{0DF9F346-E3B1-479F-9950-8B48D52473AC}"/>
              </a:ext>
            </a:extLst>
          </p:cNvPr>
          <p:cNvPicPr>
            <a:picLocks noChangeAspect="1"/>
          </p:cNvPicPr>
          <p:nvPr/>
        </p:nvPicPr>
        <p:blipFill>
          <a:blip r:embed="rId3"/>
          <a:stretch>
            <a:fillRect/>
          </a:stretch>
        </p:blipFill>
        <p:spPr>
          <a:xfrm>
            <a:off x="261936" y="2113619"/>
            <a:ext cx="7491728" cy="4205294"/>
          </a:xfrm>
          <a:prstGeom prst="rect">
            <a:avLst/>
          </a:prstGeom>
        </p:spPr>
      </p:pic>
      <p:sp>
        <p:nvSpPr>
          <p:cNvPr id="5" name="TextBox 4">
            <a:extLst>
              <a:ext uri="{FF2B5EF4-FFF2-40B4-BE49-F238E27FC236}">
                <a16:creationId xmlns:a16="http://schemas.microsoft.com/office/drawing/2014/main" id="{4A054476-6593-45A9-BE8E-8D896D5790BA}"/>
              </a:ext>
            </a:extLst>
          </p:cNvPr>
          <p:cNvSpPr txBox="1"/>
          <p:nvPr/>
        </p:nvSpPr>
        <p:spPr>
          <a:xfrm>
            <a:off x="7916650" y="2865790"/>
            <a:ext cx="28163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+ 3 = 12</a:t>
            </a:r>
          </a:p>
        </p:txBody>
      </p:sp>
      <p:sp>
        <p:nvSpPr>
          <p:cNvPr id="7" name="TextBox 6">
            <a:extLst>
              <a:ext uri="{FF2B5EF4-FFF2-40B4-BE49-F238E27FC236}">
                <a16:creationId xmlns:a16="http://schemas.microsoft.com/office/drawing/2014/main" id="{2BD05E5E-7DAA-4E26-ABD5-B7726CDE4F3A}"/>
              </a:ext>
            </a:extLst>
          </p:cNvPr>
          <p:cNvSpPr txBox="1"/>
          <p:nvPr/>
        </p:nvSpPr>
        <p:spPr>
          <a:xfrm>
            <a:off x="7916649" y="3369733"/>
            <a:ext cx="29545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+ 6 = 15</a:t>
            </a:r>
          </a:p>
        </p:txBody>
      </p:sp>
      <p:sp>
        <p:nvSpPr>
          <p:cNvPr id="8" name="Rectangle 7">
            <a:extLst>
              <a:ext uri="{FF2B5EF4-FFF2-40B4-BE49-F238E27FC236}">
                <a16:creationId xmlns:a16="http://schemas.microsoft.com/office/drawing/2014/main" id="{CF06A7D0-8E10-4BB8-BACD-90C475848D86}"/>
              </a:ext>
            </a:extLst>
          </p:cNvPr>
          <p:cNvSpPr/>
          <p:nvPr/>
        </p:nvSpPr>
        <p:spPr>
          <a:xfrm>
            <a:off x="4730309" y="314278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0428E404-25AA-49EF-91AE-74FFFE72025D}"/>
              </a:ext>
            </a:extLst>
          </p:cNvPr>
          <p:cNvSpPr/>
          <p:nvPr/>
        </p:nvSpPr>
        <p:spPr>
          <a:xfrm>
            <a:off x="2952308" y="426706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TextBox 9">
            <a:extLst>
              <a:ext uri="{FF2B5EF4-FFF2-40B4-BE49-F238E27FC236}">
                <a16:creationId xmlns:a16="http://schemas.microsoft.com/office/drawing/2014/main" id="{0F303970-8EA8-4789-97E3-045892530474}"/>
              </a:ext>
            </a:extLst>
          </p:cNvPr>
          <p:cNvSpPr txBox="1"/>
          <p:nvPr/>
        </p:nvSpPr>
        <p:spPr>
          <a:xfrm>
            <a:off x="7916650" y="5256789"/>
            <a:ext cx="28163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x 6 = 18</a:t>
            </a:r>
          </a:p>
        </p:txBody>
      </p:sp>
      <p:sp>
        <p:nvSpPr>
          <p:cNvPr id="11" name="TextBox 10">
            <a:extLst>
              <a:ext uri="{FF2B5EF4-FFF2-40B4-BE49-F238E27FC236}">
                <a16:creationId xmlns:a16="http://schemas.microsoft.com/office/drawing/2014/main" id="{66CE4F6F-66B1-4DC0-B29B-DDD058388221}"/>
              </a:ext>
            </a:extLst>
          </p:cNvPr>
          <p:cNvSpPr txBox="1"/>
          <p:nvPr/>
        </p:nvSpPr>
        <p:spPr>
          <a:xfrm>
            <a:off x="7916649" y="5767722"/>
            <a:ext cx="34117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12 = 72</a:t>
            </a:r>
          </a:p>
        </p:txBody>
      </p:sp>
      <p:sp>
        <p:nvSpPr>
          <p:cNvPr id="12" name="Rectangle 11">
            <a:extLst>
              <a:ext uri="{FF2B5EF4-FFF2-40B4-BE49-F238E27FC236}">
                <a16:creationId xmlns:a16="http://schemas.microsoft.com/office/drawing/2014/main" id="{8CDD482E-EDDC-4743-A55B-A3BB49168EA3}"/>
              </a:ext>
            </a:extLst>
          </p:cNvPr>
          <p:cNvSpPr/>
          <p:nvPr/>
        </p:nvSpPr>
        <p:spPr>
          <a:xfrm>
            <a:off x="3021433" y="53753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0F4D72F5-9203-4EE3-B0D5-4FD684435D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14410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0" grpId="0"/>
      <p:bldP spid="11" grpId="0"/>
      <p:bldP spid="12" grpId="0"/>
    </p:bld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grid of 20 squares.</a:t>
            </a:r>
          </a:p>
          <a:p>
            <a:r>
              <a:rPr lang="en-US" sz="3200" b="1" dirty="0"/>
              <a:t>What percentage of the grid is shaded? </a:t>
            </a:r>
            <a:endParaRPr lang="en-GB" sz="4000" dirty="0"/>
          </a:p>
        </p:txBody>
      </p:sp>
      <p:pic>
        <p:nvPicPr>
          <p:cNvPr id="3" name="Picture 2">
            <a:extLst>
              <a:ext uri="{FF2B5EF4-FFF2-40B4-BE49-F238E27FC236}">
                <a16:creationId xmlns:a16="http://schemas.microsoft.com/office/drawing/2014/main" id="{E961C8F4-F456-4A7A-8622-6C866A4FBAA9}"/>
              </a:ext>
            </a:extLst>
          </p:cNvPr>
          <p:cNvPicPr>
            <a:picLocks noChangeAspect="1"/>
          </p:cNvPicPr>
          <p:nvPr/>
        </p:nvPicPr>
        <p:blipFill>
          <a:blip r:embed="rId3"/>
          <a:stretch>
            <a:fillRect/>
          </a:stretch>
        </p:blipFill>
        <p:spPr>
          <a:xfrm>
            <a:off x="431655" y="1419455"/>
            <a:ext cx="4107077" cy="5096308"/>
          </a:xfrm>
          <a:prstGeom prst="rect">
            <a:avLst/>
          </a:prstGeom>
        </p:spPr>
      </p:pic>
      <p:sp>
        <p:nvSpPr>
          <p:cNvPr id="5" name="Rectangle 4">
            <a:extLst>
              <a:ext uri="{FF2B5EF4-FFF2-40B4-BE49-F238E27FC236}">
                <a16:creationId xmlns:a16="http://schemas.microsoft.com/office/drawing/2014/main" id="{6E94F226-BC3F-48DB-A8E9-9833C930CB0F}"/>
              </a:ext>
            </a:extLst>
          </p:cNvPr>
          <p:cNvSpPr/>
          <p:nvPr/>
        </p:nvSpPr>
        <p:spPr>
          <a:xfrm>
            <a:off x="5121406" y="174027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squares shaded</a:t>
            </a:r>
          </a:p>
        </p:txBody>
      </p:sp>
      <p:cxnSp>
        <p:nvCxnSpPr>
          <p:cNvPr id="6" name="Straight Connector 5">
            <a:extLst>
              <a:ext uri="{FF2B5EF4-FFF2-40B4-BE49-F238E27FC236}">
                <a16:creationId xmlns:a16="http://schemas.microsoft.com/office/drawing/2014/main" id="{183E7E38-69A1-402B-AE77-80BA59269DCC}"/>
              </a:ext>
            </a:extLst>
          </p:cNvPr>
          <p:cNvCxnSpPr>
            <a:cxnSpLocks/>
          </p:cNvCxnSpPr>
          <p:nvPr/>
        </p:nvCxnSpPr>
        <p:spPr>
          <a:xfrm>
            <a:off x="9122183" y="223916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EA6AE89-F38B-4E52-BBC9-E350BFE41B6A}"/>
              </a:ext>
            </a:extLst>
          </p:cNvPr>
          <p:cNvSpPr txBox="1"/>
          <p:nvPr/>
        </p:nvSpPr>
        <p:spPr>
          <a:xfrm>
            <a:off x="9342585" y="1710211"/>
            <a:ext cx="7659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694A69B7-C9C0-495E-93CC-FDE5BB8300B4}"/>
              </a:ext>
            </a:extLst>
          </p:cNvPr>
          <p:cNvSpPr txBox="1"/>
          <p:nvPr/>
        </p:nvSpPr>
        <p:spPr>
          <a:xfrm>
            <a:off x="9086956" y="218654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9" name="Rectangle 8">
            <a:extLst>
              <a:ext uri="{FF2B5EF4-FFF2-40B4-BE49-F238E27FC236}">
                <a16:creationId xmlns:a16="http://schemas.microsoft.com/office/drawing/2014/main" id="{E1889921-5810-425C-B5BC-25AC21CADC43}"/>
              </a:ext>
            </a:extLst>
          </p:cNvPr>
          <p:cNvSpPr/>
          <p:nvPr/>
        </p:nvSpPr>
        <p:spPr>
          <a:xfrm>
            <a:off x="5121406" y="2232716"/>
            <a:ext cx="41070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squares altogether</a:t>
            </a:r>
          </a:p>
        </p:txBody>
      </p:sp>
      <p:grpSp>
        <p:nvGrpSpPr>
          <p:cNvPr id="10" name="Group 9">
            <a:extLst>
              <a:ext uri="{FF2B5EF4-FFF2-40B4-BE49-F238E27FC236}">
                <a16:creationId xmlns:a16="http://schemas.microsoft.com/office/drawing/2014/main" id="{DC1B08EF-DC6B-4FC0-A50C-A15A7315B63D}"/>
              </a:ext>
            </a:extLst>
          </p:cNvPr>
          <p:cNvGrpSpPr/>
          <p:nvPr/>
        </p:nvGrpSpPr>
        <p:grpSpPr>
          <a:xfrm>
            <a:off x="5134027" y="3560834"/>
            <a:ext cx="2855341" cy="1078616"/>
            <a:chOff x="893472" y="2650705"/>
            <a:chExt cx="2855341" cy="1078616"/>
          </a:xfrm>
        </p:grpSpPr>
        <p:cxnSp>
          <p:nvCxnSpPr>
            <p:cNvPr id="11" name="Straight Connector 10">
              <a:extLst>
                <a:ext uri="{FF2B5EF4-FFF2-40B4-BE49-F238E27FC236}">
                  <a16:creationId xmlns:a16="http://schemas.microsoft.com/office/drawing/2014/main" id="{4B1C3790-B0E6-4AB9-AD79-09A9FAC4CB95}"/>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AF339BA-C05A-4A5A-92D2-3C18819A582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8C89FE42-09F4-47B9-AA40-2B22615F8592}"/>
                </a:ext>
              </a:extLst>
            </p:cNvPr>
            <p:cNvSpPr txBox="1"/>
            <p:nvPr/>
          </p:nvSpPr>
          <p:spPr>
            <a:xfrm>
              <a:off x="1153957"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144A9EA9-A0C9-4AF6-8EC8-F851F416E967}"/>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5" name="TextBox 14">
              <a:extLst>
                <a:ext uri="{FF2B5EF4-FFF2-40B4-BE49-F238E27FC236}">
                  <a16:creationId xmlns:a16="http://schemas.microsoft.com/office/drawing/2014/main" id="{81F82CB9-D54F-4E9A-A5DA-44C84452293A}"/>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6" name="TextBox 15">
              <a:extLst>
                <a:ext uri="{FF2B5EF4-FFF2-40B4-BE49-F238E27FC236}">
                  <a16:creationId xmlns:a16="http://schemas.microsoft.com/office/drawing/2014/main" id="{769C090B-9A70-4D7E-97B6-BEF2D8115417}"/>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7" name="Arc 16">
            <a:extLst>
              <a:ext uri="{FF2B5EF4-FFF2-40B4-BE49-F238E27FC236}">
                <a16:creationId xmlns:a16="http://schemas.microsoft.com/office/drawing/2014/main" id="{607123C7-AA1C-4DC3-9EB5-9D29ECDFBD37}"/>
              </a:ext>
            </a:extLst>
          </p:cNvPr>
          <p:cNvSpPr/>
          <p:nvPr/>
        </p:nvSpPr>
        <p:spPr>
          <a:xfrm rot="16200000">
            <a:off x="5967903" y="2811447"/>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9C954DEC-EF83-40F0-94B4-A00201C36C40}"/>
              </a:ext>
            </a:extLst>
          </p:cNvPr>
          <p:cNvSpPr/>
          <p:nvPr/>
        </p:nvSpPr>
        <p:spPr>
          <a:xfrm rot="5400000">
            <a:off x="5961950" y="3744519"/>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380EB56B-B7A4-4E4E-8148-1F68F3B858AB}"/>
              </a:ext>
            </a:extLst>
          </p:cNvPr>
          <p:cNvSpPr txBox="1"/>
          <p:nvPr/>
        </p:nvSpPr>
        <p:spPr>
          <a:xfrm>
            <a:off x="6076728" y="4507701"/>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E2A3FBB3-03A1-49CC-A159-C3CFA5BB0A3E}"/>
              </a:ext>
            </a:extLst>
          </p:cNvPr>
          <p:cNvSpPr txBox="1"/>
          <p:nvPr/>
        </p:nvSpPr>
        <p:spPr>
          <a:xfrm>
            <a:off x="6076728" y="3213388"/>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57C8C197-0837-4DD2-8B3D-4E42F95FECA8}"/>
              </a:ext>
            </a:extLst>
          </p:cNvPr>
          <p:cNvSpPr txBox="1"/>
          <p:nvPr/>
        </p:nvSpPr>
        <p:spPr>
          <a:xfrm>
            <a:off x="6686021" y="3557389"/>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22" name="TextBox 21">
            <a:extLst>
              <a:ext uri="{FF2B5EF4-FFF2-40B4-BE49-F238E27FC236}">
                <a16:creationId xmlns:a16="http://schemas.microsoft.com/office/drawing/2014/main" id="{2048B2A1-79E3-4463-A1D6-140CA12A1720}"/>
              </a:ext>
            </a:extLst>
          </p:cNvPr>
          <p:cNvSpPr txBox="1"/>
          <p:nvPr/>
        </p:nvSpPr>
        <p:spPr>
          <a:xfrm>
            <a:off x="6857978" y="514569"/>
            <a:ext cx="1429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a:t>
            </a:r>
          </a:p>
        </p:txBody>
      </p:sp>
    </p:spTree>
    <p:extLst>
      <p:ext uri="{BB962C8B-B14F-4D97-AF65-F5344CB8AC3E}">
        <p14:creationId xmlns:p14="http://schemas.microsoft.com/office/powerpoint/2010/main" val="2947892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7" grpId="0" animBg="1"/>
      <p:bldP spid="18" grpId="0" animBg="1"/>
      <p:bldP spid="19" grpId="0"/>
      <p:bldP spid="20" grpId="0"/>
      <p:bldP spid="21" grpId="0"/>
      <p:bldP spid="22" grpId="0"/>
    </p:bld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Sophie poured some water out of a </a:t>
            </a:r>
            <a:r>
              <a:rPr lang="en-US" sz="3200" b="1" dirty="0" err="1"/>
              <a:t>litre</a:t>
            </a:r>
            <a:r>
              <a:rPr lang="en-US" sz="3200" b="1" dirty="0"/>
              <a:t> jug. </a:t>
            </a:r>
          </a:p>
          <a:p>
            <a:r>
              <a:rPr lang="en-US" sz="3200" b="1" dirty="0"/>
              <a:t>Look how much is left in the jug. </a:t>
            </a:r>
          </a:p>
          <a:p>
            <a:r>
              <a:rPr lang="en-US" sz="3200" b="1" dirty="0"/>
              <a:t>Estimate how many </a:t>
            </a:r>
            <a:r>
              <a:rPr lang="en-US" sz="3200" b="1" dirty="0" err="1"/>
              <a:t>millilitres</a:t>
            </a:r>
            <a:r>
              <a:rPr lang="en-US" sz="3200" b="1" dirty="0"/>
              <a:t> of water are left. </a:t>
            </a:r>
            <a:endParaRPr lang="en-US" sz="2800" dirty="0"/>
          </a:p>
        </p:txBody>
      </p:sp>
      <p:pic>
        <p:nvPicPr>
          <p:cNvPr id="3" name="Picture 2">
            <a:extLst>
              <a:ext uri="{FF2B5EF4-FFF2-40B4-BE49-F238E27FC236}">
                <a16:creationId xmlns:a16="http://schemas.microsoft.com/office/drawing/2014/main" id="{A40B7ED7-B34E-419C-86EF-A8FC022CB0BC}"/>
              </a:ext>
            </a:extLst>
          </p:cNvPr>
          <p:cNvPicPr>
            <a:picLocks noChangeAspect="1"/>
          </p:cNvPicPr>
          <p:nvPr/>
        </p:nvPicPr>
        <p:blipFill>
          <a:blip r:embed="rId3"/>
          <a:stretch>
            <a:fillRect/>
          </a:stretch>
        </p:blipFill>
        <p:spPr>
          <a:xfrm>
            <a:off x="429923" y="1668151"/>
            <a:ext cx="4458108" cy="4843485"/>
          </a:xfrm>
          <a:prstGeom prst="rect">
            <a:avLst/>
          </a:prstGeom>
        </p:spPr>
      </p:pic>
      <p:sp>
        <p:nvSpPr>
          <p:cNvPr id="5" name="Rectangle 4">
            <a:extLst>
              <a:ext uri="{FF2B5EF4-FFF2-40B4-BE49-F238E27FC236}">
                <a16:creationId xmlns:a16="http://schemas.microsoft.com/office/drawing/2014/main" id="{DC6EF552-90FA-4732-82E6-32E9885578CC}"/>
              </a:ext>
            </a:extLst>
          </p:cNvPr>
          <p:cNvSpPr/>
          <p:nvPr/>
        </p:nvSpPr>
        <p:spPr>
          <a:xfrm>
            <a:off x="2155018" y="2409271"/>
            <a:ext cx="18923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ml</a:t>
            </a:r>
          </a:p>
        </p:txBody>
      </p:sp>
      <p:grpSp>
        <p:nvGrpSpPr>
          <p:cNvPr id="6" name="Group 5">
            <a:extLst>
              <a:ext uri="{FF2B5EF4-FFF2-40B4-BE49-F238E27FC236}">
                <a16:creationId xmlns:a16="http://schemas.microsoft.com/office/drawing/2014/main" id="{6A06C687-9865-42AF-B68F-0B861D3C8FD7}"/>
              </a:ext>
            </a:extLst>
          </p:cNvPr>
          <p:cNvGrpSpPr/>
          <p:nvPr/>
        </p:nvGrpSpPr>
        <p:grpSpPr>
          <a:xfrm>
            <a:off x="5640919" y="1948365"/>
            <a:ext cx="3937796" cy="1368526"/>
            <a:chOff x="1758586" y="4952042"/>
            <a:chExt cx="3634063" cy="1368526"/>
          </a:xfrm>
        </p:grpSpPr>
        <p:grpSp>
          <p:nvGrpSpPr>
            <p:cNvPr id="7" name="Group 6">
              <a:extLst>
                <a:ext uri="{FF2B5EF4-FFF2-40B4-BE49-F238E27FC236}">
                  <a16:creationId xmlns:a16="http://schemas.microsoft.com/office/drawing/2014/main" id="{AF418975-0967-4EAE-A80C-63D7F1346B77}"/>
                </a:ext>
              </a:extLst>
            </p:cNvPr>
            <p:cNvGrpSpPr/>
            <p:nvPr/>
          </p:nvGrpSpPr>
          <p:grpSpPr>
            <a:xfrm>
              <a:off x="1758586" y="4952042"/>
              <a:ext cx="940812" cy="1067398"/>
              <a:chOff x="1858295" y="1538931"/>
              <a:chExt cx="940812" cy="1067398"/>
            </a:xfrm>
          </p:grpSpPr>
          <p:grpSp>
            <p:nvGrpSpPr>
              <p:cNvPr id="9" name="Group 8">
                <a:extLst>
                  <a:ext uri="{FF2B5EF4-FFF2-40B4-BE49-F238E27FC236}">
                    <a16:creationId xmlns:a16="http://schemas.microsoft.com/office/drawing/2014/main" id="{40A58470-2859-40B9-9A60-1DDB9C111E49}"/>
                  </a:ext>
                </a:extLst>
              </p:cNvPr>
              <p:cNvGrpSpPr/>
              <p:nvPr/>
            </p:nvGrpSpPr>
            <p:grpSpPr>
              <a:xfrm>
                <a:off x="1858295" y="1975387"/>
                <a:ext cx="939912" cy="630942"/>
                <a:chOff x="1515758" y="476986"/>
                <a:chExt cx="939912" cy="630942"/>
              </a:xfrm>
            </p:grpSpPr>
            <p:sp>
              <p:nvSpPr>
                <p:cNvPr id="11" name="TextBox 10">
                  <a:extLst>
                    <a:ext uri="{FF2B5EF4-FFF2-40B4-BE49-F238E27FC236}">
                      <a16:creationId xmlns:a16="http://schemas.microsoft.com/office/drawing/2014/main" id="{1B10F705-58EB-411C-88CE-2A6F3D3DBCD8}"/>
                    </a:ext>
                  </a:extLst>
                </p:cNvPr>
                <p:cNvSpPr txBox="1"/>
                <p:nvPr/>
              </p:nvSpPr>
              <p:spPr>
                <a:xfrm>
                  <a:off x="1519319"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12" name="Straight Connector 11">
                  <a:extLst>
                    <a:ext uri="{FF2B5EF4-FFF2-40B4-BE49-F238E27FC236}">
                      <a16:creationId xmlns:a16="http://schemas.microsoft.com/office/drawing/2014/main" id="{3D064667-275A-4E77-B0AF-25C9DEBF0B78}"/>
                    </a:ext>
                  </a:extLst>
                </p:cNvPr>
                <p:cNvCxnSpPr>
                  <a:cxnSpLocks/>
                </p:cNvCxnSpPr>
                <p:nvPr/>
              </p:nvCxnSpPr>
              <p:spPr>
                <a:xfrm flipV="1">
                  <a:off x="1515758" y="554976"/>
                  <a:ext cx="896768" cy="1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97A79426-2CC7-42CF-8720-BC26EF7F68E6}"/>
                  </a:ext>
                </a:extLst>
              </p:cNvPr>
              <p:cNvSpPr txBox="1"/>
              <p:nvPr/>
            </p:nvSpPr>
            <p:spPr>
              <a:xfrm>
                <a:off x="2066451"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grpSp>
        <p:sp>
          <p:nvSpPr>
            <p:cNvPr id="8" name="TextBox 7">
              <a:extLst>
                <a:ext uri="{FF2B5EF4-FFF2-40B4-BE49-F238E27FC236}">
                  <a16:creationId xmlns:a16="http://schemas.microsoft.com/office/drawing/2014/main" id="{784DFDB8-A013-4B19-834B-33C79D045298}"/>
                </a:ext>
              </a:extLst>
            </p:cNvPr>
            <p:cNvSpPr txBox="1"/>
            <p:nvPr/>
          </p:nvSpPr>
          <p:spPr>
            <a:xfrm>
              <a:off x="2715104" y="5151017"/>
              <a:ext cx="2677545" cy="116955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1 0 0 0 = </a:t>
              </a:r>
            </a:p>
          </p:txBody>
        </p:sp>
      </p:grpSp>
      <p:sp>
        <p:nvSpPr>
          <p:cNvPr id="13" name="TextBox 12">
            <a:extLst>
              <a:ext uri="{FF2B5EF4-FFF2-40B4-BE49-F238E27FC236}">
                <a16:creationId xmlns:a16="http://schemas.microsoft.com/office/drawing/2014/main" id="{555EE98B-F96F-4E52-831C-544D035F9984}"/>
              </a:ext>
            </a:extLst>
          </p:cNvPr>
          <p:cNvSpPr txBox="1"/>
          <p:nvPr/>
        </p:nvSpPr>
        <p:spPr>
          <a:xfrm>
            <a:off x="6578713" y="2987690"/>
            <a:ext cx="51833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a:t>
            </a:r>
            <a:r>
              <a:rPr lang="en-GB" sz="3500" dirty="0">
                <a:solidFill>
                  <a:srgbClr val="FF0000"/>
                </a:solidFill>
                <a:latin typeface="Arial Black" panose="020B0A04020102020204" pitchFamily="34" charset="0"/>
              </a:rPr>
              <a:t>÷ 1 0 = 1 0 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F04DA233-A601-4C8E-92B5-EDBCCDD9EB6C}"/>
              </a:ext>
            </a:extLst>
          </p:cNvPr>
          <p:cNvSpPr txBox="1"/>
          <p:nvPr/>
        </p:nvSpPr>
        <p:spPr>
          <a:xfrm>
            <a:off x="6580425" y="3429000"/>
            <a:ext cx="42574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x 9 = 9 0 0</a:t>
            </a:r>
          </a:p>
        </p:txBody>
      </p:sp>
      <p:sp>
        <p:nvSpPr>
          <p:cNvPr id="15" name="TextBox 14">
            <a:extLst>
              <a:ext uri="{FF2B5EF4-FFF2-40B4-BE49-F238E27FC236}">
                <a16:creationId xmlns:a16="http://schemas.microsoft.com/office/drawing/2014/main" id="{86BF7E81-0D63-463A-BF6F-A2A3BF10F5F5}"/>
              </a:ext>
            </a:extLst>
          </p:cNvPr>
          <p:cNvSpPr txBox="1"/>
          <p:nvPr/>
        </p:nvSpPr>
        <p:spPr>
          <a:xfrm>
            <a:off x="9577570" y="2147340"/>
            <a:ext cx="1489717"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9 0 0</a:t>
            </a:r>
            <a:endParaRPr lang="en-GB" sz="3500" b="1"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9727768D-BF10-40AD-9BD5-F566B91E13C6}"/>
              </a:ext>
            </a:extLst>
          </p:cNvPr>
          <p:cNvSpPr/>
          <p:nvPr/>
        </p:nvSpPr>
        <p:spPr>
          <a:xfrm>
            <a:off x="8128048" y="1019839"/>
            <a:ext cx="18923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900 ml</a:t>
            </a:r>
          </a:p>
        </p:txBody>
      </p:sp>
    </p:spTree>
    <p:extLst>
      <p:ext uri="{BB962C8B-B14F-4D97-AF65-F5344CB8AC3E}">
        <p14:creationId xmlns:p14="http://schemas.microsoft.com/office/powerpoint/2010/main" val="2875777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p:bldP spid="14" grpId="0"/>
      <p:bldP spid="15" grpId="0"/>
      <p:bldP spid="16" grpId="0"/>
    </p:bld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This relationship connects the number of pencils and the number of boxes.</a:t>
            </a:r>
          </a:p>
          <a:p>
            <a:r>
              <a:rPr lang="en-US" sz="3200" dirty="0"/>
              <a:t>number of pencils = number of boxes × 12</a:t>
            </a:r>
          </a:p>
          <a:p>
            <a:r>
              <a:rPr lang="en-US" sz="3200" b="1" dirty="0"/>
              <a:t>How many pencils are in 18 boxes?</a:t>
            </a:r>
          </a:p>
        </p:txBody>
      </p:sp>
      <p:grpSp>
        <p:nvGrpSpPr>
          <p:cNvPr id="4" name="Group 3">
            <a:extLst>
              <a:ext uri="{FF2B5EF4-FFF2-40B4-BE49-F238E27FC236}">
                <a16:creationId xmlns:a16="http://schemas.microsoft.com/office/drawing/2014/main" id="{D9D4668E-0D8C-4C45-B365-18F8CAACEFCD}"/>
              </a:ext>
            </a:extLst>
          </p:cNvPr>
          <p:cNvGrpSpPr/>
          <p:nvPr/>
        </p:nvGrpSpPr>
        <p:grpSpPr>
          <a:xfrm>
            <a:off x="952128" y="2366227"/>
            <a:ext cx="1410324" cy="1405123"/>
            <a:chOff x="2256385" y="1937292"/>
            <a:chExt cx="1410324" cy="1405123"/>
          </a:xfrm>
        </p:grpSpPr>
        <p:sp>
          <p:nvSpPr>
            <p:cNvPr id="5" name="TextBox 4">
              <a:extLst>
                <a:ext uri="{FF2B5EF4-FFF2-40B4-BE49-F238E27FC236}">
                  <a16:creationId xmlns:a16="http://schemas.microsoft.com/office/drawing/2014/main" id="{DA9CB265-A0B2-4FFD-A4BA-E9A0ECECA2A3}"/>
                </a:ext>
              </a:extLst>
            </p:cNvPr>
            <p:cNvSpPr txBox="1"/>
            <p:nvPr/>
          </p:nvSpPr>
          <p:spPr>
            <a:xfrm>
              <a:off x="2694648"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6" name="TextBox 5">
              <a:extLst>
                <a:ext uri="{FF2B5EF4-FFF2-40B4-BE49-F238E27FC236}">
                  <a16:creationId xmlns:a16="http://schemas.microsoft.com/office/drawing/2014/main" id="{7CE17757-3DAC-4B46-99E7-E615327DA426}"/>
                </a:ext>
              </a:extLst>
            </p:cNvPr>
            <p:cNvSpPr txBox="1"/>
            <p:nvPr/>
          </p:nvSpPr>
          <p:spPr>
            <a:xfrm>
              <a:off x="2697179"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7" name="TextBox 6">
              <a:extLst>
                <a:ext uri="{FF2B5EF4-FFF2-40B4-BE49-F238E27FC236}">
                  <a16:creationId xmlns:a16="http://schemas.microsoft.com/office/drawing/2014/main" id="{F27313AB-8084-4DE3-A9E2-A4901D0BF22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8" name="Straight Connector 7">
              <a:extLst>
                <a:ext uri="{FF2B5EF4-FFF2-40B4-BE49-F238E27FC236}">
                  <a16:creationId xmlns:a16="http://schemas.microsoft.com/office/drawing/2014/main" id="{3B637308-38FD-4F2F-9225-45B1B8BDD7C4}"/>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C29E3FC-A0ED-4E23-9B0C-40E84C9E1DE7}"/>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43EF5054-37CF-4F2B-B613-25A1DDF50B2A}"/>
              </a:ext>
            </a:extLst>
          </p:cNvPr>
          <p:cNvSpPr txBox="1"/>
          <p:nvPr/>
        </p:nvSpPr>
        <p:spPr>
          <a:xfrm>
            <a:off x="1464437" y="211210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11" name="TextBox 10">
            <a:extLst>
              <a:ext uri="{FF2B5EF4-FFF2-40B4-BE49-F238E27FC236}">
                <a16:creationId xmlns:a16="http://schemas.microsoft.com/office/drawing/2014/main" id="{E28355C2-8B20-4BD8-9763-7CA4B889BD86}"/>
              </a:ext>
            </a:extLst>
          </p:cNvPr>
          <p:cNvSpPr txBox="1"/>
          <p:nvPr/>
        </p:nvSpPr>
        <p:spPr>
          <a:xfrm>
            <a:off x="1825486" y="3248926"/>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635737B1-D317-4EAA-AC7C-F7C413FDF48C}"/>
              </a:ext>
            </a:extLst>
          </p:cNvPr>
          <p:cNvSpPr txBox="1"/>
          <p:nvPr/>
        </p:nvSpPr>
        <p:spPr>
          <a:xfrm>
            <a:off x="953110" y="3248926"/>
            <a:ext cx="9721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a:t>
            </a:r>
          </a:p>
        </p:txBody>
      </p:sp>
      <p:sp>
        <p:nvSpPr>
          <p:cNvPr id="13" name="Rectangle 12">
            <a:extLst>
              <a:ext uri="{FF2B5EF4-FFF2-40B4-BE49-F238E27FC236}">
                <a16:creationId xmlns:a16="http://schemas.microsoft.com/office/drawing/2014/main" id="{544BA543-39E7-4723-B6BB-419407709874}"/>
              </a:ext>
            </a:extLst>
          </p:cNvPr>
          <p:cNvSpPr/>
          <p:nvPr/>
        </p:nvSpPr>
        <p:spPr>
          <a:xfrm>
            <a:off x="6096000" y="1527328"/>
            <a:ext cx="3382053" cy="584775"/>
          </a:xfrm>
          <a:prstGeom prst="rect">
            <a:avLst/>
          </a:prstGeom>
        </p:spPr>
        <p:txBody>
          <a:bodyPr wrap="square">
            <a:spAutoFit/>
          </a:bodyPr>
          <a:lstStyle/>
          <a:p>
            <a:r>
              <a:rPr lang="en-US" sz="3200" b="1" dirty="0">
                <a:solidFill>
                  <a:srgbClr val="FF0000"/>
                </a:solidFill>
              </a:rPr>
              <a:t>236 pencils</a:t>
            </a:r>
            <a:endParaRPr lang="en-GB" sz="3200" dirty="0">
              <a:solidFill>
                <a:srgbClr val="FF0000"/>
              </a:solidFill>
            </a:endParaRPr>
          </a:p>
        </p:txBody>
      </p:sp>
      <p:sp>
        <p:nvSpPr>
          <p:cNvPr id="14" name="Rectangle 13">
            <a:extLst>
              <a:ext uri="{FF2B5EF4-FFF2-40B4-BE49-F238E27FC236}">
                <a16:creationId xmlns:a16="http://schemas.microsoft.com/office/drawing/2014/main" id="{9C04E369-EC09-407D-9D9D-FFADAF31681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10334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 drink and a box of popcorn together cost 90p.</a:t>
            </a:r>
          </a:p>
          <a:p>
            <a:r>
              <a:rPr lang="en-US" sz="3200" b="1" dirty="0"/>
              <a:t>2 drinks and a box of popcorn together costs £1.45</a:t>
            </a:r>
          </a:p>
          <a:p>
            <a:r>
              <a:rPr lang="en-US" sz="3200" b="1" dirty="0"/>
              <a:t>What does a box of popcorn cost?</a:t>
            </a:r>
          </a:p>
        </p:txBody>
      </p:sp>
      <p:sp>
        <p:nvSpPr>
          <p:cNvPr id="6" name="Rectangle 5">
            <a:extLst>
              <a:ext uri="{FF2B5EF4-FFF2-40B4-BE49-F238E27FC236}">
                <a16:creationId xmlns:a16="http://schemas.microsoft.com/office/drawing/2014/main" id="{25884330-95BF-433E-98AE-C3E6A6917F85}"/>
              </a:ext>
            </a:extLst>
          </p:cNvPr>
          <p:cNvSpPr/>
          <p:nvPr/>
        </p:nvSpPr>
        <p:spPr>
          <a:xfrm>
            <a:off x="2491847" y="266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D913651-CA95-426E-B004-CB2814ACBB26}"/>
              </a:ext>
            </a:extLst>
          </p:cNvPr>
          <p:cNvSpPr/>
          <p:nvPr/>
        </p:nvSpPr>
        <p:spPr>
          <a:xfrm>
            <a:off x="2491847" y="320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1970832-5039-4114-B6CB-B90EEF330E7C}"/>
              </a:ext>
            </a:extLst>
          </p:cNvPr>
          <p:cNvSpPr/>
          <p:nvPr/>
        </p:nvSpPr>
        <p:spPr>
          <a:xfrm>
            <a:off x="511847" y="320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4320266B-0B58-432F-9134-542B65EAA829}"/>
              </a:ext>
            </a:extLst>
          </p:cNvPr>
          <p:cNvSpPr/>
          <p:nvPr/>
        </p:nvSpPr>
        <p:spPr>
          <a:xfrm>
            <a:off x="4475998" y="2666901"/>
            <a:ext cx="16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B22CAE98-8D5B-4ADC-8687-F62D6DBA5018}"/>
              </a:ext>
            </a:extLst>
          </p:cNvPr>
          <p:cNvSpPr/>
          <p:nvPr/>
        </p:nvSpPr>
        <p:spPr>
          <a:xfrm>
            <a:off x="4475998" y="3206901"/>
            <a:ext cx="16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0159A1A-FA9C-4B0E-89A4-1B177C7A19AD}"/>
              </a:ext>
            </a:extLst>
          </p:cNvPr>
          <p:cNvSpPr/>
          <p:nvPr/>
        </p:nvSpPr>
        <p:spPr>
          <a:xfrm>
            <a:off x="2487696" y="2722321"/>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2" name="Rectangle 11">
            <a:extLst>
              <a:ext uri="{FF2B5EF4-FFF2-40B4-BE49-F238E27FC236}">
                <a16:creationId xmlns:a16="http://schemas.microsoft.com/office/drawing/2014/main" id="{10DCA5B7-ADAD-49A4-AC20-02A9A818DBD9}"/>
              </a:ext>
            </a:extLst>
          </p:cNvPr>
          <p:cNvSpPr/>
          <p:nvPr/>
        </p:nvSpPr>
        <p:spPr>
          <a:xfrm>
            <a:off x="4471847" y="2701973"/>
            <a:ext cx="1309914"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popcorn</a:t>
            </a:r>
          </a:p>
        </p:txBody>
      </p:sp>
      <p:sp>
        <p:nvSpPr>
          <p:cNvPr id="13" name="Rectangle 12">
            <a:extLst>
              <a:ext uri="{FF2B5EF4-FFF2-40B4-BE49-F238E27FC236}">
                <a16:creationId xmlns:a16="http://schemas.microsoft.com/office/drawing/2014/main" id="{E6C516AD-F646-448D-9268-550F420E9E25}"/>
              </a:ext>
            </a:extLst>
          </p:cNvPr>
          <p:cNvSpPr/>
          <p:nvPr/>
        </p:nvSpPr>
        <p:spPr>
          <a:xfrm>
            <a:off x="2495998" y="3275288"/>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4" name="Rectangle 13">
            <a:extLst>
              <a:ext uri="{FF2B5EF4-FFF2-40B4-BE49-F238E27FC236}">
                <a16:creationId xmlns:a16="http://schemas.microsoft.com/office/drawing/2014/main" id="{72489212-4A90-4756-B362-FEB118F48F24}"/>
              </a:ext>
            </a:extLst>
          </p:cNvPr>
          <p:cNvSpPr/>
          <p:nvPr/>
        </p:nvSpPr>
        <p:spPr>
          <a:xfrm>
            <a:off x="4480149" y="3254940"/>
            <a:ext cx="1309914"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popcorn</a:t>
            </a:r>
          </a:p>
        </p:txBody>
      </p:sp>
      <p:sp>
        <p:nvSpPr>
          <p:cNvPr id="15" name="Rectangle 14">
            <a:extLst>
              <a:ext uri="{FF2B5EF4-FFF2-40B4-BE49-F238E27FC236}">
                <a16:creationId xmlns:a16="http://schemas.microsoft.com/office/drawing/2014/main" id="{2FD380A8-3A3B-40A1-A61A-A930D4BDB4FE}"/>
              </a:ext>
            </a:extLst>
          </p:cNvPr>
          <p:cNvSpPr/>
          <p:nvPr/>
        </p:nvSpPr>
        <p:spPr>
          <a:xfrm>
            <a:off x="515998" y="3260219"/>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6" name="Right Brace 15">
            <a:extLst>
              <a:ext uri="{FF2B5EF4-FFF2-40B4-BE49-F238E27FC236}">
                <a16:creationId xmlns:a16="http://schemas.microsoft.com/office/drawing/2014/main" id="{D3335CC0-6A09-4A32-B792-2A1C1F08DDAF}"/>
              </a:ext>
            </a:extLst>
          </p:cNvPr>
          <p:cNvSpPr/>
          <p:nvPr/>
        </p:nvSpPr>
        <p:spPr>
          <a:xfrm rot="16200000">
            <a:off x="4119263" y="725236"/>
            <a:ext cx="353473" cy="3600000"/>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7" name="Rectangle 16">
            <a:extLst>
              <a:ext uri="{FF2B5EF4-FFF2-40B4-BE49-F238E27FC236}">
                <a16:creationId xmlns:a16="http://schemas.microsoft.com/office/drawing/2014/main" id="{1E05D06E-97F6-4729-B0AD-E05A9CEEABC2}"/>
              </a:ext>
            </a:extLst>
          </p:cNvPr>
          <p:cNvSpPr/>
          <p:nvPr/>
        </p:nvSpPr>
        <p:spPr>
          <a:xfrm>
            <a:off x="4004055" y="1733044"/>
            <a:ext cx="1469954"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90p</a:t>
            </a:r>
          </a:p>
        </p:txBody>
      </p:sp>
      <p:sp>
        <p:nvSpPr>
          <p:cNvPr id="18" name="Left Brace 17">
            <a:extLst>
              <a:ext uri="{FF2B5EF4-FFF2-40B4-BE49-F238E27FC236}">
                <a16:creationId xmlns:a16="http://schemas.microsoft.com/office/drawing/2014/main" id="{2B5117F2-49F0-43C5-AEAD-9639B17FB0E7}"/>
              </a:ext>
            </a:extLst>
          </p:cNvPr>
          <p:cNvSpPr/>
          <p:nvPr/>
        </p:nvSpPr>
        <p:spPr>
          <a:xfrm rot="16200000">
            <a:off x="3193755" y="1074011"/>
            <a:ext cx="220337" cy="5584152"/>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9" name="Rectangle 18">
            <a:extLst>
              <a:ext uri="{FF2B5EF4-FFF2-40B4-BE49-F238E27FC236}">
                <a16:creationId xmlns:a16="http://schemas.microsoft.com/office/drawing/2014/main" id="{6A2F241E-5985-4132-9254-C4DCBFCAAB58}"/>
              </a:ext>
            </a:extLst>
          </p:cNvPr>
          <p:cNvSpPr/>
          <p:nvPr/>
        </p:nvSpPr>
        <p:spPr>
          <a:xfrm>
            <a:off x="2793260" y="4061807"/>
            <a:ext cx="1294044" cy="523220"/>
          </a:xfrm>
          <a:prstGeom prst="rect">
            <a:avLst/>
          </a:prstGeom>
        </p:spPr>
        <p:txBody>
          <a:bodyPr wrap="square">
            <a:spAutoFit/>
          </a:bodyPr>
          <a:lstStyle/>
          <a:p>
            <a:r>
              <a:rPr lang="en-US" sz="2800" b="1" dirty="0">
                <a:solidFill>
                  <a:srgbClr val="FF0000"/>
                </a:solidFill>
              </a:rPr>
              <a:t>£1.45</a:t>
            </a:r>
            <a:endParaRPr lang="en-GB" sz="2800" b="1" dirty="0">
              <a:solidFill>
                <a:srgbClr val="FF0000"/>
              </a:solidFill>
            </a:endParaRPr>
          </a:p>
        </p:txBody>
      </p:sp>
      <p:sp>
        <p:nvSpPr>
          <p:cNvPr id="20" name="TextBox 19">
            <a:extLst>
              <a:ext uri="{FF2B5EF4-FFF2-40B4-BE49-F238E27FC236}">
                <a16:creationId xmlns:a16="http://schemas.microsoft.com/office/drawing/2014/main" id="{14934252-9F07-4754-BE58-A677665E9828}"/>
              </a:ext>
            </a:extLst>
          </p:cNvPr>
          <p:cNvSpPr txBox="1"/>
          <p:nvPr/>
        </p:nvSpPr>
        <p:spPr>
          <a:xfrm>
            <a:off x="6683491" y="2232848"/>
            <a:ext cx="2890000" cy="584775"/>
          </a:xfrm>
          <a:prstGeom prst="rect">
            <a:avLst/>
          </a:prstGeom>
          <a:noFill/>
        </p:spPr>
        <p:txBody>
          <a:bodyPr wrap="square" rtlCol="0">
            <a:spAutoFit/>
          </a:bodyPr>
          <a:lstStyle/>
          <a:p>
            <a:r>
              <a:rPr lang="en-GB" sz="3200" b="1" dirty="0">
                <a:solidFill>
                  <a:srgbClr val="FF0000"/>
                </a:solidFill>
              </a:rPr>
              <a:t>£1.45 – £0.90 = </a:t>
            </a:r>
          </a:p>
        </p:txBody>
      </p:sp>
      <p:sp>
        <p:nvSpPr>
          <p:cNvPr id="21" name="TextBox 20">
            <a:extLst>
              <a:ext uri="{FF2B5EF4-FFF2-40B4-BE49-F238E27FC236}">
                <a16:creationId xmlns:a16="http://schemas.microsoft.com/office/drawing/2014/main" id="{798000CE-4C75-45D2-B0E9-420990259C04}"/>
              </a:ext>
            </a:extLst>
          </p:cNvPr>
          <p:cNvSpPr txBox="1"/>
          <p:nvPr/>
        </p:nvSpPr>
        <p:spPr>
          <a:xfrm>
            <a:off x="9297439" y="2232847"/>
            <a:ext cx="1190451" cy="584775"/>
          </a:xfrm>
          <a:prstGeom prst="rect">
            <a:avLst/>
          </a:prstGeom>
          <a:noFill/>
        </p:spPr>
        <p:txBody>
          <a:bodyPr wrap="square" rtlCol="0">
            <a:spAutoFit/>
          </a:bodyPr>
          <a:lstStyle/>
          <a:p>
            <a:r>
              <a:rPr lang="en-GB" sz="3200" b="1" dirty="0">
                <a:solidFill>
                  <a:srgbClr val="FF0000"/>
                </a:solidFill>
              </a:rPr>
              <a:t>£0.55</a:t>
            </a:r>
          </a:p>
        </p:txBody>
      </p:sp>
      <p:sp>
        <p:nvSpPr>
          <p:cNvPr id="22" name="TextBox 21">
            <a:extLst>
              <a:ext uri="{FF2B5EF4-FFF2-40B4-BE49-F238E27FC236}">
                <a16:creationId xmlns:a16="http://schemas.microsoft.com/office/drawing/2014/main" id="{81182ECE-34AB-48D3-AEA2-A047894028DA}"/>
              </a:ext>
            </a:extLst>
          </p:cNvPr>
          <p:cNvSpPr txBox="1"/>
          <p:nvPr/>
        </p:nvSpPr>
        <p:spPr>
          <a:xfrm>
            <a:off x="1283085" y="3215657"/>
            <a:ext cx="1190451" cy="523220"/>
          </a:xfrm>
          <a:prstGeom prst="rect">
            <a:avLst/>
          </a:prstGeom>
          <a:noFill/>
        </p:spPr>
        <p:txBody>
          <a:bodyPr wrap="square" rtlCol="0">
            <a:spAutoFit/>
          </a:bodyPr>
          <a:lstStyle/>
          <a:p>
            <a:r>
              <a:rPr lang="en-GB" sz="2800" b="1" dirty="0">
                <a:solidFill>
                  <a:srgbClr val="FF0000"/>
                </a:solidFill>
              </a:rPr>
              <a:t>55p</a:t>
            </a:r>
          </a:p>
        </p:txBody>
      </p:sp>
      <p:sp>
        <p:nvSpPr>
          <p:cNvPr id="23" name="TextBox 22">
            <a:extLst>
              <a:ext uri="{FF2B5EF4-FFF2-40B4-BE49-F238E27FC236}">
                <a16:creationId xmlns:a16="http://schemas.microsoft.com/office/drawing/2014/main" id="{A985EE39-976D-4E2C-B967-4EB1953C2B4B}"/>
              </a:ext>
            </a:extLst>
          </p:cNvPr>
          <p:cNvSpPr txBox="1"/>
          <p:nvPr/>
        </p:nvSpPr>
        <p:spPr>
          <a:xfrm>
            <a:off x="3143370" y="2661479"/>
            <a:ext cx="1190451" cy="523220"/>
          </a:xfrm>
          <a:prstGeom prst="rect">
            <a:avLst/>
          </a:prstGeom>
          <a:noFill/>
        </p:spPr>
        <p:txBody>
          <a:bodyPr wrap="square" rtlCol="0">
            <a:spAutoFit/>
          </a:bodyPr>
          <a:lstStyle/>
          <a:p>
            <a:r>
              <a:rPr lang="en-GB" sz="2800" b="1" dirty="0">
                <a:solidFill>
                  <a:srgbClr val="FF0000"/>
                </a:solidFill>
              </a:rPr>
              <a:t>55p</a:t>
            </a:r>
          </a:p>
        </p:txBody>
      </p:sp>
      <p:sp>
        <p:nvSpPr>
          <p:cNvPr id="24" name="TextBox 23">
            <a:extLst>
              <a:ext uri="{FF2B5EF4-FFF2-40B4-BE49-F238E27FC236}">
                <a16:creationId xmlns:a16="http://schemas.microsoft.com/office/drawing/2014/main" id="{F930427C-C26C-4B5C-964A-C3FF41318FAA}"/>
              </a:ext>
            </a:extLst>
          </p:cNvPr>
          <p:cNvSpPr txBox="1"/>
          <p:nvPr/>
        </p:nvSpPr>
        <p:spPr>
          <a:xfrm>
            <a:off x="3143370" y="3202464"/>
            <a:ext cx="1190451" cy="523220"/>
          </a:xfrm>
          <a:prstGeom prst="rect">
            <a:avLst/>
          </a:prstGeom>
          <a:noFill/>
        </p:spPr>
        <p:txBody>
          <a:bodyPr wrap="square" rtlCol="0">
            <a:spAutoFit/>
          </a:bodyPr>
          <a:lstStyle/>
          <a:p>
            <a:r>
              <a:rPr lang="en-GB" sz="2800" b="1" dirty="0">
                <a:solidFill>
                  <a:srgbClr val="FF0000"/>
                </a:solidFill>
              </a:rPr>
              <a:t>55p</a:t>
            </a:r>
          </a:p>
        </p:txBody>
      </p:sp>
      <p:sp>
        <p:nvSpPr>
          <p:cNvPr id="25" name="TextBox 24">
            <a:extLst>
              <a:ext uri="{FF2B5EF4-FFF2-40B4-BE49-F238E27FC236}">
                <a16:creationId xmlns:a16="http://schemas.microsoft.com/office/drawing/2014/main" id="{781EB2E3-EFE5-4A12-9DF3-BE41D125A7CA}"/>
              </a:ext>
            </a:extLst>
          </p:cNvPr>
          <p:cNvSpPr txBox="1"/>
          <p:nvPr/>
        </p:nvSpPr>
        <p:spPr>
          <a:xfrm>
            <a:off x="6679008" y="2774690"/>
            <a:ext cx="2890000" cy="584775"/>
          </a:xfrm>
          <a:prstGeom prst="rect">
            <a:avLst/>
          </a:prstGeom>
          <a:noFill/>
        </p:spPr>
        <p:txBody>
          <a:bodyPr wrap="square" rtlCol="0">
            <a:spAutoFit/>
          </a:bodyPr>
          <a:lstStyle/>
          <a:p>
            <a:r>
              <a:rPr lang="en-GB" sz="3200" b="1" dirty="0">
                <a:solidFill>
                  <a:srgbClr val="FF0000"/>
                </a:solidFill>
              </a:rPr>
              <a:t>90p – 55p = </a:t>
            </a:r>
          </a:p>
        </p:txBody>
      </p:sp>
      <p:sp>
        <p:nvSpPr>
          <p:cNvPr id="26" name="TextBox 25">
            <a:extLst>
              <a:ext uri="{FF2B5EF4-FFF2-40B4-BE49-F238E27FC236}">
                <a16:creationId xmlns:a16="http://schemas.microsoft.com/office/drawing/2014/main" id="{AF5F5D4D-B407-420B-8488-079D945F387D}"/>
              </a:ext>
            </a:extLst>
          </p:cNvPr>
          <p:cNvSpPr txBox="1"/>
          <p:nvPr/>
        </p:nvSpPr>
        <p:spPr>
          <a:xfrm>
            <a:off x="8760351" y="2774690"/>
            <a:ext cx="1048667" cy="584775"/>
          </a:xfrm>
          <a:prstGeom prst="rect">
            <a:avLst/>
          </a:prstGeom>
          <a:noFill/>
        </p:spPr>
        <p:txBody>
          <a:bodyPr wrap="square" rtlCol="0">
            <a:spAutoFit/>
          </a:bodyPr>
          <a:lstStyle/>
          <a:p>
            <a:r>
              <a:rPr lang="en-GB" sz="3200" b="1" dirty="0">
                <a:solidFill>
                  <a:srgbClr val="FF0000"/>
                </a:solidFill>
              </a:rPr>
              <a:t>35p</a:t>
            </a:r>
          </a:p>
        </p:txBody>
      </p:sp>
      <p:sp>
        <p:nvSpPr>
          <p:cNvPr id="27" name="TextBox 26">
            <a:extLst>
              <a:ext uri="{FF2B5EF4-FFF2-40B4-BE49-F238E27FC236}">
                <a16:creationId xmlns:a16="http://schemas.microsoft.com/office/drawing/2014/main" id="{8829F287-B815-4881-A420-6A9B16700D2E}"/>
              </a:ext>
            </a:extLst>
          </p:cNvPr>
          <p:cNvSpPr txBox="1"/>
          <p:nvPr/>
        </p:nvSpPr>
        <p:spPr>
          <a:xfrm>
            <a:off x="5888534" y="1028768"/>
            <a:ext cx="1048667" cy="584775"/>
          </a:xfrm>
          <a:prstGeom prst="rect">
            <a:avLst/>
          </a:prstGeom>
          <a:noFill/>
        </p:spPr>
        <p:txBody>
          <a:bodyPr wrap="square" rtlCol="0">
            <a:spAutoFit/>
          </a:bodyPr>
          <a:lstStyle/>
          <a:p>
            <a:r>
              <a:rPr lang="en-GB" sz="3200" b="1" dirty="0">
                <a:solidFill>
                  <a:srgbClr val="FF0000"/>
                </a:solidFill>
              </a:rPr>
              <a:t>35p</a:t>
            </a:r>
          </a:p>
        </p:txBody>
      </p:sp>
      <p:sp>
        <p:nvSpPr>
          <p:cNvPr id="28" name="Rectangle 27">
            <a:extLst>
              <a:ext uri="{FF2B5EF4-FFF2-40B4-BE49-F238E27FC236}">
                <a16:creationId xmlns:a16="http://schemas.microsoft.com/office/drawing/2014/main" id="{298C3C09-6F40-4E0C-B73B-EB673B4FFA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71618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500"/>
                                        <p:tgtEl>
                                          <p:spTgt spid="1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6"/>
                                        </p:tgtEl>
                                        <p:attrNameLst>
                                          <p:attrName>style.visibility</p:attrName>
                                        </p:attrNameLst>
                                      </p:cBhvr>
                                      <p:to>
                                        <p:strVal val="visible"/>
                                      </p:to>
                                    </p:set>
                                    <p:animEffect transition="in" filter="fade">
                                      <p:cBhvr>
                                        <p:cTn id="87" dur="500"/>
                                        <p:tgtEl>
                                          <p:spTgt spid="2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7"/>
                                        </p:tgtEl>
                                        <p:attrNameLst>
                                          <p:attrName>style.visibility</p:attrName>
                                        </p:attrNameLst>
                                      </p:cBhvr>
                                      <p:to>
                                        <p:strVal val="visible"/>
                                      </p:to>
                                    </p:set>
                                    <p:animEffect transition="in" filter="fade">
                                      <p:cBhvr>
                                        <p:cTn id="9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p:bldP spid="12" grpId="0"/>
      <p:bldP spid="13" grpId="0"/>
      <p:bldP spid="14" grpId="0"/>
      <p:bldP spid="15" grpId="0"/>
      <p:bldP spid="16" grpId="0" animBg="1"/>
      <p:bldP spid="17" grpId="0"/>
      <p:bldP spid="18" grpId="0" animBg="1"/>
      <p:bldP spid="19" grpId="0"/>
      <p:bldP spid="20" grpId="0"/>
      <p:bldP spid="21" grpId="0"/>
      <p:bldP spid="22" grpId="0"/>
      <p:bldP spid="23" grpId="0"/>
      <p:bldP spid="24" grpId="0"/>
      <p:bldP spid="25" grpId="0"/>
      <p:bldP spid="26" grpId="0"/>
      <p:bldP spid="27" grpId="0"/>
    </p:bld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554545"/>
          </a:xfrm>
          <a:prstGeom prst="rect">
            <a:avLst/>
          </a:prstGeom>
        </p:spPr>
        <p:txBody>
          <a:bodyPr wrap="square">
            <a:spAutoFit/>
          </a:bodyPr>
          <a:lstStyle/>
          <a:p>
            <a:r>
              <a:rPr lang="en-US" sz="3200" b="1" dirty="0"/>
              <a:t>Here are five number cards. </a:t>
            </a:r>
          </a:p>
          <a:p>
            <a:endParaRPr lang="en-US" sz="3200" b="1" dirty="0"/>
          </a:p>
          <a:p>
            <a:endParaRPr lang="en-US" sz="3200" b="1" dirty="0"/>
          </a:p>
          <a:p>
            <a:endParaRPr lang="en-US" sz="3200" b="1" dirty="0"/>
          </a:p>
          <a:p>
            <a:r>
              <a:rPr lang="en-US" sz="3200" b="1" dirty="0"/>
              <a:t>Use </a:t>
            </a:r>
            <a:r>
              <a:rPr lang="en-US" sz="3200" b="1" u="sng" dirty="0"/>
              <a:t>three</a:t>
            </a:r>
            <a:r>
              <a:rPr lang="en-US" sz="3200" b="1" dirty="0"/>
              <a:t> of the number cards to make this calculation correct. </a:t>
            </a:r>
            <a:endParaRPr lang="en-US" sz="3200" dirty="0"/>
          </a:p>
        </p:txBody>
      </p:sp>
      <p:pic>
        <p:nvPicPr>
          <p:cNvPr id="3" name="Picture 2">
            <a:extLst>
              <a:ext uri="{FF2B5EF4-FFF2-40B4-BE49-F238E27FC236}">
                <a16:creationId xmlns:a16="http://schemas.microsoft.com/office/drawing/2014/main" id="{23082D16-8660-4290-8DD7-F269175477C7}"/>
              </a:ext>
            </a:extLst>
          </p:cNvPr>
          <p:cNvPicPr>
            <a:picLocks noChangeAspect="1"/>
          </p:cNvPicPr>
          <p:nvPr/>
        </p:nvPicPr>
        <p:blipFill>
          <a:blip r:embed="rId3"/>
          <a:stretch>
            <a:fillRect/>
          </a:stretch>
        </p:blipFill>
        <p:spPr>
          <a:xfrm>
            <a:off x="865529" y="644404"/>
            <a:ext cx="6722717" cy="1325073"/>
          </a:xfrm>
          <a:prstGeom prst="rect">
            <a:avLst/>
          </a:prstGeom>
        </p:spPr>
      </p:pic>
      <p:pic>
        <p:nvPicPr>
          <p:cNvPr id="4" name="Picture 3">
            <a:extLst>
              <a:ext uri="{FF2B5EF4-FFF2-40B4-BE49-F238E27FC236}">
                <a16:creationId xmlns:a16="http://schemas.microsoft.com/office/drawing/2014/main" id="{3449AA16-DFFA-46C5-AD6B-77CA7C7228D6}"/>
              </a:ext>
            </a:extLst>
          </p:cNvPr>
          <p:cNvPicPr>
            <a:picLocks noChangeAspect="1"/>
          </p:cNvPicPr>
          <p:nvPr/>
        </p:nvPicPr>
        <p:blipFill>
          <a:blip r:embed="rId4"/>
          <a:stretch>
            <a:fillRect/>
          </a:stretch>
        </p:blipFill>
        <p:spPr>
          <a:xfrm>
            <a:off x="577248" y="2738898"/>
            <a:ext cx="7010998" cy="1380204"/>
          </a:xfrm>
          <a:prstGeom prst="rect">
            <a:avLst/>
          </a:prstGeom>
        </p:spPr>
      </p:pic>
      <p:sp>
        <p:nvSpPr>
          <p:cNvPr id="9" name="Rectangle 8">
            <a:extLst>
              <a:ext uri="{FF2B5EF4-FFF2-40B4-BE49-F238E27FC236}">
                <a16:creationId xmlns:a16="http://schemas.microsoft.com/office/drawing/2014/main" id="{70E72881-AC34-414A-82F5-E676010AD09A}"/>
              </a:ext>
            </a:extLst>
          </p:cNvPr>
          <p:cNvSpPr/>
          <p:nvPr/>
        </p:nvSpPr>
        <p:spPr>
          <a:xfrm>
            <a:off x="5586267" y="3113529"/>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a:t>
            </a:r>
          </a:p>
        </p:txBody>
      </p:sp>
      <p:cxnSp>
        <p:nvCxnSpPr>
          <p:cNvPr id="10" name="Straight Connector 9">
            <a:extLst>
              <a:ext uri="{FF2B5EF4-FFF2-40B4-BE49-F238E27FC236}">
                <a16:creationId xmlns:a16="http://schemas.microsoft.com/office/drawing/2014/main" id="{2C3D544A-2272-4E45-9C9E-66AA817550DE}"/>
              </a:ext>
            </a:extLst>
          </p:cNvPr>
          <p:cNvCxnSpPr/>
          <p:nvPr/>
        </p:nvCxnSpPr>
        <p:spPr>
          <a:xfrm flipH="1">
            <a:off x="3802648" y="699243"/>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8DA91531-6823-4D00-8470-EE83B9AABFAE}"/>
              </a:ext>
            </a:extLst>
          </p:cNvPr>
          <p:cNvGrpSpPr/>
          <p:nvPr/>
        </p:nvGrpSpPr>
        <p:grpSpPr>
          <a:xfrm>
            <a:off x="1185933" y="2956880"/>
            <a:ext cx="760684" cy="944239"/>
            <a:chOff x="1200447" y="2956880"/>
            <a:chExt cx="760684" cy="944239"/>
          </a:xfrm>
        </p:grpSpPr>
        <p:grpSp>
          <p:nvGrpSpPr>
            <p:cNvPr id="14" name="Group 13">
              <a:extLst>
                <a:ext uri="{FF2B5EF4-FFF2-40B4-BE49-F238E27FC236}">
                  <a16:creationId xmlns:a16="http://schemas.microsoft.com/office/drawing/2014/main" id="{503D10D8-554A-477A-BD82-FA6F6EF120F6}"/>
                </a:ext>
              </a:extLst>
            </p:cNvPr>
            <p:cNvGrpSpPr/>
            <p:nvPr/>
          </p:nvGrpSpPr>
          <p:grpSpPr>
            <a:xfrm>
              <a:off x="1536127" y="2956880"/>
              <a:ext cx="425004" cy="944239"/>
              <a:chOff x="3345014" y="2940480"/>
              <a:chExt cx="425004" cy="944239"/>
            </a:xfrm>
          </p:grpSpPr>
          <p:sp>
            <p:nvSpPr>
              <p:cNvPr id="15" name="Rectangle 14">
                <a:extLst>
                  <a:ext uri="{FF2B5EF4-FFF2-40B4-BE49-F238E27FC236}">
                    <a16:creationId xmlns:a16="http://schemas.microsoft.com/office/drawing/2014/main" id="{4A6F3792-EA2E-4A7C-9B69-8CE05E59CFCA}"/>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16" name="Rectangle 15">
                <a:extLst>
                  <a:ext uri="{FF2B5EF4-FFF2-40B4-BE49-F238E27FC236}">
                    <a16:creationId xmlns:a16="http://schemas.microsoft.com/office/drawing/2014/main" id="{183A5758-7CA7-4034-9A14-A0E473A8A3BA}"/>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A331B128-7D24-4AF4-93BB-6A3CAAD7562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a16:creationId xmlns:a16="http://schemas.microsoft.com/office/drawing/2014/main" id="{62F006C3-55F9-4AEC-AE6A-6CA983254F87}"/>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a:t>
              </a:r>
            </a:p>
          </p:txBody>
        </p:sp>
      </p:grpSp>
      <p:cxnSp>
        <p:nvCxnSpPr>
          <p:cNvPr id="20" name="Straight Connector 19">
            <a:extLst>
              <a:ext uri="{FF2B5EF4-FFF2-40B4-BE49-F238E27FC236}">
                <a16:creationId xmlns:a16="http://schemas.microsoft.com/office/drawing/2014/main" id="{92306093-AEB3-4273-91CF-3E3ED978828A}"/>
              </a:ext>
            </a:extLst>
          </p:cNvPr>
          <p:cNvCxnSpPr/>
          <p:nvPr/>
        </p:nvCxnSpPr>
        <p:spPr>
          <a:xfrm flipH="1">
            <a:off x="6692400" y="693499"/>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FB578778-8493-42D4-833D-35562272A404}"/>
              </a:ext>
            </a:extLst>
          </p:cNvPr>
          <p:cNvGrpSpPr/>
          <p:nvPr/>
        </p:nvGrpSpPr>
        <p:grpSpPr>
          <a:xfrm>
            <a:off x="3022493" y="2940954"/>
            <a:ext cx="760684" cy="944239"/>
            <a:chOff x="1200447" y="2956880"/>
            <a:chExt cx="760684" cy="944239"/>
          </a:xfrm>
        </p:grpSpPr>
        <p:grpSp>
          <p:nvGrpSpPr>
            <p:cNvPr id="22" name="Group 21">
              <a:extLst>
                <a:ext uri="{FF2B5EF4-FFF2-40B4-BE49-F238E27FC236}">
                  <a16:creationId xmlns:a16="http://schemas.microsoft.com/office/drawing/2014/main" id="{793FD10F-875C-46E8-B029-9503DB42FC5B}"/>
                </a:ext>
              </a:extLst>
            </p:cNvPr>
            <p:cNvGrpSpPr/>
            <p:nvPr/>
          </p:nvGrpSpPr>
          <p:grpSpPr>
            <a:xfrm>
              <a:off x="1536127" y="2956880"/>
              <a:ext cx="425004" cy="944239"/>
              <a:chOff x="3345014" y="2940480"/>
              <a:chExt cx="425004" cy="944239"/>
            </a:xfrm>
          </p:grpSpPr>
          <p:sp>
            <p:nvSpPr>
              <p:cNvPr id="24" name="Rectangle 23">
                <a:extLst>
                  <a:ext uri="{FF2B5EF4-FFF2-40B4-BE49-F238E27FC236}">
                    <a16:creationId xmlns:a16="http://schemas.microsoft.com/office/drawing/2014/main" id="{0FC3DDE5-273F-47F5-AFD5-A9E2FC825060}"/>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5" name="Rectangle 24">
                <a:extLst>
                  <a:ext uri="{FF2B5EF4-FFF2-40B4-BE49-F238E27FC236}">
                    <a16:creationId xmlns:a16="http://schemas.microsoft.com/office/drawing/2014/main" id="{F38EC038-26C4-4677-A510-B699FB7FE182}"/>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6" name="Straight Connector 25">
                <a:extLst>
                  <a:ext uri="{FF2B5EF4-FFF2-40B4-BE49-F238E27FC236}">
                    <a16:creationId xmlns:a16="http://schemas.microsoft.com/office/drawing/2014/main" id="{AB16DBB4-BAC9-4F28-82B7-CD3D95096E1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E0B3FAD5-6D6E-4D46-9EEB-FE76CF0B8EC9}"/>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cxnSp>
        <p:nvCxnSpPr>
          <p:cNvPr id="27" name="Straight Connector 26">
            <a:extLst>
              <a:ext uri="{FF2B5EF4-FFF2-40B4-BE49-F238E27FC236}">
                <a16:creationId xmlns:a16="http://schemas.microsoft.com/office/drawing/2014/main" id="{C10424E3-F1CB-4D21-AB8F-68EA23E09930}"/>
              </a:ext>
            </a:extLst>
          </p:cNvPr>
          <p:cNvCxnSpPr/>
          <p:nvPr/>
        </p:nvCxnSpPr>
        <p:spPr>
          <a:xfrm flipH="1">
            <a:off x="2366543" y="693499"/>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9508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554545"/>
          </a:xfrm>
          <a:prstGeom prst="rect">
            <a:avLst/>
          </a:prstGeom>
        </p:spPr>
        <p:txBody>
          <a:bodyPr wrap="square">
            <a:spAutoFit/>
          </a:bodyPr>
          <a:lstStyle/>
          <a:p>
            <a:r>
              <a:rPr lang="en-US" sz="3200" b="1" dirty="0"/>
              <a:t>Here are five number cards. </a:t>
            </a:r>
          </a:p>
          <a:p>
            <a:endParaRPr lang="en-US" sz="3200" b="1" dirty="0"/>
          </a:p>
          <a:p>
            <a:endParaRPr lang="en-US" sz="3200" b="1" dirty="0"/>
          </a:p>
          <a:p>
            <a:endParaRPr lang="en-US" sz="3200" b="1" dirty="0"/>
          </a:p>
          <a:p>
            <a:r>
              <a:rPr lang="en-US" sz="3200" b="1" dirty="0"/>
              <a:t>Use </a:t>
            </a:r>
            <a:r>
              <a:rPr lang="en-US" sz="3200" b="1" u="sng" dirty="0"/>
              <a:t>three</a:t>
            </a:r>
            <a:r>
              <a:rPr lang="en-US" sz="3200" b="1" dirty="0"/>
              <a:t> of the number cards to make this calculation correct. </a:t>
            </a:r>
            <a:endParaRPr lang="en-US" sz="3200" dirty="0"/>
          </a:p>
        </p:txBody>
      </p:sp>
      <p:pic>
        <p:nvPicPr>
          <p:cNvPr id="3" name="Picture 2">
            <a:extLst>
              <a:ext uri="{FF2B5EF4-FFF2-40B4-BE49-F238E27FC236}">
                <a16:creationId xmlns:a16="http://schemas.microsoft.com/office/drawing/2014/main" id="{23082D16-8660-4290-8DD7-F269175477C7}"/>
              </a:ext>
            </a:extLst>
          </p:cNvPr>
          <p:cNvPicPr>
            <a:picLocks noChangeAspect="1"/>
          </p:cNvPicPr>
          <p:nvPr/>
        </p:nvPicPr>
        <p:blipFill>
          <a:blip r:embed="rId3"/>
          <a:stretch>
            <a:fillRect/>
          </a:stretch>
        </p:blipFill>
        <p:spPr>
          <a:xfrm>
            <a:off x="865529" y="644404"/>
            <a:ext cx="6722717" cy="1325073"/>
          </a:xfrm>
          <a:prstGeom prst="rect">
            <a:avLst/>
          </a:prstGeom>
        </p:spPr>
      </p:pic>
      <p:pic>
        <p:nvPicPr>
          <p:cNvPr id="4" name="Picture 3">
            <a:extLst>
              <a:ext uri="{FF2B5EF4-FFF2-40B4-BE49-F238E27FC236}">
                <a16:creationId xmlns:a16="http://schemas.microsoft.com/office/drawing/2014/main" id="{3449AA16-DFFA-46C5-AD6B-77CA7C7228D6}"/>
              </a:ext>
            </a:extLst>
          </p:cNvPr>
          <p:cNvPicPr>
            <a:picLocks noChangeAspect="1"/>
          </p:cNvPicPr>
          <p:nvPr/>
        </p:nvPicPr>
        <p:blipFill>
          <a:blip r:embed="rId4"/>
          <a:stretch>
            <a:fillRect/>
          </a:stretch>
        </p:blipFill>
        <p:spPr>
          <a:xfrm>
            <a:off x="577248" y="2738898"/>
            <a:ext cx="7010998" cy="1380204"/>
          </a:xfrm>
          <a:prstGeom prst="rect">
            <a:avLst/>
          </a:prstGeom>
        </p:spPr>
      </p:pic>
      <p:grpSp>
        <p:nvGrpSpPr>
          <p:cNvPr id="28" name="Group 27">
            <a:extLst>
              <a:ext uri="{FF2B5EF4-FFF2-40B4-BE49-F238E27FC236}">
                <a16:creationId xmlns:a16="http://schemas.microsoft.com/office/drawing/2014/main" id="{C3666958-575D-4348-A6AB-4C6243D6E9C3}"/>
              </a:ext>
            </a:extLst>
          </p:cNvPr>
          <p:cNvGrpSpPr/>
          <p:nvPr/>
        </p:nvGrpSpPr>
        <p:grpSpPr>
          <a:xfrm>
            <a:off x="5397308" y="2956880"/>
            <a:ext cx="760684" cy="944239"/>
            <a:chOff x="1200447" y="2956880"/>
            <a:chExt cx="760684" cy="944239"/>
          </a:xfrm>
        </p:grpSpPr>
        <p:grpSp>
          <p:nvGrpSpPr>
            <p:cNvPr id="29" name="Group 28">
              <a:extLst>
                <a:ext uri="{FF2B5EF4-FFF2-40B4-BE49-F238E27FC236}">
                  <a16:creationId xmlns:a16="http://schemas.microsoft.com/office/drawing/2014/main" id="{6F452F6B-F751-47AE-8292-03EFC4DBB2F4}"/>
                </a:ext>
              </a:extLst>
            </p:cNvPr>
            <p:cNvGrpSpPr/>
            <p:nvPr/>
          </p:nvGrpSpPr>
          <p:grpSpPr>
            <a:xfrm>
              <a:off x="1536127" y="2956880"/>
              <a:ext cx="425004" cy="944239"/>
              <a:chOff x="3345014" y="2940480"/>
              <a:chExt cx="425004" cy="944239"/>
            </a:xfrm>
          </p:grpSpPr>
          <p:sp>
            <p:nvSpPr>
              <p:cNvPr id="31" name="Rectangle 30">
                <a:extLst>
                  <a:ext uri="{FF2B5EF4-FFF2-40B4-BE49-F238E27FC236}">
                    <a16:creationId xmlns:a16="http://schemas.microsoft.com/office/drawing/2014/main" id="{03DB56E6-E0BF-42FE-830B-76582A4AA715}"/>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32" name="Rectangle 31">
                <a:extLst>
                  <a:ext uri="{FF2B5EF4-FFF2-40B4-BE49-F238E27FC236}">
                    <a16:creationId xmlns:a16="http://schemas.microsoft.com/office/drawing/2014/main" id="{39468FA7-3B95-419C-B8DB-D4CF06BF7283}"/>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3" name="Straight Connector 32">
                <a:extLst>
                  <a:ext uri="{FF2B5EF4-FFF2-40B4-BE49-F238E27FC236}">
                    <a16:creationId xmlns:a16="http://schemas.microsoft.com/office/drawing/2014/main" id="{6EC4EA18-D5D5-4267-9E54-BFE0F461FB3E}"/>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Rectangle 29">
              <a:extLst>
                <a:ext uri="{FF2B5EF4-FFF2-40B4-BE49-F238E27FC236}">
                  <a16:creationId xmlns:a16="http://schemas.microsoft.com/office/drawing/2014/main" id="{C3031E20-E3BC-4E5A-9D77-689815283515}"/>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a:t>
              </a:r>
            </a:p>
          </p:txBody>
        </p:sp>
      </p:grpSp>
      <p:grpSp>
        <p:nvGrpSpPr>
          <p:cNvPr id="34" name="Group 33">
            <a:extLst>
              <a:ext uri="{FF2B5EF4-FFF2-40B4-BE49-F238E27FC236}">
                <a16:creationId xmlns:a16="http://schemas.microsoft.com/office/drawing/2014/main" id="{59D93830-B75E-4BB7-B1F0-B4AA95AB4EB1}"/>
              </a:ext>
            </a:extLst>
          </p:cNvPr>
          <p:cNvGrpSpPr/>
          <p:nvPr/>
        </p:nvGrpSpPr>
        <p:grpSpPr>
          <a:xfrm>
            <a:off x="5052447" y="4659110"/>
            <a:ext cx="1875296" cy="944239"/>
            <a:chOff x="561940" y="2956880"/>
            <a:chExt cx="1875296" cy="944239"/>
          </a:xfrm>
        </p:grpSpPr>
        <p:grpSp>
          <p:nvGrpSpPr>
            <p:cNvPr id="35" name="Group 34">
              <a:extLst>
                <a:ext uri="{FF2B5EF4-FFF2-40B4-BE49-F238E27FC236}">
                  <a16:creationId xmlns:a16="http://schemas.microsoft.com/office/drawing/2014/main" id="{CACA4544-D47B-4274-879A-2701B420B629}"/>
                </a:ext>
              </a:extLst>
            </p:cNvPr>
            <p:cNvGrpSpPr/>
            <p:nvPr/>
          </p:nvGrpSpPr>
          <p:grpSpPr>
            <a:xfrm>
              <a:off x="1536127" y="2956880"/>
              <a:ext cx="425004" cy="944239"/>
              <a:chOff x="3345014" y="2940480"/>
              <a:chExt cx="425004" cy="944239"/>
            </a:xfrm>
          </p:grpSpPr>
          <p:sp>
            <p:nvSpPr>
              <p:cNvPr id="37" name="Rectangle 36">
                <a:extLst>
                  <a:ext uri="{FF2B5EF4-FFF2-40B4-BE49-F238E27FC236}">
                    <a16:creationId xmlns:a16="http://schemas.microsoft.com/office/drawing/2014/main" id="{4656B912-6EC0-46CF-A7FD-64573086CEB9}"/>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38" name="Rectangle 37">
                <a:extLst>
                  <a:ext uri="{FF2B5EF4-FFF2-40B4-BE49-F238E27FC236}">
                    <a16:creationId xmlns:a16="http://schemas.microsoft.com/office/drawing/2014/main" id="{573CAF59-8AAB-4F67-8797-1CD68E7F2BE6}"/>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9" name="Straight Connector 38">
                <a:extLst>
                  <a:ext uri="{FF2B5EF4-FFF2-40B4-BE49-F238E27FC236}">
                    <a16:creationId xmlns:a16="http://schemas.microsoft.com/office/drawing/2014/main" id="{793B4EDA-3E44-4585-A250-229DA94B9935}"/>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 name="Rectangle 35">
              <a:extLst>
                <a:ext uri="{FF2B5EF4-FFF2-40B4-BE49-F238E27FC236}">
                  <a16:creationId xmlns:a16="http://schemas.microsoft.com/office/drawing/2014/main" id="{7CB4916A-F41F-45FB-BD57-DE7127CF6D59}"/>
                </a:ext>
              </a:extLst>
            </p:cNvPr>
            <p:cNvSpPr/>
            <p:nvPr/>
          </p:nvSpPr>
          <p:spPr>
            <a:xfrm>
              <a:off x="561940" y="3113197"/>
              <a:ext cx="187529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 x 2     =</a:t>
              </a:r>
            </a:p>
          </p:txBody>
        </p:sp>
      </p:grpSp>
      <p:sp>
        <p:nvSpPr>
          <p:cNvPr id="40" name="Rectangle 39">
            <a:extLst>
              <a:ext uri="{FF2B5EF4-FFF2-40B4-BE49-F238E27FC236}">
                <a16:creationId xmlns:a16="http://schemas.microsoft.com/office/drawing/2014/main" id="{12BF485B-262C-4047-A16C-0D98116B9434}"/>
              </a:ext>
            </a:extLst>
          </p:cNvPr>
          <p:cNvSpPr/>
          <p:nvPr/>
        </p:nvSpPr>
        <p:spPr>
          <a:xfrm>
            <a:off x="6763642" y="4815427"/>
            <a:ext cx="42500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5</a:t>
            </a:r>
          </a:p>
        </p:txBody>
      </p:sp>
      <p:grpSp>
        <p:nvGrpSpPr>
          <p:cNvPr id="41" name="Group 40">
            <a:extLst>
              <a:ext uri="{FF2B5EF4-FFF2-40B4-BE49-F238E27FC236}">
                <a16:creationId xmlns:a16="http://schemas.microsoft.com/office/drawing/2014/main" id="{ECFAAD96-F6BF-4D13-B632-94E901586544}"/>
              </a:ext>
            </a:extLst>
          </p:cNvPr>
          <p:cNvGrpSpPr/>
          <p:nvPr/>
        </p:nvGrpSpPr>
        <p:grpSpPr>
          <a:xfrm>
            <a:off x="5052447" y="5569093"/>
            <a:ext cx="1875296" cy="944239"/>
            <a:chOff x="561940" y="2956880"/>
            <a:chExt cx="1875296" cy="944239"/>
          </a:xfrm>
        </p:grpSpPr>
        <p:grpSp>
          <p:nvGrpSpPr>
            <p:cNvPr id="42" name="Group 41">
              <a:extLst>
                <a:ext uri="{FF2B5EF4-FFF2-40B4-BE49-F238E27FC236}">
                  <a16:creationId xmlns:a16="http://schemas.microsoft.com/office/drawing/2014/main" id="{E6C68CF4-B3B1-438B-A85C-E71B9821C283}"/>
                </a:ext>
              </a:extLst>
            </p:cNvPr>
            <p:cNvGrpSpPr/>
            <p:nvPr/>
          </p:nvGrpSpPr>
          <p:grpSpPr>
            <a:xfrm>
              <a:off x="1536127" y="2956880"/>
              <a:ext cx="425004" cy="944239"/>
              <a:chOff x="3345014" y="2940480"/>
              <a:chExt cx="425004" cy="944239"/>
            </a:xfrm>
          </p:grpSpPr>
          <p:sp>
            <p:nvSpPr>
              <p:cNvPr id="44" name="Rectangle 43">
                <a:extLst>
                  <a:ext uri="{FF2B5EF4-FFF2-40B4-BE49-F238E27FC236}">
                    <a16:creationId xmlns:a16="http://schemas.microsoft.com/office/drawing/2014/main" id="{0A997752-17C7-45B2-B8D0-25C185B8FC42}"/>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45" name="Rectangle 44">
                <a:extLst>
                  <a:ext uri="{FF2B5EF4-FFF2-40B4-BE49-F238E27FC236}">
                    <a16:creationId xmlns:a16="http://schemas.microsoft.com/office/drawing/2014/main" id="{14BA9FA9-3981-4A19-AB17-C3C61E43B6F7}"/>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46" name="Straight Connector 45">
                <a:extLst>
                  <a:ext uri="{FF2B5EF4-FFF2-40B4-BE49-F238E27FC236}">
                    <a16:creationId xmlns:a16="http://schemas.microsoft.com/office/drawing/2014/main" id="{CF497CEB-8A5C-42D8-BBF3-9F74B471B412}"/>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3" name="Rectangle 42">
              <a:extLst>
                <a:ext uri="{FF2B5EF4-FFF2-40B4-BE49-F238E27FC236}">
                  <a16:creationId xmlns:a16="http://schemas.microsoft.com/office/drawing/2014/main" id="{82FA49AE-115F-4154-A6A3-2FE6CBFFC82A}"/>
                </a:ext>
              </a:extLst>
            </p:cNvPr>
            <p:cNvSpPr/>
            <p:nvPr/>
          </p:nvSpPr>
          <p:spPr>
            <a:xfrm>
              <a:off x="561940" y="3113197"/>
              <a:ext cx="187529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4 x 2     =</a:t>
              </a:r>
            </a:p>
          </p:txBody>
        </p:sp>
      </p:grpSp>
      <p:sp>
        <p:nvSpPr>
          <p:cNvPr id="47" name="Rectangle 46">
            <a:extLst>
              <a:ext uri="{FF2B5EF4-FFF2-40B4-BE49-F238E27FC236}">
                <a16:creationId xmlns:a16="http://schemas.microsoft.com/office/drawing/2014/main" id="{97C6CBCC-4B73-4742-B445-667A40923FA3}"/>
              </a:ext>
            </a:extLst>
          </p:cNvPr>
          <p:cNvSpPr/>
          <p:nvPr/>
        </p:nvSpPr>
        <p:spPr>
          <a:xfrm>
            <a:off x="6763642" y="5725410"/>
            <a:ext cx="82460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a:t>
            </a:r>
          </a:p>
        </p:txBody>
      </p:sp>
      <p:grpSp>
        <p:nvGrpSpPr>
          <p:cNvPr id="49" name="Group 48">
            <a:extLst>
              <a:ext uri="{FF2B5EF4-FFF2-40B4-BE49-F238E27FC236}">
                <a16:creationId xmlns:a16="http://schemas.microsoft.com/office/drawing/2014/main" id="{CDB2EDB0-A451-4934-8798-DD827EF66835}"/>
              </a:ext>
            </a:extLst>
          </p:cNvPr>
          <p:cNvGrpSpPr/>
          <p:nvPr/>
        </p:nvGrpSpPr>
        <p:grpSpPr>
          <a:xfrm>
            <a:off x="1184949" y="2956880"/>
            <a:ext cx="760684" cy="944239"/>
            <a:chOff x="1200447" y="2956880"/>
            <a:chExt cx="760684" cy="944239"/>
          </a:xfrm>
        </p:grpSpPr>
        <p:grpSp>
          <p:nvGrpSpPr>
            <p:cNvPr id="51" name="Group 50">
              <a:extLst>
                <a:ext uri="{FF2B5EF4-FFF2-40B4-BE49-F238E27FC236}">
                  <a16:creationId xmlns:a16="http://schemas.microsoft.com/office/drawing/2014/main" id="{9F00F828-6079-4D5B-B808-84969F2D8C79}"/>
                </a:ext>
              </a:extLst>
            </p:cNvPr>
            <p:cNvGrpSpPr/>
            <p:nvPr/>
          </p:nvGrpSpPr>
          <p:grpSpPr>
            <a:xfrm>
              <a:off x="1536127" y="2956880"/>
              <a:ext cx="425004" cy="944239"/>
              <a:chOff x="3345014" y="2940480"/>
              <a:chExt cx="425004" cy="944239"/>
            </a:xfrm>
          </p:grpSpPr>
          <p:sp>
            <p:nvSpPr>
              <p:cNvPr id="53" name="Rectangle 52">
                <a:extLst>
                  <a:ext uri="{FF2B5EF4-FFF2-40B4-BE49-F238E27FC236}">
                    <a16:creationId xmlns:a16="http://schemas.microsoft.com/office/drawing/2014/main" id="{254D873D-3043-4AA9-A224-065C464BE740}"/>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54" name="Rectangle 53">
                <a:extLst>
                  <a:ext uri="{FF2B5EF4-FFF2-40B4-BE49-F238E27FC236}">
                    <a16:creationId xmlns:a16="http://schemas.microsoft.com/office/drawing/2014/main" id="{D8590FF0-6DB0-4D44-88EC-829EDABDCC3D}"/>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55" name="Straight Connector 54">
                <a:extLst>
                  <a:ext uri="{FF2B5EF4-FFF2-40B4-BE49-F238E27FC236}">
                    <a16:creationId xmlns:a16="http://schemas.microsoft.com/office/drawing/2014/main" id="{A2B3887D-FF84-4E6A-88E6-A25880370C92}"/>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52" name="Rectangle 51">
              <a:extLst>
                <a:ext uri="{FF2B5EF4-FFF2-40B4-BE49-F238E27FC236}">
                  <a16:creationId xmlns:a16="http://schemas.microsoft.com/office/drawing/2014/main" id="{C07D1B5E-599C-44D3-9517-72447298A304}"/>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a:t>
              </a:r>
            </a:p>
          </p:txBody>
        </p:sp>
      </p:grpSp>
      <p:grpSp>
        <p:nvGrpSpPr>
          <p:cNvPr id="58" name="Group 57">
            <a:extLst>
              <a:ext uri="{FF2B5EF4-FFF2-40B4-BE49-F238E27FC236}">
                <a16:creationId xmlns:a16="http://schemas.microsoft.com/office/drawing/2014/main" id="{58763F54-28A3-4558-B1AA-08E34417BC5E}"/>
              </a:ext>
            </a:extLst>
          </p:cNvPr>
          <p:cNvGrpSpPr/>
          <p:nvPr/>
        </p:nvGrpSpPr>
        <p:grpSpPr>
          <a:xfrm>
            <a:off x="3218689" y="2940954"/>
            <a:ext cx="425004" cy="944239"/>
            <a:chOff x="3345014" y="2940480"/>
            <a:chExt cx="425004" cy="944239"/>
          </a:xfrm>
        </p:grpSpPr>
        <p:sp>
          <p:nvSpPr>
            <p:cNvPr id="60" name="Rectangle 59">
              <a:extLst>
                <a:ext uri="{FF2B5EF4-FFF2-40B4-BE49-F238E27FC236}">
                  <a16:creationId xmlns:a16="http://schemas.microsoft.com/office/drawing/2014/main" id="{9E90DD0C-B51F-4ADA-B6D6-EDCF679004D4}"/>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61" name="Rectangle 60">
              <a:extLst>
                <a:ext uri="{FF2B5EF4-FFF2-40B4-BE49-F238E27FC236}">
                  <a16:creationId xmlns:a16="http://schemas.microsoft.com/office/drawing/2014/main" id="{E890FE39-A540-421B-9D18-0EC538CF762B}"/>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62" name="Straight Connector 61">
              <a:extLst>
                <a:ext uri="{FF2B5EF4-FFF2-40B4-BE49-F238E27FC236}">
                  <a16:creationId xmlns:a16="http://schemas.microsoft.com/office/drawing/2014/main" id="{4AB1EFAF-41B6-4F11-9871-937B6B5E327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4816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fade">
                                      <p:cBhvr>
                                        <p:cTn id="17" dur="50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fade">
                                      <p:cBhvr>
                                        <p:cTn id="32" dur="500"/>
                                        <p:tgtEl>
                                          <p:spTgt spid="4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7" grpId="0"/>
    </p:bld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666B02-59DC-4A2D-9040-24420363E240}"/>
              </a:ext>
            </a:extLst>
          </p:cNvPr>
          <p:cNvSpPr/>
          <p:nvPr/>
        </p:nvSpPr>
        <p:spPr>
          <a:xfrm>
            <a:off x="56123" y="52862"/>
            <a:ext cx="6171498"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field measures 89.5 m by 60 m.</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the field? </a:t>
            </a:r>
          </a:p>
        </p:txBody>
      </p:sp>
      <p:pic>
        <p:nvPicPr>
          <p:cNvPr id="3" name="Picture 2" descr="https://app.doublestruck.eu/content/K2_REAS/HTML/Q/Q98Y3B51_files/image001.jpg">
            <a:extLst>
              <a:ext uri="{FF2B5EF4-FFF2-40B4-BE49-F238E27FC236}">
                <a16:creationId xmlns:a16="http://schemas.microsoft.com/office/drawing/2014/main" id="{3E3D2B4C-2E9F-4EA3-BDC1-63268E78570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362" y="1429345"/>
            <a:ext cx="5141397" cy="3396007"/>
          </a:xfrm>
          <a:prstGeom prst="rect">
            <a:avLst/>
          </a:prstGeom>
          <a:noFill/>
          <a:ln>
            <a:noFill/>
          </a:ln>
        </p:spPr>
      </p:pic>
      <p:sp>
        <p:nvSpPr>
          <p:cNvPr id="4" name="Rectangle 3">
            <a:extLst>
              <a:ext uri="{FF2B5EF4-FFF2-40B4-BE49-F238E27FC236}">
                <a16:creationId xmlns:a16="http://schemas.microsoft.com/office/drawing/2014/main" id="{A8C87283-9BB6-4111-900A-CBC1A30A6B1D}"/>
              </a:ext>
            </a:extLst>
          </p:cNvPr>
          <p:cNvSpPr/>
          <p:nvPr/>
        </p:nvSpPr>
        <p:spPr>
          <a:xfrm>
            <a:off x="2773223" y="4793347"/>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89.5</a:t>
            </a:r>
            <a:endParaRPr lang="en-GB" sz="3600" dirty="0">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A8C87283-9BB6-4111-900A-CBC1A30A6B1D}"/>
              </a:ext>
            </a:extLst>
          </p:cNvPr>
          <p:cNvSpPr/>
          <p:nvPr/>
        </p:nvSpPr>
        <p:spPr>
          <a:xfrm>
            <a:off x="5559759" y="3127348"/>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60</a:t>
            </a:r>
            <a:endParaRPr lang="en-GB" sz="3600"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55E854D5-AE8F-4275-B460-3BE3200F78D7}"/>
              </a:ext>
            </a:extLst>
          </p:cNvPr>
          <p:cNvSpPr txBox="1"/>
          <p:nvPr/>
        </p:nvSpPr>
        <p:spPr>
          <a:xfrm>
            <a:off x="9267915" y="1466347"/>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8 9.5</a:t>
            </a:r>
          </a:p>
        </p:txBody>
      </p:sp>
      <p:sp>
        <p:nvSpPr>
          <p:cNvPr id="18" name="TextBox 17">
            <a:extLst>
              <a:ext uri="{FF2B5EF4-FFF2-40B4-BE49-F238E27FC236}">
                <a16:creationId xmlns:a16="http://schemas.microsoft.com/office/drawing/2014/main" id="{15E2380C-BAD5-4D33-8364-49BC677C0FC0}"/>
              </a:ext>
            </a:extLst>
          </p:cNvPr>
          <p:cNvSpPr txBox="1"/>
          <p:nvPr/>
        </p:nvSpPr>
        <p:spPr>
          <a:xfrm>
            <a:off x="8810627" y="188358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19" name="TextBox 18">
            <a:extLst>
              <a:ext uri="{FF2B5EF4-FFF2-40B4-BE49-F238E27FC236}">
                <a16:creationId xmlns:a16="http://schemas.microsoft.com/office/drawing/2014/main" id="{2DE64064-CCAF-4E9C-A1D4-3ABF82ECD1E7}"/>
              </a:ext>
            </a:extLst>
          </p:cNvPr>
          <p:cNvSpPr txBox="1"/>
          <p:nvPr/>
        </p:nvSpPr>
        <p:spPr>
          <a:xfrm>
            <a:off x="10145265" y="1897035"/>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0" name="Straight Connector 19">
            <a:extLst>
              <a:ext uri="{FF2B5EF4-FFF2-40B4-BE49-F238E27FC236}">
                <a16:creationId xmlns:a16="http://schemas.microsoft.com/office/drawing/2014/main" id="{52F30D66-E5F2-49B0-BA11-11360FBEE4F4}"/>
              </a:ext>
            </a:extLst>
          </p:cNvPr>
          <p:cNvCxnSpPr>
            <a:cxnSpLocks/>
          </p:cNvCxnSpPr>
          <p:nvPr/>
        </p:nvCxnSpPr>
        <p:spPr>
          <a:xfrm>
            <a:off x="8808853" y="2425258"/>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F962DA6-C6C1-476F-9468-F84EDDD707D7}"/>
              </a:ext>
            </a:extLst>
          </p:cNvPr>
          <p:cNvSpPr txBox="1"/>
          <p:nvPr/>
        </p:nvSpPr>
        <p:spPr>
          <a:xfrm>
            <a:off x="10153248" y="235423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3" name="TextBox 22">
            <a:extLst>
              <a:ext uri="{FF2B5EF4-FFF2-40B4-BE49-F238E27FC236}">
                <a16:creationId xmlns:a16="http://schemas.microsoft.com/office/drawing/2014/main" id="{2CC3D560-02A2-4F38-AC4C-B60538CAC658}"/>
              </a:ext>
            </a:extLst>
          </p:cNvPr>
          <p:cNvSpPr txBox="1"/>
          <p:nvPr/>
        </p:nvSpPr>
        <p:spPr>
          <a:xfrm>
            <a:off x="9311797" y="1158548"/>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54438937-8BE1-4419-AF88-D4AFC66CF310}"/>
              </a:ext>
            </a:extLst>
          </p:cNvPr>
          <p:cNvSpPr txBox="1"/>
          <p:nvPr/>
        </p:nvSpPr>
        <p:spPr>
          <a:xfrm>
            <a:off x="9697473" y="235224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5" name="TextBox 24">
            <a:extLst>
              <a:ext uri="{FF2B5EF4-FFF2-40B4-BE49-F238E27FC236}">
                <a16:creationId xmlns:a16="http://schemas.microsoft.com/office/drawing/2014/main" id="{BCEEF15D-EBAE-437C-B84A-125208E1E8A7}"/>
              </a:ext>
            </a:extLst>
          </p:cNvPr>
          <p:cNvSpPr txBox="1"/>
          <p:nvPr/>
        </p:nvSpPr>
        <p:spPr>
          <a:xfrm>
            <a:off x="8810505" y="2354077"/>
            <a:ext cx="9864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26" name="TextBox 25">
            <a:extLst>
              <a:ext uri="{FF2B5EF4-FFF2-40B4-BE49-F238E27FC236}">
                <a16:creationId xmlns:a16="http://schemas.microsoft.com/office/drawing/2014/main" id="{B97F4D49-68B8-4980-9CE4-21589C9F004F}"/>
              </a:ext>
            </a:extLst>
          </p:cNvPr>
          <p:cNvSpPr txBox="1"/>
          <p:nvPr/>
        </p:nvSpPr>
        <p:spPr>
          <a:xfrm>
            <a:off x="9773431" y="1158548"/>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C58C7CB3-D4EE-45B8-A70B-7BD6A2A6E479}"/>
              </a:ext>
            </a:extLst>
          </p:cNvPr>
          <p:cNvSpPr txBox="1"/>
          <p:nvPr/>
        </p:nvSpPr>
        <p:spPr>
          <a:xfrm>
            <a:off x="9995075" y="2350267"/>
            <a:ext cx="2822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A75CC497-F568-4D5E-9690-F885766489C0}"/>
              </a:ext>
            </a:extLst>
          </p:cNvPr>
          <p:cNvSpPr txBox="1"/>
          <p:nvPr/>
        </p:nvSpPr>
        <p:spPr>
          <a:xfrm>
            <a:off x="6731236" y="2814249"/>
            <a:ext cx="35461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60 = 1 2 0 </a:t>
            </a:r>
          </a:p>
        </p:txBody>
      </p:sp>
      <p:cxnSp>
        <p:nvCxnSpPr>
          <p:cNvPr id="30" name="Straight Connector 29">
            <a:extLst>
              <a:ext uri="{FF2B5EF4-FFF2-40B4-BE49-F238E27FC236}">
                <a16:creationId xmlns:a16="http://schemas.microsoft.com/office/drawing/2014/main" id="{78A964AC-03DE-4411-B486-1D2252ED1D72}"/>
              </a:ext>
            </a:extLst>
          </p:cNvPr>
          <p:cNvCxnSpPr>
            <a:cxnSpLocks/>
          </p:cNvCxnSpPr>
          <p:nvPr/>
        </p:nvCxnSpPr>
        <p:spPr>
          <a:xfrm>
            <a:off x="8841875" y="3355325"/>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B03375C-6D46-4DCB-89CB-BA58BFECF931}"/>
              </a:ext>
            </a:extLst>
          </p:cNvPr>
          <p:cNvSpPr txBox="1"/>
          <p:nvPr/>
        </p:nvSpPr>
        <p:spPr>
          <a:xfrm>
            <a:off x="8821553" y="3291830"/>
            <a:ext cx="2329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9 m</a:t>
            </a:r>
          </a:p>
        </p:txBody>
      </p:sp>
      <p:sp>
        <p:nvSpPr>
          <p:cNvPr id="21" name="Rectangle 20">
            <a:extLst>
              <a:ext uri="{FF2B5EF4-FFF2-40B4-BE49-F238E27FC236}">
                <a16:creationId xmlns:a16="http://schemas.microsoft.com/office/drawing/2014/main" id="{62FE3158-2843-4D99-8140-0244ABEB54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DA3A94E5-9AF3-4347-BC0C-68B95C650B23}"/>
              </a:ext>
            </a:extLst>
          </p:cNvPr>
          <p:cNvSpPr txBox="1"/>
          <p:nvPr/>
        </p:nvSpPr>
        <p:spPr>
          <a:xfrm>
            <a:off x="6006769" y="546580"/>
            <a:ext cx="1336725" cy="584775"/>
          </a:xfrm>
          <a:prstGeom prst="rect">
            <a:avLst/>
          </a:prstGeom>
          <a:noFill/>
        </p:spPr>
        <p:txBody>
          <a:bodyPr wrap="square" rtlCol="0">
            <a:spAutoFit/>
          </a:bodyPr>
          <a:lstStyle/>
          <a:p>
            <a:r>
              <a:rPr lang="en-GB" sz="3200" b="1" dirty="0">
                <a:solidFill>
                  <a:srgbClr val="FF0000"/>
                </a:solidFill>
              </a:rPr>
              <a:t>299 m</a:t>
            </a:r>
          </a:p>
        </p:txBody>
      </p:sp>
    </p:spTree>
    <p:extLst>
      <p:ext uri="{BB962C8B-B14F-4D97-AF65-F5344CB8AC3E}">
        <p14:creationId xmlns:p14="http://schemas.microsoft.com/office/powerpoint/2010/main" val="3823969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10" presetClass="entr" presetSubtype="0"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500"/>
                                        <p:tgtEl>
                                          <p:spTgt spid="2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27"/>
                                        </p:tgtEl>
                                      </p:cBhvr>
                                    </p:animEffect>
                                    <p:set>
                                      <p:cBhvr>
                                        <p:cTn id="61" dur="1" fill="hold">
                                          <p:stCondLst>
                                            <p:cond delay="499"/>
                                          </p:stCondLst>
                                        </p:cTn>
                                        <p:tgtEl>
                                          <p:spTgt spid="27"/>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22"/>
                                        </p:tgtEl>
                                      </p:cBhvr>
                                    </p:animEffect>
                                    <p:set>
                                      <p:cBhvr>
                                        <p:cTn id="64" dur="1" fill="hold">
                                          <p:stCondLst>
                                            <p:cond delay="499"/>
                                          </p:stCondLst>
                                        </p:cTn>
                                        <p:tgtEl>
                                          <p:spTgt spid="2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500"/>
                                        <p:tgtEl>
                                          <p:spTgt spid="2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fade">
                                      <p:cBhvr>
                                        <p:cTn id="74" dur="500"/>
                                        <p:tgtEl>
                                          <p:spTgt spid="3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Effect transition="in" filter="fade">
                                      <p:cBhvr>
                                        <p:cTn id="79" dur="500"/>
                                        <p:tgtEl>
                                          <p:spTgt spid="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7" grpId="0"/>
      <p:bldP spid="18" grpId="0"/>
      <p:bldP spid="19" grpId="0"/>
      <p:bldP spid="22" grpId="0"/>
      <p:bldP spid="22" grpId="1"/>
      <p:bldP spid="23" grpId="0"/>
      <p:bldP spid="24" grpId="0"/>
      <p:bldP spid="25" grpId="0"/>
      <p:bldP spid="26" grpId="0"/>
      <p:bldP spid="27" grpId="0"/>
      <p:bldP spid="27" grpId="1"/>
      <p:bldP spid="28" grpId="0"/>
      <p:bldP spid="31" grpId="0"/>
      <p:bldP spid="29" grpId="0"/>
    </p:bld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54D60DD-9163-40C7-B06D-CBC325A83DD3}"/>
              </a:ext>
            </a:extLst>
          </p:cNvPr>
          <p:cNvSpPr/>
          <p:nvPr/>
        </p:nvSpPr>
        <p:spPr>
          <a:xfrm>
            <a:off x="56123" y="50000"/>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lines drawn on the grid are two sides of a pentagon.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pentagon. </a:t>
            </a:r>
          </a:p>
        </p:txBody>
      </p:sp>
      <p:pic>
        <p:nvPicPr>
          <p:cNvPr id="3" name="Picture 2" descr="https://app.doublestruck.eu/content/K2_REAS/HTML/Q/Q03Y5A07_files/image002.jpg">
            <a:extLst>
              <a:ext uri="{FF2B5EF4-FFF2-40B4-BE49-F238E27FC236}">
                <a16:creationId xmlns:a16="http://schemas.microsoft.com/office/drawing/2014/main" id="{E850780E-3F26-4426-BB20-01BACEA544C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50295" y="677310"/>
            <a:ext cx="5817704" cy="5802554"/>
          </a:xfrm>
          <a:prstGeom prst="rect">
            <a:avLst/>
          </a:prstGeom>
          <a:noFill/>
          <a:ln>
            <a:noFill/>
          </a:ln>
        </p:spPr>
      </p:pic>
      <p:sp>
        <p:nvSpPr>
          <p:cNvPr id="4" name="Rectangle 3">
            <a:extLst>
              <a:ext uri="{FF2B5EF4-FFF2-40B4-BE49-F238E27FC236}">
                <a16:creationId xmlns:a16="http://schemas.microsoft.com/office/drawing/2014/main" id="{4DB4D5C5-6FA8-4480-87FF-3936A4BFD8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Connector 4">
            <a:extLst>
              <a:ext uri="{FF2B5EF4-FFF2-40B4-BE49-F238E27FC236}">
                <a16:creationId xmlns:a16="http://schemas.microsoft.com/office/drawing/2014/main" id="{D3FEF36E-537B-4125-9B49-5086DA2924B4}"/>
              </a:ext>
            </a:extLst>
          </p:cNvPr>
          <p:cNvCxnSpPr>
            <a:cxnSpLocks/>
          </p:cNvCxnSpPr>
          <p:nvPr/>
        </p:nvCxnSpPr>
        <p:spPr>
          <a:xfrm flipH="1" flipV="1">
            <a:off x="5473976" y="2436745"/>
            <a:ext cx="1731894" cy="11418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D7125A3-17B3-4692-9F15-7EC1CC4D424F}"/>
              </a:ext>
            </a:extLst>
          </p:cNvPr>
          <p:cNvCxnSpPr>
            <a:cxnSpLocks/>
          </p:cNvCxnSpPr>
          <p:nvPr/>
        </p:nvCxnSpPr>
        <p:spPr>
          <a:xfrm flipV="1">
            <a:off x="7205870" y="2436745"/>
            <a:ext cx="0" cy="11418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328EBF3-3D78-4317-9113-EC86F196C893}"/>
              </a:ext>
            </a:extLst>
          </p:cNvPr>
          <p:cNvCxnSpPr>
            <a:cxnSpLocks/>
          </p:cNvCxnSpPr>
          <p:nvPr/>
        </p:nvCxnSpPr>
        <p:spPr>
          <a:xfrm flipH="1">
            <a:off x="7205870" y="2436745"/>
            <a:ext cx="166977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296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592BD3-07E7-4AFF-945B-4459FFB9EDE5}"/>
              </a:ext>
            </a:extLst>
          </p:cNvPr>
          <p:cNvPicPr>
            <a:picLocks noChangeAspect="1"/>
          </p:cNvPicPr>
          <p:nvPr/>
        </p:nvPicPr>
        <p:blipFill>
          <a:blip r:embed="rId3"/>
          <a:stretch>
            <a:fillRect/>
          </a:stretch>
        </p:blipFill>
        <p:spPr>
          <a:xfrm>
            <a:off x="4815847" y="268325"/>
            <a:ext cx="7376153" cy="6321349"/>
          </a:xfrm>
          <a:prstGeom prst="rect">
            <a:avLst/>
          </a:prstGeom>
        </p:spPr>
      </p:pic>
      <p:sp>
        <p:nvSpPr>
          <p:cNvPr id="2" name="Rectangle 1">
            <a:extLst>
              <a:ext uri="{FF2B5EF4-FFF2-40B4-BE49-F238E27FC236}">
                <a16:creationId xmlns:a16="http://schemas.microsoft.com/office/drawing/2014/main" id="{2075A74F-83DB-493F-B4E6-8F67BC3A4508}"/>
              </a:ext>
            </a:extLst>
          </p:cNvPr>
          <p:cNvSpPr/>
          <p:nvPr/>
        </p:nvSpPr>
        <p:spPr>
          <a:xfrm>
            <a:off x="103032" y="51516"/>
            <a:ext cx="4815847" cy="4801314"/>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five shapes made from equilateral triangles. Write the letter of the shape that is a rhombus.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the shape that has only one pair of parallel sides.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C13823D-693F-4B63-90A5-69143A20498F}"/>
              </a:ext>
            </a:extLst>
          </p:cNvPr>
          <p:cNvSpPr/>
          <p:nvPr/>
        </p:nvSpPr>
        <p:spPr>
          <a:xfrm>
            <a:off x="257577" y="2186521"/>
            <a:ext cx="5552380" cy="954107"/>
          </a:xfrm>
          <a:prstGeom prst="rect">
            <a:avLst/>
          </a:prstGeom>
        </p:spPr>
        <p:txBody>
          <a:bodyPr wrap="square">
            <a:spAutoFit/>
          </a:bodyPr>
          <a:lstStyle/>
          <a:p>
            <a:r>
              <a:rPr lang="en-GB" sz="2800" b="1" dirty="0">
                <a:solidFill>
                  <a:srgbClr val="FF0000"/>
                </a:solidFill>
                <a:latin typeface="Calibri" panose="020F0502020204030204" pitchFamily="34" charset="0"/>
              </a:rPr>
              <a:t>4 sides are the same length </a:t>
            </a:r>
          </a:p>
          <a:p>
            <a:r>
              <a:rPr lang="en-GB" sz="2800" b="1" dirty="0">
                <a:solidFill>
                  <a:srgbClr val="FF0000"/>
                </a:solidFill>
                <a:latin typeface="Calibri" panose="020F0502020204030204" pitchFamily="34" charset="0"/>
              </a:rPr>
              <a:t>(but angles are not right angles)</a:t>
            </a:r>
          </a:p>
        </p:txBody>
      </p:sp>
      <p:cxnSp>
        <p:nvCxnSpPr>
          <p:cNvPr id="5" name="Straight Connector 4">
            <a:extLst>
              <a:ext uri="{FF2B5EF4-FFF2-40B4-BE49-F238E27FC236}">
                <a16:creationId xmlns:a16="http://schemas.microsoft.com/office/drawing/2014/main" id="{6FE0DDF7-AF79-464B-94A7-8518722E8691}"/>
              </a:ext>
            </a:extLst>
          </p:cNvPr>
          <p:cNvCxnSpPr>
            <a:cxnSpLocks/>
          </p:cNvCxnSpPr>
          <p:nvPr/>
        </p:nvCxnSpPr>
        <p:spPr>
          <a:xfrm>
            <a:off x="7578649" y="4944318"/>
            <a:ext cx="94637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5A69A64-C173-4EB4-85E9-AAA0DF7465A6}"/>
              </a:ext>
            </a:extLst>
          </p:cNvPr>
          <p:cNvCxnSpPr>
            <a:cxnSpLocks/>
          </p:cNvCxnSpPr>
          <p:nvPr/>
        </p:nvCxnSpPr>
        <p:spPr>
          <a:xfrm>
            <a:off x="7578649" y="4944318"/>
            <a:ext cx="439077" cy="75309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40257CD-66B2-4CDB-8742-46B66DCE25AB}"/>
              </a:ext>
            </a:extLst>
          </p:cNvPr>
          <p:cNvCxnSpPr>
            <a:cxnSpLocks/>
          </p:cNvCxnSpPr>
          <p:nvPr/>
        </p:nvCxnSpPr>
        <p:spPr>
          <a:xfrm>
            <a:off x="8476573" y="4944317"/>
            <a:ext cx="439077" cy="75309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D00007E-A60B-4A7F-AD3B-90990CEE8FE1}"/>
              </a:ext>
            </a:extLst>
          </p:cNvPr>
          <p:cNvCxnSpPr>
            <a:cxnSpLocks/>
          </p:cNvCxnSpPr>
          <p:nvPr/>
        </p:nvCxnSpPr>
        <p:spPr>
          <a:xfrm>
            <a:off x="7991029" y="5697414"/>
            <a:ext cx="94637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C24403D1-6EDB-4BD0-A584-C86EB0460C49}"/>
              </a:ext>
            </a:extLst>
          </p:cNvPr>
          <p:cNvSpPr/>
          <p:nvPr/>
        </p:nvSpPr>
        <p:spPr>
          <a:xfrm>
            <a:off x="4381113" y="1434183"/>
            <a:ext cx="434734" cy="707886"/>
          </a:xfrm>
          <a:prstGeom prst="rect">
            <a:avLst/>
          </a:prstGeom>
        </p:spPr>
        <p:txBody>
          <a:bodyPr wrap="none">
            <a:spAutoFit/>
          </a:bodyPr>
          <a:lstStyle/>
          <a:p>
            <a:r>
              <a:rPr lang="en-GB" sz="4000" b="1" dirty="0">
                <a:solidFill>
                  <a:srgbClr val="FF0000"/>
                </a:solidFill>
                <a:latin typeface="Calibri" panose="020F0502020204030204" pitchFamily="34" charset="0"/>
              </a:rPr>
              <a:t>E</a:t>
            </a:r>
          </a:p>
        </p:txBody>
      </p:sp>
      <p:cxnSp>
        <p:nvCxnSpPr>
          <p:cNvPr id="14" name="Straight Connector 13">
            <a:extLst>
              <a:ext uri="{FF2B5EF4-FFF2-40B4-BE49-F238E27FC236}">
                <a16:creationId xmlns:a16="http://schemas.microsoft.com/office/drawing/2014/main" id="{018ED827-E4F2-4045-B3FB-FFD39BE15418}"/>
              </a:ext>
            </a:extLst>
          </p:cNvPr>
          <p:cNvCxnSpPr>
            <a:cxnSpLocks/>
          </p:cNvCxnSpPr>
          <p:nvPr/>
        </p:nvCxnSpPr>
        <p:spPr>
          <a:xfrm flipV="1">
            <a:off x="5839453" y="1093486"/>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7811154-1BEB-4390-A222-392BB52AFC06}"/>
              </a:ext>
            </a:extLst>
          </p:cNvPr>
          <p:cNvCxnSpPr>
            <a:cxnSpLocks/>
          </p:cNvCxnSpPr>
          <p:nvPr/>
        </p:nvCxnSpPr>
        <p:spPr>
          <a:xfrm flipV="1">
            <a:off x="7569133" y="1109287"/>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EC8876A-1EA1-4DA7-85CC-67559F21269C}"/>
              </a:ext>
            </a:extLst>
          </p:cNvPr>
          <p:cNvCxnSpPr>
            <a:cxnSpLocks/>
          </p:cNvCxnSpPr>
          <p:nvPr/>
        </p:nvCxnSpPr>
        <p:spPr>
          <a:xfrm flipV="1">
            <a:off x="5839453" y="1858298"/>
            <a:ext cx="1729680" cy="1580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3240E36-4D9F-4C4D-80B5-81426F39046C}"/>
              </a:ext>
            </a:extLst>
          </p:cNvPr>
          <p:cNvCxnSpPr>
            <a:cxnSpLocks/>
          </p:cNvCxnSpPr>
          <p:nvPr/>
        </p:nvCxnSpPr>
        <p:spPr>
          <a:xfrm flipV="1">
            <a:off x="6269903" y="1085587"/>
            <a:ext cx="1729680" cy="1580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B3CEB1C0-DB1A-4299-B76C-66B0137ED2C2}"/>
              </a:ext>
            </a:extLst>
          </p:cNvPr>
          <p:cNvSpPr/>
          <p:nvPr/>
        </p:nvSpPr>
        <p:spPr>
          <a:xfrm>
            <a:off x="6328975" y="570266"/>
            <a:ext cx="1422642" cy="523220"/>
          </a:xfrm>
          <a:prstGeom prst="rect">
            <a:avLst/>
          </a:prstGeom>
        </p:spPr>
        <p:txBody>
          <a:bodyPr wrap="square">
            <a:spAutoFit/>
          </a:bodyPr>
          <a:lstStyle/>
          <a:p>
            <a:r>
              <a:rPr lang="en-GB" sz="2800" b="1" dirty="0">
                <a:latin typeface="Calibri" panose="020F0502020204030204" pitchFamily="34" charset="0"/>
              </a:rPr>
              <a:t>2 pairs</a:t>
            </a:r>
          </a:p>
        </p:txBody>
      </p:sp>
      <p:cxnSp>
        <p:nvCxnSpPr>
          <p:cNvPr id="24" name="Straight Connector 23">
            <a:extLst>
              <a:ext uri="{FF2B5EF4-FFF2-40B4-BE49-F238E27FC236}">
                <a16:creationId xmlns:a16="http://schemas.microsoft.com/office/drawing/2014/main" id="{801164BC-47F5-4C58-BE71-915B04AC56EE}"/>
              </a:ext>
            </a:extLst>
          </p:cNvPr>
          <p:cNvCxnSpPr>
            <a:cxnSpLocks/>
          </p:cNvCxnSpPr>
          <p:nvPr/>
        </p:nvCxnSpPr>
        <p:spPr>
          <a:xfrm flipV="1">
            <a:off x="9368854" y="1119678"/>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699F786-5DEE-43CE-B741-C8616E032D36}"/>
              </a:ext>
            </a:extLst>
          </p:cNvPr>
          <p:cNvCxnSpPr>
            <a:cxnSpLocks/>
          </p:cNvCxnSpPr>
          <p:nvPr/>
        </p:nvCxnSpPr>
        <p:spPr>
          <a:xfrm flipV="1">
            <a:off x="10676274" y="1874098"/>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B2FB0F7-A2EA-45B5-B787-92337FBFF7D0}"/>
              </a:ext>
            </a:extLst>
          </p:cNvPr>
          <p:cNvCxnSpPr>
            <a:cxnSpLocks/>
          </p:cNvCxnSpPr>
          <p:nvPr/>
        </p:nvCxnSpPr>
        <p:spPr>
          <a:xfrm>
            <a:off x="9368854" y="1866198"/>
            <a:ext cx="458108" cy="77271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4BF8F74-8E89-49F1-8F06-08F1591073E9}"/>
              </a:ext>
            </a:extLst>
          </p:cNvPr>
          <p:cNvCxnSpPr>
            <a:cxnSpLocks/>
          </p:cNvCxnSpPr>
          <p:nvPr/>
        </p:nvCxnSpPr>
        <p:spPr>
          <a:xfrm>
            <a:off x="9793510" y="1103720"/>
            <a:ext cx="458108" cy="77271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D2FB97-7B07-47F0-A899-A1CE63DD8578}"/>
              </a:ext>
            </a:extLst>
          </p:cNvPr>
          <p:cNvCxnSpPr>
            <a:cxnSpLocks/>
          </p:cNvCxnSpPr>
          <p:nvPr/>
        </p:nvCxnSpPr>
        <p:spPr>
          <a:xfrm>
            <a:off x="9833996" y="2631759"/>
            <a:ext cx="841710" cy="0"/>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569BEAD-DEA1-408C-B220-A1D46E8E036F}"/>
              </a:ext>
            </a:extLst>
          </p:cNvPr>
          <p:cNvCxnSpPr>
            <a:cxnSpLocks/>
          </p:cNvCxnSpPr>
          <p:nvPr/>
        </p:nvCxnSpPr>
        <p:spPr>
          <a:xfrm>
            <a:off x="10251618" y="1866198"/>
            <a:ext cx="841710" cy="0"/>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6E21224A-2C2D-4FDD-B933-56397F06CCF3}"/>
              </a:ext>
            </a:extLst>
          </p:cNvPr>
          <p:cNvSpPr/>
          <p:nvPr/>
        </p:nvSpPr>
        <p:spPr>
          <a:xfrm>
            <a:off x="10136000" y="1332746"/>
            <a:ext cx="1422642" cy="523220"/>
          </a:xfrm>
          <a:prstGeom prst="rect">
            <a:avLst/>
          </a:prstGeom>
        </p:spPr>
        <p:txBody>
          <a:bodyPr wrap="square">
            <a:spAutoFit/>
          </a:bodyPr>
          <a:lstStyle/>
          <a:p>
            <a:r>
              <a:rPr lang="en-GB" sz="2800" b="1" dirty="0">
                <a:latin typeface="Calibri" panose="020F0502020204030204" pitchFamily="34" charset="0"/>
              </a:rPr>
              <a:t>3 pairs</a:t>
            </a:r>
          </a:p>
        </p:txBody>
      </p:sp>
      <p:sp>
        <p:nvSpPr>
          <p:cNvPr id="34" name="Rectangle 33">
            <a:extLst>
              <a:ext uri="{FF2B5EF4-FFF2-40B4-BE49-F238E27FC236}">
                <a16:creationId xmlns:a16="http://schemas.microsoft.com/office/drawing/2014/main" id="{23FD66A7-54EB-47B6-806A-BF581F773A6D}"/>
              </a:ext>
            </a:extLst>
          </p:cNvPr>
          <p:cNvSpPr/>
          <p:nvPr/>
        </p:nvSpPr>
        <p:spPr>
          <a:xfrm>
            <a:off x="6474083" y="4103216"/>
            <a:ext cx="1422642" cy="523220"/>
          </a:xfrm>
          <a:prstGeom prst="rect">
            <a:avLst/>
          </a:prstGeom>
        </p:spPr>
        <p:txBody>
          <a:bodyPr wrap="square">
            <a:spAutoFit/>
          </a:bodyPr>
          <a:lstStyle/>
          <a:p>
            <a:r>
              <a:rPr lang="en-GB" sz="2800" b="1" dirty="0">
                <a:latin typeface="Calibri" panose="020F0502020204030204" pitchFamily="34" charset="0"/>
              </a:rPr>
              <a:t>0 pairs</a:t>
            </a:r>
          </a:p>
        </p:txBody>
      </p:sp>
      <p:cxnSp>
        <p:nvCxnSpPr>
          <p:cNvPr id="35" name="Straight Connector 34">
            <a:extLst>
              <a:ext uri="{FF2B5EF4-FFF2-40B4-BE49-F238E27FC236}">
                <a16:creationId xmlns:a16="http://schemas.microsoft.com/office/drawing/2014/main" id="{B6BF1DB7-304F-4231-8409-9B2FFAA74381}"/>
              </a:ext>
            </a:extLst>
          </p:cNvPr>
          <p:cNvCxnSpPr>
            <a:cxnSpLocks/>
          </p:cNvCxnSpPr>
          <p:nvPr/>
        </p:nvCxnSpPr>
        <p:spPr>
          <a:xfrm flipH="1" flipV="1">
            <a:off x="9395510" y="3429000"/>
            <a:ext cx="856108" cy="15094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B20FBA-95BE-47A8-9566-ABA14D232CC9}"/>
              </a:ext>
            </a:extLst>
          </p:cNvPr>
          <p:cNvCxnSpPr>
            <a:cxnSpLocks/>
          </p:cNvCxnSpPr>
          <p:nvPr/>
        </p:nvCxnSpPr>
        <p:spPr>
          <a:xfrm flipH="1" flipV="1">
            <a:off x="10244254" y="3397435"/>
            <a:ext cx="435253" cy="78700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274CDA73-CDE0-49DB-AFC3-48C8CC88B669}"/>
              </a:ext>
            </a:extLst>
          </p:cNvPr>
          <p:cNvSpPr/>
          <p:nvPr/>
        </p:nvSpPr>
        <p:spPr>
          <a:xfrm>
            <a:off x="10423061" y="4387665"/>
            <a:ext cx="1422642" cy="523220"/>
          </a:xfrm>
          <a:prstGeom prst="rect">
            <a:avLst/>
          </a:prstGeom>
        </p:spPr>
        <p:txBody>
          <a:bodyPr wrap="square">
            <a:spAutoFit/>
          </a:bodyPr>
          <a:lstStyle/>
          <a:p>
            <a:r>
              <a:rPr lang="en-GB" sz="2800" b="1" dirty="0">
                <a:latin typeface="Calibri" panose="020F0502020204030204" pitchFamily="34" charset="0"/>
              </a:rPr>
              <a:t>1 pair</a:t>
            </a:r>
          </a:p>
        </p:txBody>
      </p:sp>
      <p:cxnSp>
        <p:nvCxnSpPr>
          <p:cNvPr id="40" name="Straight Connector 39">
            <a:extLst>
              <a:ext uri="{FF2B5EF4-FFF2-40B4-BE49-F238E27FC236}">
                <a16:creationId xmlns:a16="http://schemas.microsoft.com/office/drawing/2014/main" id="{4765798A-4119-4176-A6B9-368B1C97A857}"/>
              </a:ext>
            </a:extLst>
          </p:cNvPr>
          <p:cNvCxnSpPr>
            <a:cxnSpLocks/>
          </p:cNvCxnSpPr>
          <p:nvPr/>
        </p:nvCxnSpPr>
        <p:spPr>
          <a:xfrm>
            <a:off x="7536560" y="4944317"/>
            <a:ext cx="940013"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2D87145-FE2A-4698-AE65-8FE0FB0C37DB}"/>
              </a:ext>
            </a:extLst>
          </p:cNvPr>
          <p:cNvCxnSpPr>
            <a:cxnSpLocks/>
          </p:cNvCxnSpPr>
          <p:nvPr/>
        </p:nvCxnSpPr>
        <p:spPr>
          <a:xfrm>
            <a:off x="7989705" y="5694593"/>
            <a:ext cx="940013"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17E62FF8-221F-4C0E-8411-68180A5755AC}"/>
              </a:ext>
            </a:extLst>
          </p:cNvPr>
          <p:cNvSpPr/>
          <p:nvPr/>
        </p:nvSpPr>
        <p:spPr>
          <a:xfrm>
            <a:off x="7896725" y="5700234"/>
            <a:ext cx="1422642" cy="523220"/>
          </a:xfrm>
          <a:prstGeom prst="rect">
            <a:avLst/>
          </a:prstGeom>
        </p:spPr>
        <p:txBody>
          <a:bodyPr wrap="square">
            <a:spAutoFit/>
          </a:bodyPr>
          <a:lstStyle/>
          <a:p>
            <a:r>
              <a:rPr lang="en-GB" sz="2800" b="1" dirty="0">
                <a:latin typeface="Calibri" panose="020F0502020204030204" pitchFamily="34" charset="0"/>
              </a:rPr>
              <a:t>2 pairs</a:t>
            </a:r>
          </a:p>
        </p:txBody>
      </p:sp>
      <p:sp>
        <p:nvSpPr>
          <p:cNvPr id="44" name="Rectangle 43">
            <a:extLst>
              <a:ext uri="{FF2B5EF4-FFF2-40B4-BE49-F238E27FC236}">
                <a16:creationId xmlns:a16="http://schemas.microsoft.com/office/drawing/2014/main" id="{26514BBE-3A65-4FC5-A481-BA5F6AACD1A5}"/>
              </a:ext>
            </a:extLst>
          </p:cNvPr>
          <p:cNvSpPr/>
          <p:nvPr/>
        </p:nvSpPr>
        <p:spPr>
          <a:xfrm>
            <a:off x="3727294" y="4122874"/>
            <a:ext cx="508473" cy="707886"/>
          </a:xfrm>
          <a:prstGeom prst="rect">
            <a:avLst/>
          </a:prstGeom>
        </p:spPr>
        <p:txBody>
          <a:bodyPr wrap="none">
            <a:spAutoFit/>
          </a:bodyPr>
          <a:lstStyle/>
          <a:p>
            <a:r>
              <a:rPr lang="en-GB" sz="4000" b="1" dirty="0">
                <a:solidFill>
                  <a:srgbClr val="FF0000"/>
                </a:solidFill>
                <a:latin typeface="Calibri" panose="020F0502020204030204" pitchFamily="34" charset="0"/>
              </a:rPr>
              <a:t>D</a:t>
            </a:r>
          </a:p>
        </p:txBody>
      </p:sp>
      <p:sp>
        <p:nvSpPr>
          <p:cNvPr id="31" name="Rectangle 30">
            <a:extLst>
              <a:ext uri="{FF2B5EF4-FFF2-40B4-BE49-F238E27FC236}">
                <a16:creationId xmlns:a16="http://schemas.microsoft.com/office/drawing/2014/main" id="{6D3DFB88-FEB2-406E-A7B6-9B9E77CB528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756873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8"/>
                                        </p:tgtEl>
                                      </p:cBhvr>
                                    </p:animEffect>
                                    <p:set>
                                      <p:cBhvr>
                                        <p:cTn id="37" dur="1" fill="hold">
                                          <p:stCondLst>
                                            <p:cond delay="499"/>
                                          </p:stCondLst>
                                        </p:cTn>
                                        <p:tgtEl>
                                          <p:spTgt spid="8"/>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5"/>
                                        </p:tgtEl>
                                      </p:cBhvr>
                                    </p:animEffect>
                                    <p:set>
                                      <p:cBhvr>
                                        <p:cTn id="40" dur="1" fill="hold">
                                          <p:stCondLst>
                                            <p:cond delay="499"/>
                                          </p:stCondLst>
                                        </p:cTn>
                                        <p:tgtEl>
                                          <p:spTgt spid="5"/>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11"/>
                                        </p:tgtEl>
                                      </p:cBhvr>
                                    </p:animEffect>
                                    <p:set>
                                      <p:cBhvr>
                                        <p:cTn id="43" dur="1" fill="hold">
                                          <p:stCondLst>
                                            <p:cond delay="499"/>
                                          </p:stCondLst>
                                        </p:cTn>
                                        <p:tgtEl>
                                          <p:spTgt spid="11"/>
                                        </p:tgtEl>
                                        <p:attrNameLst>
                                          <p:attrName>style.visibility</p:attrName>
                                        </p:attrNameLst>
                                      </p:cBhvr>
                                      <p:to>
                                        <p:strVal val="hidden"/>
                                      </p:to>
                                    </p:set>
                                  </p:childTnLst>
                                </p:cTn>
                              </p:par>
                              <p:par>
                                <p:cTn id="44" presetID="10" presetClass="exit" presetSubtype="0" fill="hold" nodeType="withEffect">
                                  <p:stCondLst>
                                    <p:cond delay="0"/>
                                  </p:stCondLst>
                                  <p:childTnLst>
                                    <p:animEffect transition="out" filter="fade">
                                      <p:cBhvr>
                                        <p:cTn id="45" dur="500"/>
                                        <p:tgtEl>
                                          <p:spTgt spid="12"/>
                                        </p:tgtEl>
                                      </p:cBhvr>
                                    </p:animEffect>
                                    <p:set>
                                      <p:cBhvr>
                                        <p:cTn id="46" dur="1" fill="hold">
                                          <p:stCondLst>
                                            <p:cond delay="499"/>
                                          </p:stCondLst>
                                        </p:cTn>
                                        <p:tgtEl>
                                          <p:spTgt spid="12"/>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fade">
                                      <p:cBhvr>
                                        <p:cTn id="66" dur="500"/>
                                        <p:tgtEl>
                                          <p:spTgt spid="2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nodeType="clickEffect">
                                  <p:stCondLst>
                                    <p:cond delay="0"/>
                                  </p:stCondLst>
                                  <p:childTnLst>
                                    <p:set>
                                      <p:cBhvr>
                                        <p:cTn id="85" dur="1" fill="hold">
                                          <p:stCondLst>
                                            <p:cond delay="0"/>
                                          </p:stCondLst>
                                        </p:cTn>
                                        <p:tgtEl>
                                          <p:spTgt spid="26"/>
                                        </p:tgtEl>
                                        <p:attrNameLst>
                                          <p:attrName>style.visibility</p:attrName>
                                        </p:attrNameLst>
                                      </p:cBhvr>
                                      <p:to>
                                        <p:strVal val="visible"/>
                                      </p:to>
                                    </p:set>
                                    <p:animEffect transition="in" filter="fade">
                                      <p:cBhvr>
                                        <p:cTn id="86" dur="500"/>
                                        <p:tgtEl>
                                          <p:spTgt spid="26"/>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Effect transition="in" filter="fade">
                                      <p:cBhvr>
                                        <p:cTn id="91" dur="500"/>
                                        <p:tgtEl>
                                          <p:spTgt spid="2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30"/>
                                        </p:tgtEl>
                                        <p:attrNameLst>
                                          <p:attrName>style.visibility</p:attrName>
                                        </p:attrNameLst>
                                      </p:cBhvr>
                                      <p:to>
                                        <p:strVal val="visible"/>
                                      </p:to>
                                    </p:set>
                                    <p:animEffect transition="in" filter="fade">
                                      <p:cBhvr>
                                        <p:cTn id="96" dur="500"/>
                                        <p:tgtEl>
                                          <p:spTgt spid="3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32"/>
                                        </p:tgtEl>
                                        <p:attrNameLst>
                                          <p:attrName>style.visibility</p:attrName>
                                        </p:attrNameLst>
                                      </p:cBhvr>
                                      <p:to>
                                        <p:strVal val="visible"/>
                                      </p:to>
                                    </p:set>
                                    <p:animEffect transition="in" filter="fade">
                                      <p:cBhvr>
                                        <p:cTn id="101" dur="500"/>
                                        <p:tgtEl>
                                          <p:spTgt spid="32"/>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4"/>
                                        </p:tgtEl>
                                        <p:attrNameLst>
                                          <p:attrName>style.visibility</p:attrName>
                                        </p:attrNameLst>
                                      </p:cBhvr>
                                      <p:to>
                                        <p:strVal val="visible"/>
                                      </p:to>
                                    </p:set>
                                    <p:animEffect transition="in" filter="fade">
                                      <p:cBhvr>
                                        <p:cTn id="111" dur="500"/>
                                        <p:tgtEl>
                                          <p:spTgt spid="3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nodeType="clickEffect">
                                  <p:stCondLst>
                                    <p:cond delay="0"/>
                                  </p:stCondLst>
                                  <p:childTnLst>
                                    <p:set>
                                      <p:cBhvr>
                                        <p:cTn id="115" dur="1" fill="hold">
                                          <p:stCondLst>
                                            <p:cond delay="0"/>
                                          </p:stCondLst>
                                        </p:cTn>
                                        <p:tgtEl>
                                          <p:spTgt spid="35"/>
                                        </p:tgtEl>
                                        <p:attrNameLst>
                                          <p:attrName>style.visibility</p:attrName>
                                        </p:attrNameLst>
                                      </p:cBhvr>
                                      <p:to>
                                        <p:strVal val="visible"/>
                                      </p:to>
                                    </p:set>
                                    <p:animEffect transition="in" filter="fade">
                                      <p:cBhvr>
                                        <p:cTn id="116" dur="500"/>
                                        <p:tgtEl>
                                          <p:spTgt spid="3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37"/>
                                        </p:tgtEl>
                                        <p:attrNameLst>
                                          <p:attrName>style.visibility</p:attrName>
                                        </p:attrNameLst>
                                      </p:cBhvr>
                                      <p:to>
                                        <p:strVal val="visible"/>
                                      </p:to>
                                    </p:set>
                                    <p:animEffect transition="in" filter="fade">
                                      <p:cBhvr>
                                        <p:cTn id="121" dur="500"/>
                                        <p:tgtEl>
                                          <p:spTgt spid="37"/>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9"/>
                                        </p:tgtEl>
                                        <p:attrNameLst>
                                          <p:attrName>style.visibility</p:attrName>
                                        </p:attrNameLst>
                                      </p:cBhvr>
                                      <p:to>
                                        <p:strVal val="visible"/>
                                      </p:to>
                                    </p:set>
                                    <p:animEffect transition="in" filter="fade">
                                      <p:cBhvr>
                                        <p:cTn id="126" dur="500"/>
                                        <p:tgtEl>
                                          <p:spTgt spid="39"/>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8"/>
                                        </p:tgtEl>
                                        <p:attrNameLst>
                                          <p:attrName>style.visibility</p:attrName>
                                        </p:attrNameLst>
                                      </p:cBhvr>
                                      <p:to>
                                        <p:strVal val="visible"/>
                                      </p:to>
                                    </p:set>
                                    <p:animEffect transition="in" filter="fade">
                                      <p:cBhvr>
                                        <p:cTn id="131" dur="500"/>
                                        <p:tgtEl>
                                          <p:spTgt spid="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nodeType="clickEffect">
                                  <p:stCondLst>
                                    <p:cond delay="0"/>
                                  </p:stCondLst>
                                  <p:childTnLst>
                                    <p:set>
                                      <p:cBhvr>
                                        <p:cTn id="135" dur="1" fill="hold">
                                          <p:stCondLst>
                                            <p:cond delay="0"/>
                                          </p:stCondLst>
                                        </p:cTn>
                                        <p:tgtEl>
                                          <p:spTgt spid="11"/>
                                        </p:tgtEl>
                                        <p:attrNameLst>
                                          <p:attrName>style.visibility</p:attrName>
                                        </p:attrNameLst>
                                      </p:cBhvr>
                                      <p:to>
                                        <p:strVal val="visible"/>
                                      </p:to>
                                    </p:set>
                                    <p:animEffect transition="in" filter="fade">
                                      <p:cBhvr>
                                        <p:cTn id="136" dur="500"/>
                                        <p:tgtEl>
                                          <p:spTgt spid="11"/>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nodeType="clickEffect">
                                  <p:stCondLst>
                                    <p:cond delay="0"/>
                                  </p:stCondLst>
                                  <p:childTnLst>
                                    <p:set>
                                      <p:cBhvr>
                                        <p:cTn id="145" dur="1" fill="hold">
                                          <p:stCondLst>
                                            <p:cond delay="0"/>
                                          </p:stCondLst>
                                        </p:cTn>
                                        <p:tgtEl>
                                          <p:spTgt spid="42"/>
                                        </p:tgtEl>
                                        <p:attrNameLst>
                                          <p:attrName>style.visibility</p:attrName>
                                        </p:attrNameLst>
                                      </p:cBhvr>
                                      <p:to>
                                        <p:strVal val="visible"/>
                                      </p:to>
                                    </p:set>
                                    <p:animEffect transition="in" filter="fade">
                                      <p:cBhvr>
                                        <p:cTn id="146" dur="500"/>
                                        <p:tgtEl>
                                          <p:spTgt spid="42"/>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3"/>
                                        </p:tgtEl>
                                        <p:attrNameLst>
                                          <p:attrName>style.visibility</p:attrName>
                                        </p:attrNameLst>
                                      </p:cBhvr>
                                      <p:to>
                                        <p:strVal val="visible"/>
                                      </p:to>
                                    </p:set>
                                    <p:animEffect transition="in" filter="fade">
                                      <p:cBhvr>
                                        <p:cTn id="151" dur="500"/>
                                        <p:tgtEl>
                                          <p:spTgt spid="43"/>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4"/>
                                        </p:tgtEl>
                                        <p:attrNameLst>
                                          <p:attrName>style.visibility</p:attrName>
                                        </p:attrNameLst>
                                      </p:cBhvr>
                                      <p:to>
                                        <p:strVal val="visible"/>
                                      </p:to>
                                    </p:set>
                                    <p:animEffect transition="in" filter="fade">
                                      <p:cBhvr>
                                        <p:cTn id="156"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23" grpId="0"/>
      <p:bldP spid="33" grpId="0"/>
      <p:bldP spid="34" grpId="0"/>
      <p:bldP spid="39" grpId="0"/>
      <p:bldP spid="43" grpId="0"/>
      <p:bldP spid="44" grpId="0"/>
    </p:bld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6F89EF05-F3F7-4EBA-9307-F6EB69FB1E77}"/>
              </a:ext>
            </a:extLst>
          </p:cNvPr>
          <p:cNvSpPr/>
          <p:nvPr/>
        </p:nvSpPr>
        <p:spPr>
          <a:xfrm>
            <a:off x="56123" y="50000"/>
            <a:ext cx="12079318" cy="1569660"/>
          </a:xfrm>
          <a:prstGeom prst="rect">
            <a:avLst/>
          </a:prstGeom>
        </p:spPr>
        <p:txBody>
          <a:bodyPr wrap="square">
            <a:spAutoFit/>
          </a:bodyPr>
          <a:lstStyle/>
          <a:p>
            <a:r>
              <a:rPr lang="en-US" sz="3200" b="1" dirty="0"/>
              <a:t>Here is a grid of dots. Point A and point B are joined by a straight line. Draw a line to join point A to another dot on the grid so that the two lines make a right angle.  </a:t>
            </a:r>
          </a:p>
        </p:txBody>
      </p:sp>
      <p:pic>
        <p:nvPicPr>
          <p:cNvPr id="2" name="Picture 1">
            <a:extLst>
              <a:ext uri="{FF2B5EF4-FFF2-40B4-BE49-F238E27FC236}">
                <a16:creationId xmlns:a16="http://schemas.microsoft.com/office/drawing/2014/main" id="{68F364F8-5CD9-492E-BE40-DFEDCC6E01E6}"/>
              </a:ext>
            </a:extLst>
          </p:cNvPr>
          <p:cNvPicPr>
            <a:picLocks noChangeAspect="1"/>
          </p:cNvPicPr>
          <p:nvPr/>
        </p:nvPicPr>
        <p:blipFill>
          <a:blip r:embed="rId3"/>
          <a:stretch>
            <a:fillRect/>
          </a:stretch>
        </p:blipFill>
        <p:spPr>
          <a:xfrm>
            <a:off x="4431897" y="1041566"/>
            <a:ext cx="5648325" cy="5648325"/>
          </a:xfrm>
          <a:prstGeom prst="rect">
            <a:avLst/>
          </a:prstGeom>
        </p:spPr>
      </p:pic>
      <p:grpSp>
        <p:nvGrpSpPr>
          <p:cNvPr id="11" name="Group 10">
            <a:extLst>
              <a:ext uri="{FF2B5EF4-FFF2-40B4-BE49-F238E27FC236}">
                <a16:creationId xmlns:a16="http://schemas.microsoft.com/office/drawing/2014/main" id="{BEF4E574-D92E-4B60-96EA-206544D21582}"/>
              </a:ext>
            </a:extLst>
          </p:cNvPr>
          <p:cNvGrpSpPr/>
          <p:nvPr/>
        </p:nvGrpSpPr>
        <p:grpSpPr>
          <a:xfrm>
            <a:off x="7254390" y="1822525"/>
            <a:ext cx="1406201" cy="2043203"/>
            <a:chOff x="7254390" y="1822525"/>
            <a:chExt cx="1406201" cy="2043203"/>
          </a:xfrm>
        </p:grpSpPr>
        <p:cxnSp>
          <p:nvCxnSpPr>
            <p:cNvPr id="5" name="Straight Connector 4">
              <a:extLst>
                <a:ext uri="{FF2B5EF4-FFF2-40B4-BE49-F238E27FC236}">
                  <a16:creationId xmlns:a16="http://schemas.microsoft.com/office/drawing/2014/main" id="{B2621C6C-A991-4C4F-9DD7-D17DB615D492}"/>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6E686E0-08AC-4EB8-BBD0-4614CBF34A55}"/>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933A6E5D-DBA1-40CA-A585-3E4CA869C4C6}"/>
              </a:ext>
            </a:extLst>
          </p:cNvPr>
          <p:cNvGrpSpPr/>
          <p:nvPr/>
        </p:nvGrpSpPr>
        <p:grpSpPr>
          <a:xfrm rot="5400000">
            <a:off x="7572891" y="3538568"/>
            <a:ext cx="1406201" cy="2043203"/>
            <a:chOff x="7254390" y="1822525"/>
            <a:chExt cx="1406201" cy="2043203"/>
          </a:xfrm>
        </p:grpSpPr>
        <p:cxnSp>
          <p:nvCxnSpPr>
            <p:cNvPr id="14" name="Straight Connector 13">
              <a:extLst>
                <a:ext uri="{FF2B5EF4-FFF2-40B4-BE49-F238E27FC236}">
                  <a16:creationId xmlns:a16="http://schemas.microsoft.com/office/drawing/2014/main" id="{6A86CF5C-E057-4294-97EB-22C60E779C22}"/>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4842214-8F87-4D29-8585-186CFE845615}"/>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B471FC71-F4C6-43F1-A10D-7DB47289A5A4}"/>
              </a:ext>
            </a:extLst>
          </p:cNvPr>
          <p:cNvSpPr/>
          <p:nvPr/>
        </p:nvSpPr>
        <p:spPr>
          <a:xfrm>
            <a:off x="9225348" y="5137096"/>
            <a:ext cx="144491" cy="1411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1DCB2CBE-611A-4FEB-904E-9D2CCC465CE2}"/>
              </a:ext>
            </a:extLst>
          </p:cNvPr>
          <p:cNvCxnSpPr>
            <a:cxnSpLocks/>
          </p:cNvCxnSpPr>
          <p:nvPr/>
        </p:nvCxnSpPr>
        <p:spPr>
          <a:xfrm flipH="1" flipV="1">
            <a:off x="7237495" y="3845659"/>
            <a:ext cx="2060099" cy="13434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21F1976D-E7D3-4832-80CF-E334CD238B03}"/>
              </a:ext>
            </a:extLst>
          </p:cNvPr>
          <p:cNvGrpSpPr/>
          <p:nvPr/>
        </p:nvGrpSpPr>
        <p:grpSpPr>
          <a:xfrm rot="5400000">
            <a:off x="5538741" y="2179126"/>
            <a:ext cx="1406201" cy="2043203"/>
            <a:chOff x="7254390" y="1822525"/>
            <a:chExt cx="1406201" cy="2043203"/>
          </a:xfrm>
        </p:grpSpPr>
        <p:cxnSp>
          <p:nvCxnSpPr>
            <p:cNvPr id="21" name="Straight Connector 20">
              <a:extLst>
                <a:ext uri="{FF2B5EF4-FFF2-40B4-BE49-F238E27FC236}">
                  <a16:creationId xmlns:a16="http://schemas.microsoft.com/office/drawing/2014/main" id="{A311D40C-F862-402C-8520-E02AA1FBFB3B}"/>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AA13B511-08CA-42A0-B6BC-344A5A10D9A2}"/>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Oval 22">
            <a:extLst>
              <a:ext uri="{FF2B5EF4-FFF2-40B4-BE49-F238E27FC236}">
                <a16:creationId xmlns:a16="http://schemas.microsoft.com/office/drawing/2014/main" id="{D04FCB08-7E78-403E-8F9B-307D09B00337}"/>
              </a:ext>
            </a:extLst>
          </p:cNvPr>
          <p:cNvSpPr/>
          <p:nvPr/>
        </p:nvSpPr>
        <p:spPr>
          <a:xfrm>
            <a:off x="5156653" y="2429198"/>
            <a:ext cx="144491" cy="1411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4" name="Straight Connector 23">
            <a:extLst>
              <a:ext uri="{FF2B5EF4-FFF2-40B4-BE49-F238E27FC236}">
                <a16:creationId xmlns:a16="http://schemas.microsoft.com/office/drawing/2014/main" id="{A9F1009C-40D9-4832-9E0B-C6B36F66608E}"/>
              </a:ext>
            </a:extLst>
          </p:cNvPr>
          <p:cNvCxnSpPr>
            <a:cxnSpLocks/>
          </p:cNvCxnSpPr>
          <p:nvPr/>
        </p:nvCxnSpPr>
        <p:spPr>
          <a:xfrm flipH="1" flipV="1">
            <a:off x="5202950" y="2497626"/>
            <a:ext cx="2060099" cy="13434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1669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11"/>
                                        </p:tgtEl>
                                      </p:cBhvr>
                                    </p:animEffect>
                                    <p:set>
                                      <p:cBhvr>
                                        <p:cTn id="22" dur="1" fill="hold">
                                          <p:stCondLst>
                                            <p:cond delay="499"/>
                                          </p:stCondLst>
                                        </p:cTn>
                                        <p:tgtEl>
                                          <p:spTgt spid="11"/>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3"/>
                                        </p:tgtEl>
                                      </p:cBhvr>
                                    </p:animEffect>
                                    <p:set>
                                      <p:cBhvr>
                                        <p:cTn id="25" dur="1" fill="hold">
                                          <p:stCondLst>
                                            <p:cond delay="499"/>
                                          </p:stCondLst>
                                        </p:cTn>
                                        <p:tgtEl>
                                          <p:spTgt spid="13"/>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500"/>
                                        <p:tgtEl>
                                          <p:spTgt spid="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nodeType="click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20"/>
                                        </p:tgtEl>
                                      </p:cBhvr>
                                    </p:animEffect>
                                    <p:set>
                                      <p:cBhvr>
                                        <p:cTn id="48" dur="1" fill="hold">
                                          <p:stCondLst>
                                            <p:cond delay="499"/>
                                          </p:stCondLst>
                                        </p:cTn>
                                        <p:tgtEl>
                                          <p:spTgt spid="2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animBg="1"/>
    </p:bld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D5F0E33-E8F2-4E5B-976C-4802040FF6B5}"/>
              </a:ext>
            </a:extLst>
          </p:cNvPr>
          <p:cNvSpPr/>
          <p:nvPr/>
        </p:nvSpPr>
        <p:spPr>
          <a:xfrm>
            <a:off x="103032" y="51516"/>
            <a:ext cx="728968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two identical squares.</a:t>
            </a:r>
          </a:p>
        </p:txBody>
      </p:sp>
      <p:pic>
        <p:nvPicPr>
          <p:cNvPr id="3" name="Picture 2" descr="https://app.doublestruck.eu/content/K2_REAS/HTML/Q/Q05B15_files/image001.jpg">
            <a:extLst>
              <a:ext uri="{FF2B5EF4-FFF2-40B4-BE49-F238E27FC236}">
                <a16:creationId xmlns:a16="http://schemas.microsoft.com/office/drawing/2014/main" id="{2CB768BC-C951-48B2-86B2-0E0CD39AE07B}"/>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79576" y="584775"/>
            <a:ext cx="6005999" cy="6050653"/>
          </a:xfrm>
          <a:prstGeom prst="rect">
            <a:avLst/>
          </a:prstGeom>
          <a:noFill/>
          <a:ln>
            <a:noFill/>
          </a:ln>
        </p:spPr>
      </p:pic>
      <p:sp>
        <p:nvSpPr>
          <p:cNvPr id="4" name="Rectangle 3">
            <a:extLst>
              <a:ext uri="{FF2B5EF4-FFF2-40B4-BE49-F238E27FC236}">
                <a16:creationId xmlns:a16="http://schemas.microsoft.com/office/drawing/2014/main" id="{E343EF0C-4BFB-41BB-9B9D-C1F39F5951A1}"/>
              </a:ext>
            </a:extLst>
          </p:cNvPr>
          <p:cNvSpPr/>
          <p:nvPr/>
        </p:nvSpPr>
        <p:spPr>
          <a:xfrm>
            <a:off x="6917799" y="767834"/>
            <a:ext cx="4607223"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is the point (10, 10).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are the coordinates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of B and C?</a:t>
            </a:r>
          </a:p>
        </p:txBody>
      </p:sp>
      <p:sp>
        <p:nvSpPr>
          <p:cNvPr id="5" name="Rectangle 4">
            <a:extLst>
              <a:ext uri="{FF2B5EF4-FFF2-40B4-BE49-F238E27FC236}">
                <a16:creationId xmlns:a16="http://schemas.microsoft.com/office/drawing/2014/main" id="{F9A1C744-48DD-4AEF-80CC-E8329EA631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6" name="Rectangle 5">
            <a:extLst>
              <a:ext uri="{FF2B5EF4-FFF2-40B4-BE49-F238E27FC236}">
                <a16:creationId xmlns:a16="http://schemas.microsoft.com/office/drawing/2014/main" id="{D8A80AD2-FFB7-4E48-BE9C-1B3687124EA2}"/>
              </a:ext>
            </a:extLst>
          </p:cNvPr>
          <p:cNvSpPr/>
          <p:nvPr/>
        </p:nvSpPr>
        <p:spPr>
          <a:xfrm>
            <a:off x="6917799" y="2644170"/>
            <a:ext cx="3485694" cy="1569660"/>
          </a:xfrm>
          <a:prstGeom prst="rect">
            <a:avLst/>
          </a:prstGeom>
        </p:spPr>
        <p:txBody>
          <a:bodyPr wrap="square">
            <a:spAutoFit/>
          </a:bodyPr>
          <a:lstStyle/>
          <a:p>
            <a:r>
              <a:rPr lang="en-US" sz="3200" b="1" dirty="0"/>
              <a:t>B is (       ,       )</a:t>
            </a:r>
          </a:p>
          <a:p>
            <a:endParaRPr lang="en-US" sz="3200" b="1" dirty="0"/>
          </a:p>
          <a:p>
            <a:r>
              <a:rPr lang="en-US" sz="3200" b="1" dirty="0"/>
              <a:t>C is (       ,       )</a:t>
            </a:r>
          </a:p>
        </p:txBody>
      </p:sp>
      <p:sp>
        <p:nvSpPr>
          <p:cNvPr id="7" name="Rectangle 6">
            <a:extLst>
              <a:ext uri="{FF2B5EF4-FFF2-40B4-BE49-F238E27FC236}">
                <a16:creationId xmlns:a16="http://schemas.microsoft.com/office/drawing/2014/main" id="{1D55A3EE-0C98-40AE-B1BD-533EA930683A}"/>
              </a:ext>
            </a:extLst>
          </p:cNvPr>
          <p:cNvSpPr/>
          <p:nvPr/>
        </p:nvSpPr>
        <p:spPr>
          <a:xfrm>
            <a:off x="7949896" y="264416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0</a:t>
            </a:r>
          </a:p>
        </p:txBody>
      </p:sp>
      <p:sp>
        <p:nvSpPr>
          <p:cNvPr id="8" name="Rectangle 7">
            <a:extLst>
              <a:ext uri="{FF2B5EF4-FFF2-40B4-BE49-F238E27FC236}">
                <a16:creationId xmlns:a16="http://schemas.microsoft.com/office/drawing/2014/main" id="{505228A9-E7B7-4DEB-8927-60F36C0E0145}"/>
              </a:ext>
            </a:extLst>
          </p:cNvPr>
          <p:cNvSpPr/>
          <p:nvPr/>
        </p:nvSpPr>
        <p:spPr>
          <a:xfrm>
            <a:off x="8582120" y="2644170"/>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9" name="Rectangle 8">
            <a:extLst>
              <a:ext uri="{FF2B5EF4-FFF2-40B4-BE49-F238E27FC236}">
                <a16:creationId xmlns:a16="http://schemas.microsoft.com/office/drawing/2014/main" id="{4D5C71FF-554E-46BA-BCBD-46EBD9A79972}"/>
              </a:ext>
            </a:extLst>
          </p:cNvPr>
          <p:cNvSpPr/>
          <p:nvPr/>
        </p:nvSpPr>
        <p:spPr>
          <a:xfrm>
            <a:off x="7828528" y="3629055"/>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10" name="Rectangle 9">
            <a:extLst>
              <a:ext uri="{FF2B5EF4-FFF2-40B4-BE49-F238E27FC236}">
                <a16:creationId xmlns:a16="http://schemas.microsoft.com/office/drawing/2014/main" id="{F743271E-4B65-4176-92C8-B5AD23EAC8A2}"/>
              </a:ext>
            </a:extLst>
          </p:cNvPr>
          <p:cNvSpPr/>
          <p:nvPr/>
        </p:nvSpPr>
        <p:spPr>
          <a:xfrm>
            <a:off x="279576" y="3645988"/>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11" name="Rectangle 10">
            <a:extLst>
              <a:ext uri="{FF2B5EF4-FFF2-40B4-BE49-F238E27FC236}">
                <a16:creationId xmlns:a16="http://schemas.microsoft.com/office/drawing/2014/main" id="{235E6CE0-8174-413C-B4E1-D1A616D27806}"/>
              </a:ext>
            </a:extLst>
          </p:cNvPr>
          <p:cNvSpPr/>
          <p:nvPr/>
        </p:nvSpPr>
        <p:spPr>
          <a:xfrm>
            <a:off x="744637" y="1556364"/>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p>
        </p:txBody>
      </p:sp>
      <p:sp>
        <p:nvSpPr>
          <p:cNvPr id="12" name="Rectangle 11">
            <a:extLst>
              <a:ext uri="{FF2B5EF4-FFF2-40B4-BE49-F238E27FC236}">
                <a16:creationId xmlns:a16="http://schemas.microsoft.com/office/drawing/2014/main" id="{C17B5445-130A-43B8-A3FD-898DAEDB87F9}"/>
              </a:ext>
            </a:extLst>
          </p:cNvPr>
          <p:cNvSpPr/>
          <p:nvPr/>
        </p:nvSpPr>
        <p:spPr>
          <a:xfrm>
            <a:off x="8582120" y="3629055"/>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p>
        </p:txBody>
      </p:sp>
    </p:spTree>
    <p:extLst>
      <p:ext uri="{BB962C8B-B14F-4D97-AF65-F5344CB8AC3E}">
        <p14:creationId xmlns:p14="http://schemas.microsoft.com/office/powerpoint/2010/main" val="2434026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factors of 11 sum to 12 </a:t>
            </a:r>
          </a:p>
          <a:p>
            <a:r>
              <a:rPr lang="en-US" sz="3200" b="1" dirty="0"/>
              <a:t>Write the other number whose factors sum to 12</a:t>
            </a:r>
          </a:p>
        </p:txBody>
      </p:sp>
      <p:sp>
        <p:nvSpPr>
          <p:cNvPr id="4" name="TextBox 3">
            <a:extLst>
              <a:ext uri="{FF2B5EF4-FFF2-40B4-BE49-F238E27FC236}">
                <a16:creationId xmlns:a16="http://schemas.microsoft.com/office/drawing/2014/main" id="{2F30DB2D-CCE6-44AE-B44D-4D5BE68411CF}"/>
              </a:ext>
            </a:extLst>
          </p:cNvPr>
          <p:cNvSpPr txBox="1"/>
          <p:nvPr/>
        </p:nvSpPr>
        <p:spPr>
          <a:xfrm>
            <a:off x="8423267" y="542443"/>
            <a:ext cx="2156043" cy="584775"/>
          </a:xfrm>
          <a:prstGeom prst="rect">
            <a:avLst/>
          </a:prstGeom>
          <a:noFill/>
        </p:spPr>
        <p:txBody>
          <a:bodyPr wrap="square" rtlCol="0">
            <a:spAutoFit/>
          </a:bodyPr>
          <a:lstStyle/>
          <a:p>
            <a:r>
              <a:rPr lang="en-GB" sz="3200" b="1" dirty="0">
                <a:solidFill>
                  <a:srgbClr val="FF0000"/>
                </a:solidFill>
              </a:rPr>
              <a:t>6</a:t>
            </a:r>
          </a:p>
        </p:txBody>
      </p:sp>
      <p:sp>
        <p:nvSpPr>
          <p:cNvPr id="5" name="TextBox 4">
            <a:extLst>
              <a:ext uri="{FF2B5EF4-FFF2-40B4-BE49-F238E27FC236}">
                <a16:creationId xmlns:a16="http://schemas.microsoft.com/office/drawing/2014/main" id="{641249B7-4179-48D1-B837-C0295CFA6703}"/>
              </a:ext>
            </a:extLst>
          </p:cNvPr>
          <p:cNvSpPr txBox="1"/>
          <p:nvPr/>
        </p:nvSpPr>
        <p:spPr>
          <a:xfrm>
            <a:off x="6783234" y="1127218"/>
            <a:ext cx="4854583" cy="584775"/>
          </a:xfrm>
          <a:prstGeom prst="rect">
            <a:avLst/>
          </a:prstGeom>
          <a:noFill/>
        </p:spPr>
        <p:txBody>
          <a:bodyPr wrap="square" rtlCol="0">
            <a:spAutoFit/>
          </a:bodyPr>
          <a:lstStyle/>
          <a:p>
            <a:r>
              <a:rPr lang="en-GB" sz="3200" b="1" dirty="0">
                <a:solidFill>
                  <a:srgbClr val="FF0000"/>
                </a:solidFill>
              </a:rPr>
              <a:t>because 1 + 2 + 3 + 6 = 12</a:t>
            </a:r>
          </a:p>
        </p:txBody>
      </p:sp>
      <p:sp>
        <p:nvSpPr>
          <p:cNvPr id="6" name="Rectangle 5">
            <a:extLst>
              <a:ext uri="{FF2B5EF4-FFF2-40B4-BE49-F238E27FC236}">
                <a16:creationId xmlns:a16="http://schemas.microsoft.com/office/drawing/2014/main" id="{CD97B89F-A414-453E-88E2-459F6857259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7111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66115"/>
            <a:ext cx="11581695" cy="1569660"/>
          </a:xfrm>
          <a:prstGeom prst="rect">
            <a:avLst/>
          </a:prstGeom>
        </p:spPr>
        <p:txBody>
          <a:bodyPr wrap="square">
            <a:spAutoFit/>
          </a:bodyPr>
          <a:lstStyle/>
          <a:p>
            <a:r>
              <a:rPr lang="en-US" sz="3200" b="1" dirty="0"/>
              <a:t>Circle the percentage that is equal to </a:t>
            </a:r>
          </a:p>
          <a:p>
            <a:endParaRPr lang="en-US" sz="3200" dirty="0"/>
          </a:p>
          <a:p>
            <a:r>
              <a:rPr lang="en-US" sz="3200" dirty="0"/>
              <a:t>       90%          90.9%          99%          9.9%          9%</a:t>
            </a:r>
          </a:p>
        </p:txBody>
      </p:sp>
      <p:sp>
        <p:nvSpPr>
          <p:cNvPr id="4" name="Rectangle 3">
            <a:extLst>
              <a:ext uri="{FF2B5EF4-FFF2-40B4-BE49-F238E27FC236}">
                <a16:creationId xmlns:a16="http://schemas.microsoft.com/office/drawing/2014/main" id="{69B22E90-289F-4517-A08E-058E400506B2}"/>
              </a:ext>
            </a:extLst>
          </p:cNvPr>
          <p:cNvSpPr/>
          <p:nvPr/>
        </p:nvSpPr>
        <p:spPr>
          <a:xfrm>
            <a:off x="6529681" y="-1319"/>
            <a:ext cx="595723" cy="584775"/>
          </a:xfrm>
          <a:prstGeom prst="rect">
            <a:avLst/>
          </a:prstGeom>
        </p:spPr>
        <p:txBody>
          <a:bodyPr wrap="square">
            <a:spAutoFit/>
          </a:bodyPr>
          <a:lstStyle/>
          <a:p>
            <a:r>
              <a:rPr lang="en-US" sz="3200" b="1" dirty="0"/>
              <a:t>9</a:t>
            </a:r>
            <a:endParaRPr lang="en-GB" sz="3200" b="1" dirty="0"/>
          </a:p>
        </p:txBody>
      </p:sp>
      <p:sp>
        <p:nvSpPr>
          <p:cNvPr id="5" name="Rectangle 4">
            <a:extLst>
              <a:ext uri="{FF2B5EF4-FFF2-40B4-BE49-F238E27FC236}">
                <a16:creationId xmlns:a16="http://schemas.microsoft.com/office/drawing/2014/main" id="{74C220BF-0E8B-4DE0-BCF9-D4DAAB8E8C49}"/>
              </a:ext>
            </a:extLst>
          </p:cNvPr>
          <p:cNvSpPr/>
          <p:nvPr/>
        </p:nvSpPr>
        <p:spPr>
          <a:xfrm>
            <a:off x="6312045" y="358145"/>
            <a:ext cx="933289" cy="584775"/>
          </a:xfrm>
          <a:prstGeom prst="rect">
            <a:avLst/>
          </a:prstGeom>
        </p:spPr>
        <p:txBody>
          <a:bodyPr wrap="square">
            <a:spAutoFit/>
          </a:bodyPr>
          <a:lstStyle/>
          <a:p>
            <a:r>
              <a:rPr lang="en-US" sz="3200" b="1" dirty="0"/>
              <a:t>100</a:t>
            </a:r>
            <a:endParaRPr lang="en-GB" sz="3200" b="1" dirty="0"/>
          </a:p>
        </p:txBody>
      </p:sp>
      <p:cxnSp>
        <p:nvCxnSpPr>
          <p:cNvPr id="6" name="Straight Connector 5">
            <a:extLst>
              <a:ext uri="{FF2B5EF4-FFF2-40B4-BE49-F238E27FC236}">
                <a16:creationId xmlns:a16="http://schemas.microsoft.com/office/drawing/2014/main" id="{1169C75E-1F59-4794-AD68-B7D9E3932412}"/>
              </a:ext>
            </a:extLst>
          </p:cNvPr>
          <p:cNvCxnSpPr>
            <a:cxnSpLocks/>
          </p:cNvCxnSpPr>
          <p:nvPr/>
        </p:nvCxnSpPr>
        <p:spPr>
          <a:xfrm>
            <a:off x="6429925" y="474895"/>
            <a:ext cx="595723"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Oval 2">
            <a:extLst>
              <a:ext uri="{FF2B5EF4-FFF2-40B4-BE49-F238E27FC236}">
                <a16:creationId xmlns:a16="http://schemas.microsoft.com/office/drawing/2014/main" id="{DEFC117D-E0DA-4547-B25A-7E5BCA288CE3}"/>
              </a:ext>
            </a:extLst>
          </p:cNvPr>
          <p:cNvSpPr/>
          <p:nvPr/>
        </p:nvSpPr>
        <p:spPr>
          <a:xfrm>
            <a:off x="7503886" y="1103086"/>
            <a:ext cx="856343" cy="685526"/>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368E418-BEE7-4A2E-A312-EC853CC327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06780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Put these values in order with the smallest first.</a:t>
            </a:r>
          </a:p>
          <a:p>
            <a:endParaRPr lang="en-US" sz="3200" b="1" dirty="0"/>
          </a:p>
          <a:p>
            <a:r>
              <a:rPr lang="en-US" sz="3200" b="1" dirty="0"/>
              <a:t>          5²                          3²                          3³                          2³ </a:t>
            </a:r>
          </a:p>
        </p:txBody>
      </p:sp>
      <p:pic>
        <p:nvPicPr>
          <p:cNvPr id="5" name="Picture 4">
            <a:extLst>
              <a:ext uri="{FF2B5EF4-FFF2-40B4-BE49-F238E27FC236}">
                <a16:creationId xmlns:a16="http://schemas.microsoft.com/office/drawing/2014/main" id="{8E1905AB-0104-4DC1-9D48-15BB4485DAEE}"/>
              </a:ext>
            </a:extLst>
          </p:cNvPr>
          <p:cNvPicPr>
            <a:picLocks noChangeAspect="1"/>
          </p:cNvPicPr>
          <p:nvPr/>
        </p:nvPicPr>
        <p:blipFill>
          <a:blip r:embed="rId3"/>
          <a:stretch>
            <a:fillRect/>
          </a:stretch>
        </p:blipFill>
        <p:spPr>
          <a:xfrm>
            <a:off x="1349605" y="3101486"/>
            <a:ext cx="7655082" cy="1639912"/>
          </a:xfrm>
          <a:prstGeom prst="rect">
            <a:avLst/>
          </a:prstGeom>
        </p:spPr>
      </p:pic>
      <p:sp>
        <p:nvSpPr>
          <p:cNvPr id="6" name="Rectangle 5">
            <a:extLst>
              <a:ext uri="{FF2B5EF4-FFF2-40B4-BE49-F238E27FC236}">
                <a16:creationId xmlns:a16="http://schemas.microsoft.com/office/drawing/2014/main" id="{22A35955-1577-469D-832F-DEB50F98C987}"/>
              </a:ext>
            </a:extLst>
          </p:cNvPr>
          <p:cNvSpPr/>
          <p:nvPr/>
        </p:nvSpPr>
        <p:spPr>
          <a:xfrm>
            <a:off x="361361" y="161966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 </a:t>
            </a:r>
          </a:p>
        </p:txBody>
      </p:sp>
      <p:sp>
        <p:nvSpPr>
          <p:cNvPr id="7" name="Rectangle 6">
            <a:extLst>
              <a:ext uri="{FF2B5EF4-FFF2-40B4-BE49-F238E27FC236}">
                <a16:creationId xmlns:a16="http://schemas.microsoft.com/office/drawing/2014/main" id="{AB324755-9827-432B-A5F6-4669158A5455}"/>
              </a:ext>
            </a:extLst>
          </p:cNvPr>
          <p:cNvSpPr/>
          <p:nvPr/>
        </p:nvSpPr>
        <p:spPr>
          <a:xfrm>
            <a:off x="1510590" y="161765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a:t>
            </a:r>
          </a:p>
        </p:txBody>
      </p:sp>
      <p:sp>
        <p:nvSpPr>
          <p:cNvPr id="8" name="Rectangle 7">
            <a:extLst>
              <a:ext uri="{FF2B5EF4-FFF2-40B4-BE49-F238E27FC236}">
                <a16:creationId xmlns:a16="http://schemas.microsoft.com/office/drawing/2014/main" id="{52DA79EF-5BB8-4DE2-AF71-CCDE61574C8A}"/>
              </a:ext>
            </a:extLst>
          </p:cNvPr>
          <p:cNvSpPr/>
          <p:nvPr/>
        </p:nvSpPr>
        <p:spPr>
          <a:xfrm>
            <a:off x="2998626" y="161966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 </a:t>
            </a:r>
          </a:p>
        </p:txBody>
      </p:sp>
      <p:sp>
        <p:nvSpPr>
          <p:cNvPr id="9" name="Rectangle 8">
            <a:extLst>
              <a:ext uri="{FF2B5EF4-FFF2-40B4-BE49-F238E27FC236}">
                <a16:creationId xmlns:a16="http://schemas.microsoft.com/office/drawing/2014/main" id="{0D212B71-B075-4D52-8DA9-62DA6A9D72CF}"/>
              </a:ext>
            </a:extLst>
          </p:cNvPr>
          <p:cNvSpPr/>
          <p:nvPr/>
        </p:nvSpPr>
        <p:spPr>
          <a:xfrm>
            <a:off x="4147855" y="161765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2" name="Rectangle 11">
            <a:extLst>
              <a:ext uri="{FF2B5EF4-FFF2-40B4-BE49-F238E27FC236}">
                <a16:creationId xmlns:a16="http://schemas.microsoft.com/office/drawing/2014/main" id="{B3BA6B91-D785-410E-BF8F-735F4893E25A}"/>
              </a:ext>
            </a:extLst>
          </p:cNvPr>
          <p:cNvSpPr/>
          <p:nvPr/>
        </p:nvSpPr>
        <p:spPr>
          <a:xfrm>
            <a:off x="5139046" y="1615658"/>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13" name="Rectangle 12">
            <a:extLst>
              <a:ext uri="{FF2B5EF4-FFF2-40B4-BE49-F238E27FC236}">
                <a16:creationId xmlns:a16="http://schemas.microsoft.com/office/drawing/2014/main" id="{AA980EBF-763E-4A19-88FF-CF933A5BC926}"/>
              </a:ext>
            </a:extLst>
          </p:cNvPr>
          <p:cNvSpPr/>
          <p:nvPr/>
        </p:nvSpPr>
        <p:spPr>
          <a:xfrm>
            <a:off x="6910696" y="1615657"/>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14" name="Rectangle 13">
            <a:extLst>
              <a:ext uri="{FF2B5EF4-FFF2-40B4-BE49-F238E27FC236}">
                <a16:creationId xmlns:a16="http://schemas.microsoft.com/office/drawing/2014/main" id="{B2125812-B573-4906-A591-DC20BF14939F}"/>
              </a:ext>
            </a:extLst>
          </p:cNvPr>
          <p:cNvSpPr/>
          <p:nvPr/>
        </p:nvSpPr>
        <p:spPr>
          <a:xfrm>
            <a:off x="8174432" y="161565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15" name="Rectangle 14">
            <a:extLst>
              <a:ext uri="{FF2B5EF4-FFF2-40B4-BE49-F238E27FC236}">
                <a16:creationId xmlns:a16="http://schemas.microsoft.com/office/drawing/2014/main" id="{39EE9C7D-B8DE-42F8-AC66-673EB8932131}"/>
              </a:ext>
            </a:extLst>
          </p:cNvPr>
          <p:cNvSpPr/>
          <p:nvPr/>
        </p:nvSpPr>
        <p:spPr>
          <a:xfrm>
            <a:off x="9946082" y="161565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16" name="Rectangle 15">
            <a:extLst>
              <a:ext uri="{FF2B5EF4-FFF2-40B4-BE49-F238E27FC236}">
                <a16:creationId xmlns:a16="http://schemas.microsoft.com/office/drawing/2014/main" id="{C209510B-B701-41FA-A517-912150FE2CB0}"/>
              </a:ext>
            </a:extLst>
          </p:cNvPr>
          <p:cNvSpPr/>
          <p:nvPr/>
        </p:nvSpPr>
        <p:spPr>
          <a:xfrm>
            <a:off x="192025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2³</a:t>
            </a:r>
          </a:p>
        </p:txBody>
      </p:sp>
      <p:sp>
        <p:nvSpPr>
          <p:cNvPr id="17" name="Rectangle 16">
            <a:extLst>
              <a:ext uri="{FF2B5EF4-FFF2-40B4-BE49-F238E27FC236}">
                <a16:creationId xmlns:a16="http://schemas.microsoft.com/office/drawing/2014/main" id="{0E20294D-0CBC-438A-8C46-BCDC73829999}"/>
              </a:ext>
            </a:extLst>
          </p:cNvPr>
          <p:cNvSpPr/>
          <p:nvPr/>
        </p:nvSpPr>
        <p:spPr>
          <a:xfrm>
            <a:off x="388619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3²</a:t>
            </a:r>
          </a:p>
        </p:txBody>
      </p:sp>
      <p:sp>
        <p:nvSpPr>
          <p:cNvPr id="18" name="Rectangle 17">
            <a:extLst>
              <a:ext uri="{FF2B5EF4-FFF2-40B4-BE49-F238E27FC236}">
                <a16:creationId xmlns:a16="http://schemas.microsoft.com/office/drawing/2014/main" id="{79F5EDA4-2DBC-4640-B949-7784B8E38537}"/>
              </a:ext>
            </a:extLst>
          </p:cNvPr>
          <p:cNvSpPr/>
          <p:nvPr/>
        </p:nvSpPr>
        <p:spPr>
          <a:xfrm>
            <a:off x="589391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5²</a:t>
            </a:r>
          </a:p>
        </p:txBody>
      </p:sp>
      <p:sp>
        <p:nvSpPr>
          <p:cNvPr id="19" name="Rectangle 18">
            <a:extLst>
              <a:ext uri="{FF2B5EF4-FFF2-40B4-BE49-F238E27FC236}">
                <a16:creationId xmlns:a16="http://schemas.microsoft.com/office/drawing/2014/main" id="{6DA79491-7117-4AD4-AABE-6E9DC990A237}"/>
              </a:ext>
            </a:extLst>
          </p:cNvPr>
          <p:cNvSpPr/>
          <p:nvPr/>
        </p:nvSpPr>
        <p:spPr>
          <a:xfrm>
            <a:off x="785985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3³ </a:t>
            </a:r>
          </a:p>
        </p:txBody>
      </p:sp>
      <p:sp>
        <p:nvSpPr>
          <p:cNvPr id="20" name="Rectangle 19">
            <a:extLst>
              <a:ext uri="{FF2B5EF4-FFF2-40B4-BE49-F238E27FC236}">
                <a16:creationId xmlns:a16="http://schemas.microsoft.com/office/drawing/2014/main" id="{490390DF-19FD-4FAE-ABCA-BC6B1D3B525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8732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fade">
                                      <p:cBhvr>
                                        <p:cTn id="6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2" grpId="0"/>
      <p:bldP spid="13" grpId="0"/>
      <p:bldP spid="14" grpId="0"/>
      <p:bldP spid="15" grpId="0"/>
      <p:bldP spid="16" grpId="0"/>
      <p:bldP spid="17" grpId="0"/>
      <p:bldP spid="18" grpId="0"/>
      <p:bldP spid="19" grpId="0"/>
    </p:bld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077218"/>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Here is a number line.</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Draw an arrow to show the position of 0.111</a:t>
            </a:r>
          </a:p>
        </p:txBody>
      </p:sp>
      <p:pic>
        <p:nvPicPr>
          <p:cNvPr id="5122" name="Picture 2">
            <a:extLst>
              <a:ext uri="{FF2B5EF4-FFF2-40B4-BE49-F238E27FC236}">
                <a16:creationId xmlns:a16="http://schemas.microsoft.com/office/drawing/2014/main" id="{F445636C-C778-40FB-8762-AAC8FB5FA6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1020" y="1493955"/>
            <a:ext cx="11023838" cy="1590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87FF29CB-CCEF-415D-B134-96697376BCD4}"/>
              </a:ext>
            </a:extLst>
          </p:cNvPr>
          <p:cNvSpPr/>
          <p:nvPr/>
        </p:nvSpPr>
        <p:spPr>
          <a:xfrm>
            <a:off x="1614636" y="1317841"/>
            <a:ext cx="1019381" cy="830997"/>
          </a:xfrm>
          <a:prstGeom prst="rect">
            <a:avLst/>
          </a:prstGeom>
        </p:spPr>
        <p:txBody>
          <a:bodyPr wrap="square">
            <a:spAutoFit/>
          </a:bodyPr>
          <a:lstStyle/>
          <a:p>
            <a:r>
              <a:rPr lang="en-GB" sz="4800" b="1" dirty="0">
                <a:solidFill>
                  <a:srgbClr val="FF0000"/>
                </a:solidFill>
              </a:rPr>
              <a:t>00</a:t>
            </a:r>
            <a:endParaRPr lang="en-GB" sz="4400" dirty="0">
              <a:solidFill>
                <a:srgbClr val="FF0000"/>
              </a:solidFill>
            </a:endParaRPr>
          </a:p>
        </p:txBody>
      </p:sp>
      <p:sp>
        <p:nvSpPr>
          <p:cNvPr id="8" name="Rectangle 7">
            <a:extLst>
              <a:ext uri="{FF2B5EF4-FFF2-40B4-BE49-F238E27FC236}">
                <a16:creationId xmlns:a16="http://schemas.microsoft.com/office/drawing/2014/main" id="{02A93178-00D6-4BBE-80F6-9BB4E14111B3}"/>
              </a:ext>
            </a:extLst>
          </p:cNvPr>
          <p:cNvSpPr/>
          <p:nvPr/>
        </p:nvSpPr>
        <p:spPr>
          <a:xfrm>
            <a:off x="10483717" y="1318496"/>
            <a:ext cx="1019381" cy="830997"/>
          </a:xfrm>
          <a:prstGeom prst="rect">
            <a:avLst/>
          </a:prstGeom>
        </p:spPr>
        <p:txBody>
          <a:bodyPr wrap="square">
            <a:spAutoFit/>
          </a:bodyPr>
          <a:lstStyle/>
          <a:p>
            <a:r>
              <a:rPr lang="en-GB" sz="4800" b="1" dirty="0">
                <a:solidFill>
                  <a:srgbClr val="FF0000"/>
                </a:solidFill>
              </a:rPr>
              <a:t>0</a:t>
            </a:r>
            <a:endParaRPr lang="en-GB" sz="4400" dirty="0">
              <a:solidFill>
                <a:srgbClr val="FF0000"/>
              </a:solidFill>
            </a:endParaRPr>
          </a:p>
        </p:txBody>
      </p:sp>
      <p:sp>
        <p:nvSpPr>
          <p:cNvPr id="9" name="Rectangle 8">
            <a:extLst>
              <a:ext uri="{FF2B5EF4-FFF2-40B4-BE49-F238E27FC236}">
                <a16:creationId xmlns:a16="http://schemas.microsoft.com/office/drawing/2014/main" id="{516B7F58-6B8F-4577-8331-EC9E60F14D62}"/>
              </a:ext>
            </a:extLst>
          </p:cNvPr>
          <p:cNvSpPr/>
          <p:nvPr/>
        </p:nvSpPr>
        <p:spPr>
          <a:xfrm>
            <a:off x="4829975" y="1458177"/>
            <a:ext cx="1728891" cy="830997"/>
          </a:xfrm>
          <a:prstGeom prst="rect">
            <a:avLst/>
          </a:prstGeom>
        </p:spPr>
        <p:txBody>
          <a:bodyPr wrap="square">
            <a:spAutoFit/>
          </a:bodyPr>
          <a:lstStyle/>
          <a:p>
            <a:r>
              <a:rPr lang="en-GB" sz="4800" b="1" dirty="0">
                <a:solidFill>
                  <a:srgbClr val="FF0000"/>
                </a:solidFill>
              </a:rPr>
              <a:t>0.110</a:t>
            </a:r>
            <a:endParaRPr lang="en-GB" sz="4400" dirty="0">
              <a:solidFill>
                <a:srgbClr val="FF0000"/>
              </a:solidFill>
            </a:endParaRPr>
          </a:p>
        </p:txBody>
      </p:sp>
      <p:cxnSp>
        <p:nvCxnSpPr>
          <p:cNvPr id="4" name="Straight Arrow Connector 3">
            <a:extLst>
              <a:ext uri="{FF2B5EF4-FFF2-40B4-BE49-F238E27FC236}">
                <a16:creationId xmlns:a16="http://schemas.microsoft.com/office/drawing/2014/main" id="{56AAFA84-FA30-4266-B8B9-A7549DFB56B7}"/>
              </a:ext>
            </a:extLst>
          </p:cNvPr>
          <p:cNvCxnSpPr>
            <a:cxnSpLocks/>
          </p:cNvCxnSpPr>
          <p:nvPr/>
        </p:nvCxnSpPr>
        <p:spPr>
          <a:xfrm flipV="1">
            <a:off x="5993094" y="3029802"/>
            <a:ext cx="0" cy="73698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5C8875F4-8727-4683-A7E4-4E42E469AE8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77458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three prime numbers which multiply to make 231</a:t>
            </a:r>
          </a:p>
        </p:txBody>
      </p:sp>
      <p:pic>
        <p:nvPicPr>
          <p:cNvPr id="3" name="Picture 2">
            <a:extLst>
              <a:ext uri="{FF2B5EF4-FFF2-40B4-BE49-F238E27FC236}">
                <a16:creationId xmlns:a16="http://schemas.microsoft.com/office/drawing/2014/main" id="{6B5BB19D-F647-4EF0-BE49-601747618AE2}"/>
              </a:ext>
            </a:extLst>
          </p:cNvPr>
          <p:cNvPicPr>
            <a:picLocks noChangeAspect="1"/>
          </p:cNvPicPr>
          <p:nvPr/>
        </p:nvPicPr>
        <p:blipFill>
          <a:blip r:embed="rId3"/>
          <a:stretch>
            <a:fillRect/>
          </a:stretch>
        </p:blipFill>
        <p:spPr>
          <a:xfrm>
            <a:off x="506437" y="875325"/>
            <a:ext cx="9959926" cy="1161350"/>
          </a:xfrm>
          <a:prstGeom prst="rect">
            <a:avLst/>
          </a:prstGeom>
        </p:spPr>
      </p:pic>
      <p:sp>
        <p:nvSpPr>
          <p:cNvPr id="6" name="TextBox 5">
            <a:extLst>
              <a:ext uri="{FF2B5EF4-FFF2-40B4-BE49-F238E27FC236}">
                <a16:creationId xmlns:a16="http://schemas.microsoft.com/office/drawing/2014/main" id="{000E4ECE-3CEA-4EEF-B732-02542E0135D1}"/>
              </a:ext>
            </a:extLst>
          </p:cNvPr>
          <p:cNvSpPr txBox="1"/>
          <p:nvPr/>
        </p:nvSpPr>
        <p:spPr>
          <a:xfrm>
            <a:off x="9939660" y="3354046"/>
            <a:ext cx="30760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7" name="TextBox 6">
            <a:extLst>
              <a:ext uri="{FF2B5EF4-FFF2-40B4-BE49-F238E27FC236}">
                <a16:creationId xmlns:a16="http://schemas.microsoft.com/office/drawing/2014/main" id="{73398AA9-C6EB-4D0B-B1F7-22D0A93C6F5F}"/>
              </a:ext>
            </a:extLst>
          </p:cNvPr>
          <p:cNvSpPr txBox="1"/>
          <p:nvPr/>
        </p:nvSpPr>
        <p:spPr>
          <a:xfrm>
            <a:off x="9188958" y="331673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2 3 1</a:t>
            </a:r>
          </a:p>
        </p:txBody>
      </p:sp>
      <p:sp>
        <p:nvSpPr>
          <p:cNvPr id="8" name="TextBox 7">
            <a:extLst>
              <a:ext uri="{FF2B5EF4-FFF2-40B4-BE49-F238E27FC236}">
                <a16:creationId xmlns:a16="http://schemas.microsoft.com/office/drawing/2014/main" id="{3EA4CFD9-5AD2-4A99-9795-716D0F37EE20}"/>
              </a:ext>
            </a:extLst>
          </p:cNvPr>
          <p:cNvSpPr txBox="1"/>
          <p:nvPr/>
        </p:nvSpPr>
        <p:spPr>
          <a:xfrm>
            <a:off x="8714341" y="33298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9" name="Straight Connector 8">
            <a:extLst>
              <a:ext uri="{FF2B5EF4-FFF2-40B4-BE49-F238E27FC236}">
                <a16:creationId xmlns:a16="http://schemas.microsoft.com/office/drawing/2014/main" id="{00CC9090-2839-44AD-9780-1C4151126039}"/>
              </a:ext>
            </a:extLst>
          </p:cNvPr>
          <p:cNvCxnSpPr>
            <a:cxnSpLocks/>
          </p:cNvCxnSpPr>
          <p:nvPr/>
        </p:nvCxnSpPr>
        <p:spPr>
          <a:xfrm>
            <a:off x="9188958" y="337935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A6A9683-DCE2-49BF-AA87-18AAB5AB5147}"/>
              </a:ext>
            </a:extLst>
          </p:cNvPr>
          <p:cNvCxnSpPr>
            <a:cxnSpLocks/>
          </p:cNvCxnSpPr>
          <p:nvPr/>
        </p:nvCxnSpPr>
        <p:spPr>
          <a:xfrm>
            <a:off x="9207910" y="336331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5F33726-13C7-4E7C-8F07-AE5836C0462F}"/>
              </a:ext>
            </a:extLst>
          </p:cNvPr>
          <p:cNvSpPr txBox="1"/>
          <p:nvPr/>
        </p:nvSpPr>
        <p:spPr>
          <a:xfrm>
            <a:off x="9624738" y="288557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168CB8B4-2DAB-4230-92DE-7DD54E3523AE}"/>
              </a:ext>
            </a:extLst>
          </p:cNvPr>
          <p:cNvSpPr txBox="1"/>
          <p:nvPr/>
        </p:nvSpPr>
        <p:spPr>
          <a:xfrm>
            <a:off x="10077199" y="28725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22B339F0-9C03-40A4-997C-C045CCC61C9A}"/>
              </a:ext>
            </a:extLst>
          </p:cNvPr>
          <p:cNvSpPr txBox="1"/>
          <p:nvPr/>
        </p:nvSpPr>
        <p:spPr>
          <a:xfrm>
            <a:off x="7809129" y="4154469"/>
            <a:ext cx="36074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 x 7 = 7 7 </a:t>
            </a:r>
          </a:p>
        </p:txBody>
      </p:sp>
      <p:sp>
        <p:nvSpPr>
          <p:cNvPr id="14" name="TextBox 13">
            <a:extLst>
              <a:ext uri="{FF2B5EF4-FFF2-40B4-BE49-F238E27FC236}">
                <a16:creationId xmlns:a16="http://schemas.microsoft.com/office/drawing/2014/main" id="{ADFF6939-0371-424D-A040-0FE351A76496}"/>
              </a:ext>
            </a:extLst>
          </p:cNvPr>
          <p:cNvSpPr txBox="1"/>
          <p:nvPr/>
        </p:nvSpPr>
        <p:spPr>
          <a:xfrm>
            <a:off x="955611"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15" name="TextBox 14">
            <a:extLst>
              <a:ext uri="{FF2B5EF4-FFF2-40B4-BE49-F238E27FC236}">
                <a16:creationId xmlns:a16="http://schemas.microsoft.com/office/drawing/2014/main" id="{CC0BC812-CC64-4DCA-A0AF-0BE1D4FACBCC}"/>
              </a:ext>
            </a:extLst>
          </p:cNvPr>
          <p:cNvSpPr txBox="1"/>
          <p:nvPr/>
        </p:nvSpPr>
        <p:spPr>
          <a:xfrm>
            <a:off x="4187387"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6" name="TextBox 15">
            <a:extLst>
              <a:ext uri="{FF2B5EF4-FFF2-40B4-BE49-F238E27FC236}">
                <a16:creationId xmlns:a16="http://schemas.microsoft.com/office/drawing/2014/main" id="{86AFF3D6-54AC-425F-9244-D4A0CC5DC15F}"/>
              </a:ext>
            </a:extLst>
          </p:cNvPr>
          <p:cNvSpPr txBox="1"/>
          <p:nvPr/>
        </p:nvSpPr>
        <p:spPr>
          <a:xfrm>
            <a:off x="7282887"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Rectangle 16">
            <a:extLst>
              <a:ext uri="{FF2B5EF4-FFF2-40B4-BE49-F238E27FC236}">
                <a16:creationId xmlns:a16="http://schemas.microsoft.com/office/drawing/2014/main" id="{BB39F2E8-C26E-4C01-A161-AD6B957221F2}"/>
              </a:ext>
            </a:extLst>
          </p:cNvPr>
          <p:cNvSpPr/>
          <p:nvPr/>
        </p:nvSpPr>
        <p:spPr>
          <a:xfrm>
            <a:off x="7927518" y="2139197"/>
            <a:ext cx="4024283" cy="523220"/>
          </a:xfrm>
          <a:prstGeom prst="rect">
            <a:avLst/>
          </a:prstGeom>
        </p:spPr>
        <p:txBody>
          <a:bodyPr wrap="square">
            <a:spAutoFit/>
          </a:bodyPr>
          <a:lstStyle/>
          <a:p>
            <a:r>
              <a:rPr lang="en-GB" sz="2800" b="1" dirty="0">
                <a:solidFill>
                  <a:srgbClr val="FF0000"/>
                </a:solidFill>
                <a:latin typeface="Calibri" panose="020F0502020204030204" pitchFamily="34" charset="0"/>
              </a:rPr>
              <a:t>÷</a:t>
            </a:r>
            <a:r>
              <a:rPr lang="en-GB" sz="2800" b="1" dirty="0">
                <a:solidFill>
                  <a:srgbClr val="FF0000"/>
                </a:solidFill>
                <a:latin typeface="Calibri" panose="020F0502020204030204" pitchFamily="34" charset="0"/>
                <a:ea typeface="Cambria Math" panose="02040503050406030204" pitchFamily="18" charset="0"/>
              </a:rPr>
              <a:t> 2 will give a remainder.</a:t>
            </a:r>
          </a:p>
        </p:txBody>
      </p:sp>
    </p:spTree>
    <p:extLst>
      <p:ext uri="{BB962C8B-B14F-4D97-AF65-F5344CB8AC3E}">
        <p14:creationId xmlns:p14="http://schemas.microsoft.com/office/powerpoint/2010/main" val="240093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1" grpId="0"/>
      <p:bldP spid="12" grpId="0"/>
      <p:bldP spid="13" grpId="0"/>
      <p:bldP spid="14" grpId="0"/>
      <p:bldP spid="15" grpId="0"/>
      <p:bldP spid="16" grpId="0"/>
      <p:bldP spid="17" grpId="0"/>
    </p:bld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323439"/>
          </a:xfrm>
          <a:prstGeom prst="rect">
            <a:avLst/>
          </a:prstGeom>
        </p:spPr>
        <p:txBody>
          <a:bodyPr wrap="square">
            <a:spAutoFit/>
          </a:bodyPr>
          <a:lstStyle/>
          <a:p>
            <a:r>
              <a:rPr lang="en-US" sz="3200" b="1" dirty="0"/>
              <a:t>Circle all the multiples of 8 in this list of numbers.</a:t>
            </a:r>
          </a:p>
          <a:p>
            <a:endParaRPr lang="en-US" sz="1600" dirty="0"/>
          </a:p>
          <a:p>
            <a:r>
              <a:rPr lang="en-US" sz="3200" dirty="0"/>
              <a:t>     18              32              56              68              72 </a:t>
            </a:r>
          </a:p>
        </p:txBody>
      </p:sp>
      <p:sp>
        <p:nvSpPr>
          <p:cNvPr id="3" name="Oval 2">
            <a:extLst>
              <a:ext uri="{FF2B5EF4-FFF2-40B4-BE49-F238E27FC236}">
                <a16:creationId xmlns:a16="http://schemas.microsoft.com/office/drawing/2014/main" id="{FD413086-73C6-4D7C-B395-EC196B131B2F}"/>
              </a:ext>
            </a:extLst>
          </p:cNvPr>
          <p:cNvSpPr/>
          <p:nvPr/>
        </p:nvSpPr>
        <p:spPr>
          <a:xfrm>
            <a:off x="2053882"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07C9240E-E3FC-47FE-9E9D-882910FCCE8B}"/>
              </a:ext>
            </a:extLst>
          </p:cNvPr>
          <p:cNvSpPr/>
          <p:nvPr/>
        </p:nvSpPr>
        <p:spPr>
          <a:xfrm>
            <a:off x="1506356"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8 = 32</a:t>
            </a:r>
          </a:p>
        </p:txBody>
      </p:sp>
      <p:sp>
        <p:nvSpPr>
          <p:cNvPr id="6" name="Oval 5">
            <a:extLst>
              <a:ext uri="{FF2B5EF4-FFF2-40B4-BE49-F238E27FC236}">
                <a16:creationId xmlns:a16="http://schemas.microsoft.com/office/drawing/2014/main" id="{E1C8E4C2-FC07-43C9-AA3C-0901226261C7}"/>
              </a:ext>
            </a:extLst>
          </p:cNvPr>
          <p:cNvSpPr/>
          <p:nvPr/>
        </p:nvSpPr>
        <p:spPr>
          <a:xfrm>
            <a:off x="3795931"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FB063743-1109-45BF-A21D-307067D379AC}"/>
              </a:ext>
            </a:extLst>
          </p:cNvPr>
          <p:cNvSpPr/>
          <p:nvPr/>
        </p:nvSpPr>
        <p:spPr>
          <a:xfrm>
            <a:off x="3248405"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x 8 = 56</a:t>
            </a:r>
          </a:p>
        </p:txBody>
      </p:sp>
      <p:sp>
        <p:nvSpPr>
          <p:cNvPr id="8" name="Oval 7">
            <a:extLst>
              <a:ext uri="{FF2B5EF4-FFF2-40B4-BE49-F238E27FC236}">
                <a16:creationId xmlns:a16="http://schemas.microsoft.com/office/drawing/2014/main" id="{7400376C-EA04-4086-BDC4-1526B91ED878}"/>
              </a:ext>
            </a:extLst>
          </p:cNvPr>
          <p:cNvSpPr/>
          <p:nvPr/>
        </p:nvSpPr>
        <p:spPr>
          <a:xfrm>
            <a:off x="7168231"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50182827-B50C-42E7-B8F7-3D523046684F}"/>
              </a:ext>
            </a:extLst>
          </p:cNvPr>
          <p:cNvSpPr/>
          <p:nvPr/>
        </p:nvSpPr>
        <p:spPr>
          <a:xfrm>
            <a:off x="6620705"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x 8 = 72</a:t>
            </a:r>
          </a:p>
        </p:txBody>
      </p:sp>
    </p:spTree>
    <p:extLst>
      <p:ext uri="{BB962C8B-B14F-4D97-AF65-F5344CB8AC3E}">
        <p14:creationId xmlns:p14="http://schemas.microsoft.com/office/powerpoint/2010/main" val="2777045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6" grpId="0" animBg="1"/>
      <p:bldP spid="7" grpId="0"/>
      <p:bldP spid="8" grpId="0" animBg="1"/>
      <p:bldP spid="9" grpId="0"/>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F1B5B41-7070-4412-894E-46BD6E94024E}"/>
              </a:ext>
            </a:extLst>
          </p:cNvPr>
          <p:cNvPicPr>
            <a:picLocks noChangeAspect="1"/>
          </p:cNvPicPr>
          <p:nvPr/>
        </p:nvPicPr>
        <p:blipFill>
          <a:blip r:embed="rId3"/>
          <a:stretch>
            <a:fillRect/>
          </a:stretch>
        </p:blipFill>
        <p:spPr>
          <a:xfrm>
            <a:off x="149553" y="601983"/>
            <a:ext cx="3811792" cy="2278523"/>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934DA0-16B5-4A80-94CF-16A400BA853C}"/>
              </a:ext>
            </a:extLst>
          </p:cNvPr>
          <p:cNvSpPr/>
          <p:nvPr/>
        </p:nvSpPr>
        <p:spPr>
          <a:xfrm>
            <a:off x="56123" y="50000"/>
            <a:ext cx="4570867" cy="584775"/>
          </a:xfrm>
          <a:prstGeom prst="rect">
            <a:avLst/>
          </a:prstGeom>
        </p:spPr>
        <p:txBody>
          <a:bodyPr wrap="none">
            <a:spAutoFit/>
          </a:bodyPr>
          <a:lstStyle/>
          <a:p>
            <a:r>
              <a:rPr lang="en-GB" sz="3200" b="1" dirty="0"/>
              <a:t>Look at the cuboid below.</a:t>
            </a:r>
          </a:p>
        </p:txBody>
      </p:sp>
      <p:sp>
        <p:nvSpPr>
          <p:cNvPr id="4" name="Rectangle 3">
            <a:extLst>
              <a:ext uri="{FF2B5EF4-FFF2-40B4-BE49-F238E27FC236}">
                <a16:creationId xmlns:a16="http://schemas.microsoft.com/office/drawing/2014/main" id="{53820B7F-014F-4277-BF2A-12DCE9426F32}"/>
              </a:ext>
            </a:extLst>
          </p:cNvPr>
          <p:cNvSpPr/>
          <p:nvPr/>
        </p:nvSpPr>
        <p:spPr>
          <a:xfrm>
            <a:off x="5044225" y="50000"/>
            <a:ext cx="6096000" cy="1077218"/>
          </a:xfrm>
          <a:prstGeom prst="rect">
            <a:avLst/>
          </a:prstGeom>
        </p:spPr>
        <p:txBody>
          <a:bodyPr>
            <a:spAutoFit/>
          </a:bodyPr>
          <a:lstStyle/>
          <a:p>
            <a:r>
              <a:rPr lang="en-GB" sz="3200" b="1" dirty="0"/>
              <a:t>Draw two more faces to complete the net of the cuboid.</a:t>
            </a:r>
          </a:p>
        </p:txBody>
      </p:sp>
      <p:pic>
        <p:nvPicPr>
          <p:cNvPr id="5" name="Picture 4">
            <a:extLst>
              <a:ext uri="{FF2B5EF4-FFF2-40B4-BE49-F238E27FC236}">
                <a16:creationId xmlns:a16="http://schemas.microsoft.com/office/drawing/2014/main" id="{501FFC91-0C46-467B-B3F7-92F74B49E04E}"/>
              </a:ext>
            </a:extLst>
          </p:cNvPr>
          <p:cNvPicPr>
            <a:picLocks noChangeAspect="1"/>
          </p:cNvPicPr>
          <p:nvPr/>
        </p:nvPicPr>
        <p:blipFill>
          <a:blip r:embed="rId4"/>
          <a:stretch>
            <a:fillRect/>
          </a:stretch>
        </p:blipFill>
        <p:spPr>
          <a:xfrm>
            <a:off x="4626990" y="1127218"/>
            <a:ext cx="7363480" cy="4245042"/>
          </a:xfrm>
          <a:prstGeom prst="rect">
            <a:avLst/>
          </a:prstGeom>
        </p:spPr>
      </p:pic>
      <p:sp>
        <p:nvSpPr>
          <p:cNvPr id="6" name="Flowchart: Process 5">
            <a:extLst>
              <a:ext uri="{FF2B5EF4-FFF2-40B4-BE49-F238E27FC236}">
                <a16:creationId xmlns:a16="http://schemas.microsoft.com/office/drawing/2014/main" id="{5D1629D1-F977-404C-8EBB-BC64FFCDEAAC}"/>
              </a:ext>
            </a:extLst>
          </p:cNvPr>
          <p:cNvSpPr/>
          <p:nvPr/>
        </p:nvSpPr>
        <p:spPr>
          <a:xfrm>
            <a:off x="5779524" y="4274574"/>
            <a:ext cx="2038350" cy="1042219"/>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20571DD8-6901-4073-93DB-83779D604DEB}"/>
              </a:ext>
            </a:extLst>
          </p:cNvPr>
          <p:cNvSpPr/>
          <p:nvPr/>
        </p:nvSpPr>
        <p:spPr>
          <a:xfrm>
            <a:off x="4745383" y="3239906"/>
            <a:ext cx="1026767" cy="1042219"/>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122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C874858-1082-4C02-96F6-E6C627A3F349}"/>
              </a:ext>
            </a:extLst>
          </p:cNvPr>
          <p:cNvPicPr>
            <a:picLocks noChangeAspect="1"/>
          </p:cNvPicPr>
          <p:nvPr/>
        </p:nvPicPr>
        <p:blipFill>
          <a:blip r:embed="rId3"/>
          <a:stretch>
            <a:fillRect/>
          </a:stretch>
        </p:blipFill>
        <p:spPr>
          <a:xfrm>
            <a:off x="0" y="2062103"/>
            <a:ext cx="8804610" cy="4795897"/>
          </a:xfrm>
          <a:prstGeom prst="rect">
            <a:avLst/>
          </a:prstGeom>
        </p:spPr>
      </p:pic>
      <p:sp>
        <p:nvSpPr>
          <p:cNvPr id="2" name="Rectangle 1">
            <a:extLst>
              <a:ext uri="{FF2B5EF4-FFF2-40B4-BE49-F238E27FC236}">
                <a16:creationId xmlns:a16="http://schemas.microsoft.com/office/drawing/2014/main" id="{742C63B9-5512-4F4B-9D8A-174713CAD053}"/>
              </a:ext>
            </a:extLst>
          </p:cNvPr>
          <p:cNvSpPr/>
          <p:nvPr/>
        </p:nvSpPr>
        <p:spPr>
          <a:xfrm>
            <a:off x="115911" y="51516"/>
            <a:ext cx="10301945"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five shaded triangles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each triangle that has a right angle.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each triangle that has two equal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5" name="Straight Connector 4">
            <a:extLst>
              <a:ext uri="{FF2B5EF4-FFF2-40B4-BE49-F238E27FC236}">
                <a16:creationId xmlns:a16="http://schemas.microsoft.com/office/drawing/2014/main" id="{3428ED99-60FE-4B10-9FC1-917B8C2BA0E3}"/>
              </a:ext>
            </a:extLst>
          </p:cNvPr>
          <p:cNvCxnSpPr/>
          <p:nvPr/>
        </p:nvCxnSpPr>
        <p:spPr>
          <a:xfrm>
            <a:off x="728133" y="2794000"/>
            <a:ext cx="643467" cy="13208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11CF4B8-8058-4322-A121-6BB0AF6E20BA}"/>
              </a:ext>
            </a:extLst>
          </p:cNvPr>
          <p:cNvCxnSpPr>
            <a:cxnSpLocks/>
          </p:cNvCxnSpPr>
          <p:nvPr/>
        </p:nvCxnSpPr>
        <p:spPr>
          <a:xfrm flipH="1">
            <a:off x="728133" y="4114800"/>
            <a:ext cx="643467"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46D5F16-F6E0-4D71-84B1-6A3754D4A169}"/>
              </a:ext>
            </a:extLst>
          </p:cNvPr>
          <p:cNvCxnSpPr>
            <a:cxnSpLocks/>
          </p:cNvCxnSpPr>
          <p:nvPr/>
        </p:nvCxnSpPr>
        <p:spPr>
          <a:xfrm flipV="1">
            <a:off x="5381105" y="2794000"/>
            <a:ext cx="1324495" cy="13208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4CB2C08-5A23-413F-B427-138AF720093C}"/>
              </a:ext>
            </a:extLst>
          </p:cNvPr>
          <p:cNvCxnSpPr>
            <a:cxnSpLocks/>
          </p:cNvCxnSpPr>
          <p:nvPr/>
        </p:nvCxnSpPr>
        <p:spPr>
          <a:xfrm>
            <a:off x="5381105" y="4114800"/>
            <a:ext cx="1324495" cy="133280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5C01B5F-FA34-499F-8C01-27E52DB49D88}"/>
              </a:ext>
            </a:extLst>
          </p:cNvPr>
          <p:cNvSpPr/>
          <p:nvPr/>
        </p:nvSpPr>
        <p:spPr>
          <a:xfrm>
            <a:off x="9958767" y="1452582"/>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15" name="Rectangle 14">
            <a:extLst>
              <a:ext uri="{FF2B5EF4-FFF2-40B4-BE49-F238E27FC236}">
                <a16:creationId xmlns:a16="http://schemas.microsoft.com/office/drawing/2014/main" id="{6CBD34B1-B98B-420A-B523-365321753D18}"/>
              </a:ext>
            </a:extLst>
          </p:cNvPr>
          <p:cNvSpPr/>
          <p:nvPr/>
        </p:nvSpPr>
        <p:spPr>
          <a:xfrm>
            <a:off x="10412371" y="1452582"/>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sp>
        <p:nvSpPr>
          <p:cNvPr id="16" name="L-Shape 15">
            <a:extLst>
              <a:ext uri="{FF2B5EF4-FFF2-40B4-BE49-F238E27FC236}">
                <a16:creationId xmlns:a16="http://schemas.microsoft.com/office/drawing/2014/main" id="{76E14767-9746-4B55-9462-F291BABF14D4}"/>
              </a:ext>
            </a:extLst>
          </p:cNvPr>
          <p:cNvSpPr/>
          <p:nvPr/>
        </p:nvSpPr>
        <p:spPr>
          <a:xfrm rot="10800000" flipH="1">
            <a:off x="3968944" y="2689712"/>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L-Shape 16">
            <a:extLst>
              <a:ext uri="{FF2B5EF4-FFF2-40B4-BE49-F238E27FC236}">
                <a16:creationId xmlns:a16="http://schemas.microsoft.com/office/drawing/2014/main" id="{5E6B310C-C4AD-4304-A767-5E4AB07D4F1A}"/>
              </a:ext>
            </a:extLst>
          </p:cNvPr>
          <p:cNvSpPr/>
          <p:nvPr/>
        </p:nvSpPr>
        <p:spPr>
          <a:xfrm rot="8080892" flipH="1">
            <a:off x="5378918" y="3865253"/>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04537520-541F-4C89-BA69-87ED71A832F4}"/>
              </a:ext>
            </a:extLst>
          </p:cNvPr>
          <p:cNvSpPr/>
          <p:nvPr/>
        </p:nvSpPr>
        <p:spPr>
          <a:xfrm>
            <a:off x="9396019" y="470707"/>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C</a:t>
            </a:r>
          </a:p>
        </p:txBody>
      </p:sp>
      <p:sp>
        <p:nvSpPr>
          <p:cNvPr id="19" name="Rectangle 18">
            <a:extLst>
              <a:ext uri="{FF2B5EF4-FFF2-40B4-BE49-F238E27FC236}">
                <a16:creationId xmlns:a16="http://schemas.microsoft.com/office/drawing/2014/main" id="{17DF50FB-C90A-4083-8D1C-90B80667A53F}"/>
              </a:ext>
            </a:extLst>
          </p:cNvPr>
          <p:cNvSpPr/>
          <p:nvPr/>
        </p:nvSpPr>
        <p:spPr>
          <a:xfrm>
            <a:off x="9797573" y="470707"/>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sp>
        <p:nvSpPr>
          <p:cNvPr id="20" name="Rectangle 19">
            <a:extLst>
              <a:ext uri="{FF2B5EF4-FFF2-40B4-BE49-F238E27FC236}">
                <a16:creationId xmlns:a16="http://schemas.microsoft.com/office/drawing/2014/main" id="{9CF6E0F2-4F29-4A90-BF1F-7173C7CED0A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07189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par>
                                <p:cTn id="28" presetID="10"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500"/>
                                        <p:tgtEl>
                                          <p:spTgt spid="8"/>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animBg="1"/>
      <p:bldP spid="17" grpId="0" animBg="1"/>
      <p:bldP spid="18" grpId="0"/>
      <p:bldP spid="19" grpId="0"/>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6328349" cy="4031873"/>
          </a:xfrm>
          <a:prstGeom prst="rect">
            <a:avLst/>
          </a:prstGeom>
        </p:spPr>
        <p:txBody>
          <a:bodyPr wrap="square">
            <a:spAutoFit/>
          </a:bodyPr>
          <a:lstStyle/>
          <a:p>
            <a:r>
              <a:rPr lang="en-US" sz="3200" b="1" dirty="0"/>
              <a:t>Sarah had a bag of cherries. </a:t>
            </a:r>
          </a:p>
          <a:p>
            <a:r>
              <a:rPr lang="en-US" sz="3200" b="1" dirty="0"/>
              <a:t>She ate 5 cherries, then gave </a:t>
            </a:r>
          </a:p>
          <a:p>
            <a:r>
              <a:rPr lang="en-US" sz="3200" b="1" dirty="0"/>
              <a:t>half of what she had left to Liam. </a:t>
            </a:r>
          </a:p>
          <a:p>
            <a:r>
              <a:rPr lang="en-US" sz="3200" b="1" dirty="0"/>
              <a:t>Liam ate 5 of his cherries, then gave half of what he had left to Amy. </a:t>
            </a:r>
          </a:p>
          <a:p>
            <a:r>
              <a:rPr lang="en-US" sz="3200" b="1" dirty="0"/>
              <a:t>Amy got 2 cherries. </a:t>
            </a:r>
          </a:p>
          <a:p>
            <a:r>
              <a:rPr lang="en-US" sz="3200" b="1" dirty="0"/>
              <a:t>How many cherries did Sarah have in her bag at the start? </a:t>
            </a:r>
            <a:endParaRPr lang="en-US" sz="3200" dirty="0"/>
          </a:p>
        </p:txBody>
      </p:sp>
      <p:sp>
        <p:nvSpPr>
          <p:cNvPr id="4" name="TextBox 3">
            <a:extLst>
              <a:ext uri="{FF2B5EF4-FFF2-40B4-BE49-F238E27FC236}">
                <a16:creationId xmlns:a16="http://schemas.microsoft.com/office/drawing/2014/main" id="{4B78482B-89E9-4F29-8F48-4CF7C6F5F50C}"/>
              </a:ext>
            </a:extLst>
          </p:cNvPr>
          <p:cNvSpPr txBox="1"/>
          <p:nvPr/>
        </p:nvSpPr>
        <p:spPr>
          <a:xfrm>
            <a:off x="5482541" y="2033278"/>
            <a:ext cx="2594661" cy="584775"/>
          </a:xfrm>
          <a:prstGeom prst="rect">
            <a:avLst/>
          </a:prstGeom>
          <a:noFill/>
        </p:spPr>
        <p:txBody>
          <a:bodyPr wrap="square" rtlCol="0">
            <a:spAutoFit/>
          </a:bodyPr>
          <a:lstStyle/>
          <a:p>
            <a:r>
              <a:rPr lang="en-GB" sz="3200" b="1" dirty="0">
                <a:solidFill>
                  <a:srgbClr val="FF0000"/>
                </a:solidFill>
              </a:rPr>
              <a:t>Half of __ = 2</a:t>
            </a:r>
          </a:p>
        </p:txBody>
      </p:sp>
      <p:cxnSp>
        <p:nvCxnSpPr>
          <p:cNvPr id="5" name="Straight Connector 4">
            <a:extLst>
              <a:ext uri="{FF2B5EF4-FFF2-40B4-BE49-F238E27FC236}">
                <a16:creationId xmlns:a16="http://schemas.microsoft.com/office/drawing/2014/main" id="{9904CF12-CE2A-406C-A562-C6FD4B1137B1}"/>
              </a:ext>
            </a:extLst>
          </p:cNvPr>
          <p:cNvCxnSpPr/>
          <p:nvPr/>
        </p:nvCxnSpPr>
        <p:spPr>
          <a:xfrm>
            <a:off x="56122" y="2514600"/>
            <a:ext cx="405867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CF48CF4-5FD9-43D5-8215-E2CDFDD3C2F0}"/>
              </a:ext>
            </a:extLst>
          </p:cNvPr>
          <p:cNvSpPr txBox="1"/>
          <p:nvPr/>
        </p:nvSpPr>
        <p:spPr>
          <a:xfrm>
            <a:off x="6812530" y="2033277"/>
            <a:ext cx="486342" cy="584775"/>
          </a:xfrm>
          <a:prstGeom prst="rect">
            <a:avLst/>
          </a:prstGeom>
          <a:noFill/>
        </p:spPr>
        <p:txBody>
          <a:bodyPr wrap="square" rtlCol="0">
            <a:spAutoFit/>
          </a:bodyPr>
          <a:lstStyle/>
          <a:p>
            <a:r>
              <a:rPr lang="en-GB" sz="3200" b="1" dirty="0">
                <a:solidFill>
                  <a:srgbClr val="FF0000"/>
                </a:solidFill>
              </a:rPr>
              <a:t>4</a:t>
            </a:r>
          </a:p>
        </p:txBody>
      </p:sp>
      <p:cxnSp>
        <p:nvCxnSpPr>
          <p:cNvPr id="8" name="Straight Connector 7">
            <a:extLst>
              <a:ext uri="{FF2B5EF4-FFF2-40B4-BE49-F238E27FC236}">
                <a16:creationId xmlns:a16="http://schemas.microsoft.com/office/drawing/2014/main" id="{45BBE677-146A-46C8-9021-9AB2767BB1F7}"/>
              </a:ext>
            </a:extLst>
          </p:cNvPr>
          <p:cNvCxnSpPr>
            <a:cxnSpLocks/>
          </p:cNvCxnSpPr>
          <p:nvPr/>
        </p:nvCxnSpPr>
        <p:spPr>
          <a:xfrm>
            <a:off x="56122" y="2033277"/>
            <a:ext cx="43852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19930FB-770F-4491-AFD4-B04D8B4C3E00}"/>
              </a:ext>
            </a:extLst>
          </p:cNvPr>
          <p:cNvSpPr txBox="1"/>
          <p:nvPr/>
        </p:nvSpPr>
        <p:spPr>
          <a:xfrm>
            <a:off x="6214548" y="1541315"/>
            <a:ext cx="1536083" cy="584775"/>
          </a:xfrm>
          <a:prstGeom prst="rect">
            <a:avLst/>
          </a:prstGeom>
          <a:noFill/>
        </p:spPr>
        <p:txBody>
          <a:bodyPr wrap="square" rtlCol="0">
            <a:spAutoFit/>
          </a:bodyPr>
          <a:lstStyle/>
          <a:p>
            <a:r>
              <a:rPr lang="en-GB" sz="3200" b="1" dirty="0">
                <a:solidFill>
                  <a:srgbClr val="FF0000"/>
                </a:solidFill>
              </a:rPr>
              <a:t>4 + 5 = </a:t>
            </a:r>
          </a:p>
        </p:txBody>
      </p:sp>
      <p:sp>
        <p:nvSpPr>
          <p:cNvPr id="11" name="TextBox 10">
            <a:extLst>
              <a:ext uri="{FF2B5EF4-FFF2-40B4-BE49-F238E27FC236}">
                <a16:creationId xmlns:a16="http://schemas.microsoft.com/office/drawing/2014/main" id="{FE75698D-7F11-478A-BC87-24B29EA1FA5C}"/>
              </a:ext>
            </a:extLst>
          </p:cNvPr>
          <p:cNvSpPr txBox="1"/>
          <p:nvPr/>
        </p:nvSpPr>
        <p:spPr>
          <a:xfrm>
            <a:off x="7424495" y="1541314"/>
            <a:ext cx="683696" cy="584775"/>
          </a:xfrm>
          <a:prstGeom prst="rect">
            <a:avLst/>
          </a:prstGeom>
          <a:noFill/>
        </p:spPr>
        <p:txBody>
          <a:bodyPr wrap="square" rtlCol="0">
            <a:spAutoFit/>
          </a:bodyPr>
          <a:lstStyle/>
          <a:p>
            <a:r>
              <a:rPr lang="en-GB" sz="3200" b="1" dirty="0">
                <a:solidFill>
                  <a:srgbClr val="FF0000"/>
                </a:solidFill>
              </a:rPr>
              <a:t>9</a:t>
            </a:r>
          </a:p>
        </p:txBody>
      </p:sp>
      <p:sp>
        <p:nvSpPr>
          <p:cNvPr id="12" name="TextBox 11">
            <a:extLst>
              <a:ext uri="{FF2B5EF4-FFF2-40B4-BE49-F238E27FC236}">
                <a16:creationId xmlns:a16="http://schemas.microsoft.com/office/drawing/2014/main" id="{F39EA02C-D598-4EF0-8AF8-4A02A0F72754}"/>
              </a:ext>
            </a:extLst>
          </p:cNvPr>
          <p:cNvSpPr txBox="1"/>
          <p:nvPr/>
        </p:nvSpPr>
        <p:spPr>
          <a:xfrm>
            <a:off x="5672110" y="1059991"/>
            <a:ext cx="2594661" cy="584775"/>
          </a:xfrm>
          <a:prstGeom prst="rect">
            <a:avLst/>
          </a:prstGeom>
          <a:noFill/>
        </p:spPr>
        <p:txBody>
          <a:bodyPr wrap="square" rtlCol="0">
            <a:spAutoFit/>
          </a:bodyPr>
          <a:lstStyle/>
          <a:p>
            <a:r>
              <a:rPr lang="en-GB" sz="3200" b="1" dirty="0">
                <a:solidFill>
                  <a:srgbClr val="FF0000"/>
                </a:solidFill>
              </a:rPr>
              <a:t>Half of __ = 9</a:t>
            </a:r>
          </a:p>
        </p:txBody>
      </p:sp>
      <p:cxnSp>
        <p:nvCxnSpPr>
          <p:cNvPr id="13" name="Straight Connector 12">
            <a:extLst>
              <a:ext uri="{FF2B5EF4-FFF2-40B4-BE49-F238E27FC236}">
                <a16:creationId xmlns:a16="http://schemas.microsoft.com/office/drawing/2014/main" id="{9975D39E-0A40-4461-8448-328BABF4663B}"/>
              </a:ext>
            </a:extLst>
          </p:cNvPr>
          <p:cNvCxnSpPr>
            <a:cxnSpLocks/>
          </p:cNvCxnSpPr>
          <p:nvPr/>
        </p:nvCxnSpPr>
        <p:spPr>
          <a:xfrm>
            <a:off x="56122" y="1541313"/>
            <a:ext cx="42482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2099A5A-131A-4976-B544-8FC57F8AAB3F}"/>
              </a:ext>
            </a:extLst>
          </p:cNvPr>
          <p:cNvSpPr txBox="1"/>
          <p:nvPr/>
        </p:nvSpPr>
        <p:spPr>
          <a:xfrm>
            <a:off x="6879438" y="1059990"/>
            <a:ext cx="683696" cy="584775"/>
          </a:xfrm>
          <a:prstGeom prst="rect">
            <a:avLst/>
          </a:prstGeom>
          <a:noFill/>
        </p:spPr>
        <p:txBody>
          <a:bodyPr wrap="square" rtlCol="0">
            <a:spAutoFit/>
          </a:bodyPr>
          <a:lstStyle/>
          <a:p>
            <a:r>
              <a:rPr lang="en-GB" sz="3200" b="1" dirty="0">
                <a:solidFill>
                  <a:srgbClr val="FF0000"/>
                </a:solidFill>
              </a:rPr>
              <a:t>18</a:t>
            </a:r>
          </a:p>
        </p:txBody>
      </p:sp>
      <p:cxnSp>
        <p:nvCxnSpPr>
          <p:cNvPr id="16" name="Straight Connector 15">
            <a:extLst>
              <a:ext uri="{FF2B5EF4-FFF2-40B4-BE49-F238E27FC236}">
                <a16:creationId xmlns:a16="http://schemas.microsoft.com/office/drawing/2014/main" id="{F48BE41A-DF93-45EC-865C-9FCD47843442}"/>
              </a:ext>
            </a:extLst>
          </p:cNvPr>
          <p:cNvCxnSpPr>
            <a:cxnSpLocks/>
          </p:cNvCxnSpPr>
          <p:nvPr/>
        </p:nvCxnSpPr>
        <p:spPr>
          <a:xfrm>
            <a:off x="56122" y="1049350"/>
            <a:ext cx="312197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BA733B8D-7323-449A-B581-B07F3D5E450C}"/>
              </a:ext>
            </a:extLst>
          </p:cNvPr>
          <p:cNvSpPr txBox="1"/>
          <p:nvPr/>
        </p:nvSpPr>
        <p:spPr>
          <a:xfrm>
            <a:off x="5006898" y="557388"/>
            <a:ext cx="2743733" cy="584775"/>
          </a:xfrm>
          <a:prstGeom prst="rect">
            <a:avLst/>
          </a:prstGeom>
          <a:noFill/>
        </p:spPr>
        <p:txBody>
          <a:bodyPr wrap="square" rtlCol="0">
            <a:spAutoFit/>
          </a:bodyPr>
          <a:lstStyle/>
          <a:p>
            <a:r>
              <a:rPr lang="en-GB" sz="3200" b="1" dirty="0">
                <a:solidFill>
                  <a:srgbClr val="FF0000"/>
                </a:solidFill>
              </a:rPr>
              <a:t>18 + 5 = </a:t>
            </a:r>
          </a:p>
        </p:txBody>
      </p:sp>
      <p:sp>
        <p:nvSpPr>
          <p:cNvPr id="18" name="TextBox 17">
            <a:extLst>
              <a:ext uri="{FF2B5EF4-FFF2-40B4-BE49-F238E27FC236}">
                <a16:creationId xmlns:a16="http://schemas.microsoft.com/office/drawing/2014/main" id="{1E825902-B74E-4A1B-A4D9-A018967D5A0A}"/>
              </a:ext>
            </a:extLst>
          </p:cNvPr>
          <p:cNvSpPr txBox="1"/>
          <p:nvPr/>
        </p:nvSpPr>
        <p:spPr>
          <a:xfrm>
            <a:off x="6384471" y="557387"/>
            <a:ext cx="1723720" cy="584775"/>
          </a:xfrm>
          <a:prstGeom prst="rect">
            <a:avLst/>
          </a:prstGeom>
          <a:noFill/>
        </p:spPr>
        <p:txBody>
          <a:bodyPr wrap="square" rtlCol="0">
            <a:spAutoFit/>
          </a:bodyPr>
          <a:lstStyle/>
          <a:p>
            <a:r>
              <a:rPr lang="en-GB" sz="3200" b="1" dirty="0">
                <a:solidFill>
                  <a:srgbClr val="FF0000"/>
                </a:solidFill>
              </a:rPr>
              <a:t>23</a:t>
            </a:r>
          </a:p>
        </p:txBody>
      </p:sp>
      <p:sp>
        <p:nvSpPr>
          <p:cNvPr id="20" name="TextBox 19">
            <a:extLst>
              <a:ext uri="{FF2B5EF4-FFF2-40B4-BE49-F238E27FC236}">
                <a16:creationId xmlns:a16="http://schemas.microsoft.com/office/drawing/2014/main" id="{A044FFBE-47BD-4118-94D1-BD9050E22C44}"/>
              </a:ext>
            </a:extLst>
          </p:cNvPr>
          <p:cNvSpPr txBox="1"/>
          <p:nvPr/>
        </p:nvSpPr>
        <p:spPr>
          <a:xfrm>
            <a:off x="3970164" y="3474796"/>
            <a:ext cx="1723720" cy="584775"/>
          </a:xfrm>
          <a:prstGeom prst="rect">
            <a:avLst/>
          </a:prstGeom>
          <a:noFill/>
        </p:spPr>
        <p:txBody>
          <a:bodyPr wrap="square" rtlCol="0">
            <a:spAutoFit/>
          </a:bodyPr>
          <a:lstStyle/>
          <a:p>
            <a:r>
              <a:rPr lang="en-GB" sz="3200" b="1" dirty="0">
                <a:solidFill>
                  <a:srgbClr val="FF0000"/>
                </a:solidFill>
              </a:rPr>
              <a:t>23</a:t>
            </a:r>
          </a:p>
        </p:txBody>
      </p:sp>
      <p:sp>
        <p:nvSpPr>
          <p:cNvPr id="21" name="Rectangle 20">
            <a:extLst>
              <a:ext uri="{FF2B5EF4-FFF2-40B4-BE49-F238E27FC236}">
                <a16:creationId xmlns:a16="http://schemas.microsoft.com/office/drawing/2014/main" id="{BC47504C-BDB9-4A3F-9C74-570CB67CC65D}"/>
              </a:ext>
            </a:extLst>
          </p:cNvPr>
          <p:cNvSpPr/>
          <p:nvPr/>
        </p:nvSpPr>
        <p:spPr>
          <a:xfrm>
            <a:off x="715629"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Arrow Connector 21">
            <a:extLst>
              <a:ext uri="{FF2B5EF4-FFF2-40B4-BE49-F238E27FC236}">
                <a16:creationId xmlns:a16="http://schemas.microsoft.com/office/drawing/2014/main" id="{586BBD9C-FD80-4653-80DE-794768D97F32}"/>
              </a:ext>
            </a:extLst>
          </p:cNvPr>
          <p:cNvCxnSpPr>
            <a:cxnSpLocks/>
          </p:cNvCxnSpPr>
          <p:nvPr/>
        </p:nvCxnSpPr>
        <p:spPr>
          <a:xfrm>
            <a:off x="2004103"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C9D4F92-AA4D-4BAA-98C1-C00825459B85}"/>
              </a:ext>
            </a:extLst>
          </p:cNvPr>
          <p:cNvSpPr txBox="1"/>
          <p:nvPr/>
        </p:nvSpPr>
        <p:spPr>
          <a:xfrm>
            <a:off x="2227909" y="4207503"/>
            <a:ext cx="434734" cy="461665"/>
          </a:xfrm>
          <a:prstGeom prst="rect">
            <a:avLst/>
          </a:prstGeom>
          <a:noFill/>
        </p:spPr>
        <p:txBody>
          <a:bodyPr wrap="none" rtlCol="0">
            <a:spAutoFit/>
          </a:bodyPr>
          <a:lstStyle/>
          <a:p>
            <a:r>
              <a:rPr lang="en-GB" sz="2400" b="1" dirty="0">
                <a:solidFill>
                  <a:srgbClr val="FF0000"/>
                </a:solidFill>
              </a:rPr>
              <a:t>-5</a:t>
            </a:r>
          </a:p>
        </p:txBody>
      </p:sp>
      <p:sp>
        <p:nvSpPr>
          <p:cNvPr id="24" name="Rectangle 23">
            <a:extLst>
              <a:ext uri="{FF2B5EF4-FFF2-40B4-BE49-F238E27FC236}">
                <a16:creationId xmlns:a16="http://schemas.microsoft.com/office/drawing/2014/main" id="{8BFE410B-F294-4C56-9C2A-96936A26CE27}"/>
              </a:ext>
            </a:extLst>
          </p:cNvPr>
          <p:cNvSpPr/>
          <p:nvPr/>
        </p:nvSpPr>
        <p:spPr>
          <a:xfrm>
            <a:off x="2932356"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5" name="Straight Arrow Connector 24">
            <a:extLst>
              <a:ext uri="{FF2B5EF4-FFF2-40B4-BE49-F238E27FC236}">
                <a16:creationId xmlns:a16="http://schemas.microsoft.com/office/drawing/2014/main" id="{44E9F792-67E2-4C09-84E5-7C648683759C}"/>
              </a:ext>
            </a:extLst>
          </p:cNvPr>
          <p:cNvCxnSpPr>
            <a:cxnSpLocks/>
          </p:cNvCxnSpPr>
          <p:nvPr/>
        </p:nvCxnSpPr>
        <p:spPr>
          <a:xfrm>
            <a:off x="4242674"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7DEC683E-3C4A-4A98-8EAC-266D8184D495}"/>
              </a:ext>
            </a:extLst>
          </p:cNvPr>
          <p:cNvSpPr txBox="1"/>
          <p:nvPr/>
        </p:nvSpPr>
        <p:spPr>
          <a:xfrm>
            <a:off x="4466480" y="4207503"/>
            <a:ext cx="494046" cy="461665"/>
          </a:xfrm>
          <a:prstGeom prst="rect">
            <a:avLst/>
          </a:prstGeom>
          <a:noFill/>
        </p:spPr>
        <p:txBody>
          <a:bodyPr wrap="none" rtlCol="0">
            <a:spAutoFit/>
          </a:bodyPr>
          <a:lstStyle/>
          <a:p>
            <a:r>
              <a:rPr lang="en-GB" sz="2400" b="1" dirty="0">
                <a:solidFill>
                  <a:srgbClr val="FF0000"/>
                </a:solidFill>
              </a:rPr>
              <a:t>÷2</a:t>
            </a:r>
          </a:p>
        </p:txBody>
      </p:sp>
      <p:sp>
        <p:nvSpPr>
          <p:cNvPr id="27" name="Rectangle 26">
            <a:extLst>
              <a:ext uri="{FF2B5EF4-FFF2-40B4-BE49-F238E27FC236}">
                <a16:creationId xmlns:a16="http://schemas.microsoft.com/office/drawing/2014/main" id="{C2237143-014A-4CA4-9A46-419F7CAB48A1}"/>
              </a:ext>
            </a:extLst>
          </p:cNvPr>
          <p:cNvSpPr/>
          <p:nvPr/>
        </p:nvSpPr>
        <p:spPr>
          <a:xfrm>
            <a:off x="5170927"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Arrow Connector 30">
            <a:extLst>
              <a:ext uri="{FF2B5EF4-FFF2-40B4-BE49-F238E27FC236}">
                <a16:creationId xmlns:a16="http://schemas.microsoft.com/office/drawing/2014/main" id="{63B277AD-0B5C-4CE8-ACE0-4CD0FFE67AC4}"/>
              </a:ext>
            </a:extLst>
          </p:cNvPr>
          <p:cNvCxnSpPr>
            <a:cxnSpLocks/>
          </p:cNvCxnSpPr>
          <p:nvPr/>
        </p:nvCxnSpPr>
        <p:spPr>
          <a:xfrm>
            <a:off x="6466752"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A476C8C6-D8B0-4EE3-B3D9-A9C862415A1B}"/>
              </a:ext>
            </a:extLst>
          </p:cNvPr>
          <p:cNvSpPr txBox="1"/>
          <p:nvPr/>
        </p:nvSpPr>
        <p:spPr>
          <a:xfrm>
            <a:off x="6690558" y="4207503"/>
            <a:ext cx="434734" cy="461665"/>
          </a:xfrm>
          <a:prstGeom prst="rect">
            <a:avLst/>
          </a:prstGeom>
          <a:noFill/>
        </p:spPr>
        <p:txBody>
          <a:bodyPr wrap="none" rtlCol="0">
            <a:spAutoFit/>
          </a:bodyPr>
          <a:lstStyle/>
          <a:p>
            <a:r>
              <a:rPr lang="en-GB" sz="2400" b="1" dirty="0">
                <a:solidFill>
                  <a:srgbClr val="FF0000"/>
                </a:solidFill>
              </a:rPr>
              <a:t>-5</a:t>
            </a:r>
          </a:p>
        </p:txBody>
      </p:sp>
      <p:sp>
        <p:nvSpPr>
          <p:cNvPr id="33" name="Rectangle 32">
            <a:extLst>
              <a:ext uri="{FF2B5EF4-FFF2-40B4-BE49-F238E27FC236}">
                <a16:creationId xmlns:a16="http://schemas.microsoft.com/office/drawing/2014/main" id="{27579107-60D5-4C93-9EA0-A6117FDF2F12}"/>
              </a:ext>
            </a:extLst>
          </p:cNvPr>
          <p:cNvSpPr/>
          <p:nvPr/>
        </p:nvSpPr>
        <p:spPr>
          <a:xfrm>
            <a:off x="7395005"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4" name="Straight Arrow Connector 33">
            <a:extLst>
              <a:ext uri="{FF2B5EF4-FFF2-40B4-BE49-F238E27FC236}">
                <a16:creationId xmlns:a16="http://schemas.microsoft.com/office/drawing/2014/main" id="{E8ED8BDF-1A7B-474C-A36D-B5C8004124D5}"/>
              </a:ext>
            </a:extLst>
          </p:cNvPr>
          <p:cNvCxnSpPr>
            <a:cxnSpLocks/>
          </p:cNvCxnSpPr>
          <p:nvPr/>
        </p:nvCxnSpPr>
        <p:spPr>
          <a:xfrm>
            <a:off x="8705323"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4C441F3E-92B2-4D55-B8AD-45D08D6F5958}"/>
              </a:ext>
            </a:extLst>
          </p:cNvPr>
          <p:cNvSpPr txBox="1"/>
          <p:nvPr/>
        </p:nvSpPr>
        <p:spPr>
          <a:xfrm>
            <a:off x="8929129" y="4207503"/>
            <a:ext cx="494046" cy="461665"/>
          </a:xfrm>
          <a:prstGeom prst="rect">
            <a:avLst/>
          </a:prstGeom>
          <a:noFill/>
        </p:spPr>
        <p:txBody>
          <a:bodyPr wrap="none" rtlCol="0">
            <a:spAutoFit/>
          </a:bodyPr>
          <a:lstStyle/>
          <a:p>
            <a:r>
              <a:rPr lang="en-GB" sz="2400" b="1" dirty="0">
                <a:solidFill>
                  <a:srgbClr val="FF0000"/>
                </a:solidFill>
              </a:rPr>
              <a:t>÷2</a:t>
            </a:r>
          </a:p>
        </p:txBody>
      </p:sp>
      <p:sp>
        <p:nvSpPr>
          <p:cNvPr id="36" name="Rectangle 35">
            <a:extLst>
              <a:ext uri="{FF2B5EF4-FFF2-40B4-BE49-F238E27FC236}">
                <a16:creationId xmlns:a16="http://schemas.microsoft.com/office/drawing/2014/main" id="{D9678C74-5184-4A79-9466-BC08F3FFDEE3}"/>
              </a:ext>
            </a:extLst>
          </p:cNvPr>
          <p:cNvSpPr/>
          <p:nvPr/>
        </p:nvSpPr>
        <p:spPr>
          <a:xfrm>
            <a:off x="9633576"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TextBox 36">
            <a:extLst>
              <a:ext uri="{FF2B5EF4-FFF2-40B4-BE49-F238E27FC236}">
                <a16:creationId xmlns:a16="http://schemas.microsoft.com/office/drawing/2014/main" id="{64882EFC-0CFC-4094-AA49-625C2373ADF2}"/>
              </a:ext>
            </a:extLst>
          </p:cNvPr>
          <p:cNvSpPr txBox="1"/>
          <p:nvPr/>
        </p:nvSpPr>
        <p:spPr>
          <a:xfrm>
            <a:off x="10130746" y="4307674"/>
            <a:ext cx="659223" cy="630942"/>
          </a:xfrm>
          <a:prstGeom prst="rect">
            <a:avLst/>
          </a:prstGeom>
          <a:noFill/>
        </p:spPr>
        <p:txBody>
          <a:bodyPr wrap="square" rtlCol="0">
            <a:spAutoFit/>
          </a:bodyPr>
          <a:lstStyle/>
          <a:p>
            <a:r>
              <a:rPr lang="en-GB" sz="3500" b="1" dirty="0">
                <a:solidFill>
                  <a:srgbClr val="FF0000"/>
                </a:solidFill>
              </a:rPr>
              <a:t>2</a:t>
            </a:r>
          </a:p>
        </p:txBody>
      </p:sp>
      <p:sp>
        <p:nvSpPr>
          <p:cNvPr id="39" name="TextBox 38">
            <a:extLst>
              <a:ext uri="{FF2B5EF4-FFF2-40B4-BE49-F238E27FC236}">
                <a16:creationId xmlns:a16="http://schemas.microsoft.com/office/drawing/2014/main" id="{047C8177-2A75-4374-8F43-1C0924875F8C}"/>
              </a:ext>
            </a:extLst>
          </p:cNvPr>
          <p:cNvSpPr txBox="1"/>
          <p:nvPr/>
        </p:nvSpPr>
        <p:spPr>
          <a:xfrm>
            <a:off x="7859821" y="4307674"/>
            <a:ext cx="659223" cy="630942"/>
          </a:xfrm>
          <a:prstGeom prst="rect">
            <a:avLst/>
          </a:prstGeom>
          <a:noFill/>
        </p:spPr>
        <p:txBody>
          <a:bodyPr wrap="square" rtlCol="0">
            <a:spAutoFit/>
          </a:bodyPr>
          <a:lstStyle/>
          <a:p>
            <a:r>
              <a:rPr lang="en-GB" sz="3500" b="1" dirty="0">
                <a:solidFill>
                  <a:srgbClr val="FF0000"/>
                </a:solidFill>
              </a:rPr>
              <a:t>4</a:t>
            </a:r>
          </a:p>
        </p:txBody>
      </p:sp>
      <p:sp>
        <p:nvSpPr>
          <p:cNvPr id="40" name="TextBox 39">
            <a:extLst>
              <a:ext uri="{FF2B5EF4-FFF2-40B4-BE49-F238E27FC236}">
                <a16:creationId xmlns:a16="http://schemas.microsoft.com/office/drawing/2014/main" id="{BB36C735-8891-4D23-97F2-A1AEEB55C65C}"/>
              </a:ext>
            </a:extLst>
          </p:cNvPr>
          <p:cNvSpPr txBox="1"/>
          <p:nvPr/>
        </p:nvSpPr>
        <p:spPr>
          <a:xfrm>
            <a:off x="5658138" y="4307674"/>
            <a:ext cx="659223" cy="630942"/>
          </a:xfrm>
          <a:prstGeom prst="rect">
            <a:avLst/>
          </a:prstGeom>
          <a:noFill/>
        </p:spPr>
        <p:txBody>
          <a:bodyPr wrap="square" rtlCol="0">
            <a:spAutoFit/>
          </a:bodyPr>
          <a:lstStyle/>
          <a:p>
            <a:r>
              <a:rPr lang="en-GB" sz="3500" b="1" dirty="0">
                <a:solidFill>
                  <a:srgbClr val="FF0000"/>
                </a:solidFill>
              </a:rPr>
              <a:t>9</a:t>
            </a:r>
          </a:p>
        </p:txBody>
      </p:sp>
      <p:sp>
        <p:nvSpPr>
          <p:cNvPr id="41" name="TextBox 40">
            <a:extLst>
              <a:ext uri="{FF2B5EF4-FFF2-40B4-BE49-F238E27FC236}">
                <a16:creationId xmlns:a16="http://schemas.microsoft.com/office/drawing/2014/main" id="{8B8C50B9-8D04-4AB8-BFAA-6370419001F2}"/>
              </a:ext>
            </a:extLst>
          </p:cNvPr>
          <p:cNvSpPr txBox="1"/>
          <p:nvPr/>
        </p:nvSpPr>
        <p:spPr>
          <a:xfrm>
            <a:off x="3261284" y="4307399"/>
            <a:ext cx="659223" cy="630942"/>
          </a:xfrm>
          <a:prstGeom prst="rect">
            <a:avLst/>
          </a:prstGeom>
          <a:noFill/>
        </p:spPr>
        <p:txBody>
          <a:bodyPr wrap="square" rtlCol="0">
            <a:spAutoFit/>
          </a:bodyPr>
          <a:lstStyle/>
          <a:p>
            <a:r>
              <a:rPr lang="en-GB" sz="3500" b="1" dirty="0">
                <a:solidFill>
                  <a:srgbClr val="FF0000"/>
                </a:solidFill>
              </a:rPr>
              <a:t>18</a:t>
            </a:r>
          </a:p>
        </p:txBody>
      </p:sp>
      <p:sp>
        <p:nvSpPr>
          <p:cNvPr id="42" name="TextBox 41">
            <a:extLst>
              <a:ext uri="{FF2B5EF4-FFF2-40B4-BE49-F238E27FC236}">
                <a16:creationId xmlns:a16="http://schemas.microsoft.com/office/drawing/2014/main" id="{69808A2F-ACB7-42B7-B046-43686F845963}"/>
              </a:ext>
            </a:extLst>
          </p:cNvPr>
          <p:cNvSpPr txBox="1"/>
          <p:nvPr/>
        </p:nvSpPr>
        <p:spPr>
          <a:xfrm>
            <a:off x="1048361" y="4307399"/>
            <a:ext cx="659223" cy="630942"/>
          </a:xfrm>
          <a:prstGeom prst="rect">
            <a:avLst/>
          </a:prstGeom>
          <a:noFill/>
        </p:spPr>
        <p:txBody>
          <a:bodyPr wrap="square" rtlCol="0">
            <a:spAutoFit/>
          </a:bodyPr>
          <a:lstStyle/>
          <a:p>
            <a:r>
              <a:rPr lang="en-GB" sz="3500" b="1" dirty="0">
                <a:solidFill>
                  <a:srgbClr val="FF0000"/>
                </a:solidFill>
              </a:rPr>
              <a:t>23</a:t>
            </a:r>
          </a:p>
        </p:txBody>
      </p:sp>
    </p:spTree>
    <p:extLst>
      <p:ext uri="{BB962C8B-B14F-4D97-AF65-F5344CB8AC3E}">
        <p14:creationId xmlns:p14="http://schemas.microsoft.com/office/powerpoint/2010/main" val="170602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8"/>
                                        </p:tgtEl>
                                      </p:cBhvr>
                                    </p:animEffect>
                                    <p:set>
                                      <p:cBhvr>
                                        <p:cTn id="42" dur="1" fill="hold">
                                          <p:stCondLst>
                                            <p:cond delay="499"/>
                                          </p:stCondLst>
                                        </p:cTn>
                                        <p:tgtEl>
                                          <p:spTgt spid="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nodeType="clickEffect">
                                  <p:stCondLst>
                                    <p:cond delay="0"/>
                                  </p:stCondLst>
                                  <p:childTnLst>
                                    <p:animEffect transition="out" filter="fade">
                                      <p:cBhvr>
                                        <p:cTn id="61" dur="500"/>
                                        <p:tgtEl>
                                          <p:spTgt spid="13"/>
                                        </p:tgtEl>
                                      </p:cBhvr>
                                    </p:animEffect>
                                    <p:set>
                                      <p:cBhvr>
                                        <p:cTn id="62" dur="1" fill="hold">
                                          <p:stCondLst>
                                            <p:cond delay="499"/>
                                          </p:stCondLst>
                                        </p:cTn>
                                        <p:tgtEl>
                                          <p:spTgt spid="13"/>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500"/>
                                        <p:tgtEl>
                                          <p:spTgt spid="1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fade">
                                      <p:cBhvr>
                                        <p:cTn id="77" dur="500"/>
                                        <p:tgtEl>
                                          <p:spTgt spid="1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nodeType="clickEffect">
                                  <p:stCondLst>
                                    <p:cond delay="0"/>
                                  </p:stCondLst>
                                  <p:childTnLst>
                                    <p:animEffect transition="out" filter="fade">
                                      <p:cBhvr>
                                        <p:cTn id="81" dur="500"/>
                                        <p:tgtEl>
                                          <p:spTgt spid="16"/>
                                        </p:tgtEl>
                                      </p:cBhvr>
                                    </p:animEffect>
                                    <p:set>
                                      <p:cBhvr>
                                        <p:cTn id="82" dur="1" fill="hold">
                                          <p:stCondLst>
                                            <p:cond delay="499"/>
                                          </p:stCondLst>
                                        </p:cTn>
                                        <p:tgtEl>
                                          <p:spTgt spid="16"/>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fade">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fade">
                                      <p:cBhvr>
                                        <p:cTn id="97" dur="500"/>
                                        <p:tgtEl>
                                          <p:spTgt spid="24"/>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3"/>
                                        </p:tgtEl>
                                        <p:attrNameLst>
                                          <p:attrName>style.visibility</p:attrName>
                                        </p:attrNameLst>
                                      </p:cBhvr>
                                      <p:to>
                                        <p:strVal val="visible"/>
                                      </p:to>
                                    </p:set>
                                    <p:animEffect transition="in" filter="fade">
                                      <p:cBhvr>
                                        <p:cTn id="100" dur="500"/>
                                        <p:tgtEl>
                                          <p:spTgt spid="23"/>
                                        </p:tgtEl>
                                      </p:cBhvr>
                                    </p:animEffect>
                                  </p:childTnLst>
                                </p:cTn>
                              </p:par>
                              <p:par>
                                <p:cTn id="101" presetID="10" presetClass="entr" presetSubtype="0" fill="hold" nodeType="withEffect">
                                  <p:stCondLst>
                                    <p:cond delay="0"/>
                                  </p:stCondLst>
                                  <p:childTnLst>
                                    <p:set>
                                      <p:cBhvr>
                                        <p:cTn id="102" dur="1" fill="hold">
                                          <p:stCondLst>
                                            <p:cond delay="0"/>
                                          </p:stCondLst>
                                        </p:cTn>
                                        <p:tgtEl>
                                          <p:spTgt spid="22"/>
                                        </p:tgtEl>
                                        <p:attrNameLst>
                                          <p:attrName>style.visibility</p:attrName>
                                        </p:attrNameLst>
                                      </p:cBhvr>
                                      <p:to>
                                        <p:strVal val="visible"/>
                                      </p:to>
                                    </p:set>
                                    <p:animEffect transition="in" filter="fade">
                                      <p:cBhvr>
                                        <p:cTn id="103" dur="500"/>
                                        <p:tgtEl>
                                          <p:spTgt spid="22"/>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27"/>
                                        </p:tgtEl>
                                        <p:attrNameLst>
                                          <p:attrName>style.visibility</p:attrName>
                                        </p:attrNameLst>
                                      </p:cBhvr>
                                      <p:to>
                                        <p:strVal val="visible"/>
                                      </p:to>
                                    </p:set>
                                    <p:animEffect transition="in" filter="fade">
                                      <p:cBhvr>
                                        <p:cTn id="108" dur="500"/>
                                        <p:tgtEl>
                                          <p:spTgt spid="27"/>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26"/>
                                        </p:tgtEl>
                                        <p:attrNameLst>
                                          <p:attrName>style.visibility</p:attrName>
                                        </p:attrNameLst>
                                      </p:cBhvr>
                                      <p:to>
                                        <p:strVal val="visible"/>
                                      </p:to>
                                    </p:set>
                                    <p:animEffect transition="in" filter="fade">
                                      <p:cBhvr>
                                        <p:cTn id="111" dur="500"/>
                                        <p:tgtEl>
                                          <p:spTgt spid="26"/>
                                        </p:tgtEl>
                                      </p:cBhvr>
                                    </p:animEffect>
                                  </p:childTnLst>
                                </p:cTn>
                              </p:par>
                              <p:par>
                                <p:cTn id="112" presetID="10" presetClass="entr" presetSubtype="0" fill="hold" nodeType="withEffect">
                                  <p:stCondLst>
                                    <p:cond delay="0"/>
                                  </p:stCondLst>
                                  <p:childTnLst>
                                    <p:set>
                                      <p:cBhvr>
                                        <p:cTn id="113" dur="1" fill="hold">
                                          <p:stCondLst>
                                            <p:cond delay="0"/>
                                          </p:stCondLst>
                                        </p:cTn>
                                        <p:tgtEl>
                                          <p:spTgt spid="25"/>
                                        </p:tgtEl>
                                        <p:attrNameLst>
                                          <p:attrName>style.visibility</p:attrName>
                                        </p:attrNameLst>
                                      </p:cBhvr>
                                      <p:to>
                                        <p:strVal val="visible"/>
                                      </p:to>
                                    </p:set>
                                    <p:animEffect transition="in" filter="fade">
                                      <p:cBhvr>
                                        <p:cTn id="114" dur="500"/>
                                        <p:tgtEl>
                                          <p:spTgt spid="25"/>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3"/>
                                        </p:tgtEl>
                                        <p:attrNameLst>
                                          <p:attrName>style.visibility</p:attrName>
                                        </p:attrNameLst>
                                      </p:cBhvr>
                                      <p:to>
                                        <p:strVal val="visible"/>
                                      </p:to>
                                    </p:set>
                                    <p:animEffect transition="in" filter="fade">
                                      <p:cBhvr>
                                        <p:cTn id="119" dur="500"/>
                                        <p:tgtEl>
                                          <p:spTgt spid="33"/>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fade">
                                      <p:cBhvr>
                                        <p:cTn id="122" dur="500"/>
                                        <p:tgtEl>
                                          <p:spTgt spid="32"/>
                                        </p:tgtEl>
                                      </p:cBhvr>
                                    </p:animEffect>
                                  </p:childTnLst>
                                </p:cTn>
                              </p:par>
                              <p:par>
                                <p:cTn id="123" presetID="10" presetClass="entr" presetSubtype="0" fill="hold" nodeType="withEffect">
                                  <p:stCondLst>
                                    <p:cond delay="0"/>
                                  </p:stCondLst>
                                  <p:childTnLst>
                                    <p:set>
                                      <p:cBhvr>
                                        <p:cTn id="124" dur="1" fill="hold">
                                          <p:stCondLst>
                                            <p:cond delay="0"/>
                                          </p:stCondLst>
                                        </p:cTn>
                                        <p:tgtEl>
                                          <p:spTgt spid="31"/>
                                        </p:tgtEl>
                                        <p:attrNameLst>
                                          <p:attrName>style.visibility</p:attrName>
                                        </p:attrNameLst>
                                      </p:cBhvr>
                                      <p:to>
                                        <p:strVal val="visible"/>
                                      </p:to>
                                    </p:set>
                                    <p:animEffect transition="in" filter="fade">
                                      <p:cBhvr>
                                        <p:cTn id="125" dur="500"/>
                                        <p:tgtEl>
                                          <p:spTgt spid="3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6"/>
                                        </p:tgtEl>
                                        <p:attrNameLst>
                                          <p:attrName>style.visibility</p:attrName>
                                        </p:attrNameLst>
                                      </p:cBhvr>
                                      <p:to>
                                        <p:strVal val="visible"/>
                                      </p:to>
                                    </p:set>
                                    <p:animEffect transition="in" filter="fade">
                                      <p:cBhvr>
                                        <p:cTn id="130" dur="500"/>
                                        <p:tgtEl>
                                          <p:spTgt spid="36"/>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35"/>
                                        </p:tgtEl>
                                        <p:attrNameLst>
                                          <p:attrName>style.visibility</p:attrName>
                                        </p:attrNameLst>
                                      </p:cBhvr>
                                      <p:to>
                                        <p:strVal val="visible"/>
                                      </p:to>
                                    </p:set>
                                    <p:animEffect transition="in" filter="fade">
                                      <p:cBhvr>
                                        <p:cTn id="133" dur="500"/>
                                        <p:tgtEl>
                                          <p:spTgt spid="35"/>
                                        </p:tgtEl>
                                      </p:cBhvr>
                                    </p:animEffect>
                                  </p:childTnLst>
                                </p:cTn>
                              </p:par>
                              <p:par>
                                <p:cTn id="134" presetID="10" presetClass="entr" presetSubtype="0" fill="hold" nodeType="withEffect">
                                  <p:stCondLst>
                                    <p:cond delay="0"/>
                                  </p:stCondLst>
                                  <p:childTnLst>
                                    <p:set>
                                      <p:cBhvr>
                                        <p:cTn id="135" dur="1" fill="hold">
                                          <p:stCondLst>
                                            <p:cond delay="0"/>
                                          </p:stCondLst>
                                        </p:cTn>
                                        <p:tgtEl>
                                          <p:spTgt spid="34"/>
                                        </p:tgtEl>
                                        <p:attrNameLst>
                                          <p:attrName>style.visibility</p:attrName>
                                        </p:attrNameLst>
                                      </p:cBhvr>
                                      <p:to>
                                        <p:strVal val="visible"/>
                                      </p:to>
                                    </p:set>
                                    <p:animEffect transition="in" filter="fade">
                                      <p:cBhvr>
                                        <p:cTn id="136" dur="500"/>
                                        <p:tgtEl>
                                          <p:spTgt spid="3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7"/>
                                        </p:tgtEl>
                                        <p:attrNameLst>
                                          <p:attrName>style.visibility</p:attrName>
                                        </p:attrNameLst>
                                      </p:cBhvr>
                                      <p:to>
                                        <p:strVal val="visible"/>
                                      </p:to>
                                    </p:set>
                                    <p:animEffect transition="in" filter="fade">
                                      <p:cBhvr>
                                        <p:cTn id="141" dur="500"/>
                                        <p:tgtEl>
                                          <p:spTgt spid="37"/>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9"/>
                                        </p:tgtEl>
                                        <p:attrNameLst>
                                          <p:attrName>style.visibility</p:attrName>
                                        </p:attrNameLst>
                                      </p:cBhvr>
                                      <p:to>
                                        <p:strVal val="visible"/>
                                      </p:to>
                                    </p:set>
                                    <p:animEffect transition="in" filter="fade">
                                      <p:cBhvr>
                                        <p:cTn id="146" dur="500"/>
                                        <p:tgtEl>
                                          <p:spTgt spid="39"/>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0"/>
                                        </p:tgtEl>
                                        <p:attrNameLst>
                                          <p:attrName>style.visibility</p:attrName>
                                        </p:attrNameLst>
                                      </p:cBhvr>
                                      <p:to>
                                        <p:strVal val="visible"/>
                                      </p:to>
                                    </p:set>
                                    <p:animEffect transition="in" filter="fade">
                                      <p:cBhvr>
                                        <p:cTn id="151" dur="500"/>
                                        <p:tgtEl>
                                          <p:spTgt spid="40"/>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1"/>
                                        </p:tgtEl>
                                        <p:attrNameLst>
                                          <p:attrName>style.visibility</p:attrName>
                                        </p:attrNameLst>
                                      </p:cBhvr>
                                      <p:to>
                                        <p:strVal val="visible"/>
                                      </p:to>
                                    </p:set>
                                    <p:animEffect transition="in" filter="fade">
                                      <p:cBhvr>
                                        <p:cTn id="156" dur="500"/>
                                        <p:tgtEl>
                                          <p:spTgt spid="4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42"/>
                                        </p:tgtEl>
                                        <p:attrNameLst>
                                          <p:attrName>style.visibility</p:attrName>
                                        </p:attrNameLst>
                                      </p:cBhvr>
                                      <p:to>
                                        <p:strVal val="visible"/>
                                      </p:to>
                                    </p:set>
                                    <p:animEffect transition="in" filter="fade">
                                      <p:cBhvr>
                                        <p:cTn id="16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10" grpId="0"/>
      <p:bldP spid="11" grpId="0"/>
      <p:bldP spid="12" grpId="0"/>
      <p:bldP spid="14" grpId="0"/>
      <p:bldP spid="17" grpId="0"/>
      <p:bldP spid="18" grpId="0"/>
      <p:bldP spid="20" grpId="0"/>
      <p:bldP spid="21" grpId="0" animBg="1"/>
      <p:bldP spid="23" grpId="0"/>
      <p:bldP spid="24" grpId="0" animBg="1"/>
      <p:bldP spid="26" grpId="0"/>
      <p:bldP spid="27" grpId="0" animBg="1"/>
      <p:bldP spid="32" grpId="0"/>
      <p:bldP spid="33" grpId="0" animBg="1"/>
      <p:bldP spid="35" grpId="0"/>
      <p:bldP spid="36" grpId="0" animBg="1"/>
      <p:bldP spid="37" grpId="0"/>
      <p:bldP spid="39" grpId="0"/>
      <p:bldP spid="40" grpId="0"/>
      <p:bldP spid="41" grpId="0"/>
      <p:bldP spid="42" grpId="0"/>
    </p:bld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C7E57C9-35FA-4EDE-80C5-19485AE989B9}"/>
              </a:ext>
            </a:extLst>
          </p:cNvPr>
          <p:cNvPicPr>
            <a:picLocks noChangeAspect="1"/>
          </p:cNvPicPr>
          <p:nvPr/>
        </p:nvPicPr>
        <p:blipFill>
          <a:blip r:embed="rId3"/>
          <a:stretch>
            <a:fillRect/>
          </a:stretch>
        </p:blipFill>
        <p:spPr>
          <a:xfrm>
            <a:off x="621801" y="1647958"/>
            <a:ext cx="5725990" cy="4148529"/>
          </a:xfrm>
          <a:prstGeom prst="rect">
            <a:avLst/>
          </a:prstGeom>
        </p:spPr>
      </p:pic>
      <p:sp>
        <p:nvSpPr>
          <p:cNvPr id="2" name="Rectangle 1">
            <a:extLst>
              <a:ext uri="{FF2B5EF4-FFF2-40B4-BE49-F238E27FC236}">
                <a16:creationId xmlns:a16="http://schemas.microsoft.com/office/drawing/2014/main" id="{CC1DD9DF-32B4-4886-AABA-5A2622ECE296}"/>
              </a:ext>
            </a:extLst>
          </p:cNvPr>
          <p:cNvSpPr/>
          <p:nvPr/>
        </p:nvSpPr>
        <p:spPr>
          <a:xfrm>
            <a:off x="140680" y="70340"/>
            <a:ext cx="835268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shaded shape on a 1 cm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shaded shape?</a:t>
            </a:r>
            <a:endParaRPr lang="en-GB" sz="3200" b="1" dirty="0">
              <a:latin typeface="Calibri" panose="020F0502020204030204" pitchFamily="34" charset="0"/>
            </a:endParaRPr>
          </a:p>
        </p:txBody>
      </p:sp>
      <p:sp>
        <p:nvSpPr>
          <p:cNvPr id="4" name="Right Triangle 3">
            <a:extLst>
              <a:ext uri="{FF2B5EF4-FFF2-40B4-BE49-F238E27FC236}">
                <a16:creationId xmlns:a16="http://schemas.microsoft.com/office/drawing/2014/main" id="{D94D9187-CF9B-4B31-9CB3-29E05C5DAA80}"/>
              </a:ext>
            </a:extLst>
          </p:cNvPr>
          <p:cNvSpPr/>
          <p:nvPr/>
        </p:nvSpPr>
        <p:spPr>
          <a:xfrm>
            <a:off x="3076831" y="2539999"/>
            <a:ext cx="1559823" cy="796323"/>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Triangle 4">
            <a:extLst>
              <a:ext uri="{FF2B5EF4-FFF2-40B4-BE49-F238E27FC236}">
                <a16:creationId xmlns:a16="http://schemas.microsoft.com/office/drawing/2014/main" id="{2FAE83C9-802E-4F70-AD54-8861C1AF58B1}"/>
              </a:ext>
            </a:extLst>
          </p:cNvPr>
          <p:cNvSpPr/>
          <p:nvPr/>
        </p:nvSpPr>
        <p:spPr>
          <a:xfrm flipH="1">
            <a:off x="1523996" y="2536268"/>
            <a:ext cx="1552834" cy="79632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70B461C-7BED-420F-9127-5E1D67031C24}"/>
              </a:ext>
            </a:extLst>
          </p:cNvPr>
          <p:cNvSpPr/>
          <p:nvPr/>
        </p:nvSpPr>
        <p:spPr>
          <a:xfrm>
            <a:off x="1506084" y="3334085"/>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DE5DB1F-972B-409A-AAB0-4228A7D82F6F}"/>
              </a:ext>
            </a:extLst>
          </p:cNvPr>
          <p:cNvSpPr/>
          <p:nvPr/>
        </p:nvSpPr>
        <p:spPr>
          <a:xfrm>
            <a:off x="1506084" y="4110182"/>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5B42308-BE0A-4B09-A00B-E5682BBEEB41}"/>
              </a:ext>
            </a:extLst>
          </p:cNvPr>
          <p:cNvSpPr/>
          <p:nvPr/>
        </p:nvSpPr>
        <p:spPr>
          <a:xfrm>
            <a:off x="2287539" y="3332592"/>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5C0719F3-6809-4FC6-B860-BD9D7FDE4E29}"/>
              </a:ext>
            </a:extLst>
          </p:cNvPr>
          <p:cNvSpPr/>
          <p:nvPr/>
        </p:nvSpPr>
        <p:spPr>
          <a:xfrm>
            <a:off x="3076830" y="3334856"/>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DC2B403-99A6-4855-A9D7-4E70EA7720BB}"/>
              </a:ext>
            </a:extLst>
          </p:cNvPr>
          <p:cNvSpPr/>
          <p:nvPr/>
        </p:nvSpPr>
        <p:spPr>
          <a:xfrm>
            <a:off x="3858285" y="3333363"/>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67CF4BED-BF3A-44D6-9C1D-B146974C2763}"/>
              </a:ext>
            </a:extLst>
          </p:cNvPr>
          <p:cNvSpPr/>
          <p:nvPr/>
        </p:nvSpPr>
        <p:spPr>
          <a:xfrm>
            <a:off x="2287539" y="4108689"/>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F37E7AF7-636D-441C-BB6C-11F49ADCBC99}"/>
              </a:ext>
            </a:extLst>
          </p:cNvPr>
          <p:cNvSpPr/>
          <p:nvPr/>
        </p:nvSpPr>
        <p:spPr>
          <a:xfrm>
            <a:off x="3076830" y="4108689"/>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A1D29C40-D4F1-4E09-AF1F-A68697476E25}"/>
              </a:ext>
            </a:extLst>
          </p:cNvPr>
          <p:cNvSpPr/>
          <p:nvPr/>
        </p:nvSpPr>
        <p:spPr>
          <a:xfrm>
            <a:off x="3858285" y="4107196"/>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7F55205A-E833-42E0-927A-07715FF9AE18}"/>
              </a:ext>
            </a:extLst>
          </p:cNvPr>
          <p:cNvSpPr/>
          <p:nvPr/>
        </p:nvSpPr>
        <p:spPr>
          <a:xfrm>
            <a:off x="6683796" y="562685"/>
            <a:ext cx="1338828" cy="584775"/>
          </a:xfrm>
          <a:prstGeom prst="rect">
            <a:avLst/>
          </a:prstGeom>
        </p:spPr>
        <p:txBody>
          <a:bodyPr wrap="none">
            <a:spAutoFit/>
          </a:bodyPr>
          <a:lstStyle/>
          <a:p>
            <a:r>
              <a:rPr lang="en-GB" sz="3200" b="1" dirty="0">
                <a:solidFill>
                  <a:srgbClr val="FF0000"/>
                </a:solidFill>
                <a:latin typeface="Calibri" panose="020F0502020204030204" pitchFamily="34" charset="0"/>
              </a:rPr>
              <a:t>10 cm²</a:t>
            </a:r>
          </a:p>
        </p:txBody>
      </p:sp>
      <p:sp>
        <p:nvSpPr>
          <p:cNvPr id="16" name="Rectangle 15">
            <a:extLst>
              <a:ext uri="{FF2B5EF4-FFF2-40B4-BE49-F238E27FC236}">
                <a16:creationId xmlns:a16="http://schemas.microsoft.com/office/drawing/2014/main" id="{51E31293-B832-4DC1-81E0-C10FDA4652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03306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8" grpId="0" animBg="1"/>
      <p:bldP spid="9" grpId="0" animBg="1"/>
      <p:bldP spid="10" grpId="0" animBg="1"/>
      <p:bldP spid="11" grpId="0" animBg="1"/>
      <p:bldP spid="12" grpId="0" animBg="1"/>
      <p:bldP spid="13" grpId="0" animBg="1"/>
      <p:bldP spid="14" grpId="0" animBg="1"/>
      <p:bldP spid="15" grpId="0"/>
    </p:bld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D9C65F98-A267-42B4-B55B-8E47392FBEBB}"/>
              </a:ext>
            </a:extLst>
          </p:cNvPr>
          <p:cNvSpPr/>
          <p:nvPr/>
        </p:nvSpPr>
        <p:spPr>
          <a:xfrm>
            <a:off x="56123" y="50000"/>
            <a:ext cx="11676531" cy="2554545"/>
          </a:xfrm>
          <a:prstGeom prst="rect">
            <a:avLst/>
          </a:prstGeom>
        </p:spPr>
        <p:txBody>
          <a:bodyPr wrap="square">
            <a:spAutoFit/>
          </a:bodyPr>
          <a:lstStyle/>
          <a:p>
            <a:r>
              <a:rPr lang="en-US" sz="3200" b="1" dirty="0"/>
              <a:t>Here is a grid of regular hexagons. The shaded shape has an area of 3 hexagons and a perimeter of 14cm.</a:t>
            </a:r>
          </a:p>
          <a:p>
            <a:r>
              <a:rPr lang="en-US" sz="3200" b="1" dirty="0"/>
              <a:t>Draw another shape on the grid which has an area of 4 hexagons and a perimeter of 14cm.</a:t>
            </a:r>
          </a:p>
          <a:p>
            <a:r>
              <a:rPr lang="en-US" sz="3200" b="1" dirty="0"/>
              <a:t> </a:t>
            </a:r>
          </a:p>
        </p:txBody>
      </p:sp>
      <p:pic>
        <p:nvPicPr>
          <p:cNvPr id="2" name="Picture 1">
            <a:extLst>
              <a:ext uri="{FF2B5EF4-FFF2-40B4-BE49-F238E27FC236}">
                <a16:creationId xmlns:a16="http://schemas.microsoft.com/office/drawing/2014/main" id="{F6F38A04-1F97-4BDA-9C4D-8EBE099AFD75}"/>
              </a:ext>
            </a:extLst>
          </p:cNvPr>
          <p:cNvPicPr>
            <a:picLocks noChangeAspect="1"/>
          </p:cNvPicPr>
          <p:nvPr/>
        </p:nvPicPr>
        <p:blipFill>
          <a:blip r:embed="rId3"/>
          <a:stretch>
            <a:fillRect/>
          </a:stretch>
        </p:blipFill>
        <p:spPr>
          <a:xfrm>
            <a:off x="4620741" y="1611927"/>
            <a:ext cx="4462672" cy="4898055"/>
          </a:xfrm>
          <a:prstGeom prst="rect">
            <a:avLst/>
          </a:prstGeom>
        </p:spPr>
      </p:pic>
      <p:sp>
        <p:nvSpPr>
          <p:cNvPr id="3" name="Hexagon 2">
            <a:extLst>
              <a:ext uri="{FF2B5EF4-FFF2-40B4-BE49-F238E27FC236}">
                <a16:creationId xmlns:a16="http://schemas.microsoft.com/office/drawing/2014/main" id="{17E5AF56-3F1E-4BB9-9195-4D4659F452DC}"/>
              </a:ext>
            </a:extLst>
          </p:cNvPr>
          <p:cNvSpPr/>
          <p:nvPr/>
        </p:nvSpPr>
        <p:spPr>
          <a:xfrm>
            <a:off x="5878499" y="3397441"/>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Hexagon 5">
            <a:extLst>
              <a:ext uri="{FF2B5EF4-FFF2-40B4-BE49-F238E27FC236}">
                <a16:creationId xmlns:a16="http://schemas.microsoft.com/office/drawing/2014/main" id="{CBA32BA5-A847-4114-AC50-0B590FAB3DB4}"/>
              </a:ext>
            </a:extLst>
          </p:cNvPr>
          <p:cNvSpPr/>
          <p:nvPr/>
        </p:nvSpPr>
        <p:spPr>
          <a:xfrm>
            <a:off x="5291435" y="3741102"/>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Hexagon 6">
            <a:extLst>
              <a:ext uri="{FF2B5EF4-FFF2-40B4-BE49-F238E27FC236}">
                <a16:creationId xmlns:a16="http://schemas.microsoft.com/office/drawing/2014/main" id="{1F8B4F98-5941-4FB5-A84D-0A5555611ACA}"/>
              </a:ext>
            </a:extLst>
          </p:cNvPr>
          <p:cNvSpPr/>
          <p:nvPr/>
        </p:nvSpPr>
        <p:spPr>
          <a:xfrm>
            <a:off x="5875422" y="4083518"/>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Hexagon 7">
            <a:extLst>
              <a:ext uri="{FF2B5EF4-FFF2-40B4-BE49-F238E27FC236}">
                <a16:creationId xmlns:a16="http://schemas.microsoft.com/office/drawing/2014/main" id="{F7C7BD35-478A-4B41-AE76-0EA9039057E9}"/>
              </a:ext>
            </a:extLst>
          </p:cNvPr>
          <p:cNvSpPr/>
          <p:nvPr/>
        </p:nvSpPr>
        <p:spPr>
          <a:xfrm>
            <a:off x="6458318" y="3737765"/>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8186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8AF0665-83F0-46F6-850D-35C9279B199B}"/>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8A04_files/image002.jpg">
            <a:extLst>
              <a:ext uri="{FF2B5EF4-FFF2-40B4-BE49-F238E27FC236}">
                <a16:creationId xmlns:a16="http://schemas.microsoft.com/office/drawing/2014/main" id="{D22FE3A5-E6A0-40A9-8221-C795EAD256C9}"/>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725" y="584775"/>
            <a:ext cx="8210550" cy="6069437"/>
          </a:xfrm>
          <a:prstGeom prst="rect">
            <a:avLst/>
          </a:prstGeom>
          <a:noFill/>
          <a:ln>
            <a:noFill/>
          </a:ln>
        </p:spPr>
      </p:pic>
      <p:sp>
        <p:nvSpPr>
          <p:cNvPr id="4" name="Rectangle 3">
            <a:extLst>
              <a:ext uri="{FF2B5EF4-FFF2-40B4-BE49-F238E27FC236}">
                <a16:creationId xmlns:a16="http://schemas.microsoft.com/office/drawing/2014/main" id="{4A5AE1A3-FBF3-47D3-9854-05699FF85B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45484957-7BB1-40B8-B887-1A117ED1B85F}"/>
              </a:ext>
            </a:extLst>
          </p:cNvPr>
          <p:cNvSpPr/>
          <p:nvPr/>
        </p:nvSpPr>
        <p:spPr>
          <a:xfrm>
            <a:off x="6007016" y="337391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EBB53911-015A-41EC-AB2E-A1368487FC1C}"/>
              </a:ext>
            </a:extLst>
          </p:cNvPr>
          <p:cNvSpPr/>
          <p:nvPr/>
        </p:nvSpPr>
        <p:spPr>
          <a:xfrm>
            <a:off x="4836454"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BEEC806B-AF04-4B4D-A9F7-F5929B1BBAD3}"/>
              </a:ext>
            </a:extLst>
          </p:cNvPr>
          <p:cNvSpPr/>
          <p:nvPr/>
        </p:nvSpPr>
        <p:spPr>
          <a:xfrm>
            <a:off x="7197037"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03F3798D-791C-4713-A13E-D8A2E9DBC79E}"/>
              </a:ext>
            </a:extLst>
          </p:cNvPr>
          <p:cNvSpPr/>
          <p:nvPr/>
        </p:nvSpPr>
        <p:spPr>
          <a:xfrm>
            <a:off x="3146639"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8BBB378C-F703-4E15-A7A0-75F5353BAF4B}"/>
              </a:ext>
            </a:extLst>
          </p:cNvPr>
          <p:cNvSpPr/>
          <p:nvPr/>
        </p:nvSpPr>
        <p:spPr>
          <a:xfrm>
            <a:off x="8867396"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D464CE6D-5D69-4421-A840-FEAB209A2A0B}"/>
              </a:ext>
            </a:extLst>
          </p:cNvPr>
          <p:cNvSpPr/>
          <p:nvPr/>
        </p:nvSpPr>
        <p:spPr>
          <a:xfrm>
            <a:off x="3996633" y="22165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D11C61AE-1BCC-4B50-9E92-B4893112D689}"/>
              </a:ext>
            </a:extLst>
          </p:cNvPr>
          <p:cNvSpPr/>
          <p:nvPr/>
        </p:nvSpPr>
        <p:spPr>
          <a:xfrm>
            <a:off x="8027130" y="22165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2381418F-DE35-41DF-8B1A-CEA2C59D9534}"/>
              </a:ext>
            </a:extLst>
          </p:cNvPr>
          <p:cNvCxnSpPr>
            <a:cxnSpLocks/>
          </p:cNvCxnSpPr>
          <p:nvPr/>
        </p:nvCxnSpPr>
        <p:spPr>
          <a:xfrm flipV="1">
            <a:off x="6121400" y="2307001"/>
            <a:ext cx="2004961" cy="11474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920F5F5-266C-4EE1-B87F-A8C8C8825BF8}"/>
              </a:ext>
            </a:extLst>
          </p:cNvPr>
          <p:cNvCxnSpPr>
            <a:cxnSpLocks/>
          </p:cNvCxnSpPr>
          <p:nvPr/>
        </p:nvCxnSpPr>
        <p:spPr>
          <a:xfrm flipH="1" flipV="1">
            <a:off x="8126361" y="2307001"/>
            <a:ext cx="859984" cy="19809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AB6AD44-515F-40F2-86EC-BA0A01C020D6}"/>
              </a:ext>
            </a:extLst>
          </p:cNvPr>
          <p:cNvCxnSpPr>
            <a:cxnSpLocks/>
          </p:cNvCxnSpPr>
          <p:nvPr/>
        </p:nvCxnSpPr>
        <p:spPr>
          <a:xfrm flipH="1">
            <a:off x="7273159" y="4287965"/>
            <a:ext cx="171318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7E2B675-ADEC-43BE-8340-FD46DBC0B1A9}"/>
              </a:ext>
            </a:extLst>
          </p:cNvPr>
          <p:cNvCxnSpPr>
            <a:cxnSpLocks/>
          </p:cNvCxnSpPr>
          <p:nvPr/>
        </p:nvCxnSpPr>
        <p:spPr>
          <a:xfrm>
            <a:off x="6096000" y="3454401"/>
            <a:ext cx="1175393" cy="8335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6421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Put a tick in each row to complete this table.</a:t>
            </a:r>
          </a:p>
          <a:p>
            <a:r>
              <a:rPr lang="en-US" sz="3200" b="1" dirty="0"/>
              <a:t>One has been done for you.</a:t>
            </a:r>
          </a:p>
        </p:txBody>
      </p:sp>
      <p:pic>
        <p:nvPicPr>
          <p:cNvPr id="3" name="Picture 2">
            <a:extLst>
              <a:ext uri="{FF2B5EF4-FFF2-40B4-BE49-F238E27FC236}">
                <a16:creationId xmlns:a16="http://schemas.microsoft.com/office/drawing/2014/main" id="{093F093D-AA6D-4F83-8F77-FD268B4E7154}"/>
              </a:ext>
            </a:extLst>
          </p:cNvPr>
          <p:cNvPicPr>
            <a:picLocks noChangeAspect="1"/>
          </p:cNvPicPr>
          <p:nvPr/>
        </p:nvPicPr>
        <p:blipFill>
          <a:blip r:embed="rId3"/>
          <a:stretch>
            <a:fillRect/>
          </a:stretch>
        </p:blipFill>
        <p:spPr>
          <a:xfrm>
            <a:off x="280401" y="1204216"/>
            <a:ext cx="5940363" cy="4449568"/>
          </a:xfrm>
          <a:prstGeom prst="rect">
            <a:avLst/>
          </a:prstGeom>
        </p:spPr>
      </p:pic>
      <p:grpSp>
        <p:nvGrpSpPr>
          <p:cNvPr id="4" name="Group 3">
            <a:extLst>
              <a:ext uri="{FF2B5EF4-FFF2-40B4-BE49-F238E27FC236}">
                <a16:creationId xmlns:a16="http://schemas.microsoft.com/office/drawing/2014/main" id="{57CA23C4-75E2-4FF4-964C-1E6A63B67417}"/>
              </a:ext>
            </a:extLst>
          </p:cNvPr>
          <p:cNvGrpSpPr/>
          <p:nvPr/>
        </p:nvGrpSpPr>
        <p:grpSpPr>
          <a:xfrm>
            <a:off x="6444606" y="2488627"/>
            <a:ext cx="1517235" cy="1070929"/>
            <a:chOff x="7337393" y="2488627"/>
            <a:chExt cx="1517235" cy="1070929"/>
          </a:xfrm>
        </p:grpSpPr>
        <p:grpSp>
          <p:nvGrpSpPr>
            <p:cNvPr id="5" name="Group 4">
              <a:extLst>
                <a:ext uri="{FF2B5EF4-FFF2-40B4-BE49-F238E27FC236}">
                  <a16:creationId xmlns:a16="http://schemas.microsoft.com/office/drawing/2014/main" id="{D41471E8-FC90-4CA5-9B80-35051575302B}"/>
                </a:ext>
              </a:extLst>
            </p:cNvPr>
            <p:cNvGrpSpPr/>
            <p:nvPr/>
          </p:nvGrpSpPr>
          <p:grpSpPr>
            <a:xfrm>
              <a:off x="7337393" y="2928614"/>
              <a:ext cx="1517235" cy="630942"/>
              <a:chOff x="2231578" y="3097186"/>
              <a:chExt cx="1517235" cy="630942"/>
            </a:xfrm>
          </p:grpSpPr>
          <p:cxnSp>
            <p:nvCxnSpPr>
              <p:cNvPr id="6" name="Straight Connector 5">
                <a:extLst>
                  <a:ext uri="{FF2B5EF4-FFF2-40B4-BE49-F238E27FC236}">
                    <a16:creationId xmlns:a16="http://schemas.microsoft.com/office/drawing/2014/main" id="{8F78A776-6D63-4A68-94EC-FE0FF3B4B467}"/>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02F764D-8DB9-4D6A-B85F-E570A99970C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grpSp>
        <p:sp>
          <p:nvSpPr>
            <p:cNvPr id="9" name="TextBox 8">
              <a:extLst>
                <a:ext uri="{FF2B5EF4-FFF2-40B4-BE49-F238E27FC236}">
                  <a16:creationId xmlns:a16="http://schemas.microsoft.com/office/drawing/2014/main" id="{A0A7A8FA-BDBB-491F-AFC7-7DAC99C3CE19}"/>
                </a:ext>
              </a:extLst>
            </p:cNvPr>
            <p:cNvSpPr txBox="1"/>
            <p:nvPr/>
          </p:nvSpPr>
          <p:spPr>
            <a:xfrm>
              <a:off x="7779895" y="2488627"/>
              <a:ext cx="7705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cxnSp>
        <p:nvCxnSpPr>
          <p:cNvPr id="11" name="Straight Connector 10">
            <a:extLst>
              <a:ext uri="{FF2B5EF4-FFF2-40B4-BE49-F238E27FC236}">
                <a16:creationId xmlns:a16="http://schemas.microsoft.com/office/drawing/2014/main" id="{D94FD49F-04E4-4E8F-BE04-1DCE6C771F14}"/>
              </a:ext>
            </a:extLst>
          </p:cNvPr>
          <p:cNvCxnSpPr>
            <a:cxnSpLocks/>
          </p:cNvCxnSpPr>
          <p:nvPr/>
        </p:nvCxnSpPr>
        <p:spPr>
          <a:xfrm>
            <a:off x="8543863" y="3015329"/>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017FF05-D4B2-435F-8830-448C29F5943F}"/>
              </a:ext>
            </a:extLst>
          </p:cNvPr>
          <p:cNvSpPr txBox="1"/>
          <p:nvPr/>
        </p:nvSpPr>
        <p:spPr>
          <a:xfrm>
            <a:off x="8529568" y="2956803"/>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7EFC3A0E-5D72-410D-88E7-459AA6B96A01}"/>
              </a:ext>
            </a:extLst>
          </p:cNvPr>
          <p:cNvSpPr txBox="1"/>
          <p:nvPr/>
        </p:nvSpPr>
        <p:spPr>
          <a:xfrm>
            <a:off x="8528285" y="2510761"/>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4" name="Group 13">
            <a:extLst>
              <a:ext uri="{FF2B5EF4-FFF2-40B4-BE49-F238E27FC236}">
                <a16:creationId xmlns:a16="http://schemas.microsoft.com/office/drawing/2014/main" id="{71B065DB-7658-42DC-912A-E8BF3C47FE33}"/>
              </a:ext>
            </a:extLst>
          </p:cNvPr>
          <p:cNvGrpSpPr/>
          <p:nvPr/>
        </p:nvGrpSpPr>
        <p:grpSpPr>
          <a:xfrm>
            <a:off x="9026168" y="2713194"/>
            <a:ext cx="1964278" cy="878566"/>
            <a:chOff x="1784535" y="2849562"/>
            <a:chExt cx="1964278" cy="878566"/>
          </a:xfrm>
        </p:grpSpPr>
        <p:cxnSp>
          <p:nvCxnSpPr>
            <p:cNvPr id="15" name="Straight Connector 14">
              <a:extLst>
                <a:ext uri="{FF2B5EF4-FFF2-40B4-BE49-F238E27FC236}">
                  <a16:creationId xmlns:a16="http://schemas.microsoft.com/office/drawing/2014/main" id="{1EC174CA-511B-49C9-8AF5-EF23CE53C4A5}"/>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E6FD96C-41F1-4138-B84F-DF13579E548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7" name="TextBox 16">
              <a:extLst>
                <a:ext uri="{FF2B5EF4-FFF2-40B4-BE49-F238E27FC236}">
                  <a16:creationId xmlns:a16="http://schemas.microsoft.com/office/drawing/2014/main" id="{D38C5FD3-D3CA-4D6D-995F-732F24D8146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8" name="Arc 17">
            <a:extLst>
              <a:ext uri="{FF2B5EF4-FFF2-40B4-BE49-F238E27FC236}">
                <a16:creationId xmlns:a16="http://schemas.microsoft.com/office/drawing/2014/main" id="{59C8BBBD-4CDF-4B1F-A5F9-8B3A5DDD49C8}"/>
              </a:ext>
            </a:extLst>
          </p:cNvPr>
          <p:cNvSpPr/>
          <p:nvPr/>
        </p:nvSpPr>
        <p:spPr>
          <a:xfrm rot="16200000">
            <a:off x="9064629" y="1892945"/>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Arc 18">
            <a:extLst>
              <a:ext uri="{FF2B5EF4-FFF2-40B4-BE49-F238E27FC236}">
                <a16:creationId xmlns:a16="http://schemas.microsoft.com/office/drawing/2014/main" id="{4B28D77C-2A2F-4D03-A188-F34C512C49E6}"/>
              </a:ext>
            </a:extLst>
          </p:cNvPr>
          <p:cNvSpPr/>
          <p:nvPr/>
        </p:nvSpPr>
        <p:spPr>
          <a:xfrm rot="5400000">
            <a:off x="9059485" y="2814922"/>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0" name="TextBox 19">
            <a:extLst>
              <a:ext uri="{FF2B5EF4-FFF2-40B4-BE49-F238E27FC236}">
                <a16:creationId xmlns:a16="http://schemas.microsoft.com/office/drawing/2014/main" id="{395723B5-ADDF-44A4-B4BD-7CCB8604B948}"/>
              </a:ext>
            </a:extLst>
          </p:cNvPr>
          <p:cNvSpPr txBox="1"/>
          <p:nvPr/>
        </p:nvSpPr>
        <p:spPr>
          <a:xfrm>
            <a:off x="9079172" y="34612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3CDCCD48-3937-4269-8BB1-A07F966C43B8}"/>
              </a:ext>
            </a:extLst>
          </p:cNvPr>
          <p:cNvSpPr txBox="1"/>
          <p:nvPr/>
        </p:nvSpPr>
        <p:spPr>
          <a:xfrm>
            <a:off x="9079171" y="216689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B56DAFE4-2564-47FB-A9F1-7012F347992D}"/>
              </a:ext>
            </a:extLst>
          </p:cNvPr>
          <p:cNvSpPr txBox="1"/>
          <p:nvPr/>
        </p:nvSpPr>
        <p:spPr>
          <a:xfrm>
            <a:off x="9687099" y="2520831"/>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3" name="Rectangle 22">
            <a:extLst>
              <a:ext uri="{FF2B5EF4-FFF2-40B4-BE49-F238E27FC236}">
                <a16:creationId xmlns:a16="http://schemas.microsoft.com/office/drawing/2014/main" id="{F81B1DB8-C546-4787-97DE-14047464C6FD}"/>
              </a:ext>
            </a:extLst>
          </p:cNvPr>
          <p:cNvSpPr/>
          <p:nvPr/>
        </p:nvSpPr>
        <p:spPr>
          <a:xfrm>
            <a:off x="4728870" y="307505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24" name="Straight Connector 23">
            <a:extLst>
              <a:ext uri="{FF2B5EF4-FFF2-40B4-BE49-F238E27FC236}">
                <a16:creationId xmlns:a16="http://schemas.microsoft.com/office/drawing/2014/main" id="{2BA0C2B1-DC25-427B-BACC-8CB17A7D57CE}"/>
              </a:ext>
            </a:extLst>
          </p:cNvPr>
          <p:cNvCxnSpPr>
            <a:cxnSpLocks/>
          </p:cNvCxnSpPr>
          <p:nvPr/>
        </p:nvCxnSpPr>
        <p:spPr>
          <a:xfrm>
            <a:off x="7027416" y="457875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6C18D46-EA52-4F10-80C4-FB1C8668173F}"/>
              </a:ext>
            </a:extLst>
          </p:cNvPr>
          <p:cNvCxnSpPr>
            <a:cxnSpLocks/>
          </p:cNvCxnSpPr>
          <p:nvPr/>
        </p:nvCxnSpPr>
        <p:spPr>
          <a:xfrm>
            <a:off x="7906646" y="4578757"/>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13B5D193-CFA7-4C10-9F1A-BA16D49F4B28}"/>
              </a:ext>
            </a:extLst>
          </p:cNvPr>
          <p:cNvSpPr txBox="1"/>
          <p:nvPr/>
        </p:nvSpPr>
        <p:spPr>
          <a:xfrm>
            <a:off x="6990043" y="40709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3D1A6734-D887-451A-92AE-AA834DD8A7D9}"/>
              </a:ext>
            </a:extLst>
          </p:cNvPr>
          <p:cNvSpPr txBox="1"/>
          <p:nvPr/>
        </p:nvSpPr>
        <p:spPr>
          <a:xfrm>
            <a:off x="7000609" y="451696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8" name="TextBox 27">
            <a:extLst>
              <a:ext uri="{FF2B5EF4-FFF2-40B4-BE49-F238E27FC236}">
                <a16:creationId xmlns:a16="http://schemas.microsoft.com/office/drawing/2014/main" id="{8A579922-8DB1-4309-846F-0CE5B66312AB}"/>
              </a:ext>
            </a:extLst>
          </p:cNvPr>
          <p:cNvSpPr txBox="1"/>
          <p:nvPr/>
        </p:nvSpPr>
        <p:spPr>
          <a:xfrm>
            <a:off x="7906645" y="4516965"/>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9" name="TextBox 28">
            <a:extLst>
              <a:ext uri="{FF2B5EF4-FFF2-40B4-BE49-F238E27FC236}">
                <a16:creationId xmlns:a16="http://schemas.microsoft.com/office/drawing/2014/main" id="{7A8582C5-F21B-46CF-99D5-95D703104555}"/>
              </a:ext>
            </a:extLst>
          </p:cNvPr>
          <p:cNvSpPr txBox="1"/>
          <p:nvPr/>
        </p:nvSpPr>
        <p:spPr>
          <a:xfrm>
            <a:off x="7459603" y="426328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0" name="Arc 29">
            <a:extLst>
              <a:ext uri="{FF2B5EF4-FFF2-40B4-BE49-F238E27FC236}">
                <a16:creationId xmlns:a16="http://schemas.microsoft.com/office/drawing/2014/main" id="{A776F95A-8F76-4B2D-9F7D-115648B9AA31}"/>
              </a:ext>
            </a:extLst>
          </p:cNvPr>
          <p:cNvSpPr/>
          <p:nvPr/>
        </p:nvSpPr>
        <p:spPr>
          <a:xfrm rot="16200000">
            <a:off x="7392304" y="3548798"/>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1" name="Arc 30">
            <a:extLst>
              <a:ext uri="{FF2B5EF4-FFF2-40B4-BE49-F238E27FC236}">
                <a16:creationId xmlns:a16="http://schemas.microsoft.com/office/drawing/2014/main" id="{972AD98A-A2BA-40E1-95E9-ADB29BAD6677}"/>
              </a:ext>
            </a:extLst>
          </p:cNvPr>
          <p:cNvSpPr/>
          <p:nvPr/>
        </p:nvSpPr>
        <p:spPr>
          <a:xfrm rot="5400000">
            <a:off x="7382017" y="4475918"/>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2" name="TextBox 31">
            <a:extLst>
              <a:ext uri="{FF2B5EF4-FFF2-40B4-BE49-F238E27FC236}">
                <a16:creationId xmlns:a16="http://schemas.microsoft.com/office/drawing/2014/main" id="{6B0A1F12-A8B9-4CAE-AB77-291188291AC1}"/>
              </a:ext>
            </a:extLst>
          </p:cNvPr>
          <p:cNvSpPr txBox="1"/>
          <p:nvPr/>
        </p:nvSpPr>
        <p:spPr>
          <a:xfrm>
            <a:off x="7405031" y="501129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3" name="TextBox 32">
            <a:extLst>
              <a:ext uri="{FF2B5EF4-FFF2-40B4-BE49-F238E27FC236}">
                <a16:creationId xmlns:a16="http://schemas.microsoft.com/office/drawing/2014/main" id="{846FDE19-02DF-4C10-95AD-C87BA5B870AF}"/>
              </a:ext>
            </a:extLst>
          </p:cNvPr>
          <p:cNvSpPr txBox="1"/>
          <p:nvPr/>
        </p:nvSpPr>
        <p:spPr>
          <a:xfrm>
            <a:off x="7405030" y="37169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4" name="TextBox 33">
            <a:extLst>
              <a:ext uri="{FF2B5EF4-FFF2-40B4-BE49-F238E27FC236}">
                <a16:creationId xmlns:a16="http://schemas.microsoft.com/office/drawing/2014/main" id="{032F4AA8-451C-4D99-873A-EECEFE434A83}"/>
              </a:ext>
            </a:extLst>
          </p:cNvPr>
          <p:cNvSpPr txBox="1"/>
          <p:nvPr/>
        </p:nvSpPr>
        <p:spPr>
          <a:xfrm>
            <a:off x="7904524" y="4070923"/>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5" name="Rectangle 34">
            <a:extLst>
              <a:ext uri="{FF2B5EF4-FFF2-40B4-BE49-F238E27FC236}">
                <a16:creationId xmlns:a16="http://schemas.microsoft.com/office/drawing/2014/main" id="{CBFB1F13-EAD2-43E7-9F1E-3542230BFB44}"/>
              </a:ext>
            </a:extLst>
          </p:cNvPr>
          <p:cNvSpPr/>
          <p:nvPr/>
        </p:nvSpPr>
        <p:spPr>
          <a:xfrm>
            <a:off x="2501437" y="39575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36" name="Group 35">
            <a:extLst>
              <a:ext uri="{FF2B5EF4-FFF2-40B4-BE49-F238E27FC236}">
                <a16:creationId xmlns:a16="http://schemas.microsoft.com/office/drawing/2014/main" id="{D819CD86-EB34-4818-9264-E96C243FFD37}"/>
              </a:ext>
            </a:extLst>
          </p:cNvPr>
          <p:cNvGrpSpPr/>
          <p:nvPr/>
        </p:nvGrpSpPr>
        <p:grpSpPr>
          <a:xfrm>
            <a:off x="6444606" y="5527809"/>
            <a:ext cx="1517235" cy="1070929"/>
            <a:chOff x="7337393" y="2488627"/>
            <a:chExt cx="1517235" cy="1070929"/>
          </a:xfrm>
        </p:grpSpPr>
        <p:grpSp>
          <p:nvGrpSpPr>
            <p:cNvPr id="37" name="Group 36">
              <a:extLst>
                <a:ext uri="{FF2B5EF4-FFF2-40B4-BE49-F238E27FC236}">
                  <a16:creationId xmlns:a16="http://schemas.microsoft.com/office/drawing/2014/main" id="{E62A7B2C-2CCE-4C43-AC96-699438DD8AFB}"/>
                </a:ext>
              </a:extLst>
            </p:cNvPr>
            <p:cNvGrpSpPr/>
            <p:nvPr/>
          </p:nvGrpSpPr>
          <p:grpSpPr>
            <a:xfrm>
              <a:off x="7337393" y="2928614"/>
              <a:ext cx="1517235" cy="630942"/>
              <a:chOff x="2231578" y="3097186"/>
              <a:chExt cx="1517235" cy="630942"/>
            </a:xfrm>
          </p:grpSpPr>
          <p:cxnSp>
            <p:nvCxnSpPr>
              <p:cNvPr id="39" name="Straight Connector 38">
                <a:extLst>
                  <a:ext uri="{FF2B5EF4-FFF2-40B4-BE49-F238E27FC236}">
                    <a16:creationId xmlns:a16="http://schemas.microsoft.com/office/drawing/2014/main" id="{9E02E85C-E3E3-493F-9AAB-0E3EE1A1F2ED}"/>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D3378AB9-ACFF-4A7E-8CC1-D3F383577537}"/>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grpSp>
        <p:sp>
          <p:nvSpPr>
            <p:cNvPr id="38" name="TextBox 37">
              <a:extLst>
                <a:ext uri="{FF2B5EF4-FFF2-40B4-BE49-F238E27FC236}">
                  <a16:creationId xmlns:a16="http://schemas.microsoft.com/office/drawing/2014/main" id="{C34700EB-5057-4DF8-9DB7-74776711B83B}"/>
                </a:ext>
              </a:extLst>
            </p:cNvPr>
            <p:cNvSpPr txBox="1"/>
            <p:nvPr/>
          </p:nvSpPr>
          <p:spPr>
            <a:xfrm>
              <a:off x="7598147" y="2488627"/>
              <a:ext cx="10232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grpSp>
      <p:sp>
        <p:nvSpPr>
          <p:cNvPr id="41" name="Rectangle 40">
            <a:extLst>
              <a:ext uri="{FF2B5EF4-FFF2-40B4-BE49-F238E27FC236}">
                <a16:creationId xmlns:a16="http://schemas.microsoft.com/office/drawing/2014/main" id="{F14C5576-1B20-48D0-9F44-1D1099267A69}"/>
              </a:ext>
            </a:extLst>
          </p:cNvPr>
          <p:cNvSpPr/>
          <p:nvPr/>
        </p:nvSpPr>
        <p:spPr>
          <a:xfrm>
            <a:off x="4728870" y="479396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413407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par>
                                <p:cTn id="55" presetID="10" presetClass="entr" presetSubtype="0" fill="hold" nodeType="with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fade">
                                      <p:cBhvr>
                                        <p:cTn id="57" dur="500"/>
                                        <p:tgtEl>
                                          <p:spTgt spid="25"/>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6"/>
                                        </p:tgtEl>
                                        <p:attrNameLst>
                                          <p:attrName>style.visibility</p:attrName>
                                        </p:attrNameLst>
                                      </p:cBhvr>
                                      <p:to>
                                        <p:strVal val="visible"/>
                                      </p:to>
                                    </p:set>
                                    <p:animEffect transition="in" filter="fade">
                                      <p:cBhvr>
                                        <p:cTn id="60" dur="500"/>
                                        <p:tgtEl>
                                          <p:spTgt spid="2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Effect transition="in" filter="fade">
                                      <p:cBhvr>
                                        <p:cTn id="63" dur="500"/>
                                        <p:tgtEl>
                                          <p:spTgt spid="2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fade">
                                      <p:cBhvr>
                                        <p:cTn id="66" dur="500"/>
                                        <p:tgtEl>
                                          <p:spTgt spid="2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3"/>
                                        </p:tgtEl>
                                        <p:attrNameLst>
                                          <p:attrName>style.visibility</p:attrName>
                                        </p:attrNameLst>
                                      </p:cBhvr>
                                      <p:to>
                                        <p:strVal val="visible"/>
                                      </p:to>
                                    </p:set>
                                    <p:animEffect transition="in" filter="fade">
                                      <p:cBhvr>
                                        <p:cTn id="85" dur="500"/>
                                        <p:tgtEl>
                                          <p:spTgt spid="33"/>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5"/>
                                        </p:tgtEl>
                                        <p:attrNameLst>
                                          <p:attrName>style.visibility</p:attrName>
                                        </p:attrNameLst>
                                      </p:cBhvr>
                                      <p:to>
                                        <p:strVal val="visible"/>
                                      </p:to>
                                    </p:set>
                                    <p:animEffect transition="in" filter="fade">
                                      <p:cBhvr>
                                        <p:cTn id="95" dur="500"/>
                                        <p:tgtEl>
                                          <p:spTgt spid="35"/>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nodeType="clickEffect">
                                  <p:stCondLst>
                                    <p:cond delay="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500"/>
                                        <p:tgtEl>
                                          <p:spTgt spid="36"/>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41"/>
                                        </p:tgtEl>
                                        <p:attrNameLst>
                                          <p:attrName>style.visibility</p:attrName>
                                        </p:attrNameLst>
                                      </p:cBhvr>
                                      <p:to>
                                        <p:strVal val="visible"/>
                                      </p:to>
                                    </p:set>
                                    <p:animEffect transition="in" filter="fade">
                                      <p:cBhvr>
                                        <p:cTn id="105"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8" grpId="0" animBg="1"/>
      <p:bldP spid="19" grpId="0" animBg="1"/>
      <p:bldP spid="20" grpId="0"/>
      <p:bldP spid="21" grpId="0"/>
      <p:bldP spid="22" grpId="0"/>
      <p:bldP spid="23" grpId="0"/>
      <p:bldP spid="26" grpId="0"/>
      <p:bldP spid="27" grpId="0"/>
      <p:bldP spid="28" grpId="0"/>
      <p:bldP spid="29" grpId="0"/>
      <p:bldP spid="30" grpId="0" animBg="1"/>
      <p:bldP spid="31" grpId="0" animBg="1"/>
      <p:bldP spid="32" grpId="0"/>
      <p:bldP spid="33" grpId="0"/>
      <p:bldP spid="34" grpId="0"/>
      <p:bldP spid="35" grpId="0"/>
      <p:bldP spid="41" grpId="0"/>
    </p:bld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On this scale, the arrow shows the weight of a pineapple.</a:t>
            </a:r>
          </a:p>
        </p:txBody>
      </p:sp>
      <p:sp>
        <p:nvSpPr>
          <p:cNvPr id="4" name="Rectangle 3">
            <a:extLst>
              <a:ext uri="{FF2B5EF4-FFF2-40B4-BE49-F238E27FC236}">
                <a16:creationId xmlns:a16="http://schemas.microsoft.com/office/drawing/2014/main" id="{4B969371-1C3F-4572-93A7-B9DB4554419E}"/>
              </a:ext>
            </a:extLst>
          </p:cNvPr>
          <p:cNvSpPr/>
          <p:nvPr/>
        </p:nvSpPr>
        <p:spPr>
          <a:xfrm>
            <a:off x="6781949" y="2662122"/>
            <a:ext cx="5304692" cy="1569660"/>
          </a:xfrm>
          <a:prstGeom prst="rect">
            <a:avLst/>
          </a:prstGeom>
        </p:spPr>
        <p:txBody>
          <a:bodyPr wrap="square">
            <a:spAutoFit/>
          </a:bodyPr>
          <a:lstStyle/>
          <a:p>
            <a:r>
              <a:rPr lang="en-US" sz="3200" b="1" dirty="0"/>
              <a:t>Here is a different scale.</a:t>
            </a:r>
          </a:p>
          <a:p>
            <a:r>
              <a:rPr lang="en-US" sz="3200" b="1" dirty="0"/>
              <a:t>Mark with an arrow the weight of the same pineapple.</a:t>
            </a:r>
          </a:p>
        </p:txBody>
      </p:sp>
      <p:pic>
        <p:nvPicPr>
          <p:cNvPr id="3" name="Picture 2">
            <a:extLst>
              <a:ext uri="{FF2B5EF4-FFF2-40B4-BE49-F238E27FC236}">
                <a16:creationId xmlns:a16="http://schemas.microsoft.com/office/drawing/2014/main" id="{B3B2622E-C7D0-43CA-B4C6-FFCFDFC13A1D}"/>
              </a:ext>
            </a:extLst>
          </p:cNvPr>
          <p:cNvPicPr>
            <a:picLocks noChangeAspect="1"/>
          </p:cNvPicPr>
          <p:nvPr/>
        </p:nvPicPr>
        <p:blipFill>
          <a:blip r:embed="rId3"/>
          <a:stretch>
            <a:fillRect/>
          </a:stretch>
        </p:blipFill>
        <p:spPr>
          <a:xfrm>
            <a:off x="154595" y="609907"/>
            <a:ext cx="6415016" cy="2991305"/>
          </a:xfrm>
          <a:prstGeom prst="rect">
            <a:avLst/>
          </a:prstGeom>
        </p:spPr>
      </p:pic>
      <p:pic>
        <p:nvPicPr>
          <p:cNvPr id="5" name="Picture 4">
            <a:extLst>
              <a:ext uri="{FF2B5EF4-FFF2-40B4-BE49-F238E27FC236}">
                <a16:creationId xmlns:a16="http://schemas.microsoft.com/office/drawing/2014/main" id="{6283A936-2A97-4A53-BE65-53E3612E3613}"/>
              </a:ext>
            </a:extLst>
          </p:cNvPr>
          <p:cNvPicPr>
            <a:picLocks noChangeAspect="1"/>
          </p:cNvPicPr>
          <p:nvPr/>
        </p:nvPicPr>
        <p:blipFill>
          <a:blip r:embed="rId4"/>
          <a:stretch>
            <a:fillRect/>
          </a:stretch>
        </p:blipFill>
        <p:spPr>
          <a:xfrm>
            <a:off x="5622389" y="4204456"/>
            <a:ext cx="6415016" cy="1996178"/>
          </a:xfrm>
          <a:prstGeom prst="rect">
            <a:avLst/>
          </a:prstGeom>
        </p:spPr>
      </p:pic>
      <p:grpSp>
        <p:nvGrpSpPr>
          <p:cNvPr id="6" name="Group 5">
            <a:extLst>
              <a:ext uri="{FF2B5EF4-FFF2-40B4-BE49-F238E27FC236}">
                <a16:creationId xmlns:a16="http://schemas.microsoft.com/office/drawing/2014/main" id="{51501B03-0B21-440D-AE46-E7C7053BBB91}"/>
              </a:ext>
            </a:extLst>
          </p:cNvPr>
          <p:cNvGrpSpPr/>
          <p:nvPr/>
        </p:nvGrpSpPr>
        <p:grpSpPr>
          <a:xfrm>
            <a:off x="3449420" y="3446952"/>
            <a:ext cx="1164416" cy="936850"/>
            <a:chOff x="3120714" y="3493078"/>
            <a:chExt cx="1164416" cy="936850"/>
          </a:xfrm>
        </p:grpSpPr>
        <p:cxnSp>
          <p:nvCxnSpPr>
            <p:cNvPr id="7" name="Straight Connector 6">
              <a:extLst>
                <a:ext uri="{FF2B5EF4-FFF2-40B4-BE49-F238E27FC236}">
                  <a16:creationId xmlns:a16="http://schemas.microsoft.com/office/drawing/2014/main" id="{6C677822-5864-4020-B0E2-2D4F0B673059}"/>
                </a:ext>
              </a:extLst>
            </p:cNvPr>
            <p:cNvCxnSpPr>
              <a:cxnSpLocks/>
            </p:cNvCxnSpPr>
            <p:nvPr/>
          </p:nvCxnSpPr>
          <p:spPr>
            <a:xfrm>
              <a:off x="3489924" y="39644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C47FD9F-F834-4E26-A2CD-2D0BE6E814D6}"/>
                </a:ext>
              </a:extLst>
            </p:cNvPr>
            <p:cNvSpPr txBox="1"/>
            <p:nvPr/>
          </p:nvSpPr>
          <p:spPr>
            <a:xfrm>
              <a:off x="3404726" y="3845153"/>
              <a:ext cx="880404" cy="584775"/>
            </a:xfrm>
            <a:prstGeom prst="rect">
              <a:avLst/>
            </a:prstGeom>
            <a:noFill/>
          </p:spPr>
          <p:txBody>
            <a:bodyPr wrap="square" rtlCol="0">
              <a:spAutoFit/>
            </a:bodyPr>
            <a:lstStyle/>
            <a:p>
              <a:r>
                <a:rPr lang="en-GB" sz="3200" b="1" dirty="0">
                  <a:solidFill>
                    <a:srgbClr val="FF0000"/>
                  </a:solidFill>
                </a:rPr>
                <a:t>10</a:t>
              </a:r>
            </a:p>
          </p:txBody>
        </p:sp>
        <p:sp>
          <p:nvSpPr>
            <p:cNvPr id="9" name="TextBox 8">
              <a:extLst>
                <a:ext uri="{FF2B5EF4-FFF2-40B4-BE49-F238E27FC236}">
                  <a16:creationId xmlns:a16="http://schemas.microsoft.com/office/drawing/2014/main" id="{3BBF8770-8F88-4DAB-8515-F8A10E7A43A0}"/>
                </a:ext>
              </a:extLst>
            </p:cNvPr>
            <p:cNvSpPr txBox="1"/>
            <p:nvPr/>
          </p:nvSpPr>
          <p:spPr>
            <a:xfrm>
              <a:off x="3499907" y="3493078"/>
              <a:ext cx="445647" cy="584775"/>
            </a:xfrm>
            <a:prstGeom prst="rect">
              <a:avLst/>
            </a:prstGeom>
            <a:noFill/>
          </p:spPr>
          <p:txBody>
            <a:bodyPr wrap="square" rtlCol="0">
              <a:spAutoFit/>
            </a:bodyPr>
            <a:lstStyle/>
            <a:p>
              <a:r>
                <a:rPr lang="en-GB" sz="3200" b="1" dirty="0">
                  <a:solidFill>
                    <a:srgbClr val="FF0000"/>
                  </a:solidFill>
                </a:rPr>
                <a:t>4</a:t>
              </a:r>
            </a:p>
          </p:txBody>
        </p:sp>
        <p:sp>
          <p:nvSpPr>
            <p:cNvPr id="10" name="TextBox 9">
              <a:extLst>
                <a:ext uri="{FF2B5EF4-FFF2-40B4-BE49-F238E27FC236}">
                  <a16:creationId xmlns:a16="http://schemas.microsoft.com/office/drawing/2014/main" id="{5AB83E1A-C252-4F5C-AB54-8B921086B66D}"/>
                </a:ext>
              </a:extLst>
            </p:cNvPr>
            <p:cNvSpPr txBox="1"/>
            <p:nvPr/>
          </p:nvSpPr>
          <p:spPr>
            <a:xfrm>
              <a:off x="3120714" y="3641252"/>
              <a:ext cx="445647" cy="646331"/>
            </a:xfrm>
            <a:prstGeom prst="rect">
              <a:avLst/>
            </a:prstGeom>
            <a:noFill/>
          </p:spPr>
          <p:txBody>
            <a:bodyPr wrap="square" rtlCol="0">
              <a:spAutoFit/>
            </a:bodyPr>
            <a:lstStyle/>
            <a:p>
              <a:r>
                <a:rPr lang="en-GB" sz="3600" b="1" dirty="0">
                  <a:solidFill>
                    <a:srgbClr val="FF0000"/>
                  </a:solidFill>
                </a:rPr>
                <a:t>1</a:t>
              </a:r>
            </a:p>
          </p:txBody>
        </p:sp>
      </p:grpSp>
      <p:sp>
        <p:nvSpPr>
          <p:cNvPr id="12" name="TextBox 11">
            <a:extLst>
              <a:ext uri="{FF2B5EF4-FFF2-40B4-BE49-F238E27FC236}">
                <a16:creationId xmlns:a16="http://schemas.microsoft.com/office/drawing/2014/main" id="{8F5ECAA8-3AC5-4B9C-AA4C-83C1942B5297}"/>
              </a:ext>
            </a:extLst>
          </p:cNvPr>
          <p:cNvSpPr txBox="1"/>
          <p:nvPr/>
        </p:nvSpPr>
        <p:spPr>
          <a:xfrm>
            <a:off x="4428717" y="3597651"/>
            <a:ext cx="879187" cy="646331"/>
          </a:xfrm>
          <a:prstGeom prst="rect">
            <a:avLst/>
          </a:prstGeom>
          <a:noFill/>
        </p:spPr>
        <p:txBody>
          <a:bodyPr wrap="square" rtlCol="0">
            <a:spAutoFit/>
          </a:bodyPr>
          <a:lstStyle/>
          <a:p>
            <a:r>
              <a:rPr lang="en-GB" sz="3600" b="1" dirty="0">
                <a:solidFill>
                  <a:srgbClr val="FF0000"/>
                </a:solidFill>
              </a:rPr>
              <a:t>1.4</a:t>
            </a:r>
          </a:p>
        </p:txBody>
      </p:sp>
      <p:cxnSp>
        <p:nvCxnSpPr>
          <p:cNvPr id="13" name="Straight Connector 12">
            <a:extLst>
              <a:ext uri="{FF2B5EF4-FFF2-40B4-BE49-F238E27FC236}">
                <a16:creationId xmlns:a16="http://schemas.microsoft.com/office/drawing/2014/main" id="{198664C2-E577-45D6-9A96-0CC38057351A}"/>
              </a:ext>
            </a:extLst>
          </p:cNvPr>
          <p:cNvCxnSpPr>
            <a:cxnSpLocks/>
          </p:cNvCxnSpPr>
          <p:nvPr/>
        </p:nvCxnSpPr>
        <p:spPr>
          <a:xfrm>
            <a:off x="1116452" y="3947997"/>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C5BD269-E30C-4DD1-83EF-5C6FB4DACBAD}"/>
              </a:ext>
            </a:extLst>
          </p:cNvPr>
          <p:cNvCxnSpPr>
            <a:cxnSpLocks/>
          </p:cNvCxnSpPr>
          <p:nvPr/>
        </p:nvCxnSpPr>
        <p:spPr>
          <a:xfrm>
            <a:off x="2452386" y="3947997"/>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1D439FE7-D640-4254-9717-CBA5E495C335}"/>
              </a:ext>
            </a:extLst>
          </p:cNvPr>
          <p:cNvSpPr txBox="1"/>
          <p:nvPr/>
        </p:nvSpPr>
        <p:spPr>
          <a:xfrm>
            <a:off x="1309301" y="34190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 name="TextBox 15">
            <a:extLst>
              <a:ext uri="{FF2B5EF4-FFF2-40B4-BE49-F238E27FC236}">
                <a16:creationId xmlns:a16="http://schemas.microsoft.com/office/drawing/2014/main" id="{CF394388-1B4B-43FD-985B-064BA4E761C6}"/>
              </a:ext>
            </a:extLst>
          </p:cNvPr>
          <p:cNvSpPr txBox="1"/>
          <p:nvPr/>
        </p:nvSpPr>
        <p:spPr>
          <a:xfrm>
            <a:off x="1081225" y="3895378"/>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7" name="TextBox 16">
            <a:extLst>
              <a:ext uri="{FF2B5EF4-FFF2-40B4-BE49-F238E27FC236}">
                <a16:creationId xmlns:a16="http://schemas.microsoft.com/office/drawing/2014/main" id="{FC902952-26A8-46B1-BD23-3C96CE6BDBC6}"/>
              </a:ext>
            </a:extLst>
          </p:cNvPr>
          <p:cNvSpPr txBox="1"/>
          <p:nvPr/>
        </p:nvSpPr>
        <p:spPr>
          <a:xfrm>
            <a:off x="2438091" y="3889471"/>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CB5865EB-48AB-41EE-A3DC-43148588A3CA}"/>
              </a:ext>
            </a:extLst>
          </p:cNvPr>
          <p:cNvSpPr txBox="1"/>
          <p:nvPr/>
        </p:nvSpPr>
        <p:spPr>
          <a:xfrm>
            <a:off x="1994625" y="363579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Arc 18">
            <a:extLst>
              <a:ext uri="{FF2B5EF4-FFF2-40B4-BE49-F238E27FC236}">
                <a16:creationId xmlns:a16="http://schemas.microsoft.com/office/drawing/2014/main" id="{747DF8E4-B5A0-47FA-B662-163705BD7A08}"/>
              </a:ext>
            </a:extLst>
          </p:cNvPr>
          <p:cNvSpPr/>
          <p:nvPr/>
        </p:nvSpPr>
        <p:spPr>
          <a:xfrm rot="16200000">
            <a:off x="1731384" y="2921304"/>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0" name="Arc 19">
            <a:extLst>
              <a:ext uri="{FF2B5EF4-FFF2-40B4-BE49-F238E27FC236}">
                <a16:creationId xmlns:a16="http://schemas.microsoft.com/office/drawing/2014/main" id="{08A03AC3-57E6-4394-993B-6F31A0A585A8}"/>
              </a:ext>
            </a:extLst>
          </p:cNvPr>
          <p:cNvSpPr/>
          <p:nvPr/>
        </p:nvSpPr>
        <p:spPr>
          <a:xfrm rot="5400000">
            <a:off x="1721097" y="384842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TextBox 20">
            <a:extLst>
              <a:ext uri="{FF2B5EF4-FFF2-40B4-BE49-F238E27FC236}">
                <a16:creationId xmlns:a16="http://schemas.microsoft.com/office/drawing/2014/main" id="{0B6F3A4F-7CCD-417E-B532-EF4BB017B9D4}"/>
              </a:ext>
            </a:extLst>
          </p:cNvPr>
          <p:cNvSpPr txBox="1"/>
          <p:nvPr/>
        </p:nvSpPr>
        <p:spPr>
          <a:xfrm>
            <a:off x="1851687" y="438380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0DE13F90-54E0-49E4-A5F5-09D840258184}"/>
              </a:ext>
            </a:extLst>
          </p:cNvPr>
          <p:cNvSpPr txBox="1"/>
          <p:nvPr/>
        </p:nvSpPr>
        <p:spPr>
          <a:xfrm>
            <a:off x="1851686" y="308948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64D63182-E767-4B90-94C6-6C71BFFDAEB8}"/>
              </a:ext>
            </a:extLst>
          </p:cNvPr>
          <p:cNvSpPr txBox="1"/>
          <p:nvPr/>
        </p:nvSpPr>
        <p:spPr>
          <a:xfrm>
            <a:off x="2436808" y="3443429"/>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nvGrpSpPr>
          <p:cNvPr id="24" name="Group 23">
            <a:extLst>
              <a:ext uri="{FF2B5EF4-FFF2-40B4-BE49-F238E27FC236}">
                <a16:creationId xmlns:a16="http://schemas.microsoft.com/office/drawing/2014/main" id="{620FD17A-18EE-4F63-B35C-CEAAE774CDEC}"/>
              </a:ext>
            </a:extLst>
          </p:cNvPr>
          <p:cNvGrpSpPr/>
          <p:nvPr/>
        </p:nvGrpSpPr>
        <p:grpSpPr>
          <a:xfrm>
            <a:off x="3436340" y="4360722"/>
            <a:ext cx="1164415" cy="936850"/>
            <a:chOff x="3120714" y="3493078"/>
            <a:chExt cx="1164415" cy="936850"/>
          </a:xfrm>
        </p:grpSpPr>
        <p:cxnSp>
          <p:nvCxnSpPr>
            <p:cNvPr id="25" name="Straight Connector 24">
              <a:extLst>
                <a:ext uri="{FF2B5EF4-FFF2-40B4-BE49-F238E27FC236}">
                  <a16:creationId xmlns:a16="http://schemas.microsoft.com/office/drawing/2014/main" id="{74F29B11-867C-4EB9-A600-A846EB5BC4D5}"/>
                </a:ext>
              </a:extLst>
            </p:cNvPr>
            <p:cNvCxnSpPr>
              <a:cxnSpLocks/>
            </p:cNvCxnSpPr>
            <p:nvPr/>
          </p:nvCxnSpPr>
          <p:spPr>
            <a:xfrm>
              <a:off x="3489924" y="39644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52C0D280-F7AC-4A13-9D1A-A5E03C9938D5}"/>
                </a:ext>
              </a:extLst>
            </p:cNvPr>
            <p:cNvSpPr txBox="1"/>
            <p:nvPr/>
          </p:nvSpPr>
          <p:spPr>
            <a:xfrm>
              <a:off x="3512986" y="3845153"/>
              <a:ext cx="772143" cy="584775"/>
            </a:xfrm>
            <a:prstGeom prst="rect">
              <a:avLst/>
            </a:prstGeom>
            <a:noFill/>
          </p:spPr>
          <p:txBody>
            <a:bodyPr wrap="square" rtlCol="0">
              <a:spAutoFit/>
            </a:bodyPr>
            <a:lstStyle/>
            <a:p>
              <a:r>
                <a:rPr lang="en-GB" sz="3200" b="1" dirty="0">
                  <a:solidFill>
                    <a:srgbClr val="FF0000"/>
                  </a:solidFill>
                </a:rPr>
                <a:t>5</a:t>
              </a:r>
            </a:p>
          </p:txBody>
        </p:sp>
        <p:sp>
          <p:nvSpPr>
            <p:cNvPr id="27" name="TextBox 26">
              <a:extLst>
                <a:ext uri="{FF2B5EF4-FFF2-40B4-BE49-F238E27FC236}">
                  <a16:creationId xmlns:a16="http://schemas.microsoft.com/office/drawing/2014/main" id="{D2838550-CA4F-45D6-AA30-F5BE5CF97AAF}"/>
                </a:ext>
              </a:extLst>
            </p:cNvPr>
            <p:cNvSpPr txBox="1"/>
            <p:nvPr/>
          </p:nvSpPr>
          <p:spPr>
            <a:xfrm>
              <a:off x="3499907" y="3493078"/>
              <a:ext cx="445647" cy="584775"/>
            </a:xfrm>
            <a:prstGeom prst="rect">
              <a:avLst/>
            </a:prstGeom>
            <a:noFill/>
          </p:spPr>
          <p:txBody>
            <a:bodyPr wrap="square" rtlCol="0">
              <a:spAutoFit/>
            </a:bodyPr>
            <a:lstStyle/>
            <a:p>
              <a:r>
                <a:rPr lang="en-GB" sz="3200" b="1" dirty="0">
                  <a:solidFill>
                    <a:srgbClr val="FF0000"/>
                  </a:solidFill>
                </a:rPr>
                <a:t>2</a:t>
              </a:r>
            </a:p>
          </p:txBody>
        </p:sp>
        <p:sp>
          <p:nvSpPr>
            <p:cNvPr id="28" name="TextBox 27">
              <a:extLst>
                <a:ext uri="{FF2B5EF4-FFF2-40B4-BE49-F238E27FC236}">
                  <a16:creationId xmlns:a16="http://schemas.microsoft.com/office/drawing/2014/main" id="{A5645845-0F1C-4999-836F-A0EC0BC0F7B8}"/>
                </a:ext>
              </a:extLst>
            </p:cNvPr>
            <p:cNvSpPr txBox="1"/>
            <p:nvPr/>
          </p:nvSpPr>
          <p:spPr>
            <a:xfrm>
              <a:off x="3120714" y="3641252"/>
              <a:ext cx="445647" cy="646331"/>
            </a:xfrm>
            <a:prstGeom prst="rect">
              <a:avLst/>
            </a:prstGeom>
            <a:noFill/>
          </p:spPr>
          <p:txBody>
            <a:bodyPr wrap="square" rtlCol="0">
              <a:spAutoFit/>
            </a:bodyPr>
            <a:lstStyle/>
            <a:p>
              <a:r>
                <a:rPr lang="en-GB" sz="3600" b="1" dirty="0">
                  <a:solidFill>
                    <a:srgbClr val="FF0000"/>
                  </a:solidFill>
                </a:rPr>
                <a:t>1</a:t>
              </a:r>
            </a:p>
          </p:txBody>
        </p:sp>
      </p:grpSp>
      <p:cxnSp>
        <p:nvCxnSpPr>
          <p:cNvPr id="29" name="Straight Arrow Connector 28">
            <a:extLst>
              <a:ext uri="{FF2B5EF4-FFF2-40B4-BE49-F238E27FC236}">
                <a16:creationId xmlns:a16="http://schemas.microsoft.com/office/drawing/2014/main" id="{93749564-1E42-4200-818E-1EEDEAABC2E8}"/>
              </a:ext>
            </a:extLst>
          </p:cNvPr>
          <p:cNvCxnSpPr/>
          <p:nvPr/>
        </p:nvCxnSpPr>
        <p:spPr>
          <a:xfrm flipV="1">
            <a:off x="7865879" y="6159445"/>
            <a:ext cx="0" cy="607366"/>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399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par>
                                <p:cTn id="18" presetID="10" presetClass="entr" presetSubtype="0" fill="hold"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fade">
                                      <p:cBhvr>
                                        <p:cTn id="6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6" grpId="0"/>
      <p:bldP spid="17" grpId="0"/>
      <p:bldP spid="18" grpId="0"/>
      <p:bldP spid="19" grpId="0" animBg="1"/>
      <p:bldP spid="20" grpId="0" animBg="1"/>
      <p:bldP spid="21" grpId="0"/>
      <p:bldP spid="22" grpId="0"/>
      <p:bldP spid="23" grpId="0"/>
    </p:bld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68C080A5-ED1A-40E6-A76D-129C0F9603B9}"/>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D6FAD575-C5B0-448F-BFF1-B7AF835A723A}"/>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21E3E86-4EE8-4E8E-8D5C-D19302BD9DD4}"/>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61F8C87-153E-4095-A7C4-21A8B70573C9}"/>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8C61284-E670-495D-9ABA-78FD38B4696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FFEC494-EE67-42B0-A957-73D053A577C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EBA420-31E5-4B30-8AE7-6028E61B942E}"/>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F7E172-42C2-41CF-910A-CDD4E00AF2D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7194FC2-1A60-4A82-A948-3FDB970528A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3D698E6-D86A-49FF-ACD9-A915257184BC}"/>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7D6303B-A51D-4D49-A8AB-3F7126B0B799}"/>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0C5F71D-FFB1-4562-8B77-92B84F34716C}"/>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EC1F9E8-A9DE-4EF3-A4D2-E76586D207A3}"/>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D1D8AAF-5726-42D3-B021-210FBB45784D}"/>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FF0CA6C-248E-4058-AFE4-CDA030290778}"/>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AC765A9-2CB7-4469-941E-F5B2D4F5BF72}"/>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C17838B-9A19-4189-AB56-0E8996BC5873}"/>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E2771EA-CAD5-4554-9AF7-013F4CCD3FB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469E9CF-6D12-4121-B7CD-F2655AED1A28}"/>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76152EA-3A8C-4BA4-A034-C8DF31BF6344}"/>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0BB184E-5A9F-4EBC-87B6-2F8672ED154A}"/>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27FA63FC-9493-4566-84D3-A896882A09B3}"/>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ED4F052-13CE-4E22-AE16-04D35A6DAB9A}"/>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D424C5-7B4C-41F2-BCFF-8BAC4A7AAD0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E221317-7778-46C8-BCD3-33327A6E7A9C}"/>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C258E96-16F2-4625-9189-97B7EE39118F}"/>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3DF6287-24BD-4884-A8D6-D066863048CF}"/>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DB58A7B-0216-4CE8-A981-2A23CD1BE2EE}"/>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A2E990C-37DD-4616-A595-E86F46803E8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95789BE-56FE-4F6B-9AB1-833853C6DBE1}"/>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F7E33A2-552D-4D54-9AF1-69A1C2868651}"/>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6880F5B-5195-4578-8242-C984A51186D8}"/>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83811BB4-CF2D-49EF-B4F6-0E323697A642}"/>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5C38510-E6EE-4722-A184-6DB21ECD6627}"/>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9398D772-5DCA-40F0-8C87-D9653EAE9CC5}"/>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93E8473-B51B-4D81-B75F-8321A181AA03}"/>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C00A431E-462B-48CF-AB71-030C413309F0}"/>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DAB2F80-AFE3-45BF-8416-DFFD4A31BB72}"/>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8DF6C0-5310-45DB-95F8-B532F046A24A}"/>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0F158F1-9FBE-4530-89EE-8FF225749B2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FEE0FA2-D661-4896-AAC6-66515DD133C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FF9208-D27B-4A8F-8CDB-93C9666D71C5}"/>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4DB0265-C172-404B-805F-7D54CFC946B9}"/>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D44BDDC-9BA2-459A-B708-BC05A35577F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7291161" cy="5509200"/>
          </a:xfrm>
          <a:prstGeom prst="rect">
            <a:avLst/>
          </a:prstGeom>
          <a:solidFill>
            <a:schemeClr val="bg1"/>
          </a:solidFill>
        </p:spPr>
        <p:txBody>
          <a:bodyPr wrap="square">
            <a:spAutoFit/>
          </a:bodyPr>
          <a:lstStyle/>
          <a:p>
            <a:r>
              <a:rPr lang="en-US" sz="3200" b="1" dirty="0"/>
              <a:t>This table shows the weight of some fruits and vegetables. Complete the table.</a:t>
            </a:r>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p:txBody>
      </p:sp>
      <p:pic>
        <p:nvPicPr>
          <p:cNvPr id="3" name="Picture 2">
            <a:extLst>
              <a:ext uri="{FF2B5EF4-FFF2-40B4-BE49-F238E27FC236}">
                <a16:creationId xmlns:a16="http://schemas.microsoft.com/office/drawing/2014/main" id="{35F3398D-4D93-4C5E-9EDE-90448FCCD718}"/>
              </a:ext>
            </a:extLst>
          </p:cNvPr>
          <p:cNvPicPr>
            <a:picLocks noChangeAspect="1"/>
          </p:cNvPicPr>
          <p:nvPr/>
        </p:nvPicPr>
        <p:blipFill>
          <a:blip r:embed="rId3"/>
          <a:stretch>
            <a:fillRect/>
          </a:stretch>
        </p:blipFill>
        <p:spPr>
          <a:xfrm>
            <a:off x="294468" y="1127218"/>
            <a:ext cx="6387685" cy="4342971"/>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100C240B-E7DF-4F24-A722-BD3185F819BF}"/>
              </a:ext>
            </a:extLst>
          </p:cNvPr>
          <p:cNvSpPr/>
          <p:nvPr/>
        </p:nvSpPr>
        <p:spPr>
          <a:xfrm>
            <a:off x="5710924" y="2186050"/>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00</a:t>
            </a:r>
          </a:p>
        </p:txBody>
      </p:sp>
      <p:sp>
        <p:nvSpPr>
          <p:cNvPr id="51" name="Rectangle 50">
            <a:extLst>
              <a:ext uri="{FF2B5EF4-FFF2-40B4-BE49-F238E27FC236}">
                <a16:creationId xmlns:a16="http://schemas.microsoft.com/office/drawing/2014/main" id="{7341DFF7-4832-4459-8021-B5BA07BE02C8}"/>
              </a:ext>
            </a:extLst>
          </p:cNvPr>
          <p:cNvSpPr/>
          <p:nvPr/>
        </p:nvSpPr>
        <p:spPr>
          <a:xfrm>
            <a:off x="5695934" y="3025544"/>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00</a:t>
            </a:r>
          </a:p>
        </p:txBody>
      </p:sp>
      <p:sp>
        <p:nvSpPr>
          <p:cNvPr id="52" name="Rectangle 51">
            <a:extLst>
              <a:ext uri="{FF2B5EF4-FFF2-40B4-BE49-F238E27FC236}">
                <a16:creationId xmlns:a16="http://schemas.microsoft.com/office/drawing/2014/main" id="{93575F29-705F-41A0-B243-1F8C6F4C01EA}"/>
              </a:ext>
            </a:extLst>
          </p:cNvPr>
          <p:cNvSpPr/>
          <p:nvPr/>
        </p:nvSpPr>
        <p:spPr>
          <a:xfrm>
            <a:off x="2801368" y="3015118"/>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1200</a:t>
            </a:r>
          </a:p>
        </p:txBody>
      </p:sp>
      <p:sp>
        <p:nvSpPr>
          <p:cNvPr id="53" name="Rectangle 52">
            <a:extLst>
              <a:ext uri="{FF2B5EF4-FFF2-40B4-BE49-F238E27FC236}">
                <a16:creationId xmlns:a16="http://schemas.microsoft.com/office/drawing/2014/main" id="{3914E9AC-CBB1-45FF-A8A6-AB4AC8D53087}"/>
              </a:ext>
            </a:extLst>
          </p:cNvPr>
          <p:cNvSpPr/>
          <p:nvPr/>
        </p:nvSpPr>
        <p:spPr>
          <a:xfrm>
            <a:off x="3133637" y="2193161"/>
            <a:ext cx="5530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a:t>
            </a:r>
          </a:p>
        </p:txBody>
      </p:sp>
      <p:sp>
        <p:nvSpPr>
          <p:cNvPr id="54" name="Rectangle 53">
            <a:extLst>
              <a:ext uri="{FF2B5EF4-FFF2-40B4-BE49-F238E27FC236}">
                <a16:creationId xmlns:a16="http://schemas.microsoft.com/office/drawing/2014/main" id="{F8022CBB-19F4-4750-BA9D-8045B4384DFC}"/>
              </a:ext>
            </a:extLst>
          </p:cNvPr>
          <p:cNvSpPr/>
          <p:nvPr/>
        </p:nvSpPr>
        <p:spPr>
          <a:xfrm>
            <a:off x="3016778" y="3833634"/>
            <a:ext cx="5530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a:t>
            </a:r>
          </a:p>
        </p:txBody>
      </p:sp>
      <p:sp>
        <p:nvSpPr>
          <p:cNvPr id="55" name="Rectangle 54">
            <a:extLst>
              <a:ext uri="{FF2B5EF4-FFF2-40B4-BE49-F238E27FC236}">
                <a16:creationId xmlns:a16="http://schemas.microsoft.com/office/drawing/2014/main" id="{0FB4A6D8-5C33-402B-ACEA-D97DA10871BA}"/>
              </a:ext>
            </a:extLst>
          </p:cNvPr>
          <p:cNvSpPr/>
          <p:nvPr/>
        </p:nvSpPr>
        <p:spPr>
          <a:xfrm>
            <a:off x="2851230" y="3883242"/>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sp>
        <p:nvSpPr>
          <p:cNvPr id="56" name="Rectangle 55">
            <a:extLst>
              <a:ext uri="{FF2B5EF4-FFF2-40B4-BE49-F238E27FC236}">
                <a16:creationId xmlns:a16="http://schemas.microsoft.com/office/drawing/2014/main" id="{1410D5BE-151F-42D3-B7C2-A274219FA08C}"/>
              </a:ext>
            </a:extLst>
          </p:cNvPr>
          <p:cNvSpPr/>
          <p:nvPr/>
        </p:nvSpPr>
        <p:spPr>
          <a:xfrm>
            <a:off x="5078298" y="3826625"/>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0.25</a:t>
            </a:r>
          </a:p>
        </p:txBody>
      </p:sp>
      <p:sp>
        <p:nvSpPr>
          <p:cNvPr id="57" name="Rectangle 56">
            <a:extLst>
              <a:ext uri="{FF2B5EF4-FFF2-40B4-BE49-F238E27FC236}">
                <a16:creationId xmlns:a16="http://schemas.microsoft.com/office/drawing/2014/main" id="{E11E4D95-B07C-4F6D-B026-1E6006E506FA}"/>
              </a:ext>
            </a:extLst>
          </p:cNvPr>
          <p:cNvSpPr/>
          <p:nvPr/>
        </p:nvSpPr>
        <p:spPr>
          <a:xfrm>
            <a:off x="5794481" y="4708088"/>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sp>
        <p:nvSpPr>
          <p:cNvPr id="58" name="Rectangle 57">
            <a:extLst>
              <a:ext uri="{FF2B5EF4-FFF2-40B4-BE49-F238E27FC236}">
                <a16:creationId xmlns:a16="http://schemas.microsoft.com/office/drawing/2014/main" id="{0C9F95BA-AD37-4993-B7A1-3167955FCCE5}"/>
              </a:ext>
            </a:extLst>
          </p:cNvPr>
          <p:cNvSpPr/>
          <p:nvPr/>
        </p:nvSpPr>
        <p:spPr>
          <a:xfrm>
            <a:off x="3100751" y="4665920"/>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30</a:t>
            </a:r>
          </a:p>
        </p:txBody>
      </p:sp>
      <p:sp>
        <p:nvSpPr>
          <p:cNvPr id="59" name="Rectangle 58">
            <a:extLst>
              <a:ext uri="{FF2B5EF4-FFF2-40B4-BE49-F238E27FC236}">
                <a16:creationId xmlns:a16="http://schemas.microsoft.com/office/drawing/2014/main" id="{934BA8FB-42E0-404E-9C1F-8CA05695CC97}"/>
              </a:ext>
            </a:extLst>
          </p:cNvPr>
          <p:cNvSpPr/>
          <p:nvPr/>
        </p:nvSpPr>
        <p:spPr>
          <a:xfrm>
            <a:off x="8939947" y="2641437"/>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1.2</a:t>
            </a:r>
          </a:p>
        </p:txBody>
      </p:sp>
      <p:sp>
        <p:nvSpPr>
          <p:cNvPr id="60" name="Rectangle 59">
            <a:extLst>
              <a:ext uri="{FF2B5EF4-FFF2-40B4-BE49-F238E27FC236}">
                <a16:creationId xmlns:a16="http://schemas.microsoft.com/office/drawing/2014/main" id="{5677A3E1-83EA-4B6B-9E1F-524BAEB7D41C}"/>
              </a:ext>
            </a:extLst>
          </p:cNvPr>
          <p:cNvSpPr/>
          <p:nvPr/>
        </p:nvSpPr>
        <p:spPr>
          <a:xfrm>
            <a:off x="9232141" y="3108858"/>
            <a:ext cx="618049"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1" name="Rectangle 60">
            <a:extLst>
              <a:ext uri="{FF2B5EF4-FFF2-40B4-BE49-F238E27FC236}">
                <a16:creationId xmlns:a16="http://schemas.microsoft.com/office/drawing/2014/main" id="{D857078D-2F84-4D51-B6BC-5182110F6BD9}"/>
              </a:ext>
            </a:extLst>
          </p:cNvPr>
          <p:cNvSpPr/>
          <p:nvPr/>
        </p:nvSpPr>
        <p:spPr>
          <a:xfrm>
            <a:off x="7571479" y="310205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a:t>
            </a:r>
          </a:p>
        </p:txBody>
      </p:sp>
      <p:sp>
        <p:nvSpPr>
          <p:cNvPr id="62" name="Rectangle 61">
            <a:extLst>
              <a:ext uri="{FF2B5EF4-FFF2-40B4-BE49-F238E27FC236}">
                <a16:creationId xmlns:a16="http://schemas.microsoft.com/office/drawing/2014/main" id="{45E4E556-6A65-44B4-9395-558A6213B852}"/>
              </a:ext>
            </a:extLst>
          </p:cNvPr>
          <p:cNvSpPr/>
          <p:nvPr/>
        </p:nvSpPr>
        <p:spPr>
          <a:xfrm>
            <a:off x="8039355" y="310205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3" name="Rectangle 62">
            <a:extLst>
              <a:ext uri="{FF2B5EF4-FFF2-40B4-BE49-F238E27FC236}">
                <a16:creationId xmlns:a16="http://schemas.microsoft.com/office/drawing/2014/main" id="{3235B360-8BB2-40D3-A983-85D557A5A98D}"/>
              </a:ext>
            </a:extLst>
          </p:cNvPr>
          <p:cNvSpPr/>
          <p:nvPr/>
        </p:nvSpPr>
        <p:spPr>
          <a:xfrm>
            <a:off x="8472532" y="309818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64" name="Rectangle 63">
            <a:extLst>
              <a:ext uri="{FF2B5EF4-FFF2-40B4-BE49-F238E27FC236}">
                <a16:creationId xmlns:a16="http://schemas.microsoft.com/office/drawing/2014/main" id="{ED48830E-3F65-4692-9558-2BCE8EA22B99}"/>
              </a:ext>
            </a:extLst>
          </p:cNvPr>
          <p:cNvSpPr/>
          <p:nvPr/>
        </p:nvSpPr>
        <p:spPr>
          <a:xfrm>
            <a:off x="8915010" y="309818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65" name="Rectangle 64">
            <a:extLst>
              <a:ext uri="{FF2B5EF4-FFF2-40B4-BE49-F238E27FC236}">
                <a16:creationId xmlns:a16="http://schemas.microsoft.com/office/drawing/2014/main" id="{B05785D6-F5A1-4752-B2C3-188D92968B12}"/>
              </a:ext>
            </a:extLst>
          </p:cNvPr>
          <p:cNvSpPr/>
          <p:nvPr/>
        </p:nvSpPr>
        <p:spPr>
          <a:xfrm>
            <a:off x="8031082" y="3982569"/>
            <a:ext cx="169338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2 5 0</a:t>
            </a:r>
          </a:p>
        </p:txBody>
      </p:sp>
      <p:sp>
        <p:nvSpPr>
          <p:cNvPr id="66" name="Rectangle 65">
            <a:extLst>
              <a:ext uri="{FF2B5EF4-FFF2-40B4-BE49-F238E27FC236}">
                <a16:creationId xmlns:a16="http://schemas.microsoft.com/office/drawing/2014/main" id="{1045A58E-CF24-484C-9787-2FEF8B95FEA5}"/>
              </a:ext>
            </a:extLst>
          </p:cNvPr>
          <p:cNvSpPr/>
          <p:nvPr/>
        </p:nvSpPr>
        <p:spPr>
          <a:xfrm>
            <a:off x="9225859" y="3994857"/>
            <a:ext cx="38237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7" name="Rectangle 66">
            <a:extLst>
              <a:ext uri="{FF2B5EF4-FFF2-40B4-BE49-F238E27FC236}">
                <a16:creationId xmlns:a16="http://schemas.microsoft.com/office/drawing/2014/main" id="{FB6EC0C2-7823-4649-85D5-52F931486982}"/>
              </a:ext>
            </a:extLst>
          </p:cNvPr>
          <p:cNvSpPr/>
          <p:nvPr/>
        </p:nvSpPr>
        <p:spPr>
          <a:xfrm>
            <a:off x="9233354" y="4440231"/>
            <a:ext cx="38237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8" name="Rectangle 67">
            <a:extLst>
              <a:ext uri="{FF2B5EF4-FFF2-40B4-BE49-F238E27FC236}">
                <a16:creationId xmlns:a16="http://schemas.microsoft.com/office/drawing/2014/main" id="{ECB2E6E4-E65A-4D31-986A-995CCFCAEE6E}"/>
              </a:ext>
            </a:extLst>
          </p:cNvPr>
          <p:cNvSpPr/>
          <p:nvPr/>
        </p:nvSpPr>
        <p:spPr>
          <a:xfrm>
            <a:off x="9395218" y="4437179"/>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9" name="Rectangle 68">
            <a:extLst>
              <a:ext uri="{FF2B5EF4-FFF2-40B4-BE49-F238E27FC236}">
                <a16:creationId xmlns:a16="http://schemas.microsoft.com/office/drawing/2014/main" id="{9060D36E-61F7-48CF-94AB-4B8D4E0E6425}"/>
              </a:ext>
            </a:extLst>
          </p:cNvPr>
          <p:cNvSpPr/>
          <p:nvPr/>
        </p:nvSpPr>
        <p:spPr>
          <a:xfrm>
            <a:off x="9828395" y="4433306"/>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
        <p:nvSpPr>
          <p:cNvPr id="70" name="Rectangle 69">
            <a:extLst>
              <a:ext uri="{FF2B5EF4-FFF2-40B4-BE49-F238E27FC236}">
                <a16:creationId xmlns:a16="http://schemas.microsoft.com/office/drawing/2014/main" id="{3A733706-FCF0-41A0-91C6-F28F86CF9C05}"/>
              </a:ext>
            </a:extLst>
          </p:cNvPr>
          <p:cNvSpPr/>
          <p:nvPr/>
        </p:nvSpPr>
        <p:spPr>
          <a:xfrm>
            <a:off x="10249357" y="4433306"/>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1" name="Rectangle 70">
            <a:extLst>
              <a:ext uri="{FF2B5EF4-FFF2-40B4-BE49-F238E27FC236}">
                <a16:creationId xmlns:a16="http://schemas.microsoft.com/office/drawing/2014/main" id="{0603031C-A135-451D-9ECD-1CC82410802B}"/>
              </a:ext>
            </a:extLst>
          </p:cNvPr>
          <p:cNvSpPr/>
          <p:nvPr/>
        </p:nvSpPr>
        <p:spPr>
          <a:xfrm>
            <a:off x="8927551" y="4428098"/>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2" name="Rectangle 71">
            <a:extLst>
              <a:ext uri="{FF2B5EF4-FFF2-40B4-BE49-F238E27FC236}">
                <a16:creationId xmlns:a16="http://schemas.microsoft.com/office/drawing/2014/main" id="{6B4CDEBE-7827-4CE0-9766-BAEC2442939D}"/>
              </a:ext>
            </a:extLst>
          </p:cNvPr>
          <p:cNvSpPr/>
          <p:nvPr/>
        </p:nvSpPr>
        <p:spPr>
          <a:xfrm>
            <a:off x="8924316" y="5339488"/>
            <a:ext cx="1452052"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0.0 3</a:t>
            </a:r>
          </a:p>
        </p:txBody>
      </p:sp>
      <p:sp>
        <p:nvSpPr>
          <p:cNvPr id="73" name="Rectangle 72">
            <a:extLst>
              <a:ext uri="{FF2B5EF4-FFF2-40B4-BE49-F238E27FC236}">
                <a16:creationId xmlns:a16="http://schemas.microsoft.com/office/drawing/2014/main" id="{09E03C07-102C-4270-80CA-679404A2D88A}"/>
              </a:ext>
            </a:extLst>
          </p:cNvPr>
          <p:cNvSpPr/>
          <p:nvPr/>
        </p:nvSpPr>
        <p:spPr>
          <a:xfrm>
            <a:off x="9233354" y="5776677"/>
            <a:ext cx="40393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74" name="Rectangle 73">
            <a:extLst>
              <a:ext uri="{FF2B5EF4-FFF2-40B4-BE49-F238E27FC236}">
                <a16:creationId xmlns:a16="http://schemas.microsoft.com/office/drawing/2014/main" id="{EA53317C-4355-4A93-A998-1375E8ED5607}"/>
              </a:ext>
            </a:extLst>
          </p:cNvPr>
          <p:cNvSpPr/>
          <p:nvPr/>
        </p:nvSpPr>
        <p:spPr>
          <a:xfrm>
            <a:off x="7568081" y="577756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5" name="Rectangle 74">
            <a:extLst>
              <a:ext uri="{FF2B5EF4-FFF2-40B4-BE49-F238E27FC236}">
                <a16:creationId xmlns:a16="http://schemas.microsoft.com/office/drawing/2014/main" id="{9ED7ED10-C625-4D23-9C16-72A1F7795E03}"/>
              </a:ext>
            </a:extLst>
          </p:cNvPr>
          <p:cNvSpPr/>
          <p:nvPr/>
        </p:nvSpPr>
        <p:spPr>
          <a:xfrm>
            <a:off x="8035957" y="577756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6" name="Rectangle 75">
            <a:extLst>
              <a:ext uri="{FF2B5EF4-FFF2-40B4-BE49-F238E27FC236}">
                <a16:creationId xmlns:a16="http://schemas.microsoft.com/office/drawing/2014/main" id="{37F7D3D8-8959-4131-90E7-728597EE9106}"/>
              </a:ext>
            </a:extLst>
          </p:cNvPr>
          <p:cNvSpPr/>
          <p:nvPr/>
        </p:nvSpPr>
        <p:spPr>
          <a:xfrm>
            <a:off x="8477226" y="577369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3</a:t>
            </a:r>
          </a:p>
        </p:txBody>
      </p:sp>
      <p:sp>
        <p:nvSpPr>
          <p:cNvPr id="77" name="Rectangle 76">
            <a:extLst>
              <a:ext uri="{FF2B5EF4-FFF2-40B4-BE49-F238E27FC236}">
                <a16:creationId xmlns:a16="http://schemas.microsoft.com/office/drawing/2014/main" id="{F1CAF820-0F53-4CBA-8F8C-853910E83F53}"/>
              </a:ext>
            </a:extLst>
          </p:cNvPr>
          <p:cNvSpPr/>
          <p:nvPr/>
        </p:nvSpPr>
        <p:spPr>
          <a:xfrm>
            <a:off x="8911612" y="577369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Tree>
    <p:extLst>
      <p:ext uri="{BB962C8B-B14F-4D97-AF65-F5344CB8AC3E}">
        <p14:creationId xmlns:p14="http://schemas.microsoft.com/office/powerpoint/2010/main" val="96609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fade">
                                      <p:cBhvr>
                                        <p:cTn id="67" dur="500"/>
                                        <p:tgtEl>
                                          <p:spTgt spid="6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4"/>
                                        </p:tgtEl>
                                        <p:attrNameLst>
                                          <p:attrName>style.visibility</p:attrName>
                                        </p:attrNameLst>
                                      </p:cBhvr>
                                      <p:to>
                                        <p:strVal val="visible"/>
                                      </p:to>
                                    </p:set>
                                    <p:animEffect transition="in" filter="fade">
                                      <p:cBhvr>
                                        <p:cTn id="77" dur="500"/>
                                        <p:tgtEl>
                                          <p:spTgt spid="6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5"/>
                                        </p:tgtEl>
                                        <p:attrNameLst>
                                          <p:attrName>style.visibility</p:attrName>
                                        </p:attrNameLst>
                                      </p:cBhvr>
                                      <p:to>
                                        <p:strVal val="visible"/>
                                      </p:to>
                                    </p:set>
                                    <p:animEffect transition="in" filter="fade">
                                      <p:cBhvr>
                                        <p:cTn id="82" dur="500"/>
                                        <p:tgtEl>
                                          <p:spTgt spid="6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6"/>
                                        </p:tgtEl>
                                        <p:attrNameLst>
                                          <p:attrName>style.visibility</p:attrName>
                                        </p:attrNameLst>
                                      </p:cBhvr>
                                      <p:to>
                                        <p:strVal val="visible"/>
                                      </p:to>
                                    </p:set>
                                    <p:animEffect transition="in" filter="fade">
                                      <p:cBhvr>
                                        <p:cTn id="87" dur="500"/>
                                        <p:tgtEl>
                                          <p:spTgt spid="6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69"/>
                                        </p:tgtEl>
                                        <p:attrNameLst>
                                          <p:attrName>style.visibility</p:attrName>
                                        </p:attrNameLst>
                                      </p:cBhvr>
                                      <p:to>
                                        <p:strVal val="visible"/>
                                      </p:to>
                                    </p:set>
                                    <p:animEffect transition="in" filter="fade">
                                      <p:cBhvr>
                                        <p:cTn id="102" dur="500"/>
                                        <p:tgtEl>
                                          <p:spTgt spid="69"/>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68"/>
                                        </p:tgtEl>
                                        <p:attrNameLst>
                                          <p:attrName>style.visibility</p:attrName>
                                        </p:attrNameLst>
                                      </p:cBhvr>
                                      <p:to>
                                        <p:strVal val="visible"/>
                                      </p:to>
                                    </p:set>
                                    <p:animEffect transition="in" filter="fade">
                                      <p:cBhvr>
                                        <p:cTn id="107" dur="500"/>
                                        <p:tgtEl>
                                          <p:spTgt spid="6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71"/>
                                        </p:tgtEl>
                                        <p:attrNameLst>
                                          <p:attrName>style.visibility</p:attrName>
                                        </p:attrNameLst>
                                      </p:cBhvr>
                                      <p:to>
                                        <p:strVal val="visible"/>
                                      </p:to>
                                    </p:set>
                                    <p:animEffect transition="in" filter="fade">
                                      <p:cBhvr>
                                        <p:cTn id="112" dur="500"/>
                                        <p:tgtEl>
                                          <p:spTgt spid="71"/>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72"/>
                                        </p:tgtEl>
                                        <p:attrNameLst>
                                          <p:attrName>style.visibility</p:attrName>
                                        </p:attrNameLst>
                                      </p:cBhvr>
                                      <p:to>
                                        <p:strVal val="visible"/>
                                      </p:to>
                                    </p:set>
                                    <p:animEffect transition="in" filter="fade">
                                      <p:cBhvr>
                                        <p:cTn id="117" dur="500"/>
                                        <p:tgtEl>
                                          <p:spTgt spid="72"/>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73"/>
                                        </p:tgtEl>
                                        <p:attrNameLst>
                                          <p:attrName>style.visibility</p:attrName>
                                        </p:attrNameLst>
                                      </p:cBhvr>
                                      <p:to>
                                        <p:strVal val="visible"/>
                                      </p:to>
                                    </p:set>
                                    <p:animEffect transition="in" filter="fade">
                                      <p:cBhvr>
                                        <p:cTn id="122" dur="500"/>
                                        <p:tgtEl>
                                          <p:spTgt spid="73"/>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74"/>
                                        </p:tgtEl>
                                        <p:attrNameLst>
                                          <p:attrName>style.visibility</p:attrName>
                                        </p:attrNameLst>
                                      </p:cBhvr>
                                      <p:to>
                                        <p:strVal val="visible"/>
                                      </p:to>
                                    </p:set>
                                    <p:animEffect transition="in" filter="fade">
                                      <p:cBhvr>
                                        <p:cTn id="127" dur="500"/>
                                        <p:tgtEl>
                                          <p:spTgt spid="7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75"/>
                                        </p:tgtEl>
                                        <p:attrNameLst>
                                          <p:attrName>style.visibility</p:attrName>
                                        </p:attrNameLst>
                                      </p:cBhvr>
                                      <p:to>
                                        <p:strVal val="visible"/>
                                      </p:to>
                                    </p:set>
                                    <p:animEffect transition="in" filter="fade">
                                      <p:cBhvr>
                                        <p:cTn id="132" dur="500"/>
                                        <p:tgtEl>
                                          <p:spTgt spid="75"/>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76"/>
                                        </p:tgtEl>
                                        <p:attrNameLst>
                                          <p:attrName>style.visibility</p:attrName>
                                        </p:attrNameLst>
                                      </p:cBhvr>
                                      <p:to>
                                        <p:strVal val="visible"/>
                                      </p:to>
                                    </p:set>
                                    <p:animEffect transition="in" filter="fade">
                                      <p:cBhvr>
                                        <p:cTn id="137" dur="500"/>
                                        <p:tgtEl>
                                          <p:spTgt spid="76"/>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77"/>
                                        </p:tgtEl>
                                        <p:attrNameLst>
                                          <p:attrName>style.visibility</p:attrName>
                                        </p:attrNameLst>
                                      </p:cBhvr>
                                      <p:to>
                                        <p:strVal val="visible"/>
                                      </p:to>
                                    </p:set>
                                    <p:animEffect transition="in" filter="fade">
                                      <p:cBhvr>
                                        <p:cTn id="142" dur="500"/>
                                        <p:tgtEl>
                                          <p:spTgt spid="77"/>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xit" presetSubtype="0" fill="hold" grpId="1" nodeType="clickEffect">
                                  <p:stCondLst>
                                    <p:cond delay="0"/>
                                  </p:stCondLst>
                                  <p:childTnLst>
                                    <p:animEffect transition="out" filter="fade">
                                      <p:cBhvr>
                                        <p:cTn id="146" dur="500"/>
                                        <p:tgtEl>
                                          <p:spTgt spid="74"/>
                                        </p:tgtEl>
                                      </p:cBhvr>
                                    </p:animEffect>
                                    <p:set>
                                      <p:cBhvr>
                                        <p:cTn id="147" dur="1" fill="hold">
                                          <p:stCondLst>
                                            <p:cond delay="499"/>
                                          </p:stCondLst>
                                        </p:cTn>
                                        <p:tgtEl>
                                          <p:spTgt spid="74"/>
                                        </p:tgtEl>
                                        <p:attrNameLst>
                                          <p:attrName>style.visibility</p:attrName>
                                        </p:attrNameLst>
                                      </p:cBhvr>
                                      <p:to>
                                        <p:strVal val="hidden"/>
                                      </p:to>
                                    </p:set>
                                  </p:childTnLst>
                                </p:cTn>
                              </p:par>
                              <p:par>
                                <p:cTn id="148" presetID="10" presetClass="exit" presetSubtype="0" fill="hold" grpId="1" nodeType="withEffect">
                                  <p:stCondLst>
                                    <p:cond delay="0"/>
                                  </p:stCondLst>
                                  <p:childTnLst>
                                    <p:animEffect transition="out" filter="fade">
                                      <p:cBhvr>
                                        <p:cTn id="149" dur="500"/>
                                        <p:tgtEl>
                                          <p:spTgt spid="75"/>
                                        </p:tgtEl>
                                      </p:cBhvr>
                                    </p:animEffect>
                                    <p:set>
                                      <p:cBhvr>
                                        <p:cTn id="150" dur="1" fill="hold">
                                          <p:stCondLst>
                                            <p:cond delay="499"/>
                                          </p:stCondLst>
                                        </p:cTn>
                                        <p:tgtEl>
                                          <p:spTgt spid="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P spid="68" grpId="0"/>
      <p:bldP spid="69" grpId="0"/>
      <p:bldP spid="70" grpId="0"/>
      <p:bldP spid="71" grpId="0"/>
      <p:bldP spid="72" grpId="0"/>
      <p:bldP spid="73" grpId="0"/>
      <p:bldP spid="74" grpId="0"/>
      <p:bldP spid="74" grpId="1"/>
      <p:bldP spid="75" grpId="0"/>
      <p:bldP spid="75" grpId="1"/>
      <p:bldP spid="76" grpId="0"/>
      <p:bldP spid="77" grpId="0"/>
    </p:bld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AEA2BEF-770D-44C7-A00C-1B620AD45B1B}"/>
              </a:ext>
            </a:extLst>
          </p:cNvPr>
          <p:cNvSpPr/>
          <p:nvPr/>
        </p:nvSpPr>
        <p:spPr>
          <a:xfrm>
            <a:off x="140680" y="70340"/>
            <a:ext cx="6622839"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Rebecca has rectangular tiles like this.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descr="https://app.doublestruck.eu/content/K2_REAS/HTML/Q/Q03Y5A31_files/image001.jpg">
            <a:extLst>
              <a:ext uri="{FF2B5EF4-FFF2-40B4-BE49-F238E27FC236}">
                <a16:creationId xmlns:a16="http://schemas.microsoft.com/office/drawing/2014/main" id="{E895516E-76F7-4188-B63A-D49852874B99}"/>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761144" y="584775"/>
            <a:ext cx="3021482" cy="1457094"/>
          </a:xfrm>
          <a:prstGeom prst="rect">
            <a:avLst/>
          </a:prstGeom>
          <a:noFill/>
          <a:ln>
            <a:noFill/>
          </a:ln>
        </p:spPr>
      </p:pic>
      <p:sp>
        <p:nvSpPr>
          <p:cNvPr id="4" name="Rectangle 3">
            <a:extLst>
              <a:ext uri="{FF2B5EF4-FFF2-40B4-BE49-F238E27FC236}">
                <a16:creationId xmlns:a16="http://schemas.microsoft.com/office/drawing/2014/main" id="{3C6F93C7-C9B7-482C-9DC5-9E66A6CDCBE2}"/>
              </a:ext>
            </a:extLst>
          </p:cNvPr>
          <p:cNvSpPr/>
          <p:nvPr/>
        </p:nvSpPr>
        <p:spPr>
          <a:xfrm>
            <a:off x="140680" y="2263916"/>
            <a:ext cx="8353312"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She makes a larger rectangle using 4 of the tiles.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4D6AE92A-2623-4273-B5C7-7965C52F55BB}"/>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761144" y="3308452"/>
            <a:ext cx="6052545" cy="2758995"/>
          </a:xfrm>
          <a:prstGeom prst="rect">
            <a:avLst/>
          </a:prstGeom>
          <a:noFill/>
          <a:ln>
            <a:noFill/>
          </a:ln>
        </p:spPr>
      </p:pic>
      <p:sp>
        <p:nvSpPr>
          <p:cNvPr id="6" name="Rectangle 5">
            <a:extLst>
              <a:ext uri="{FF2B5EF4-FFF2-40B4-BE49-F238E27FC236}">
                <a16:creationId xmlns:a16="http://schemas.microsoft.com/office/drawing/2014/main" id="{9342D41E-1422-4DC9-9096-26D0FA1AE8A0}"/>
              </a:ext>
            </a:extLst>
          </p:cNvPr>
          <p:cNvSpPr/>
          <p:nvPr/>
        </p:nvSpPr>
        <p:spPr>
          <a:xfrm>
            <a:off x="7036032" y="3014750"/>
            <a:ext cx="3810644" cy="1077218"/>
          </a:xfrm>
          <a:prstGeom prst="rect">
            <a:avLst/>
          </a:prstGeom>
        </p:spPr>
        <p:txBody>
          <a:bodyPr wrap="squar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What is the area of the larger rectangle?</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sp>
        <p:nvSpPr>
          <p:cNvPr id="7" name="Rectangle 6">
            <a:extLst>
              <a:ext uri="{FF2B5EF4-FFF2-40B4-BE49-F238E27FC236}">
                <a16:creationId xmlns:a16="http://schemas.microsoft.com/office/drawing/2014/main" id="{A6506505-97AB-4694-A558-3D50BD66C3F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5CCF3D60-212A-4AED-870F-47D1A060D262}"/>
              </a:ext>
            </a:extLst>
          </p:cNvPr>
          <p:cNvSpPr/>
          <p:nvPr/>
        </p:nvSpPr>
        <p:spPr>
          <a:xfrm>
            <a:off x="4180277" y="1280935"/>
            <a:ext cx="4774537" cy="584775"/>
          </a:xfrm>
          <a:prstGeom prst="rect">
            <a:avLst/>
          </a:prstGeom>
        </p:spPr>
        <p:txBody>
          <a:bodyPr wrap="square">
            <a:spAutoFit/>
          </a:bodyPr>
          <a:lstStyle/>
          <a:p>
            <a:r>
              <a:rPr lang="en-GB" sz="3200" b="1" dirty="0">
                <a:solidFill>
                  <a:srgbClr val="FF0000"/>
                </a:solidFill>
                <a:latin typeface="Calibri" panose="020F0502020204030204" pitchFamily="34" charset="0"/>
              </a:rPr>
              <a:t>20 cm x 10 cm = 200 cm²</a:t>
            </a:r>
          </a:p>
        </p:txBody>
      </p:sp>
      <p:sp>
        <p:nvSpPr>
          <p:cNvPr id="9" name="Rectangle 8">
            <a:extLst>
              <a:ext uri="{FF2B5EF4-FFF2-40B4-BE49-F238E27FC236}">
                <a16:creationId xmlns:a16="http://schemas.microsoft.com/office/drawing/2014/main" id="{1ED6CF85-820C-40A8-AE7C-E6BE20DEA895}"/>
              </a:ext>
            </a:extLst>
          </p:cNvPr>
          <p:cNvSpPr/>
          <p:nvPr/>
        </p:nvSpPr>
        <p:spPr>
          <a:xfrm>
            <a:off x="7703398" y="4195882"/>
            <a:ext cx="2661703" cy="584775"/>
          </a:xfrm>
          <a:prstGeom prst="rect">
            <a:avLst/>
          </a:prstGeom>
        </p:spPr>
        <p:txBody>
          <a:bodyPr wrap="square">
            <a:spAutoFit/>
          </a:bodyPr>
          <a:lstStyle/>
          <a:p>
            <a:r>
              <a:rPr lang="en-GB" sz="3200" b="1" dirty="0">
                <a:solidFill>
                  <a:srgbClr val="FF0000"/>
                </a:solidFill>
                <a:latin typeface="Calibri" panose="020F0502020204030204" pitchFamily="34" charset="0"/>
              </a:rPr>
              <a:t>4 x 200 cm² = </a:t>
            </a:r>
          </a:p>
        </p:txBody>
      </p:sp>
      <p:sp>
        <p:nvSpPr>
          <p:cNvPr id="10" name="Rectangle 9">
            <a:extLst>
              <a:ext uri="{FF2B5EF4-FFF2-40B4-BE49-F238E27FC236}">
                <a16:creationId xmlns:a16="http://schemas.microsoft.com/office/drawing/2014/main" id="{D2A56CC9-F3FE-4162-BD85-397936DC6618}"/>
              </a:ext>
            </a:extLst>
          </p:cNvPr>
          <p:cNvSpPr/>
          <p:nvPr/>
        </p:nvSpPr>
        <p:spPr>
          <a:xfrm>
            <a:off x="10071410" y="4195882"/>
            <a:ext cx="1588174" cy="584775"/>
          </a:xfrm>
          <a:prstGeom prst="rect">
            <a:avLst/>
          </a:prstGeom>
        </p:spPr>
        <p:txBody>
          <a:bodyPr wrap="square">
            <a:spAutoFit/>
          </a:bodyPr>
          <a:lstStyle/>
          <a:p>
            <a:r>
              <a:rPr lang="en-GB" sz="3200" b="1" dirty="0">
                <a:solidFill>
                  <a:srgbClr val="FF0000"/>
                </a:solidFill>
                <a:latin typeface="Calibri" panose="020F0502020204030204" pitchFamily="34" charset="0"/>
              </a:rPr>
              <a:t>800 cm²</a:t>
            </a:r>
          </a:p>
        </p:txBody>
      </p:sp>
      <p:sp>
        <p:nvSpPr>
          <p:cNvPr id="11" name="Rectangle 10">
            <a:extLst>
              <a:ext uri="{FF2B5EF4-FFF2-40B4-BE49-F238E27FC236}">
                <a16:creationId xmlns:a16="http://schemas.microsoft.com/office/drawing/2014/main" id="{87C9658D-643E-401D-A0C8-3B88A83388BF}"/>
              </a:ext>
            </a:extLst>
          </p:cNvPr>
          <p:cNvSpPr/>
          <p:nvPr/>
        </p:nvSpPr>
        <p:spPr>
          <a:xfrm>
            <a:off x="6763519" y="4426339"/>
            <a:ext cx="685226" cy="523220"/>
          </a:xfrm>
          <a:prstGeom prst="rect">
            <a:avLst/>
          </a:prstGeom>
        </p:spPr>
        <p:txBody>
          <a:bodyPr wrap="square">
            <a:spAutoFit/>
          </a:bodyPr>
          <a:lstStyle/>
          <a:p>
            <a:r>
              <a:rPr lang="en-GB" sz="2800" b="1" dirty="0">
                <a:solidFill>
                  <a:srgbClr val="FF0000"/>
                </a:solidFill>
                <a:latin typeface="Calibri" panose="020F0502020204030204" pitchFamily="34" charset="0"/>
              </a:rPr>
              <a:t>20</a:t>
            </a:r>
          </a:p>
        </p:txBody>
      </p:sp>
      <p:sp>
        <p:nvSpPr>
          <p:cNvPr id="12" name="Rectangle 11">
            <a:extLst>
              <a:ext uri="{FF2B5EF4-FFF2-40B4-BE49-F238E27FC236}">
                <a16:creationId xmlns:a16="http://schemas.microsoft.com/office/drawing/2014/main" id="{0F1C6484-EE25-42E6-AE48-6660FAD27250}"/>
              </a:ext>
            </a:extLst>
          </p:cNvPr>
          <p:cNvSpPr/>
          <p:nvPr/>
        </p:nvSpPr>
        <p:spPr>
          <a:xfrm>
            <a:off x="3512721" y="286751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40</a:t>
            </a:r>
          </a:p>
        </p:txBody>
      </p:sp>
      <p:sp>
        <p:nvSpPr>
          <p:cNvPr id="13" name="Rectangle 12">
            <a:extLst>
              <a:ext uri="{FF2B5EF4-FFF2-40B4-BE49-F238E27FC236}">
                <a16:creationId xmlns:a16="http://schemas.microsoft.com/office/drawing/2014/main" id="{819B6AEF-62AF-4015-9B1F-2CA338B96E63}"/>
              </a:ext>
            </a:extLst>
          </p:cNvPr>
          <p:cNvSpPr/>
          <p:nvPr/>
        </p:nvSpPr>
        <p:spPr>
          <a:xfrm>
            <a:off x="7703398" y="4799479"/>
            <a:ext cx="4774537" cy="584775"/>
          </a:xfrm>
          <a:prstGeom prst="rect">
            <a:avLst/>
          </a:prstGeom>
        </p:spPr>
        <p:txBody>
          <a:bodyPr wrap="square">
            <a:spAutoFit/>
          </a:bodyPr>
          <a:lstStyle/>
          <a:p>
            <a:r>
              <a:rPr lang="en-GB" sz="3200" b="1" dirty="0">
                <a:solidFill>
                  <a:srgbClr val="FF0000"/>
                </a:solidFill>
                <a:latin typeface="Calibri" panose="020F0502020204030204" pitchFamily="34" charset="0"/>
              </a:rPr>
              <a:t>40 cm x 20 cm = 800 cm²</a:t>
            </a:r>
          </a:p>
        </p:txBody>
      </p:sp>
    </p:spTree>
    <p:extLst>
      <p:ext uri="{BB962C8B-B14F-4D97-AF65-F5344CB8AC3E}">
        <p14:creationId xmlns:p14="http://schemas.microsoft.com/office/powerpoint/2010/main" val="159370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dissolv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400DCF2-E6A5-4A42-A315-45887BFBBBC5}"/>
              </a:ext>
            </a:extLst>
          </p:cNvPr>
          <p:cNvSpPr/>
          <p:nvPr/>
        </p:nvSpPr>
        <p:spPr>
          <a:xfrm>
            <a:off x="140678" y="70340"/>
            <a:ext cx="8071337"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Join the dots to draw a rectangle that has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an area of 20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and a perimeter of 18 cm.</a:t>
            </a:r>
          </a:p>
        </p:txBody>
      </p:sp>
      <p:pic>
        <p:nvPicPr>
          <p:cNvPr id="3" name="Picture 2" descr="https://app.doublestruck.eu/content/K2_REAS/HTML/Q/QGFY650_files/grid_dots.jpg">
            <a:extLst>
              <a:ext uri="{FF2B5EF4-FFF2-40B4-BE49-F238E27FC236}">
                <a16:creationId xmlns:a16="http://schemas.microsoft.com/office/drawing/2014/main" id="{9B490501-05BB-4424-BE3F-2FB8C78250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7666" y="1323704"/>
            <a:ext cx="7450386" cy="5029087"/>
          </a:xfrm>
          <a:prstGeom prst="rect">
            <a:avLst/>
          </a:prstGeom>
          <a:noFill/>
          <a:ln>
            <a:noFill/>
          </a:ln>
        </p:spPr>
      </p:pic>
      <p:sp>
        <p:nvSpPr>
          <p:cNvPr id="5" name="Rectangle 4">
            <a:extLst>
              <a:ext uri="{FF2B5EF4-FFF2-40B4-BE49-F238E27FC236}">
                <a16:creationId xmlns:a16="http://schemas.microsoft.com/office/drawing/2014/main" id="{BDEC7B9C-6690-4A6D-9375-7AB7B5355DDB}"/>
              </a:ext>
            </a:extLst>
          </p:cNvPr>
          <p:cNvSpPr/>
          <p:nvPr/>
        </p:nvSpPr>
        <p:spPr>
          <a:xfrm>
            <a:off x="8212015" y="1062094"/>
            <a:ext cx="3839307"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20 cm²</a:t>
            </a:r>
          </a:p>
        </p:txBody>
      </p:sp>
      <p:sp>
        <p:nvSpPr>
          <p:cNvPr id="6" name="Rectangle 5">
            <a:extLst>
              <a:ext uri="{FF2B5EF4-FFF2-40B4-BE49-F238E27FC236}">
                <a16:creationId xmlns:a16="http://schemas.microsoft.com/office/drawing/2014/main" id="{5A401DF3-AA07-462B-95FC-32C6E3F051D1}"/>
              </a:ext>
            </a:extLst>
          </p:cNvPr>
          <p:cNvSpPr/>
          <p:nvPr/>
        </p:nvSpPr>
        <p:spPr>
          <a:xfrm>
            <a:off x="8185659" y="106229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20 cm</a:t>
            </a:r>
          </a:p>
        </p:txBody>
      </p:sp>
      <p:sp>
        <p:nvSpPr>
          <p:cNvPr id="7" name="Rectangle 6">
            <a:extLst>
              <a:ext uri="{FF2B5EF4-FFF2-40B4-BE49-F238E27FC236}">
                <a16:creationId xmlns:a16="http://schemas.microsoft.com/office/drawing/2014/main" id="{60C215DC-0F14-4CEF-A16B-10546A9D7E80}"/>
              </a:ext>
            </a:extLst>
          </p:cNvPr>
          <p:cNvSpPr/>
          <p:nvPr/>
        </p:nvSpPr>
        <p:spPr>
          <a:xfrm>
            <a:off x="9521172" y="10460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 cm</a:t>
            </a:r>
          </a:p>
        </p:txBody>
      </p:sp>
      <p:sp>
        <p:nvSpPr>
          <p:cNvPr id="8" name="Rectangle 7">
            <a:extLst>
              <a:ext uri="{FF2B5EF4-FFF2-40B4-BE49-F238E27FC236}">
                <a16:creationId xmlns:a16="http://schemas.microsoft.com/office/drawing/2014/main" id="{16D355F9-3B63-4AF7-8C0C-960D0B1B3001}"/>
              </a:ext>
            </a:extLst>
          </p:cNvPr>
          <p:cNvSpPr/>
          <p:nvPr/>
        </p:nvSpPr>
        <p:spPr>
          <a:xfrm>
            <a:off x="8185659" y="1062094"/>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10 cm</a:t>
            </a:r>
          </a:p>
        </p:txBody>
      </p:sp>
      <p:sp>
        <p:nvSpPr>
          <p:cNvPr id="9" name="Rectangle 8">
            <a:extLst>
              <a:ext uri="{FF2B5EF4-FFF2-40B4-BE49-F238E27FC236}">
                <a16:creationId xmlns:a16="http://schemas.microsoft.com/office/drawing/2014/main" id="{A4E3452B-3F4B-4B87-ABDC-395EAA047CF7}"/>
              </a:ext>
            </a:extLst>
          </p:cNvPr>
          <p:cNvSpPr/>
          <p:nvPr/>
        </p:nvSpPr>
        <p:spPr>
          <a:xfrm>
            <a:off x="9521172" y="104585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 cm</a:t>
            </a:r>
          </a:p>
        </p:txBody>
      </p:sp>
      <p:sp>
        <p:nvSpPr>
          <p:cNvPr id="10" name="Rectangle 9">
            <a:extLst>
              <a:ext uri="{FF2B5EF4-FFF2-40B4-BE49-F238E27FC236}">
                <a16:creationId xmlns:a16="http://schemas.microsoft.com/office/drawing/2014/main" id="{F3F5EA1E-5378-4F8F-97AC-97217352CFD7}"/>
              </a:ext>
            </a:extLst>
          </p:cNvPr>
          <p:cNvSpPr/>
          <p:nvPr/>
        </p:nvSpPr>
        <p:spPr>
          <a:xfrm>
            <a:off x="8296133" y="1066984"/>
            <a:ext cx="980039" cy="523220"/>
          </a:xfrm>
          <a:prstGeom prst="rect">
            <a:avLst/>
          </a:prstGeom>
        </p:spPr>
        <p:txBody>
          <a:bodyPr wrap="square">
            <a:spAutoFit/>
          </a:bodyPr>
          <a:lstStyle/>
          <a:p>
            <a:r>
              <a:rPr lang="en-GB" sz="2800" b="1" dirty="0">
                <a:solidFill>
                  <a:srgbClr val="FF0000"/>
                </a:solidFill>
                <a:latin typeface="Calibri" panose="020F0502020204030204" pitchFamily="34" charset="0"/>
              </a:rPr>
              <a:t>5 cm</a:t>
            </a:r>
          </a:p>
        </p:txBody>
      </p:sp>
      <p:sp>
        <p:nvSpPr>
          <p:cNvPr id="11" name="Rectangle 10">
            <a:extLst>
              <a:ext uri="{FF2B5EF4-FFF2-40B4-BE49-F238E27FC236}">
                <a16:creationId xmlns:a16="http://schemas.microsoft.com/office/drawing/2014/main" id="{631A5713-F08A-4E2B-B211-11684B7D3C49}"/>
              </a:ext>
            </a:extLst>
          </p:cNvPr>
          <p:cNvSpPr/>
          <p:nvPr/>
        </p:nvSpPr>
        <p:spPr>
          <a:xfrm>
            <a:off x="9521172" y="105074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4 cm</a:t>
            </a:r>
          </a:p>
        </p:txBody>
      </p:sp>
      <p:sp>
        <p:nvSpPr>
          <p:cNvPr id="12" name="Rectangle 11">
            <a:extLst>
              <a:ext uri="{FF2B5EF4-FFF2-40B4-BE49-F238E27FC236}">
                <a16:creationId xmlns:a16="http://schemas.microsoft.com/office/drawing/2014/main" id="{CD19EBAB-CC0F-4E4C-9C8F-F48F2AC84797}"/>
              </a:ext>
            </a:extLst>
          </p:cNvPr>
          <p:cNvSpPr/>
          <p:nvPr/>
        </p:nvSpPr>
        <p:spPr>
          <a:xfrm>
            <a:off x="8212015" y="1634914"/>
            <a:ext cx="2252785" cy="523220"/>
          </a:xfrm>
          <a:prstGeom prst="rect">
            <a:avLst/>
          </a:prstGeom>
        </p:spPr>
        <p:txBody>
          <a:bodyPr wrap="square">
            <a:spAutoFit/>
          </a:bodyPr>
          <a:lstStyle/>
          <a:p>
            <a:r>
              <a:rPr lang="en-GB" sz="2800" b="1" dirty="0">
                <a:solidFill>
                  <a:srgbClr val="FF0000"/>
                </a:solidFill>
                <a:latin typeface="Calibri" panose="020F0502020204030204" pitchFamily="34" charset="0"/>
              </a:rPr>
              <a:t>5 + 5 + 4 + 4 =</a:t>
            </a:r>
          </a:p>
        </p:txBody>
      </p:sp>
      <p:sp>
        <p:nvSpPr>
          <p:cNvPr id="13" name="Rectangle 12">
            <a:extLst>
              <a:ext uri="{FF2B5EF4-FFF2-40B4-BE49-F238E27FC236}">
                <a16:creationId xmlns:a16="http://schemas.microsoft.com/office/drawing/2014/main" id="{92858DAA-BED4-406A-98FB-34FC0FFC1284}"/>
              </a:ext>
            </a:extLst>
          </p:cNvPr>
          <p:cNvSpPr/>
          <p:nvPr/>
        </p:nvSpPr>
        <p:spPr>
          <a:xfrm>
            <a:off x="10351413" y="1634914"/>
            <a:ext cx="723900" cy="523220"/>
          </a:xfrm>
          <a:prstGeom prst="rect">
            <a:avLst/>
          </a:prstGeom>
        </p:spPr>
        <p:txBody>
          <a:bodyPr wrap="square">
            <a:spAutoFit/>
          </a:bodyPr>
          <a:lstStyle/>
          <a:p>
            <a:r>
              <a:rPr lang="en-GB" sz="2800" b="1" dirty="0">
                <a:solidFill>
                  <a:srgbClr val="FF0000"/>
                </a:solidFill>
                <a:latin typeface="Calibri" panose="020F0502020204030204" pitchFamily="34" charset="0"/>
              </a:rPr>
              <a:t>18</a:t>
            </a:r>
          </a:p>
        </p:txBody>
      </p:sp>
      <p:sp>
        <p:nvSpPr>
          <p:cNvPr id="14" name="Rectangle 13">
            <a:extLst>
              <a:ext uri="{FF2B5EF4-FFF2-40B4-BE49-F238E27FC236}">
                <a16:creationId xmlns:a16="http://schemas.microsoft.com/office/drawing/2014/main" id="{6AC80B3A-6B54-467B-BD22-165DC1C39363}"/>
              </a:ext>
            </a:extLst>
          </p:cNvPr>
          <p:cNvSpPr/>
          <p:nvPr/>
        </p:nvSpPr>
        <p:spPr>
          <a:xfrm>
            <a:off x="1145262" y="1974692"/>
            <a:ext cx="3036213" cy="2441297"/>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359E95D8-4E4F-44C5-B3E8-6F48F63945E7}"/>
              </a:ext>
            </a:extLst>
          </p:cNvPr>
          <p:cNvSpPr/>
          <p:nvPr/>
        </p:nvSpPr>
        <p:spPr>
          <a:xfrm>
            <a:off x="4785834" y="1970358"/>
            <a:ext cx="2442693" cy="3052342"/>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67247C55-8845-4F64-B770-4DFAF383944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4563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par>
                                <p:cTn id="23" presetID="10" presetClass="exit" presetSubtype="0" fill="hold" grpId="1" nodeType="withEffect">
                                  <p:stCondLst>
                                    <p:cond delay="0"/>
                                  </p:stCondLst>
                                  <p:childTnLst>
                                    <p:animEffect transition="out" filter="fade">
                                      <p:cBhvr>
                                        <p:cTn id="24" dur="500"/>
                                        <p:tgtEl>
                                          <p:spTgt spid="7"/>
                                        </p:tgtEl>
                                      </p:cBhvr>
                                    </p:animEffect>
                                    <p:set>
                                      <p:cBhvr>
                                        <p:cTn id="25" dur="1" fill="hold">
                                          <p:stCondLst>
                                            <p:cond delay="499"/>
                                          </p:stCondLst>
                                        </p:cTn>
                                        <p:tgtEl>
                                          <p:spTgt spid="7"/>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dissolv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dissolv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grpId="1" nodeType="clickEffect">
                                  <p:stCondLst>
                                    <p:cond delay="0"/>
                                  </p:stCondLst>
                                  <p:childTnLst>
                                    <p:animEffect transition="out" filter="fad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9"/>
                                        </p:tgtEl>
                                      </p:cBhvr>
                                    </p:animEffect>
                                    <p:set>
                                      <p:cBhvr>
                                        <p:cTn id="43" dur="1" fill="hold">
                                          <p:stCondLst>
                                            <p:cond delay="499"/>
                                          </p:stCondLst>
                                        </p:cTn>
                                        <p:tgtEl>
                                          <p:spTgt spid="9"/>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dissolv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dissolve">
                                      <p:cBhvr>
                                        <p:cTn id="53" dur="500"/>
                                        <p:tgtEl>
                                          <p:spTgt spid="11"/>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dissolve">
                                      <p:cBhvr>
                                        <p:cTn id="58" dur="500"/>
                                        <p:tgtEl>
                                          <p:spTgt spid="12"/>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dissolve">
                                      <p:cBhvr>
                                        <p:cTn id="63" dur="500"/>
                                        <p:tgtEl>
                                          <p:spTgt spid="13"/>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fade">
                                      <p:cBhvr>
                                        <p:cTn id="68" dur="500"/>
                                        <p:tgtEl>
                                          <p:spTgt spid="1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5"/>
                                        </p:tgtEl>
                                        <p:attrNameLst>
                                          <p:attrName>style.visibility</p:attrName>
                                        </p:attrNameLst>
                                      </p:cBhvr>
                                      <p:to>
                                        <p:strVal val="visible"/>
                                      </p:to>
                                    </p:set>
                                    <p:animEffect transition="in" filter="fade">
                                      <p:cBhvr>
                                        <p:cTn id="7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7" grpId="0"/>
      <p:bldP spid="7" grpId="1"/>
      <p:bldP spid="8" grpId="0"/>
      <p:bldP spid="8" grpId="1"/>
      <p:bldP spid="9" grpId="0"/>
      <p:bldP spid="9" grpId="1"/>
      <p:bldP spid="10" grpId="0"/>
      <p:bldP spid="11" grpId="0"/>
      <p:bldP spid="12" grpId="0"/>
      <p:bldP spid="13" grpId="0"/>
      <p:bldP spid="14" grpId="0" animBg="1"/>
      <p:bldP spid="15" grpId="0" animBg="1"/>
    </p:bld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61FAF36-9292-4E87-B1C1-A21DF141B54D}"/>
              </a:ext>
            </a:extLst>
          </p:cNvPr>
          <p:cNvSpPr/>
          <p:nvPr/>
        </p:nvSpPr>
        <p:spPr>
          <a:xfrm>
            <a:off x="103032" y="51516"/>
            <a:ext cx="1098567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Jamie draws a triangle. He says, ‘Two of the three angles in my triangle are obtuse.’ Explain why Jamie cannot be correct.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C6D56DEC-E453-4235-B36D-AE96A678F271}"/>
              </a:ext>
            </a:extLst>
          </p:cNvPr>
          <p:cNvSpPr/>
          <p:nvPr/>
        </p:nvSpPr>
        <p:spPr>
          <a:xfrm>
            <a:off x="525314" y="1276219"/>
            <a:ext cx="7369435"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in a triangle add up to 180°.</a:t>
            </a:r>
          </a:p>
        </p:txBody>
      </p:sp>
      <p:sp>
        <p:nvSpPr>
          <p:cNvPr id="4" name="Rectangle 3">
            <a:extLst>
              <a:ext uri="{FF2B5EF4-FFF2-40B4-BE49-F238E27FC236}">
                <a16:creationId xmlns:a16="http://schemas.microsoft.com/office/drawing/2014/main" id="{8C397C0F-EFF6-421F-8B7B-2CF3E57C8D81}"/>
              </a:ext>
            </a:extLst>
          </p:cNvPr>
          <p:cNvSpPr/>
          <p:nvPr/>
        </p:nvSpPr>
        <p:spPr>
          <a:xfrm>
            <a:off x="525313" y="1998440"/>
            <a:ext cx="7369435" cy="523220"/>
          </a:xfrm>
          <a:prstGeom prst="rect">
            <a:avLst/>
          </a:prstGeom>
        </p:spPr>
        <p:txBody>
          <a:bodyPr wrap="square">
            <a:spAutoFit/>
          </a:bodyPr>
          <a:lstStyle/>
          <a:p>
            <a:r>
              <a:rPr lang="en-GB" sz="2800" b="1" dirty="0">
                <a:solidFill>
                  <a:srgbClr val="FF0000"/>
                </a:solidFill>
                <a:latin typeface="Arial Black" panose="020B0A04020102020204" pitchFamily="34" charset="0"/>
              </a:rPr>
              <a:t>Obtuse angles are larger than 90°.</a:t>
            </a:r>
          </a:p>
        </p:txBody>
      </p:sp>
      <p:sp>
        <p:nvSpPr>
          <p:cNvPr id="5" name="Rectangle 4">
            <a:extLst>
              <a:ext uri="{FF2B5EF4-FFF2-40B4-BE49-F238E27FC236}">
                <a16:creationId xmlns:a16="http://schemas.microsoft.com/office/drawing/2014/main" id="{397EF5D9-8EE4-4074-9E6C-147B1892D1E7}"/>
              </a:ext>
            </a:extLst>
          </p:cNvPr>
          <p:cNvSpPr/>
          <p:nvPr/>
        </p:nvSpPr>
        <p:spPr>
          <a:xfrm>
            <a:off x="525312" y="2720661"/>
            <a:ext cx="10404083" cy="954107"/>
          </a:xfrm>
          <a:prstGeom prst="rect">
            <a:avLst/>
          </a:prstGeom>
        </p:spPr>
        <p:txBody>
          <a:bodyPr wrap="square">
            <a:spAutoFit/>
          </a:bodyPr>
          <a:lstStyle/>
          <a:p>
            <a:r>
              <a:rPr lang="en-GB" sz="2800" b="1" dirty="0">
                <a:solidFill>
                  <a:srgbClr val="FF0000"/>
                </a:solidFill>
                <a:latin typeface="Arial Black" panose="020B0A04020102020204" pitchFamily="34" charset="0"/>
              </a:rPr>
              <a:t>If you have two angles which are larger than 90°, you will have more than 180°.</a:t>
            </a:r>
          </a:p>
        </p:txBody>
      </p:sp>
      <p:sp>
        <p:nvSpPr>
          <p:cNvPr id="6" name="Rectangle 5">
            <a:extLst>
              <a:ext uri="{FF2B5EF4-FFF2-40B4-BE49-F238E27FC236}">
                <a16:creationId xmlns:a16="http://schemas.microsoft.com/office/drawing/2014/main" id="{52E80A30-89FB-4372-ADBC-3201C49A32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521297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281E92C-E0CA-4390-85FB-5175D50919FF}"/>
              </a:ext>
            </a:extLst>
          </p:cNvPr>
          <p:cNvSpPr/>
          <p:nvPr/>
        </p:nvSpPr>
        <p:spPr>
          <a:xfrm>
            <a:off x="103032" y="51516"/>
            <a:ext cx="6096000" cy="1569660"/>
          </a:xfrm>
          <a:prstGeom prst="rect">
            <a:avLst/>
          </a:prstGeom>
        </p:spPr>
        <p:txBody>
          <a:bodyPr>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with two cuboids. Write how many small cubes there are in this shape.</a:t>
            </a:r>
          </a:p>
        </p:txBody>
      </p:sp>
      <p:pic>
        <p:nvPicPr>
          <p:cNvPr id="3" name="Picture 2" descr="https://app.doublestruck.eu/content/K2_REAS/HTML/Q/QGK398A105_files/image002.jpg">
            <a:extLst>
              <a:ext uri="{FF2B5EF4-FFF2-40B4-BE49-F238E27FC236}">
                <a16:creationId xmlns:a16="http://schemas.microsoft.com/office/drawing/2014/main" id="{1552BC17-F596-47A5-943A-169DC5C4B53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70906" y="1838021"/>
            <a:ext cx="3073372" cy="4545688"/>
          </a:xfrm>
          <a:prstGeom prst="rect">
            <a:avLst/>
          </a:prstGeom>
          <a:noFill/>
          <a:ln>
            <a:noFill/>
          </a:ln>
        </p:spPr>
      </p:pic>
      <p:sp>
        <p:nvSpPr>
          <p:cNvPr id="5" name="Rectangle 4">
            <a:extLst>
              <a:ext uri="{FF2B5EF4-FFF2-40B4-BE49-F238E27FC236}">
                <a16:creationId xmlns:a16="http://schemas.microsoft.com/office/drawing/2014/main" id="{46EE8678-9266-4B54-BB05-A57F3553F234}"/>
              </a:ext>
            </a:extLst>
          </p:cNvPr>
          <p:cNvSpPr/>
          <p:nvPr/>
        </p:nvSpPr>
        <p:spPr>
          <a:xfrm>
            <a:off x="3207592" y="5134193"/>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endParaRPr lang="en-GB" sz="2400" b="1"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376BC6EB-AB42-491E-99D3-7D481688DDC6}"/>
              </a:ext>
            </a:extLst>
          </p:cNvPr>
          <p:cNvSpPr/>
          <p:nvPr/>
        </p:nvSpPr>
        <p:spPr>
          <a:xfrm>
            <a:off x="2771036" y="4897892"/>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endParaRPr lang="en-GB" sz="24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4FF108D9-CD06-4FD7-996E-90ED282E09A1}"/>
              </a:ext>
            </a:extLst>
          </p:cNvPr>
          <p:cNvSpPr/>
          <p:nvPr/>
        </p:nvSpPr>
        <p:spPr>
          <a:xfrm>
            <a:off x="2353074" y="4636282"/>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endParaRPr lang="en-GB" sz="24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8D5C4344-5812-4281-9747-78300897BC2A}"/>
              </a:ext>
            </a:extLst>
          </p:cNvPr>
          <p:cNvSpPr/>
          <p:nvPr/>
        </p:nvSpPr>
        <p:spPr>
          <a:xfrm>
            <a:off x="1916518" y="4399981"/>
            <a:ext cx="436556"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endParaRPr lang="en-GB" sz="2400" b="1" dirty="0">
              <a:solidFill>
                <a:srgbClr val="FF0000"/>
              </a:solidFill>
              <a:latin typeface="Calibri" panose="020F0502020204030204" pitchFamily="34" charset="0"/>
            </a:endParaRPr>
          </a:p>
        </p:txBody>
      </p:sp>
      <p:sp>
        <p:nvSpPr>
          <p:cNvPr id="9" name="Rectangle 8">
            <a:extLst>
              <a:ext uri="{FF2B5EF4-FFF2-40B4-BE49-F238E27FC236}">
                <a16:creationId xmlns:a16="http://schemas.microsoft.com/office/drawing/2014/main" id="{D29F77B0-5463-4C41-A63D-ABE23CB70254}"/>
              </a:ext>
            </a:extLst>
          </p:cNvPr>
          <p:cNvSpPr/>
          <p:nvPr/>
        </p:nvSpPr>
        <p:spPr>
          <a:xfrm>
            <a:off x="3997933" y="5830802"/>
            <a:ext cx="947635" cy="584775"/>
          </a:xfrm>
          <a:prstGeom prst="rect">
            <a:avLst/>
          </a:prstGeom>
        </p:spPr>
        <p:txBody>
          <a:bodyPr wrap="square">
            <a:spAutoFit/>
          </a:bodyPr>
          <a:lstStyle/>
          <a:p>
            <a:r>
              <a:rPr lang="en-GB" sz="3200" b="1" dirty="0">
                <a:solidFill>
                  <a:srgbClr val="FF0000"/>
                </a:solidFill>
                <a:latin typeface="Calibri" panose="020F0502020204030204" pitchFamily="34" charset="0"/>
              </a:rPr>
              <a:t>24</a:t>
            </a:r>
            <a:endParaRPr lang="en-GB" sz="2800" b="1" dirty="0">
              <a:solidFill>
                <a:srgbClr val="FF0000"/>
              </a:solidFill>
              <a:latin typeface="Calibri" panose="020F0502020204030204" pitchFamily="34" charset="0"/>
            </a:endParaRPr>
          </a:p>
        </p:txBody>
      </p:sp>
      <p:sp>
        <p:nvSpPr>
          <p:cNvPr id="10" name="Rectangle 9">
            <a:extLst>
              <a:ext uri="{FF2B5EF4-FFF2-40B4-BE49-F238E27FC236}">
                <a16:creationId xmlns:a16="http://schemas.microsoft.com/office/drawing/2014/main" id="{0BF25DBB-3971-44AA-BE1A-98030DC1D05C}"/>
              </a:ext>
            </a:extLst>
          </p:cNvPr>
          <p:cNvSpPr/>
          <p:nvPr/>
        </p:nvSpPr>
        <p:spPr>
          <a:xfrm>
            <a:off x="4744278" y="2905780"/>
            <a:ext cx="6278742" cy="584775"/>
          </a:xfrm>
          <a:prstGeom prst="rect">
            <a:avLst/>
          </a:prstGeom>
        </p:spPr>
        <p:txBody>
          <a:bodyPr wrap="square">
            <a:spAutoFit/>
          </a:bodyPr>
          <a:lstStyle/>
          <a:p>
            <a:r>
              <a:rPr lang="en-GB" sz="3200" b="1" dirty="0">
                <a:solidFill>
                  <a:srgbClr val="FF0000"/>
                </a:solidFill>
                <a:latin typeface="Calibri" panose="020F0502020204030204" pitchFamily="34" charset="0"/>
              </a:rPr>
              <a:t>4 x 4 x 2 – 8 cubes missing</a:t>
            </a:r>
            <a:endParaRPr lang="en-GB" sz="2800" b="1" dirty="0">
              <a:solidFill>
                <a:srgbClr val="FF0000"/>
              </a:solidFill>
              <a:latin typeface="Calibri" panose="020F0502020204030204" pitchFamily="34" charset="0"/>
            </a:endParaRPr>
          </a:p>
        </p:txBody>
      </p:sp>
      <p:sp>
        <p:nvSpPr>
          <p:cNvPr id="11" name="Rectangle 10">
            <a:extLst>
              <a:ext uri="{FF2B5EF4-FFF2-40B4-BE49-F238E27FC236}">
                <a16:creationId xmlns:a16="http://schemas.microsoft.com/office/drawing/2014/main" id="{FE95A825-2C3D-4FC9-974E-D9131B5054D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98142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chart shows the times when 5 children were at a swimming pool one afternoon.</a:t>
            </a:r>
          </a:p>
        </p:txBody>
      </p:sp>
      <p:pic>
        <p:nvPicPr>
          <p:cNvPr id="3" name="Picture 2">
            <a:extLst>
              <a:ext uri="{FF2B5EF4-FFF2-40B4-BE49-F238E27FC236}">
                <a16:creationId xmlns:a16="http://schemas.microsoft.com/office/drawing/2014/main" id="{6FDE1828-D949-4E28-96B6-C7AF480828D6}"/>
              </a:ext>
            </a:extLst>
          </p:cNvPr>
          <p:cNvPicPr>
            <a:picLocks noChangeAspect="1"/>
          </p:cNvPicPr>
          <p:nvPr/>
        </p:nvPicPr>
        <p:blipFill>
          <a:blip r:embed="rId3"/>
          <a:stretch>
            <a:fillRect/>
          </a:stretch>
        </p:blipFill>
        <p:spPr>
          <a:xfrm>
            <a:off x="207385" y="1127218"/>
            <a:ext cx="7045093" cy="4769861"/>
          </a:xfrm>
          <a:prstGeom prst="rect">
            <a:avLst/>
          </a:prstGeom>
        </p:spPr>
      </p:pic>
      <p:sp>
        <p:nvSpPr>
          <p:cNvPr id="5" name="Rectangle 4">
            <a:extLst>
              <a:ext uri="{FF2B5EF4-FFF2-40B4-BE49-F238E27FC236}">
                <a16:creationId xmlns:a16="http://schemas.microsoft.com/office/drawing/2014/main" id="{C907F0B6-58B5-4512-B776-BF756CC1BB56}"/>
              </a:ext>
            </a:extLst>
          </p:cNvPr>
          <p:cNvSpPr/>
          <p:nvPr/>
        </p:nvSpPr>
        <p:spPr>
          <a:xfrm>
            <a:off x="6968838" y="960921"/>
            <a:ext cx="5015777" cy="1077218"/>
          </a:xfrm>
          <a:prstGeom prst="rect">
            <a:avLst/>
          </a:prstGeom>
        </p:spPr>
        <p:txBody>
          <a:bodyPr wrap="square">
            <a:spAutoFit/>
          </a:bodyPr>
          <a:lstStyle/>
          <a:p>
            <a:r>
              <a:rPr lang="en-US" sz="3200" b="1" dirty="0"/>
              <a:t>Who was the next person to arrive after Stefan?</a:t>
            </a:r>
          </a:p>
        </p:txBody>
      </p:sp>
      <p:sp>
        <p:nvSpPr>
          <p:cNvPr id="6" name="Rectangle 5">
            <a:extLst>
              <a:ext uri="{FF2B5EF4-FFF2-40B4-BE49-F238E27FC236}">
                <a16:creationId xmlns:a16="http://schemas.microsoft.com/office/drawing/2014/main" id="{CE11B96B-A432-4400-A7EB-B08F8D1272D3}"/>
              </a:ext>
            </a:extLst>
          </p:cNvPr>
          <p:cNvSpPr/>
          <p:nvPr/>
        </p:nvSpPr>
        <p:spPr>
          <a:xfrm>
            <a:off x="6968837" y="2529950"/>
            <a:ext cx="5015778" cy="1077218"/>
          </a:xfrm>
          <a:prstGeom prst="rect">
            <a:avLst/>
          </a:prstGeom>
        </p:spPr>
        <p:txBody>
          <a:bodyPr wrap="square">
            <a:spAutoFit/>
          </a:bodyPr>
          <a:lstStyle/>
          <a:p>
            <a:r>
              <a:rPr lang="en-US" sz="3200" b="1" dirty="0"/>
              <a:t>Who spent the longest time at the swimming pool?</a:t>
            </a:r>
          </a:p>
        </p:txBody>
      </p:sp>
      <p:cxnSp>
        <p:nvCxnSpPr>
          <p:cNvPr id="7" name="Straight Connector 6">
            <a:extLst>
              <a:ext uri="{FF2B5EF4-FFF2-40B4-BE49-F238E27FC236}">
                <a16:creationId xmlns:a16="http://schemas.microsoft.com/office/drawing/2014/main" id="{D83D7E32-23F1-4048-B2D8-3DD1BD7DE93B}"/>
              </a:ext>
            </a:extLst>
          </p:cNvPr>
          <p:cNvCxnSpPr>
            <a:cxnSpLocks/>
          </p:cNvCxnSpPr>
          <p:nvPr/>
        </p:nvCxnSpPr>
        <p:spPr>
          <a:xfrm>
            <a:off x="1702715" y="1449204"/>
            <a:ext cx="0" cy="32387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C9C5D20-0DB3-4407-9E13-266C2AD505A8}"/>
              </a:ext>
            </a:extLst>
          </p:cNvPr>
          <p:cNvSpPr txBox="1"/>
          <p:nvPr/>
        </p:nvSpPr>
        <p:spPr>
          <a:xfrm>
            <a:off x="6966756" y="1977005"/>
            <a:ext cx="2994825" cy="584775"/>
          </a:xfrm>
          <a:prstGeom prst="rect">
            <a:avLst/>
          </a:prstGeom>
          <a:noFill/>
        </p:spPr>
        <p:txBody>
          <a:bodyPr wrap="square" rtlCol="0">
            <a:spAutoFit/>
          </a:bodyPr>
          <a:lstStyle/>
          <a:p>
            <a:r>
              <a:rPr lang="en-GB" sz="3200" b="1" dirty="0">
                <a:solidFill>
                  <a:srgbClr val="FF0000"/>
                </a:solidFill>
              </a:rPr>
              <a:t>Lara</a:t>
            </a:r>
          </a:p>
        </p:txBody>
      </p:sp>
      <p:sp>
        <p:nvSpPr>
          <p:cNvPr id="20" name="TextBox 19">
            <a:extLst>
              <a:ext uri="{FF2B5EF4-FFF2-40B4-BE49-F238E27FC236}">
                <a16:creationId xmlns:a16="http://schemas.microsoft.com/office/drawing/2014/main" id="{A4137C2A-27E9-41CB-BCA1-94F09B7FF6E3}"/>
              </a:ext>
            </a:extLst>
          </p:cNvPr>
          <p:cNvSpPr txBox="1"/>
          <p:nvPr/>
        </p:nvSpPr>
        <p:spPr>
          <a:xfrm>
            <a:off x="6966755" y="3512148"/>
            <a:ext cx="2994825" cy="584775"/>
          </a:xfrm>
          <a:prstGeom prst="rect">
            <a:avLst/>
          </a:prstGeom>
          <a:noFill/>
        </p:spPr>
        <p:txBody>
          <a:bodyPr wrap="square" rtlCol="0">
            <a:spAutoFit/>
          </a:bodyPr>
          <a:lstStyle/>
          <a:p>
            <a:r>
              <a:rPr lang="en-GB" sz="3200" b="1" dirty="0">
                <a:solidFill>
                  <a:srgbClr val="FF0000"/>
                </a:solidFill>
              </a:rPr>
              <a:t>Grace</a:t>
            </a:r>
          </a:p>
        </p:txBody>
      </p:sp>
      <p:sp>
        <p:nvSpPr>
          <p:cNvPr id="21" name="TextBox 20">
            <a:extLst>
              <a:ext uri="{FF2B5EF4-FFF2-40B4-BE49-F238E27FC236}">
                <a16:creationId xmlns:a16="http://schemas.microsoft.com/office/drawing/2014/main" id="{E7A02C7A-0BBD-4F45-81A3-19D0F268A9E9}"/>
              </a:ext>
            </a:extLst>
          </p:cNvPr>
          <p:cNvSpPr txBox="1"/>
          <p:nvPr/>
        </p:nvSpPr>
        <p:spPr>
          <a:xfrm>
            <a:off x="4540532" y="1433067"/>
            <a:ext cx="1555468" cy="461665"/>
          </a:xfrm>
          <a:prstGeom prst="rect">
            <a:avLst/>
          </a:prstGeom>
          <a:noFill/>
        </p:spPr>
        <p:txBody>
          <a:bodyPr wrap="square" rtlCol="0">
            <a:spAutoFit/>
          </a:bodyPr>
          <a:lstStyle/>
          <a:p>
            <a:r>
              <a:rPr lang="en-GB" sz="2400" b="1" dirty="0">
                <a:solidFill>
                  <a:srgbClr val="FF0000"/>
                </a:solidFill>
              </a:rPr>
              <a:t>50 m</a:t>
            </a:r>
          </a:p>
        </p:txBody>
      </p:sp>
      <p:sp>
        <p:nvSpPr>
          <p:cNvPr id="22" name="TextBox 21">
            <a:extLst>
              <a:ext uri="{FF2B5EF4-FFF2-40B4-BE49-F238E27FC236}">
                <a16:creationId xmlns:a16="http://schemas.microsoft.com/office/drawing/2014/main" id="{F3E4F378-A3C3-4855-8F66-A8F1644CEEB7}"/>
              </a:ext>
            </a:extLst>
          </p:cNvPr>
          <p:cNvSpPr txBox="1"/>
          <p:nvPr/>
        </p:nvSpPr>
        <p:spPr>
          <a:xfrm>
            <a:off x="5588282" y="2080079"/>
            <a:ext cx="1555468" cy="461665"/>
          </a:xfrm>
          <a:prstGeom prst="rect">
            <a:avLst/>
          </a:prstGeom>
          <a:noFill/>
        </p:spPr>
        <p:txBody>
          <a:bodyPr wrap="square" rtlCol="0">
            <a:spAutoFit/>
          </a:bodyPr>
          <a:lstStyle/>
          <a:p>
            <a:r>
              <a:rPr lang="en-GB" sz="2400" b="1" dirty="0">
                <a:solidFill>
                  <a:srgbClr val="FF0000"/>
                </a:solidFill>
              </a:rPr>
              <a:t>40 m</a:t>
            </a:r>
          </a:p>
        </p:txBody>
      </p:sp>
      <p:sp>
        <p:nvSpPr>
          <p:cNvPr id="23" name="TextBox 22">
            <a:extLst>
              <a:ext uri="{FF2B5EF4-FFF2-40B4-BE49-F238E27FC236}">
                <a16:creationId xmlns:a16="http://schemas.microsoft.com/office/drawing/2014/main" id="{7950C845-B8D9-4643-AEB7-C3D2E7BBD330}"/>
              </a:ext>
            </a:extLst>
          </p:cNvPr>
          <p:cNvSpPr txBox="1"/>
          <p:nvPr/>
        </p:nvSpPr>
        <p:spPr>
          <a:xfrm>
            <a:off x="4052111" y="2720549"/>
            <a:ext cx="1555468" cy="461665"/>
          </a:xfrm>
          <a:prstGeom prst="rect">
            <a:avLst/>
          </a:prstGeom>
          <a:noFill/>
        </p:spPr>
        <p:txBody>
          <a:bodyPr wrap="square" rtlCol="0">
            <a:spAutoFit/>
          </a:bodyPr>
          <a:lstStyle/>
          <a:p>
            <a:r>
              <a:rPr lang="en-GB" sz="2400" b="1" dirty="0">
                <a:solidFill>
                  <a:srgbClr val="FF0000"/>
                </a:solidFill>
              </a:rPr>
              <a:t>45 m</a:t>
            </a:r>
          </a:p>
        </p:txBody>
      </p:sp>
      <p:sp>
        <p:nvSpPr>
          <p:cNvPr id="24" name="TextBox 23">
            <a:extLst>
              <a:ext uri="{FF2B5EF4-FFF2-40B4-BE49-F238E27FC236}">
                <a16:creationId xmlns:a16="http://schemas.microsoft.com/office/drawing/2014/main" id="{33F37D3A-01EE-4891-ABDD-6B2F730B96F0}"/>
              </a:ext>
            </a:extLst>
          </p:cNvPr>
          <p:cNvSpPr txBox="1"/>
          <p:nvPr/>
        </p:nvSpPr>
        <p:spPr>
          <a:xfrm>
            <a:off x="5069235" y="3358036"/>
            <a:ext cx="1555468" cy="461665"/>
          </a:xfrm>
          <a:prstGeom prst="rect">
            <a:avLst/>
          </a:prstGeom>
          <a:noFill/>
        </p:spPr>
        <p:txBody>
          <a:bodyPr wrap="square" rtlCol="0">
            <a:spAutoFit/>
          </a:bodyPr>
          <a:lstStyle/>
          <a:p>
            <a:r>
              <a:rPr lang="en-GB" sz="2400" b="1" dirty="0">
                <a:solidFill>
                  <a:srgbClr val="FF0000"/>
                </a:solidFill>
              </a:rPr>
              <a:t>55 m</a:t>
            </a:r>
          </a:p>
        </p:txBody>
      </p:sp>
      <p:sp>
        <p:nvSpPr>
          <p:cNvPr id="25" name="TextBox 24">
            <a:extLst>
              <a:ext uri="{FF2B5EF4-FFF2-40B4-BE49-F238E27FC236}">
                <a16:creationId xmlns:a16="http://schemas.microsoft.com/office/drawing/2014/main" id="{C972375C-A750-4439-8F24-8F657DD267C6}"/>
              </a:ext>
            </a:extLst>
          </p:cNvPr>
          <p:cNvSpPr txBox="1"/>
          <p:nvPr/>
        </p:nvSpPr>
        <p:spPr>
          <a:xfrm>
            <a:off x="5069235" y="4008031"/>
            <a:ext cx="1555468" cy="461665"/>
          </a:xfrm>
          <a:prstGeom prst="rect">
            <a:avLst/>
          </a:prstGeom>
          <a:noFill/>
        </p:spPr>
        <p:txBody>
          <a:bodyPr wrap="square" rtlCol="0">
            <a:spAutoFit/>
          </a:bodyPr>
          <a:lstStyle/>
          <a:p>
            <a:r>
              <a:rPr lang="en-GB" sz="2400" b="1" dirty="0">
                <a:solidFill>
                  <a:srgbClr val="FF0000"/>
                </a:solidFill>
              </a:rPr>
              <a:t>45 m</a:t>
            </a:r>
          </a:p>
        </p:txBody>
      </p:sp>
    </p:spTree>
    <p:extLst>
      <p:ext uri="{BB962C8B-B14F-4D97-AF65-F5344CB8AC3E}">
        <p14:creationId xmlns:p14="http://schemas.microsoft.com/office/powerpoint/2010/main" val="532634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3.54167E-6 -3.7037E-6 L 0.02097 -0.00023 " pathEditMode="relative" rAng="0" ptsTypes="AA">
                                      <p:cBhvr>
                                        <p:cTn id="11" dur="2000" fill="hold"/>
                                        <p:tgtEl>
                                          <p:spTgt spid="7"/>
                                        </p:tgtEl>
                                        <p:attrNameLst>
                                          <p:attrName>ppt_x</p:attrName>
                                          <p:attrName>ppt_y</p:attrName>
                                        </p:attrNameLst>
                                      </p:cBhvr>
                                      <p:rCtr x="1042" y="-2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7"/>
                                        </p:tgtEl>
                                      </p:cBhvr>
                                    </p:animEffect>
                                    <p:set>
                                      <p:cBhvr>
                                        <p:cTn id="21" dur="1" fill="hold">
                                          <p:stCondLst>
                                            <p:cond delay="499"/>
                                          </p:stCondLst>
                                        </p:cTn>
                                        <p:tgtEl>
                                          <p:spTgt spid="7"/>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3" grpId="0"/>
      <p:bldP spid="24" grpId="0"/>
      <p:bldP spid="25" grpId="0"/>
    </p:bld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three digit cards. </a:t>
            </a:r>
          </a:p>
        </p:txBody>
      </p:sp>
      <p:pic>
        <p:nvPicPr>
          <p:cNvPr id="1026" name="Picture 2">
            <a:extLst>
              <a:ext uri="{FF2B5EF4-FFF2-40B4-BE49-F238E27FC236}">
                <a16:creationId xmlns:a16="http://schemas.microsoft.com/office/drawing/2014/main" id="{237617CE-1631-4517-AF43-F725DCE6A9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020" y="611656"/>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a16="http://schemas.microsoft.com/office/drawing/2014/main" id="{D5B8583B-3A74-4A2C-9F3D-3B4E7753B7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751" y="611655"/>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a16="http://schemas.microsoft.com/office/drawing/2014/main" id="{F92039CE-6D20-45A9-9EBF-56BB2836D89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28482" y="611654"/>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54BDAD5C-A417-4F9E-9A3F-393C9C6763BB}"/>
              </a:ext>
            </a:extLst>
          </p:cNvPr>
          <p:cNvSpPr/>
          <p:nvPr/>
        </p:nvSpPr>
        <p:spPr>
          <a:xfrm>
            <a:off x="56121" y="1232708"/>
            <a:ext cx="11581695" cy="5016758"/>
          </a:xfrm>
          <a:prstGeom prst="rect">
            <a:avLst/>
          </a:prstGeom>
        </p:spPr>
        <p:txBody>
          <a:bodyPr wrap="square">
            <a:spAutoFit/>
          </a:bodyPr>
          <a:lstStyle/>
          <a:p>
            <a:r>
              <a:rPr lang="en-US" sz="3200" b="1" dirty="0"/>
              <a:t>Choose two cards each time to make the following two-digit numbers. The first one is done for you.</a:t>
            </a:r>
          </a:p>
          <a:p>
            <a:r>
              <a:rPr lang="en-US" sz="3200" b="1" dirty="0"/>
              <a:t> </a:t>
            </a:r>
            <a:endParaRPr lang="en-US" sz="3200" dirty="0"/>
          </a:p>
          <a:p>
            <a:r>
              <a:rPr lang="en-US" sz="3200" dirty="0"/>
              <a:t> an even number</a:t>
            </a:r>
          </a:p>
          <a:p>
            <a:r>
              <a:rPr lang="en-US" sz="3200" dirty="0"/>
              <a:t>	 	 </a:t>
            </a:r>
          </a:p>
          <a:p>
            <a:r>
              <a:rPr lang="en-US" sz="3200" dirty="0"/>
              <a:t> an prime number</a:t>
            </a:r>
          </a:p>
          <a:p>
            <a:r>
              <a:rPr lang="en-US" sz="3200" dirty="0"/>
              <a:t>	 	 </a:t>
            </a:r>
          </a:p>
          <a:p>
            <a:r>
              <a:rPr lang="en-US" sz="3200" dirty="0"/>
              <a:t> a common factor of 60 and 90</a:t>
            </a:r>
          </a:p>
          <a:p>
            <a:r>
              <a:rPr lang="en-US" sz="3200" dirty="0"/>
              <a:t>	 </a:t>
            </a:r>
          </a:p>
          <a:p>
            <a:r>
              <a:rPr lang="en-US" sz="3200" dirty="0"/>
              <a:t> a common multiple of 5 and 13	 	 </a:t>
            </a:r>
          </a:p>
        </p:txBody>
      </p:sp>
      <p:pic>
        <p:nvPicPr>
          <p:cNvPr id="1029" name="Picture 5">
            <a:extLst>
              <a:ext uri="{FF2B5EF4-FFF2-40B4-BE49-F238E27FC236}">
                <a16:creationId xmlns:a16="http://schemas.microsoft.com/office/drawing/2014/main" id="{C6AA8550-0F05-4950-A7F1-5593C5C11A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7126" y="2645755"/>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0" name="Picture 6">
            <a:extLst>
              <a:ext uri="{FF2B5EF4-FFF2-40B4-BE49-F238E27FC236}">
                <a16:creationId xmlns:a16="http://schemas.microsoft.com/office/drawing/2014/main" id="{E797AFD6-5FBC-4F8A-AF11-859F71FA40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79859" y="2645754"/>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1" name="Picture 7">
            <a:extLst>
              <a:ext uri="{FF2B5EF4-FFF2-40B4-BE49-F238E27FC236}">
                <a16:creationId xmlns:a16="http://schemas.microsoft.com/office/drawing/2014/main" id="{615D72C7-6A2C-4E44-B4A6-5424A1A1DA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79805" y="3609552"/>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7">
            <a:extLst>
              <a:ext uri="{FF2B5EF4-FFF2-40B4-BE49-F238E27FC236}">
                <a16:creationId xmlns:a16="http://schemas.microsoft.com/office/drawing/2014/main" id="{C8B6D31C-1AD0-4006-9344-4F2241F823B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47920" y="3609551"/>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7">
            <a:extLst>
              <a:ext uri="{FF2B5EF4-FFF2-40B4-BE49-F238E27FC236}">
                <a16:creationId xmlns:a16="http://schemas.microsoft.com/office/drawing/2014/main" id="{902766A3-6B0C-4332-969A-80E21C6BF83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1157" y="4573321"/>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7">
            <a:extLst>
              <a:ext uri="{FF2B5EF4-FFF2-40B4-BE49-F238E27FC236}">
                <a16:creationId xmlns:a16="http://schemas.microsoft.com/office/drawing/2014/main" id="{ACECA3AF-C5F3-4E39-9EB9-6A89E6F2FE5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19272" y="4573320"/>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7">
            <a:extLst>
              <a:ext uri="{FF2B5EF4-FFF2-40B4-BE49-F238E27FC236}">
                <a16:creationId xmlns:a16="http://schemas.microsoft.com/office/drawing/2014/main" id="{BD7EAB54-6218-46A6-A393-B586360E253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67952" y="5539853"/>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7">
            <a:extLst>
              <a:ext uri="{FF2B5EF4-FFF2-40B4-BE49-F238E27FC236}">
                <a16:creationId xmlns:a16="http://schemas.microsoft.com/office/drawing/2014/main" id="{94100D5D-9B86-49CD-8F88-DC1E70F1C0F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36067" y="5539852"/>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15">
            <a:extLst>
              <a:ext uri="{FF2B5EF4-FFF2-40B4-BE49-F238E27FC236}">
                <a16:creationId xmlns:a16="http://schemas.microsoft.com/office/drawing/2014/main" id="{AC5E9942-B78D-46D0-B4D9-D78775C92CB1}"/>
              </a:ext>
            </a:extLst>
          </p:cNvPr>
          <p:cNvSpPr/>
          <p:nvPr/>
        </p:nvSpPr>
        <p:spPr>
          <a:xfrm>
            <a:off x="3368372" y="3670676"/>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6      1</a:t>
            </a:r>
          </a:p>
        </p:txBody>
      </p:sp>
      <p:sp>
        <p:nvSpPr>
          <p:cNvPr id="17" name="Rectangle 16">
            <a:extLst>
              <a:ext uri="{FF2B5EF4-FFF2-40B4-BE49-F238E27FC236}">
                <a16:creationId xmlns:a16="http://schemas.microsoft.com/office/drawing/2014/main" id="{BA793A38-46D1-4C88-B756-9C82214FAC4A}"/>
              </a:ext>
            </a:extLst>
          </p:cNvPr>
          <p:cNvSpPr/>
          <p:nvPr/>
        </p:nvSpPr>
        <p:spPr>
          <a:xfrm>
            <a:off x="5445901" y="4665044"/>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1      5</a:t>
            </a:r>
          </a:p>
        </p:txBody>
      </p:sp>
      <p:sp>
        <p:nvSpPr>
          <p:cNvPr id="18" name="Rectangle 17">
            <a:extLst>
              <a:ext uri="{FF2B5EF4-FFF2-40B4-BE49-F238E27FC236}">
                <a16:creationId xmlns:a16="http://schemas.microsoft.com/office/drawing/2014/main" id="{438D49B6-AF48-44F0-9E98-4E5552A76696}"/>
              </a:ext>
            </a:extLst>
          </p:cNvPr>
          <p:cNvSpPr/>
          <p:nvPr/>
        </p:nvSpPr>
        <p:spPr>
          <a:xfrm>
            <a:off x="5646696" y="5615197"/>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6      5</a:t>
            </a:r>
          </a:p>
        </p:txBody>
      </p:sp>
      <p:sp>
        <p:nvSpPr>
          <p:cNvPr id="19" name="Rectangle 18">
            <a:extLst>
              <a:ext uri="{FF2B5EF4-FFF2-40B4-BE49-F238E27FC236}">
                <a16:creationId xmlns:a16="http://schemas.microsoft.com/office/drawing/2014/main" id="{2D2860F3-97C7-45D8-A53D-E2EE4689DE11}"/>
              </a:ext>
            </a:extLst>
          </p:cNvPr>
          <p:cNvSpPr/>
          <p:nvPr/>
        </p:nvSpPr>
        <p:spPr>
          <a:xfrm>
            <a:off x="4763411" y="3670676"/>
            <a:ext cx="37571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is a multiple of 3</a:t>
            </a:r>
          </a:p>
        </p:txBody>
      </p:sp>
      <p:sp>
        <p:nvSpPr>
          <p:cNvPr id="20" name="Rectangle 19">
            <a:extLst>
              <a:ext uri="{FF2B5EF4-FFF2-40B4-BE49-F238E27FC236}">
                <a16:creationId xmlns:a16="http://schemas.microsoft.com/office/drawing/2014/main" id="{5CB4008D-61A9-4A85-A948-5EE146DD5BED}"/>
              </a:ext>
            </a:extLst>
          </p:cNvPr>
          <p:cNvSpPr/>
          <p:nvPr/>
        </p:nvSpPr>
        <p:spPr>
          <a:xfrm>
            <a:off x="6865390" y="4615550"/>
            <a:ext cx="41074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15 = 60, 6 x 15 = 90</a:t>
            </a:r>
          </a:p>
        </p:txBody>
      </p:sp>
      <p:sp>
        <p:nvSpPr>
          <p:cNvPr id="21" name="Rectangle 20">
            <a:extLst>
              <a:ext uri="{FF2B5EF4-FFF2-40B4-BE49-F238E27FC236}">
                <a16:creationId xmlns:a16="http://schemas.microsoft.com/office/drawing/2014/main" id="{53EFD3C9-B1AF-4EFB-B6EA-CA6F9369E8B1}"/>
              </a:ext>
            </a:extLst>
          </p:cNvPr>
          <p:cNvSpPr/>
          <p:nvPr/>
        </p:nvSpPr>
        <p:spPr>
          <a:xfrm>
            <a:off x="7004182" y="5639944"/>
            <a:ext cx="41074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 x 5 = 65</a:t>
            </a:r>
          </a:p>
        </p:txBody>
      </p:sp>
      <p:sp>
        <p:nvSpPr>
          <p:cNvPr id="22" name="Rectangle 21">
            <a:extLst>
              <a:ext uri="{FF2B5EF4-FFF2-40B4-BE49-F238E27FC236}">
                <a16:creationId xmlns:a16="http://schemas.microsoft.com/office/drawing/2014/main" id="{754CB669-049D-465D-BCAB-EFE3AB34A43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27114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19" grpId="0"/>
      <p:bldP spid="20" grpId="0"/>
      <p:bldP spid="21" grpId="0"/>
    </p:bld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8546965" cy="2554545"/>
          </a:xfrm>
          <a:prstGeom prst="rect">
            <a:avLst/>
          </a:prstGeom>
        </p:spPr>
        <p:txBody>
          <a:bodyPr wrap="square">
            <a:spAutoFit/>
          </a:bodyPr>
          <a:lstStyle/>
          <a:p>
            <a:r>
              <a:rPr lang="en-US" sz="3200" b="1" dirty="0"/>
              <a:t>A and B are two chain wheels on a bike.</a:t>
            </a:r>
          </a:p>
          <a:p>
            <a:r>
              <a:rPr lang="en-US" sz="3200" b="1" dirty="0"/>
              <a:t>For every 2 complete turns that wheel A makes, wheel B makes 5 complete turns.</a:t>
            </a:r>
          </a:p>
          <a:p>
            <a:r>
              <a:rPr lang="en-US" sz="3200" b="1" dirty="0"/>
              <a:t>If wheel A makes 150 turns, how many turns will wheel B make?</a:t>
            </a:r>
          </a:p>
        </p:txBody>
      </p:sp>
      <p:pic>
        <p:nvPicPr>
          <p:cNvPr id="13314" name="Picture 2">
            <a:extLst>
              <a:ext uri="{FF2B5EF4-FFF2-40B4-BE49-F238E27FC236}">
                <a16:creationId xmlns:a16="http://schemas.microsoft.com/office/drawing/2014/main" id="{9DC66C24-EB4A-4513-BF64-36BE2BEC22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2188" y="315443"/>
            <a:ext cx="2641643" cy="1345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C9A18DF-2765-41C8-9C26-E36FF8706264}"/>
              </a:ext>
            </a:extLst>
          </p:cNvPr>
          <p:cNvSpPr/>
          <p:nvPr/>
        </p:nvSpPr>
        <p:spPr>
          <a:xfrm>
            <a:off x="56121" y="4291299"/>
            <a:ext cx="10916679" cy="584775"/>
          </a:xfrm>
          <a:prstGeom prst="rect">
            <a:avLst/>
          </a:prstGeom>
        </p:spPr>
        <p:txBody>
          <a:bodyPr wrap="square">
            <a:spAutoFit/>
          </a:bodyPr>
          <a:lstStyle/>
          <a:p>
            <a:r>
              <a:rPr lang="en-US" sz="3200" b="1" dirty="0"/>
              <a:t>If wheel B makes 90 turns, how many turns will wheel A make?</a:t>
            </a:r>
          </a:p>
        </p:txBody>
      </p:sp>
      <p:sp>
        <p:nvSpPr>
          <p:cNvPr id="6" name="Rectangle 5">
            <a:extLst>
              <a:ext uri="{FF2B5EF4-FFF2-40B4-BE49-F238E27FC236}">
                <a16:creationId xmlns:a16="http://schemas.microsoft.com/office/drawing/2014/main" id="{DACE06CC-ACB2-4F30-A4E7-82E39E1D1694}"/>
              </a:ext>
            </a:extLst>
          </p:cNvPr>
          <p:cNvSpPr/>
          <p:nvPr/>
        </p:nvSpPr>
        <p:spPr>
          <a:xfrm>
            <a:off x="1006127" y="2789907"/>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A-turns</a:t>
            </a:r>
          </a:p>
        </p:txBody>
      </p:sp>
      <p:sp>
        <p:nvSpPr>
          <p:cNvPr id="7" name="Rectangle 6">
            <a:extLst>
              <a:ext uri="{FF2B5EF4-FFF2-40B4-BE49-F238E27FC236}">
                <a16:creationId xmlns:a16="http://schemas.microsoft.com/office/drawing/2014/main" id="{4CCE3B1C-E2C1-47D9-8D65-1FA1B8292EC2}"/>
              </a:ext>
            </a:extLst>
          </p:cNvPr>
          <p:cNvSpPr/>
          <p:nvPr/>
        </p:nvSpPr>
        <p:spPr>
          <a:xfrm>
            <a:off x="3245826" y="2790152"/>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B-turns</a:t>
            </a:r>
          </a:p>
        </p:txBody>
      </p:sp>
      <p:sp>
        <p:nvSpPr>
          <p:cNvPr id="8" name="Rectangle 7">
            <a:extLst>
              <a:ext uri="{FF2B5EF4-FFF2-40B4-BE49-F238E27FC236}">
                <a16:creationId xmlns:a16="http://schemas.microsoft.com/office/drawing/2014/main" id="{729608DE-2E67-4AB8-8692-E8CFABB166FB}"/>
              </a:ext>
            </a:extLst>
          </p:cNvPr>
          <p:cNvSpPr/>
          <p:nvPr/>
        </p:nvSpPr>
        <p:spPr>
          <a:xfrm>
            <a:off x="584090" y="3662166"/>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A-turns</a:t>
            </a:r>
          </a:p>
        </p:txBody>
      </p:sp>
      <p:cxnSp>
        <p:nvCxnSpPr>
          <p:cNvPr id="9" name="Straight Arrow Connector 8">
            <a:extLst>
              <a:ext uri="{FF2B5EF4-FFF2-40B4-BE49-F238E27FC236}">
                <a16:creationId xmlns:a16="http://schemas.microsoft.com/office/drawing/2014/main" id="{7FBDF34D-D945-47DC-A749-067C71E3CD11}"/>
              </a:ext>
            </a:extLst>
          </p:cNvPr>
          <p:cNvCxnSpPr/>
          <p:nvPr/>
        </p:nvCxnSpPr>
        <p:spPr>
          <a:xfrm>
            <a:off x="1319829" y="334522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354C01F7-98A0-408C-A13F-07FB9B2572BC}"/>
              </a:ext>
            </a:extLst>
          </p:cNvPr>
          <p:cNvSpPr/>
          <p:nvPr/>
        </p:nvSpPr>
        <p:spPr>
          <a:xfrm>
            <a:off x="1403703" y="3252102"/>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x75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1" name="Straight Arrow Connector 10">
            <a:extLst>
              <a:ext uri="{FF2B5EF4-FFF2-40B4-BE49-F238E27FC236}">
                <a16:creationId xmlns:a16="http://schemas.microsoft.com/office/drawing/2014/main" id="{C32E89BD-29EF-4F2C-B544-B79644DA1A2D}"/>
              </a:ext>
            </a:extLst>
          </p:cNvPr>
          <p:cNvCxnSpPr/>
          <p:nvPr/>
        </p:nvCxnSpPr>
        <p:spPr>
          <a:xfrm>
            <a:off x="3692017" y="334522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435D9761-D13B-475C-91B3-45B04E4A0327}"/>
              </a:ext>
            </a:extLst>
          </p:cNvPr>
          <p:cNvSpPr/>
          <p:nvPr/>
        </p:nvSpPr>
        <p:spPr>
          <a:xfrm>
            <a:off x="3775891" y="3252102"/>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x75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A987AAC4-1C33-4D11-8247-09F1103ED8A9}"/>
              </a:ext>
            </a:extLst>
          </p:cNvPr>
          <p:cNvSpPr/>
          <p:nvPr/>
        </p:nvSpPr>
        <p:spPr>
          <a:xfrm>
            <a:off x="3245826" y="3662166"/>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375 B-turns</a:t>
            </a:r>
          </a:p>
        </p:txBody>
      </p:sp>
      <p:sp>
        <p:nvSpPr>
          <p:cNvPr id="14" name="Rectangle 13">
            <a:extLst>
              <a:ext uri="{FF2B5EF4-FFF2-40B4-BE49-F238E27FC236}">
                <a16:creationId xmlns:a16="http://schemas.microsoft.com/office/drawing/2014/main" id="{7DC56EC0-0D02-42C9-B098-BF1529B19319}"/>
              </a:ext>
            </a:extLst>
          </p:cNvPr>
          <p:cNvSpPr/>
          <p:nvPr/>
        </p:nvSpPr>
        <p:spPr>
          <a:xfrm>
            <a:off x="2778774" y="1988504"/>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375 turns</a:t>
            </a:r>
          </a:p>
        </p:txBody>
      </p:sp>
      <p:sp>
        <p:nvSpPr>
          <p:cNvPr id="15" name="TextBox 14">
            <a:extLst>
              <a:ext uri="{FF2B5EF4-FFF2-40B4-BE49-F238E27FC236}">
                <a16:creationId xmlns:a16="http://schemas.microsoft.com/office/drawing/2014/main" id="{30CB4628-5BD8-4365-893B-57C2DDE5CC4D}"/>
              </a:ext>
            </a:extLst>
          </p:cNvPr>
          <p:cNvSpPr txBox="1"/>
          <p:nvPr/>
        </p:nvSpPr>
        <p:spPr>
          <a:xfrm>
            <a:off x="6703766" y="302335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a:t>
            </a:r>
          </a:p>
        </p:txBody>
      </p:sp>
      <p:sp>
        <p:nvSpPr>
          <p:cNvPr id="16" name="TextBox 15">
            <a:extLst>
              <a:ext uri="{FF2B5EF4-FFF2-40B4-BE49-F238E27FC236}">
                <a16:creationId xmlns:a16="http://schemas.microsoft.com/office/drawing/2014/main" id="{294F8E89-098E-4ED7-B503-7B9320C28214}"/>
              </a:ext>
            </a:extLst>
          </p:cNvPr>
          <p:cNvSpPr txBox="1"/>
          <p:nvPr/>
        </p:nvSpPr>
        <p:spPr>
          <a:xfrm>
            <a:off x="6195180" y="3029758"/>
            <a:ext cx="10455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7" name="Straight Connector 16">
            <a:extLst>
              <a:ext uri="{FF2B5EF4-FFF2-40B4-BE49-F238E27FC236}">
                <a16:creationId xmlns:a16="http://schemas.microsoft.com/office/drawing/2014/main" id="{89A3AEE1-26EB-4683-80A3-C504C280DF57}"/>
              </a:ext>
            </a:extLst>
          </p:cNvPr>
          <p:cNvCxnSpPr>
            <a:cxnSpLocks/>
          </p:cNvCxnSpPr>
          <p:nvPr/>
        </p:nvCxnSpPr>
        <p:spPr>
          <a:xfrm>
            <a:off x="6703766" y="3079315"/>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F99AC6F-FD2C-4481-9EA3-21EA9A6B813C}"/>
              </a:ext>
            </a:extLst>
          </p:cNvPr>
          <p:cNvCxnSpPr>
            <a:cxnSpLocks/>
          </p:cNvCxnSpPr>
          <p:nvPr/>
        </p:nvCxnSpPr>
        <p:spPr>
          <a:xfrm>
            <a:off x="6722718" y="306327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1B4AC8A-5C09-4C77-A43B-1D944F0D57AF}"/>
              </a:ext>
            </a:extLst>
          </p:cNvPr>
          <p:cNvSpPr txBox="1"/>
          <p:nvPr/>
        </p:nvSpPr>
        <p:spPr>
          <a:xfrm>
            <a:off x="7145088" y="25707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0" name="TextBox 19">
            <a:extLst>
              <a:ext uri="{FF2B5EF4-FFF2-40B4-BE49-F238E27FC236}">
                <a16:creationId xmlns:a16="http://schemas.microsoft.com/office/drawing/2014/main" id="{3BF9DABB-5E82-486A-B5F6-9DD659931175}"/>
              </a:ext>
            </a:extLst>
          </p:cNvPr>
          <p:cNvSpPr txBox="1"/>
          <p:nvPr/>
        </p:nvSpPr>
        <p:spPr>
          <a:xfrm>
            <a:off x="7575381" y="257247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5958F4A3-28DF-4E26-AF39-C12CAD85CCC6}"/>
              </a:ext>
            </a:extLst>
          </p:cNvPr>
          <p:cNvSpPr txBox="1"/>
          <p:nvPr/>
        </p:nvSpPr>
        <p:spPr>
          <a:xfrm>
            <a:off x="7429203" y="3058368"/>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22" name="Group 21">
            <a:extLst>
              <a:ext uri="{FF2B5EF4-FFF2-40B4-BE49-F238E27FC236}">
                <a16:creationId xmlns:a16="http://schemas.microsoft.com/office/drawing/2014/main" id="{00994F79-7238-40BF-8929-B2D5B8678E51}"/>
              </a:ext>
            </a:extLst>
          </p:cNvPr>
          <p:cNvGrpSpPr/>
          <p:nvPr/>
        </p:nvGrpSpPr>
        <p:grpSpPr>
          <a:xfrm>
            <a:off x="8893621" y="2327196"/>
            <a:ext cx="1861800" cy="1405123"/>
            <a:chOff x="2248666" y="1937292"/>
            <a:chExt cx="1861800" cy="1405123"/>
          </a:xfrm>
        </p:grpSpPr>
        <p:sp>
          <p:nvSpPr>
            <p:cNvPr id="23" name="TextBox 22">
              <a:extLst>
                <a:ext uri="{FF2B5EF4-FFF2-40B4-BE49-F238E27FC236}">
                  <a16:creationId xmlns:a16="http://schemas.microsoft.com/office/drawing/2014/main" id="{F604A344-7250-4854-9203-778AFEFE51D4}"/>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4" name="TextBox 23">
              <a:extLst>
                <a:ext uri="{FF2B5EF4-FFF2-40B4-BE49-F238E27FC236}">
                  <a16:creationId xmlns:a16="http://schemas.microsoft.com/office/drawing/2014/main" id="{BC20F613-38DE-4004-B898-99B22224124E}"/>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33F2757-9026-4D6E-A73C-B0AA30C1F4DF}"/>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6" name="Straight Connector 25">
              <a:extLst>
                <a:ext uri="{FF2B5EF4-FFF2-40B4-BE49-F238E27FC236}">
                  <a16:creationId xmlns:a16="http://schemas.microsoft.com/office/drawing/2014/main" id="{D4934B38-25A2-4D12-9648-0DC95EA0A6AC}"/>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17620A60-836F-48E5-8672-1E72A798CD8B}"/>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FB1C36EB-D40B-46F1-AA2B-6356F3B5B1B4}"/>
              </a:ext>
            </a:extLst>
          </p:cNvPr>
          <p:cNvSpPr txBox="1"/>
          <p:nvPr/>
        </p:nvSpPr>
        <p:spPr>
          <a:xfrm>
            <a:off x="9788736" y="3218772"/>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F26FF62A-BBFF-42E4-9056-CCB35E14CF7F}"/>
              </a:ext>
            </a:extLst>
          </p:cNvPr>
          <p:cNvSpPr txBox="1"/>
          <p:nvPr/>
        </p:nvSpPr>
        <p:spPr>
          <a:xfrm>
            <a:off x="9397536" y="209495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30" name="TextBox 29">
            <a:extLst>
              <a:ext uri="{FF2B5EF4-FFF2-40B4-BE49-F238E27FC236}">
                <a16:creationId xmlns:a16="http://schemas.microsoft.com/office/drawing/2014/main" id="{F4F516AF-9596-4583-B541-26C7FE669144}"/>
              </a:ext>
            </a:extLst>
          </p:cNvPr>
          <p:cNvSpPr txBox="1"/>
          <p:nvPr/>
        </p:nvSpPr>
        <p:spPr>
          <a:xfrm>
            <a:off x="8887918" y="3218773"/>
            <a:ext cx="9731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a:t>
            </a:r>
          </a:p>
        </p:txBody>
      </p:sp>
      <p:sp>
        <p:nvSpPr>
          <p:cNvPr id="31" name="Rectangle 30">
            <a:extLst>
              <a:ext uri="{FF2B5EF4-FFF2-40B4-BE49-F238E27FC236}">
                <a16:creationId xmlns:a16="http://schemas.microsoft.com/office/drawing/2014/main" id="{CE411420-35AB-4117-8479-48C673DBF0F8}"/>
              </a:ext>
            </a:extLst>
          </p:cNvPr>
          <p:cNvSpPr/>
          <p:nvPr/>
        </p:nvSpPr>
        <p:spPr>
          <a:xfrm>
            <a:off x="1002356" y="4948212"/>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A-turns</a:t>
            </a:r>
          </a:p>
        </p:txBody>
      </p:sp>
      <p:sp>
        <p:nvSpPr>
          <p:cNvPr id="32" name="Rectangle 31">
            <a:extLst>
              <a:ext uri="{FF2B5EF4-FFF2-40B4-BE49-F238E27FC236}">
                <a16:creationId xmlns:a16="http://schemas.microsoft.com/office/drawing/2014/main" id="{7F88893F-783B-4350-A6F0-19D013014542}"/>
              </a:ext>
            </a:extLst>
          </p:cNvPr>
          <p:cNvSpPr/>
          <p:nvPr/>
        </p:nvSpPr>
        <p:spPr>
          <a:xfrm>
            <a:off x="3242055" y="4948457"/>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B-turns</a:t>
            </a:r>
          </a:p>
        </p:txBody>
      </p:sp>
      <p:sp>
        <p:nvSpPr>
          <p:cNvPr id="33" name="Rectangle 32">
            <a:extLst>
              <a:ext uri="{FF2B5EF4-FFF2-40B4-BE49-F238E27FC236}">
                <a16:creationId xmlns:a16="http://schemas.microsoft.com/office/drawing/2014/main" id="{B8D7643D-3E58-4607-A320-93A57D37C466}"/>
              </a:ext>
            </a:extLst>
          </p:cNvPr>
          <p:cNvSpPr/>
          <p:nvPr/>
        </p:nvSpPr>
        <p:spPr>
          <a:xfrm>
            <a:off x="800449" y="5820471"/>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 A-turns</a:t>
            </a:r>
          </a:p>
        </p:txBody>
      </p:sp>
      <p:cxnSp>
        <p:nvCxnSpPr>
          <p:cNvPr id="34" name="Straight Arrow Connector 33">
            <a:extLst>
              <a:ext uri="{FF2B5EF4-FFF2-40B4-BE49-F238E27FC236}">
                <a16:creationId xmlns:a16="http://schemas.microsoft.com/office/drawing/2014/main" id="{4C1A424C-64E0-45F7-9BB6-CCBD8B67598E}"/>
              </a:ext>
            </a:extLst>
          </p:cNvPr>
          <p:cNvCxnSpPr/>
          <p:nvPr/>
        </p:nvCxnSpPr>
        <p:spPr>
          <a:xfrm>
            <a:off x="1316058" y="550353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1E1B1D9E-592C-4578-91E4-D7D2CC4CFB29}"/>
              </a:ext>
            </a:extLst>
          </p:cNvPr>
          <p:cNvSpPr/>
          <p:nvPr/>
        </p:nvSpPr>
        <p:spPr>
          <a:xfrm>
            <a:off x="1399932" y="541040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6" name="Straight Arrow Connector 35">
            <a:extLst>
              <a:ext uri="{FF2B5EF4-FFF2-40B4-BE49-F238E27FC236}">
                <a16:creationId xmlns:a16="http://schemas.microsoft.com/office/drawing/2014/main" id="{83EC6F2C-3232-46D6-A8DF-17CACDA0B165}"/>
              </a:ext>
            </a:extLst>
          </p:cNvPr>
          <p:cNvCxnSpPr/>
          <p:nvPr/>
        </p:nvCxnSpPr>
        <p:spPr>
          <a:xfrm>
            <a:off x="3688246" y="550353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9196F2E6-6583-411B-8107-A20925BAADB6}"/>
              </a:ext>
            </a:extLst>
          </p:cNvPr>
          <p:cNvSpPr/>
          <p:nvPr/>
        </p:nvSpPr>
        <p:spPr>
          <a:xfrm>
            <a:off x="3772120" y="541040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8" name="Rectangle 37">
            <a:extLst>
              <a:ext uri="{FF2B5EF4-FFF2-40B4-BE49-F238E27FC236}">
                <a16:creationId xmlns:a16="http://schemas.microsoft.com/office/drawing/2014/main" id="{FE21769F-0FA3-484F-B13D-5A70360B79B6}"/>
              </a:ext>
            </a:extLst>
          </p:cNvPr>
          <p:cNvSpPr/>
          <p:nvPr/>
        </p:nvSpPr>
        <p:spPr>
          <a:xfrm>
            <a:off x="3242055" y="5820471"/>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 B-turns</a:t>
            </a:r>
          </a:p>
        </p:txBody>
      </p:sp>
      <p:sp>
        <p:nvSpPr>
          <p:cNvPr id="39" name="TextBox 38">
            <a:extLst>
              <a:ext uri="{FF2B5EF4-FFF2-40B4-BE49-F238E27FC236}">
                <a16:creationId xmlns:a16="http://schemas.microsoft.com/office/drawing/2014/main" id="{8ADF073D-C2B4-4AE2-B8D9-94D51D7B62A8}"/>
              </a:ext>
            </a:extLst>
          </p:cNvPr>
          <p:cNvSpPr txBox="1"/>
          <p:nvPr/>
        </p:nvSpPr>
        <p:spPr>
          <a:xfrm>
            <a:off x="6084168" y="5689380"/>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9 0</a:t>
            </a:r>
          </a:p>
        </p:txBody>
      </p:sp>
      <p:sp>
        <p:nvSpPr>
          <p:cNvPr id="40" name="TextBox 39">
            <a:extLst>
              <a:ext uri="{FF2B5EF4-FFF2-40B4-BE49-F238E27FC236}">
                <a16:creationId xmlns:a16="http://schemas.microsoft.com/office/drawing/2014/main" id="{00C61307-E6DE-4E22-8DDB-D9B4BD2249ED}"/>
              </a:ext>
            </a:extLst>
          </p:cNvPr>
          <p:cNvSpPr txBox="1"/>
          <p:nvPr/>
        </p:nvSpPr>
        <p:spPr>
          <a:xfrm>
            <a:off x="5609551" y="57024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41" name="Straight Connector 40">
            <a:extLst>
              <a:ext uri="{FF2B5EF4-FFF2-40B4-BE49-F238E27FC236}">
                <a16:creationId xmlns:a16="http://schemas.microsoft.com/office/drawing/2014/main" id="{1044571B-F4F0-4EFC-AC02-793218F2AF4F}"/>
              </a:ext>
            </a:extLst>
          </p:cNvPr>
          <p:cNvCxnSpPr>
            <a:cxnSpLocks/>
          </p:cNvCxnSpPr>
          <p:nvPr/>
        </p:nvCxnSpPr>
        <p:spPr>
          <a:xfrm>
            <a:off x="6084168" y="5752000"/>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982C905-E763-4337-BABE-77DB5D70AEEB}"/>
              </a:ext>
            </a:extLst>
          </p:cNvPr>
          <p:cNvCxnSpPr>
            <a:cxnSpLocks/>
          </p:cNvCxnSpPr>
          <p:nvPr/>
        </p:nvCxnSpPr>
        <p:spPr>
          <a:xfrm>
            <a:off x="6103120" y="575200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A33D50B3-F32C-48A3-B958-49866F468538}"/>
              </a:ext>
            </a:extLst>
          </p:cNvPr>
          <p:cNvSpPr txBox="1"/>
          <p:nvPr/>
        </p:nvSpPr>
        <p:spPr>
          <a:xfrm>
            <a:off x="6084539" y="52516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4" name="TextBox 43">
            <a:extLst>
              <a:ext uri="{FF2B5EF4-FFF2-40B4-BE49-F238E27FC236}">
                <a16:creationId xmlns:a16="http://schemas.microsoft.com/office/drawing/2014/main" id="{2ECC5A0E-271A-402E-BA75-466D4F9C3D5D}"/>
              </a:ext>
            </a:extLst>
          </p:cNvPr>
          <p:cNvSpPr txBox="1"/>
          <p:nvPr/>
        </p:nvSpPr>
        <p:spPr>
          <a:xfrm>
            <a:off x="6507545" y="52516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5" name="TextBox 44">
            <a:extLst>
              <a:ext uri="{FF2B5EF4-FFF2-40B4-BE49-F238E27FC236}">
                <a16:creationId xmlns:a16="http://schemas.microsoft.com/office/drawing/2014/main" id="{E08E2400-D02D-421C-9724-2DB982040F8E}"/>
              </a:ext>
            </a:extLst>
          </p:cNvPr>
          <p:cNvSpPr txBox="1"/>
          <p:nvPr/>
        </p:nvSpPr>
        <p:spPr>
          <a:xfrm>
            <a:off x="6376584" y="573595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grpSp>
        <p:nvGrpSpPr>
          <p:cNvPr id="46" name="Group 45">
            <a:extLst>
              <a:ext uri="{FF2B5EF4-FFF2-40B4-BE49-F238E27FC236}">
                <a16:creationId xmlns:a16="http://schemas.microsoft.com/office/drawing/2014/main" id="{577EEA4F-60F8-49E3-B836-30F1C7865867}"/>
              </a:ext>
            </a:extLst>
          </p:cNvPr>
          <p:cNvGrpSpPr/>
          <p:nvPr/>
        </p:nvGrpSpPr>
        <p:grpSpPr>
          <a:xfrm>
            <a:off x="7743235" y="5067419"/>
            <a:ext cx="1861800" cy="1405123"/>
            <a:chOff x="2248666" y="1937292"/>
            <a:chExt cx="1861800" cy="1405123"/>
          </a:xfrm>
        </p:grpSpPr>
        <p:sp>
          <p:nvSpPr>
            <p:cNvPr id="47" name="TextBox 46">
              <a:extLst>
                <a:ext uri="{FF2B5EF4-FFF2-40B4-BE49-F238E27FC236}">
                  <a16:creationId xmlns:a16="http://schemas.microsoft.com/office/drawing/2014/main" id="{CE4E3622-2610-4A70-97A9-A23436C8DE40}"/>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48" name="TextBox 47">
              <a:extLst>
                <a:ext uri="{FF2B5EF4-FFF2-40B4-BE49-F238E27FC236}">
                  <a16:creationId xmlns:a16="http://schemas.microsoft.com/office/drawing/2014/main" id="{76A65883-6F72-4A2A-A500-71FB43E79ABC}"/>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9" name="TextBox 48">
              <a:extLst>
                <a:ext uri="{FF2B5EF4-FFF2-40B4-BE49-F238E27FC236}">
                  <a16:creationId xmlns:a16="http://schemas.microsoft.com/office/drawing/2014/main" id="{3FA37F46-6207-4B92-AE9B-59E0B1E7C695}"/>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51" name="Straight Connector 50">
              <a:extLst>
                <a:ext uri="{FF2B5EF4-FFF2-40B4-BE49-F238E27FC236}">
                  <a16:creationId xmlns:a16="http://schemas.microsoft.com/office/drawing/2014/main" id="{1094032D-5738-4141-A944-30BC7391CD6F}"/>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3116AEFB-C32E-4ACA-8AA2-E92C048C8C2D}"/>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53" name="TextBox 52">
            <a:extLst>
              <a:ext uri="{FF2B5EF4-FFF2-40B4-BE49-F238E27FC236}">
                <a16:creationId xmlns:a16="http://schemas.microsoft.com/office/drawing/2014/main" id="{9D3498DD-7960-4876-AE97-5D054377C25A}"/>
              </a:ext>
            </a:extLst>
          </p:cNvPr>
          <p:cNvSpPr txBox="1"/>
          <p:nvPr/>
        </p:nvSpPr>
        <p:spPr>
          <a:xfrm>
            <a:off x="8638350" y="5958995"/>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4" name="TextBox 53">
            <a:extLst>
              <a:ext uri="{FF2B5EF4-FFF2-40B4-BE49-F238E27FC236}">
                <a16:creationId xmlns:a16="http://schemas.microsoft.com/office/drawing/2014/main" id="{1A5B1726-6AD9-426E-B5D4-323388758638}"/>
              </a:ext>
            </a:extLst>
          </p:cNvPr>
          <p:cNvSpPr txBox="1"/>
          <p:nvPr/>
        </p:nvSpPr>
        <p:spPr>
          <a:xfrm>
            <a:off x="8247150" y="483518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55" name="TextBox 54">
            <a:extLst>
              <a:ext uri="{FF2B5EF4-FFF2-40B4-BE49-F238E27FC236}">
                <a16:creationId xmlns:a16="http://schemas.microsoft.com/office/drawing/2014/main" id="{28FDB8E9-89DD-4002-B508-04C6A1559214}"/>
              </a:ext>
            </a:extLst>
          </p:cNvPr>
          <p:cNvSpPr txBox="1"/>
          <p:nvPr/>
        </p:nvSpPr>
        <p:spPr>
          <a:xfrm>
            <a:off x="8201262" y="5958996"/>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56" name="Rectangle 55">
            <a:extLst>
              <a:ext uri="{FF2B5EF4-FFF2-40B4-BE49-F238E27FC236}">
                <a16:creationId xmlns:a16="http://schemas.microsoft.com/office/drawing/2014/main" id="{1A2A16AA-210E-4468-8D0F-BDD9DBED2310}"/>
              </a:ext>
            </a:extLst>
          </p:cNvPr>
          <p:cNvSpPr/>
          <p:nvPr/>
        </p:nvSpPr>
        <p:spPr>
          <a:xfrm>
            <a:off x="10288695" y="4775031"/>
            <a:ext cx="17544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 turns</a:t>
            </a:r>
          </a:p>
        </p:txBody>
      </p:sp>
      <p:sp>
        <p:nvSpPr>
          <p:cNvPr id="57" name="Rectangle 56">
            <a:extLst>
              <a:ext uri="{FF2B5EF4-FFF2-40B4-BE49-F238E27FC236}">
                <a16:creationId xmlns:a16="http://schemas.microsoft.com/office/drawing/2014/main" id="{8936A813-839F-4CA9-ACC6-9C8907C853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5868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par>
                                <p:cTn id="52" presetID="10" presetClass="entr" presetSubtype="0"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2"/>
                                        </p:tgtEl>
                                        <p:attrNameLst>
                                          <p:attrName>style.visibility</p:attrName>
                                        </p:attrNameLst>
                                      </p:cBhvr>
                                      <p:to>
                                        <p:strVal val="visible"/>
                                      </p:to>
                                    </p:set>
                                    <p:animEffect transition="in" filter="fade">
                                      <p:cBhvr>
                                        <p:cTn id="59" dur="500"/>
                                        <p:tgtEl>
                                          <p:spTgt spid="12"/>
                                        </p:tgtEl>
                                      </p:cBhvr>
                                    </p:animEffect>
                                  </p:childTnLst>
                                </p:cTn>
                              </p:par>
                              <p:par>
                                <p:cTn id="60" presetID="10" presetClass="entr" presetSubtype="0"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fade">
                                      <p:cBhvr>
                                        <p:cTn id="62" dur="500"/>
                                        <p:tgtEl>
                                          <p:spTgt spid="1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fade">
                                      <p:cBhvr>
                                        <p:cTn id="72" dur="500"/>
                                        <p:tgtEl>
                                          <p:spTgt spid="2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4"/>
                                        </p:tgtEl>
                                        <p:attrNameLst>
                                          <p:attrName>style.visibility</p:attrName>
                                        </p:attrNameLst>
                                      </p:cBhvr>
                                      <p:to>
                                        <p:strVal val="visible"/>
                                      </p:to>
                                    </p:set>
                                    <p:animEffect transition="in" filter="fade">
                                      <p:cBhvr>
                                        <p:cTn id="92" dur="500"/>
                                        <p:tgtEl>
                                          <p:spTgt spid="14"/>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fade">
                                      <p:cBhvr>
                                        <p:cTn id="102" dur="500"/>
                                        <p:tgtEl>
                                          <p:spTgt spid="32"/>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500"/>
                                        <p:tgtEl>
                                          <p:spTgt spid="3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fade">
                                      <p:cBhvr>
                                        <p:cTn id="112" dur="500"/>
                                        <p:tgtEl>
                                          <p:spTgt spid="39"/>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fade">
                                      <p:cBhvr>
                                        <p:cTn id="115" dur="500"/>
                                        <p:tgtEl>
                                          <p:spTgt spid="40"/>
                                        </p:tgtEl>
                                      </p:cBhvr>
                                    </p:animEffect>
                                  </p:childTnLst>
                                </p:cTn>
                              </p:par>
                              <p:par>
                                <p:cTn id="116" presetID="10" presetClass="entr" presetSubtype="0" fill="hold"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fade">
                                      <p:cBhvr>
                                        <p:cTn id="118" dur="500"/>
                                        <p:tgtEl>
                                          <p:spTgt spid="41"/>
                                        </p:tgtEl>
                                      </p:cBhvr>
                                    </p:animEffect>
                                  </p:childTnLst>
                                </p:cTn>
                              </p:par>
                              <p:par>
                                <p:cTn id="119" presetID="10" presetClass="entr" presetSubtype="0" fill="hold"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fade">
                                      <p:cBhvr>
                                        <p:cTn id="121" dur="500"/>
                                        <p:tgtEl>
                                          <p:spTgt spid="42"/>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3"/>
                                        </p:tgtEl>
                                        <p:attrNameLst>
                                          <p:attrName>style.visibility</p:attrName>
                                        </p:attrNameLst>
                                      </p:cBhvr>
                                      <p:to>
                                        <p:strVal val="visible"/>
                                      </p:to>
                                    </p:set>
                                    <p:animEffect transition="in" filter="fade">
                                      <p:cBhvr>
                                        <p:cTn id="126" dur="500"/>
                                        <p:tgtEl>
                                          <p:spTgt spid="43"/>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45"/>
                                        </p:tgtEl>
                                        <p:attrNameLst>
                                          <p:attrName>style.visibility</p:attrName>
                                        </p:attrNameLst>
                                      </p:cBhvr>
                                      <p:to>
                                        <p:strVal val="visible"/>
                                      </p:to>
                                    </p:set>
                                    <p:animEffect transition="in" filter="fade">
                                      <p:cBhvr>
                                        <p:cTn id="131" dur="500"/>
                                        <p:tgtEl>
                                          <p:spTgt spid="4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44"/>
                                        </p:tgtEl>
                                        <p:attrNameLst>
                                          <p:attrName>style.visibility</p:attrName>
                                        </p:attrNameLst>
                                      </p:cBhvr>
                                      <p:to>
                                        <p:strVal val="visible"/>
                                      </p:to>
                                    </p:set>
                                    <p:animEffect transition="in" filter="fade">
                                      <p:cBhvr>
                                        <p:cTn id="136" dur="500"/>
                                        <p:tgtEl>
                                          <p:spTgt spid="4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7"/>
                                        </p:tgtEl>
                                        <p:attrNameLst>
                                          <p:attrName>style.visibility</p:attrName>
                                        </p:attrNameLst>
                                      </p:cBhvr>
                                      <p:to>
                                        <p:strVal val="visible"/>
                                      </p:to>
                                    </p:set>
                                    <p:animEffect transition="in" filter="fade">
                                      <p:cBhvr>
                                        <p:cTn id="141" dur="500"/>
                                        <p:tgtEl>
                                          <p:spTgt spid="37"/>
                                        </p:tgtEl>
                                      </p:cBhvr>
                                    </p:animEffect>
                                  </p:childTnLst>
                                </p:cTn>
                              </p:par>
                              <p:par>
                                <p:cTn id="142" presetID="10" presetClass="entr" presetSubtype="0" fill="hold" nodeType="withEffect">
                                  <p:stCondLst>
                                    <p:cond delay="0"/>
                                  </p:stCondLst>
                                  <p:childTnLst>
                                    <p:set>
                                      <p:cBhvr>
                                        <p:cTn id="143" dur="1" fill="hold">
                                          <p:stCondLst>
                                            <p:cond delay="0"/>
                                          </p:stCondLst>
                                        </p:cTn>
                                        <p:tgtEl>
                                          <p:spTgt spid="36"/>
                                        </p:tgtEl>
                                        <p:attrNameLst>
                                          <p:attrName>style.visibility</p:attrName>
                                        </p:attrNameLst>
                                      </p:cBhvr>
                                      <p:to>
                                        <p:strVal val="visible"/>
                                      </p:to>
                                    </p:set>
                                    <p:animEffect transition="in" filter="fade">
                                      <p:cBhvr>
                                        <p:cTn id="144" dur="500"/>
                                        <p:tgtEl>
                                          <p:spTgt spid="36"/>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35"/>
                                        </p:tgtEl>
                                        <p:attrNameLst>
                                          <p:attrName>style.visibility</p:attrName>
                                        </p:attrNameLst>
                                      </p:cBhvr>
                                      <p:to>
                                        <p:strVal val="visible"/>
                                      </p:to>
                                    </p:set>
                                    <p:animEffect transition="in" filter="fade">
                                      <p:cBhvr>
                                        <p:cTn id="149" dur="500"/>
                                        <p:tgtEl>
                                          <p:spTgt spid="35"/>
                                        </p:tgtEl>
                                      </p:cBhvr>
                                    </p:animEffect>
                                  </p:childTnLst>
                                </p:cTn>
                              </p:par>
                              <p:par>
                                <p:cTn id="150" presetID="10" presetClass="entr" presetSubtype="0" fill="hold" nodeType="withEffect">
                                  <p:stCondLst>
                                    <p:cond delay="0"/>
                                  </p:stCondLst>
                                  <p:childTnLst>
                                    <p:set>
                                      <p:cBhvr>
                                        <p:cTn id="151" dur="1" fill="hold">
                                          <p:stCondLst>
                                            <p:cond delay="0"/>
                                          </p:stCondLst>
                                        </p:cTn>
                                        <p:tgtEl>
                                          <p:spTgt spid="34"/>
                                        </p:tgtEl>
                                        <p:attrNameLst>
                                          <p:attrName>style.visibility</p:attrName>
                                        </p:attrNameLst>
                                      </p:cBhvr>
                                      <p:to>
                                        <p:strVal val="visible"/>
                                      </p:to>
                                    </p:set>
                                    <p:animEffect transition="in" filter="fade">
                                      <p:cBhvr>
                                        <p:cTn id="152" dur="500"/>
                                        <p:tgtEl>
                                          <p:spTgt spid="34"/>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nodeType="clickEffect">
                                  <p:stCondLst>
                                    <p:cond delay="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54"/>
                                        </p:tgtEl>
                                        <p:attrNameLst>
                                          <p:attrName>style.visibility</p:attrName>
                                        </p:attrNameLst>
                                      </p:cBhvr>
                                      <p:to>
                                        <p:strVal val="visible"/>
                                      </p:to>
                                    </p:set>
                                    <p:animEffect transition="in" filter="fade">
                                      <p:cBhvr>
                                        <p:cTn id="162" dur="500"/>
                                        <p:tgtEl>
                                          <p:spTgt spid="54"/>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grpId="0" nodeType="clickEffect">
                                  <p:stCondLst>
                                    <p:cond delay="0"/>
                                  </p:stCondLst>
                                  <p:childTnLst>
                                    <p:set>
                                      <p:cBhvr>
                                        <p:cTn id="166" dur="1" fill="hold">
                                          <p:stCondLst>
                                            <p:cond delay="0"/>
                                          </p:stCondLst>
                                        </p:cTn>
                                        <p:tgtEl>
                                          <p:spTgt spid="53"/>
                                        </p:tgtEl>
                                        <p:attrNameLst>
                                          <p:attrName>style.visibility</p:attrName>
                                        </p:attrNameLst>
                                      </p:cBhvr>
                                      <p:to>
                                        <p:strVal val="visible"/>
                                      </p:to>
                                    </p:set>
                                    <p:animEffect transition="in" filter="fade">
                                      <p:cBhvr>
                                        <p:cTn id="167" dur="500"/>
                                        <p:tgtEl>
                                          <p:spTgt spid="5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55"/>
                                        </p:tgtEl>
                                        <p:attrNameLst>
                                          <p:attrName>style.visibility</p:attrName>
                                        </p:attrNameLst>
                                      </p:cBhvr>
                                      <p:to>
                                        <p:strVal val="visible"/>
                                      </p:to>
                                    </p:set>
                                    <p:animEffect transition="in" filter="fade">
                                      <p:cBhvr>
                                        <p:cTn id="172" dur="500"/>
                                        <p:tgtEl>
                                          <p:spTgt spid="55"/>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grpId="0" nodeType="clickEffect">
                                  <p:stCondLst>
                                    <p:cond delay="0"/>
                                  </p:stCondLst>
                                  <p:childTnLst>
                                    <p:set>
                                      <p:cBhvr>
                                        <p:cTn id="176" dur="1" fill="hold">
                                          <p:stCondLst>
                                            <p:cond delay="0"/>
                                          </p:stCondLst>
                                        </p:cTn>
                                        <p:tgtEl>
                                          <p:spTgt spid="33"/>
                                        </p:tgtEl>
                                        <p:attrNameLst>
                                          <p:attrName>style.visibility</p:attrName>
                                        </p:attrNameLst>
                                      </p:cBhvr>
                                      <p:to>
                                        <p:strVal val="visible"/>
                                      </p:to>
                                    </p:set>
                                    <p:animEffect transition="in" filter="fade">
                                      <p:cBhvr>
                                        <p:cTn id="177" dur="500"/>
                                        <p:tgtEl>
                                          <p:spTgt spid="33"/>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56"/>
                                        </p:tgtEl>
                                        <p:attrNameLst>
                                          <p:attrName>style.visibility</p:attrName>
                                        </p:attrNameLst>
                                      </p:cBhvr>
                                      <p:to>
                                        <p:strVal val="visible"/>
                                      </p:to>
                                    </p:set>
                                    <p:animEffect transition="in" filter="fade">
                                      <p:cBhvr>
                                        <p:cTn id="182"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0" grpId="0"/>
      <p:bldP spid="12" grpId="0"/>
      <p:bldP spid="13" grpId="0"/>
      <p:bldP spid="14" grpId="0"/>
      <p:bldP spid="15" grpId="0"/>
      <p:bldP spid="16" grpId="0"/>
      <p:bldP spid="19" grpId="0"/>
      <p:bldP spid="20" grpId="0"/>
      <p:bldP spid="21" grpId="0"/>
      <p:bldP spid="28" grpId="0"/>
      <p:bldP spid="29" grpId="0"/>
      <p:bldP spid="30" grpId="0"/>
      <p:bldP spid="31" grpId="0"/>
      <p:bldP spid="32" grpId="0"/>
      <p:bldP spid="33" grpId="0"/>
      <p:bldP spid="35" grpId="0"/>
      <p:bldP spid="37" grpId="0"/>
      <p:bldP spid="38" grpId="0"/>
      <p:bldP spid="39" grpId="0"/>
      <p:bldP spid="40" grpId="0"/>
      <p:bldP spid="43" grpId="0"/>
      <p:bldP spid="44" grpId="0"/>
      <p:bldP spid="45" grpId="0"/>
      <p:bldP spid="53" grpId="0"/>
      <p:bldP spid="54" grpId="0"/>
      <p:bldP spid="55" grpId="0"/>
      <p:bldP spid="56" grpId="0"/>
    </p:bld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7607420" cy="1077218"/>
          </a:xfrm>
          <a:prstGeom prst="rect">
            <a:avLst/>
          </a:prstGeom>
        </p:spPr>
        <p:txBody>
          <a:bodyPr wrap="square">
            <a:spAutoFit/>
          </a:bodyPr>
          <a:lstStyle/>
          <a:p>
            <a:r>
              <a:rPr lang="en-US" sz="3200" b="1" dirty="0"/>
              <a:t>Here is part of the morning train timetable from Perth to Midland in Australia.</a:t>
            </a:r>
          </a:p>
        </p:txBody>
      </p:sp>
      <p:pic>
        <p:nvPicPr>
          <p:cNvPr id="3" name="Picture 2">
            <a:extLst>
              <a:ext uri="{FF2B5EF4-FFF2-40B4-BE49-F238E27FC236}">
                <a16:creationId xmlns:a16="http://schemas.microsoft.com/office/drawing/2014/main" id="{75637137-4981-40BC-BDE0-36BDD697D63A}"/>
              </a:ext>
            </a:extLst>
          </p:cNvPr>
          <p:cNvPicPr>
            <a:picLocks noChangeAspect="1"/>
          </p:cNvPicPr>
          <p:nvPr/>
        </p:nvPicPr>
        <p:blipFill>
          <a:blip r:embed="rId3"/>
          <a:stretch>
            <a:fillRect/>
          </a:stretch>
        </p:blipFill>
        <p:spPr>
          <a:xfrm>
            <a:off x="245776" y="1127218"/>
            <a:ext cx="7170057" cy="2569130"/>
          </a:xfrm>
          <a:prstGeom prst="rect">
            <a:avLst/>
          </a:prstGeom>
        </p:spPr>
      </p:pic>
      <p:sp>
        <p:nvSpPr>
          <p:cNvPr id="5" name="Rectangle 4">
            <a:extLst>
              <a:ext uri="{FF2B5EF4-FFF2-40B4-BE49-F238E27FC236}">
                <a16:creationId xmlns:a16="http://schemas.microsoft.com/office/drawing/2014/main" id="{44E1C27C-20EF-46FE-AD27-D1904AA1B193}"/>
              </a:ext>
            </a:extLst>
          </p:cNvPr>
          <p:cNvSpPr/>
          <p:nvPr/>
        </p:nvSpPr>
        <p:spPr>
          <a:xfrm>
            <a:off x="7444861" y="1125700"/>
            <a:ext cx="4472336" cy="1569660"/>
          </a:xfrm>
          <a:prstGeom prst="rect">
            <a:avLst/>
          </a:prstGeom>
        </p:spPr>
        <p:txBody>
          <a:bodyPr wrap="square">
            <a:spAutoFit/>
          </a:bodyPr>
          <a:lstStyle/>
          <a:p>
            <a:r>
              <a:rPr lang="en-US" sz="3200" b="1" dirty="0"/>
              <a:t>What time is the first train from Maylands that stops at Success Hill?</a:t>
            </a:r>
          </a:p>
        </p:txBody>
      </p:sp>
      <p:sp>
        <p:nvSpPr>
          <p:cNvPr id="4" name="Rectangle 3">
            <a:extLst>
              <a:ext uri="{FF2B5EF4-FFF2-40B4-BE49-F238E27FC236}">
                <a16:creationId xmlns:a16="http://schemas.microsoft.com/office/drawing/2014/main" id="{2DCBB9C4-3289-450D-B000-312092973174}"/>
              </a:ext>
            </a:extLst>
          </p:cNvPr>
          <p:cNvSpPr/>
          <p:nvPr/>
        </p:nvSpPr>
        <p:spPr>
          <a:xfrm>
            <a:off x="294121" y="1663431"/>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ED520EC-4BF7-4E6A-9103-3E1548F023E0}"/>
              </a:ext>
            </a:extLst>
          </p:cNvPr>
          <p:cNvSpPr/>
          <p:nvPr/>
        </p:nvSpPr>
        <p:spPr>
          <a:xfrm>
            <a:off x="294120" y="2659894"/>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63D5D13-6684-4ADC-8AA2-B65D23600972}"/>
              </a:ext>
            </a:extLst>
          </p:cNvPr>
          <p:cNvSpPr/>
          <p:nvPr/>
        </p:nvSpPr>
        <p:spPr>
          <a:xfrm>
            <a:off x="3688306" y="1740090"/>
            <a:ext cx="839339" cy="33437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F8201E8-8B55-4D0B-9A50-6D413CA07734}"/>
              </a:ext>
            </a:extLst>
          </p:cNvPr>
          <p:cNvSpPr/>
          <p:nvPr/>
        </p:nvSpPr>
        <p:spPr>
          <a:xfrm>
            <a:off x="7808494" y="2617993"/>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07:33</a:t>
            </a:r>
          </a:p>
        </p:txBody>
      </p:sp>
    </p:spTree>
    <p:extLst>
      <p:ext uri="{BB962C8B-B14F-4D97-AF65-F5344CB8AC3E}">
        <p14:creationId xmlns:p14="http://schemas.microsoft.com/office/powerpoint/2010/main" val="3272692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8" grpId="0" animBg="1"/>
      <p:bldP spid="9" grpId="0"/>
    </p:bld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7607420" cy="1077218"/>
          </a:xfrm>
          <a:prstGeom prst="rect">
            <a:avLst/>
          </a:prstGeom>
        </p:spPr>
        <p:txBody>
          <a:bodyPr wrap="square">
            <a:spAutoFit/>
          </a:bodyPr>
          <a:lstStyle/>
          <a:p>
            <a:r>
              <a:rPr lang="en-US" sz="3200" b="1" dirty="0"/>
              <a:t>Here is part of the morning train timetable from Perth to Midland in Australia.</a:t>
            </a:r>
          </a:p>
        </p:txBody>
      </p:sp>
      <p:pic>
        <p:nvPicPr>
          <p:cNvPr id="3" name="Picture 2">
            <a:extLst>
              <a:ext uri="{FF2B5EF4-FFF2-40B4-BE49-F238E27FC236}">
                <a16:creationId xmlns:a16="http://schemas.microsoft.com/office/drawing/2014/main" id="{75637137-4981-40BC-BDE0-36BDD697D63A}"/>
              </a:ext>
            </a:extLst>
          </p:cNvPr>
          <p:cNvPicPr>
            <a:picLocks noChangeAspect="1"/>
          </p:cNvPicPr>
          <p:nvPr/>
        </p:nvPicPr>
        <p:blipFill>
          <a:blip r:embed="rId3"/>
          <a:stretch>
            <a:fillRect/>
          </a:stretch>
        </p:blipFill>
        <p:spPr>
          <a:xfrm>
            <a:off x="245776" y="1127218"/>
            <a:ext cx="7170057" cy="2569130"/>
          </a:xfrm>
          <a:prstGeom prst="rect">
            <a:avLst/>
          </a:prstGeom>
        </p:spPr>
      </p:pic>
      <p:sp>
        <p:nvSpPr>
          <p:cNvPr id="5" name="Rectangle 4">
            <a:extLst>
              <a:ext uri="{FF2B5EF4-FFF2-40B4-BE49-F238E27FC236}">
                <a16:creationId xmlns:a16="http://schemas.microsoft.com/office/drawing/2014/main" id="{44E1C27C-20EF-46FE-AD27-D1904AA1B193}"/>
              </a:ext>
            </a:extLst>
          </p:cNvPr>
          <p:cNvSpPr/>
          <p:nvPr/>
        </p:nvSpPr>
        <p:spPr>
          <a:xfrm>
            <a:off x="7444861" y="1125700"/>
            <a:ext cx="4472336" cy="3046988"/>
          </a:xfrm>
          <a:prstGeom prst="rect">
            <a:avLst/>
          </a:prstGeom>
        </p:spPr>
        <p:txBody>
          <a:bodyPr wrap="square">
            <a:spAutoFit/>
          </a:bodyPr>
          <a:lstStyle/>
          <a:p>
            <a:r>
              <a:rPr lang="en-US" sz="3200" b="1" dirty="0" err="1"/>
              <a:t>Mr</a:t>
            </a:r>
            <a:r>
              <a:rPr lang="en-US" sz="3200" b="1" dirty="0"/>
              <a:t> Evans is in Perth and wants to be in Midland by 08:00</a:t>
            </a:r>
          </a:p>
          <a:p>
            <a:r>
              <a:rPr lang="en-US" sz="3200" b="1" dirty="0"/>
              <a:t>What is the time of the latest train he can take from Perth?</a:t>
            </a:r>
          </a:p>
        </p:txBody>
      </p:sp>
      <p:sp>
        <p:nvSpPr>
          <p:cNvPr id="6" name="Rectangle 5">
            <a:extLst>
              <a:ext uri="{FF2B5EF4-FFF2-40B4-BE49-F238E27FC236}">
                <a16:creationId xmlns:a16="http://schemas.microsoft.com/office/drawing/2014/main" id="{4F4DB2D6-6E51-46EE-88D6-DF656F257D95}"/>
              </a:ext>
            </a:extLst>
          </p:cNvPr>
          <p:cNvSpPr/>
          <p:nvPr/>
        </p:nvSpPr>
        <p:spPr>
          <a:xfrm>
            <a:off x="294121" y="1155403"/>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1C3B325D-4ACE-43A7-AD99-CD4EA7A381D5}"/>
              </a:ext>
            </a:extLst>
          </p:cNvPr>
          <p:cNvSpPr/>
          <p:nvPr/>
        </p:nvSpPr>
        <p:spPr>
          <a:xfrm>
            <a:off x="294120" y="3169558"/>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636EDC6-5262-4F6C-A524-9C22F20E876C}"/>
              </a:ext>
            </a:extLst>
          </p:cNvPr>
          <p:cNvSpPr/>
          <p:nvPr/>
        </p:nvSpPr>
        <p:spPr>
          <a:xfrm>
            <a:off x="4612154" y="3246825"/>
            <a:ext cx="839339" cy="33437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8B5F2810-B311-42F7-A2F6-4E70FA95C74A}"/>
              </a:ext>
            </a:extLst>
          </p:cNvPr>
          <p:cNvSpPr/>
          <p:nvPr/>
        </p:nvSpPr>
        <p:spPr>
          <a:xfrm>
            <a:off x="7808494" y="4185539"/>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07:35</a:t>
            </a:r>
          </a:p>
        </p:txBody>
      </p:sp>
    </p:spTree>
    <p:extLst>
      <p:ext uri="{BB962C8B-B14F-4D97-AF65-F5344CB8AC3E}">
        <p14:creationId xmlns:p14="http://schemas.microsoft.com/office/powerpoint/2010/main" val="93714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path" presetSubtype="0" accel="50000" decel="50000" fill="hold" grpId="1" nodeType="clickEffect">
                                  <p:stCondLst>
                                    <p:cond delay="0"/>
                                  </p:stCondLst>
                                  <p:childTnLst>
                                    <p:animMotion origin="layout" path="M -2.08333E-7 4.81481E-6 L 0.00104 -0.29491 " pathEditMode="relative" rAng="0" ptsTypes="AA">
                                      <p:cBhvr>
                                        <p:cTn id="21" dur="2000" fill="hold"/>
                                        <p:tgtEl>
                                          <p:spTgt spid="8"/>
                                        </p:tgtEl>
                                        <p:attrNameLst>
                                          <p:attrName>ppt_x</p:attrName>
                                          <p:attrName>ppt_y</p:attrName>
                                        </p:attrNameLst>
                                      </p:cBhvr>
                                      <p:rCtr x="52" y="-14745"/>
                                    </p:animMotion>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8" grpId="1" animBg="1"/>
      <p:bldP spid="9" grpId="0"/>
    </p:bld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2A03_files/image002.jpg">
            <a:extLst>
              <a:ext uri="{FF2B5EF4-FFF2-40B4-BE49-F238E27FC236}">
                <a16:creationId xmlns:a16="http://schemas.microsoft.com/office/drawing/2014/main" id="{8065FB93-B058-48AA-9F37-E5FCE33DDA6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1237" y="1245810"/>
            <a:ext cx="8215313" cy="5386348"/>
          </a:xfrm>
          <a:prstGeom prst="rect">
            <a:avLst/>
          </a:prstGeom>
          <a:noFill/>
          <a:ln>
            <a:noFill/>
          </a:ln>
        </p:spPr>
      </p:pic>
      <p:sp>
        <p:nvSpPr>
          <p:cNvPr id="2" name="Rectangle 1">
            <a:extLst>
              <a:ext uri="{FF2B5EF4-FFF2-40B4-BE49-F238E27FC236}">
                <a16:creationId xmlns:a16="http://schemas.microsoft.com/office/drawing/2014/main" id="{9684FF2F-954B-4195-803E-C44A7859D47F}"/>
              </a:ext>
            </a:extLst>
          </p:cNvPr>
          <p:cNvSpPr/>
          <p:nvPr/>
        </p:nvSpPr>
        <p:spPr>
          <a:xfrm>
            <a:off x="103032" y="51516"/>
            <a:ext cx="11784169"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square with a design on it. The square is reflected in the mirror line. Draw the missing triangle and dots on the reflected square.</a:t>
            </a:r>
          </a:p>
        </p:txBody>
      </p:sp>
      <p:sp>
        <p:nvSpPr>
          <p:cNvPr id="4" name="Rectangle 3">
            <a:extLst>
              <a:ext uri="{FF2B5EF4-FFF2-40B4-BE49-F238E27FC236}">
                <a16:creationId xmlns:a16="http://schemas.microsoft.com/office/drawing/2014/main" id="{9AA338AE-DBBC-4F96-B5AF-57FE934D23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1C1B7EAA-1325-401C-ADE1-0CCD6575B4F5}"/>
              </a:ext>
            </a:extLst>
          </p:cNvPr>
          <p:cNvSpPr/>
          <p:nvPr/>
        </p:nvSpPr>
        <p:spPr>
          <a:xfrm>
            <a:off x="8653963" y="2461990"/>
            <a:ext cx="227147" cy="22406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F5F399B-2B56-4DAF-8F90-D4030F9804FB}"/>
              </a:ext>
            </a:extLst>
          </p:cNvPr>
          <p:cNvSpPr/>
          <p:nvPr/>
        </p:nvSpPr>
        <p:spPr>
          <a:xfrm>
            <a:off x="9206413" y="4717510"/>
            <a:ext cx="227147" cy="22406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ight Triangle 6">
            <a:extLst>
              <a:ext uri="{FF2B5EF4-FFF2-40B4-BE49-F238E27FC236}">
                <a16:creationId xmlns:a16="http://schemas.microsoft.com/office/drawing/2014/main" id="{A8800A69-560E-4194-BC49-2D0B84252E17}"/>
              </a:ext>
            </a:extLst>
          </p:cNvPr>
          <p:cNvSpPr/>
          <p:nvPr/>
        </p:nvSpPr>
        <p:spPr>
          <a:xfrm rot="10800000">
            <a:off x="9052560" y="2308860"/>
            <a:ext cx="1344930" cy="1394460"/>
          </a:xfrm>
          <a:prstGeom prst="r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6554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Here is a sorting diagram. </a:t>
            </a:r>
          </a:p>
          <a:p>
            <a:r>
              <a:rPr lang="en-US" sz="3200" b="1" dirty="0"/>
              <a:t>Write a correct number in each of the two boxes. </a:t>
            </a:r>
            <a:endParaRPr lang="en-US" sz="2800" dirty="0"/>
          </a:p>
        </p:txBody>
      </p:sp>
      <p:pic>
        <p:nvPicPr>
          <p:cNvPr id="3" name="Picture 2">
            <a:extLst>
              <a:ext uri="{FF2B5EF4-FFF2-40B4-BE49-F238E27FC236}">
                <a16:creationId xmlns:a16="http://schemas.microsoft.com/office/drawing/2014/main" id="{3AAEC37C-4E0C-4E7A-9942-148D5C598B53}"/>
              </a:ext>
            </a:extLst>
          </p:cNvPr>
          <p:cNvPicPr>
            <a:picLocks noChangeAspect="1"/>
          </p:cNvPicPr>
          <p:nvPr/>
        </p:nvPicPr>
        <p:blipFill>
          <a:blip r:embed="rId3"/>
          <a:stretch>
            <a:fillRect/>
          </a:stretch>
        </p:blipFill>
        <p:spPr>
          <a:xfrm>
            <a:off x="319954" y="1127218"/>
            <a:ext cx="8311693" cy="5287670"/>
          </a:xfrm>
          <a:prstGeom prst="rect">
            <a:avLst/>
          </a:prstGeom>
        </p:spPr>
      </p:pic>
      <p:sp>
        <p:nvSpPr>
          <p:cNvPr id="5" name="TextBox 4">
            <a:extLst>
              <a:ext uri="{FF2B5EF4-FFF2-40B4-BE49-F238E27FC236}">
                <a16:creationId xmlns:a16="http://schemas.microsoft.com/office/drawing/2014/main" id="{AEA5C7A3-BA78-43CE-B404-7013435E522F}"/>
              </a:ext>
            </a:extLst>
          </p:cNvPr>
          <p:cNvSpPr txBox="1"/>
          <p:nvPr/>
        </p:nvSpPr>
        <p:spPr>
          <a:xfrm>
            <a:off x="4065713" y="3472515"/>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3AF2B4CA-9237-4F82-BF99-EC688F45F993}"/>
              </a:ext>
            </a:extLst>
          </p:cNvPr>
          <p:cNvSpPr txBox="1"/>
          <p:nvPr/>
        </p:nvSpPr>
        <p:spPr>
          <a:xfrm>
            <a:off x="7384647" y="5216649"/>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2197231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805E10A-4B44-49A9-8151-0A3FB11DD1D4}"/>
              </a:ext>
            </a:extLst>
          </p:cNvPr>
          <p:cNvPicPr>
            <a:picLocks noChangeAspect="1"/>
          </p:cNvPicPr>
          <p:nvPr/>
        </p:nvPicPr>
        <p:blipFill>
          <a:blip r:embed="rId3"/>
          <a:stretch>
            <a:fillRect/>
          </a:stretch>
        </p:blipFill>
        <p:spPr>
          <a:xfrm>
            <a:off x="7337817" y="3264682"/>
            <a:ext cx="3784367" cy="2899718"/>
          </a:xfrm>
          <a:prstGeom prst="rect">
            <a:avLst/>
          </a:prstGeom>
        </p:spPr>
      </p:pic>
      <p:pic>
        <p:nvPicPr>
          <p:cNvPr id="5" name="Picture 4">
            <a:extLst>
              <a:ext uri="{FF2B5EF4-FFF2-40B4-BE49-F238E27FC236}">
                <a16:creationId xmlns:a16="http://schemas.microsoft.com/office/drawing/2014/main" id="{985AB64E-786B-432D-8207-D01CA1EE0E46}"/>
              </a:ext>
            </a:extLst>
          </p:cNvPr>
          <p:cNvPicPr>
            <a:picLocks noChangeAspect="1"/>
          </p:cNvPicPr>
          <p:nvPr/>
        </p:nvPicPr>
        <p:blipFill>
          <a:blip r:embed="rId4"/>
          <a:stretch>
            <a:fillRect/>
          </a:stretch>
        </p:blipFill>
        <p:spPr>
          <a:xfrm>
            <a:off x="1424587" y="3752166"/>
            <a:ext cx="3842907" cy="2899718"/>
          </a:xfrm>
          <a:prstGeom prst="rect">
            <a:avLst/>
          </a:prstGeom>
        </p:spPr>
      </p:pic>
      <p:pic>
        <p:nvPicPr>
          <p:cNvPr id="3" name="Picture 2">
            <a:extLst>
              <a:ext uri="{FF2B5EF4-FFF2-40B4-BE49-F238E27FC236}">
                <a16:creationId xmlns:a16="http://schemas.microsoft.com/office/drawing/2014/main" id="{B79332AC-0840-4631-B155-9C47CB48047D}"/>
              </a:ext>
            </a:extLst>
          </p:cNvPr>
          <p:cNvPicPr>
            <a:picLocks noChangeAspect="1"/>
          </p:cNvPicPr>
          <p:nvPr/>
        </p:nvPicPr>
        <p:blipFill>
          <a:blip r:embed="rId5"/>
          <a:stretch>
            <a:fillRect/>
          </a:stretch>
        </p:blipFill>
        <p:spPr>
          <a:xfrm>
            <a:off x="4103942" y="36122"/>
            <a:ext cx="2857760" cy="3716044"/>
          </a:xfrm>
          <a:prstGeom prst="rect">
            <a:avLst/>
          </a:prstGeom>
        </p:spPr>
      </p:pic>
      <p:pic>
        <p:nvPicPr>
          <p:cNvPr id="4" name="Picture 3">
            <a:extLst>
              <a:ext uri="{FF2B5EF4-FFF2-40B4-BE49-F238E27FC236}">
                <a16:creationId xmlns:a16="http://schemas.microsoft.com/office/drawing/2014/main" id="{6BB3561A-3D93-4A60-9BA7-C84677B23305}"/>
              </a:ext>
            </a:extLst>
          </p:cNvPr>
          <p:cNvPicPr>
            <a:picLocks noChangeAspect="1"/>
          </p:cNvPicPr>
          <p:nvPr/>
        </p:nvPicPr>
        <p:blipFill>
          <a:blip r:embed="rId6"/>
          <a:stretch>
            <a:fillRect/>
          </a:stretch>
        </p:blipFill>
        <p:spPr>
          <a:xfrm>
            <a:off x="7397118" y="134660"/>
            <a:ext cx="3641943" cy="2787318"/>
          </a:xfrm>
          <a:prstGeom prst="rect">
            <a:avLst/>
          </a:prstGeom>
        </p:spPr>
      </p:pic>
      <p:sp>
        <p:nvSpPr>
          <p:cNvPr id="2" name="Rectangle 1">
            <a:extLst>
              <a:ext uri="{FF2B5EF4-FFF2-40B4-BE49-F238E27FC236}">
                <a16:creationId xmlns:a16="http://schemas.microsoft.com/office/drawing/2014/main" id="{A30122B6-905D-4374-A8FC-5EC4E397EBF3}"/>
              </a:ext>
            </a:extLst>
          </p:cNvPr>
          <p:cNvSpPr/>
          <p:nvPr/>
        </p:nvSpPr>
        <p:spPr>
          <a:xfrm>
            <a:off x="115911" y="56341"/>
            <a:ext cx="3379304" cy="304698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four diagrams. On each one, put a tick if it is a net of a cube. Put a cross if it is not.</a:t>
            </a:r>
            <a:endParaRPr lang="en-GB" sz="3200" b="1" dirty="0">
              <a:latin typeface="Calibri" panose="020F0502020204030204" pitchFamily="34" charset="0"/>
            </a:endParaRPr>
          </a:p>
        </p:txBody>
      </p:sp>
      <p:sp>
        <p:nvSpPr>
          <p:cNvPr id="7" name="Rectangle 6">
            <a:extLst>
              <a:ext uri="{FF2B5EF4-FFF2-40B4-BE49-F238E27FC236}">
                <a16:creationId xmlns:a16="http://schemas.microsoft.com/office/drawing/2014/main" id="{744379FB-176D-483C-B729-76DFE6C3196D}"/>
              </a:ext>
            </a:extLst>
          </p:cNvPr>
          <p:cNvSpPr/>
          <p:nvPr/>
        </p:nvSpPr>
        <p:spPr>
          <a:xfrm>
            <a:off x="8518859" y="118625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2313A050-A1D0-476A-B4B3-D5A6F698A56C}"/>
              </a:ext>
            </a:extLst>
          </p:cNvPr>
          <p:cNvSpPr/>
          <p:nvPr/>
        </p:nvSpPr>
        <p:spPr>
          <a:xfrm>
            <a:off x="4398698" y="1984961"/>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9" name="Straight Arrow Connector 8">
            <a:extLst>
              <a:ext uri="{FF2B5EF4-FFF2-40B4-BE49-F238E27FC236}">
                <a16:creationId xmlns:a16="http://schemas.microsoft.com/office/drawing/2014/main" id="{AF2485BB-0D17-4958-8D0F-73103AE7D6D0}"/>
              </a:ext>
            </a:extLst>
          </p:cNvPr>
          <p:cNvCxnSpPr>
            <a:cxnSpLocks/>
          </p:cNvCxnSpPr>
          <p:nvPr/>
        </p:nvCxnSpPr>
        <p:spPr>
          <a:xfrm flipH="1" flipV="1">
            <a:off x="4707306" y="582750"/>
            <a:ext cx="606610" cy="164768"/>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9ADC4A6-690C-4EFD-BD8A-D76FE5E09FA6}"/>
              </a:ext>
            </a:extLst>
          </p:cNvPr>
          <p:cNvCxnSpPr>
            <a:cxnSpLocks/>
          </p:cNvCxnSpPr>
          <p:nvPr/>
        </p:nvCxnSpPr>
        <p:spPr>
          <a:xfrm>
            <a:off x="6096000" y="1670760"/>
            <a:ext cx="283016" cy="62840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C30F93F3-9C9E-4AA7-BDA8-310059763F37}"/>
              </a:ext>
            </a:extLst>
          </p:cNvPr>
          <p:cNvSpPr/>
          <p:nvPr/>
        </p:nvSpPr>
        <p:spPr>
          <a:xfrm>
            <a:off x="5313916" y="950800"/>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14" name="Rectangle 13">
            <a:extLst>
              <a:ext uri="{FF2B5EF4-FFF2-40B4-BE49-F238E27FC236}">
                <a16:creationId xmlns:a16="http://schemas.microsoft.com/office/drawing/2014/main" id="{3B897C77-D88D-4EF5-94BD-F7C2F981A03E}"/>
              </a:ext>
            </a:extLst>
          </p:cNvPr>
          <p:cNvSpPr/>
          <p:nvPr/>
        </p:nvSpPr>
        <p:spPr>
          <a:xfrm>
            <a:off x="3484299" y="396168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15" name="Straight Arrow Connector 14">
            <a:extLst>
              <a:ext uri="{FF2B5EF4-FFF2-40B4-BE49-F238E27FC236}">
                <a16:creationId xmlns:a16="http://schemas.microsoft.com/office/drawing/2014/main" id="{70637878-7F24-4FA2-84B9-D309782F816B}"/>
              </a:ext>
            </a:extLst>
          </p:cNvPr>
          <p:cNvCxnSpPr>
            <a:cxnSpLocks/>
          </p:cNvCxnSpPr>
          <p:nvPr/>
        </p:nvCxnSpPr>
        <p:spPr>
          <a:xfrm flipH="1" flipV="1">
            <a:off x="1994214" y="4554415"/>
            <a:ext cx="167095" cy="57221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8EBE88D8-1D61-4338-9E9C-AF3327A6B984}"/>
              </a:ext>
            </a:extLst>
          </p:cNvPr>
          <p:cNvCxnSpPr>
            <a:cxnSpLocks/>
          </p:cNvCxnSpPr>
          <p:nvPr/>
        </p:nvCxnSpPr>
        <p:spPr>
          <a:xfrm>
            <a:off x="2992582" y="5860473"/>
            <a:ext cx="530233" cy="30015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936C9BB-D6B7-4D30-A06A-63256A1EA71F}"/>
              </a:ext>
            </a:extLst>
          </p:cNvPr>
          <p:cNvSpPr/>
          <p:nvPr/>
        </p:nvSpPr>
        <p:spPr>
          <a:xfrm>
            <a:off x="1568874" y="5254767"/>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23" name="Rectangle 22">
            <a:extLst>
              <a:ext uri="{FF2B5EF4-FFF2-40B4-BE49-F238E27FC236}">
                <a16:creationId xmlns:a16="http://schemas.microsoft.com/office/drawing/2014/main" id="{E27B308F-5D00-4C84-B60F-E69094779EFB}"/>
              </a:ext>
            </a:extLst>
          </p:cNvPr>
          <p:cNvSpPr/>
          <p:nvPr/>
        </p:nvSpPr>
        <p:spPr>
          <a:xfrm>
            <a:off x="9347931" y="436059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8" name="Rectangle 17">
            <a:extLst>
              <a:ext uri="{FF2B5EF4-FFF2-40B4-BE49-F238E27FC236}">
                <a16:creationId xmlns:a16="http://schemas.microsoft.com/office/drawing/2014/main" id="{20EBF02A-DFCF-4D61-ABEC-9CDC93DB2DA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92660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par>
                                <p:cTn id="34" presetID="10" presetClass="entr" presetSubtype="0" fill="hold"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P spid="14" grpId="0"/>
      <p:bldP spid="17" grpId="0"/>
      <p:bldP spid="23" grpId="0"/>
    </p:bld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6B14_files/image001.jpg">
            <a:extLst>
              <a:ext uri="{FF2B5EF4-FFF2-40B4-BE49-F238E27FC236}">
                <a16:creationId xmlns:a16="http://schemas.microsoft.com/office/drawing/2014/main" id="{9A0ED6EA-1003-4DF2-9EEC-C61BC867BBE7}"/>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654" y="207059"/>
            <a:ext cx="6443882" cy="6443882"/>
          </a:xfrm>
          <a:prstGeom prst="rect">
            <a:avLst/>
          </a:prstGeom>
          <a:noFill/>
          <a:ln>
            <a:noFill/>
          </a:ln>
        </p:spPr>
      </p:pic>
      <p:sp>
        <p:nvSpPr>
          <p:cNvPr id="3" name="Rectangle 2">
            <a:extLst>
              <a:ext uri="{FF2B5EF4-FFF2-40B4-BE49-F238E27FC236}">
                <a16:creationId xmlns:a16="http://schemas.microsoft.com/office/drawing/2014/main" id="{D9FF9CF0-2892-4627-BDBA-534746D186C2}"/>
              </a:ext>
            </a:extLst>
          </p:cNvPr>
          <p:cNvSpPr/>
          <p:nvPr/>
        </p:nvSpPr>
        <p:spPr>
          <a:xfrm>
            <a:off x="6713573" y="238536"/>
            <a:ext cx="4959301"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and C are three corners of a square.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the other corner?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74C2286A-20B8-4672-BCB0-A267EB964AC0}"/>
              </a:ext>
            </a:extLst>
          </p:cNvPr>
          <p:cNvSpPr/>
          <p:nvPr/>
        </p:nvSpPr>
        <p:spPr>
          <a:xfrm rot="1582862">
            <a:off x="2538073" y="2158798"/>
            <a:ext cx="1393073" cy="13679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Oval 3">
            <a:extLst>
              <a:ext uri="{FF2B5EF4-FFF2-40B4-BE49-F238E27FC236}">
                <a16:creationId xmlns:a16="http://schemas.microsoft.com/office/drawing/2014/main" id="{3E7591BC-5108-4B83-8136-ACB7F23B5042}"/>
              </a:ext>
            </a:extLst>
          </p:cNvPr>
          <p:cNvSpPr/>
          <p:nvPr/>
        </p:nvSpPr>
        <p:spPr>
          <a:xfrm>
            <a:off x="3436936" y="364247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0D639BA-5704-4CDC-834B-97D62CEDC6B0}"/>
              </a:ext>
            </a:extLst>
          </p:cNvPr>
          <p:cNvSpPr/>
          <p:nvPr/>
        </p:nvSpPr>
        <p:spPr>
          <a:xfrm>
            <a:off x="10285648" y="1660248"/>
            <a:ext cx="138722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(4, 3)</a:t>
            </a:r>
          </a:p>
        </p:txBody>
      </p:sp>
      <p:grpSp>
        <p:nvGrpSpPr>
          <p:cNvPr id="13" name="Group 12">
            <a:extLst>
              <a:ext uri="{FF2B5EF4-FFF2-40B4-BE49-F238E27FC236}">
                <a16:creationId xmlns:a16="http://schemas.microsoft.com/office/drawing/2014/main" id="{7EA2ACB2-58D0-4E3A-8BC5-5A176C290BBE}"/>
              </a:ext>
            </a:extLst>
          </p:cNvPr>
          <p:cNvGrpSpPr/>
          <p:nvPr/>
        </p:nvGrpSpPr>
        <p:grpSpPr>
          <a:xfrm>
            <a:off x="2306692" y="1920530"/>
            <a:ext cx="674213" cy="1221255"/>
            <a:chOff x="2224804" y="1920530"/>
            <a:chExt cx="674213" cy="1221255"/>
          </a:xfrm>
        </p:grpSpPr>
        <p:cxnSp>
          <p:nvCxnSpPr>
            <p:cNvPr id="8" name="Straight Connector 7">
              <a:extLst>
                <a:ext uri="{FF2B5EF4-FFF2-40B4-BE49-F238E27FC236}">
                  <a16:creationId xmlns:a16="http://schemas.microsoft.com/office/drawing/2014/main" id="{5869A170-DD1A-4759-87EF-ED73DE00796F}"/>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2B61FF1-D186-4B88-A53F-FBC599757190}"/>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EACEA4C-ED01-44EA-9655-9791D28BD8D5}"/>
              </a:ext>
            </a:extLst>
          </p:cNvPr>
          <p:cNvGrpSpPr/>
          <p:nvPr/>
        </p:nvGrpSpPr>
        <p:grpSpPr>
          <a:xfrm>
            <a:off x="3508366" y="2531157"/>
            <a:ext cx="674213" cy="1221255"/>
            <a:chOff x="2224804" y="1920530"/>
            <a:chExt cx="674213" cy="1221255"/>
          </a:xfrm>
        </p:grpSpPr>
        <p:cxnSp>
          <p:nvCxnSpPr>
            <p:cNvPr id="15" name="Straight Connector 14">
              <a:extLst>
                <a:ext uri="{FF2B5EF4-FFF2-40B4-BE49-F238E27FC236}">
                  <a16:creationId xmlns:a16="http://schemas.microsoft.com/office/drawing/2014/main" id="{8015E2E7-D4F0-4E20-A943-C732FB3113F7}"/>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01F9AAC-9536-4E66-9EE5-2B98563ACEE4}"/>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EFE4702-CD09-4125-9363-1A3C0709C374}"/>
              </a:ext>
            </a:extLst>
          </p:cNvPr>
          <p:cNvGrpSpPr/>
          <p:nvPr/>
        </p:nvGrpSpPr>
        <p:grpSpPr>
          <a:xfrm rot="5400000">
            <a:off x="3194739" y="1634395"/>
            <a:ext cx="674213" cy="1221255"/>
            <a:chOff x="2224804" y="1920530"/>
            <a:chExt cx="674213" cy="1221255"/>
          </a:xfrm>
        </p:grpSpPr>
        <p:cxnSp>
          <p:nvCxnSpPr>
            <p:cNvPr id="18" name="Straight Connector 17">
              <a:extLst>
                <a:ext uri="{FF2B5EF4-FFF2-40B4-BE49-F238E27FC236}">
                  <a16:creationId xmlns:a16="http://schemas.microsoft.com/office/drawing/2014/main" id="{37E6F12E-CEF1-44FA-B1B6-00802A897EC9}"/>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A502F45-335B-47CD-8547-7B0E08B35F65}"/>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24B56817-5D36-4E92-BBA9-FDE1F0254D92}"/>
              </a:ext>
            </a:extLst>
          </p:cNvPr>
          <p:cNvGrpSpPr/>
          <p:nvPr/>
        </p:nvGrpSpPr>
        <p:grpSpPr>
          <a:xfrm rot="5400000">
            <a:off x="2580213" y="2845801"/>
            <a:ext cx="674213" cy="1221255"/>
            <a:chOff x="2224804" y="1920530"/>
            <a:chExt cx="674213" cy="1221255"/>
          </a:xfrm>
        </p:grpSpPr>
        <p:cxnSp>
          <p:nvCxnSpPr>
            <p:cNvPr id="21" name="Straight Connector 20">
              <a:extLst>
                <a:ext uri="{FF2B5EF4-FFF2-40B4-BE49-F238E27FC236}">
                  <a16:creationId xmlns:a16="http://schemas.microsoft.com/office/drawing/2014/main" id="{D722B351-DF0D-4D3D-8ECC-BC0DBE22BB6C}"/>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9984A05-3015-4A97-9D55-9C5B3F31EC88}"/>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7CB527EB-E6E1-4617-98C6-D54E3F7572A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8814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3"/>
                                        </p:tgtEl>
                                      </p:cBhvr>
                                    </p:animEffect>
                                    <p:set>
                                      <p:cBhvr>
                                        <p:cTn id="37" dur="1" fill="hold">
                                          <p:stCondLst>
                                            <p:cond delay="499"/>
                                          </p:stCondLst>
                                        </p:cTn>
                                        <p:tgtEl>
                                          <p:spTgt spid="13"/>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4"/>
                                        </p:tgtEl>
                                      </p:cBhvr>
                                    </p:animEffect>
                                    <p:set>
                                      <p:cBhvr>
                                        <p:cTn id="40" dur="1" fill="hold">
                                          <p:stCondLst>
                                            <p:cond delay="499"/>
                                          </p:stCondLst>
                                        </p:cTn>
                                        <p:tgtEl>
                                          <p:spTgt spid="14"/>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17"/>
                                        </p:tgtEl>
                                      </p:cBhvr>
                                    </p:animEffect>
                                    <p:set>
                                      <p:cBhvr>
                                        <p:cTn id="55" dur="1" fill="hold">
                                          <p:stCondLst>
                                            <p:cond delay="499"/>
                                          </p:stCondLst>
                                        </p:cTn>
                                        <p:tgtEl>
                                          <p:spTgt spid="17"/>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20"/>
                                        </p:tgtEl>
                                      </p:cBhvr>
                                    </p:animEffect>
                                    <p:set>
                                      <p:cBhvr>
                                        <p:cTn id="58" dur="1" fill="hold">
                                          <p:stCondLst>
                                            <p:cond delay="499"/>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4" grpId="0" animBg="1"/>
      <p:bldP spid="6" grpId="0"/>
    </p:bld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96B14_files/image001.jpg">
            <a:extLst>
              <a:ext uri="{FF2B5EF4-FFF2-40B4-BE49-F238E27FC236}">
                <a16:creationId xmlns:a16="http://schemas.microsoft.com/office/drawing/2014/main" id="{08D8F461-53FA-4A6B-B3A9-20F525B816BA}"/>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654" y="207059"/>
            <a:ext cx="6443882" cy="6443882"/>
          </a:xfrm>
          <a:prstGeom prst="rect">
            <a:avLst/>
          </a:prstGeom>
          <a:noFill/>
          <a:ln>
            <a:noFill/>
          </a:ln>
        </p:spPr>
      </p:pic>
      <p:sp>
        <p:nvSpPr>
          <p:cNvPr id="7" name="Rectangle 6">
            <a:extLst>
              <a:ext uri="{FF2B5EF4-FFF2-40B4-BE49-F238E27FC236}">
                <a16:creationId xmlns:a16="http://schemas.microsoft.com/office/drawing/2014/main" id="{7BFC97A5-B888-4D5A-A353-BBA5DA16DA7B}"/>
              </a:ext>
            </a:extLst>
          </p:cNvPr>
          <p:cNvSpPr/>
          <p:nvPr/>
        </p:nvSpPr>
        <p:spPr>
          <a:xfrm>
            <a:off x="2292585" y="2307509"/>
            <a:ext cx="1393073" cy="13679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30EF17A-A5F5-4219-B000-ED48A83B6C5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08070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62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grpId="1" nodeType="clickEffect">
                                  <p:stCondLst>
                                    <p:cond delay="0"/>
                                  </p:stCondLst>
                                  <p:childTnLst>
                                    <p:animEffect transition="out" filter="fade">
                                      <p:cBhvr>
                                        <p:cTn id="15" dur="500"/>
                                        <p:tgtEl>
                                          <p:spTgt spid="7"/>
                                        </p:tgtEl>
                                      </p:cBhvr>
                                    </p:animEffect>
                                    <p:set>
                                      <p:cBhvr>
                                        <p:cTn id="16"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some number cards.</a:t>
            </a:r>
          </a:p>
        </p:txBody>
      </p:sp>
      <p:sp>
        <p:nvSpPr>
          <p:cNvPr id="4" name="Rectangle 3">
            <a:extLst>
              <a:ext uri="{FF2B5EF4-FFF2-40B4-BE49-F238E27FC236}">
                <a16:creationId xmlns:a16="http://schemas.microsoft.com/office/drawing/2014/main" id="{C6F6DB93-CEB6-43F8-9D46-6E3E259981BF}"/>
              </a:ext>
            </a:extLst>
          </p:cNvPr>
          <p:cNvSpPr/>
          <p:nvPr/>
        </p:nvSpPr>
        <p:spPr>
          <a:xfrm>
            <a:off x="56122" y="1813486"/>
            <a:ext cx="11581695" cy="2554545"/>
          </a:xfrm>
          <a:prstGeom prst="rect">
            <a:avLst/>
          </a:prstGeom>
        </p:spPr>
        <p:txBody>
          <a:bodyPr wrap="square">
            <a:spAutoFit/>
          </a:bodyPr>
          <a:lstStyle/>
          <a:p>
            <a:r>
              <a:rPr lang="en-US" sz="3200" b="1" dirty="0"/>
              <a:t>Joe picks two even numbers. Dev picks two odd numbers.</a:t>
            </a:r>
          </a:p>
          <a:p>
            <a:r>
              <a:rPr lang="en-US" sz="3200" b="1" dirty="0"/>
              <a:t>Joe gives one of his cards to Dev. Dev gives one of his cards to Joe.</a:t>
            </a:r>
          </a:p>
          <a:p>
            <a:r>
              <a:rPr lang="en-US" sz="3200" b="1" dirty="0"/>
              <a:t>Joe says, ‘Now my cards are both square numbers.’</a:t>
            </a:r>
          </a:p>
          <a:p>
            <a:r>
              <a:rPr lang="en-US" sz="3200" b="1" dirty="0"/>
              <a:t>Dev says, ‘Now my cards are both multiples of 5.’</a:t>
            </a:r>
          </a:p>
          <a:p>
            <a:r>
              <a:rPr lang="en-US" sz="3200" b="1" dirty="0"/>
              <a:t>What numbers did they each start with?</a:t>
            </a:r>
          </a:p>
        </p:txBody>
      </p:sp>
      <p:pic>
        <p:nvPicPr>
          <p:cNvPr id="3" name="Picture 2">
            <a:extLst>
              <a:ext uri="{FF2B5EF4-FFF2-40B4-BE49-F238E27FC236}">
                <a16:creationId xmlns:a16="http://schemas.microsoft.com/office/drawing/2014/main" id="{84D6985D-2E2B-4F0B-A983-7703A2136611}"/>
              </a:ext>
            </a:extLst>
          </p:cNvPr>
          <p:cNvPicPr>
            <a:picLocks noChangeAspect="1"/>
          </p:cNvPicPr>
          <p:nvPr/>
        </p:nvPicPr>
        <p:blipFill>
          <a:blip r:embed="rId3"/>
          <a:stretch>
            <a:fillRect/>
          </a:stretch>
        </p:blipFill>
        <p:spPr>
          <a:xfrm>
            <a:off x="526824" y="591233"/>
            <a:ext cx="9386434" cy="1260864"/>
          </a:xfrm>
          <a:prstGeom prst="rect">
            <a:avLst/>
          </a:prstGeom>
        </p:spPr>
      </p:pic>
      <p:pic>
        <p:nvPicPr>
          <p:cNvPr id="5" name="Picture 4">
            <a:extLst>
              <a:ext uri="{FF2B5EF4-FFF2-40B4-BE49-F238E27FC236}">
                <a16:creationId xmlns:a16="http://schemas.microsoft.com/office/drawing/2014/main" id="{B31AB45A-8DDA-49C4-B3CB-64BD2C9CD84A}"/>
              </a:ext>
            </a:extLst>
          </p:cNvPr>
          <p:cNvPicPr>
            <a:picLocks noChangeAspect="1"/>
          </p:cNvPicPr>
          <p:nvPr/>
        </p:nvPicPr>
        <p:blipFill>
          <a:blip r:embed="rId4"/>
          <a:stretch>
            <a:fillRect/>
          </a:stretch>
        </p:blipFill>
        <p:spPr>
          <a:xfrm>
            <a:off x="260463" y="4368031"/>
            <a:ext cx="4393520" cy="1065287"/>
          </a:xfrm>
          <a:prstGeom prst="rect">
            <a:avLst/>
          </a:prstGeom>
        </p:spPr>
      </p:pic>
      <p:pic>
        <p:nvPicPr>
          <p:cNvPr id="6" name="Picture 5">
            <a:extLst>
              <a:ext uri="{FF2B5EF4-FFF2-40B4-BE49-F238E27FC236}">
                <a16:creationId xmlns:a16="http://schemas.microsoft.com/office/drawing/2014/main" id="{23BB6558-FD8E-43D0-99E8-46B57FE87906}"/>
              </a:ext>
            </a:extLst>
          </p:cNvPr>
          <p:cNvPicPr>
            <a:picLocks noChangeAspect="1"/>
          </p:cNvPicPr>
          <p:nvPr/>
        </p:nvPicPr>
        <p:blipFill>
          <a:blip r:embed="rId5"/>
          <a:stretch>
            <a:fillRect/>
          </a:stretch>
        </p:blipFill>
        <p:spPr>
          <a:xfrm>
            <a:off x="245949" y="5562600"/>
            <a:ext cx="4393520" cy="1052680"/>
          </a:xfrm>
          <a:prstGeom prst="rect">
            <a:avLst/>
          </a:prstGeom>
        </p:spPr>
      </p:pic>
      <p:sp>
        <p:nvSpPr>
          <p:cNvPr id="8" name="Rectangle 7">
            <a:extLst>
              <a:ext uri="{FF2B5EF4-FFF2-40B4-BE49-F238E27FC236}">
                <a16:creationId xmlns:a16="http://schemas.microsoft.com/office/drawing/2014/main" id="{7E977FDA-AAFC-425B-8DDB-58C82C0119A8}"/>
              </a:ext>
            </a:extLst>
          </p:cNvPr>
          <p:cNvSpPr/>
          <p:nvPr/>
        </p:nvSpPr>
        <p:spPr>
          <a:xfrm>
            <a:off x="9012237" y="2764921"/>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9, 16</a:t>
            </a:r>
          </a:p>
        </p:txBody>
      </p:sp>
      <p:sp>
        <p:nvSpPr>
          <p:cNvPr id="9" name="Rectangle 8">
            <a:extLst>
              <a:ext uri="{FF2B5EF4-FFF2-40B4-BE49-F238E27FC236}">
                <a16:creationId xmlns:a16="http://schemas.microsoft.com/office/drawing/2014/main" id="{E949DA2A-C971-4A3F-8B84-1DD772A275C3}"/>
              </a:ext>
            </a:extLst>
          </p:cNvPr>
          <p:cNvSpPr/>
          <p:nvPr/>
        </p:nvSpPr>
        <p:spPr>
          <a:xfrm>
            <a:off x="8800023" y="3300465"/>
            <a:ext cx="14427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10, 15</a:t>
            </a:r>
          </a:p>
        </p:txBody>
      </p:sp>
      <p:sp>
        <p:nvSpPr>
          <p:cNvPr id="10" name="Oval 9">
            <a:extLst>
              <a:ext uri="{FF2B5EF4-FFF2-40B4-BE49-F238E27FC236}">
                <a16:creationId xmlns:a16="http://schemas.microsoft.com/office/drawing/2014/main" id="{36960A01-2DB8-4FC1-A360-E89DEC27A47A}"/>
              </a:ext>
            </a:extLst>
          </p:cNvPr>
          <p:cNvSpPr/>
          <p:nvPr/>
        </p:nvSpPr>
        <p:spPr>
          <a:xfrm>
            <a:off x="8682042" y="2803532"/>
            <a:ext cx="839339" cy="108170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104FD664-963A-4EFE-BABD-2F536A50A4D8}"/>
              </a:ext>
            </a:extLst>
          </p:cNvPr>
          <p:cNvSpPr/>
          <p:nvPr/>
        </p:nvSpPr>
        <p:spPr>
          <a:xfrm>
            <a:off x="2389954" y="4590701"/>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2" name="Rectangle 11">
            <a:extLst>
              <a:ext uri="{FF2B5EF4-FFF2-40B4-BE49-F238E27FC236}">
                <a16:creationId xmlns:a16="http://schemas.microsoft.com/office/drawing/2014/main" id="{411B8331-7CB9-459D-8132-CCB144E1428D}"/>
              </a:ext>
            </a:extLst>
          </p:cNvPr>
          <p:cNvSpPr/>
          <p:nvPr/>
        </p:nvSpPr>
        <p:spPr>
          <a:xfrm>
            <a:off x="3977264" y="4584905"/>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a:t>
            </a:r>
          </a:p>
        </p:txBody>
      </p:sp>
      <p:sp>
        <p:nvSpPr>
          <p:cNvPr id="13" name="Rectangle 12">
            <a:extLst>
              <a:ext uri="{FF2B5EF4-FFF2-40B4-BE49-F238E27FC236}">
                <a16:creationId xmlns:a16="http://schemas.microsoft.com/office/drawing/2014/main" id="{CECFD4E8-3E62-49E6-8D0E-F0A624CF2EF6}"/>
              </a:ext>
            </a:extLst>
          </p:cNvPr>
          <p:cNvSpPr/>
          <p:nvPr/>
        </p:nvSpPr>
        <p:spPr>
          <a:xfrm>
            <a:off x="2495464" y="5785270"/>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4" name="Rectangle 13">
            <a:extLst>
              <a:ext uri="{FF2B5EF4-FFF2-40B4-BE49-F238E27FC236}">
                <a16:creationId xmlns:a16="http://schemas.microsoft.com/office/drawing/2014/main" id="{1987857C-F512-4F16-AA29-E78A6055D0B2}"/>
              </a:ext>
            </a:extLst>
          </p:cNvPr>
          <p:cNvSpPr/>
          <p:nvPr/>
        </p:nvSpPr>
        <p:spPr>
          <a:xfrm>
            <a:off x="3977264" y="5779474"/>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Tree>
    <p:extLst>
      <p:ext uri="{BB962C8B-B14F-4D97-AF65-F5344CB8AC3E}">
        <p14:creationId xmlns:p14="http://schemas.microsoft.com/office/powerpoint/2010/main" val="203751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animBg="1"/>
      <p:bldP spid="11" grpId="0"/>
      <p:bldP spid="12" grpId="0"/>
      <p:bldP spid="13" grpId="0"/>
      <p:bldP spid="14" grpId="0"/>
    </p:bld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C38A3D33-7E5F-4607-B8BC-56B17E7C92E3}"/>
              </a:ext>
            </a:extLst>
          </p:cNvPr>
          <p:cNvSpPr/>
          <p:nvPr/>
        </p:nvSpPr>
        <p:spPr>
          <a:xfrm>
            <a:off x="56123" y="50000"/>
            <a:ext cx="8714390" cy="1569660"/>
          </a:xfrm>
          <a:prstGeom prst="rect">
            <a:avLst/>
          </a:prstGeom>
        </p:spPr>
        <p:txBody>
          <a:bodyPr wrap="square">
            <a:spAutoFit/>
          </a:bodyPr>
          <a:lstStyle/>
          <a:p>
            <a:r>
              <a:rPr lang="en-GB" sz="3200" b="1" dirty="0"/>
              <a:t>Alfie buys two books, each at the same price.</a:t>
            </a:r>
          </a:p>
          <a:p>
            <a:r>
              <a:rPr lang="en-GB" sz="3200" b="1" dirty="0"/>
              <a:t>He pays with a £10 note and gets £2.30 change. </a:t>
            </a:r>
          </a:p>
          <a:p>
            <a:r>
              <a:rPr lang="en-GB" sz="3200" b="1" dirty="0"/>
              <a:t>What is the cost of one book?</a:t>
            </a:r>
          </a:p>
        </p:txBody>
      </p:sp>
      <p:sp>
        <p:nvSpPr>
          <p:cNvPr id="4" name="TextBox 3">
            <a:extLst>
              <a:ext uri="{FF2B5EF4-FFF2-40B4-BE49-F238E27FC236}">
                <a16:creationId xmlns:a16="http://schemas.microsoft.com/office/drawing/2014/main" id="{2429F0CB-971B-4A10-9DC4-BDA595FD64C4}"/>
              </a:ext>
            </a:extLst>
          </p:cNvPr>
          <p:cNvSpPr txBox="1"/>
          <p:nvPr/>
        </p:nvSpPr>
        <p:spPr>
          <a:xfrm>
            <a:off x="1150340" y="1838091"/>
            <a:ext cx="11085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 name="TextBox 4">
            <a:extLst>
              <a:ext uri="{FF2B5EF4-FFF2-40B4-BE49-F238E27FC236}">
                <a16:creationId xmlns:a16="http://schemas.microsoft.com/office/drawing/2014/main" id="{AE321088-40DB-4E33-A359-B2121944CFB2}"/>
              </a:ext>
            </a:extLst>
          </p:cNvPr>
          <p:cNvSpPr txBox="1"/>
          <p:nvPr/>
        </p:nvSpPr>
        <p:spPr>
          <a:xfrm>
            <a:off x="847173" y="2247746"/>
            <a:ext cx="471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6" name="TextBox 5">
            <a:extLst>
              <a:ext uri="{FF2B5EF4-FFF2-40B4-BE49-F238E27FC236}">
                <a16:creationId xmlns:a16="http://schemas.microsoft.com/office/drawing/2014/main" id="{90E3B770-C0C8-4BF0-BA85-9120D0F5C3AE}"/>
              </a:ext>
            </a:extLst>
          </p:cNvPr>
          <p:cNvSpPr txBox="1"/>
          <p:nvPr/>
        </p:nvSpPr>
        <p:spPr>
          <a:xfrm>
            <a:off x="1585681" y="2295036"/>
            <a:ext cx="14122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2.3 0</a:t>
            </a:r>
          </a:p>
        </p:txBody>
      </p:sp>
      <p:cxnSp>
        <p:nvCxnSpPr>
          <p:cNvPr id="7" name="Straight Connector 6">
            <a:extLst>
              <a:ext uri="{FF2B5EF4-FFF2-40B4-BE49-F238E27FC236}">
                <a16:creationId xmlns:a16="http://schemas.microsoft.com/office/drawing/2014/main" id="{8FD1D2C4-CD35-448C-B3B4-DD35A6C4391E}"/>
              </a:ext>
            </a:extLst>
          </p:cNvPr>
          <p:cNvCxnSpPr>
            <a:cxnSpLocks/>
          </p:cNvCxnSpPr>
          <p:nvPr/>
        </p:nvCxnSpPr>
        <p:spPr>
          <a:xfrm>
            <a:off x="701452" y="2801117"/>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0022F925-DE43-4C30-8C48-37D4E4A321DD}"/>
              </a:ext>
            </a:extLst>
          </p:cNvPr>
          <p:cNvSpPr txBox="1"/>
          <p:nvPr/>
        </p:nvSpPr>
        <p:spPr>
          <a:xfrm>
            <a:off x="1893014" y="1841318"/>
            <a:ext cx="14010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9" name="TextBox 8">
            <a:extLst>
              <a:ext uri="{FF2B5EF4-FFF2-40B4-BE49-F238E27FC236}">
                <a16:creationId xmlns:a16="http://schemas.microsoft.com/office/drawing/2014/main" id="{B0E86E70-4D34-4D74-8287-FAA1BAEA368F}"/>
              </a:ext>
            </a:extLst>
          </p:cNvPr>
          <p:cNvSpPr txBox="1"/>
          <p:nvPr/>
        </p:nvSpPr>
        <p:spPr>
          <a:xfrm>
            <a:off x="1883489" y="273267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 name="Straight Connector 9">
            <a:extLst>
              <a:ext uri="{FF2B5EF4-FFF2-40B4-BE49-F238E27FC236}">
                <a16:creationId xmlns:a16="http://schemas.microsoft.com/office/drawing/2014/main" id="{02C3EADA-1B1A-4A1D-B861-F680AEE1B128}"/>
              </a:ext>
            </a:extLst>
          </p:cNvPr>
          <p:cNvCxnSpPr>
            <a:cxnSpLocks/>
          </p:cNvCxnSpPr>
          <p:nvPr/>
        </p:nvCxnSpPr>
        <p:spPr>
          <a:xfrm flipV="1">
            <a:off x="1583930" y="1931166"/>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65F1A17-E59D-459D-A538-AEE95E31B81B}"/>
              </a:ext>
            </a:extLst>
          </p:cNvPr>
          <p:cNvSpPr txBox="1"/>
          <p:nvPr/>
        </p:nvSpPr>
        <p:spPr>
          <a:xfrm>
            <a:off x="1643038" y="162634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1951FB31-B103-4C62-9B36-EAD9FD218046}"/>
              </a:ext>
            </a:extLst>
          </p:cNvPr>
          <p:cNvSpPr txBox="1"/>
          <p:nvPr/>
        </p:nvSpPr>
        <p:spPr>
          <a:xfrm>
            <a:off x="1919988" y="187728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4E9F0C4C-91EE-4E6A-8194-967C1407DA60}"/>
              </a:ext>
            </a:extLst>
          </p:cNvPr>
          <p:cNvSpPr txBox="1"/>
          <p:nvPr/>
        </p:nvSpPr>
        <p:spPr>
          <a:xfrm>
            <a:off x="2491008" y="273267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2BECD420-B45F-4887-AF2E-816684F7EFB7}"/>
              </a:ext>
            </a:extLst>
          </p:cNvPr>
          <p:cNvSpPr txBox="1"/>
          <p:nvPr/>
        </p:nvSpPr>
        <p:spPr>
          <a:xfrm>
            <a:off x="2039453"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8" name="TextBox 17">
            <a:extLst>
              <a:ext uri="{FF2B5EF4-FFF2-40B4-BE49-F238E27FC236}">
                <a16:creationId xmlns:a16="http://schemas.microsoft.com/office/drawing/2014/main" id="{D968AFA1-CFDF-4954-8F00-186275305C6A}"/>
              </a:ext>
            </a:extLst>
          </p:cNvPr>
          <p:cNvSpPr txBox="1"/>
          <p:nvPr/>
        </p:nvSpPr>
        <p:spPr>
          <a:xfrm>
            <a:off x="1561695"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9" name="Straight Connector 18">
            <a:extLst>
              <a:ext uri="{FF2B5EF4-FFF2-40B4-BE49-F238E27FC236}">
                <a16:creationId xmlns:a16="http://schemas.microsoft.com/office/drawing/2014/main" id="{E8B63DF8-DA04-4173-9D26-1DD64C37CCBB}"/>
              </a:ext>
            </a:extLst>
          </p:cNvPr>
          <p:cNvCxnSpPr>
            <a:cxnSpLocks/>
          </p:cNvCxnSpPr>
          <p:nvPr/>
        </p:nvCxnSpPr>
        <p:spPr>
          <a:xfrm>
            <a:off x="701452" y="3241522"/>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7BD924E-9007-4F79-A24D-ECCFC7248D16}"/>
              </a:ext>
            </a:extLst>
          </p:cNvPr>
          <p:cNvCxnSpPr>
            <a:cxnSpLocks/>
          </p:cNvCxnSpPr>
          <p:nvPr/>
        </p:nvCxnSpPr>
        <p:spPr>
          <a:xfrm flipV="1">
            <a:off x="1155102" y="192875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6E79532-480E-49CE-930D-1B7F6AB7A283}"/>
              </a:ext>
            </a:extLst>
          </p:cNvPr>
          <p:cNvSpPr txBox="1"/>
          <p:nvPr/>
        </p:nvSpPr>
        <p:spPr>
          <a:xfrm>
            <a:off x="1214210" y="1623931"/>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0</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6F810D90-7410-4542-AEA5-C2D2043F5EF8}"/>
              </a:ext>
            </a:extLst>
          </p:cNvPr>
          <p:cNvSpPr txBox="1"/>
          <p:nvPr/>
        </p:nvSpPr>
        <p:spPr>
          <a:xfrm>
            <a:off x="1467093" y="187770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5A5B4A23-2D09-4977-92CD-D89809D78FA9}"/>
              </a:ext>
            </a:extLst>
          </p:cNvPr>
          <p:cNvSpPr txBox="1"/>
          <p:nvPr/>
        </p:nvSpPr>
        <p:spPr>
          <a:xfrm>
            <a:off x="1161979"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4" name="TextBox 23">
            <a:extLst>
              <a:ext uri="{FF2B5EF4-FFF2-40B4-BE49-F238E27FC236}">
                <a16:creationId xmlns:a16="http://schemas.microsoft.com/office/drawing/2014/main" id="{5C170CE7-0E50-4342-82C7-DE2C7DC3512F}"/>
              </a:ext>
            </a:extLst>
          </p:cNvPr>
          <p:cNvSpPr txBox="1"/>
          <p:nvPr/>
        </p:nvSpPr>
        <p:spPr>
          <a:xfrm>
            <a:off x="701452" y="3491208"/>
            <a:ext cx="4468021" cy="630942"/>
          </a:xfrm>
          <a:prstGeom prst="rect">
            <a:avLst/>
          </a:prstGeom>
          <a:noFill/>
        </p:spPr>
        <p:txBody>
          <a:bodyPr wrap="square" rtlCol="0">
            <a:spAutoFit/>
          </a:bodyPr>
          <a:lstStyle/>
          <a:p>
            <a:r>
              <a:rPr lang="en-GB" sz="3500" b="1" dirty="0">
                <a:solidFill>
                  <a:srgbClr val="FF0000"/>
                </a:solidFill>
              </a:rPr>
              <a:t>Two books cost £7.70</a:t>
            </a:r>
          </a:p>
        </p:txBody>
      </p:sp>
      <p:sp>
        <p:nvSpPr>
          <p:cNvPr id="25" name="TextBox 24">
            <a:extLst>
              <a:ext uri="{FF2B5EF4-FFF2-40B4-BE49-F238E27FC236}">
                <a16:creationId xmlns:a16="http://schemas.microsoft.com/office/drawing/2014/main" id="{C563B41E-5E51-4A40-934C-1F5AFFDBD479}"/>
              </a:ext>
            </a:extLst>
          </p:cNvPr>
          <p:cNvSpPr txBox="1"/>
          <p:nvPr/>
        </p:nvSpPr>
        <p:spPr>
          <a:xfrm>
            <a:off x="5756857" y="3665028"/>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7.7 0</a:t>
            </a:r>
          </a:p>
        </p:txBody>
      </p:sp>
      <p:sp>
        <p:nvSpPr>
          <p:cNvPr id="26" name="TextBox 25">
            <a:extLst>
              <a:ext uri="{FF2B5EF4-FFF2-40B4-BE49-F238E27FC236}">
                <a16:creationId xmlns:a16="http://schemas.microsoft.com/office/drawing/2014/main" id="{01DC84B0-1105-4F29-AAD8-D0F5F4739236}"/>
              </a:ext>
            </a:extLst>
          </p:cNvPr>
          <p:cNvSpPr txBox="1"/>
          <p:nvPr/>
        </p:nvSpPr>
        <p:spPr>
          <a:xfrm>
            <a:off x="5290590" y="367690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7" name="Straight Connector 26">
            <a:extLst>
              <a:ext uri="{FF2B5EF4-FFF2-40B4-BE49-F238E27FC236}">
                <a16:creationId xmlns:a16="http://schemas.microsoft.com/office/drawing/2014/main" id="{C234E94C-56E5-4C32-8BDE-D9362491D99B}"/>
              </a:ext>
            </a:extLst>
          </p:cNvPr>
          <p:cNvCxnSpPr>
            <a:cxnSpLocks/>
          </p:cNvCxnSpPr>
          <p:nvPr/>
        </p:nvCxnSpPr>
        <p:spPr>
          <a:xfrm>
            <a:off x="5765207" y="3726459"/>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34CC2BE-13B1-4C0D-87E9-9A0199F794AF}"/>
              </a:ext>
            </a:extLst>
          </p:cNvPr>
          <p:cNvCxnSpPr>
            <a:cxnSpLocks/>
          </p:cNvCxnSpPr>
          <p:nvPr/>
        </p:nvCxnSpPr>
        <p:spPr>
          <a:xfrm flipH="1">
            <a:off x="5780361" y="3726459"/>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5BB6BCE-B628-4D81-A1A0-18BCFDD7E8D9}"/>
              </a:ext>
            </a:extLst>
          </p:cNvPr>
          <p:cNvSpPr txBox="1"/>
          <p:nvPr/>
        </p:nvSpPr>
        <p:spPr>
          <a:xfrm>
            <a:off x="6049203"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0" name="TextBox 29">
            <a:extLst>
              <a:ext uri="{FF2B5EF4-FFF2-40B4-BE49-F238E27FC236}">
                <a16:creationId xmlns:a16="http://schemas.microsoft.com/office/drawing/2014/main" id="{9F7F89CF-22F8-4575-9E69-CC0C2B32CB66}"/>
              </a:ext>
            </a:extLst>
          </p:cNvPr>
          <p:cNvSpPr txBox="1"/>
          <p:nvPr/>
        </p:nvSpPr>
        <p:spPr>
          <a:xfrm>
            <a:off x="6212149" y="32114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1" name="TextBox 30">
            <a:extLst>
              <a:ext uri="{FF2B5EF4-FFF2-40B4-BE49-F238E27FC236}">
                <a16:creationId xmlns:a16="http://schemas.microsoft.com/office/drawing/2014/main" id="{207DF69B-FFA1-4C7A-9AB1-2216891640A6}"/>
              </a:ext>
            </a:extLst>
          </p:cNvPr>
          <p:cNvSpPr txBox="1"/>
          <p:nvPr/>
        </p:nvSpPr>
        <p:spPr>
          <a:xfrm>
            <a:off x="6080811" y="370174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69E73C6A-BF4E-4152-8C9B-2E6630605D29}"/>
              </a:ext>
            </a:extLst>
          </p:cNvPr>
          <p:cNvSpPr txBox="1"/>
          <p:nvPr/>
        </p:nvSpPr>
        <p:spPr>
          <a:xfrm>
            <a:off x="5737834"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3" name="TextBox 32">
            <a:extLst>
              <a:ext uri="{FF2B5EF4-FFF2-40B4-BE49-F238E27FC236}">
                <a16:creationId xmlns:a16="http://schemas.microsoft.com/office/drawing/2014/main" id="{596F10F6-E60A-41F6-9C77-327EFEB285CE}"/>
              </a:ext>
            </a:extLst>
          </p:cNvPr>
          <p:cNvSpPr txBox="1"/>
          <p:nvPr/>
        </p:nvSpPr>
        <p:spPr>
          <a:xfrm>
            <a:off x="6625873" y="32114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TextBox 33">
            <a:extLst>
              <a:ext uri="{FF2B5EF4-FFF2-40B4-BE49-F238E27FC236}">
                <a16:creationId xmlns:a16="http://schemas.microsoft.com/office/drawing/2014/main" id="{C3174F4F-B900-45AD-952A-CC600A7D192B}"/>
              </a:ext>
            </a:extLst>
          </p:cNvPr>
          <p:cNvSpPr txBox="1"/>
          <p:nvPr/>
        </p:nvSpPr>
        <p:spPr>
          <a:xfrm>
            <a:off x="6494535" y="370174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C19A9381-94BD-4866-BE52-FE3616D41FB9}"/>
              </a:ext>
            </a:extLst>
          </p:cNvPr>
          <p:cNvSpPr txBox="1"/>
          <p:nvPr/>
        </p:nvSpPr>
        <p:spPr>
          <a:xfrm>
            <a:off x="5407333"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6" name="TextBox 35">
            <a:extLst>
              <a:ext uri="{FF2B5EF4-FFF2-40B4-BE49-F238E27FC236}">
                <a16:creationId xmlns:a16="http://schemas.microsoft.com/office/drawing/2014/main" id="{365488B9-7324-48F2-B885-87E7D6E7C33F}"/>
              </a:ext>
            </a:extLst>
          </p:cNvPr>
          <p:cNvSpPr txBox="1"/>
          <p:nvPr/>
        </p:nvSpPr>
        <p:spPr>
          <a:xfrm>
            <a:off x="5169473" y="1019439"/>
            <a:ext cx="242512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£3.85</a:t>
            </a:r>
          </a:p>
        </p:txBody>
      </p:sp>
    </p:spTree>
    <p:extLst>
      <p:ext uri="{BB962C8B-B14F-4D97-AF65-F5344CB8AC3E}">
        <p14:creationId xmlns:p14="http://schemas.microsoft.com/office/powerpoint/2010/main" val="2469847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fade">
                                      <p:cBhvr>
                                        <p:cTn id="56" dur="500"/>
                                        <p:tgtEl>
                                          <p:spTgt spid="11"/>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2"/>
                                        </p:tgtEl>
                                        <p:attrNameLst>
                                          <p:attrName>style.visibility</p:attrName>
                                        </p:attrNameLst>
                                      </p:cBhvr>
                                      <p:to>
                                        <p:strVal val="visible"/>
                                      </p:to>
                                    </p:set>
                                    <p:animEffect transition="in" filter="fade">
                                      <p:cBhvr>
                                        <p:cTn id="61" dur="500"/>
                                        <p:tgtEl>
                                          <p:spTgt spid="12"/>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7"/>
                                        </p:tgtEl>
                                        <p:attrNameLst>
                                          <p:attrName>style.visibility</p:attrName>
                                        </p:attrNameLst>
                                      </p:cBhvr>
                                      <p:to>
                                        <p:strVal val="visible"/>
                                      </p:to>
                                    </p:set>
                                    <p:animEffect transition="in" filter="fade">
                                      <p:cBhvr>
                                        <p:cTn id="71" dur="500"/>
                                        <p:tgtEl>
                                          <p:spTgt spid="1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8"/>
                                        </p:tgtEl>
                                        <p:attrNameLst>
                                          <p:attrName>style.visibility</p:attrName>
                                        </p:attrNameLst>
                                      </p:cBhvr>
                                      <p:to>
                                        <p:strVal val="visible"/>
                                      </p:to>
                                    </p:set>
                                    <p:animEffect transition="in" filter="fade">
                                      <p:cBhvr>
                                        <p:cTn id="76" dur="500"/>
                                        <p:tgtEl>
                                          <p:spTgt spid="18"/>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4"/>
                                        </p:tgtEl>
                                        <p:attrNameLst>
                                          <p:attrName>style.visibility</p:attrName>
                                        </p:attrNameLst>
                                      </p:cBhvr>
                                      <p:to>
                                        <p:strVal val="visible"/>
                                      </p:to>
                                    </p:set>
                                    <p:animEffect transition="in" filter="fade">
                                      <p:cBhvr>
                                        <p:cTn id="86" dur="500"/>
                                        <p:tgtEl>
                                          <p:spTgt spid="24"/>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Effect transition="in" filter="fade">
                                      <p:cBhvr>
                                        <p:cTn id="94" dur="500"/>
                                        <p:tgtEl>
                                          <p:spTgt spid="26"/>
                                        </p:tgtEl>
                                      </p:cBhvr>
                                    </p:animEffect>
                                  </p:childTnLst>
                                </p:cTn>
                              </p:par>
                              <p:par>
                                <p:cTn id="95" presetID="10" presetClass="entr" presetSubtype="0" fill="hold" nodeType="with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fade">
                                      <p:cBhvr>
                                        <p:cTn id="97" dur="500"/>
                                        <p:tgtEl>
                                          <p:spTgt spid="27"/>
                                        </p:tgtEl>
                                      </p:cBhvr>
                                    </p:animEffect>
                                  </p:childTnLst>
                                </p:cTn>
                              </p:par>
                              <p:par>
                                <p:cTn id="98" presetID="10" presetClass="entr" presetSubtype="0" fill="hold" nodeType="with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fade">
                                      <p:cBhvr>
                                        <p:cTn id="100" dur="500"/>
                                        <p:tgtEl>
                                          <p:spTgt spid="28"/>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fade">
                                      <p:cBhvr>
                                        <p:cTn id="105" dur="500"/>
                                        <p:tgtEl>
                                          <p:spTgt spid="29"/>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fade">
                                      <p:cBhvr>
                                        <p:cTn id="110" dur="500"/>
                                        <p:tgtEl>
                                          <p:spTgt spid="32"/>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31"/>
                                        </p:tgtEl>
                                        <p:attrNameLst>
                                          <p:attrName>style.visibility</p:attrName>
                                        </p:attrNameLst>
                                      </p:cBhvr>
                                      <p:to>
                                        <p:strVal val="visible"/>
                                      </p:to>
                                    </p:set>
                                    <p:animEffect transition="in" filter="fade">
                                      <p:cBhvr>
                                        <p:cTn id="115" dur="500"/>
                                        <p:tgtEl>
                                          <p:spTgt spid="31"/>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fade">
                                      <p:cBhvr>
                                        <p:cTn id="120" dur="500"/>
                                        <p:tgtEl>
                                          <p:spTgt spid="30"/>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34"/>
                                        </p:tgtEl>
                                        <p:attrNameLst>
                                          <p:attrName>style.visibility</p:attrName>
                                        </p:attrNameLst>
                                      </p:cBhvr>
                                      <p:to>
                                        <p:strVal val="visible"/>
                                      </p:to>
                                    </p:set>
                                    <p:animEffect transition="in" filter="fade">
                                      <p:cBhvr>
                                        <p:cTn id="125" dur="500"/>
                                        <p:tgtEl>
                                          <p:spTgt spid="34"/>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3"/>
                                        </p:tgtEl>
                                        <p:attrNameLst>
                                          <p:attrName>style.visibility</p:attrName>
                                        </p:attrNameLst>
                                      </p:cBhvr>
                                      <p:to>
                                        <p:strVal val="visible"/>
                                      </p:to>
                                    </p:set>
                                    <p:animEffect transition="in" filter="fade">
                                      <p:cBhvr>
                                        <p:cTn id="130" dur="500"/>
                                        <p:tgtEl>
                                          <p:spTgt spid="33"/>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5"/>
                                        </p:tgtEl>
                                        <p:attrNameLst>
                                          <p:attrName>style.visibility</p:attrName>
                                        </p:attrNameLst>
                                      </p:cBhvr>
                                      <p:to>
                                        <p:strVal val="visible"/>
                                      </p:to>
                                    </p:set>
                                    <p:animEffect transition="in" filter="fade">
                                      <p:cBhvr>
                                        <p:cTn id="135" dur="500"/>
                                        <p:tgtEl>
                                          <p:spTgt spid="35"/>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fade">
                                      <p:cBhvr>
                                        <p:cTn id="14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9" grpId="0"/>
      <p:bldP spid="11" grpId="0"/>
      <p:bldP spid="12" grpId="0"/>
      <p:bldP spid="16" grpId="0"/>
      <p:bldP spid="17" grpId="0"/>
      <p:bldP spid="18" grpId="0"/>
      <p:bldP spid="21" grpId="0"/>
      <p:bldP spid="22" grpId="0"/>
      <p:bldP spid="23" grpId="0"/>
      <p:bldP spid="24" grpId="0"/>
      <p:bldP spid="25" grpId="0"/>
      <p:bldP spid="26" grpId="0"/>
      <p:bldP spid="29" grpId="0"/>
      <p:bldP spid="30" grpId="0"/>
      <p:bldP spid="31" grpId="0"/>
      <p:bldP spid="32" grpId="0"/>
      <p:bldP spid="33" grpId="0"/>
      <p:bldP spid="34" grpId="0"/>
      <p:bldP spid="35" grpId="0"/>
      <p:bldP spid="36" grpId="0"/>
    </p:bld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1 and 35 is a factor pair of 35</a:t>
            </a:r>
          </a:p>
          <a:p>
            <a:r>
              <a:rPr lang="en-US" sz="3200" b="1" dirty="0"/>
              <a:t>What is the other factor pair of 35?</a:t>
            </a:r>
          </a:p>
        </p:txBody>
      </p:sp>
      <p:pic>
        <p:nvPicPr>
          <p:cNvPr id="64514" name="Picture 2">
            <a:extLst>
              <a:ext uri="{FF2B5EF4-FFF2-40B4-BE49-F238E27FC236}">
                <a16:creationId xmlns:a16="http://schemas.microsoft.com/office/drawing/2014/main" id="{4A060057-6093-4025-B332-C3C4B9C4F6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1" y="1241135"/>
            <a:ext cx="407679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48AE0D6D-B100-4CA2-9063-1960ED608912}"/>
              </a:ext>
            </a:extLst>
          </p:cNvPr>
          <p:cNvSpPr txBox="1"/>
          <p:nvPr/>
        </p:nvSpPr>
        <p:spPr>
          <a:xfrm>
            <a:off x="944119" y="148296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B0237F14-3BE3-4A16-B0F0-CD3D3A17728A}"/>
              </a:ext>
            </a:extLst>
          </p:cNvPr>
          <p:cNvSpPr txBox="1"/>
          <p:nvPr/>
        </p:nvSpPr>
        <p:spPr>
          <a:xfrm>
            <a:off x="3934388" y="148296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7" name="Rectangle 6">
            <a:extLst>
              <a:ext uri="{FF2B5EF4-FFF2-40B4-BE49-F238E27FC236}">
                <a16:creationId xmlns:a16="http://schemas.microsoft.com/office/drawing/2014/main" id="{235D8815-C2BE-4F7F-A890-CB1DED712F5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34714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E9F55AAE-2F48-4ECB-AE4D-4DF773174DDA}"/>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93C28E2D-243A-4FF3-BD59-F2F2BE0DA779}"/>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51E646C-E435-44EC-96B5-B10BBDDEC89E}"/>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39331D3-E6A3-4753-85CE-F6553D0F1711}"/>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8263550-570D-43DE-8CE7-6934C8918CE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BB74FC5-1C0C-47B0-89F7-6496837828B4}"/>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EFC3423-F13D-4504-BC4F-D5CBF65D18F5}"/>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45D15E5-CED9-49B7-8615-78CD2C434286}"/>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4ED5BBE-99B8-49F6-88B1-52EE0220E7A4}"/>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4F4FA2A-C5AE-41F2-BF8F-98CD1E98387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8594ECE-562A-45F0-A3F3-7AE942AE7D6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83276B0-52E4-49EB-8731-E40EAA18F8CB}"/>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47B8B7D-D88C-4910-8D13-CF26E0126C0B}"/>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B829D33-5F5C-4695-B2FB-9EE754E9E35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8A07A99-3BC8-479D-A7BA-887004DEB816}"/>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FA88A7A-6198-487E-8573-AC0A703E28C8}"/>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F61F39-5D14-4904-943E-33D2548CCD48}"/>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43C0666-CD86-4F84-B269-4CF265C0D7C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60C5A538-F402-4721-AB87-B67F3A7C495E}"/>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463C7AE-959E-40D3-8AA4-C3E4197761C9}"/>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4354177-0EDE-4D62-BE55-37C970D15D18}"/>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C6D96A5-9DF9-463C-8074-D5563B6CCF97}"/>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11773898-16FF-4A53-81C3-BF9EBAA9F171}"/>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42BD94E-0B76-4563-92AD-FDA558A9A96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5F13FF2-35CA-4CBD-9A20-868AC26423B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1449D3B6-A680-48DA-9FA3-FAB670D27B9C}"/>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1F4D2A5-9BA1-42EE-9256-4961738F93EE}"/>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3DC7C3A-FFAE-40BF-B3BC-9906514EEAE6}"/>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99D24C9-CD59-4F7A-AF12-A3A4F06788E5}"/>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AF367AD-0B24-48FF-8DA9-694A7265F4F0}"/>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5CAC457-4C6B-4ACE-9ED3-7D6EE5396873}"/>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9E0F879-EE69-44BC-8FD5-19D23B4D791D}"/>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88B9238-5A59-476B-98C2-05D5646FC221}"/>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DC87F14-591C-40FD-8D37-8808DCD0D2EE}"/>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23792F3-F2B0-4B02-BA68-4895DEE2E2B3}"/>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053DB2A-94F5-4874-96C4-282515E204CF}"/>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4651031-BD00-4BC1-A207-6E4890972297}"/>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0A41D10-D2C1-4CA5-94B9-FAD29551CEB7}"/>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E1A0DF5-2E50-4DFE-83E9-97A65C52660B}"/>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44919C4-E221-4C34-9A66-30BDCFBEB209}"/>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BE681DC-5461-4BFE-B254-7EF439E95BF7}"/>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F4E5F88-0A35-41F6-AD9F-A2AF9FDAE52F}"/>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D7E0437-0758-4882-BF01-4D8AEAF4BB60}"/>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8E7DC34-308D-4E4C-9CFF-948A5916FF6B}"/>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2F3E48BF-C287-4AB7-90A1-951605CCD4E6}"/>
              </a:ext>
            </a:extLst>
          </p:cNvPr>
          <p:cNvSpPr/>
          <p:nvPr/>
        </p:nvSpPr>
        <p:spPr>
          <a:xfrm>
            <a:off x="96309" y="600940"/>
            <a:ext cx="4828491" cy="6016024"/>
          </a:xfrm>
          <a:prstGeom prst="rect">
            <a:avLst/>
          </a:prstGeom>
          <a:solidFill>
            <a:schemeClr val="bg1"/>
          </a:solidFill>
        </p:spPr>
        <p:txBody>
          <a:bodyPr wrap="square">
            <a:spAutoFit/>
          </a:bodyPr>
          <a:lstStyle/>
          <a:p>
            <a:endParaRPr lang="en-US" sz="3200" b="1" dirty="0"/>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584775"/>
          </a:xfrm>
          <a:prstGeom prst="rect">
            <a:avLst/>
          </a:prstGeom>
          <a:solidFill>
            <a:schemeClr val="bg1"/>
          </a:solidFill>
        </p:spPr>
        <p:txBody>
          <a:bodyPr wrap="square">
            <a:spAutoFit/>
          </a:bodyPr>
          <a:lstStyle/>
          <a:p>
            <a:r>
              <a:rPr lang="en-US" sz="3200" b="1" dirty="0"/>
              <a:t>Complete the number sentences using these cards.</a:t>
            </a:r>
          </a:p>
        </p:txBody>
      </p:sp>
      <p:pic>
        <p:nvPicPr>
          <p:cNvPr id="56322" name="Picture 2">
            <a:extLst>
              <a:ext uri="{FF2B5EF4-FFF2-40B4-BE49-F238E27FC236}">
                <a16:creationId xmlns:a16="http://schemas.microsoft.com/office/drawing/2014/main" id="{CBAF76C8-EDF8-45F4-839F-D37BBBE622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9694" y="705583"/>
            <a:ext cx="3918404" cy="1664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23" name="Picture 3">
            <a:extLst>
              <a:ext uri="{FF2B5EF4-FFF2-40B4-BE49-F238E27FC236}">
                <a16:creationId xmlns:a16="http://schemas.microsoft.com/office/drawing/2014/main" id="{D7704708-A801-4CCF-B60E-A19665E3D98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5694" y="2761919"/>
            <a:ext cx="2672138" cy="379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Box 51">
            <a:extLst>
              <a:ext uri="{FF2B5EF4-FFF2-40B4-BE49-F238E27FC236}">
                <a16:creationId xmlns:a16="http://schemas.microsoft.com/office/drawing/2014/main" id="{CE229FE9-FD91-4C7F-9823-6C3A9F06FD1A}"/>
              </a:ext>
            </a:extLst>
          </p:cNvPr>
          <p:cNvSpPr txBox="1"/>
          <p:nvPr/>
        </p:nvSpPr>
        <p:spPr>
          <a:xfrm>
            <a:off x="6281696" y="1310722"/>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3 6.5 5</a:t>
            </a:r>
          </a:p>
        </p:txBody>
      </p:sp>
      <p:sp>
        <p:nvSpPr>
          <p:cNvPr id="53" name="TextBox 52">
            <a:extLst>
              <a:ext uri="{FF2B5EF4-FFF2-40B4-BE49-F238E27FC236}">
                <a16:creationId xmlns:a16="http://schemas.microsoft.com/office/drawing/2014/main" id="{172ADB66-9FF1-4522-BB6D-C6C031AB7B01}"/>
              </a:ext>
            </a:extLst>
          </p:cNvPr>
          <p:cNvSpPr txBox="1"/>
          <p:nvPr/>
        </p:nvSpPr>
        <p:spPr>
          <a:xfrm>
            <a:off x="5819240" y="1756251"/>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3 6 5.5</a:t>
            </a:r>
          </a:p>
        </p:txBody>
      </p:sp>
      <p:sp>
        <p:nvSpPr>
          <p:cNvPr id="54" name="Rectangle 53">
            <a:extLst>
              <a:ext uri="{FF2B5EF4-FFF2-40B4-BE49-F238E27FC236}">
                <a16:creationId xmlns:a16="http://schemas.microsoft.com/office/drawing/2014/main" id="{984D926C-F688-4FB6-A80C-C177120E4377}"/>
              </a:ext>
            </a:extLst>
          </p:cNvPr>
          <p:cNvSpPr/>
          <p:nvPr/>
        </p:nvSpPr>
        <p:spPr>
          <a:xfrm>
            <a:off x="2104521" y="2829756"/>
            <a:ext cx="100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x10</a:t>
            </a:r>
          </a:p>
        </p:txBody>
      </p:sp>
      <p:sp>
        <p:nvSpPr>
          <p:cNvPr id="55" name="TextBox 54">
            <a:extLst>
              <a:ext uri="{FF2B5EF4-FFF2-40B4-BE49-F238E27FC236}">
                <a16:creationId xmlns:a16="http://schemas.microsoft.com/office/drawing/2014/main" id="{7771AEC0-DC57-43F4-B144-0C4948ED160E}"/>
              </a:ext>
            </a:extLst>
          </p:cNvPr>
          <p:cNvSpPr txBox="1"/>
          <p:nvPr/>
        </p:nvSpPr>
        <p:spPr>
          <a:xfrm>
            <a:off x="6713582" y="2632847"/>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0.2</a:t>
            </a:r>
          </a:p>
        </p:txBody>
      </p:sp>
      <p:sp>
        <p:nvSpPr>
          <p:cNvPr id="56" name="TextBox 55">
            <a:extLst>
              <a:ext uri="{FF2B5EF4-FFF2-40B4-BE49-F238E27FC236}">
                <a16:creationId xmlns:a16="http://schemas.microsoft.com/office/drawing/2014/main" id="{E74E8F5D-E1CD-48D9-9920-F3A67DDD700C}"/>
              </a:ext>
            </a:extLst>
          </p:cNvPr>
          <p:cNvSpPr txBox="1"/>
          <p:nvPr/>
        </p:nvSpPr>
        <p:spPr>
          <a:xfrm>
            <a:off x="6713582" y="3091022"/>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0.0 0 2</a:t>
            </a:r>
          </a:p>
        </p:txBody>
      </p:sp>
      <p:sp>
        <p:nvSpPr>
          <p:cNvPr id="57" name="TextBox 56">
            <a:extLst>
              <a:ext uri="{FF2B5EF4-FFF2-40B4-BE49-F238E27FC236}">
                <a16:creationId xmlns:a16="http://schemas.microsoft.com/office/drawing/2014/main" id="{A9662999-0638-4236-BF4B-B9648066F9E6}"/>
              </a:ext>
            </a:extLst>
          </p:cNvPr>
          <p:cNvSpPr txBox="1"/>
          <p:nvPr/>
        </p:nvSpPr>
        <p:spPr>
          <a:xfrm>
            <a:off x="1943065" y="3886913"/>
            <a:ext cx="1183118" cy="523220"/>
          </a:xfrm>
          <a:prstGeom prst="rect">
            <a:avLst/>
          </a:prstGeom>
          <a:noFill/>
        </p:spPr>
        <p:txBody>
          <a:bodyPr wrap="square" rtlCol="0">
            <a:spAutoFit/>
          </a:bodyPr>
          <a:lstStyle/>
          <a:p>
            <a:r>
              <a:rPr lang="en-GB" sz="2800" dirty="0">
                <a:solidFill>
                  <a:srgbClr val="FF0000"/>
                </a:solidFill>
              </a:rPr>
              <a:t>÷</a:t>
            </a:r>
            <a:r>
              <a:rPr lang="en-GB" sz="2800" b="1" dirty="0">
                <a:solidFill>
                  <a:srgbClr val="FF0000"/>
                </a:solidFill>
              </a:rPr>
              <a:t>100</a:t>
            </a:r>
          </a:p>
        </p:txBody>
      </p:sp>
      <p:sp>
        <p:nvSpPr>
          <p:cNvPr id="58" name="TextBox 57">
            <a:extLst>
              <a:ext uri="{FF2B5EF4-FFF2-40B4-BE49-F238E27FC236}">
                <a16:creationId xmlns:a16="http://schemas.microsoft.com/office/drawing/2014/main" id="{5649444E-386B-4BB7-AA2B-41BF3D3F4194}"/>
              </a:ext>
            </a:extLst>
          </p:cNvPr>
          <p:cNvSpPr txBox="1"/>
          <p:nvPr/>
        </p:nvSpPr>
        <p:spPr>
          <a:xfrm>
            <a:off x="5344216" y="3990778"/>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7 8 0 0</a:t>
            </a:r>
          </a:p>
        </p:txBody>
      </p:sp>
      <p:sp>
        <p:nvSpPr>
          <p:cNvPr id="59" name="TextBox 58">
            <a:extLst>
              <a:ext uri="{FF2B5EF4-FFF2-40B4-BE49-F238E27FC236}">
                <a16:creationId xmlns:a16="http://schemas.microsoft.com/office/drawing/2014/main" id="{7D79BDEE-5CD6-420A-AFFE-B23923656D5C}"/>
              </a:ext>
            </a:extLst>
          </p:cNvPr>
          <p:cNvSpPr txBox="1"/>
          <p:nvPr/>
        </p:nvSpPr>
        <p:spPr>
          <a:xfrm>
            <a:off x="6995991" y="3995299"/>
            <a:ext cx="3521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0" name="TextBox 59">
            <a:extLst>
              <a:ext uri="{FF2B5EF4-FFF2-40B4-BE49-F238E27FC236}">
                <a16:creationId xmlns:a16="http://schemas.microsoft.com/office/drawing/2014/main" id="{A382F58D-A0CD-4940-A913-08A17FEBF8A0}"/>
              </a:ext>
            </a:extLst>
          </p:cNvPr>
          <p:cNvSpPr txBox="1"/>
          <p:nvPr/>
        </p:nvSpPr>
        <p:spPr>
          <a:xfrm>
            <a:off x="6696908" y="4430816"/>
            <a:ext cx="1159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7.8</a:t>
            </a:r>
          </a:p>
        </p:txBody>
      </p:sp>
      <p:sp>
        <p:nvSpPr>
          <p:cNvPr id="61" name="TextBox 60">
            <a:extLst>
              <a:ext uri="{FF2B5EF4-FFF2-40B4-BE49-F238E27FC236}">
                <a16:creationId xmlns:a16="http://schemas.microsoft.com/office/drawing/2014/main" id="{C38F34AA-5680-49DD-B1D1-FF49B7296D68}"/>
              </a:ext>
            </a:extLst>
          </p:cNvPr>
          <p:cNvSpPr txBox="1"/>
          <p:nvPr/>
        </p:nvSpPr>
        <p:spPr>
          <a:xfrm>
            <a:off x="1878376" y="4932768"/>
            <a:ext cx="1183118" cy="523220"/>
          </a:xfrm>
          <a:prstGeom prst="rect">
            <a:avLst/>
          </a:prstGeom>
          <a:noFill/>
        </p:spPr>
        <p:txBody>
          <a:bodyPr wrap="square" rtlCol="0">
            <a:spAutoFit/>
          </a:bodyPr>
          <a:lstStyle/>
          <a:p>
            <a:r>
              <a:rPr lang="en-GB" sz="2800" dirty="0">
                <a:solidFill>
                  <a:srgbClr val="FF0000"/>
                </a:solidFill>
              </a:rPr>
              <a:t>÷</a:t>
            </a:r>
            <a:r>
              <a:rPr lang="en-GB" sz="2800" b="1" dirty="0">
                <a:solidFill>
                  <a:srgbClr val="FF0000"/>
                </a:solidFill>
              </a:rPr>
              <a:t>1000</a:t>
            </a:r>
          </a:p>
        </p:txBody>
      </p:sp>
      <p:sp>
        <p:nvSpPr>
          <p:cNvPr id="62" name="TextBox 61">
            <a:extLst>
              <a:ext uri="{FF2B5EF4-FFF2-40B4-BE49-F238E27FC236}">
                <a16:creationId xmlns:a16="http://schemas.microsoft.com/office/drawing/2014/main" id="{3A3A8151-61B7-40A6-B747-AEC75D4DD2B0}"/>
              </a:ext>
            </a:extLst>
          </p:cNvPr>
          <p:cNvSpPr txBox="1"/>
          <p:nvPr/>
        </p:nvSpPr>
        <p:spPr>
          <a:xfrm>
            <a:off x="6253000" y="5331649"/>
            <a:ext cx="16466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4 7.3</a:t>
            </a:r>
          </a:p>
        </p:txBody>
      </p:sp>
      <p:sp>
        <p:nvSpPr>
          <p:cNvPr id="63" name="TextBox 62">
            <a:extLst>
              <a:ext uri="{FF2B5EF4-FFF2-40B4-BE49-F238E27FC236}">
                <a16:creationId xmlns:a16="http://schemas.microsoft.com/office/drawing/2014/main" id="{18764A63-3B80-4DFE-BCA4-C37D274A02B6}"/>
              </a:ext>
            </a:extLst>
          </p:cNvPr>
          <p:cNvSpPr txBox="1"/>
          <p:nvPr/>
        </p:nvSpPr>
        <p:spPr>
          <a:xfrm>
            <a:off x="5369299" y="5777178"/>
            <a:ext cx="23031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4 7 3 0.</a:t>
            </a:r>
          </a:p>
        </p:txBody>
      </p:sp>
      <p:sp>
        <p:nvSpPr>
          <p:cNvPr id="64" name="Rectangle 63">
            <a:extLst>
              <a:ext uri="{FF2B5EF4-FFF2-40B4-BE49-F238E27FC236}">
                <a16:creationId xmlns:a16="http://schemas.microsoft.com/office/drawing/2014/main" id="{90086E9F-B17E-4835-8364-F59DC13D7FE8}"/>
              </a:ext>
            </a:extLst>
          </p:cNvPr>
          <p:cNvSpPr/>
          <p:nvPr/>
        </p:nvSpPr>
        <p:spPr>
          <a:xfrm>
            <a:off x="1995498" y="5957740"/>
            <a:ext cx="100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x100</a:t>
            </a:r>
          </a:p>
        </p:txBody>
      </p:sp>
      <p:sp>
        <p:nvSpPr>
          <p:cNvPr id="65" name="Rectangle 64">
            <a:extLst>
              <a:ext uri="{FF2B5EF4-FFF2-40B4-BE49-F238E27FC236}">
                <a16:creationId xmlns:a16="http://schemas.microsoft.com/office/drawing/2014/main" id="{8F6B5925-1866-42D2-9647-1FE2E55027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74285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fade">
                                      <p:cBhvr>
                                        <p:cTn id="22" dur="500"/>
                                        <p:tgtEl>
                                          <p:spTgt spid="5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6"/>
                                        </p:tgtEl>
                                        <p:attrNameLst>
                                          <p:attrName>style.visibility</p:attrName>
                                        </p:attrNameLst>
                                      </p:cBhvr>
                                      <p:to>
                                        <p:strVal val="visible"/>
                                      </p:to>
                                    </p:set>
                                    <p:animEffect transition="in" filter="fade">
                                      <p:cBhvr>
                                        <p:cTn id="27" dur="500"/>
                                        <p:tgtEl>
                                          <p:spTgt spid="5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500"/>
                                        <p:tgtEl>
                                          <p:spTgt spid="5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fade">
                                      <p:cBhvr>
                                        <p:cTn id="52" dur="500"/>
                                        <p:tgtEl>
                                          <p:spTgt spid="6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fade">
                                      <p:cBhvr>
                                        <p:cTn id="57" dur="500"/>
                                        <p:tgtEl>
                                          <p:spTgt spid="6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3"/>
                                        </p:tgtEl>
                                        <p:attrNameLst>
                                          <p:attrName>style.visibility</p:attrName>
                                        </p:attrNameLst>
                                      </p:cBhvr>
                                      <p:to>
                                        <p:strVal val="visible"/>
                                      </p:to>
                                    </p:set>
                                    <p:animEffect transition="in" filter="fade">
                                      <p:cBhvr>
                                        <p:cTn id="62" dur="500"/>
                                        <p:tgtEl>
                                          <p:spTgt spid="63"/>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4"/>
                                        </p:tgtEl>
                                        <p:attrNameLst>
                                          <p:attrName>style.visibility</p:attrName>
                                        </p:attrNameLst>
                                      </p:cBhvr>
                                      <p:to>
                                        <p:strVal val="visible"/>
                                      </p:to>
                                    </p:set>
                                    <p:animEffect transition="in" filter="fade">
                                      <p:cBhvr>
                                        <p:cTn id="6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P spid="56" grpId="0"/>
      <p:bldP spid="57" grpId="0"/>
      <p:bldP spid="58" grpId="0"/>
      <p:bldP spid="59" grpId="0"/>
      <p:bldP spid="60" grpId="0"/>
      <p:bldP spid="61" grpId="0"/>
      <p:bldP spid="62" grpId="0"/>
      <p:bldP spid="63" grpId="0"/>
      <p:bldP spid="64" grpId="0"/>
    </p:bld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water in these two containers is to be poured into the empty container below.</a:t>
            </a:r>
          </a:p>
        </p:txBody>
      </p:sp>
      <p:pic>
        <p:nvPicPr>
          <p:cNvPr id="146434" name="Picture 2">
            <a:extLst>
              <a:ext uri="{FF2B5EF4-FFF2-40B4-BE49-F238E27FC236}">
                <a16:creationId xmlns:a16="http://schemas.microsoft.com/office/drawing/2014/main" id="{081BFED0-8008-4028-A6D5-62FF49A792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008" y="1127218"/>
            <a:ext cx="4467507" cy="3147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BA1C1CAB-9098-4851-AD06-52F91B875B7C}"/>
              </a:ext>
            </a:extLst>
          </p:cNvPr>
          <p:cNvSpPr/>
          <p:nvPr/>
        </p:nvSpPr>
        <p:spPr>
          <a:xfrm>
            <a:off x="5461440" y="1131553"/>
            <a:ext cx="6571253" cy="1077218"/>
          </a:xfrm>
          <a:prstGeom prst="rect">
            <a:avLst/>
          </a:prstGeom>
        </p:spPr>
        <p:txBody>
          <a:bodyPr wrap="square">
            <a:spAutoFit/>
          </a:bodyPr>
          <a:lstStyle/>
          <a:p>
            <a:r>
              <a:rPr lang="en-US" sz="3200" b="1" dirty="0"/>
              <a:t>Draw where the water level will be in the container.</a:t>
            </a:r>
          </a:p>
        </p:txBody>
      </p:sp>
      <p:pic>
        <p:nvPicPr>
          <p:cNvPr id="146435" name="Picture 3">
            <a:extLst>
              <a:ext uri="{FF2B5EF4-FFF2-40B4-BE49-F238E27FC236}">
                <a16:creationId xmlns:a16="http://schemas.microsoft.com/office/drawing/2014/main" id="{538E8B35-F25F-4501-B4C2-CCBCDF91F2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3733" y="1734492"/>
            <a:ext cx="2841468" cy="4055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id="{64FB1EB8-C5B8-465F-8FE9-66F849A443A6}"/>
              </a:ext>
            </a:extLst>
          </p:cNvPr>
          <p:cNvSpPr txBox="1"/>
          <p:nvPr/>
        </p:nvSpPr>
        <p:spPr>
          <a:xfrm>
            <a:off x="3687274" y="1560658"/>
            <a:ext cx="1317863" cy="523220"/>
          </a:xfrm>
          <a:prstGeom prst="rect">
            <a:avLst/>
          </a:prstGeom>
          <a:noFill/>
        </p:spPr>
        <p:txBody>
          <a:bodyPr wrap="square" rtlCol="0">
            <a:spAutoFit/>
          </a:bodyPr>
          <a:lstStyle/>
          <a:p>
            <a:r>
              <a:rPr lang="en-GB" sz="2800" b="1" dirty="0">
                <a:solidFill>
                  <a:srgbClr val="FF0000"/>
                </a:solidFill>
              </a:rPr>
              <a:t>450 ml</a:t>
            </a:r>
          </a:p>
        </p:txBody>
      </p:sp>
      <p:sp>
        <p:nvSpPr>
          <p:cNvPr id="8" name="TextBox 7">
            <a:extLst>
              <a:ext uri="{FF2B5EF4-FFF2-40B4-BE49-F238E27FC236}">
                <a16:creationId xmlns:a16="http://schemas.microsoft.com/office/drawing/2014/main" id="{30508B07-EDC4-43C5-B3C2-A2BC7BD7356D}"/>
              </a:ext>
            </a:extLst>
          </p:cNvPr>
          <p:cNvSpPr txBox="1"/>
          <p:nvPr/>
        </p:nvSpPr>
        <p:spPr>
          <a:xfrm>
            <a:off x="404008" y="4447212"/>
            <a:ext cx="3063380" cy="584775"/>
          </a:xfrm>
          <a:prstGeom prst="rect">
            <a:avLst/>
          </a:prstGeom>
          <a:noFill/>
        </p:spPr>
        <p:txBody>
          <a:bodyPr wrap="square" rtlCol="0">
            <a:spAutoFit/>
          </a:bodyPr>
          <a:lstStyle/>
          <a:p>
            <a:r>
              <a:rPr lang="en-GB" sz="3200" b="1" dirty="0">
                <a:solidFill>
                  <a:srgbClr val="FF0000"/>
                </a:solidFill>
              </a:rPr>
              <a:t>300 + 450 = </a:t>
            </a:r>
          </a:p>
        </p:txBody>
      </p:sp>
      <p:sp>
        <p:nvSpPr>
          <p:cNvPr id="9" name="TextBox 8">
            <a:extLst>
              <a:ext uri="{FF2B5EF4-FFF2-40B4-BE49-F238E27FC236}">
                <a16:creationId xmlns:a16="http://schemas.microsoft.com/office/drawing/2014/main" id="{3CD6C8BC-BF46-4F66-9460-5F1ABC5A158F}"/>
              </a:ext>
            </a:extLst>
          </p:cNvPr>
          <p:cNvSpPr txBox="1"/>
          <p:nvPr/>
        </p:nvSpPr>
        <p:spPr>
          <a:xfrm>
            <a:off x="2465721" y="4447211"/>
            <a:ext cx="3063380" cy="584775"/>
          </a:xfrm>
          <a:prstGeom prst="rect">
            <a:avLst/>
          </a:prstGeom>
          <a:noFill/>
        </p:spPr>
        <p:txBody>
          <a:bodyPr wrap="square" rtlCol="0">
            <a:spAutoFit/>
          </a:bodyPr>
          <a:lstStyle/>
          <a:p>
            <a:r>
              <a:rPr lang="en-GB" sz="3200" b="1" dirty="0">
                <a:solidFill>
                  <a:srgbClr val="FF0000"/>
                </a:solidFill>
              </a:rPr>
              <a:t>750 ml poured in</a:t>
            </a:r>
          </a:p>
        </p:txBody>
      </p:sp>
      <p:sp>
        <p:nvSpPr>
          <p:cNvPr id="11" name="TextBox 10">
            <a:extLst>
              <a:ext uri="{FF2B5EF4-FFF2-40B4-BE49-F238E27FC236}">
                <a16:creationId xmlns:a16="http://schemas.microsoft.com/office/drawing/2014/main" id="{49EB7B35-1F31-4216-B4AF-72E2A67FBE6F}"/>
              </a:ext>
            </a:extLst>
          </p:cNvPr>
          <p:cNvSpPr txBox="1"/>
          <p:nvPr/>
        </p:nvSpPr>
        <p:spPr>
          <a:xfrm>
            <a:off x="10576948" y="4126010"/>
            <a:ext cx="1317863" cy="523220"/>
          </a:xfrm>
          <a:prstGeom prst="rect">
            <a:avLst/>
          </a:prstGeom>
          <a:noFill/>
        </p:spPr>
        <p:txBody>
          <a:bodyPr wrap="square" rtlCol="0">
            <a:spAutoFit/>
          </a:bodyPr>
          <a:lstStyle/>
          <a:p>
            <a:r>
              <a:rPr lang="en-GB" sz="2800" b="1" dirty="0">
                <a:solidFill>
                  <a:srgbClr val="FF0000"/>
                </a:solidFill>
              </a:rPr>
              <a:t>500 ml</a:t>
            </a:r>
          </a:p>
        </p:txBody>
      </p:sp>
      <p:sp>
        <p:nvSpPr>
          <p:cNvPr id="12" name="TextBox 11">
            <a:extLst>
              <a:ext uri="{FF2B5EF4-FFF2-40B4-BE49-F238E27FC236}">
                <a16:creationId xmlns:a16="http://schemas.microsoft.com/office/drawing/2014/main" id="{9B2D7939-0CDB-4676-B512-DABAFC88C639}"/>
              </a:ext>
            </a:extLst>
          </p:cNvPr>
          <p:cNvSpPr txBox="1"/>
          <p:nvPr/>
        </p:nvSpPr>
        <p:spPr>
          <a:xfrm>
            <a:off x="10576948" y="2722500"/>
            <a:ext cx="1406093" cy="523220"/>
          </a:xfrm>
          <a:prstGeom prst="rect">
            <a:avLst/>
          </a:prstGeom>
          <a:noFill/>
        </p:spPr>
        <p:txBody>
          <a:bodyPr wrap="square" rtlCol="0">
            <a:spAutoFit/>
          </a:bodyPr>
          <a:lstStyle/>
          <a:p>
            <a:r>
              <a:rPr lang="en-GB" sz="2800" b="1" dirty="0">
                <a:solidFill>
                  <a:srgbClr val="FF0000"/>
                </a:solidFill>
              </a:rPr>
              <a:t>1000 ml</a:t>
            </a:r>
          </a:p>
        </p:txBody>
      </p:sp>
      <p:sp>
        <p:nvSpPr>
          <p:cNvPr id="13" name="TextBox 12">
            <a:extLst>
              <a:ext uri="{FF2B5EF4-FFF2-40B4-BE49-F238E27FC236}">
                <a16:creationId xmlns:a16="http://schemas.microsoft.com/office/drawing/2014/main" id="{287074C9-B422-40AE-9239-D067E9AD53E2}"/>
              </a:ext>
            </a:extLst>
          </p:cNvPr>
          <p:cNvSpPr txBox="1"/>
          <p:nvPr/>
        </p:nvSpPr>
        <p:spPr>
          <a:xfrm>
            <a:off x="10563323" y="3424255"/>
            <a:ext cx="1406093" cy="523220"/>
          </a:xfrm>
          <a:prstGeom prst="rect">
            <a:avLst/>
          </a:prstGeom>
          <a:noFill/>
        </p:spPr>
        <p:txBody>
          <a:bodyPr wrap="square" rtlCol="0">
            <a:spAutoFit/>
          </a:bodyPr>
          <a:lstStyle/>
          <a:p>
            <a:r>
              <a:rPr lang="en-GB" sz="2800" b="1" dirty="0">
                <a:solidFill>
                  <a:srgbClr val="FF0000"/>
                </a:solidFill>
              </a:rPr>
              <a:t>750 ml</a:t>
            </a:r>
          </a:p>
        </p:txBody>
      </p:sp>
      <p:sp>
        <p:nvSpPr>
          <p:cNvPr id="14" name="TextBox 13">
            <a:extLst>
              <a:ext uri="{FF2B5EF4-FFF2-40B4-BE49-F238E27FC236}">
                <a16:creationId xmlns:a16="http://schemas.microsoft.com/office/drawing/2014/main" id="{A350317F-77CE-4ECC-8893-BD5ED27E8B8A}"/>
              </a:ext>
            </a:extLst>
          </p:cNvPr>
          <p:cNvSpPr txBox="1"/>
          <p:nvPr/>
        </p:nvSpPr>
        <p:spPr>
          <a:xfrm>
            <a:off x="7065518" y="3427444"/>
            <a:ext cx="1406093" cy="523220"/>
          </a:xfrm>
          <a:prstGeom prst="rect">
            <a:avLst/>
          </a:prstGeom>
          <a:noFill/>
        </p:spPr>
        <p:txBody>
          <a:bodyPr wrap="square" rtlCol="0">
            <a:spAutoFit/>
          </a:bodyPr>
          <a:lstStyle/>
          <a:p>
            <a:r>
              <a:rPr lang="en-GB" sz="2800" b="1" dirty="0">
                <a:solidFill>
                  <a:srgbClr val="FF0000"/>
                </a:solidFill>
              </a:rPr>
              <a:t>¾ litre</a:t>
            </a:r>
          </a:p>
        </p:txBody>
      </p:sp>
      <p:cxnSp>
        <p:nvCxnSpPr>
          <p:cNvPr id="4" name="Straight Connector 3">
            <a:extLst>
              <a:ext uri="{FF2B5EF4-FFF2-40B4-BE49-F238E27FC236}">
                <a16:creationId xmlns:a16="http://schemas.microsoft.com/office/drawing/2014/main" id="{4A065DA0-42B6-4EBF-852B-A27F45362F0F}"/>
              </a:ext>
            </a:extLst>
          </p:cNvPr>
          <p:cNvCxnSpPr>
            <a:cxnSpLocks/>
          </p:cNvCxnSpPr>
          <p:nvPr/>
        </p:nvCxnSpPr>
        <p:spPr>
          <a:xfrm flipH="1">
            <a:off x="8189495" y="3705531"/>
            <a:ext cx="242636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507D46BD-1451-4F99-AD76-812492A3D22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2720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1" grpId="0"/>
      <p:bldP spid="12" grpId="0"/>
      <p:bldP spid="13" grpId="0"/>
      <p:bldP spid="14" grpId="0"/>
    </p:bld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AE97426-3F40-4C9B-B719-D354872316ED}"/>
              </a:ext>
            </a:extLst>
          </p:cNvPr>
          <p:cNvPicPr>
            <a:picLocks noChangeAspect="1"/>
          </p:cNvPicPr>
          <p:nvPr/>
        </p:nvPicPr>
        <p:blipFill>
          <a:blip r:embed="rId3"/>
          <a:stretch>
            <a:fillRect/>
          </a:stretch>
        </p:blipFill>
        <p:spPr>
          <a:xfrm>
            <a:off x="190500" y="2245521"/>
            <a:ext cx="4943151" cy="4420323"/>
          </a:xfrm>
          <a:prstGeom prst="rect">
            <a:avLst/>
          </a:prstGeom>
        </p:spPr>
      </p:pic>
      <p:sp>
        <p:nvSpPr>
          <p:cNvPr id="4" name="Rectangle 3">
            <a:extLst>
              <a:ext uri="{FF2B5EF4-FFF2-40B4-BE49-F238E27FC236}">
                <a16:creationId xmlns:a16="http://schemas.microsoft.com/office/drawing/2014/main" id="{7E905DE1-328D-473D-9DE3-8E20C7C40191}"/>
              </a:ext>
            </a:extLst>
          </p:cNvPr>
          <p:cNvSpPr/>
          <p:nvPr/>
        </p:nvSpPr>
        <p:spPr>
          <a:xfrm>
            <a:off x="3033873" y="3167390"/>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5" name="Rectangle 4">
            <a:extLst>
              <a:ext uri="{FF2B5EF4-FFF2-40B4-BE49-F238E27FC236}">
                <a16:creationId xmlns:a16="http://schemas.microsoft.com/office/drawing/2014/main" id="{F8AB2CB4-8461-41E5-8394-9F4E848FB1CF}"/>
              </a:ext>
            </a:extLst>
          </p:cNvPr>
          <p:cNvSpPr/>
          <p:nvPr/>
        </p:nvSpPr>
        <p:spPr>
          <a:xfrm>
            <a:off x="1780806" y="4194072"/>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6" name="Rectangle 5">
            <a:extLst>
              <a:ext uri="{FF2B5EF4-FFF2-40B4-BE49-F238E27FC236}">
                <a16:creationId xmlns:a16="http://schemas.microsoft.com/office/drawing/2014/main" id="{AB00FD20-FB33-4ADC-A15E-CA4E61C2840E}"/>
              </a:ext>
            </a:extLst>
          </p:cNvPr>
          <p:cNvSpPr/>
          <p:nvPr/>
        </p:nvSpPr>
        <p:spPr>
          <a:xfrm>
            <a:off x="6096000" y="1823594"/>
            <a:ext cx="5894216" cy="646331"/>
          </a:xfrm>
          <a:prstGeom prst="rect">
            <a:avLst/>
          </a:prstGeom>
        </p:spPr>
        <p:txBody>
          <a:bodyPr wrap="square">
            <a:spAutoFit/>
          </a:bodyPr>
          <a:lstStyle/>
          <a:p>
            <a:r>
              <a:rPr lang="en-GB" sz="3600" b="1" dirty="0">
                <a:solidFill>
                  <a:srgbClr val="FF0000"/>
                </a:solidFill>
                <a:latin typeface="Calibri" panose="020F0502020204030204" pitchFamily="34" charset="0"/>
              </a:rPr>
              <a:t>12 cm x 12 cm = 144 cm² </a:t>
            </a:r>
          </a:p>
        </p:txBody>
      </p:sp>
      <p:sp>
        <p:nvSpPr>
          <p:cNvPr id="7" name="Rectangle 6">
            <a:extLst>
              <a:ext uri="{FF2B5EF4-FFF2-40B4-BE49-F238E27FC236}">
                <a16:creationId xmlns:a16="http://schemas.microsoft.com/office/drawing/2014/main" id="{88252D08-7A7B-41C2-AF20-3982D194F4B8}"/>
              </a:ext>
            </a:extLst>
          </p:cNvPr>
          <p:cNvSpPr/>
          <p:nvPr/>
        </p:nvSpPr>
        <p:spPr>
          <a:xfrm>
            <a:off x="6096000" y="2737224"/>
            <a:ext cx="5356912" cy="646331"/>
          </a:xfrm>
          <a:prstGeom prst="rect">
            <a:avLst/>
          </a:prstGeom>
        </p:spPr>
        <p:txBody>
          <a:bodyPr wrap="square">
            <a:spAutoFit/>
          </a:bodyPr>
          <a:lstStyle/>
          <a:p>
            <a:r>
              <a:rPr lang="en-GB" sz="3600" b="1" dirty="0">
                <a:solidFill>
                  <a:srgbClr val="FF0000"/>
                </a:solidFill>
                <a:latin typeface="Calibri" panose="020F0502020204030204" pitchFamily="34" charset="0"/>
              </a:rPr>
              <a:t>6 cm x 6 cm = 36 cm² </a:t>
            </a:r>
          </a:p>
        </p:txBody>
      </p:sp>
      <p:sp>
        <p:nvSpPr>
          <p:cNvPr id="8" name="Rectangle 7">
            <a:extLst>
              <a:ext uri="{FF2B5EF4-FFF2-40B4-BE49-F238E27FC236}">
                <a16:creationId xmlns:a16="http://schemas.microsoft.com/office/drawing/2014/main" id="{A129209B-7FE0-4AF9-B246-A857124F4E67}"/>
              </a:ext>
            </a:extLst>
          </p:cNvPr>
          <p:cNvSpPr/>
          <p:nvPr/>
        </p:nvSpPr>
        <p:spPr>
          <a:xfrm>
            <a:off x="6096000" y="3654333"/>
            <a:ext cx="6096000" cy="646331"/>
          </a:xfrm>
          <a:prstGeom prst="rect">
            <a:avLst/>
          </a:prstGeom>
        </p:spPr>
        <p:txBody>
          <a:bodyPr wrap="square">
            <a:spAutoFit/>
          </a:bodyPr>
          <a:lstStyle/>
          <a:p>
            <a:r>
              <a:rPr lang="en-GB" sz="3600" b="1" dirty="0">
                <a:solidFill>
                  <a:srgbClr val="FF0000"/>
                </a:solidFill>
                <a:latin typeface="Calibri" panose="020F0502020204030204" pitchFamily="34" charset="0"/>
              </a:rPr>
              <a:t>144 cm² - 36 cm² = 108 cm² </a:t>
            </a:r>
          </a:p>
        </p:txBody>
      </p:sp>
      <p:sp>
        <p:nvSpPr>
          <p:cNvPr id="9" name="Rectangle 8">
            <a:extLst>
              <a:ext uri="{FF2B5EF4-FFF2-40B4-BE49-F238E27FC236}">
                <a16:creationId xmlns:a16="http://schemas.microsoft.com/office/drawing/2014/main" id="{B1FAA42B-BBEE-4F23-BAA2-7048C6B9536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C5E96FA3-681B-43D0-8B40-9252F5076051}"/>
              </a:ext>
            </a:extLst>
          </p:cNvPr>
          <p:cNvSpPr/>
          <p:nvPr/>
        </p:nvSpPr>
        <p:spPr>
          <a:xfrm>
            <a:off x="140680" y="70340"/>
            <a:ext cx="11799274"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white square is painted in one corner of a grey square. </a:t>
            </a:r>
          </a:p>
          <a:p>
            <a:r>
              <a:rPr lang="en-GB" sz="3200" b="1" dirty="0">
                <a:latin typeface="Calibri" panose="020F0502020204030204" pitchFamily="34" charset="0"/>
                <a:ea typeface="Calibri" panose="020F0502020204030204" pitchFamily="34" charset="0"/>
                <a:cs typeface="Times New Roman" panose="02020603050405020304" pitchFamily="18" charset="0"/>
              </a:rPr>
              <a:t>Each side of the white square is half the length of a side of the grey square. What is the area of the grey section?</a:t>
            </a:r>
            <a:endParaRPr lang="en-GB" sz="3200" b="1" dirty="0">
              <a:latin typeface="Calibri" panose="020F0502020204030204" pitchFamily="34" charset="0"/>
            </a:endParaRPr>
          </a:p>
        </p:txBody>
      </p:sp>
    </p:spTree>
    <p:extLst>
      <p:ext uri="{BB962C8B-B14F-4D97-AF65-F5344CB8AC3E}">
        <p14:creationId xmlns:p14="http://schemas.microsoft.com/office/powerpoint/2010/main" val="130432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dissolv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AE97426-3F40-4C9B-B719-D354872316ED}"/>
              </a:ext>
            </a:extLst>
          </p:cNvPr>
          <p:cNvPicPr>
            <a:picLocks noChangeAspect="1"/>
          </p:cNvPicPr>
          <p:nvPr/>
        </p:nvPicPr>
        <p:blipFill>
          <a:blip r:embed="rId3"/>
          <a:stretch>
            <a:fillRect/>
          </a:stretch>
        </p:blipFill>
        <p:spPr>
          <a:xfrm>
            <a:off x="190500" y="2245521"/>
            <a:ext cx="4943151" cy="4420323"/>
          </a:xfrm>
          <a:prstGeom prst="rect">
            <a:avLst/>
          </a:prstGeom>
        </p:spPr>
      </p:pic>
      <p:sp>
        <p:nvSpPr>
          <p:cNvPr id="2" name="Rectangle 1">
            <a:extLst>
              <a:ext uri="{FF2B5EF4-FFF2-40B4-BE49-F238E27FC236}">
                <a16:creationId xmlns:a16="http://schemas.microsoft.com/office/drawing/2014/main" id="{377BBD1D-DFAB-4CF3-98D9-262A81BF81EB}"/>
              </a:ext>
            </a:extLst>
          </p:cNvPr>
          <p:cNvSpPr/>
          <p:nvPr/>
        </p:nvSpPr>
        <p:spPr>
          <a:xfrm>
            <a:off x="140680" y="70340"/>
            <a:ext cx="11799274"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white square is painted in one corner of a grey square. </a:t>
            </a:r>
          </a:p>
          <a:p>
            <a:r>
              <a:rPr lang="en-GB" sz="3200" b="1" dirty="0">
                <a:latin typeface="Calibri" panose="020F0502020204030204" pitchFamily="34" charset="0"/>
                <a:ea typeface="Calibri" panose="020F0502020204030204" pitchFamily="34" charset="0"/>
                <a:cs typeface="Times New Roman" panose="02020603050405020304" pitchFamily="18" charset="0"/>
              </a:rPr>
              <a:t>Each side of the white square is half the length of a side of the grey square. What is the area of the grey section?</a:t>
            </a:r>
            <a:endParaRPr lang="en-GB" sz="3200" b="1" dirty="0">
              <a:latin typeface="Calibri" panose="020F0502020204030204" pitchFamily="34" charset="0"/>
            </a:endParaRPr>
          </a:p>
        </p:txBody>
      </p:sp>
      <p:cxnSp>
        <p:nvCxnSpPr>
          <p:cNvPr id="9" name="Straight Connector 8">
            <a:extLst>
              <a:ext uri="{FF2B5EF4-FFF2-40B4-BE49-F238E27FC236}">
                <a16:creationId xmlns:a16="http://schemas.microsoft.com/office/drawing/2014/main" id="{6B64A30C-03D5-4FE1-B154-AE9A47DECBB1}"/>
              </a:ext>
            </a:extLst>
          </p:cNvPr>
          <p:cNvCxnSpPr>
            <a:cxnSpLocks/>
          </p:cNvCxnSpPr>
          <p:nvPr/>
        </p:nvCxnSpPr>
        <p:spPr>
          <a:xfrm>
            <a:off x="3127287" y="4242493"/>
            <a:ext cx="189452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A4A773E-C639-404B-A024-6484055F3162}"/>
              </a:ext>
            </a:extLst>
          </p:cNvPr>
          <p:cNvSpPr/>
          <p:nvPr/>
        </p:nvSpPr>
        <p:spPr>
          <a:xfrm>
            <a:off x="3691599" y="1819143"/>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3" name="Rectangle 12">
            <a:extLst>
              <a:ext uri="{FF2B5EF4-FFF2-40B4-BE49-F238E27FC236}">
                <a16:creationId xmlns:a16="http://schemas.microsoft.com/office/drawing/2014/main" id="{D36CCA88-4E61-46D0-806B-647FAB0A2845}"/>
              </a:ext>
            </a:extLst>
          </p:cNvPr>
          <p:cNvSpPr/>
          <p:nvPr/>
        </p:nvSpPr>
        <p:spPr>
          <a:xfrm>
            <a:off x="1774567" y="1803921"/>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4" name="Rectangle 13">
            <a:extLst>
              <a:ext uri="{FF2B5EF4-FFF2-40B4-BE49-F238E27FC236}">
                <a16:creationId xmlns:a16="http://schemas.microsoft.com/office/drawing/2014/main" id="{093A87FB-EB6E-4EA7-97DD-613FFE527A4A}"/>
              </a:ext>
            </a:extLst>
          </p:cNvPr>
          <p:cNvSpPr/>
          <p:nvPr/>
        </p:nvSpPr>
        <p:spPr>
          <a:xfrm>
            <a:off x="4990814" y="2982397"/>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5" name="Rectangle 14">
            <a:extLst>
              <a:ext uri="{FF2B5EF4-FFF2-40B4-BE49-F238E27FC236}">
                <a16:creationId xmlns:a16="http://schemas.microsoft.com/office/drawing/2014/main" id="{E74E382A-FD02-4473-AA71-D8EBD259A46B}"/>
              </a:ext>
            </a:extLst>
          </p:cNvPr>
          <p:cNvSpPr/>
          <p:nvPr/>
        </p:nvSpPr>
        <p:spPr>
          <a:xfrm>
            <a:off x="4990813" y="4930949"/>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6" name="Rectangle 15">
            <a:extLst>
              <a:ext uri="{FF2B5EF4-FFF2-40B4-BE49-F238E27FC236}">
                <a16:creationId xmlns:a16="http://schemas.microsoft.com/office/drawing/2014/main" id="{67C6D6C6-E64F-412A-9637-499399E4D04E}"/>
              </a:ext>
            </a:extLst>
          </p:cNvPr>
          <p:cNvSpPr/>
          <p:nvPr/>
        </p:nvSpPr>
        <p:spPr>
          <a:xfrm>
            <a:off x="6509761" y="1823594"/>
            <a:ext cx="4943151" cy="646331"/>
          </a:xfrm>
          <a:prstGeom prst="rect">
            <a:avLst/>
          </a:prstGeom>
        </p:spPr>
        <p:txBody>
          <a:bodyPr wrap="square">
            <a:spAutoFit/>
          </a:bodyPr>
          <a:lstStyle/>
          <a:p>
            <a:r>
              <a:rPr lang="en-GB" sz="3600" b="1" dirty="0">
                <a:solidFill>
                  <a:srgbClr val="FF0000"/>
                </a:solidFill>
                <a:latin typeface="Calibri" panose="020F0502020204030204" pitchFamily="34" charset="0"/>
              </a:rPr>
              <a:t>6 cm x 6 cm = 36 cm² </a:t>
            </a:r>
          </a:p>
        </p:txBody>
      </p:sp>
      <p:sp>
        <p:nvSpPr>
          <p:cNvPr id="17" name="Rectangle 16">
            <a:extLst>
              <a:ext uri="{FF2B5EF4-FFF2-40B4-BE49-F238E27FC236}">
                <a16:creationId xmlns:a16="http://schemas.microsoft.com/office/drawing/2014/main" id="{DF5262F5-F054-4D61-9AA6-36DBF08404E9}"/>
              </a:ext>
            </a:extLst>
          </p:cNvPr>
          <p:cNvSpPr/>
          <p:nvPr/>
        </p:nvSpPr>
        <p:spPr>
          <a:xfrm>
            <a:off x="6509761" y="2737224"/>
            <a:ext cx="4943151" cy="646331"/>
          </a:xfrm>
          <a:prstGeom prst="rect">
            <a:avLst/>
          </a:prstGeom>
        </p:spPr>
        <p:txBody>
          <a:bodyPr wrap="square">
            <a:spAutoFit/>
          </a:bodyPr>
          <a:lstStyle/>
          <a:p>
            <a:r>
              <a:rPr lang="en-GB" sz="3600" b="1" dirty="0">
                <a:solidFill>
                  <a:srgbClr val="FF0000"/>
                </a:solidFill>
                <a:latin typeface="Calibri" panose="020F0502020204030204" pitchFamily="34" charset="0"/>
              </a:rPr>
              <a:t>12 cm x 6 cm = 72 cm² </a:t>
            </a:r>
          </a:p>
        </p:txBody>
      </p:sp>
      <p:sp>
        <p:nvSpPr>
          <p:cNvPr id="18" name="Rectangle 17">
            <a:extLst>
              <a:ext uri="{FF2B5EF4-FFF2-40B4-BE49-F238E27FC236}">
                <a16:creationId xmlns:a16="http://schemas.microsoft.com/office/drawing/2014/main" id="{AD410BF9-13F4-4ECC-A518-D68F81E21E68}"/>
              </a:ext>
            </a:extLst>
          </p:cNvPr>
          <p:cNvSpPr/>
          <p:nvPr/>
        </p:nvSpPr>
        <p:spPr>
          <a:xfrm>
            <a:off x="6509761" y="3654333"/>
            <a:ext cx="5682239" cy="646331"/>
          </a:xfrm>
          <a:prstGeom prst="rect">
            <a:avLst/>
          </a:prstGeom>
        </p:spPr>
        <p:txBody>
          <a:bodyPr wrap="square">
            <a:spAutoFit/>
          </a:bodyPr>
          <a:lstStyle/>
          <a:p>
            <a:r>
              <a:rPr lang="en-GB" sz="3600" b="1" dirty="0">
                <a:solidFill>
                  <a:srgbClr val="FF0000"/>
                </a:solidFill>
                <a:latin typeface="Calibri" panose="020F0502020204030204" pitchFamily="34" charset="0"/>
              </a:rPr>
              <a:t>72 cm² + 36 cm² = 108 cm² </a:t>
            </a:r>
          </a:p>
        </p:txBody>
      </p:sp>
      <p:sp>
        <p:nvSpPr>
          <p:cNvPr id="19" name="Rectangle 18">
            <a:extLst>
              <a:ext uri="{FF2B5EF4-FFF2-40B4-BE49-F238E27FC236}">
                <a16:creationId xmlns:a16="http://schemas.microsoft.com/office/drawing/2014/main" id="{5663A3D0-29E1-4887-9D2E-171DD850A47C}"/>
              </a:ext>
            </a:extLst>
          </p:cNvPr>
          <p:cNvSpPr/>
          <p:nvPr/>
        </p:nvSpPr>
        <p:spPr>
          <a:xfrm>
            <a:off x="3408018" y="3018224"/>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36 cm² </a:t>
            </a:r>
          </a:p>
        </p:txBody>
      </p:sp>
      <p:sp>
        <p:nvSpPr>
          <p:cNvPr id="20" name="Rectangle 19">
            <a:extLst>
              <a:ext uri="{FF2B5EF4-FFF2-40B4-BE49-F238E27FC236}">
                <a16:creationId xmlns:a16="http://schemas.microsoft.com/office/drawing/2014/main" id="{3509A47D-EE09-4655-AB3C-CBEEA15CC281}"/>
              </a:ext>
            </a:extLst>
          </p:cNvPr>
          <p:cNvSpPr/>
          <p:nvPr/>
        </p:nvSpPr>
        <p:spPr>
          <a:xfrm>
            <a:off x="2506194" y="4905794"/>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72 cm² </a:t>
            </a:r>
          </a:p>
        </p:txBody>
      </p:sp>
      <p:sp>
        <p:nvSpPr>
          <p:cNvPr id="21" name="Rectangle 20">
            <a:extLst>
              <a:ext uri="{FF2B5EF4-FFF2-40B4-BE49-F238E27FC236}">
                <a16:creationId xmlns:a16="http://schemas.microsoft.com/office/drawing/2014/main" id="{7F222939-3C1E-4145-A6A2-0E0587D6BB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1111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dissolve">
                                      <p:cBhvr>
                                        <p:cTn id="18" dur="500"/>
                                        <p:tgtEl>
                                          <p:spTgt spid="1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dissolve">
                                      <p:cBhvr>
                                        <p:cTn id="31" dur="5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dissolve">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dissolv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dissolve">
                                      <p:cBhvr>
                                        <p:cTn id="4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16" grpId="0"/>
      <p:bldP spid="17" grpId="0"/>
      <p:bldP spid="18" grpId="0"/>
      <p:bldP spid="19" grpId="0"/>
      <p:bldP spid="20" grpId="0"/>
    </p:bld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A07_files/image001.jpg">
            <a:extLst>
              <a:ext uri="{FF2B5EF4-FFF2-40B4-BE49-F238E27FC236}">
                <a16:creationId xmlns:a16="http://schemas.microsoft.com/office/drawing/2014/main" id="{9AFDF1DA-8508-4F54-8F7C-2F729E52D33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261259" y="1077218"/>
            <a:ext cx="5384165" cy="5408963"/>
          </a:xfrm>
          <a:prstGeom prst="rect">
            <a:avLst/>
          </a:prstGeom>
          <a:noFill/>
          <a:ln>
            <a:noFill/>
          </a:ln>
        </p:spPr>
      </p:pic>
      <p:sp>
        <p:nvSpPr>
          <p:cNvPr id="2" name="Rectangle 1">
            <a:extLst>
              <a:ext uri="{FF2B5EF4-FFF2-40B4-BE49-F238E27FC236}">
                <a16:creationId xmlns:a16="http://schemas.microsoft.com/office/drawing/2014/main" id="{EEE30DA8-95C8-4A07-9EBA-A38AF7FC51C1}"/>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grid with eight squares shaded in.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two more squares to make a symmetrical pattern.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44CDE155-5CA5-4419-8A56-E186C5E65374}"/>
              </a:ext>
            </a:extLst>
          </p:cNvPr>
          <p:cNvCxnSpPr>
            <a:cxnSpLocks/>
          </p:cNvCxnSpPr>
          <p:nvPr/>
        </p:nvCxnSpPr>
        <p:spPr>
          <a:xfrm>
            <a:off x="5994480" y="1077218"/>
            <a:ext cx="0" cy="55802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4E20B57B-1C00-4468-BD06-8A3F4F4F653B}"/>
              </a:ext>
            </a:extLst>
          </p:cNvPr>
          <p:cNvSpPr/>
          <p:nvPr/>
        </p:nvSpPr>
        <p:spPr>
          <a:xfrm>
            <a:off x="4936585" y="49496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76BEA830-CE01-4012-8FE3-FF03016553A8}"/>
              </a:ext>
            </a:extLst>
          </p:cNvPr>
          <p:cNvSpPr/>
          <p:nvPr/>
        </p:nvSpPr>
        <p:spPr>
          <a:xfrm>
            <a:off x="6421908" y="49496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A5827AC3-E8AE-4806-A11D-FD76D6074D1A}"/>
              </a:ext>
            </a:extLst>
          </p:cNvPr>
          <p:cNvSpPr/>
          <p:nvPr/>
        </p:nvSpPr>
        <p:spPr>
          <a:xfrm>
            <a:off x="4166932" y="4199305"/>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9EA5A745-BA7B-4CCF-B872-45EBF572CEAE}"/>
              </a:ext>
            </a:extLst>
          </p:cNvPr>
          <p:cNvSpPr/>
          <p:nvPr/>
        </p:nvSpPr>
        <p:spPr>
          <a:xfrm>
            <a:off x="7175436" y="418326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05AC290A-198A-41AD-AE0C-36339C8F1DF8}"/>
              </a:ext>
            </a:extLst>
          </p:cNvPr>
          <p:cNvSpPr/>
          <p:nvPr/>
        </p:nvSpPr>
        <p:spPr>
          <a:xfrm>
            <a:off x="3415060" y="3442105"/>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3A0B8F3B-D31B-4A7B-8B20-576955EFB7F1}"/>
              </a:ext>
            </a:extLst>
          </p:cNvPr>
          <p:cNvSpPr/>
          <p:nvPr/>
        </p:nvSpPr>
        <p:spPr>
          <a:xfrm>
            <a:off x="7905789" y="34432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37FD0F9C-B955-4420-8F08-A0B52FE5F495}"/>
              </a:ext>
            </a:extLst>
          </p:cNvPr>
          <p:cNvSpPr/>
          <p:nvPr/>
        </p:nvSpPr>
        <p:spPr>
          <a:xfrm>
            <a:off x="6394274" y="3435573"/>
            <a:ext cx="713452" cy="7411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3" name="Rectangle 12">
            <a:extLst>
              <a:ext uri="{FF2B5EF4-FFF2-40B4-BE49-F238E27FC236}">
                <a16:creationId xmlns:a16="http://schemas.microsoft.com/office/drawing/2014/main" id="{DC3FAC69-66EA-46D7-985D-C59869322FA3}"/>
              </a:ext>
            </a:extLst>
          </p:cNvPr>
          <p:cNvSpPr/>
          <p:nvPr/>
        </p:nvSpPr>
        <p:spPr>
          <a:xfrm>
            <a:off x="4138536" y="2688995"/>
            <a:ext cx="746069" cy="7411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57BBDDAA-BED1-4B69-B111-3D80C598441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172882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animBg="1"/>
      <p:bldP spid="13" grpId="0" animBg="1"/>
    </p:bld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7395" name="Picture 3">
            <a:extLst>
              <a:ext uri="{FF2B5EF4-FFF2-40B4-BE49-F238E27FC236}">
                <a16:creationId xmlns:a16="http://schemas.microsoft.com/office/drawing/2014/main" id="{878C5AF8-2642-4A54-ABB5-8D9D954915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507" y="3717703"/>
            <a:ext cx="39624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4206785" cy="1077218"/>
          </a:xfrm>
          <a:prstGeom prst="rect">
            <a:avLst/>
          </a:prstGeom>
        </p:spPr>
        <p:txBody>
          <a:bodyPr wrap="square">
            <a:spAutoFit/>
          </a:bodyPr>
          <a:lstStyle/>
          <a:p>
            <a:r>
              <a:rPr lang="en-US" sz="3200" b="1" dirty="0"/>
              <a:t>Strips of paper are each 30 centimetres long.</a:t>
            </a:r>
          </a:p>
        </p:txBody>
      </p:sp>
      <p:pic>
        <p:nvPicPr>
          <p:cNvPr id="187394" name="Picture 2">
            <a:extLst>
              <a:ext uri="{FF2B5EF4-FFF2-40B4-BE49-F238E27FC236}">
                <a16:creationId xmlns:a16="http://schemas.microsoft.com/office/drawing/2014/main" id="{DD997428-33A1-4AE3-A8B4-E3581A02B8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4300" y="1127218"/>
            <a:ext cx="227965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D4DF97B-C914-4186-820D-30D3B42961E3}"/>
              </a:ext>
            </a:extLst>
          </p:cNvPr>
          <p:cNvSpPr/>
          <p:nvPr/>
        </p:nvSpPr>
        <p:spPr>
          <a:xfrm>
            <a:off x="50190" y="1912828"/>
            <a:ext cx="5358937" cy="2062103"/>
          </a:xfrm>
          <a:prstGeom prst="rect">
            <a:avLst/>
          </a:prstGeom>
        </p:spPr>
        <p:txBody>
          <a:bodyPr wrap="square">
            <a:spAutoFit/>
          </a:bodyPr>
          <a:lstStyle/>
          <a:p>
            <a:r>
              <a:rPr lang="en-US" sz="3200" b="1" dirty="0"/>
              <a:t>Steve joins strips of paper together to make a streamer.</a:t>
            </a:r>
          </a:p>
          <a:p>
            <a:r>
              <a:rPr lang="en-US" sz="3200" b="1" dirty="0"/>
              <a:t>The strips overlap each other by 5 cm.</a:t>
            </a:r>
          </a:p>
        </p:txBody>
      </p:sp>
      <p:sp>
        <p:nvSpPr>
          <p:cNvPr id="7" name="Rectangle 6">
            <a:extLst>
              <a:ext uri="{FF2B5EF4-FFF2-40B4-BE49-F238E27FC236}">
                <a16:creationId xmlns:a16="http://schemas.microsoft.com/office/drawing/2014/main" id="{C64B67D5-8E73-41EA-A27A-ACAB0264C4D8}"/>
              </a:ext>
            </a:extLst>
          </p:cNvPr>
          <p:cNvSpPr/>
          <p:nvPr/>
        </p:nvSpPr>
        <p:spPr>
          <a:xfrm>
            <a:off x="50191" y="4921473"/>
            <a:ext cx="5255906" cy="1077218"/>
          </a:xfrm>
          <a:prstGeom prst="rect">
            <a:avLst/>
          </a:prstGeom>
        </p:spPr>
        <p:txBody>
          <a:bodyPr wrap="square">
            <a:spAutoFit/>
          </a:bodyPr>
          <a:lstStyle/>
          <a:p>
            <a:r>
              <a:rPr lang="en-US" sz="3200" b="1" dirty="0"/>
              <a:t>How long is a streamer made from only 2 strips?</a:t>
            </a:r>
          </a:p>
        </p:txBody>
      </p:sp>
      <p:sp>
        <p:nvSpPr>
          <p:cNvPr id="8" name="Rectangle 7">
            <a:extLst>
              <a:ext uri="{FF2B5EF4-FFF2-40B4-BE49-F238E27FC236}">
                <a16:creationId xmlns:a16="http://schemas.microsoft.com/office/drawing/2014/main" id="{B1831F95-0F8E-47E9-AA56-1CA0585BDD2D}"/>
              </a:ext>
            </a:extLst>
          </p:cNvPr>
          <p:cNvSpPr/>
          <p:nvPr/>
        </p:nvSpPr>
        <p:spPr>
          <a:xfrm>
            <a:off x="5988763" y="553366"/>
            <a:ext cx="5640860" cy="1569660"/>
          </a:xfrm>
          <a:prstGeom prst="rect">
            <a:avLst/>
          </a:prstGeom>
        </p:spPr>
        <p:txBody>
          <a:bodyPr wrap="square">
            <a:spAutoFit/>
          </a:bodyPr>
          <a:lstStyle/>
          <a:p>
            <a:r>
              <a:rPr lang="en-US" sz="3200" b="1" dirty="0"/>
              <a:t>Sunita makes a streamer that is 280 cm long.</a:t>
            </a:r>
          </a:p>
          <a:p>
            <a:r>
              <a:rPr lang="en-US" sz="3200" b="1" dirty="0"/>
              <a:t>How many strips does she use?</a:t>
            </a:r>
          </a:p>
        </p:txBody>
      </p:sp>
      <p:sp>
        <p:nvSpPr>
          <p:cNvPr id="9" name="Rectangle 8">
            <a:extLst>
              <a:ext uri="{FF2B5EF4-FFF2-40B4-BE49-F238E27FC236}">
                <a16:creationId xmlns:a16="http://schemas.microsoft.com/office/drawing/2014/main" id="{146EB01C-1F25-466C-A8DE-A49A67F5E06F}"/>
              </a:ext>
            </a:extLst>
          </p:cNvPr>
          <p:cNvSpPr/>
          <p:nvPr/>
        </p:nvSpPr>
        <p:spPr>
          <a:xfrm>
            <a:off x="364941" y="5969170"/>
            <a:ext cx="1962780" cy="584775"/>
          </a:xfrm>
          <a:prstGeom prst="rect">
            <a:avLst/>
          </a:prstGeom>
        </p:spPr>
        <p:txBody>
          <a:bodyPr wrap="square">
            <a:spAutoFit/>
          </a:bodyPr>
          <a:lstStyle/>
          <a:p>
            <a:r>
              <a:rPr lang="en-GB" sz="3200" b="1" dirty="0">
                <a:solidFill>
                  <a:srgbClr val="FF0000"/>
                </a:solidFill>
              </a:rPr>
              <a:t>25 + 30 = </a:t>
            </a:r>
            <a:endParaRPr lang="en-US" sz="3200" b="1" dirty="0">
              <a:solidFill>
                <a:srgbClr val="FF0000"/>
              </a:solidFill>
            </a:endParaRPr>
          </a:p>
        </p:txBody>
      </p:sp>
      <p:sp>
        <p:nvSpPr>
          <p:cNvPr id="10" name="Rectangle 9">
            <a:extLst>
              <a:ext uri="{FF2B5EF4-FFF2-40B4-BE49-F238E27FC236}">
                <a16:creationId xmlns:a16="http://schemas.microsoft.com/office/drawing/2014/main" id="{C0B4260D-7699-46FF-A509-49B9654FC24D}"/>
              </a:ext>
            </a:extLst>
          </p:cNvPr>
          <p:cNvSpPr/>
          <p:nvPr/>
        </p:nvSpPr>
        <p:spPr>
          <a:xfrm>
            <a:off x="2027667" y="5977044"/>
            <a:ext cx="1962780" cy="584775"/>
          </a:xfrm>
          <a:prstGeom prst="rect">
            <a:avLst/>
          </a:prstGeom>
        </p:spPr>
        <p:txBody>
          <a:bodyPr wrap="square">
            <a:spAutoFit/>
          </a:bodyPr>
          <a:lstStyle/>
          <a:p>
            <a:r>
              <a:rPr lang="en-GB" sz="3200" b="1" dirty="0">
                <a:solidFill>
                  <a:srgbClr val="FF0000"/>
                </a:solidFill>
              </a:rPr>
              <a:t>55 cm</a:t>
            </a:r>
            <a:endParaRPr lang="en-US" sz="3200" b="1" dirty="0">
              <a:solidFill>
                <a:srgbClr val="FF0000"/>
              </a:solidFill>
            </a:endParaRPr>
          </a:p>
        </p:txBody>
      </p:sp>
      <p:sp>
        <p:nvSpPr>
          <p:cNvPr id="11" name="Rectangle 10">
            <a:extLst>
              <a:ext uri="{FF2B5EF4-FFF2-40B4-BE49-F238E27FC236}">
                <a16:creationId xmlns:a16="http://schemas.microsoft.com/office/drawing/2014/main" id="{C6EDA9AF-6FAA-4C97-AF96-6C6CD92D409E}"/>
              </a:ext>
            </a:extLst>
          </p:cNvPr>
          <p:cNvSpPr/>
          <p:nvPr/>
        </p:nvSpPr>
        <p:spPr>
          <a:xfrm>
            <a:off x="5988763" y="2123026"/>
            <a:ext cx="1962780" cy="584775"/>
          </a:xfrm>
          <a:prstGeom prst="rect">
            <a:avLst/>
          </a:prstGeom>
        </p:spPr>
        <p:txBody>
          <a:bodyPr wrap="square">
            <a:spAutoFit/>
          </a:bodyPr>
          <a:lstStyle/>
          <a:p>
            <a:r>
              <a:rPr lang="en-GB" sz="3200" b="1" dirty="0">
                <a:solidFill>
                  <a:srgbClr val="FF0000"/>
                </a:solidFill>
              </a:rPr>
              <a:t>280 – 30 = </a:t>
            </a:r>
            <a:endParaRPr lang="en-US" sz="3200" b="1" dirty="0">
              <a:solidFill>
                <a:srgbClr val="FF0000"/>
              </a:solidFill>
            </a:endParaRPr>
          </a:p>
        </p:txBody>
      </p:sp>
      <p:sp>
        <p:nvSpPr>
          <p:cNvPr id="12" name="Rectangle 11">
            <a:extLst>
              <a:ext uri="{FF2B5EF4-FFF2-40B4-BE49-F238E27FC236}">
                <a16:creationId xmlns:a16="http://schemas.microsoft.com/office/drawing/2014/main" id="{5D56580D-6834-4E78-8BF3-71DB9B1F59EF}"/>
              </a:ext>
            </a:extLst>
          </p:cNvPr>
          <p:cNvSpPr/>
          <p:nvPr/>
        </p:nvSpPr>
        <p:spPr>
          <a:xfrm>
            <a:off x="7827803" y="2123026"/>
            <a:ext cx="1962780" cy="584775"/>
          </a:xfrm>
          <a:prstGeom prst="rect">
            <a:avLst/>
          </a:prstGeom>
        </p:spPr>
        <p:txBody>
          <a:bodyPr wrap="square">
            <a:spAutoFit/>
          </a:bodyPr>
          <a:lstStyle/>
          <a:p>
            <a:r>
              <a:rPr lang="en-GB" sz="3200" b="1" dirty="0">
                <a:solidFill>
                  <a:srgbClr val="FF0000"/>
                </a:solidFill>
              </a:rPr>
              <a:t>250</a:t>
            </a:r>
            <a:endParaRPr lang="en-US" sz="3200" b="1" dirty="0">
              <a:solidFill>
                <a:srgbClr val="FF0000"/>
              </a:solidFill>
            </a:endParaRPr>
          </a:p>
        </p:txBody>
      </p:sp>
      <p:cxnSp>
        <p:nvCxnSpPr>
          <p:cNvPr id="4" name="Straight Arrow Connector 3">
            <a:extLst>
              <a:ext uri="{FF2B5EF4-FFF2-40B4-BE49-F238E27FC236}">
                <a16:creationId xmlns:a16="http://schemas.microsoft.com/office/drawing/2014/main" id="{D682142D-9137-4AB7-BD45-68E298DE4132}"/>
              </a:ext>
            </a:extLst>
          </p:cNvPr>
          <p:cNvCxnSpPr/>
          <p:nvPr/>
        </p:nvCxnSpPr>
        <p:spPr>
          <a:xfrm flipV="1">
            <a:off x="7300687" y="2583543"/>
            <a:ext cx="0" cy="36033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156ACFD-2B7E-448B-A3EC-463AA4552B32}"/>
              </a:ext>
            </a:extLst>
          </p:cNvPr>
          <p:cNvSpPr/>
          <p:nvPr/>
        </p:nvSpPr>
        <p:spPr>
          <a:xfrm>
            <a:off x="6667640" y="2892780"/>
            <a:ext cx="1962780" cy="461665"/>
          </a:xfrm>
          <a:prstGeom prst="rect">
            <a:avLst/>
          </a:prstGeom>
        </p:spPr>
        <p:txBody>
          <a:bodyPr wrap="square">
            <a:spAutoFit/>
          </a:bodyPr>
          <a:lstStyle/>
          <a:p>
            <a:r>
              <a:rPr lang="en-GB" sz="2400" b="1" dirty="0">
                <a:solidFill>
                  <a:srgbClr val="FF0000"/>
                </a:solidFill>
              </a:rPr>
              <a:t>last strip</a:t>
            </a:r>
            <a:endParaRPr lang="en-US" sz="2400" b="1" dirty="0">
              <a:solidFill>
                <a:srgbClr val="FF0000"/>
              </a:solidFill>
            </a:endParaRPr>
          </a:p>
        </p:txBody>
      </p:sp>
      <p:sp>
        <p:nvSpPr>
          <p:cNvPr id="16" name="Rectangle 15">
            <a:extLst>
              <a:ext uri="{FF2B5EF4-FFF2-40B4-BE49-F238E27FC236}">
                <a16:creationId xmlns:a16="http://schemas.microsoft.com/office/drawing/2014/main" id="{2AB3FBB9-1404-4823-9541-E5EF129D7EFA}"/>
              </a:ext>
            </a:extLst>
          </p:cNvPr>
          <p:cNvSpPr/>
          <p:nvPr/>
        </p:nvSpPr>
        <p:spPr>
          <a:xfrm>
            <a:off x="5988763" y="3503557"/>
            <a:ext cx="1962780" cy="584775"/>
          </a:xfrm>
          <a:prstGeom prst="rect">
            <a:avLst/>
          </a:prstGeom>
        </p:spPr>
        <p:txBody>
          <a:bodyPr wrap="square">
            <a:spAutoFit/>
          </a:bodyPr>
          <a:lstStyle/>
          <a:p>
            <a:r>
              <a:rPr lang="en-GB" sz="3200" b="1" dirty="0">
                <a:solidFill>
                  <a:srgbClr val="FF0000"/>
                </a:solidFill>
              </a:rPr>
              <a:t>250 ÷ 25 =</a:t>
            </a:r>
            <a:endParaRPr lang="en-US" sz="3200" b="1" dirty="0">
              <a:solidFill>
                <a:srgbClr val="FF0000"/>
              </a:solidFill>
            </a:endParaRPr>
          </a:p>
        </p:txBody>
      </p:sp>
      <p:sp>
        <p:nvSpPr>
          <p:cNvPr id="17" name="Rectangle 16">
            <a:extLst>
              <a:ext uri="{FF2B5EF4-FFF2-40B4-BE49-F238E27FC236}">
                <a16:creationId xmlns:a16="http://schemas.microsoft.com/office/drawing/2014/main" id="{6068697B-C7EB-46D3-92C8-3971EFF69945}"/>
              </a:ext>
            </a:extLst>
          </p:cNvPr>
          <p:cNvSpPr/>
          <p:nvPr/>
        </p:nvSpPr>
        <p:spPr>
          <a:xfrm>
            <a:off x="7849132" y="3503556"/>
            <a:ext cx="1737728" cy="584775"/>
          </a:xfrm>
          <a:prstGeom prst="rect">
            <a:avLst/>
          </a:prstGeom>
        </p:spPr>
        <p:txBody>
          <a:bodyPr wrap="square">
            <a:spAutoFit/>
          </a:bodyPr>
          <a:lstStyle/>
          <a:p>
            <a:r>
              <a:rPr lang="en-GB" sz="3200" b="1" dirty="0">
                <a:solidFill>
                  <a:srgbClr val="FF0000"/>
                </a:solidFill>
              </a:rPr>
              <a:t>10</a:t>
            </a:r>
            <a:endParaRPr lang="en-US" sz="3200" b="1" dirty="0">
              <a:solidFill>
                <a:srgbClr val="FF0000"/>
              </a:solidFill>
            </a:endParaRPr>
          </a:p>
        </p:txBody>
      </p:sp>
      <p:cxnSp>
        <p:nvCxnSpPr>
          <p:cNvPr id="18" name="Straight Arrow Connector 17">
            <a:extLst>
              <a:ext uri="{FF2B5EF4-FFF2-40B4-BE49-F238E27FC236}">
                <a16:creationId xmlns:a16="http://schemas.microsoft.com/office/drawing/2014/main" id="{B0811678-8750-473D-B276-8D8DD1FE4381}"/>
              </a:ext>
            </a:extLst>
          </p:cNvPr>
          <p:cNvCxnSpPr/>
          <p:nvPr/>
        </p:nvCxnSpPr>
        <p:spPr>
          <a:xfrm flipV="1">
            <a:off x="8155850" y="3986998"/>
            <a:ext cx="0" cy="36033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5FF0D30-F05A-4D76-8071-A554C8013800}"/>
              </a:ext>
            </a:extLst>
          </p:cNvPr>
          <p:cNvSpPr/>
          <p:nvPr/>
        </p:nvSpPr>
        <p:spPr>
          <a:xfrm>
            <a:off x="7421203" y="4296235"/>
            <a:ext cx="2368858" cy="461665"/>
          </a:xfrm>
          <a:prstGeom prst="rect">
            <a:avLst/>
          </a:prstGeom>
        </p:spPr>
        <p:txBody>
          <a:bodyPr wrap="square">
            <a:spAutoFit/>
          </a:bodyPr>
          <a:lstStyle/>
          <a:p>
            <a:r>
              <a:rPr lang="en-GB" sz="2400" b="1" dirty="0">
                <a:solidFill>
                  <a:srgbClr val="FF0000"/>
                </a:solidFill>
              </a:rPr>
              <a:t>other strips</a:t>
            </a:r>
            <a:endParaRPr lang="en-US" sz="2400" b="1" dirty="0">
              <a:solidFill>
                <a:srgbClr val="FF0000"/>
              </a:solidFill>
            </a:endParaRPr>
          </a:p>
        </p:txBody>
      </p:sp>
      <p:sp>
        <p:nvSpPr>
          <p:cNvPr id="20" name="Rectangle 19">
            <a:extLst>
              <a:ext uri="{FF2B5EF4-FFF2-40B4-BE49-F238E27FC236}">
                <a16:creationId xmlns:a16="http://schemas.microsoft.com/office/drawing/2014/main" id="{D639D58D-9D42-4568-8300-4E7FC00F4EFA}"/>
              </a:ext>
            </a:extLst>
          </p:cNvPr>
          <p:cNvSpPr/>
          <p:nvPr/>
        </p:nvSpPr>
        <p:spPr>
          <a:xfrm>
            <a:off x="5988763" y="4809039"/>
            <a:ext cx="1962780" cy="584775"/>
          </a:xfrm>
          <a:prstGeom prst="rect">
            <a:avLst/>
          </a:prstGeom>
        </p:spPr>
        <p:txBody>
          <a:bodyPr wrap="square">
            <a:spAutoFit/>
          </a:bodyPr>
          <a:lstStyle/>
          <a:p>
            <a:r>
              <a:rPr lang="en-GB" sz="3200" b="1" dirty="0">
                <a:solidFill>
                  <a:srgbClr val="FF0000"/>
                </a:solidFill>
              </a:rPr>
              <a:t>1 + 10 = </a:t>
            </a:r>
            <a:endParaRPr lang="en-US" sz="3200" b="1" dirty="0">
              <a:solidFill>
                <a:srgbClr val="FF0000"/>
              </a:solidFill>
            </a:endParaRPr>
          </a:p>
        </p:txBody>
      </p:sp>
      <p:sp>
        <p:nvSpPr>
          <p:cNvPr id="21" name="Rectangle 20">
            <a:extLst>
              <a:ext uri="{FF2B5EF4-FFF2-40B4-BE49-F238E27FC236}">
                <a16:creationId xmlns:a16="http://schemas.microsoft.com/office/drawing/2014/main" id="{D44BCC65-E3FF-444F-A8EA-AC6199E6D185}"/>
              </a:ext>
            </a:extLst>
          </p:cNvPr>
          <p:cNvSpPr/>
          <p:nvPr/>
        </p:nvSpPr>
        <p:spPr>
          <a:xfrm>
            <a:off x="7390997" y="4809039"/>
            <a:ext cx="1962780" cy="584775"/>
          </a:xfrm>
          <a:prstGeom prst="rect">
            <a:avLst/>
          </a:prstGeom>
        </p:spPr>
        <p:txBody>
          <a:bodyPr wrap="square">
            <a:spAutoFit/>
          </a:bodyPr>
          <a:lstStyle/>
          <a:p>
            <a:r>
              <a:rPr lang="en-GB" sz="3200" b="1" dirty="0">
                <a:solidFill>
                  <a:srgbClr val="FF0000"/>
                </a:solidFill>
              </a:rPr>
              <a:t>11 strips</a:t>
            </a:r>
            <a:endParaRPr lang="en-US" sz="3200" b="1" dirty="0">
              <a:solidFill>
                <a:srgbClr val="FF0000"/>
              </a:solidFill>
            </a:endParaRPr>
          </a:p>
        </p:txBody>
      </p:sp>
      <p:sp>
        <p:nvSpPr>
          <p:cNvPr id="22" name="Rectangle 21">
            <a:extLst>
              <a:ext uri="{FF2B5EF4-FFF2-40B4-BE49-F238E27FC236}">
                <a16:creationId xmlns:a16="http://schemas.microsoft.com/office/drawing/2014/main" id="{DB4F9331-E831-4054-9970-E7B09E1A5DEC}"/>
              </a:ext>
            </a:extLst>
          </p:cNvPr>
          <p:cNvSpPr/>
          <p:nvPr/>
        </p:nvSpPr>
        <p:spPr>
          <a:xfrm>
            <a:off x="10299890" y="2001593"/>
            <a:ext cx="1962780" cy="584775"/>
          </a:xfrm>
          <a:prstGeom prst="rect">
            <a:avLst/>
          </a:prstGeom>
        </p:spPr>
        <p:txBody>
          <a:bodyPr wrap="square">
            <a:spAutoFit/>
          </a:bodyPr>
          <a:lstStyle/>
          <a:p>
            <a:r>
              <a:rPr lang="en-GB" sz="3200" b="1" dirty="0">
                <a:solidFill>
                  <a:srgbClr val="FF0000"/>
                </a:solidFill>
              </a:rPr>
              <a:t>11 strips</a:t>
            </a:r>
            <a:endParaRPr lang="en-US" sz="3200" b="1" dirty="0">
              <a:solidFill>
                <a:srgbClr val="FF0000"/>
              </a:solidFill>
            </a:endParaRPr>
          </a:p>
        </p:txBody>
      </p:sp>
      <p:sp>
        <p:nvSpPr>
          <p:cNvPr id="23" name="Rectangle 22">
            <a:extLst>
              <a:ext uri="{FF2B5EF4-FFF2-40B4-BE49-F238E27FC236}">
                <a16:creationId xmlns:a16="http://schemas.microsoft.com/office/drawing/2014/main" id="{A95E940F-3737-4210-B5C6-D4B1FE7E97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0381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5" grpId="0"/>
      <p:bldP spid="16" grpId="0"/>
      <p:bldP spid="17" grpId="0"/>
      <p:bldP spid="19" grpId="0"/>
      <p:bldP spid="20" grpId="0"/>
      <p:bldP spid="21" grpId="0"/>
      <p:bldP spid="22" grpId="0"/>
    </p:bld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Amir says, ‘All numbers that end in a 4 are multiples of 4.’ </a:t>
            </a:r>
          </a:p>
          <a:p>
            <a:r>
              <a:rPr lang="en-US" sz="3200" b="1" dirty="0"/>
              <a:t>Is he correct? Explain how you know.</a:t>
            </a:r>
          </a:p>
        </p:txBody>
      </p:sp>
      <p:sp>
        <p:nvSpPr>
          <p:cNvPr id="4" name="TextBox 3">
            <a:extLst>
              <a:ext uri="{FF2B5EF4-FFF2-40B4-BE49-F238E27FC236}">
                <a16:creationId xmlns:a16="http://schemas.microsoft.com/office/drawing/2014/main" id="{3488BC73-F03E-4B4D-8D95-FDF63BB0A4A1}"/>
              </a:ext>
            </a:extLst>
          </p:cNvPr>
          <p:cNvSpPr txBox="1"/>
          <p:nvPr/>
        </p:nvSpPr>
        <p:spPr>
          <a:xfrm>
            <a:off x="658777" y="1268188"/>
            <a:ext cx="3603257" cy="584775"/>
          </a:xfrm>
          <a:prstGeom prst="rect">
            <a:avLst/>
          </a:prstGeom>
          <a:noFill/>
        </p:spPr>
        <p:txBody>
          <a:bodyPr wrap="square" rtlCol="0">
            <a:spAutoFit/>
          </a:bodyPr>
          <a:lstStyle/>
          <a:p>
            <a:r>
              <a:rPr lang="en-GB" sz="3200" b="1" dirty="0">
                <a:solidFill>
                  <a:srgbClr val="FF0000"/>
                </a:solidFill>
              </a:rPr>
              <a:t>Amir is wrong. </a:t>
            </a:r>
          </a:p>
        </p:txBody>
      </p:sp>
      <p:sp>
        <p:nvSpPr>
          <p:cNvPr id="6" name="TextBox 5">
            <a:extLst>
              <a:ext uri="{FF2B5EF4-FFF2-40B4-BE49-F238E27FC236}">
                <a16:creationId xmlns:a16="http://schemas.microsoft.com/office/drawing/2014/main" id="{676EA05B-E82A-4429-A8C0-F893E51D4D46}"/>
              </a:ext>
            </a:extLst>
          </p:cNvPr>
          <p:cNvSpPr txBox="1"/>
          <p:nvPr/>
        </p:nvSpPr>
        <p:spPr>
          <a:xfrm>
            <a:off x="658777" y="1852963"/>
            <a:ext cx="9539109" cy="1077218"/>
          </a:xfrm>
          <a:prstGeom prst="rect">
            <a:avLst/>
          </a:prstGeom>
          <a:noFill/>
        </p:spPr>
        <p:txBody>
          <a:bodyPr wrap="square" rtlCol="0">
            <a:spAutoFit/>
          </a:bodyPr>
          <a:lstStyle/>
          <a:p>
            <a:r>
              <a:rPr lang="en-GB" sz="3200" b="1" dirty="0">
                <a:solidFill>
                  <a:srgbClr val="FF0000"/>
                </a:solidFill>
              </a:rPr>
              <a:t>14 ends in a 4 but it is not a multiple of 4 </a:t>
            </a:r>
          </a:p>
          <a:p>
            <a:r>
              <a:rPr lang="en-GB" sz="3200" b="1" dirty="0">
                <a:solidFill>
                  <a:srgbClr val="FF0000"/>
                </a:solidFill>
              </a:rPr>
              <a:t>(because it’s not in the 4 times table). </a:t>
            </a:r>
          </a:p>
        </p:txBody>
      </p:sp>
    </p:spTree>
    <p:extLst>
      <p:ext uri="{BB962C8B-B14F-4D97-AF65-F5344CB8AC3E}">
        <p14:creationId xmlns:p14="http://schemas.microsoft.com/office/powerpoint/2010/main" val="841757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5558277" cy="1077218"/>
          </a:xfrm>
          <a:prstGeom prst="rect">
            <a:avLst/>
          </a:prstGeom>
        </p:spPr>
        <p:txBody>
          <a:bodyPr wrap="square">
            <a:spAutoFit/>
          </a:bodyPr>
          <a:lstStyle/>
          <a:p>
            <a:r>
              <a:rPr lang="en-US" sz="3200" b="1" dirty="0"/>
              <a:t>Show how to make a square. 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2505388"/>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1DDA1C1C-71C7-4DC1-8C52-9E99D8457C5B}"/>
              </a:ext>
            </a:extLst>
          </p:cNvPr>
          <p:cNvSpPr/>
          <p:nvPr/>
        </p:nvSpPr>
        <p:spPr>
          <a:xfrm>
            <a:off x="6639339" y="2882348"/>
            <a:ext cx="1530626" cy="157038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6F5B07-DF03-4629-94A8-3AEAEA7EEC2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0808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6388120" cy="1077218"/>
          </a:xfrm>
          <a:prstGeom prst="rect">
            <a:avLst/>
          </a:prstGeom>
        </p:spPr>
        <p:txBody>
          <a:bodyPr wrap="square">
            <a:spAutoFit/>
          </a:bodyPr>
          <a:lstStyle/>
          <a:p>
            <a:r>
              <a:rPr lang="en-US" sz="3200" b="1" dirty="0"/>
              <a:t>Now show how to make a different sized square. 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2505388"/>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D8B196AF-F2B3-434B-9B51-7ABA3665C5D1}"/>
              </a:ext>
            </a:extLst>
          </p:cNvPr>
          <p:cNvSpPr/>
          <p:nvPr/>
        </p:nvSpPr>
        <p:spPr>
          <a:xfrm>
            <a:off x="6639339" y="2882349"/>
            <a:ext cx="795131" cy="7849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2EEAB0C-59A1-4781-8687-538D004ED83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74429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6388120" cy="2062103"/>
          </a:xfrm>
          <a:prstGeom prst="rect">
            <a:avLst/>
          </a:prstGeom>
        </p:spPr>
        <p:txBody>
          <a:bodyPr wrap="square">
            <a:spAutoFit/>
          </a:bodyPr>
          <a:lstStyle/>
          <a:p>
            <a:r>
              <a:rPr lang="en-US" sz="3200" b="1" dirty="0"/>
              <a:t>Now show how to make another square which is a different size to the ones you have drawn.</a:t>
            </a:r>
          </a:p>
          <a:p>
            <a:r>
              <a:rPr lang="en-US" sz="3200" b="1" dirty="0"/>
              <a:t>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3612971"/>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1A11594A-D990-4A92-A381-561343FE91DF}"/>
              </a:ext>
            </a:extLst>
          </p:cNvPr>
          <p:cNvSpPr/>
          <p:nvPr/>
        </p:nvSpPr>
        <p:spPr>
          <a:xfrm rot="2728095">
            <a:off x="6883962" y="4212566"/>
            <a:ext cx="1072819" cy="11025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35A0C85-0C48-4DDB-9A98-5F82D14B51A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3967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shape has 4 right angles.</a:t>
            </a:r>
          </a:p>
          <a:p>
            <a:r>
              <a:rPr lang="en-US" sz="3200" b="1" dirty="0"/>
              <a:t>It has 4 straight sides.</a:t>
            </a:r>
          </a:p>
          <a:p>
            <a:r>
              <a:rPr lang="en-US" sz="3200" b="1" dirty="0"/>
              <a:t>All 4 sides are the same length.</a:t>
            </a:r>
          </a:p>
          <a:p>
            <a:r>
              <a:rPr lang="en-US" sz="3200" b="1" dirty="0"/>
              <a:t>Draw what the shape could be.</a:t>
            </a:r>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64840A9-E164-41E0-8323-E25B431890B7}"/>
              </a:ext>
            </a:extLst>
          </p:cNvPr>
          <p:cNvSpPr/>
          <p:nvPr/>
        </p:nvSpPr>
        <p:spPr>
          <a:xfrm>
            <a:off x="8050695" y="1081051"/>
            <a:ext cx="1404081" cy="143504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EEB55E54-9D04-4C5F-925A-A6411988C9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9859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different shape has 4 right angles.</a:t>
            </a:r>
          </a:p>
          <a:p>
            <a:r>
              <a:rPr lang="en-US" sz="3200" b="1" dirty="0"/>
              <a:t>It has 4 straight sides.</a:t>
            </a:r>
          </a:p>
          <a:p>
            <a:r>
              <a:rPr lang="en-US" sz="3200" b="1" dirty="0"/>
              <a:t>It has 2 pairs of parallel lines.</a:t>
            </a:r>
          </a:p>
          <a:p>
            <a:r>
              <a:rPr lang="en-US" sz="3200" b="1" dirty="0"/>
              <a:t>Draw what the shape could be.</a:t>
            </a:r>
          </a:p>
          <a:p>
            <a:endParaRPr lang="en-US" sz="3200" b="1" dirty="0"/>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4CB6DF9-9D79-4393-A1D2-ECA6D5D80662}"/>
              </a:ext>
            </a:extLst>
          </p:cNvPr>
          <p:cNvSpPr/>
          <p:nvPr/>
        </p:nvSpPr>
        <p:spPr>
          <a:xfrm>
            <a:off x="8050695" y="1081051"/>
            <a:ext cx="2103239" cy="143504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D47D2F7-0DB7-43AF-8BF1-1F8F120543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6187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shape has no right angles.</a:t>
            </a:r>
          </a:p>
          <a:p>
            <a:r>
              <a:rPr lang="en-US" sz="3200" b="1" dirty="0"/>
              <a:t>It has 4 straight sides.</a:t>
            </a:r>
          </a:p>
          <a:p>
            <a:r>
              <a:rPr lang="en-US" sz="3200" b="1" dirty="0"/>
              <a:t>It has 2 pairs of parallel lines.</a:t>
            </a:r>
          </a:p>
          <a:p>
            <a:r>
              <a:rPr lang="en-US" sz="3200" b="1" dirty="0"/>
              <a:t>Draw what the shape could be.</a:t>
            </a:r>
          </a:p>
          <a:p>
            <a:endParaRPr lang="en-US" sz="3200" b="1" dirty="0"/>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Parallelogram 2">
            <a:extLst>
              <a:ext uri="{FF2B5EF4-FFF2-40B4-BE49-F238E27FC236}">
                <a16:creationId xmlns:a16="http://schemas.microsoft.com/office/drawing/2014/main" id="{F09F5F64-7CE2-4171-A3D7-E8268FC12B26}"/>
              </a:ext>
            </a:extLst>
          </p:cNvPr>
          <p:cNvSpPr/>
          <p:nvPr/>
        </p:nvSpPr>
        <p:spPr>
          <a:xfrm>
            <a:off x="8037068" y="1087161"/>
            <a:ext cx="2838734" cy="1419368"/>
          </a:xfrm>
          <a:prstGeom prst="parallelogram">
            <a:avLst>
              <a:gd name="adj" fmla="val 50962"/>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08B05B0D-C252-4BCB-89FC-20795C0B957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41139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Write the missing numbers in this sequence. </a:t>
            </a:r>
            <a:endParaRPr lang="en-US" sz="2800" dirty="0"/>
          </a:p>
        </p:txBody>
      </p:sp>
      <p:pic>
        <p:nvPicPr>
          <p:cNvPr id="3" name="Picture 2">
            <a:extLst>
              <a:ext uri="{FF2B5EF4-FFF2-40B4-BE49-F238E27FC236}">
                <a16:creationId xmlns:a16="http://schemas.microsoft.com/office/drawing/2014/main" id="{6303997C-6571-4D03-B489-A0BA71FF5399}"/>
              </a:ext>
            </a:extLst>
          </p:cNvPr>
          <p:cNvPicPr>
            <a:picLocks noChangeAspect="1"/>
          </p:cNvPicPr>
          <p:nvPr/>
        </p:nvPicPr>
        <p:blipFill>
          <a:blip r:embed="rId3"/>
          <a:stretch>
            <a:fillRect/>
          </a:stretch>
        </p:blipFill>
        <p:spPr>
          <a:xfrm>
            <a:off x="329910" y="802264"/>
            <a:ext cx="11668125" cy="1152525"/>
          </a:xfrm>
          <a:prstGeom prst="rect">
            <a:avLst/>
          </a:prstGeom>
        </p:spPr>
      </p:pic>
      <p:sp>
        <p:nvSpPr>
          <p:cNvPr id="5" name="TextBox 4">
            <a:extLst>
              <a:ext uri="{FF2B5EF4-FFF2-40B4-BE49-F238E27FC236}">
                <a16:creationId xmlns:a16="http://schemas.microsoft.com/office/drawing/2014/main" id="{BE4EB569-6982-4594-87C5-7C1A2D38DD6A}"/>
              </a:ext>
            </a:extLst>
          </p:cNvPr>
          <p:cNvSpPr txBox="1"/>
          <p:nvPr/>
        </p:nvSpPr>
        <p:spPr>
          <a:xfrm>
            <a:off x="1042596" y="212227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a:t>
            </a:r>
          </a:p>
        </p:txBody>
      </p:sp>
      <p:sp>
        <p:nvSpPr>
          <p:cNvPr id="6" name="TextBox 5">
            <a:extLst>
              <a:ext uri="{FF2B5EF4-FFF2-40B4-BE49-F238E27FC236}">
                <a16:creationId xmlns:a16="http://schemas.microsoft.com/office/drawing/2014/main" id="{AC208C8D-D5E2-4E92-A334-2493DE70940B}"/>
              </a:ext>
            </a:extLst>
          </p:cNvPr>
          <p:cNvSpPr txBox="1"/>
          <p:nvPr/>
        </p:nvSpPr>
        <p:spPr>
          <a:xfrm>
            <a:off x="567979" y="213534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7" name="Straight Connector 6">
            <a:extLst>
              <a:ext uri="{FF2B5EF4-FFF2-40B4-BE49-F238E27FC236}">
                <a16:creationId xmlns:a16="http://schemas.microsoft.com/office/drawing/2014/main" id="{F63CA07C-B8FA-4BE7-A49D-A053FAC4845E}"/>
              </a:ext>
            </a:extLst>
          </p:cNvPr>
          <p:cNvCxnSpPr>
            <a:cxnSpLocks/>
          </p:cNvCxnSpPr>
          <p:nvPr/>
        </p:nvCxnSpPr>
        <p:spPr>
          <a:xfrm>
            <a:off x="1042596" y="218489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265B1CF-359D-4546-939B-CEAB7585B5E5}"/>
              </a:ext>
            </a:extLst>
          </p:cNvPr>
          <p:cNvCxnSpPr>
            <a:cxnSpLocks/>
          </p:cNvCxnSpPr>
          <p:nvPr/>
        </p:nvCxnSpPr>
        <p:spPr>
          <a:xfrm>
            <a:off x="1061548" y="218489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35923A5-D205-4519-8684-3FDCD688688B}"/>
              </a:ext>
            </a:extLst>
          </p:cNvPr>
          <p:cNvSpPr txBox="1"/>
          <p:nvPr/>
        </p:nvSpPr>
        <p:spPr>
          <a:xfrm>
            <a:off x="1042967"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53B72E54-A1D3-4507-9057-30F602AEC819}"/>
              </a:ext>
            </a:extLst>
          </p:cNvPr>
          <p:cNvSpPr txBox="1"/>
          <p:nvPr/>
        </p:nvSpPr>
        <p:spPr>
          <a:xfrm>
            <a:off x="1465973"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8CA95031-9BAC-46D4-8F7C-2990BB0B079C}"/>
              </a:ext>
            </a:extLst>
          </p:cNvPr>
          <p:cNvSpPr txBox="1"/>
          <p:nvPr/>
        </p:nvSpPr>
        <p:spPr>
          <a:xfrm>
            <a:off x="2866815" y="212227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a:t>
            </a:r>
          </a:p>
        </p:txBody>
      </p:sp>
      <p:sp>
        <p:nvSpPr>
          <p:cNvPr id="13" name="TextBox 12">
            <a:extLst>
              <a:ext uri="{FF2B5EF4-FFF2-40B4-BE49-F238E27FC236}">
                <a16:creationId xmlns:a16="http://schemas.microsoft.com/office/drawing/2014/main" id="{4E2122C8-4AA8-4910-AB16-F4C0480025FF}"/>
              </a:ext>
            </a:extLst>
          </p:cNvPr>
          <p:cNvSpPr txBox="1"/>
          <p:nvPr/>
        </p:nvSpPr>
        <p:spPr>
          <a:xfrm>
            <a:off x="2392198" y="213534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4" name="Straight Connector 13">
            <a:extLst>
              <a:ext uri="{FF2B5EF4-FFF2-40B4-BE49-F238E27FC236}">
                <a16:creationId xmlns:a16="http://schemas.microsoft.com/office/drawing/2014/main" id="{97036AE0-3A86-4205-BA1F-A0BA6424AA6C}"/>
              </a:ext>
            </a:extLst>
          </p:cNvPr>
          <p:cNvCxnSpPr>
            <a:cxnSpLocks/>
          </p:cNvCxnSpPr>
          <p:nvPr/>
        </p:nvCxnSpPr>
        <p:spPr>
          <a:xfrm>
            <a:off x="2866815" y="218489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412FD96-993B-4977-968C-5CC29082AD6F}"/>
              </a:ext>
            </a:extLst>
          </p:cNvPr>
          <p:cNvCxnSpPr>
            <a:cxnSpLocks/>
          </p:cNvCxnSpPr>
          <p:nvPr/>
        </p:nvCxnSpPr>
        <p:spPr>
          <a:xfrm>
            <a:off x="2885767" y="218489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B757BDE7-A4A4-441A-BB18-9E2C91B34F23}"/>
              </a:ext>
            </a:extLst>
          </p:cNvPr>
          <p:cNvSpPr txBox="1"/>
          <p:nvPr/>
        </p:nvSpPr>
        <p:spPr>
          <a:xfrm>
            <a:off x="2867186"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BF643EB3-C42C-4FDE-83DE-7E5089151010}"/>
              </a:ext>
            </a:extLst>
          </p:cNvPr>
          <p:cNvSpPr txBox="1"/>
          <p:nvPr/>
        </p:nvSpPr>
        <p:spPr>
          <a:xfrm>
            <a:off x="3290192"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8" name="TextBox 17">
            <a:extLst>
              <a:ext uri="{FF2B5EF4-FFF2-40B4-BE49-F238E27FC236}">
                <a16:creationId xmlns:a16="http://schemas.microsoft.com/office/drawing/2014/main" id="{FA7EC0FA-7678-4E3C-B6C8-733C3EA8A446}"/>
              </a:ext>
            </a:extLst>
          </p:cNvPr>
          <p:cNvSpPr txBox="1"/>
          <p:nvPr/>
        </p:nvSpPr>
        <p:spPr>
          <a:xfrm>
            <a:off x="3177438" y="2168853"/>
            <a:ext cx="30760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9DA539F6-85CA-492A-8ADB-D441D4931C27}"/>
              </a:ext>
            </a:extLst>
          </p:cNvPr>
          <p:cNvSpPr txBox="1"/>
          <p:nvPr/>
        </p:nvSpPr>
        <p:spPr>
          <a:xfrm>
            <a:off x="4465213" y="2135341"/>
            <a:ext cx="29795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 2 = </a:t>
            </a:r>
          </a:p>
        </p:txBody>
      </p:sp>
      <p:sp>
        <p:nvSpPr>
          <p:cNvPr id="20" name="TextBox 19">
            <a:extLst>
              <a:ext uri="{FF2B5EF4-FFF2-40B4-BE49-F238E27FC236}">
                <a16:creationId xmlns:a16="http://schemas.microsoft.com/office/drawing/2014/main" id="{0B823869-D73B-4A16-9F82-59573CC29EE5}"/>
              </a:ext>
            </a:extLst>
          </p:cNvPr>
          <p:cNvSpPr txBox="1"/>
          <p:nvPr/>
        </p:nvSpPr>
        <p:spPr>
          <a:xfrm>
            <a:off x="6656613" y="2135341"/>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1" name="TextBox 20">
            <a:extLst>
              <a:ext uri="{FF2B5EF4-FFF2-40B4-BE49-F238E27FC236}">
                <a16:creationId xmlns:a16="http://schemas.microsoft.com/office/drawing/2014/main" id="{CC09918F-8400-438A-B51A-359A32B5D4EE}"/>
              </a:ext>
            </a:extLst>
          </p:cNvPr>
          <p:cNvSpPr txBox="1"/>
          <p:nvPr/>
        </p:nvSpPr>
        <p:spPr>
          <a:xfrm>
            <a:off x="6533176" y="1098652"/>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6E288FFF-AE37-4DB8-9856-5A000AD4E3F2}"/>
              </a:ext>
            </a:extLst>
          </p:cNvPr>
          <p:cNvSpPr txBox="1"/>
          <p:nvPr/>
        </p:nvSpPr>
        <p:spPr>
          <a:xfrm>
            <a:off x="8644425" y="2122278"/>
            <a:ext cx="29795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2 = </a:t>
            </a:r>
          </a:p>
        </p:txBody>
      </p:sp>
      <p:sp>
        <p:nvSpPr>
          <p:cNvPr id="23" name="TextBox 22">
            <a:extLst>
              <a:ext uri="{FF2B5EF4-FFF2-40B4-BE49-F238E27FC236}">
                <a16:creationId xmlns:a16="http://schemas.microsoft.com/office/drawing/2014/main" id="{C30C327F-F981-40FB-8EBB-F2A48A11B37B}"/>
              </a:ext>
            </a:extLst>
          </p:cNvPr>
          <p:cNvSpPr txBox="1"/>
          <p:nvPr/>
        </p:nvSpPr>
        <p:spPr>
          <a:xfrm>
            <a:off x="10440036" y="2122278"/>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0955B203-F002-4C50-BB8F-101D0F992F89}"/>
              </a:ext>
            </a:extLst>
          </p:cNvPr>
          <p:cNvSpPr txBox="1"/>
          <p:nvPr/>
        </p:nvSpPr>
        <p:spPr>
          <a:xfrm>
            <a:off x="10766971" y="1101361"/>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2225327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par>
                                <p:cTn id="35" presetID="10" presetClass="entr" presetSubtype="0"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10" presetClass="entr" presetSubtype="0" fill="hold"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2" grpId="0"/>
      <p:bldP spid="13" grpId="0"/>
      <p:bldP spid="16" grpId="0"/>
      <p:bldP spid="17" grpId="0"/>
      <p:bldP spid="18" grpId="0"/>
      <p:bldP spid="19" grpId="0"/>
      <p:bldP spid="20" grpId="0"/>
      <p:bldP spid="21" grpId="0"/>
      <p:bldP spid="22" grpId="0"/>
      <p:bldP spid="23" grpId="0"/>
      <p:bldP spid="24" grpId="0"/>
    </p:bld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Calculate ¾ of £15</a:t>
            </a:r>
          </a:p>
        </p:txBody>
      </p:sp>
      <p:sp>
        <p:nvSpPr>
          <p:cNvPr id="4" name="Rectangle 3">
            <a:extLst>
              <a:ext uri="{FF2B5EF4-FFF2-40B4-BE49-F238E27FC236}">
                <a16:creationId xmlns:a16="http://schemas.microsoft.com/office/drawing/2014/main" id="{358A7028-D9C0-4C1F-A31E-64DD863DD596}"/>
              </a:ext>
            </a:extLst>
          </p:cNvPr>
          <p:cNvSpPr/>
          <p:nvPr/>
        </p:nvSpPr>
        <p:spPr>
          <a:xfrm>
            <a:off x="2490434" y="169986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5" name="Rectangle 4">
            <a:extLst>
              <a:ext uri="{FF2B5EF4-FFF2-40B4-BE49-F238E27FC236}">
                <a16:creationId xmlns:a16="http://schemas.microsoft.com/office/drawing/2014/main" id="{D61F09E1-4262-4D43-BE33-53993569747C}"/>
              </a:ext>
            </a:extLst>
          </p:cNvPr>
          <p:cNvSpPr/>
          <p:nvPr/>
        </p:nvSpPr>
        <p:spPr>
          <a:xfrm>
            <a:off x="1164647" y="1698816"/>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D5CB1E56-570A-490F-A7B2-258DF5040593}"/>
              </a:ext>
            </a:extLst>
          </p:cNvPr>
          <p:cNvSpPr/>
          <p:nvPr/>
        </p:nvSpPr>
        <p:spPr>
          <a:xfrm>
            <a:off x="2046492" y="16988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TextBox 6">
            <a:extLst>
              <a:ext uri="{FF2B5EF4-FFF2-40B4-BE49-F238E27FC236}">
                <a16:creationId xmlns:a16="http://schemas.microsoft.com/office/drawing/2014/main" id="{795BB6A3-AE92-48F0-8096-30D184F95FE4}"/>
              </a:ext>
            </a:extLst>
          </p:cNvPr>
          <p:cNvSpPr txBox="1"/>
          <p:nvPr/>
        </p:nvSpPr>
        <p:spPr>
          <a:xfrm>
            <a:off x="1140893" y="1635319"/>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1 5.0 0</a:t>
            </a:r>
          </a:p>
        </p:txBody>
      </p:sp>
      <p:sp>
        <p:nvSpPr>
          <p:cNvPr id="8" name="TextBox 7">
            <a:extLst>
              <a:ext uri="{FF2B5EF4-FFF2-40B4-BE49-F238E27FC236}">
                <a16:creationId xmlns:a16="http://schemas.microsoft.com/office/drawing/2014/main" id="{4C472F3E-04D6-449C-A0BC-6009E632B5AD}"/>
              </a:ext>
            </a:extLst>
          </p:cNvPr>
          <p:cNvSpPr txBox="1"/>
          <p:nvPr/>
        </p:nvSpPr>
        <p:spPr>
          <a:xfrm>
            <a:off x="666432" y="164838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D8C408A4-BD46-4FFB-A5AE-FB81DA06BDFE}"/>
              </a:ext>
            </a:extLst>
          </p:cNvPr>
          <p:cNvSpPr txBox="1"/>
          <p:nvPr/>
        </p:nvSpPr>
        <p:spPr>
          <a:xfrm>
            <a:off x="1576829" y="11840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873B25BC-3332-4FE2-A0CA-7B70F297CEB0}"/>
              </a:ext>
            </a:extLst>
          </p:cNvPr>
          <p:cNvSpPr txBox="1"/>
          <p:nvPr/>
        </p:nvSpPr>
        <p:spPr>
          <a:xfrm>
            <a:off x="2029290" y="118783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9F989E3C-CC99-432D-8861-15AB24A7EAE7}"/>
              </a:ext>
            </a:extLst>
          </p:cNvPr>
          <p:cNvSpPr txBox="1"/>
          <p:nvPr/>
        </p:nvSpPr>
        <p:spPr>
          <a:xfrm>
            <a:off x="2469269" y="119109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2" name="TextBox 11">
            <a:extLst>
              <a:ext uri="{FF2B5EF4-FFF2-40B4-BE49-F238E27FC236}">
                <a16:creationId xmlns:a16="http://schemas.microsoft.com/office/drawing/2014/main" id="{EFE133A9-50BB-4754-803A-81711C7D5DF4}"/>
              </a:ext>
            </a:extLst>
          </p:cNvPr>
          <p:cNvSpPr txBox="1"/>
          <p:nvPr/>
        </p:nvSpPr>
        <p:spPr>
          <a:xfrm>
            <a:off x="1876815" y="166361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79F2302A-C492-4F5B-BAEA-FC5133768B32}"/>
              </a:ext>
            </a:extLst>
          </p:cNvPr>
          <p:cNvSpPr txBox="1"/>
          <p:nvPr/>
        </p:nvSpPr>
        <p:spPr>
          <a:xfrm>
            <a:off x="2322649" y="1663271"/>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cxnSp>
        <p:nvCxnSpPr>
          <p:cNvPr id="14" name="Straight Connector 13">
            <a:extLst>
              <a:ext uri="{FF2B5EF4-FFF2-40B4-BE49-F238E27FC236}">
                <a16:creationId xmlns:a16="http://schemas.microsoft.com/office/drawing/2014/main" id="{73D7594F-FC8F-47D6-A6E6-4368DBDA9139}"/>
              </a:ext>
            </a:extLst>
          </p:cNvPr>
          <p:cNvCxnSpPr>
            <a:cxnSpLocks/>
          </p:cNvCxnSpPr>
          <p:nvPr/>
        </p:nvCxnSpPr>
        <p:spPr>
          <a:xfrm>
            <a:off x="1160001" y="16818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C727682-743E-4326-8D53-90D81880FB6C}"/>
              </a:ext>
            </a:extLst>
          </p:cNvPr>
          <p:cNvCxnSpPr>
            <a:cxnSpLocks/>
          </p:cNvCxnSpPr>
          <p:nvPr/>
        </p:nvCxnSpPr>
        <p:spPr>
          <a:xfrm>
            <a:off x="1141049" y="1697939"/>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0641ECA8-3F1B-4D95-8A6F-5D46A559E626}"/>
              </a:ext>
            </a:extLst>
          </p:cNvPr>
          <p:cNvSpPr txBox="1"/>
          <p:nvPr/>
        </p:nvSpPr>
        <p:spPr>
          <a:xfrm>
            <a:off x="1882977" y="118663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7" name="Rectangle 16">
            <a:extLst>
              <a:ext uri="{FF2B5EF4-FFF2-40B4-BE49-F238E27FC236}">
                <a16:creationId xmlns:a16="http://schemas.microsoft.com/office/drawing/2014/main" id="{D0B2AFBE-BBB3-45B1-B6DD-292EC793512B}"/>
              </a:ext>
            </a:extLst>
          </p:cNvPr>
          <p:cNvSpPr/>
          <p:nvPr/>
        </p:nvSpPr>
        <p:spPr>
          <a:xfrm>
            <a:off x="4930707" y="1755124"/>
            <a:ext cx="446197" cy="446733"/>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8" name="Rectangle 17">
            <a:extLst>
              <a:ext uri="{FF2B5EF4-FFF2-40B4-BE49-F238E27FC236}">
                <a16:creationId xmlns:a16="http://schemas.microsoft.com/office/drawing/2014/main" id="{5D7EDA85-AC98-49E9-9E91-8A6E38C28429}"/>
              </a:ext>
            </a:extLst>
          </p:cNvPr>
          <p:cNvSpPr/>
          <p:nvPr/>
        </p:nvSpPr>
        <p:spPr>
          <a:xfrm>
            <a:off x="4934187" y="873866"/>
            <a:ext cx="446197" cy="881257"/>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9" name="Rectangle 18">
            <a:extLst>
              <a:ext uri="{FF2B5EF4-FFF2-40B4-BE49-F238E27FC236}">
                <a16:creationId xmlns:a16="http://schemas.microsoft.com/office/drawing/2014/main" id="{9E683BB3-CFB2-41DF-BF4F-72E47D09EE06}"/>
              </a:ext>
            </a:extLst>
          </p:cNvPr>
          <p:cNvSpPr/>
          <p:nvPr/>
        </p:nvSpPr>
        <p:spPr>
          <a:xfrm>
            <a:off x="4488951" y="871332"/>
            <a:ext cx="446197" cy="892795"/>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D63909C2-AB9C-4DEC-B95C-1D0D86D11969}"/>
              </a:ext>
            </a:extLst>
          </p:cNvPr>
          <p:cNvSpPr/>
          <p:nvPr/>
        </p:nvSpPr>
        <p:spPr>
          <a:xfrm>
            <a:off x="4043672" y="871333"/>
            <a:ext cx="446197" cy="89647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4A92C910-7367-481F-AB22-0DF0AB3526B4}"/>
              </a:ext>
            </a:extLst>
          </p:cNvPr>
          <p:cNvSpPr txBox="1"/>
          <p:nvPr/>
        </p:nvSpPr>
        <p:spPr>
          <a:xfrm>
            <a:off x="4048250" y="1222663"/>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3.7 5</a:t>
            </a:r>
          </a:p>
        </p:txBody>
      </p:sp>
      <p:sp>
        <p:nvSpPr>
          <p:cNvPr id="23" name="TextBox 22">
            <a:extLst>
              <a:ext uri="{FF2B5EF4-FFF2-40B4-BE49-F238E27FC236}">
                <a16:creationId xmlns:a16="http://schemas.microsoft.com/office/drawing/2014/main" id="{27A2B8D5-C82E-4036-B980-12713D53A7F9}"/>
              </a:ext>
            </a:extLst>
          </p:cNvPr>
          <p:cNvSpPr txBox="1"/>
          <p:nvPr/>
        </p:nvSpPr>
        <p:spPr>
          <a:xfrm>
            <a:off x="3584986" y="1669784"/>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24" name="TextBox 23">
            <a:extLst>
              <a:ext uri="{FF2B5EF4-FFF2-40B4-BE49-F238E27FC236}">
                <a16:creationId xmlns:a16="http://schemas.microsoft.com/office/drawing/2014/main" id="{C723F815-0514-4098-A4BC-4CC14F2997CF}"/>
              </a:ext>
            </a:extLst>
          </p:cNvPr>
          <p:cNvSpPr txBox="1"/>
          <p:nvPr/>
        </p:nvSpPr>
        <p:spPr>
          <a:xfrm>
            <a:off x="4919624" y="168323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5" name="Straight Connector 24">
            <a:extLst>
              <a:ext uri="{FF2B5EF4-FFF2-40B4-BE49-F238E27FC236}">
                <a16:creationId xmlns:a16="http://schemas.microsoft.com/office/drawing/2014/main" id="{4641F541-C258-4836-979F-7BD6C38C7066}"/>
              </a:ext>
            </a:extLst>
          </p:cNvPr>
          <p:cNvCxnSpPr>
            <a:cxnSpLocks/>
          </p:cNvCxnSpPr>
          <p:nvPr/>
        </p:nvCxnSpPr>
        <p:spPr>
          <a:xfrm>
            <a:off x="3344497" y="2211454"/>
            <a:ext cx="203711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93B2333-264B-4067-BAE2-4FC222D5B798}"/>
              </a:ext>
            </a:extLst>
          </p:cNvPr>
          <p:cNvCxnSpPr>
            <a:cxnSpLocks/>
          </p:cNvCxnSpPr>
          <p:nvPr/>
        </p:nvCxnSpPr>
        <p:spPr>
          <a:xfrm>
            <a:off x="3344497" y="2650232"/>
            <a:ext cx="203888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25B44E8F-3985-4208-B829-A5B75889167B}"/>
              </a:ext>
            </a:extLst>
          </p:cNvPr>
          <p:cNvSpPr txBox="1"/>
          <p:nvPr/>
        </p:nvSpPr>
        <p:spPr>
          <a:xfrm>
            <a:off x="4927607" y="21404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8" name="TextBox 27">
            <a:extLst>
              <a:ext uri="{FF2B5EF4-FFF2-40B4-BE49-F238E27FC236}">
                <a16:creationId xmlns:a16="http://schemas.microsoft.com/office/drawing/2014/main" id="{9A996811-3C26-49A3-A6BA-FB5EDAEF6DCD}"/>
              </a:ext>
            </a:extLst>
          </p:cNvPr>
          <p:cNvSpPr txBox="1"/>
          <p:nvPr/>
        </p:nvSpPr>
        <p:spPr>
          <a:xfrm>
            <a:off x="4086156" y="944744"/>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DD2F9BA3-E4B1-4650-A88C-A2CF22D2ED06}"/>
              </a:ext>
            </a:extLst>
          </p:cNvPr>
          <p:cNvSpPr txBox="1"/>
          <p:nvPr/>
        </p:nvSpPr>
        <p:spPr>
          <a:xfrm>
            <a:off x="4471832" y="21384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0" name="TextBox 29">
            <a:extLst>
              <a:ext uri="{FF2B5EF4-FFF2-40B4-BE49-F238E27FC236}">
                <a16:creationId xmlns:a16="http://schemas.microsoft.com/office/drawing/2014/main" id="{04218817-6E61-4CD2-82F1-88AA9AE113B2}"/>
              </a:ext>
            </a:extLst>
          </p:cNvPr>
          <p:cNvSpPr txBox="1"/>
          <p:nvPr/>
        </p:nvSpPr>
        <p:spPr>
          <a:xfrm>
            <a:off x="3598952" y="2140427"/>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31" name="TextBox 30">
            <a:extLst>
              <a:ext uri="{FF2B5EF4-FFF2-40B4-BE49-F238E27FC236}">
                <a16:creationId xmlns:a16="http://schemas.microsoft.com/office/drawing/2014/main" id="{FADAB2A8-8838-4BF1-92CF-6A347F090800}"/>
              </a:ext>
            </a:extLst>
          </p:cNvPr>
          <p:cNvSpPr txBox="1"/>
          <p:nvPr/>
        </p:nvSpPr>
        <p:spPr>
          <a:xfrm>
            <a:off x="4547790" y="944744"/>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3B6BF052-4130-4303-B46A-A6021362458B}"/>
              </a:ext>
            </a:extLst>
          </p:cNvPr>
          <p:cNvSpPr txBox="1"/>
          <p:nvPr/>
        </p:nvSpPr>
        <p:spPr>
          <a:xfrm>
            <a:off x="4317963" y="2131614"/>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0EAAF7EA-87BC-4583-9F62-CE44135ACB11}"/>
              </a:ext>
            </a:extLst>
          </p:cNvPr>
          <p:cNvSpPr txBox="1"/>
          <p:nvPr/>
        </p:nvSpPr>
        <p:spPr>
          <a:xfrm>
            <a:off x="3271777" y="2131614"/>
            <a:ext cx="5507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Rectangle 33">
            <a:extLst>
              <a:ext uri="{FF2B5EF4-FFF2-40B4-BE49-F238E27FC236}">
                <a16:creationId xmlns:a16="http://schemas.microsoft.com/office/drawing/2014/main" id="{9B9E803E-5352-40AF-8E27-7AF34521DC07}"/>
              </a:ext>
            </a:extLst>
          </p:cNvPr>
          <p:cNvSpPr/>
          <p:nvPr/>
        </p:nvSpPr>
        <p:spPr>
          <a:xfrm>
            <a:off x="3271777" y="48018"/>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£11.25</a:t>
            </a:r>
          </a:p>
        </p:txBody>
      </p:sp>
    </p:spTree>
    <p:extLst>
      <p:ext uri="{BB962C8B-B14F-4D97-AF65-F5344CB8AC3E}">
        <p14:creationId xmlns:p14="http://schemas.microsoft.com/office/powerpoint/2010/main" val="1815388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5"/>
                                        </p:tgtEl>
                                      </p:cBhvr>
                                    </p:animEffect>
                                    <p:set>
                                      <p:cBhvr>
                                        <p:cTn id="41" dur="1" fill="hold">
                                          <p:stCondLst>
                                            <p:cond delay="499"/>
                                          </p:stCondLst>
                                        </p:cTn>
                                        <p:tgtEl>
                                          <p:spTgt spid="5"/>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6"/>
                                        </p:tgtEl>
                                      </p:cBhvr>
                                    </p:animEffect>
                                    <p:set>
                                      <p:cBhvr>
                                        <p:cTn id="60" dur="1" fill="hold">
                                          <p:stCondLst>
                                            <p:cond delay="499"/>
                                          </p:stCondLst>
                                        </p:cTn>
                                        <p:tgtEl>
                                          <p:spTgt spid="6"/>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fad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4"/>
                                        </p:tgtEl>
                                      </p:cBhvr>
                                    </p:animEffect>
                                    <p:set>
                                      <p:cBhvr>
                                        <p:cTn id="74" dur="1" fill="hold">
                                          <p:stCondLst>
                                            <p:cond delay="499"/>
                                          </p:stCondLst>
                                        </p:cTn>
                                        <p:tgtEl>
                                          <p:spTgt spid="4"/>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2"/>
                                        </p:tgtEl>
                                        <p:attrNameLst>
                                          <p:attrName>style.visibility</p:attrName>
                                        </p:attrNameLst>
                                      </p:cBhvr>
                                      <p:to>
                                        <p:strVal val="visible"/>
                                      </p:to>
                                    </p:set>
                                    <p:animEffect transition="in" filter="fade">
                                      <p:cBhvr>
                                        <p:cTn id="79" dur="500"/>
                                        <p:tgtEl>
                                          <p:spTgt spid="22"/>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500"/>
                                        <p:tgtEl>
                                          <p:spTgt spid="23"/>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par>
                                <p:cTn id="86" presetID="10" presetClass="entr" presetSubtype="0" fill="hold" nodeType="with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par>
                                <p:cTn id="89" presetID="10" presetClass="entr" presetSubtype="0" fill="hold" nodeType="withEffect">
                                  <p:stCondLst>
                                    <p:cond delay="0"/>
                                  </p:stCondLst>
                                  <p:childTnLst>
                                    <p:set>
                                      <p:cBhvr>
                                        <p:cTn id="90" dur="1" fill="hold">
                                          <p:stCondLst>
                                            <p:cond delay="0"/>
                                          </p:stCondLst>
                                        </p:cTn>
                                        <p:tgtEl>
                                          <p:spTgt spid="26"/>
                                        </p:tgtEl>
                                        <p:attrNameLst>
                                          <p:attrName>style.visibility</p:attrName>
                                        </p:attrNameLst>
                                      </p:cBhvr>
                                      <p:to>
                                        <p:strVal val="visible"/>
                                      </p:to>
                                    </p:set>
                                    <p:animEffect transition="in" filter="fade">
                                      <p:cBhvr>
                                        <p:cTn id="91" dur="500"/>
                                        <p:tgtEl>
                                          <p:spTgt spid="26"/>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18"/>
                                        </p:tgtEl>
                                        <p:attrNameLst>
                                          <p:attrName>style.visibility</p:attrName>
                                        </p:attrNameLst>
                                      </p:cBhvr>
                                      <p:to>
                                        <p:strVal val="visible"/>
                                      </p:to>
                                    </p:set>
                                    <p:animEffect transition="in" filter="fade">
                                      <p:cBhvr>
                                        <p:cTn id="101" dur="500"/>
                                        <p:tgtEl>
                                          <p:spTgt spid="18"/>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17"/>
                                        </p:tgtEl>
                                        <p:attrNameLst>
                                          <p:attrName>style.visibility</p:attrName>
                                        </p:attrNameLst>
                                      </p:cBhvr>
                                      <p:to>
                                        <p:strVal val="visible"/>
                                      </p:to>
                                    </p:set>
                                    <p:animEffect transition="in" filter="fade">
                                      <p:cBhvr>
                                        <p:cTn id="104" dur="500"/>
                                        <p:tgtEl>
                                          <p:spTgt spid="1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fade">
                                      <p:cBhvr>
                                        <p:cTn id="109" dur="500"/>
                                        <p:tgtEl>
                                          <p:spTgt spid="31"/>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7"/>
                                        </p:tgtEl>
                                        <p:attrNameLst>
                                          <p:attrName>style.visibility</p:attrName>
                                        </p:attrNameLst>
                                      </p:cBhvr>
                                      <p:to>
                                        <p:strVal val="visible"/>
                                      </p:to>
                                    </p:set>
                                    <p:animEffect transition="in" filter="fade">
                                      <p:cBhvr>
                                        <p:cTn id="114" dur="500"/>
                                        <p:tgtEl>
                                          <p:spTgt spid="27"/>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xit" presetSubtype="0" fill="hold" grpId="1" nodeType="clickEffect">
                                  <p:stCondLst>
                                    <p:cond delay="0"/>
                                  </p:stCondLst>
                                  <p:childTnLst>
                                    <p:animEffect transition="out" filter="fade">
                                      <p:cBhvr>
                                        <p:cTn id="118" dur="500"/>
                                        <p:tgtEl>
                                          <p:spTgt spid="18"/>
                                        </p:tgtEl>
                                      </p:cBhvr>
                                    </p:animEffect>
                                    <p:set>
                                      <p:cBhvr>
                                        <p:cTn id="119" dur="1" fill="hold">
                                          <p:stCondLst>
                                            <p:cond delay="499"/>
                                          </p:stCondLst>
                                        </p:cTn>
                                        <p:tgtEl>
                                          <p:spTgt spid="18"/>
                                        </p:tgtEl>
                                        <p:attrNameLst>
                                          <p:attrName>style.visibility</p:attrName>
                                        </p:attrNameLst>
                                      </p:cBhvr>
                                      <p:to>
                                        <p:strVal val="hidden"/>
                                      </p:to>
                                    </p:set>
                                  </p:childTnLst>
                                </p:cTn>
                              </p:par>
                            </p:childTnLst>
                          </p:cTn>
                        </p:par>
                        <p:par>
                          <p:cTn id="120" fill="hold">
                            <p:stCondLst>
                              <p:cond delay="500"/>
                            </p:stCondLst>
                            <p:childTnLst>
                              <p:par>
                                <p:cTn id="121" presetID="10" presetClass="entr" presetSubtype="0" fill="hold" grpId="0" nodeType="afterEffect">
                                  <p:stCondLst>
                                    <p:cond delay="0"/>
                                  </p:stCondLst>
                                  <p:childTnLst>
                                    <p:set>
                                      <p:cBhvr>
                                        <p:cTn id="122" dur="1" fill="hold">
                                          <p:stCondLst>
                                            <p:cond delay="0"/>
                                          </p:stCondLst>
                                        </p:cTn>
                                        <p:tgtEl>
                                          <p:spTgt spid="19"/>
                                        </p:tgtEl>
                                        <p:attrNameLst>
                                          <p:attrName>style.visibility</p:attrName>
                                        </p:attrNameLst>
                                      </p:cBhvr>
                                      <p:to>
                                        <p:strVal val="visible"/>
                                      </p:to>
                                    </p:set>
                                    <p:animEffect transition="in" filter="fade">
                                      <p:cBhvr>
                                        <p:cTn id="123" dur="500"/>
                                        <p:tgtEl>
                                          <p:spTgt spid="19"/>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fade">
                                      <p:cBhvr>
                                        <p:cTn id="128" dur="500"/>
                                        <p:tgtEl>
                                          <p:spTgt spid="28"/>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9"/>
                                        </p:tgtEl>
                                        <p:attrNameLst>
                                          <p:attrName>style.visibility</p:attrName>
                                        </p:attrNameLst>
                                      </p:cBhvr>
                                      <p:to>
                                        <p:strVal val="visible"/>
                                      </p:to>
                                    </p:set>
                                    <p:animEffect transition="in" filter="fade">
                                      <p:cBhvr>
                                        <p:cTn id="133" dur="500"/>
                                        <p:tgtEl>
                                          <p:spTgt spid="29"/>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xit" presetSubtype="0" fill="hold" grpId="1" nodeType="clickEffect">
                                  <p:stCondLst>
                                    <p:cond delay="0"/>
                                  </p:stCondLst>
                                  <p:childTnLst>
                                    <p:animEffect transition="out" filter="fade">
                                      <p:cBhvr>
                                        <p:cTn id="137" dur="500"/>
                                        <p:tgtEl>
                                          <p:spTgt spid="19"/>
                                        </p:tgtEl>
                                      </p:cBhvr>
                                    </p:animEffect>
                                    <p:set>
                                      <p:cBhvr>
                                        <p:cTn id="138" dur="1" fill="hold">
                                          <p:stCondLst>
                                            <p:cond delay="499"/>
                                          </p:stCondLst>
                                        </p:cTn>
                                        <p:tgtEl>
                                          <p:spTgt spid="19"/>
                                        </p:tgtEl>
                                        <p:attrNameLst>
                                          <p:attrName>style.visibility</p:attrName>
                                        </p:attrNameLst>
                                      </p:cBhvr>
                                      <p:to>
                                        <p:strVal val="hidden"/>
                                      </p:to>
                                    </p:set>
                                  </p:childTnLst>
                                </p:cTn>
                              </p:par>
                            </p:childTnLst>
                          </p:cTn>
                        </p:par>
                        <p:par>
                          <p:cTn id="139" fill="hold">
                            <p:stCondLst>
                              <p:cond delay="500"/>
                            </p:stCondLst>
                            <p:childTnLst>
                              <p:par>
                                <p:cTn id="140" presetID="10" presetClass="entr" presetSubtype="0" fill="hold" grpId="0" nodeType="afterEffect">
                                  <p:stCondLst>
                                    <p:cond delay="0"/>
                                  </p:stCondLst>
                                  <p:childTnLst>
                                    <p:set>
                                      <p:cBhvr>
                                        <p:cTn id="141" dur="1" fill="hold">
                                          <p:stCondLst>
                                            <p:cond delay="0"/>
                                          </p:stCondLst>
                                        </p:cTn>
                                        <p:tgtEl>
                                          <p:spTgt spid="20"/>
                                        </p:tgtEl>
                                        <p:attrNameLst>
                                          <p:attrName>style.visibility</p:attrName>
                                        </p:attrNameLst>
                                      </p:cBhvr>
                                      <p:to>
                                        <p:strVal val="visible"/>
                                      </p:to>
                                    </p:set>
                                    <p:animEffect transition="in" filter="fade">
                                      <p:cBhvr>
                                        <p:cTn id="142" dur="500"/>
                                        <p:tgtEl>
                                          <p:spTgt spid="20"/>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0"/>
                                        </p:tgtEl>
                                        <p:attrNameLst>
                                          <p:attrName>style.visibility</p:attrName>
                                        </p:attrNameLst>
                                      </p:cBhvr>
                                      <p:to>
                                        <p:strVal val="visible"/>
                                      </p:to>
                                    </p:set>
                                    <p:animEffect transition="in" filter="fade">
                                      <p:cBhvr>
                                        <p:cTn id="147" dur="500"/>
                                        <p:tgtEl>
                                          <p:spTgt spid="30"/>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xit" presetSubtype="0" fill="hold" grpId="1" nodeType="clickEffect">
                                  <p:stCondLst>
                                    <p:cond delay="0"/>
                                  </p:stCondLst>
                                  <p:childTnLst>
                                    <p:animEffect transition="out" filter="fade">
                                      <p:cBhvr>
                                        <p:cTn id="151" dur="500"/>
                                        <p:tgtEl>
                                          <p:spTgt spid="17"/>
                                        </p:tgtEl>
                                      </p:cBhvr>
                                    </p:animEffect>
                                    <p:set>
                                      <p:cBhvr>
                                        <p:cTn id="152" dur="1" fill="hold">
                                          <p:stCondLst>
                                            <p:cond delay="499"/>
                                          </p:stCondLst>
                                        </p:cTn>
                                        <p:tgtEl>
                                          <p:spTgt spid="17"/>
                                        </p:tgtEl>
                                        <p:attrNameLst>
                                          <p:attrName>style.visibility</p:attrName>
                                        </p:attrNameLst>
                                      </p:cBhvr>
                                      <p:to>
                                        <p:strVal val="hidden"/>
                                      </p:to>
                                    </p:set>
                                  </p:childTnLst>
                                </p:cTn>
                              </p:par>
                              <p:par>
                                <p:cTn id="153" presetID="10" presetClass="exit" presetSubtype="0" fill="hold" grpId="1" nodeType="withEffect">
                                  <p:stCondLst>
                                    <p:cond delay="0"/>
                                  </p:stCondLst>
                                  <p:childTnLst>
                                    <p:animEffect transition="out" filter="fade">
                                      <p:cBhvr>
                                        <p:cTn id="154" dur="500"/>
                                        <p:tgtEl>
                                          <p:spTgt spid="20"/>
                                        </p:tgtEl>
                                      </p:cBhvr>
                                    </p:animEffect>
                                    <p:set>
                                      <p:cBhvr>
                                        <p:cTn id="155" dur="1" fill="hold">
                                          <p:stCondLst>
                                            <p:cond delay="499"/>
                                          </p:stCondLst>
                                        </p:cTn>
                                        <p:tgtEl>
                                          <p:spTgt spid="20"/>
                                        </p:tgtEl>
                                        <p:attrNameLst>
                                          <p:attrName>style.visibility</p:attrName>
                                        </p:attrNameLst>
                                      </p:cBhvr>
                                      <p:to>
                                        <p:strVal val="hidden"/>
                                      </p:to>
                                    </p:se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33"/>
                                        </p:tgtEl>
                                        <p:attrNameLst>
                                          <p:attrName>style.visibility</p:attrName>
                                        </p:attrNameLst>
                                      </p:cBhvr>
                                      <p:to>
                                        <p:strVal val="visible"/>
                                      </p:to>
                                    </p:set>
                                    <p:animEffect transition="in" filter="fade">
                                      <p:cBhvr>
                                        <p:cTn id="160" dur="500"/>
                                        <p:tgtEl>
                                          <p:spTgt spid="33"/>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34"/>
                                        </p:tgtEl>
                                        <p:attrNameLst>
                                          <p:attrName>style.visibility</p:attrName>
                                        </p:attrNameLst>
                                      </p:cBhvr>
                                      <p:to>
                                        <p:strVal val="visible"/>
                                      </p:to>
                                    </p:set>
                                    <p:animEffect transition="in" filter="fade">
                                      <p:cBhvr>
                                        <p:cTn id="165"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p:bldP spid="8" grpId="0"/>
      <p:bldP spid="9" grpId="0"/>
      <p:bldP spid="10" grpId="0"/>
      <p:bldP spid="11" grpId="0"/>
      <p:bldP spid="12" grpId="0"/>
      <p:bldP spid="13" grpId="0"/>
      <p:bldP spid="16" grpId="0"/>
      <p:bldP spid="17" grpId="0" animBg="1"/>
      <p:bldP spid="17" grpId="1" animBg="1"/>
      <p:bldP spid="18" grpId="0" animBg="1"/>
      <p:bldP spid="18" grpId="1" animBg="1"/>
      <p:bldP spid="19" grpId="0" animBg="1"/>
      <p:bldP spid="19" grpId="1" animBg="1"/>
      <p:bldP spid="20" grpId="0" animBg="1"/>
      <p:bldP spid="20" grpId="1" animBg="1"/>
      <p:bldP spid="22" grpId="0"/>
      <p:bldP spid="23" grpId="0"/>
      <p:bldP spid="24" grpId="0"/>
      <p:bldP spid="27" grpId="0"/>
      <p:bldP spid="28" grpId="0"/>
      <p:bldP spid="29" grpId="0"/>
      <p:bldP spid="30" grpId="0"/>
      <p:bldP spid="31" grpId="0"/>
      <p:bldP spid="32" grpId="0"/>
      <p:bldP spid="33" grpId="0"/>
      <p:bldP spid="34" grpId="0"/>
    </p:bld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734992" cy="1569660"/>
          </a:xfrm>
          <a:prstGeom prst="rect">
            <a:avLst/>
          </a:prstGeom>
        </p:spPr>
        <p:txBody>
          <a:bodyPr wrap="square">
            <a:spAutoFit/>
          </a:bodyPr>
          <a:lstStyle/>
          <a:p>
            <a:r>
              <a:rPr lang="en-GB" sz="3200" b="1" dirty="0"/>
              <a:t>In a class, 18 of the children are girls. </a:t>
            </a:r>
          </a:p>
          <a:p>
            <a:r>
              <a:rPr lang="en-GB" sz="3200" b="1" dirty="0"/>
              <a:t>A quarter of the children in the class are boys. </a:t>
            </a:r>
          </a:p>
          <a:p>
            <a:r>
              <a:rPr lang="en-GB" sz="3200" b="1" dirty="0"/>
              <a:t>Altogether, how many children are there in the class? </a:t>
            </a:r>
          </a:p>
        </p:txBody>
      </p:sp>
      <p:sp>
        <p:nvSpPr>
          <p:cNvPr id="4" name="Rectangle 3">
            <a:extLst>
              <a:ext uri="{FF2B5EF4-FFF2-40B4-BE49-F238E27FC236}">
                <a16:creationId xmlns:a16="http://schemas.microsoft.com/office/drawing/2014/main" id="{5CBC973C-68D3-45EA-8F2D-B8044D2FBAF9}"/>
              </a:ext>
            </a:extLst>
          </p:cNvPr>
          <p:cNvSpPr/>
          <p:nvPr/>
        </p:nvSpPr>
        <p:spPr>
          <a:xfrm>
            <a:off x="7869836" y="570603"/>
            <a:ext cx="4119120" cy="528453"/>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so three quarters are girls</a:t>
            </a:r>
          </a:p>
        </p:txBody>
      </p:sp>
      <p:sp>
        <p:nvSpPr>
          <p:cNvPr id="5" name="Rectangle 4">
            <a:extLst>
              <a:ext uri="{FF2B5EF4-FFF2-40B4-BE49-F238E27FC236}">
                <a16:creationId xmlns:a16="http://schemas.microsoft.com/office/drawing/2014/main" id="{368FBE7E-1D90-4044-A03A-A227ED59B472}"/>
              </a:ext>
            </a:extLst>
          </p:cNvPr>
          <p:cNvSpPr/>
          <p:nvPr/>
        </p:nvSpPr>
        <p:spPr>
          <a:xfrm>
            <a:off x="1430566" y="3857521"/>
            <a:ext cx="455696"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A74F27B8-DD17-44F7-8D45-18813A702028}"/>
              </a:ext>
            </a:extLst>
          </p:cNvPr>
          <p:cNvSpPr/>
          <p:nvPr/>
        </p:nvSpPr>
        <p:spPr>
          <a:xfrm>
            <a:off x="638236" y="1933269"/>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F41C001C-0D0B-4727-A82D-2EE8FB984B69}"/>
              </a:ext>
            </a:extLst>
          </p:cNvPr>
          <p:cNvSpPr/>
          <p:nvPr/>
        </p:nvSpPr>
        <p:spPr>
          <a:xfrm>
            <a:off x="1884202" y="3411352"/>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588F6C01-49AA-4D2F-9D0A-9C75BF3FDFC4}"/>
              </a:ext>
            </a:extLst>
          </p:cNvPr>
          <p:cNvSpPr/>
          <p:nvPr/>
        </p:nvSpPr>
        <p:spPr>
          <a:xfrm>
            <a:off x="3155034" y="2153181"/>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B75DCCA7-1048-41CE-9471-D03B8D49443F}"/>
              </a:ext>
            </a:extLst>
          </p:cNvPr>
          <p:cNvSpPr/>
          <p:nvPr/>
        </p:nvSpPr>
        <p:spPr>
          <a:xfrm>
            <a:off x="544628" y="3412734"/>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C3338FDF-5376-42F8-9048-D34A12AB85E9}"/>
              </a:ext>
            </a:extLst>
          </p:cNvPr>
          <p:cNvSpPr/>
          <p:nvPr/>
        </p:nvSpPr>
        <p:spPr>
          <a:xfrm>
            <a:off x="636899" y="238301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1" name="Rectangle 10">
            <a:extLst>
              <a:ext uri="{FF2B5EF4-FFF2-40B4-BE49-F238E27FC236}">
                <a16:creationId xmlns:a16="http://schemas.microsoft.com/office/drawing/2014/main" id="{6DD9669F-F880-4FB8-AF76-A94091328BE3}"/>
              </a:ext>
            </a:extLst>
          </p:cNvPr>
          <p:cNvSpPr/>
          <p:nvPr/>
        </p:nvSpPr>
        <p:spPr>
          <a:xfrm>
            <a:off x="1765639" y="1744634"/>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12" name="Group 11">
            <a:extLst>
              <a:ext uri="{FF2B5EF4-FFF2-40B4-BE49-F238E27FC236}">
                <a16:creationId xmlns:a16="http://schemas.microsoft.com/office/drawing/2014/main" id="{48778F25-9FB6-4810-A790-FDFB35F647B1}"/>
              </a:ext>
            </a:extLst>
          </p:cNvPr>
          <p:cNvGrpSpPr/>
          <p:nvPr/>
        </p:nvGrpSpPr>
        <p:grpSpPr>
          <a:xfrm>
            <a:off x="636899" y="1856487"/>
            <a:ext cx="545809" cy="1032867"/>
            <a:chOff x="2712558" y="5471319"/>
            <a:chExt cx="545809" cy="1032867"/>
          </a:xfrm>
        </p:grpSpPr>
        <p:sp>
          <p:nvSpPr>
            <p:cNvPr id="13" name="TextBox 12">
              <a:extLst>
                <a:ext uri="{FF2B5EF4-FFF2-40B4-BE49-F238E27FC236}">
                  <a16:creationId xmlns:a16="http://schemas.microsoft.com/office/drawing/2014/main" id="{9D1EC689-672A-40AF-8D98-64D05284617C}"/>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14" name="TextBox 13">
              <a:extLst>
                <a:ext uri="{FF2B5EF4-FFF2-40B4-BE49-F238E27FC236}">
                  <a16:creationId xmlns:a16="http://schemas.microsoft.com/office/drawing/2014/main" id="{FE70D90B-A920-4E3D-A6D6-840BDA6DA196}"/>
                </a:ext>
              </a:extLst>
            </p:cNvPr>
            <p:cNvSpPr txBox="1"/>
            <p:nvPr/>
          </p:nvSpPr>
          <p:spPr>
            <a:xfrm>
              <a:off x="2712558" y="5857855"/>
              <a:ext cx="545809"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15" name="Straight Connector 14">
              <a:extLst>
                <a:ext uri="{FF2B5EF4-FFF2-40B4-BE49-F238E27FC236}">
                  <a16:creationId xmlns:a16="http://schemas.microsoft.com/office/drawing/2014/main" id="{7AFC76D7-9861-42B7-9DA5-5959B165EC78}"/>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939A2121-A57F-4EC4-8920-B38955E7481B}"/>
              </a:ext>
            </a:extLst>
          </p:cNvPr>
          <p:cNvSpPr txBox="1"/>
          <p:nvPr/>
        </p:nvSpPr>
        <p:spPr>
          <a:xfrm>
            <a:off x="1162397" y="2049757"/>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18</a:t>
            </a:r>
          </a:p>
        </p:txBody>
      </p:sp>
      <p:sp>
        <p:nvSpPr>
          <p:cNvPr id="17" name="TextBox 16">
            <a:extLst>
              <a:ext uri="{FF2B5EF4-FFF2-40B4-BE49-F238E27FC236}">
                <a16:creationId xmlns:a16="http://schemas.microsoft.com/office/drawing/2014/main" id="{F14CF2C5-1AD5-4656-83F7-9E49EDD637B6}"/>
              </a:ext>
            </a:extLst>
          </p:cNvPr>
          <p:cNvSpPr txBox="1"/>
          <p:nvPr/>
        </p:nvSpPr>
        <p:spPr>
          <a:xfrm>
            <a:off x="1947811" y="2056579"/>
            <a:ext cx="8660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18" name="TextBox 17">
            <a:extLst>
              <a:ext uri="{FF2B5EF4-FFF2-40B4-BE49-F238E27FC236}">
                <a16:creationId xmlns:a16="http://schemas.microsoft.com/office/drawing/2014/main" id="{D6B5B10C-07EE-4F45-9420-1CBCF0BD244D}"/>
              </a:ext>
            </a:extLst>
          </p:cNvPr>
          <p:cNvSpPr txBox="1"/>
          <p:nvPr/>
        </p:nvSpPr>
        <p:spPr>
          <a:xfrm>
            <a:off x="515005" y="3353572"/>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6</a:t>
            </a:r>
          </a:p>
        </p:txBody>
      </p:sp>
      <p:sp>
        <p:nvSpPr>
          <p:cNvPr id="19" name="TextBox 18">
            <a:extLst>
              <a:ext uri="{FF2B5EF4-FFF2-40B4-BE49-F238E27FC236}">
                <a16:creationId xmlns:a16="http://schemas.microsoft.com/office/drawing/2014/main" id="{AAF3DE6B-320C-4EEE-B9B1-51DA7B34D74C}"/>
              </a:ext>
            </a:extLst>
          </p:cNvPr>
          <p:cNvSpPr txBox="1"/>
          <p:nvPr/>
        </p:nvSpPr>
        <p:spPr>
          <a:xfrm>
            <a:off x="518565" y="3799101"/>
            <a:ext cx="34791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4 = 2 4</a:t>
            </a:r>
          </a:p>
        </p:txBody>
      </p:sp>
      <p:sp>
        <p:nvSpPr>
          <p:cNvPr id="20" name="Rectangle 19">
            <a:extLst>
              <a:ext uri="{FF2B5EF4-FFF2-40B4-BE49-F238E27FC236}">
                <a16:creationId xmlns:a16="http://schemas.microsoft.com/office/drawing/2014/main" id="{92E6684C-5979-4BCA-952F-1BBBEED060C1}"/>
              </a:ext>
            </a:extLst>
          </p:cNvPr>
          <p:cNvSpPr/>
          <p:nvPr/>
        </p:nvSpPr>
        <p:spPr>
          <a:xfrm>
            <a:off x="4216391" y="1875320"/>
            <a:ext cx="4009241" cy="584775"/>
          </a:xfrm>
          <a:prstGeom prst="rect">
            <a:avLst/>
          </a:prstGeom>
        </p:spPr>
        <p:txBody>
          <a:bodyPr wrap="square">
            <a:spAutoFit/>
          </a:bodyPr>
          <a:lstStyle/>
          <a:p>
            <a:r>
              <a:rPr lang="en-US" sz="3200" dirty="0">
                <a:solidFill>
                  <a:srgbClr val="FF0000"/>
                </a:solidFill>
              </a:rPr>
              <a:t>Check that it works!</a:t>
            </a:r>
          </a:p>
        </p:txBody>
      </p:sp>
      <p:sp>
        <p:nvSpPr>
          <p:cNvPr id="22" name="TextBox 21">
            <a:extLst>
              <a:ext uri="{FF2B5EF4-FFF2-40B4-BE49-F238E27FC236}">
                <a16:creationId xmlns:a16="http://schemas.microsoft.com/office/drawing/2014/main" id="{56596032-4AB9-4EB9-9977-3C570EC07FCB}"/>
              </a:ext>
            </a:extLst>
          </p:cNvPr>
          <p:cNvSpPr txBox="1"/>
          <p:nvPr/>
        </p:nvSpPr>
        <p:spPr>
          <a:xfrm>
            <a:off x="4219951" y="2382451"/>
            <a:ext cx="3330156" cy="630942"/>
          </a:xfrm>
          <a:prstGeom prst="rect">
            <a:avLst/>
          </a:prstGeom>
          <a:noFill/>
        </p:spPr>
        <p:txBody>
          <a:bodyPr wrap="square" rtlCol="0">
            <a:spAutoFit/>
          </a:bodyPr>
          <a:lstStyle/>
          <a:p>
            <a:r>
              <a:rPr lang="en-GB" sz="3500" b="1" dirty="0">
                <a:solidFill>
                  <a:srgbClr val="FF0000"/>
                </a:solidFill>
              </a:rPr>
              <a:t>¾ of 24 = </a:t>
            </a:r>
          </a:p>
        </p:txBody>
      </p:sp>
      <p:sp>
        <p:nvSpPr>
          <p:cNvPr id="23" name="TextBox 22">
            <a:extLst>
              <a:ext uri="{FF2B5EF4-FFF2-40B4-BE49-F238E27FC236}">
                <a16:creationId xmlns:a16="http://schemas.microsoft.com/office/drawing/2014/main" id="{CA5E7CA1-443C-4934-953E-485B0E108C11}"/>
              </a:ext>
            </a:extLst>
          </p:cNvPr>
          <p:cNvSpPr txBox="1"/>
          <p:nvPr/>
        </p:nvSpPr>
        <p:spPr>
          <a:xfrm>
            <a:off x="6014481" y="2382451"/>
            <a:ext cx="2211151" cy="630942"/>
          </a:xfrm>
          <a:prstGeom prst="rect">
            <a:avLst/>
          </a:prstGeom>
          <a:noFill/>
        </p:spPr>
        <p:txBody>
          <a:bodyPr wrap="square" rtlCol="0">
            <a:spAutoFit/>
          </a:bodyPr>
          <a:lstStyle/>
          <a:p>
            <a:r>
              <a:rPr lang="en-GB" sz="3500" b="1" dirty="0">
                <a:solidFill>
                  <a:srgbClr val="FF0000"/>
                </a:solidFill>
              </a:rPr>
              <a:t>18 girls</a:t>
            </a:r>
          </a:p>
        </p:txBody>
      </p:sp>
      <p:sp>
        <p:nvSpPr>
          <p:cNvPr id="24" name="TextBox 23">
            <a:extLst>
              <a:ext uri="{FF2B5EF4-FFF2-40B4-BE49-F238E27FC236}">
                <a16:creationId xmlns:a16="http://schemas.microsoft.com/office/drawing/2014/main" id="{5783DEC1-72C9-45F6-88FD-E4F3CD89A1D7}"/>
              </a:ext>
            </a:extLst>
          </p:cNvPr>
          <p:cNvSpPr txBox="1"/>
          <p:nvPr/>
        </p:nvSpPr>
        <p:spPr>
          <a:xfrm>
            <a:off x="9104772" y="1010106"/>
            <a:ext cx="3330156" cy="630942"/>
          </a:xfrm>
          <a:prstGeom prst="rect">
            <a:avLst/>
          </a:prstGeom>
          <a:noFill/>
        </p:spPr>
        <p:txBody>
          <a:bodyPr wrap="square" rtlCol="0">
            <a:spAutoFit/>
          </a:bodyPr>
          <a:lstStyle/>
          <a:p>
            <a:r>
              <a:rPr lang="en-GB" sz="3500" b="1" dirty="0">
                <a:solidFill>
                  <a:srgbClr val="FF0000"/>
                </a:solidFill>
              </a:rPr>
              <a:t>24</a:t>
            </a:r>
          </a:p>
        </p:txBody>
      </p:sp>
      <p:sp>
        <p:nvSpPr>
          <p:cNvPr id="25" name="TextBox 24">
            <a:extLst>
              <a:ext uri="{FF2B5EF4-FFF2-40B4-BE49-F238E27FC236}">
                <a16:creationId xmlns:a16="http://schemas.microsoft.com/office/drawing/2014/main" id="{300BA213-E792-47D3-80FA-C7511AC4987E}"/>
              </a:ext>
            </a:extLst>
          </p:cNvPr>
          <p:cNvSpPr txBox="1"/>
          <p:nvPr/>
        </p:nvSpPr>
        <p:spPr>
          <a:xfrm>
            <a:off x="4216391" y="2889354"/>
            <a:ext cx="3330155" cy="630942"/>
          </a:xfrm>
          <a:prstGeom prst="rect">
            <a:avLst/>
          </a:prstGeom>
          <a:noFill/>
        </p:spPr>
        <p:txBody>
          <a:bodyPr wrap="square" rtlCol="0">
            <a:spAutoFit/>
          </a:bodyPr>
          <a:lstStyle/>
          <a:p>
            <a:r>
              <a:rPr lang="en-GB" sz="3500" b="1" dirty="0">
                <a:solidFill>
                  <a:srgbClr val="FF0000"/>
                </a:solidFill>
              </a:rPr>
              <a:t>¼ of 24 = </a:t>
            </a:r>
          </a:p>
        </p:txBody>
      </p:sp>
      <p:sp>
        <p:nvSpPr>
          <p:cNvPr id="26" name="TextBox 25">
            <a:extLst>
              <a:ext uri="{FF2B5EF4-FFF2-40B4-BE49-F238E27FC236}">
                <a16:creationId xmlns:a16="http://schemas.microsoft.com/office/drawing/2014/main" id="{E019B1AD-FB98-4C4F-88E1-C896E267627B}"/>
              </a:ext>
            </a:extLst>
          </p:cNvPr>
          <p:cNvSpPr txBox="1"/>
          <p:nvPr/>
        </p:nvSpPr>
        <p:spPr>
          <a:xfrm>
            <a:off x="6010923" y="2889354"/>
            <a:ext cx="2211150" cy="630942"/>
          </a:xfrm>
          <a:prstGeom prst="rect">
            <a:avLst/>
          </a:prstGeom>
          <a:noFill/>
        </p:spPr>
        <p:txBody>
          <a:bodyPr wrap="square" rtlCol="0">
            <a:spAutoFit/>
          </a:bodyPr>
          <a:lstStyle/>
          <a:p>
            <a:r>
              <a:rPr lang="en-GB" sz="3500" b="1" dirty="0">
                <a:solidFill>
                  <a:srgbClr val="FF0000"/>
                </a:solidFill>
              </a:rPr>
              <a:t>6 boys</a:t>
            </a:r>
          </a:p>
        </p:txBody>
      </p:sp>
      <p:sp>
        <p:nvSpPr>
          <p:cNvPr id="27" name="TextBox 26">
            <a:extLst>
              <a:ext uri="{FF2B5EF4-FFF2-40B4-BE49-F238E27FC236}">
                <a16:creationId xmlns:a16="http://schemas.microsoft.com/office/drawing/2014/main" id="{0E8C5CAC-EB59-4C1A-BBB3-5462B0C38ED7}"/>
              </a:ext>
            </a:extLst>
          </p:cNvPr>
          <p:cNvSpPr txBox="1"/>
          <p:nvPr/>
        </p:nvSpPr>
        <p:spPr>
          <a:xfrm>
            <a:off x="4212829" y="3379903"/>
            <a:ext cx="2211151" cy="630942"/>
          </a:xfrm>
          <a:prstGeom prst="rect">
            <a:avLst/>
          </a:prstGeom>
          <a:noFill/>
        </p:spPr>
        <p:txBody>
          <a:bodyPr wrap="square" rtlCol="0">
            <a:spAutoFit/>
          </a:bodyPr>
          <a:lstStyle/>
          <a:p>
            <a:r>
              <a:rPr lang="en-GB" sz="3500" b="1" dirty="0">
                <a:solidFill>
                  <a:srgbClr val="FF0000"/>
                </a:solidFill>
              </a:rPr>
              <a:t>18 + 6 =</a:t>
            </a:r>
          </a:p>
        </p:txBody>
      </p:sp>
      <p:sp>
        <p:nvSpPr>
          <p:cNvPr id="28" name="TextBox 27">
            <a:extLst>
              <a:ext uri="{FF2B5EF4-FFF2-40B4-BE49-F238E27FC236}">
                <a16:creationId xmlns:a16="http://schemas.microsoft.com/office/drawing/2014/main" id="{75642E5A-D848-4E42-9A99-AAFFE97E44DA}"/>
              </a:ext>
            </a:extLst>
          </p:cNvPr>
          <p:cNvSpPr txBox="1"/>
          <p:nvPr/>
        </p:nvSpPr>
        <p:spPr>
          <a:xfrm>
            <a:off x="5750908" y="3379903"/>
            <a:ext cx="4530117" cy="630942"/>
          </a:xfrm>
          <a:prstGeom prst="rect">
            <a:avLst/>
          </a:prstGeom>
          <a:noFill/>
        </p:spPr>
        <p:txBody>
          <a:bodyPr wrap="square" rtlCol="0">
            <a:spAutoFit/>
          </a:bodyPr>
          <a:lstStyle/>
          <a:p>
            <a:r>
              <a:rPr lang="en-GB" sz="3500" b="1" dirty="0">
                <a:solidFill>
                  <a:srgbClr val="FF0000"/>
                </a:solidFill>
              </a:rPr>
              <a:t>24 children</a:t>
            </a:r>
          </a:p>
        </p:txBody>
      </p:sp>
    </p:spTree>
    <p:extLst>
      <p:ext uri="{BB962C8B-B14F-4D97-AF65-F5344CB8AC3E}">
        <p14:creationId xmlns:p14="http://schemas.microsoft.com/office/powerpoint/2010/main" val="31558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8"/>
                                        </p:tgtEl>
                                      </p:cBhvr>
                                    </p:animEffect>
                                    <p:set>
                                      <p:cBhvr>
                                        <p:cTn id="42" dur="1" fill="hold">
                                          <p:stCondLst>
                                            <p:cond delay="499"/>
                                          </p:stCondLst>
                                        </p:cTn>
                                        <p:tgtEl>
                                          <p:spTgt spid="8"/>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6"/>
                                        </p:tgtEl>
                                      </p:cBhvr>
                                    </p:animEffect>
                                    <p:set>
                                      <p:cBhvr>
                                        <p:cTn id="45" dur="1" fill="hold">
                                          <p:stCondLst>
                                            <p:cond delay="499"/>
                                          </p:stCondLst>
                                        </p:cTn>
                                        <p:tgtEl>
                                          <p:spTgt spid="6"/>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9"/>
                                        </p:tgtEl>
                                      </p:cBhvr>
                                    </p:animEffect>
                                    <p:set>
                                      <p:cBhvr>
                                        <p:cTn id="48" dur="1" fill="hold">
                                          <p:stCondLst>
                                            <p:cond delay="499"/>
                                          </p:stCondLst>
                                        </p:cTn>
                                        <p:tgtEl>
                                          <p:spTgt spid="9"/>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7"/>
                                        </p:tgtEl>
                                      </p:cBhvr>
                                    </p:animEffect>
                                    <p:set>
                                      <p:cBhvr>
                                        <p:cTn id="51" dur="1" fill="hold">
                                          <p:stCondLst>
                                            <p:cond delay="499"/>
                                          </p:stCondLst>
                                        </p:cTn>
                                        <p:tgtEl>
                                          <p:spTgt spid="7"/>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fade">
                                      <p:cBhvr>
                                        <p:cTn id="64" dur="500"/>
                                        <p:tgtEl>
                                          <p:spTgt spid="1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5"/>
                                        </p:tgtEl>
                                      </p:cBhvr>
                                    </p:animEffect>
                                    <p:set>
                                      <p:cBhvr>
                                        <p:cTn id="69" dur="1" fill="hold">
                                          <p:stCondLst>
                                            <p:cond delay="499"/>
                                          </p:stCondLst>
                                        </p:cTn>
                                        <p:tgtEl>
                                          <p:spTgt spid="5"/>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10"/>
                                        </p:tgtEl>
                                      </p:cBhvr>
                                    </p:animEffect>
                                    <p:set>
                                      <p:cBhvr>
                                        <p:cTn id="72" dur="1" fill="hold">
                                          <p:stCondLst>
                                            <p:cond delay="499"/>
                                          </p:stCondLst>
                                        </p:cTn>
                                        <p:tgtEl>
                                          <p:spTgt spid="10"/>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7"/>
                                        </p:tgtEl>
                                        <p:attrNameLst>
                                          <p:attrName>style.visibility</p:attrName>
                                        </p:attrNameLst>
                                      </p:cBhvr>
                                      <p:to>
                                        <p:strVal val="visible"/>
                                      </p:to>
                                    </p:set>
                                    <p:animEffect transition="in" filter="fade">
                                      <p:cBhvr>
                                        <p:cTn id="77" dur="500"/>
                                        <p:tgtEl>
                                          <p:spTgt spid="1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5"/>
                                        </p:tgtEl>
                                        <p:attrNameLst>
                                          <p:attrName>style.visibility</p:attrName>
                                        </p:attrNameLst>
                                      </p:cBhvr>
                                      <p:to>
                                        <p:strVal val="visible"/>
                                      </p:to>
                                    </p:set>
                                    <p:animEffect transition="in" filter="fade">
                                      <p:cBhvr>
                                        <p:cTn id="102" dur="500"/>
                                        <p:tgtEl>
                                          <p:spTgt spid="2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7"/>
                                        </p:tgtEl>
                                        <p:attrNameLst>
                                          <p:attrName>style.visibility</p:attrName>
                                        </p:attrNameLst>
                                      </p:cBhvr>
                                      <p:to>
                                        <p:strVal val="visible"/>
                                      </p:to>
                                    </p:set>
                                    <p:animEffect transition="in" filter="fade">
                                      <p:cBhvr>
                                        <p:cTn id="112" dur="500"/>
                                        <p:tgtEl>
                                          <p:spTgt spid="2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8"/>
                                        </p:tgtEl>
                                        <p:attrNameLst>
                                          <p:attrName>style.visibility</p:attrName>
                                        </p:attrNameLst>
                                      </p:cBhvr>
                                      <p:to>
                                        <p:strVal val="visible"/>
                                      </p:to>
                                    </p:set>
                                    <p:animEffect transition="in" filter="fade">
                                      <p:cBhvr>
                                        <p:cTn id="11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6" grpId="0"/>
      <p:bldP spid="17" grpId="0"/>
      <p:bldP spid="18" grpId="0"/>
      <p:bldP spid="19" grpId="0"/>
      <p:bldP spid="20" grpId="0"/>
      <p:bldP spid="22" grpId="0"/>
      <p:bldP spid="23" grpId="0"/>
      <p:bldP spid="24" grpId="0"/>
      <p:bldP spid="25" grpId="0"/>
      <p:bldP spid="26" grpId="0"/>
      <p:bldP spid="27" grpId="0"/>
      <p:bldP spid="28" grpId="0"/>
    </p:bld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You save £1.50 per week.</a:t>
            </a:r>
          </a:p>
          <a:p>
            <a:r>
              <a:rPr lang="en-US" sz="3200" b="1" dirty="0"/>
              <a:t>How many weeks before you can buy a book which costs £18.49?</a:t>
            </a:r>
          </a:p>
        </p:txBody>
      </p:sp>
      <p:pic>
        <p:nvPicPr>
          <p:cNvPr id="151554" name="Picture 2">
            <a:extLst>
              <a:ext uri="{FF2B5EF4-FFF2-40B4-BE49-F238E27FC236}">
                <a16:creationId xmlns:a16="http://schemas.microsoft.com/office/drawing/2014/main" id="{FBEBE1A9-C93B-410D-812E-4A3241B46E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91808" y="1127218"/>
            <a:ext cx="2146009" cy="26725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D3C08295-BF7C-46F4-9B69-70A190C54F1C}"/>
              </a:ext>
            </a:extLst>
          </p:cNvPr>
          <p:cNvSpPr txBox="1"/>
          <p:nvPr/>
        </p:nvSpPr>
        <p:spPr>
          <a:xfrm>
            <a:off x="919415" y="1586340"/>
            <a:ext cx="2885142" cy="584775"/>
          </a:xfrm>
          <a:prstGeom prst="rect">
            <a:avLst/>
          </a:prstGeom>
          <a:noFill/>
        </p:spPr>
        <p:txBody>
          <a:bodyPr wrap="square" rtlCol="0">
            <a:spAutoFit/>
          </a:bodyPr>
          <a:lstStyle/>
          <a:p>
            <a:r>
              <a:rPr lang="en-GB" sz="3200" b="1" dirty="0">
                <a:solidFill>
                  <a:srgbClr val="FF0000"/>
                </a:solidFill>
              </a:rPr>
              <a:t>1 week = £1.50</a:t>
            </a:r>
          </a:p>
        </p:txBody>
      </p:sp>
      <p:sp>
        <p:nvSpPr>
          <p:cNvPr id="6" name="TextBox 5">
            <a:extLst>
              <a:ext uri="{FF2B5EF4-FFF2-40B4-BE49-F238E27FC236}">
                <a16:creationId xmlns:a16="http://schemas.microsoft.com/office/drawing/2014/main" id="{878B66BD-FF31-4C60-A20C-E3564DAB9255}"/>
              </a:ext>
            </a:extLst>
          </p:cNvPr>
          <p:cNvSpPr txBox="1"/>
          <p:nvPr/>
        </p:nvSpPr>
        <p:spPr>
          <a:xfrm>
            <a:off x="756129" y="2171115"/>
            <a:ext cx="2885142" cy="584775"/>
          </a:xfrm>
          <a:prstGeom prst="rect">
            <a:avLst/>
          </a:prstGeom>
          <a:noFill/>
        </p:spPr>
        <p:txBody>
          <a:bodyPr wrap="square" rtlCol="0">
            <a:spAutoFit/>
          </a:bodyPr>
          <a:lstStyle/>
          <a:p>
            <a:r>
              <a:rPr lang="en-GB" sz="3200" b="1" dirty="0">
                <a:solidFill>
                  <a:srgbClr val="FF0000"/>
                </a:solidFill>
              </a:rPr>
              <a:t>2 weeks = £3.00</a:t>
            </a:r>
          </a:p>
        </p:txBody>
      </p:sp>
      <p:sp>
        <p:nvSpPr>
          <p:cNvPr id="7" name="TextBox 6">
            <a:extLst>
              <a:ext uri="{FF2B5EF4-FFF2-40B4-BE49-F238E27FC236}">
                <a16:creationId xmlns:a16="http://schemas.microsoft.com/office/drawing/2014/main" id="{09160AD2-445C-4A86-AFA3-DD5D3EBE5C19}"/>
              </a:ext>
            </a:extLst>
          </p:cNvPr>
          <p:cNvSpPr txBox="1"/>
          <p:nvPr/>
        </p:nvSpPr>
        <p:spPr>
          <a:xfrm>
            <a:off x="756129" y="2755890"/>
            <a:ext cx="2885142" cy="584775"/>
          </a:xfrm>
          <a:prstGeom prst="rect">
            <a:avLst/>
          </a:prstGeom>
          <a:noFill/>
        </p:spPr>
        <p:txBody>
          <a:bodyPr wrap="square" rtlCol="0">
            <a:spAutoFit/>
          </a:bodyPr>
          <a:lstStyle/>
          <a:p>
            <a:r>
              <a:rPr lang="en-GB" sz="3200" b="1" dirty="0">
                <a:solidFill>
                  <a:srgbClr val="FF0000"/>
                </a:solidFill>
              </a:rPr>
              <a:t>4 weeks = £6.00</a:t>
            </a:r>
          </a:p>
        </p:txBody>
      </p:sp>
      <p:sp>
        <p:nvSpPr>
          <p:cNvPr id="8" name="TextBox 7">
            <a:extLst>
              <a:ext uri="{FF2B5EF4-FFF2-40B4-BE49-F238E27FC236}">
                <a16:creationId xmlns:a16="http://schemas.microsoft.com/office/drawing/2014/main" id="{A2FD9B43-FC13-43B4-97AF-8D8B2027BAEB}"/>
              </a:ext>
            </a:extLst>
          </p:cNvPr>
          <p:cNvSpPr txBox="1"/>
          <p:nvPr/>
        </p:nvSpPr>
        <p:spPr>
          <a:xfrm>
            <a:off x="535693" y="3355744"/>
            <a:ext cx="3619928" cy="584775"/>
          </a:xfrm>
          <a:prstGeom prst="rect">
            <a:avLst/>
          </a:prstGeom>
          <a:noFill/>
        </p:spPr>
        <p:txBody>
          <a:bodyPr wrap="square" rtlCol="0">
            <a:spAutoFit/>
          </a:bodyPr>
          <a:lstStyle/>
          <a:p>
            <a:r>
              <a:rPr lang="en-GB" sz="3200" b="1" dirty="0">
                <a:solidFill>
                  <a:srgbClr val="FF0000"/>
                </a:solidFill>
              </a:rPr>
              <a:t>12 weeks = £18.00</a:t>
            </a:r>
          </a:p>
        </p:txBody>
      </p:sp>
      <p:sp>
        <p:nvSpPr>
          <p:cNvPr id="9" name="TextBox 8">
            <a:extLst>
              <a:ext uri="{FF2B5EF4-FFF2-40B4-BE49-F238E27FC236}">
                <a16:creationId xmlns:a16="http://schemas.microsoft.com/office/drawing/2014/main" id="{2035DB2D-947D-4C04-A5DC-0E7DE6DCA09E}"/>
              </a:ext>
            </a:extLst>
          </p:cNvPr>
          <p:cNvSpPr txBox="1"/>
          <p:nvPr/>
        </p:nvSpPr>
        <p:spPr>
          <a:xfrm>
            <a:off x="3837215" y="3340665"/>
            <a:ext cx="4509835" cy="584775"/>
          </a:xfrm>
          <a:prstGeom prst="rect">
            <a:avLst/>
          </a:prstGeom>
          <a:noFill/>
        </p:spPr>
        <p:txBody>
          <a:bodyPr wrap="square" rtlCol="0">
            <a:spAutoFit/>
          </a:bodyPr>
          <a:lstStyle/>
          <a:p>
            <a:r>
              <a:rPr lang="en-GB" sz="3200" b="1" dirty="0">
                <a:solidFill>
                  <a:srgbClr val="FF0000"/>
                </a:solidFill>
              </a:rPr>
              <a:t>…but that’s not enough</a:t>
            </a:r>
          </a:p>
        </p:txBody>
      </p:sp>
      <p:sp>
        <p:nvSpPr>
          <p:cNvPr id="10" name="TextBox 9">
            <a:extLst>
              <a:ext uri="{FF2B5EF4-FFF2-40B4-BE49-F238E27FC236}">
                <a16:creationId xmlns:a16="http://schemas.microsoft.com/office/drawing/2014/main" id="{0E2841E3-F541-4FB3-88B3-6F7CEBA727D1}"/>
              </a:ext>
            </a:extLst>
          </p:cNvPr>
          <p:cNvSpPr txBox="1"/>
          <p:nvPr/>
        </p:nvSpPr>
        <p:spPr>
          <a:xfrm>
            <a:off x="535693" y="3955598"/>
            <a:ext cx="3619928" cy="584775"/>
          </a:xfrm>
          <a:prstGeom prst="rect">
            <a:avLst/>
          </a:prstGeom>
          <a:noFill/>
        </p:spPr>
        <p:txBody>
          <a:bodyPr wrap="square" rtlCol="0">
            <a:spAutoFit/>
          </a:bodyPr>
          <a:lstStyle/>
          <a:p>
            <a:r>
              <a:rPr lang="en-GB" sz="3200" b="1" dirty="0">
                <a:solidFill>
                  <a:srgbClr val="FF0000"/>
                </a:solidFill>
              </a:rPr>
              <a:t>13 weeks = £19.50</a:t>
            </a:r>
          </a:p>
        </p:txBody>
      </p:sp>
      <p:sp>
        <p:nvSpPr>
          <p:cNvPr id="11" name="TextBox 10">
            <a:extLst>
              <a:ext uri="{FF2B5EF4-FFF2-40B4-BE49-F238E27FC236}">
                <a16:creationId xmlns:a16="http://schemas.microsoft.com/office/drawing/2014/main" id="{8BCD7CA6-7C4E-4CEF-BD73-A97411AB4100}"/>
              </a:ext>
            </a:extLst>
          </p:cNvPr>
          <p:cNvSpPr txBox="1"/>
          <p:nvPr/>
        </p:nvSpPr>
        <p:spPr>
          <a:xfrm>
            <a:off x="7939715" y="1127218"/>
            <a:ext cx="1959429" cy="584775"/>
          </a:xfrm>
          <a:prstGeom prst="rect">
            <a:avLst/>
          </a:prstGeom>
          <a:noFill/>
        </p:spPr>
        <p:txBody>
          <a:bodyPr wrap="square" rtlCol="0">
            <a:spAutoFit/>
          </a:bodyPr>
          <a:lstStyle/>
          <a:p>
            <a:r>
              <a:rPr lang="en-GB" sz="3200" b="1" dirty="0">
                <a:solidFill>
                  <a:srgbClr val="FF0000"/>
                </a:solidFill>
              </a:rPr>
              <a:t>13 weeks</a:t>
            </a:r>
          </a:p>
        </p:txBody>
      </p:sp>
      <p:sp>
        <p:nvSpPr>
          <p:cNvPr id="12" name="Rectangle 11">
            <a:extLst>
              <a:ext uri="{FF2B5EF4-FFF2-40B4-BE49-F238E27FC236}">
                <a16:creationId xmlns:a16="http://schemas.microsoft.com/office/drawing/2014/main" id="{402CE263-3397-4FF6-9871-CF71480964B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00017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shop sells flowers.</a:t>
            </a:r>
          </a:p>
          <a:p>
            <a:r>
              <a:rPr lang="en-US" sz="3200" dirty="0"/>
              <a:t>   daffodils: 99p for a bunch          roses: 40p each</a:t>
            </a:r>
          </a:p>
          <a:p>
            <a:r>
              <a:rPr lang="en-US" sz="3200" b="1" dirty="0"/>
              <a:t>John buys 3 bunches of daffodils.</a:t>
            </a:r>
          </a:p>
          <a:p>
            <a:r>
              <a:rPr lang="en-US" sz="3200" b="1" dirty="0"/>
              <a:t>How much does he pay altogether?</a:t>
            </a:r>
          </a:p>
        </p:txBody>
      </p:sp>
      <p:sp>
        <p:nvSpPr>
          <p:cNvPr id="4" name="Rectangle 3">
            <a:extLst>
              <a:ext uri="{FF2B5EF4-FFF2-40B4-BE49-F238E27FC236}">
                <a16:creationId xmlns:a16="http://schemas.microsoft.com/office/drawing/2014/main" id="{DECBD85F-D2D8-4136-A8DB-0DAD15B757E6}"/>
              </a:ext>
            </a:extLst>
          </p:cNvPr>
          <p:cNvSpPr/>
          <p:nvPr/>
        </p:nvSpPr>
        <p:spPr>
          <a:xfrm>
            <a:off x="56121" y="3234725"/>
            <a:ext cx="11581695" cy="1077218"/>
          </a:xfrm>
          <a:prstGeom prst="rect">
            <a:avLst/>
          </a:prstGeom>
        </p:spPr>
        <p:txBody>
          <a:bodyPr wrap="square">
            <a:spAutoFit/>
          </a:bodyPr>
          <a:lstStyle/>
          <a:p>
            <a:r>
              <a:rPr lang="en-US" sz="3200" b="1" dirty="0" err="1"/>
              <a:t>Karpal</a:t>
            </a:r>
            <a:r>
              <a:rPr lang="en-US" sz="3200" b="1" dirty="0"/>
              <a:t> has £4.00 to spend on roses.</a:t>
            </a:r>
          </a:p>
          <a:p>
            <a:r>
              <a:rPr lang="en-US" sz="3200" b="1" dirty="0"/>
              <a:t>How many roses can she buy for £4.00?</a:t>
            </a:r>
          </a:p>
        </p:txBody>
      </p:sp>
      <p:sp>
        <p:nvSpPr>
          <p:cNvPr id="5" name="Rectangle 4">
            <a:extLst>
              <a:ext uri="{FF2B5EF4-FFF2-40B4-BE49-F238E27FC236}">
                <a16:creationId xmlns:a16="http://schemas.microsoft.com/office/drawing/2014/main" id="{AEC37DC8-E6E8-4D5B-B84C-43581CAB2859}"/>
              </a:ext>
            </a:extLst>
          </p:cNvPr>
          <p:cNvSpPr/>
          <p:nvPr/>
        </p:nvSpPr>
        <p:spPr>
          <a:xfrm>
            <a:off x="554183" y="2112103"/>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3 = £3</a:t>
            </a:r>
          </a:p>
        </p:txBody>
      </p:sp>
      <p:sp>
        <p:nvSpPr>
          <p:cNvPr id="6" name="Rectangle 5">
            <a:extLst>
              <a:ext uri="{FF2B5EF4-FFF2-40B4-BE49-F238E27FC236}">
                <a16:creationId xmlns:a16="http://schemas.microsoft.com/office/drawing/2014/main" id="{0E61AD25-5D4B-4BB7-BA6D-E69C65354351}"/>
              </a:ext>
            </a:extLst>
          </p:cNvPr>
          <p:cNvSpPr/>
          <p:nvPr/>
        </p:nvSpPr>
        <p:spPr>
          <a:xfrm>
            <a:off x="554182" y="2626538"/>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 – 3p =</a:t>
            </a:r>
          </a:p>
        </p:txBody>
      </p:sp>
      <p:sp>
        <p:nvSpPr>
          <p:cNvPr id="7" name="Rectangle 6">
            <a:extLst>
              <a:ext uri="{FF2B5EF4-FFF2-40B4-BE49-F238E27FC236}">
                <a16:creationId xmlns:a16="http://schemas.microsoft.com/office/drawing/2014/main" id="{8079E90D-F58A-4FA5-BE72-2D4BE6CA9DFE}"/>
              </a:ext>
            </a:extLst>
          </p:cNvPr>
          <p:cNvSpPr/>
          <p:nvPr/>
        </p:nvSpPr>
        <p:spPr>
          <a:xfrm>
            <a:off x="2769827" y="2625762"/>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£2.97</a:t>
            </a:r>
          </a:p>
        </p:txBody>
      </p:sp>
      <p:sp>
        <p:nvSpPr>
          <p:cNvPr id="8" name="Rectangle 7">
            <a:extLst>
              <a:ext uri="{FF2B5EF4-FFF2-40B4-BE49-F238E27FC236}">
                <a16:creationId xmlns:a16="http://schemas.microsoft.com/office/drawing/2014/main" id="{EBA8A75B-08B1-4F14-A9CA-A2562B80EA70}"/>
              </a:ext>
            </a:extLst>
          </p:cNvPr>
          <p:cNvSpPr/>
          <p:nvPr/>
        </p:nvSpPr>
        <p:spPr>
          <a:xfrm>
            <a:off x="6210549" y="1509355"/>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£2.97</a:t>
            </a:r>
          </a:p>
        </p:txBody>
      </p:sp>
      <p:sp>
        <p:nvSpPr>
          <p:cNvPr id="9" name="Rectangle 8">
            <a:extLst>
              <a:ext uri="{FF2B5EF4-FFF2-40B4-BE49-F238E27FC236}">
                <a16:creationId xmlns:a16="http://schemas.microsoft.com/office/drawing/2014/main" id="{4EC98F98-2412-4D82-B931-412DCB081D59}"/>
              </a:ext>
            </a:extLst>
          </p:cNvPr>
          <p:cNvSpPr/>
          <p:nvPr/>
        </p:nvSpPr>
        <p:spPr>
          <a:xfrm>
            <a:off x="6096000" y="3245707"/>
            <a:ext cx="193490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400p</a:t>
            </a:r>
          </a:p>
        </p:txBody>
      </p:sp>
      <p:sp>
        <p:nvSpPr>
          <p:cNvPr id="10" name="Rectangle 9">
            <a:extLst>
              <a:ext uri="{FF2B5EF4-FFF2-40B4-BE49-F238E27FC236}">
                <a16:creationId xmlns:a16="http://schemas.microsoft.com/office/drawing/2014/main" id="{EB880E86-79DE-419D-A682-8D70B8683B37}"/>
              </a:ext>
            </a:extLst>
          </p:cNvPr>
          <p:cNvSpPr/>
          <p:nvPr/>
        </p:nvSpPr>
        <p:spPr>
          <a:xfrm>
            <a:off x="554182" y="426501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400 </a:t>
            </a:r>
            <a:r>
              <a:rPr lang="en-GB" sz="3200" b="1" dirty="0">
                <a:solidFill>
                  <a:srgbClr val="FF0000"/>
                </a:solidFill>
              </a:rPr>
              <a:t>÷ 40 =</a:t>
            </a:r>
            <a:endParaRPr lang="en-GB" sz="3200" b="1" dirty="0">
              <a:solidFill>
                <a:srgbClr val="FF0000"/>
              </a:solidFill>
              <a:latin typeface="Calibri" panose="020F0502020204030204" pitchFamily="34" charset="0"/>
              <a:ea typeface="Cambria Math" panose="02040503050406030204" pitchFamily="18" charset="0"/>
            </a:endParaRPr>
          </a:p>
        </p:txBody>
      </p:sp>
      <p:cxnSp>
        <p:nvCxnSpPr>
          <p:cNvPr id="11" name="Straight Connector 10">
            <a:extLst>
              <a:ext uri="{FF2B5EF4-FFF2-40B4-BE49-F238E27FC236}">
                <a16:creationId xmlns:a16="http://schemas.microsoft.com/office/drawing/2014/main" id="{001BCFE4-9879-48E8-B243-98219713C057}"/>
              </a:ext>
            </a:extLst>
          </p:cNvPr>
          <p:cNvCxnSpPr>
            <a:cxnSpLocks/>
          </p:cNvCxnSpPr>
          <p:nvPr/>
        </p:nvCxnSpPr>
        <p:spPr>
          <a:xfrm flipV="1">
            <a:off x="1058562" y="4348563"/>
            <a:ext cx="181232" cy="43762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8A999FB-7E1A-464C-B156-E564C42BD9D9}"/>
              </a:ext>
            </a:extLst>
          </p:cNvPr>
          <p:cNvCxnSpPr>
            <a:cxnSpLocks/>
          </p:cNvCxnSpPr>
          <p:nvPr/>
        </p:nvCxnSpPr>
        <p:spPr>
          <a:xfrm flipV="1">
            <a:off x="1867243" y="4348563"/>
            <a:ext cx="181232" cy="43762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9E89059C-D559-41B1-9961-E711A5072194}"/>
              </a:ext>
            </a:extLst>
          </p:cNvPr>
          <p:cNvSpPr/>
          <p:nvPr/>
        </p:nvSpPr>
        <p:spPr>
          <a:xfrm>
            <a:off x="2368378" y="426501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9" name="Rectangle 18">
            <a:extLst>
              <a:ext uri="{FF2B5EF4-FFF2-40B4-BE49-F238E27FC236}">
                <a16:creationId xmlns:a16="http://schemas.microsoft.com/office/drawing/2014/main" id="{0580017C-49E2-411C-93DF-2CAB3CE51DA6}"/>
              </a:ext>
            </a:extLst>
          </p:cNvPr>
          <p:cNvSpPr/>
          <p:nvPr/>
        </p:nvSpPr>
        <p:spPr>
          <a:xfrm>
            <a:off x="6843396" y="372530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roses</a:t>
            </a:r>
          </a:p>
        </p:txBody>
      </p:sp>
      <p:sp>
        <p:nvSpPr>
          <p:cNvPr id="20" name="Rectangle 19">
            <a:extLst>
              <a:ext uri="{FF2B5EF4-FFF2-40B4-BE49-F238E27FC236}">
                <a16:creationId xmlns:a16="http://schemas.microsoft.com/office/drawing/2014/main" id="{A5728A6B-0641-46B3-87FB-246D56901FE6}"/>
              </a:ext>
            </a:extLst>
          </p:cNvPr>
          <p:cNvSpPr/>
          <p:nvPr/>
        </p:nvSpPr>
        <p:spPr>
          <a:xfrm>
            <a:off x="554182" y="5049845"/>
            <a:ext cx="518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£0.40 x ___ = £4.00</a:t>
            </a:r>
          </a:p>
        </p:txBody>
      </p:sp>
      <p:sp>
        <p:nvSpPr>
          <p:cNvPr id="21" name="Rectangle 20">
            <a:extLst>
              <a:ext uri="{FF2B5EF4-FFF2-40B4-BE49-F238E27FC236}">
                <a16:creationId xmlns:a16="http://schemas.microsoft.com/office/drawing/2014/main" id="{66EE35E0-C608-4158-A333-7C55D49BA0BE}"/>
              </a:ext>
            </a:extLst>
          </p:cNvPr>
          <p:cNvSpPr/>
          <p:nvPr/>
        </p:nvSpPr>
        <p:spPr>
          <a:xfrm>
            <a:off x="1941728" y="5049845"/>
            <a:ext cx="6479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22" name="Rectangle 21">
            <a:extLst>
              <a:ext uri="{FF2B5EF4-FFF2-40B4-BE49-F238E27FC236}">
                <a16:creationId xmlns:a16="http://schemas.microsoft.com/office/drawing/2014/main" id="{A4FFE6DC-6709-4E4F-9156-CF7716F1574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49264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8" grpId="0"/>
      <p:bldP spid="19" grpId="0"/>
      <p:bldP spid="20" grpId="0"/>
      <p:bldP spid="21" grpId="0"/>
    </p:bld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8963073-1C4F-47EC-98A4-C651CB0326BE}"/>
              </a:ext>
            </a:extLst>
          </p:cNvPr>
          <p:cNvSpPr/>
          <p:nvPr/>
        </p:nvSpPr>
        <p:spPr>
          <a:xfrm>
            <a:off x="140680" y="70340"/>
            <a:ext cx="8739551"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square. It has a perimeter of 28 cm.</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side length of her square?</a:t>
            </a:r>
          </a:p>
        </p:txBody>
      </p:sp>
      <p:pic>
        <p:nvPicPr>
          <p:cNvPr id="8" name="Picture 7">
            <a:extLst>
              <a:ext uri="{FF2B5EF4-FFF2-40B4-BE49-F238E27FC236}">
                <a16:creationId xmlns:a16="http://schemas.microsoft.com/office/drawing/2014/main" id="{D66C35FD-5F7F-4E56-8136-47D91EDFF482}"/>
              </a:ext>
            </a:extLst>
          </p:cNvPr>
          <p:cNvPicPr>
            <a:picLocks noChangeAspect="1"/>
          </p:cNvPicPr>
          <p:nvPr/>
        </p:nvPicPr>
        <p:blipFill>
          <a:blip r:embed="rId3"/>
          <a:stretch>
            <a:fillRect/>
          </a:stretch>
        </p:blipFill>
        <p:spPr>
          <a:xfrm>
            <a:off x="911292" y="1556443"/>
            <a:ext cx="4800393" cy="3988387"/>
          </a:xfrm>
          <a:prstGeom prst="rect">
            <a:avLst/>
          </a:prstGeom>
        </p:spPr>
      </p:pic>
      <p:sp>
        <p:nvSpPr>
          <p:cNvPr id="4" name="Rectangle 3">
            <a:extLst>
              <a:ext uri="{FF2B5EF4-FFF2-40B4-BE49-F238E27FC236}">
                <a16:creationId xmlns:a16="http://schemas.microsoft.com/office/drawing/2014/main" id="{B80BFCE0-0DB2-4C63-A281-6E4E15276904}"/>
              </a:ext>
            </a:extLst>
          </p:cNvPr>
          <p:cNvSpPr/>
          <p:nvPr/>
        </p:nvSpPr>
        <p:spPr>
          <a:xfrm>
            <a:off x="5711685" y="1556443"/>
            <a:ext cx="1592103" cy="584775"/>
          </a:xfrm>
          <a:prstGeom prst="rect">
            <a:avLst/>
          </a:prstGeom>
        </p:spPr>
        <p:txBody>
          <a:bodyPr wrap="none">
            <a:spAutoFit/>
          </a:bodyPr>
          <a:lstStyle/>
          <a:p>
            <a:r>
              <a:rPr lang="en-GB" sz="3200" b="1" dirty="0">
                <a:solidFill>
                  <a:srgbClr val="FF0000"/>
                </a:solidFill>
                <a:latin typeface="Calibri" panose="020F0502020204030204" pitchFamily="34" charset="0"/>
              </a:rPr>
              <a:t>28 ÷ 4 = </a:t>
            </a:r>
          </a:p>
        </p:txBody>
      </p:sp>
      <p:sp>
        <p:nvSpPr>
          <p:cNvPr id="6" name="Rectangle 5">
            <a:extLst>
              <a:ext uri="{FF2B5EF4-FFF2-40B4-BE49-F238E27FC236}">
                <a16:creationId xmlns:a16="http://schemas.microsoft.com/office/drawing/2014/main" id="{B80BFCE0-0DB2-4C63-A281-6E4E15276904}"/>
              </a:ext>
            </a:extLst>
          </p:cNvPr>
          <p:cNvSpPr/>
          <p:nvPr/>
        </p:nvSpPr>
        <p:spPr>
          <a:xfrm>
            <a:off x="7118648" y="1556443"/>
            <a:ext cx="898003" cy="584775"/>
          </a:xfrm>
          <a:prstGeom prst="rect">
            <a:avLst/>
          </a:prstGeom>
        </p:spPr>
        <p:txBody>
          <a:bodyPr wrap="none">
            <a:spAutoFit/>
          </a:bodyPr>
          <a:lstStyle/>
          <a:p>
            <a:r>
              <a:rPr lang="en-GB" sz="3200" b="1" dirty="0">
                <a:solidFill>
                  <a:srgbClr val="FF0000"/>
                </a:solidFill>
                <a:latin typeface="Calibri" panose="020F0502020204030204" pitchFamily="34" charset="0"/>
              </a:rPr>
              <a:t>7cm</a:t>
            </a:r>
          </a:p>
        </p:txBody>
      </p:sp>
      <p:sp>
        <p:nvSpPr>
          <p:cNvPr id="7" name="Rectangle 6">
            <a:extLst>
              <a:ext uri="{FF2B5EF4-FFF2-40B4-BE49-F238E27FC236}">
                <a16:creationId xmlns:a16="http://schemas.microsoft.com/office/drawing/2014/main" id="{698338B8-5E26-4EA8-9360-FE95E51FB02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133070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Chen chooses a prime number.</a:t>
            </a:r>
          </a:p>
          <a:p>
            <a:r>
              <a:rPr lang="en-US" sz="3200" b="1" dirty="0"/>
              <a:t>He multiplies it by 10 </a:t>
            </a:r>
          </a:p>
          <a:p>
            <a:r>
              <a:rPr lang="en-US" sz="3200" b="1" dirty="0"/>
              <a:t>and then rounds it to the nearest hundred.</a:t>
            </a:r>
          </a:p>
          <a:p>
            <a:r>
              <a:rPr lang="en-US" sz="3200" b="1" dirty="0"/>
              <a:t>His answer is 400</a:t>
            </a:r>
          </a:p>
          <a:p>
            <a:r>
              <a:rPr lang="en-US" sz="3200" b="1" dirty="0"/>
              <a:t>Write all the possible prime numbers Chen could have chosen.</a:t>
            </a:r>
          </a:p>
        </p:txBody>
      </p:sp>
      <p:sp>
        <p:nvSpPr>
          <p:cNvPr id="4" name="Rectangle 3">
            <a:extLst>
              <a:ext uri="{FF2B5EF4-FFF2-40B4-BE49-F238E27FC236}">
                <a16:creationId xmlns:a16="http://schemas.microsoft.com/office/drawing/2014/main" id="{0916BE3B-C1D2-4BA2-B771-326799C54879}"/>
              </a:ext>
            </a:extLst>
          </p:cNvPr>
          <p:cNvSpPr/>
          <p:nvPr/>
        </p:nvSpPr>
        <p:spPr>
          <a:xfrm>
            <a:off x="3118264" y="1499707"/>
            <a:ext cx="5541817" cy="584775"/>
          </a:xfrm>
          <a:prstGeom prst="rect">
            <a:avLst/>
          </a:prstGeom>
        </p:spPr>
        <p:txBody>
          <a:bodyPr wrap="square">
            <a:spAutoFit/>
          </a:bodyPr>
          <a:lstStyle/>
          <a:p>
            <a:r>
              <a:rPr lang="en-GB" sz="3200" b="1" dirty="0">
                <a:solidFill>
                  <a:srgbClr val="FF0000"/>
                </a:solidFill>
                <a:ea typeface="Cambria Math" panose="02040503050406030204" pitchFamily="18" charset="0"/>
              </a:rPr>
              <a:t>350 to 449 before rounding</a:t>
            </a:r>
          </a:p>
        </p:txBody>
      </p:sp>
      <p:sp>
        <p:nvSpPr>
          <p:cNvPr id="5" name="Rectangle 4">
            <a:extLst>
              <a:ext uri="{FF2B5EF4-FFF2-40B4-BE49-F238E27FC236}">
                <a16:creationId xmlns:a16="http://schemas.microsoft.com/office/drawing/2014/main" id="{50D9D321-256D-47AA-932A-BACB6CF6540A}"/>
              </a:ext>
            </a:extLst>
          </p:cNvPr>
          <p:cNvSpPr/>
          <p:nvPr/>
        </p:nvSpPr>
        <p:spPr>
          <a:xfrm>
            <a:off x="3824222" y="529481"/>
            <a:ext cx="6396425" cy="584775"/>
          </a:xfrm>
          <a:prstGeom prst="rect">
            <a:avLst/>
          </a:prstGeom>
        </p:spPr>
        <p:txBody>
          <a:bodyPr wrap="square">
            <a:spAutoFit/>
          </a:bodyPr>
          <a:lstStyle/>
          <a:p>
            <a:r>
              <a:rPr lang="en-GB" sz="3200" b="1" dirty="0">
                <a:solidFill>
                  <a:srgbClr val="FF0000"/>
                </a:solidFill>
                <a:ea typeface="Cambria Math" panose="02040503050406030204" pitchFamily="18" charset="0"/>
              </a:rPr>
              <a:t>35 to 44 before multiplying by 10</a:t>
            </a:r>
          </a:p>
        </p:txBody>
      </p:sp>
      <p:sp>
        <p:nvSpPr>
          <p:cNvPr id="6" name="Rectangle 5">
            <a:extLst>
              <a:ext uri="{FF2B5EF4-FFF2-40B4-BE49-F238E27FC236}">
                <a16:creationId xmlns:a16="http://schemas.microsoft.com/office/drawing/2014/main" id="{360E7E42-6A2D-409C-A628-AEAEF99542BF}"/>
              </a:ext>
            </a:extLst>
          </p:cNvPr>
          <p:cNvSpPr/>
          <p:nvPr/>
        </p:nvSpPr>
        <p:spPr>
          <a:xfrm>
            <a:off x="1311808" y="2621346"/>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37, </a:t>
            </a:r>
          </a:p>
        </p:txBody>
      </p:sp>
      <p:sp>
        <p:nvSpPr>
          <p:cNvPr id="7" name="Rectangle 6">
            <a:extLst>
              <a:ext uri="{FF2B5EF4-FFF2-40B4-BE49-F238E27FC236}">
                <a16:creationId xmlns:a16="http://schemas.microsoft.com/office/drawing/2014/main" id="{4CFEFEE8-2D91-40D0-B3B4-18DF0D078B77}"/>
              </a:ext>
            </a:extLst>
          </p:cNvPr>
          <p:cNvSpPr/>
          <p:nvPr/>
        </p:nvSpPr>
        <p:spPr>
          <a:xfrm>
            <a:off x="1993598" y="2617335"/>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39, </a:t>
            </a:r>
          </a:p>
        </p:txBody>
      </p:sp>
      <p:sp>
        <p:nvSpPr>
          <p:cNvPr id="8" name="Rectangle 7">
            <a:extLst>
              <a:ext uri="{FF2B5EF4-FFF2-40B4-BE49-F238E27FC236}">
                <a16:creationId xmlns:a16="http://schemas.microsoft.com/office/drawing/2014/main" id="{DF8E7E57-80A1-42E1-BCDD-568F9768147D}"/>
              </a:ext>
            </a:extLst>
          </p:cNvPr>
          <p:cNvSpPr/>
          <p:nvPr/>
        </p:nvSpPr>
        <p:spPr>
          <a:xfrm>
            <a:off x="2675388" y="2621346"/>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41, </a:t>
            </a:r>
          </a:p>
        </p:txBody>
      </p:sp>
      <p:sp>
        <p:nvSpPr>
          <p:cNvPr id="9" name="Rectangle 8">
            <a:extLst>
              <a:ext uri="{FF2B5EF4-FFF2-40B4-BE49-F238E27FC236}">
                <a16:creationId xmlns:a16="http://schemas.microsoft.com/office/drawing/2014/main" id="{C08F20D3-DCDE-4647-A82B-DE3A1D1FB90B}"/>
              </a:ext>
            </a:extLst>
          </p:cNvPr>
          <p:cNvSpPr/>
          <p:nvPr/>
        </p:nvSpPr>
        <p:spPr>
          <a:xfrm>
            <a:off x="3357178" y="2621857"/>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43 </a:t>
            </a:r>
          </a:p>
        </p:txBody>
      </p:sp>
      <p:sp>
        <p:nvSpPr>
          <p:cNvPr id="10" name="Rectangle 9">
            <a:extLst>
              <a:ext uri="{FF2B5EF4-FFF2-40B4-BE49-F238E27FC236}">
                <a16:creationId xmlns:a16="http://schemas.microsoft.com/office/drawing/2014/main" id="{60AFF76D-161F-4A8B-937C-FB2E91B65A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184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a:extLst>
              <a:ext uri="{FF2B5EF4-FFF2-40B4-BE49-F238E27FC236}">
                <a16:creationId xmlns:a16="http://schemas.microsoft.com/office/drawing/2014/main" id="{A0575546-CFAB-467E-A1EF-10F55D8D5429}"/>
              </a:ext>
            </a:extLst>
          </p:cNvPr>
          <p:cNvSpPr txBox="1"/>
          <p:nvPr/>
        </p:nvSpPr>
        <p:spPr>
          <a:xfrm>
            <a:off x="5214322" y="217350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47" name="TextBox 46">
            <a:extLst>
              <a:ext uri="{FF2B5EF4-FFF2-40B4-BE49-F238E27FC236}">
                <a16:creationId xmlns:a16="http://schemas.microsoft.com/office/drawing/2014/main" id="{86216628-B597-4535-948E-E419D1D7AA99}"/>
              </a:ext>
            </a:extLst>
          </p:cNvPr>
          <p:cNvSpPr txBox="1"/>
          <p:nvPr/>
        </p:nvSpPr>
        <p:spPr>
          <a:xfrm>
            <a:off x="5675837" y="260646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46" name="TextBox 45">
            <a:extLst>
              <a:ext uri="{FF2B5EF4-FFF2-40B4-BE49-F238E27FC236}">
                <a16:creationId xmlns:a16="http://schemas.microsoft.com/office/drawing/2014/main" id="{E7466128-A520-4190-AB64-5ABC9E0C0435}"/>
              </a:ext>
            </a:extLst>
          </p:cNvPr>
          <p:cNvSpPr txBox="1"/>
          <p:nvPr/>
        </p:nvSpPr>
        <p:spPr>
          <a:xfrm>
            <a:off x="5232101" y="259857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2" name="Rectangle 1">
            <a:extLst>
              <a:ext uri="{FF2B5EF4-FFF2-40B4-BE49-F238E27FC236}">
                <a16:creationId xmlns:a16="http://schemas.microsoft.com/office/drawing/2014/main" id="{D1E24BDA-8C52-4A4E-AB3B-5A6382116B53}"/>
              </a:ext>
            </a:extLst>
          </p:cNvPr>
          <p:cNvSpPr/>
          <p:nvPr/>
        </p:nvSpPr>
        <p:spPr>
          <a:xfrm>
            <a:off x="3821373" y="50000"/>
            <a:ext cx="7816444" cy="584775"/>
          </a:xfrm>
          <a:prstGeom prst="rect">
            <a:avLst/>
          </a:prstGeom>
        </p:spPr>
        <p:txBody>
          <a:bodyPr wrap="square">
            <a:spAutoFit/>
          </a:bodyPr>
          <a:lstStyle/>
          <a:p>
            <a:r>
              <a:rPr lang="en-US" sz="3200" b="1" dirty="0"/>
              <a:t>This is what it costs to visit a castle.</a:t>
            </a:r>
          </a:p>
        </p:txBody>
      </p:sp>
      <p:pic>
        <p:nvPicPr>
          <p:cNvPr id="195586" name="Picture 2">
            <a:extLst>
              <a:ext uri="{FF2B5EF4-FFF2-40B4-BE49-F238E27FC236}">
                <a16:creationId xmlns:a16="http://schemas.microsoft.com/office/drawing/2014/main" id="{719B0C8F-5187-45B4-97C3-7B4D53607B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571" y="139033"/>
            <a:ext cx="3574552" cy="2535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6545D13-A4E9-4253-98E5-9D79A592834D}"/>
              </a:ext>
            </a:extLst>
          </p:cNvPr>
          <p:cNvSpPr/>
          <p:nvPr/>
        </p:nvSpPr>
        <p:spPr>
          <a:xfrm>
            <a:off x="3821373" y="634775"/>
            <a:ext cx="8277056" cy="1077218"/>
          </a:xfrm>
          <a:prstGeom prst="rect">
            <a:avLst/>
          </a:prstGeom>
        </p:spPr>
        <p:txBody>
          <a:bodyPr wrap="square">
            <a:spAutoFit/>
          </a:bodyPr>
          <a:lstStyle/>
          <a:p>
            <a:r>
              <a:rPr lang="en-US" sz="3200" b="1" dirty="0"/>
              <a:t>How much will it cost for 18 children (under 11) to visit the castle?</a:t>
            </a:r>
          </a:p>
        </p:txBody>
      </p:sp>
      <p:cxnSp>
        <p:nvCxnSpPr>
          <p:cNvPr id="43" name="Straight Connector 42">
            <a:extLst>
              <a:ext uri="{FF2B5EF4-FFF2-40B4-BE49-F238E27FC236}">
                <a16:creationId xmlns:a16="http://schemas.microsoft.com/office/drawing/2014/main" id="{F23348B8-8D23-4D51-9611-C0852527B355}"/>
              </a:ext>
            </a:extLst>
          </p:cNvPr>
          <p:cNvCxnSpPr>
            <a:cxnSpLocks/>
          </p:cNvCxnSpPr>
          <p:nvPr/>
        </p:nvCxnSpPr>
        <p:spPr>
          <a:xfrm>
            <a:off x="4322747" y="315475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3EFB758B-8540-4774-B4E3-02F0CEE96225}"/>
              </a:ext>
            </a:extLst>
          </p:cNvPr>
          <p:cNvSpPr txBox="1"/>
          <p:nvPr/>
        </p:nvSpPr>
        <p:spPr>
          <a:xfrm>
            <a:off x="5686758" y="216696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48" name="TextBox 47">
            <a:extLst>
              <a:ext uri="{FF2B5EF4-FFF2-40B4-BE49-F238E27FC236}">
                <a16:creationId xmlns:a16="http://schemas.microsoft.com/office/drawing/2014/main" id="{171896CE-77E8-4B41-A33F-DEB4C318CAD4}"/>
              </a:ext>
            </a:extLst>
          </p:cNvPr>
          <p:cNvSpPr txBox="1"/>
          <p:nvPr/>
        </p:nvSpPr>
        <p:spPr>
          <a:xfrm>
            <a:off x="3933165" y="264824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9" name="TextBox 48">
            <a:extLst>
              <a:ext uri="{FF2B5EF4-FFF2-40B4-BE49-F238E27FC236}">
                <a16:creationId xmlns:a16="http://schemas.microsoft.com/office/drawing/2014/main" id="{9EE3A111-D596-41A8-91EC-4519BB23A574}"/>
              </a:ext>
            </a:extLst>
          </p:cNvPr>
          <p:cNvSpPr txBox="1"/>
          <p:nvPr/>
        </p:nvSpPr>
        <p:spPr>
          <a:xfrm>
            <a:off x="5263261" y="198134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0603E42-4BEC-43B6-878C-03738F4ADEF2}"/>
              </a:ext>
            </a:extLst>
          </p:cNvPr>
          <p:cNvSpPr txBox="1"/>
          <p:nvPr/>
        </p:nvSpPr>
        <p:spPr>
          <a:xfrm>
            <a:off x="5655675" y="310196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2" name="TextBox 51">
            <a:extLst>
              <a:ext uri="{FF2B5EF4-FFF2-40B4-BE49-F238E27FC236}">
                <a16:creationId xmlns:a16="http://schemas.microsoft.com/office/drawing/2014/main" id="{B42BA5CC-257D-4E7D-B83F-22FD96BE97FD}"/>
              </a:ext>
            </a:extLst>
          </p:cNvPr>
          <p:cNvSpPr txBox="1"/>
          <p:nvPr/>
        </p:nvSpPr>
        <p:spPr>
          <a:xfrm>
            <a:off x="4755626" y="3101963"/>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7 6</a:t>
            </a:r>
          </a:p>
        </p:txBody>
      </p:sp>
      <p:cxnSp>
        <p:nvCxnSpPr>
          <p:cNvPr id="53" name="Straight Connector 52">
            <a:extLst>
              <a:ext uri="{FF2B5EF4-FFF2-40B4-BE49-F238E27FC236}">
                <a16:creationId xmlns:a16="http://schemas.microsoft.com/office/drawing/2014/main" id="{6D02FAA8-1485-4E0B-B120-DD64318BBAE1}"/>
              </a:ext>
            </a:extLst>
          </p:cNvPr>
          <p:cNvCxnSpPr>
            <a:cxnSpLocks/>
          </p:cNvCxnSpPr>
          <p:nvPr/>
        </p:nvCxnSpPr>
        <p:spPr>
          <a:xfrm>
            <a:off x="5313126" y="217121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EF166681-3DD2-458B-B31E-9F1649DE7DD7}"/>
              </a:ext>
            </a:extLst>
          </p:cNvPr>
          <p:cNvSpPr txBox="1"/>
          <p:nvPr/>
        </p:nvSpPr>
        <p:spPr>
          <a:xfrm>
            <a:off x="5653262" y="353331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9BC84AAE-674C-4E2C-B875-9E942BBAF698}"/>
              </a:ext>
            </a:extLst>
          </p:cNvPr>
          <p:cNvSpPr txBox="1"/>
          <p:nvPr/>
        </p:nvSpPr>
        <p:spPr>
          <a:xfrm>
            <a:off x="5211731" y="353331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6" name="TextBox 55">
            <a:extLst>
              <a:ext uri="{FF2B5EF4-FFF2-40B4-BE49-F238E27FC236}">
                <a16:creationId xmlns:a16="http://schemas.microsoft.com/office/drawing/2014/main" id="{E235C8EC-ABC2-43D9-AAF5-F01EF2C05F22}"/>
              </a:ext>
            </a:extLst>
          </p:cNvPr>
          <p:cNvSpPr txBox="1"/>
          <p:nvPr/>
        </p:nvSpPr>
        <p:spPr>
          <a:xfrm>
            <a:off x="4753921" y="3533314"/>
            <a:ext cx="5541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57" name="Straight Connector 56">
            <a:extLst>
              <a:ext uri="{FF2B5EF4-FFF2-40B4-BE49-F238E27FC236}">
                <a16:creationId xmlns:a16="http://schemas.microsoft.com/office/drawing/2014/main" id="{D106DD4E-74DC-4DF9-AAC3-D20F46182C41}"/>
              </a:ext>
            </a:extLst>
          </p:cNvPr>
          <p:cNvCxnSpPr>
            <a:cxnSpLocks/>
          </p:cNvCxnSpPr>
          <p:nvPr/>
        </p:nvCxnSpPr>
        <p:spPr>
          <a:xfrm>
            <a:off x="4325828" y="405030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B640ACCD-CF0D-47CE-8134-7A4A0A846BB5}"/>
              </a:ext>
            </a:extLst>
          </p:cNvPr>
          <p:cNvSpPr txBox="1"/>
          <p:nvPr/>
        </p:nvSpPr>
        <p:spPr>
          <a:xfrm>
            <a:off x="5653262" y="397064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9" name="TextBox 58">
            <a:extLst>
              <a:ext uri="{FF2B5EF4-FFF2-40B4-BE49-F238E27FC236}">
                <a16:creationId xmlns:a16="http://schemas.microsoft.com/office/drawing/2014/main" id="{BE666718-8575-43C8-AE6A-40C3CA8EBB47}"/>
              </a:ext>
            </a:extLst>
          </p:cNvPr>
          <p:cNvSpPr txBox="1"/>
          <p:nvPr/>
        </p:nvSpPr>
        <p:spPr>
          <a:xfrm>
            <a:off x="5197865" y="398003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0" name="TextBox 59">
            <a:extLst>
              <a:ext uri="{FF2B5EF4-FFF2-40B4-BE49-F238E27FC236}">
                <a16:creationId xmlns:a16="http://schemas.microsoft.com/office/drawing/2014/main" id="{ECF53808-1744-4829-BCA2-2D0F2F8EECFB}"/>
              </a:ext>
            </a:extLst>
          </p:cNvPr>
          <p:cNvSpPr txBox="1"/>
          <p:nvPr/>
        </p:nvSpPr>
        <p:spPr>
          <a:xfrm>
            <a:off x="4322747" y="3980031"/>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61" name="TextBox 60">
            <a:extLst>
              <a:ext uri="{FF2B5EF4-FFF2-40B4-BE49-F238E27FC236}">
                <a16:creationId xmlns:a16="http://schemas.microsoft.com/office/drawing/2014/main" id="{FF59E6BC-6C50-4B6A-A439-3C56C0899BC2}"/>
              </a:ext>
            </a:extLst>
          </p:cNvPr>
          <p:cNvSpPr txBox="1"/>
          <p:nvPr/>
        </p:nvSpPr>
        <p:spPr>
          <a:xfrm>
            <a:off x="4005258" y="3980031"/>
            <a:ext cx="15106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63" name="TextBox 62">
            <a:extLst>
              <a:ext uri="{FF2B5EF4-FFF2-40B4-BE49-F238E27FC236}">
                <a16:creationId xmlns:a16="http://schemas.microsoft.com/office/drawing/2014/main" id="{F7960A83-7E90-4CE8-8AF3-833540B8E62B}"/>
              </a:ext>
            </a:extLst>
          </p:cNvPr>
          <p:cNvSpPr txBox="1"/>
          <p:nvPr/>
        </p:nvSpPr>
        <p:spPr>
          <a:xfrm>
            <a:off x="4815543" y="285392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64" name="Rectangle 63">
            <a:extLst>
              <a:ext uri="{FF2B5EF4-FFF2-40B4-BE49-F238E27FC236}">
                <a16:creationId xmlns:a16="http://schemas.microsoft.com/office/drawing/2014/main" id="{374C203A-4E11-42D8-A001-11E13E496418}"/>
              </a:ext>
            </a:extLst>
          </p:cNvPr>
          <p:cNvSpPr/>
          <p:nvPr/>
        </p:nvSpPr>
        <p:spPr>
          <a:xfrm>
            <a:off x="6945102" y="1127218"/>
            <a:ext cx="13319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£17.10</a:t>
            </a:r>
          </a:p>
        </p:txBody>
      </p:sp>
      <p:sp>
        <p:nvSpPr>
          <p:cNvPr id="26" name="Rectangle 25">
            <a:extLst>
              <a:ext uri="{FF2B5EF4-FFF2-40B4-BE49-F238E27FC236}">
                <a16:creationId xmlns:a16="http://schemas.microsoft.com/office/drawing/2014/main" id="{873FACE8-2C76-435B-A05E-98F88C61AED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1337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fade">
                                      <p:cBhvr>
                                        <p:cTn id="13" dur="500"/>
                                        <p:tgtEl>
                                          <p:spTgt spid="4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500"/>
                                        <p:tgtEl>
                                          <p:spTgt spid="48"/>
                                        </p:tgtEl>
                                      </p:cBhvr>
                                    </p:animEffect>
                                  </p:childTnLst>
                                </p:cTn>
                              </p:par>
                              <p:par>
                                <p:cTn id="20" presetID="10" presetClass="entr" presetSubtype="0" fill="hold" nodeType="with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fade">
                                      <p:cBhvr>
                                        <p:cTn id="37" dur="500"/>
                                        <p:tgtEl>
                                          <p:spTgt spid="5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fade">
                                      <p:cBhvr>
                                        <p:cTn id="42" dur="500"/>
                                        <p:tgtEl>
                                          <p:spTgt spid="5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4"/>
                                        </p:tgtEl>
                                        <p:attrNameLst>
                                          <p:attrName>style.visibility</p:attrName>
                                        </p:attrNameLst>
                                      </p:cBhvr>
                                      <p:to>
                                        <p:strVal val="visible"/>
                                      </p:to>
                                    </p:set>
                                    <p:animEffect transition="in" filter="fade">
                                      <p:cBhvr>
                                        <p:cTn id="47" dur="500"/>
                                        <p:tgtEl>
                                          <p:spTgt spid="5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5"/>
                                        </p:tgtEl>
                                        <p:attrNameLst>
                                          <p:attrName>style.visibility</p:attrName>
                                        </p:attrNameLst>
                                      </p:cBhvr>
                                      <p:to>
                                        <p:strVal val="visible"/>
                                      </p:to>
                                    </p:set>
                                    <p:animEffect transition="in" filter="fade">
                                      <p:cBhvr>
                                        <p:cTn id="52" dur="500"/>
                                        <p:tgtEl>
                                          <p:spTgt spid="5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56"/>
                                        </p:tgtEl>
                                        <p:attrNameLst>
                                          <p:attrName>style.visibility</p:attrName>
                                        </p:attrNameLst>
                                      </p:cBhvr>
                                      <p:to>
                                        <p:strVal val="visible"/>
                                      </p:to>
                                    </p:set>
                                    <p:animEffect transition="in" filter="fade">
                                      <p:cBhvr>
                                        <p:cTn id="57" dur="500"/>
                                        <p:tgtEl>
                                          <p:spTgt spid="5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fade">
                                      <p:cBhvr>
                                        <p:cTn id="62" dur="500"/>
                                        <p:tgtEl>
                                          <p:spTgt spid="5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8"/>
                                        </p:tgtEl>
                                        <p:attrNameLst>
                                          <p:attrName>style.visibility</p:attrName>
                                        </p:attrNameLst>
                                      </p:cBhvr>
                                      <p:to>
                                        <p:strVal val="visible"/>
                                      </p:to>
                                    </p:set>
                                    <p:animEffect transition="in" filter="fade">
                                      <p:cBhvr>
                                        <p:cTn id="67" dur="500"/>
                                        <p:tgtEl>
                                          <p:spTgt spid="5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fade">
                                      <p:cBhvr>
                                        <p:cTn id="77" dur="500"/>
                                        <p:tgtEl>
                                          <p:spTgt spid="5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0"/>
                                        </p:tgtEl>
                                        <p:attrNameLst>
                                          <p:attrName>style.visibility</p:attrName>
                                        </p:attrNameLst>
                                      </p:cBhvr>
                                      <p:to>
                                        <p:strVal val="visible"/>
                                      </p:to>
                                    </p:set>
                                    <p:animEffect transition="in" filter="fade">
                                      <p:cBhvr>
                                        <p:cTn id="82" dur="500"/>
                                        <p:tgtEl>
                                          <p:spTgt spid="6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fade">
                                      <p:cBhvr>
                                        <p:cTn id="87" dur="500"/>
                                        <p:tgtEl>
                                          <p:spTgt spid="6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4"/>
                                        </p:tgtEl>
                                        <p:attrNameLst>
                                          <p:attrName>style.visibility</p:attrName>
                                        </p:attrNameLst>
                                      </p:cBhvr>
                                      <p:to>
                                        <p:strVal val="visible"/>
                                      </p:to>
                                    </p:set>
                                    <p:animEffect transition="in" filter="fade">
                                      <p:cBhvr>
                                        <p:cTn id="9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7" grpId="0"/>
      <p:bldP spid="46" grpId="0"/>
      <p:bldP spid="45" grpId="0"/>
      <p:bldP spid="48" grpId="0"/>
      <p:bldP spid="49" grpId="0"/>
      <p:bldP spid="51" grpId="0"/>
      <p:bldP spid="52" grpId="0"/>
      <p:bldP spid="54" grpId="0"/>
      <p:bldP spid="55" grpId="0"/>
      <p:bldP spid="56" grpId="0"/>
      <p:bldP spid="58" grpId="0"/>
      <p:bldP spid="59" grpId="0"/>
      <p:bldP spid="60" grpId="0"/>
      <p:bldP spid="61" grpId="0"/>
      <p:bldP spid="63" grpId="0"/>
      <p:bldP spid="64" grpId="0"/>
    </p:bld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dirty="0"/>
              <a:t>Round the following numbers.</a:t>
            </a:r>
          </a:p>
          <a:p>
            <a:endParaRPr lang="en-US" sz="3200" b="1" dirty="0"/>
          </a:p>
          <a:p>
            <a:r>
              <a:rPr lang="en-US" sz="3200" b="1" dirty="0"/>
              <a:t>   5 4 0 to the nearest 100 _______</a:t>
            </a:r>
          </a:p>
          <a:p>
            <a:endParaRPr lang="en-US" sz="3200" b="1" dirty="0"/>
          </a:p>
          <a:p>
            <a:r>
              <a:rPr lang="en-US" sz="3200" b="1" dirty="0"/>
              <a:t>   2 3 6 to the nearest 10 _______</a:t>
            </a:r>
          </a:p>
          <a:p>
            <a:endParaRPr lang="en-US" sz="3200" b="1" dirty="0"/>
          </a:p>
          <a:p>
            <a:r>
              <a:rPr lang="en-US" sz="3200" b="1" dirty="0"/>
              <a:t>   1¾ to the nearest whole number _______</a:t>
            </a:r>
            <a:endParaRPr lang="en-GB" sz="4000" dirty="0"/>
          </a:p>
        </p:txBody>
      </p:sp>
      <p:sp>
        <p:nvSpPr>
          <p:cNvPr id="4" name="Rectangle 3">
            <a:extLst>
              <a:ext uri="{FF2B5EF4-FFF2-40B4-BE49-F238E27FC236}">
                <a16:creationId xmlns:a16="http://schemas.microsoft.com/office/drawing/2014/main" id="{6998924C-3378-4A8E-AF16-099559FD88EF}"/>
              </a:ext>
            </a:extLst>
          </p:cNvPr>
          <p:cNvSpPr/>
          <p:nvPr/>
        </p:nvSpPr>
        <p:spPr>
          <a:xfrm>
            <a:off x="389967" y="113759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5" name="Straight Connector 4">
            <a:extLst>
              <a:ext uri="{FF2B5EF4-FFF2-40B4-BE49-F238E27FC236}">
                <a16:creationId xmlns:a16="http://schemas.microsoft.com/office/drawing/2014/main" id="{EB837925-FFA3-4431-9546-FA1EF7F828F2}"/>
              </a:ext>
            </a:extLst>
          </p:cNvPr>
          <p:cNvCxnSpPr/>
          <p:nvPr/>
        </p:nvCxnSpPr>
        <p:spPr>
          <a:xfrm>
            <a:off x="705765" y="15185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7E17A518-7C48-49B3-B3F1-229D9EC603C7}"/>
              </a:ext>
            </a:extLst>
          </p:cNvPr>
          <p:cNvSpPr/>
          <p:nvPr/>
        </p:nvSpPr>
        <p:spPr>
          <a:xfrm>
            <a:off x="666234" y="210279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7" name="Straight Connector 6">
            <a:extLst>
              <a:ext uri="{FF2B5EF4-FFF2-40B4-BE49-F238E27FC236}">
                <a16:creationId xmlns:a16="http://schemas.microsoft.com/office/drawing/2014/main" id="{D82AD1CC-3494-4201-B5FA-DA7CEA5A8FD1}"/>
              </a:ext>
            </a:extLst>
          </p:cNvPr>
          <p:cNvCxnSpPr/>
          <p:nvPr/>
        </p:nvCxnSpPr>
        <p:spPr>
          <a:xfrm>
            <a:off x="982032" y="24837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C5A2F6A-34F5-46C5-8D33-E688C4C982C3}"/>
              </a:ext>
            </a:extLst>
          </p:cNvPr>
          <p:cNvSpPr txBox="1"/>
          <p:nvPr/>
        </p:nvSpPr>
        <p:spPr>
          <a:xfrm>
            <a:off x="4824043" y="1035672"/>
            <a:ext cx="2045851" cy="584775"/>
          </a:xfrm>
          <a:prstGeom prst="rect">
            <a:avLst/>
          </a:prstGeom>
          <a:noFill/>
        </p:spPr>
        <p:txBody>
          <a:bodyPr wrap="square" rtlCol="0">
            <a:spAutoFit/>
          </a:bodyPr>
          <a:lstStyle/>
          <a:p>
            <a:r>
              <a:rPr lang="en-GB" sz="3200" b="1" dirty="0">
                <a:solidFill>
                  <a:srgbClr val="FF0000"/>
                </a:solidFill>
              </a:rPr>
              <a:t>500</a:t>
            </a:r>
          </a:p>
        </p:txBody>
      </p:sp>
      <p:sp>
        <p:nvSpPr>
          <p:cNvPr id="9" name="TextBox 8">
            <a:extLst>
              <a:ext uri="{FF2B5EF4-FFF2-40B4-BE49-F238E27FC236}">
                <a16:creationId xmlns:a16="http://schemas.microsoft.com/office/drawing/2014/main" id="{DE307D7E-C366-43D8-8354-5246FE5C9907}"/>
              </a:ext>
            </a:extLst>
          </p:cNvPr>
          <p:cNvSpPr txBox="1"/>
          <p:nvPr/>
        </p:nvSpPr>
        <p:spPr>
          <a:xfrm>
            <a:off x="4544643" y="2000872"/>
            <a:ext cx="2045851" cy="584775"/>
          </a:xfrm>
          <a:prstGeom prst="rect">
            <a:avLst/>
          </a:prstGeom>
          <a:noFill/>
        </p:spPr>
        <p:txBody>
          <a:bodyPr wrap="square" rtlCol="0">
            <a:spAutoFit/>
          </a:bodyPr>
          <a:lstStyle/>
          <a:p>
            <a:r>
              <a:rPr lang="en-GB" sz="3200" b="1" dirty="0">
                <a:solidFill>
                  <a:srgbClr val="FF0000"/>
                </a:solidFill>
              </a:rPr>
              <a:t>240</a:t>
            </a:r>
          </a:p>
        </p:txBody>
      </p:sp>
      <p:sp>
        <p:nvSpPr>
          <p:cNvPr id="10" name="Rectangle 9">
            <a:extLst>
              <a:ext uri="{FF2B5EF4-FFF2-40B4-BE49-F238E27FC236}">
                <a16:creationId xmlns:a16="http://schemas.microsoft.com/office/drawing/2014/main" id="{E993B890-DFB2-4DDB-A8BD-3628DA3D1CF0}"/>
              </a:ext>
            </a:extLst>
          </p:cNvPr>
          <p:cNvSpPr/>
          <p:nvPr/>
        </p:nvSpPr>
        <p:spPr>
          <a:xfrm rot="5400000">
            <a:off x="753045" y="3962098"/>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1" name="Rectangle 10">
            <a:extLst>
              <a:ext uri="{FF2B5EF4-FFF2-40B4-BE49-F238E27FC236}">
                <a16:creationId xmlns:a16="http://schemas.microsoft.com/office/drawing/2014/main" id="{7348273F-87EE-487A-B367-A0604A07929D}"/>
              </a:ext>
            </a:extLst>
          </p:cNvPr>
          <p:cNvSpPr/>
          <p:nvPr/>
        </p:nvSpPr>
        <p:spPr>
          <a:xfrm rot="5400000">
            <a:off x="1296274" y="3964931"/>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2" name="Rectangle 11">
            <a:extLst>
              <a:ext uri="{FF2B5EF4-FFF2-40B4-BE49-F238E27FC236}">
                <a16:creationId xmlns:a16="http://schemas.microsoft.com/office/drawing/2014/main" id="{38E6D0FD-581D-46DE-A425-39C5FE20E881}"/>
              </a:ext>
            </a:extLst>
          </p:cNvPr>
          <p:cNvSpPr/>
          <p:nvPr/>
        </p:nvSpPr>
        <p:spPr>
          <a:xfrm rot="5400000">
            <a:off x="1834820" y="3960368"/>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3" name="Rectangle 12">
            <a:extLst>
              <a:ext uri="{FF2B5EF4-FFF2-40B4-BE49-F238E27FC236}">
                <a16:creationId xmlns:a16="http://schemas.microsoft.com/office/drawing/2014/main" id="{BAB827C8-64DE-4D7D-AB9C-C4764E3B49B1}"/>
              </a:ext>
            </a:extLst>
          </p:cNvPr>
          <p:cNvSpPr/>
          <p:nvPr/>
        </p:nvSpPr>
        <p:spPr>
          <a:xfrm rot="5400000">
            <a:off x="2372754" y="397050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4" name="Rectangle 13">
            <a:extLst>
              <a:ext uri="{FF2B5EF4-FFF2-40B4-BE49-F238E27FC236}">
                <a16:creationId xmlns:a16="http://schemas.microsoft.com/office/drawing/2014/main" id="{C52C339A-AE07-440D-AEBB-8038232BA14E}"/>
              </a:ext>
            </a:extLst>
          </p:cNvPr>
          <p:cNvSpPr/>
          <p:nvPr/>
        </p:nvSpPr>
        <p:spPr>
          <a:xfrm rot="5400000">
            <a:off x="3221018" y="397268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5" name="Rectangle 14">
            <a:extLst>
              <a:ext uri="{FF2B5EF4-FFF2-40B4-BE49-F238E27FC236}">
                <a16:creationId xmlns:a16="http://schemas.microsoft.com/office/drawing/2014/main" id="{97DE0463-B116-42B0-BBDE-71EDF2E89466}"/>
              </a:ext>
            </a:extLst>
          </p:cNvPr>
          <p:cNvSpPr/>
          <p:nvPr/>
        </p:nvSpPr>
        <p:spPr>
          <a:xfrm rot="5400000">
            <a:off x="3763235" y="3975833"/>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6" name="Rectangle 15">
            <a:extLst>
              <a:ext uri="{FF2B5EF4-FFF2-40B4-BE49-F238E27FC236}">
                <a16:creationId xmlns:a16="http://schemas.microsoft.com/office/drawing/2014/main" id="{4D897FB5-FC0D-4A41-AEA9-41B07E317F6B}"/>
              </a:ext>
            </a:extLst>
          </p:cNvPr>
          <p:cNvSpPr/>
          <p:nvPr/>
        </p:nvSpPr>
        <p:spPr>
          <a:xfrm rot="5400000">
            <a:off x="4305775" y="397322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18" name="Group 17">
            <a:extLst>
              <a:ext uri="{FF2B5EF4-FFF2-40B4-BE49-F238E27FC236}">
                <a16:creationId xmlns:a16="http://schemas.microsoft.com/office/drawing/2014/main" id="{CE996234-1872-485B-9F13-3583976D97C6}"/>
              </a:ext>
            </a:extLst>
          </p:cNvPr>
          <p:cNvGrpSpPr/>
          <p:nvPr/>
        </p:nvGrpSpPr>
        <p:grpSpPr>
          <a:xfrm rot="5400000">
            <a:off x="1561795" y="3157255"/>
            <a:ext cx="370026" cy="2160831"/>
            <a:chOff x="3160724" y="1026150"/>
            <a:chExt cx="370026" cy="2160831"/>
          </a:xfrm>
        </p:grpSpPr>
        <p:grpSp>
          <p:nvGrpSpPr>
            <p:cNvPr id="19" name="Group 18">
              <a:extLst>
                <a:ext uri="{FF2B5EF4-FFF2-40B4-BE49-F238E27FC236}">
                  <a16:creationId xmlns:a16="http://schemas.microsoft.com/office/drawing/2014/main" id="{0DF43A07-A418-4273-98DE-9F7041D4E06B}"/>
                </a:ext>
              </a:extLst>
            </p:cNvPr>
            <p:cNvGrpSpPr/>
            <p:nvPr/>
          </p:nvGrpSpPr>
          <p:grpSpPr>
            <a:xfrm>
              <a:off x="3170750" y="1026981"/>
              <a:ext cx="360000" cy="2160000"/>
              <a:chOff x="3172262" y="3429000"/>
              <a:chExt cx="360000" cy="2160000"/>
            </a:xfrm>
          </p:grpSpPr>
          <p:sp>
            <p:nvSpPr>
              <p:cNvPr id="21" name="Rectangle 20">
                <a:extLst>
                  <a:ext uri="{FF2B5EF4-FFF2-40B4-BE49-F238E27FC236}">
                    <a16:creationId xmlns:a16="http://schemas.microsoft.com/office/drawing/2014/main" id="{E078CBEC-CE85-44B0-B41D-B99C9C84304C}"/>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2" name="Rectangle 21">
                <a:extLst>
                  <a:ext uri="{FF2B5EF4-FFF2-40B4-BE49-F238E27FC236}">
                    <a16:creationId xmlns:a16="http://schemas.microsoft.com/office/drawing/2014/main" id="{AB3B94B9-EBCA-40E4-882D-54BBFEA4D955}"/>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3" name="Rectangle 22">
                <a:extLst>
                  <a:ext uri="{FF2B5EF4-FFF2-40B4-BE49-F238E27FC236}">
                    <a16:creationId xmlns:a16="http://schemas.microsoft.com/office/drawing/2014/main" id="{53D0E719-C174-4BC4-A49C-FD9FAC11C7FC}"/>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4" name="Rectangle 23">
                <a:extLst>
                  <a:ext uri="{FF2B5EF4-FFF2-40B4-BE49-F238E27FC236}">
                    <a16:creationId xmlns:a16="http://schemas.microsoft.com/office/drawing/2014/main" id="{4AD5CC5D-B333-435E-992B-1C6A4B20D875}"/>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20" name="Rectangle 19">
              <a:extLst>
                <a:ext uri="{FF2B5EF4-FFF2-40B4-BE49-F238E27FC236}">
                  <a16:creationId xmlns:a16="http://schemas.microsoft.com/office/drawing/2014/main" id="{7B1605F5-ED34-4E90-ADC0-95B58B7C7299}"/>
                </a:ext>
              </a:extLst>
            </p:cNvPr>
            <p:cNvSpPr/>
            <p:nvPr/>
          </p:nvSpPr>
          <p:spPr>
            <a:xfrm>
              <a:off x="3160724" y="1026150"/>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25" name="Group 24">
            <a:extLst>
              <a:ext uri="{FF2B5EF4-FFF2-40B4-BE49-F238E27FC236}">
                <a16:creationId xmlns:a16="http://schemas.microsoft.com/office/drawing/2014/main" id="{6B8977D8-8033-4E67-830A-B24DFD0EC6FB}"/>
              </a:ext>
            </a:extLst>
          </p:cNvPr>
          <p:cNvGrpSpPr/>
          <p:nvPr/>
        </p:nvGrpSpPr>
        <p:grpSpPr>
          <a:xfrm rot="5400000">
            <a:off x="4026595" y="3157256"/>
            <a:ext cx="370026" cy="2160831"/>
            <a:chOff x="3160724" y="1026150"/>
            <a:chExt cx="370026" cy="2160831"/>
          </a:xfrm>
        </p:grpSpPr>
        <p:grpSp>
          <p:nvGrpSpPr>
            <p:cNvPr id="26" name="Group 25">
              <a:extLst>
                <a:ext uri="{FF2B5EF4-FFF2-40B4-BE49-F238E27FC236}">
                  <a16:creationId xmlns:a16="http://schemas.microsoft.com/office/drawing/2014/main" id="{8E7E77D9-85E6-4FC2-9E4E-20DBF7DC3E41}"/>
                </a:ext>
              </a:extLst>
            </p:cNvPr>
            <p:cNvGrpSpPr/>
            <p:nvPr/>
          </p:nvGrpSpPr>
          <p:grpSpPr>
            <a:xfrm>
              <a:off x="3170750" y="1026981"/>
              <a:ext cx="360000" cy="2160000"/>
              <a:chOff x="3172262" y="3429000"/>
              <a:chExt cx="360000" cy="2160000"/>
            </a:xfrm>
          </p:grpSpPr>
          <p:sp>
            <p:nvSpPr>
              <p:cNvPr id="28" name="Rectangle 27">
                <a:extLst>
                  <a:ext uri="{FF2B5EF4-FFF2-40B4-BE49-F238E27FC236}">
                    <a16:creationId xmlns:a16="http://schemas.microsoft.com/office/drawing/2014/main" id="{EDF10D33-8DB5-4A72-9BE3-4CE47B4F74EF}"/>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9" name="Rectangle 28">
                <a:extLst>
                  <a:ext uri="{FF2B5EF4-FFF2-40B4-BE49-F238E27FC236}">
                    <a16:creationId xmlns:a16="http://schemas.microsoft.com/office/drawing/2014/main" id="{C226A1A2-5012-4D83-88DB-A829BC1B5EB7}"/>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0" name="Rectangle 29">
                <a:extLst>
                  <a:ext uri="{FF2B5EF4-FFF2-40B4-BE49-F238E27FC236}">
                    <a16:creationId xmlns:a16="http://schemas.microsoft.com/office/drawing/2014/main" id="{ECB65ED5-6772-47B9-B620-F73DA5B42FEE}"/>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1" name="Rectangle 30">
                <a:extLst>
                  <a:ext uri="{FF2B5EF4-FFF2-40B4-BE49-F238E27FC236}">
                    <a16:creationId xmlns:a16="http://schemas.microsoft.com/office/drawing/2014/main" id="{3732E3BF-7C5F-4533-84C7-13041D00B2D2}"/>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27" name="Rectangle 26">
              <a:extLst>
                <a:ext uri="{FF2B5EF4-FFF2-40B4-BE49-F238E27FC236}">
                  <a16:creationId xmlns:a16="http://schemas.microsoft.com/office/drawing/2014/main" id="{D28083C0-599D-4676-975E-24FD5E14D013}"/>
                </a:ext>
              </a:extLst>
            </p:cNvPr>
            <p:cNvSpPr/>
            <p:nvPr/>
          </p:nvSpPr>
          <p:spPr>
            <a:xfrm>
              <a:off x="3160724" y="1026150"/>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32" name="TextBox 31">
            <a:extLst>
              <a:ext uri="{FF2B5EF4-FFF2-40B4-BE49-F238E27FC236}">
                <a16:creationId xmlns:a16="http://schemas.microsoft.com/office/drawing/2014/main" id="{797007DA-B2AF-4150-9857-1CAFFE24F360}"/>
              </a:ext>
            </a:extLst>
          </p:cNvPr>
          <p:cNvSpPr txBox="1"/>
          <p:nvPr/>
        </p:nvSpPr>
        <p:spPr>
          <a:xfrm>
            <a:off x="6590495" y="2937344"/>
            <a:ext cx="496106" cy="584775"/>
          </a:xfrm>
          <a:prstGeom prst="rect">
            <a:avLst/>
          </a:prstGeom>
          <a:noFill/>
        </p:spPr>
        <p:txBody>
          <a:bodyPr wrap="square" rtlCol="0">
            <a:spAutoFit/>
          </a:bodyPr>
          <a:lstStyle/>
          <a:p>
            <a:r>
              <a:rPr lang="en-GB" sz="3200" b="1" dirty="0">
                <a:solidFill>
                  <a:srgbClr val="FF0000"/>
                </a:solidFill>
              </a:rPr>
              <a:t>2</a:t>
            </a:r>
          </a:p>
        </p:txBody>
      </p:sp>
      <p:sp>
        <p:nvSpPr>
          <p:cNvPr id="33" name="TextBox 32">
            <a:extLst>
              <a:ext uri="{FF2B5EF4-FFF2-40B4-BE49-F238E27FC236}">
                <a16:creationId xmlns:a16="http://schemas.microsoft.com/office/drawing/2014/main" id="{64D62693-DC79-49C9-9B71-8419ACA5A8DD}"/>
              </a:ext>
            </a:extLst>
          </p:cNvPr>
          <p:cNvSpPr txBox="1"/>
          <p:nvPr/>
        </p:nvSpPr>
        <p:spPr>
          <a:xfrm>
            <a:off x="5925362" y="3929045"/>
            <a:ext cx="1694638" cy="584775"/>
          </a:xfrm>
          <a:prstGeom prst="rect">
            <a:avLst/>
          </a:prstGeom>
          <a:noFill/>
        </p:spPr>
        <p:txBody>
          <a:bodyPr wrap="square" rtlCol="0">
            <a:spAutoFit/>
          </a:bodyPr>
          <a:lstStyle/>
          <a:p>
            <a:r>
              <a:rPr lang="en-GB" sz="3200" b="1" dirty="0">
                <a:solidFill>
                  <a:srgbClr val="FF0000"/>
                </a:solidFill>
              </a:rPr>
              <a:t>1.7 5</a:t>
            </a:r>
          </a:p>
        </p:txBody>
      </p:sp>
      <p:sp>
        <p:nvSpPr>
          <p:cNvPr id="34" name="Rectangle 33">
            <a:extLst>
              <a:ext uri="{FF2B5EF4-FFF2-40B4-BE49-F238E27FC236}">
                <a16:creationId xmlns:a16="http://schemas.microsoft.com/office/drawing/2014/main" id="{9D1A2FE2-5036-4426-8DDD-09868CCDD98E}"/>
              </a:ext>
            </a:extLst>
          </p:cNvPr>
          <p:cNvSpPr/>
          <p:nvPr/>
        </p:nvSpPr>
        <p:spPr>
          <a:xfrm>
            <a:off x="5962116" y="4031720"/>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35" name="Straight Connector 34">
            <a:extLst>
              <a:ext uri="{FF2B5EF4-FFF2-40B4-BE49-F238E27FC236}">
                <a16:creationId xmlns:a16="http://schemas.microsoft.com/office/drawing/2014/main" id="{71B46819-79B9-419B-96A7-162D499222DA}"/>
              </a:ext>
            </a:extLst>
          </p:cNvPr>
          <p:cNvCxnSpPr/>
          <p:nvPr/>
        </p:nvCxnSpPr>
        <p:spPr>
          <a:xfrm>
            <a:off x="6277914" y="441265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1489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500"/>
                                        <p:tgtEl>
                                          <p:spTgt spid="1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fade">
                                      <p:cBhvr>
                                        <p:cTn id="58" dur="500"/>
                                        <p:tgtEl>
                                          <p:spTgt spid="1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4"/>
                                        </p:tgtEl>
                                        <p:attrNameLst>
                                          <p:attrName>style.visibility</p:attrName>
                                        </p:attrNameLst>
                                      </p:cBhvr>
                                      <p:to>
                                        <p:strVal val="visible"/>
                                      </p:to>
                                    </p:set>
                                    <p:animEffect transition="in" filter="fade">
                                      <p:cBhvr>
                                        <p:cTn id="76" dur="500"/>
                                        <p:tgtEl>
                                          <p:spTgt spid="3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8" grpId="0"/>
      <p:bldP spid="9" grpId="0"/>
      <p:bldP spid="10" grpId="0" animBg="1"/>
      <p:bldP spid="11" grpId="0" animBg="1"/>
      <p:bldP spid="12" grpId="0" animBg="1"/>
      <p:bldP spid="13" grpId="0" animBg="1"/>
      <p:bldP spid="14" grpId="0" animBg="1"/>
      <p:bldP spid="15" grpId="0" animBg="1"/>
      <p:bldP spid="16" grpId="0" animBg="1"/>
      <p:bldP spid="32" grpId="0"/>
      <p:bldP spid="33" grpId="0"/>
      <p:bldP spid="34" grpId="0" animBg="1"/>
    </p:bld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jug holds 800 ml of water when it is full.</a:t>
            </a:r>
          </a:p>
          <a:p>
            <a:r>
              <a:rPr lang="en-US" sz="3200" b="1" dirty="0"/>
              <a:t>Estimate the amount of water that is in the jug.</a:t>
            </a:r>
          </a:p>
        </p:txBody>
      </p:sp>
      <p:pic>
        <p:nvPicPr>
          <p:cNvPr id="51202" name="Picture 2">
            <a:extLst>
              <a:ext uri="{FF2B5EF4-FFF2-40B4-BE49-F238E27FC236}">
                <a16:creationId xmlns:a16="http://schemas.microsoft.com/office/drawing/2014/main" id="{79144AE3-3D5D-4ADE-A907-1D1205A69D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957" y="1255601"/>
            <a:ext cx="4372239" cy="4784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61F5BC1F-F6D9-4360-9993-06BACCCC3DC4}"/>
              </a:ext>
            </a:extLst>
          </p:cNvPr>
          <p:cNvSpPr/>
          <p:nvPr/>
        </p:nvSpPr>
        <p:spPr>
          <a:xfrm>
            <a:off x="846798" y="4820878"/>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B3F4E656-EDD2-4B7C-ACC8-87C714412C51}"/>
              </a:ext>
            </a:extLst>
          </p:cNvPr>
          <p:cNvSpPr/>
          <p:nvPr/>
        </p:nvSpPr>
        <p:spPr>
          <a:xfrm>
            <a:off x="846797" y="3647896"/>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9C474B5-E6BE-4042-810E-3FA0A7033102}"/>
              </a:ext>
            </a:extLst>
          </p:cNvPr>
          <p:cNvSpPr/>
          <p:nvPr/>
        </p:nvSpPr>
        <p:spPr>
          <a:xfrm>
            <a:off x="846797" y="2482063"/>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F3ECEE6-62C1-451C-B83C-B20275F7E0B2}"/>
              </a:ext>
            </a:extLst>
          </p:cNvPr>
          <p:cNvSpPr/>
          <p:nvPr/>
        </p:nvSpPr>
        <p:spPr>
          <a:xfrm>
            <a:off x="846796" y="1309081"/>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608A2D58-FEFE-4D97-A528-A528F203DF6B}"/>
              </a:ext>
            </a:extLst>
          </p:cNvPr>
          <p:cNvGrpSpPr/>
          <p:nvPr/>
        </p:nvGrpSpPr>
        <p:grpSpPr>
          <a:xfrm>
            <a:off x="5807826" y="1536319"/>
            <a:ext cx="3506925" cy="1067398"/>
            <a:chOff x="2156220" y="4952042"/>
            <a:chExt cx="3236429" cy="1067398"/>
          </a:xfrm>
        </p:grpSpPr>
        <p:grpSp>
          <p:nvGrpSpPr>
            <p:cNvPr id="10" name="Group 9">
              <a:extLst>
                <a:ext uri="{FF2B5EF4-FFF2-40B4-BE49-F238E27FC236}">
                  <a16:creationId xmlns:a16="http://schemas.microsoft.com/office/drawing/2014/main" id="{68277D1D-F138-411E-9CD4-B7C7E64E5BB9}"/>
                </a:ext>
              </a:extLst>
            </p:cNvPr>
            <p:cNvGrpSpPr/>
            <p:nvPr/>
          </p:nvGrpSpPr>
          <p:grpSpPr>
            <a:xfrm>
              <a:off x="2156220" y="4952042"/>
              <a:ext cx="941200" cy="1067398"/>
              <a:chOff x="2255929" y="1538931"/>
              <a:chExt cx="941200" cy="1067398"/>
            </a:xfrm>
          </p:grpSpPr>
          <p:grpSp>
            <p:nvGrpSpPr>
              <p:cNvPr id="12" name="Group 11">
                <a:extLst>
                  <a:ext uri="{FF2B5EF4-FFF2-40B4-BE49-F238E27FC236}">
                    <a16:creationId xmlns:a16="http://schemas.microsoft.com/office/drawing/2014/main" id="{E747706D-0C8E-4852-A1AB-CB3A8CA74FF3}"/>
                  </a:ext>
                </a:extLst>
              </p:cNvPr>
              <p:cNvGrpSpPr/>
              <p:nvPr/>
            </p:nvGrpSpPr>
            <p:grpSpPr>
              <a:xfrm>
                <a:off x="2255929" y="1975387"/>
                <a:ext cx="941200" cy="630942"/>
                <a:chOff x="1913392" y="476986"/>
                <a:chExt cx="941200" cy="630942"/>
              </a:xfrm>
            </p:grpSpPr>
            <p:sp>
              <p:nvSpPr>
                <p:cNvPr id="14" name="TextBox 13">
                  <a:extLst>
                    <a:ext uri="{FF2B5EF4-FFF2-40B4-BE49-F238E27FC236}">
                      <a16:creationId xmlns:a16="http://schemas.microsoft.com/office/drawing/2014/main" id="{04B55FF4-AC84-41A4-BD8A-78CE1895C35C}"/>
                    </a:ext>
                  </a:extLst>
                </p:cNvPr>
                <p:cNvSpPr txBox="1"/>
                <p:nvPr/>
              </p:nvSpPr>
              <p:spPr>
                <a:xfrm>
                  <a:off x="1918241"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5" name="Straight Connector 14">
                  <a:extLst>
                    <a:ext uri="{FF2B5EF4-FFF2-40B4-BE49-F238E27FC236}">
                      <a16:creationId xmlns:a16="http://schemas.microsoft.com/office/drawing/2014/main" id="{29DBE217-633E-49E6-928E-B27407DE02EC}"/>
                    </a:ext>
                  </a:extLst>
                </p:cNvPr>
                <p:cNvCxnSpPr>
                  <a:cxnSpLocks/>
                </p:cNvCxnSpPr>
                <p:nvPr/>
              </p:nvCxnSpPr>
              <p:spPr>
                <a:xfrm>
                  <a:off x="1913392" y="554976"/>
                  <a:ext cx="49913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190D517-65E0-4F93-8860-19BF923B777A}"/>
                  </a:ext>
                </a:extLst>
              </p:cNvPr>
              <p:cNvSpPr txBox="1"/>
              <p:nvPr/>
            </p:nvSpPr>
            <p:spPr>
              <a:xfrm>
                <a:off x="2281255"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1" name="TextBox 10">
              <a:extLst>
                <a:ext uri="{FF2B5EF4-FFF2-40B4-BE49-F238E27FC236}">
                  <a16:creationId xmlns:a16="http://schemas.microsoft.com/office/drawing/2014/main" id="{29BB897E-C18B-4A5B-A192-B822A7B2C4A8}"/>
                </a:ext>
              </a:extLst>
            </p:cNvPr>
            <p:cNvSpPr txBox="1"/>
            <p:nvPr/>
          </p:nvSpPr>
          <p:spPr>
            <a:xfrm>
              <a:off x="2715104" y="5151017"/>
              <a:ext cx="26775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8 0 0 = </a:t>
              </a:r>
            </a:p>
          </p:txBody>
        </p:sp>
      </p:grpSp>
      <p:sp>
        <p:nvSpPr>
          <p:cNvPr id="16" name="TextBox 15">
            <a:extLst>
              <a:ext uri="{FF2B5EF4-FFF2-40B4-BE49-F238E27FC236}">
                <a16:creationId xmlns:a16="http://schemas.microsoft.com/office/drawing/2014/main" id="{DFEF9B97-E61F-4240-BF0D-5629F87C8353}"/>
              </a:ext>
            </a:extLst>
          </p:cNvPr>
          <p:cNvSpPr txBox="1"/>
          <p:nvPr/>
        </p:nvSpPr>
        <p:spPr>
          <a:xfrm>
            <a:off x="5807826" y="2808948"/>
            <a:ext cx="51833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8 0 0 </a:t>
            </a:r>
            <a:r>
              <a:rPr lang="en-GB" sz="3500" dirty="0">
                <a:solidFill>
                  <a:srgbClr val="FF0000"/>
                </a:solidFill>
                <a:latin typeface="Arial Black" panose="020B0A04020102020204" pitchFamily="34" charset="0"/>
              </a:rPr>
              <a:t>÷ 4 = 2 0 0</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D3D07C6E-2DBD-4ABD-9890-E3E663BA1889}"/>
              </a:ext>
            </a:extLst>
          </p:cNvPr>
          <p:cNvSpPr txBox="1"/>
          <p:nvPr/>
        </p:nvSpPr>
        <p:spPr>
          <a:xfrm>
            <a:off x="8870260" y="1735294"/>
            <a:ext cx="1489717"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2 0 0</a:t>
            </a:r>
            <a:endParaRPr lang="en-GB" sz="3500" b="1" dirty="0">
              <a:solidFill>
                <a:srgbClr val="FF0000"/>
              </a:solidFill>
              <a:latin typeface="Arial Black" panose="020B0A04020102020204" pitchFamily="34" charset="0"/>
            </a:endParaRPr>
          </a:p>
        </p:txBody>
      </p:sp>
      <p:sp>
        <p:nvSpPr>
          <p:cNvPr id="20" name="Rectangle 19">
            <a:extLst>
              <a:ext uri="{FF2B5EF4-FFF2-40B4-BE49-F238E27FC236}">
                <a16:creationId xmlns:a16="http://schemas.microsoft.com/office/drawing/2014/main" id="{8D673EE7-F00E-4F4B-9799-D431FB376A59}"/>
              </a:ext>
            </a:extLst>
          </p:cNvPr>
          <p:cNvSpPr/>
          <p:nvPr/>
        </p:nvSpPr>
        <p:spPr>
          <a:xfrm>
            <a:off x="8139597" y="554093"/>
            <a:ext cx="222038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200 ml</a:t>
            </a:r>
          </a:p>
        </p:txBody>
      </p:sp>
      <p:sp>
        <p:nvSpPr>
          <p:cNvPr id="19" name="Rectangle 18">
            <a:extLst>
              <a:ext uri="{FF2B5EF4-FFF2-40B4-BE49-F238E27FC236}">
                <a16:creationId xmlns:a16="http://schemas.microsoft.com/office/drawing/2014/main" id="{9734215C-4350-47D8-BB0B-C534AAF73F1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72878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16" grpId="0"/>
      <p:bldP spid="18" grpId="0"/>
      <p:bldP spid="20" grpId="0"/>
    </p:bld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0D0E778-A91F-453A-B1F6-3BE5752E4C76}"/>
              </a:ext>
            </a:extLst>
          </p:cNvPr>
          <p:cNvSpPr/>
          <p:nvPr/>
        </p:nvSpPr>
        <p:spPr>
          <a:xfrm>
            <a:off x="115911" y="51516"/>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Jack says, </a:t>
            </a:r>
            <a:r>
              <a:rPr lang="en-GB" sz="3200" b="1" i="1" dirty="0">
                <a:latin typeface="Calibri" panose="020F0502020204030204" pitchFamily="34" charset="0"/>
                <a:ea typeface="Calibri" panose="020F0502020204030204" pitchFamily="34" charset="0"/>
                <a:cs typeface="Times New Roman" panose="02020603050405020304" pitchFamily="18" charset="0"/>
              </a:rPr>
              <a:t>"Two 3D shapes with the same number of faces as each other also have the same number of vertices as each other."</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Is Jack correct? Explain how you know.</a:t>
            </a:r>
          </a:p>
        </p:txBody>
      </p:sp>
      <p:sp>
        <p:nvSpPr>
          <p:cNvPr id="5" name="Rectangle 4">
            <a:extLst>
              <a:ext uri="{FF2B5EF4-FFF2-40B4-BE49-F238E27FC236}">
                <a16:creationId xmlns:a16="http://schemas.microsoft.com/office/drawing/2014/main" id="{8EAA7E0D-E97F-47A6-9C62-0120FF19005A}"/>
              </a:ext>
            </a:extLst>
          </p:cNvPr>
          <p:cNvSpPr/>
          <p:nvPr/>
        </p:nvSpPr>
        <p:spPr>
          <a:xfrm>
            <a:off x="901062" y="1740427"/>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Jack is not correct.</a:t>
            </a:r>
          </a:p>
        </p:txBody>
      </p:sp>
      <p:pic>
        <p:nvPicPr>
          <p:cNvPr id="6" name="Picture 16" descr="blue triangular cylinder">
            <a:extLst>
              <a:ext uri="{FF2B5EF4-FFF2-40B4-BE49-F238E27FC236}">
                <a16:creationId xmlns:a16="http://schemas.microsoft.com/office/drawing/2014/main" id="{1D6AD885-8471-4EC6-A9DA-F4696134FF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2741" y="4201047"/>
            <a:ext cx="2918583" cy="229108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4" descr="blue square pyramid">
            <a:extLst>
              <a:ext uri="{FF2B5EF4-FFF2-40B4-BE49-F238E27FC236}">
                <a16:creationId xmlns:a16="http://schemas.microsoft.com/office/drawing/2014/main" id="{8F8CAA0B-EED6-4F5D-90F7-207EE235EE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87437" y="1170431"/>
            <a:ext cx="2150483" cy="273589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C012CB89-B6D3-4F24-AA0B-97B7F3067664}"/>
              </a:ext>
            </a:extLst>
          </p:cNvPr>
          <p:cNvSpPr/>
          <p:nvPr/>
        </p:nvSpPr>
        <p:spPr>
          <a:xfrm>
            <a:off x="906406" y="2538378"/>
            <a:ext cx="5821679" cy="1077218"/>
          </a:xfrm>
          <a:prstGeom prst="rect">
            <a:avLst/>
          </a:prstGeom>
        </p:spPr>
        <p:txBody>
          <a:bodyPr wrap="square">
            <a:spAutoFit/>
          </a:bodyPr>
          <a:lstStyle/>
          <a:p>
            <a:r>
              <a:rPr lang="en-GB" sz="3200" b="1" dirty="0">
                <a:solidFill>
                  <a:srgbClr val="FF0000"/>
                </a:solidFill>
                <a:latin typeface="Calibri" panose="020F0502020204030204" pitchFamily="34" charset="0"/>
              </a:rPr>
              <a:t>A square based pyramid has 5 faces and 5 vertices. </a:t>
            </a:r>
          </a:p>
        </p:txBody>
      </p:sp>
      <p:sp>
        <p:nvSpPr>
          <p:cNvPr id="9" name="Rectangle 8">
            <a:extLst>
              <a:ext uri="{FF2B5EF4-FFF2-40B4-BE49-F238E27FC236}">
                <a16:creationId xmlns:a16="http://schemas.microsoft.com/office/drawing/2014/main" id="{AC09851D-45A5-43B0-84EA-7B34F1531EF3}"/>
              </a:ext>
            </a:extLst>
          </p:cNvPr>
          <p:cNvSpPr/>
          <p:nvPr/>
        </p:nvSpPr>
        <p:spPr>
          <a:xfrm>
            <a:off x="901062" y="4532798"/>
            <a:ext cx="5821679" cy="1077218"/>
          </a:xfrm>
          <a:prstGeom prst="rect">
            <a:avLst/>
          </a:prstGeom>
        </p:spPr>
        <p:txBody>
          <a:bodyPr wrap="square">
            <a:spAutoFit/>
          </a:bodyPr>
          <a:lstStyle/>
          <a:p>
            <a:r>
              <a:rPr lang="en-GB" sz="3200" b="1" dirty="0">
                <a:solidFill>
                  <a:srgbClr val="FF0000"/>
                </a:solidFill>
                <a:latin typeface="Calibri" panose="020F0502020204030204" pitchFamily="34" charset="0"/>
              </a:rPr>
              <a:t>A triangular prism </a:t>
            </a:r>
          </a:p>
          <a:p>
            <a:r>
              <a:rPr lang="en-GB" sz="3200" b="1" dirty="0">
                <a:solidFill>
                  <a:srgbClr val="FF0000"/>
                </a:solidFill>
                <a:latin typeface="Calibri" panose="020F0502020204030204" pitchFamily="34" charset="0"/>
              </a:rPr>
              <a:t>has 5 faces and 6 vertices. </a:t>
            </a:r>
          </a:p>
        </p:txBody>
      </p:sp>
      <p:sp>
        <p:nvSpPr>
          <p:cNvPr id="10" name="Rectangle 9">
            <a:extLst>
              <a:ext uri="{FF2B5EF4-FFF2-40B4-BE49-F238E27FC236}">
                <a16:creationId xmlns:a16="http://schemas.microsoft.com/office/drawing/2014/main" id="{CF93B8A7-E54A-4098-876F-5C4C0CCF5A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51214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6BC500-445C-4766-A5B2-CFC3210CF232}"/>
              </a:ext>
            </a:extLst>
          </p:cNvPr>
          <p:cNvSpPr/>
          <p:nvPr/>
        </p:nvSpPr>
        <p:spPr>
          <a:xfrm>
            <a:off x="103032" y="51516"/>
            <a:ext cx="913500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this triangle in the mirror line.</a:t>
            </a:r>
          </a:p>
        </p:txBody>
      </p:sp>
      <p:pic>
        <p:nvPicPr>
          <p:cNvPr id="3" name="Picture 2" descr="https://app.doublestruck.eu/content/K2_REAS/HTML/Q/Q97A05_files/image002.jpg">
            <a:extLst>
              <a:ext uri="{FF2B5EF4-FFF2-40B4-BE49-F238E27FC236}">
                <a16:creationId xmlns:a16="http://schemas.microsoft.com/office/drawing/2014/main" id="{3B3B4A30-FA5C-40EF-91CA-95CAC8793905}"/>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35679" y="584775"/>
            <a:ext cx="6120641" cy="6102261"/>
          </a:xfrm>
          <a:prstGeom prst="rect">
            <a:avLst/>
          </a:prstGeom>
          <a:noFill/>
          <a:ln>
            <a:noFill/>
          </a:ln>
        </p:spPr>
      </p:pic>
      <p:sp>
        <p:nvSpPr>
          <p:cNvPr id="5" name="Oval 4">
            <a:extLst>
              <a:ext uri="{FF2B5EF4-FFF2-40B4-BE49-F238E27FC236}">
                <a16:creationId xmlns:a16="http://schemas.microsoft.com/office/drawing/2014/main" id="{B760CE7C-15CD-439E-AE46-A79FDF364430}"/>
              </a:ext>
            </a:extLst>
          </p:cNvPr>
          <p:cNvSpPr/>
          <p:nvPr/>
        </p:nvSpPr>
        <p:spPr>
          <a:xfrm>
            <a:off x="3968612" y="15022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614A5090-0A0C-42B4-ACFC-4428ABD5876F}"/>
              </a:ext>
            </a:extLst>
          </p:cNvPr>
          <p:cNvSpPr/>
          <p:nvPr/>
        </p:nvSpPr>
        <p:spPr>
          <a:xfrm>
            <a:off x="7482449" y="15022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D90A1FE5-F61D-4DFD-908E-9CA681DFF9E0}"/>
              </a:ext>
            </a:extLst>
          </p:cNvPr>
          <p:cNvCxnSpPr>
            <a:cxnSpLocks/>
          </p:cNvCxnSpPr>
          <p:nvPr/>
        </p:nvCxnSpPr>
        <p:spPr>
          <a:xfrm flipH="1">
            <a:off x="5809166" y="1592721"/>
            <a:ext cx="1762267" cy="176360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9B30CE4-D56D-41BD-9089-613FBE7621CB}"/>
              </a:ext>
            </a:extLst>
          </p:cNvPr>
          <p:cNvCxnSpPr>
            <a:cxnSpLocks/>
          </p:cNvCxnSpPr>
          <p:nvPr/>
        </p:nvCxnSpPr>
        <p:spPr>
          <a:xfrm flipH="1">
            <a:off x="5809166" y="1592721"/>
            <a:ext cx="1762267" cy="406849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F5C1729-80EF-4B5E-BB83-D6FDAC43A7D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48753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Emily chooses two numbers. </a:t>
            </a:r>
          </a:p>
          <a:p>
            <a:r>
              <a:rPr lang="en-US" sz="3200" b="1" dirty="0"/>
              <a:t>She adds the two numbers together and divides the result by 2</a:t>
            </a:r>
          </a:p>
          <a:p>
            <a:r>
              <a:rPr lang="en-US" sz="3200" b="1" dirty="0"/>
              <a:t>Her answer is 44</a:t>
            </a:r>
          </a:p>
          <a:p>
            <a:r>
              <a:rPr lang="en-US" sz="3200" b="1" dirty="0"/>
              <a:t>One of Emily’s numbers is 12</a:t>
            </a:r>
          </a:p>
          <a:p>
            <a:r>
              <a:rPr lang="en-US" sz="3200" b="1" dirty="0"/>
              <a:t>What is Emily’s other number?</a:t>
            </a:r>
          </a:p>
        </p:txBody>
      </p:sp>
      <p:sp>
        <p:nvSpPr>
          <p:cNvPr id="4" name="Rectangle 3">
            <a:extLst>
              <a:ext uri="{FF2B5EF4-FFF2-40B4-BE49-F238E27FC236}">
                <a16:creationId xmlns:a16="http://schemas.microsoft.com/office/drawing/2014/main" id="{926962AE-313D-4B1B-BB59-4F3F1395DC2D}"/>
              </a:ext>
            </a:extLst>
          </p:cNvPr>
          <p:cNvSpPr/>
          <p:nvPr/>
        </p:nvSpPr>
        <p:spPr>
          <a:xfrm>
            <a:off x="1747654"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Arrow Connector 4">
            <a:extLst>
              <a:ext uri="{FF2B5EF4-FFF2-40B4-BE49-F238E27FC236}">
                <a16:creationId xmlns:a16="http://schemas.microsoft.com/office/drawing/2014/main" id="{3DDDA00E-0B6C-4205-9B8C-84B8F6B461C8}"/>
              </a:ext>
            </a:extLst>
          </p:cNvPr>
          <p:cNvCxnSpPr>
            <a:cxnSpLocks/>
          </p:cNvCxnSpPr>
          <p:nvPr/>
        </p:nvCxnSpPr>
        <p:spPr>
          <a:xfrm>
            <a:off x="3036128" y="3487894"/>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ACADE8E-0D00-4C15-8F7F-AE01C2065BE9}"/>
              </a:ext>
            </a:extLst>
          </p:cNvPr>
          <p:cNvSpPr txBox="1"/>
          <p:nvPr/>
        </p:nvSpPr>
        <p:spPr>
          <a:xfrm>
            <a:off x="3116969" y="3081648"/>
            <a:ext cx="649537" cy="461665"/>
          </a:xfrm>
          <a:prstGeom prst="rect">
            <a:avLst/>
          </a:prstGeom>
          <a:noFill/>
        </p:spPr>
        <p:txBody>
          <a:bodyPr wrap="none" rtlCol="0">
            <a:spAutoFit/>
          </a:bodyPr>
          <a:lstStyle/>
          <a:p>
            <a:r>
              <a:rPr lang="en-GB" sz="2400" b="1" dirty="0">
                <a:solidFill>
                  <a:srgbClr val="FF0000"/>
                </a:solidFill>
              </a:rPr>
              <a:t>+12</a:t>
            </a:r>
          </a:p>
        </p:txBody>
      </p:sp>
      <p:sp>
        <p:nvSpPr>
          <p:cNvPr id="7" name="Rectangle 6">
            <a:extLst>
              <a:ext uri="{FF2B5EF4-FFF2-40B4-BE49-F238E27FC236}">
                <a16:creationId xmlns:a16="http://schemas.microsoft.com/office/drawing/2014/main" id="{C830E91B-6F01-43FF-9964-F252049F5E98}"/>
              </a:ext>
            </a:extLst>
          </p:cNvPr>
          <p:cNvSpPr/>
          <p:nvPr/>
        </p:nvSpPr>
        <p:spPr>
          <a:xfrm>
            <a:off x="3964381"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a:extLst>
              <a:ext uri="{FF2B5EF4-FFF2-40B4-BE49-F238E27FC236}">
                <a16:creationId xmlns:a16="http://schemas.microsoft.com/office/drawing/2014/main" id="{C085C56B-10B5-4952-86BD-0F2FE38FA486}"/>
              </a:ext>
            </a:extLst>
          </p:cNvPr>
          <p:cNvCxnSpPr>
            <a:cxnSpLocks/>
          </p:cNvCxnSpPr>
          <p:nvPr/>
        </p:nvCxnSpPr>
        <p:spPr>
          <a:xfrm>
            <a:off x="5274699" y="3487894"/>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A0E61AB-366F-433D-9178-7EE86873B771}"/>
              </a:ext>
            </a:extLst>
          </p:cNvPr>
          <p:cNvSpPr txBox="1"/>
          <p:nvPr/>
        </p:nvSpPr>
        <p:spPr>
          <a:xfrm>
            <a:off x="5498505" y="3081648"/>
            <a:ext cx="494046" cy="461665"/>
          </a:xfrm>
          <a:prstGeom prst="rect">
            <a:avLst/>
          </a:prstGeom>
          <a:noFill/>
        </p:spPr>
        <p:txBody>
          <a:bodyPr wrap="none" rtlCol="0">
            <a:spAutoFit/>
          </a:bodyPr>
          <a:lstStyle/>
          <a:p>
            <a:r>
              <a:rPr lang="en-GB" sz="2400" b="1" dirty="0">
                <a:solidFill>
                  <a:srgbClr val="FF0000"/>
                </a:solidFill>
              </a:rPr>
              <a:t>÷2</a:t>
            </a:r>
          </a:p>
        </p:txBody>
      </p:sp>
      <p:sp>
        <p:nvSpPr>
          <p:cNvPr id="10" name="Rectangle 9">
            <a:extLst>
              <a:ext uri="{FF2B5EF4-FFF2-40B4-BE49-F238E27FC236}">
                <a16:creationId xmlns:a16="http://schemas.microsoft.com/office/drawing/2014/main" id="{A17D1E93-0326-4A71-AD08-54946A658140}"/>
              </a:ext>
            </a:extLst>
          </p:cNvPr>
          <p:cNvSpPr/>
          <p:nvPr/>
        </p:nvSpPr>
        <p:spPr>
          <a:xfrm>
            <a:off x="6202952"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a:extLst>
              <a:ext uri="{FF2B5EF4-FFF2-40B4-BE49-F238E27FC236}">
                <a16:creationId xmlns:a16="http://schemas.microsoft.com/office/drawing/2014/main" id="{18DC8B34-56C8-4B27-9F68-315348D845DD}"/>
              </a:ext>
            </a:extLst>
          </p:cNvPr>
          <p:cNvSpPr txBox="1"/>
          <p:nvPr/>
        </p:nvSpPr>
        <p:spPr>
          <a:xfrm>
            <a:off x="6553200" y="3181819"/>
            <a:ext cx="875996" cy="630942"/>
          </a:xfrm>
          <a:prstGeom prst="rect">
            <a:avLst/>
          </a:prstGeom>
          <a:noFill/>
        </p:spPr>
        <p:txBody>
          <a:bodyPr wrap="square" rtlCol="0">
            <a:spAutoFit/>
          </a:bodyPr>
          <a:lstStyle/>
          <a:p>
            <a:r>
              <a:rPr lang="en-GB" sz="3500" b="1" dirty="0">
                <a:solidFill>
                  <a:srgbClr val="FF0000"/>
                </a:solidFill>
              </a:rPr>
              <a:t>44</a:t>
            </a:r>
          </a:p>
        </p:txBody>
      </p:sp>
      <p:sp>
        <p:nvSpPr>
          <p:cNvPr id="12" name="TextBox 11">
            <a:extLst>
              <a:ext uri="{FF2B5EF4-FFF2-40B4-BE49-F238E27FC236}">
                <a16:creationId xmlns:a16="http://schemas.microsoft.com/office/drawing/2014/main" id="{3F8846F6-49E0-4737-B862-2FCA19E17F8C}"/>
              </a:ext>
            </a:extLst>
          </p:cNvPr>
          <p:cNvSpPr txBox="1"/>
          <p:nvPr/>
        </p:nvSpPr>
        <p:spPr>
          <a:xfrm>
            <a:off x="4314629" y="3181819"/>
            <a:ext cx="863410" cy="630942"/>
          </a:xfrm>
          <a:prstGeom prst="rect">
            <a:avLst/>
          </a:prstGeom>
          <a:noFill/>
        </p:spPr>
        <p:txBody>
          <a:bodyPr wrap="square" rtlCol="0">
            <a:spAutoFit/>
          </a:bodyPr>
          <a:lstStyle/>
          <a:p>
            <a:r>
              <a:rPr lang="en-GB" sz="3500" b="1" dirty="0">
                <a:solidFill>
                  <a:srgbClr val="FF0000"/>
                </a:solidFill>
              </a:rPr>
              <a:t>88</a:t>
            </a:r>
          </a:p>
        </p:txBody>
      </p:sp>
      <p:sp>
        <p:nvSpPr>
          <p:cNvPr id="13" name="TextBox 12">
            <a:extLst>
              <a:ext uri="{FF2B5EF4-FFF2-40B4-BE49-F238E27FC236}">
                <a16:creationId xmlns:a16="http://schemas.microsoft.com/office/drawing/2014/main" id="{29BB3A7D-4484-4DB0-8BEB-10162C474D41}"/>
              </a:ext>
            </a:extLst>
          </p:cNvPr>
          <p:cNvSpPr txBox="1"/>
          <p:nvPr/>
        </p:nvSpPr>
        <p:spPr>
          <a:xfrm>
            <a:off x="2086030" y="3172133"/>
            <a:ext cx="884157" cy="630942"/>
          </a:xfrm>
          <a:prstGeom prst="rect">
            <a:avLst/>
          </a:prstGeom>
          <a:noFill/>
        </p:spPr>
        <p:txBody>
          <a:bodyPr wrap="square" rtlCol="0">
            <a:spAutoFit/>
          </a:bodyPr>
          <a:lstStyle/>
          <a:p>
            <a:r>
              <a:rPr lang="en-GB" sz="3500" b="1" dirty="0">
                <a:solidFill>
                  <a:srgbClr val="FF0000"/>
                </a:solidFill>
              </a:rPr>
              <a:t>76</a:t>
            </a:r>
          </a:p>
        </p:txBody>
      </p:sp>
      <p:sp>
        <p:nvSpPr>
          <p:cNvPr id="14" name="Rectangle 13">
            <a:extLst>
              <a:ext uri="{FF2B5EF4-FFF2-40B4-BE49-F238E27FC236}">
                <a16:creationId xmlns:a16="http://schemas.microsoft.com/office/drawing/2014/main" id="{3D8EA870-B6AD-4315-BBD6-104FF4A519DE}"/>
              </a:ext>
            </a:extLst>
          </p:cNvPr>
          <p:cNvSpPr/>
          <p:nvPr/>
        </p:nvSpPr>
        <p:spPr>
          <a:xfrm>
            <a:off x="4254823" y="3983183"/>
            <a:ext cx="1737728" cy="584775"/>
          </a:xfrm>
          <a:prstGeom prst="rect">
            <a:avLst/>
          </a:prstGeom>
        </p:spPr>
        <p:txBody>
          <a:bodyPr wrap="square">
            <a:spAutoFit/>
          </a:bodyPr>
          <a:lstStyle/>
          <a:p>
            <a:r>
              <a:rPr lang="en-GB" sz="3200" b="1" dirty="0">
                <a:solidFill>
                  <a:srgbClr val="FF0000"/>
                </a:solidFill>
              </a:rPr>
              <a:t>44 x 2 = </a:t>
            </a:r>
            <a:endParaRPr lang="en-US" sz="3200" b="1" dirty="0">
              <a:solidFill>
                <a:srgbClr val="FF0000"/>
              </a:solidFill>
            </a:endParaRPr>
          </a:p>
        </p:txBody>
      </p:sp>
      <p:sp>
        <p:nvSpPr>
          <p:cNvPr id="15" name="Rectangle 14">
            <a:extLst>
              <a:ext uri="{FF2B5EF4-FFF2-40B4-BE49-F238E27FC236}">
                <a16:creationId xmlns:a16="http://schemas.microsoft.com/office/drawing/2014/main" id="{4E7E20DD-C925-415F-991A-BF011CAB9ABE}"/>
              </a:ext>
            </a:extLst>
          </p:cNvPr>
          <p:cNvSpPr/>
          <p:nvPr/>
        </p:nvSpPr>
        <p:spPr>
          <a:xfrm>
            <a:off x="5639652" y="3983182"/>
            <a:ext cx="705797" cy="584775"/>
          </a:xfrm>
          <a:prstGeom prst="rect">
            <a:avLst/>
          </a:prstGeom>
        </p:spPr>
        <p:txBody>
          <a:bodyPr wrap="square">
            <a:spAutoFit/>
          </a:bodyPr>
          <a:lstStyle/>
          <a:p>
            <a:r>
              <a:rPr lang="en-GB" sz="3200" b="1" dirty="0">
                <a:solidFill>
                  <a:srgbClr val="FF0000"/>
                </a:solidFill>
              </a:rPr>
              <a:t>88</a:t>
            </a:r>
            <a:endParaRPr lang="en-US" sz="3200" b="1" dirty="0">
              <a:solidFill>
                <a:srgbClr val="FF0000"/>
              </a:solidFill>
            </a:endParaRPr>
          </a:p>
        </p:txBody>
      </p:sp>
      <p:sp>
        <p:nvSpPr>
          <p:cNvPr id="16" name="Rectangle 15">
            <a:extLst>
              <a:ext uri="{FF2B5EF4-FFF2-40B4-BE49-F238E27FC236}">
                <a16:creationId xmlns:a16="http://schemas.microsoft.com/office/drawing/2014/main" id="{A487C32D-C47D-4CE2-B439-9C87848B554D}"/>
              </a:ext>
            </a:extLst>
          </p:cNvPr>
          <p:cNvSpPr/>
          <p:nvPr/>
        </p:nvSpPr>
        <p:spPr>
          <a:xfrm>
            <a:off x="1638300" y="3983182"/>
            <a:ext cx="1973183" cy="584775"/>
          </a:xfrm>
          <a:prstGeom prst="rect">
            <a:avLst/>
          </a:prstGeom>
        </p:spPr>
        <p:txBody>
          <a:bodyPr wrap="square">
            <a:spAutoFit/>
          </a:bodyPr>
          <a:lstStyle/>
          <a:p>
            <a:r>
              <a:rPr lang="en-GB" sz="3200" b="1" dirty="0">
                <a:solidFill>
                  <a:srgbClr val="FF0000"/>
                </a:solidFill>
              </a:rPr>
              <a:t>88 – 12 =</a:t>
            </a:r>
            <a:endParaRPr lang="en-US" sz="3200" b="1" dirty="0">
              <a:solidFill>
                <a:srgbClr val="FF0000"/>
              </a:solidFill>
            </a:endParaRPr>
          </a:p>
        </p:txBody>
      </p:sp>
      <p:sp>
        <p:nvSpPr>
          <p:cNvPr id="17" name="Rectangle 16">
            <a:extLst>
              <a:ext uri="{FF2B5EF4-FFF2-40B4-BE49-F238E27FC236}">
                <a16:creationId xmlns:a16="http://schemas.microsoft.com/office/drawing/2014/main" id="{9EDC38A7-2D5F-4463-B132-98AEC3ED8E64}"/>
              </a:ext>
            </a:extLst>
          </p:cNvPr>
          <p:cNvSpPr/>
          <p:nvPr/>
        </p:nvSpPr>
        <p:spPr>
          <a:xfrm>
            <a:off x="3258584" y="3983181"/>
            <a:ext cx="705797" cy="584775"/>
          </a:xfrm>
          <a:prstGeom prst="rect">
            <a:avLst/>
          </a:prstGeom>
        </p:spPr>
        <p:txBody>
          <a:bodyPr wrap="square">
            <a:spAutoFit/>
          </a:bodyPr>
          <a:lstStyle/>
          <a:p>
            <a:r>
              <a:rPr lang="en-GB" sz="3200" b="1" dirty="0">
                <a:solidFill>
                  <a:srgbClr val="FF0000"/>
                </a:solidFill>
              </a:rPr>
              <a:t>76</a:t>
            </a:r>
            <a:endParaRPr lang="en-US" sz="3200" b="1" dirty="0">
              <a:solidFill>
                <a:srgbClr val="FF0000"/>
              </a:solidFill>
            </a:endParaRPr>
          </a:p>
        </p:txBody>
      </p:sp>
      <p:sp>
        <p:nvSpPr>
          <p:cNvPr id="18" name="TextBox 17">
            <a:extLst>
              <a:ext uri="{FF2B5EF4-FFF2-40B4-BE49-F238E27FC236}">
                <a16:creationId xmlns:a16="http://schemas.microsoft.com/office/drawing/2014/main" id="{8447F799-F2AF-46D5-A309-D6D190A170E4}"/>
              </a:ext>
            </a:extLst>
          </p:cNvPr>
          <p:cNvSpPr txBox="1"/>
          <p:nvPr/>
        </p:nvSpPr>
        <p:spPr>
          <a:xfrm>
            <a:off x="5404890" y="1973604"/>
            <a:ext cx="884157" cy="630942"/>
          </a:xfrm>
          <a:prstGeom prst="rect">
            <a:avLst/>
          </a:prstGeom>
          <a:noFill/>
        </p:spPr>
        <p:txBody>
          <a:bodyPr wrap="square" rtlCol="0">
            <a:spAutoFit/>
          </a:bodyPr>
          <a:lstStyle/>
          <a:p>
            <a:r>
              <a:rPr lang="en-GB" sz="3500" b="1" dirty="0">
                <a:solidFill>
                  <a:srgbClr val="FF0000"/>
                </a:solidFill>
              </a:rPr>
              <a:t>76</a:t>
            </a:r>
          </a:p>
        </p:txBody>
      </p:sp>
    </p:spTree>
    <p:extLst>
      <p:ext uri="{BB962C8B-B14F-4D97-AF65-F5344CB8AC3E}">
        <p14:creationId xmlns:p14="http://schemas.microsoft.com/office/powerpoint/2010/main" val="2981429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par>
                                <p:cTn id="27" presetID="10" presetClass="entr" presetSubtype="0"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animBg="1"/>
      <p:bldP spid="9" grpId="0"/>
      <p:bldP spid="10" grpId="0" animBg="1"/>
      <p:bldP spid="11" grpId="0"/>
      <p:bldP spid="12" grpId="0"/>
      <p:bldP spid="13" grpId="0"/>
      <p:bldP spid="14" grpId="0"/>
      <p:bldP spid="15" grpId="0"/>
      <p:bldP spid="16" grpId="0"/>
      <p:bldP spid="17" grpId="0"/>
      <p:bldP spid="18" grpId="0"/>
    </p:bld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David and his friends prepare a picnic.</a:t>
            </a:r>
          </a:p>
          <a:p>
            <a:r>
              <a:rPr lang="en-US" sz="3200" b="1" dirty="0"/>
              <a:t>Each person at the picnic will get:</a:t>
            </a:r>
          </a:p>
          <a:p>
            <a:r>
              <a:rPr lang="en-US" sz="3200" b="1" dirty="0"/>
              <a:t>3 sandwiches, 2 bananas, 1 packet of crisps</a:t>
            </a:r>
          </a:p>
          <a:p>
            <a:r>
              <a:rPr lang="en-US" sz="3200" b="1" dirty="0"/>
              <a:t>The children pack 45 sandwiches.</a:t>
            </a:r>
          </a:p>
          <a:p>
            <a:r>
              <a:rPr lang="en-US" sz="3200" b="1" dirty="0"/>
              <a:t>How many bananas do they pack?</a:t>
            </a:r>
          </a:p>
        </p:txBody>
      </p:sp>
      <p:sp>
        <p:nvSpPr>
          <p:cNvPr id="4" name="Rectangle 3">
            <a:extLst>
              <a:ext uri="{FF2B5EF4-FFF2-40B4-BE49-F238E27FC236}">
                <a16:creationId xmlns:a16="http://schemas.microsoft.com/office/drawing/2014/main" id="{9CE51FEC-C9DA-460F-9648-30123AA44013}"/>
              </a:ext>
            </a:extLst>
          </p:cNvPr>
          <p:cNvSpPr/>
          <p:nvPr/>
        </p:nvSpPr>
        <p:spPr>
          <a:xfrm>
            <a:off x="1247797" y="2604545"/>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S   2 B   1 C</a:t>
            </a:r>
          </a:p>
        </p:txBody>
      </p:sp>
      <p:sp>
        <p:nvSpPr>
          <p:cNvPr id="5" name="Rectangle 4">
            <a:extLst>
              <a:ext uri="{FF2B5EF4-FFF2-40B4-BE49-F238E27FC236}">
                <a16:creationId xmlns:a16="http://schemas.microsoft.com/office/drawing/2014/main" id="{6420BF28-2D36-4F36-8886-13D9154DD056}"/>
              </a:ext>
            </a:extLst>
          </p:cNvPr>
          <p:cNvSpPr/>
          <p:nvPr/>
        </p:nvSpPr>
        <p:spPr>
          <a:xfrm>
            <a:off x="1038247" y="3701475"/>
            <a:ext cx="11525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45 S</a:t>
            </a:r>
          </a:p>
        </p:txBody>
      </p:sp>
      <p:sp>
        <p:nvSpPr>
          <p:cNvPr id="6" name="TextBox 5">
            <a:extLst>
              <a:ext uri="{FF2B5EF4-FFF2-40B4-BE49-F238E27FC236}">
                <a16:creationId xmlns:a16="http://schemas.microsoft.com/office/drawing/2014/main" id="{8D977756-FD2F-4CE2-A780-34B10F4D8E07}"/>
              </a:ext>
            </a:extLst>
          </p:cNvPr>
          <p:cNvSpPr txBox="1"/>
          <p:nvPr/>
        </p:nvSpPr>
        <p:spPr>
          <a:xfrm>
            <a:off x="1541416" y="523609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a:t>
            </a:r>
          </a:p>
        </p:txBody>
      </p:sp>
      <p:sp>
        <p:nvSpPr>
          <p:cNvPr id="7" name="TextBox 6">
            <a:extLst>
              <a:ext uri="{FF2B5EF4-FFF2-40B4-BE49-F238E27FC236}">
                <a16:creationId xmlns:a16="http://schemas.microsoft.com/office/drawing/2014/main" id="{E707A423-8E06-4D35-A714-09E9F29D7999}"/>
              </a:ext>
            </a:extLst>
          </p:cNvPr>
          <p:cNvSpPr txBox="1"/>
          <p:nvPr/>
        </p:nvSpPr>
        <p:spPr>
          <a:xfrm>
            <a:off x="1066799" y="524915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4055D1BF-16A2-4A60-9F7B-D3E0286EDD92}"/>
              </a:ext>
            </a:extLst>
          </p:cNvPr>
          <p:cNvCxnSpPr>
            <a:cxnSpLocks/>
          </p:cNvCxnSpPr>
          <p:nvPr/>
        </p:nvCxnSpPr>
        <p:spPr>
          <a:xfrm>
            <a:off x="1541416" y="529871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4F38448-8DDD-4659-8E8B-6267D94741BC}"/>
              </a:ext>
            </a:extLst>
          </p:cNvPr>
          <p:cNvCxnSpPr>
            <a:cxnSpLocks/>
          </p:cNvCxnSpPr>
          <p:nvPr/>
        </p:nvCxnSpPr>
        <p:spPr>
          <a:xfrm>
            <a:off x="1560368" y="529871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8B98F6C-4E11-458E-B4BC-79A40830B43F}"/>
              </a:ext>
            </a:extLst>
          </p:cNvPr>
          <p:cNvSpPr txBox="1"/>
          <p:nvPr/>
        </p:nvSpPr>
        <p:spPr>
          <a:xfrm>
            <a:off x="1541787" y="479840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47D828FB-5FC0-4193-BA31-FC01813161D6}"/>
              </a:ext>
            </a:extLst>
          </p:cNvPr>
          <p:cNvSpPr txBox="1"/>
          <p:nvPr/>
        </p:nvSpPr>
        <p:spPr>
          <a:xfrm>
            <a:off x="1964793" y="479840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2" name="TextBox 11">
            <a:extLst>
              <a:ext uri="{FF2B5EF4-FFF2-40B4-BE49-F238E27FC236}">
                <a16:creationId xmlns:a16="http://schemas.microsoft.com/office/drawing/2014/main" id="{7B3BD8D9-9AED-4F92-9DC7-1F91B59B5CAF}"/>
              </a:ext>
            </a:extLst>
          </p:cNvPr>
          <p:cNvSpPr txBox="1"/>
          <p:nvPr/>
        </p:nvSpPr>
        <p:spPr>
          <a:xfrm>
            <a:off x="1830542" y="527605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cxnSp>
        <p:nvCxnSpPr>
          <p:cNvPr id="13" name="Straight Arrow Connector 12">
            <a:extLst>
              <a:ext uri="{FF2B5EF4-FFF2-40B4-BE49-F238E27FC236}">
                <a16:creationId xmlns:a16="http://schemas.microsoft.com/office/drawing/2014/main" id="{E2D55BD3-D88C-468B-BEE8-654801AB99FD}"/>
              </a:ext>
            </a:extLst>
          </p:cNvPr>
          <p:cNvCxnSpPr/>
          <p:nvPr/>
        </p:nvCxnSpPr>
        <p:spPr>
          <a:xfrm>
            <a:off x="1214150" y="328617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A903918F-6461-4BD3-ADC1-2EEF74D79A54}"/>
              </a:ext>
            </a:extLst>
          </p:cNvPr>
          <p:cNvSpPr/>
          <p:nvPr/>
        </p:nvSpPr>
        <p:spPr>
          <a:xfrm>
            <a:off x="1298024" y="3193050"/>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TextBox 14">
            <a:extLst>
              <a:ext uri="{FF2B5EF4-FFF2-40B4-BE49-F238E27FC236}">
                <a16:creationId xmlns:a16="http://schemas.microsoft.com/office/drawing/2014/main" id="{222027F8-65BA-4BD7-9B3A-532610680F33}"/>
              </a:ext>
            </a:extLst>
          </p:cNvPr>
          <p:cNvSpPr txBox="1"/>
          <p:nvPr/>
        </p:nvSpPr>
        <p:spPr>
          <a:xfrm>
            <a:off x="3094131" y="4798405"/>
            <a:ext cx="4755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1 5 = </a:t>
            </a:r>
          </a:p>
        </p:txBody>
      </p:sp>
      <p:sp>
        <p:nvSpPr>
          <p:cNvPr id="16" name="TextBox 15">
            <a:extLst>
              <a:ext uri="{FF2B5EF4-FFF2-40B4-BE49-F238E27FC236}">
                <a16:creationId xmlns:a16="http://schemas.microsoft.com/office/drawing/2014/main" id="{B7165CF7-E55B-4434-8E1E-4A94CB636255}"/>
              </a:ext>
            </a:extLst>
          </p:cNvPr>
          <p:cNvSpPr txBox="1"/>
          <p:nvPr/>
        </p:nvSpPr>
        <p:spPr>
          <a:xfrm>
            <a:off x="5308843" y="479840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17" name="Rectangle 16">
            <a:extLst>
              <a:ext uri="{FF2B5EF4-FFF2-40B4-BE49-F238E27FC236}">
                <a16:creationId xmlns:a16="http://schemas.microsoft.com/office/drawing/2014/main" id="{25F623F0-EC54-49F7-86FD-5A0A4A06D53C}"/>
              </a:ext>
            </a:extLst>
          </p:cNvPr>
          <p:cNvSpPr/>
          <p:nvPr/>
        </p:nvSpPr>
        <p:spPr>
          <a:xfrm>
            <a:off x="1989190" y="3699829"/>
            <a:ext cx="11525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B</a:t>
            </a:r>
          </a:p>
        </p:txBody>
      </p:sp>
      <p:sp>
        <p:nvSpPr>
          <p:cNvPr id="18" name="Rectangle 17">
            <a:extLst>
              <a:ext uri="{FF2B5EF4-FFF2-40B4-BE49-F238E27FC236}">
                <a16:creationId xmlns:a16="http://schemas.microsoft.com/office/drawing/2014/main" id="{BB8498A5-1142-4858-BE8F-B6B34BD7635F}"/>
              </a:ext>
            </a:extLst>
          </p:cNvPr>
          <p:cNvSpPr/>
          <p:nvPr/>
        </p:nvSpPr>
        <p:spPr>
          <a:xfrm>
            <a:off x="5937996" y="1973603"/>
            <a:ext cx="246041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30 bananas</a:t>
            </a:r>
          </a:p>
        </p:txBody>
      </p:sp>
    </p:spTree>
    <p:extLst>
      <p:ext uri="{BB962C8B-B14F-4D97-AF65-F5344CB8AC3E}">
        <p14:creationId xmlns:p14="http://schemas.microsoft.com/office/powerpoint/2010/main" val="3550583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par>
                                <p:cTn id="47" presetID="10" presetClass="entr" presetSubtype="0" fill="hold" nodeType="with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500"/>
                                        <p:tgtEl>
                                          <p:spTgt spid="1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500"/>
                                        <p:tgtEl>
                                          <p:spTgt spid="1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4" grpId="0"/>
      <p:bldP spid="15" grpId="0"/>
      <p:bldP spid="16" grpId="0"/>
      <p:bldP spid="17" grpId="0"/>
      <p:bldP spid="18" grpId="0"/>
    </p:bld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ADCE6B49-0F9F-4452-8581-D788B1DF461C}"/>
              </a:ext>
            </a:extLst>
          </p:cNvPr>
          <p:cNvSpPr/>
          <p:nvPr/>
        </p:nvSpPr>
        <p:spPr>
          <a:xfrm>
            <a:off x="56122" y="50000"/>
            <a:ext cx="11985623" cy="3046988"/>
          </a:xfrm>
          <a:prstGeom prst="rect">
            <a:avLst/>
          </a:prstGeom>
        </p:spPr>
        <p:txBody>
          <a:bodyPr wrap="square">
            <a:spAutoFit/>
          </a:bodyPr>
          <a:lstStyle/>
          <a:p>
            <a:r>
              <a:rPr lang="en-GB" sz="3200" b="1" dirty="0"/>
              <a:t>Four children are in a race. </a:t>
            </a:r>
          </a:p>
          <a:p>
            <a:r>
              <a:rPr lang="en-GB" sz="3200" b="1" dirty="0"/>
              <a:t>Chen is 2 metres ahead of Alfie. </a:t>
            </a:r>
          </a:p>
          <a:p>
            <a:r>
              <a:rPr lang="en-GB" sz="3200" b="1" dirty="0"/>
              <a:t>Nina is 5 metres behind Megan. </a:t>
            </a:r>
          </a:p>
          <a:p>
            <a:r>
              <a:rPr lang="en-GB" sz="3200" b="1" dirty="0"/>
              <a:t>Alfie is 3 metres behind Megan. </a:t>
            </a:r>
          </a:p>
          <a:p>
            <a:r>
              <a:rPr lang="en-GB" sz="3200" b="1" dirty="0"/>
              <a:t>Write the names of the runners in order, starting with the child who is furthest ahead.</a:t>
            </a:r>
          </a:p>
        </p:txBody>
      </p:sp>
      <p:sp>
        <p:nvSpPr>
          <p:cNvPr id="3" name="Rectangle 2">
            <a:extLst>
              <a:ext uri="{FF2B5EF4-FFF2-40B4-BE49-F238E27FC236}">
                <a16:creationId xmlns:a16="http://schemas.microsoft.com/office/drawing/2014/main" id="{200B1B36-9E7E-4CC3-AED1-375B80D65C9D}"/>
              </a:ext>
            </a:extLst>
          </p:cNvPr>
          <p:cNvSpPr/>
          <p:nvPr/>
        </p:nvSpPr>
        <p:spPr>
          <a:xfrm>
            <a:off x="885767" y="5747418"/>
            <a:ext cx="2693558" cy="584775"/>
          </a:xfrm>
          <a:prstGeom prst="rect">
            <a:avLst/>
          </a:prstGeom>
        </p:spPr>
        <p:txBody>
          <a:bodyPr wrap="none">
            <a:spAutoFit/>
          </a:bodyPr>
          <a:lstStyle/>
          <a:p>
            <a:r>
              <a:rPr lang="en-GB" sz="3200" b="1" dirty="0"/>
              <a:t>furthest ahead</a:t>
            </a:r>
          </a:p>
        </p:txBody>
      </p:sp>
      <p:pic>
        <p:nvPicPr>
          <p:cNvPr id="4" name="Picture 3">
            <a:extLst>
              <a:ext uri="{FF2B5EF4-FFF2-40B4-BE49-F238E27FC236}">
                <a16:creationId xmlns:a16="http://schemas.microsoft.com/office/drawing/2014/main" id="{A59CAED7-2866-431D-98E9-2B920903AFAA}"/>
              </a:ext>
            </a:extLst>
          </p:cNvPr>
          <p:cNvPicPr>
            <a:picLocks noChangeAspect="1"/>
          </p:cNvPicPr>
          <p:nvPr/>
        </p:nvPicPr>
        <p:blipFill>
          <a:blip r:embed="rId3"/>
          <a:stretch>
            <a:fillRect/>
          </a:stretch>
        </p:blipFill>
        <p:spPr>
          <a:xfrm>
            <a:off x="719695" y="5293968"/>
            <a:ext cx="10658475" cy="1038225"/>
          </a:xfrm>
          <a:prstGeom prst="rect">
            <a:avLst/>
          </a:prstGeom>
        </p:spPr>
      </p:pic>
      <p:sp>
        <p:nvSpPr>
          <p:cNvPr id="6" name="Rectangle 5">
            <a:extLst>
              <a:ext uri="{FF2B5EF4-FFF2-40B4-BE49-F238E27FC236}">
                <a16:creationId xmlns:a16="http://schemas.microsoft.com/office/drawing/2014/main" id="{F8F92518-CBE6-43FA-89DE-62E5A409CCA3}"/>
              </a:ext>
            </a:extLst>
          </p:cNvPr>
          <p:cNvSpPr/>
          <p:nvPr/>
        </p:nvSpPr>
        <p:spPr>
          <a:xfrm>
            <a:off x="3700811" y="3042504"/>
            <a:ext cx="1295732" cy="584775"/>
          </a:xfrm>
          <a:prstGeom prst="rect">
            <a:avLst/>
          </a:prstGeom>
        </p:spPr>
        <p:txBody>
          <a:bodyPr wrap="square">
            <a:spAutoFit/>
          </a:bodyPr>
          <a:lstStyle/>
          <a:p>
            <a:r>
              <a:rPr lang="en-GB" sz="3200" b="1" dirty="0">
                <a:solidFill>
                  <a:srgbClr val="FF0000"/>
                </a:solidFill>
              </a:rPr>
              <a:t>Chen</a:t>
            </a:r>
            <a:endParaRPr lang="en-GB" sz="3200" dirty="0">
              <a:solidFill>
                <a:srgbClr val="FF0000"/>
              </a:solidFill>
            </a:endParaRPr>
          </a:p>
        </p:txBody>
      </p:sp>
      <p:sp>
        <p:nvSpPr>
          <p:cNvPr id="7" name="Rectangle 6">
            <a:extLst>
              <a:ext uri="{FF2B5EF4-FFF2-40B4-BE49-F238E27FC236}">
                <a16:creationId xmlns:a16="http://schemas.microsoft.com/office/drawing/2014/main" id="{1D246C56-F5A5-4142-99CA-1CAD02B926E7}"/>
              </a:ext>
            </a:extLst>
          </p:cNvPr>
          <p:cNvSpPr/>
          <p:nvPr/>
        </p:nvSpPr>
        <p:spPr>
          <a:xfrm>
            <a:off x="5448134" y="3042504"/>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cxnSp>
        <p:nvCxnSpPr>
          <p:cNvPr id="8" name="Straight Arrow Connector 7">
            <a:extLst>
              <a:ext uri="{FF2B5EF4-FFF2-40B4-BE49-F238E27FC236}">
                <a16:creationId xmlns:a16="http://schemas.microsoft.com/office/drawing/2014/main" id="{14B655FC-ACBC-42F8-8B19-08179E53C9E1}"/>
              </a:ext>
            </a:extLst>
          </p:cNvPr>
          <p:cNvCxnSpPr/>
          <p:nvPr/>
        </p:nvCxnSpPr>
        <p:spPr>
          <a:xfrm flipH="1">
            <a:off x="4713348" y="3352747"/>
            <a:ext cx="734786"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877CDE87-9302-4A22-8E50-E7838DC216EF}"/>
              </a:ext>
            </a:extLst>
          </p:cNvPr>
          <p:cNvSpPr/>
          <p:nvPr/>
        </p:nvSpPr>
        <p:spPr>
          <a:xfrm>
            <a:off x="4847334" y="2967335"/>
            <a:ext cx="1295732" cy="461665"/>
          </a:xfrm>
          <a:prstGeom prst="rect">
            <a:avLst/>
          </a:prstGeom>
        </p:spPr>
        <p:txBody>
          <a:bodyPr wrap="square">
            <a:spAutoFit/>
          </a:bodyPr>
          <a:lstStyle/>
          <a:p>
            <a:r>
              <a:rPr lang="en-GB" sz="2400" b="1" dirty="0">
                <a:solidFill>
                  <a:srgbClr val="FF0000"/>
                </a:solidFill>
              </a:rPr>
              <a:t>2m</a:t>
            </a:r>
            <a:endParaRPr lang="en-GB" sz="2400" dirty="0">
              <a:solidFill>
                <a:srgbClr val="FF0000"/>
              </a:solidFill>
            </a:endParaRPr>
          </a:p>
        </p:txBody>
      </p:sp>
      <p:sp>
        <p:nvSpPr>
          <p:cNvPr id="11" name="Rectangle 10">
            <a:extLst>
              <a:ext uri="{FF2B5EF4-FFF2-40B4-BE49-F238E27FC236}">
                <a16:creationId xmlns:a16="http://schemas.microsoft.com/office/drawing/2014/main" id="{33586337-CFF4-4D78-ACD5-B800C12AC81F}"/>
              </a:ext>
            </a:extLst>
          </p:cNvPr>
          <p:cNvSpPr/>
          <p:nvPr/>
        </p:nvSpPr>
        <p:spPr>
          <a:xfrm>
            <a:off x="5448134" y="3617751"/>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sp>
        <p:nvSpPr>
          <p:cNvPr id="12" name="Rectangle 11">
            <a:extLst>
              <a:ext uri="{FF2B5EF4-FFF2-40B4-BE49-F238E27FC236}">
                <a16:creationId xmlns:a16="http://schemas.microsoft.com/office/drawing/2014/main" id="{46798C35-A8D9-4898-B626-289DE4A1E648}"/>
              </a:ext>
            </a:extLst>
          </p:cNvPr>
          <p:cNvSpPr/>
          <p:nvPr/>
        </p:nvSpPr>
        <p:spPr>
          <a:xfrm>
            <a:off x="3127623" y="3617751"/>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cxnSp>
        <p:nvCxnSpPr>
          <p:cNvPr id="13" name="Straight Arrow Connector 12">
            <a:extLst>
              <a:ext uri="{FF2B5EF4-FFF2-40B4-BE49-F238E27FC236}">
                <a16:creationId xmlns:a16="http://schemas.microsoft.com/office/drawing/2014/main" id="{9C55D1A5-FF8E-4D59-8455-E8FBC6722DDA}"/>
              </a:ext>
            </a:extLst>
          </p:cNvPr>
          <p:cNvCxnSpPr>
            <a:cxnSpLocks/>
          </p:cNvCxnSpPr>
          <p:nvPr/>
        </p:nvCxnSpPr>
        <p:spPr>
          <a:xfrm flipH="1">
            <a:off x="4421221" y="3935629"/>
            <a:ext cx="102691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9F3451A1-7143-49BA-99E6-2DDB8B526537}"/>
              </a:ext>
            </a:extLst>
          </p:cNvPr>
          <p:cNvSpPr/>
          <p:nvPr/>
        </p:nvSpPr>
        <p:spPr>
          <a:xfrm>
            <a:off x="4517073" y="3542290"/>
            <a:ext cx="1295732" cy="461665"/>
          </a:xfrm>
          <a:prstGeom prst="rect">
            <a:avLst/>
          </a:prstGeom>
        </p:spPr>
        <p:txBody>
          <a:bodyPr wrap="square">
            <a:spAutoFit/>
          </a:bodyPr>
          <a:lstStyle/>
          <a:p>
            <a:r>
              <a:rPr lang="en-GB" sz="2400" b="1" dirty="0">
                <a:solidFill>
                  <a:srgbClr val="FF0000"/>
                </a:solidFill>
              </a:rPr>
              <a:t>3m</a:t>
            </a:r>
            <a:endParaRPr lang="en-GB" sz="2400" dirty="0">
              <a:solidFill>
                <a:srgbClr val="FF0000"/>
              </a:solidFill>
            </a:endParaRPr>
          </a:p>
        </p:txBody>
      </p:sp>
      <p:sp>
        <p:nvSpPr>
          <p:cNvPr id="16" name="Rectangle 15">
            <a:extLst>
              <a:ext uri="{FF2B5EF4-FFF2-40B4-BE49-F238E27FC236}">
                <a16:creationId xmlns:a16="http://schemas.microsoft.com/office/drawing/2014/main" id="{77666529-581B-4C92-99E4-63BCF7D94D46}"/>
              </a:ext>
            </a:extLst>
          </p:cNvPr>
          <p:cNvSpPr/>
          <p:nvPr/>
        </p:nvSpPr>
        <p:spPr>
          <a:xfrm>
            <a:off x="5809798" y="4163470"/>
            <a:ext cx="1295732" cy="584775"/>
          </a:xfrm>
          <a:prstGeom prst="rect">
            <a:avLst/>
          </a:prstGeom>
        </p:spPr>
        <p:txBody>
          <a:bodyPr wrap="square">
            <a:spAutoFit/>
          </a:bodyPr>
          <a:lstStyle/>
          <a:p>
            <a:r>
              <a:rPr lang="en-GB" sz="3200" b="1" dirty="0">
                <a:solidFill>
                  <a:srgbClr val="FF0000"/>
                </a:solidFill>
              </a:rPr>
              <a:t>Nina</a:t>
            </a:r>
            <a:endParaRPr lang="en-GB" sz="3200" dirty="0">
              <a:solidFill>
                <a:srgbClr val="FF0000"/>
              </a:solidFill>
            </a:endParaRPr>
          </a:p>
        </p:txBody>
      </p:sp>
      <p:sp>
        <p:nvSpPr>
          <p:cNvPr id="17" name="Rectangle 16">
            <a:extLst>
              <a:ext uri="{FF2B5EF4-FFF2-40B4-BE49-F238E27FC236}">
                <a16:creationId xmlns:a16="http://schemas.microsoft.com/office/drawing/2014/main" id="{1B17721F-C050-4B9D-9E28-4E8C74EFFB60}"/>
              </a:ext>
            </a:extLst>
          </p:cNvPr>
          <p:cNvSpPr/>
          <p:nvPr/>
        </p:nvSpPr>
        <p:spPr>
          <a:xfrm>
            <a:off x="3127623" y="4163471"/>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cxnSp>
        <p:nvCxnSpPr>
          <p:cNvPr id="20" name="Straight Arrow Connector 19">
            <a:extLst>
              <a:ext uri="{FF2B5EF4-FFF2-40B4-BE49-F238E27FC236}">
                <a16:creationId xmlns:a16="http://schemas.microsoft.com/office/drawing/2014/main" id="{08541055-601D-42F2-A422-4E065DDEC710}"/>
              </a:ext>
            </a:extLst>
          </p:cNvPr>
          <p:cNvCxnSpPr>
            <a:cxnSpLocks/>
          </p:cNvCxnSpPr>
          <p:nvPr/>
        </p:nvCxnSpPr>
        <p:spPr>
          <a:xfrm flipH="1">
            <a:off x="4421004" y="4477483"/>
            <a:ext cx="139158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16D46AB7-3962-4E49-82A7-482C5658C736}"/>
              </a:ext>
            </a:extLst>
          </p:cNvPr>
          <p:cNvSpPr/>
          <p:nvPr/>
        </p:nvSpPr>
        <p:spPr>
          <a:xfrm>
            <a:off x="4516855" y="4084144"/>
            <a:ext cx="1295732" cy="461665"/>
          </a:xfrm>
          <a:prstGeom prst="rect">
            <a:avLst/>
          </a:prstGeom>
        </p:spPr>
        <p:txBody>
          <a:bodyPr wrap="square">
            <a:spAutoFit/>
          </a:bodyPr>
          <a:lstStyle/>
          <a:p>
            <a:r>
              <a:rPr lang="en-GB" sz="2400" b="1" dirty="0">
                <a:solidFill>
                  <a:srgbClr val="FF0000"/>
                </a:solidFill>
              </a:rPr>
              <a:t>5m</a:t>
            </a:r>
            <a:endParaRPr lang="en-GB" sz="2400" dirty="0">
              <a:solidFill>
                <a:srgbClr val="FF0000"/>
              </a:solidFill>
            </a:endParaRPr>
          </a:p>
        </p:txBody>
      </p:sp>
      <p:sp>
        <p:nvSpPr>
          <p:cNvPr id="23" name="Rectangle 22">
            <a:extLst>
              <a:ext uri="{FF2B5EF4-FFF2-40B4-BE49-F238E27FC236}">
                <a16:creationId xmlns:a16="http://schemas.microsoft.com/office/drawing/2014/main" id="{7BAFEE73-15B1-430A-A10B-E0DBEA1711FF}"/>
              </a:ext>
            </a:extLst>
          </p:cNvPr>
          <p:cNvSpPr/>
          <p:nvPr/>
        </p:nvSpPr>
        <p:spPr>
          <a:xfrm>
            <a:off x="1317873" y="4909310"/>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sp>
        <p:nvSpPr>
          <p:cNvPr id="24" name="Rectangle 23">
            <a:extLst>
              <a:ext uri="{FF2B5EF4-FFF2-40B4-BE49-F238E27FC236}">
                <a16:creationId xmlns:a16="http://schemas.microsoft.com/office/drawing/2014/main" id="{17A58781-EC7B-443F-A0B9-ED8964B7ABA1}"/>
              </a:ext>
            </a:extLst>
          </p:cNvPr>
          <p:cNvSpPr/>
          <p:nvPr/>
        </p:nvSpPr>
        <p:spPr>
          <a:xfrm>
            <a:off x="4286811" y="4902058"/>
            <a:ext cx="1295732" cy="584775"/>
          </a:xfrm>
          <a:prstGeom prst="rect">
            <a:avLst/>
          </a:prstGeom>
        </p:spPr>
        <p:txBody>
          <a:bodyPr wrap="square">
            <a:spAutoFit/>
          </a:bodyPr>
          <a:lstStyle/>
          <a:p>
            <a:r>
              <a:rPr lang="en-GB" sz="3200" b="1" dirty="0">
                <a:solidFill>
                  <a:srgbClr val="FF0000"/>
                </a:solidFill>
              </a:rPr>
              <a:t>Chen</a:t>
            </a:r>
            <a:endParaRPr lang="en-GB" sz="3200" dirty="0">
              <a:solidFill>
                <a:srgbClr val="FF0000"/>
              </a:solidFill>
            </a:endParaRPr>
          </a:p>
        </p:txBody>
      </p:sp>
      <p:sp>
        <p:nvSpPr>
          <p:cNvPr id="25" name="Rectangle 24">
            <a:extLst>
              <a:ext uri="{FF2B5EF4-FFF2-40B4-BE49-F238E27FC236}">
                <a16:creationId xmlns:a16="http://schemas.microsoft.com/office/drawing/2014/main" id="{1E00F6C5-FE04-4A20-B9EF-CC6030EA1F14}"/>
              </a:ext>
            </a:extLst>
          </p:cNvPr>
          <p:cNvSpPr/>
          <p:nvPr/>
        </p:nvSpPr>
        <p:spPr>
          <a:xfrm>
            <a:off x="7012253" y="4901649"/>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sp>
        <p:nvSpPr>
          <p:cNvPr id="26" name="Rectangle 25">
            <a:extLst>
              <a:ext uri="{FF2B5EF4-FFF2-40B4-BE49-F238E27FC236}">
                <a16:creationId xmlns:a16="http://schemas.microsoft.com/office/drawing/2014/main" id="{2573AD61-1BE6-4067-AF72-A46DFBD8354F}"/>
              </a:ext>
            </a:extLst>
          </p:cNvPr>
          <p:cNvSpPr/>
          <p:nvPr/>
        </p:nvSpPr>
        <p:spPr>
          <a:xfrm>
            <a:off x="9521245" y="4901648"/>
            <a:ext cx="1295732" cy="584775"/>
          </a:xfrm>
          <a:prstGeom prst="rect">
            <a:avLst/>
          </a:prstGeom>
        </p:spPr>
        <p:txBody>
          <a:bodyPr wrap="square">
            <a:spAutoFit/>
          </a:bodyPr>
          <a:lstStyle/>
          <a:p>
            <a:r>
              <a:rPr lang="en-GB" sz="3200" b="1" dirty="0">
                <a:solidFill>
                  <a:srgbClr val="FF0000"/>
                </a:solidFill>
              </a:rPr>
              <a:t>Nina</a:t>
            </a:r>
            <a:endParaRPr lang="en-GB" sz="3200" dirty="0">
              <a:solidFill>
                <a:srgbClr val="FF0000"/>
              </a:solidFill>
            </a:endParaRPr>
          </a:p>
        </p:txBody>
      </p:sp>
    </p:spTree>
    <p:extLst>
      <p:ext uri="{BB962C8B-B14F-4D97-AF65-F5344CB8AC3E}">
        <p14:creationId xmlns:p14="http://schemas.microsoft.com/office/powerpoint/2010/main" val="2329219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fade">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fade">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fade">
                                      <p:cBhvr>
                                        <p:cTn id="7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4" grpId="0"/>
      <p:bldP spid="16" grpId="0"/>
      <p:bldP spid="17" grpId="0"/>
      <p:bldP spid="21" grpId="0"/>
      <p:bldP spid="23" grpId="0"/>
      <p:bldP spid="24" grpId="0"/>
      <p:bldP spid="25" grpId="0"/>
      <p:bldP spid="26" grpId="0"/>
    </p:bld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Explain why 125 is a cube number.</a:t>
            </a:r>
          </a:p>
        </p:txBody>
      </p:sp>
      <p:sp>
        <p:nvSpPr>
          <p:cNvPr id="4" name="Rectangle 3">
            <a:extLst>
              <a:ext uri="{FF2B5EF4-FFF2-40B4-BE49-F238E27FC236}">
                <a16:creationId xmlns:a16="http://schemas.microsoft.com/office/drawing/2014/main" id="{BFFCB00A-E17E-463D-8254-0331ADFE054A}"/>
              </a:ext>
            </a:extLst>
          </p:cNvPr>
          <p:cNvSpPr/>
          <p:nvPr/>
        </p:nvSpPr>
        <p:spPr>
          <a:xfrm>
            <a:off x="647111" y="819560"/>
            <a:ext cx="39439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x 5 = 125</a:t>
            </a:r>
          </a:p>
        </p:txBody>
      </p:sp>
      <p:sp>
        <p:nvSpPr>
          <p:cNvPr id="5" name="Rectangle 4">
            <a:extLst>
              <a:ext uri="{FF2B5EF4-FFF2-40B4-BE49-F238E27FC236}">
                <a16:creationId xmlns:a16="http://schemas.microsoft.com/office/drawing/2014/main" id="{A796099E-81FC-4238-B561-B1E093F0E8C5}"/>
              </a:ext>
            </a:extLst>
          </p:cNvPr>
          <p:cNvSpPr/>
          <p:nvPr/>
        </p:nvSpPr>
        <p:spPr>
          <a:xfrm>
            <a:off x="647110" y="1583755"/>
            <a:ext cx="10990707"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When you multiply a number by itself, and then by itself again, you get a cube number. </a:t>
            </a:r>
          </a:p>
        </p:txBody>
      </p:sp>
      <p:sp>
        <p:nvSpPr>
          <p:cNvPr id="6" name="Rectangle 5">
            <a:extLst>
              <a:ext uri="{FF2B5EF4-FFF2-40B4-BE49-F238E27FC236}">
                <a16:creationId xmlns:a16="http://schemas.microsoft.com/office/drawing/2014/main" id="{5E80995A-E8E5-44EC-813E-E18F5982A4C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11999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84775"/>
          </a:xfrm>
          <a:prstGeom prst="rect">
            <a:avLst/>
          </a:prstGeom>
        </p:spPr>
        <p:txBody>
          <a:bodyPr wrap="square">
            <a:spAutoFit/>
          </a:bodyPr>
          <a:lstStyle/>
          <a:p>
            <a:r>
              <a:rPr lang="en-US" sz="3200" b="1" dirty="0"/>
              <a:t>This chart shows the number of books some children read last month.</a:t>
            </a:r>
          </a:p>
        </p:txBody>
      </p:sp>
      <p:pic>
        <p:nvPicPr>
          <p:cNvPr id="3" name="Picture 2">
            <a:extLst>
              <a:ext uri="{FF2B5EF4-FFF2-40B4-BE49-F238E27FC236}">
                <a16:creationId xmlns:a16="http://schemas.microsoft.com/office/drawing/2014/main" id="{140AAAD6-F301-4EF8-9776-B0047BFC01AD}"/>
              </a:ext>
            </a:extLst>
          </p:cNvPr>
          <p:cNvPicPr>
            <a:picLocks noChangeAspect="1"/>
          </p:cNvPicPr>
          <p:nvPr/>
        </p:nvPicPr>
        <p:blipFill>
          <a:blip r:embed="rId3"/>
          <a:stretch>
            <a:fillRect/>
          </a:stretch>
        </p:blipFill>
        <p:spPr>
          <a:xfrm>
            <a:off x="176213" y="634775"/>
            <a:ext cx="6500630" cy="4095318"/>
          </a:xfrm>
          <a:prstGeom prst="rect">
            <a:avLst/>
          </a:prstGeom>
        </p:spPr>
      </p:pic>
      <p:sp>
        <p:nvSpPr>
          <p:cNvPr id="5" name="Rectangle 4">
            <a:extLst>
              <a:ext uri="{FF2B5EF4-FFF2-40B4-BE49-F238E27FC236}">
                <a16:creationId xmlns:a16="http://schemas.microsoft.com/office/drawing/2014/main" id="{66C03AB2-7541-4B7E-920D-1B4138B76A81}"/>
              </a:ext>
            </a:extLst>
          </p:cNvPr>
          <p:cNvSpPr/>
          <p:nvPr/>
        </p:nvSpPr>
        <p:spPr>
          <a:xfrm>
            <a:off x="6685656" y="634775"/>
            <a:ext cx="5338944" cy="1077218"/>
          </a:xfrm>
          <a:prstGeom prst="rect">
            <a:avLst/>
          </a:prstGeom>
        </p:spPr>
        <p:txBody>
          <a:bodyPr wrap="square">
            <a:spAutoFit/>
          </a:bodyPr>
          <a:lstStyle/>
          <a:p>
            <a:r>
              <a:rPr lang="en-US" sz="3200" b="1" dirty="0"/>
              <a:t>How many children altogether read more than 9 books?</a:t>
            </a:r>
          </a:p>
        </p:txBody>
      </p:sp>
      <p:sp>
        <p:nvSpPr>
          <p:cNvPr id="6" name="Rectangle 5">
            <a:extLst>
              <a:ext uri="{FF2B5EF4-FFF2-40B4-BE49-F238E27FC236}">
                <a16:creationId xmlns:a16="http://schemas.microsoft.com/office/drawing/2014/main" id="{F2FEDB4E-3655-4383-8ABF-00AB46A370BF}"/>
              </a:ext>
            </a:extLst>
          </p:cNvPr>
          <p:cNvSpPr/>
          <p:nvPr/>
        </p:nvSpPr>
        <p:spPr>
          <a:xfrm>
            <a:off x="6676843" y="2373520"/>
            <a:ext cx="5338944" cy="3046988"/>
          </a:xfrm>
          <a:prstGeom prst="rect">
            <a:avLst/>
          </a:prstGeom>
        </p:spPr>
        <p:txBody>
          <a:bodyPr wrap="square">
            <a:spAutoFit/>
          </a:bodyPr>
          <a:lstStyle/>
          <a:p>
            <a:r>
              <a:rPr lang="en-US" sz="3200" b="1" dirty="0"/>
              <a:t>7 children read 4 books. </a:t>
            </a:r>
          </a:p>
          <a:p>
            <a:r>
              <a:rPr lang="en-US" sz="3200" b="1" dirty="0"/>
              <a:t>1 child read 5 books.</a:t>
            </a:r>
          </a:p>
          <a:p>
            <a:r>
              <a:rPr lang="en-US" sz="3200" b="1" dirty="0"/>
              <a:t>Lin says, ‘That means 2 children read 6 books’.</a:t>
            </a:r>
          </a:p>
          <a:p>
            <a:r>
              <a:rPr lang="en-US" sz="3200" b="1" dirty="0"/>
              <a:t>Explain how she can work this out from the chart.</a:t>
            </a:r>
          </a:p>
        </p:txBody>
      </p:sp>
      <p:sp>
        <p:nvSpPr>
          <p:cNvPr id="7" name="TextBox 6">
            <a:extLst>
              <a:ext uri="{FF2B5EF4-FFF2-40B4-BE49-F238E27FC236}">
                <a16:creationId xmlns:a16="http://schemas.microsoft.com/office/drawing/2014/main" id="{24EA7C0E-E044-435D-8328-7C07144FF7B8}"/>
              </a:ext>
            </a:extLst>
          </p:cNvPr>
          <p:cNvSpPr txBox="1"/>
          <p:nvPr/>
        </p:nvSpPr>
        <p:spPr>
          <a:xfrm>
            <a:off x="4881101" y="3113529"/>
            <a:ext cx="605298" cy="630942"/>
          </a:xfrm>
          <a:prstGeom prst="rect">
            <a:avLst/>
          </a:prstGeom>
          <a:noFill/>
        </p:spPr>
        <p:txBody>
          <a:bodyPr wrap="square" rtlCol="0">
            <a:spAutoFit/>
          </a:bodyPr>
          <a:lstStyle/>
          <a:p>
            <a:r>
              <a:rPr lang="en-GB" sz="3500" b="1" dirty="0">
                <a:solidFill>
                  <a:srgbClr val="FF0000"/>
                </a:solidFill>
              </a:rPr>
              <a:t>4</a:t>
            </a:r>
          </a:p>
        </p:txBody>
      </p:sp>
      <p:sp>
        <p:nvSpPr>
          <p:cNvPr id="8" name="TextBox 7">
            <a:extLst>
              <a:ext uri="{FF2B5EF4-FFF2-40B4-BE49-F238E27FC236}">
                <a16:creationId xmlns:a16="http://schemas.microsoft.com/office/drawing/2014/main" id="{C153457F-6E03-4B12-A65A-2A7628C01C01}"/>
              </a:ext>
            </a:extLst>
          </p:cNvPr>
          <p:cNvSpPr txBox="1"/>
          <p:nvPr/>
        </p:nvSpPr>
        <p:spPr>
          <a:xfrm>
            <a:off x="5865702" y="3295100"/>
            <a:ext cx="605298" cy="630942"/>
          </a:xfrm>
          <a:prstGeom prst="rect">
            <a:avLst/>
          </a:prstGeom>
          <a:noFill/>
        </p:spPr>
        <p:txBody>
          <a:bodyPr wrap="square" rtlCol="0">
            <a:spAutoFit/>
          </a:bodyPr>
          <a:lstStyle/>
          <a:p>
            <a:r>
              <a:rPr lang="en-GB" sz="3500" b="1" dirty="0">
                <a:solidFill>
                  <a:srgbClr val="FF0000"/>
                </a:solidFill>
              </a:rPr>
              <a:t>2</a:t>
            </a:r>
          </a:p>
        </p:txBody>
      </p:sp>
      <p:sp>
        <p:nvSpPr>
          <p:cNvPr id="9" name="TextBox 8">
            <a:extLst>
              <a:ext uri="{FF2B5EF4-FFF2-40B4-BE49-F238E27FC236}">
                <a16:creationId xmlns:a16="http://schemas.microsoft.com/office/drawing/2014/main" id="{4C4E0CDA-1201-4783-A6C9-1C04680C70C3}"/>
              </a:ext>
            </a:extLst>
          </p:cNvPr>
          <p:cNvSpPr txBox="1"/>
          <p:nvPr/>
        </p:nvSpPr>
        <p:spPr>
          <a:xfrm>
            <a:off x="6796496" y="1711993"/>
            <a:ext cx="5076189" cy="630942"/>
          </a:xfrm>
          <a:prstGeom prst="rect">
            <a:avLst/>
          </a:prstGeom>
          <a:noFill/>
        </p:spPr>
        <p:txBody>
          <a:bodyPr wrap="square" rtlCol="0">
            <a:spAutoFit/>
          </a:bodyPr>
          <a:lstStyle/>
          <a:p>
            <a:r>
              <a:rPr lang="en-GB" sz="3500" b="1" dirty="0">
                <a:solidFill>
                  <a:srgbClr val="FF0000"/>
                </a:solidFill>
              </a:rPr>
              <a:t>4 + 2 = 6 children</a:t>
            </a:r>
          </a:p>
        </p:txBody>
      </p:sp>
      <p:sp>
        <p:nvSpPr>
          <p:cNvPr id="10" name="TextBox 9">
            <a:extLst>
              <a:ext uri="{FF2B5EF4-FFF2-40B4-BE49-F238E27FC236}">
                <a16:creationId xmlns:a16="http://schemas.microsoft.com/office/drawing/2014/main" id="{2E012803-1889-412F-978C-F27DF356246B}"/>
              </a:ext>
            </a:extLst>
          </p:cNvPr>
          <p:cNvSpPr txBox="1"/>
          <p:nvPr/>
        </p:nvSpPr>
        <p:spPr>
          <a:xfrm>
            <a:off x="2847300" y="2342935"/>
            <a:ext cx="824811" cy="630942"/>
          </a:xfrm>
          <a:prstGeom prst="rect">
            <a:avLst/>
          </a:prstGeom>
          <a:noFill/>
        </p:spPr>
        <p:txBody>
          <a:bodyPr wrap="square" rtlCol="0">
            <a:spAutoFit/>
          </a:bodyPr>
          <a:lstStyle/>
          <a:p>
            <a:r>
              <a:rPr lang="en-GB" sz="3500" b="1" dirty="0">
                <a:solidFill>
                  <a:srgbClr val="FF0000"/>
                </a:solidFill>
              </a:rPr>
              <a:t>10</a:t>
            </a:r>
          </a:p>
        </p:txBody>
      </p:sp>
      <p:sp>
        <p:nvSpPr>
          <p:cNvPr id="11" name="TextBox 10">
            <a:extLst>
              <a:ext uri="{FF2B5EF4-FFF2-40B4-BE49-F238E27FC236}">
                <a16:creationId xmlns:a16="http://schemas.microsoft.com/office/drawing/2014/main" id="{C4E848DB-95B5-430B-9356-8D4312762AD6}"/>
              </a:ext>
            </a:extLst>
          </p:cNvPr>
          <p:cNvSpPr txBox="1"/>
          <p:nvPr/>
        </p:nvSpPr>
        <p:spPr>
          <a:xfrm>
            <a:off x="3420615" y="5420508"/>
            <a:ext cx="6899042" cy="630942"/>
          </a:xfrm>
          <a:prstGeom prst="rect">
            <a:avLst/>
          </a:prstGeom>
          <a:noFill/>
        </p:spPr>
        <p:txBody>
          <a:bodyPr wrap="square" rtlCol="0">
            <a:spAutoFit/>
          </a:bodyPr>
          <a:lstStyle/>
          <a:p>
            <a:r>
              <a:rPr lang="en-GB" sz="3500" b="1" dirty="0">
                <a:solidFill>
                  <a:srgbClr val="FF0000"/>
                </a:solidFill>
              </a:rPr>
              <a:t>10 children read 4 to 6 books</a:t>
            </a:r>
          </a:p>
        </p:txBody>
      </p:sp>
      <p:sp>
        <p:nvSpPr>
          <p:cNvPr id="12" name="TextBox 11">
            <a:extLst>
              <a:ext uri="{FF2B5EF4-FFF2-40B4-BE49-F238E27FC236}">
                <a16:creationId xmlns:a16="http://schemas.microsoft.com/office/drawing/2014/main" id="{D0A57680-B682-4D10-8FA4-25EF9CAF4354}"/>
              </a:ext>
            </a:extLst>
          </p:cNvPr>
          <p:cNvSpPr txBox="1"/>
          <p:nvPr/>
        </p:nvSpPr>
        <p:spPr>
          <a:xfrm>
            <a:off x="3420615" y="6012601"/>
            <a:ext cx="1781325" cy="630942"/>
          </a:xfrm>
          <a:prstGeom prst="rect">
            <a:avLst/>
          </a:prstGeom>
          <a:noFill/>
        </p:spPr>
        <p:txBody>
          <a:bodyPr wrap="square" rtlCol="0">
            <a:spAutoFit/>
          </a:bodyPr>
          <a:lstStyle/>
          <a:p>
            <a:r>
              <a:rPr lang="en-GB" sz="3500" b="1" dirty="0">
                <a:solidFill>
                  <a:srgbClr val="FF0000"/>
                </a:solidFill>
              </a:rPr>
              <a:t>7 + 1 = 8</a:t>
            </a:r>
          </a:p>
        </p:txBody>
      </p:sp>
      <p:sp>
        <p:nvSpPr>
          <p:cNvPr id="13" name="TextBox 12">
            <a:extLst>
              <a:ext uri="{FF2B5EF4-FFF2-40B4-BE49-F238E27FC236}">
                <a16:creationId xmlns:a16="http://schemas.microsoft.com/office/drawing/2014/main" id="{2CDEA094-A19D-44AE-A654-DEF96D1D0E4F}"/>
              </a:ext>
            </a:extLst>
          </p:cNvPr>
          <p:cNvSpPr txBox="1"/>
          <p:nvPr/>
        </p:nvSpPr>
        <p:spPr>
          <a:xfrm>
            <a:off x="5435373" y="6012601"/>
            <a:ext cx="6516210" cy="630942"/>
          </a:xfrm>
          <a:prstGeom prst="rect">
            <a:avLst/>
          </a:prstGeom>
          <a:noFill/>
        </p:spPr>
        <p:txBody>
          <a:bodyPr wrap="square" rtlCol="0">
            <a:spAutoFit/>
          </a:bodyPr>
          <a:lstStyle/>
          <a:p>
            <a:r>
              <a:rPr lang="en-GB" sz="3500" b="1" dirty="0">
                <a:solidFill>
                  <a:srgbClr val="FF0000"/>
                </a:solidFill>
              </a:rPr>
              <a:t>…so you need 2 more to make 10</a:t>
            </a:r>
          </a:p>
        </p:txBody>
      </p:sp>
    </p:spTree>
    <p:extLst>
      <p:ext uri="{BB962C8B-B14F-4D97-AF65-F5344CB8AC3E}">
        <p14:creationId xmlns:p14="http://schemas.microsoft.com/office/powerpoint/2010/main" val="283111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2619816" y="50000"/>
            <a:ext cx="9018001" cy="1077218"/>
          </a:xfrm>
          <a:prstGeom prst="rect">
            <a:avLst/>
          </a:prstGeom>
        </p:spPr>
        <p:txBody>
          <a:bodyPr wrap="square">
            <a:spAutoFit/>
          </a:bodyPr>
          <a:lstStyle/>
          <a:p>
            <a:r>
              <a:rPr lang="en-US" sz="3200" b="1" dirty="0"/>
              <a:t>A school collects money for charity.</a:t>
            </a:r>
          </a:p>
          <a:p>
            <a:r>
              <a:rPr lang="en-US" sz="3200" b="1" dirty="0"/>
              <a:t>This chart shows how much has been collected.</a:t>
            </a:r>
          </a:p>
        </p:txBody>
      </p:sp>
      <p:pic>
        <p:nvPicPr>
          <p:cNvPr id="180226" name="Picture 2">
            <a:extLst>
              <a:ext uri="{FF2B5EF4-FFF2-40B4-BE49-F238E27FC236}">
                <a16:creationId xmlns:a16="http://schemas.microsoft.com/office/drawing/2014/main" id="{651D834B-7313-4D23-8EA3-36DE70546E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4951" y="216858"/>
            <a:ext cx="2173914" cy="6389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11B51EC9-36D2-480D-9569-0429F01C8363}"/>
              </a:ext>
            </a:extLst>
          </p:cNvPr>
          <p:cNvSpPr/>
          <p:nvPr/>
        </p:nvSpPr>
        <p:spPr>
          <a:xfrm>
            <a:off x="2619816" y="1030966"/>
            <a:ext cx="9098532" cy="1569660"/>
          </a:xfrm>
          <a:prstGeom prst="rect">
            <a:avLst/>
          </a:prstGeom>
        </p:spPr>
        <p:txBody>
          <a:bodyPr wrap="square">
            <a:spAutoFit/>
          </a:bodyPr>
          <a:lstStyle/>
          <a:p>
            <a:r>
              <a:rPr lang="en-US" sz="3200" b="1" dirty="0"/>
              <a:t>The target is £3000</a:t>
            </a:r>
          </a:p>
          <a:p>
            <a:r>
              <a:rPr lang="en-US" sz="3200" b="1" dirty="0"/>
              <a:t>Estimate how much more money the school needs to reach the target.</a:t>
            </a:r>
          </a:p>
        </p:txBody>
      </p:sp>
      <p:sp>
        <p:nvSpPr>
          <p:cNvPr id="6" name="Rectangle 5">
            <a:extLst>
              <a:ext uri="{FF2B5EF4-FFF2-40B4-BE49-F238E27FC236}">
                <a16:creationId xmlns:a16="http://schemas.microsoft.com/office/drawing/2014/main" id="{F79C365A-7C53-4DF9-9CAE-70B9816C67E0}"/>
              </a:ext>
            </a:extLst>
          </p:cNvPr>
          <p:cNvSpPr/>
          <p:nvPr/>
        </p:nvSpPr>
        <p:spPr>
          <a:xfrm>
            <a:off x="2619816" y="2987748"/>
            <a:ext cx="9098532" cy="1569660"/>
          </a:xfrm>
          <a:prstGeom prst="rect">
            <a:avLst/>
          </a:prstGeom>
        </p:spPr>
        <p:txBody>
          <a:bodyPr wrap="square">
            <a:spAutoFit/>
          </a:bodyPr>
          <a:lstStyle/>
          <a:p>
            <a:r>
              <a:rPr lang="en-US" sz="3200" b="1" dirty="0"/>
              <a:t>Anil says, ‘The chart shows that we will reach the target in two months.’</a:t>
            </a:r>
          </a:p>
          <a:p>
            <a:r>
              <a:rPr lang="en-US" sz="3200" b="1" dirty="0"/>
              <a:t>Use the chart to explain why Anil may be wrong.</a:t>
            </a:r>
          </a:p>
        </p:txBody>
      </p:sp>
      <p:sp>
        <p:nvSpPr>
          <p:cNvPr id="7" name="TextBox 6">
            <a:extLst>
              <a:ext uri="{FF2B5EF4-FFF2-40B4-BE49-F238E27FC236}">
                <a16:creationId xmlns:a16="http://schemas.microsoft.com/office/drawing/2014/main" id="{394BB9A7-31C4-4BA7-BE3C-E7280E55D486}"/>
              </a:ext>
            </a:extLst>
          </p:cNvPr>
          <p:cNvSpPr txBox="1"/>
          <p:nvPr/>
        </p:nvSpPr>
        <p:spPr>
          <a:xfrm>
            <a:off x="1561081" y="2067968"/>
            <a:ext cx="817784" cy="400110"/>
          </a:xfrm>
          <a:prstGeom prst="rect">
            <a:avLst/>
          </a:prstGeom>
          <a:noFill/>
        </p:spPr>
        <p:txBody>
          <a:bodyPr wrap="square" rtlCol="0">
            <a:spAutoFit/>
          </a:bodyPr>
          <a:lstStyle/>
          <a:p>
            <a:r>
              <a:rPr lang="en-GB" sz="2000" b="1" dirty="0">
                <a:solidFill>
                  <a:srgbClr val="FF0000"/>
                </a:solidFill>
              </a:rPr>
              <a:t>2400</a:t>
            </a:r>
          </a:p>
        </p:txBody>
      </p:sp>
      <p:sp>
        <p:nvSpPr>
          <p:cNvPr id="8" name="TextBox 7">
            <a:extLst>
              <a:ext uri="{FF2B5EF4-FFF2-40B4-BE49-F238E27FC236}">
                <a16:creationId xmlns:a16="http://schemas.microsoft.com/office/drawing/2014/main" id="{699A09E1-D0C8-4AD1-BEEF-F6879E8BFF55}"/>
              </a:ext>
            </a:extLst>
          </p:cNvPr>
          <p:cNvSpPr txBox="1"/>
          <p:nvPr/>
        </p:nvSpPr>
        <p:spPr>
          <a:xfrm>
            <a:off x="6381247" y="2209412"/>
            <a:ext cx="2931565" cy="584775"/>
          </a:xfrm>
          <a:prstGeom prst="rect">
            <a:avLst/>
          </a:prstGeom>
          <a:noFill/>
        </p:spPr>
        <p:txBody>
          <a:bodyPr wrap="square" rtlCol="0">
            <a:spAutoFit/>
          </a:bodyPr>
          <a:lstStyle/>
          <a:p>
            <a:r>
              <a:rPr lang="en-GB" sz="3200" b="1" dirty="0">
                <a:solidFill>
                  <a:srgbClr val="FF0000"/>
                </a:solidFill>
              </a:rPr>
              <a:t>£3000 – £2400 = </a:t>
            </a:r>
          </a:p>
        </p:txBody>
      </p:sp>
      <p:sp>
        <p:nvSpPr>
          <p:cNvPr id="9" name="TextBox 8">
            <a:extLst>
              <a:ext uri="{FF2B5EF4-FFF2-40B4-BE49-F238E27FC236}">
                <a16:creationId xmlns:a16="http://schemas.microsoft.com/office/drawing/2014/main" id="{EB1F67C5-9E35-40DC-95C6-6034133A1570}"/>
              </a:ext>
            </a:extLst>
          </p:cNvPr>
          <p:cNvSpPr txBox="1"/>
          <p:nvPr/>
        </p:nvSpPr>
        <p:spPr>
          <a:xfrm>
            <a:off x="9284676" y="2209411"/>
            <a:ext cx="1151206" cy="584775"/>
          </a:xfrm>
          <a:prstGeom prst="rect">
            <a:avLst/>
          </a:prstGeom>
          <a:noFill/>
        </p:spPr>
        <p:txBody>
          <a:bodyPr wrap="square" rtlCol="0">
            <a:spAutoFit/>
          </a:bodyPr>
          <a:lstStyle/>
          <a:p>
            <a:r>
              <a:rPr lang="en-GB" sz="3200" b="1" dirty="0">
                <a:solidFill>
                  <a:srgbClr val="FF0000"/>
                </a:solidFill>
              </a:rPr>
              <a:t>£600</a:t>
            </a:r>
          </a:p>
        </p:txBody>
      </p:sp>
      <p:sp>
        <p:nvSpPr>
          <p:cNvPr id="10" name="TextBox 9">
            <a:extLst>
              <a:ext uri="{FF2B5EF4-FFF2-40B4-BE49-F238E27FC236}">
                <a16:creationId xmlns:a16="http://schemas.microsoft.com/office/drawing/2014/main" id="{BB220714-5A51-4AC5-99B1-4695AD8C5D49}"/>
              </a:ext>
            </a:extLst>
          </p:cNvPr>
          <p:cNvSpPr txBox="1"/>
          <p:nvPr/>
        </p:nvSpPr>
        <p:spPr>
          <a:xfrm>
            <a:off x="2619816" y="4557408"/>
            <a:ext cx="8338916" cy="1569660"/>
          </a:xfrm>
          <a:prstGeom prst="rect">
            <a:avLst/>
          </a:prstGeom>
          <a:noFill/>
        </p:spPr>
        <p:txBody>
          <a:bodyPr wrap="square" rtlCol="0">
            <a:spAutoFit/>
          </a:bodyPr>
          <a:lstStyle/>
          <a:p>
            <a:r>
              <a:rPr lang="en-GB" sz="3200" b="1" dirty="0">
                <a:solidFill>
                  <a:srgbClr val="FF0000"/>
                </a:solidFill>
              </a:rPr>
              <a:t>The school only collected £200 in December, so if it only collects £200 for each of the next two months, it won’t reach the extra £600 it needs.  </a:t>
            </a:r>
          </a:p>
        </p:txBody>
      </p:sp>
      <p:sp>
        <p:nvSpPr>
          <p:cNvPr id="11" name="Rectangle 10">
            <a:extLst>
              <a:ext uri="{FF2B5EF4-FFF2-40B4-BE49-F238E27FC236}">
                <a16:creationId xmlns:a16="http://schemas.microsoft.com/office/drawing/2014/main" id="{821A9183-0A3E-4631-B327-8F6706D9352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1872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4CD5BF6-4C67-4B99-9CD4-E23B8F91B77A}"/>
              </a:ext>
            </a:extLst>
          </p:cNvPr>
          <p:cNvPicPr>
            <a:picLocks noChangeAspect="1"/>
          </p:cNvPicPr>
          <p:nvPr/>
        </p:nvPicPr>
        <p:blipFill>
          <a:blip r:embed="rId3"/>
          <a:stretch>
            <a:fillRect/>
          </a:stretch>
        </p:blipFill>
        <p:spPr>
          <a:xfrm>
            <a:off x="372836" y="1302295"/>
            <a:ext cx="7753205" cy="5225115"/>
          </a:xfrm>
          <a:prstGeom prst="rect">
            <a:avLst/>
          </a:prstGeom>
        </p:spPr>
      </p:pic>
      <p:sp>
        <p:nvSpPr>
          <p:cNvPr id="2" name="Rectangle 1">
            <a:extLst>
              <a:ext uri="{FF2B5EF4-FFF2-40B4-BE49-F238E27FC236}">
                <a16:creationId xmlns:a16="http://schemas.microsoft.com/office/drawing/2014/main" id="{7128A58D-BB89-4575-8090-F588A6603728}"/>
              </a:ext>
            </a:extLst>
          </p:cNvPr>
          <p:cNvSpPr/>
          <p:nvPr/>
        </p:nvSpPr>
        <p:spPr>
          <a:xfrm>
            <a:off x="103032" y="51516"/>
            <a:ext cx="1168113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on a grid. Write the letter of each shape that has one pair of parallel sides.</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257BF0ED-8D78-403A-9410-7E09B8D5FDCB}"/>
              </a:ext>
            </a:extLst>
          </p:cNvPr>
          <p:cNvCxnSpPr>
            <a:cxnSpLocks/>
          </p:cNvCxnSpPr>
          <p:nvPr/>
        </p:nvCxnSpPr>
        <p:spPr>
          <a:xfrm>
            <a:off x="1935665" y="1869658"/>
            <a:ext cx="104816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22372CF-ECB2-4D8F-A0A2-982EFB10A266}"/>
              </a:ext>
            </a:extLst>
          </p:cNvPr>
          <p:cNvCxnSpPr>
            <a:cxnSpLocks/>
          </p:cNvCxnSpPr>
          <p:nvPr/>
        </p:nvCxnSpPr>
        <p:spPr>
          <a:xfrm flipV="1">
            <a:off x="1427747" y="3914852"/>
            <a:ext cx="507918" cy="10100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1AFBBE7-A0F3-4248-87C3-D6A27E33AD8B}"/>
              </a:ext>
            </a:extLst>
          </p:cNvPr>
          <p:cNvCxnSpPr>
            <a:cxnSpLocks/>
          </p:cNvCxnSpPr>
          <p:nvPr/>
        </p:nvCxnSpPr>
        <p:spPr>
          <a:xfrm flipV="1">
            <a:off x="2459748" y="3914852"/>
            <a:ext cx="1021389" cy="20426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8E0DF8F-0937-44FC-A02E-67A7EFCE5F5C}"/>
              </a:ext>
            </a:extLst>
          </p:cNvPr>
          <p:cNvCxnSpPr>
            <a:cxnSpLocks/>
          </p:cNvCxnSpPr>
          <p:nvPr/>
        </p:nvCxnSpPr>
        <p:spPr>
          <a:xfrm>
            <a:off x="931025" y="2888332"/>
            <a:ext cx="255011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6C01C6F-0045-463C-A02F-234C55325F50}"/>
              </a:ext>
            </a:extLst>
          </p:cNvPr>
          <p:cNvSpPr/>
          <p:nvPr/>
        </p:nvSpPr>
        <p:spPr>
          <a:xfrm>
            <a:off x="5280599" y="561143"/>
            <a:ext cx="1326004" cy="707886"/>
          </a:xfrm>
          <a:prstGeom prst="rect">
            <a:avLst/>
          </a:prstGeom>
        </p:spPr>
        <p:txBody>
          <a:bodyPr wrap="none">
            <a:spAutoFit/>
          </a:bodyPr>
          <a:lstStyle/>
          <a:p>
            <a:r>
              <a:rPr lang="en-GB" sz="4000" b="1" dirty="0">
                <a:solidFill>
                  <a:srgbClr val="FF0000"/>
                </a:solidFill>
                <a:latin typeface="Arial Black" panose="020B0A04020102020204" pitchFamily="34" charset="0"/>
              </a:rPr>
              <a:t>A, C</a:t>
            </a:r>
          </a:p>
        </p:txBody>
      </p:sp>
      <p:sp>
        <p:nvSpPr>
          <p:cNvPr id="10" name="Rectangle 9">
            <a:extLst>
              <a:ext uri="{FF2B5EF4-FFF2-40B4-BE49-F238E27FC236}">
                <a16:creationId xmlns:a16="http://schemas.microsoft.com/office/drawing/2014/main" id="{04363D92-B2EB-4B97-9330-B0DFE65935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0995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1B03_files/image002.jpg">
            <a:extLst>
              <a:ext uri="{FF2B5EF4-FFF2-40B4-BE49-F238E27FC236}">
                <a16:creationId xmlns:a16="http://schemas.microsoft.com/office/drawing/2014/main" id="{F60DBBFD-7A96-4349-B532-77875DDDE4E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7917" y="520471"/>
            <a:ext cx="6481943" cy="6173355"/>
          </a:xfrm>
          <a:prstGeom prst="rect">
            <a:avLst/>
          </a:prstGeom>
          <a:noFill/>
          <a:ln>
            <a:noFill/>
          </a:ln>
        </p:spPr>
      </p:pic>
      <p:sp>
        <p:nvSpPr>
          <p:cNvPr id="2" name="Rectangle 1">
            <a:extLst>
              <a:ext uri="{FF2B5EF4-FFF2-40B4-BE49-F238E27FC236}">
                <a16:creationId xmlns:a16="http://schemas.microsoft.com/office/drawing/2014/main" id="{0EEC7F48-8227-4EB1-82B2-5FDC0CB42D68}"/>
              </a:ext>
            </a:extLst>
          </p:cNvPr>
          <p:cNvSpPr/>
          <p:nvPr/>
        </p:nvSpPr>
        <p:spPr>
          <a:xfrm>
            <a:off x="103032" y="51516"/>
            <a:ext cx="11758411"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two more squares to make this design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9C8F933C-8332-4978-8F25-8EFB0243DCA2}"/>
              </a:ext>
            </a:extLst>
          </p:cNvPr>
          <p:cNvSpPr/>
          <p:nvPr/>
        </p:nvSpPr>
        <p:spPr>
          <a:xfrm>
            <a:off x="6455419" y="2839191"/>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3203D90C-5297-46DD-B449-DDF13FF31044}"/>
              </a:ext>
            </a:extLst>
          </p:cNvPr>
          <p:cNvSpPr/>
          <p:nvPr/>
        </p:nvSpPr>
        <p:spPr>
          <a:xfrm>
            <a:off x="6812984" y="3222209"/>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5893B11D-BF42-42A4-919D-222D6F70D14C}"/>
              </a:ext>
            </a:extLst>
          </p:cNvPr>
          <p:cNvSpPr/>
          <p:nvPr/>
        </p:nvSpPr>
        <p:spPr>
          <a:xfrm>
            <a:off x="7440291" y="2899316"/>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9B944A89-329A-4FCF-B105-EF7135C89136}"/>
              </a:ext>
            </a:extLst>
          </p:cNvPr>
          <p:cNvSpPr/>
          <p:nvPr/>
        </p:nvSpPr>
        <p:spPr>
          <a:xfrm>
            <a:off x="6626113" y="2102230"/>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E55B15B9-0706-4DA5-A955-03021D2ADA73}"/>
              </a:ext>
            </a:extLst>
          </p:cNvPr>
          <p:cNvSpPr/>
          <p:nvPr/>
        </p:nvSpPr>
        <p:spPr>
          <a:xfrm>
            <a:off x="7603810" y="3075057"/>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06FF599A-6603-48F5-9EA3-F13D41D2FD73}"/>
              </a:ext>
            </a:extLst>
          </p:cNvPr>
          <p:cNvSpPr/>
          <p:nvPr/>
        </p:nvSpPr>
        <p:spPr>
          <a:xfrm>
            <a:off x="7440291" y="3858321"/>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204985F6-8C7E-4162-B7E2-505613D6B74A}"/>
              </a:ext>
            </a:extLst>
          </p:cNvPr>
          <p:cNvSpPr/>
          <p:nvPr/>
        </p:nvSpPr>
        <p:spPr>
          <a:xfrm>
            <a:off x="5670475" y="2089652"/>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3317619D-3667-4BAE-94CF-AE8ED2762214}"/>
              </a:ext>
            </a:extLst>
          </p:cNvPr>
          <p:cNvSpPr/>
          <p:nvPr/>
        </p:nvSpPr>
        <p:spPr>
          <a:xfrm>
            <a:off x="7606576" y="4034062"/>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F8A8190F-A93D-495D-8584-949A7FF3E24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540788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p:bldP spid="8" grpId="0"/>
      <p:bldP spid="9" grpId="0" animBg="1"/>
      <p:bldP spid="10" grpId="0"/>
      <p:bldP spid="11" grpId="0"/>
    </p:bld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1B03_files/image002.jpg">
            <a:extLst>
              <a:ext uri="{FF2B5EF4-FFF2-40B4-BE49-F238E27FC236}">
                <a16:creationId xmlns:a16="http://schemas.microsoft.com/office/drawing/2014/main" id="{6B64F245-C0B6-4448-AE00-70615AE4EB8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7917" y="520471"/>
            <a:ext cx="6481943" cy="6173355"/>
          </a:xfrm>
          <a:prstGeom prst="rect">
            <a:avLst/>
          </a:prstGeom>
          <a:noFill/>
          <a:ln>
            <a:noFill/>
          </a:ln>
        </p:spPr>
      </p:pic>
      <p:sp>
        <p:nvSpPr>
          <p:cNvPr id="5" name="Rectangle 4">
            <a:extLst>
              <a:ext uri="{FF2B5EF4-FFF2-40B4-BE49-F238E27FC236}">
                <a16:creationId xmlns:a16="http://schemas.microsoft.com/office/drawing/2014/main" id="{52A4F079-5ADB-4E62-81F0-7C445465B39F}"/>
              </a:ext>
            </a:extLst>
          </p:cNvPr>
          <p:cNvSpPr/>
          <p:nvPr/>
        </p:nvSpPr>
        <p:spPr>
          <a:xfrm rot="2700000">
            <a:off x="6888215" y="2025509"/>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E1A3A38-425C-48E5-9D77-39FBF4B99EAA}"/>
              </a:ext>
            </a:extLst>
          </p:cNvPr>
          <p:cNvSpPr/>
          <p:nvPr/>
        </p:nvSpPr>
        <p:spPr>
          <a:xfrm rot="2700000">
            <a:off x="7564687" y="2701983"/>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58A95C29-9FC1-45A4-B054-364AF2B9D95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6717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102B9DB-BFCD-4E6E-813A-1203C2D6576A}"/>
              </a:ext>
            </a:extLst>
          </p:cNvPr>
          <p:cNvPicPr>
            <a:picLocks noChangeAspect="1"/>
          </p:cNvPicPr>
          <p:nvPr/>
        </p:nvPicPr>
        <p:blipFill>
          <a:blip r:embed="rId3"/>
          <a:stretch>
            <a:fillRect/>
          </a:stretch>
        </p:blipFill>
        <p:spPr>
          <a:xfrm>
            <a:off x="218367" y="1077218"/>
            <a:ext cx="7376917" cy="4149968"/>
          </a:xfrm>
          <a:prstGeom prst="rect">
            <a:avLst/>
          </a:prstGeom>
        </p:spPr>
      </p:pic>
      <p:sp>
        <p:nvSpPr>
          <p:cNvPr id="2" name="Rectangle 1">
            <a:extLst>
              <a:ext uri="{FF2B5EF4-FFF2-40B4-BE49-F238E27FC236}">
                <a16:creationId xmlns:a16="http://schemas.microsoft.com/office/drawing/2014/main" id="{3CBFBEF5-B361-4ADD-8618-64C4EE3F5F34}"/>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Tina measures the angles in a triangle. The sketch shows her results. How can you tell that Tina has made a mistake?</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C04D5FCB-239A-4383-82BD-4EAAF8EFE942}"/>
              </a:ext>
            </a:extLst>
          </p:cNvPr>
          <p:cNvSpPr/>
          <p:nvPr/>
        </p:nvSpPr>
        <p:spPr>
          <a:xfrm>
            <a:off x="4908183" y="1276219"/>
            <a:ext cx="7021194"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in a triangle add up to 180°.</a:t>
            </a:r>
          </a:p>
        </p:txBody>
      </p:sp>
      <p:sp>
        <p:nvSpPr>
          <p:cNvPr id="5" name="Rectangle 4">
            <a:extLst>
              <a:ext uri="{FF2B5EF4-FFF2-40B4-BE49-F238E27FC236}">
                <a16:creationId xmlns:a16="http://schemas.microsoft.com/office/drawing/2014/main" id="{9A823FEB-A8EC-492A-ACE6-97D80810EDCC}"/>
              </a:ext>
            </a:extLst>
          </p:cNvPr>
          <p:cNvSpPr/>
          <p:nvPr/>
        </p:nvSpPr>
        <p:spPr>
          <a:xfrm>
            <a:off x="5232781" y="1892826"/>
            <a:ext cx="6620553" cy="523220"/>
          </a:xfrm>
          <a:prstGeom prst="rect">
            <a:avLst/>
          </a:prstGeom>
        </p:spPr>
        <p:txBody>
          <a:bodyPr wrap="square">
            <a:spAutoFit/>
          </a:bodyPr>
          <a:lstStyle/>
          <a:p>
            <a:r>
              <a:rPr lang="en-GB" sz="2800" b="1" dirty="0">
                <a:solidFill>
                  <a:srgbClr val="FF0000"/>
                </a:solidFill>
                <a:latin typeface="Arial Black" panose="020B0A04020102020204" pitchFamily="34" charset="0"/>
              </a:rPr>
              <a:t>35° + 75° + 45° = 155°</a:t>
            </a:r>
          </a:p>
        </p:txBody>
      </p:sp>
      <p:sp>
        <p:nvSpPr>
          <p:cNvPr id="7" name="Rectangle 6">
            <a:extLst>
              <a:ext uri="{FF2B5EF4-FFF2-40B4-BE49-F238E27FC236}">
                <a16:creationId xmlns:a16="http://schemas.microsoft.com/office/drawing/2014/main" id="{2607AD60-93E2-4027-8CE5-C94D0994810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65173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Steve needs to put 1 </a:t>
            </a:r>
            <a:r>
              <a:rPr lang="en-US" sz="3200" b="1" dirty="0" err="1"/>
              <a:t>litre</a:t>
            </a:r>
            <a:r>
              <a:rPr lang="en-US" sz="3200" b="1" dirty="0"/>
              <a:t> of water in a bucket.</a:t>
            </a:r>
          </a:p>
          <a:p>
            <a:r>
              <a:rPr lang="en-US" sz="3200" b="1" dirty="0"/>
              <a:t>He has a 500 ml jug.</a:t>
            </a:r>
          </a:p>
          <a:p>
            <a:r>
              <a:rPr lang="en-US" sz="3200" b="1" dirty="0"/>
              <a:t>Explain how he can measure 1 </a:t>
            </a:r>
            <a:r>
              <a:rPr lang="en-US" sz="3200" b="1" dirty="0" err="1"/>
              <a:t>litre</a:t>
            </a:r>
            <a:r>
              <a:rPr lang="en-US" sz="3200" b="1" dirty="0"/>
              <a:t> of water.</a:t>
            </a:r>
          </a:p>
        </p:txBody>
      </p:sp>
      <p:pic>
        <p:nvPicPr>
          <p:cNvPr id="113666" name="Picture 2">
            <a:extLst>
              <a:ext uri="{FF2B5EF4-FFF2-40B4-BE49-F238E27FC236}">
                <a16:creationId xmlns:a16="http://schemas.microsoft.com/office/drawing/2014/main" id="{397FAE7F-D082-49BA-AA4D-65D4B5AB15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92683" y="209237"/>
            <a:ext cx="3194164" cy="2096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0DE14AB-B059-4847-A06E-5C80524787B6}"/>
              </a:ext>
            </a:extLst>
          </p:cNvPr>
          <p:cNvSpPr txBox="1"/>
          <p:nvPr/>
        </p:nvSpPr>
        <p:spPr>
          <a:xfrm>
            <a:off x="580572" y="1848391"/>
            <a:ext cx="3063380" cy="584775"/>
          </a:xfrm>
          <a:prstGeom prst="rect">
            <a:avLst/>
          </a:prstGeom>
          <a:noFill/>
        </p:spPr>
        <p:txBody>
          <a:bodyPr wrap="square" rtlCol="0">
            <a:spAutoFit/>
          </a:bodyPr>
          <a:lstStyle/>
          <a:p>
            <a:r>
              <a:rPr lang="en-GB" sz="3200" b="1" dirty="0">
                <a:solidFill>
                  <a:srgbClr val="FF0000"/>
                </a:solidFill>
              </a:rPr>
              <a:t>1 litre = 1000 ml</a:t>
            </a:r>
          </a:p>
        </p:txBody>
      </p:sp>
      <p:sp>
        <p:nvSpPr>
          <p:cNvPr id="6" name="TextBox 5">
            <a:extLst>
              <a:ext uri="{FF2B5EF4-FFF2-40B4-BE49-F238E27FC236}">
                <a16:creationId xmlns:a16="http://schemas.microsoft.com/office/drawing/2014/main" id="{B32E38CD-92F5-4264-AE9B-813EC43F4FF2}"/>
              </a:ext>
            </a:extLst>
          </p:cNvPr>
          <p:cNvSpPr txBox="1"/>
          <p:nvPr/>
        </p:nvSpPr>
        <p:spPr>
          <a:xfrm>
            <a:off x="580572" y="2433166"/>
            <a:ext cx="3063380" cy="584775"/>
          </a:xfrm>
          <a:prstGeom prst="rect">
            <a:avLst/>
          </a:prstGeom>
          <a:noFill/>
        </p:spPr>
        <p:txBody>
          <a:bodyPr wrap="square" rtlCol="0">
            <a:spAutoFit/>
          </a:bodyPr>
          <a:lstStyle/>
          <a:p>
            <a:r>
              <a:rPr lang="en-GB" sz="3200" b="1" dirty="0">
                <a:solidFill>
                  <a:srgbClr val="FF0000"/>
                </a:solidFill>
              </a:rPr>
              <a:t>½ litre = 500 ml</a:t>
            </a:r>
          </a:p>
        </p:txBody>
      </p:sp>
      <p:sp>
        <p:nvSpPr>
          <p:cNvPr id="7" name="TextBox 6">
            <a:extLst>
              <a:ext uri="{FF2B5EF4-FFF2-40B4-BE49-F238E27FC236}">
                <a16:creationId xmlns:a16="http://schemas.microsoft.com/office/drawing/2014/main" id="{86EBCFCA-A03B-4362-B6E0-9763C3B98001}"/>
              </a:ext>
            </a:extLst>
          </p:cNvPr>
          <p:cNvSpPr txBox="1"/>
          <p:nvPr/>
        </p:nvSpPr>
        <p:spPr>
          <a:xfrm>
            <a:off x="580571" y="3222302"/>
            <a:ext cx="7539847" cy="1077218"/>
          </a:xfrm>
          <a:prstGeom prst="rect">
            <a:avLst/>
          </a:prstGeom>
          <a:noFill/>
        </p:spPr>
        <p:txBody>
          <a:bodyPr wrap="square" rtlCol="0">
            <a:spAutoFit/>
          </a:bodyPr>
          <a:lstStyle/>
          <a:p>
            <a:r>
              <a:rPr lang="en-GB" sz="3200" b="1" dirty="0">
                <a:solidFill>
                  <a:srgbClr val="FF0000"/>
                </a:solidFill>
              </a:rPr>
              <a:t>He can fill the jug, pour it in the bucket, then fill the jug again and pour it in again. </a:t>
            </a:r>
          </a:p>
        </p:txBody>
      </p:sp>
      <p:sp>
        <p:nvSpPr>
          <p:cNvPr id="8" name="TextBox 7">
            <a:extLst>
              <a:ext uri="{FF2B5EF4-FFF2-40B4-BE49-F238E27FC236}">
                <a16:creationId xmlns:a16="http://schemas.microsoft.com/office/drawing/2014/main" id="{774F1A7F-852B-486C-AFDA-1EB52B7C35F6}"/>
              </a:ext>
            </a:extLst>
          </p:cNvPr>
          <p:cNvSpPr txBox="1"/>
          <p:nvPr/>
        </p:nvSpPr>
        <p:spPr>
          <a:xfrm>
            <a:off x="580571" y="4476542"/>
            <a:ext cx="7539847" cy="584775"/>
          </a:xfrm>
          <a:prstGeom prst="rect">
            <a:avLst/>
          </a:prstGeom>
          <a:noFill/>
        </p:spPr>
        <p:txBody>
          <a:bodyPr wrap="square" rtlCol="0">
            <a:spAutoFit/>
          </a:bodyPr>
          <a:lstStyle/>
          <a:p>
            <a:r>
              <a:rPr lang="en-GB" sz="3200" b="1" dirty="0">
                <a:solidFill>
                  <a:srgbClr val="FF0000"/>
                </a:solidFill>
              </a:rPr>
              <a:t>2 x 500 = 1000</a:t>
            </a:r>
          </a:p>
        </p:txBody>
      </p:sp>
      <p:sp>
        <p:nvSpPr>
          <p:cNvPr id="9" name="Rectangle 8">
            <a:extLst>
              <a:ext uri="{FF2B5EF4-FFF2-40B4-BE49-F238E27FC236}">
                <a16:creationId xmlns:a16="http://schemas.microsoft.com/office/drawing/2014/main" id="{2E474612-D905-4CEA-8159-61A40D32FB7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05520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Write one number which fits all three of these statements.</a:t>
            </a:r>
          </a:p>
          <a:p>
            <a:r>
              <a:rPr lang="en-US" sz="3200" b="1" dirty="0"/>
              <a:t>It is a multiple of 4</a:t>
            </a:r>
          </a:p>
          <a:p>
            <a:r>
              <a:rPr lang="en-US" sz="3200" b="1" dirty="0"/>
              <a:t>It is a multiple of 6</a:t>
            </a:r>
          </a:p>
          <a:p>
            <a:r>
              <a:rPr lang="en-US" sz="3200" b="1" dirty="0"/>
              <a:t>It ends in ‘8’</a:t>
            </a:r>
          </a:p>
        </p:txBody>
      </p:sp>
      <p:sp>
        <p:nvSpPr>
          <p:cNvPr id="4" name="Rectangle 3">
            <a:extLst>
              <a:ext uri="{FF2B5EF4-FFF2-40B4-BE49-F238E27FC236}">
                <a16:creationId xmlns:a16="http://schemas.microsoft.com/office/drawing/2014/main" id="{EC4350B1-5194-4C0B-8A17-B30385B0EC90}"/>
              </a:ext>
            </a:extLst>
          </p:cNvPr>
          <p:cNvSpPr/>
          <p:nvPr/>
        </p:nvSpPr>
        <p:spPr>
          <a:xfrm>
            <a:off x="56122" y="3142547"/>
            <a:ext cx="11740571" cy="584775"/>
          </a:xfrm>
          <a:prstGeom prst="rect">
            <a:avLst/>
          </a:prstGeom>
        </p:spPr>
        <p:txBody>
          <a:bodyPr wrap="square">
            <a:spAutoFit/>
          </a:bodyPr>
          <a:lstStyle/>
          <a:p>
            <a:r>
              <a:rPr lang="en-US" sz="3200" b="1" dirty="0"/>
              <a:t>Explain why a number which ends in ‘3’ cannot be a multiple of 4</a:t>
            </a:r>
          </a:p>
        </p:txBody>
      </p:sp>
      <p:sp>
        <p:nvSpPr>
          <p:cNvPr id="5" name="Rectangle 4">
            <a:extLst>
              <a:ext uri="{FF2B5EF4-FFF2-40B4-BE49-F238E27FC236}">
                <a16:creationId xmlns:a16="http://schemas.microsoft.com/office/drawing/2014/main" id="{FAF178FE-CEEB-4CAE-94BB-90D78B081C0D}"/>
              </a:ext>
            </a:extLst>
          </p:cNvPr>
          <p:cNvSpPr/>
          <p:nvPr/>
        </p:nvSpPr>
        <p:spPr>
          <a:xfrm>
            <a:off x="3429171" y="539818"/>
            <a:ext cx="6955750" cy="584775"/>
          </a:xfrm>
          <a:prstGeom prst="rect">
            <a:avLst/>
          </a:prstGeom>
        </p:spPr>
        <p:txBody>
          <a:bodyPr wrap="none">
            <a:spAutoFit/>
          </a:bodyPr>
          <a:lstStyle/>
          <a:p>
            <a:r>
              <a:rPr lang="en-US" sz="3200" b="1" dirty="0">
                <a:solidFill>
                  <a:srgbClr val="FF0000"/>
                </a:solidFill>
              </a:rPr>
              <a:t>4, 8, 12, 16, 20, 24, 28, 32, 36, 40, 44, 48</a:t>
            </a:r>
            <a:endParaRPr lang="en-GB" sz="3200" dirty="0">
              <a:solidFill>
                <a:srgbClr val="FF0000"/>
              </a:solidFill>
            </a:endParaRPr>
          </a:p>
        </p:txBody>
      </p:sp>
      <p:sp>
        <p:nvSpPr>
          <p:cNvPr id="6" name="Rectangle 5">
            <a:extLst>
              <a:ext uri="{FF2B5EF4-FFF2-40B4-BE49-F238E27FC236}">
                <a16:creationId xmlns:a16="http://schemas.microsoft.com/office/drawing/2014/main" id="{567CCAE8-8A01-4A47-B313-264318279EB7}"/>
              </a:ext>
            </a:extLst>
          </p:cNvPr>
          <p:cNvSpPr/>
          <p:nvPr/>
        </p:nvSpPr>
        <p:spPr>
          <a:xfrm>
            <a:off x="3429171" y="1028118"/>
            <a:ext cx="7164141" cy="584775"/>
          </a:xfrm>
          <a:prstGeom prst="rect">
            <a:avLst/>
          </a:prstGeom>
        </p:spPr>
        <p:txBody>
          <a:bodyPr wrap="none">
            <a:spAutoFit/>
          </a:bodyPr>
          <a:lstStyle/>
          <a:p>
            <a:r>
              <a:rPr lang="en-US" sz="3200" b="1" dirty="0">
                <a:solidFill>
                  <a:srgbClr val="FF0000"/>
                </a:solidFill>
              </a:rPr>
              <a:t>6, 12, 18, 24, 30, 36, 42, 48, 54, 60, 66, 72</a:t>
            </a:r>
            <a:endParaRPr lang="en-GB" sz="3200" dirty="0">
              <a:solidFill>
                <a:srgbClr val="FF0000"/>
              </a:solidFill>
            </a:endParaRPr>
          </a:p>
        </p:txBody>
      </p:sp>
      <p:sp>
        <p:nvSpPr>
          <p:cNvPr id="7" name="Oval 6">
            <a:extLst>
              <a:ext uri="{FF2B5EF4-FFF2-40B4-BE49-F238E27FC236}">
                <a16:creationId xmlns:a16="http://schemas.microsoft.com/office/drawing/2014/main" id="{6947170B-B92C-4DC4-B31E-0B9C2293FC63}"/>
              </a:ext>
            </a:extLst>
          </p:cNvPr>
          <p:cNvSpPr/>
          <p:nvPr/>
        </p:nvSpPr>
        <p:spPr>
          <a:xfrm>
            <a:off x="9669080" y="592751"/>
            <a:ext cx="715841" cy="4883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6545F62D-08E7-4DF2-9084-04800689E2DD}"/>
              </a:ext>
            </a:extLst>
          </p:cNvPr>
          <p:cNvSpPr/>
          <p:nvPr/>
        </p:nvSpPr>
        <p:spPr>
          <a:xfrm>
            <a:off x="7441136" y="1071660"/>
            <a:ext cx="715841" cy="4883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B63B42DC-016C-4686-A456-E0C81ABA7FA5}"/>
              </a:ext>
            </a:extLst>
          </p:cNvPr>
          <p:cNvSpPr/>
          <p:nvPr/>
        </p:nvSpPr>
        <p:spPr>
          <a:xfrm>
            <a:off x="2449457" y="1796632"/>
            <a:ext cx="639919" cy="630942"/>
          </a:xfrm>
          <a:prstGeom prst="rect">
            <a:avLst/>
          </a:prstGeom>
        </p:spPr>
        <p:txBody>
          <a:bodyPr wrap="none">
            <a:spAutoFit/>
          </a:bodyPr>
          <a:lstStyle/>
          <a:p>
            <a:r>
              <a:rPr lang="en-US" sz="3500" b="1" dirty="0">
                <a:solidFill>
                  <a:srgbClr val="FF0000"/>
                </a:solidFill>
              </a:rPr>
              <a:t>48</a:t>
            </a:r>
            <a:endParaRPr lang="en-GB" sz="3500" dirty="0">
              <a:solidFill>
                <a:srgbClr val="FF0000"/>
              </a:solidFill>
            </a:endParaRPr>
          </a:p>
        </p:txBody>
      </p:sp>
      <p:sp>
        <p:nvSpPr>
          <p:cNvPr id="10" name="Rectangle 9">
            <a:extLst>
              <a:ext uri="{FF2B5EF4-FFF2-40B4-BE49-F238E27FC236}">
                <a16:creationId xmlns:a16="http://schemas.microsoft.com/office/drawing/2014/main" id="{A246F6BA-6689-45D3-8CD5-8B8AC31F5207}"/>
              </a:ext>
            </a:extLst>
          </p:cNvPr>
          <p:cNvSpPr/>
          <p:nvPr/>
        </p:nvSpPr>
        <p:spPr>
          <a:xfrm>
            <a:off x="2449457" y="3916198"/>
            <a:ext cx="8153228" cy="630942"/>
          </a:xfrm>
          <a:prstGeom prst="rect">
            <a:avLst/>
          </a:prstGeom>
        </p:spPr>
        <p:txBody>
          <a:bodyPr wrap="square">
            <a:spAutoFit/>
          </a:bodyPr>
          <a:lstStyle/>
          <a:p>
            <a:r>
              <a:rPr lang="en-US" sz="3500" b="1" dirty="0">
                <a:solidFill>
                  <a:srgbClr val="FF0000"/>
                </a:solidFill>
              </a:rPr>
              <a:t>Multiples of 4 are always even numbers. </a:t>
            </a:r>
            <a:endParaRPr lang="en-GB" sz="3500" dirty="0">
              <a:solidFill>
                <a:srgbClr val="FF0000"/>
              </a:solidFill>
            </a:endParaRPr>
          </a:p>
        </p:txBody>
      </p:sp>
    </p:spTree>
    <p:extLst>
      <p:ext uri="{BB962C8B-B14F-4D97-AF65-F5344CB8AC3E}">
        <p14:creationId xmlns:p14="http://schemas.microsoft.com/office/powerpoint/2010/main" val="521397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p:bldP spid="10" grpId="0"/>
    </p:bld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2A17_files/image001.jpg">
            <a:extLst>
              <a:ext uri="{FF2B5EF4-FFF2-40B4-BE49-F238E27FC236}">
                <a16:creationId xmlns:a16="http://schemas.microsoft.com/office/drawing/2014/main" id="{F3637AF6-6E90-4131-B84A-EDA15B6C61E4}"/>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723655" y="204720"/>
            <a:ext cx="7343465" cy="6252415"/>
          </a:xfrm>
          <a:prstGeom prst="rect">
            <a:avLst/>
          </a:prstGeom>
          <a:noFill/>
          <a:ln>
            <a:noFill/>
          </a:ln>
        </p:spPr>
      </p:pic>
      <p:sp>
        <p:nvSpPr>
          <p:cNvPr id="2" name="Rectangle 1">
            <a:extLst>
              <a:ext uri="{FF2B5EF4-FFF2-40B4-BE49-F238E27FC236}">
                <a16:creationId xmlns:a16="http://schemas.microsoft.com/office/drawing/2014/main" id="{F3FA0B40-FE1D-4909-8E7A-5D9F77779B17}"/>
              </a:ext>
            </a:extLst>
          </p:cNvPr>
          <p:cNvSpPr/>
          <p:nvPr/>
        </p:nvSpPr>
        <p:spPr>
          <a:xfrm>
            <a:off x="4982817" y="92229"/>
            <a:ext cx="7209183"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 parallelogram.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AD9D321F-E9C2-4DCA-8C52-114FD307BE53}"/>
              </a:ext>
            </a:extLst>
          </p:cNvPr>
          <p:cNvSpPr/>
          <p:nvPr/>
        </p:nvSpPr>
        <p:spPr>
          <a:xfrm>
            <a:off x="4982817" y="584377"/>
            <a:ext cx="6195222"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in the coordinates of point A.</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0E5955E4-12B8-4F46-AC90-B3BD671FA6A4}"/>
              </a:ext>
            </a:extLst>
          </p:cNvPr>
          <p:cNvSpPr/>
          <p:nvPr/>
        </p:nvSpPr>
        <p:spPr>
          <a:xfrm>
            <a:off x="2926120" y="401079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1BB84F7A-EF20-4D53-B1A3-FC5B43E8A15A}"/>
              </a:ext>
            </a:extLst>
          </p:cNvPr>
          <p:cNvSpPr/>
          <p:nvPr/>
        </p:nvSpPr>
        <p:spPr>
          <a:xfrm>
            <a:off x="2761467" y="6226302"/>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15</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9F16667E-838D-43D6-A31A-F9A9678C2FF8}"/>
              </a:ext>
            </a:extLst>
          </p:cNvPr>
          <p:cNvSpPr/>
          <p:nvPr/>
        </p:nvSpPr>
        <p:spPr>
          <a:xfrm>
            <a:off x="3635902" y="2601679"/>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4E21D88D-80AB-4F42-8388-FEE44BE4B6D9}"/>
              </a:ext>
            </a:extLst>
          </p:cNvPr>
          <p:cNvSpPr/>
          <p:nvPr/>
        </p:nvSpPr>
        <p:spPr>
          <a:xfrm>
            <a:off x="3471249" y="6223960"/>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9" name="Straight Arrow Connector 8">
            <a:extLst>
              <a:ext uri="{FF2B5EF4-FFF2-40B4-BE49-F238E27FC236}">
                <a16:creationId xmlns:a16="http://schemas.microsoft.com/office/drawing/2014/main" id="{0B88574A-AC59-468D-9AD7-64078718585C}"/>
              </a:ext>
            </a:extLst>
          </p:cNvPr>
          <p:cNvCxnSpPr>
            <a:cxnSpLocks/>
          </p:cNvCxnSpPr>
          <p:nvPr/>
        </p:nvCxnSpPr>
        <p:spPr>
          <a:xfrm flipH="1">
            <a:off x="3023494" y="6160994"/>
            <a:ext cx="744385"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DEA7C1A-F408-44F4-BB3B-DC51759F17B5}"/>
              </a:ext>
            </a:extLst>
          </p:cNvPr>
          <p:cNvSpPr/>
          <p:nvPr/>
        </p:nvSpPr>
        <p:spPr>
          <a:xfrm>
            <a:off x="3217335" y="5666675"/>
            <a:ext cx="418567"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4" name="Oval 13">
            <a:extLst>
              <a:ext uri="{FF2B5EF4-FFF2-40B4-BE49-F238E27FC236}">
                <a16:creationId xmlns:a16="http://schemas.microsoft.com/office/drawing/2014/main" id="{8E7EEEA4-BF50-43B0-B7E6-9ABEE0AE77AB}"/>
              </a:ext>
            </a:extLst>
          </p:cNvPr>
          <p:cNvSpPr/>
          <p:nvPr/>
        </p:nvSpPr>
        <p:spPr>
          <a:xfrm>
            <a:off x="5643300" y="4014339"/>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7954C94-A49E-4DF3-AFDF-E8F8486A12B9}"/>
              </a:ext>
            </a:extLst>
          </p:cNvPr>
          <p:cNvSpPr/>
          <p:nvPr/>
        </p:nvSpPr>
        <p:spPr>
          <a:xfrm>
            <a:off x="5477505" y="6231505"/>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35</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6" name="Straight Arrow Connector 15">
            <a:extLst>
              <a:ext uri="{FF2B5EF4-FFF2-40B4-BE49-F238E27FC236}">
                <a16:creationId xmlns:a16="http://schemas.microsoft.com/office/drawing/2014/main" id="{5F22FEA9-C166-48F0-AEC2-F02FCB6FF829}"/>
              </a:ext>
            </a:extLst>
          </p:cNvPr>
          <p:cNvCxnSpPr>
            <a:cxnSpLocks/>
          </p:cNvCxnSpPr>
          <p:nvPr/>
        </p:nvCxnSpPr>
        <p:spPr>
          <a:xfrm flipH="1">
            <a:off x="5726457" y="6185954"/>
            <a:ext cx="744385"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219CC93E-1211-478D-A8B0-2CC945DA42E6}"/>
              </a:ext>
            </a:extLst>
          </p:cNvPr>
          <p:cNvSpPr/>
          <p:nvPr/>
        </p:nvSpPr>
        <p:spPr>
          <a:xfrm>
            <a:off x="5920298" y="5691635"/>
            <a:ext cx="418567"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Oval 18">
            <a:extLst>
              <a:ext uri="{FF2B5EF4-FFF2-40B4-BE49-F238E27FC236}">
                <a16:creationId xmlns:a16="http://schemas.microsoft.com/office/drawing/2014/main" id="{0588603F-764F-4933-90EF-F8916F424028}"/>
              </a:ext>
            </a:extLst>
          </p:cNvPr>
          <p:cNvSpPr/>
          <p:nvPr/>
        </p:nvSpPr>
        <p:spPr>
          <a:xfrm>
            <a:off x="6358199" y="259987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BD8B599B-7357-4B8F-B76A-66AB6D3771C3}"/>
              </a:ext>
            </a:extLst>
          </p:cNvPr>
          <p:cNvSpPr/>
          <p:nvPr/>
        </p:nvSpPr>
        <p:spPr>
          <a:xfrm>
            <a:off x="6187287" y="6230506"/>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40</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4BAD6FDC-64FE-47A7-A8B1-C44D06089087}"/>
              </a:ext>
            </a:extLst>
          </p:cNvPr>
          <p:cNvSpPr/>
          <p:nvPr/>
        </p:nvSpPr>
        <p:spPr>
          <a:xfrm>
            <a:off x="9552508" y="1220670"/>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(40, </a:t>
            </a:r>
          </a:p>
        </p:txBody>
      </p:sp>
      <p:sp>
        <p:nvSpPr>
          <p:cNvPr id="22" name="Oval 21">
            <a:extLst>
              <a:ext uri="{FF2B5EF4-FFF2-40B4-BE49-F238E27FC236}">
                <a16:creationId xmlns:a16="http://schemas.microsoft.com/office/drawing/2014/main" id="{EAD6EBB4-967C-4FCC-90D3-61DFC8829233}"/>
              </a:ext>
            </a:extLst>
          </p:cNvPr>
          <p:cNvSpPr/>
          <p:nvPr/>
        </p:nvSpPr>
        <p:spPr>
          <a:xfrm>
            <a:off x="6338865" y="264442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FD608F6A-D3EA-45C7-BD14-54DB174FD819}"/>
              </a:ext>
            </a:extLst>
          </p:cNvPr>
          <p:cNvSpPr/>
          <p:nvPr/>
        </p:nvSpPr>
        <p:spPr>
          <a:xfrm>
            <a:off x="378347" y="2462673"/>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27</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4" name="Rectangle 23">
            <a:extLst>
              <a:ext uri="{FF2B5EF4-FFF2-40B4-BE49-F238E27FC236}">
                <a16:creationId xmlns:a16="http://schemas.microsoft.com/office/drawing/2014/main" id="{E2D1CDBD-DB27-4E32-8F22-7CC1718BC6B3}"/>
              </a:ext>
            </a:extLst>
          </p:cNvPr>
          <p:cNvSpPr/>
          <p:nvPr/>
        </p:nvSpPr>
        <p:spPr>
          <a:xfrm>
            <a:off x="10807997" y="1220670"/>
            <a:ext cx="113503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27)</a:t>
            </a:r>
          </a:p>
        </p:txBody>
      </p:sp>
      <p:sp>
        <p:nvSpPr>
          <p:cNvPr id="25" name="Rectangle 24">
            <a:extLst>
              <a:ext uri="{FF2B5EF4-FFF2-40B4-BE49-F238E27FC236}">
                <a16:creationId xmlns:a16="http://schemas.microsoft.com/office/drawing/2014/main" id="{BD993BB4-63D0-41FD-B654-E8634E8216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54918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1.25E-6 3.7037E-6 L 1.25E-6 0.29838 " pathEditMode="relative" rAng="0" ptsTypes="AA">
                                      <p:cBhvr>
                                        <p:cTn id="11" dur="2000" fill="hold"/>
                                        <p:tgtEl>
                                          <p:spTgt spid="5"/>
                                        </p:tgtEl>
                                        <p:attrNameLst>
                                          <p:attrName>ppt_x</p:attrName>
                                          <p:attrName>ppt_y</p:attrName>
                                        </p:attrNameLst>
                                      </p:cBhvr>
                                      <p:rCtr x="0" y="14907"/>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1.875E-6 -7.40741E-7 L -0.00065 0.50579 " pathEditMode="relative" rAng="0" ptsTypes="AA">
                                      <p:cBhvr>
                                        <p:cTn id="25" dur="2000" fill="hold"/>
                                        <p:tgtEl>
                                          <p:spTgt spid="7"/>
                                        </p:tgtEl>
                                        <p:attrNameLst>
                                          <p:attrName>ppt_x</p:attrName>
                                          <p:attrName>ppt_y</p:attrName>
                                        </p:attrNameLst>
                                      </p:cBhvr>
                                      <p:rCtr x="-39" y="25278"/>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1"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path" presetSubtype="0" accel="50000" decel="50000" fill="hold" grpId="0" nodeType="clickEffect">
                                  <p:stCondLst>
                                    <p:cond delay="0"/>
                                  </p:stCondLst>
                                  <p:childTnLst>
                                    <p:animMotion origin="layout" path="M 4.58333E-6 7.40741E-7 L 4.58333E-6 0.29838 " pathEditMode="relative" rAng="0" ptsTypes="AA">
                                      <p:cBhvr>
                                        <p:cTn id="47" dur="2000" fill="hold"/>
                                        <p:tgtEl>
                                          <p:spTgt spid="14"/>
                                        </p:tgtEl>
                                        <p:attrNameLst>
                                          <p:attrName>ppt_x</p:attrName>
                                          <p:attrName>ppt_y</p:attrName>
                                        </p:attrNameLst>
                                      </p:cBhvr>
                                      <p:rCtr x="0" y="14907"/>
                                    </p:animMotion>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fade">
                                      <p:cBhvr>
                                        <p:cTn id="57" dur="500"/>
                                        <p:tgtEl>
                                          <p:spTgt spid="1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1"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path" presetSubtype="0" accel="50000" decel="50000" fill="hold" grpId="0" nodeType="clickEffect">
                                  <p:stCondLst>
                                    <p:cond delay="0"/>
                                  </p:stCondLst>
                                  <p:childTnLst>
                                    <p:animMotion origin="layout" path="M 8.33333E-7 7.40741E-7 L -0.00065 0.50579 " pathEditMode="relative" rAng="0" ptsTypes="AA">
                                      <p:cBhvr>
                                        <p:cTn id="69" dur="2000" fill="hold"/>
                                        <p:tgtEl>
                                          <p:spTgt spid="19"/>
                                        </p:tgtEl>
                                        <p:attrNameLst>
                                          <p:attrName>ppt_x</p:attrName>
                                          <p:attrName>ppt_y</p:attrName>
                                        </p:attrNameLst>
                                      </p:cBhvr>
                                      <p:rCtr x="-39" y="25278"/>
                                    </p:animMotion>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1"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42" presetClass="path" presetSubtype="0" accel="50000" decel="50000" fill="hold" grpId="0" nodeType="clickEffect">
                                  <p:stCondLst>
                                    <p:cond delay="0"/>
                                  </p:stCondLst>
                                  <p:childTnLst>
                                    <p:animMotion origin="layout" path="M 3.33333E-6 -7.40741E-7 L -0.22188 -0.00787 " pathEditMode="relative" rAng="0" ptsTypes="AA">
                                      <p:cBhvr>
                                        <p:cTn id="88" dur="2000" fill="hold"/>
                                        <p:tgtEl>
                                          <p:spTgt spid="22"/>
                                        </p:tgtEl>
                                        <p:attrNameLst>
                                          <p:attrName>ppt_x</p:attrName>
                                          <p:attrName>ppt_y</p:attrName>
                                        </p:attrNameLst>
                                      </p:cBhvr>
                                      <p:rCtr x="-11094" y="-394"/>
                                    </p:animMotion>
                                  </p:childTnLst>
                                </p:cTn>
                              </p:par>
                            </p:childTnLst>
                          </p:cTn>
                        </p:par>
                      </p:childTnLst>
                    </p:cTn>
                  </p:par>
                  <p:par>
                    <p:cTn id="89" fill="hold">
                      <p:stCondLst>
                        <p:cond delay="indefinite"/>
                      </p:stCondLst>
                      <p:childTnLst>
                        <p:par>
                          <p:cTn id="90" fill="hold">
                            <p:stCondLst>
                              <p:cond delay="0"/>
                            </p:stCondLst>
                            <p:childTnLst>
                              <p:par>
                                <p:cTn id="91" presetID="42" presetClass="path" presetSubtype="0" accel="50000" decel="50000" fill="hold" grpId="2" nodeType="clickEffect">
                                  <p:stCondLst>
                                    <p:cond delay="0"/>
                                  </p:stCondLst>
                                  <p:childTnLst>
                                    <p:animMotion origin="layout" path="M -0.22188 -0.00787 L -0.44532 -0.00787 " pathEditMode="relative" rAng="0" ptsTypes="AA">
                                      <p:cBhvr>
                                        <p:cTn id="92" dur="2000" fill="hold"/>
                                        <p:tgtEl>
                                          <p:spTgt spid="22"/>
                                        </p:tgtEl>
                                        <p:attrNameLst>
                                          <p:attrName>ppt_x</p:attrName>
                                          <p:attrName>ppt_y</p:attrName>
                                        </p:attrNameLst>
                                      </p:cBhvr>
                                      <p:rCtr x="-11172" y="0"/>
                                    </p:animMotion>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animBg="1"/>
      <p:bldP spid="7" grpId="1" animBg="1"/>
      <p:bldP spid="8" grpId="0"/>
      <p:bldP spid="10" grpId="0"/>
      <p:bldP spid="14" grpId="0" animBg="1"/>
      <p:bldP spid="14" grpId="1" animBg="1"/>
      <p:bldP spid="15" grpId="0"/>
      <p:bldP spid="17" grpId="0"/>
      <p:bldP spid="19" grpId="0" animBg="1"/>
      <p:bldP spid="19" grpId="1" animBg="1"/>
      <p:bldP spid="20" grpId="0"/>
      <p:bldP spid="21" grpId="0"/>
      <p:bldP spid="22" grpId="0" animBg="1"/>
      <p:bldP spid="22" grpId="1" animBg="1"/>
      <p:bldP spid="22" grpId="2" animBg="1"/>
      <p:bldP spid="23" grpId="0"/>
      <p:bldP spid="24" grpId="0"/>
    </p:bld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Runa and Jon each start with the same number.</a:t>
            </a:r>
          </a:p>
          <a:p>
            <a:r>
              <a:rPr lang="en-US" sz="3200" b="1" dirty="0"/>
              <a:t>Runa rounds the number to the nearest hundred. </a:t>
            </a:r>
          </a:p>
          <a:p>
            <a:r>
              <a:rPr lang="en-US" sz="3200" b="1" dirty="0"/>
              <a:t>Jon rounds the number to the nearest ten.</a:t>
            </a:r>
          </a:p>
          <a:p>
            <a:r>
              <a:rPr lang="en-US" sz="3200" b="1" dirty="0"/>
              <a:t>Runa’s answer is double Jon’s answer. Explain how this can be.</a:t>
            </a:r>
          </a:p>
        </p:txBody>
      </p:sp>
      <p:sp>
        <p:nvSpPr>
          <p:cNvPr id="4" name="Rectangle 3">
            <a:extLst>
              <a:ext uri="{FF2B5EF4-FFF2-40B4-BE49-F238E27FC236}">
                <a16:creationId xmlns:a16="http://schemas.microsoft.com/office/drawing/2014/main" id="{CFF300AA-976B-41C9-A61E-462AF31B671B}"/>
              </a:ext>
            </a:extLst>
          </p:cNvPr>
          <p:cNvSpPr/>
          <p:nvPr/>
        </p:nvSpPr>
        <p:spPr>
          <a:xfrm>
            <a:off x="692378" y="2112103"/>
            <a:ext cx="32381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is double 50</a:t>
            </a:r>
          </a:p>
        </p:txBody>
      </p:sp>
      <p:sp>
        <p:nvSpPr>
          <p:cNvPr id="5" name="Rectangle 4">
            <a:extLst>
              <a:ext uri="{FF2B5EF4-FFF2-40B4-BE49-F238E27FC236}">
                <a16:creationId xmlns:a16="http://schemas.microsoft.com/office/drawing/2014/main" id="{C70163EF-2704-4A83-B8EC-6250985317C3}"/>
              </a:ext>
            </a:extLst>
          </p:cNvPr>
          <p:cNvSpPr/>
          <p:nvPr/>
        </p:nvSpPr>
        <p:spPr>
          <a:xfrm>
            <a:off x="692378" y="2844225"/>
            <a:ext cx="72369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rounded to the nearest hundred is 100</a:t>
            </a:r>
          </a:p>
        </p:txBody>
      </p:sp>
      <p:sp>
        <p:nvSpPr>
          <p:cNvPr id="6" name="Rectangle 5">
            <a:extLst>
              <a:ext uri="{FF2B5EF4-FFF2-40B4-BE49-F238E27FC236}">
                <a16:creationId xmlns:a16="http://schemas.microsoft.com/office/drawing/2014/main" id="{96E0EFFB-64BD-46F3-8CFE-48BB9237E4A2}"/>
              </a:ext>
            </a:extLst>
          </p:cNvPr>
          <p:cNvSpPr/>
          <p:nvPr/>
        </p:nvSpPr>
        <p:spPr>
          <a:xfrm>
            <a:off x="692377" y="3602223"/>
            <a:ext cx="72369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rounded to the nearest ten is 50</a:t>
            </a:r>
          </a:p>
        </p:txBody>
      </p:sp>
      <p:sp>
        <p:nvSpPr>
          <p:cNvPr id="7" name="Rectangle 6">
            <a:extLst>
              <a:ext uri="{FF2B5EF4-FFF2-40B4-BE49-F238E27FC236}">
                <a16:creationId xmlns:a16="http://schemas.microsoft.com/office/drawing/2014/main" id="{FE45BCAD-9DE1-464F-8A9C-46D802ABA3E2}"/>
              </a:ext>
            </a:extLst>
          </p:cNvPr>
          <p:cNvSpPr/>
          <p:nvPr/>
        </p:nvSpPr>
        <p:spPr>
          <a:xfrm>
            <a:off x="692376" y="4626732"/>
            <a:ext cx="866998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They could also have started with 50, 52, 53 or 54</a:t>
            </a:r>
          </a:p>
        </p:txBody>
      </p:sp>
      <p:sp>
        <p:nvSpPr>
          <p:cNvPr id="8" name="Rectangle 7">
            <a:extLst>
              <a:ext uri="{FF2B5EF4-FFF2-40B4-BE49-F238E27FC236}">
                <a16:creationId xmlns:a16="http://schemas.microsoft.com/office/drawing/2014/main" id="{EF91DEF9-F715-48A2-A73D-CE31A7EB92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38520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a rectangle whose perimeter is 18 centimetres (cm).</a:t>
            </a:r>
          </a:p>
          <a:p>
            <a:r>
              <a:rPr lang="en-US" sz="3200" b="1" dirty="0"/>
              <a:t>You must use the lines of the grid.</a:t>
            </a:r>
          </a:p>
        </p:txBody>
      </p:sp>
      <p:pic>
        <p:nvPicPr>
          <p:cNvPr id="154626" name="Picture 2">
            <a:extLst>
              <a:ext uri="{FF2B5EF4-FFF2-40B4-BE49-F238E27FC236}">
                <a16:creationId xmlns:a16="http://schemas.microsoft.com/office/drawing/2014/main" id="{742FC92B-B5F0-49EC-956A-4177B1EFC1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423" y="1127218"/>
            <a:ext cx="5740802" cy="54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992E9BC-3D22-4396-B47D-F84A165BD4DE}"/>
              </a:ext>
            </a:extLst>
          </p:cNvPr>
          <p:cNvSpPr/>
          <p:nvPr/>
        </p:nvSpPr>
        <p:spPr>
          <a:xfrm>
            <a:off x="2002609" y="1991800"/>
            <a:ext cx="4035120" cy="50935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5078C3A1-EF81-4388-9A80-6FFF453FDFDD}"/>
              </a:ext>
            </a:extLst>
          </p:cNvPr>
          <p:cNvSpPr/>
          <p:nvPr/>
        </p:nvSpPr>
        <p:spPr>
          <a:xfrm>
            <a:off x="2002609" y="3007540"/>
            <a:ext cx="3528761" cy="99483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3FD3299-31EE-4815-A811-0E3791EB0ADC}"/>
              </a:ext>
            </a:extLst>
          </p:cNvPr>
          <p:cNvSpPr/>
          <p:nvPr/>
        </p:nvSpPr>
        <p:spPr>
          <a:xfrm>
            <a:off x="2002608" y="4508760"/>
            <a:ext cx="3019097" cy="1517286"/>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23C721DD-E40E-4528-BA3F-DE3C49BE11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61696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a rectangle whose perimeter is 18 centimetres (cm).</a:t>
            </a:r>
          </a:p>
          <a:p>
            <a:r>
              <a:rPr lang="en-US" sz="3200" b="1" dirty="0"/>
              <a:t>You must use the lines of the grid.</a:t>
            </a:r>
          </a:p>
        </p:txBody>
      </p:sp>
      <p:pic>
        <p:nvPicPr>
          <p:cNvPr id="154626" name="Picture 2">
            <a:extLst>
              <a:ext uri="{FF2B5EF4-FFF2-40B4-BE49-F238E27FC236}">
                <a16:creationId xmlns:a16="http://schemas.microsoft.com/office/drawing/2014/main" id="{742FC92B-B5F0-49EC-956A-4177B1EFC1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423" y="1127218"/>
            <a:ext cx="5740802" cy="54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992E9BC-3D22-4396-B47D-F84A165BD4DE}"/>
              </a:ext>
            </a:extLst>
          </p:cNvPr>
          <p:cNvSpPr/>
          <p:nvPr/>
        </p:nvSpPr>
        <p:spPr>
          <a:xfrm>
            <a:off x="2002609" y="1991800"/>
            <a:ext cx="2514800" cy="1992938"/>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899D86B-037B-44E1-ABB5-7560D35F237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4317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 name="Picture 67">
            <a:extLst>
              <a:ext uri="{FF2B5EF4-FFF2-40B4-BE49-F238E27FC236}">
                <a16:creationId xmlns:a16="http://schemas.microsoft.com/office/drawing/2014/main" id="{76C28820-BC77-4B93-AD99-4527250B248C}"/>
              </a:ext>
            </a:extLst>
          </p:cNvPr>
          <p:cNvPicPr>
            <a:picLocks noChangeAspect="1"/>
          </p:cNvPicPr>
          <p:nvPr/>
        </p:nvPicPr>
        <p:blipFill>
          <a:blip r:embed="rId3"/>
          <a:stretch>
            <a:fillRect/>
          </a:stretch>
        </p:blipFill>
        <p:spPr>
          <a:xfrm>
            <a:off x="883446" y="4130006"/>
            <a:ext cx="9800823" cy="1785335"/>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numbers in order, starting with the smallest.</a:t>
            </a:r>
          </a:p>
        </p:txBody>
      </p:sp>
      <p:sp>
        <p:nvSpPr>
          <p:cNvPr id="6" name="Rectangle 5">
            <a:extLst>
              <a:ext uri="{FF2B5EF4-FFF2-40B4-BE49-F238E27FC236}">
                <a16:creationId xmlns:a16="http://schemas.microsoft.com/office/drawing/2014/main" id="{06A92728-6099-4924-9D51-2371C3513BAD}"/>
              </a:ext>
            </a:extLst>
          </p:cNvPr>
          <p:cNvSpPr/>
          <p:nvPr/>
        </p:nvSpPr>
        <p:spPr>
          <a:xfrm>
            <a:off x="1157904" y="742435"/>
            <a:ext cx="425004" cy="584775"/>
          </a:xfrm>
          <a:prstGeom prst="rect">
            <a:avLst/>
          </a:prstGeom>
        </p:spPr>
        <p:txBody>
          <a:bodyPr wrap="square">
            <a:spAutoFit/>
          </a:bodyPr>
          <a:lstStyle/>
          <a:p>
            <a:r>
              <a:rPr lang="en-US" sz="3200" b="1" dirty="0"/>
              <a:t>5</a:t>
            </a:r>
            <a:endParaRPr lang="en-GB" sz="3200" b="1" dirty="0"/>
          </a:p>
        </p:txBody>
      </p:sp>
      <p:sp>
        <p:nvSpPr>
          <p:cNvPr id="7" name="Rectangle 6">
            <a:extLst>
              <a:ext uri="{FF2B5EF4-FFF2-40B4-BE49-F238E27FC236}">
                <a16:creationId xmlns:a16="http://schemas.microsoft.com/office/drawing/2014/main" id="{6E7B4E61-8690-40BE-83DB-32BDAE4613BF}"/>
              </a:ext>
            </a:extLst>
          </p:cNvPr>
          <p:cNvSpPr/>
          <p:nvPr/>
        </p:nvSpPr>
        <p:spPr>
          <a:xfrm>
            <a:off x="1157904" y="1101899"/>
            <a:ext cx="425004" cy="584775"/>
          </a:xfrm>
          <a:prstGeom prst="rect">
            <a:avLst/>
          </a:prstGeom>
        </p:spPr>
        <p:txBody>
          <a:bodyPr wrap="square">
            <a:spAutoFit/>
          </a:bodyPr>
          <a:lstStyle/>
          <a:p>
            <a:r>
              <a:rPr lang="en-US" sz="3200" b="1" dirty="0"/>
              <a:t>4</a:t>
            </a:r>
            <a:endParaRPr lang="en-GB" sz="3200" b="1" dirty="0"/>
          </a:p>
        </p:txBody>
      </p:sp>
      <p:cxnSp>
        <p:nvCxnSpPr>
          <p:cNvPr id="8" name="Straight Connector 7">
            <a:extLst>
              <a:ext uri="{FF2B5EF4-FFF2-40B4-BE49-F238E27FC236}">
                <a16:creationId xmlns:a16="http://schemas.microsoft.com/office/drawing/2014/main" id="{778E6356-376A-4549-9A23-FBC3476978C2}"/>
              </a:ext>
            </a:extLst>
          </p:cNvPr>
          <p:cNvCxnSpPr/>
          <p:nvPr/>
        </p:nvCxnSpPr>
        <p:spPr>
          <a:xfrm>
            <a:off x="1174873"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829FEF3-1EC3-41EF-A1A4-ECB11962AC41}"/>
              </a:ext>
            </a:extLst>
          </p:cNvPr>
          <p:cNvSpPr/>
          <p:nvPr/>
        </p:nvSpPr>
        <p:spPr>
          <a:xfrm>
            <a:off x="3051642" y="753424"/>
            <a:ext cx="425004" cy="584775"/>
          </a:xfrm>
          <a:prstGeom prst="rect">
            <a:avLst/>
          </a:prstGeom>
        </p:spPr>
        <p:txBody>
          <a:bodyPr wrap="square">
            <a:spAutoFit/>
          </a:bodyPr>
          <a:lstStyle/>
          <a:p>
            <a:r>
              <a:rPr lang="en-US" sz="3200" b="1" dirty="0"/>
              <a:t>7</a:t>
            </a:r>
            <a:endParaRPr lang="en-GB" sz="3200" b="1" dirty="0"/>
          </a:p>
        </p:txBody>
      </p:sp>
      <p:sp>
        <p:nvSpPr>
          <p:cNvPr id="10" name="Rectangle 9">
            <a:extLst>
              <a:ext uri="{FF2B5EF4-FFF2-40B4-BE49-F238E27FC236}">
                <a16:creationId xmlns:a16="http://schemas.microsoft.com/office/drawing/2014/main" id="{BF83540A-7C2E-452B-99B2-73B784FA45A4}"/>
              </a:ext>
            </a:extLst>
          </p:cNvPr>
          <p:cNvSpPr/>
          <p:nvPr/>
        </p:nvSpPr>
        <p:spPr>
          <a:xfrm>
            <a:off x="3051642" y="1112888"/>
            <a:ext cx="425004" cy="584775"/>
          </a:xfrm>
          <a:prstGeom prst="rect">
            <a:avLst/>
          </a:prstGeom>
        </p:spPr>
        <p:txBody>
          <a:bodyPr wrap="square">
            <a:spAutoFit/>
          </a:bodyPr>
          <a:lstStyle/>
          <a:p>
            <a:r>
              <a:rPr lang="en-US" sz="3200" b="1" dirty="0"/>
              <a:t>6</a:t>
            </a:r>
            <a:endParaRPr lang="en-GB" sz="3200" b="1" dirty="0"/>
          </a:p>
        </p:txBody>
      </p:sp>
      <p:cxnSp>
        <p:nvCxnSpPr>
          <p:cNvPr id="11" name="Straight Connector 10">
            <a:extLst>
              <a:ext uri="{FF2B5EF4-FFF2-40B4-BE49-F238E27FC236}">
                <a16:creationId xmlns:a16="http://schemas.microsoft.com/office/drawing/2014/main" id="{5A41E565-C6C7-4A10-9206-BFA95E570E24}"/>
              </a:ext>
            </a:extLst>
          </p:cNvPr>
          <p:cNvCxnSpPr/>
          <p:nvPr/>
        </p:nvCxnSpPr>
        <p:spPr>
          <a:xfrm>
            <a:off x="3068611" y="122963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8FFAAD3-B10D-4104-BACE-3D8D0DBDD08A}"/>
              </a:ext>
            </a:extLst>
          </p:cNvPr>
          <p:cNvSpPr/>
          <p:nvPr/>
        </p:nvSpPr>
        <p:spPr>
          <a:xfrm>
            <a:off x="4945380" y="742435"/>
            <a:ext cx="637655" cy="584775"/>
          </a:xfrm>
          <a:prstGeom prst="rect">
            <a:avLst/>
          </a:prstGeom>
        </p:spPr>
        <p:txBody>
          <a:bodyPr wrap="square">
            <a:spAutoFit/>
          </a:bodyPr>
          <a:lstStyle/>
          <a:p>
            <a:r>
              <a:rPr lang="en-US" sz="3200" b="1" dirty="0"/>
              <a:t>17</a:t>
            </a:r>
            <a:endParaRPr lang="en-GB" sz="3200" b="1" dirty="0"/>
          </a:p>
        </p:txBody>
      </p:sp>
      <p:sp>
        <p:nvSpPr>
          <p:cNvPr id="13" name="Rectangle 12">
            <a:extLst>
              <a:ext uri="{FF2B5EF4-FFF2-40B4-BE49-F238E27FC236}">
                <a16:creationId xmlns:a16="http://schemas.microsoft.com/office/drawing/2014/main" id="{120CA8FF-7322-4A28-95A9-14C3F83F9B5A}"/>
              </a:ext>
            </a:extLst>
          </p:cNvPr>
          <p:cNvSpPr/>
          <p:nvPr/>
        </p:nvSpPr>
        <p:spPr>
          <a:xfrm>
            <a:off x="4945380" y="1101899"/>
            <a:ext cx="637655" cy="584775"/>
          </a:xfrm>
          <a:prstGeom prst="rect">
            <a:avLst/>
          </a:prstGeom>
        </p:spPr>
        <p:txBody>
          <a:bodyPr wrap="square">
            <a:spAutoFit/>
          </a:bodyPr>
          <a:lstStyle/>
          <a:p>
            <a:r>
              <a:rPr lang="en-US" sz="3200" b="1" dirty="0"/>
              <a:t>12</a:t>
            </a:r>
            <a:endParaRPr lang="en-GB" sz="3200" b="1" dirty="0"/>
          </a:p>
        </p:txBody>
      </p:sp>
      <p:cxnSp>
        <p:nvCxnSpPr>
          <p:cNvPr id="14" name="Straight Connector 13">
            <a:extLst>
              <a:ext uri="{FF2B5EF4-FFF2-40B4-BE49-F238E27FC236}">
                <a16:creationId xmlns:a16="http://schemas.microsoft.com/office/drawing/2014/main" id="{FCF8E0FC-2458-48A8-9CBA-17A9D7FE1435}"/>
              </a:ext>
            </a:extLst>
          </p:cNvPr>
          <p:cNvCxnSpPr/>
          <p:nvPr/>
        </p:nvCxnSpPr>
        <p:spPr>
          <a:xfrm>
            <a:off x="5037300"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0282345-18FD-47A2-9D41-CC52F7B91B1D}"/>
              </a:ext>
            </a:extLst>
          </p:cNvPr>
          <p:cNvSpPr/>
          <p:nvPr/>
        </p:nvSpPr>
        <p:spPr>
          <a:xfrm>
            <a:off x="6919725" y="761200"/>
            <a:ext cx="425004" cy="584775"/>
          </a:xfrm>
          <a:prstGeom prst="rect">
            <a:avLst/>
          </a:prstGeom>
        </p:spPr>
        <p:txBody>
          <a:bodyPr wrap="square">
            <a:spAutoFit/>
          </a:bodyPr>
          <a:lstStyle/>
          <a:p>
            <a:r>
              <a:rPr lang="en-US" sz="3200" b="1" dirty="0"/>
              <a:t>4</a:t>
            </a:r>
            <a:endParaRPr lang="en-GB" sz="3200" b="1" dirty="0"/>
          </a:p>
        </p:txBody>
      </p:sp>
      <p:sp>
        <p:nvSpPr>
          <p:cNvPr id="16" name="Rectangle 15">
            <a:extLst>
              <a:ext uri="{FF2B5EF4-FFF2-40B4-BE49-F238E27FC236}">
                <a16:creationId xmlns:a16="http://schemas.microsoft.com/office/drawing/2014/main" id="{3BC55DCB-7D16-4D45-8ECD-1B795F6F052F}"/>
              </a:ext>
            </a:extLst>
          </p:cNvPr>
          <p:cNvSpPr/>
          <p:nvPr/>
        </p:nvSpPr>
        <p:spPr>
          <a:xfrm>
            <a:off x="6919725" y="1120664"/>
            <a:ext cx="425004" cy="584775"/>
          </a:xfrm>
          <a:prstGeom prst="rect">
            <a:avLst/>
          </a:prstGeom>
        </p:spPr>
        <p:txBody>
          <a:bodyPr wrap="square">
            <a:spAutoFit/>
          </a:bodyPr>
          <a:lstStyle/>
          <a:p>
            <a:r>
              <a:rPr lang="en-US" sz="3200" b="1" dirty="0"/>
              <a:t>3</a:t>
            </a:r>
            <a:endParaRPr lang="en-GB" sz="3200" b="1" dirty="0"/>
          </a:p>
        </p:txBody>
      </p:sp>
      <p:cxnSp>
        <p:nvCxnSpPr>
          <p:cNvPr id="17" name="Straight Connector 16">
            <a:extLst>
              <a:ext uri="{FF2B5EF4-FFF2-40B4-BE49-F238E27FC236}">
                <a16:creationId xmlns:a16="http://schemas.microsoft.com/office/drawing/2014/main" id="{AE62FB6A-3F74-4AAA-AD10-4A1EF9449E10}"/>
              </a:ext>
            </a:extLst>
          </p:cNvPr>
          <p:cNvCxnSpPr/>
          <p:nvPr/>
        </p:nvCxnSpPr>
        <p:spPr>
          <a:xfrm>
            <a:off x="6936694" y="12374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B236369-1E7C-4C89-B947-E2B5B9D88FDA}"/>
              </a:ext>
            </a:extLst>
          </p:cNvPr>
          <p:cNvCxnSpPr>
            <a:cxnSpLocks/>
          </p:cNvCxnSpPr>
          <p:nvPr/>
        </p:nvCxnSpPr>
        <p:spPr>
          <a:xfrm>
            <a:off x="418659"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D50CD87-17AA-4670-9220-BB91EA2E3DE2}"/>
              </a:ext>
            </a:extLst>
          </p:cNvPr>
          <p:cNvCxnSpPr>
            <a:cxnSpLocks/>
          </p:cNvCxnSpPr>
          <p:nvPr/>
        </p:nvCxnSpPr>
        <p:spPr>
          <a:xfrm>
            <a:off x="1297889"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F07A425B-B1AE-4671-8D61-EF3035E8FCDC}"/>
              </a:ext>
            </a:extLst>
          </p:cNvPr>
          <p:cNvSpPr txBox="1"/>
          <p:nvPr/>
        </p:nvSpPr>
        <p:spPr>
          <a:xfrm>
            <a:off x="381286"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0B19B9A3-C2EF-40AA-AF7F-C96FBE3DDEC5}"/>
              </a:ext>
            </a:extLst>
          </p:cNvPr>
          <p:cNvSpPr txBox="1"/>
          <p:nvPr/>
        </p:nvSpPr>
        <p:spPr>
          <a:xfrm>
            <a:off x="391852"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699F8A51-51E6-4400-9AE4-C39A2EEC84F8}"/>
              </a:ext>
            </a:extLst>
          </p:cNvPr>
          <p:cNvSpPr txBox="1"/>
          <p:nvPr/>
        </p:nvSpPr>
        <p:spPr>
          <a:xfrm>
            <a:off x="1278432"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3" name="TextBox 22">
            <a:extLst>
              <a:ext uri="{FF2B5EF4-FFF2-40B4-BE49-F238E27FC236}">
                <a16:creationId xmlns:a16="http://schemas.microsoft.com/office/drawing/2014/main" id="{6E0F0F8B-82FE-42C4-B43E-0DA1DE3D71A9}"/>
              </a:ext>
            </a:extLst>
          </p:cNvPr>
          <p:cNvSpPr txBox="1"/>
          <p:nvPr/>
        </p:nvSpPr>
        <p:spPr>
          <a:xfrm>
            <a:off x="850846"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Arc 23">
            <a:extLst>
              <a:ext uri="{FF2B5EF4-FFF2-40B4-BE49-F238E27FC236}">
                <a16:creationId xmlns:a16="http://schemas.microsoft.com/office/drawing/2014/main" id="{F357CFA4-807A-4A35-ABF7-6DBFF33AD957}"/>
              </a:ext>
            </a:extLst>
          </p:cNvPr>
          <p:cNvSpPr/>
          <p:nvPr/>
        </p:nvSpPr>
        <p:spPr>
          <a:xfrm rot="16200000">
            <a:off x="778912"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5" name="Arc 24">
            <a:extLst>
              <a:ext uri="{FF2B5EF4-FFF2-40B4-BE49-F238E27FC236}">
                <a16:creationId xmlns:a16="http://schemas.microsoft.com/office/drawing/2014/main" id="{171615E1-F05D-4EB8-86C5-6AEC5276EBA1}"/>
              </a:ext>
            </a:extLst>
          </p:cNvPr>
          <p:cNvSpPr/>
          <p:nvPr/>
        </p:nvSpPr>
        <p:spPr>
          <a:xfrm rot="5400000">
            <a:off x="768624"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TextBox 25">
            <a:extLst>
              <a:ext uri="{FF2B5EF4-FFF2-40B4-BE49-F238E27FC236}">
                <a16:creationId xmlns:a16="http://schemas.microsoft.com/office/drawing/2014/main" id="{55229CEB-684F-43F4-8629-A7D29F3969B5}"/>
              </a:ext>
            </a:extLst>
          </p:cNvPr>
          <p:cNvSpPr txBox="1"/>
          <p:nvPr/>
        </p:nvSpPr>
        <p:spPr>
          <a:xfrm>
            <a:off x="922169"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1D169A86-F8D4-4734-9615-257B00901A8A}"/>
              </a:ext>
            </a:extLst>
          </p:cNvPr>
          <p:cNvSpPr txBox="1"/>
          <p:nvPr/>
        </p:nvSpPr>
        <p:spPr>
          <a:xfrm>
            <a:off x="907580"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F53166C-345C-4A06-905F-34EAE3EBC8CA}"/>
              </a:ext>
            </a:extLst>
          </p:cNvPr>
          <p:cNvSpPr txBox="1"/>
          <p:nvPr/>
        </p:nvSpPr>
        <p:spPr>
          <a:xfrm>
            <a:off x="1278953" y="2251262"/>
            <a:ext cx="9693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cxnSp>
        <p:nvCxnSpPr>
          <p:cNvPr id="29" name="Straight Connector 28">
            <a:extLst>
              <a:ext uri="{FF2B5EF4-FFF2-40B4-BE49-F238E27FC236}">
                <a16:creationId xmlns:a16="http://schemas.microsoft.com/office/drawing/2014/main" id="{75996475-86A3-49E0-B8F6-9D0DF83FFA5F}"/>
              </a:ext>
            </a:extLst>
          </p:cNvPr>
          <p:cNvCxnSpPr>
            <a:cxnSpLocks/>
          </p:cNvCxnSpPr>
          <p:nvPr/>
        </p:nvCxnSpPr>
        <p:spPr>
          <a:xfrm>
            <a:off x="3048214"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7D84AFD-1FF9-4490-AD90-97EBF435D51D}"/>
              </a:ext>
            </a:extLst>
          </p:cNvPr>
          <p:cNvCxnSpPr>
            <a:cxnSpLocks/>
          </p:cNvCxnSpPr>
          <p:nvPr/>
        </p:nvCxnSpPr>
        <p:spPr>
          <a:xfrm>
            <a:off x="3927444"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366D1F1E-35A5-4CA3-A580-DE03430CCD4C}"/>
              </a:ext>
            </a:extLst>
          </p:cNvPr>
          <p:cNvSpPr txBox="1"/>
          <p:nvPr/>
        </p:nvSpPr>
        <p:spPr>
          <a:xfrm>
            <a:off x="3010841"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2" name="TextBox 31">
            <a:extLst>
              <a:ext uri="{FF2B5EF4-FFF2-40B4-BE49-F238E27FC236}">
                <a16:creationId xmlns:a16="http://schemas.microsoft.com/office/drawing/2014/main" id="{9A1B02B6-F4F5-4198-9F17-639C1F04DDD5}"/>
              </a:ext>
            </a:extLst>
          </p:cNvPr>
          <p:cNvSpPr txBox="1"/>
          <p:nvPr/>
        </p:nvSpPr>
        <p:spPr>
          <a:xfrm>
            <a:off x="3021407"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3" name="TextBox 32">
            <a:extLst>
              <a:ext uri="{FF2B5EF4-FFF2-40B4-BE49-F238E27FC236}">
                <a16:creationId xmlns:a16="http://schemas.microsoft.com/office/drawing/2014/main" id="{95131DDF-3FA9-4F42-AF10-8A3258806EE4}"/>
              </a:ext>
            </a:extLst>
          </p:cNvPr>
          <p:cNvSpPr txBox="1"/>
          <p:nvPr/>
        </p:nvSpPr>
        <p:spPr>
          <a:xfrm>
            <a:off x="3907987"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4" name="TextBox 33">
            <a:extLst>
              <a:ext uri="{FF2B5EF4-FFF2-40B4-BE49-F238E27FC236}">
                <a16:creationId xmlns:a16="http://schemas.microsoft.com/office/drawing/2014/main" id="{8FCE4C66-BA40-4E79-B256-B4231407F7EB}"/>
              </a:ext>
            </a:extLst>
          </p:cNvPr>
          <p:cNvSpPr txBox="1"/>
          <p:nvPr/>
        </p:nvSpPr>
        <p:spPr>
          <a:xfrm>
            <a:off x="3480401"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15CB0DAE-4D03-499A-A8B3-528E21BADDC7}"/>
              </a:ext>
            </a:extLst>
          </p:cNvPr>
          <p:cNvSpPr/>
          <p:nvPr/>
        </p:nvSpPr>
        <p:spPr>
          <a:xfrm rot="16200000">
            <a:off x="3408467"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36EDA283-C11E-4322-8DAD-316827F92850}"/>
              </a:ext>
            </a:extLst>
          </p:cNvPr>
          <p:cNvSpPr/>
          <p:nvPr/>
        </p:nvSpPr>
        <p:spPr>
          <a:xfrm rot="5400000">
            <a:off x="3398179"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B1C1A459-480C-4B01-8391-95043C1FEB24}"/>
              </a:ext>
            </a:extLst>
          </p:cNvPr>
          <p:cNvSpPr txBox="1"/>
          <p:nvPr/>
        </p:nvSpPr>
        <p:spPr>
          <a:xfrm>
            <a:off x="3551724"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271175D8-3985-4D0D-9420-C56EA0C87772}"/>
              </a:ext>
            </a:extLst>
          </p:cNvPr>
          <p:cNvSpPr txBox="1"/>
          <p:nvPr/>
        </p:nvSpPr>
        <p:spPr>
          <a:xfrm>
            <a:off x="3537135"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7A24867F-3128-4F38-B1E5-42831DEDBCAE}"/>
              </a:ext>
            </a:extLst>
          </p:cNvPr>
          <p:cNvSpPr txBox="1"/>
          <p:nvPr/>
        </p:nvSpPr>
        <p:spPr>
          <a:xfrm>
            <a:off x="3908508" y="2251262"/>
            <a:ext cx="9321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cxnSp>
        <p:nvCxnSpPr>
          <p:cNvPr id="40" name="Straight Connector 39">
            <a:extLst>
              <a:ext uri="{FF2B5EF4-FFF2-40B4-BE49-F238E27FC236}">
                <a16:creationId xmlns:a16="http://schemas.microsoft.com/office/drawing/2014/main" id="{6928296D-C105-48DD-B7DC-EAD9338E74F8}"/>
              </a:ext>
            </a:extLst>
          </p:cNvPr>
          <p:cNvCxnSpPr>
            <a:cxnSpLocks/>
          </p:cNvCxnSpPr>
          <p:nvPr/>
        </p:nvCxnSpPr>
        <p:spPr>
          <a:xfrm>
            <a:off x="5875275" y="276140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86EA87F-A192-4B3C-873F-F34ED4052B41}"/>
              </a:ext>
            </a:extLst>
          </p:cNvPr>
          <p:cNvCxnSpPr>
            <a:cxnSpLocks/>
          </p:cNvCxnSpPr>
          <p:nvPr/>
        </p:nvCxnSpPr>
        <p:spPr>
          <a:xfrm>
            <a:off x="6754505" y="2761403"/>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6A3A2F87-7E7A-4191-B911-63F9571AC667}"/>
              </a:ext>
            </a:extLst>
          </p:cNvPr>
          <p:cNvSpPr txBox="1"/>
          <p:nvPr/>
        </p:nvSpPr>
        <p:spPr>
          <a:xfrm>
            <a:off x="5837902" y="225356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3" name="TextBox 42">
            <a:extLst>
              <a:ext uri="{FF2B5EF4-FFF2-40B4-BE49-F238E27FC236}">
                <a16:creationId xmlns:a16="http://schemas.microsoft.com/office/drawing/2014/main" id="{7E04EB1D-4DE5-4F40-B951-F40879905AB8}"/>
              </a:ext>
            </a:extLst>
          </p:cNvPr>
          <p:cNvSpPr txBox="1"/>
          <p:nvPr/>
        </p:nvSpPr>
        <p:spPr>
          <a:xfrm>
            <a:off x="5848468" y="269961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4" name="TextBox 43">
            <a:extLst>
              <a:ext uri="{FF2B5EF4-FFF2-40B4-BE49-F238E27FC236}">
                <a16:creationId xmlns:a16="http://schemas.microsoft.com/office/drawing/2014/main" id="{53D4977D-9156-4028-8D2C-C360008B8551}"/>
              </a:ext>
            </a:extLst>
          </p:cNvPr>
          <p:cNvSpPr txBox="1"/>
          <p:nvPr/>
        </p:nvSpPr>
        <p:spPr>
          <a:xfrm>
            <a:off x="6735048" y="2699611"/>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45" name="TextBox 44">
            <a:extLst>
              <a:ext uri="{FF2B5EF4-FFF2-40B4-BE49-F238E27FC236}">
                <a16:creationId xmlns:a16="http://schemas.microsoft.com/office/drawing/2014/main" id="{3036740B-3CB1-4ABA-AB67-1879AC877190}"/>
              </a:ext>
            </a:extLst>
          </p:cNvPr>
          <p:cNvSpPr txBox="1"/>
          <p:nvPr/>
        </p:nvSpPr>
        <p:spPr>
          <a:xfrm>
            <a:off x="6307462" y="244593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6" name="Arc 45">
            <a:extLst>
              <a:ext uri="{FF2B5EF4-FFF2-40B4-BE49-F238E27FC236}">
                <a16:creationId xmlns:a16="http://schemas.microsoft.com/office/drawing/2014/main" id="{D670DBD8-F326-4638-BDA7-CE386AE2FDDF}"/>
              </a:ext>
            </a:extLst>
          </p:cNvPr>
          <p:cNvSpPr/>
          <p:nvPr/>
        </p:nvSpPr>
        <p:spPr>
          <a:xfrm rot="16200000">
            <a:off x="6235528" y="1736077"/>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7" name="Arc 46">
            <a:extLst>
              <a:ext uri="{FF2B5EF4-FFF2-40B4-BE49-F238E27FC236}">
                <a16:creationId xmlns:a16="http://schemas.microsoft.com/office/drawing/2014/main" id="{B1FFD36F-EEAA-437B-BFCD-B8A2A7EF80A2}"/>
              </a:ext>
            </a:extLst>
          </p:cNvPr>
          <p:cNvSpPr/>
          <p:nvPr/>
        </p:nvSpPr>
        <p:spPr>
          <a:xfrm rot="5400000">
            <a:off x="6225240" y="2669732"/>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8" name="TextBox 47">
            <a:extLst>
              <a:ext uri="{FF2B5EF4-FFF2-40B4-BE49-F238E27FC236}">
                <a16:creationId xmlns:a16="http://schemas.microsoft.com/office/drawing/2014/main" id="{B1D12D71-DC61-4C9A-95B3-F5891AF52A16}"/>
              </a:ext>
            </a:extLst>
          </p:cNvPr>
          <p:cNvSpPr txBox="1"/>
          <p:nvPr/>
        </p:nvSpPr>
        <p:spPr>
          <a:xfrm>
            <a:off x="6378785" y="320047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9" name="TextBox 48">
            <a:extLst>
              <a:ext uri="{FF2B5EF4-FFF2-40B4-BE49-F238E27FC236}">
                <a16:creationId xmlns:a16="http://schemas.microsoft.com/office/drawing/2014/main" id="{9D5FCD9B-6FD1-42CE-97AC-C2ABC4D456BA}"/>
              </a:ext>
            </a:extLst>
          </p:cNvPr>
          <p:cNvSpPr txBox="1"/>
          <p:nvPr/>
        </p:nvSpPr>
        <p:spPr>
          <a:xfrm>
            <a:off x="6364196" y="1899629"/>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7B121FC-F326-462E-9867-D58EB74075DF}"/>
              </a:ext>
            </a:extLst>
          </p:cNvPr>
          <p:cNvSpPr txBox="1"/>
          <p:nvPr/>
        </p:nvSpPr>
        <p:spPr>
          <a:xfrm>
            <a:off x="6735569" y="2253569"/>
            <a:ext cx="101620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grpSp>
        <p:nvGrpSpPr>
          <p:cNvPr id="52" name="Group 51">
            <a:extLst>
              <a:ext uri="{FF2B5EF4-FFF2-40B4-BE49-F238E27FC236}">
                <a16:creationId xmlns:a16="http://schemas.microsoft.com/office/drawing/2014/main" id="{680DA99A-877C-47DB-96BC-83363AA33926}"/>
              </a:ext>
            </a:extLst>
          </p:cNvPr>
          <p:cNvGrpSpPr/>
          <p:nvPr/>
        </p:nvGrpSpPr>
        <p:grpSpPr>
          <a:xfrm>
            <a:off x="1554566" y="4284155"/>
            <a:ext cx="502160" cy="1076984"/>
            <a:chOff x="3163241" y="2403662"/>
            <a:chExt cx="502160" cy="1076984"/>
          </a:xfrm>
        </p:grpSpPr>
        <p:cxnSp>
          <p:nvCxnSpPr>
            <p:cNvPr id="53" name="Straight Connector 52">
              <a:extLst>
                <a:ext uri="{FF2B5EF4-FFF2-40B4-BE49-F238E27FC236}">
                  <a16:creationId xmlns:a16="http://schemas.microsoft.com/office/drawing/2014/main" id="{09C1DF4B-1869-4E2B-ACDF-EEA82706EEE8}"/>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FE4A59EB-023F-4C03-A595-BA5D630DD04D}"/>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55" name="TextBox 54">
              <a:extLst>
                <a:ext uri="{FF2B5EF4-FFF2-40B4-BE49-F238E27FC236}">
                  <a16:creationId xmlns:a16="http://schemas.microsoft.com/office/drawing/2014/main" id="{522B2138-9F96-4301-8F1B-17636913B9AC}"/>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grpSp>
        <p:nvGrpSpPr>
          <p:cNvPr id="60" name="Group 59">
            <a:extLst>
              <a:ext uri="{FF2B5EF4-FFF2-40B4-BE49-F238E27FC236}">
                <a16:creationId xmlns:a16="http://schemas.microsoft.com/office/drawing/2014/main" id="{CBE7CDF0-A229-4D78-BA1E-6D768A5111D2}"/>
              </a:ext>
            </a:extLst>
          </p:cNvPr>
          <p:cNvGrpSpPr/>
          <p:nvPr/>
        </p:nvGrpSpPr>
        <p:grpSpPr>
          <a:xfrm>
            <a:off x="4273871" y="4313775"/>
            <a:ext cx="502160" cy="1076984"/>
            <a:chOff x="3163241" y="2403662"/>
            <a:chExt cx="502160" cy="1076984"/>
          </a:xfrm>
        </p:grpSpPr>
        <p:cxnSp>
          <p:nvCxnSpPr>
            <p:cNvPr id="61" name="Straight Connector 60">
              <a:extLst>
                <a:ext uri="{FF2B5EF4-FFF2-40B4-BE49-F238E27FC236}">
                  <a16:creationId xmlns:a16="http://schemas.microsoft.com/office/drawing/2014/main" id="{0560984C-A315-4CE9-B505-2F2518B49307}"/>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9EC3CC8C-810C-4CE8-BB34-F737BB5CCB68}"/>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3" name="TextBox 62">
              <a:extLst>
                <a:ext uri="{FF2B5EF4-FFF2-40B4-BE49-F238E27FC236}">
                  <a16:creationId xmlns:a16="http://schemas.microsoft.com/office/drawing/2014/main" id="{B4B36912-FA01-44AE-B6BC-2AF5211965E7}"/>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grpSp>
        <p:nvGrpSpPr>
          <p:cNvPr id="64" name="Group 63">
            <a:extLst>
              <a:ext uri="{FF2B5EF4-FFF2-40B4-BE49-F238E27FC236}">
                <a16:creationId xmlns:a16="http://schemas.microsoft.com/office/drawing/2014/main" id="{C93ED6A7-A527-4FE3-A1EB-97BDCE5D583F}"/>
              </a:ext>
            </a:extLst>
          </p:cNvPr>
          <p:cNvGrpSpPr/>
          <p:nvPr/>
        </p:nvGrpSpPr>
        <p:grpSpPr>
          <a:xfrm>
            <a:off x="6960643" y="4283117"/>
            <a:ext cx="502160" cy="1076984"/>
            <a:chOff x="3163241" y="2403662"/>
            <a:chExt cx="502160" cy="1076984"/>
          </a:xfrm>
        </p:grpSpPr>
        <p:cxnSp>
          <p:nvCxnSpPr>
            <p:cNvPr id="65" name="Straight Connector 64">
              <a:extLst>
                <a:ext uri="{FF2B5EF4-FFF2-40B4-BE49-F238E27FC236}">
                  <a16:creationId xmlns:a16="http://schemas.microsoft.com/office/drawing/2014/main" id="{0D4C8C50-D633-4D5F-A462-4C6BDA046111}"/>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28E040DD-C7EF-4E76-91DA-E2ED174F8CA7}"/>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7" name="TextBox 66">
              <a:extLst>
                <a:ext uri="{FF2B5EF4-FFF2-40B4-BE49-F238E27FC236}">
                  <a16:creationId xmlns:a16="http://schemas.microsoft.com/office/drawing/2014/main" id="{730BC968-1A75-4A21-8559-3D0D51A44C5C}"/>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69" name="Group 68">
            <a:extLst>
              <a:ext uri="{FF2B5EF4-FFF2-40B4-BE49-F238E27FC236}">
                <a16:creationId xmlns:a16="http://schemas.microsoft.com/office/drawing/2014/main" id="{B8908430-45E4-40C3-B4D6-15303DC7EB04}"/>
              </a:ext>
            </a:extLst>
          </p:cNvPr>
          <p:cNvGrpSpPr/>
          <p:nvPr/>
        </p:nvGrpSpPr>
        <p:grpSpPr>
          <a:xfrm>
            <a:off x="9264880" y="4283117"/>
            <a:ext cx="1212623" cy="1076984"/>
            <a:chOff x="4060387" y="2403662"/>
            <a:chExt cx="1212623" cy="1076984"/>
          </a:xfrm>
        </p:grpSpPr>
        <p:cxnSp>
          <p:nvCxnSpPr>
            <p:cNvPr id="70" name="Straight Connector 69">
              <a:extLst>
                <a:ext uri="{FF2B5EF4-FFF2-40B4-BE49-F238E27FC236}">
                  <a16:creationId xmlns:a16="http://schemas.microsoft.com/office/drawing/2014/main" id="{551C3CC5-D237-4D3E-8753-F538A2B9258F}"/>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851A2431-E977-4E5A-B254-636D27280ECF}"/>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72" name="TextBox 71">
              <a:extLst>
                <a:ext uri="{FF2B5EF4-FFF2-40B4-BE49-F238E27FC236}">
                  <a16:creationId xmlns:a16="http://schemas.microsoft.com/office/drawing/2014/main" id="{49971D6A-2BB1-4150-881B-73DDF3BDDABD}"/>
                </a:ext>
              </a:extLst>
            </p:cNvPr>
            <p:cNvSpPr txBox="1"/>
            <p:nvPr/>
          </p:nvSpPr>
          <p:spPr>
            <a:xfrm>
              <a:off x="4075898" y="2403662"/>
              <a:ext cx="10216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grpSp>
      <p:sp>
        <p:nvSpPr>
          <p:cNvPr id="73" name="Rectangle 72">
            <a:extLst>
              <a:ext uri="{FF2B5EF4-FFF2-40B4-BE49-F238E27FC236}">
                <a16:creationId xmlns:a16="http://schemas.microsoft.com/office/drawing/2014/main" id="{1871C182-2EBB-4567-B17A-13BDF4CB083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8993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fade">
                                      <p:cBhvr>
                                        <p:cTn id="30" dur="500"/>
                                        <p:tgtEl>
                                          <p:spTgt spid="2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par>
                                <p:cTn id="49" presetID="10" presetClass="entr" presetSubtype="0"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2"/>
                                        </p:tgtEl>
                                        <p:attrNameLst>
                                          <p:attrName>style.visibility</p:attrName>
                                        </p:attrNameLst>
                                      </p:cBhvr>
                                      <p:to>
                                        <p:strVal val="visible"/>
                                      </p:to>
                                    </p:set>
                                    <p:animEffect transition="in" filter="fade">
                                      <p:cBhvr>
                                        <p:cTn id="57" dur="500"/>
                                        <p:tgtEl>
                                          <p:spTgt spid="3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3"/>
                                        </p:tgtEl>
                                        <p:attrNameLst>
                                          <p:attrName>style.visibility</p:attrName>
                                        </p:attrNameLst>
                                      </p:cBhvr>
                                      <p:to>
                                        <p:strVal val="visible"/>
                                      </p:to>
                                    </p:set>
                                    <p:animEffect transition="in" filter="fade">
                                      <p:cBhvr>
                                        <p:cTn id="60" dur="500"/>
                                        <p:tgtEl>
                                          <p:spTgt spid="3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4"/>
                                        </p:tgtEl>
                                        <p:attrNameLst>
                                          <p:attrName>style.visibility</p:attrName>
                                        </p:attrNameLst>
                                      </p:cBhvr>
                                      <p:to>
                                        <p:strVal val="visible"/>
                                      </p:to>
                                    </p:set>
                                    <p:animEffect transition="in" filter="fade">
                                      <p:cBhvr>
                                        <p:cTn id="63" dur="500"/>
                                        <p:tgtEl>
                                          <p:spTgt spid="3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fade">
                                      <p:cBhvr>
                                        <p:cTn id="68" dur="500"/>
                                        <p:tgtEl>
                                          <p:spTgt spid="36"/>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5"/>
                                        </p:tgtEl>
                                        <p:attrNameLst>
                                          <p:attrName>style.visibility</p:attrName>
                                        </p:attrNameLst>
                                      </p:cBhvr>
                                      <p:to>
                                        <p:strVal val="visible"/>
                                      </p:to>
                                    </p:set>
                                    <p:animEffect transition="in" filter="fade">
                                      <p:cBhvr>
                                        <p:cTn id="76" dur="500"/>
                                        <p:tgtEl>
                                          <p:spTgt spid="3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38"/>
                                        </p:tgtEl>
                                        <p:attrNameLst>
                                          <p:attrName>style.visibility</p:attrName>
                                        </p:attrNameLst>
                                      </p:cBhvr>
                                      <p:to>
                                        <p:strVal val="visible"/>
                                      </p:to>
                                    </p:set>
                                    <p:animEffect transition="in" filter="fade">
                                      <p:cBhvr>
                                        <p:cTn id="79" dur="500"/>
                                        <p:tgtEl>
                                          <p:spTgt spid="3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40"/>
                                        </p:tgtEl>
                                        <p:attrNameLst>
                                          <p:attrName>style.visibility</p:attrName>
                                        </p:attrNameLst>
                                      </p:cBhvr>
                                      <p:to>
                                        <p:strVal val="visible"/>
                                      </p:to>
                                    </p:set>
                                    <p:animEffect transition="in" filter="fade">
                                      <p:cBhvr>
                                        <p:cTn id="89" dur="500"/>
                                        <p:tgtEl>
                                          <p:spTgt spid="40"/>
                                        </p:tgtEl>
                                      </p:cBhvr>
                                    </p:animEffect>
                                  </p:childTnLst>
                                </p:cTn>
                              </p:par>
                              <p:par>
                                <p:cTn id="90" presetID="10" presetClass="entr" presetSubtype="0" fill="hold" nodeType="withEffect">
                                  <p:stCondLst>
                                    <p:cond delay="0"/>
                                  </p:stCondLst>
                                  <p:childTnLst>
                                    <p:set>
                                      <p:cBhvr>
                                        <p:cTn id="91" dur="1" fill="hold">
                                          <p:stCondLst>
                                            <p:cond delay="0"/>
                                          </p:stCondLst>
                                        </p:cTn>
                                        <p:tgtEl>
                                          <p:spTgt spid="41"/>
                                        </p:tgtEl>
                                        <p:attrNameLst>
                                          <p:attrName>style.visibility</p:attrName>
                                        </p:attrNameLst>
                                      </p:cBhvr>
                                      <p:to>
                                        <p:strVal val="visible"/>
                                      </p:to>
                                    </p:set>
                                    <p:animEffect transition="in" filter="fade">
                                      <p:cBhvr>
                                        <p:cTn id="92" dur="500"/>
                                        <p:tgtEl>
                                          <p:spTgt spid="41"/>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42"/>
                                        </p:tgtEl>
                                        <p:attrNameLst>
                                          <p:attrName>style.visibility</p:attrName>
                                        </p:attrNameLst>
                                      </p:cBhvr>
                                      <p:to>
                                        <p:strVal val="visible"/>
                                      </p:to>
                                    </p:set>
                                    <p:animEffect transition="in" filter="fade">
                                      <p:cBhvr>
                                        <p:cTn id="95" dur="500"/>
                                        <p:tgtEl>
                                          <p:spTgt spid="42"/>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43"/>
                                        </p:tgtEl>
                                        <p:attrNameLst>
                                          <p:attrName>style.visibility</p:attrName>
                                        </p:attrNameLst>
                                      </p:cBhvr>
                                      <p:to>
                                        <p:strVal val="visible"/>
                                      </p:to>
                                    </p:set>
                                    <p:animEffect transition="in" filter="fade">
                                      <p:cBhvr>
                                        <p:cTn id="98" dur="500"/>
                                        <p:tgtEl>
                                          <p:spTgt spid="43"/>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44"/>
                                        </p:tgtEl>
                                        <p:attrNameLst>
                                          <p:attrName>style.visibility</p:attrName>
                                        </p:attrNameLst>
                                      </p:cBhvr>
                                      <p:to>
                                        <p:strVal val="visible"/>
                                      </p:to>
                                    </p:set>
                                    <p:animEffect transition="in" filter="fade">
                                      <p:cBhvr>
                                        <p:cTn id="101" dur="500"/>
                                        <p:tgtEl>
                                          <p:spTgt spid="44"/>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500"/>
                                        <p:tgtEl>
                                          <p:spTgt spid="45"/>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47"/>
                                        </p:tgtEl>
                                        <p:attrNameLst>
                                          <p:attrName>style.visibility</p:attrName>
                                        </p:attrNameLst>
                                      </p:cBhvr>
                                      <p:to>
                                        <p:strVal val="visible"/>
                                      </p:to>
                                    </p:set>
                                    <p:animEffect transition="in" filter="fade">
                                      <p:cBhvr>
                                        <p:cTn id="109" dur="500"/>
                                        <p:tgtEl>
                                          <p:spTgt spid="47"/>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48"/>
                                        </p:tgtEl>
                                        <p:attrNameLst>
                                          <p:attrName>style.visibility</p:attrName>
                                        </p:attrNameLst>
                                      </p:cBhvr>
                                      <p:to>
                                        <p:strVal val="visible"/>
                                      </p:to>
                                    </p:set>
                                    <p:animEffect transition="in" filter="fade">
                                      <p:cBhvr>
                                        <p:cTn id="112" dur="500"/>
                                        <p:tgtEl>
                                          <p:spTgt spid="48"/>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6"/>
                                        </p:tgtEl>
                                        <p:attrNameLst>
                                          <p:attrName>style.visibility</p:attrName>
                                        </p:attrNameLst>
                                      </p:cBhvr>
                                      <p:to>
                                        <p:strVal val="visible"/>
                                      </p:to>
                                    </p:set>
                                    <p:animEffect transition="in" filter="fade">
                                      <p:cBhvr>
                                        <p:cTn id="117" dur="500"/>
                                        <p:tgtEl>
                                          <p:spTgt spid="46"/>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Effect transition="in" filter="fade">
                                      <p:cBhvr>
                                        <p:cTn id="120" dur="500"/>
                                        <p:tgtEl>
                                          <p:spTgt spid="49"/>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1"/>
                                        </p:tgtEl>
                                        <p:attrNameLst>
                                          <p:attrName>style.visibility</p:attrName>
                                        </p:attrNameLst>
                                      </p:cBhvr>
                                      <p:to>
                                        <p:strVal val="visible"/>
                                      </p:to>
                                    </p:set>
                                    <p:animEffect transition="in" filter="fade">
                                      <p:cBhvr>
                                        <p:cTn id="125" dur="500"/>
                                        <p:tgtEl>
                                          <p:spTgt spid="5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52"/>
                                        </p:tgtEl>
                                        <p:attrNameLst>
                                          <p:attrName>style.visibility</p:attrName>
                                        </p:attrNameLst>
                                      </p:cBhvr>
                                      <p:to>
                                        <p:strVal val="visible"/>
                                      </p:to>
                                    </p:set>
                                    <p:animEffect transition="in" filter="fade">
                                      <p:cBhvr>
                                        <p:cTn id="130" dur="500"/>
                                        <p:tgtEl>
                                          <p:spTgt spid="52"/>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60"/>
                                        </p:tgtEl>
                                        <p:attrNameLst>
                                          <p:attrName>style.visibility</p:attrName>
                                        </p:attrNameLst>
                                      </p:cBhvr>
                                      <p:to>
                                        <p:strVal val="visible"/>
                                      </p:to>
                                    </p:set>
                                    <p:animEffect transition="in" filter="fade">
                                      <p:cBhvr>
                                        <p:cTn id="135" dur="500"/>
                                        <p:tgtEl>
                                          <p:spTgt spid="60"/>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nodeType="clickEffect">
                                  <p:stCondLst>
                                    <p:cond delay="0"/>
                                  </p:stCondLst>
                                  <p:childTnLst>
                                    <p:set>
                                      <p:cBhvr>
                                        <p:cTn id="139" dur="1" fill="hold">
                                          <p:stCondLst>
                                            <p:cond delay="0"/>
                                          </p:stCondLst>
                                        </p:cTn>
                                        <p:tgtEl>
                                          <p:spTgt spid="64"/>
                                        </p:tgtEl>
                                        <p:attrNameLst>
                                          <p:attrName>style.visibility</p:attrName>
                                        </p:attrNameLst>
                                      </p:cBhvr>
                                      <p:to>
                                        <p:strVal val="visible"/>
                                      </p:to>
                                    </p:set>
                                    <p:animEffect transition="in" filter="fade">
                                      <p:cBhvr>
                                        <p:cTn id="140" dur="500"/>
                                        <p:tgtEl>
                                          <p:spTgt spid="64"/>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69"/>
                                        </p:tgtEl>
                                        <p:attrNameLst>
                                          <p:attrName>style.visibility</p:attrName>
                                        </p:attrNameLst>
                                      </p:cBhvr>
                                      <p:to>
                                        <p:strVal val="visible"/>
                                      </p:to>
                                    </p:set>
                                    <p:animEffect transition="in" filter="fade">
                                      <p:cBhvr>
                                        <p:cTn id="145"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3" grpId="0"/>
      <p:bldP spid="24" grpId="0" animBg="1"/>
      <p:bldP spid="25" grpId="0" animBg="1"/>
      <p:bldP spid="26" grpId="0"/>
      <p:bldP spid="27" grpId="0"/>
      <p:bldP spid="28" grpId="0"/>
      <p:bldP spid="31" grpId="0"/>
      <p:bldP spid="32" grpId="0"/>
      <p:bldP spid="33" grpId="0"/>
      <p:bldP spid="34" grpId="0"/>
      <p:bldP spid="35" grpId="0" animBg="1"/>
      <p:bldP spid="36" grpId="0" animBg="1"/>
      <p:bldP spid="37" grpId="0"/>
      <p:bldP spid="38" grpId="0"/>
      <p:bldP spid="39" grpId="0"/>
      <p:bldP spid="42" grpId="0"/>
      <p:bldP spid="43" grpId="0"/>
      <p:bldP spid="44" grpId="0"/>
      <p:bldP spid="45" grpId="0"/>
      <p:bldP spid="46" grpId="0" animBg="1"/>
      <p:bldP spid="47" grpId="0" animBg="1"/>
      <p:bldP spid="48" grpId="0"/>
      <p:bldP spid="49" grpId="0"/>
      <p:bldP spid="51" grpId="0"/>
    </p:bld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1F1DC465-D5B6-489D-8A6E-5B96C7A725C6}"/>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cxnSp>
        <p:nvCxnSpPr>
          <p:cNvPr id="18" name="Straight Connector 17">
            <a:extLst>
              <a:ext uri="{FF2B5EF4-FFF2-40B4-BE49-F238E27FC236}">
                <a16:creationId xmlns:a16="http://schemas.microsoft.com/office/drawing/2014/main" id="{7B22766C-27E4-475C-9801-1EB61EF78971}"/>
              </a:ext>
            </a:extLst>
          </p:cNvPr>
          <p:cNvCxnSpPr>
            <a:cxnSpLocks/>
            <a:stCxn id="11" idx="6"/>
            <a:endCxn id="13" idx="2"/>
          </p:cNvCxnSpPr>
          <p:nvPr/>
        </p:nvCxnSpPr>
        <p:spPr>
          <a:xfrm flipV="1">
            <a:off x="7675200" y="5742312"/>
            <a:ext cx="2385165" cy="350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5922216-D989-420B-AD2C-DC068E6824EF}"/>
              </a:ext>
            </a:extLst>
          </p:cNvPr>
          <p:cNvCxnSpPr>
            <a:cxnSpLocks/>
          </p:cNvCxnSpPr>
          <p:nvPr/>
        </p:nvCxnSpPr>
        <p:spPr>
          <a:xfrm flipV="1">
            <a:off x="7536499" y="791222"/>
            <a:ext cx="1207466" cy="50168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A70B475-F888-4F17-ADD4-EF85073C8538}"/>
              </a:ext>
            </a:extLst>
          </p:cNvPr>
          <p:cNvCxnSpPr>
            <a:cxnSpLocks/>
          </p:cNvCxnSpPr>
          <p:nvPr/>
        </p:nvCxnSpPr>
        <p:spPr>
          <a:xfrm flipH="1" flipV="1">
            <a:off x="8752248" y="791223"/>
            <a:ext cx="1455624" cy="496502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Oval 28">
            <a:extLst>
              <a:ext uri="{FF2B5EF4-FFF2-40B4-BE49-F238E27FC236}">
                <a16:creationId xmlns:a16="http://schemas.microsoft.com/office/drawing/2014/main" id="{579E1F5E-ED47-45B7-969A-2532D2377B3B}"/>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788CDB84-0C8E-436F-BB8A-CFD2B0F9485D}"/>
              </a:ext>
            </a:extLst>
          </p:cNvPr>
          <p:cNvSpPr/>
          <p:nvPr/>
        </p:nvSpPr>
        <p:spPr>
          <a:xfrm>
            <a:off x="7411815" y="563346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B529BE9D-F80F-49CD-B6AB-56B0BEF3D420}"/>
              </a:ext>
            </a:extLst>
          </p:cNvPr>
          <p:cNvSpPr/>
          <p:nvPr/>
        </p:nvSpPr>
        <p:spPr>
          <a:xfrm>
            <a:off x="10058735" y="563346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F7AD2470-5003-48F0-AB77-B50C80D0DC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3467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fade">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500"/>
                                        <p:tgtEl>
                                          <p:spTgt spid="3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500"/>
                                        <p:tgtEl>
                                          <p:spTgt spid="3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9" grpId="0" animBg="1"/>
      <p:bldP spid="30" grpId="0" animBg="1"/>
      <p:bldP spid="31" grpId="0" animBg="1"/>
    </p:bld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3048E653-3C79-43E1-8E8E-8B0F7E9CA648}"/>
              </a:ext>
            </a:extLst>
          </p:cNvPr>
          <p:cNvCxnSpPr>
            <a:cxnSpLocks/>
          </p:cNvCxnSpPr>
          <p:nvPr/>
        </p:nvCxnSpPr>
        <p:spPr>
          <a:xfrm flipV="1">
            <a:off x="6051565" y="3388105"/>
            <a:ext cx="5464574" cy="12502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0AB915-F39A-47B7-857E-4A06F0875163}"/>
              </a:ext>
            </a:extLst>
          </p:cNvPr>
          <p:cNvCxnSpPr>
            <a:cxnSpLocks/>
          </p:cNvCxnSpPr>
          <p:nvPr/>
        </p:nvCxnSpPr>
        <p:spPr>
          <a:xfrm flipV="1">
            <a:off x="6096000" y="791222"/>
            <a:ext cx="2647965" cy="27193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B21B002-CC5E-4B4B-AE07-F0D8B9EABEB6}"/>
              </a:ext>
            </a:extLst>
          </p:cNvPr>
          <p:cNvCxnSpPr>
            <a:cxnSpLocks/>
          </p:cNvCxnSpPr>
          <p:nvPr/>
        </p:nvCxnSpPr>
        <p:spPr>
          <a:xfrm flipH="1" flipV="1">
            <a:off x="8752248" y="791224"/>
            <a:ext cx="2763891" cy="25968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D597C242-9219-4B24-A2B8-914ACCEAA2C5}"/>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B467F48F-B22C-48B8-9B74-C96479ED205C}"/>
              </a:ext>
            </a:extLst>
          </p:cNvPr>
          <p:cNvSpPr/>
          <p:nvPr/>
        </p:nvSpPr>
        <p:spPr>
          <a:xfrm>
            <a:off x="5981753" y="339007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70C24A7A-8B57-4EF8-B556-48A0D33A76E0}"/>
              </a:ext>
            </a:extLst>
          </p:cNvPr>
          <p:cNvSpPr/>
          <p:nvPr/>
        </p:nvSpPr>
        <p:spPr>
          <a:xfrm>
            <a:off x="11374760" y="3243150"/>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7BAC0AF6-6CF4-44CA-9593-20FFB9CCEE45}"/>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A4104E40-43BE-4CB3-967A-510AF80DCB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3050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2F455671-0450-4630-81D7-C75634B743D0}"/>
              </a:ext>
            </a:extLst>
          </p:cNvPr>
          <p:cNvCxnSpPr>
            <a:cxnSpLocks/>
          </p:cNvCxnSpPr>
          <p:nvPr/>
        </p:nvCxnSpPr>
        <p:spPr>
          <a:xfrm flipV="1">
            <a:off x="6446202" y="2055584"/>
            <a:ext cx="4697641" cy="9115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E4C2A12-50F5-4FDC-A09A-72653F90270E}"/>
              </a:ext>
            </a:extLst>
          </p:cNvPr>
          <p:cNvCxnSpPr>
            <a:cxnSpLocks/>
          </p:cNvCxnSpPr>
          <p:nvPr/>
        </p:nvCxnSpPr>
        <p:spPr>
          <a:xfrm flipV="1">
            <a:off x="6389886" y="791222"/>
            <a:ext cx="2354079" cy="13792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A0C7A38-01D1-42D1-85B7-FC8CE97201FD}"/>
              </a:ext>
            </a:extLst>
          </p:cNvPr>
          <p:cNvCxnSpPr>
            <a:cxnSpLocks/>
          </p:cNvCxnSpPr>
          <p:nvPr/>
        </p:nvCxnSpPr>
        <p:spPr>
          <a:xfrm flipH="1" flipV="1">
            <a:off x="8752249" y="791225"/>
            <a:ext cx="2306781" cy="12282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8410E079-48ED-4964-B355-C35BC2EA7591}"/>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8638D1C-884D-46C7-981C-445CCEAC3644}"/>
              </a:ext>
            </a:extLst>
          </p:cNvPr>
          <p:cNvSpPr/>
          <p:nvPr/>
        </p:nvSpPr>
        <p:spPr>
          <a:xfrm>
            <a:off x="6299976" y="2025459"/>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F0EA27D3-D286-47F2-9EB8-03586CCF67BB}"/>
              </a:ext>
            </a:extLst>
          </p:cNvPr>
          <p:cNvSpPr/>
          <p:nvPr/>
        </p:nvSpPr>
        <p:spPr>
          <a:xfrm>
            <a:off x="10965610" y="18920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5C8CE59E-67EF-4832-A9D3-31994BE9B33E}"/>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1E10C350-13A5-49AA-B62B-0C834E6AFDB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79001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Lst>
  </p:timing>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2F455671-0450-4630-81D7-C75634B743D0}"/>
              </a:ext>
            </a:extLst>
          </p:cNvPr>
          <p:cNvCxnSpPr>
            <a:cxnSpLocks/>
          </p:cNvCxnSpPr>
          <p:nvPr/>
        </p:nvCxnSpPr>
        <p:spPr>
          <a:xfrm flipV="1">
            <a:off x="7395246" y="1103238"/>
            <a:ext cx="2721937" cy="4261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E4C2A12-50F5-4FDC-A09A-72653F90270E}"/>
              </a:ext>
            </a:extLst>
          </p:cNvPr>
          <p:cNvCxnSpPr>
            <a:cxnSpLocks/>
          </p:cNvCxnSpPr>
          <p:nvPr/>
        </p:nvCxnSpPr>
        <p:spPr>
          <a:xfrm flipV="1">
            <a:off x="7403531" y="791223"/>
            <a:ext cx="1340434" cy="33218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A0C7A38-01D1-42D1-85B7-FC8CE97201FD}"/>
              </a:ext>
            </a:extLst>
          </p:cNvPr>
          <p:cNvCxnSpPr>
            <a:cxnSpLocks/>
          </p:cNvCxnSpPr>
          <p:nvPr/>
        </p:nvCxnSpPr>
        <p:spPr>
          <a:xfrm flipH="1" flipV="1">
            <a:off x="8752250" y="791226"/>
            <a:ext cx="1364933" cy="29952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D7D837F7-5D1A-459E-8475-6A8DB93A8139}"/>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7B2D87C1-7B98-4764-9ED6-5F467BD8DD39}"/>
              </a:ext>
            </a:extLst>
          </p:cNvPr>
          <p:cNvSpPr/>
          <p:nvPr/>
        </p:nvSpPr>
        <p:spPr>
          <a:xfrm>
            <a:off x="7262413" y="100467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DABC66B1-6EA5-4556-89A7-C45CD7B515F3}"/>
              </a:ext>
            </a:extLst>
          </p:cNvPr>
          <p:cNvSpPr/>
          <p:nvPr/>
        </p:nvSpPr>
        <p:spPr>
          <a:xfrm>
            <a:off x="9978945" y="940414"/>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28F2DEA0-B186-4B7E-A84E-82004CA4ED7F}"/>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9AC69138-65D7-48D8-8F42-1F76699E6CE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9329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fad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Lst>
  </p:timing>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diagram for sorting numbers.</a:t>
            </a:r>
          </a:p>
          <a:p>
            <a:r>
              <a:rPr lang="en-US" sz="3200" b="1" dirty="0"/>
              <a:t>Write one number in each white section of the diagram.</a:t>
            </a:r>
          </a:p>
        </p:txBody>
      </p:sp>
      <p:pic>
        <p:nvPicPr>
          <p:cNvPr id="3" name="Picture 2">
            <a:extLst>
              <a:ext uri="{FF2B5EF4-FFF2-40B4-BE49-F238E27FC236}">
                <a16:creationId xmlns:a16="http://schemas.microsoft.com/office/drawing/2014/main" id="{C6C7CB9D-7F89-4B39-BDBA-3726EDAC5FC7}"/>
              </a:ext>
            </a:extLst>
          </p:cNvPr>
          <p:cNvPicPr>
            <a:picLocks noChangeAspect="1"/>
          </p:cNvPicPr>
          <p:nvPr/>
        </p:nvPicPr>
        <p:blipFill>
          <a:blip r:embed="rId3"/>
          <a:stretch>
            <a:fillRect/>
          </a:stretch>
        </p:blipFill>
        <p:spPr>
          <a:xfrm>
            <a:off x="255876" y="1127218"/>
            <a:ext cx="4939309" cy="3682279"/>
          </a:xfrm>
          <a:prstGeom prst="rect">
            <a:avLst/>
          </a:prstGeom>
        </p:spPr>
      </p:pic>
      <p:sp>
        <p:nvSpPr>
          <p:cNvPr id="5" name="TextBox 4">
            <a:extLst>
              <a:ext uri="{FF2B5EF4-FFF2-40B4-BE49-F238E27FC236}">
                <a16:creationId xmlns:a16="http://schemas.microsoft.com/office/drawing/2014/main" id="{ED478365-D87A-4723-AD04-A4CF569D8EC5}"/>
              </a:ext>
            </a:extLst>
          </p:cNvPr>
          <p:cNvSpPr txBox="1"/>
          <p:nvPr/>
        </p:nvSpPr>
        <p:spPr>
          <a:xfrm>
            <a:off x="2377440" y="2652886"/>
            <a:ext cx="8915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6" name="TextBox 5">
            <a:extLst>
              <a:ext uri="{FF2B5EF4-FFF2-40B4-BE49-F238E27FC236}">
                <a16:creationId xmlns:a16="http://schemas.microsoft.com/office/drawing/2014/main" id="{ED478365-D87A-4723-AD04-A4CF569D8EC5}"/>
              </a:ext>
            </a:extLst>
          </p:cNvPr>
          <p:cNvSpPr txBox="1"/>
          <p:nvPr/>
        </p:nvSpPr>
        <p:spPr>
          <a:xfrm>
            <a:off x="3631611" y="2652886"/>
            <a:ext cx="16028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1020</a:t>
            </a:r>
          </a:p>
        </p:txBody>
      </p:sp>
      <p:sp>
        <p:nvSpPr>
          <p:cNvPr id="7" name="TextBox 6">
            <a:extLst>
              <a:ext uri="{FF2B5EF4-FFF2-40B4-BE49-F238E27FC236}">
                <a16:creationId xmlns:a16="http://schemas.microsoft.com/office/drawing/2014/main" id="{ED478365-D87A-4723-AD04-A4CF569D8EC5}"/>
              </a:ext>
            </a:extLst>
          </p:cNvPr>
          <p:cNvSpPr txBox="1"/>
          <p:nvPr/>
        </p:nvSpPr>
        <p:spPr>
          <a:xfrm>
            <a:off x="2491740" y="3856846"/>
            <a:ext cx="6501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ED478365-D87A-4723-AD04-A4CF569D8EC5}"/>
              </a:ext>
            </a:extLst>
          </p:cNvPr>
          <p:cNvSpPr txBox="1"/>
          <p:nvPr/>
        </p:nvSpPr>
        <p:spPr>
          <a:xfrm>
            <a:off x="3631611" y="3856846"/>
            <a:ext cx="16028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1001</a:t>
            </a:r>
          </a:p>
        </p:txBody>
      </p:sp>
    </p:spTree>
    <p:extLst>
      <p:ext uri="{BB962C8B-B14F-4D97-AF65-F5344CB8AC3E}">
        <p14:creationId xmlns:p14="http://schemas.microsoft.com/office/powerpoint/2010/main" val="2621380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50D59DD-F639-451A-AB7E-BAA84E353D12}"/>
              </a:ext>
            </a:extLst>
          </p:cNvPr>
          <p:cNvSpPr/>
          <p:nvPr/>
        </p:nvSpPr>
        <p:spPr>
          <a:xfrm>
            <a:off x="140680" y="70340"/>
            <a:ext cx="10656274"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drawn on a grid.</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the two shapes that are equal in area.</a:t>
            </a:r>
          </a:p>
        </p:txBody>
      </p:sp>
      <p:pic>
        <p:nvPicPr>
          <p:cNvPr id="3" name="Picture 2" descr="https://app.doublestruck.eu/content/K2_REAS/HTML/Q/Q03Y4B32_files/image001.jpg">
            <a:extLst>
              <a:ext uri="{FF2B5EF4-FFF2-40B4-BE49-F238E27FC236}">
                <a16:creationId xmlns:a16="http://schemas.microsoft.com/office/drawing/2014/main" id="{6B94C6C2-F602-49D9-AC90-EE5ED9E8BF02}"/>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1802" y="1226100"/>
            <a:ext cx="6532094" cy="5272027"/>
          </a:xfrm>
          <a:prstGeom prst="rect">
            <a:avLst/>
          </a:prstGeom>
          <a:noFill/>
          <a:ln>
            <a:noFill/>
          </a:ln>
        </p:spPr>
      </p:pic>
      <p:sp>
        <p:nvSpPr>
          <p:cNvPr id="4" name="Rectangle 3">
            <a:extLst>
              <a:ext uri="{FF2B5EF4-FFF2-40B4-BE49-F238E27FC236}">
                <a16:creationId xmlns:a16="http://schemas.microsoft.com/office/drawing/2014/main" id="{F1AAFF09-5198-46DF-956B-1CBC6FF956A8}"/>
              </a:ext>
            </a:extLst>
          </p:cNvPr>
          <p:cNvSpPr/>
          <p:nvPr/>
        </p:nvSpPr>
        <p:spPr>
          <a:xfrm>
            <a:off x="1589456" y="158752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8</a:t>
            </a:r>
            <a:endParaRPr lang="en-GB" sz="4400" dirty="0">
              <a:solidFill>
                <a:srgbClr val="FF0000"/>
              </a:solidFill>
            </a:endParaRPr>
          </a:p>
        </p:txBody>
      </p:sp>
      <p:sp>
        <p:nvSpPr>
          <p:cNvPr id="5" name="Rectangle 4">
            <a:extLst>
              <a:ext uri="{FF2B5EF4-FFF2-40B4-BE49-F238E27FC236}">
                <a16:creationId xmlns:a16="http://schemas.microsoft.com/office/drawing/2014/main" id="{F1AAFF09-5198-46DF-956B-1CBC6FF956A8}"/>
              </a:ext>
            </a:extLst>
          </p:cNvPr>
          <p:cNvSpPr/>
          <p:nvPr/>
        </p:nvSpPr>
        <p:spPr>
          <a:xfrm>
            <a:off x="4849508" y="158004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7</a:t>
            </a:r>
            <a:endParaRPr lang="en-GB" sz="4400" dirty="0">
              <a:solidFill>
                <a:srgbClr val="FF0000"/>
              </a:solidFill>
            </a:endParaRPr>
          </a:p>
        </p:txBody>
      </p:sp>
      <p:sp>
        <p:nvSpPr>
          <p:cNvPr id="6" name="Rectangle 5">
            <a:extLst>
              <a:ext uri="{FF2B5EF4-FFF2-40B4-BE49-F238E27FC236}">
                <a16:creationId xmlns:a16="http://schemas.microsoft.com/office/drawing/2014/main" id="{F1AAFF09-5198-46DF-956B-1CBC6FF956A8}"/>
              </a:ext>
            </a:extLst>
          </p:cNvPr>
          <p:cNvSpPr/>
          <p:nvPr/>
        </p:nvSpPr>
        <p:spPr>
          <a:xfrm>
            <a:off x="2854203" y="434812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9</a:t>
            </a:r>
            <a:endParaRPr lang="en-GB" sz="4400" dirty="0">
              <a:solidFill>
                <a:srgbClr val="FF0000"/>
              </a:solidFill>
            </a:endParaRPr>
          </a:p>
        </p:txBody>
      </p:sp>
      <p:sp>
        <p:nvSpPr>
          <p:cNvPr id="7" name="Rectangle 6">
            <a:extLst>
              <a:ext uri="{FF2B5EF4-FFF2-40B4-BE49-F238E27FC236}">
                <a16:creationId xmlns:a16="http://schemas.microsoft.com/office/drawing/2014/main" id="{F1AAFF09-5198-46DF-956B-1CBC6FF956A8}"/>
              </a:ext>
            </a:extLst>
          </p:cNvPr>
          <p:cNvSpPr/>
          <p:nvPr/>
        </p:nvSpPr>
        <p:spPr>
          <a:xfrm>
            <a:off x="5338830" y="4199646"/>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8</a:t>
            </a:r>
            <a:endParaRPr lang="en-GB" sz="4400" dirty="0">
              <a:solidFill>
                <a:srgbClr val="FF0000"/>
              </a:solidFill>
            </a:endParaRPr>
          </a:p>
        </p:txBody>
      </p:sp>
      <p:sp>
        <p:nvSpPr>
          <p:cNvPr id="8" name="Rectangle 7">
            <a:extLst>
              <a:ext uri="{FF2B5EF4-FFF2-40B4-BE49-F238E27FC236}">
                <a16:creationId xmlns:a16="http://schemas.microsoft.com/office/drawing/2014/main" id="{F1AAFF09-5198-46DF-956B-1CBC6FF956A8}"/>
              </a:ext>
            </a:extLst>
          </p:cNvPr>
          <p:cNvSpPr/>
          <p:nvPr/>
        </p:nvSpPr>
        <p:spPr>
          <a:xfrm>
            <a:off x="7523394" y="1226100"/>
            <a:ext cx="1854995" cy="707886"/>
          </a:xfrm>
          <a:prstGeom prst="rect">
            <a:avLst/>
          </a:prstGeom>
        </p:spPr>
        <p:txBody>
          <a:bodyPr wrap="none">
            <a:spAutoFit/>
          </a:bodyPr>
          <a:lstStyle/>
          <a:p>
            <a:r>
              <a:rPr lang="en-GB" sz="4000" b="1" dirty="0">
                <a:solidFill>
                  <a:srgbClr val="FF0000"/>
                </a:solidFill>
                <a:latin typeface="Calibri" panose="020F0502020204030204" pitchFamily="34" charset="0"/>
              </a:rPr>
              <a:t>A and D</a:t>
            </a:r>
            <a:endParaRPr lang="en-GB" sz="4400" dirty="0">
              <a:solidFill>
                <a:srgbClr val="FF0000"/>
              </a:solidFill>
            </a:endParaRPr>
          </a:p>
        </p:txBody>
      </p:sp>
      <p:sp>
        <p:nvSpPr>
          <p:cNvPr id="9" name="Rectangle 8">
            <a:extLst>
              <a:ext uri="{FF2B5EF4-FFF2-40B4-BE49-F238E27FC236}">
                <a16:creationId xmlns:a16="http://schemas.microsoft.com/office/drawing/2014/main" id="{706F6B8A-7A77-4D4A-BCC2-66438EE501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11" name="Straight Connector 10">
            <a:extLst>
              <a:ext uri="{FF2B5EF4-FFF2-40B4-BE49-F238E27FC236}">
                <a16:creationId xmlns:a16="http://schemas.microsoft.com/office/drawing/2014/main" id="{9B7B82A9-6429-4FA0-B041-5E3B8374C3C5}"/>
              </a:ext>
            </a:extLst>
          </p:cNvPr>
          <p:cNvCxnSpPr/>
          <p:nvPr/>
        </p:nvCxnSpPr>
        <p:spPr>
          <a:xfrm>
            <a:off x="1438571" y="2658777"/>
            <a:ext cx="13037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AE73539-A313-476A-972E-2CF71F26F537}"/>
              </a:ext>
            </a:extLst>
          </p:cNvPr>
          <p:cNvCxnSpPr/>
          <p:nvPr/>
        </p:nvCxnSpPr>
        <p:spPr>
          <a:xfrm>
            <a:off x="1772647" y="5056009"/>
            <a:ext cx="13037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6D1C1D5-3BD2-4A21-8401-16C990FAC266}"/>
              </a:ext>
            </a:extLst>
          </p:cNvPr>
          <p:cNvCxnSpPr>
            <a:cxnSpLocks/>
          </p:cNvCxnSpPr>
          <p:nvPr/>
        </p:nvCxnSpPr>
        <p:spPr>
          <a:xfrm>
            <a:off x="2090437" y="4583569"/>
            <a:ext cx="651866"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60F82FD6-61B6-4105-8A4A-06AF1208054A}"/>
              </a:ext>
            </a:extLst>
          </p:cNvPr>
          <p:cNvCxnSpPr>
            <a:cxnSpLocks/>
          </p:cNvCxnSpPr>
          <p:nvPr/>
        </p:nvCxnSpPr>
        <p:spPr>
          <a:xfrm>
            <a:off x="4686964" y="4553589"/>
            <a:ext cx="651866"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0992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fade">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Mandy bounces a ball. She plots the results on this graph.</a:t>
            </a:r>
          </a:p>
        </p:txBody>
      </p:sp>
      <p:pic>
        <p:nvPicPr>
          <p:cNvPr id="153602" name="Picture 2">
            <a:extLst>
              <a:ext uri="{FF2B5EF4-FFF2-40B4-BE49-F238E27FC236}">
                <a16:creationId xmlns:a16="http://schemas.microsoft.com/office/drawing/2014/main" id="{C6B7EA90-7C16-4806-ADFD-4A313A850E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16" y="775907"/>
            <a:ext cx="7025515" cy="492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F563651-3C31-4951-BF3D-778D16D948C5}"/>
              </a:ext>
            </a:extLst>
          </p:cNvPr>
          <p:cNvSpPr/>
          <p:nvPr/>
        </p:nvSpPr>
        <p:spPr>
          <a:xfrm>
            <a:off x="5846969" y="649332"/>
            <a:ext cx="6143262" cy="1077218"/>
          </a:xfrm>
          <a:prstGeom prst="rect">
            <a:avLst/>
          </a:prstGeom>
        </p:spPr>
        <p:txBody>
          <a:bodyPr wrap="square">
            <a:spAutoFit/>
          </a:bodyPr>
          <a:lstStyle/>
          <a:p>
            <a:r>
              <a:rPr lang="en-US" sz="3200" b="1" dirty="0"/>
              <a:t>After 50 seconds Mandy has done 65 bounces. Plot this on the graph.</a:t>
            </a:r>
          </a:p>
        </p:txBody>
      </p:sp>
      <p:sp>
        <p:nvSpPr>
          <p:cNvPr id="6" name="Rectangle 5">
            <a:extLst>
              <a:ext uri="{FF2B5EF4-FFF2-40B4-BE49-F238E27FC236}">
                <a16:creationId xmlns:a16="http://schemas.microsoft.com/office/drawing/2014/main" id="{63FD7222-8415-452B-B25E-F1B04AD7A5A8}"/>
              </a:ext>
            </a:extLst>
          </p:cNvPr>
          <p:cNvSpPr/>
          <p:nvPr/>
        </p:nvSpPr>
        <p:spPr>
          <a:xfrm>
            <a:off x="5846969" y="2232665"/>
            <a:ext cx="6143262" cy="1569660"/>
          </a:xfrm>
          <a:prstGeom prst="rect">
            <a:avLst/>
          </a:prstGeom>
        </p:spPr>
        <p:txBody>
          <a:bodyPr wrap="square">
            <a:spAutoFit/>
          </a:bodyPr>
          <a:lstStyle/>
          <a:p>
            <a:r>
              <a:rPr lang="en-US" sz="3200" b="1" dirty="0"/>
              <a:t>Use the graph to estimate the number of bounces Mandy has done after 35 seconds.</a:t>
            </a:r>
          </a:p>
        </p:txBody>
      </p:sp>
      <p:cxnSp>
        <p:nvCxnSpPr>
          <p:cNvPr id="7" name="Straight Connector 6">
            <a:extLst>
              <a:ext uri="{FF2B5EF4-FFF2-40B4-BE49-F238E27FC236}">
                <a16:creationId xmlns:a16="http://schemas.microsoft.com/office/drawing/2014/main" id="{33AB3AB2-4944-4253-BEBB-0E95111F009A}"/>
              </a:ext>
            </a:extLst>
          </p:cNvPr>
          <p:cNvCxnSpPr>
            <a:cxnSpLocks/>
          </p:cNvCxnSpPr>
          <p:nvPr/>
        </p:nvCxnSpPr>
        <p:spPr>
          <a:xfrm flipV="1">
            <a:off x="4795507" y="1061884"/>
            <a:ext cx="0" cy="38486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ACD9918-CBAD-4EC3-80A6-14D21106F918}"/>
              </a:ext>
            </a:extLst>
          </p:cNvPr>
          <p:cNvCxnSpPr>
            <a:cxnSpLocks/>
          </p:cNvCxnSpPr>
          <p:nvPr/>
        </p:nvCxnSpPr>
        <p:spPr>
          <a:xfrm>
            <a:off x="1163782" y="1790909"/>
            <a:ext cx="43503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5FB7A31B-FBA5-41D8-A9EE-ABDB0D140CF1}"/>
              </a:ext>
            </a:extLst>
          </p:cNvPr>
          <p:cNvGrpSpPr/>
          <p:nvPr/>
        </p:nvGrpSpPr>
        <p:grpSpPr>
          <a:xfrm>
            <a:off x="4645878" y="1673282"/>
            <a:ext cx="299258" cy="235254"/>
            <a:chOff x="4645878" y="1673282"/>
            <a:chExt cx="299258" cy="235254"/>
          </a:xfrm>
        </p:grpSpPr>
        <p:cxnSp>
          <p:nvCxnSpPr>
            <p:cNvPr id="13" name="Straight Connector 12">
              <a:extLst>
                <a:ext uri="{FF2B5EF4-FFF2-40B4-BE49-F238E27FC236}">
                  <a16:creationId xmlns:a16="http://schemas.microsoft.com/office/drawing/2014/main" id="{8B304C34-C8A2-4100-B6C4-BAF278E718F8}"/>
                </a:ext>
              </a:extLst>
            </p:cNvPr>
            <p:cNvCxnSpPr>
              <a:cxnSpLocks/>
            </p:cNvCxnSpPr>
            <p:nvPr/>
          </p:nvCxnSpPr>
          <p:spPr>
            <a:xfrm>
              <a:off x="4645878" y="1673282"/>
              <a:ext cx="299258" cy="23525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D2389DE-837C-4DC3-A641-AC9659493869}"/>
                </a:ext>
              </a:extLst>
            </p:cNvPr>
            <p:cNvCxnSpPr>
              <a:cxnSpLocks/>
            </p:cNvCxnSpPr>
            <p:nvPr/>
          </p:nvCxnSpPr>
          <p:spPr>
            <a:xfrm flipV="1">
              <a:off x="4645878" y="1673282"/>
              <a:ext cx="299258" cy="23525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1" name="Straight Connector 20">
            <a:extLst>
              <a:ext uri="{FF2B5EF4-FFF2-40B4-BE49-F238E27FC236}">
                <a16:creationId xmlns:a16="http://schemas.microsoft.com/office/drawing/2014/main" id="{5660F268-649A-473A-899F-741EA9AB6AA5}"/>
              </a:ext>
            </a:extLst>
          </p:cNvPr>
          <p:cNvCxnSpPr>
            <a:cxnSpLocks/>
          </p:cNvCxnSpPr>
          <p:nvPr/>
        </p:nvCxnSpPr>
        <p:spPr>
          <a:xfrm flipV="1">
            <a:off x="3696788" y="1061884"/>
            <a:ext cx="0" cy="38486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4DC89E3-144B-48DF-8BBF-CD4AF7CE3705}"/>
              </a:ext>
            </a:extLst>
          </p:cNvPr>
          <p:cNvCxnSpPr>
            <a:cxnSpLocks/>
          </p:cNvCxnSpPr>
          <p:nvPr/>
        </p:nvCxnSpPr>
        <p:spPr>
          <a:xfrm>
            <a:off x="1163782" y="2478886"/>
            <a:ext cx="253300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A7D80B0A-6F8E-454A-965C-46F4B7E7A6A8}"/>
              </a:ext>
            </a:extLst>
          </p:cNvPr>
          <p:cNvSpPr/>
          <p:nvPr/>
        </p:nvSpPr>
        <p:spPr>
          <a:xfrm>
            <a:off x="9781496" y="3216490"/>
            <a:ext cx="228155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bounces</a:t>
            </a:r>
          </a:p>
        </p:txBody>
      </p:sp>
      <p:sp>
        <p:nvSpPr>
          <p:cNvPr id="15" name="Rectangle 14">
            <a:extLst>
              <a:ext uri="{FF2B5EF4-FFF2-40B4-BE49-F238E27FC236}">
                <a16:creationId xmlns:a16="http://schemas.microsoft.com/office/drawing/2014/main" id="{2247B6EC-48B5-4FCA-852A-DA4CE9C1720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40564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7"/>
                                        </p:tgtEl>
                                      </p:cBhvr>
                                    </p:animEffect>
                                    <p:set>
                                      <p:cBhvr>
                                        <p:cTn id="22" dur="1" fill="hold">
                                          <p:stCondLst>
                                            <p:cond delay="499"/>
                                          </p:stCondLst>
                                        </p:cTn>
                                        <p:tgtEl>
                                          <p:spTgt spid="7"/>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0"/>
                                        </p:tgtEl>
                                      </p:cBhvr>
                                    </p:animEffect>
                                    <p:set>
                                      <p:cBhvr>
                                        <p:cTn id="25" dur="1" fill="hold">
                                          <p:stCondLst>
                                            <p:cond delay="499"/>
                                          </p:stCondLst>
                                        </p:cTn>
                                        <p:tgtEl>
                                          <p:spTgt spid="10"/>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BF97A60-6235-421D-BFEE-04A002FD6D3A}"/>
              </a:ext>
            </a:extLst>
          </p:cNvPr>
          <p:cNvPicPr>
            <a:picLocks noChangeAspect="1"/>
          </p:cNvPicPr>
          <p:nvPr/>
        </p:nvPicPr>
        <p:blipFill>
          <a:blip r:embed="rId3"/>
          <a:stretch>
            <a:fillRect/>
          </a:stretch>
        </p:blipFill>
        <p:spPr>
          <a:xfrm>
            <a:off x="122832" y="122832"/>
            <a:ext cx="5926401" cy="4221332"/>
          </a:xfrm>
          <a:prstGeom prst="rect">
            <a:avLst/>
          </a:prstGeom>
        </p:spPr>
      </p:pic>
      <p:sp>
        <p:nvSpPr>
          <p:cNvPr id="2" name="Rectangle 1">
            <a:extLst>
              <a:ext uri="{FF2B5EF4-FFF2-40B4-BE49-F238E27FC236}">
                <a16:creationId xmlns:a16="http://schemas.microsoft.com/office/drawing/2014/main" id="{3798C912-84AA-495C-A4E4-2D4314746CDA}"/>
              </a:ext>
            </a:extLst>
          </p:cNvPr>
          <p:cNvSpPr/>
          <p:nvPr/>
        </p:nvSpPr>
        <p:spPr>
          <a:xfrm>
            <a:off x="6096000" y="51516"/>
            <a:ext cx="6096000"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four triangles drawn on a square grid. Write the letter for each triangle in the correct region of the sorting diagram. One has been done for you.</a:t>
            </a:r>
            <a:endParaRPr lang="en-GB" sz="3200" b="1" dirty="0">
              <a:latin typeface="Calibri" panose="020F0502020204030204" pitchFamily="34" charset="0"/>
            </a:endParaRPr>
          </a:p>
        </p:txBody>
      </p:sp>
      <p:pic>
        <p:nvPicPr>
          <p:cNvPr id="4" name="Picture 3">
            <a:extLst>
              <a:ext uri="{FF2B5EF4-FFF2-40B4-BE49-F238E27FC236}">
                <a16:creationId xmlns:a16="http://schemas.microsoft.com/office/drawing/2014/main" id="{2315E82E-0473-41C4-87B1-EC6F23737DCC}"/>
              </a:ext>
            </a:extLst>
          </p:cNvPr>
          <p:cNvPicPr>
            <a:picLocks noChangeAspect="1"/>
          </p:cNvPicPr>
          <p:nvPr/>
        </p:nvPicPr>
        <p:blipFill>
          <a:blip r:embed="rId4"/>
          <a:stretch>
            <a:fillRect/>
          </a:stretch>
        </p:blipFill>
        <p:spPr>
          <a:xfrm>
            <a:off x="5089031" y="3261815"/>
            <a:ext cx="7007646" cy="3494584"/>
          </a:xfrm>
          <a:prstGeom prst="rect">
            <a:avLst/>
          </a:prstGeom>
        </p:spPr>
      </p:pic>
      <p:cxnSp>
        <p:nvCxnSpPr>
          <p:cNvPr id="5" name="Straight Connector 4">
            <a:extLst>
              <a:ext uri="{FF2B5EF4-FFF2-40B4-BE49-F238E27FC236}">
                <a16:creationId xmlns:a16="http://schemas.microsoft.com/office/drawing/2014/main" id="{CE420B0A-75E0-4491-A202-324C9B595966}"/>
              </a:ext>
            </a:extLst>
          </p:cNvPr>
          <p:cNvCxnSpPr>
            <a:cxnSpLocks/>
          </p:cNvCxnSpPr>
          <p:nvPr/>
        </p:nvCxnSpPr>
        <p:spPr>
          <a:xfrm>
            <a:off x="2655677" y="550197"/>
            <a:ext cx="1647996" cy="8444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6F26391-7B4F-4D64-85AA-A6EFCF2DD1A1}"/>
              </a:ext>
            </a:extLst>
          </p:cNvPr>
          <p:cNvCxnSpPr>
            <a:cxnSpLocks/>
          </p:cNvCxnSpPr>
          <p:nvPr/>
        </p:nvCxnSpPr>
        <p:spPr>
          <a:xfrm flipV="1">
            <a:off x="2655677" y="1394678"/>
            <a:ext cx="1647996" cy="82373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C75B56D4-BED7-4BAA-B82F-2276EFB9BA22}"/>
              </a:ext>
            </a:extLst>
          </p:cNvPr>
          <p:cNvSpPr/>
          <p:nvPr/>
        </p:nvSpPr>
        <p:spPr>
          <a:xfrm>
            <a:off x="10908149" y="4262276"/>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B</a:t>
            </a:r>
          </a:p>
        </p:txBody>
      </p:sp>
      <p:sp>
        <p:nvSpPr>
          <p:cNvPr id="13" name="L-Shape 12">
            <a:extLst>
              <a:ext uri="{FF2B5EF4-FFF2-40B4-BE49-F238E27FC236}">
                <a16:creationId xmlns:a16="http://schemas.microsoft.com/office/drawing/2014/main" id="{132C96DF-93D0-4767-9BF2-A0B0D5C1D9A7}"/>
              </a:ext>
            </a:extLst>
          </p:cNvPr>
          <p:cNvSpPr/>
          <p:nvPr/>
        </p:nvSpPr>
        <p:spPr>
          <a:xfrm rot="5400000" flipH="1">
            <a:off x="981047" y="3496900"/>
            <a:ext cx="383784" cy="34961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9427FBD7-0046-4687-B455-64E20FFDC970}"/>
              </a:ext>
            </a:extLst>
          </p:cNvPr>
          <p:cNvSpPr/>
          <p:nvPr/>
        </p:nvSpPr>
        <p:spPr>
          <a:xfrm>
            <a:off x="8986334" y="5667300"/>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C</a:t>
            </a:r>
          </a:p>
        </p:txBody>
      </p:sp>
      <p:sp>
        <p:nvSpPr>
          <p:cNvPr id="15" name="L-Shape 14">
            <a:extLst>
              <a:ext uri="{FF2B5EF4-FFF2-40B4-BE49-F238E27FC236}">
                <a16:creationId xmlns:a16="http://schemas.microsoft.com/office/drawing/2014/main" id="{A08E2086-BAD5-4C7D-A4BA-352B840D1141}"/>
              </a:ext>
            </a:extLst>
          </p:cNvPr>
          <p:cNvSpPr/>
          <p:nvPr/>
        </p:nvSpPr>
        <p:spPr>
          <a:xfrm rot="10800000" flipH="1">
            <a:off x="3491708" y="2226433"/>
            <a:ext cx="383784" cy="34961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88D9611-B05D-4130-9057-8CBF56C06F58}"/>
              </a:ext>
            </a:extLst>
          </p:cNvPr>
          <p:cNvSpPr/>
          <p:nvPr/>
        </p:nvSpPr>
        <p:spPr>
          <a:xfrm>
            <a:off x="7125507" y="5667300"/>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D</a:t>
            </a:r>
          </a:p>
        </p:txBody>
      </p:sp>
      <p:sp>
        <p:nvSpPr>
          <p:cNvPr id="17" name="Rectangle 16">
            <a:extLst>
              <a:ext uri="{FF2B5EF4-FFF2-40B4-BE49-F238E27FC236}">
                <a16:creationId xmlns:a16="http://schemas.microsoft.com/office/drawing/2014/main" id="{ABF31362-1EE5-47F8-AF7A-6880F175F11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90095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animBg="1"/>
      <p:bldP spid="14" grpId="0"/>
      <p:bldP spid="15" grpId="0" animBg="1"/>
      <p:bldP spid="16" grpId="0"/>
    </p:bld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029A44D-127C-4377-9B9E-CF52C00C2FF2}"/>
              </a:ext>
            </a:extLst>
          </p:cNvPr>
          <p:cNvSpPr/>
          <p:nvPr/>
        </p:nvSpPr>
        <p:spPr>
          <a:xfrm>
            <a:off x="103032" y="51516"/>
            <a:ext cx="6567824"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Here are five shapes on a square grid.</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descr="https://app.doublestruck.eu/content/K2_REAS/HTML/Q/Q99B06_files/image001.jpg">
            <a:extLst>
              <a:ext uri="{FF2B5EF4-FFF2-40B4-BE49-F238E27FC236}">
                <a16:creationId xmlns:a16="http://schemas.microsoft.com/office/drawing/2014/main" id="{80F39404-1647-4F0C-B46A-EEBA9102B32C}"/>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5592" y="1127263"/>
            <a:ext cx="5355183" cy="5326546"/>
          </a:xfrm>
          <a:prstGeom prst="rect">
            <a:avLst/>
          </a:prstGeom>
          <a:noFill/>
          <a:ln>
            <a:noFill/>
          </a:ln>
        </p:spPr>
      </p:pic>
      <p:sp>
        <p:nvSpPr>
          <p:cNvPr id="6" name="Rectangle 5">
            <a:extLst>
              <a:ext uri="{FF2B5EF4-FFF2-40B4-BE49-F238E27FC236}">
                <a16:creationId xmlns:a16="http://schemas.microsoft.com/office/drawing/2014/main" id="{2DC81532-B981-4811-92E8-8F2D58320713}"/>
              </a:ext>
            </a:extLst>
          </p:cNvPr>
          <p:cNvSpPr/>
          <p:nvPr/>
        </p:nvSpPr>
        <p:spPr>
          <a:xfrm>
            <a:off x="5830957" y="743548"/>
            <a:ext cx="6096000" cy="4524315"/>
          </a:xfrm>
          <a:prstGeom prst="rect">
            <a:avLst/>
          </a:prstGeom>
        </p:spPr>
        <p:txBody>
          <a:bodyPr>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Write in the missing letters.</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has two pairs of parallel sides.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is a pentagon.</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has reflective symmetry.</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23BFABD-093D-41BC-A941-3A7AA62A589E}"/>
              </a:ext>
            </a:extLst>
          </p:cNvPr>
          <p:cNvCxnSpPr>
            <a:cxnSpLocks/>
          </p:cNvCxnSpPr>
          <p:nvPr/>
        </p:nvCxnSpPr>
        <p:spPr>
          <a:xfrm flipH="1">
            <a:off x="1081906" y="3354969"/>
            <a:ext cx="1311186"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667623B-4331-4965-AA5E-4B8056F345B4}"/>
              </a:ext>
            </a:extLst>
          </p:cNvPr>
          <p:cNvCxnSpPr>
            <a:cxnSpLocks/>
          </p:cNvCxnSpPr>
          <p:nvPr/>
        </p:nvCxnSpPr>
        <p:spPr>
          <a:xfrm flipH="1">
            <a:off x="628001" y="4225003"/>
            <a:ext cx="133260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739B97C-EC3B-4848-9D5D-68C9B62D9FB9}"/>
              </a:ext>
            </a:extLst>
          </p:cNvPr>
          <p:cNvCxnSpPr>
            <a:cxnSpLocks/>
          </p:cNvCxnSpPr>
          <p:nvPr/>
        </p:nvCxnSpPr>
        <p:spPr>
          <a:xfrm flipH="1">
            <a:off x="628001" y="3354969"/>
            <a:ext cx="439349" cy="870034"/>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134416E-F36A-43E2-A6E0-3C449CFC6E79}"/>
              </a:ext>
            </a:extLst>
          </p:cNvPr>
          <p:cNvCxnSpPr>
            <a:cxnSpLocks/>
          </p:cNvCxnSpPr>
          <p:nvPr/>
        </p:nvCxnSpPr>
        <p:spPr>
          <a:xfrm flipH="1">
            <a:off x="1960605" y="3354969"/>
            <a:ext cx="432487" cy="870034"/>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0C67E8ED-DAA6-4681-BA1A-92E23B419BC0}"/>
              </a:ext>
            </a:extLst>
          </p:cNvPr>
          <p:cNvSpPr/>
          <p:nvPr/>
        </p:nvSpPr>
        <p:spPr>
          <a:xfrm>
            <a:off x="7253400" y="1699321"/>
            <a:ext cx="402674" cy="584775"/>
          </a:xfrm>
          <a:prstGeom prst="rect">
            <a:avLst/>
          </a:prstGeom>
        </p:spPr>
        <p:txBody>
          <a:bodyPr wrap="none">
            <a:spAutoFit/>
          </a:bodyPr>
          <a:lstStyle/>
          <a:p>
            <a:r>
              <a:rPr lang="en-GB" sz="3200" b="1" dirty="0">
                <a:solidFill>
                  <a:srgbClr val="FF0000"/>
                </a:solidFill>
                <a:latin typeface="Calibri" panose="020F0502020204030204" pitchFamily="34" charset="0"/>
              </a:rPr>
              <a:t>C</a:t>
            </a:r>
          </a:p>
        </p:txBody>
      </p:sp>
      <p:sp>
        <p:nvSpPr>
          <p:cNvPr id="17" name="Rectangle 16">
            <a:extLst>
              <a:ext uri="{FF2B5EF4-FFF2-40B4-BE49-F238E27FC236}">
                <a16:creationId xmlns:a16="http://schemas.microsoft.com/office/drawing/2014/main" id="{5AEB177E-2D2D-4268-A9E9-1BAD8DFC1C80}"/>
              </a:ext>
            </a:extLst>
          </p:cNvPr>
          <p:cNvSpPr/>
          <p:nvPr/>
        </p:nvSpPr>
        <p:spPr>
          <a:xfrm>
            <a:off x="7213325" y="3184241"/>
            <a:ext cx="433132" cy="584775"/>
          </a:xfrm>
          <a:prstGeom prst="rect">
            <a:avLst/>
          </a:prstGeom>
        </p:spPr>
        <p:txBody>
          <a:bodyPr wrap="none">
            <a:spAutoFit/>
          </a:bodyPr>
          <a:lstStyle/>
          <a:p>
            <a:r>
              <a:rPr lang="en-GB" sz="3200" b="1" dirty="0">
                <a:solidFill>
                  <a:srgbClr val="FF0000"/>
                </a:solidFill>
                <a:latin typeface="Calibri" panose="020F0502020204030204" pitchFamily="34" charset="0"/>
              </a:rPr>
              <a:t>A</a:t>
            </a:r>
          </a:p>
        </p:txBody>
      </p:sp>
      <p:cxnSp>
        <p:nvCxnSpPr>
          <p:cNvPr id="18" name="Straight Connector 17">
            <a:extLst>
              <a:ext uri="{FF2B5EF4-FFF2-40B4-BE49-F238E27FC236}">
                <a16:creationId xmlns:a16="http://schemas.microsoft.com/office/drawing/2014/main" id="{5076098E-D1B2-4206-AADC-91948DCFD5A2}"/>
              </a:ext>
            </a:extLst>
          </p:cNvPr>
          <p:cNvCxnSpPr>
            <a:cxnSpLocks/>
          </p:cNvCxnSpPr>
          <p:nvPr/>
        </p:nvCxnSpPr>
        <p:spPr>
          <a:xfrm flipH="1">
            <a:off x="197961" y="5537134"/>
            <a:ext cx="2294386" cy="0"/>
          </a:xfrm>
          <a:prstGeom prst="line">
            <a:avLst/>
          </a:prstGeom>
          <a:ln w="762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917E68CD-42F5-458F-8DA3-E661060C8E06}"/>
              </a:ext>
            </a:extLst>
          </p:cNvPr>
          <p:cNvSpPr/>
          <p:nvPr/>
        </p:nvSpPr>
        <p:spPr>
          <a:xfrm>
            <a:off x="7243782" y="4139287"/>
            <a:ext cx="385042" cy="584775"/>
          </a:xfrm>
          <a:prstGeom prst="rect">
            <a:avLst/>
          </a:prstGeom>
        </p:spPr>
        <p:txBody>
          <a:bodyPr wrap="none">
            <a:spAutoFit/>
          </a:bodyPr>
          <a:lstStyle/>
          <a:p>
            <a:r>
              <a:rPr lang="en-GB" sz="3200" b="1" dirty="0">
                <a:solidFill>
                  <a:srgbClr val="FF0000"/>
                </a:solidFill>
                <a:latin typeface="Calibri" panose="020F0502020204030204" pitchFamily="34" charset="0"/>
              </a:rPr>
              <a:t>E</a:t>
            </a:r>
          </a:p>
        </p:txBody>
      </p:sp>
      <p:sp>
        <p:nvSpPr>
          <p:cNvPr id="14" name="Rectangle 13">
            <a:extLst>
              <a:ext uri="{FF2B5EF4-FFF2-40B4-BE49-F238E27FC236}">
                <a16:creationId xmlns:a16="http://schemas.microsoft.com/office/drawing/2014/main" id="{83AA0426-75D3-40DA-BA9E-A9615AFBFDA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5037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9" grpId="0"/>
    </p:bldLst>
  </p:timing>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pic>
        <p:nvPicPr>
          <p:cNvPr id="74754" name="Picture 2">
            <a:extLst>
              <a:ext uri="{FF2B5EF4-FFF2-40B4-BE49-F238E27FC236}">
                <a16:creationId xmlns:a16="http://schemas.microsoft.com/office/drawing/2014/main" id="{D4D91C4A-3DFF-401B-A3F5-893044C4D6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2 triangles on this grid to make a different shape with 4 sides.</a:t>
            </a:r>
          </a:p>
        </p:txBody>
      </p:sp>
      <p:pic>
        <p:nvPicPr>
          <p:cNvPr id="74755" name="Picture 3">
            <a:extLst>
              <a:ext uri="{FF2B5EF4-FFF2-40B4-BE49-F238E27FC236}">
                <a16:creationId xmlns:a16="http://schemas.microsoft.com/office/drawing/2014/main" id="{0C630704-867C-4D14-8874-23F9A784B7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ight Triangle 6">
            <a:extLst>
              <a:ext uri="{FF2B5EF4-FFF2-40B4-BE49-F238E27FC236}">
                <a16:creationId xmlns:a16="http://schemas.microsoft.com/office/drawing/2014/main" id="{F26A9CE5-0F9C-4CB3-AA12-65C5A9CF39A4}"/>
              </a:ext>
            </a:extLst>
          </p:cNvPr>
          <p:cNvSpPr/>
          <p:nvPr/>
        </p:nvSpPr>
        <p:spPr>
          <a:xfrm>
            <a:off x="7594899" y="3116281"/>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1FCF7922-5B31-458C-905A-70E05EDBDCA6}"/>
              </a:ext>
            </a:extLst>
          </p:cNvPr>
          <p:cNvSpPr/>
          <p:nvPr/>
        </p:nvSpPr>
        <p:spPr>
          <a:xfrm rot="10800000">
            <a:off x="7600277" y="3831666"/>
            <a:ext cx="1307053" cy="6777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C464D1F4-33E6-40CE-8D5E-BE8BCCE43A0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0672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4 small triangles on this grid to make a bigger triangle.</a:t>
            </a:r>
          </a:p>
        </p:txBody>
      </p:sp>
      <p:pic>
        <p:nvPicPr>
          <p:cNvPr id="7" name="Picture 3">
            <a:extLst>
              <a:ext uri="{FF2B5EF4-FFF2-40B4-BE49-F238E27FC236}">
                <a16:creationId xmlns:a16="http://schemas.microsoft.com/office/drawing/2014/main" id="{6D9EBDF5-8711-47B2-83E3-CD130CC95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ight Triangle 7">
            <a:extLst>
              <a:ext uri="{FF2B5EF4-FFF2-40B4-BE49-F238E27FC236}">
                <a16:creationId xmlns:a16="http://schemas.microsoft.com/office/drawing/2014/main" id="{B8FC723D-843B-4BBC-B2B7-30D516CE08AB}"/>
              </a:ext>
            </a:extLst>
          </p:cNvPr>
          <p:cNvSpPr/>
          <p:nvPr/>
        </p:nvSpPr>
        <p:spPr>
          <a:xfrm>
            <a:off x="7603952" y="3107228"/>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8BA421EF-20B6-4121-A63B-746FA8A2AC1D}"/>
              </a:ext>
            </a:extLst>
          </p:cNvPr>
          <p:cNvSpPr/>
          <p:nvPr/>
        </p:nvSpPr>
        <p:spPr>
          <a:xfrm rot="10800000">
            <a:off x="7600277" y="3831666"/>
            <a:ext cx="1307053" cy="6777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Triangle 9">
            <a:extLst>
              <a:ext uri="{FF2B5EF4-FFF2-40B4-BE49-F238E27FC236}">
                <a16:creationId xmlns:a16="http://schemas.microsoft.com/office/drawing/2014/main" id="{2C8E0846-0D6C-4C28-A541-17F022C60547}"/>
              </a:ext>
            </a:extLst>
          </p:cNvPr>
          <p:cNvSpPr/>
          <p:nvPr/>
        </p:nvSpPr>
        <p:spPr>
          <a:xfrm>
            <a:off x="8925441" y="3821891"/>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ight Triangle 10">
            <a:extLst>
              <a:ext uri="{FF2B5EF4-FFF2-40B4-BE49-F238E27FC236}">
                <a16:creationId xmlns:a16="http://schemas.microsoft.com/office/drawing/2014/main" id="{2D1A9243-431C-424E-86E0-82E83155F193}"/>
              </a:ext>
            </a:extLst>
          </p:cNvPr>
          <p:cNvSpPr/>
          <p:nvPr/>
        </p:nvSpPr>
        <p:spPr>
          <a:xfrm>
            <a:off x="7602117" y="3812838"/>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2" name="Picture 2">
            <a:extLst>
              <a:ext uri="{FF2B5EF4-FFF2-40B4-BE49-F238E27FC236}">
                <a16:creationId xmlns:a16="http://schemas.microsoft.com/office/drawing/2014/main" id="{EE17E5F3-0D0B-4984-A80B-D0469DC987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12">
            <a:extLst>
              <a:ext uri="{FF2B5EF4-FFF2-40B4-BE49-F238E27FC236}">
                <a16:creationId xmlns:a16="http://schemas.microsoft.com/office/drawing/2014/main" id="{CFD8A1ED-21CD-41DA-8760-40F58C6D0D2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19588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a:t>
            </a:r>
            <a:r>
              <a:rPr lang="en-US" sz="3200" b="1" u="sng" dirty="0"/>
              <a:t>more</a:t>
            </a:r>
            <a:r>
              <a:rPr lang="en-US" sz="3200" b="1" dirty="0"/>
              <a:t> than 4 small triangles on this grid to make a bigger triangle.</a:t>
            </a:r>
          </a:p>
        </p:txBody>
      </p:sp>
      <p:pic>
        <p:nvPicPr>
          <p:cNvPr id="7" name="Picture 3">
            <a:extLst>
              <a:ext uri="{FF2B5EF4-FFF2-40B4-BE49-F238E27FC236}">
                <a16:creationId xmlns:a16="http://schemas.microsoft.com/office/drawing/2014/main" id="{6445A6CF-2EDC-43B2-BE90-87C634DA30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ight Triangle 7">
            <a:extLst>
              <a:ext uri="{FF2B5EF4-FFF2-40B4-BE49-F238E27FC236}">
                <a16:creationId xmlns:a16="http://schemas.microsoft.com/office/drawing/2014/main" id="{91D4DE07-6AD9-40CB-8973-CAC4C9564E24}"/>
              </a:ext>
            </a:extLst>
          </p:cNvPr>
          <p:cNvSpPr/>
          <p:nvPr/>
        </p:nvSpPr>
        <p:spPr>
          <a:xfrm>
            <a:off x="6281226" y="2447777"/>
            <a:ext cx="3931920" cy="20749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9" name="Picture 2">
            <a:extLst>
              <a:ext uri="{FF2B5EF4-FFF2-40B4-BE49-F238E27FC236}">
                <a16:creationId xmlns:a16="http://schemas.microsoft.com/office/drawing/2014/main" id="{777B2912-B04B-444D-A2AA-70C2A9103C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a:extLst>
              <a:ext uri="{FF2B5EF4-FFF2-40B4-BE49-F238E27FC236}">
                <a16:creationId xmlns:a16="http://schemas.microsoft.com/office/drawing/2014/main" id="{210E7293-B3BE-4E9F-A4A7-BEB0114507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1069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6277</TotalTime>
  <Words>32559</Words>
  <Application>Microsoft Office PowerPoint</Application>
  <PresentationFormat>Widescreen</PresentationFormat>
  <Paragraphs>8321</Paragraphs>
  <Slides>643</Slides>
  <Notes>643</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643</vt:i4>
      </vt:variant>
    </vt:vector>
  </HeadingPairs>
  <TitlesOfParts>
    <vt:vector size="649" baseType="lpstr">
      <vt:lpstr>MS Mincho</vt:lpstr>
      <vt:lpstr>Arial</vt:lpstr>
      <vt:lpstr>Arial Black</vt:lpstr>
      <vt:lpstr>Calibri</vt:lpstr>
      <vt:lpstr>Calibri 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Simon Rigelsford</dc:creator>
  <cp:lastModifiedBy>Simon Rigelsford</cp:lastModifiedBy>
  <cp:revision>177</cp:revision>
  <dcterms:created xsi:type="dcterms:W3CDTF">2020-06-11T15:46:52Z</dcterms:created>
  <dcterms:modified xsi:type="dcterms:W3CDTF">2020-09-13T08:07:55Z</dcterms:modified>
</cp:coreProperties>
</file>